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1"/>
  </p:handoutMasterIdLst>
  <p:sldIdLst>
    <p:sldId id="316" r:id="rId3"/>
    <p:sldId id="317" r:id="rId5"/>
    <p:sldId id="319" r:id="rId6"/>
    <p:sldId id="318" r:id="rId7"/>
    <p:sldId id="320" r:id="rId8"/>
    <p:sldId id="321" r:id="rId9"/>
    <p:sldId id="322" r:id="rId10"/>
    <p:sldId id="323" r:id="rId11"/>
    <p:sldId id="324" r:id="rId12"/>
    <p:sldId id="325" r:id="rId13"/>
    <p:sldId id="326" r:id="rId14"/>
    <p:sldId id="327" r:id="rId15"/>
    <p:sldId id="328" r:id="rId16"/>
    <p:sldId id="329" r:id="rId17"/>
    <p:sldId id="428" r:id="rId18"/>
    <p:sldId id="429" r:id="rId19"/>
    <p:sldId id="420" r:id="rId20"/>
    <p:sldId id="421" r:id="rId21"/>
    <p:sldId id="422" r:id="rId22"/>
    <p:sldId id="330" r:id="rId23"/>
    <p:sldId id="331" r:id="rId24"/>
    <p:sldId id="333" r:id="rId25"/>
    <p:sldId id="334" r:id="rId26"/>
    <p:sldId id="337" r:id="rId27"/>
    <p:sldId id="335" r:id="rId28"/>
    <p:sldId id="427" r:id="rId29"/>
    <p:sldId id="373" r:id="rId30"/>
    <p:sldId id="374" r:id="rId31"/>
    <p:sldId id="362" r:id="rId32"/>
    <p:sldId id="338" r:id="rId33"/>
    <p:sldId id="339" r:id="rId34"/>
    <p:sldId id="340" r:id="rId35"/>
    <p:sldId id="342" r:id="rId36"/>
    <p:sldId id="343" r:id="rId37"/>
    <p:sldId id="344" r:id="rId38"/>
    <p:sldId id="345" r:id="rId39"/>
    <p:sldId id="424" r:id="rId40"/>
    <p:sldId id="346" r:id="rId41"/>
    <p:sldId id="347" r:id="rId42"/>
    <p:sldId id="348" r:id="rId43"/>
    <p:sldId id="425" r:id="rId44"/>
    <p:sldId id="426" r:id="rId45"/>
    <p:sldId id="375" r:id="rId46"/>
    <p:sldId id="376" r:id="rId47"/>
    <p:sldId id="349" r:id="rId48"/>
    <p:sldId id="350" r:id="rId49"/>
    <p:sldId id="351" r:id="rId50"/>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99"/>
    <a:srgbClr val="CC3300"/>
    <a:srgbClr val="FF7C80"/>
    <a:srgbClr val="808080"/>
    <a:srgbClr val="DDDDDD"/>
    <a:srgbClr val="AC549B"/>
    <a:srgbClr val="3333FF"/>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p:restoredLeft sz="6639" autoAdjust="0"/>
    <p:restoredTop sz="69955" autoAdjust="0"/>
  </p:normalViewPr>
  <p:slideViewPr>
    <p:cSldViewPr>
      <p:cViewPr varScale="1">
        <p:scale>
          <a:sx n="70" d="100"/>
          <a:sy n="70" d="100"/>
        </p:scale>
        <p:origin x="2144" y="48"/>
      </p:cViewPr>
      <p:guideLst>
        <p:guide orient="horz" pos="2160"/>
        <p:guide pos="2880"/>
      </p:guideLst>
    </p:cSldViewPr>
  </p:slideViewPr>
  <p:outlineViewPr>
    <p:cViewPr>
      <p:scale>
        <a:sx n="33" d="100"/>
        <a:sy n="33" d="100"/>
      </p:scale>
      <p:origin x="0" y="226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sorterViewPr>
    <p:cViewPr varScale="1">
      <p:scale>
        <a:sx n="1" d="1"/>
        <a:sy n="1" d="1"/>
      </p:scale>
      <p:origin x="0" y="-9608"/>
    </p:cViewPr>
  </p:sorterViewPr>
  <p:notesViewPr>
    <p:cSldViewPr>
      <p:cViewPr varScale="1">
        <p:scale>
          <a:sx n="75" d="100"/>
          <a:sy n="75" d="100"/>
        </p:scale>
        <p:origin x="1792" y="4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22.xml"/><Relationship Id="rId8" Type="http://schemas.openxmlformats.org/officeDocument/2006/relationships/slide" Target="slides/slide21.xml"/><Relationship Id="rId7" Type="http://schemas.openxmlformats.org/officeDocument/2006/relationships/slide" Target="slides/slide20.xml"/><Relationship Id="rId6" Type="http://schemas.openxmlformats.org/officeDocument/2006/relationships/slide" Target="slides/slide19.xml"/><Relationship Id="rId5" Type="http://schemas.openxmlformats.org/officeDocument/2006/relationships/slide" Target="slides/slide7.xml"/><Relationship Id="rId4" Type="http://schemas.openxmlformats.org/officeDocument/2006/relationships/slide" Target="slides/slide6.xml"/><Relationship Id="rId3" Type="http://schemas.openxmlformats.org/officeDocument/2006/relationships/slide" Target="slides/slide4.xml"/><Relationship Id="rId24" Type="http://schemas.openxmlformats.org/officeDocument/2006/relationships/slide" Target="slides/slide46.xml"/><Relationship Id="rId23" Type="http://schemas.openxmlformats.org/officeDocument/2006/relationships/slide" Target="slides/slide45.xml"/><Relationship Id="rId22" Type="http://schemas.openxmlformats.org/officeDocument/2006/relationships/slide" Target="slides/slide42.xml"/><Relationship Id="rId21" Type="http://schemas.openxmlformats.org/officeDocument/2006/relationships/slide" Target="slides/slide41.xml"/><Relationship Id="rId20" Type="http://schemas.openxmlformats.org/officeDocument/2006/relationships/slide" Target="slides/slide37.xml"/><Relationship Id="rId2" Type="http://schemas.openxmlformats.org/officeDocument/2006/relationships/slide" Target="slides/slide3.xml"/><Relationship Id="rId19" Type="http://schemas.openxmlformats.org/officeDocument/2006/relationships/slide" Target="slides/slide36.xml"/><Relationship Id="rId18" Type="http://schemas.openxmlformats.org/officeDocument/2006/relationships/slide" Target="slides/slide35.xml"/><Relationship Id="rId17" Type="http://schemas.openxmlformats.org/officeDocument/2006/relationships/slide" Target="slides/slide34.xml"/><Relationship Id="rId16" Type="http://schemas.openxmlformats.org/officeDocument/2006/relationships/slide" Target="slides/slide32.xml"/><Relationship Id="rId15" Type="http://schemas.openxmlformats.org/officeDocument/2006/relationships/slide" Target="slides/slide31.xml"/><Relationship Id="rId14" Type="http://schemas.openxmlformats.org/officeDocument/2006/relationships/slide" Target="slides/slide30.xml"/><Relationship Id="rId13" Type="http://schemas.openxmlformats.org/officeDocument/2006/relationships/slide" Target="slides/slide29.xml"/><Relationship Id="rId12" Type="http://schemas.openxmlformats.org/officeDocument/2006/relationships/slide" Target="slides/slide25.xml"/><Relationship Id="rId11" Type="http://schemas.openxmlformats.org/officeDocument/2006/relationships/slide" Target="slides/slide24.xml"/><Relationship Id="rId10" Type="http://schemas.openxmlformats.org/officeDocument/2006/relationships/slide" Target="slides/slide23.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a:defRPr/>
            </a:pPr>
            <a:endParaRPr lang="zh-CN" altLang="en-US"/>
          </a:p>
        </p:txBody>
      </p:sp>
      <p:sp>
        <p:nvSpPr>
          <p:cNvPr id="150531"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150532"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a:defRPr/>
            </a:pPr>
            <a:endParaRPr lang="en-US" altLang="zh-CN"/>
          </a:p>
        </p:txBody>
      </p:sp>
      <p:sp>
        <p:nvSpPr>
          <p:cNvPr id="150533"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174D3552-81A6-41D3-A8E2-6E4368A878A9}"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a:defRPr/>
            </a:pPr>
            <a:endParaRPr lang="zh-CN" altLang="en-US"/>
          </a:p>
        </p:txBody>
      </p:sp>
      <p:sp>
        <p:nvSpPr>
          <p:cNvPr id="9830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830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9831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a:defRPr/>
            </a:pPr>
            <a:endParaRPr lang="en-US" altLang="zh-CN"/>
          </a:p>
        </p:txBody>
      </p:sp>
      <p:sp>
        <p:nvSpPr>
          <p:cNvPr id="9831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40AA3389-F9D0-43A1-A0A5-03087438AB4D}"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indent="0">
              <a:buNone/>
            </a:pPr>
            <a:endParaRPr lang="en-US" altLang="zh-CN" dirty="0"/>
          </a:p>
          <a:p>
            <a:pPr marL="0" indent="0">
              <a:buNone/>
            </a:pPr>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链式基数排序是一种借助多关键字排序的思想对单逻辑关键字进行排序的方法。</a:t>
            </a:r>
            <a:endParaRPr lang="zh-CN" altLang="en-US" dirty="0"/>
          </a:p>
          <a:p>
            <a:endParaRPr lang="en-US" altLang="zh-CN" dirty="0"/>
          </a:p>
          <a:p>
            <a:endParaRPr lang="en-US" altLang="zh-CN" dirty="0"/>
          </a:p>
          <a:p>
            <a:r>
              <a:rPr lang="en-US" altLang="zh-CN" dirty="0"/>
              <a:t>10</a:t>
            </a:r>
            <a:r>
              <a:rPr lang="zh-CN" altLang="en-US" dirty="0"/>
              <a:t>个队列，对应十进制的十个数字。</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ChangeArrowheads="1" noTextEdit="1"/>
          </p:cNvSpPr>
          <p:nvPr>
            <p:ph type="sldImg"/>
          </p:nvPr>
        </p:nvSpPr>
        <p:spPr/>
      </p:sp>
      <p:sp>
        <p:nvSpPr>
          <p:cNvPr id="1075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75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B723EE1-3A0C-4C3A-AFE7-4499232DA0EF}" type="slidenum">
              <a:rPr lang="zh-CN" altLang="en-US" smtClean="0">
                <a:latin typeface="Tahoma" panose="020B0604030504040204" pitchFamily="34" charset="0"/>
              </a:rPr>
            </a:fld>
            <a:endParaRPr lang="en-US" altLang="zh-CN">
              <a:latin typeface="Tahoma" panose="020B060403050404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先对最低为进行分配：最低位即个位为多少，就连接在</a:t>
            </a:r>
            <a:r>
              <a:rPr lang="en-US" altLang="zh-CN" dirty="0"/>
              <a:t>f[i]</a:t>
            </a:r>
            <a:endParaRPr lang="en-US" altLang="zh-CN" dirty="0"/>
          </a:p>
          <a:p>
            <a:r>
              <a:rPr lang="zh-CN" altLang="en-US" dirty="0"/>
              <a:t>一趟分配和收集后，对次低位进行同样的操作</a:t>
            </a:r>
            <a:endParaRPr lang="zh-CN" altLang="en-US" dirty="0"/>
          </a:p>
          <a:p>
            <a:r>
              <a:rPr lang="en-US" altLang="zh-CN" dirty="0"/>
              <a:t>f</a:t>
            </a:r>
            <a:r>
              <a:rPr lang="zh-CN" altLang="en-US" dirty="0"/>
              <a:t>指向头</a:t>
            </a:r>
            <a:r>
              <a:rPr lang="zh-CN" altLang="en-US" dirty="0"/>
              <a:t>，</a:t>
            </a:r>
            <a:r>
              <a:rPr lang="en-US" altLang="zh-CN" dirty="0"/>
              <a:t>e</a:t>
            </a:r>
            <a:r>
              <a:rPr lang="zh-CN" altLang="en-US" dirty="0"/>
              <a:t>指向尾</a:t>
            </a:r>
            <a:endParaRPr lang="zh-CN" altLang="en-US" dirty="0"/>
          </a:p>
          <a:p>
            <a:endParaRPr lang="zh-CN" altLang="en-US" dirty="0"/>
          </a:p>
          <a:p>
            <a:r>
              <a:rPr lang="zh-CN" altLang="en-US" dirty="0"/>
              <a:t>在这个过程中并没有挪动数据，改变的是指针、</a:t>
            </a:r>
            <a:r>
              <a:rPr lang="en-US" altLang="zh-CN" dirty="0"/>
              <a:t>e</a:t>
            </a:r>
            <a:endParaRPr lang="en-US" altLang="zh-CN" dirty="0"/>
          </a:p>
          <a:p>
            <a:endParaRPr lang="en-US" altLang="zh-CN" dirty="0"/>
          </a:p>
          <a:p>
            <a:r>
              <a:rPr lang="zh-CN" altLang="en-US" dirty="0"/>
              <a:t>新得到的收集列表按</a:t>
            </a:r>
            <a:r>
              <a:rPr lang="en-US" altLang="zh-CN" dirty="0"/>
              <a:t>f</a:t>
            </a:r>
            <a:r>
              <a:rPr lang="zh-CN" altLang="en-US" dirty="0"/>
              <a:t>的下标顺序：</a:t>
            </a:r>
            <a:endParaRPr lang="zh-CN" altLang="en-US" dirty="0"/>
          </a:p>
          <a:p>
            <a:r>
              <a:rPr lang="zh-CN" altLang="en-US" dirty="0"/>
              <a:t>从</a:t>
            </a:r>
            <a:r>
              <a:rPr lang="en-US" altLang="zh-CN" dirty="0"/>
              <a:t>0~9</a:t>
            </a:r>
            <a:r>
              <a:rPr lang="zh-CN" altLang="en-US" dirty="0"/>
              <a:t>，从</a:t>
            </a:r>
            <a:r>
              <a:rPr lang="en-US" altLang="zh-CN" dirty="0"/>
              <a:t>f[0]</a:t>
            </a:r>
            <a:r>
              <a:rPr lang="zh-CN" altLang="en-US" dirty="0"/>
              <a:t>开始，如果后面有数，将它们依次连上</a:t>
            </a:r>
            <a:endParaRPr lang="zh-CN" altLang="en-US" dirty="0"/>
          </a:p>
          <a:p>
            <a:endParaRPr lang="zh-CN" altLang="en-US" dirty="0"/>
          </a:p>
          <a:p>
            <a:r>
              <a:rPr lang="zh-CN" altLang="en-US" dirty="0"/>
              <a:t>结束后，最后一个结点不一定为空，所以要加休止符</a:t>
            </a:r>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ChangeArrowheads="1" noTextEdit="1"/>
          </p:cNvSpPr>
          <p:nvPr>
            <p:ph type="sldImg"/>
          </p:nvPr>
        </p:nvSpPr>
        <p:spPr/>
      </p:sp>
      <p:sp>
        <p:nvSpPr>
          <p:cNvPr id="1075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75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B723EE1-3A0C-4C3A-AFE7-4499232DA0EF}" type="slidenum">
              <a:rPr lang="zh-CN" altLang="en-US" smtClean="0">
                <a:latin typeface="Tahoma" panose="020B0604030504040204" pitchFamily="34" charset="0"/>
              </a:rPr>
            </a:fld>
            <a:endParaRPr lang="en-US" altLang="zh-CN">
              <a:latin typeface="Tahoma" panose="020B060403050404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ChangeArrowheads="1" noTextEdit="1"/>
          </p:cNvSpPr>
          <p:nvPr>
            <p:ph type="sldImg"/>
          </p:nvPr>
        </p:nvSpPr>
        <p:spPr/>
      </p:sp>
      <p:sp>
        <p:nvSpPr>
          <p:cNvPr id="1075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75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B723EE1-3A0C-4C3A-AFE7-4499232DA0EF}" type="slidenum">
              <a:rPr lang="zh-CN" altLang="en-US" smtClean="0">
                <a:latin typeface="Tahoma" panose="020B0604030504040204" pitchFamily="34" charset="0"/>
              </a:rPr>
            </a:fld>
            <a:endParaRPr lang="en-US" altLang="zh-CN">
              <a:latin typeface="Tahoma" panose="020B060403050404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AA3389-F9D0-43A1-A0A5-03087438AB4D}"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2438400"/>
            <a:ext cx="9009063" cy="1052513"/>
            <a:chOff x="0" y="1536"/>
            <a:chExt cx="5675" cy="663"/>
          </a:xfrm>
        </p:grpSpPr>
        <p:grpSp>
          <p:nvGrpSpPr>
            <p:cNvPr id="5" name="Group 3"/>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65548" name="Rectangle 12"/>
          <p:cNvSpPr>
            <a:spLocks noGrp="1" noChangeArrowheads="1"/>
          </p:cNvSpPr>
          <p:nvPr>
            <p:ph type="ctrTitle"/>
          </p:nvPr>
        </p:nvSpPr>
        <p:spPr>
          <a:xfrm>
            <a:off x="990600" y="1828800"/>
            <a:ext cx="7772400" cy="1141413"/>
          </a:xfrm>
        </p:spPr>
        <p:txBody>
          <a:bodyPr/>
          <a:lstStyle>
            <a:lvl1pPr>
              <a:defRPr/>
            </a:lvl1pPr>
          </a:lstStyle>
          <a:p>
            <a:r>
              <a:rPr lang="en-US" altLang="zh-CN"/>
              <a:t>Click to edit Master title style</a:t>
            </a:r>
            <a:endParaRPr lang="en-US" altLang="zh-CN"/>
          </a:p>
        </p:txBody>
      </p:sp>
      <p:sp>
        <p:nvSpPr>
          <p:cNvPr id="65549" name="Rectangle 13"/>
          <p:cNvSpPr>
            <a:spLocks noGrp="1" noChangeArrowheads="1"/>
          </p:cNvSpPr>
          <p:nvPr>
            <p:ph type="subTitle" idx="1"/>
          </p:nvPr>
        </p:nvSpPr>
        <p:spPr>
          <a:xfrm>
            <a:off x="1371600" y="3889375"/>
            <a:ext cx="6400800" cy="1749425"/>
          </a:xfrm>
        </p:spPr>
        <p:txBody>
          <a:bodyPr/>
          <a:lstStyle>
            <a:lvl1pPr marL="0" indent="0" algn="ctr">
              <a:buFont typeface="Wingdings" panose="05000000000000000000" pitchFamily="2" charset="2"/>
              <a:buNone/>
              <a:defRPr/>
            </a:lvl1pPr>
          </a:lstStyle>
          <a:p>
            <a:r>
              <a:rPr lang="en-US" altLang="zh-CN"/>
              <a:t>Click to edit Master subtitle style</a:t>
            </a:r>
            <a:endParaRPr lang="en-US" altLang="zh-CN"/>
          </a:p>
        </p:txBody>
      </p:sp>
      <p:sp>
        <p:nvSpPr>
          <p:cNvPr id="14" name="Rectangle 14"/>
          <p:cNvSpPr>
            <a:spLocks noGrp="1" noChangeArrowheads="1"/>
          </p:cNvSpPr>
          <p:nvPr>
            <p:ph type="dt" sz="half" idx="10"/>
          </p:nvPr>
        </p:nvSpPr>
        <p:spPr bwMode="auto">
          <a:xfrm>
            <a:off x="990600" y="6248400"/>
            <a:ext cx="1905000" cy="455613"/>
          </a:xfrm>
          <a:prstGeom prst="rect">
            <a:avLst/>
          </a:prstGeom>
          <a:ln>
            <a:miter lim="800000"/>
          </a:ln>
        </p:spPr>
        <p:txBody>
          <a:bodyPr vert="horz" wrap="square" lIns="92355" tIns="46178" rIns="92355" bIns="46178" numCol="1" anchor="b" anchorCtr="0" compatLnSpc="1"/>
          <a:lstStyle>
            <a:lvl1pPr eaLnBrk="1" hangingPunct="1">
              <a:defRPr sz="140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5613"/>
          </a:xfrm>
        </p:spPr>
        <p:txBody>
          <a:bodyPr/>
          <a:lstStyle>
            <a:lvl1pPr algn="ctr">
              <a:defRPr kumimoji="1">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bwMode="auto">
          <a:xfrm>
            <a:off x="6858000" y="6248400"/>
            <a:ext cx="1905000" cy="455613"/>
          </a:xfrm>
          <a:prstGeom prst="rect">
            <a:avLst/>
          </a:prstGeom>
          <a:ln>
            <a:miter lim="800000"/>
          </a:ln>
        </p:spPr>
        <p:txBody>
          <a:bodyPr vert="horz" wrap="square" lIns="92355" tIns="46178" rIns="92355" bIns="46178" numCol="1" anchor="b" anchorCtr="0" compatLnSpc="1"/>
          <a:lstStyle>
            <a:lvl1pPr algn="r" eaLnBrk="1" hangingPunct="1">
              <a:defRPr sz="1400">
                <a:solidFill>
                  <a:schemeClr val="bg2"/>
                </a:solidFill>
              </a:defRPr>
            </a:lvl1pPr>
          </a:lstStyle>
          <a:p>
            <a:pPr>
              <a:defRPr/>
            </a:pPr>
            <a:fld id="{03FD7C60-CDEF-4604-B834-A5F21D634A5D}"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2"/>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2600" y="195263"/>
            <a:ext cx="2124075" cy="643413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95263"/>
            <a:ext cx="6223000" cy="643413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2"/>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2"/>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12"/>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08175"/>
            <a:ext cx="4173538" cy="4721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83138" y="1908175"/>
            <a:ext cx="4173537" cy="4721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2"/>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12"/>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12"/>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p:txBody>
          <a:bodyPr/>
          <a:lstStyle>
            <a:lvl1pPr>
              <a:defRPr/>
            </a:lvl1pPr>
          </a:lstStyle>
          <a:p>
            <a:pPr>
              <a:defRPr/>
            </a:pPr>
            <a:endParaRPr lang="en-US" altLang="zh-CN"/>
          </a:p>
        </p:txBody>
      </p:sp>
      <p:sp>
        <p:nvSpPr>
          <p:cNvPr id="3" name="标题 2"/>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2"/>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2"/>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vmlDrawing" Target="../drawings/vmlDrawing1.vml"/><Relationship Id="rId13" Type="http://schemas.openxmlformats.org/officeDocument/2006/relationships/image" Target="../media/image1.png"/><Relationship Id="rId12" Type="http://schemas.openxmlformats.org/officeDocument/2006/relationships/oleObject" Target="../embeddings/oleObject1.bin"/><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290513" y="307975"/>
            <a:ext cx="438150" cy="4730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7" name="Rectangle 3"/>
          <p:cNvSpPr>
            <a:spLocks noChangeArrowheads="1"/>
          </p:cNvSpPr>
          <p:nvPr/>
        </p:nvSpPr>
        <p:spPr bwMode="ltGray">
          <a:xfrm>
            <a:off x="674688" y="307975"/>
            <a:ext cx="328612" cy="473075"/>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8" name="Rectangle 9"/>
          <p:cNvSpPr>
            <a:spLocks noGrp="1" noChangeArrowheads="1"/>
          </p:cNvSpPr>
          <p:nvPr>
            <p:ph type="title"/>
          </p:nvPr>
        </p:nvSpPr>
        <p:spPr bwMode="auto">
          <a:xfrm>
            <a:off x="990600" y="195263"/>
            <a:ext cx="787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b" anchorCtr="0" compatLnSpc="1"/>
          <a:lstStyle/>
          <a:p>
            <a:pPr lvl="0"/>
            <a:r>
              <a:rPr lang="zh-CN" altLang="en-US"/>
              <a:t>单击此处编辑母版标题样式</a:t>
            </a:r>
            <a:endParaRPr lang="zh-CN" altLang="en-US"/>
          </a:p>
        </p:txBody>
      </p:sp>
      <p:sp>
        <p:nvSpPr>
          <p:cNvPr id="1029" name="Rectangle 10"/>
          <p:cNvSpPr>
            <a:spLocks noGrp="1" noChangeArrowheads="1"/>
          </p:cNvSpPr>
          <p:nvPr>
            <p:ph type="body" idx="1"/>
          </p:nvPr>
        </p:nvSpPr>
        <p:spPr bwMode="auto">
          <a:xfrm>
            <a:off x="457200" y="1908175"/>
            <a:ext cx="8499475"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4524" name="Rectangle 12"/>
          <p:cNvSpPr>
            <a:spLocks noGrp="1" noChangeArrowheads="1"/>
          </p:cNvSpPr>
          <p:nvPr>
            <p:ph type="ftr" sz="quarter" idx="3"/>
          </p:nvPr>
        </p:nvSpPr>
        <p:spPr bwMode="auto">
          <a:xfrm>
            <a:off x="7848600" y="6400800"/>
            <a:ext cx="1295400" cy="457200"/>
          </a:xfrm>
          <a:prstGeom prst="rect">
            <a:avLst/>
          </a:prstGeom>
          <a:noFill/>
          <a:ln w="9525">
            <a:noFill/>
            <a:miter lim="800000"/>
          </a:ln>
          <a:effectLst/>
        </p:spPr>
        <p:txBody>
          <a:bodyPr vert="horz" wrap="square" lIns="92355" tIns="46178" rIns="92355" bIns="46178" numCol="1" anchor="b" anchorCtr="0" compatLnSpc="1"/>
          <a:lstStyle>
            <a:lvl1pPr algn="r" eaLnBrk="1" hangingPunct="1">
              <a:defRPr kumimoji="0" sz="1400"/>
            </a:lvl1pPr>
          </a:lstStyle>
          <a:p>
            <a:pPr>
              <a:defRPr/>
            </a:pPr>
            <a:endParaRPr lang="en-US" altLang="zh-CN"/>
          </a:p>
        </p:txBody>
      </p:sp>
      <p:graphicFrame>
        <p:nvGraphicFramePr>
          <p:cNvPr id="1031" name="Object 18"/>
          <p:cNvGraphicFramePr>
            <a:graphicFrameLocks noChangeAspect="1"/>
          </p:cNvGraphicFramePr>
          <p:nvPr userDrawn="1"/>
        </p:nvGraphicFramePr>
        <p:xfrm>
          <a:off x="423863" y="741363"/>
          <a:ext cx="876300" cy="466725"/>
        </p:xfrm>
        <a:graphic>
          <a:graphicData uri="http://schemas.openxmlformats.org/presentationml/2006/ole">
            <mc:AlternateContent xmlns:mc="http://schemas.openxmlformats.org/markup-compatibility/2006">
              <mc:Choice xmlns:v="urn:schemas-microsoft-com:vml" Requires="v">
                <p:oleObj spid="_x0000_s2" name="位图图像" r:id="rId12" imgW="1162050" imgH="619125" progId="PBrush">
                  <p:embed/>
                </p:oleObj>
              </mc:Choice>
              <mc:Fallback>
                <p:oleObj name="位图图像" r:id="rId12" imgW="1162050" imgH="619125" progId="PBrush">
                  <p:embed/>
                  <p:pic>
                    <p:nvPicPr>
                      <p:cNvPr id="0" name="Picture 1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3863" y="741363"/>
                        <a:ext cx="876300" cy="46672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1032" name="Rectangle 19"/>
          <p:cNvSpPr>
            <a:spLocks noChangeArrowheads="1"/>
          </p:cNvSpPr>
          <p:nvPr userDrawn="1"/>
        </p:nvSpPr>
        <p:spPr bwMode="ltGray">
          <a:xfrm>
            <a:off x="0" y="660400"/>
            <a:ext cx="560388" cy="419100"/>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3" name="Rectangle 20"/>
          <p:cNvSpPr>
            <a:spLocks noChangeArrowheads="1"/>
          </p:cNvSpPr>
          <p:nvPr userDrawn="1"/>
        </p:nvSpPr>
        <p:spPr bwMode="gray">
          <a:xfrm>
            <a:off x="636588" y="200025"/>
            <a:ext cx="30162"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4" name="Rectangle 21"/>
          <p:cNvSpPr>
            <a:spLocks noChangeArrowheads="1"/>
          </p:cNvSpPr>
          <p:nvPr userDrawn="1"/>
        </p:nvSpPr>
        <p:spPr bwMode="gray">
          <a:xfrm>
            <a:off x="317500" y="990600"/>
            <a:ext cx="863600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nchor="ctr"/>
          <a:lstStyle>
            <a:lvl1pPr defTabSz="923925">
              <a:defRPr kumimoji="1" sz="2400">
                <a:solidFill>
                  <a:schemeClr val="tx1"/>
                </a:solidFill>
                <a:latin typeface="Tahoma" panose="020B0604030504040204" pitchFamily="34" charset="0"/>
                <a:ea typeface="宋体" panose="02010600030101010101" pitchFamily="2" charset="-122"/>
              </a:defRPr>
            </a:lvl1pPr>
            <a:lvl2pPr marL="742950" indent="-285750" defTabSz="923925">
              <a:defRPr kumimoji="1" sz="2400">
                <a:solidFill>
                  <a:schemeClr val="tx1"/>
                </a:solidFill>
                <a:latin typeface="Tahoma" panose="020B0604030504040204" pitchFamily="34" charset="0"/>
                <a:ea typeface="宋体" panose="02010600030101010101" pitchFamily="2" charset="-122"/>
              </a:defRPr>
            </a:lvl2pPr>
            <a:lvl3pPr marL="1143000" indent="-228600" defTabSz="923925">
              <a:defRPr kumimoji="1" sz="2400">
                <a:solidFill>
                  <a:schemeClr val="tx1"/>
                </a:solidFill>
                <a:latin typeface="Tahoma" panose="020B0604030504040204" pitchFamily="34" charset="0"/>
                <a:ea typeface="宋体" panose="02010600030101010101" pitchFamily="2" charset="-122"/>
              </a:defRPr>
            </a:lvl3pPr>
            <a:lvl4pPr marL="1600200" indent="-228600" defTabSz="923925">
              <a:defRPr kumimoji="1" sz="2400">
                <a:solidFill>
                  <a:schemeClr val="tx1"/>
                </a:solidFill>
                <a:latin typeface="Tahoma" panose="020B0604030504040204" pitchFamily="34" charset="0"/>
                <a:ea typeface="宋体" panose="02010600030101010101" pitchFamily="2" charset="-122"/>
              </a:defRPr>
            </a:lvl4pPr>
            <a:lvl5pPr marL="2057400" indent="-228600" defTabSz="923925">
              <a:defRPr kumimoji="1" sz="24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23925" rtl="0" eaLnBrk="0" fontAlgn="base" hangingPunct="0">
        <a:spcBef>
          <a:spcPct val="0"/>
        </a:spcBef>
        <a:spcAft>
          <a:spcPct val="0"/>
        </a:spcAft>
        <a:defRPr kumimoji="1" sz="4800" b="1">
          <a:solidFill>
            <a:schemeClr val="tx2"/>
          </a:solidFill>
          <a:latin typeface="+mj-lt"/>
          <a:ea typeface="+mj-ea"/>
          <a:cs typeface="+mj-cs"/>
        </a:defRPr>
      </a:lvl1pPr>
      <a:lvl2pPr algn="ctr" defTabSz="923925" rtl="0" eaLnBrk="0" fontAlgn="base" hangingPunct="0">
        <a:spcBef>
          <a:spcPct val="0"/>
        </a:spcBef>
        <a:spcAft>
          <a:spcPct val="0"/>
        </a:spcAft>
        <a:defRPr kumimoji="1" sz="4800" b="1">
          <a:solidFill>
            <a:schemeClr val="tx2"/>
          </a:solidFill>
          <a:latin typeface="Tahoma" panose="020B0604030504040204" pitchFamily="34" charset="0"/>
          <a:ea typeface="隶书" panose="02010509060101010101" pitchFamily="49" charset="-122"/>
        </a:defRPr>
      </a:lvl2pPr>
      <a:lvl3pPr algn="ctr" defTabSz="923925" rtl="0" eaLnBrk="0" fontAlgn="base" hangingPunct="0">
        <a:spcBef>
          <a:spcPct val="0"/>
        </a:spcBef>
        <a:spcAft>
          <a:spcPct val="0"/>
        </a:spcAft>
        <a:defRPr kumimoji="1" sz="4800" b="1">
          <a:solidFill>
            <a:schemeClr val="tx2"/>
          </a:solidFill>
          <a:latin typeface="Tahoma" panose="020B0604030504040204" pitchFamily="34" charset="0"/>
          <a:ea typeface="隶书" panose="02010509060101010101" pitchFamily="49" charset="-122"/>
        </a:defRPr>
      </a:lvl3pPr>
      <a:lvl4pPr algn="ctr" defTabSz="923925" rtl="0" eaLnBrk="0" fontAlgn="base" hangingPunct="0">
        <a:spcBef>
          <a:spcPct val="0"/>
        </a:spcBef>
        <a:spcAft>
          <a:spcPct val="0"/>
        </a:spcAft>
        <a:defRPr kumimoji="1" sz="4800" b="1">
          <a:solidFill>
            <a:schemeClr val="tx2"/>
          </a:solidFill>
          <a:latin typeface="Tahoma" panose="020B0604030504040204" pitchFamily="34" charset="0"/>
          <a:ea typeface="隶书" panose="02010509060101010101" pitchFamily="49" charset="-122"/>
        </a:defRPr>
      </a:lvl4pPr>
      <a:lvl5pPr algn="ctr" defTabSz="923925" rtl="0" eaLnBrk="0" fontAlgn="base" hangingPunct="0">
        <a:spcBef>
          <a:spcPct val="0"/>
        </a:spcBef>
        <a:spcAft>
          <a:spcPct val="0"/>
        </a:spcAft>
        <a:defRPr kumimoji="1" sz="4800" b="1">
          <a:solidFill>
            <a:schemeClr val="tx2"/>
          </a:solidFill>
          <a:latin typeface="Tahoma" panose="020B0604030504040204" pitchFamily="34" charset="0"/>
          <a:ea typeface="隶书" panose="02010509060101010101" pitchFamily="49" charset="-122"/>
        </a:defRPr>
      </a:lvl5pPr>
      <a:lvl6pPr marL="457200" algn="ctr" defTabSz="923925" rtl="0" fontAlgn="base">
        <a:spcBef>
          <a:spcPct val="0"/>
        </a:spcBef>
        <a:spcAft>
          <a:spcPct val="0"/>
        </a:spcAft>
        <a:defRPr kumimoji="1" sz="4800" b="1">
          <a:solidFill>
            <a:schemeClr val="tx2"/>
          </a:solidFill>
          <a:latin typeface="Tahoma" panose="020B0604030504040204" pitchFamily="34" charset="0"/>
          <a:ea typeface="隶书" panose="02010509060101010101" pitchFamily="49" charset="-122"/>
        </a:defRPr>
      </a:lvl6pPr>
      <a:lvl7pPr marL="914400" algn="ctr" defTabSz="923925" rtl="0" fontAlgn="base">
        <a:spcBef>
          <a:spcPct val="0"/>
        </a:spcBef>
        <a:spcAft>
          <a:spcPct val="0"/>
        </a:spcAft>
        <a:defRPr kumimoji="1" sz="4800" b="1">
          <a:solidFill>
            <a:schemeClr val="tx2"/>
          </a:solidFill>
          <a:latin typeface="Tahoma" panose="020B0604030504040204" pitchFamily="34" charset="0"/>
          <a:ea typeface="隶书" panose="02010509060101010101" pitchFamily="49" charset="-122"/>
        </a:defRPr>
      </a:lvl7pPr>
      <a:lvl8pPr marL="1371600" algn="ctr" defTabSz="923925" rtl="0" fontAlgn="base">
        <a:spcBef>
          <a:spcPct val="0"/>
        </a:spcBef>
        <a:spcAft>
          <a:spcPct val="0"/>
        </a:spcAft>
        <a:defRPr kumimoji="1" sz="4800" b="1">
          <a:solidFill>
            <a:schemeClr val="tx2"/>
          </a:solidFill>
          <a:latin typeface="Tahoma" panose="020B0604030504040204" pitchFamily="34" charset="0"/>
          <a:ea typeface="隶书" panose="02010509060101010101" pitchFamily="49" charset="-122"/>
        </a:defRPr>
      </a:lvl8pPr>
      <a:lvl9pPr marL="1828800" algn="ctr" defTabSz="923925" rtl="0" fontAlgn="base">
        <a:spcBef>
          <a:spcPct val="0"/>
        </a:spcBef>
        <a:spcAft>
          <a:spcPct val="0"/>
        </a:spcAft>
        <a:defRPr kumimoji="1" sz="4800" b="1">
          <a:solidFill>
            <a:schemeClr val="tx2"/>
          </a:solidFill>
          <a:latin typeface="Tahoma" panose="020B0604030504040204" pitchFamily="34" charset="0"/>
          <a:ea typeface="隶书" panose="02010509060101010101" pitchFamily="49" charset="-122"/>
        </a:defRPr>
      </a:lvl9pPr>
    </p:titleStyle>
    <p:body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1205"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980"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00063" y="1714500"/>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二、堆排序</a:t>
            </a:r>
            <a:endParaRPr lang="en-US" altLang="zh-CN" sz="3300" dirty="0">
              <a:latin typeface="黑体" panose="02010609060101010101" pitchFamily="49" charset="-122"/>
              <a:ea typeface="黑体" panose="02010609060101010101" pitchFamily="49" charset="-122"/>
            </a:endParaRPr>
          </a:p>
        </p:txBody>
      </p:sp>
      <p:sp>
        <p:nvSpPr>
          <p:cNvPr id="7168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1722333-7B65-4D1A-A0FB-76C00DB31BED}" type="slidenum">
              <a:rPr lang="zh-CN" altLang="en-US" sz="2400"/>
            </a:fld>
            <a:endParaRPr lang="en-US" altLang="zh-CN" sz="2400"/>
          </a:p>
        </p:txBody>
      </p:sp>
      <p:sp>
        <p:nvSpPr>
          <p:cNvPr id="7168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71685" name="Rectangle 5"/>
          <p:cNvSpPr>
            <a:spLocks noGrp="1" noChangeArrowheads="1"/>
          </p:cNvSpPr>
          <p:nvPr>
            <p:ph type="body" idx="1"/>
          </p:nvPr>
        </p:nvSpPr>
        <p:spPr>
          <a:xfrm>
            <a:off x="357188" y="2500313"/>
            <a:ext cx="8477250" cy="4038600"/>
          </a:xfrm>
        </p:spPr>
        <p:txBody>
          <a:bodyPr/>
          <a:lstStyle/>
          <a:p>
            <a:pPr eaLnBrk="1" hangingPunct="1">
              <a:spcBef>
                <a:spcPct val="30000"/>
              </a:spcBef>
              <a:buClr>
                <a:schemeClr val="tx2"/>
              </a:buClr>
              <a:buSzPct val="50000"/>
            </a:pPr>
            <a:r>
              <a:rPr lang="zh-CN" altLang="en-US" sz="2800" b="1" dirty="0">
                <a:latin typeface="黑体" panose="02010609060101010101" pitchFamily="49" charset="-122"/>
                <a:ea typeface="黑体" panose="02010609060101010101" pitchFamily="49" charset="-122"/>
              </a:rPr>
              <a:t>设有一个关键字集合，按</a:t>
            </a:r>
            <a:r>
              <a:rPr lang="zh-CN" altLang="en-US" sz="2800" b="1" dirty="0">
                <a:solidFill>
                  <a:srgbClr val="FF0000"/>
                </a:solidFill>
                <a:latin typeface="黑体" panose="02010609060101010101" pitchFamily="49" charset="-122"/>
                <a:ea typeface="黑体" panose="02010609060101010101" pitchFamily="49" charset="-122"/>
              </a:rPr>
              <a:t>完全二叉树</a:t>
            </a:r>
            <a:r>
              <a:rPr lang="zh-CN" altLang="en-US" sz="2800" b="1" dirty="0">
                <a:latin typeface="黑体" panose="02010609060101010101" pitchFamily="49" charset="-122"/>
                <a:ea typeface="黑体" panose="02010609060101010101" pitchFamily="49" charset="-122"/>
              </a:rPr>
              <a:t>的顺序存储方式存放在一个一维数组中。对它们从根开始，自顶向下，同一层自左向右，从 1 开始连续编号。</a:t>
            </a:r>
            <a:endParaRPr lang="en-US" altLang="zh-CN" sz="2800"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r>
              <a:rPr lang="zh-CN" altLang="en-US" sz="2800" b="1" dirty="0">
                <a:latin typeface="黑体" panose="02010609060101010101" pitchFamily="49" charset="-122"/>
                <a:ea typeface="黑体" panose="02010609060101010101" pitchFamily="49" charset="-122"/>
              </a:rPr>
              <a:t>若满足   </a:t>
            </a:r>
            <a:r>
              <a:rPr lang="en-US" altLang="zh-CN" sz="2800" b="1" dirty="0">
                <a:solidFill>
                  <a:srgbClr val="FF0000"/>
                </a:solidFill>
                <a:latin typeface="黑体" panose="02010609060101010101" pitchFamily="49" charset="-122"/>
                <a:ea typeface="黑体" panose="02010609060101010101" pitchFamily="49" charset="-122"/>
              </a:rPr>
              <a:t>K</a:t>
            </a:r>
            <a:r>
              <a:rPr lang="en-US" altLang="zh-CN" sz="2800" b="1" baseline="-25000" dirty="0">
                <a:solidFill>
                  <a:srgbClr val="FF0000"/>
                </a:solidFill>
                <a:latin typeface="黑体" panose="02010609060101010101" pitchFamily="49" charset="-122"/>
                <a:ea typeface="黑体" panose="02010609060101010101" pitchFamily="49" charset="-122"/>
              </a:rPr>
              <a:t>i</a:t>
            </a:r>
            <a:r>
              <a:rPr lang="en-US" altLang="zh-CN" sz="2800" b="1" dirty="0">
                <a:solidFill>
                  <a:srgbClr val="FF0000"/>
                </a:solidFill>
                <a:latin typeface="黑体" panose="02010609060101010101" pitchFamily="49" charset="-122"/>
                <a:ea typeface="黑体" panose="02010609060101010101" pitchFamily="49" charset="-122"/>
              </a:rPr>
              <a:t> </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2i</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a:t>
            </a:r>
            <a:r>
              <a:rPr lang="en-US" altLang="zh-CN" sz="2800" b="1" dirty="0">
                <a:latin typeface="黑体" panose="02010609060101010101" pitchFamily="49" charset="-122"/>
                <a:ea typeface="黑体" panose="02010609060101010101" pitchFamily="49" charset="-122"/>
                <a:sym typeface="Symbol" panose="05050102010706020507" pitchFamily="18" charset="2"/>
              </a:rPr>
              <a:t>&amp;&amp;</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i </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2i+1 </a:t>
            </a:r>
            <a:endPar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05000"/>
              </a:lnSpc>
              <a:spcBef>
                <a:spcPct val="10000"/>
              </a:spcBef>
              <a:buClrTx/>
              <a:buSzTx/>
              <a:buFontTx/>
              <a:buNone/>
            </a:pPr>
            <a:r>
              <a:rPr lang="zh-CN" altLang="en-US" sz="2800" b="1" dirty="0">
                <a:latin typeface="黑体" panose="02010609060101010101" pitchFamily="49" charset="-122"/>
                <a:ea typeface="黑体" panose="02010609060101010101" pitchFamily="49" charset="-122"/>
                <a:sym typeface="Symbol" panose="05050102010706020507" pitchFamily="18" charset="2"/>
              </a:rPr>
              <a:t>	则称该关键字集合构成一个堆(最</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大</a:t>
            </a:r>
            <a:r>
              <a:rPr lang="zh-CN" altLang="en-US" sz="2800" b="1" dirty="0">
                <a:latin typeface="黑体" panose="02010609060101010101" pitchFamily="49" charset="-122"/>
                <a:ea typeface="黑体" panose="02010609060101010101" pitchFamily="49" charset="-122"/>
                <a:sym typeface="Symbol" panose="05050102010706020507" pitchFamily="18" charset="2"/>
              </a:rPr>
              <a:t>堆，或</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大顶</a:t>
            </a:r>
            <a:r>
              <a:rPr lang="zh-CN" altLang="en-US" sz="2800" b="1" dirty="0">
                <a:latin typeface="黑体" panose="02010609060101010101" pitchFamily="49" charset="-122"/>
                <a:ea typeface="黑体" panose="02010609060101010101" pitchFamily="49" charset="-122"/>
                <a:sym typeface="Symbol" panose="05050102010706020507" pitchFamily="18" charset="2"/>
              </a:rPr>
              <a:t>堆)</a:t>
            </a:r>
            <a:endParaRPr lang="en-US" altLang="zh-CN" sz="2800" b="1" dirty="0">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30000"/>
              </a:spcBef>
              <a:buClr>
                <a:schemeClr val="tx2"/>
              </a:buClr>
              <a:buSzPct val="50000"/>
            </a:pPr>
            <a:r>
              <a:rPr lang="zh-CN" altLang="en-US" sz="2800" b="1" dirty="0">
                <a:latin typeface="黑体" panose="02010609060101010101" pitchFamily="49" charset="-122"/>
                <a:ea typeface="黑体" panose="02010609060101010101" pitchFamily="49" charset="-122"/>
                <a:sym typeface="Symbol" panose="05050102010706020507" pitchFamily="18" charset="2"/>
              </a:rPr>
              <a:t>若</a:t>
            </a:r>
            <a:r>
              <a:rPr lang="zh-CN" altLang="en-US" sz="2800" b="1" dirty="0">
                <a:latin typeface="黑体" panose="02010609060101010101" pitchFamily="49" charset="-122"/>
                <a:ea typeface="黑体" panose="02010609060101010101" pitchFamily="49" charset="-122"/>
              </a:rPr>
              <a:t>满足   </a:t>
            </a:r>
            <a:r>
              <a:rPr lang="en-US" altLang="zh-CN" sz="2800" b="1" dirty="0">
                <a:solidFill>
                  <a:srgbClr val="FF0000"/>
                </a:solidFill>
                <a:latin typeface="黑体" panose="02010609060101010101" pitchFamily="49" charset="-122"/>
                <a:ea typeface="黑体" panose="02010609060101010101" pitchFamily="49" charset="-122"/>
              </a:rPr>
              <a:t>K</a:t>
            </a:r>
            <a:r>
              <a:rPr lang="en-US" altLang="zh-CN" sz="2800" b="1" baseline="-25000" dirty="0">
                <a:solidFill>
                  <a:srgbClr val="FF0000"/>
                </a:solidFill>
                <a:latin typeface="黑体" panose="02010609060101010101" pitchFamily="49" charset="-122"/>
                <a:ea typeface="黑体" panose="02010609060101010101" pitchFamily="49" charset="-122"/>
              </a:rPr>
              <a:t>i</a:t>
            </a:r>
            <a:r>
              <a:rPr lang="en-US" altLang="zh-CN" sz="2800" b="1" dirty="0">
                <a:solidFill>
                  <a:srgbClr val="FF0000"/>
                </a:solidFill>
                <a:latin typeface="黑体" panose="02010609060101010101" pitchFamily="49" charset="-122"/>
                <a:ea typeface="黑体" panose="02010609060101010101" pitchFamily="49" charset="-122"/>
              </a:rPr>
              <a:t> </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2i</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a:t>
            </a:r>
            <a:r>
              <a:rPr lang="en-US" altLang="zh-CN" sz="2800" b="1" dirty="0">
                <a:latin typeface="黑体" panose="02010609060101010101" pitchFamily="49" charset="-122"/>
                <a:ea typeface="黑体" panose="02010609060101010101" pitchFamily="49" charset="-122"/>
                <a:sym typeface="Symbol" panose="05050102010706020507" pitchFamily="18" charset="2"/>
              </a:rPr>
              <a:t>&amp;&amp;</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i </a:t>
            </a:r>
            <a:r>
              <a:rPr lang="en-US" altLang="zh-CN"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 K</a:t>
            </a:r>
            <a:r>
              <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rPr>
              <a:t>2i+1 </a:t>
            </a:r>
            <a:endParaRPr lang="en-US" altLang="zh-CN" sz="2800" b="1" baseline="-25000" dirty="0">
              <a:solidFill>
                <a:srgbClr val="FF0000"/>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05000"/>
              </a:lnSpc>
              <a:spcBef>
                <a:spcPct val="10000"/>
              </a:spcBef>
              <a:buClrTx/>
              <a:buSzTx/>
              <a:buFontTx/>
              <a:buNone/>
            </a:pPr>
            <a:r>
              <a:rPr lang="zh-CN" altLang="en-US" sz="2800" b="1" dirty="0">
                <a:latin typeface="黑体" panose="02010609060101010101" pitchFamily="49" charset="-122"/>
                <a:ea typeface="黑体" panose="02010609060101010101" pitchFamily="49" charset="-122"/>
                <a:sym typeface="Symbol" panose="05050102010706020507" pitchFamily="18" charset="2"/>
              </a:rPr>
              <a:t>	则称该关键字集合构成一个堆(最</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小</a:t>
            </a:r>
            <a:r>
              <a:rPr lang="zh-CN" altLang="en-US" sz="2800" b="1" dirty="0">
                <a:latin typeface="黑体" panose="02010609060101010101" pitchFamily="49" charset="-122"/>
                <a:ea typeface="黑体" panose="02010609060101010101" pitchFamily="49" charset="-122"/>
                <a:sym typeface="Symbol" panose="05050102010706020507" pitchFamily="18" charset="2"/>
              </a:rPr>
              <a:t>堆，或</a:t>
            </a:r>
            <a:r>
              <a:rPr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小顶</a:t>
            </a:r>
            <a:r>
              <a:rPr lang="zh-CN" altLang="en-US" sz="2800" b="1" dirty="0">
                <a:latin typeface="黑体" panose="02010609060101010101" pitchFamily="49" charset="-122"/>
                <a:ea typeface="黑体" panose="02010609060101010101" pitchFamily="49" charset="-122"/>
                <a:sym typeface="Symbol" panose="05050102010706020507" pitchFamily="18" charset="2"/>
              </a:rPr>
              <a:t>堆)</a:t>
            </a:r>
            <a:endParaRPr lang="en-US" altLang="zh-CN" sz="2800" b="1" dirty="0">
              <a:latin typeface="黑体" panose="02010609060101010101" pitchFamily="49" charset="-122"/>
              <a:ea typeface="黑体" panose="02010609060101010101" pitchFamily="49" charset="-122"/>
              <a:sym typeface="Symbol" panose="05050102010706020507" pitchFamily="18" charset="2"/>
            </a:endParaRPr>
          </a:p>
        </p:txBody>
      </p:sp>
      <p:sp>
        <p:nvSpPr>
          <p:cNvPr id="71686"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二、堆排序(举例)</a:t>
            </a:r>
            <a:endParaRPr lang="en-US" altLang="zh-CN" sz="3300">
              <a:latin typeface="黑体" panose="02010609060101010101" pitchFamily="49" charset="-122"/>
              <a:ea typeface="黑体" panose="02010609060101010101" pitchFamily="49" charset="-122"/>
            </a:endParaRPr>
          </a:p>
        </p:txBody>
      </p:sp>
      <p:sp>
        <p:nvSpPr>
          <p:cNvPr id="8089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D462D78-E9C2-4038-ACCE-6CD909224A23}" type="slidenum">
              <a:rPr lang="zh-CN" altLang="en-US" sz="2400"/>
            </a:fld>
            <a:endParaRPr lang="en-US" altLang="zh-CN" sz="2400"/>
          </a:p>
        </p:txBody>
      </p:sp>
      <p:sp>
        <p:nvSpPr>
          <p:cNvPr id="8090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80901" name="Rectangle 5"/>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80902" name="Group 97"/>
          <p:cNvGrpSpPr/>
          <p:nvPr/>
        </p:nvGrpSpPr>
        <p:grpSpPr bwMode="auto">
          <a:xfrm>
            <a:off x="1066800" y="2686050"/>
            <a:ext cx="7391400" cy="4175125"/>
            <a:chOff x="336" y="648"/>
            <a:chExt cx="5280" cy="3200"/>
          </a:xfrm>
        </p:grpSpPr>
        <p:sp>
          <p:nvSpPr>
            <p:cNvPr id="80903" name="Line 48"/>
            <p:cNvSpPr>
              <a:spLocks noChangeShapeType="1"/>
            </p:cNvSpPr>
            <p:nvPr/>
          </p:nvSpPr>
          <p:spPr bwMode="auto">
            <a:xfrm flipH="1">
              <a:off x="4512" y="1728"/>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4" name="Line 49"/>
            <p:cNvSpPr>
              <a:spLocks noChangeShapeType="1"/>
            </p:cNvSpPr>
            <p:nvPr/>
          </p:nvSpPr>
          <p:spPr bwMode="auto">
            <a:xfrm>
              <a:off x="4272" y="1152"/>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5" name="Line 50"/>
            <p:cNvSpPr>
              <a:spLocks noChangeShapeType="1"/>
            </p:cNvSpPr>
            <p:nvPr/>
          </p:nvSpPr>
          <p:spPr bwMode="auto">
            <a:xfrm>
              <a:off x="3840" y="1728"/>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6" name="Line 51"/>
            <p:cNvSpPr>
              <a:spLocks noChangeShapeType="1"/>
            </p:cNvSpPr>
            <p:nvPr/>
          </p:nvSpPr>
          <p:spPr bwMode="auto">
            <a:xfrm flipH="1">
              <a:off x="3360" y="1152"/>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7" name="Line 52"/>
            <p:cNvSpPr>
              <a:spLocks noChangeShapeType="1"/>
            </p:cNvSpPr>
            <p:nvPr/>
          </p:nvSpPr>
          <p:spPr bwMode="auto">
            <a:xfrm flipH="1">
              <a:off x="1824" y="1728"/>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8" name="Line 53"/>
            <p:cNvSpPr>
              <a:spLocks noChangeShapeType="1"/>
            </p:cNvSpPr>
            <p:nvPr/>
          </p:nvSpPr>
          <p:spPr bwMode="auto">
            <a:xfrm>
              <a:off x="1152" y="1728"/>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9" name="Line 54"/>
            <p:cNvSpPr>
              <a:spLocks noChangeShapeType="1"/>
            </p:cNvSpPr>
            <p:nvPr/>
          </p:nvSpPr>
          <p:spPr bwMode="auto">
            <a:xfrm>
              <a:off x="1680" y="1152"/>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0" name="Line 55"/>
            <p:cNvSpPr>
              <a:spLocks noChangeShapeType="1"/>
            </p:cNvSpPr>
            <p:nvPr/>
          </p:nvSpPr>
          <p:spPr bwMode="auto">
            <a:xfrm flipH="1">
              <a:off x="672" y="1152"/>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608" name="Oval 56"/>
            <p:cNvSpPr>
              <a:spLocks noChangeArrowheads="1"/>
            </p:cNvSpPr>
            <p:nvPr/>
          </p:nvSpPr>
          <p:spPr bwMode="auto">
            <a:xfrm>
              <a:off x="1392" y="9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9609" name="Oval 57"/>
            <p:cNvSpPr>
              <a:spLocks noChangeArrowheads="1"/>
            </p:cNvSpPr>
            <p:nvPr/>
          </p:nvSpPr>
          <p:spPr bwMode="auto">
            <a:xfrm>
              <a:off x="912" y="144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9610" name="Oval 58"/>
            <p:cNvSpPr>
              <a:spLocks noChangeArrowheads="1"/>
            </p:cNvSpPr>
            <p:nvPr/>
          </p:nvSpPr>
          <p:spPr bwMode="auto">
            <a:xfrm>
              <a:off x="432" y="20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9611" name="Oval 59"/>
            <p:cNvSpPr>
              <a:spLocks noChangeArrowheads="1"/>
            </p:cNvSpPr>
            <p:nvPr/>
          </p:nvSpPr>
          <p:spPr bwMode="auto">
            <a:xfrm>
              <a:off x="1871" y="1440"/>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9612" name="Oval 60"/>
            <p:cNvSpPr>
              <a:spLocks noChangeArrowheads="1"/>
            </p:cNvSpPr>
            <p:nvPr/>
          </p:nvSpPr>
          <p:spPr bwMode="auto">
            <a:xfrm>
              <a:off x="1104" y="2016"/>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9613" name="Oval 61"/>
            <p:cNvSpPr>
              <a:spLocks noChangeArrowheads="1"/>
            </p:cNvSpPr>
            <p:nvPr/>
          </p:nvSpPr>
          <p:spPr bwMode="auto">
            <a:xfrm>
              <a:off x="1632" y="20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9614" name="Text Box 62"/>
            <p:cNvSpPr txBox="1">
              <a:spLocks noChangeArrowheads="1"/>
            </p:cNvSpPr>
            <p:nvPr/>
          </p:nvSpPr>
          <p:spPr bwMode="auto">
            <a:xfrm>
              <a:off x="1260" y="720"/>
              <a:ext cx="239" cy="35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15" name="Text Box 63"/>
            <p:cNvSpPr txBox="1">
              <a:spLocks noChangeArrowheads="1"/>
            </p:cNvSpPr>
            <p:nvPr/>
          </p:nvSpPr>
          <p:spPr bwMode="auto">
            <a:xfrm>
              <a:off x="828" y="1191"/>
              <a:ext cx="239" cy="35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16" name="Text Box 64"/>
            <p:cNvSpPr txBox="1">
              <a:spLocks noChangeArrowheads="1"/>
            </p:cNvSpPr>
            <p:nvPr/>
          </p:nvSpPr>
          <p:spPr bwMode="auto">
            <a:xfrm>
              <a:off x="2171" y="1288"/>
              <a:ext cx="240" cy="35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17" name="Text Box 65"/>
            <p:cNvSpPr txBox="1">
              <a:spLocks noChangeArrowheads="1"/>
            </p:cNvSpPr>
            <p:nvPr/>
          </p:nvSpPr>
          <p:spPr bwMode="auto">
            <a:xfrm>
              <a:off x="384" y="1773"/>
              <a:ext cx="244" cy="352"/>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18" name="Text Box 66"/>
            <p:cNvSpPr txBox="1">
              <a:spLocks noChangeArrowheads="1"/>
            </p:cNvSpPr>
            <p:nvPr/>
          </p:nvSpPr>
          <p:spPr bwMode="auto">
            <a:xfrm>
              <a:off x="1248" y="1775"/>
              <a:ext cx="244"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19" name="Text Box 67"/>
            <p:cNvSpPr txBox="1">
              <a:spLocks noChangeArrowheads="1"/>
            </p:cNvSpPr>
            <p:nvPr/>
          </p:nvSpPr>
          <p:spPr bwMode="auto">
            <a:xfrm>
              <a:off x="1596" y="1775"/>
              <a:ext cx="242"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80923" name="AutoShape 68"/>
            <p:cNvSpPr>
              <a:spLocks noChangeArrowheads="1"/>
            </p:cNvSpPr>
            <p:nvPr/>
          </p:nvSpPr>
          <p:spPr bwMode="auto">
            <a:xfrm>
              <a:off x="2448"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79621" name="Oval 69"/>
            <p:cNvSpPr>
              <a:spLocks noChangeArrowheads="1"/>
            </p:cNvSpPr>
            <p:nvPr/>
          </p:nvSpPr>
          <p:spPr bwMode="auto">
            <a:xfrm>
              <a:off x="4032" y="912"/>
              <a:ext cx="336" cy="336"/>
            </a:xfrm>
            <a:prstGeom prst="ellipse">
              <a:avLst/>
            </a:prstGeom>
            <a:gradFill rotWithShape="0">
              <a:gsLst>
                <a:gs pos="0">
                  <a:srgbClr val="CCECFF"/>
                </a:gs>
                <a:gs pos="100000">
                  <a:srgbClr val="CCECFF">
                    <a:gamma/>
                    <a:shade val="46275"/>
                    <a:invGamma/>
                  </a:srgbClr>
                </a:gs>
              </a:gsLst>
              <a:lin ang="2700000" scaled="1"/>
            </a:gradFill>
            <a:ln w="6350">
              <a:solidFill>
                <a:srgbClr val="00FFFF"/>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ndParaRPr>
            </a:p>
          </p:txBody>
        </p:sp>
        <p:sp>
          <p:nvSpPr>
            <p:cNvPr id="279622" name="Oval 70"/>
            <p:cNvSpPr>
              <a:spLocks noChangeArrowheads="1"/>
            </p:cNvSpPr>
            <p:nvPr/>
          </p:nvSpPr>
          <p:spPr bwMode="auto">
            <a:xfrm>
              <a:off x="3600" y="1440"/>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9623" name="Oval 71"/>
            <p:cNvSpPr>
              <a:spLocks noChangeArrowheads="1"/>
            </p:cNvSpPr>
            <p:nvPr/>
          </p:nvSpPr>
          <p:spPr bwMode="auto">
            <a:xfrm>
              <a:off x="3120" y="20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9624" name="Oval 72"/>
            <p:cNvSpPr>
              <a:spLocks noChangeArrowheads="1"/>
            </p:cNvSpPr>
            <p:nvPr/>
          </p:nvSpPr>
          <p:spPr bwMode="auto">
            <a:xfrm>
              <a:off x="3792" y="20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9625" name="Oval 73"/>
            <p:cNvSpPr>
              <a:spLocks noChangeArrowheads="1"/>
            </p:cNvSpPr>
            <p:nvPr/>
          </p:nvSpPr>
          <p:spPr bwMode="auto">
            <a:xfrm>
              <a:off x="4511" y="1440"/>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9626" name="Oval 74"/>
            <p:cNvSpPr>
              <a:spLocks noChangeArrowheads="1"/>
            </p:cNvSpPr>
            <p:nvPr/>
          </p:nvSpPr>
          <p:spPr bwMode="auto">
            <a:xfrm>
              <a:off x="4320" y="2016"/>
              <a:ext cx="336" cy="336"/>
            </a:xfrm>
            <a:prstGeom prst="ellipse">
              <a:avLst/>
            </a:prstGeom>
            <a:gradFill rotWithShape="0">
              <a:gsLst>
                <a:gs pos="0">
                  <a:srgbClr val="CCECFF"/>
                </a:gs>
                <a:gs pos="100000">
                  <a:srgbClr val="CCECFF">
                    <a:gamma/>
                    <a:shade val="46275"/>
                    <a:invGamma/>
                  </a:srgbClr>
                </a:gs>
              </a:gsLst>
              <a:lin ang="2700000" scaled="1"/>
            </a:gradFill>
            <a:ln w="6350">
              <a:solidFill>
                <a:srgbClr val="00FFFF"/>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49</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ndParaRPr>
            </a:p>
          </p:txBody>
        </p:sp>
        <p:sp>
          <p:nvSpPr>
            <p:cNvPr id="279627" name="Text Box 75"/>
            <p:cNvSpPr txBox="1">
              <a:spLocks noChangeArrowheads="1"/>
            </p:cNvSpPr>
            <p:nvPr/>
          </p:nvSpPr>
          <p:spPr bwMode="auto">
            <a:xfrm>
              <a:off x="3937" y="712"/>
              <a:ext cx="240" cy="348"/>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28" name="Text Box 76"/>
            <p:cNvSpPr txBox="1">
              <a:spLocks noChangeArrowheads="1"/>
            </p:cNvSpPr>
            <p:nvPr/>
          </p:nvSpPr>
          <p:spPr bwMode="auto">
            <a:xfrm>
              <a:off x="4800" y="1334"/>
              <a:ext cx="245"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29" name="Text Box 77"/>
            <p:cNvSpPr txBox="1">
              <a:spLocks noChangeArrowheads="1"/>
            </p:cNvSpPr>
            <p:nvPr/>
          </p:nvSpPr>
          <p:spPr bwMode="auto">
            <a:xfrm>
              <a:off x="4225" y="1815"/>
              <a:ext cx="245"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30" name="Text Box 78"/>
            <p:cNvSpPr txBox="1">
              <a:spLocks noChangeArrowheads="1"/>
            </p:cNvSpPr>
            <p:nvPr/>
          </p:nvSpPr>
          <p:spPr bwMode="auto">
            <a:xfrm>
              <a:off x="3973" y="1815"/>
              <a:ext cx="243"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31" name="Text Box 79"/>
            <p:cNvSpPr txBox="1">
              <a:spLocks noChangeArrowheads="1"/>
            </p:cNvSpPr>
            <p:nvPr/>
          </p:nvSpPr>
          <p:spPr bwMode="auto">
            <a:xfrm>
              <a:off x="3024" y="1815"/>
              <a:ext cx="244"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32" name="Text Box 80"/>
            <p:cNvSpPr txBox="1">
              <a:spLocks noChangeArrowheads="1"/>
            </p:cNvSpPr>
            <p:nvPr/>
          </p:nvSpPr>
          <p:spPr bwMode="auto">
            <a:xfrm>
              <a:off x="3444" y="1248"/>
              <a:ext cx="238"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33" name="Rectangle 81" descr="永恒"/>
            <p:cNvSpPr>
              <a:spLocks noChangeArrowheads="1"/>
            </p:cNvSpPr>
            <p:nvPr/>
          </p:nvSpPr>
          <p:spPr bwMode="auto">
            <a:xfrm>
              <a:off x="336" y="2736"/>
              <a:ext cx="2064" cy="336"/>
            </a:xfrm>
            <a:prstGeom prst="rect">
              <a:avLst/>
            </a:prstGeom>
            <a:blipFill dpi="0" rotWithShape="0">
              <a:blip r:embed="rId1" cstate="print"/>
              <a:srcRect/>
              <a:tile tx="0" ty="0" sx="100000" sy="100000" flip="none" algn="tl"/>
            </a:blipFill>
            <a:ln w="28575">
              <a:solidFill>
                <a:schemeClr val="tx1"/>
              </a:solidFill>
              <a:miter lim="800000"/>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49  25  21  25* 16  08</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80937" name="Line 82"/>
            <p:cNvSpPr>
              <a:spLocks noChangeShapeType="1"/>
            </p:cNvSpPr>
            <p:nvPr/>
          </p:nvSpPr>
          <p:spPr bwMode="auto">
            <a:xfrm>
              <a:off x="672"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8" name="Line 83"/>
            <p:cNvSpPr>
              <a:spLocks noChangeShapeType="1"/>
            </p:cNvSpPr>
            <p:nvPr/>
          </p:nvSpPr>
          <p:spPr bwMode="auto">
            <a:xfrm>
              <a:off x="100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9" name="Line 84"/>
            <p:cNvSpPr>
              <a:spLocks noChangeShapeType="1"/>
            </p:cNvSpPr>
            <p:nvPr/>
          </p:nvSpPr>
          <p:spPr bwMode="auto">
            <a:xfrm>
              <a:off x="134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0" name="Line 85"/>
            <p:cNvSpPr>
              <a:spLocks noChangeShapeType="1"/>
            </p:cNvSpPr>
            <p:nvPr/>
          </p:nvSpPr>
          <p:spPr bwMode="auto">
            <a:xfrm>
              <a:off x="172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1" name="Line 86"/>
            <p:cNvSpPr>
              <a:spLocks noChangeShapeType="1"/>
            </p:cNvSpPr>
            <p:nvPr/>
          </p:nvSpPr>
          <p:spPr bwMode="auto">
            <a:xfrm>
              <a:off x="206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639" name="Rectangle 87" descr="永恒"/>
            <p:cNvSpPr>
              <a:spLocks noChangeArrowheads="1"/>
            </p:cNvSpPr>
            <p:nvPr/>
          </p:nvSpPr>
          <p:spPr bwMode="auto">
            <a:xfrm>
              <a:off x="3024" y="2736"/>
              <a:ext cx="2064" cy="336"/>
            </a:xfrm>
            <a:prstGeom prst="rect">
              <a:avLst/>
            </a:prstGeom>
            <a:blipFill dpi="0" rotWithShape="0">
              <a:blip r:embed="rId1" cstate="print"/>
              <a:srcRect/>
              <a:tile tx="0" ty="0" sx="100000" sy="100000" flip="none" algn="tl"/>
            </a:blipFill>
            <a:ln w="28575">
              <a:solidFill>
                <a:schemeClr val="tx1"/>
              </a:solidFill>
              <a:miter lim="800000"/>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  25  21  25* 16  </a:t>
              </a:r>
              <a:r>
                <a:rPr lang="zh-CN" altLang="en-US" b="1">
                  <a:solidFill>
                    <a:schemeClr val="hlink"/>
                  </a:solidFill>
                  <a:effectLst>
                    <a:outerShdw blurRad="38100" dist="38100" dir="2700000" algn="tl">
                      <a:srgbClr val="000000"/>
                    </a:outerShdw>
                  </a:effectLst>
                  <a:latin typeface="Times New Roman" panose="02020603050405020304"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80943" name="Line 88"/>
            <p:cNvSpPr>
              <a:spLocks noChangeShapeType="1"/>
            </p:cNvSpPr>
            <p:nvPr/>
          </p:nvSpPr>
          <p:spPr bwMode="auto">
            <a:xfrm>
              <a:off x="3360"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4" name="Line 89"/>
            <p:cNvSpPr>
              <a:spLocks noChangeShapeType="1"/>
            </p:cNvSpPr>
            <p:nvPr/>
          </p:nvSpPr>
          <p:spPr bwMode="auto">
            <a:xfrm>
              <a:off x="3696"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5" name="Line 90"/>
            <p:cNvSpPr>
              <a:spLocks noChangeShapeType="1"/>
            </p:cNvSpPr>
            <p:nvPr/>
          </p:nvSpPr>
          <p:spPr bwMode="auto">
            <a:xfrm>
              <a:off x="4032"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6" name="Line 91"/>
            <p:cNvSpPr>
              <a:spLocks noChangeShapeType="1"/>
            </p:cNvSpPr>
            <p:nvPr/>
          </p:nvSpPr>
          <p:spPr bwMode="auto">
            <a:xfrm>
              <a:off x="4416"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7" name="Line 92"/>
            <p:cNvSpPr>
              <a:spLocks noChangeShapeType="1"/>
            </p:cNvSpPr>
            <p:nvPr/>
          </p:nvSpPr>
          <p:spPr bwMode="auto">
            <a:xfrm>
              <a:off x="4752"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645" name="Text Box 93"/>
            <p:cNvSpPr txBox="1">
              <a:spLocks noChangeArrowheads="1"/>
            </p:cNvSpPr>
            <p:nvPr/>
          </p:nvSpPr>
          <p:spPr bwMode="auto">
            <a:xfrm>
              <a:off x="2976" y="3217"/>
              <a:ext cx="2159" cy="631"/>
            </a:xfrm>
            <a:prstGeom prst="rect">
              <a:avLst/>
            </a:prstGeom>
            <a:noFill/>
            <a:ln w="9525">
              <a:noFill/>
              <a:miter lim="800000"/>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交换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1</a:t>
              </a:r>
              <a:r>
                <a:rPr lang="en-US" altLang="en-US"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号与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6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号记录,</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a:p>
              <a:pPr defTabSz="923925" eaLnBrk="1" hangingPunct="1">
                <a:defRPr/>
              </a:pPr>
              <a:r>
                <a:rPr lang="en-US" altLang="zh-CN" b="1">
                  <a:solidFill>
                    <a:schemeClr val="hlink"/>
                  </a:solidFill>
                  <a:effectLst>
                    <a:outerShdw blurRad="38100" dist="38100" dir="2700000" algn="tl">
                      <a:srgbClr val="C0C0C0"/>
                    </a:outerShdw>
                  </a:effectLst>
                  <a:latin typeface="Times New Roman" panose="02020603050405020304" pitchFamily="18" charset="0"/>
                  <a:ea typeface="仿宋_GB2312" pitchFamily="49" charset="-122"/>
                </a:rPr>
                <a:t>6</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号记录就位</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9646" name="Text Box 94"/>
            <p:cNvSpPr txBox="1">
              <a:spLocks noChangeArrowheads="1"/>
            </p:cNvSpPr>
            <p:nvPr/>
          </p:nvSpPr>
          <p:spPr bwMode="auto">
            <a:xfrm>
              <a:off x="722" y="3193"/>
              <a:ext cx="1221" cy="352"/>
            </a:xfrm>
            <a:prstGeom prst="rect">
              <a:avLst/>
            </a:prstGeom>
            <a:noFill/>
            <a:ln w="9525">
              <a:noFill/>
              <a:miter lim="800000"/>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初始最大堆</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p:txBody>
        </p:sp>
        <p:sp>
          <p:nvSpPr>
            <p:cNvPr id="80950" name="Freeform 95"/>
            <p:cNvSpPr/>
            <p:nvPr/>
          </p:nvSpPr>
          <p:spPr bwMode="auto">
            <a:xfrm>
              <a:off x="2856" y="648"/>
              <a:ext cx="2280" cy="1912"/>
            </a:xfrm>
            <a:custGeom>
              <a:avLst/>
              <a:gdLst>
                <a:gd name="T0" fmla="*/ 936 w 2280"/>
                <a:gd name="T1" fmla="*/ 216 h 1912"/>
                <a:gd name="T2" fmla="*/ 168 w 2280"/>
                <a:gd name="T3" fmla="*/ 1176 h 1912"/>
                <a:gd name="T4" fmla="*/ 168 w 2280"/>
                <a:gd name="T5" fmla="*/ 1752 h 1912"/>
                <a:gd name="T6" fmla="*/ 1176 w 2280"/>
                <a:gd name="T7" fmla="*/ 1848 h 1912"/>
                <a:gd name="T8" fmla="*/ 1416 w 2280"/>
                <a:gd name="T9" fmla="*/ 1368 h 1912"/>
                <a:gd name="T10" fmla="*/ 1656 w 2280"/>
                <a:gd name="T11" fmla="*/ 1272 h 1912"/>
                <a:gd name="T12" fmla="*/ 1992 w 2280"/>
                <a:gd name="T13" fmla="*/ 1272 h 1912"/>
                <a:gd name="T14" fmla="*/ 2184 w 2280"/>
                <a:gd name="T15" fmla="*/ 1032 h 1912"/>
                <a:gd name="T16" fmla="*/ 2184 w 2280"/>
                <a:gd name="T17" fmla="*/ 744 h 1912"/>
                <a:gd name="T18" fmla="*/ 1608 w 2280"/>
                <a:gd name="T19" fmla="*/ 120 h 1912"/>
                <a:gd name="T20" fmla="*/ 1224 w 2280"/>
                <a:gd name="T21" fmla="*/ 24 h 1912"/>
                <a:gd name="T22" fmla="*/ 936 w 2280"/>
                <a:gd name="T23" fmla="*/ 216 h 19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80"/>
                <a:gd name="T37" fmla="*/ 0 h 1912"/>
                <a:gd name="T38" fmla="*/ 2280 w 2280"/>
                <a:gd name="T39" fmla="*/ 1912 h 19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0951" name="AutoShape 96"/>
            <p:cNvSpPr>
              <a:spLocks noChangeArrowheads="1"/>
            </p:cNvSpPr>
            <p:nvPr/>
          </p:nvSpPr>
          <p:spPr bwMode="auto">
            <a:xfrm>
              <a:off x="5040"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二、堆排序(举例)</a:t>
            </a:r>
            <a:endParaRPr lang="en-US" altLang="zh-CN" sz="3300">
              <a:latin typeface="黑体" panose="02010609060101010101" pitchFamily="49" charset="-122"/>
              <a:ea typeface="黑体" panose="02010609060101010101" pitchFamily="49" charset="-122"/>
            </a:endParaRPr>
          </a:p>
        </p:txBody>
      </p:sp>
      <p:sp>
        <p:nvSpPr>
          <p:cNvPr id="8192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AB2D108-5A23-4AAB-AC2B-B595FB5EF8B2}" type="slidenum">
              <a:rPr lang="zh-CN" altLang="en-US" sz="2400"/>
            </a:fld>
            <a:endParaRPr lang="en-US" altLang="zh-CN" sz="2400"/>
          </a:p>
        </p:txBody>
      </p:sp>
      <p:sp>
        <p:nvSpPr>
          <p:cNvPr id="8192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81925" name="Rectangle 5"/>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81926" name="Group 111"/>
          <p:cNvGrpSpPr/>
          <p:nvPr/>
        </p:nvGrpSpPr>
        <p:grpSpPr bwMode="auto">
          <a:xfrm>
            <a:off x="762000" y="2608263"/>
            <a:ext cx="8153400" cy="4178300"/>
            <a:chOff x="48" y="648"/>
            <a:chExt cx="5664" cy="3199"/>
          </a:xfrm>
        </p:grpSpPr>
        <p:sp>
          <p:nvSpPr>
            <p:cNvPr id="81927" name="Line 56"/>
            <p:cNvSpPr>
              <a:spLocks noChangeShapeType="1"/>
            </p:cNvSpPr>
            <p:nvPr/>
          </p:nvSpPr>
          <p:spPr bwMode="auto">
            <a:xfrm flipH="1">
              <a:off x="4500" y="1728"/>
              <a:ext cx="144"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8" name="Line 57"/>
            <p:cNvSpPr>
              <a:spLocks noChangeShapeType="1"/>
            </p:cNvSpPr>
            <p:nvPr/>
          </p:nvSpPr>
          <p:spPr bwMode="auto">
            <a:xfrm>
              <a:off x="4260" y="1152"/>
              <a:ext cx="384" cy="48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9" name="Line 58"/>
            <p:cNvSpPr>
              <a:spLocks noChangeShapeType="1"/>
            </p:cNvSpPr>
            <p:nvPr/>
          </p:nvSpPr>
          <p:spPr bwMode="auto">
            <a:xfrm>
              <a:off x="3828" y="1728"/>
              <a:ext cx="96"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0" name="Line 59"/>
            <p:cNvSpPr>
              <a:spLocks noChangeShapeType="1"/>
            </p:cNvSpPr>
            <p:nvPr/>
          </p:nvSpPr>
          <p:spPr bwMode="auto">
            <a:xfrm flipH="1">
              <a:off x="3348" y="1152"/>
              <a:ext cx="768" cy="96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1" name="Line 60"/>
            <p:cNvSpPr>
              <a:spLocks noChangeShapeType="1"/>
            </p:cNvSpPr>
            <p:nvPr/>
          </p:nvSpPr>
          <p:spPr bwMode="auto">
            <a:xfrm flipH="1">
              <a:off x="1968" y="1728"/>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2" name="Line 61"/>
            <p:cNvSpPr>
              <a:spLocks noChangeShapeType="1"/>
            </p:cNvSpPr>
            <p:nvPr/>
          </p:nvSpPr>
          <p:spPr bwMode="auto">
            <a:xfrm>
              <a:off x="1296" y="1728"/>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3" name="Line 62"/>
            <p:cNvSpPr>
              <a:spLocks noChangeShapeType="1"/>
            </p:cNvSpPr>
            <p:nvPr/>
          </p:nvSpPr>
          <p:spPr bwMode="auto">
            <a:xfrm>
              <a:off x="1824" y="1152"/>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4" name="Line 63"/>
            <p:cNvSpPr>
              <a:spLocks noChangeShapeType="1"/>
            </p:cNvSpPr>
            <p:nvPr/>
          </p:nvSpPr>
          <p:spPr bwMode="auto">
            <a:xfrm flipH="1">
              <a:off x="816" y="1152"/>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640" name="Oval 64"/>
            <p:cNvSpPr>
              <a:spLocks noChangeArrowheads="1"/>
            </p:cNvSpPr>
            <p:nvPr/>
          </p:nvSpPr>
          <p:spPr bwMode="auto">
            <a:xfrm>
              <a:off x="1536" y="912"/>
              <a:ext cx="336" cy="337"/>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0641" name="Oval 65"/>
            <p:cNvSpPr>
              <a:spLocks noChangeArrowheads="1"/>
            </p:cNvSpPr>
            <p:nvPr/>
          </p:nvSpPr>
          <p:spPr bwMode="auto">
            <a:xfrm>
              <a:off x="1056" y="1440"/>
              <a:ext cx="336" cy="333"/>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25*</a:t>
              </a:r>
              <a:endParaRPr lang="zh-CN" altLang="en-US" b="1">
                <a:solidFill>
                  <a:schemeClr val="tx2"/>
                </a:solidFill>
                <a:effectLst>
                  <a:outerShdw blurRad="38100" dist="38100" dir="2700000" algn="tl">
                    <a:srgbClr val="000000"/>
                  </a:outerShdw>
                </a:effectLst>
                <a:latin typeface="Times New Roman" panose="02020603050405020304" pitchFamily="18" charset="0"/>
              </a:endParaRPr>
            </a:p>
          </p:txBody>
        </p:sp>
        <p:sp>
          <p:nvSpPr>
            <p:cNvPr id="280642" name="Oval 66"/>
            <p:cNvSpPr>
              <a:spLocks noChangeArrowheads="1"/>
            </p:cNvSpPr>
            <p:nvPr/>
          </p:nvSpPr>
          <p:spPr bwMode="auto">
            <a:xfrm>
              <a:off x="576" y="2017"/>
              <a:ext cx="335" cy="335"/>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0643" name="Oval 67"/>
            <p:cNvSpPr>
              <a:spLocks noChangeArrowheads="1"/>
            </p:cNvSpPr>
            <p:nvPr/>
          </p:nvSpPr>
          <p:spPr bwMode="auto">
            <a:xfrm>
              <a:off x="2017" y="1440"/>
              <a:ext cx="335" cy="333"/>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0644" name="Oval 68"/>
            <p:cNvSpPr>
              <a:spLocks noChangeArrowheads="1"/>
            </p:cNvSpPr>
            <p:nvPr/>
          </p:nvSpPr>
          <p:spPr bwMode="auto">
            <a:xfrm>
              <a:off x="1248" y="2017"/>
              <a:ext cx="336" cy="335"/>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0645" name="Oval 69"/>
            <p:cNvSpPr>
              <a:spLocks noChangeArrowheads="1"/>
            </p:cNvSpPr>
            <p:nvPr/>
          </p:nvSpPr>
          <p:spPr bwMode="auto">
            <a:xfrm>
              <a:off x="1776" y="2017"/>
              <a:ext cx="336" cy="335"/>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0646" name="Text Box 70"/>
            <p:cNvSpPr txBox="1">
              <a:spLocks noChangeArrowheads="1"/>
            </p:cNvSpPr>
            <p:nvPr/>
          </p:nvSpPr>
          <p:spPr bwMode="auto">
            <a:xfrm>
              <a:off x="1404" y="721"/>
              <a:ext cx="235" cy="35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47" name="Text Box 71"/>
            <p:cNvSpPr txBox="1">
              <a:spLocks noChangeArrowheads="1"/>
            </p:cNvSpPr>
            <p:nvPr/>
          </p:nvSpPr>
          <p:spPr bwMode="auto">
            <a:xfrm>
              <a:off x="973" y="1193"/>
              <a:ext cx="234" cy="35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48" name="Text Box 72"/>
            <p:cNvSpPr txBox="1">
              <a:spLocks noChangeArrowheads="1"/>
            </p:cNvSpPr>
            <p:nvPr/>
          </p:nvSpPr>
          <p:spPr bwMode="auto">
            <a:xfrm>
              <a:off x="2316" y="1287"/>
              <a:ext cx="235"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49" name="Text Box 73"/>
            <p:cNvSpPr txBox="1">
              <a:spLocks noChangeArrowheads="1"/>
            </p:cNvSpPr>
            <p:nvPr/>
          </p:nvSpPr>
          <p:spPr bwMode="auto">
            <a:xfrm>
              <a:off x="528" y="1775"/>
              <a:ext cx="235"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50" name="Text Box 74"/>
            <p:cNvSpPr txBox="1">
              <a:spLocks noChangeArrowheads="1"/>
            </p:cNvSpPr>
            <p:nvPr/>
          </p:nvSpPr>
          <p:spPr bwMode="auto">
            <a:xfrm>
              <a:off x="1391" y="1775"/>
              <a:ext cx="235"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51" name="Text Box 75"/>
            <p:cNvSpPr txBox="1">
              <a:spLocks noChangeArrowheads="1"/>
            </p:cNvSpPr>
            <p:nvPr/>
          </p:nvSpPr>
          <p:spPr bwMode="auto">
            <a:xfrm>
              <a:off x="1740" y="1775"/>
              <a:ext cx="235"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81947" name="AutoShape 76"/>
            <p:cNvSpPr>
              <a:spLocks noChangeArrowheads="1"/>
            </p:cNvSpPr>
            <p:nvPr/>
          </p:nvSpPr>
          <p:spPr bwMode="auto">
            <a:xfrm>
              <a:off x="2688"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0653" name="Oval 77"/>
            <p:cNvSpPr>
              <a:spLocks noChangeArrowheads="1"/>
            </p:cNvSpPr>
            <p:nvPr/>
          </p:nvSpPr>
          <p:spPr bwMode="auto">
            <a:xfrm>
              <a:off x="4020" y="912"/>
              <a:ext cx="335" cy="337"/>
            </a:xfrm>
            <a:prstGeom prst="ellipse">
              <a:avLst/>
            </a:prstGeom>
            <a:gradFill rotWithShape="0">
              <a:gsLst>
                <a:gs pos="0">
                  <a:srgbClr val="00FFFF"/>
                </a:gs>
                <a:gs pos="100000">
                  <a:srgbClr val="00FFFF">
                    <a:gamma/>
                    <a:shade val="46275"/>
                    <a:invGamma/>
                  </a:srgbClr>
                </a:gs>
              </a:gsLst>
              <a:lin ang="2700000" scaled="1"/>
            </a:gradFill>
            <a:ln w="9525">
              <a:solidFill>
                <a:srgbClr val="00FFFF"/>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16</a:t>
              </a:r>
              <a:endParaRPr lang="zh-CN" altLang="en-US">
                <a:solidFill>
                  <a:srgbClr val="00FFFF"/>
                </a:solidFill>
                <a:effectDag name="">
                  <a:cont type="tree" name="">
                    <a:effect ref="fillLine"/>
                    <a:outerShdw dist="38100" dir="13500000" algn="br">
                      <a:srgbClr val="55FFFF"/>
                    </a:outerShdw>
                  </a:cont>
                  <a:cont type="tree" name="">
                    <a:effect ref="fillLine"/>
                    <a:outerShdw dist="38100" dir="2700000" algn="tl">
                      <a:srgbClr val="009999"/>
                    </a:outerShdw>
                  </a:cont>
                  <a:effect ref="fillLine"/>
                </a:effectDag>
                <a:latin typeface="Times New Roman" panose="02020603050405020304" pitchFamily="18" charset="0"/>
              </a:endParaRPr>
            </a:p>
          </p:txBody>
        </p:sp>
        <p:sp>
          <p:nvSpPr>
            <p:cNvPr id="280654" name="Oval 78"/>
            <p:cNvSpPr>
              <a:spLocks noChangeArrowheads="1"/>
            </p:cNvSpPr>
            <p:nvPr/>
          </p:nvSpPr>
          <p:spPr bwMode="auto">
            <a:xfrm>
              <a:off x="3588" y="1440"/>
              <a:ext cx="336" cy="333"/>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0655" name="Oval 79"/>
            <p:cNvSpPr>
              <a:spLocks noChangeArrowheads="1"/>
            </p:cNvSpPr>
            <p:nvPr/>
          </p:nvSpPr>
          <p:spPr bwMode="auto">
            <a:xfrm>
              <a:off x="3108" y="2017"/>
              <a:ext cx="335" cy="335"/>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0656" name="Oval 80"/>
            <p:cNvSpPr>
              <a:spLocks noChangeArrowheads="1"/>
            </p:cNvSpPr>
            <p:nvPr/>
          </p:nvSpPr>
          <p:spPr bwMode="auto">
            <a:xfrm>
              <a:off x="3780" y="2017"/>
              <a:ext cx="336" cy="335"/>
            </a:xfrm>
            <a:prstGeom prst="ellipse">
              <a:avLst/>
            </a:prstGeom>
            <a:gradFill rotWithShape="0">
              <a:gsLst>
                <a:gs pos="0">
                  <a:srgbClr val="00FFFF"/>
                </a:gs>
                <a:gs pos="100000">
                  <a:srgbClr val="00FFFF">
                    <a:gamma/>
                    <a:shade val="46275"/>
                    <a:invGamma/>
                  </a:srgbClr>
                </a:gs>
              </a:gsLst>
              <a:lin ang="2700000" scaled="1"/>
            </a:gradFill>
            <a:ln w="9525">
              <a:solidFill>
                <a:srgbClr val="00FFFF"/>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00FFFF"/>
                </a:solidFill>
                <a:effectDag name="">
                  <a:cont type="tree" name="">
                    <a:effect ref="fillLine"/>
                    <a:outerShdw dist="38100" dir="13500000" algn="br">
                      <a:srgbClr val="55FFFF"/>
                    </a:outerShdw>
                  </a:cont>
                  <a:cont type="tree" name="">
                    <a:effect ref="fillLine"/>
                    <a:outerShdw dist="38100" dir="2700000" algn="tl">
                      <a:srgbClr val="009999"/>
                    </a:outerShdw>
                  </a:cont>
                  <a:effect ref="fillLine"/>
                </a:effectDag>
                <a:latin typeface="Times New Roman" panose="02020603050405020304" pitchFamily="18" charset="0"/>
              </a:endParaRPr>
            </a:p>
          </p:txBody>
        </p:sp>
        <p:sp>
          <p:nvSpPr>
            <p:cNvPr id="280657" name="Oval 81"/>
            <p:cNvSpPr>
              <a:spLocks noChangeArrowheads="1"/>
            </p:cNvSpPr>
            <p:nvPr/>
          </p:nvSpPr>
          <p:spPr bwMode="auto">
            <a:xfrm>
              <a:off x="4500" y="1440"/>
              <a:ext cx="336" cy="333"/>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0658" name="Oval 82"/>
            <p:cNvSpPr>
              <a:spLocks noChangeArrowheads="1"/>
            </p:cNvSpPr>
            <p:nvPr/>
          </p:nvSpPr>
          <p:spPr bwMode="auto">
            <a:xfrm>
              <a:off x="4308" y="2017"/>
              <a:ext cx="336" cy="335"/>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0659" name="Text Box 83"/>
            <p:cNvSpPr txBox="1">
              <a:spLocks noChangeArrowheads="1"/>
            </p:cNvSpPr>
            <p:nvPr/>
          </p:nvSpPr>
          <p:spPr bwMode="auto">
            <a:xfrm>
              <a:off x="3935" y="712"/>
              <a:ext cx="235" cy="35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60" name="Text Box 84"/>
            <p:cNvSpPr txBox="1">
              <a:spLocks noChangeArrowheads="1"/>
            </p:cNvSpPr>
            <p:nvPr/>
          </p:nvSpPr>
          <p:spPr bwMode="auto">
            <a:xfrm>
              <a:off x="4801" y="1332"/>
              <a:ext cx="234"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61" name="Text Box 85"/>
            <p:cNvSpPr txBox="1">
              <a:spLocks noChangeArrowheads="1"/>
            </p:cNvSpPr>
            <p:nvPr/>
          </p:nvSpPr>
          <p:spPr bwMode="auto">
            <a:xfrm>
              <a:off x="4223" y="1815"/>
              <a:ext cx="234"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62" name="Text Box 86"/>
            <p:cNvSpPr txBox="1">
              <a:spLocks noChangeArrowheads="1"/>
            </p:cNvSpPr>
            <p:nvPr/>
          </p:nvSpPr>
          <p:spPr bwMode="auto">
            <a:xfrm>
              <a:off x="3972" y="1815"/>
              <a:ext cx="234"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63" name="Text Box 87"/>
            <p:cNvSpPr txBox="1">
              <a:spLocks noChangeArrowheads="1"/>
            </p:cNvSpPr>
            <p:nvPr/>
          </p:nvSpPr>
          <p:spPr bwMode="auto">
            <a:xfrm>
              <a:off x="3024" y="1815"/>
              <a:ext cx="234"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64" name="Text Box 88"/>
            <p:cNvSpPr txBox="1">
              <a:spLocks noChangeArrowheads="1"/>
            </p:cNvSpPr>
            <p:nvPr/>
          </p:nvSpPr>
          <p:spPr bwMode="auto">
            <a:xfrm>
              <a:off x="3444" y="1247"/>
              <a:ext cx="236" cy="35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65" name="Rectangle 89" descr="永恒"/>
            <p:cNvSpPr>
              <a:spLocks noChangeArrowheads="1"/>
            </p:cNvSpPr>
            <p:nvPr/>
          </p:nvSpPr>
          <p:spPr bwMode="auto">
            <a:xfrm>
              <a:off x="432" y="2736"/>
              <a:ext cx="2064" cy="335"/>
            </a:xfrm>
            <a:prstGeom prst="rect">
              <a:avLst/>
            </a:prstGeom>
            <a:blipFill dpi="0" rotWithShape="0">
              <a:blip r:embed="rId1" cstate="print"/>
              <a:srcRect/>
              <a:tile tx="0" ty="0" sx="100000" sy="100000" flip="none" algn="tl"/>
            </a:blipFill>
            <a:ln w="28575">
              <a:solidFill>
                <a:schemeClr val="tx1"/>
              </a:solidFill>
              <a:miter lim="800000"/>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25  25* 21  08  16  </a:t>
              </a:r>
              <a:r>
                <a:rPr lang="zh-CN" altLang="en-US" b="1">
                  <a:solidFill>
                    <a:schemeClr val="hlink"/>
                  </a:solidFill>
                  <a:effectLst>
                    <a:outerShdw blurRad="38100" dist="38100" dir="2700000" algn="tl">
                      <a:srgbClr val="000000"/>
                    </a:outerShdw>
                  </a:effectLst>
                  <a:latin typeface="Times New Roman" panose="02020603050405020304"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81961" name="Line 90"/>
            <p:cNvSpPr>
              <a:spLocks noChangeShapeType="1"/>
            </p:cNvSpPr>
            <p:nvPr/>
          </p:nvSpPr>
          <p:spPr bwMode="auto">
            <a:xfrm>
              <a:off x="76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2" name="Line 91"/>
            <p:cNvSpPr>
              <a:spLocks noChangeShapeType="1"/>
            </p:cNvSpPr>
            <p:nvPr/>
          </p:nvSpPr>
          <p:spPr bwMode="auto">
            <a:xfrm>
              <a:off x="1152"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3" name="Line 92"/>
            <p:cNvSpPr>
              <a:spLocks noChangeShapeType="1"/>
            </p:cNvSpPr>
            <p:nvPr/>
          </p:nvSpPr>
          <p:spPr bwMode="auto">
            <a:xfrm>
              <a:off x="148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4" name="Line 93"/>
            <p:cNvSpPr>
              <a:spLocks noChangeShapeType="1"/>
            </p:cNvSpPr>
            <p:nvPr/>
          </p:nvSpPr>
          <p:spPr bwMode="auto">
            <a:xfrm>
              <a:off x="182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5" name="Line 94"/>
            <p:cNvSpPr>
              <a:spLocks noChangeShapeType="1"/>
            </p:cNvSpPr>
            <p:nvPr/>
          </p:nvSpPr>
          <p:spPr bwMode="auto">
            <a:xfrm>
              <a:off x="2160"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671" name="Rectangle 95" descr="永恒"/>
            <p:cNvSpPr>
              <a:spLocks noChangeArrowheads="1"/>
            </p:cNvSpPr>
            <p:nvPr/>
          </p:nvSpPr>
          <p:spPr bwMode="auto">
            <a:xfrm>
              <a:off x="3216" y="2736"/>
              <a:ext cx="2061" cy="335"/>
            </a:xfrm>
            <a:prstGeom prst="rect">
              <a:avLst/>
            </a:prstGeom>
            <a:blipFill dpi="0" rotWithShape="0">
              <a:blip r:embed="rId1" cstate="print"/>
              <a:srcRect/>
              <a:tile tx="0" ty="0" sx="100000" sy="100000" flip="none" algn="tl"/>
            </a:blipFill>
            <a:ln w="28575">
              <a:solidFill>
                <a:schemeClr val="tx1"/>
              </a:solidFill>
              <a:miter lim="800000"/>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16  25* 21  08  </a:t>
              </a:r>
              <a:r>
                <a:rPr lang="zh-CN" altLang="en-US" b="1">
                  <a:solidFill>
                    <a:schemeClr val="hlink"/>
                  </a:solidFill>
                  <a:effectLst>
                    <a:outerShdw blurRad="38100" dist="38100" dir="2700000" algn="tl">
                      <a:srgbClr val="000000"/>
                    </a:outerShdw>
                  </a:effectLst>
                  <a:latin typeface="Times New Roman" panose="02020603050405020304" pitchFamily="18" charset="0"/>
                </a:rPr>
                <a:t>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81967" name="Line 96"/>
            <p:cNvSpPr>
              <a:spLocks noChangeShapeType="1"/>
            </p:cNvSpPr>
            <p:nvPr/>
          </p:nvSpPr>
          <p:spPr bwMode="auto">
            <a:xfrm>
              <a:off x="3552"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8" name="Line 97"/>
            <p:cNvSpPr>
              <a:spLocks noChangeShapeType="1"/>
            </p:cNvSpPr>
            <p:nvPr/>
          </p:nvSpPr>
          <p:spPr bwMode="auto">
            <a:xfrm>
              <a:off x="3936"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9" name="Line 98"/>
            <p:cNvSpPr>
              <a:spLocks noChangeShapeType="1"/>
            </p:cNvSpPr>
            <p:nvPr/>
          </p:nvSpPr>
          <p:spPr bwMode="auto">
            <a:xfrm>
              <a:off x="4272"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0" name="Line 99"/>
            <p:cNvSpPr>
              <a:spLocks noChangeShapeType="1"/>
            </p:cNvSpPr>
            <p:nvPr/>
          </p:nvSpPr>
          <p:spPr bwMode="auto">
            <a:xfrm>
              <a:off x="460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1" name="Line 100"/>
            <p:cNvSpPr>
              <a:spLocks noChangeShapeType="1"/>
            </p:cNvSpPr>
            <p:nvPr/>
          </p:nvSpPr>
          <p:spPr bwMode="auto">
            <a:xfrm>
              <a:off x="494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677" name="Text Box 101"/>
            <p:cNvSpPr txBox="1">
              <a:spLocks noChangeArrowheads="1"/>
            </p:cNvSpPr>
            <p:nvPr/>
          </p:nvSpPr>
          <p:spPr bwMode="auto">
            <a:xfrm>
              <a:off x="3168" y="3216"/>
              <a:ext cx="2046" cy="631"/>
            </a:xfrm>
            <a:prstGeom prst="rect">
              <a:avLst/>
            </a:prstGeom>
            <a:noFill/>
            <a:ln w="9525">
              <a:noFill/>
              <a:miter lim="800000"/>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交换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1</a:t>
              </a:r>
              <a:r>
                <a:rPr lang="en-US" altLang="en-US"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号与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5</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号记录,</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a:p>
              <a:pPr defTabSz="923925" eaLnBrk="1" hangingPunct="1">
                <a:defRPr/>
              </a:pPr>
              <a:r>
                <a:rPr lang="en-US" altLang="zh-CN" b="1">
                  <a:solidFill>
                    <a:schemeClr val="hlink"/>
                  </a:solidFill>
                  <a:effectLst>
                    <a:outerShdw blurRad="38100" dist="38100" dir="2700000" algn="tl">
                      <a:srgbClr val="C0C0C0"/>
                    </a:outerShdw>
                  </a:effectLst>
                  <a:latin typeface="Times New Roman" panose="02020603050405020304" pitchFamily="18" charset="0"/>
                  <a:ea typeface="仿宋_GB2312" pitchFamily="49" charset="-122"/>
                </a:rPr>
                <a:t>5</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号记录就位</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0678" name="Text Box 102"/>
            <p:cNvSpPr txBox="1">
              <a:spLocks noChangeArrowheads="1"/>
            </p:cNvSpPr>
            <p:nvPr/>
          </p:nvSpPr>
          <p:spPr bwMode="auto">
            <a:xfrm>
              <a:off x="528" y="3206"/>
              <a:ext cx="1886" cy="632"/>
            </a:xfrm>
            <a:prstGeom prst="rect">
              <a:avLst/>
            </a:prstGeom>
            <a:noFill/>
            <a:ln w="9525">
              <a:noFill/>
              <a:miter lim="800000"/>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从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1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号到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5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 重新</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调整为最大堆</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p:txBody>
        </p:sp>
        <p:sp>
          <p:nvSpPr>
            <p:cNvPr id="81974" name="Freeform 103"/>
            <p:cNvSpPr/>
            <p:nvPr/>
          </p:nvSpPr>
          <p:spPr bwMode="auto">
            <a:xfrm>
              <a:off x="312" y="648"/>
              <a:ext cx="2280" cy="1912"/>
            </a:xfrm>
            <a:custGeom>
              <a:avLst/>
              <a:gdLst>
                <a:gd name="T0" fmla="*/ 936 w 2280"/>
                <a:gd name="T1" fmla="*/ 216 h 1912"/>
                <a:gd name="T2" fmla="*/ 168 w 2280"/>
                <a:gd name="T3" fmla="*/ 1176 h 1912"/>
                <a:gd name="T4" fmla="*/ 168 w 2280"/>
                <a:gd name="T5" fmla="*/ 1752 h 1912"/>
                <a:gd name="T6" fmla="*/ 1176 w 2280"/>
                <a:gd name="T7" fmla="*/ 1848 h 1912"/>
                <a:gd name="T8" fmla="*/ 1416 w 2280"/>
                <a:gd name="T9" fmla="*/ 1368 h 1912"/>
                <a:gd name="T10" fmla="*/ 1656 w 2280"/>
                <a:gd name="T11" fmla="*/ 1272 h 1912"/>
                <a:gd name="T12" fmla="*/ 1992 w 2280"/>
                <a:gd name="T13" fmla="*/ 1272 h 1912"/>
                <a:gd name="T14" fmla="*/ 2184 w 2280"/>
                <a:gd name="T15" fmla="*/ 1032 h 1912"/>
                <a:gd name="T16" fmla="*/ 2184 w 2280"/>
                <a:gd name="T17" fmla="*/ 744 h 1912"/>
                <a:gd name="T18" fmla="*/ 1608 w 2280"/>
                <a:gd name="T19" fmla="*/ 120 h 1912"/>
                <a:gd name="T20" fmla="*/ 1224 w 2280"/>
                <a:gd name="T21" fmla="*/ 24 h 1912"/>
                <a:gd name="T22" fmla="*/ 936 w 2280"/>
                <a:gd name="T23" fmla="*/ 216 h 19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80"/>
                <a:gd name="T37" fmla="*/ 0 h 1912"/>
                <a:gd name="T38" fmla="*/ 2280 w 2280"/>
                <a:gd name="T39" fmla="*/ 1912 h 19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75" name="AutoShape 104"/>
            <p:cNvSpPr>
              <a:spLocks noChangeArrowheads="1"/>
            </p:cNvSpPr>
            <p:nvPr/>
          </p:nvSpPr>
          <p:spPr bwMode="auto">
            <a:xfrm>
              <a:off x="48"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1976" name="Line 105"/>
            <p:cNvSpPr>
              <a:spLocks noChangeShapeType="1"/>
            </p:cNvSpPr>
            <p:nvPr/>
          </p:nvSpPr>
          <p:spPr bwMode="auto">
            <a:xfrm flipV="1">
              <a:off x="816" y="1728"/>
              <a:ext cx="192" cy="240"/>
            </a:xfrm>
            <a:prstGeom prst="line">
              <a:avLst/>
            </a:prstGeom>
            <a:noFill/>
            <a:ln w="2857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7" name="Line 106"/>
            <p:cNvSpPr>
              <a:spLocks noChangeShapeType="1"/>
            </p:cNvSpPr>
            <p:nvPr/>
          </p:nvSpPr>
          <p:spPr bwMode="auto">
            <a:xfrm flipV="1">
              <a:off x="1296" y="1152"/>
              <a:ext cx="192" cy="240"/>
            </a:xfrm>
            <a:prstGeom prst="line">
              <a:avLst/>
            </a:prstGeom>
            <a:noFill/>
            <a:ln w="2857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8" name="Line 107"/>
            <p:cNvSpPr>
              <a:spLocks noChangeShapeType="1"/>
            </p:cNvSpPr>
            <p:nvPr/>
          </p:nvSpPr>
          <p:spPr bwMode="auto">
            <a:xfrm flipH="1">
              <a:off x="1200" y="1104"/>
              <a:ext cx="192" cy="240"/>
            </a:xfrm>
            <a:prstGeom prst="line">
              <a:avLst/>
            </a:prstGeom>
            <a:noFill/>
            <a:ln w="28575">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9" name="Line 108"/>
            <p:cNvSpPr>
              <a:spLocks noChangeShapeType="1"/>
            </p:cNvSpPr>
            <p:nvPr/>
          </p:nvSpPr>
          <p:spPr bwMode="auto">
            <a:xfrm flipH="1">
              <a:off x="768" y="1680"/>
              <a:ext cx="192" cy="240"/>
            </a:xfrm>
            <a:prstGeom prst="line">
              <a:avLst/>
            </a:prstGeom>
            <a:noFill/>
            <a:ln w="28575">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0" name="Freeform 109"/>
            <p:cNvSpPr/>
            <p:nvPr/>
          </p:nvSpPr>
          <p:spPr bwMode="auto">
            <a:xfrm>
              <a:off x="3040" y="672"/>
              <a:ext cx="2144" cy="1848"/>
            </a:xfrm>
            <a:custGeom>
              <a:avLst/>
              <a:gdLst>
                <a:gd name="T0" fmla="*/ 896 w 2144"/>
                <a:gd name="T1" fmla="*/ 192 h 1848"/>
                <a:gd name="T2" fmla="*/ 128 w 2144"/>
                <a:gd name="T3" fmla="*/ 1200 h 1848"/>
                <a:gd name="T4" fmla="*/ 128 w 2144"/>
                <a:gd name="T5" fmla="*/ 1680 h 1848"/>
                <a:gd name="T6" fmla="*/ 464 w 2144"/>
                <a:gd name="T7" fmla="*/ 1824 h 1848"/>
                <a:gd name="T8" fmla="*/ 704 w 2144"/>
                <a:gd name="T9" fmla="*/ 1536 h 1848"/>
                <a:gd name="T10" fmla="*/ 800 w 2144"/>
                <a:gd name="T11" fmla="*/ 1344 h 1848"/>
                <a:gd name="T12" fmla="*/ 848 w 2144"/>
                <a:gd name="T13" fmla="*/ 1296 h 1848"/>
                <a:gd name="T14" fmla="*/ 896 w 2144"/>
                <a:gd name="T15" fmla="*/ 1248 h 1848"/>
                <a:gd name="T16" fmla="*/ 992 w 2144"/>
                <a:gd name="T17" fmla="*/ 1200 h 1848"/>
                <a:gd name="T18" fmla="*/ 1280 w 2144"/>
                <a:gd name="T19" fmla="*/ 1152 h 1848"/>
                <a:gd name="T20" fmla="*/ 1712 w 2144"/>
                <a:gd name="T21" fmla="*/ 1248 h 1848"/>
                <a:gd name="T22" fmla="*/ 2000 w 2144"/>
                <a:gd name="T23" fmla="*/ 1200 h 1848"/>
                <a:gd name="T24" fmla="*/ 2144 w 2144"/>
                <a:gd name="T25" fmla="*/ 864 h 1848"/>
                <a:gd name="T26" fmla="*/ 2000 w 2144"/>
                <a:gd name="T27" fmla="*/ 480 h 1848"/>
                <a:gd name="T28" fmla="*/ 1472 w 2144"/>
                <a:gd name="T29" fmla="*/ 96 h 1848"/>
                <a:gd name="T30" fmla="*/ 1088 w 2144"/>
                <a:gd name="T31" fmla="*/ 48 h 1848"/>
                <a:gd name="T32" fmla="*/ 896 w 2144"/>
                <a:gd name="T33" fmla="*/ 192 h 18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44"/>
                <a:gd name="T52" fmla="*/ 0 h 1848"/>
                <a:gd name="T53" fmla="*/ 2144 w 2144"/>
                <a:gd name="T54" fmla="*/ 1848 h 18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0686" name="AutoShape 110"/>
            <p:cNvSpPr>
              <a:spLocks noChangeArrowheads="1"/>
            </p:cNvSpPr>
            <p:nvPr/>
          </p:nvSpPr>
          <p:spPr bwMode="auto">
            <a:xfrm>
              <a:off x="5136" y="1488"/>
              <a:ext cx="576" cy="288"/>
            </a:xfrm>
            <a:prstGeom prst="rightArrow">
              <a:avLst>
                <a:gd name="adj1" fmla="val 50000"/>
                <a:gd name="adj2" fmla="val 50000"/>
              </a:avLst>
            </a:prstGeom>
            <a:gradFill rotWithShape="0">
              <a:gsLst>
                <a:gs pos="0">
                  <a:schemeClr val="hlink"/>
                </a:gs>
                <a:gs pos="100000">
                  <a:schemeClr val="hlink">
                    <a:gamma/>
                    <a:shade val="46275"/>
                    <a:invGamma/>
                  </a:schemeClr>
                </a:gs>
              </a:gsLst>
              <a:lin ang="2700000" scaled="1"/>
            </a:gradFill>
            <a:ln w="9525">
              <a:solidFill>
                <a:schemeClr val="hlink"/>
              </a:solidFill>
              <a:miter lim="800000"/>
            </a:ln>
          </p:spPr>
          <p:txBody>
            <a:bodyPr wrap="none" anchor="ctr"/>
            <a:lstStyle/>
            <a:p>
              <a:pPr eaLnBrk="1" hangingPunct="1">
                <a:defRPr/>
              </a:pPr>
              <a:endParaRPr lang="zh-CN"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二、堆排序(举例)</a:t>
            </a:r>
            <a:endParaRPr lang="en-US" altLang="zh-CN" sz="3300">
              <a:latin typeface="黑体" panose="02010609060101010101" pitchFamily="49" charset="-122"/>
              <a:ea typeface="黑体" panose="02010609060101010101" pitchFamily="49" charset="-122"/>
            </a:endParaRPr>
          </a:p>
        </p:txBody>
      </p:sp>
      <p:sp>
        <p:nvSpPr>
          <p:cNvPr id="8294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6ED323C-BD47-4C56-9A0A-7D21E767F377}" type="slidenum">
              <a:rPr lang="zh-CN" altLang="en-US" sz="2400"/>
            </a:fld>
            <a:endParaRPr lang="en-US" altLang="zh-CN" sz="2400"/>
          </a:p>
        </p:txBody>
      </p:sp>
      <p:sp>
        <p:nvSpPr>
          <p:cNvPr id="8294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82949" name="Rectangle 5"/>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82950" name="Group 115"/>
          <p:cNvGrpSpPr/>
          <p:nvPr/>
        </p:nvGrpSpPr>
        <p:grpSpPr bwMode="auto">
          <a:xfrm>
            <a:off x="990600" y="2628900"/>
            <a:ext cx="7543800" cy="4232275"/>
            <a:chOff x="96" y="648"/>
            <a:chExt cx="5568" cy="3187"/>
          </a:xfrm>
        </p:grpSpPr>
        <p:sp>
          <p:nvSpPr>
            <p:cNvPr id="82951" name="Line 62"/>
            <p:cNvSpPr>
              <a:spLocks noChangeShapeType="1"/>
            </p:cNvSpPr>
            <p:nvPr/>
          </p:nvSpPr>
          <p:spPr bwMode="auto">
            <a:xfrm flipH="1">
              <a:off x="4456" y="1728"/>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2" name="Line 63"/>
            <p:cNvSpPr>
              <a:spLocks noChangeShapeType="1"/>
            </p:cNvSpPr>
            <p:nvPr/>
          </p:nvSpPr>
          <p:spPr bwMode="auto">
            <a:xfrm>
              <a:off x="4216" y="1152"/>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3" name="Line 64"/>
            <p:cNvSpPr>
              <a:spLocks noChangeShapeType="1"/>
            </p:cNvSpPr>
            <p:nvPr/>
          </p:nvSpPr>
          <p:spPr bwMode="auto">
            <a:xfrm>
              <a:off x="3784" y="1728"/>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4" name="Line 65"/>
            <p:cNvSpPr>
              <a:spLocks noChangeShapeType="1"/>
            </p:cNvSpPr>
            <p:nvPr/>
          </p:nvSpPr>
          <p:spPr bwMode="auto">
            <a:xfrm flipH="1">
              <a:off x="3304" y="1152"/>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5" name="Line 66"/>
            <p:cNvSpPr>
              <a:spLocks noChangeShapeType="1"/>
            </p:cNvSpPr>
            <p:nvPr/>
          </p:nvSpPr>
          <p:spPr bwMode="auto">
            <a:xfrm flipH="1">
              <a:off x="1968" y="1728"/>
              <a:ext cx="144"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6" name="Line 67"/>
            <p:cNvSpPr>
              <a:spLocks noChangeShapeType="1"/>
            </p:cNvSpPr>
            <p:nvPr/>
          </p:nvSpPr>
          <p:spPr bwMode="auto">
            <a:xfrm>
              <a:off x="1296" y="1728"/>
              <a:ext cx="96"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7" name="Line 68"/>
            <p:cNvSpPr>
              <a:spLocks noChangeShapeType="1"/>
            </p:cNvSpPr>
            <p:nvPr/>
          </p:nvSpPr>
          <p:spPr bwMode="auto">
            <a:xfrm>
              <a:off x="1824" y="1152"/>
              <a:ext cx="384" cy="48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8" name="Line 69"/>
            <p:cNvSpPr>
              <a:spLocks noChangeShapeType="1"/>
            </p:cNvSpPr>
            <p:nvPr/>
          </p:nvSpPr>
          <p:spPr bwMode="auto">
            <a:xfrm flipH="1">
              <a:off x="816" y="1152"/>
              <a:ext cx="768" cy="96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670" name="Oval 70"/>
            <p:cNvSpPr>
              <a:spLocks noChangeArrowheads="1"/>
            </p:cNvSpPr>
            <p:nvPr/>
          </p:nvSpPr>
          <p:spPr bwMode="auto">
            <a:xfrm>
              <a:off x="1536" y="9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1671" name="Oval 71"/>
            <p:cNvSpPr>
              <a:spLocks noChangeArrowheads="1"/>
            </p:cNvSpPr>
            <p:nvPr/>
          </p:nvSpPr>
          <p:spPr bwMode="auto">
            <a:xfrm>
              <a:off x="1056" y="1441"/>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16</a:t>
              </a:r>
              <a:endParaRPr lang="zh-CN" altLang="en-US" b="1">
                <a:solidFill>
                  <a:schemeClr val="tx2"/>
                </a:solidFill>
                <a:effectLst>
                  <a:outerShdw blurRad="38100" dist="38100" dir="2700000" algn="tl">
                    <a:srgbClr val="000000"/>
                  </a:outerShdw>
                </a:effectLst>
                <a:latin typeface="Times New Roman" panose="02020603050405020304" pitchFamily="18" charset="0"/>
              </a:endParaRPr>
            </a:p>
          </p:txBody>
        </p:sp>
        <p:sp>
          <p:nvSpPr>
            <p:cNvPr id="281672" name="Oval 72"/>
            <p:cNvSpPr>
              <a:spLocks noChangeArrowheads="1"/>
            </p:cNvSpPr>
            <p:nvPr/>
          </p:nvSpPr>
          <p:spPr bwMode="auto">
            <a:xfrm>
              <a:off x="576" y="2016"/>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1673" name="Oval 73"/>
            <p:cNvSpPr>
              <a:spLocks noChangeArrowheads="1"/>
            </p:cNvSpPr>
            <p:nvPr/>
          </p:nvSpPr>
          <p:spPr bwMode="auto">
            <a:xfrm>
              <a:off x="2016" y="1441"/>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1674" name="Oval 74"/>
            <p:cNvSpPr>
              <a:spLocks noChangeArrowheads="1"/>
            </p:cNvSpPr>
            <p:nvPr/>
          </p:nvSpPr>
          <p:spPr bwMode="auto">
            <a:xfrm>
              <a:off x="1248"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1675" name="Oval 75"/>
            <p:cNvSpPr>
              <a:spLocks noChangeArrowheads="1"/>
            </p:cNvSpPr>
            <p:nvPr/>
          </p:nvSpPr>
          <p:spPr bwMode="auto">
            <a:xfrm>
              <a:off x="1776"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1676" name="Text Box 76"/>
            <p:cNvSpPr txBox="1">
              <a:spLocks noChangeArrowheads="1"/>
            </p:cNvSpPr>
            <p:nvPr/>
          </p:nvSpPr>
          <p:spPr bwMode="auto">
            <a:xfrm>
              <a:off x="1404" y="719"/>
              <a:ext cx="252" cy="343"/>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677" name="Text Box 77"/>
            <p:cNvSpPr txBox="1">
              <a:spLocks noChangeArrowheads="1"/>
            </p:cNvSpPr>
            <p:nvPr/>
          </p:nvSpPr>
          <p:spPr bwMode="auto">
            <a:xfrm>
              <a:off x="971" y="1192"/>
              <a:ext cx="247" cy="344"/>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678" name="Text Box 78"/>
            <p:cNvSpPr txBox="1">
              <a:spLocks noChangeArrowheads="1"/>
            </p:cNvSpPr>
            <p:nvPr/>
          </p:nvSpPr>
          <p:spPr bwMode="auto">
            <a:xfrm>
              <a:off x="2316" y="1286"/>
              <a:ext cx="246" cy="343"/>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679" name="Text Box 79"/>
            <p:cNvSpPr txBox="1">
              <a:spLocks noChangeArrowheads="1"/>
            </p:cNvSpPr>
            <p:nvPr/>
          </p:nvSpPr>
          <p:spPr bwMode="auto">
            <a:xfrm>
              <a:off x="528" y="1774"/>
              <a:ext cx="246" cy="345"/>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680" name="Text Box 80"/>
            <p:cNvSpPr txBox="1">
              <a:spLocks noChangeArrowheads="1"/>
            </p:cNvSpPr>
            <p:nvPr/>
          </p:nvSpPr>
          <p:spPr bwMode="auto">
            <a:xfrm>
              <a:off x="1391" y="1774"/>
              <a:ext cx="248" cy="345"/>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681" name="Text Box 81"/>
            <p:cNvSpPr txBox="1">
              <a:spLocks noChangeArrowheads="1"/>
            </p:cNvSpPr>
            <p:nvPr/>
          </p:nvSpPr>
          <p:spPr bwMode="auto">
            <a:xfrm>
              <a:off x="1739" y="1774"/>
              <a:ext cx="248" cy="345"/>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82971" name="AutoShape 82"/>
            <p:cNvSpPr>
              <a:spLocks noChangeArrowheads="1"/>
            </p:cNvSpPr>
            <p:nvPr/>
          </p:nvSpPr>
          <p:spPr bwMode="auto">
            <a:xfrm>
              <a:off x="2592"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1683" name="Oval 83"/>
            <p:cNvSpPr>
              <a:spLocks noChangeArrowheads="1"/>
            </p:cNvSpPr>
            <p:nvPr/>
          </p:nvSpPr>
          <p:spPr bwMode="auto">
            <a:xfrm>
              <a:off x="3976" y="912"/>
              <a:ext cx="336" cy="336"/>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ndParaRPr>
            </a:p>
          </p:txBody>
        </p:sp>
        <p:sp>
          <p:nvSpPr>
            <p:cNvPr id="281684" name="Oval 84"/>
            <p:cNvSpPr>
              <a:spLocks noChangeArrowheads="1"/>
            </p:cNvSpPr>
            <p:nvPr/>
          </p:nvSpPr>
          <p:spPr bwMode="auto">
            <a:xfrm>
              <a:off x="3544" y="1441"/>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1685" name="Oval 85"/>
            <p:cNvSpPr>
              <a:spLocks noChangeArrowheads="1"/>
            </p:cNvSpPr>
            <p:nvPr/>
          </p:nvSpPr>
          <p:spPr bwMode="auto">
            <a:xfrm>
              <a:off x="3064" y="2016"/>
              <a:ext cx="336" cy="336"/>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ndParaRPr>
            </a:p>
          </p:txBody>
        </p:sp>
        <p:sp>
          <p:nvSpPr>
            <p:cNvPr id="281686" name="Oval 86"/>
            <p:cNvSpPr>
              <a:spLocks noChangeArrowheads="1"/>
            </p:cNvSpPr>
            <p:nvPr/>
          </p:nvSpPr>
          <p:spPr bwMode="auto">
            <a:xfrm>
              <a:off x="3737" y="2016"/>
              <a:ext cx="335"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1687" name="Oval 87"/>
            <p:cNvSpPr>
              <a:spLocks noChangeArrowheads="1"/>
            </p:cNvSpPr>
            <p:nvPr/>
          </p:nvSpPr>
          <p:spPr bwMode="auto">
            <a:xfrm>
              <a:off x="4456" y="1441"/>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1688" name="Oval 88"/>
            <p:cNvSpPr>
              <a:spLocks noChangeArrowheads="1"/>
            </p:cNvSpPr>
            <p:nvPr/>
          </p:nvSpPr>
          <p:spPr bwMode="auto">
            <a:xfrm>
              <a:off x="4264"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1689" name="Text Box 89"/>
            <p:cNvSpPr txBox="1">
              <a:spLocks noChangeArrowheads="1"/>
            </p:cNvSpPr>
            <p:nvPr/>
          </p:nvSpPr>
          <p:spPr bwMode="auto">
            <a:xfrm>
              <a:off x="3892" y="711"/>
              <a:ext cx="250" cy="343"/>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690" name="Text Box 90"/>
            <p:cNvSpPr txBox="1">
              <a:spLocks noChangeArrowheads="1"/>
            </p:cNvSpPr>
            <p:nvPr/>
          </p:nvSpPr>
          <p:spPr bwMode="auto">
            <a:xfrm>
              <a:off x="4755" y="1335"/>
              <a:ext cx="248" cy="343"/>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691" name="Text Box 91"/>
            <p:cNvSpPr txBox="1">
              <a:spLocks noChangeArrowheads="1"/>
            </p:cNvSpPr>
            <p:nvPr/>
          </p:nvSpPr>
          <p:spPr bwMode="auto">
            <a:xfrm>
              <a:off x="4179" y="1814"/>
              <a:ext cx="246" cy="344"/>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692" name="Text Box 92"/>
            <p:cNvSpPr txBox="1">
              <a:spLocks noChangeArrowheads="1"/>
            </p:cNvSpPr>
            <p:nvPr/>
          </p:nvSpPr>
          <p:spPr bwMode="auto">
            <a:xfrm>
              <a:off x="3928" y="1814"/>
              <a:ext cx="252" cy="344"/>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693" name="Text Box 93"/>
            <p:cNvSpPr txBox="1">
              <a:spLocks noChangeArrowheads="1"/>
            </p:cNvSpPr>
            <p:nvPr/>
          </p:nvSpPr>
          <p:spPr bwMode="auto">
            <a:xfrm>
              <a:off x="2980" y="1814"/>
              <a:ext cx="248" cy="344"/>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694" name="Text Box 94"/>
            <p:cNvSpPr txBox="1">
              <a:spLocks noChangeArrowheads="1"/>
            </p:cNvSpPr>
            <p:nvPr/>
          </p:nvSpPr>
          <p:spPr bwMode="auto">
            <a:xfrm>
              <a:off x="3400" y="1246"/>
              <a:ext cx="250" cy="343"/>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695" name="Rectangle 95" descr="永恒"/>
            <p:cNvSpPr>
              <a:spLocks noChangeArrowheads="1"/>
            </p:cNvSpPr>
            <p:nvPr/>
          </p:nvSpPr>
          <p:spPr bwMode="auto">
            <a:xfrm>
              <a:off x="432" y="2736"/>
              <a:ext cx="2062" cy="336"/>
            </a:xfrm>
            <a:prstGeom prst="rect">
              <a:avLst/>
            </a:prstGeom>
            <a:blipFill dpi="0" rotWithShape="0">
              <a:blip r:embed="rId1" cstate="print"/>
              <a:srcRect/>
              <a:tile tx="0" ty="0" sx="100000" sy="100000" flip="none" algn="tl"/>
            </a:blipFill>
            <a:ln w="28575">
              <a:solidFill>
                <a:schemeClr val="tx1"/>
              </a:solidFill>
              <a:miter lim="800000"/>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25* 16  21  08  </a:t>
              </a:r>
              <a:r>
                <a:rPr lang="zh-CN" altLang="en-US" b="1">
                  <a:solidFill>
                    <a:schemeClr val="hlink"/>
                  </a:solidFill>
                  <a:effectLst>
                    <a:outerShdw blurRad="38100" dist="38100" dir="2700000" algn="tl">
                      <a:srgbClr val="000000"/>
                    </a:outerShdw>
                  </a:effectLst>
                  <a:latin typeface="Times New Roman" panose="02020603050405020304" pitchFamily="18" charset="0"/>
                </a:rPr>
                <a:t>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82985" name="Line 96"/>
            <p:cNvSpPr>
              <a:spLocks noChangeShapeType="1"/>
            </p:cNvSpPr>
            <p:nvPr/>
          </p:nvSpPr>
          <p:spPr bwMode="auto">
            <a:xfrm>
              <a:off x="816"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6" name="Line 97"/>
            <p:cNvSpPr>
              <a:spLocks noChangeShapeType="1"/>
            </p:cNvSpPr>
            <p:nvPr/>
          </p:nvSpPr>
          <p:spPr bwMode="auto">
            <a:xfrm>
              <a:off x="1152"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7" name="Line 98"/>
            <p:cNvSpPr>
              <a:spLocks noChangeShapeType="1"/>
            </p:cNvSpPr>
            <p:nvPr/>
          </p:nvSpPr>
          <p:spPr bwMode="auto">
            <a:xfrm>
              <a:off x="148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8" name="Line 99"/>
            <p:cNvSpPr>
              <a:spLocks noChangeShapeType="1"/>
            </p:cNvSpPr>
            <p:nvPr/>
          </p:nvSpPr>
          <p:spPr bwMode="auto">
            <a:xfrm>
              <a:off x="182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9" name="Line 100"/>
            <p:cNvSpPr>
              <a:spLocks noChangeShapeType="1"/>
            </p:cNvSpPr>
            <p:nvPr/>
          </p:nvSpPr>
          <p:spPr bwMode="auto">
            <a:xfrm>
              <a:off x="2160"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701" name="Rectangle 101" descr="永恒"/>
            <p:cNvSpPr>
              <a:spLocks noChangeArrowheads="1"/>
            </p:cNvSpPr>
            <p:nvPr/>
          </p:nvSpPr>
          <p:spPr bwMode="auto">
            <a:xfrm>
              <a:off x="3030" y="2736"/>
              <a:ext cx="2065" cy="336"/>
            </a:xfrm>
            <a:prstGeom prst="rect">
              <a:avLst/>
            </a:prstGeom>
            <a:blipFill dpi="0" rotWithShape="0">
              <a:blip r:embed="rId1" cstate="print"/>
              <a:srcRect/>
              <a:tile tx="0" ty="0" sx="100000" sy="100000" flip="none" algn="tl"/>
            </a:blipFill>
            <a:ln w="28575">
              <a:solidFill>
                <a:schemeClr val="tx1"/>
              </a:solidFill>
              <a:miter lim="800000"/>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08  16  21  </a:t>
              </a:r>
              <a:r>
                <a:rPr lang="zh-CN" altLang="en-US" b="1">
                  <a:solidFill>
                    <a:schemeClr val="hlink"/>
                  </a:solidFill>
                  <a:effectLst>
                    <a:outerShdw blurRad="38100" dist="38100" dir="2700000" algn="tl">
                      <a:srgbClr val="000000"/>
                    </a:outerShdw>
                  </a:effectLst>
                  <a:latin typeface="Times New Roman" panose="02020603050405020304" pitchFamily="18" charset="0"/>
                </a:rPr>
                <a:t>25* 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82991" name="Line 102"/>
            <p:cNvSpPr>
              <a:spLocks noChangeShapeType="1"/>
            </p:cNvSpPr>
            <p:nvPr/>
          </p:nvSpPr>
          <p:spPr bwMode="auto">
            <a:xfrm>
              <a:off x="3366"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2" name="Line 103"/>
            <p:cNvSpPr>
              <a:spLocks noChangeShapeType="1"/>
            </p:cNvSpPr>
            <p:nvPr/>
          </p:nvSpPr>
          <p:spPr bwMode="auto">
            <a:xfrm>
              <a:off x="3702"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3" name="Line 104"/>
            <p:cNvSpPr>
              <a:spLocks noChangeShapeType="1"/>
            </p:cNvSpPr>
            <p:nvPr/>
          </p:nvSpPr>
          <p:spPr bwMode="auto">
            <a:xfrm>
              <a:off x="403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4" name="Line 105"/>
            <p:cNvSpPr>
              <a:spLocks noChangeShapeType="1"/>
            </p:cNvSpPr>
            <p:nvPr/>
          </p:nvSpPr>
          <p:spPr bwMode="auto">
            <a:xfrm>
              <a:off x="4422"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95" name="Line 106"/>
            <p:cNvSpPr>
              <a:spLocks noChangeShapeType="1"/>
            </p:cNvSpPr>
            <p:nvPr/>
          </p:nvSpPr>
          <p:spPr bwMode="auto">
            <a:xfrm>
              <a:off x="475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707" name="Text Box 107"/>
            <p:cNvSpPr txBox="1">
              <a:spLocks noChangeArrowheads="1"/>
            </p:cNvSpPr>
            <p:nvPr/>
          </p:nvSpPr>
          <p:spPr bwMode="auto">
            <a:xfrm>
              <a:off x="2982" y="3215"/>
              <a:ext cx="2230" cy="620"/>
            </a:xfrm>
            <a:prstGeom prst="rect">
              <a:avLst/>
            </a:prstGeom>
            <a:noFill/>
            <a:ln w="9525">
              <a:noFill/>
              <a:miter lim="800000"/>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交换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1</a:t>
              </a:r>
              <a:r>
                <a:rPr lang="en-US" altLang="en-US"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号与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4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号记录,</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a:p>
              <a:pPr defTabSz="923925" eaLnBrk="1" hangingPunct="1">
                <a:defRPr/>
              </a:pPr>
              <a:r>
                <a:rPr lang="en-US" altLang="zh-CN" b="1">
                  <a:solidFill>
                    <a:schemeClr val="hlink"/>
                  </a:solidFill>
                  <a:effectLst>
                    <a:outerShdw blurRad="38100" dist="38100" dir="2700000" algn="tl">
                      <a:srgbClr val="C0C0C0"/>
                    </a:outerShdw>
                  </a:effectLst>
                  <a:latin typeface="Times New Roman" panose="02020603050405020304" pitchFamily="18" charset="0"/>
                  <a:ea typeface="仿宋_GB2312" pitchFamily="49" charset="-122"/>
                </a:rPr>
                <a:t>4</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号记录就位</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1708" name="Text Box 108"/>
            <p:cNvSpPr txBox="1">
              <a:spLocks noChangeArrowheads="1"/>
            </p:cNvSpPr>
            <p:nvPr/>
          </p:nvSpPr>
          <p:spPr bwMode="auto">
            <a:xfrm>
              <a:off x="528" y="3207"/>
              <a:ext cx="2004" cy="618"/>
            </a:xfrm>
            <a:prstGeom prst="rect">
              <a:avLst/>
            </a:prstGeom>
            <a:noFill/>
            <a:ln w="9525">
              <a:noFill/>
              <a:miter lim="800000"/>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从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1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号到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4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 重新</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调整为最大堆</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p:txBody>
        </p:sp>
        <p:sp>
          <p:nvSpPr>
            <p:cNvPr id="82998" name="AutoShape 109"/>
            <p:cNvSpPr>
              <a:spLocks noChangeArrowheads="1"/>
            </p:cNvSpPr>
            <p:nvPr/>
          </p:nvSpPr>
          <p:spPr bwMode="auto">
            <a:xfrm>
              <a:off x="96"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2999" name="Line 110"/>
            <p:cNvSpPr>
              <a:spLocks noChangeShapeType="1"/>
            </p:cNvSpPr>
            <p:nvPr/>
          </p:nvSpPr>
          <p:spPr bwMode="auto">
            <a:xfrm flipV="1">
              <a:off x="1296" y="1152"/>
              <a:ext cx="192" cy="240"/>
            </a:xfrm>
            <a:prstGeom prst="line">
              <a:avLst/>
            </a:prstGeom>
            <a:noFill/>
            <a:ln w="2857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00" name="Line 111"/>
            <p:cNvSpPr>
              <a:spLocks noChangeShapeType="1"/>
            </p:cNvSpPr>
            <p:nvPr/>
          </p:nvSpPr>
          <p:spPr bwMode="auto">
            <a:xfrm flipH="1">
              <a:off x="1200" y="1104"/>
              <a:ext cx="192" cy="240"/>
            </a:xfrm>
            <a:prstGeom prst="line">
              <a:avLst/>
            </a:prstGeom>
            <a:noFill/>
            <a:ln w="28575">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01" name="Freeform 112"/>
            <p:cNvSpPr/>
            <p:nvPr/>
          </p:nvSpPr>
          <p:spPr bwMode="auto">
            <a:xfrm>
              <a:off x="384" y="672"/>
              <a:ext cx="2144" cy="1848"/>
            </a:xfrm>
            <a:custGeom>
              <a:avLst/>
              <a:gdLst>
                <a:gd name="T0" fmla="*/ 896 w 2144"/>
                <a:gd name="T1" fmla="*/ 192 h 1848"/>
                <a:gd name="T2" fmla="*/ 128 w 2144"/>
                <a:gd name="T3" fmla="*/ 1200 h 1848"/>
                <a:gd name="T4" fmla="*/ 128 w 2144"/>
                <a:gd name="T5" fmla="*/ 1680 h 1848"/>
                <a:gd name="T6" fmla="*/ 464 w 2144"/>
                <a:gd name="T7" fmla="*/ 1824 h 1848"/>
                <a:gd name="T8" fmla="*/ 704 w 2144"/>
                <a:gd name="T9" fmla="*/ 1536 h 1848"/>
                <a:gd name="T10" fmla="*/ 800 w 2144"/>
                <a:gd name="T11" fmla="*/ 1344 h 1848"/>
                <a:gd name="T12" fmla="*/ 848 w 2144"/>
                <a:gd name="T13" fmla="*/ 1296 h 1848"/>
                <a:gd name="T14" fmla="*/ 896 w 2144"/>
                <a:gd name="T15" fmla="*/ 1248 h 1848"/>
                <a:gd name="T16" fmla="*/ 992 w 2144"/>
                <a:gd name="T17" fmla="*/ 1200 h 1848"/>
                <a:gd name="T18" fmla="*/ 1280 w 2144"/>
                <a:gd name="T19" fmla="*/ 1152 h 1848"/>
                <a:gd name="T20" fmla="*/ 1712 w 2144"/>
                <a:gd name="T21" fmla="*/ 1248 h 1848"/>
                <a:gd name="T22" fmla="*/ 2000 w 2144"/>
                <a:gd name="T23" fmla="*/ 1200 h 1848"/>
                <a:gd name="T24" fmla="*/ 2144 w 2144"/>
                <a:gd name="T25" fmla="*/ 864 h 1848"/>
                <a:gd name="T26" fmla="*/ 2000 w 2144"/>
                <a:gd name="T27" fmla="*/ 480 h 1848"/>
                <a:gd name="T28" fmla="*/ 1472 w 2144"/>
                <a:gd name="T29" fmla="*/ 96 h 1848"/>
                <a:gd name="T30" fmla="*/ 1088 w 2144"/>
                <a:gd name="T31" fmla="*/ 48 h 1848"/>
                <a:gd name="T32" fmla="*/ 896 w 2144"/>
                <a:gd name="T33" fmla="*/ 192 h 18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44"/>
                <a:gd name="T52" fmla="*/ 0 h 1848"/>
                <a:gd name="T53" fmla="*/ 2144 w 2144"/>
                <a:gd name="T54" fmla="*/ 1848 h 18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3002" name="AutoShape 113"/>
            <p:cNvSpPr>
              <a:spLocks noChangeArrowheads="1"/>
            </p:cNvSpPr>
            <p:nvPr/>
          </p:nvSpPr>
          <p:spPr bwMode="auto">
            <a:xfrm>
              <a:off x="5088"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3003" name="Freeform 114"/>
            <p:cNvSpPr/>
            <p:nvPr/>
          </p:nvSpPr>
          <p:spPr bwMode="auto">
            <a:xfrm>
              <a:off x="3288" y="648"/>
              <a:ext cx="1752" cy="1288"/>
            </a:xfrm>
            <a:custGeom>
              <a:avLst/>
              <a:gdLst>
                <a:gd name="T0" fmla="*/ 496 w 1752"/>
                <a:gd name="T1" fmla="*/ 216 h 1288"/>
                <a:gd name="T2" fmla="*/ 64 w 1752"/>
                <a:gd name="T3" fmla="*/ 744 h 1288"/>
                <a:gd name="T4" fmla="*/ 112 w 1752"/>
                <a:gd name="T5" fmla="*/ 1128 h 1288"/>
                <a:gd name="T6" fmla="*/ 352 w 1752"/>
                <a:gd name="T7" fmla="*/ 1272 h 1288"/>
                <a:gd name="T8" fmla="*/ 1504 w 1752"/>
                <a:gd name="T9" fmla="*/ 1224 h 1288"/>
                <a:gd name="T10" fmla="*/ 1744 w 1752"/>
                <a:gd name="T11" fmla="*/ 936 h 1288"/>
                <a:gd name="T12" fmla="*/ 1456 w 1752"/>
                <a:gd name="T13" fmla="*/ 408 h 1288"/>
                <a:gd name="T14" fmla="*/ 1024 w 1752"/>
                <a:gd name="T15" fmla="*/ 72 h 1288"/>
                <a:gd name="T16" fmla="*/ 736 w 1752"/>
                <a:gd name="T17" fmla="*/ 24 h 1288"/>
                <a:gd name="T18" fmla="*/ 496 w 1752"/>
                <a:gd name="T19" fmla="*/ 216 h 1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2"/>
                <a:gd name="T31" fmla="*/ 0 h 1288"/>
                <a:gd name="T32" fmla="*/ 1752 w 1752"/>
                <a:gd name="T33" fmla="*/ 1288 h 1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二、堆排序(举例)</a:t>
            </a:r>
            <a:endParaRPr lang="en-US" altLang="zh-CN" sz="3300">
              <a:latin typeface="黑体" panose="02010609060101010101" pitchFamily="49" charset="-122"/>
              <a:ea typeface="黑体" panose="02010609060101010101" pitchFamily="49" charset="-122"/>
            </a:endParaRPr>
          </a:p>
        </p:txBody>
      </p:sp>
      <p:sp>
        <p:nvSpPr>
          <p:cNvPr id="8397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C3D2BC3-2B67-45B4-9824-BE257FAF47D0}" type="slidenum">
              <a:rPr lang="zh-CN" altLang="en-US" sz="2400"/>
            </a:fld>
            <a:endParaRPr lang="en-US" altLang="zh-CN" sz="2400"/>
          </a:p>
        </p:txBody>
      </p:sp>
      <p:sp>
        <p:nvSpPr>
          <p:cNvPr id="8397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83973" name="Rectangle 5"/>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83974" name="Group 6"/>
          <p:cNvGrpSpPr/>
          <p:nvPr/>
        </p:nvGrpSpPr>
        <p:grpSpPr bwMode="auto">
          <a:xfrm>
            <a:off x="685800" y="2671763"/>
            <a:ext cx="7772400" cy="4186237"/>
            <a:chOff x="144" y="632"/>
            <a:chExt cx="5424" cy="3208"/>
          </a:xfrm>
        </p:grpSpPr>
        <p:sp>
          <p:nvSpPr>
            <p:cNvPr id="83975" name="Line 7"/>
            <p:cNvSpPr>
              <a:spLocks noChangeShapeType="1"/>
            </p:cNvSpPr>
            <p:nvPr/>
          </p:nvSpPr>
          <p:spPr bwMode="auto">
            <a:xfrm flipH="1">
              <a:off x="4356" y="1728"/>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6" name="Line 8"/>
            <p:cNvSpPr>
              <a:spLocks noChangeShapeType="1"/>
            </p:cNvSpPr>
            <p:nvPr/>
          </p:nvSpPr>
          <p:spPr bwMode="auto">
            <a:xfrm>
              <a:off x="4116" y="1152"/>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7" name="Line 9"/>
            <p:cNvSpPr>
              <a:spLocks noChangeShapeType="1"/>
            </p:cNvSpPr>
            <p:nvPr/>
          </p:nvSpPr>
          <p:spPr bwMode="auto">
            <a:xfrm>
              <a:off x="3684" y="1728"/>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8" name="Line 10"/>
            <p:cNvSpPr>
              <a:spLocks noChangeShapeType="1"/>
            </p:cNvSpPr>
            <p:nvPr/>
          </p:nvSpPr>
          <p:spPr bwMode="auto">
            <a:xfrm flipH="1">
              <a:off x="3204" y="1152"/>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9" name="Line 11"/>
            <p:cNvSpPr>
              <a:spLocks noChangeShapeType="1"/>
            </p:cNvSpPr>
            <p:nvPr/>
          </p:nvSpPr>
          <p:spPr bwMode="auto">
            <a:xfrm flipH="1">
              <a:off x="1968" y="1728"/>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0" name="Line 12"/>
            <p:cNvSpPr>
              <a:spLocks noChangeShapeType="1"/>
            </p:cNvSpPr>
            <p:nvPr/>
          </p:nvSpPr>
          <p:spPr bwMode="auto">
            <a:xfrm>
              <a:off x="1296" y="1728"/>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1" name="Line 13"/>
            <p:cNvSpPr>
              <a:spLocks noChangeShapeType="1"/>
            </p:cNvSpPr>
            <p:nvPr/>
          </p:nvSpPr>
          <p:spPr bwMode="auto">
            <a:xfrm>
              <a:off x="1824" y="1152"/>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2" name="Line 14"/>
            <p:cNvSpPr>
              <a:spLocks noChangeShapeType="1"/>
            </p:cNvSpPr>
            <p:nvPr/>
          </p:nvSpPr>
          <p:spPr bwMode="auto">
            <a:xfrm flipH="1">
              <a:off x="816" y="1152"/>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2639" name="Oval 15"/>
            <p:cNvSpPr>
              <a:spLocks noChangeArrowheads="1"/>
            </p:cNvSpPr>
            <p:nvPr/>
          </p:nvSpPr>
          <p:spPr bwMode="auto">
            <a:xfrm>
              <a:off x="1535" y="912"/>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2640" name="Oval 16"/>
            <p:cNvSpPr>
              <a:spLocks noChangeArrowheads="1"/>
            </p:cNvSpPr>
            <p:nvPr/>
          </p:nvSpPr>
          <p:spPr bwMode="auto">
            <a:xfrm>
              <a:off x="1056" y="1440"/>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16</a:t>
              </a:r>
              <a:endParaRPr lang="zh-CN" altLang="en-US" b="1">
                <a:solidFill>
                  <a:schemeClr val="tx2"/>
                </a:solidFill>
                <a:effectLst>
                  <a:outerShdw blurRad="38100" dist="38100" dir="2700000" algn="tl">
                    <a:srgbClr val="000000"/>
                  </a:outerShdw>
                </a:effectLst>
                <a:latin typeface="Times New Roman" panose="02020603050405020304" pitchFamily="18" charset="0"/>
              </a:endParaRPr>
            </a:p>
          </p:txBody>
        </p:sp>
        <p:sp>
          <p:nvSpPr>
            <p:cNvPr id="282641" name="Oval 17"/>
            <p:cNvSpPr>
              <a:spLocks noChangeArrowheads="1"/>
            </p:cNvSpPr>
            <p:nvPr/>
          </p:nvSpPr>
          <p:spPr bwMode="auto">
            <a:xfrm>
              <a:off x="576"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2642" name="Oval 18"/>
            <p:cNvSpPr>
              <a:spLocks noChangeArrowheads="1"/>
            </p:cNvSpPr>
            <p:nvPr/>
          </p:nvSpPr>
          <p:spPr bwMode="auto">
            <a:xfrm>
              <a:off x="2016" y="144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2643" name="Oval 19"/>
            <p:cNvSpPr>
              <a:spLocks noChangeArrowheads="1"/>
            </p:cNvSpPr>
            <p:nvPr/>
          </p:nvSpPr>
          <p:spPr bwMode="auto">
            <a:xfrm>
              <a:off x="1249" y="2016"/>
              <a:ext cx="339"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2644" name="Oval 20"/>
            <p:cNvSpPr>
              <a:spLocks noChangeArrowheads="1"/>
            </p:cNvSpPr>
            <p:nvPr/>
          </p:nvSpPr>
          <p:spPr bwMode="auto">
            <a:xfrm>
              <a:off x="1776"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2645" name="Text Box 21"/>
            <p:cNvSpPr txBox="1">
              <a:spLocks noChangeArrowheads="1"/>
            </p:cNvSpPr>
            <p:nvPr/>
          </p:nvSpPr>
          <p:spPr bwMode="auto">
            <a:xfrm>
              <a:off x="1404" y="715"/>
              <a:ext cx="235" cy="35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46" name="Text Box 22"/>
            <p:cNvSpPr txBox="1">
              <a:spLocks noChangeArrowheads="1"/>
            </p:cNvSpPr>
            <p:nvPr/>
          </p:nvSpPr>
          <p:spPr bwMode="auto">
            <a:xfrm>
              <a:off x="972" y="1183"/>
              <a:ext cx="236"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47" name="Text Box 23"/>
            <p:cNvSpPr txBox="1">
              <a:spLocks noChangeArrowheads="1"/>
            </p:cNvSpPr>
            <p:nvPr/>
          </p:nvSpPr>
          <p:spPr bwMode="auto">
            <a:xfrm>
              <a:off x="2316" y="1280"/>
              <a:ext cx="236"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48" name="Text Box 24"/>
            <p:cNvSpPr txBox="1">
              <a:spLocks noChangeArrowheads="1"/>
            </p:cNvSpPr>
            <p:nvPr/>
          </p:nvSpPr>
          <p:spPr bwMode="auto">
            <a:xfrm>
              <a:off x="528" y="1772"/>
              <a:ext cx="236"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49" name="Text Box 25"/>
            <p:cNvSpPr txBox="1">
              <a:spLocks noChangeArrowheads="1"/>
            </p:cNvSpPr>
            <p:nvPr/>
          </p:nvSpPr>
          <p:spPr bwMode="auto">
            <a:xfrm>
              <a:off x="1394" y="1772"/>
              <a:ext cx="236"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50" name="Text Box 26"/>
            <p:cNvSpPr txBox="1">
              <a:spLocks noChangeArrowheads="1"/>
            </p:cNvSpPr>
            <p:nvPr/>
          </p:nvSpPr>
          <p:spPr bwMode="auto">
            <a:xfrm>
              <a:off x="1739" y="1772"/>
              <a:ext cx="236"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83995" name="AutoShape 27"/>
            <p:cNvSpPr>
              <a:spLocks noChangeArrowheads="1"/>
            </p:cNvSpPr>
            <p:nvPr/>
          </p:nvSpPr>
          <p:spPr bwMode="auto">
            <a:xfrm>
              <a:off x="2544"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2652" name="Oval 28"/>
            <p:cNvSpPr>
              <a:spLocks noChangeArrowheads="1"/>
            </p:cNvSpPr>
            <p:nvPr/>
          </p:nvSpPr>
          <p:spPr bwMode="auto">
            <a:xfrm>
              <a:off x="3876" y="912"/>
              <a:ext cx="336" cy="336"/>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ndParaRPr>
            </a:p>
          </p:txBody>
        </p:sp>
        <p:sp>
          <p:nvSpPr>
            <p:cNvPr id="282653" name="Oval 29"/>
            <p:cNvSpPr>
              <a:spLocks noChangeArrowheads="1"/>
            </p:cNvSpPr>
            <p:nvPr/>
          </p:nvSpPr>
          <p:spPr bwMode="auto">
            <a:xfrm>
              <a:off x="3444" y="144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2654" name="Oval 30"/>
            <p:cNvSpPr>
              <a:spLocks noChangeArrowheads="1"/>
            </p:cNvSpPr>
            <p:nvPr/>
          </p:nvSpPr>
          <p:spPr bwMode="auto">
            <a:xfrm>
              <a:off x="2963" y="2016"/>
              <a:ext cx="337"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2655" name="Oval 31"/>
            <p:cNvSpPr>
              <a:spLocks noChangeArrowheads="1"/>
            </p:cNvSpPr>
            <p:nvPr/>
          </p:nvSpPr>
          <p:spPr bwMode="auto">
            <a:xfrm>
              <a:off x="3636"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2656" name="Oval 32"/>
            <p:cNvSpPr>
              <a:spLocks noChangeArrowheads="1"/>
            </p:cNvSpPr>
            <p:nvPr/>
          </p:nvSpPr>
          <p:spPr bwMode="auto">
            <a:xfrm>
              <a:off x="4356" y="1440"/>
              <a:ext cx="336" cy="336"/>
            </a:xfrm>
            <a:prstGeom prst="ellipse">
              <a:avLst/>
            </a:prstGeom>
            <a:gradFill rotWithShape="0">
              <a:gsLst>
                <a:gs pos="0">
                  <a:srgbClr val="00FFFF"/>
                </a:gs>
                <a:gs pos="100000">
                  <a:srgbClr val="00FFFF">
                    <a:gamma/>
                    <a:shade val="46275"/>
                    <a:invGamma/>
                  </a:srgbClr>
                </a:gs>
              </a:gsLst>
              <a:lin ang="2700000" scaled="1"/>
            </a:gradFill>
            <a:ln w="9525">
              <a:solidFill>
                <a:srgbClr val="00FFFF"/>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21</a:t>
              </a:r>
              <a:endParaRPr lang="zh-CN" altLang="en-US">
                <a:solidFill>
                  <a:srgbClr val="00FFFF"/>
                </a:solidFill>
                <a:effectDag name="">
                  <a:cont type="tree" name="">
                    <a:effect ref="fillLine"/>
                    <a:outerShdw dist="38100" dir="13500000" algn="br">
                      <a:srgbClr val="55FFFF"/>
                    </a:outerShdw>
                  </a:cont>
                  <a:cont type="tree" name="">
                    <a:effect ref="fillLine"/>
                    <a:outerShdw dist="38100" dir="2700000" algn="tl">
                      <a:srgbClr val="009999"/>
                    </a:outerShdw>
                  </a:cont>
                  <a:effect ref="fillLine"/>
                </a:effectDag>
                <a:latin typeface="Times New Roman" panose="02020603050405020304" pitchFamily="18" charset="0"/>
              </a:endParaRPr>
            </a:p>
          </p:txBody>
        </p:sp>
        <p:sp>
          <p:nvSpPr>
            <p:cNvPr id="282657" name="Oval 33"/>
            <p:cNvSpPr>
              <a:spLocks noChangeArrowheads="1"/>
            </p:cNvSpPr>
            <p:nvPr/>
          </p:nvSpPr>
          <p:spPr bwMode="auto">
            <a:xfrm>
              <a:off x="4164" y="2016"/>
              <a:ext cx="336" cy="336"/>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2658" name="Text Box 34"/>
            <p:cNvSpPr txBox="1">
              <a:spLocks noChangeArrowheads="1"/>
            </p:cNvSpPr>
            <p:nvPr/>
          </p:nvSpPr>
          <p:spPr bwMode="auto">
            <a:xfrm>
              <a:off x="3792" y="704"/>
              <a:ext cx="235" cy="35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59" name="Text Box 35"/>
            <p:cNvSpPr txBox="1">
              <a:spLocks noChangeArrowheads="1"/>
            </p:cNvSpPr>
            <p:nvPr/>
          </p:nvSpPr>
          <p:spPr bwMode="auto">
            <a:xfrm>
              <a:off x="4656" y="1330"/>
              <a:ext cx="236"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60" name="Text Box 36"/>
            <p:cNvSpPr txBox="1">
              <a:spLocks noChangeArrowheads="1"/>
            </p:cNvSpPr>
            <p:nvPr/>
          </p:nvSpPr>
          <p:spPr bwMode="auto">
            <a:xfrm>
              <a:off x="4081" y="1810"/>
              <a:ext cx="236"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61" name="Text Box 37"/>
            <p:cNvSpPr txBox="1">
              <a:spLocks noChangeArrowheads="1"/>
            </p:cNvSpPr>
            <p:nvPr/>
          </p:nvSpPr>
          <p:spPr bwMode="auto">
            <a:xfrm>
              <a:off x="3828" y="1810"/>
              <a:ext cx="236"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62" name="Text Box 38"/>
            <p:cNvSpPr txBox="1">
              <a:spLocks noChangeArrowheads="1"/>
            </p:cNvSpPr>
            <p:nvPr/>
          </p:nvSpPr>
          <p:spPr bwMode="auto">
            <a:xfrm>
              <a:off x="2879" y="1810"/>
              <a:ext cx="236" cy="349"/>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63" name="Text Box 39"/>
            <p:cNvSpPr txBox="1">
              <a:spLocks noChangeArrowheads="1"/>
            </p:cNvSpPr>
            <p:nvPr/>
          </p:nvSpPr>
          <p:spPr bwMode="auto">
            <a:xfrm>
              <a:off x="3300" y="1244"/>
              <a:ext cx="235" cy="35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64" name="Rectangle 40" descr="永恒"/>
            <p:cNvSpPr>
              <a:spLocks noChangeArrowheads="1"/>
            </p:cNvSpPr>
            <p:nvPr/>
          </p:nvSpPr>
          <p:spPr bwMode="auto">
            <a:xfrm>
              <a:off x="432" y="2737"/>
              <a:ext cx="2064" cy="337"/>
            </a:xfrm>
            <a:prstGeom prst="rect">
              <a:avLst/>
            </a:prstGeom>
            <a:blipFill dpi="0" rotWithShape="0">
              <a:blip r:embed="rId1" cstate="print"/>
              <a:srcRect/>
              <a:tile tx="0" ty="0" sx="100000" sy="100000" flip="none" algn="tl"/>
            </a:blipFill>
            <a:ln w="28575">
              <a:solidFill>
                <a:schemeClr val="tx1"/>
              </a:solidFill>
              <a:miter lim="800000"/>
            </a:ln>
            <a:effectLst>
              <a:outerShdw dist="35921"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21  16  08  </a:t>
              </a:r>
              <a:r>
                <a:rPr lang="zh-CN" altLang="en-US" b="1">
                  <a:solidFill>
                    <a:schemeClr val="hlink"/>
                  </a:solidFill>
                  <a:effectLst>
                    <a:outerShdw blurRad="38100" dist="38100" dir="2700000" algn="tl">
                      <a:srgbClr val="000000"/>
                    </a:outerShdw>
                  </a:effectLst>
                  <a:latin typeface="Times New Roman" panose="02020603050405020304" pitchFamily="18" charset="0"/>
                </a:rPr>
                <a:t>25* 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84009" name="Line 41"/>
            <p:cNvSpPr>
              <a:spLocks noChangeShapeType="1"/>
            </p:cNvSpPr>
            <p:nvPr/>
          </p:nvSpPr>
          <p:spPr bwMode="auto">
            <a:xfrm>
              <a:off x="76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0" name="Line 42"/>
            <p:cNvSpPr>
              <a:spLocks noChangeShapeType="1"/>
            </p:cNvSpPr>
            <p:nvPr/>
          </p:nvSpPr>
          <p:spPr bwMode="auto">
            <a:xfrm>
              <a:off x="110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1" name="Line 43"/>
            <p:cNvSpPr>
              <a:spLocks noChangeShapeType="1"/>
            </p:cNvSpPr>
            <p:nvPr/>
          </p:nvSpPr>
          <p:spPr bwMode="auto">
            <a:xfrm>
              <a:off x="1440"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2" name="Line 44"/>
            <p:cNvSpPr>
              <a:spLocks noChangeShapeType="1"/>
            </p:cNvSpPr>
            <p:nvPr/>
          </p:nvSpPr>
          <p:spPr bwMode="auto">
            <a:xfrm>
              <a:off x="182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3" name="Line 45"/>
            <p:cNvSpPr>
              <a:spLocks noChangeShapeType="1"/>
            </p:cNvSpPr>
            <p:nvPr/>
          </p:nvSpPr>
          <p:spPr bwMode="auto">
            <a:xfrm>
              <a:off x="2160"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2670" name="Rectangle 46" descr="永恒"/>
            <p:cNvSpPr>
              <a:spLocks noChangeArrowheads="1"/>
            </p:cNvSpPr>
            <p:nvPr/>
          </p:nvSpPr>
          <p:spPr bwMode="auto">
            <a:xfrm>
              <a:off x="3216" y="2737"/>
              <a:ext cx="2064" cy="337"/>
            </a:xfrm>
            <a:prstGeom prst="rect">
              <a:avLst/>
            </a:prstGeom>
            <a:blipFill dpi="0" rotWithShape="0">
              <a:blip r:embed="rId1" cstate="print"/>
              <a:srcRect/>
              <a:tile tx="0" ty="0" sx="100000" sy="100000" flip="none" algn="tl"/>
            </a:blipFill>
            <a:ln w="28575">
              <a:solidFill>
                <a:schemeClr val="tx1"/>
              </a:solidFill>
              <a:miter lim="800000"/>
            </a:ln>
            <a:effectLst>
              <a:outerShdw dist="35921"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08  16  </a:t>
              </a:r>
              <a:r>
                <a:rPr lang="zh-CN" altLang="en-US" b="1">
                  <a:solidFill>
                    <a:schemeClr val="hlink"/>
                  </a:solidFill>
                  <a:effectLst>
                    <a:outerShdw blurRad="38100" dist="38100" dir="2700000" algn="tl">
                      <a:srgbClr val="000000"/>
                    </a:outerShdw>
                  </a:effectLst>
                  <a:latin typeface="Times New Roman" panose="02020603050405020304" pitchFamily="18" charset="0"/>
                </a:rPr>
                <a:t>21  25* 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84015" name="Line 47"/>
            <p:cNvSpPr>
              <a:spLocks noChangeShapeType="1"/>
            </p:cNvSpPr>
            <p:nvPr/>
          </p:nvSpPr>
          <p:spPr bwMode="auto">
            <a:xfrm>
              <a:off x="3552"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6" name="Line 48"/>
            <p:cNvSpPr>
              <a:spLocks noChangeShapeType="1"/>
            </p:cNvSpPr>
            <p:nvPr/>
          </p:nvSpPr>
          <p:spPr bwMode="auto">
            <a:xfrm>
              <a:off x="388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7" name="Line 49"/>
            <p:cNvSpPr>
              <a:spLocks noChangeShapeType="1"/>
            </p:cNvSpPr>
            <p:nvPr/>
          </p:nvSpPr>
          <p:spPr bwMode="auto">
            <a:xfrm>
              <a:off x="422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8" name="Line 50"/>
            <p:cNvSpPr>
              <a:spLocks noChangeShapeType="1"/>
            </p:cNvSpPr>
            <p:nvPr/>
          </p:nvSpPr>
          <p:spPr bwMode="auto">
            <a:xfrm>
              <a:off x="460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19" name="Line 51"/>
            <p:cNvSpPr>
              <a:spLocks noChangeShapeType="1"/>
            </p:cNvSpPr>
            <p:nvPr/>
          </p:nvSpPr>
          <p:spPr bwMode="auto">
            <a:xfrm>
              <a:off x="494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2676" name="Text Box 52"/>
            <p:cNvSpPr txBox="1">
              <a:spLocks noChangeArrowheads="1"/>
            </p:cNvSpPr>
            <p:nvPr/>
          </p:nvSpPr>
          <p:spPr bwMode="auto">
            <a:xfrm>
              <a:off x="3168" y="3207"/>
              <a:ext cx="2107" cy="633"/>
            </a:xfrm>
            <a:prstGeom prst="rect">
              <a:avLst/>
            </a:prstGeom>
            <a:noFill/>
            <a:ln w="9525">
              <a:noFill/>
              <a:miter lim="800000"/>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交换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1</a:t>
              </a:r>
              <a:r>
                <a:rPr lang="en-US" altLang="en-US"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号与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3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号记录,</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a:p>
              <a:pPr defTabSz="923925" eaLnBrk="1" hangingPunct="1">
                <a:defRPr/>
              </a:pPr>
              <a:r>
                <a:rPr lang="en-US" altLang="zh-CN" b="1">
                  <a:solidFill>
                    <a:schemeClr val="hlink"/>
                  </a:solidFill>
                  <a:effectLst>
                    <a:outerShdw blurRad="38100" dist="38100" dir="2700000" algn="tl">
                      <a:srgbClr val="C0C0C0"/>
                    </a:outerShdw>
                  </a:effectLst>
                  <a:latin typeface="Times New Roman" panose="02020603050405020304" pitchFamily="18" charset="0"/>
                  <a:ea typeface="仿宋_GB2312" pitchFamily="49" charset="-122"/>
                </a:rPr>
                <a:t>3</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号记录就位</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2677" name="Text Box 53"/>
            <p:cNvSpPr txBox="1">
              <a:spLocks noChangeArrowheads="1"/>
            </p:cNvSpPr>
            <p:nvPr/>
          </p:nvSpPr>
          <p:spPr bwMode="auto">
            <a:xfrm>
              <a:off x="528" y="3201"/>
              <a:ext cx="1891" cy="6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从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1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号到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3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 重新</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调整为最大堆</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p:txBody>
        </p:sp>
        <p:sp>
          <p:nvSpPr>
            <p:cNvPr id="84022" name="AutoShape 54"/>
            <p:cNvSpPr>
              <a:spLocks noChangeArrowheads="1"/>
            </p:cNvSpPr>
            <p:nvPr/>
          </p:nvSpPr>
          <p:spPr bwMode="auto">
            <a:xfrm>
              <a:off x="144"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4023" name="Line 55"/>
            <p:cNvSpPr>
              <a:spLocks noChangeShapeType="1"/>
            </p:cNvSpPr>
            <p:nvPr/>
          </p:nvSpPr>
          <p:spPr bwMode="auto">
            <a:xfrm flipH="1" flipV="1">
              <a:off x="1968" y="1152"/>
              <a:ext cx="144" cy="192"/>
            </a:xfrm>
            <a:prstGeom prst="line">
              <a:avLst/>
            </a:prstGeom>
            <a:noFill/>
            <a:ln w="2857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24" name="Line 56"/>
            <p:cNvSpPr>
              <a:spLocks noChangeShapeType="1"/>
            </p:cNvSpPr>
            <p:nvPr/>
          </p:nvSpPr>
          <p:spPr bwMode="auto">
            <a:xfrm>
              <a:off x="2064" y="1104"/>
              <a:ext cx="144" cy="192"/>
            </a:xfrm>
            <a:prstGeom prst="line">
              <a:avLst/>
            </a:prstGeom>
            <a:noFill/>
            <a:ln w="28575">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25" name="AutoShape 57"/>
            <p:cNvSpPr>
              <a:spLocks noChangeArrowheads="1"/>
            </p:cNvSpPr>
            <p:nvPr/>
          </p:nvSpPr>
          <p:spPr bwMode="auto">
            <a:xfrm>
              <a:off x="4992"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4026" name="Freeform 58"/>
            <p:cNvSpPr/>
            <p:nvPr/>
          </p:nvSpPr>
          <p:spPr bwMode="auto">
            <a:xfrm>
              <a:off x="840" y="648"/>
              <a:ext cx="1752" cy="1288"/>
            </a:xfrm>
            <a:custGeom>
              <a:avLst/>
              <a:gdLst>
                <a:gd name="T0" fmla="*/ 496 w 1752"/>
                <a:gd name="T1" fmla="*/ 216 h 1288"/>
                <a:gd name="T2" fmla="*/ 64 w 1752"/>
                <a:gd name="T3" fmla="*/ 744 h 1288"/>
                <a:gd name="T4" fmla="*/ 112 w 1752"/>
                <a:gd name="T5" fmla="*/ 1128 h 1288"/>
                <a:gd name="T6" fmla="*/ 352 w 1752"/>
                <a:gd name="T7" fmla="*/ 1272 h 1288"/>
                <a:gd name="T8" fmla="*/ 1504 w 1752"/>
                <a:gd name="T9" fmla="*/ 1224 h 1288"/>
                <a:gd name="T10" fmla="*/ 1744 w 1752"/>
                <a:gd name="T11" fmla="*/ 936 h 1288"/>
                <a:gd name="T12" fmla="*/ 1456 w 1752"/>
                <a:gd name="T13" fmla="*/ 408 h 1288"/>
                <a:gd name="T14" fmla="*/ 1024 w 1752"/>
                <a:gd name="T15" fmla="*/ 72 h 1288"/>
                <a:gd name="T16" fmla="*/ 736 w 1752"/>
                <a:gd name="T17" fmla="*/ 24 h 1288"/>
                <a:gd name="T18" fmla="*/ 496 w 1752"/>
                <a:gd name="T19" fmla="*/ 216 h 1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2"/>
                <a:gd name="T31" fmla="*/ 0 h 1288"/>
                <a:gd name="T32" fmla="*/ 1752 w 1752"/>
                <a:gd name="T33" fmla="*/ 1288 h 1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4027" name="Freeform 59"/>
            <p:cNvSpPr/>
            <p:nvPr/>
          </p:nvSpPr>
          <p:spPr bwMode="auto">
            <a:xfrm>
              <a:off x="3140" y="632"/>
              <a:ext cx="1248" cy="1400"/>
            </a:xfrm>
            <a:custGeom>
              <a:avLst/>
              <a:gdLst>
                <a:gd name="T0" fmla="*/ 544 w 1248"/>
                <a:gd name="T1" fmla="*/ 280 h 1400"/>
                <a:gd name="T2" fmla="*/ 64 w 1248"/>
                <a:gd name="T3" fmla="*/ 856 h 1400"/>
                <a:gd name="T4" fmla="*/ 160 w 1248"/>
                <a:gd name="T5" fmla="*/ 1192 h 1400"/>
                <a:gd name="T6" fmla="*/ 544 w 1248"/>
                <a:gd name="T7" fmla="*/ 1336 h 1400"/>
                <a:gd name="T8" fmla="*/ 976 w 1248"/>
                <a:gd name="T9" fmla="*/ 808 h 1400"/>
                <a:gd name="T10" fmla="*/ 1216 w 1248"/>
                <a:gd name="T11" fmla="*/ 424 h 1400"/>
                <a:gd name="T12" fmla="*/ 1168 w 1248"/>
                <a:gd name="T13" fmla="*/ 136 h 1400"/>
                <a:gd name="T14" fmla="*/ 976 w 1248"/>
                <a:gd name="T15" fmla="*/ 40 h 1400"/>
                <a:gd name="T16" fmla="*/ 784 w 1248"/>
                <a:gd name="T17" fmla="*/ 40 h 1400"/>
                <a:gd name="T18" fmla="*/ 544 w 1248"/>
                <a:gd name="T19" fmla="*/ 280 h 14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8"/>
                <a:gd name="T31" fmla="*/ 0 h 1400"/>
                <a:gd name="T32" fmla="*/ 1248 w 1248"/>
                <a:gd name="T33" fmla="*/ 1400 h 14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1984375"/>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二、堆排序(举例)</a:t>
            </a:r>
            <a:endParaRPr lang="en-US" altLang="zh-CN" sz="3300" dirty="0">
              <a:latin typeface="黑体" panose="02010609060101010101" pitchFamily="49" charset="-122"/>
              <a:ea typeface="黑体" panose="02010609060101010101" pitchFamily="49" charset="-122"/>
            </a:endParaRPr>
          </a:p>
        </p:txBody>
      </p:sp>
      <p:sp>
        <p:nvSpPr>
          <p:cNvPr id="8499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D68406D-2B19-4B24-B030-CF631EDBBAFD}" type="slidenum">
              <a:rPr lang="zh-CN" altLang="en-US" sz="2400"/>
            </a:fld>
            <a:endParaRPr lang="en-US" altLang="zh-CN" sz="2400"/>
          </a:p>
        </p:txBody>
      </p:sp>
      <p:sp>
        <p:nvSpPr>
          <p:cNvPr id="8499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第四节　选择排序</a:t>
            </a:r>
            <a:endParaRPr lang="zh-CN" altLang="en-US" sz="3600" b="1" dirty="0">
              <a:solidFill>
                <a:srgbClr val="333399"/>
              </a:solidFill>
              <a:ea typeface="仿宋_GB2312" pitchFamily="49" charset="-122"/>
            </a:endParaRPr>
          </a:p>
        </p:txBody>
      </p:sp>
      <p:sp>
        <p:nvSpPr>
          <p:cNvPr id="84997" name="Rectangle 5"/>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84998" name="Group 58"/>
          <p:cNvGrpSpPr/>
          <p:nvPr/>
        </p:nvGrpSpPr>
        <p:grpSpPr bwMode="auto">
          <a:xfrm>
            <a:off x="1066800" y="2590800"/>
            <a:ext cx="7291388" cy="4270375"/>
            <a:chOff x="144" y="632"/>
            <a:chExt cx="5163" cy="3199"/>
          </a:xfrm>
        </p:grpSpPr>
        <p:sp>
          <p:nvSpPr>
            <p:cNvPr id="84999" name="Line 6"/>
            <p:cNvSpPr>
              <a:spLocks noChangeShapeType="1"/>
            </p:cNvSpPr>
            <p:nvPr/>
          </p:nvSpPr>
          <p:spPr bwMode="auto">
            <a:xfrm flipH="1">
              <a:off x="4656" y="1728"/>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0" name="Line 7"/>
            <p:cNvSpPr>
              <a:spLocks noChangeShapeType="1"/>
            </p:cNvSpPr>
            <p:nvPr/>
          </p:nvSpPr>
          <p:spPr bwMode="auto">
            <a:xfrm>
              <a:off x="4416" y="1152"/>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1" name="Line 8"/>
            <p:cNvSpPr>
              <a:spLocks noChangeShapeType="1"/>
            </p:cNvSpPr>
            <p:nvPr/>
          </p:nvSpPr>
          <p:spPr bwMode="auto">
            <a:xfrm>
              <a:off x="3984" y="1728"/>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2" name="Line 9"/>
            <p:cNvSpPr>
              <a:spLocks noChangeShapeType="1"/>
            </p:cNvSpPr>
            <p:nvPr/>
          </p:nvSpPr>
          <p:spPr bwMode="auto">
            <a:xfrm flipH="1">
              <a:off x="3504" y="1152"/>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3" name="Line 10"/>
            <p:cNvSpPr>
              <a:spLocks noChangeShapeType="1"/>
            </p:cNvSpPr>
            <p:nvPr/>
          </p:nvSpPr>
          <p:spPr bwMode="auto">
            <a:xfrm flipH="1">
              <a:off x="2016" y="1728"/>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4" name="Line 11"/>
            <p:cNvSpPr>
              <a:spLocks noChangeShapeType="1"/>
            </p:cNvSpPr>
            <p:nvPr/>
          </p:nvSpPr>
          <p:spPr bwMode="auto">
            <a:xfrm>
              <a:off x="1344" y="1728"/>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5" name="Line 12"/>
            <p:cNvSpPr>
              <a:spLocks noChangeShapeType="1"/>
            </p:cNvSpPr>
            <p:nvPr/>
          </p:nvSpPr>
          <p:spPr bwMode="auto">
            <a:xfrm>
              <a:off x="1872" y="1152"/>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6" name="Line 13"/>
            <p:cNvSpPr>
              <a:spLocks noChangeShapeType="1"/>
            </p:cNvSpPr>
            <p:nvPr/>
          </p:nvSpPr>
          <p:spPr bwMode="auto">
            <a:xfrm flipH="1">
              <a:off x="864" y="1152"/>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3662" name="Oval 14"/>
            <p:cNvSpPr>
              <a:spLocks noChangeArrowheads="1"/>
            </p:cNvSpPr>
            <p:nvPr/>
          </p:nvSpPr>
          <p:spPr bwMode="auto">
            <a:xfrm>
              <a:off x="1584" y="911"/>
              <a:ext cx="336" cy="337"/>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83663" name="Oval 15"/>
            <p:cNvSpPr>
              <a:spLocks noChangeArrowheads="1"/>
            </p:cNvSpPr>
            <p:nvPr/>
          </p:nvSpPr>
          <p:spPr bwMode="auto">
            <a:xfrm>
              <a:off x="1104" y="1439"/>
              <a:ext cx="336" cy="337"/>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a:t>
              </a:r>
              <a:endParaRPr lang="zh-CN" altLang="en-US" b="1">
                <a:solidFill>
                  <a:schemeClr val="tx2"/>
                </a:solidFill>
                <a:effectLst>
                  <a:outerShdw blurRad="38100" dist="38100" dir="2700000" algn="tl">
                    <a:srgbClr val="000000"/>
                  </a:outerShdw>
                </a:effectLst>
                <a:latin typeface="Times New Roman" panose="02020603050405020304" pitchFamily="18" charset="0"/>
              </a:endParaRPr>
            </a:p>
          </p:txBody>
        </p:sp>
        <p:sp>
          <p:nvSpPr>
            <p:cNvPr id="283664" name="Oval 16"/>
            <p:cNvSpPr>
              <a:spLocks noChangeArrowheads="1"/>
            </p:cNvSpPr>
            <p:nvPr/>
          </p:nvSpPr>
          <p:spPr bwMode="auto">
            <a:xfrm>
              <a:off x="624" y="2016"/>
              <a:ext cx="336"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3665" name="Oval 17"/>
            <p:cNvSpPr>
              <a:spLocks noChangeArrowheads="1"/>
            </p:cNvSpPr>
            <p:nvPr/>
          </p:nvSpPr>
          <p:spPr bwMode="auto">
            <a:xfrm>
              <a:off x="2064" y="1439"/>
              <a:ext cx="336" cy="337"/>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21</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3666" name="Oval 18"/>
            <p:cNvSpPr>
              <a:spLocks noChangeArrowheads="1"/>
            </p:cNvSpPr>
            <p:nvPr/>
          </p:nvSpPr>
          <p:spPr bwMode="auto">
            <a:xfrm>
              <a:off x="1296" y="2016"/>
              <a:ext cx="336"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3667" name="Oval 19"/>
            <p:cNvSpPr>
              <a:spLocks noChangeArrowheads="1"/>
            </p:cNvSpPr>
            <p:nvPr/>
          </p:nvSpPr>
          <p:spPr bwMode="auto">
            <a:xfrm>
              <a:off x="1825" y="2016"/>
              <a:ext cx="335"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3668" name="Text Box 20"/>
            <p:cNvSpPr txBox="1">
              <a:spLocks noChangeArrowheads="1"/>
            </p:cNvSpPr>
            <p:nvPr/>
          </p:nvSpPr>
          <p:spPr bwMode="auto">
            <a:xfrm>
              <a:off x="1452" y="716"/>
              <a:ext cx="236" cy="34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669" name="Text Box 21"/>
            <p:cNvSpPr txBox="1">
              <a:spLocks noChangeArrowheads="1"/>
            </p:cNvSpPr>
            <p:nvPr/>
          </p:nvSpPr>
          <p:spPr bwMode="auto">
            <a:xfrm>
              <a:off x="1021" y="1189"/>
              <a:ext cx="239" cy="342"/>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670" name="Text Box 22"/>
            <p:cNvSpPr txBox="1">
              <a:spLocks noChangeArrowheads="1"/>
            </p:cNvSpPr>
            <p:nvPr/>
          </p:nvSpPr>
          <p:spPr bwMode="auto">
            <a:xfrm>
              <a:off x="2365" y="1284"/>
              <a:ext cx="238" cy="341"/>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671" name="Text Box 23"/>
            <p:cNvSpPr txBox="1">
              <a:spLocks noChangeArrowheads="1"/>
            </p:cNvSpPr>
            <p:nvPr/>
          </p:nvSpPr>
          <p:spPr bwMode="auto">
            <a:xfrm>
              <a:off x="576" y="1770"/>
              <a:ext cx="239" cy="342"/>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672" name="Text Box 24"/>
            <p:cNvSpPr txBox="1">
              <a:spLocks noChangeArrowheads="1"/>
            </p:cNvSpPr>
            <p:nvPr/>
          </p:nvSpPr>
          <p:spPr bwMode="auto">
            <a:xfrm>
              <a:off x="1441" y="1770"/>
              <a:ext cx="238" cy="342"/>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673" name="Text Box 25"/>
            <p:cNvSpPr txBox="1">
              <a:spLocks noChangeArrowheads="1"/>
            </p:cNvSpPr>
            <p:nvPr/>
          </p:nvSpPr>
          <p:spPr bwMode="auto">
            <a:xfrm>
              <a:off x="1789" y="1770"/>
              <a:ext cx="238" cy="342"/>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85019" name="AutoShape 26"/>
            <p:cNvSpPr>
              <a:spLocks noChangeArrowheads="1"/>
            </p:cNvSpPr>
            <p:nvPr/>
          </p:nvSpPr>
          <p:spPr bwMode="auto">
            <a:xfrm>
              <a:off x="2688"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83675" name="Oval 27"/>
            <p:cNvSpPr>
              <a:spLocks noChangeArrowheads="1"/>
            </p:cNvSpPr>
            <p:nvPr/>
          </p:nvSpPr>
          <p:spPr bwMode="auto">
            <a:xfrm>
              <a:off x="4176" y="911"/>
              <a:ext cx="336" cy="337"/>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ln>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08</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ndParaRPr>
            </a:p>
          </p:txBody>
        </p:sp>
        <p:sp>
          <p:nvSpPr>
            <p:cNvPr id="283676" name="Oval 28"/>
            <p:cNvSpPr>
              <a:spLocks noChangeArrowheads="1"/>
            </p:cNvSpPr>
            <p:nvPr/>
          </p:nvSpPr>
          <p:spPr bwMode="auto">
            <a:xfrm>
              <a:off x="3744" y="1439"/>
              <a:ext cx="335" cy="337"/>
            </a:xfrm>
            <a:prstGeom prst="ellipse">
              <a:avLst/>
            </a:prstGeom>
            <a:gradFill rotWithShape="0">
              <a:gsLst>
                <a:gs pos="0">
                  <a:srgbClr val="CCECFF"/>
                </a:gs>
                <a:gs pos="100000">
                  <a:srgbClr val="CCECFF">
                    <a:gamma/>
                    <a:shade val="46275"/>
                    <a:invGamma/>
                  </a:srgbClr>
                </a:gs>
              </a:gsLst>
              <a:lin ang="2700000" scaled="1"/>
            </a:gradFill>
            <a:ln w="9525">
              <a:solidFill>
                <a:srgbClr val="00FFFF"/>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16</a:t>
              </a:r>
              <a:endParaRPr lang="zh-CN" altLang="en-US">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Times New Roman" panose="02020603050405020304" pitchFamily="18" charset="0"/>
              </a:endParaRPr>
            </a:p>
          </p:txBody>
        </p:sp>
        <p:sp>
          <p:nvSpPr>
            <p:cNvPr id="283677" name="Oval 29"/>
            <p:cNvSpPr>
              <a:spLocks noChangeArrowheads="1"/>
            </p:cNvSpPr>
            <p:nvPr/>
          </p:nvSpPr>
          <p:spPr bwMode="auto">
            <a:xfrm>
              <a:off x="3265" y="2016"/>
              <a:ext cx="335"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3678" name="Oval 30"/>
            <p:cNvSpPr>
              <a:spLocks noChangeArrowheads="1"/>
            </p:cNvSpPr>
            <p:nvPr/>
          </p:nvSpPr>
          <p:spPr bwMode="auto">
            <a:xfrm>
              <a:off x="3936" y="2016"/>
              <a:ext cx="336"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25</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3679" name="Oval 31"/>
            <p:cNvSpPr>
              <a:spLocks noChangeArrowheads="1"/>
            </p:cNvSpPr>
            <p:nvPr/>
          </p:nvSpPr>
          <p:spPr bwMode="auto">
            <a:xfrm>
              <a:off x="4656" y="1439"/>
              <a:ext cx="336" cy="337"/>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21</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3680" name="Oval 32"/>
            <p:cNvSpPr>
              <a:spLocks noChangeArrowheads="1"/>
            </p:cNvSpPr>
            <p:nvPr/>
          </p:nvSpPr>
          <p:spPr bwMode="auto">
            <a:xfrm>
              <a:off x="4464" y="2016"/>
              <a:ext cx="336" cy="334"/>
            </a:xfrm>
            <a:prstGeom prst="ellipse">
              <a:avLst/>
            </a:prstGeom>
            <a:gradFill rotWithShape="0">
              <a:gsLst>
                <a:gs pos="0">
                  <a:srgbClr val="FFFFCC"/>
                </a:gs>
                <a:gs pos="100000">
                  <a:srgbClr val="FFFFCC">
                    <a:gamma/>
                    <a:shade val="46275"/>
                    <a:invGamma/>
                  </a:srgbClr>
                </a:gs>
              </a:gsLst>
              <a:lin ang="2700000" scaled="1"/>
            </a:gradFill>
            <a:ln w="9525">
              <a:solidFill>
                <a:srgbClr val="FFFFCC"/>
              </a:solidFill>
              <a:round/>
            </a:ln>
          </p:spPr>
          <p:txBody>
            <a:bodyPr wrap="none" lIns="92355" tIns="46178" rIns="92355" bIns="46178" anchor="ctr"/>
            <a:lstStyle/>
            <a:p>
              <a:pPr algn="ctr" defTabSz="923925" eaLnBrk="1" hangingPunct="1">
                <a:defRPr/>
              </a:pPr>
              <a:r>
                <a:rPr lang="zh-CN" altLang="en-US" b="1">
                  <a:solidFill>
                    <a:schemeClr val="bg2"/>
                  </a:solidFill>
                  <a:effectLst>
                    <a:outerShdw blurRad="38100" dist="38100" dir="2700000" algn="tl">
                      <a:srgbClr val="000000"/>
                    </a:outerShdw>
                  </a:effectLst>
                  <a:latin typeface="Times New Roman" panose="02020603050405020304" pitchFamily="18" charset="0"/>
                </a:rPr>
                <a:t>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283681" name="Text Box 33"/>
            <p:cNvSpPr txBox="1">
              <a:spLocks noChangeArrowheads="1"/>
            </p:cNvSpPr>
            <p:nvPr/>
          </p:nvSpPr>
          <p:spPr bwMode="auto">
            <a:xfrm>
              <a:off x="4091" y="709"/>
              <a:ext cx="243" cy="34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1</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682" name="Text Box 34"/>
            <p:cNvSpPr txBox="1">
              <a:spLocks noChangeArrowheads="1"/>
            </p:cNvSpPr>
            <p:nvPr/>
          </p:nvSpPr>
          <p:spPr bwMode="auto">
            <a:xfrm>
              <a:off x="4956" y="1331"/>
              <a:ext cx="237" cy="341"/>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3</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683" name="Text Box 35"/>
            <p:cNvSpPr txBox="1">
              <a:spLocks noChangeArrowheads="1"/>
            </p:cNvSpPr>
            <p:nvPr/>
          </p:nvSpPr>
          <p:spPr bwMode="auto">
            <a:xfrm>
              <a:off x="4381" y="1809"/>
              <a:ext cx="243" cy="34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6</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684" name="Text Box 36"/>
            <p:cNvSpPr txBox="1">
              <a:spLocks noChangeArrowheads="1"/>
            </p:cNvSpPr>
            <p:nvPr/>
          </p:nvSpPr>
          <p:spPr bwMode="auto">
            <a:xfrm>
              <a:off x="4128" y="1809"/>
              <a:ext cx="242" cy="34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5</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685" name="Text Box 37"/>
            <p:cNvSpPr txBox="1">
              <a:spLocks noChangeArrowheads="1"/>
            </p:cNvSpPr>
            <p:nvPr/>
          </p:nvSpPr>
          <p:spPr bwMode="auto">
            <a:xfrm>
              <a:off x="3181" y="1809"/>
              <a:ext cx="237" cy="340"/>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4</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686" name="Text Box 38"/>
            <p:cNvSpPr txBox="1">
              <a:spLocks noChangeArrowheads="1"/>
            </p:cNvSpPr>
            <p:nvPr/>
          </p:nvSpPr>
          <p:spPr bwMode="auto">
            <a:xfrm>
              <a:off x="3599" y="1243"/>
              <a:ext cx="241" cy="341"/>
            </a:xfrm>
            <a:prstGeom prst="rect">
              <a:avLst/>
            </a:prstGeom>
            <a:noFill/>
            <a:ln w="9525">
              <a:noFill/>
              <a:miter lim="800000"/>
            </a:ln>
          </p:spPr>
          <p:txBody>
            <a:bodyPr wrap="none" lIns="92355" tIns="46178" rIns="92355" bIns="46178">
              <a:spAutoFit/>
            </a:bodyPr>
            <a:lstStyle/>
            <a:p>
              <a:pPr defTabSz="923925" eaLnBrk="1" hangingPunct="1">
                <a:defRPr/>
              </a:pPr>
              <a:r>
                <a:rPr lang="en-US" altLang="zh-CN" b="1">
                  <a:latin typeface="Times New Roman" panose="02020603050405020304" pitchFamily="18" charset="0"/>
                </a:rPr>
                <a:t>2</a:t>
              </a:r>
              <a:endParaRPr lang="en-US" altLang="zh-C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687" name="Rectangle 39" descr="永恒"/>
            <p:cNvSpPr>
              <a:spLocks noChangeArrowheads="1"/>
            </p:cNvSpPr>
            <p:nvPr/>
          </p:nvSpPr>
          <p:spPr bwMode="auto">
            <a:xfrm>
              <a:off x="432" y="2736"/>
              <a:ext cx="2064" cy="338"/>
            </a:xfrm>
            <a:prstGeom prst="rect">
              <a:avLst/>
            </a:prstGeom>
            <a:blipFill dpi="0" rotWithShape="0">
              <a:blip r:embed="rId1" cstate="print"/>
              <a:srcRect/>
              <a:tile tx="0" ty="0" sx="100000" sy="100000" flip="none" algn="tl"/>
            </a:blipFill>
            <a:ln w="28575">
              <a:solidFill>
                <a:schemeClr val="tx1"/>
              </a:solidFill>
              <a:miter lim="800000"/>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tx2"/>
                  </a:solidFill>
                  <a:effectLst>
                    <a:outerShdw blurRad="38100" dist="38100" dir="2700000" algn="tl">
                      <a:srgbClr val="000000"/>
                    </a:outerShdw>
                  </a:effectLst>
                  <a:latin typeface="Times New Roman" panose="02020603050405020304" pitchFamily="18" charset="0"/>
                </a:rPr>
                <a:t>16  08  </a:t>
              </a:r>
              <a:r>
                <a:rPr lang="zh-CN" altLang="en-US" b="1">
                  <a:solidFill>
                    <a:schemeClr val="hlink"/>
                  </a:solidFill>
                  <a:effectLst>
                    <a:outerShdw blurRad="38100" dist="38100" dir="2700000" algn="tl">
                      <a:srgbClr val="000000"/>
                    </a:outerShdw>
                  </a:effectLst>
                  <a:latin typeface="Times New Roman" panose="02020603050405020304" pitchFamily="18" charset="0"/>
                </a:rPr>
                <a:t>21  25* 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85033" name="Line 40"/>
            <p:cNvSpPr>
              <a:spLocks noChangeShapeType="1"/>
            </p:cNvSpPr>
            <p:nvPr/>
          </p:nvSpPr>
          <p:spPr bwMode="auto">
            <a:xfrm>
              <a:off x="76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4" name="Line 41"/>
            <p:cNvSpPr>
              <a:spLocks noChangeShapeType="1"/>
            </p:cNvSpPr>
            <p:nvPr/>
          </p:nvSpPr>
          <p:spPr bwMode="auto">
            <a:xfrm>
              <a:off x="110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5" name="Line 42"/>
            <p:cNvSpPr>
              <a:spLocks noChangeShapeType="1"/>
            </p:cNvSpPr>
            <p:nvPr/>
          </p:nvSpPr>
          <p:spPr bwMode="auto">
            <a:xfrm>
              <a:off x="1440"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6" name="Line 43"/>
            <p:cNvSpPr>
              <a:spLocks noChangeShapeType="1"/>
            </p:cNvSpPr>
            <p:nvPr/>
          </p:nvSpPr>
          <p:spPr bwMode="auto">
            <a:xfrm>
              <a:off x="182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7" name="Line 44"/>
            <p:cNvSpPr>
              <a:spLocks noChangeShapeType="1"/>
            </p:cNvSpPr>
            <p:nvPr/>
          </p:nvSpPr>
          <p:spPr bwMode="auto">
            <a:xfrm>
              <a:off x="2160"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3693" name="Rectangle 45" descr="永恒"/>
            <p:cNvSpPr>
              <a:spLocks noChangeArrowheads="1"/>
            </p:cNvSpPr>
            <p:nvPr/>
          </p:nvSpPr>
          <p:spPr bwMode="auto">
            <a:xfrm>
              <a:off x="3216" y="2736"/>
              <a:ext cx="2064" cy="338"/>
            </a:xfrm>
            <a:prstGeom prst="rect">
              <a:avLst/>
            </a:prstGeom>
            <a:blipFill dpi="0" rotWithShape="0">
              <a:blip r:embed="rId1" cstate="print"/>
              <a:srcRect/>
              <a:tile tx="0" ty="0" sx="100000" sy="100000" flip="none" algn="tl"/>
            </a:blipFill>
            <a:ln w="28575">
              <a:solidFill>
                <a:schemeClr val="tx1"/>
              </a:solidFill>
              <a:miter lim="800000"/>
            </a:ln>
            <a:effectLst>
              <a:outerShdw dist="107763" dir="2700000" algn="ctr" rotWithShape="0">
                <a:srgbClr val="808080"/>
              </a:outerShdw>
            </a:effectLst>
          </p:spPr>
          <p:txBody>
            <a:bodyPr wrap="none" lIns="92355" tIns="46178" rIns="92355" bIns="46178" anchor="ctr"/>
            <a:lstStyle/>
            <a:p>
              <a:pPr algn="ctr" defTabSz="923925" eaLnBrk="1" hangingPunct="1">
                <a:defRPr/>
              </a:pPr>
              <a:r>
                <a:rPr lang="zh-CN" altLang="en-US" b="1">
                  <a:solidFill>
                    <a:schemeClr val="hlink"/>
                  </a:solidFill>
                  <a:effectLst>
                    <a:outerShdw blurRad="38100" dist="38100" dir="2700000" algn="tl">
                      <a:srgbClr val="000000"/>
                    </a:outerShdw>
                  </a:effectLst>
                  <a:latin typeface="Times New Roman" panose="02020603050405020304" pitchFamily="18" charset="0"/>
                </a:rPr>
                <a:t>08 </a:t>
              </a:r>
              <a:r>
                <a:rPr lang="zh-CN" altLang="en-US" b="1">
                  <a:solidFill>
                    <a:schemeClr val="tx2"/>
                  </a:solidFill>
                  <a:effectLst>
                    <a:outerShdw blurRad="38100" dist="38100" dir="2700000" algn="tl">
                      <a:srgbClr val="000000"/>
                    </a:outerShdw>
                  </a:effectLst>
                  <a:latin typeface="Times New Roman" panose="02020603050405020304" pitchFamily="18" charset="0"/>
                </a:rPr>
                <a:t> </a:t>
              </a:r>
              <a:r>
                <a:rPr lang="zh-CN" altLang="en-US" b="1">
                  <a:solidFill>
                    <a:schemeClr val="hlink"/>
                  </a:solidFill>
                  <a:effectLst>
                    <a:outerShdw blurRad="38100" dist="38100" dir="2700000" algn="tl">
                      <a:srgbClr val="000000"/>
                    </a:outerShdw>
                  </a:effectLst>
                  <a:latin typeface="Times New Roman" panose="02020603050405020304" pitchFamily="18" charset="0"/>
                </a:rPr>
                <a:t>16  21  25* 25  49</a:t>
              </a:r>
              <a:endParaRPr lang="zh-CN" altLang="en-US">
                <a:solidFill>
                  <a:srgbClr val="FFFFCC"/>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latin typeface="Times New Roman" panose="02020603050405020304" pitchFamily="18" charset="0"/>
              </a:endParaRPr>
            </a:p>
          </p:txBody>
        </p:sp>
        <p:sp>
          <p:nvSpPr>
            <p:cNvPr id="85039" name="Line 46"/>
            <p:cNvSpPr>
              <a:spLocks noChangeShapeType="1"/>
            </p:cNvSpPr>
            <p:nvPr/>
          </p:nvSpPr>
          <p:spPr bwMode="auto">
            <a:xfrm>
              <a:off x="3552"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0" name="Line 47"/>
            <p:cNvSpPr>
              <a:spLocks noChangeShapeType="1"/>
            </p:cNvSpPr>
            <p:nvPr/>
          </p:nvSpPr>
          <p:spPr bwMode="auto">
            <a:xfrm>
              <a:off x="388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1" name="Line 48"/>
            <p:cNvSpPr>
              <a:spLocks noChangeShapeType="1"/>
            </p:cNvSpPr>
            <p:nvPr/>
          </p:nvSpPr>
          <p:spPr bwMode="auto">
            <a:xfrm>
              <a:off x="422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2" name="Line 49"/>
            <p:cNvSpPr>
              <a:spLocks noChangeShapeType="1"/>
            </p:cNvSpPr>
            <p:nvPr/>
          </p:nvSpPr>
          <p:spPr bwMode="auto">
            <a:xfrm>
              <a:off x="4608"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3" name="Line 50"/>
            <p:cNvSpPr>
              <a:spLocks noChangeShapeType="1"/>
            </p:cNvSpPr>
            <p:nvPr/>
          </p:nvSpPr>
          <p:spPr bwMode="auto">
            <a:xfrm>
              <a:off x="4944" y="27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3699" name="Text Box 51"/>
            <p:cNvSpPr txBox="1">
              <a:spLocks noChangeArrowheads="1"/>
            </p:cNvSpPr>
            <p:nvPr/>
          </p:nvSpPr>
          <p:spPr bwMode="auto">
            <a:xfrm>
              <a:off x="3167" y="3214"/>
              <a:ext cx="2140" cy="617"/>
            </a:xfrm>
            <a:prstGeom prst="rect">
              <a:avLst/>
            </a:prstGeom>
            <a:noFill/>
            <a:ln w="9525">
              <a:noFill/>
              <a:miter lim="800000"/>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交换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1</a:t>
              </a:r>
              <a:r>
                <a:rPr lang="en-US" altLang="en-US"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号与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2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号记录,</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a:p>
              <a:pPr defTabSz="923925" eaLnBrk="1" hangingPunct="1">
                <a:defRPr/>
              </a:pPr>
              <a:r>
                <a:rPr lang="zh-CN" altLang="en-US" b="1">
                  <a:solidFill>
                    <a:schemeClr val="hlink"/>
                  </a:solidFill>
                  <a:effectLst>
                    <a:outerShdw blurRad="38100" dist="38100" dir="2700000" algn="tl">
                      <a:srgbClr val="C0C0C0"/>
                    </a:outerShdw>
                  </a:effectLst>
                  <a:latin typeface="Times New Roman" panose="02020603050405020304" pitchFamily="18" charset="0"/>
                  <a:ea typeface="黑体" panose="02010609060101010101" pitchFamily="49" charset="-122"/>
                </a:rPr>
                <a:t>所有</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记录就位</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83700" name="Text Box 52"/>
            <p:cNvSpPr txBox="1">
              <a:spLocks noChangeArrowheads="1"/>
            </p:cNvSpPr>
            <p:nvPr/>
          </p:nvSpPr>
          <p:spPr bwMode="auto">
            <a:xfrm>
              <a:off x="528" y="3205"/>
              <a:ext cx="1921" cy="616"/>
            </a:xfrm>
            <a:prstGeom prst="rect">
              <a:avLst/>
            </a:prstGeom>
            <a:noFill/>
            <a:ln w="9525">
              <a:noFill/>
              <a:miter lim="800000"/>
            </a:ln>
          </p:spPr>
          <p:txBody>
            <a:bodyPr wrap="none" lIns="92355" tIns="46178" rIns="92355" bIns="46178">
              <a:spAutoFit/>
            </a:bodyPr>
            <a:lstStyle/>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从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1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号到 </a:t>
              </a:r>
              <a:r>
                <a:rPr lang="en-US" altLang="zh-CN" b="1">
                  <a:effectLst>
                    <a:outerShdw blurRad="38100" dist="38100" dir="2700000" algn="tl">
                      <a:srgbClr val="C0C0C0"/>
                    </a:outerShdw>
                  </a:effectLst>
                  <a:latin typeface="Times New Roman" panose="02020603050405020304" pitchFamily="18" charset="0"/>
                  <a:ea typeface="仿宋_GB2312" pitchFamily="49" charset="-122"/>
                </a:rPr>
                <a:t>2 </a:t>
              </a:r>
              <a:r>
                <a:rPr lang="zh-CN" altLang="en-US" b="1">
                  <a:effectLst>
                    <a:outerShdw blurRad="38100" dist="38100" dir="2700000" algn="tl">
                      <a:srgbClr val="C0C0C0"/>
                    </a:outerShdw>
                  </a:effectLst>
                  <a:latin typeface="Times New Roman" panose="02020603050405020304" pitchFamily="18" charset="0"/>
                  <a:ea typeface="仿宋_GB2312" pitchFamily="49" charset="-122"/>
                </a:rPr>
                <a:t>号 重新</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a:p>
              <a:pPr defTabSz="923925" eaLnBrk="1" hangingPunct="1">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调整为最大堆</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p:txBody>
        </p:sp>
        <p:sp>
          <p:nvSpPr>
            <p:cNvPr id="85046" name="AutoShape 53"/>
            <p:cNvSpPr>
              <a:spLocks noChangeArrowheads="1"/>
            </p:cNvSpPr>
            <p:nvPr/>
          </p:nvSpPr>
          <p:spPr bwMode="auto">
            <a:xfrm>
              <a:off x="144" y="1488"/>
              <a:ext cx="576" cy="28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5047" name="Line 54"/>
            <p:cNvSpPr>
              <a:spLocks noChangeShapeType="1"/>
            </p:cNvSpPr>
            <p:nvPr/>
          </p:nvSpPr>
          <p:spPr bwMode="auto">
            <a:xfrm flipV="1">
              <a:off x="1344" y="1152"/>
              <a:ext cx="192" cy="240"/>
            </a:xfrm>
            <a:prstGeom prst="line">
              <a:avLst/>
            </a:prstGeom>
            <a:noFill/>
            <a:ln w="2857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8" name="Line 55"/>
            <p:cNvSpPr>
              <a:spLocks noChangeShapeType="1"/>
            </p:cNvSpPr>
            <p:nvPr/>
          </p:nvSpPr>
          <p:spPr bwMode="auto">
            <a:xfrm flipH="1">
              <a:off x="1296" y="1104"/>
              <a:ext cx="192" cy="240"/>
            </a:xfrm>
            <a:prstGeom prst="line">
              <a:avLst/>
            </a:prstGeom>
            <a:noFill/>
            <a:ln w="28575">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49" name="Freeform 56"/>
            <p:cNvSpPr/>
            <p:nvPr/>
          </p:nvSpPr>
          <p:spPr bwMode="auto">
            <a:xfrm>
              <a:off x="816" y="632"/>
              <a:ext cx="1248" cy="1400"/>
            </a:xfrm>
            <a:custGeom>
              <a:avLst/>
              <a:gdLst>
                <a:gd name="T0" fmla="*/ 544 w 1248"/>
                <a:gd name="T1" fmla="*/ 280 h 1400"/>
                <a:gd name="T2" fmla="*/ 64 w 1248"/>
                <a:gd name="T3" fmla="*/ 856 h 1400"/>
                <a:gd name="T4" fmla="*/ 160 w 1248"/>
                <a:gd name="T5" fmla="*/ 1192 h 1400"/>
                <a:gd name="T6" fmla="*/ 544 w 1248"/>
                <a:gd name="T7" fmla="*/ 1336 h 1400"/>
                <a:gd name="T8" fmla="*/ 976 w 1248"/>
                <a:gd name="T9" fmla="*/ 808 h 1400"/>
                <a:gd name="T10" fmla="*/ 1216 w 1248"/>
                <a:gd name="T11" fmla="*/ 424 h 1400"/>
                <a:gd name="T12" fmla="*/ 1168 w 1248"/>
                <a:gd name="T13" fmla="*/ 136 h 1400"/>
                <a:gd name="T14" fmla="*/ 976 w 1248"/>
                <a:gd name="T15" fmla="*/ 40 h 1400"/>
                <a:gd name="T16" fmla="*/ 784 w 1248"/>
                <a:gd name="T17" fmla="*/ 40 h 1400"/>
                <a:gd name="T18" fmla="*/ 544 w 1248"/>
                <a:gd name="T19" fmla="*/ 280 h 14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8"/>
                <a:gd name="T31" fmla="*/ 0 h 1400"/>
                <a:gd name="T32" fmla="*/ 1248 w 1248"/>
                <a:gd name="T33" fmla="*/ 1400 h 14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5050" name="Freeform 57"/>
            <p:cNvSpPr/>
            <p:nvPr/>
          </p:nvSpPr>
          <p:spPr bwMode="auto">
            <a:xfrm>
              <a:off x="3976" y="672"/>
              <a:ext cx="736" cy="736"/>
            </a:xfrm>
            <a:custGeom>
              <a:avLst/>
              <a:gdLst>
                <a:gd name="T0" fmla="*/ 56 w 736"/>
                <a:gd name="T1" fmla="*/ 144 h 736"/>
                <a:gd name="T2" fmla="*/ 8 w 736"/>
                <a:gd name="T3" fmla="*/ 288 h 736"/>
                <a:gd name="T4" fmla="*/ 56 w 736"/>
                <a:gd name="T5" fmla="*/ 480 h 736"/>
                <a:gd name="T6" fmla="*/ 296 w 736"/>
                <a:gd name="T7" fmla="*/ 720 h 736"/>
                <a:gd name="T8" fmla="*/ 680 w 736"/>
                <a:gd name="T9" fmla="*/ 576 h 736"/>
                <a:gd name="T10" fmla="*/ 632 w 736"/>
                <a:gd name="T11" fmla="*/ 144 h 736"/>
                <a:gd name="T12" fmla="*/ 344 w 736"/>
                <a:gd name="T13" fmla="*/ 0 h 736"/>
                <a:gd name="T14" fmla="*/ 56 w 736"/>
                <a:gd name="T15" fmla="*/ 144 h 736"/>
                <a:gd name="T16" fmla="*/ 0 60000 65536"/>
                <a:gd name="T17" fmla="*/ 0 60000 65536"/>
                <a:gd name="T18" fmla="*/ 0 60000 65536"/>
                <a:gd name="T19" fmla="*/ 0 60000 65536"/>
                <a:gd name="T20" fmla="*/ 0 60000 65536"/>
                <a:gd name="T21" fmla="*/ 0 60000 65536"/>
                <a:gd name="T22" fmla="*/ 0 60000 65536"/>
                <a:gd name="T23" fmla="*/ 0 60000 65536"/>
                <a:gd name="T24" fmla="*/ 0 w 736"/>
                <a:gd name="T25" fmla="*/ 0 h 736"/>
                <a:gd name="T26" fmla="*/ 736 w 736"/>
                <a:gd name="T27" fmla="*/ 736 h 7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6" h="736">
                  <a:moveTo>
                    <a:pt x="56" y="144"/>
                  </a:moveTo>
                  <a:cubicBezTo>
                    <a:pt x="0" y="192"/>
                    <a:pt x="8" y="232"/>
                    <a:pt x="8" y="288"/>
                  </a:cubicBezTo>
                  <a:cubicBezTo>
                    <a:pt x="8" y="344"/>
                    <a:pt x="8" y="408"/>
                    <a:pt x="56" y="480"/>
                  </a:cubicBezTo>
                  <a:cubicBezTo>
                    <a:pt x="104" y="552"/>
                    <a:pt x="192" y="704"/>
                    <a:pt x="296" y="720"/>
                  </a:cubicBezTo>
                  <a:cubicBezTo>
                    <a:pt x="400" y="736"/>
                    <a:pt x="624" y="672"/>
                    <a:pt x="680" y="576"/>
                  </a:cubicBezTo>
                  <a:cubicBezTo>
                    <a:pt x="736" y="480"/>
                    <a:pt x="688" y="240"/>
                    <a:pt x="632" y="144"/>
                  </a:cubicBezTo>
                  <a:cubicBezTo>
                    <a:pt x="576" y="48"/>
                    <a:pt x="440" y="0"/>
                    <a:pt x="344" y="0"/>
                  </a:cubicBezTo>
                  <a:cubicBezTo>
                    <a:pt x="248" y="0"/>
                    <a:pt x="112" y="96"/>
                    <a:pt x="56" y="144"/>
                  </a:cubicBezTo>
                  <a:close/>
                </a:path>
              </a:pathLst>
            </a:custGeom>
            <a:noFill/>
            <a:ln w="28575" cap="rnd">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noChangeArrowheads="1"/>
          </p:cNvSpPr>
          <p:nvPr>
            <p:ph idx="1"/>
          </p:nvPr>
        </p:nvSpPr>
        <p:spPr>
          <a:xfrm>
            <a:off x="467544" y="1208086"/>
            <a:ext cx="8352928" cy="1572841"/>
          </a:xfrm>
        </p:spPr>
        <p:txBody>
          <a:bodyPr/>
          <a:lstStyle/>
          <a:p>
            <a:pPr algn="just">
              <a:buNone/>
            </a:pPr>
            <a:r>
              <a:rPr lang="zh-CN" altLang="en-US" sz="2800"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例：</a:t>
            </a:r>
            <a:r>
              <a:rPr lang="zh-CN" altLang="en-US" sz="2800" b="1" dirty="0">
                <a:latin typeface="黑体" panose="02010609060101010101" pitchFamily="49" charset="-122"/>
                <a:ea typeface="黑体" panose="02010609060101010101" pitchFamily="49" charset="-122"/>
              </a:rPr>
              <a:t>待排序列为</a:t>
            </a:r>
            <a:r>
              <a:rPr lang="en-US" altLang="zh-CN" sz="2800" b="1" dirty="0">
                <a:latin typeface="黑体" panose="02010609060101010101" pitchFamily="49" charset="-122"/>
                <a:ea typeface="黑体" panose="02010609060101010101" pitchFamily="49" charset="-122"/>
              </a:rPr>
              <a:t>310,8,27,132,6,95,18,4,</a:t>
            </a:r>
            <a:r>
              <a:rPr lang="zh-CN" altLang="en-US" sz="2800" b="1" dirty="0">
                <a:latin typeface="黑体" panose="02010609060101010101" pitchFamily="49" charset="-122"/>
                <a:ea typeface="黑体" panose="02010609060101010101" pitchFamily="49" charset="-122"/>
              </a:rPr>
              <a:t>请将该序</a:t>
            </a:r>
            <a:endParaRPr lang="en-US" altLang="zh-CN" sz="2800" b="1" dirty="0">
              <a:latin typeface="黑体" panose="02010609060101010101" pitchFamily="49" charset="-122"/>
              <a:ea typeface="黑体" panose="02010609060101010101" pitchFamily="49" charset="-122"/>
            </a:endParaRPr>
          </a:p>
          <a:p>
            <a:pPr algn="just">
              <a:buNone/>
            </a:pPr>
            <a:r>
              <a:rPr lang="zh-CN" altLang="en-US" sz="2800" b="1" dirty="0">
                <a:latin typeface="黑体" panose="02010609060101010101" pitchFamily="49" charset="-122"/>
                <a:ea typeface="黑体" panose="02010609060101010101" pitchFamily="49" charset="-122"/>
              </a:rPr>
              <a:t>列调整为“</a:t>
            </a:r>
            <a:r>
              <a:rPr lang="zh-CN" altLang="en-US" sz="2800" b="1" dirty="0">
                <a:solidFill>
                  <a:srgbClr val="FF0000"/>
                </a:solidFill>
                <a:latin typeface="黑体" panose="02010609060101010101" pitchFamily="49" charset="-122"/>
                <a:ea typeface="黑体" panose="02010609060101010101" pitchFamily="49" charset="-122"/>
              </a:rPr>
              <a:t>大顶</a:t>
            </a:r>
            <a:r>
              <a:rPr lang="zh-CN" altLang="en-US" sz="2800" b="1" dirty="0">
                <a:latin typeface="黑体" panose="02010609060101010101" pitchFamily="49" charset="-122"/>
                <a:ea typeface="黑体" panose="02010609060101010101" pitchFamily="49" charset="-122"/>
              </a:rPr>
              <a:t>”堆，并画出调整过程。并写出每</a:t>
            </a:r>
            <a:endParaRPr lang="en-US" altLang="zh-CN" sz="2800" b="1" dirty="0">
              <a:latin typeface="黑体" panose="02010609060101010101" pitchFamily="49" charset="-122"/>
              <a:ea typeface="黑体" panose="02010609060101010101" pitchFamily="49" charset="-122"/>
            </a:endParaRPr>
          </a:p>
          <a:p>
            <a:pPr algn="just">
              <a:buNone/>
            </a:pPr>
            <a:r>
              <a:rPr lang="zh-CN" altLang="en-US" sz="2800" b="1" dirty="0">
                <a:latin typeface="黑体" panose="02010609060101010101" pitchFamily="49" charset="-122"/>
                <a:ea typeface="黑体" panose="02010609060101010101" pitchFamily="49" charset="-122"/>
              </a:rPr>
              <a:t>趟排序的结果。</a:t>
            </a:r>
            <a:endParaRPr lang="zh-CN" altLang="en-US" sz="2800" dirty="0"/>
          </a:p>
        </p:txBody>
      </p:sp>
      <p:sp>
        <p:nvSpPr>
          <p:cNvPr id="4" name="内容占位符 2"/>
          <p:cNvSpPr txBox="1">
            <a:spLocks noChangeArrowheads="1"/>
          </p:cNvSpPr>
          <p:nvPr/>
        </p:nvSpPr>
        <p:spPr bwMode="auto">
          <a:xfrm>
            <a:off x="475928" y="2937377"/>
            <a:ext cx="8604448" cy="586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1205"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980"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2600" b="1" kern="0" dirty="0">
                <a:solidFill>
                  <a:srgbClr val="002060"/>
                </a:solidFill>
                <a:latin typeface="黑体" panose="02010609060101010101" pitchFamily="49" charset="-122"/>
                <a:ea typeface="黑体" panose="02010609060101010101" pitchFamily="49" charset="-122"/>
              </a:rPr>
              <a:t>答：调整过程略，初始堆如下所示：</a:t>
            </a:r>
            <a:endParaRPr lang="en-US" altLang="zh-CN" sz="28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
        <p:nvSpPr>
          <p:cNvPr id="5" name="Rectangle 8"/>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endParaRPr lang="zh-CN" altLang="en-US" sz="3600" b="1" dirty="0">
              <a:solidFill>
                <a:srgbClr val="002060"/>
              </a:solidFill>
              <a:latin typeface="黑体" panose="02010609060101010101" pitchFamily="49" charset="-122"/>
              <a:ea typeface="黑体" panose="02010609060101010101" pitchFamily="49" charset="-122"/>
            </a:endParaRPr>
          </a:p>
        </p:txBody>
      </p:sp>
      <p:grpSp>
        <p:nvGrpSpPr>
          <p:cNvPr id="2" name="组合 1"/>
          <p:cNvGrpSpPr/>
          <p:nvPr/>
        </p:nvGrpSpPr>
        <p:grpSpPr>
          <a:xfrm>
            <a:off x="1907704" y="3524163"/>
            <a:ext cx="3810953" cy="2682770"/>
            <a:chOff x="1957799" y="3717032"/>
            <a:chExt cx="3810953" cy="2682770"/>
          </a:xfrm>
        </p:grpSpPr>
        <p:sp>
          <p:nvSpPr>
            <p:cNvPr id="7" name="Line 55"/>
            <p:cNvSpPr>
              <a:spLocks noChangeShapeType="1"/>
            </p:cNvSpPr>
            <p:nvPr/>
          </p:nvSpPr>
          <p:spPr bwMode="auto">
            <a:xfrm flipH="1">
              <a:off x="4397152" y="4783832"/>
              <a:ext cx="304800" cy="3810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56"/>
            <p:cNvSpPr>
              <a:spLocks noChangeShapeType="1"/>
            </p:cNvSpPr>
            <p:nvPr/>
          </p:nvSpPr>
          <p:spPr bwMode="auto">
            <a:xfrm>
              <a:off x="4244752" y="4098032"/>
              <a:ext cx="457200" cy="4572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57"/>
            <p:cNvSpPr>
              <a:spLocks noChangeShapeType="1"/>
            </p:cNvSpPr>
            <p:nvPr/>
          </p:nvSpPr>
          <p:spPr bwMode="auto">
            <a:xfrm flipH="1">
              <a:off x="3406552" y="4021832"/>
              <a:ext cx="533400" cy="5334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59"/>
            <p:cNvSpPr>
              <a:spLocks noChangeShapeType="1"/>
            </p:cNvSpPr>
            <p:nvPr/>
          </p:nvSpPr>
          <p:spPr bwMode="auto">
            <a:xfrm>
              <a:off x="3406552" y="4783832"/>
              <a:ext cx="228600" cy="3810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60"/>
            <p:cNvSpPr>
              <a:spLocks noChangeShapeType="1"/>
            </p:cNvSpPr>
            <p:nvPr/>
          </p:nvSpPr>
          <p:spPr bwMode="auto">
            <a:xfrm flipH="1">
              <a:off x="2292438" y="5620058"/>
              <a:ext cx="295269" cy="3810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61"/>
            <p:cNvSpPr>
              <a:spLocks noChangeShapeType="1"/>
            </p:cNvSpPr>
            <p:nvPr/>
          </p:nvSpPr>
          <p:spPr bwMode="auto">
            <a:xfrm flipH="1">
              <a:off x="2796952" y="4783832"/>
              <a:ext cx="381000" cy="4572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Oval 62"/>
            <p:cNvSpPr>
              <a:spLocks noChangeArrowheads="1"/>
            </p:cNvSpPr>
            <p:nvPr/>
          </p:nvSpPr>
          <p:spPr bwMode="auto">
            <a:xfrm>
              <a:off x="4549552" y="44028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95</a:t>
              </a:r>
              <a:endParaRPr kumimoji="0" lang="zh-CN" altLang="en-US" sz="2000" dirty="0">
                <a:latin typeface="Times New Roman" panose="02020603050405020304" pitchFamily="18" charset="0"/>
              </a:endParaRPr>
            </a:p>
          </p:txBody>
        </p:sp>
        <p:sp>
          <p:nvSpPr>
            <p:cNvPr id="15" name="Oval 63"/>
            <p:cNvSpPr>
              <a:spLocks noChangeArrowheads="1"/>
            </p:cNvSpPr>
            <p:nvPr/>
          </p:nvSpPr>
          <p:spPr bwMode="auto">
            <a:xfrm>
              <a:off x="3101752" y="44028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132</a:t>
              </a:r>
              <a:endParaRPr kumimoji="0" lang="zh-CN" altLang="en-US" sz="2000" b="1" dirty="0">
                <a:latin typeface="Times New Roman" panose="02020603050405020304" pitchFamily="18" charset="0"/>
              </a:endParaRPr>
            </a:p>
          </p:txBody>
        </p:sp>
        <p:sp>
          <p:nvSpPr>
            <p:cNvPr id="16" name="Oval 64"/>
            <p:cNvSpPr>
              <a:spLocks noChangeArrowheads="1"/>
            </p:cNvSpPr>
            <p:nvPr/>
          </p:nvSpPr>
          <p:spPr bwMode="auto">
            <a:xfrm>
              <a:off x="2465146" y="5192879"/>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ea typeface="MS Hei"/>
                  <a:cs typeface="MS Hei"/>
                </a:rPr>
                <a:t>8</a:t>
              </a:r>
              <a:endParaRPr kumimoji="0" lang="zh-CN" altLang="en-US" sz="2000" dirty="0">
                <a:latin typeface="Times New Roman" panose="02020603050405020304" pitchFamily="18" charset="0"/>
              </a:endParaRPr>
            </a:p>
          </p:txBody>
        </p:sp>
        <p:sp>
          <p:nvSpPr>
            <p:cNvPr id="17" name="Oval 67"/>
            <p:cNvSpPr>
              <a:spLocks noChangeArrowheads="1"/>
            </p:cNvSpPr>
            <p:nvPr/>
          </p:nvSpPr>
          <p:spPr bwMode="auto">
            <a:xfrm>
              <a:off x="3863752" y="37170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310</a:t>
              </a:r>
              <a:endParaRPr kumimoji="0" lang="zh-CN" altLang="en-US" sz="2000" dirty="0">
                <a:latin typeface="Times New Roman" panose="02020603050405020304" pitchFamily="18" charset="0"/>
              </a:endParaRPr>
            </a:p>
          </p:txBody>
        </p:sp>
        <p:sp>
          <p:nvSpPr>
            <p:cNvPr id="19" name="Oval 70"/>
            <p:cNvSpPr>
              <a:spLocks noChangeArrowheads="1"/>
            </p:cNvSpPr>
            <p:nvPr/>
          </p:nvSpPr>
          <p:spPr bwMode="auto">
            <a:xfrm>
              <a:off x="4092352" y="51648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27</a:t>
              </a:r>
              <a:endParaRPr kumimoji="0" lang="zh-CN" altLang="en-US" sz="2000" dirty="0">
                <a:latin typeface="Times New Roman" panose="02020603050405020304" pitchFamily="18" charset="0"/>
              </a:endParaRPr>
            </a:p>
          </p:txBody>
        </p:sp>
        <p:sp>
          <p:nvSpPr>
            <p:cNvPr id="20" name="Line 73"/>
            <p:cNvSpPr>
              <a:spLocks noChangeShapeType="1"/>
            </p:cNvSpPr>
            <p:nvPr/>
          </p:nvSpPr>
          <p:spPr bwMode="auto">
            <a:xfrm>
              <a:off x="4930552" y="4783832"/>
              <a:ext cx="685800" cy="6858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Oval 74"/>
            <p:cNvSpPr>
              <a:spLocks noChangeArrowheads="1"/>
            </p:cNvSpPr>
            <p:nvPr/>
          </p:nvSpPr>
          <p:spPr bwMode="auto">
            <a:xfrm>
              <a:off x="5311552" y="51648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18</a:t>
              </a:r>
              <a:endParaRPr kumimoji="0" lang="zh-CN" altLang="en-US" sz="2000" dirty="0">
                <a:latin typeface="Times New Roman" panose="02020603050405020304" pitchFamily="18" charset="0"/>
              </a:endParaRPr>
            </a:p>
          </p:txBody>
        </p:sp>
        <p:sp>
          <p:nvSpPr>
            <p:cNvPr id="22" name="Oval 75"/>
            <p:cNvSpPr>
              <a:spLocks noChangeArrowheads="1"/>
            </p:cNvSpPr>
            <p:nvPr/>
          </p:nvSpPr>
          <p:spPr bwMode="auto">
            <a:xfrm>
              <a:off x="1957799" y="594260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4</a:t>
              </a:r>
              <a:endParaRPr kumimoji="0" lang="zh-CN" altLang="en-US" sz="2000" dirty="0">
                <a:latin typeface="Times New Roman" panose="02020603050405020304" pitchFamily="18" charset="0"/>
              </a:endParaRPr>
            </a:p>
          </p:txBody>
        </p:sp>
        <p:sp>
          <p:nvSpPr>
            <p:cNvPr id="23" name="Oval 76"/>
            <p:cNvSpPr>
              <a:spLocks noChangeArrowheads="1"/>
            </p:cNvSpPr>
            <p:nvPr/>
          </p:nvSpPr>
          <p:spPr bwMode="auto">
            <a:xfrm>
              <a:off x="3482752" y="51648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6</a:t>
              </a:r>
              <a:endParaRPr kumimoji="0" lang="zh-CN" altLang="en-US" sz="20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noChangeArrowheads="1"/>
          </p:cNvSpPr>
          <p:nvPr/>
        </p:nvSpPr>
        <p:spPr bwMode="auto">
          <a:xfrm>
            <a:off x="467544" y="1268760"/>
            <a:ext cx="6552728"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1205"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980"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2800" b="1" kern="0" dirty="0">
                <a:solidFill>
                  <a:srgbClr val="002060"/>
                </a:solidFill>
                <a:latin typeface="黑体" panose="02010609060101010101" pitchFamily="49" charset="-122"/>
                <a:ea typeface="黑体" panose="02010609060101010101" pitchFamily="49" charset="-122"/>
              </a:rPr>
              <a:t>答：每趟结果如下：</a:t>
            </a:r>
            <a:endParaRPr lang="en-US" altLang="zh-CN" sz="2800" b="1" kern="0" dirty="0">
              <a:solidFill>
                <a:srgbClr val="00206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1</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132 8 95 4 6 27 18 【310】</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2</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95 8 27 4 6 18 【132 310】</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3</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27 8 18 4 6 【95 132 310】</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4</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18 8 6 4 【27 95 132 310】</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5</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8 4 6 【18 27 95 132 310】</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6</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6 4 【8 18 27 95 132 310】</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7</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4 【6 8 18 27 95 132 310】</a:t>
            </a:r>
            <a:endParaRPr lang="en-US" altLang="zh-CN" sz="28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noChangeArrowheads="1"/>
          </p:cNvSpPr>
          <p:nvPr>
            <p:ph idx="1"/>
          </p:nvPr>
        </p:nvSpPr>
        <p:spPr>
          <a:xfrm>
            <a:off x="467544" y="1208086"/>
            <a:ext cx="8352928" cy="1572841"/>
          </a:xfrm>
        </p:spPr>
        <p:txBody>
          <a:bodyPr/>
          <a:lstStyle/>
          <a:p>
            <a:pPr algn="just">
              <a:buNone/>
            </a:pPr>
            <a:r>
              <a:rPr lang="zh-CN" altLang="en-US" sz="2800" b="1" dirty="0">
                <a:solidFill>
                  <a:srgbClr val="00206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如果将</a:t>
            </a:r>
            <a:r>
              <a:rPr lang="zh-CN" altLang="en-US" sz="2800" b="1" dirty="0">
                <a:latin typeface="黑体" panose="02010609060101010101" pitchFamily="49" charset="-122"/>
                <a:ea typeface="黑体" panose="02010609060101010101" pitchFamily="49" charset="-122"/>
              </a:rPr>
              <a:t>待排序列</a:t>
            </a:r>
            <a:r>
              <a:rPr lang="en-US" altLang="zh-CN" sz="2800" b="1" dirty="0">
                <a:latin typeface="黑体" panose="02010609060101010101" pitchFamily="49" charset="-122"/>
                <a:ea typeface="黑体" panose="02010609060101010101" pitchFamily="49" charset="-122"/>
              </a:rPr>
              <a:t>310,8,27,132,6,95,18,4</a:t>
            </a:r>
            <a:r>
              <a:rPr lang="zh-CN" altLang="en-US" sz="2800" b="1" dirty="0">
                <a:latin typeface="黑体" panose="02010609060101010101" pitchFamily="49" charset="-122"/>
                <a:ea typeface="黑体" panose="02010609060101010101" pitchFamily="49" charset="-122"/>
              </a:rPr>
              <a:t>调整为“</a:t>
            </a:r>
            <a:endParaRPr lang="en-US" altLang="zh-CN" sz="2800" b="1" dirty="0">
              <a:latin typeface="黑体" panose="02010609060101010101" pitchFamily="49" charset="-122"/>
              <a:ea typeface="黑体" panose="02010609060101010101" pitchFamily="49" charset="-122"/>
            </a:endParaRPr>
          </a:p>
          <a:p>
            <a:pPr algn="just">
              <a:buNone/>
            </a:pPr>
            <a:r>
              <a:rPr lang="zh-CN" altLang="en-US" sz="2800" b="1" dirty="0">
                <a:solidFill>
                  <a:srgbClr val="FF0000"/>
                </a:solidFill>
                <a:latin typeface="黑体" panose="02010609060101010101" pitchFamily="49" charset="-122"/>
                <a:ea typeface="黑体" panose="02010609060101010101" pitchFamily="49" charset="-122"/>
              </a:rPr>
              <a:t>小顶</a:t>
            </a:r>
            <a:r>
              <a:rPr lang="zh-CN" altLang="en-US" sz="2800" b="1" dirty="0">
                <a:latin typeface="黑体" panose="02010609060101010101" pitchFamily="49" charset="-122"/>
                <a:ea typeface="黑体" panose="02010609060101010101" pitchFamily="49" charset="-122"/>
              </a:rPr>
              <a:t>”堆，则结果如下：</a:t>
            </a:r>
            <a:endParaRPr lang="zh-CN" altLang="en-US" sz="2800" dirty="0"/>
          </a:p>
        </p:txBody>
      </p:sp>
      <p:sp>
        <p:nvSpPr>
          <p:cNvPr id="4" name="内容占位符 2"/>
          <p:cNvSpPr txBox="1">
            <a:spLocks noChangeArrowheads="1"/>
          </p:cNvSpPr>
          <p:nvPr/>
        </p:nvSpPr>
        <p:spPr bwMode="auto">
          <a:xfrm>
            <a:off x="467544" y="2453732"/>
            <a:ext cx="8604448" cy="586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1205"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980"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2600" b="1" kern="0" dirty="0">
                <a:solidFill>
                  <a:srgbClr val="002060"/>
                </a:solidFill>
                <a:latin typeface="黑体" panose="02010609060101010101" pitchFamily="49" charset="-122"/>
                <a:ea typeface="黑体" panose="02010609060101010101" pitchFamily="49" charset="-122"/>
              </a:rPr>
              <a:t>答：调整过程略，初始堆如下所示：</a:t>
            </a:r>
            <a:endParaRPr lang="en-US" altLang="zh-CN" sz="28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grpSp>
        <p:nvGrpSpPr>
          <p:cNvPr id="2" name="组合 1"/>
          <p:cNvGrpSpPr/>
          <p:nvPr/>
        </p:nvGrpSpPr>
        <p:grpSpPr>
          <a:xfrm>
            <a:off x="1907704" y="3140968"/>
            <a:ext cx="3810953" cy="2682770"/>
            <a:chOff x="1957799" y="3717032"/>
            <a:chExt cx="3810953" cy="2682770"/>
          </a:xfrm>
        </p:grpSpPr>
        <p:sp>
          <p:nvSpPr>
            <p:cNvPr id="7" name="Line 55"/>
            <p:cNvSpPr>
              <a:spLocks noChangeShapeType="1"/>
            </p:cNvSpPr>
            <p:nvPr/>
          </p:nvSpPr>
          <p:spPr bwMode="auto">
            <a:xfrm flipH="1">
              <a:off x="4397152" y="4783832"/>
              <a:ext cx="304800" cy="3810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56"/>
            <p:cNvSpPr>
              <a:spLocks noChangeShapeType="1"/>
            </p:cNvSpPr>
            <p:nvPr/>
          </p:nvSpPr>
          <p:spPr bwMode="auto">
            <a:xfrm>
              <a:off x="4244752" y="4098032"/>
              <a:ext cx="457200" cy="4572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57"/>
            <p:cNvSpPr>
              <a:spLocks noChangeShapeType="1"/>
            </p:cNvSpPr>
            <p:nvPr/>
          </p:nvSpPr>
          <p:spPr bwMode="auto">
            <a:xfrm flipH="1">
              <a:off x="3406552" y="4021832"/>
              <a:ext cx="533400" cy="5334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59"/>
            <p:cNvSpPr>
              <a:spLocks noChangeShapeType="1"/>
            </p:cNvSpPr>
            <p:nvPr/>
          </p:nvSpPr>
          <p:spPr bwMode="auto">
            <a:xfrm>
              <a:off x="3406552" y="4783832"/>
              <a:ext cx="228600" cy="3810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60"/>
            <p:cNvSpPr>
              <a:spLocks noChangeShapeType="1"/>
            </p:cNvSpPr>
            <p:nvPr/>
          </p:nvSpPr>
          <p:spPr bwMode="auto">
            <a:xfrm flipH="1">
              <a:off x="2292438" y="5620058"/>
              <a:ext cx="295269" cy="3810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61"/>
            <p:cNvSpPr>
              <a:spLocks noChangeShapeType="1"/>
            </p:cNvSpPr>
            <p:nvPr/>
          </p:nvSpPr>
          <p:spPr bwMode="auto">
            <a:xfrm flipH="1">
              <a:off x="2796952" y="4783832"/>
              <a:ext cx="381000" cy="4572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Oval 62"/>
            <p:cNvSpPr>
              <a:spLocks noChangeArrowheads="1"/>
            </p:cNvSpPr>
            <p:nvPr/>
          </p:nvSpPr>
          <p:spPr bwMode="auto">
            <a:xfrm>
              <a:off x="4549552" y="44028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18</a:t>
              </a:r>
              <a:endParaRPr kumimoji="0" lang="zh-CN" altLang="en-US" sz="2000" dirty="0">
                <a:latin typeface="Times New Roman" panose="02020603050405020304" pitchFamily="18" charset="0"/>
              </a:endParaRPr>
            </a:p>
          </p:txBody>
        </p:sp>
        <p:sp>
          <p:nvSpPr>
            <p:cNvPr id="15" name="Oval 63"/>
            <p:cNvSpPr>
              <a:spLocks noChangeArrowheads="1"/>
            </p:cNvSpPr>
            <p:nvPr/>
          </p:nvSpPr>
          <p:spPr bwMode="auto">
            <a:xfrm>
              <a:off x="3101752" y="44028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ea typeface="MS Hei"/>
                  <a:cs typeface="MS Hei"/>
                </a:rPr>
                <a:t>6</a:t>
              </a:r>
              <a:endParaRPr kumimoji="0" lang="zh-CN" altLang="en-US" sz="2000" b="1" dirty="0">
                <a:latin typeface="Times New Roman" panose="02020603050405020304" pitchFamily="18" charset="0"/>
              </a:endParaRPr>
            </a:p>
          </p:txBody>
        </p:sp>
        <p:sp>
          <p:nvSpPr>
            <p:cNvPr id="16" name="Oval 64"/>
            <p:cNvSpPr>
              <a:spLocks noChangeArrowheads="1"/>
            </p:cNvSpPr>
            <p:nvPr/>
          </p:nvSpPr>
          <p:spPr bwMode="auto">
            <a:xfrm>
              <a:off x="2465146" y="5192879"/>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ea typeface="MS Hei"/>
                  <a:cs typeface="MS Hei"/>
                </a:rPr>
                <a:t>8</a:t>
              </a:r>
              <a:endParaRPr kumimoji="0" lang="zh-CN" altLang="en-US" sz="2000" dirty="0">
                <a:latin typeface="Times New Roman" panose="02020603050405020304" pitchFamily="18" charset="0"/>
              </a:endParaRPr>
            </a:p>
          </p:txBody>
        </p:sp>
        <p:sp>
          <p:nvSpPr>
            <p:cNvPr id="17" name="Oval 67"/>
            <p:cNvSpPr>
              <a:spLocks noChangeArrowheads="1"/>
            </p:cNvSpPr>
            <p:nvPr/>
          </p:nvSpPr>
          <p:spPr bwMode="auto">
            <a:xfrm>
              <a:off x="3863752" y="37170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4</a:t>
              </a:r>
              <a:endParaRPr kumimoji="0" lang="zh-CN" altLang="en-US" sz="2000" dirty="0">
                <a:latin typeface="Times New Roman" panose="02020603050405020304" pitchFamily="18" charset="0"/>
              </a:endParaRPr>
            </a:p>
          </p:txBody>
        </p:sp>
        <p:sp>
          <p:nvSpPr>
            <p:cNvPr id="19" name="Oval 70"/>
            <p:cNvSpPr>
              <a:spLocks noChangeArrowheads="1"/>
            </p:cNvSpPr>
            <p:nvPr/>
          </p:nvSpPr>
          <p:spPr bwMode="auto">
            <a:xfrm>
              <a:off x="4092352" y="51648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95</a:t>
              </a:r>
              <a:endParaRPr kumimoji="0" lang="zh-CN" altLang="en-US" sz="2000" dirty="0">
                <a:latin typeface="Times New Roman" panose="02020603050405020304" pitchFamily="18" charset="0"/>
              </a:endParaRPr>
            </a:p>
          </p:txBody>
        </p:sp>
        <p:sp>
          <p:nvSpPr>
            <p:cNvPr id="20" name="Line 73"/>
            <p:cNvSpPr>
              <a:spLocks noChangeShapeType="1"/>
            </p:cNvSpPr>
            <p:nvPr/>
          </p:nvSpPr>
          <p:spPr bwMode="auto">
            <a:xfrm>
              <a:off x="4930552" y="4783832"/>
              <a:ext cx="685800" cy="685800"/>
            </a:xfrm>
            <a:prstGeom prst="line">
              <a:avLst/>
            </a:prstGeom>
            <a:noFill/>
            <a:ln w="28575">
              <a:solidFill>
                <a:srgbClr val="0099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Oval 74"/>
            <p:cNvSpPr>
              <a:spLocks noChangeArrowheads="1"/>
            </p:cNvSpPr>
            <p:nvPr/>
          </p:nvSpPr>
          <p:spPr bwMode="auto">
            <a:xfrm>
              <a:off x="5311552" y="51648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27</a:t>
              </a:r>
              <a:endParaRPr kumimoji="0" lang="zh-CN" altLang="en-US" sz="2000" dirty="0">
                <a:latin typeface="Times New Roman" panose="02020603050405020304" pitchFamily="18" charset="0"/>
              </a:endParaRPr>
            </a:p>
          </p:txBody>
        </p:sp>
        <p:sp>
          <p:nvSpPr>
            <p:cNvPr id="22" name="Oval 75"/>
            <p:cNvSpPr>
              <a:spLocks noChangeArrowheads="1"/>
            </p:cNvSpPr>
            <p:nvPr/>
          </p:nvSpPr>
          <p:spPr bwMode="auto">
            <a:xfrm>
              <a:off x="1957799" y="594260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132</a:t>
              </a:r>
              <a:endParaRPr kumimoji="0" lang="zh-CN" altLang="en-US" sz="2000" dirty="0">
                <a:latin typeface="Times New Roman" panose="02020603050405020304" pitchFamily="18" charset="0"/>
              </a:endParaRPr>
            </a:p>
          </p:txBody>
        </p:sp>
        <p:sp>
          <p:nvSpPr>
            <p:cNvPr id="23" name="Oval 76"/>
            <p:cNvSpPr>
              <a:spLocks noChangeArrowheads="1"/>
            </p:cNvSpPr>
            <p:nvPr/>
          </p:nvSpPr>
          <p:spPr bwMode="auto">
            <a:xfrm>
              <a:off x="3482752" y="5164832"/>
              <a:ext cx="457200" cy="457200"/>
            </a:xfrm>
            <a:prstGeom prst="ellipse">
              <a:avLst/>
            </a:prstGeom>
            <a:solidFill>
              <a:srgbClr val="FFFFCC"/>
            </a:solidFill>
            <a:ln w="28575">
              <a:solidFill>
                <a:srgbClr val="009900"/>
              </a:solidFill>
              <a:rou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CC3300"/>
                  </a:solidFill>
                  <a:latin typeface="Times New Roman" panose="02020603050405020304" pitchFamily="18" charset="0"/>
                </a:rPr>
                <a:t>310</a:t>
              </a:r>
              <a:endParaRPr kumimoji="0" lang="zh-CN" altLang="en-US" sz="20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noChangeArrowheads="1"/>
          </p:cNvSpPr>
          <p:nvPr/>
        </p:nvSpPr>
        <p:spPr bwMode="auto">
          <a:xfrm>
            <a:off x="467544" y="1268760"/>
            <a:ext cx="6552728"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1205"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980"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pPr algn="just">
              <a:buFont typeface="Wingdings" panose="05000000000000000000" pitchFamily="2" charset="2"/>
              <a:buNone/>
            </a:pPr>
            <a:r>
              <a:rPr lang="zh-CN" altLang="en-US" sz="2800" b="1" kern="0" dirty="0">
                <a:solidFill>
                  <a:srgbClr val="002060"/>
                </a:solidFill>
                <a:latin typeface="黑体" panose="02010609060101010101" pitchFamily="49" charset="-122"/>
                <a:ea typeface="黑体" panose="02010609060101010101" pitchFamily="49" charset="-122"/>
              </a:rPr>
              <a:t>答：每趟结果如下：</a:t>
            </a:r>
            <a:endParaRPr lang="en-US" altLang="zh-CN" sz="2800" b="1" kern="0" dirty="0">
              <a:solidFill>
                <a:srgbClr val="00206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1</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6,8,18,132,310,95,27,【4】</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2</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8,27,18,132,310,95,【6,4】</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3</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18,27,95,132,310,【8,6,4】</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4</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27,132,95,310,【18,8,6,4】</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5</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95,132,310,【27,18,8,6,4】</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6</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132,310,【95,27,18,8,6,4】</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r>
              <a:rPr lang="zh-CN" altLang="en-US" sz="2800" b="1" kern="0" dirty="0">
                <a:solidFill>
                  <a:srgbClr val="002060"/>
                </a:solidFill>
                <a:latin typeface="黑体" panose="02010609060101010101" pitchFamily="49" charset="-122"/>
                <a:ea typeface="黑体" panose="02010609060101010101" pitchFamily="49" charset="-122"/>
              </a:rPr>
              <a:t>第</a:t>
            </a:r>
            <a:r>
              <a:rPr lang="en-US" altLang="zh-CN" sz="2800" b="1" kern="0" dirty="0">
                <a:solidFill>
                  <a:srgbClr val="002060"/>
                </a:solidFill>
                <a:latin typeface="黑体" panose="02010609060101010101" pitchFamily="49" charset="-122"/>
                <a:ea typeface="黑体" panose="02010609060101010101" pitchFamily="49" charset="-122"/>
              </a:rPr>
              <a:t>7</a:t>
            </a:r>
            <a:r>
              <a:rPr lang="zh-CN" altLang="en-US" sz="2800" b="1" kern="0" dirty="0">
                <a:solidFill>
                  <a:srgbClr val="002060"/>
                </a:solidFill>
                <a:latin typeface="黑体" panose="02010609060101010101" pitchFamily="49" charset="-122"/>
                <a:ea typeface="黑体" panose="02010609060101010101" pitchFamily="49" charset="-122"/>
              </a:rPr>
              <a:t>趟：</a:t>
            </a:r>
            <a:r>
              <a:rPr lang="en-US" altLang="zh-CN" sz="2800" b="1" kern="0" dirty="0">
                <a:solidFill>
                  <a:srgbClr val="C00000"/>
                </a:solidFill>
                <a:latin typeface="黑体" panose="02010609060101010101" pitchFamily="49" charset="-122"/>
                <a:ea typeface="黑体" panose="02010609060101010101" pitchFamily="49" charset="-122"/>
              </a:rPr>
              <a:t>310,【132,95,27,18,8,6,4】</a:t>
            </a:r>
            <a:endParaRPr lang="en-US" altLang="zh-CN" sz="2800" b="1" kern="0" dirty="0">
              <a:solidFill>
                <a:srgbClr val="C00000"/>
              </a:solidFill>
              <a:latin typeface="黑体" panose="02010609060101010101" pitchFamily="49" charset="-122"/>
              <a:ea typeface="黑体" panose="02010609060101010101" pitchFamily="49" charset="-122"/>
            </a:endParaRPr>
          </a:p>
          <a:p>
            <a:pPr algn="just">
              <a:buNone/>
            </a:pPr>
            <a:endParaRPr lang="en-US" altLang="zh-CN" sz="2800" b="1" kern="0"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zh-CN"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984375"/>
            <a:ext cx="77152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二、堆排序</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一趟筛选算法实现</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最大堆</a:t>
            </a:r>
            <a:r>
              <a:rPr lang="en-US" altLang="zh-CN" sz="3300" dirty="0">
                <a:latin typeface="黑体" panose="02010609060101010101" pitchFamily="49" charset="-122"/>
                <a:ea typeface="黑体" panose="02010609060101010101" pitchFamily="49" charset="-122"/>
              </a:rPr>
              <a:t>)</a:t>
            </a:r>
            <a:endParaRPr lang="en-US" altLang="zh-CN" sz="3300" dirty="0">
              <a:latin typeface="黑体" panose="02010609060101010101" pitchFamily="49" charset="-122"/>
              <a:ea typeface="黑体" panose="02010609060101010101" pitchFamily="49" charset="-122"/>
            </a:endParaRPr>
          </a:p>
        </p:txBody>
      </p:sp>
      <p:sp>
        <p:nvSpPr>
          <p:cNvPr id="4198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630F899-9F43-4F95-B1B9-C3668B9C1EEA}" type="slidenum">
              <a:rPr lang="zh-CN" altLang="en-US" sz="2400"/>
            </a:fld>
            <a:endParaRPr lang="en-US" altLang="zh-CN" sz="2400"/>
          </a:p>
        </p:txBody>
      </p:sp>
      <p:sp>
        <p:nvSpPr>
          <p:cNvPr id="4198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第四节　选择排序</a:t>
            </a:r>
            <a:endParaRPr lang="zh-CN" altLang="en-US" sz="3600" b="1" dirty="0">
              <a:solidFill>
                <a:srgbClr val="333399"/>
              </a:solidFill>
              <a:ea typeface="仿宋_GB2312" pitchFamily="49" charset="-122"/>
            </a:endParaRPr>
          </a:p>
        </p:txBody>
      </p:sp>
      <p:sp>
        <p:nvSpPr>
          <p:cNvPr id="41989" name="Rectangle 5"/>
          <p:cNvSpPr>
            <a:spLocks noGrp="1" noChangeArrowheads="1"/>
          </p:cNvSpPr>
          <p:nvPr>
            <p:ph type="body" idx="1"/>
          </p:nvPr>
        </p:nvSpPr>
        <p:spPr>
          <a:xfrm>
            <a:off x="381000" y="2819400"/>
            <a:ext cx="8763000" cy="4038600"/>
          </a:xfrm>
        </p:spPr>
        <p:txBody>
          <a:bodyPr/>
          <a:lstStyle/>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void shift(int </a:t>
            </a:r>
            <a:r>
              <a:rPr lang="en-US" altLang="zh-CN" sz="2000" b="1" dirty="0" err="1">
                <a:latin typeface="黑体" panose="02010609060101010101" pitchFamily="49" charset="-122"/>
                <a:ea typeface="黑体" panose="02010609060101010101" pitchFamily="49" charset="-122"/>
              </a:rPr>
              <a:t>k,int</a:t>
            </a:r>
            <a:r>
              <a:rPr lang="en-US" altLang="zh-CN" sz="2000" b="1" dirty="0">
                <a:latin typeface="黑体" panose="02010609060101010101" pitchFamily="49" charset="-122"/>
                <a:ea typeface="黑体" panose="02010609060101010101" pitchFamily="49" charset="-122"/>
              </a:rPr>
              <a:t> m){  //</a:t>
            </a:r>
            <a:r>
              <a:rPr lang="zh-CN" altLang="en-US" sz="2000" b="1" dirty="0">
                <a:latin typeface="黑体" panose="02010609060101010101" pitchFamily="49" charset="-122"/>
                <a:ea typeface="黑体" panose="02010609060101010101" pitchFamily="49" charset="-122"/>
              </a:rPr>
              <a:t>结点</a:t>
            </a:r>
            <a:r>
              <a:rPr lang="en-US" altLang="zh-CN" sz="2000" b="1" dirty="0">
                <a:latin typeface="黑体" panose="02010609060101010101" pitchFamily="49" charset="-122"/>
                <a:ea typeface="黑体" panose="02010609060101010101" pitchFamily="49" charset="-122"/>
              </a:rPr>
              <a:t>k</a:t>
            </a:r>
            <a:r>
              <a:rPr lang="zh-CN" altLang="en-US" sz="2000" b="1" dirty="0">
                <a:latin typeface="黑体" panose="02010609060101010101" pitchFamily="49" charset="-122"/>
                <a:ea typeface="黑体" panose="02010609060101010101" pitchFamily="49" charset="-122"/>
              </a:rPr>
              <a:t>的调整过程，</a:t>
            </a:r>
            <a:r>
              <a:rPr lang="en-US" altLang="zh-CN" sz="2000" b="1" dirty="0">
                <a:latin typeface="黑体" panose="02010609060101010101" pitchFamily="49" charset="-122"/>
                <a:ea typeface="黑体" panose="02010609060101010101" pitchFamily="49" charset="-122"/>
              </a:rPr>
              <a:t>m</a:t>
            </a:r>
            <a:r>
              <a:rPr lang="zh-CN" altLang="en-US" sz="2000" b="1" dirty="0">
                <a:latin typeface="黑体" panose="02010609060101010101" pitchFamily="49" charset="-122"/>
                <a:ea typeface="黑体" panose="02010609060101010101" pitchFamily="49" charset="-122"/>
              </a:rPr>
              <a:t>为表长</a:t>
            </a:r>
            <a:endParaRPr lang="zh-CN" altLang="en-US"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int </a:t>
            </a:r>
            <a:r>
              <a:rPr lang="en-US" altLang="zh-CN" sz="2000" b="1" dirty="0" err="1">
                <a:latin typeface="黑体" panose="02010609060101010101" pitchFamily="49" charset="-122"/>
                <a:ea typeface="黑体" panose="02010609060101010101" pitchFamily="49" charset="-122"/>
              </a:rPr>
              <a:t>i,j</a:t>
            </a:r>
            <a:r>
              <a:rPr lang="en-US" altLang="zh-CN" sz="2000" b="1" dirty="0">
                <a:latin typeface="黑体" panose="02010609060101010101" pitchFamily="49" charset="-122"/>
                <a:ea typeface="黑体" panose="02010609060101010101" pitchFamily="49" charset="-122"/>
              </a:rPr>
              <a:t>;  i=k; j=2*i;</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while(j&lt;=m){ //j</a:t>
            </a:r>
            <a:r>
              <a:rPr lang="zh-CN" altLang="en-US" sz="2000" b="1" dirty="0">
                <a:latin typeface="黑体" panose="02010609060101010101" pitchFamily="49" charset="-122"/>
                <a:ea typeface="黑体" panose="02010609060101010101" pitchFamily="49" charset="-122"/>
              </a:rPr>
              <a:t>表示结点的左孩子</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if(</a:t>
            </a:r>
            <a:r>
              <a:rPr lang="en-US" altLang="zh-CN" sz="2000" b="1" dirty="0">
                <a:solidFill>
                  <a:srgbClr val="FF0000"/>
                </a:solidFill>
                <a:latin typeface="黑体" panose="02010609060101010101" pitchFamily="49" charset="-122"/>
                <a:ea typeface="黑体" panose="02010609060101010101" pitchFamily="49" charset="-122"/>
              </a:rPr>
              <a:t>j&lt;m</a:t>
            </a:r>
            <a:r>
              <a:rPr lang="en-US" altLang="zh-CN" sz="2000" b="1" dirty="0">
                <a:latin typeface="黑体" panose="02010609060101010101" pitchFamily="49" charset="-122"/>
                <a:ea typeface="黑体" panose="02010609060101010101" pitchFamily="49" charset="-122"/>
              </a:rPr>
              <a:t> &amp;&amp; data[j]&lt;data[j+1])//</a:t>
            </a:r>
            <a:r>
              <a:rPr lang="zh-CN" altLang="en-US" sz="2000" b="1" dirty="0">
                <a:latin typeface="黑体" panose="02010609060101010101" pitchFamily="49" charset="-122"/>
                <a:ea typeface="黑体" panose="02010609060101010101" pitchFamily="49" charset="-122"/>
              </a:rPr>
              <a:t>比较</a:t>
            </a:r>
            <a:r>
              <a:rPr lang="en-US" altLang="zh-CN" sz="2000" b="1" dirty="0">
                <a:latin typeface="黑体" panose="02010609060101010101" pitchFamily="49" charset="-122"/>
                <a:ea typeface="黑体" panose="02010609060101010101" pitchFamily="49" charset="-122"/>
              </a:rPr>
              <a:t>i</a:t>
            </a:r>
            <a:r>
              <a:rPr lang="zh-CN" altLang="en-US" sz="2000" b="1" dirty="0">
                <a:latin typeface="黑体" panose="02010609060101010101" pitchFamily="49" charset="-122"/>
                <a:ea typeface="黑体" panose="02010609060101010101" pitchFamily="49" charset="-122"/>
              </a:rPr>
              <a:t>的左右两个孩子谁大</a:t>
            </a:r>
            <a:endParaRPr lang="zh-CN" altLang="en-US"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zh-CN" altLang="en-US"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j++</a:t>
            </a:r>
            <a:r>
              <a:rPr lang="en-US" altLang="zh-CN" sz="2000" b="1" dirty="0">
                <a:latin typeface="黑体" panose="02010609060101010101" pitchFamily="49" charset="-122"/>
                <a:ea typeface="黑体" panose="02010609060101010101" pitchFamily="49" charset="-122"/>
              </a:rPr>
              <a:t>;</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if(data[</a:t>
            </a:r>
            <a:r>
              <a:rPr lang="en-US" altLang="zh-CN" sz="2000" b="1" dirty="0" err="1">
                <a:latin typeface="黑体" panose="02010609060101010101" pitchFamily="49" charset="-122"/>
                <a:ea typeface="黑体" panose="02010609060101010101" pitchFamily="49" charset="-122"/>
              </a:rPr>
              <a:t>i</a:t>
            </a:r>
            <a:r>
              <a:rPr lang="en-US" altLang="zh-CN" sz="2000" b="1" dirty="0">
                <a:latin typeface="黑体" panose="02010609060101010101" pitchFamily="49" charset="-122"/>
                <a:ea typeface="黑体" panose="02010609060101010101" pitchFamily="49" charset="-122"/>
              </a:rPr>
              <a:t>]&gt;=data[j]) //</a:t>
            </a:r>
            <a:r>
              <a:rPr lang="zh-CN" altLang="en-US" sz="2000" b="1" dirty="0">
                <a:latin typeface="黑体" panose="02010609060101010101" pitchFamily="49" charset="-122"/>
                <a:ea typeface="黑体" panose="02010609060101010101" pitchFamily="49" charset="-122"/>
              </a:rPr>
              <a:t>若不需要交换，则退出；否则交换</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break;</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else{  int temp=data[i]; data[i]=data[j]; data[j]=temp;</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          </a:t>
            </a:r>
            <a:r>
              <a:rPr lang="en-US" altLang="zh-CN" sz="2000" b="1" dirty="0">
                <a:solidFill>
                  <a:srgbClr val="FF0000"/>
                </a:solidFill>
                <a:latin typeface="黑体" panose="02010609060101010101" pitchFamily="49" charset="-122"/>
                <a:ea typeface="黑体" panose="02010609060101010101" pitchFamily="49" charset="-122"/>
              </a:rPr>
              <a:t>i=j; j=2*i; </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继续下趟</a:t>
            </a:r>
            <a:endParaRPr lang="en-US" altLang="zh-CN" sz="2000" b="1" dirty="0">
              <a:latin typeface="黑体" panose="02010609060101010101" pitchFamily="49" charset="-122"/>
              <a:ea typeface="黑体" panose="02010609060101010101" pitchFamily="49" charset="-122"/>
            </a:endParaRPr>
          </a:p>
          <a:p>
            <a:pPr eaLnBrk="1" hangingPunct="1">
              <a:lnSpc>
                <a:spcPct val="80000"/>
              </a:lnSpc>
              <a:spcBef>
                <a:spcPct val="50000"/>
              </a:spcBef>
              <a:buClr>
                <a:schemeClr val="tx2"/>
              </a:buClr>
              <a:buSzPct val="50000"/>
              <a:buNone/>
            </a:pPr>
            <a:r>
              <a:rPr lang="en-US" altLang="zh-CN" sz="2000" b="1" dirty="0">
                <a:latin typeface="黑体" panose="02010609060101010101" pitchFamily="49" charset="-122"/>
                <a:ea typeface="黑体" panose="02010609060101010101" pitchFamily="49" charset="-122"/>
              </a:rPr>
              <a:t>}}</a:t>
            </a:r>
            <a:endParaRPr lang="en-US" altLang="zh-CN" sz="2000" b="1" dirty="0">
              <a:latin typeface="黑体" panose="02010609060101010101" pitchFamily="49" charset="-122"/>
              <a:ea typeface="黑体" panose="02010609060101010101" pitchFamily="49" charset="-122"/>
            </a:endParaRPr>
          </a:p>
        </p:txBody>
      </p:sp>
      <p:sp>
        <p:nvSpPr>
          <p:cNvPr id="41990"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二、堆排序(举例)</a:t>
            </a:r>
            <a:endParaRPr lang="en-US" altLang="zh-CN" sz="3300">
              <a:latin typeface="黑体" panose="02010609060101010101" pitchFamily="49" charset="-122"/>
              <a:ea typeface="黑体" panose="02010609060101010101" pitchFamily="49" charset="-122"/>
            </a:endParaRPr>
          </a:p>
        </p:txBody>
      </p:sp>
      <p:sp>
        <p:nvSpPr>
          <p:cNvPr id="7270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A280B92-326C-4149-B22F-7A72E98ADC05}" type="slidenum">
              <a:rPr lang="zh-CN" altLang="en-US" sz="2400"/>
            </a:fld>
            <a:endParaRPr lang="en-US" altLang="zh-CN" sz="2400"/>
          </a:p>
        </p:txBody>
      </p:sp>
      <p:sp>
        <p:nvSpPr>
          <p:cNvPr id="7270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72709"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72710" name="Group 77"/>
          <p:cNvGrpSpPr/>
          <p:nvPr/>
        </p:nvGrpSpPr>
        <p:grpSpPr bwMode="auto">
          <a:xfrm>
            <a:off x="2686050" y="3127375"/>
            <a:ext cx="3455988" cy="2816225"/>
            <a:chOff x="1692" y="1968"/>
            <a:chExt cx="1987" cy="1680"/>
          </a:xfrm>
        </p:grpSpPr>
        <p:sp>
          <p:nvSpPr>
            <p:cNvPr id="72711" name="Line 59"/>
            <p:cNvSpPr>
              <a:spLocks noChangeShapeType="1"/>
            </p:cNvSpPr>
            <p:nvPr/>
          </p:nvSpPr>
          <p:spPr bwMode="auto">
            <a:xfrm flipH="1">
              <a:off x="3168" y="3024"/>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2" name="Line 60"/>
            <p:cNvSpPr>
              <a:spLocks noChangeShapeType="1"/>
            </p:cNvSpPr>
            <p:nvPr/>
          </p:nvSpPr>
          <p:spPr bwMode="auto">
            <a:xfrm>
              <a:off x="2928" y="2448"/>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3" name="Line 61"/>
            <p:cNvSpPr>
              <a:spLocks noChangeShapeType="1"/>
            </p:cNvSpPr>
            <p:nvPr/>
          </p:nvSpPr>
          <p:spPr bwMode="auto">
            <a:xfrm>
              <a:off x="2496" y="3024"/>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4" name="Line 62"/>
            <p:cNvSpPr>
              <a:spLocks noChangeShapeType="1"/>
            </p:cNvSpPr>
            <p:nvPr/>
          </p:nvSpPr>
          <p:spPr bwMode="auto">
            <a:xfrm flipH="1">
              <a:off x="2016" y="2448"/>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1423" name="Oval 63"/>
            <p:cNvSpPr>
              <a:spLocks noChangeArrowheads="1"/>
            </p:cNvSpPr>
            <p:nvPr/>
          </p:nvSpPr>
          <p:spPr bwMode="auto">
            <a:xfrm>
              <a:off x="2688" y="220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1424" name="Oval 64"/>
            <p:cNvSpPr>
              <a:spLocks noChangeArrowheads="1"/>
            </p:cNvSpPr>
            <p:nvPr/>
          </p:nvSpPr>
          <p:spPr bwMode="auto">
            <a:xfrm>
              <a:off x="2256" y="273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1425" name="Oval 65"/>
            <p:cNvSpPr>
              <a:spLocks noChangeArrowheads="1"/>
            </p:cNvSpPr>
            <p:nvPr/>
          </p:nvSpPr>
          <p:spPr bwMode="auto">
            <a:xfrm>
              <a:off x="1776" y="33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1426" name="Oval 66"/>
            <p:cNvSpPr>
              <a:spLocks noChangeArrowheads="1"/>
            </p:cNvSpPr>
            <p:nvPr/>
          </p:nvSpPr>
          <p:spPr bwMode="auto">
            <a:xfrm>
              <a:off x="2448" y="33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1427" name="Oval 67"/>
            <p:cNvSpPr>
              <a:spLocks noChangeArrowheads="1"/>
            </p:cNvSpPr>
            <p:nvPr/>
          </p:nvSpPr>
          <p:spPr bwMode="auto">
            <a:xfrm>
              <a:off x="3168" y="273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1428" name="Oval 68"/>
            <p:cNvSpPr>
              <a:spLocks noChangeArrowheads="1"/>
            </p:cNvSpPr>
            <p:nvPr/>
          </p:nvSpPr>
          <p:spPr bwMode="auto">
            <a:xfrm>
              <a:off x="2976" y="33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1429" name="Text Box 69"/>
            <p:cNvSpPr txBox="1">
              <a:spLocks noChangeArrowheads="1"/>
            </p:cNvSpPr>
            <p:nvPr/>
          </p:nvSpPr>
          <p:spPr bwMode="auto">
            <a:xfrm>
              <a:off x="2604" y="1968"/>
              <a:ext cx="211" cy="312"/>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1430" name="Text Box 70"/>
            <p:cNvSpPr txBox="1">
              <a:spLocks noChangeArrowheads="1"/>
            </p:cNvSpPr>
            <p:nvPr/>
          </p:nvSpPr>
          <p:spPr bwMode="auto">
            <a:xfrm>
              <a:off x="3468" y="2591"/>
              <a:ext cx="211" cy="313"/>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1431" name="Text Box 71"/>
            <p:cNvSpPr txBox="1">
              <a:spLocks noChangeArrowheads="1"/>
            </p:cNvSpPr>
            <p:nvPr/>
          </p:nvSpPr>
          <p:spPr bwMode="auto">
            <a:xfrm>
              <a:off x="2892" y="3073"/>
              <a:ext cx="210" cy="312"/>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1432" name="Text Box 72"/>
            <p:cNvSpPr txBox="1">
              <a:spLocks noChangeArrowheads="1"/>
            </p:cNvSpPr>
            <p:nvPr/>
          </p:nvSpPr>
          <p:spPr bwMode="auto">
            <a:xfrm>
              <a:off x="2640" y="3073"/>
              <a:ext cx="211" cy="312"/>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1433" name="Text Box 73"/>
            <p:cNvSpPr txBox="1">
              <a:spLocks noChangeArrowheads="1"/>
            </p:cNvSpPr>
            <p:nvPr/>
          </p:nvSpPr>
          <p:spPr bwMode="auto">
            <a:xfrm>
              <a:off x="1692" y="3073"/>
              <a:ext cx="211" cy="312"/>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1434" name="Text Box 74"/>
            <p:cNvSpPr txBox="1">
              <a:spLocks noChangeArrowheads="1"/>
            </p:cNvSpPr>
            <p:nvPr/>
          </p:nvSpPr>
          <p:spPr bwMode="auto">
            <a:xfrm>
              <a:off x="2112" y="2506"/>
              <a:ext cx="211" cy="313"/>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00063" y="1785938"/>
            <a:ext cx="5715000" cy="681037"/>
          </a:xfrm>
        </p:spPr>
        <p:txBody>
          <a:bodyPr/>
          <a:lstStyle/>
          <a:p>
            <a:pPr algn="l" eaLnBrk="1" hangingPunct="1"/>
            <a:r>
              <a:rPr lang="zh-CN" altLang="en-US" sz="3300">
                <a:latin typeface="黑体" panose="02010609060101010101" pitchFamily="49" charset="-122"/>
                <a:ea typeface="黑体" panose="02010609060101010101" pitchFamily="49" charset="-122"/>
              </a:rPr>
              <a:t>二、堆排序(性能分析)</a:t>
            </a:r>
            <a:endParaRPr lang="en-US" altLang="zh-CN" sz="3300">
              <a:latin typeface="黑体" panose="02010609060101010101" pitchFamily="49" charset="-122"/>
              <a:ea typeface="黑体" panose="02010609060101010101" pitchFamily="49" charset="-122"/>
            </a:endParaRPr>
          </a:p>
        </p:txBody>
      </p:sp>
      <p:sp>
        <p:nvSpPr>
          <p:cNvPr id="8704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A46E8E4-1F12-4F2C-A13D-B705E8B83001}" type="slidenum">
              <a:rPr lang="zh-CN" altLang="en-US" sz="2400"/>
            </a:fld>
            <a:endParaRPr lang="en-US" altLang="zh-CN" sz="2400"/>
          </a:p>
        </p:txBody>
      </p:sp>
      <p:sp>
        <p:nvSpPr>
          <p:cNvPr id="8704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87045" name="Rectangle 5"/>
          <p:cNvSpPr>
            <a:spLocks noGrp="1" noChangeArrowheads="1"/>
          </p:cNvSpPr>
          <p:nvPr>
            <p:ph type="body" idx="1"/>
          </p:nvPr>
        </p:nvSpPr>
        <p:spPr>
          <a:xfrm>
            <a:off x="428625" y="2643188"/>
            <a:ext cx="8429625" cy="4038600"/>
          </a:xfrm>
        </p:spPr>
        <p:txBody>
          <a:bodyPr/>
          <a:lstStyle/>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对于长度为</a:t>
            </a:r>
            <a:r>
              <a:rPr lang="en-US" altLang="zh-CN" b="1" dirty="0">
                <a:solidFill>
                  <a:srgbClr val="FF0000"/>
                </a:solidFill>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的序列，其对应的完全二叉树的深度为</a:t>
            </a:r>
            <a:r>
              <a:rPr lang="en-US" altLang="zh-CN" b="1" dirty="0">
                <a:solidFill>
                  <a:srgbClr val="FF0000"/>
                </a:solidFill>
                <a:latin typeface="黑体" panose="02010609060101010101" pitchFamily="49" charset="-122"/>
                <a:ea typeface="黑体" panose="02010609060101010101" pitchFamily="49" charset="-122"/>
              </a:rPr>
              <a:t>k</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2</a:t>
            </a:r>
            <a:r>
              <a:rPr lang="en-US" altLang="zh-CN" b="1" baseline="30000" dirty="0">
                <a:latin typeface="黑体" panose="02010609060101010101" pitchFamily="49" charset="-122"/>
                <a:ea typeface="黑体" panose="02010609060101010101" pitchFamily="49" charset="-122"/>
              </a:rPr>
              <a:t>k-1</a:t>
            </a:r>
            <a:r>
              <a:rPr lang="en-US" altLang="zh-CN"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rPr>
              <a:t> n </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rPr>
              <a:t> 2</a:t>
            </a:r>
            <a:r>
              <a:rPr lang="en-US" altLang="zh-CN" b="1" baseline="30000" dirty="0">
                <a:latin typeface="黑体" panose="02010609060101010101" pitchFamily="49" charset="-122"/>
                <a:ea typeface="黑体" panose="02010609060101010101" pitchFamily="49" charset="-122"/>
              </a:rPr>
              <a:t>k</a:t>
            </a:r>
            <a:r>
              <a:rPr lang="en-US" altLang="zh-CN" sz="3200" b="1" dirty="0">
                <a:latin typeface="黑体" panose="02010609060101010101" pitchFamily="49" charset="-122"/>
                <a:ea typeface="黑体" panose="02010609060101010101" pitchFamily="49" charset="-122"/>
              </a:rPr>
              <a:t>)(</a:t>
            </a:r>
            <a:r>
              <a:rPr lang="en-US" altLang="zh-CN" sz="3200" b="1" dirty="0">
                <a:solidFill>
                  <a:srgbClr val="FF0000"/>
                </a:solidFill>
                <a:latin typeface="黑体" panose="02010609060101010101" pitchFamily="49" charset="-122"/>
                <a:ea typeface="黑体" panose="02010609060101010101" pitchFamily="49" charset="-122"/>
              </a:rPr>
              <a:t>k</a:t>
            </a:r>
            <a:r>
              <a:rPr lang="en-US" altLang="zh-CN" sz="3200" b="1" dirty="0">
                <a:latin typeface="黑体" panose="02010609060101010101" pitchFamily="49" charset="-122"/>
                <a:ea typeface="黑体" panose="02010609060101010101" pitchFamily="49" charset="-122"/>
              </a:rPr>
              <a:t>=</a:t>
            </a:r>
            <a:r>
              <a:rPr lang="zh-CN" altLang="en-US" sz="3200" b="1" dirty="0">
                <a:solidFill>
                  <a:srgbClr val="FF0000"/>
                </a:solidFill>
                <a:latin typeface="黑体" panose="02010609060101010101" pitchFamily="49" charset="-122"/>
                <a:ea typeface="黑体" panose="02010609060101010101" pitchFamily="49" charset="-122"/>
                <a:sym typeface="Symbol" panose="05050102010706020507" pitchFamily="18" charset="2"/>
              </a:rPr>
              <a:t> </a:t>
            </a:r>
            <a:r>
              <a:rPr lang="zh-CN" altLang="en-US" sz="3200" b="1" dirty="0">
                <a:latin typeface="黑体" panose="02010609060101010101" pitchFamily="49" charset="-122"/>
                <a:ea typeface="黑体" panose="02010609060101010101" pitchFamily="49" charset="-122"/>
                <a:sym typeface="Symbol" panose="05050102010706020507" pitchFamily="18" charset="2"/>
              </a:rPr>
              <a:t></a:t>
            </a:r>
            <a:r>
              <a:rPr lang="en-US" altLang="zh-CN" sz="3200" b="1" dirty="0">
                <a:latin typeface="黑体" panose="02010609060101010101" pitchFamily="49" charset="-122"/>
                <a:ea typeface="黑体" panose="02010609060101010101" pitchFamily="49" charset="-122"/>
              </a:rPr>
              <a:t>log</a:t>
            </a:r>
            <a:r>
              <a:rPr lang="en-US" altLang="zh-CN" sz="3200" b="1" baseline="-40000" dirty="0">
                <a:latin typeface="黑体" panose="02010609060101010101" pitchFamily="49" charset="-122"/>
                <a:ea typeface="黑体" panose="02010609060101010101" pitchFamily="49" charset="-122"/>
              </a:rPr>
              <a:t>2</a:t>
            </a:r>
            <a:r>
              <a:rPr lang="en-US" altLang="zh-CN" sz="3200" b="1" dirty="0">
                <a:latin typeface="黑体" panose="02010609060101010101" pitchFamily="49" charset="-122"/>
                <a:ea typeface="黑体" panose="02010609060101010101" pitchFamily="49" charset="-122"/>
              </a:rPr>
              <a:t>n</a:t>
            </a:r>
            <a:r>
              <a:rPr lang="en-US" altLang="zh-CN" sz="3200" b="1" dirty="0">
                <a:latin typeface="黑体" panose="02010609060101010101" pitchFamily="49" charset="-122"/>
                <a:ea typeface="黑体" panose="02010609060101010101" pitchFamily="49" charset="-122"/>
                <a:sym typeface="Symbol" panose="05050102010706020507" pitchFamily="18" charset="2"/>
              </a:rPr>
              <a:t></a:t>
            </a:r>
            <a:r>
              <a:rPr lang="en-US" altLang="zh-CN" sz="3200" b="1" dirty="0">
                <a:latin typeface="黑体" panose="02010609060101010101" pitchFamily="49" charset="-122"/>
                <a:ea typeface="黑体" panose="02010609060101010101" pitchFamily="49" charset="-122"/>
              </a:rPr>
              <a:t> </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1)</a:t>
            </a:r>
            <a:endParaRPr lang="en-US" altLang="zh-CN" sz="3200"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对深度为</a:t>
            </a:r>
            <a:r>
              <a:rPr lang="en-US" altLang="zh-CN" b="1" dirty="0">
                <a:latin typeface="黑体" panose="02010609060101010101" pitchFamily="49" charset="-122"/>
                <a:ea typeface="黑体" panose="02010609060101010101" pitchFamily="49" charset="-122"/>
              </a:rPr>
              <a:t>k</a:t>
            </a:r>
            <a:r>
              <a:rPr lang="zh-CN" altLang="en-US" b="1" dirty="0">
                <a:latin typeface="黑体" panose="02010609060101010101" pitchFamily="49" charset="-122"/>
                <a:ea typeface="黑体" panose="02010609060101010101" pitchFamily="49" charset="-122"/>
              </a:rPr>
              <a:t>的堆，筛选算法中进行的关键字比较次数至多为</a:t>
            </a:r>
            <a:r>
              <a:rPr lang="zh-CN" altLang="en-US" b="1"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k-1</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次</a:t>
            </a:r>
            <a:endParaRPr lang="zh-CN" altLang="en-US" b="1" dirty="0">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堆排序时间主要耗费在</a:t>
            </a:r>
            <a:r>
              <a:rPr lang="zh-CN" altLang="en-US" b="1" dirty="0">
                <a:solidFill>
                  <a:srgbClr val="FF0000"/>
                </a:solidFill>
                <a:latin typeface="黑体" panose="02010609060101010101" pitchFamily="49" charset="-122"/>
                <a:ea typeface="黑体" panose="02010609060101010101" pitchFamily="49" charset="-122"/>
              </a:rPr>
              <a:t>建初始堆</a:t>
            </a:r>
            <a:r>
              <a:rPr lang="zh-CN" altLang="en-US" b="1" dirty="0">
                <a:latin typeface="黑体" panose="02010609060101010101" pitchFamily="49" charset="-122"/>
                <a:ea typeface="黑体" panose="02010609060101010101" pitchFamily="49" charset="-122"/>
              </a:rPr>
              <a:t>和</a:t>
            </a:r>
            <a:r>
              <a:rPr lang="zh-CN" altLang="en-US" b="1" dirty="0">
                <a:solidFill>
                  <a:srgbClr val="FF0000"/>
                </a:solidFill>
                <a:latin typeface="黑体" panose="02010609060101010101" pitchFamily="49" charset="-122"/>
                <a:ea typeface="黑体" panose="02010609060101010101" pitchFamily="49" charset="-122"/>
              </a:rPr>
              <a:t>调整建新堆</a:t>
            </a:r>
            <a:r>
              <a:rPr lang="zh-CN" altLang="en-US" b="1" dirty="0">
                <a:latin typeface="黑体" panose="02010609060101010101" pitchFamily="49" charset="-122"/>
                <a:ea typeface="黑体" panose="02010609060101010101" pitchFamily="49" charset="-122"/>
              </a:rPr>
              <a:t>(筛选)上</a:t>
            </a:r>
            <a:endParaRPr lang="zh-CN" altLang="en-US" b="1" dirty="0">
              <a:latin typeface="黑体" panose="02010609060101010101" pitchFamily="49" charset="-122"/>
              <a:ea typeface="黑体" panose="02010609060101010101" pitchFamily="49" charset="-122"/>
            </a:endParaRPr>
          </a:p>
        </p:txBody>
      </p:sp>
      <p:sp>
        <p:nvSpPr>
          <p:cNvPr id="87046"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500063" y="1714500"/>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二、堆排序(性能分析)</a:t>
            </a:r>
            <a:endParaRPr lang="en-US" altLang="zh-CN" sz="3300">
              <a:latin typeface="黑体" panose="02010609060101010101" pitchFamily="49" charset="-122"/>
              <a:ea typeface="黑体" panose="02010609060101010101" pitchFamily="49" charset="-122"/>
            </a:endParaRPr>
          </a:p>
        </p:txBody>
      </p:sp>
      <p:sp>
        <p:nvSpPr>
          <p:cNvPr id="8806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EC1337D-B6CE-4520-B54D-55E4B0498B33}" type="slidenum">
              <a:rPr lang="zh-CN" altLang="en-US" sz="2400"/>
            </a:fld>
            <a:endParaRPr lang="en-US" altLang="zh-CN" sz="2400"/>
          </a:p>
        </p:txBody>
      </p:sp>
      <p:sp>
        <p:nvSpPr>
          <p:cNvPr id="8806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88069" name="Rectangle 5"/>
          <p:cNvSpPr>
            <a:spLocks noGrp="1" noChangeArrowheads="1"/>
          </p:cNvSpPr>
          <p:nvPr>
            <p:ph type="body" idx="1"/>
          </p:nvPr>
        </p:nvSpPr>
        <p:spPr>
          <a:xfrm>
            <a:off x="428625" y="2500313"/>
            <a:ext cx="8405813" cy="4038600"/>
          </a:xfrm>
        </p:spPr>
        <p:txBody>
          <a:bodyPr/>
          <a:lstStyle/>
          <a:p>
            <a:pPr eaLnBrk="1" hangingPunct="1">
              <a:buClr>
                <a:schemeClr val="tx2"/>
              </a:buClr>
              <a:buSzPct val="50000"/>
            </a:pPr>
            <a:r>
              <a:rPr lang="zh-CN" altLang="en-US" b="1" dirty="0">
                <a:latin typeface="黑体" panose="02010609060101010101" pitchFamily="49" charset="-122"/>
                <a:ea typeface="黑体" panose="02010609060101010101" pitchFamily="49" charset="-122"/>
              </a:rPr>
              <a:t>对长度为</a:t>
            </a:r>
            <a:r>
              <a:rPr lang="en-US" altLang="zh-CN" b="1" dirty="0">
                <a:solidFill>
                  <a:srgbClr val="FF0000"/>
                </a:solidFill>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的序列，排序最多需要做</a:t>
            </a:r>
            <a:r>
              <a:rPr lang="en-US" altLang="zh-CN" b="1" dirty="0">
                <a:solidFill>
                  <a:srgbClr val="FF0000"/>
                </a:solidFill>
                <a:latin typeface="黑体" panose="02010609060101010101" pitchFamily="49" charset="-122"/>
                <a:ea typeface="黑体" panose="02010609060101010101" pitchFamily="49" charset="-122"/>
              </a:rPr>
              <a:t>n-1</a:t>
            </a:r>
            <a:r>
              <a:rPr lang="zh-CN" altLang="en-US" b="1" dirty="0">
                <a:latin typeface="黑体" panose="02010609060101010101" pitchFamily="49" charset="-122"/>
                <a:ea typeface="黑体" panose="02010609060101010101" pitchFamily="49" charset="-122"/>
              </a:rPr>
              <a:t>次调整建新堆(筛选)。建初始堆时，需要</a:t>
            </a:r>
            <a:r>
              <a:rPr lang="en-US" altLang="zh-CN" b="1" dirty="0">
                <a:solidFill>
                  <a:srgbClr val="FF0000"/>
                </a:solidFill>
                <a:latin typeface="黑体" panose="02010609060101010101" pitchFamily="49" charset="-122"/>
                <a:ea typeface="黑体" panose="02010609060101010101" pitchFamily="49" charset="-122"/>
              </a:rPr>
              <a:t>n/2</a:t>
            </a:r>
            <a:r>
              <a:rPr lang="zh-CN" altLang="en-US" b="1" dirty="0">
                <a:latin typeface="黑体" panose="02010609060101010101" pitchFamily="49" charset="-122"/>
                <a:ea typeface="黑体" panose="02010609060101010101" pitchFamily="49" charset="-122"/>
              </a:rPr>
              <a:t>次筛选</a:t>
            </a:r>
            <a:endParaRPr lang="zh-CN" altLang="en-US" b="1" dirty="0">
              <a:latin typeface="黑体" panose="02010609060101010101" pitchFamily="49" charset="-122"/>
              <a:ea typeface="黑体" panose="02010609060101010101" pitchFamily="49" charset="-122"/>
            </a:endParaRPr>
          </a:p>
          <a:p>
            <a:pPr eaLnBrk="1" hangingPunct="1">
              <a:buClr>
                <a:schemeClr val="tx2"/>
              </a:buClr>
              <a:buSzPct val="50000"/>
            </a:pPr>
            <a:r>
              <a:rPr lang="zh-CN" altLang="en-US" b="1" dirty="0">
                <a:latin typeface="黑体" panose="02010609060101010101" pitchFamily="49" charset="-122"/>
                <a:ea typeface="黑体" panose="02010609060101010101" pitchFamily="49" charset="-122"/>
              </a:rPr>
              <a:t>因此共需要</a:t>
            </a:r>
            <a:r>
              <a:rPr lang="en-US" altLang="zh-CN" b="1" dirty="0">
                <a:solidFill>
                  <a:srgbClr val="FF0000"/>
                </a:solidFill>
                <a:latin typeface="黑体" panose="02010609060101010101" pitchFamily="49" charset="-122"/>
                <a:ea typeface="黑体" panose="02010609060101010101" pitchFamily="49" charset="-122"/>
              </a:rPr>
              <a:t>O(</a:t>
            </a:r>
            <a:r>
              <a:rPr lang="en-US" altLang="zh-CN" b="1" dirty="0" err="1">
                <a:solidFill>
                  <a:srgbClr val="FF0000"/>
                </a:solidFill>
                <a:latin typeface="黑体" panose="02010609060101010101" pitchFamily="49" charset="-122"/>
                <a:ea typeface="黑体" panose="02010609060101010101" pitchFamily="49" charset="-122"/>
              </a:rPr>
              <a:t>nxk</a:t>
            </a:r>
            <a:r>
              <a:rPr lang="en-US" altLang="zh-CN" b="1" dirty="0">
                <a:solidFill>
                  <a:srgbClr val="FF0000"/>
                </a:solidFill>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量级的时间</a:t>
            </a:r>
            <a:endParaRPr lang="zh-CN" altLang="en-US" b="1" dirty="0">
              <a:latin typeface="黑体" panose="02010609060101010101" pitchFamily="49" charset="-122"/>
              <a:ea typeface="黑体" panose="02010609060101010101" pitchFamily="49" charset="-122"/>
            </a:endParaRPr>
          </a:p>
          <a:p>
            <a:pPr eaLnBrk="1" hangingPunct="1">
              <a:buClr>
                <a:schemeClr val="tx2"/>
              </a:buClr>
              <a:buSzPct val="50000"/>
            </a:pPr>
            <a:r>
              <a:rPr lang="en-US" altLang="zh-CN" b="1" dirty="0">
                <a:solidFill>
                  <a:srgbClr val="FF0000"/>
                </a:solidFill>
                <a:latin typeface="黑体" panose="02010609060101010101" pitchFamily="49" charset="-122"/>
                <a:ea typeface="黑体" panose="02010609060101010101" pitchFamily="49" charset="-122"/>
              </a:rPr>
              <a:t>k = log</a:t>
            </a:r>
            <a:r>
              <a:rPr lang="en-US" altLang="zh-CN" b="1" baseline="-25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n</a:t>
            </a:r>
            <a:endParaRPr lang="en-US" altLang="zh-CN" b="1" dirty="0">
              <a:solidFill>
                <a:srgbClr val="FF0000"/>
              </a:solidFill>
              <a:latin typeface="黑体" panose="02010609060101010101" pitchFamily="49" charset="-122"/>
              <a:ea typeface="黑体" panose="02010609060101010101" pitchFamily="49" charset="-122"/>
            </a:endParaRPr>
          </a:p>
          <a:p>
            <a:pPr eaLnBrk="1" hangingPunct="1">
              <a:buClr>
                <a:schemeClr val="tx2"/>
              </a:buClr>
              <a:buSzPct val="50000"/>
            </a:pPr>
            <a:r>
              <a:rPr lang="zh-CN" altLang="en-US" b="1" dirty="0">
                <a:latin typeface="黑体" panose="02010609060101010101" pitchFamily="49" charset="-122"/>
                <a:ea typeface="黑体" panose="02010609060101010101" pitchFamily="49" charset="-122"/>
              </a:rPr>
              <a:t>堆排序时间复杂度为</a:t>
            </a:r>
            <a:r>
              <a:rPr lang="en-US" altLang="zh-CN" b="1" dirty="0">
                <a:solidFill>
                  <a:srgbClr val="FF0000"/>
                </a:solidFill>
                <a:latin typeface="黑体" panose="02010609060101010101" pitchFamily="49" charset="-122"/>
                <a:ea typeface="黑体" panose="02010609060101010101" pitchFamily="49" charset="-122"/>
              </a:rPr>
              <a:t>O(nlog</a:t>
            </a:r>
            <a:r>
              <a:rPr lang="en-US" altLang="zh-CN" b="1" baseline="-25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n)</a:t>
            </a:r>
            <a:endParaRPr lang="en-US" altLang="zh-CN" b="1" dirty="0">
              <a:solidFill>
                <a:srgbClr val="FF0000"/>
              </a:solidFill>
              <a:latin typeface="黑体" panose="02010609060101010101" pitchFamily="49" charset="-122"/>
              <a:ea typeface="黑体" panose="02010609060101010101" pitchFamily="49" charset="-122"/>
            </a:endParaRPr>
          </a:p>
          <a:p>
            <a:pPr eaLnBrk="1" hangingPunct="1">
              <a:buClr>
                <a:schemeClr val="tx2"/>
              </a:buClr>
              <a:buSzPct val="50000"/>
            </a:pPr>
            <a:r>
              <a:rPr lang="zh-CN" altLang="en-US" b="1" dirty="0">
                <a:latin typeface="黑体" panose="02010609060101010101" pitchFamily="49" charset="-122"/>
                <a:ea typeface="黑体" panose="02010609060101010101" pitchFamily="49" charset="-122"/>
              </a:rPr>
              <a:t>堆排序是一种</a:t>
            </a:r>
            <a:r>
              <a:rPr lang="zh-CN" altLang="en-US" b="1" dirty="0">
                <a:solidFill>
                  <a:srgbClr val="FF0000"/>
                </a:solidFill>
                <a:latin typeface="黑体" panose="02010609060101010101" pitchFamily="49" charset="-122"/>
                <a:ea typeface="黑体" panose="02010609060101010101" pitchFamily="49" charset="-122"/>
              </a:rPr>
              <a:t>不稳定</a:t>
            </a:r>
            <a:r>
              <a:rPr lang="zh-CN" altLang="en-US" b="1" dirty="0">
                <a:latin typeface="黑体" panose="02010609060101010101" pitchFamily="49" charset="-122"/>
                <a:ea typeface="黑体" panose="02010609060101010101" pitchFamily="49" charset="-122"/>
              </a:rPr>
              <a:t>的排序方法</a:t>
            </a:r>
            <a:endParaRPr lang="zh-CN" altLang="en-US" b="1" dirty="0">
              <a:latin typeface="黑体" panose="02010609060101010101" pitchFamily="49" charset="-122"/>
              <a:ea typeface="黑体" panose="02010609060101010101" pitchFamily="49" charset="-122"/>
            </a:endParaRPr>
          </a:p>
        </p:txBody>
      </p:sp>
      <p:sp>
        <p:nvSpPr>
          <p:cNvPr id="88070"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一、归并</a:t>
            </a:r>
            <a:endParaRPr lang="en-US" altLang="zh-CN" sz="3300">
              <a:latin typeface="黑体" panose="02010609060101010101" pitchFamily="49" charset="-122"/>
              <a:ea typeface="黑体" panose="02010609060101010101" pitchFamily="49" charset="-122"/>
            </a:endParaRPr>
          </a:p>
        </p:txBody>
      </p:sp>
      <p:sp>
        <p:nvSpPr>
          <p:cNvPr id="9011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277E170-2D93-4F24-A5CE-5F0E7AC8F882}" type="slidenum">
              <a:rPr lang="zh-CN" altLang="en-US" sz="2400"/>
            </a:fld>
            <a:endParaRPr lang="en-US" altLang="zh-CN" sz="2400"/>
          </a:p>
        </p:txBody>
      </p:sp>
      <p:sp>
        <p:nvSpPr>
          <p:cNvPr id="9011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endParaRPr lang="zh-CN" altLang="en-US" sz="3600" b="1">
              <a:solidFill>
                <a:srgbClr val="333399"/>
              </a:solidFill>
              <a:ea typeface="仿宋_GB2312" pitchFamily="49" charset="-122"/>
            </a:endParaRPr>
          </a:p>
        </p:txBody>
      </p:sp>
      <p:sp>
        <p:nvSpPr>
          <p:cNvPr id="90117" name="Rectangle 5"/>
          <p:cNvSpPr>
            <a:spLocks noGrp="1" noChangeArrowheads="1"/>
          </p:cNvSpPr>
          <p:nvPr>
            <p:ph type="body" idx="1"/>
          </p:nvPr>
        </p:nvSpPr>
        <p:spPr>
          <a:xfrm>
            <a:off x="381000" y="2819400"/>
            <a:ext cx="8763000" cy="4038600"/>
          </a:xfrm>
        </p:spPr>
        <p:txBody>
          <a:bodyPr/>
          <a:lstStyle/>
          <a:p>
            <a:pPr eaLnBrk="1" hangingPunct="1">
              <a:spcBef>
                <a:spcPct val="30000"/>
              </a:spcBef>
              <a:buClr>
                <a:schemeClr val="tx2"/>
              </a:buClr>
              <a:buSzPct val="50000"/>
            </a:pPr>
            <a:r>
              <a:rPr lang="zh-CN" altLang="en-US" b="1" dirty="0">
                <a:latin typeface="黑体" panose="02010609060101010101" pitchFamily="49" charset="-122"/>
                <a:ea typeface="黑体" panose="02010609060101010101" pitchFamily="49" charset="-122"/>
              </a:rPr>
              <a:t>归并是将两个或两个以上的</a:t>
            </a:r>
            <a:r>
              <a:rPr lang="zh-CN" altLang="en-US" b="1" dirty="0">
                <a:solidFill>
                  <a:srgbClr val="FF0000"/>
                </a:solidFill>
                <a:latin typeface="黑体" panose="02010609060101010101" pitchFamily="49" charset="-122"/>
                <a:ea typeface="黑体" panose="02010609060101010101" pitchFamily="49" charset="-122"/>
              </a:rPr>
              <a:t>有序表</a:t>
            </a:r>
            <a:r>
              <a:rPr lang="zh-CN" altLang="en-US" b="1" dirty="0">
                <a:latin typeface="黑体" panose="02010609060101010101" pitchFamily="49" charset="-122"/>
                <a:ea typeface="黑体" panose="02010609060101010101" pitchFamily="49" charset="-122"/>
              </a:rPr>
              <a:t>合并成一个新的有序表的操作过程。</a:t>
            </a:r>
            <a:endParaRPr lang="zh-CN" altLang="en-US" b="1" dirty="0">
              <a:latin typeface="黑体" panose="02010609060101010101" pitchFamily="49" charset="-122"/>
              <a:ea typeface="黑体" panose="02010609060101010101" pitchFamily="49" charset="-122"/>
            </a:endParaRPr>
          </a:p>
        </p:txBody>
      </p:sp>
      <p:sp>
        <p:nvSpPr>
          <p:cNvPr id="90118"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二、两路归并</a:t>
            </a:r>
            <a:endParaRPr lang="en-US" altLang="zh-CN" sz="3300">
              <a:latin typeface="黑体" panose="02010609060101010101" pitchFamily="49" charset="-122"/>
              <a:ea typeface="黑体" panose="02010609060101010101" pitchFamily="49" charset="-122"/>
            </a:endParaRPr>
          </a:p>
        </p:txBody>
      </p:sp>
      <p:sp>
        <p:nvSpPr>
          <p:cNvPr id="9113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6216EE8-5DF1-453C-941D-F83758AC125D}" type="slidenum">
              <a:rPr lang="zh-CN" altLang="en-US" sz="2400"/>
            </a:fld>
            <a:endParaRPr lang="en-US" altLang="zh-CN" sz="2400"/>
          </a:p>
        </p:txBody>
      </p:sp>
      <p:sp>
        <p:nvSpPr>
          <p:cNvPr id="9114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endParaRPr lang="zh-CN" altLang="en-US" sz="3600" b="1">
              <a:solidFill>
                <a:srgbClr val="333399"/>
              </a:solidFill>
              <a:ea typeface="仿宋_GB2312" pitchFamily="49" charset="-122"/>
            </a:endParaRPr>
          </a:p>
        </p:txBody>
      </p:sp>
      <p:sp>
        <p:nvSpPr>
          <p:cNvPr id="91141" name="Rectangle 5"/>
          <p:cNvSpPr>
            <a:spLocks noGrp="1" noChangeArrowheads="1"/>
          </p:cNvSpPr>
          <p:nvPr>
            <p:ph type="body" idx="1"/>
          </p:nvPr>
        </p:nvSpPr>
        <p:spPr>
          <a:xfrm>
            <a:off x="599716" y="3057525"/>
            <a:ext cx="8763000" cy="3644900"/>
          </a:xfrm>
        </p:spPr>
        <p:txBody>
          <a:bodyPr/>
          <a:lstStyle/>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void Merge(int left, int mid, int right ) </a:t>
            </a:r>
            <a:endParaRPr lang="en-US" altLang="zh-CN" sz="2000" b="1" dirty="0">
              <a:latin typeface="黑体" panose="02010609060101010101" pitchFamily="49" charset="-122"/>
              <a:ea typeface="黑体" panose="02010609060101010101" pitchFamily="49" charset="-122"/>
            </a:endParaRPr>
          </a:p>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   int i = left,  j = mid+1,  k = left;		</a:t>
            </a:r>
            <a:endParaRPr lang="en-US" altLang="zh-CN" sz="2000" b="1" dirty="0">
              <a:latin typeface="黑体" panose="02010609060101010101" pitchFamily="49" charset="-122"/>
              <a:ea typeface="黑体" panose="02010609060101010101" pitchFamily="49" charset="-122"/>
            </a:endParaRPr>
          </a:p>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    while ( i &lt;= mid &amp;&amp; j &lt;= right ) {  //</a:t>
            </a:r>
            <a:r>
              <a:rPr lang="zh-CN" altLang="en-US" sz="2000" b="1" dirty="0">
                <a:latin typeface="黑体" panose="02010609060101010101" pitchFamily="49" charset="-122"/>
                <a:ea typeface="黑体" panose="02010609060101010101" pitchFamily="49" charset="-122"/>
              </a:rPr>
              <a:t>两两比较将较小的并入</a:t>
            </a:r>
            <a:endParaRPr lang="zh-CN" altLang="en-US" sz="2000" b="1" dirty="0">
              <a:latin typeface="黑体" panose="02010609060101010101" pitchFamily="49" charset="-122"/>
              <a:ea typeface="黑体" panose="02010609060101010101" pitchFamily="49" charset="-122"/>
            </a:endParaRPr>
          </a:p>
          <a:p>
            <a:pPr eaLnBrk="1" hangingPunct="1">
              <a:spcBef>
                <a:spcPct val="40000"/>
              </a:spcBef>
              <a:buClrTx/>
              <a:buSzTx/>
              <a:buFontTx/>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if (Key[i] </a:t>
            </a:r>
            <a:r>
              <a:rPr lang="en-US" altLang="zh-CN" sz="2000" b="1" dirty="0">
                <a:solidFill>
                  <a:srgbClr val="FF0000"/>
                </a:solidFill>
                <a:latin typeface="黑体" panose="02010609060101010101" pitchFamily="49" charset="-122"/>
                <a:ea typeface="黑体" panose="02010609060101010101" pitchFamily="49" charset="-122"/>
              </a:rPr>
              <a:t>&lt;= </a:t>
            </a:r>
            <a:r>
              <a:rPr lang="en-US" altLang="zh-CN" sz="2000" b="1" dirty="0">
                <a:latin typeface="黑体" panose="02010609060101010101" pitchFamily="49" charset="-122"/>
                <a:ea typeface="黑体" panose="02010609060101010101" pitchFamily="49" charset="-122"/>
              </a:rPr>
              <a:t>Key[j])  Data[k++] = Key[i++]; </a:t>
            </a:r>
            <a:endParaRPr lang="en-US" altLang="zh-CN" sz="2000" b="1" dirty="0">
              <a:latin typeface="黑体" panose="02010609060101010101" pitchFamily="49" charset="-122"/>
              <a:ea typeface="黑体" panose="02010609060101010101" pitchFamily="49" charset="-122"/>
            </a:endParaRPr>
          </a:p>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        else  Data[k++] = Key[</a:t>
            </a:r>
            <a:r>
              <a:rPr lang="en-US" altLang="zh-CN" sz="2000" b="1" dirty="0" err="1">
                <a:latin typeface="黑体" panose="02010609060101010101" pitchFamily="49" charset="-122"/>
                <a:ea typeface="黑体" panose="02010609060101010101" pitchFamily="49" charset="-122"/>
              </a:rPr>
              <a:t>j++</a:t>
            </a:r>
            <a:r>
              <a:rPr lang="en-US" altLang="zh-CN" sz="2000" b="1" dirty="0">
                <a:latin typeface="黑体" panose="02010609060101010101" pitchFamily="49" charset="-122"/>
                <a:ea typeface="黑体" panose="02010609060101010101" pitchFamily="49" charset="-122"/>
              </a:rPr>
              <a:t>]; </a:t>
            </a:r>
            <a:endParaRPr lang="en-US" altLang="zh-CN" sz="2000" b="1" dirty="0">
              <a:latin typeface="黑体" panose="02010609060101010101" pitchFamily="49" charset="-122"/>
              <a:ea typeface="黑体" panose="02010609060101010101" pitchFamily="49" charset="-122"/>
            </a:endParaRPr>
          </a:p>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    }</a:t>
            </a:r>
            <a:endParaRPr lang="en-US" altLang="zh-CN" sz="2000" b="1" dirty="0">
              <a:latin typeface="黑体" panose="02010609060101010101" pitchFamily="49" charset="-122"/>
              <a:ea typeface="黑体" panose="02010609060101010101" pitchFamily="49" charset="-122"/>
            </a:endParaRPr>
          </a:p>
          <a:p>
            <a:pPr eaLnBrk="1" hangingPunct="1">
              <a:spcBef>
                <a:spcPct val="40000"/>
              </a:spcBef>
              <a:buClrTx/>
              <a:buSzTx/>
              <a:buFontTx/>
              <a:buNone/>
            </a:pPr>
            <a:r>
              <a:rPr lang="en-US" altLang="zh-CN" sz="2000" b="1" dirty="0">
                <a:latin typeface="黑体" panose="02010609060101010101" pitchFamily="49" charset="-122"/>
                <a:ea typeface="黑体" panose="02010609060101010101" pitchFamily="49" charset="-122"/>
              </a:rPr>
              <a:t>    while (i&lt;=mid) { Data[k++]=Key[i++]; }//</a:t>
            </a:r>
            <a:r>
              <a:rPr lang="zh-CN" altLang="en-US" sz="2000" b="1" dirty="0">
                <a:latin typeface="黑体" panose="02010609060101010101" pitchFamily="49" charset="-122"/>
                <a:ea typeface="黑体" panose="02010609060101010101" pitchFamily="49" charset="-122"/>
              </a:rPr>
              <a:t>将</a:t>
            </a:r>
            <a:r>
              <a:rPr lang="en-US" altLang="zh-CN" sz="2000" b="1" dirty="0">
                <a:latin typeface="黑体" panose="02010609060101010101" pitchFamily="49" charset="-122"/>
                <a:ea typeface="黑体" panose="02010609060101010101" pitchFamily="49" charset="-122"/>
              </a:rPr>
              <a:t>mid</a:t>
            </a:r>
            <a:r>
              <a:rPr lang="zh-CN" altLang="en-US" sz="2000" b="1" dirty="0">
                <a:latin typeface="黑体" panose="02010609060101010101" pitchFamily="49" charset="-122"/>
                <a:ea typeface="黑体" panose="02010609060101010101" pitchFamily="49" charset="-122"/>
              </a:rPr>
              <a:t>前剩余的并入</a:t>
            </a:r>
            <a:endParaRPr lang="zh-CN" altLang="en-US" sz="2000" b="1" dirty="0">
              <a:latin typeface="黑体" panose="02010609060101010101" pitchFamily="49" charset="-122"/>
              <a:ea typeface="黑体" panose="02010609060101010101" pitchFamily="49" charset="-122"/>
            </a:endParaRPr>
          </a:p>
          <a:p>
            <a:pPr eaLnBrk="1" hangingPunct="1">
              <a:spcBef>
                <a:spcPct val="40000"/>
              </a:spcBef>
              <a:buClrTx/>
              <a:buSzTx/>
              <a:buFontTx/>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while (j&lt;=right){ Data[k++]=Key[</a:t>
            </a:r>
            <a:r>
              <a:rPr lang="en-US" altLang="zh-CN" sz="2000" b="1" dirty="0" err="1">
                <a:latin typeface="黑体" panose="02010609060101010101" pitchFamily="49" charset="-122"/>
                <a:ea typeface="黑体" panose="02010609060101010101" pitchFamily="49" charset="-122"/>
              </a:rPr>
              <a:t>j++</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将</a:t>
            </a:r>
            <a:r>
              <a:rPr lang="en-US" altLang="zh-CN" sz="2000" b="1" dirty="0">
                <a:latin typeface="黑体" panose="02010609060101010101" pitchFamily="49" charset="-122"/>
                <a:ea typeface="黑体" panose="02010609060101010101" pitchFamily="49" charset="-122"/>
              </a:rPr>
              <a:t>mid</a:t>
            </a:r>
            <a:r>
              <a:rPr lang="zh-CN" altLang="en-US" sz="2000" b="1" dirty="0">
                <a:latin typeface="黑体" panose="02010609060101010101" pitchFamily="49" charset="-122"/>
                <a:ea typeface="黑体" panose="02010609060101010101" pitchFamily="49" charset="-122"/>
              </a:rPr>
              <a:t>后剩余的并入</a:t>
            </a:r>
            <a:endParaRPr lang="zh-CN" altLang="en-US" sz="2000" b="1" dirty="0">
              <a:latin typeface="黑体" panose="02010609060101010101" pitchFamily="49" charset="-122"/>
              <a:ea typeface="黑体" panose="02010609060101010101" pitchFamily="49" charset="-122"/>
            </a:endParaRPr>
          </a:p>
          <a:p>
            <a:pPr eaLnBrk="1" hangingPunct="1">
              <a:spcBef>
                <a:spcPct val="40000"/>
              </a:spcBef>
              <a:buClrTx/>
              <a:buSzTx/>
              <a:buFontTx/>
              <a:buNone/>
            </a:pPr>
            <a:r>
              <a:rPr lang="zh-CN" altLang="en-US" sz="2000" b="1" dirty="0">
                <a:latin typeface="黑体" panose="02010609060101010101" pitchFamily="49" charset="-122"/>
                <a:ea typeface="黑体" panose="02010609060101010101" pitchFamily="49" charset="-122"/>
              </a:rPr>
              <a:t>}	</a:t>
            </a:r>
            <a:endParaRPr lang="zh-CN" altLang="en-US" sz="2000" b="1" dirty="0">
              <a:latin typeface="黑体" panose="02010609060101010101" pitchFamily="49" charset="-122"/>
              <a:ea typeface="黑体" panose="02010609060101010101" pitchFamily="49" charset="-122"/>
            </a:endParaRPr>
          </a:p>
        </p:txBody>
      </p:sp>
      <p:sp>
        <p:nvSpPr>
          <p:cNvPr id="91142"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91143" name="Group 13"/>
          <p:cNvGrpSpPr/>
          <p:nvPr/>
        </p:nvGrpSpPr>
        <p:grpSpPr bwMode="auto">
          <a:xfrm>
            <a:off x="3314700" y="1708150"/>
            <a:ext cx="5616575" cy="1219200"/>
            <a:chOff x="2160" y="1152"/>
            <a:chExt cx="3456" cy="768"/>
          </a:xfrm>
        </p:grpSpPr>
        <p:sp>
          <p:nvSpPr>
            <p:cNvPr id="91144" name="Rectangle 8"/>
            <p:cNvSpPr>
              <a:spLocks noChangeArrowheads="1"/>
            </p:cNvSpPr>
            <p:nvPr/>
          </p:nvSpPr>
          <p:spPr bwMode="auto">
            <a:xfrm>
              <a:off x="3024" y="1344"/>
              <a:ext cx="1056" cy="240"/>
            </a:xfrm>
            <a:prstGeom prst="rect">
              <a:avLst/>
            </a:prstGeom>
            <a:noFill/>
            <a:ln w="28575">
              <a:solidFill>
                <a:srgbClr val="FF66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1145" name="Rectangle 9"/>
            <p:cNvSpPr>
              <a:spLocks noChangeArrowheads="1"/>
            </p:cNvSpPr>
            <p:nvPr/>
          </p:nvSpPr>
          <p:spPr bwMode="auto">
            <a:xfrm>
              <a:off x="4080" y="1344"/>
              <a:ext cx="1488" cy="240"/>
            </a:xfrm>
            <a:prstGeom prst="rect">
              <a:avLst/>
            </a:prstGeom>
            <a:noFill/>
            <a:ln w="28575">
              <a:solidFill>
                <a:srgbClr val="FF66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1146" name="Rectangle 10"/>
            <p:cNvSpPr>
              <a:spLocks noChangeArrowheads="1"/>
            </p:cNvSpPr>
            <p:nvPr/>
          </p:nvSpPr>
          <p:spPr bwMode="auto">
            <a:xfrm>
              <a:off x="3024" y="1680"/>
              <a:ext cx="2544" cy="240"/>
            </a:xfrm>
            <a:prstGeom prst="rect">
              <a:avLst/>
            </a:prstGeom>
            <a:noFill/>
            <a:ln w="28575">
              <a:solidFill>
                <a:srgbClr val="FF66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1147" name="Text Box 11"/>
            <p:cNvSpPr txBox="1">
              <a:spLocks noChangeArrowheads="1"/>
            </p:cNvSpPr>
            <p:nvPr/>
          </p:nvSpPr>
          <p:spPr bwMode="auto">
            <a:xfrm>
              <a:off x="2928" y="1152"/>
              <a:ext cx="26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600">
                  <a:solidFill>
                    <a:srgbClr val="AC549B"/>
                  </a:solidFill>
                </a:rPr>
                <a:t>Left	          mid		right</a:t>
              </a:r>
              <a:endParaRPr lang="en-US" altLang="zh-CN" sz="1600">
                <a:solidFill>
                  <a:srgbClr val="AC549B"/>
                </a:solidFill>
              </a:endParaRPr>
            </a:p>
          </p:txBody>
        </p:sp>
        <p:sp>
          <p:nvSpPr>
            <p:cNvPr id="91148" name="Text Box 12"/>
            <p:cNvSpPr txBox="1">
              <a:spLocks noChangeArrowheads="1"/>
            </p:cNvSpPr>
            <p:nvPr/>
          </p:nvSpPr>
          <p:spPr bwMode="auto">
            <a:xfrm>
              <a:off x="2160" y="1346"/>
              <a:ext cx="816"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r>
                <a:rPr lang="en-US" altLang="zh-CN" sz="1700" dirty="0">
                  <a:solidFill>
                    <a:srgbClr val="CC0066"/>
                  </a:solidFill>
                </a:rPr>
                <a:t>Key</a:t>
              </a:r>
              <a:endParaRPr lang="en-US" altLang="zh-CN" sz="1700" dirty="0">
                <a:solidFill>
                  <a:srgbClr val="CC0066"/>
                </a:solidFill>
              </a:endParaRPr>
            </a:p>
            <a:p>
              <a:pPr algn="r" eaLnBrk="1" hangingPunct="1">
                <a:spcBef>
                  <a:spcPct val="0"/>
                </a:spcBef>
                <a:buClrTx/>
                <a:buSzTx/>
                <a:buFontTx/>
                <a:buNone/>
              </a:pPr>
              <a:endParaRPr lang="en-US" altLang="zh-CN" sz="1700" dirty="0">
                <a:solidFill>
                  <a:srgbClr val="CC0066"/>
                </a:solidFill>
              </a:endParaRPr>
            </a:p>
            <a:p>
              <a:pPr algn="r" eaLnBrk="1" hangingPunct="1">
                <a:spcBef>
                  <a:spcPct val="0"/>
                </a:spcBef>
                <a:buClrTx/>
                <a:buSzTx/>
                <a:buFontTx/>
                <a:buNone/>
              </a:pPr>
              <a:r>
                <a:rPr lang="en-US" altLang="zh-CN" sz="1700" dirty="0">
                  <a:solidFill>
                    <a:srgbClr val="CC0066"/>
                  </a:solidFill>
                </a:rPr>
                <a:t>Data</a:t>
              </a:r>
              <a:endParaRPr lang="en-US" altLang="zh-CN" sz="1700" dirty="0">
                <a:solidFill>
                  <a:srgbClr val="CC0066"/>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二、两路归并(性能分析)</a:t>
            </a:r>
            <a:endParaRPr lang="en-US" altLang="zh-CN" sz="3300">
              <a:latin typeface="黑体" panose="02010609060101010101" pitchFamily="49" charset="-122"/>
              <a:ea typeface="黑体" panose="02010609060101010101" pitchFamily="49" charset="-122"/>
            </a:endParaRPr>
          </a:p>
        </p:txBody>
      </p:sp>
      <p:sp>
        <p:nvSpPr>
          <p:cNvPr id="9216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497D1DE-6C83-4AA1-9A1F-7A8E00B83E73}" type="slidenum">
              <a:rPr lang="zh-CN" altLang="en-US" sz="2400"/>
            </a:fld>
            <a:endParaRPr lang="en-US" altLang="zh-CN" sz="2400"/>
          </a:p>
        </p:txBody>
      </p:sp>
      <p:sp>
        <p:nvSpPr>
          <p:cNvPr id="9216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endParaRPr lang="zh-CN" altLang="en-US" sz="3600" b="1">
              <a:solidFill>
                <a:srgbClr val="333399"/>
              </a:solidFill>
              <a:ea typeface="仿宋_GB2312" pitchFamily="49" charset="-122"/>
            </a:endParaRPr>
          </a:p>
        </p:txBody>
      </p:sp>
      <p:sp>
        <p:nvSpPr>
          <p:cNvPr id="92165" name="Rectangle 5"/>
          <p:cNvSpPr>
            <a:spLocks noGrp="1" noChangeArrowheads="1"/>
          </p:cNvSpPr>
          <p:nvPr>
            <p:ph type="body" idx="1"/>
          </p:nvPr>
        </p:nvSpPr>
        <p:spPr>
          <a:xfrm>
            <a:off x="381000" y="2819400"/>
            <a:ext cx="8763000"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假设待归并的两个有序表长度分别为</a:t>
            </a:r>
            <a:r>
              <a:rPr lang="en-US" altLang="zh-CN" b="1">
                <a:solidFill>
                  <a:srgbClr val="FF0000"/>
                </a:solidFill>
                <a:latin typeface="黑体" panose="02010609060101010101" pitchFamily="49" charset="-122"/>
                <a:ea typeface="黑体" panose="02010609060101010101" pitchFamily="49" charset="-122"/>
              </a:rPr>
              <a:t>m</a:t>
            </a:r>
            <a:r>
              <a:rPr lang="zh-CN" altLang="en-US" b="1">
                <a:solidFill>
                  <a:srgbClr val="FF0000"/>
                </a:solidFill>
                <a:latin typeface="黑体" panose="02010609060101010101" pitchFamily="49" charset="-122"/>
                <a:ea typeface="黑体" panose="02010609060101010101" pitchFamily="49" charset="-122"/>
              </a:rPr>
              <a:t>和</a:t>
            </a:r>
            <a:r>
              <a:rPr lang="en-US" altLang="zh-CN" b="1">
                <a:solidFill>
                  <a:srgbClr val="FF0000"/>
                </a:solidFill>
                <a:latin typeface="黑体" panose="02010609060101010101" pitchFamily="49" charset="-122"/>
                <a:ea typeface="黑体" panose="02010609060101010101" pitchFamily="49" charset="-122"/>
              </a:rPr>
              <a:t>L</a:t>
            </a:r>
            <a:r>
              <a:rPr lang="zh-CN" altLang="en-US" b="1">
                <a:latin typeface="黑体" panose="02010609060101010101" pitchFamily="49" charset="-122"/>
                <a:ea typeface="黑体" panose="02010609060101010101" pitchFamily="49" charset="-122"/>
              </a:rPr>
              <a:t>，则两路归并后，新的有序表长度为</a:t>
            </a:r>
            <a:r>
              <a:rPr lang="en-US" altLang="zh-CN" b="1">
                <a:solidFill>
                  <a:srgbClr val="FF0000"/>
                </a:solidFill>
                <a:latin typeface="黑体" panose="02010609060101010101" pitchFamily="49" charset="-122"/>
                <a:ea typeface="黑体" panose="02010609060101010101" pitchFamily="49" charset="-122"/>
              </a:rPr>
              <a:t>m+L</a:t>
            </a:r>
            <a:endParaRPr lang="en-US" altLang="zh-CN" b="1">
              <a:solidFill>
                <a:srgbClr val="FF0000"/>
              </a:solidFill>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两路归并操作至多只需要</a:t>
            </a:r>
            <a:r>
              <a:rPr lang="en-US" altLang="zh-CN" b="1">
                <a:solidFill>
                  <a:srgbClr val="FF0000"/>
                </a:solidFill>
                <a:latin typeface="黑体" panose="02010609060101010101" pitchFamily="49" charset="-122"/>
                <a:ea typeface="黑体" panose="02010609060101010101" pitchFamily="49" charset="-122"/>
              </a:rPr>
              <a:t>m+L</a:t>
            </a:r>
            <a:r>
              <a:rPr lang="zh-CN" altLang="en-US" b="1">
                <a:solidFill>
                  <a:srgbClr val="FF0000"/>
                </a:solidFill>
                <a:latin typeface="黑体" panose="02010609060101010101" pitchFamily="49" charset="-122"/>
                <a:ea typeface="黑体" panose="02010609060101010101" pitchFamily="49" charset="-122"/>
              </a:rPr>
              <a:t>次移位</a:t>
            </a:r>
            <a:r>
              <a:rPr lang="zh-CN" altLang="en-US" b="1">
                <a:latin typeface="黑体" panose="02010609060101010101" pitchFamily="49" charset="-122"/>
                <a:ea typeface="黑体" panose="02010609060101010101" pitchFamily="49" charset="-122"/>
              </a:rPr>
              <a:t>和</a:t>
            </a:r>
            <a:r>
              <a:rPr lang="en-US" altLang="zh-CN" b="1">
                <a:solidFill>
                  <a:srgbClr val="FF0000"/>
                </a:solidFill>
                <a:latin typeface="黑体" panose="02010609060101010101" pitchFamily="49" charset="-122"/>
                <a:ea typeface="黑体" panose="02010609060101010101" pitchFamily="49" charset="-122"/>
              </a:rPr>
              <a:t>m+L</a:t>
            </a:r>
            <a:r>
              <a:rPr lang="zh-CN" altLang="en-US" b="1">
                <a:solidFill>
                  <a:srgbClr val="FF0000"/>
                </a:solidFill>
                <a:latin typeface="黑体" panose="02010609060101010101" pitchFamily="49" charset="-122"/>
                <a:ea typeface="黑体" panose="02010609060101010101" pitchFamily="49" charset="-122"/>
              </a:rPr>
              <a:t>次比较</a:t>
            </a:r>
            <a:endParaRPr lang="zh-CN" altLang="en-US" b="1">
              <a:solidFill>
                <a:srgbClr val="FF0000"/>
              </a:solidFill>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因此两路归并的时间复杂度为</a:t>
            </a:r>
            <a:r>
              <a:rPr lang="en-US" altLang="zh-CN" b="1">
                <a:solidFill>
                  <a:srgbClr val="FF0000"/>
                </a:solidFill>
                <a:latin typeface="黑体" panose="02010609060101010101" pitchFamily="49" charset="-122"/>
                <a:ea typeface="黑体" panose="02010609060101010101" pitchFamily="49" charset="-122"/>
              </a:rPr>
              <a:t>O(m+L)</a:t>
            </a:r>
            <a:endParaRPr lang="en-US" altLang="zh-CN" b="1">
              <a:solidFill>
                <a:srgbClr val="FF0000"/>
              </a:solidFill>
              <a:latin typeface="黑体" panose="02010609060101010101" pitchFamily="49" charset="-122"/>
              <a:ea typeface="黑体" panose="02010609060101010101" pitchFamily="49" charset="-122"/>
            </a:endParaRPr>
          </a:p>
        </p:txBody>
      </p:sp>
      <p:sp>
        <p:nvSpPr>
          <p:cNvPr id="92166"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三、2路－归并排序</a:t>
            </a:r>
            <a:r>
              <a:rPr lang="en-US" altLang="zh-CN" sz="3300">
                <a:latin typeface="黑体" panose="02010609060101010101" pitchFamily="49" charset="-122"/>
                <a:ea typeface="黑体" panose="02010609060101010101" pitchFamily="49" charset="-122"/>
              </a:rPr>
              <a:t>(</a:t>
            </a:r>
            <a:r>
              <a:rPr lang="zh-CN" altLang="en-US" sz="3300">
                <a:latin typeface="黑体" panose="02010609060101010101" pitchFamily="49" charset="-122"/>
                <a:ea typeface="黑体" panose="02010609060101010101" pitchFamily="49" charset="-122"/>
              </a:rPr>
              <a:t>算法</a:t>
            </a:r>
            <a:r>
              <a:rPr lang="en-US" altLang="zh-CN" sz="3300">
                <a:latin typeface="黑体" panose="02010609060101010101" pitchFamily="49" charset="-122"/>
                <a:ea typeface="黑体" panose="02010609060101010101" pitchFamily="49" charset="-122"/>
              </a:rPr>
              <a:t>)</a:t>
            </a:r>
            <a:endParaRPr lang="en-US" altLang="zh-CN" sz="3300">
              <a:latin typeface="黑体" panose="02010609060101010101" pitchFamily="49" charset="-122"/>
              <a:ea typeface="黑体" panose="02010609060101010101" pitchFamily="49" charset="-122"/>
            </a:endParaRPr>
          </a:p>
        </p:txBody>
      </p:sp>
      <p:sp>
        <p:nvSpPr>
          <p:cNvPr id="9318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F4FB4AB-B4B9-47A6-A7C8-EE71F55BF539}" type="slidenum">
              <a:rPr lang="zh-CN" altLang="en-US" sz="2400"/>
            </a:fld>
            <a:endParaRPr lang="en-US" altLang="zh-CN" sz="2400"/>
          </a:p>
        </p:txBody>
      </p:sp>
      <p:sp>
        <p:nvSpPr>
          <p:cNvPr id="9318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endParaRPr lang="zh-CN" altLang="en-US" sz="3600" b="1">
              <a:solidFill>
                <a:srgbClr val="333399"/>
              </a:solidFill>
              <a:ea typeface="仿宋_GB2312" pitchFamily="49" charset="-122"/>
            </a:endParaRPr>
          </a:p>
        </p:txBody>
      </p:sp>
      <p:sp>
        <p:nvSpPr>
          <p:cNvPr id="93189" name="Rectangle 5"/>
          <p:cNvSpPr>
            <a:spLocks noGrp="1" noChangeArrowheads="1"/>
          </p:cNvSpPr>
          <p:nvPr>
            <p:ph type="body" idx="1"/>
          </p:nvPr>
        </p:nvSpPr>
        <p:spPr>
          <a:xfrm>
            <a:off x="381000" y="2819400"/>
            <a:ext cx="8763000" cy="4038600"/>
          </a:xfrm>
        </p:spPr>
        <p:txBody>
          <a:bodyPr/>
          <a:lstStyle/>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将</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个记录看成是</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个有序序列</a:t>
            </a:r>
            <a:endParaRPr lang="zh-CN" altLang="en-US" b="1">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将</a:t>
            </a:r>
            <a:r>
              <a:rPr lang="zh-CN" altLang="en-US" b="1">
                <a:solidFill>
                  <a:srgbClr val="FF0000"/>
                </a:solidFill>
                <a:latin typeface="黑体" panose="02010609060101010101" pitchFamily="49" charset="-122"/>
                <a:ea typeface="黑体" panose="02010609060101010101" pitchFamily="49" charset="-122"/>
              </a:rPr>
              <a:t>前后相邻</a:t>
            </a:r>
            <a:r>
              <a:rPr lang="zh-CN" altLang="en-US" b="1">
                <a:latin typeface="黑体" panose="02010609060101010101" pitchFamily="49" charset="-122"/>
                <a:ea typeface="黑体" panose="02010609060101010101" pitchFamily="49" charset="-122"/>
              </a:rPr>
              <a:t>的</a:t>
            </a:r>
            <a:r>
              <a:rPr lang="zh-CN" altLang="en-US" b="1">
                <a:solidFill>
                  <a:srgbClr val="FF0000"/>
                </a:solidFill>
                <a:latin typeface="黑体" panose="02010609060101010101" pitchFamily="49" charset="-122"/>
                <a:ea typeface="黑体" panose="02010609060101010101" pitchFamily="49" charset="-122"/>
              </a:rPr>
              <a:t>两个</a:t>
            </a:r>
            <a:r>
              <a:rPr lang="zh-CN" altLang="en-US" b="1">
                <a:latin typeface="黑体" panose="02010609060101010101" pitchFamily="49" charset="-122"/>
                <a:ea typeface="黑体" panose="02010609060101010101" pitchFamily="49" charset="-122"/>
              </a:rPr>
              <a:t>有序序列归并为一个有序序列(两路归并)</a:t>
            </a:r>
            <a:endParaRPr lang="zh-CN" altLang="en-US" b="1">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重复做两路归并操作，直到只有</a:t>
            </a:r>
            <a:r>
              <a:rPr lang="zh-CN" altLang="en-US" b="1">
                <a:solidFill>
                  <a:srgbClr val="FF0000"/>
                </a:solidFill>
                <a:latin typeface="黑体" panose="02010609060101010101" pitchFamily="49" charset="-122"/>
                <a:ea typeface="黑体" panose="02010609060101010101" pitchFamily="49" charset="-122"/>
              </a:rPr>
              <a:t>一个</a:t>
            </a:r>
            <a:r>
              <a:rPr lang="zh-CN" altLang="en-US" b="1">
                <a:latin typeface="黑体" panose="02010609060101010101" pitchFamily="49" charset="-122"/>
                <a:ea typeface="黑体" panose="02010609060101010101" pitchFamily="49" charset="-122"/>
              </a:rPr>
              <a:t>有序序列为止</a:t>
            </a:r>
            <a:endParaRPr lang="zh-CN" altLang="en-US" b="1">
              <a:latin typeface="黑体" panose="02010609060101010101" pitchFamily="49" charset="-122"/>
              <a:ea typeface="黑体" panose="02010609060101010101" pitchFamily="49" charset="-122"/>
            </a:endParaRPr>
          </a:p>
        </p:txBody>
      </p:sp>
      <p:sp>
        <p:nvSpPr>
          <p:cNvPr id="93190"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三、2路－归并排序(举例)</a:t>
            </a:r>
            <a:endParaRPr lang="en-US" altLang="zh-CN" sz="3300">
              <a:latin typeface="黑体" panose="02010609060101010101" pitchFamily="49" charset="-122"/>
              <a:ea typeface="黑体" panose="02010609060101010101" pitchFamily="49" charset="-122"/>
            </a:endParaRPr>
          </a:p>
        </p:txBody>
      </p:sp>
      <p:sp>
        <p:nvSpPr>
          <p:cNvPr id="9421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F591D6E-1154-4A28-800E-EDBF4F9BE36B}" type="slidenum">
              <a:rPr lang="zh-CN" altLang="en-US" sz="2400"/>
            </a:fld>
            <a:endParaRPr lang="en-US" altLang="zh-CN" sz="2400"/>
          </a:p>
        </p:txBody>
      </p:sp>
      <p:sp>
        <p:nvSpPr>
          <p:cNvPr id="9421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endParaRPr lang="zh-CN" altLang="en-US" sz="3600" b="1">
              <a:solidFill>
                <a:srgbClr val="333399"/>
              </a:solidFill>
              <a:ea typeface="仿宋_GB2312" pitchFamily="49" charset="-122"/>
            </a:endParaRPr>
          </a:p>
        </p:txBody>
      </p:sp>
      <p:sp>
        <p:nvSpPr>
          <p:cNvPr id="94213"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94214" name="Group 8"/>
          <p:cNvGrpSpPr/>
          <p:nvPr/>
        </p:nvGrpSpPr>
        <p:grpSpPr bwMode="auto">
          <a:xfrm>
            <a:off x="2895600" y="2816228"/>
            <a:ext cx="4572012" cy="915982"/>
            <a:chOff x="1200" y="3070"/>
            <a:chExt cx="2881" cy="578"/>
          </a:xfrm>
        </p:grpSpPr>
        <p:sp>
          <p:nvSpPr>
            <p:cNvPr id="94237" name="Text Box 9"/>
            <p:cNvSpPr txBox="1">
              <a:spLocks noChangeArrowheads="1"/>
            </p:cNvSpPr>
            <p:nvPr/>
          </p:nvSpPr>
          <p:spPr bwMode="auto">
            <a:xfrm>
              <a:off x="1248" y="3070"/>
              <a:ext cx="2833"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latin typeface="Times New Roman" panose="02020603050405020304" pitchFamily="18" charset="0"/>
                </a:rPr>
                <a:t>1</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4</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5</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6</a:t>
              </a:r>
              <a:r>
                <a:rPr lang="zh-CN" altLang="en-US" sz="2400" b="1" dirty="0">
                  <a:latin typeface="Times New Roman" panose="02020603050405020304" pitchFamily="18" charset="0"/>
                </a:rPr>
                <a:t>    </a:t>
              </a:r>
              <a:endParaRPr lang="en-US" altLang="zh-CN" sz="2400" dirty="0">
                <a:latin typeface="Times New Roman" panose="02020603050405020304" pitchFamily="18" charset="0"/>
              </a:endParaRPr>
            </a:p>
          </p:txBody>
        </p:sp>
        <p:sp>
          <p:nvSpPr>
            <p:cNvPr id="290826" name="Oval 10"/>
            <p:cNvSpPr>
              <a:spLocks noChangeArrowheads="1"/>
            </p:cNvSpPr>
            <p:nvPr/>
          </p:nvSpPr>
          <p:spPr bwMode="auto">
            <a:xfrm>
              <a:off x="12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27" name="Oval 11"/>
            <p:cNvSpPr>
              <a:spLocks noChangeArrowheads="1"/>
            </p:cNvSpPr>
            <p:nvPr/>
          </p:nvSpPr>
          <p:spPr bwMode="auto">
            <a:xfrm>
              <a:off x="36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28" name="Oval 12"/>
            <p:cNvSpPr>
              <a:spLocks noChangeArrowheads="1"/>
            </p:cNvSpPr>
            <p:nvPr/>
          </p:nvSpPr>
          <p:spPr bwMode="auto">
            <a:xfrm>
              <a:off x="16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29" name="Oval 13"/>
            <p:cNvSpPr>
              <a:spLocks noChangeArrowheads="1"/>
            </p:cNvSpPr>
            <p:nvPr/>
          </p:nvSpPr>
          <p:spPr bwMode="auto">
            <a:xfrm>
              <a:off x="21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30" name="Oval 14"/>
            <p:cNvSpPr>
              <a:spLocks noChangeArrowheads="1"/>
            </p:cNvSpPr>
            <p:nvPr/>
          </p:nvSpPr>
          <p:spPr bwMode="auto">
            <a:xfrm>
              <a:off x="2688"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31" name="Oval 15"/>
            <p:cNvSpPr>
              <a:spLocks noChangeArrowheads="1"/>
            </p:cNvSpPr>
            <p:nvPr/>
          </p:nvSpPr>
          <p:spPr bwMode="auto">
            <a:xfrm>
              <a:off x="312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grpSp>
        <p:nvGrpSpPr>
          <p:cNvPr id="94215" name="Group 24"/>
          <p:cNvGrpSpPr/>
          <p:nvPr/>
        </p:nvGrpSpPr>
        <p:grpSpPr bwMode="auto">
          <a:xfrm>
            <a:off x="2971800" y="4194175"/>
            <a:ext cx="4343400" cy="530225"/>
            <a:chOff x="1872" y="2688"/>
            <a:chExt cx="2736" cy="336"/>
          </a:xfrm>
        </p:grpSpPr>
        <p:sp>
          <p:nvSpPr>
            <p:cNvPr id="290834" name="Oval 18"/>
            <p:cNvSpPr>
              <a:spLocks noChangeArrowheads="1"/>
            </p:cNvSpPr>
            <p:nvPr/>
          </p:nvSpPr>
          <p:spPr bwMode="auto">
            <a:xfrm>
              <a:off x="1872" y="2688"/>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35" name="Oval 19"/>
            <p:cNvSpPr>
              <a:spLocks noChangeArrowheads="1"/>
            </p:cNvSpPr>
            <p:nvPr/>
          </p:nvSpPr>
          <p:spPr bwMode="auto">
            <a:xfrm>
              <a:off x="3840" y="2688"/>
              <a:ext cx="336" cy="336"/>
            </a:xfrm>
            <a:prstGeom prst="ellipse">
              <a:avLst/>
            </a:prstGeom>
            <a:gradFill rotWithShape="0">
              <a:gsLst>
                <a:gs pos="0">
                  <a:srgbClr val="3333FF">
                    <a:gamma/>
                    <a:shade val="46275"/>
                    <a:invGamma/>
                  </a:srgbClr>
                </a:gs>
                <a:gs pos="50000">
                  <a:srgbClr val="3333FF"/>
                </a:gs>
                <a:gs pos="100000">
                  <a:srgbClr val="3333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36" name="Oval 20"/>
            <p:cNvSpPr>
              <a:spLocks noChangeArrowheads="1"/>
            </p:cNvSpPr>
            <p:nvPr/>
          </p:nvSpPr>
          <p:spPr bwMode="auto">
            <a:xfrm>
              <a:off x="2304" y="2688"/>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37" name="Oval 21"/>
            <p:cNvSpPr>
              <a:spLocks noChangeArrowheads="1"/>
            </p:cNvSpPr>
            <p:nvPr/>
          </p:nvSpPr>
          <p:spPr bwMode="auto">
            <a:xfrm>
              <a:off x="3264" y="2688"/>
              <a:ext cx="336" cy="336"/>
            </a:xfrm>
            <a:prstGeom prst="ellipse">
              <a:avLst/>
            </a:prstGeom>
            <a:gradFill rotWithShape="0">
              <a:gsLst>
                <a:gs pos="0">
                  <a:srgbClr val="FFCC00">
                    <a:gamma/>
                    <a:shade val="46275"/>
                    <a:invGamma/>
                  </a:srgbClr>
                </a:gs>
                <a:gs pos="50000">
                  <a:srgbClr val="FFCC00"/>
                </a:gs>
                <a:gs pos="100000">
                  <a:srgbClr val="FFCC00">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38" name="Oval 22"/>
            <p:cNvSpPr>
              <a:spLocks noChangeArrowheads="1"/>
            </p:cNvSpPr>
            <p:nvPr/>
          </p:nvSpPr>
          <p:spPr bwMode="auto">
            <a:xfrm>
              <a:off x="2880" y="2688"/>
              <a:ext cx="336" cy="336"/>
            </a:xfrm>
            <a:prstGeom prst="ellipse">
              <a:avLst/>
            </a:prstGeom>
            <a:gradFill rotWithShape="0">
              <a:gsLst>
                <a:gs pos="0">
                  <a:srgbClr val="FFCC00">
                    <a:gamma/>
                    <a:shade val="46275"/>
                    <a:invGamma/>
                  </a:srgbClr>
                </a:gs>
                <a:gs pos="50000">
                  <a:srgbClr val="FFCC00"/>
                </a:gs>
                <a:gs pos="100000">
                  <a:srgbClr val="FFCC00">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39" name="Oval 23"/>
            <p:cNvSpPr>
              <a:spLocks noChangeArrowheads="1"/>
            </p:cNvSpPr>
            <p:nvPr/>
          </p:nvSpPr>
          <p:spPr bwMode="auto">
            <a:xfrm>
              <a:off x="4272" y="2688"/>
              <a:ext cx="336" cy="336"/>
            </a:xfrm>
            <a:prstGeom prst="ellipse">
              <a:avLst/>
            </a:prstGeom>
            <a:gradFill rotWithShape="0">
              <a:gsLst>
                <a:gs pos="0">
                  <a:srgbClr val="3333FF">
                    <a:gamma/>
                    <a:shade val="46275"/>
                    <a:invGamma/>
                  </a:srgbClr>
                </a:gs>
                <a:gs pos="50000">
                  <a:srgbClr val="3333FF"/>
                </a:gs>
                <a:gs pos="100000">
                  <a:srgbClr val="3333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grpSp>
        <p:nvGrpSpPr>
          <p:cNvPr id="94216" name="Group 39"/>
          <p:cNvGrpSpPr/>
          <p:nvPr/>
        </p:nvGrpSpPr>
        <p:grpSpPr bwMode="auto">
          <a:xfrm>
            <a:off x="2971800" y="5108575"/>
            <a:ext cx="4343400" cy="530225"/>
            <a:chOff x="1872" y="3216"/>
            <a:chExt cx="2736" cy="336"/>
          </a:xfrm>
        </p:grpSpPr>
        <p:sp>
          <p:nvSpPr>
            <p:cNvPr id="290842" name="Oval 26"/>
            <p:cNvSpPr>
              <a:spLocks noChangeArrowheads="1"/>
            </p:cNvSpPr>
            <p:nvPr/>
          </p:nvSpPr>
          <p:spPr bwMode="auto">
            <a:xfrm>
              <a:off x="1872" y="3216"/>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43" name="Oval 27"/>
            <p:cNvSpPr>
              <a:spLocks noChangeArrowheads="1"/>
            </p:cNvSpPr>
            <p:nvPr/>
          </p:nvSpPr>
          <p:spPr bwMode="auto">
            <a:xfrm>
              <a:off x="3840" y="3216"/>
              <a:ext cx="336" cy="336"/>
            </a:xfrm>
            <a:prstGeom prst="ellipse">
              <a:avLst/>
            </a:prstGeom>
            <a:gradFill rotWithShape="0">
              <a:gsLst>
                <a:gs pos="0">
                  <a:srgbClr val="3333FF">
                    <a:gamma/>
                    <a:shade val="46275"/>
                    <a:invGamma/>
                  </a:srgbClr>
                </a:gs>
                <a:gs pos="50000">
                  <a:srgbClr val="3333FF"/>
                </a:gs>
                <a:gs pos="100000">
                  <a:srgbClr val="3333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44" name="Oval 28"/>
            <p:cNvSpPr>
              <a:spLocks noChangeArrowheads="1"/>
            </p:cNvSpPr>
            <p:nvPr/>
          </p:nvSpPr>
          <p:spPr bwMode="auto">
            <a:xfrm>
              <a:off x="2304" y="3216"/>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45" name="Oval 29"/>
            <p:cNvSpPr>
              <a:spLocks noChangeArrowheads="1"/>
            </p:cNvSpPr>
            <p:nvPr/>
          </p:nvSpPr>
          <p:spPr bwMode="auto">
            <a:xfrm>
              <a:off x="3264" y="3216"/>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46" name="Oval 30"/>
            <p:cNvSpPr>
              <a:spLocks noChangeArrowheads="1"/>
            </p:cNvSpPr>
            <p:nvPr/>
          </p:nvSpPr>
          <p:spPr bwMode="auto">
            <a:xfrm>
              <a:off x="2880" y="3216"/>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47" name="Oval 31"/>
            <p:cNvSpPr>
              <a:spLocks noChangeArrowheads="1"/>
            </p:cNvSpPr>
            <p:nvPr/>
          </p:nvSpPr>
          <p:spPr bwMode="auto">
            <a:xfrm>
              <a:off x="4272" y="3216"/>
              <a:ext cx="336" cy="336"/>
            </a:xfrm>
            <a:prstGeom prst="ellipse">
              <a:avLst/>
            </a:prstGeom>
            <a:gradFill rotWithShape="0">
              <a:gsLst>
                <a:gs pos="0">
                  <a:srgbClr val="3333FF">
                    <a:gamma/>
                    <a:shade val="46275"/>
                    <a:invGamma/>
                  </a:srgbClr>
                </a:gs>
                <a:gs pos="50000">
                  <a:srgbClr val="3333FF"/>
                </a:gs>
                <a:gs pos="100000">
                  <a:srgbClr val="3333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grpSp>
        <p:nvGrpSpPr>
          <p:cNvPr id="94217" name="Group 38"/>
          <p:cNvGrpSpPr/>
          <p:nvPr/>
        </p:nvGrpSpPr>
        <p:grpSpPr bwMode="auto">
          <a:xfrm>
            <a:off x="3048000" y="6019800"/>
            <a:ext cx="4267200" cy="533400"/>
            <a:chOff x="1920" y="3792"/>
            <a:chExt cx="2688" cy="336"/>
          </a:xfrm>
        </p:grpSpPr>
        <p:sp>
          <p:nvSpPr>
            <p:cNvPr id="290848" name="Oval 32"/>
            <p:cNvSpPr>
              <a:spLocks noChangeArrowheads="1"/>
            </p:cNvSpPr>
            <p:nvPr/>
          </p:nvSpPr>
          <p:spPr bwMode="auto">
            <a:xfrm>
              <a:off x="2880"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49" name="Oval 33"/>
            <p:cNvSpPr>
              <a:spLocks noChangeArrowheads="1"/>
            </p:cNvSpPr>
            <p:nvPr/>
          </p:nvSpPr>
          <p:spPr bwMode="auto">
            <a:xfrm>
              <a:off x="1920"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50" name="Oval 34"/>
            <p:cNvSpPr>
              <a:spLocks noChangeArrowheads="1"/>
            </p:cNvSpPr>
            <p:nvPr/>
          </p:nvSpPr>
          <p:spPr bwMode="auto">
            <a:xfrm>
              <a:off x="331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51" name="Oval 35"/>
            <p:cNvSpPr>
              <a:spLocks noChangeArrowheads="1"/>
            </p:cNvSpPr>
            <p:nvPr/>
          </p:nvSpPr>
          <p:spPr bwMode="auto">
            <a:xfrm>
              <a:off x="427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52" name="Oval 36"/>
            <p:cNvSpPr>
              <a:spLocks noChangeArrowheads="1"/>
            </p:cNvSpPr>
            <p:nvPr/>
          </p:nvSpPr>
          <p:spPr bwMode="auto">
            <a:xfrm>
              <a:off x="3888"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0853" name="Oval 37"/>
            <p:cNvSpPr>
              <a:spLocks noChangeArrowheads="1"/>
            </p:cNvSpPr>
            <p:nvPr/>
          </p:nvSpPr>
          <p:spPr bwMode="auto">
            <a:xfrm>
              <a:off x="2352" y="3792"/>
              <a:ext cx="336" cy="336"/>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sp>
        <p:nvSpPr>
          <p:cNvPr id="94218" name="Text Box 40"/>
          <p:cNvSpPr txBox="1">
            <a:spLocks noChangeArrowheads="1"/>
          </p:cNvSpPr>
          <p:nvPr/>
        </p:nvSpPr>
        <p:spPr bwMode="auto">
          <a:xfrm>
            <a:off x="762000" y="4267200"/>
            <a:ext cx="1905000"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t>一趟归并之后</a:t>
            </a:r>
            <a:endParaRPr lang="zh-CN" altLang="en-US" sz="2000" dirty="0"/>
          </a:p>
          <a:p>
            <a:pPr eaLnBrk="1" hangingPunct="1">
              <a:spcBef>
                <a:spcPct val="50000"/>
              </a:spcBef>
              <a:buClrTx/>
              <a:buSzTx/>
              <a:buFontTx/>
              <a:buNone/>
            </a:pPr>
            <a:endParaRPr lang="zh-CN" altLang="en-US" sz="2000" dirty="0"/>
          </a:p>
          <a:p>
            <a:pPr eaLnBrk="1" hangingPunct="1">
              <a:spcBef>
                <a:spcPct val="50000"/>
              </a:spcBef>
              <a:buClrTx/>
              <a:buSzTx/>
              <a:buFontTx/>
              <a:buNone/>
            </a:pPr>
            <a:r>
              <a:rPr lang="zh-CN" altLang="en-US" sz="2000" dirty="0"/>
              <a:t>二趟归并之后</a:t>
            </a:r>
            <a:endParaRPr lang="zh-CN" altLang="en-US" sz="2000" dirty="0"/>
          </a:p>
          <a:p>
            <a:pPr eaLnBrk="1" hangingPunct="1">
              <a:spcBef>
                <a:spcPct val="50000"/>
              </a:spcBef>
              <a:buClrTx/>
              <a:buSzTx/>
              <a:buFontTx/>
              <a:buNone/>
            </a:pPr>
            <a:endParaRPr lang="zh-CN" altLang="en-US" sz="2000" dirty="0"/>
          </a:p>
          <a:p>
            <a:pPr eaLnBrk="1" hangingPunct="1">
              <a:spcBef>
                <a:spcPct val="50000"/>
              </a:spcBef>
              <a:buClrTx/>
              <a:buSzTx/>
              <a:buFontTx/>
              <a:buNone/>
            </a:pPr>
            <a:r>
              <a:rPr lang="zh-CN" altLang="en-US" sz="2000" dirty="0"/>
              <a:t>三趟归并之后</a:t>
            </a:r>
            <a:endParaRPr lang="zh-CN" alt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4294967295"/>
          </p:nvPr>
        </p:nvSpPr>
        <p:spPr bwMode="auto">
          <a:xfrm>
            <a:off x="8624888" y="6400800"/>
            <a:ext cx="51911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CFD67A05-64FE-42C3-A022-BB7BC949C905}" type="slidenum">
              <a:rPr lang="en-US" altLang="zh-CN" sz="2400">
                <a:latin typeface="黑体" panose="02010609060101010101" pitchFamily="49" charset="-122"/>
                <a:ea typeface="黑体" panose="02010609060101010101" pitchFamily="49" charset="-122"/>
              </a:rPr>
            </a:fld>
            <a:endParaRPr lang="en-US" altLang="zh-CN" sz="2400">
              <a:latin typeface="黑体" panose="02010609060101010101" pitchFamily="49" charset="-122"/>
              <a:ea typeface="黑体" panose="02010609060101010101" pitchFamily="49" charset="-122"/>
            </a:endParaRPr>
          </a:p>
        </p:txBody>
      </p:sp>
      <p:sp>
        <p:nvSpPr>
          <p:cNvPr id="781316" name="Rectangle 4"/>
          <p:cNvSpPr>
            <a:spLocks noChangeArrowheads="1"/>
          </p:cNvSpPr>
          <p:nvPr/>
        </p:nvSpPr>
        <p:spPr bwMode="auto">
          <a:xfrm>
            <a:off x="500063" y="1357313"/>
            <a:ext cx="8153400" cy="1295400"/>
          </a:xfrm>
          <a:prstGeom prst="rect">
            <a:avLst/>
          </a:prstGeom>
          <a:noFill/>
          <a:ln w="9525">
            <a:noFill/>
            <a:miter lim="800000"/>
          </a:ln>
          <a:effectLst/>
        </p:spPr>
        <p:txBody>
          <a:bodyPr anchor="ctr"/>
          <a:lstStyle/>
          <a:p>
            <a:pPr eaLnBrk="1" hangingPunct="1">
              <a:defRPr/>
            </a:pPr>
            <a:r>
              <a:rPr lang="zh-CN" altLang="en-US" sz="2800" b="1" dirty="0">
                <a:solidFill>
                  <a:srgbClr val="333399"/>
                </a:solidFill>
                <a:effectLst>
                  <a:outerShdw blurRad="38100" dist="38100" dir="2700000" algn="tl">
                    <a:srgbClr val="C0C0C0"/>
                  </a:outerShdw>
                </a:effectLst>
                <a:latin typeface="黑体" panose="02010609060101010101" pitchFamily="49" charset="-122"/>
                <a:ea typeface="黑体" panose="02010609060101010101" pitchFamily="49" charset="-122"/>
              </a:rPr>
              <a:t>例：</a:t>
            </a:r>
            <a:r>
              <a:rPr lang="zh-CN" altLang="en-US" sz="2800" b="1" dirty="0">
                <a:latin typeface="黑体" panose="02010609060101010101" pitchFamily="49" charset="-122"/>
                <a:ea typeface="黑体" panose="02010609060101010101" pitchFamily="49" charset="-122"/>
              </a:rPr>
              <a:t>关键字序列</a:t>
            </a:r>
            <a:r>
              <a:rPr lang="en-US" altLang="zh-CN" sz="2800" b="1">
                <a:latin typeface="黑体" panose="02010609060101010101" pitchFamily="49" charset="-122"/>
                <a:ea typeface="黑体" panose="02010609060101010101" pitchFamily="49" charset="-122"/>
              </a:rPr>
              <a:t>T =</a:t>
            </a:r>
            <a:r>
              <a:rPr lang="zh-CN" altLang="en-US" sz="2800" b="1">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21</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25</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49</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25</a:t>
            </a:r>
            <a:r>
              <a:rPr lang="en-US" altLang="zh-CN" sz="2800" b="1" dirty="0">
                <a:solidFill>
                  <a:schemeClr val="tx2"/>
                </a:solidFill>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93</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62</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72</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08</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37</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16</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54</a:t>
            </a:r>
            <a:r>
              <a:rPr lang="zh-CN" altLang="en-US" sz="2800" b="1" dirty="0">
                <a:latin typeface="黑体" panose="02010609060101010101" pitchFamily="49" charset="-122"/>
                <a:ea typeface="黑体" panose="02010609060101010101" pitchFamily="49" charset="-122"/>
              </a:rPr>
              <a:t>），请给出归并排序的具体实现过程。</a:t>
            </a:r>
            <a:endParaRPr lang="zh-CN" altLang="en-US" sz="2800" b="1" dirty="0">
              <a:latin typeface="黑体" panose="02010609060101010101" pitchFamily="49" charset="-122"/>
              <a:ea typeface="黑体" panose="02010609060101010101" pitchFamily="49" charset="-122"/>
            </a:endParaRPr>
          </a:p>
        </p:txBody>
      </p:sp>
      <p:sp>
        <p:nvSpPr>
          <p:cNvPr id="5" name="Rectangle 8"/>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endParaRPr lang="zh-CN" altLang="en-US" sz="3600" b="1" dirty="0">
              <a:solidFill>
                <a:srgbClr val="00206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1316"/>
                                        </p:tgtEl>
                                        <p:attrNameLst>
                                          <p:attrName>style.visibility</p:attrName>
                                        </p:attrNameLst>
                                      </p:cBhvr>
                                      <p:to>
                                        <p:strVal val="visible"/>
                                      </p:to>
                                    </p:set>
                                    <p:anim calcmode="lin" valueType="num">
                                      <p:cBhvr additive="base">
                                        <p:cTn id="7" dur="500" fill="hold"/>
                                        <p:tgtEl>
                                          <p:spTgt spid="781316"/>
                                        </p:tgtEl>
                                        <p:attrNameLst>
                                          <p:attrName>ppt_x</p:attrName>
                                        </p:attrNameLst>
                                      </p:cBhvr>
                                      <p:tavLst>
                                        <p:tav tm="0">
                                          <p:val>
                                            <p:strVal val="#ppt_x"/>
                                          </p:val>
                                        </p:tav>
                                        <p:tav tm="100000">
                                          <p:val>
                                            <p:strVal val="#ppt_x"/>
                                          </p:val>
                                        </p:tav>
                                      </p:tavLst>
                                    </p:anim>
                                    <p:anim calcmode="lin" valueType="num">
                                      <p:cBhvr additive="base">
                                        <p:cTn id="8" dur="500" fill="hold"/>
                                        <p:tgtEl>
                                          <p:spTgt spid="781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a:spLocks noGrp="1"/>
          </p:cNvSpPr>
          <p:nvPr>
            <p:ph type="sldNum" sz="quarter" idx="4294967295"/>
          </p:nvPr>
        </p:nvSpPr>
        <p:spPr bwMode="auto">
          <a:xfrm>
            <a:off x="8553450" y="6400800"/>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AD6B47C7-A8CD-46D4-B134-9FC0B9EEE35A}" type="slidenum">
              <a:rPr lang="en-US" altLang="zh-CN" sz="2400"/>
            </a:fld>
            <a:endParaRPr lang="en-US" altLang="zh-CN" sz="2400"/>
          </a:p>
        </p:txBody>
      </p:sp>
      <p:grpSp>
        <p:nvGrpSpPr>
          <p:cNvPr id="2" name="Group 2"/>
          <p:cNvGrpSpPr/>
          <p:nvPr/>
        </p:nvGrpSpPr>
        <p:grpSpPr bwMode="auto">
          <a:xfrm>
            <a:off x="1371600" y="1157288"/>
            <a:ext cx="7543800" cy="533400"/>
            <a:chOff x="144" y="720"/>
            <a:chExt cx="4752" cy="336"/>
          </a:xfrm>
        </p:grpSpPr>
        <p:sp>
          <p:nvSpPr>
            <p:cNvPr id="782339" name="Rectangle 3" descr="白色大理石"/>
            <p:cNvSpPr>
              <a:spLocks noChangeArrowheads="1"/>
            </p:cNvSpPr>
            <p:nvPr/>
          </p:nvSpPr>
          <p:spPr bwMode="auto">
            <a:xfrm>
              <a:off x="144" y="72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21</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40" name="Rectangle 4" descr="白色大理石"/>
            <p:cNvSpPr>
              <a:spLocks noChangeArrowheads="1"/>
            </p:cNvSpPr>
            <p:nvPr/>
          </p:nvSpPr>
          <p:spPr bwMode="auto">
            <a:xfrm>
              <a:off x="624" y="720"/>
              <a:ext cx="336"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41" name="Rectangle 5" descr="白色大理石"/>
            <p:cNvSpPr>
              <a:spLocks noChangeArrowheads="1"/>
            </p:cNvSpPr>
            <p:nvPr/>
          </p:nvSpPr>
          <p:spPr bwMode="auto">
            <a:xfrm>
              <a:off x="1536" y="720"/>
              <a:ext cx="336"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42" name="Rectangle 6" descr="白色大理石"/>
            <p:cNvSpPr>
              <a:spLocks noChangeArrowheads="1"/>
            </p:cNvSpPr>
            <p:nvPr/>
          </p:nvSpPr>
          <p:spPr bwMode="auto">
            <a:xfrm>
              <a:off x="1968" y="720"/>
              <a:ext cx="336"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93</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43" name="Rectangle 7" descr="白色大理石"/>
            <p:cNvSpPr>
              <a:spLocks noChangeArrowheads="1"/>
            </p:cNvSpPr>
            <p:nvPr/>
          </p:nvSpPr>
          <p:spPr bwMode="auto">
            <a:xfrm>
              <a:off x="2400" y="720"/>
              <a:ext cx="336"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62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44" name="Rectangle 8" descr="白色大理石"/>
            <p:cNvSpPr>
              <a:spLocks noChangeArrowheads="1"/>
            </p:cNvSpPr>
            <p:nvPr/>
          </p:nvSpPr>
          <p:spPr bwMode="auto">
            <a:xfrm>
              <a:off x="2832" y="720"/>
              <a:ext cx="336"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72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45" name="Rectangle 9" descr="白色大理石"/>
            <p:cNvSpPr>
              <a:spLocks noChangeArrowheads="1"/>
            </p:cNvSpPr>
            <p:nvPr/>
          </p:nvSpPr>
          <p:spPr bwMode="auto">
            <a:xfrm>
              <a:off x="3264" y="720"/>
              <a:ext cx="336"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08</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46" name="Rectangle 10" descr="白色大理石"/>
            <p:cNvSpPr>
              <a:spLocks noChangeArrowheads="1"/>
            </p:cNvSpPr>
            <p:nvPr/>
          </p:nvSpPr>
          <p:spPr bwMode="auto">
            <a:xfrm>
              <a:off x="3696" y="720"/>
              <a:ext cx="336"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37</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47" name="Rectangle 11" descr="白色大理石"/>
            <p:cNvSpPr>
              <a:spLocks noChangeArrowheads="1"/>
            </p:cNvSpPr>
            <p:nvPr/>
          </p:nvSpPr>
          <p:spPr bwMode="auto">
            <a:xfrm>
              <a:off x="4128" y="720"/>
              <a:ext cx="336"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16</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48" name="Rectangle 12" descr="白色大理石"/>
            <p:cNvSpPr>
              <a:spLocks noChangeArrowheads="1"/>
            </p:cNvSpPr>
            <p:nvPr/>
          </p:nvSpPr>
          <p:spPr bwMode="auto">
            <a:xfrm>
              <a:off x="4560" y="720"/>
              <a:ext cx="336"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54</a:t>
              </a:r>
              <a:endParaRPr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49" name="Rectangle 13" descr="白色大理石"/>
            <p:cNvSpPr>
              <a:spLocks noChangeArrowheads="1"/>
            </p:cNvSpPr>
            <p:nvPr/>
          </p:nvSpPr>
          <p:spPr bwMode="auto">
            <a:xfrm>
              <a:off x="1056" y="72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49</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grpSp>
      <p:grpSp>
        <p:nvGrpSpPr>
          <p:cNvPr id="3" name="Group 14"/>
          <p:cNvGrpSpPr/>
          <p:nvPr/>
        </p:nvGrpSpPr>
        <p:grpSpPr bwMode="auto">
          <a:xfrm>
            <a:off x="1371600" y="1690688"/>
            <a:ext cx="1295400" cy="1143000"/>
            <a:chOff x="144" y="1056"/>
            <a:chExt cx="816" cy="720"/>
          </a:xfrm>
        </p:grpSpPr>
        <p:sp>
          <p:nvSpPr>
            <p:cNvPr id="782351" name="Rectangle 15" descr="白色大理石"/>
            <p:cNvSpPr>
              <a:spLocks noChangeArrowheads="1"/>
            </p:cNvSpPr>
            <p:nvPr/>
          </p:nvSpPr>
          <p:spPr bwMode="auto">
            <a:xfrm>
              <a:off x="144" y="144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21</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52" name="Rectangle 16" descr="白色大理石"/>
            <p:cNvSpPr>
              <a:spLocks noChangeArrowheads="1"/>
            </p:cNvSpPr>
            <p:nvPr/>
          </p:nvSpPr>
          <p:spPr bwMode="auto">
            <a:xfrm>
              <a:off x="528" y="144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344" name="Line 17"/>
            <p:cNvSpPr>
              <a:spLocks noChangeShapeType="1"/>
            </p:cNvSpPr>
            <p:nvPr/>
          </p:nvSpPr>
          <p:spPr bwMode="auto">
            <a:xfrm>
              <a:off x="144"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45" name="Line 18"/>
            <p:cNvSpPr>
              <a:spLocks noChangeShapeType="1"/>
            </p:cNvSpPr>
            <p:nvPr/>
          </p:nvSpPr>
          <p:spPr bwMode="auto">
            <a:xfrm>
              <a:off x="960"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9"/>
          <p:cNvGrpSpPr/>
          <p:nvPr/>
        </p:nvGrpSpPr>
        <p:grpSpPr bwMode="auto">
          <a:xfrm>
            <a:off x="2819400" y="1690688"/>
            <a:ext cx="1295400" cy="1143000"/>
            <a:chOff x="1056" y="1056"/>
            <a:chExt cx="816" cy="720"/>
          </a:xfrm>
        </p:grpSpPr>
        <p:sp>
          <p:nvSpPr>
            <p:cNvPr id="782356" name="Rectangle 20" descr="白色大理石"/>
            <p:cNvSpPr>
              <a:spLocks noChangeArrowheads="1"/>
            </p:cNvSpPr>
            <p:nvPr/>
          </p:nvSpPr>
          <p:spPr bwMode="auto">
            <a:xfrm>
              <a:off x="1056" y="1440"/>
              <a:ext cx="480"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57" name="Rectangle 21" descr="白色大理石"/>
            <p:cNvSpPr>
              <a:spLocks noChangeArrowheads="1"/>
            </p:cNvSpPr>
            <p:nvPr/>
          </p:nvSpPr>
          <p:spPr bwMode="auto">
            <a:xfrm>
              <a:off x="1440" y="144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49</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340" name="Line 22"/>
            <p:cNvSpPr>
              <a:spLocks noChangeShapeType="1"/>
            </p:cNvSpPr>
            <p:nvPr/>
          </p:nvSpPr>
          <p:spPr bwMode="auto">
            <a:xfrm>
              <a:off x="1056"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41" name="Line 23"/>
            <p:cNvSpPr>
              <a:spLocks noChangeShapeType="1"/>
            </p:cNvSpPr>
            <p:nvPr/>
          </p:nvSpPr>
          <p:spPr bwMode="auto">
            <a:xfrm>
              <a:off x="1872"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24"/>
          <p:cNvGrpSpPr/>
          <p:nvPr/>
        </p:nvGrpSpPr>
        <p:grpSpPr bwMode="auto">
          <a:xfrm>
            <a:off x="4267200" y="1690688"/>
            <a:ext cx="1219200" cy="1143000"/>
            <a:chOff x="1968" y="1056"/>
            <a:chExt cx="768" cy="720"/>
          </a:xfrm>
        </p:grpSpPr>
        <p:sp>
          <p:nvSpPr>
            <p:cNvPr id="782361" name="Rectangle 25" descr="白色大理石"/>
            <p:cNvSpPr>
              <a:spLocks noChangeArrowheads="1"/>
            </p:cNvSpPr>
            <p:nvPr/>
          </p:nvSpPr>
          <p:spPr bwMode="auto">
            <a:xfrm>
              <a:off x="1968" y="144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62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62" name="Rectangle 26" descr="白色大理石"/>
            <p:cNvSpPr>
              <a:spLocks noChangeArrowheads="1"/>
            </p:cNvSpPr>
            <p:nvPr/>
          </p:nvSpPr>
          <p:spPr bwMode="auto">
            <a:xfrm>
              <a:off x="2352" y="144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93</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336" name="Line 27"/>
            <p:cNvSpPr>
              <a:spLocks noChangeShapeType="1"/>
            </p:cNvSpPr>
            <p:nvPr/>
          </p:nvSpPr>
          <p:spPr bwMode="auto">
            <a:xfrm>
              <a:off x="1968"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37" name="Line 28"/>
            <p:cNvSpPr>
              <a:spLocks noChangeShapeType="1"/>
            </p:cNvSpPr>
            <p:nvPr/>
          </p:nvSpPr>
          <p:spPr bwMode="auto">
            <a:xfrm>
              <a:off x="2736"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29"/>
          <p:cNvGrpSpPr/>
          <p:nvPr/>
        </p:nvGrpSpPr>
        <p:grpSpPr bwMode="auto">
          <a:xfrm>
            <a:off x="5638800" y="1690688"/>
            <a:ext cx="1219200" cy="1143000"/>
            <a:chOff x="2832" y="1056"/>
            <a:chExt cx="768" cy="720"/>
          </a:xfrm>
        </p:grpSpPr>
        <p:sp>
          <p:nvSpPr>
            <p:cNvPr id="782366" name="Rectangle 30" descr="白色大理石"/>
            <p:cNvSpPr>
              <a:spLocks noChangeArrowheads="1"/>
            </p:cNvSpPr>
            <p:nvPr/>
          </p:nvSpPr>
          <p:spPr bwMode="auto">
            <a:xfrm>
              <a:off x="2832" y="144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08</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67" name="Rectangle 31" descr="白色大理石"/>
            <p:cNvSpPr>
              <a:spLocks noChangeArrowheads="1"/>
            </p:cNvSpPr>
            <p:nvPr/>
          </p:nvSpPr>
          <p:spPr bwMode="auto">
            <a:xfrm>
              <a:off x="3216" y="144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72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332" name="Line 32"/>
            <p:cNvSpPr>
              <a:spLocks noChangeShapeType="1"/>
            </p:cNvSpPr>
            <p:nvPr/>
          </p:nvSpPr>
          <p:spPr bwMode="auto">
            <a:xfrm>
              <a:off x="2832"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33" name="Line 33"/>
            <p:cNvSpPr>
              <a:spLocks noChangeShapeType="1"/>
            </p:cNvSpPr>
            <p:nvPr/>
          </p:nvSpPr>
          <p:spPr bwMode="auto">
            <a:xfrm>
              <a:off x="3600"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34"/>
          <p:cNvGrpSpPr/>
          <p:nvPr/>
        </p:nvGrpSpPr>
        <p:grpSpPr bwMode="auto">
          <a:xfrm>
            <a:off x="7010400" y="1690688"/>
            <a:ext cx="1219200" cy="1143000"/>
            <a:chOff x="3696" y="1056"/>
            <a:chExt cx="768" cy="720"/>
          </a:xfrm>
        </p:grpSpPr>
        <p:sp>
          <p:nvSpPr>
            <p:cNvPr id="782371" name="Rectangle 35" descr="白色大理石"/>
            <p:cNvSpPr>
              <a:spLocks noChangeArrowheads="1"/>
            </p:cNvSpPr>
            <p:nvPr/>
          </p:nvSpPr>
          <p:spPr bwMode="auto">
            <a:xfrm>
              <a:off x="3696" y="144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16</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72" name="Rectangle 36" descr="白色大理石"/>
            <p:cNvSpPr>
              <a:spLocks noChangeArrowheads="1"/>
            </p:cNvSpPr>
            <p:nvPr/>
          </p:nvSpPr>
          <p:spPr bwMode="auto">
            <a:xfrm>
              <a:off x="4032" y="144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37</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328" name="Line 37"/>
            <p:cNvSpPr>
              <a:spLocks noChangeShapeType="1"/>
            </p:cNvSpPr>
            <p:nvPr/>
          </p:nvSpPr>
          <p:spPr bwMode="auto">
            <a:xfrm>
              <a:off x="3696"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29" name="Line 38"/>
            <p:cNvSpPr>
              <a:spLocks noChangeShapeType="1"/>
            </p:cNvSpPr>
            <p:nvPr/>
          </p:nvSpPr>
          <p:spPr bwMode="auto">
            <a:xfrm>
              <a:off x="4464"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39"/>
          <p:cNvGrpSpPr/>
          <p:nvPr/>
        </p:nvGrpSpPr>
        <p:grpSpPr bwMode="auto">
          <a:xfrm>
            <a:off x="8382000" y="1690688"/>
            <a:ext cx="533400" cy="1143000"/>
            <a:chOff x="4560" y="1056"/>
            <a:chExt cx="336" cy="720"/>
          </a:xfrm>
        </p:grpSpPr>
        <p:sp>
          <p:nvSpPr>
            <p:cNvPr id="782376" name="Rectangle 40" descr="白色大理石"/>
            <p:cNvSpPr>
              <a:spLocks noChangeArrowheads="1"/>
            </p:cNvSpPr>
            <p:nvPr/>
          </p:nvSpPr>
          <p:spPr bwMode="auto">
            <a:xfrm>
              <a:off x="4560" y="1440"/>
              <a:ext cx="336"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dirty="0">
                  <a:solidFill>
                    <a:schemeClr val="tx2"/>
                  </a:solidFill>
                  <a:effectLst>
                    <a:outerShdw blurRad="38100" dist="38100" dir="2700000" algn="tl">
                      <a:srgbClr val="C0C0C0"/>
                    </a:outerShdw>
                  </a:effectLst>
                  <a:ea typeface="仿宋_GB2312" pitchFamily="49" charset="-122"/>
                </a:rPr>
                <a:t>54</a:t>
              </a:r>
              <a:endParaRPr lang="en-US" altLang="zh-CN" sz="2800" dirty="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324" name="Line 41"/>
            <p:cNvSpPr>
              <a:spLocks noChangeShapeType="1"/>
            </p:cNvSpPr>
            <p:nvPr/>
          </p:nvSpPr>
          <p:spPr bwMode="auto">
            <a:xfrm>
              <a:off x="4560"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25" name="Line 42"/>
            <p:cNvSpPr>
              <a:spLocks noChangeShapeType="1"/>
            </p:cNvSpPr>
            <p:nvPr/>
          </p:nvSpPr>
          <p:spPr bwMode="auto">
            <a:xfrm>
              <a:off x="4896" y="105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43"/>
          <p:cNvGrpSpPr/>
          <p:nvPr/>
        </p:nvGrpSpPr>
        <p:grpSpPr bwMode="auto">
          <a:xfrm>
            <a:off x="7010400" y="3976688"/>
            <a:ext cx="1752600" cy="1143000"/>
            <a:chOff x="3696" y="2496"/>
            <a:chExt cx="1104" cy="720"/>
          </a:xfrm>
        </p:grpSpPr>
        <p:sp>
          <p:nvSpPr>
            <p:cNvPr id="782380" name="Rectangle 44" descr="白色大理石"/>
            <p:cNvSpPr>
              <a:spLocks noChangeArrowheads="1"/>
            </p:cNvSpPr>
            <p:nvPr/>
          </p:nvSpPr>
          <p:spPr bwMode="auto">
            <a:xfrm>
              <a:off x="3696" y="288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16</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81" name="Rectangle 45" descr="白色大理石"/>
            <p:cNvSpPr>
              <a:spLocks noChangeArrowheads="1"/>
            </p:cNvSpPr>
            <p:nvPr/>
          </p:nvSpPr>
          <p:spPr bwMode="auto">
            <a:xfrm>
              <a:off x="4032" y="288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37</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82" name="Rectangle 46" descr="白色大理石"/>
            <p:cNvSpPr>
              <a:spLocks noChangeArrowheads="1"/>
            </p:cNvSpPr>
            <p:nvPr/>
          </p:nvSpPr>
          <p:spPr bwMode="auto">
            <a:xfrm>
              <a:off x="4416" y="288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54</a:t>
              </a:r>
              <a:endParaRPr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321" name="Line 47"/>
            <p:cNvSpPr>
              <a:spLocks noChangeShapeType="1"/>
            </p:cNvSpPr>
            <p:nvPr/>
          </p:nvSpPr>
          <p:spPr bwMode="auto">
            <a:xfrm>
              <a:off x="3696" y="249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22" name="Line 48"/>
            <p:cNvSpPr>
              <a:spLocks noChangeShapeType="1"/>
            </p:cNvSpPr>
            <p:nvPr/>
          </p:nvSpPr>
          <p:spPr bwMode="auto">
            <a:xfrm>
              <a:off x="4800" y="249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49"/>
          <p:cNvGrpSpPr/>
          <p:nvPr/>
        </p:nvGrpSpPr>
        <p:grpSpPr bwMode="auto">
          <a:xfrm>
            <a:off x="1371600" y="2833688"/>
            <a:ext cx="2743200" cy="1143000"/>
            <a:chOff x="144" y="1776"/>
            <a:chExt cx="1728" cy="720"/>
          </a:xfrm>
        </p:grpSpPr>
        <p:sp>
          <p:nvSpPr>
            <p:cNvPr id="782386" name="Rectangle 50" descr="白色大理石"/>
            <p:cNvSpPr>
              <a:spLocks noChangeArrowheads="1"/>
            </p:cNvSpPr>
            <p:nvPr/>
          </p:nvSpPr>
          <p:spPr bwMode="auto">
            <a:xfrm>
              <a:off x="144" y="216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21</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87" name="Rectangle 51" descr="白色大理石"/>
            <p:cNvSpPr>
              <a:spLocks noChangeArrowheads="1"/>
            </p:cNvSpPr>
            <p:nvPr/>
          </p:nvSpPr>
          <p:spPr bwMode="auto">
            <a:xfrm>
              <a:off x="528" y="216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88" name="Rectangle 52" descr="白色大理石"/>
            <p:cNvSpPr>
              <a:spLocks noChangeArrowheads="1"/>
            </p:cNvSpPr>
            <p:nvPr/>
          </p:nvSpPr>
          <p:spPr bwMode="auto">
            <a:xfrm>
              <a:off x="864" y="216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89" name="Rectangle 53" descr="白色大理石"/>
            <p:cNvSpPr>
              <a:spLocks noChangeArrowheads="1"/>
            </p:cNvSpPr>
            <p:nvPr/>
          </p:nvSpPr>
          <p:spPr bwMode="auto">
            <a:xfrm>
              <a:off x="1248" y="216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49</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316" name="Line 54"/>
            <p:cNvSpPr>
              <a:spLocks noChangeShapeType="1"/>
            </p:cNvSpPr>
            <p:nvPr/>
          </p:nvSpPr>
          <p:spPr bwMode="auto">
            <a:xfrm>
              <a:off x="144" y="177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17" name="Line 55"/>
            <p:cNvSpPr>
              <a:spLocks noChangeShapeType="1"/>
            </p:cNvSpPr>
            <p:nvPr/>
          </p:nvSpPr>
          <p:spPr bwMode="auto">
            <a:xfrm flipH="1">
              <a:off x="1728" y="1776"/>
              <a:ext cx="144" cy="288"/>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56"/>
          <p:cNvGrpSpPr/>
          <p:nvPr/>
        </p:nvGrpSpPr>
        <p:grpSpPr bwMode="auto">
          <a:xfrm>
            <a:off x="4267200" y="2833688"/>
            <a:ext cx="2590800" cy="1143000"/>
            <a:chOff x="1968" y="1776"/>
            <a:chExt cx="1632" cy="720"/>
          </a:xfrm>
        </p:grpSpPr>
        <p:sp>
          <p:nvSpPr>
            <p:cNvPr id="782393" name="Rectangle 57" descr="白色大理石"/>
            <p:cNvSpPr>
              <a:spLocks noChangeArrowheads="1"/>
            </p:cNvSpPr>
            <p:nvPr/>
          </p:nvSpPr>
          <p:spPr bwMode="auto">
            <a:xfrm>
              <a:off x="1968" y="216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08</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94" name="Rectangle 58" descr="白色大理石"/>
            <p:cNvSpPr>
              <a:spLocks noChangeArrowheads="1"/>
            </p:cNvSpPr>
            <p:nvPr/>
          </p:nvSpPr>
          <p:spPr bwMode="auto">
            <a:xfrm>
              <a:off x="2352" y="216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62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95" name="Rectangle 59" descr="白色大理石"/>
            <p:cNvSpPr>
              <a:spLocks noChangeArrowheads="1"/>
            </p:cNvSpPr>
            <p:nvPr/>
          </p:nvSpPr>
          <p:spPr bwMode="auto">
            <a:xfrm>
              <a:off x="2688" y="2160"/>
              <a:ext cx="433"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72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396" name="Rectangle 60" descr="白色大理石"/>
            <p:cNvSpPr>
              <a:spLocks noChangeArrowheads="1"/>
            </p:cNvSpPr>
            <p:nvPr/>
          </p:nvSpPr>
          <p:spPr bwMode="auto">
            <a:xfrm>
              <a:off x="3072" y="2160"/>
              <a:ext cx="385"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93</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310" name="Line 61"/>
            <p:cNvSpPr>
              <a:spLocks noChangeShapeType="1"/>
            </p:cNvSpPr>
            <p:nvPr/>
          </p:nvSpPr>
          <p:spPr bwMode="auto">
            <a:xfrm>
              <a:off x="1968" y="177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11" name="Line 62"/>
            <p:cNvSpPr>
              <a:spLocks noChangeShapeType="1"/>
            </p:cNvSpPr>
            <p:nvPr/>
          </p:nvSpPr>
          <p:spPr bwMode="auto">
            <a:xfrm flipH="1">
              <a:off x="3504" y="1776"/>
              <a:ext cx="96" cy="288"/>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 name="Group 63"/>
          <p:cNvGrpSpPr/>
          <p:nvPr/>
        </p:nvGrpSpPr>
        <p:grpSpPr bwMode="auto">
          <a:xfrm>
            <a:off x="1371600" y="3976688"/>
            <a:ext cx="5257800" cy="1143000"/>
            <a:chOff x="144" y="2496"/>
            <a:chExt cx="3312" cy="720"/>
          </a:xfrm>
        </p:grpSpPr>
        <p:sp>
          <p:nvSpPr>
            <p:cNvPr id="782400" name="Rectangle 64" descr="白色大理石"/>
            <p:cNvSpPr>
              <a:spLocks noChangeArrowheads="1"/>
            </p:cNvSpPr>
            <p:nvPr/>
          </p:nvSpPr>
          <p:spPr bwMode="auto">
            <a:xfrm>
              <a:off x="144" y="288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08</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01" name="Rectangle 65" descr="白色大理石"/>
            <p:cNvSpPr>
              <a:spLocks noChangeArrowheads="1"/>
            </p:cNvSpPr>
            <p:nvPr/>
          </p:nvSpPr>
          <p:spPr bwMode="auto">
            <a:xfrm>
              <a:off x="528" y="288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21</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02" name="Rectangle 66" descr="白色大理石"/>
            <p:cNvSpPr>
              <a:spLocks noChangeArrowheads="1"/>
            </p:cNvSpPr>
            <p:nvPr/>
          </p:nvSpPr>
          <p:spPr bwMode="auto">
            <a:xfrm>
              <a:off x="864" y="288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03" name="Rectangle 67" descr="白色大理石"/>
            <p:cNvSpPr>
              <a:spLocks noChangeArrowheads="1"/>
            </p:cNvSpPr>
            <p:nvPr/>
          </p:nvSpPr>
          <p:spPr bwMode="auto">
            <a:xfrm>
              <a:off x="1248" y="288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04" name="Rectangle 68" descr="白色大理石"/>
            <p:cNvSpPr>
              <a:spLocks noChangeArrowheads="1"/>
            </p:cNvSpPr>
            <p:nvPr/>
          </p:nvSpPr>
          <p:spPr bwMode="auto">
            <a:xfrm>
              <a:off x="1632" y="288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49</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05" name="Rectangle 69" descr="白色大理石"/>
            <p:cNvSpPr>
              <a:spLocks noChangeArrowheads="1"/>
            </p:cNvSpPr>
            <p:nvPr/>
          </p:nvSpPr>
          <p:spPr bwMode="auto">
            <a:xfrm>
              <a:off x="2016" y="288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62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06" name="Rectangle 70" descr="白色大理石"/>
            <p:cNvSpPr>
              <a:spLocks noChangeArrowheads="1"/>
            </p:cNvSpPr>
            <p:nvPr/>
          </p:nvSpPr>
          <p:spPr bwMode="auto">
            <a:xfrm>
              <a:off x="2352" y="288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72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07" name="Rectangle 71" descr="白色大理石"/>
            <p:cNvSpPr>
              <a:spLocks noChangeArrowheads="1"/>
            </p:cNvSpPr>
            <p:nvPr/>
          </p:nvSpPr>
          <p:spPr bwMode="auto">
            <a:xfrm>
              <a:off x="2736" y="288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93</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304" name="Line 72"/>
            <p:cNvSpPr>
              <a:spLocks noChangeShapeType="1"/>
            </p:cNvSpPr>
            <p:nvPr/>
          </p:nvSpPr>
          <p:spPr bwMode="auto">
            <a:xfrm>
              <a:off x="144" y="249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305" name="Line 73"/>
            <p:cNvSpPr>
              <a:spLocks noChangeShapeType="1"/>
            </p:cNvSpPr>
            <p:nvPr/>
          </p:nvSpPr>
          <p:spPr bwMode="auto">
            <a:xfrm flipH="1">
              <a:off x="3216" y="2496"/>
              <a:ext cx="240" cy="288"/>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74"/>
          <p:cNvGrpSpPr/>
          <p:nvPr/>
        </p:nvGrpSpPr>
        <p:grpSpPr bwMode="auto">
          <a:xfrm>
            <a:off x="1371600" y="5119688"/>
            <a:ext cx="7391400" cy="1143000"/>
            <a:chOff x="144" y="3216"/>
            <a:chExt cx="4656" cy="720"/>
          </a:xfrm>
        </p:grpSpPr>
        <p:sp>
          <p:nvSpPr>
            <p:cNvPr id="782411" name="Rectangle 75" descr="白色大理石"/>
            <p:cNvSpPr>
              <a:spLocks noChangeArrowheads="1"/>
            </p:cNvSpPr>
            <p:nvPr/>
          </p:nvSpPr>
          <p:spPr bwMode="auto">
            <a:xfrm>
              <a:off x="144" y="360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08</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12" name="Rectangle 76" descr="白色大理石"/>
            <p:cNvSpPr>
              <a:spLocks noChangeArrowheads="1"/>
            </p:cNvSpPr>
            <p:nvPr/>
          </p:nvSpPr>
          <p:spPr bwMode="auto">
            <a:xfrm>
              <a:off x="528" y="360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16</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13" name="Rectangle 77" descr="白色大理石"/>
            <p:cNvSpPr>
              <a:spLocks noChangeArrowheads="1"/>
            </p:cNvSpPr>
            <p:nvPr/>
          </p:nvSpPr>
          <p:spPr bwMode="auto">
            <a:xfrm>
              <a:off x="864" y="360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21</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14" name="Rectangle 78" descr="白色大理石"/>
            <p:cNvSpPr>
              <a:spLocks noChangeArrowheads="1"/>
            </p:cNvSpPr>
            <p:nvPr/>
          </p:nvSpPr>
          <p:spPr bwMode="auto">
            <a:xfrm>
              <a:off x="1248" y="360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15" name="Rectangle 79" descr="白色大理石"/>
            <p:cNvSpPr>
              <a:spLocks noChangeArrowheads="1"/>
            </p:cNvSpPr>
            <p:nvPr/>
          </p:nvSpPr>
          <p:spPr bwMode="auto">
            <a:xfrm>
              <a:off x="1632" y="360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25*</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16" name="Rectangle 80" descr="白色大理石"/>
            <p:cNvSpPr>
              <a:spLocks noChangeArrowheads="1"/>
            </p:cNvSpPr>
            <p:nvPr/>
          </p:nvSpPr>
          <p:spPr bwMode="auto">
            <a:xfrm>
              <a:off x="2016" y="360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37</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17" name="Rectangle 81" descr="白色大理石"/>
            <p:cNvSpPr>
              <a:spLocks noChangeArrowheads="1"/>
            </p:cNvSpPr>
            <p:nvPr/>
          </p:nvSpPr>
          <p:spPr bwMode="auto">
            <a:xfrm>
              <a:off x="2352" y="360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49</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18" name="Rectangle 82" descr="白色大理石"/>
            <p:cNvSpPr>
              <a:spLocks noChangeArrowheads="1"/>
            </p:cNvSpPr>
            <p:nvPr/>
          </p:nvSpPr>
          <p:spPr bwMode="auto">
            <a:xfrm>
              <a:off x="2736" y="360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54</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19" name="Rectangle 83" descr="白色大理石"/>
            <p:cNvSpPr>
              <a:spLocks noChangeArrowheads="1"/>
            </p:cNvSpPr>
            <p:nvPr/>
          </p:nvSpPr>
          <p:spPr bwMode="auto">
            <a:xfrm>
              <a:off x="3072" y="360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62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20" name="Rectangle 84" descr="白色大理石"/>
            <p:cNvSpPr>
              <a:spLocks noChangeArrowheads="1"/>
            </p:cNvSpPr>
            <p:nvPr/>
          </p:nvSpPr>
          <p:spPr bwMode="auto">
            <a:xfrm>
              <a:off x="3408" y="360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72</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21" name="Rectangle 85" descr="白色大理石"/>
            <p:cNvSpPr>
              <a:spLocks noChangeArrowheads="1"/>
            </p:cNvSpPr>
            <p:nvPr/>
          </p:nvSpPr>
          <p:spPr bwMode="auto">
            <a:xfrm>
              <a:off x="3792" y="360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93</a:t>
              </a:r>
              <a:endParaRPr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294" name="Line 86"/>
            <p:cNvSpPr>
              <a:spLocks noChangeShapeType="1"/>
            </p:cNvSpPr>
            <p:nvPr/>
          </p:nvSpPr>
          <p:spPr bwMode="auto">
            <a:xfrm>
              <a:off x="192" y="321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95" name="Line 87"/>
            <p:cNvSpPr>
              <a:spLocks noChangeShapeType="1"/>
            </p:cNvSpPr>
            <p:nvPr/>
          </p:nvSpPr>
          <p:spPr bwMode="auto">
            <a:xfrm flipH="1">
              <a:off x="4224" y="3216"/>
              <a:ext cx="576"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82424" name="Text Box 88"/>
          <p:cNvSpPr txBox="1">
            <a:spLocks noChangeArrowheads="1"/>
          </p:cNvSpPr>
          <p:nvPr/>
        </p:nvSpPr>
        <p:spPr bwMode="auto">
          <a:xfrm>
            <a:off x="308992" y="1235065"/>
            <a:ext cx="906017" cy="461665"/>
          </a:xfrm>
          <a:prstGeom prst="rect">
            <a:avLst/>
          </a:prstGeom>
          <a:noFill/>
          <a:ln w="9525">
            <a:noFill/>
            <a:miter lim="800000"/>
          </a:ln>
        </p:spPr>
        <p:txBody>
          <a:bodyPr wrap="none">
            <a:spAutoFit/>
          </a:bodyPr>
          <a:lstStyle/>
          <a:p>
            <a:pPr eaLnBrk="1" hangingPunct="1">
              <a:defRPr/>
            </a:pPr>
            <a:r>
              <a:rPr lang="en-US" altLang="zh-CN" b="1" dirty="0" err="1">
                <a:effectLst>
                  <a:outerShdw blurRad="38100" dist="38100" dir="2700000" algn="tl">
                    <a:srgbClr val="C0C0C0"/>
                  </a:outerShdw>
                </a:effectLst>
                <a:latin typeface="Times New Roman" panose="02020603050405020304" pitchFamily="18" charset="0"/>
              </a:rPr>
              <a:t>len</a:t>
            </a:r>
            <a:r>
              <a:rPr lang="en-US" altLang="zh-CN" b="1" dirty="0">
                <a:effectLst>
                  <a:outerShdw blurRad="38100" dist="38100" dir="2700000" algn="tl">
                    <a:srgbClr val="C0C0C0"/>
                  </a:outerShdw>
                </a:effectLst>
                <a:latin typeface="Times New Roman" panose="02020603050405020304" pitchFamily="18" charset="0"/>
              </a:rPr>
              <a:t>=1</a:t>
            </a:r>
            <a:endParaRPr lang="en-US" altLang="zh-CN" b="1" dirty="0">
              <a:effectLst>
                <a:outerShdw blurRad="38100" dist="38100" dir="2700000" algn="tl">
                  <a:srgbClr val="C0C0C0"/>
                </a:outerShdw>
              </a:effectLst>
              <a:latin typeface="Times New Roman" panose="02020603050405020304" pitchFamily="18" charset="0"/>
            </a:endParaRPr>
          </a:p>
        </p:txBody>
      </p:sp>
      <p:sp>
        <p:nvSpPr>
          <p:cNvPr id="782425" name="Rectangle 89"/>
          <p:cNvSpPr>
            <a:spLocks noChangeArrowheads="1"/>
          </p:cNvSpPr>
          <p:nvPr/>
        </p:nvSpPr>
        <p:spPr bwMode="auto">
          <a:xfrm>
            <a:off x="278531" y="2136775"/>
            <a:ext cx="957313" cy="830997"/>
          </a:xfrm>
          <a:prstGeom prst="rect">
            <a:avLst/>
          </a:prstGeom>
          <a:noFill/>
          <a:ln w="9525">
            <a:noFill/>
            <a:miter lim="800000"/>
          </a:ln>
        </p:spPr>
        <p:txBody>
          <a:bodyPr wrap="none">
            <a:spAutoFit/>
          </a:bodyPr>
          <a:lstStyle/>
          <a:p>
            <a:pPr eaLnBrk="1" hangingPunct="1">
              <a:defRPr/>
            </a:pPr>
            <a:r>
              <a:rPr lang="zh-CN" altLang="en-US" b="1" dirty="0">
                <a:effectLst>
                  <a:outerShdw blurRad="38100" dist="38100" dir="2700000" algn="tl">
                    <a:srgbClr val="C0C0C0"/>
                  </a:outerShdw>
                </a:effectLst>
                <a:latin typeface="Times New Roman" panose="02020603050405020304" pitchFamily="18" charset="0"/>
              </a:rPr>
              <a:t>第</a:t>
            </a:r>
            <a:r>
              <a:rPr lang="en-US" altLang="zh-CN" b="1" dirty="0">
                <a:effectLst>
                  <a:outerShdw blurRad="38100" dist="38100" dir="2700000" algn="tl">
                    <a:srgbClr val="C0C0C0"/>
                  </a:outerShdw>
                </a:effectLst>
                <a:latin typeface="Times New Roman" panose="02020603050405020304" pitchFamily="18" charset="0"/>
              </a:rPr>
              <a:t>1</a:t>
            </a:r>
            <a:r>
              <a:rPr lang="zh-CN" altLang="en-US" b="1" dirty="0">
                <a:effectLst>
                  <a:outerShdw blurRad="38100" dist="38100" dir="2700000" algn="tl">
                    <a:srgbClr val="C0C0C0"/>
                  </a:outerShdw>
                </a:effectLst>
                <a:latin typeface="Times New Roman" panose="02020603050405020304" pitchFamily="18" charset="0"/>
              </a:rPr>
              <a:t>趟</a:t>
            </a:r>
            <a:endParaRPr lang="en-US" altLang="zh-CN" b="1" dirty="0">
              <a:effectLst>
                <a:outerShdw blurRad="38100" dist="38100" dir="2700000" algn="tl">
                  <a:srgbClr val="C0C0C0"/>
                </a:outerShdw>
              </a:effectLst>
              <a:latin typeface="Times New Roman" panose="02020603050405020304" pitchFamily="18" charset="0"/>
            </a:endParaRPr>
          </a:p>
          <a:p>
            <a:pPr eaLnBrk="1" hangingPunct="1">
              <a:defRPr/>
            </a:pPr>
            <a:r>
              <a:rPr lang="en-US" altLang="zh-CN" b="1" dirty="0" err="1">
                <a:effectLst>
                  <a:outerShdw blurRad="38100" dist="38100" dir="2700000" algn="tl">
                    <a:srgbClr val="C0C0C0"/>
                  </a:outerShdw>
                </a:effectLst>
                <a:latin typeface="Times New Roman" panose="02020603050405020304" pitchFamily="18" charset="0"/>
              </a:rPr>
              <a:t>len</a:t>
            </a:r>
            <a:r>
              <a:rPr lang="en-US" altLang="zh-CN" b="1" dirty="0">
                <a:effectLst>
                  <a:outerShdw blurRad="38100" dist="38100" dir="2700000" algn="tl">
                    <a:srgbClr val="C0C0C0"/>
                  </a:outerShdw>
                </a:effectLst>
                <a:latin typeface="Times New Roman" panose="02020603050405020304" pitchFamily="18" charset="0"/>
              </a:rPr>
              <a:t>=2</a:t>
            </a:r>
            <a:endParaRPr lang="en-US" altLang="zh-CN" b="1" dirty="0">
              <a:effectLst>
                <a:outerShdw blurRad="38100" dist="38100" dir="2700000" algn="tl">
                  <a:srgbClr val="C0C0C0"/>
                </a:outerShdw>
              </a:effectLst>
              <a:latin typeface="Times New Roman" panose="02020603050405020304" pitchFamily="18" charset="0"/>
            </a:endParaRPr>
          </a:p>
        </p:txBody>
      </p:sp>
      <p:sp>
        <p:nvSpPr>
          <p:cNvPr id="782426" name="Rectangle 90"/>
          <p:cNvSpPr>
            <a:spLocks noChangeArrowheads="1"/>
          </p:cNvSpPr>
          <p:nvPr/>
        </p:nvSpPr>
        <p:spPr bwMode="auto">
          <a:xfrm>
            <a:off x="304799" y="3245572"/>
            <a:ext cx="957313" cy="830997"/>
          </a:xfrm>
          <a:prstGeom prst="rect">
            <a:avLst/>
          </a:prstGeom>
          <a:noFill/>
          <a:ln w="9525">
            <a:noFill/>
            <a:miter lim="800000"/>
          </a:ln>
        </p:spPr>
        <p:txBody>
          <a:bodyPr wrap="none">
            <a:spAutoFit/>
          </a:bodyPr>
          <a:lstStyle/>
          <a:p>
            <a:pPr eaLnBrk="1" hangingPunct="1">
              <a:defRPr/>
            </a:pPr>
            <a:r>
              <a:rPr lang="zh-CN" altLang="en-US" b="1" dirty="0">
                <a:effectLst>
                  <a:outerShdw blurRad="38100" dist="38100" dir="2700000" algn="tl">
                    <a:srgbClr val="C0C0C0"/>
                  </a:outerShdw>
                </a:effectLst>
                <a:latin typeface="Times New Roman" panose="02020603050405020304" pitchFamily="18" charset="0"/>
              </a:rPr>
              <a:t>第</a:t>
            </a:r>
            <a:r>
              <a:rPr lang="en-US" altLang="zh-CN" b="1" dirty="0">
                <a:effectLst>
                  <a:outerShdw blurRad="38100" dist="38100" dir="2700000" algn="tl">
                    <a:srgbClr val="C0C0C0"/>
                  </a:outerShdw>
                </a:effectLst>
                <a:latin typeface="Times New Roman" panose="02020603050405020304" pitchFamily="18" charset="0"/>
              </a:rPr>
              <a:t>2</a:t>
            </a:r>
            <a:r>
              <a:rPr lang="zh-CN" altLang="en-US" b="1" dirty="0">
                <a:effectLst>
                  <a:outerShdw blurRad="38100" dist="38100" dir="2700000" algn="tl">
                    <a:srgbClr val="C0C0C0"/>
                  </a:outerShdw>
                </a:effectLst>
                <a:latin typeface="Times New Roman" panose="02020603050405020304" pitchFamily="18" charset="0"/>
              </a:rPr>
              <a:t>趟</a:t>
            </a:r>
            <a:endParaRPr lang="en-US" altLang="zh-CN" b="1" dirty="0">
              <a:effectLst>
                <a:outerShdw blurRad="38100" dist="38100" dir="2700000" algn="tl">
                  <a:srgbClr val="C0C0C0"/>
                </a:outerShdw>
              </a:effectLst>
              <a:latin typeface="Times New Roman" panose="02020603050405020304" pitchFamily="18" charset="0"/>
            </a:endParaRPr>
          </a:p>
          <a:p>
            <a:pPr eaLnBrk="1" hangingPunct="1">
              <a:defRPr/>
            </a:pPr>
            <a:r>
              <a:rPr lang="en-US" altLang="zh-CN" b="1" dirty="0" err="1">
                <a:effectLst>
                  <a:outerShdw blurRad="38100" dist="38100" dir="2700000" algn="tl">
                    <a:srgbClr val="C0C0C0"/>
                  </a:outerShdw>
                </a:effectLst>
                <a:latin typeface="Times New Roman" panose="02020603050405020304" pitchFamily="18" charset="0"/>
              </a:rPr>
              <a:t>len</a:t>
            </a:r>
            <a:r>
              <a:rPr lang="en-US" altLang="zh-CN" b="1" dirty="0">
                <a:effectLst>
                  <a:outerShdw blurRad="38100" dist="38100" dir="2700000" algn="tl">
                    <a:srgbClr val="C0C0C0"/>
                  </a:outerShdw>
                </a:effectLst>
                <a:latin typeface="Times New Roman" panose="02020603050405020304" pitchFamily="18" charset="0"/>
              </a:rPr>
              <a:t>=4</a:t>
            </a:r>
            <a:endParaRPr lang="en-US" altLang="zh-CN" b="1" dirty="0">
              <a:effectLst>
                <a:outerShdw blurRad="38100" dist="38100" dir="2700000" algn="tl">
                  <a:srgbClr val="C0C0C0"/>
                </a:outerShdw>
              </a:effectLst>
              <a:latin typeface="Times New Roman" panose="02020603050405020304" pitchFamily="18" charset="0"/>
            </a:endParaRPr>
          </a:p>
        </p:txBody>
      </p:sp>
      <p:sp>
        <p:nvSpPr>
          <p:cNvPr id="782427" name="Rectangle 91"/>
          <p:cNvSpPr>
            <a:spLocks noChangeArrowheads="1"/>
          </p:cNvSpPr>
          <p:nvPr/>
        </p:nvSpPr>
        <p:spPr bwMode="auto">
          <a:xfrm>
            <a:off x="316631" y="4437489"/>
            <a:ext cx="957313" cy="830997"/>
          </a:xfrm>
          <a:prstGeom prst="rect">
            <a:avLst/>
          </a:prstGeom>
          <a:noFill/>
          <a:ln w="9525">
            <a:noFill/>
            <a:miter lim="800000"/>
          </a:ln>
        </p:spPr>
        <p:txBody>
          <a:bodyPr wrap="none">
            <a:spAutoFit/>
          </a:bodyPr>
          <a:lstStyle/>
          <a:p>
            <a:pPr eaLnBrk="1" hangingPunct="1">
              <a:defRPr/>
            </a:pPr>
            <a:r>
              <a:rPr lang="zh-CN" altLang="en-US" b="1" dirty="0">
                <a:effectLst>
                  <a:outerShdw blurRad="38100" dist="38100" dir="2700000" algn="tl">
                    <a:srgbClr val="C0C0C0"/>
                  </a:outerShdw>
                </a:effectLst>
                <a:latin typeface="Times New Roman" panose="02020603050405020304" pitchFamily="18" charset="0"/>
              </a:rPr>
              <a:t>第</a:t>
            </a:r>
            <a:r>
              <a:rPr lang="en-US" altLang="zh-CN" b="1" dirty="0">
                <a:effectLst>
                  <a:outerShdw blurRad="38100" dist="38100" dir="2700000" algn="tl">
                    <a:srgbClr val="C0C0C0"/>
                  </a:outerShdw>
                </a:effectLst>
                <a:latin typeface="Times New Roman" panose="02020603050405020304" pitchFamily="18" charset="0"/>
              </a:rPr>
              <a:t>3</a:t>
            </a:r>
            <a:r>
              <a:rPr lang="zh-CN" altLang="en-US" b="1" dirty="0">
                <a:effectLst>
                  <a:outerShdw blurRad="38100" dist="38100" dir="2700000" algn="tl">
                    <a:srgbClr val="C0C0C0"/>
                  </a:outerShdw>
                </a:effectLst>
                <a:latin typeface="Times New Roman" panose="02020603050405020304" pitchFamily="18" charset="0"/>
              </a:rPr>
              <a:t>趟</a:t>
            </a:r>
            <a:endParaRPr lang="en-US" altLang="zh-CN" b="1" dirty="0">
              <a:effectLst>
                <a:outerShdw blurRad="38100" dist="38100" dir="2700000" algn="tl">
                  <a:srgbClr val="C0C0C0"/>
                </a:outerShdw>
              </a:effectLst>
              <a:latin typeface="Times New Roman" panose="02020603050405020304" pitchFamily="18" charset="0"/>
            </a:endParaRPr>
          </a:p>
          <a:p>
            <a:pPr eaLnBrk="1" hangingPunct="1">
              <a:defRPr/>
            </a:pPr>
            <a:r>
              <a:rPr lang="en-US" altLang="zh-CN" b="1" dirty="0" err="1">
                <a:effectLst>
                  <a:outerShdw blurRad="38100" dist="38100" dir="2700000" algn="tl">
                    <a:srgbClr val="C0C0C0"/>
                  </a:outerShdw>
                </a:effectLst>
                <a:latin typeface="Times New Roman" panose="02020603050405020304" pitchFamily="18" charset="0"/>
              </a:rPr>
              <a:t>len</a:t>
            </a:r>
            <a:r>
              <a:rPr lang="en-US" altLang="zh-CN" b="1" dirty="0">
                <a:effectLst>
                  <a:outerShdw blurRad="38100" dist="38100" dir="2700000" algn="tl">
                    <a:srgbClr val="C0C0C0"/>
                  </a:outerShdw>
                </a:effectLst>
                <a:latin typeface="Times New Roman" panose="02020603050405020304" pitchFamily="18" charset="0"/>
              </a:rPr>
              <a:t>=8</a:t>
            </a:r>
            <a:endParaRPr lang="en-US" altLang="zh-CN" b="1" dirty="0">
              <a:effectLst>
                <a:outerShdw blurRad="38100" dist="38100" dir="2700000" algn="tl">
                  <a:srgbClr val="C0C0C0"/>
                </a:outerShdw>
              </a:effectLst>
              <a:latin typeface="Times New Roman" panose="02020603050405020304" pitchFamily="18" charset="0"/>
            </a:endParaRPr>
          </a:p>
        </p:txBody>
      </p:sp>
      <p:sp>
        <p:nvSpPr>
          <p:cNvPr id="782428" name="Rectangle 92"/>
          <p:cNvSpPr>
            <a:spLocks noChangeArrowheads="1"/>
          </p:cNvSpPr>
          <p:nvPr/>
        </p:nvSpPr>
        <p:spPr bwMode="auto">
          <a:xfrm>
            <a:off x="299022" y="5569803"/>
            <a:ext cx="1059906" cy="830997"/>
          </a:xfrm>
          <a:prstGeom prst="rect">
            <a:avLst/>
          </a:prstGeom>
          <a:noFill/>
          <a:ln w="9525">
            <a:noFill/>
            <a:miter lim="800000"/>
          </a:ln>
        </p:spPr>
        <p:txBody>
          <a:bodyPr wrap="none">
            <a:spAutoFit/>
          </a:bodyPr>
          <a:lstStyle/>
          <a:p>
            <a:pPr eaLnBrk="1" hangingPunct="1">
              <a:defRPr/>
            </a:pPr>
            <a:r>
              <a:rPr lang="zh-CN" altLang="en-US" b="1" dirty="0">
                <a:effectLst>
                  <a:outerShdw blurRad="38100" dist="38100" dir="2700000" algn="tl">
                    <a:srgbClr val="C0C0C0"/>
                  </a:outerShdw>
                </a:effectLst>
                <a:latin typeface="Times New Roman" panose="02020603050405020304" pitchFamily="18" charset="0"/>
              </a:rPr>
              <a:t>第</a:t>
            </a:r>
            <a:r>
              <a:rPr lang="en-US" altLang="zh-CN" b="1" dirty="0">
                <a:effectLst>
                  <a:outerShdw blurRad="38100" dist="38100" dir="2700000" algn="tl">
                    <a:srgbClr val="C0C0C0"/>
                  </a:outerShdw>
                </a:effectLst>
                <a:latin typeface="Times New Roman" panose="02020603050405020304" pitchFamily="18" charset="0"/>
              </a:rPr>
              <a:t>4</a:t>
            </a:r>
            <a:r>
              <a:rPr lang="zh-CN" altLang="en-US" b="1" dirty="0">
                <a:effectLst>
                  <a:outerShdw blurRad="38100" dist="38100" dir="2700000" algn="tl">
                    <a:srgbClr val="C0C0C0"/>
                  </a:outerShdw>
                </a:effectLst>
                <a:latin typeface="Times New Roman" panose="02020603050405020304" pitchFamily="18" charset="0"/>
              </a:rPr>
              <a:t>趟</a:t>
            </a:r>
            <a:endParaRPr lang="en-US" altLang="zh-CN" b="1" dirty="0">
              <a:effectLst>
                <a:outerShdw blurRad="38100" dist="38100" dir="2700000" algn="tl">
                  <a:srgbClr val="C0C0C0"/>
                </a:outerShdw>
              </a:effectLst>
              <a:latin typeface="Times New Roman" panose="02020603050405020304" pitchFamily="18" charset="0"/>
            </a:endParaRPr>
          </a:p>
          <a:p>
            <a:pPr eaLnBrk="1" hangingPunct="1">
              <a:defRPr/>
            </a:pPr>
            <a:r>
              <a:rPr lang="en-US" altLang="zh-CN" b="1" dirty="0" err="1">
                <a:effectLst>
                  <a:outerShdw blurRad="38100" dist="38100" dir="2700000" algn="tl">
                    <a:srgbClr val="C0C0C0"/>
                  </a:outerShdw>
                </a:effectLst>
                <a:latin typeface="Times New Roman" panose="02020603050405020304" pitchFamily="18" charset="0"/>
              </a:rPr>
              <a:t>len</a:t>
            </a:r>
            <a:r>
              <a:rPr lang="en-US" altLang="zh-CN" b="1" dirty="0">
                <a:effectLst>
                  <a:outerShdw blurRad="38100" dist="38100" dir="2700000" algn="tl">
                    <a:srgbClr val="C0C0C0"/>
                  </a:outerShdw>
                </a:effectLst>
                <a:latin typeface="Times New Roman" panose="02020603050405020304" pitchFamily="18" charset="0"/>
              </a:rPr>
              <a:t>=16</a:t>
            </a:r>
            <a:endParaRPr lang="en-US" altLang="zh-CN" b="1" dirty="0">
              <a:effectLst>
                <a:outerShdw blurRad="38100" dist="38100" dir="2700000" algn="tl">
                  <a:srgbClr val="C0C0C0"/>
                </a:outerShdw>
              </a:effectLst>
              <a:latin typeface="Times New Roman" panose="02020603050405020304" pitchFamily="18" charset="0"/>
            </a:endParaRPr>
          </a:p>
        </p:txBody>
      </p:sp>
      <p:grpSp>
        <p:nvGrpSpPr>
          <p:cNvPr id="14" name="Group 93"/>
          <p:cNvGrpSpPr/>
          <p:nvPr/>
        </p:nvGrpSpPr>
        <p:grpSpPr bwMode="auto">
          <a:xfrm>
            <a:off x="7010400" y="2833688"/>
            <a:ext cx="1828800" cy="1143000"/>
            <a:chOff x="3696" y="1776"/>
            <a:chExt cx="1152" cy="720"/>
          </a:xfrm>
        </p:grpSpPr>
        <p:sp>
          <p:nvSpPr>
            <p:cNvPr id="782430" name="Rectangle 94" descr="白色大理石"/>
            <p:cNvSpPr>
              <a:spLocks noChangeArrowheads="1"/>
            </p:cNvSpPr>
            <p:nvPr/>
          </p:nvSpPr>
          <p:spPr bwMode="auto">
            <a:xfrm>
              <a:off x="3696" y="216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16</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31" name="Rectangle 95" descr="白色大理石"/>
            <p:cNvSpPr>
              <a:spLocks noChangeArrowheads="1"/>
            </p:cNvSpPr>
            <p:nvPr/>
          </p:nvSpPr>
          <p:spPr bwMode="auto">
            <a:xfrm>
              <a:off x="4032" y="2160"/>
              <a:ext cx="432"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37</a:t>
              </a:r>
              <a:endParaRPr lang="en-US" altLang="zh-CN">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2432" name="Rectangle 96" descr="白色大理石"/>
            <p:cNvSpPr>
              <a:spLocks noChangeArrowheads="1"/>
            </p:cNvSpPr>
            <p:nvPr/>
          </p:nvSpPr>
          <p:spPr bwMode="auto">
            <a:xfrm>
              <a:off x="4416" y="2160"/>
              <a:ext cx="384" cy="336"/>
            </a:xfrm>
            <a:prstGeom prst="rect">
              <a:avLst/>
            </a:prstGeom>
            <a:blipFill dpi="0" rotWithShape="0">
              <a:blip r:embed="rId1" cstate="print"/>
              <a:srcRect/>
              <a:tile tx="0" ty="0" sx="100000" sy="100000" flip="none" algn="tl"/>
            </a:blip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pPr algn="ctr" eaLnBrk="1" hangingPunct="1">
                <a:defRPr/>
              </a:pPr>
              <a:r>
                <a:rPr lang="en-US" altLang="zh-CN" sz="2800" b="1">
                  <a:solidFill>
                    <a:schemeClr val="tx2"/>
                  </a:solidFill>
                  <a:effectLst>
                    <a:outerShdw blurRad="38100" dist="38100" dir="2700000" algn="tl">
                      <a:srgbClr val="C0C0C0"/>
                    </a:outerShdw>
                  </a:effectLst>
                  <a:ea typeface="仿宋_GB2312" pitchFamily="49" charset="-122"/>
                </a:rPr>
                <a:t>54</a:t>
              </a:r>
              <a:endParaRPr lang="en-US" altLang="zh-CN" sz="28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96281" name="Line 97"/>
            <p:cNvSpPr>
              <a:spLocks noChangeShapeType="1"/>
            </p:cNvSpPr>
            <p:nvPr/>
          </p:nvSpPr>
          <p:spPr bwMode="auto">
            <a:xfrm>
              <a:off x="3696" y="177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82" name="Line 98"/>
            <p:cNvSpPr>
              <a:spLocks noChangeShapeType="1"/>
            </p:cNvSpPr>
            <p:nvPr/>
          </p:nvSpPr>
          <p:spPr bwMode="auto">
            <a:xfrm>
              <a:off x="4848" y="1776"/>
              <a:ext cx="0" cy="336"/>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82435" name="Rectangle 99"/>
          <p:cNvSpPr>
            <a:spLocks noChangeArrowheads="1"/>
          </p:cNvSpPr>
          <p:nvPr/>
        </p:nvSpPr>
        <p:spPr bwMode="auto">
          <a:xfrm>
            <a:off x="2214563" y="6338888"/>
            <a:ext cx="5024438" cy="523220"/>
          </a:xfrm>
          <a:prstGeom prst="rect">
            <a:avLst/>
          </a:prstGeom>
          <a:noFill/>
          <a:ln w="9525">
            <a:noFill/>
            <a:miter lim="800000"/>
          </a:ln>
        </p:spPr>
        <p:txBody>
          <a:bodyPr wrap="square">
            <a:spAutoFit/>
          </a:bodyPr>
          <a:lstStyle/>
          <a:p>
            <a:pPr eaLnBrk="1" hangingPunct="1">
              <a:defRPr/>
            </a:pP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整个归并排序仅需 </a:t>
            </a:r>
            <a:r>
              <a:rPr lang="zh-CN" altLang="en-US" sz="2800" b="1" dirty="0">
                <a:solidFill>
                  <a:srgbClr val="33CC33"/>
                </a:solidFill>
                <a:effectLst>
                  <a:outerShdw blurRad="38100" dist="38100" dir="2700000" algn="tl">
                    <a:srgbClr val="C0C0C0"/>
                  </a:outerShdw>
                </a:effectLst>
                <a:latin typeface="黑体" panose="02010609060101010101" pitchFamily="49" charset="-122"/>
                <a:ea typeface="黑体" panose="02010609060101010101" pitchFamily="49" charset="-122"/>
                <a:sym typeface="Symbol" panose="05050102010706020507" pitchFamily="18" charset="2"/>
              </a:rPr>
              <a:t></a:t>
            </a:r>
            <a:r>
              <a:rPr lang="en-US" altLang="zh-CN" sz="2800" b="1" dirty="0">
                <a:solidFill>
                  <a:srgbClr val="33CC33"/>
                </a:solidFill>
                <a:effectLst>
                  <a:outerShdw blurRad="38100" dist="38100" dir="2700000" algn="tl">
                    <a:srgbClr val="C0C0C0"/>
                  </a:outerShdw>
                </a:effectLst>
                <a:latin typeface="黑体" panose="02010609060101010101" pitchFamily="49" charset="-122"/>
                <a:ea typeface="黑体" panose="02010609060101010101" pitchFamily="49" charset="-122"/>
              </a:rPr>
              <a:t>log</a:t>
            </a:r>
            <a:r>
              <a:rPr lang="en-US" altLang="zh-CN" sz="2800" b="1" baseline="-25000" dirty="0">
                <a:solidFill>
                  <a:srgbClr val="33CC33"/>
                </a:solidFill>
                <a:effectLst>
                  <a:outerShdw blurRad="38100" dist="38100" dir="2700000" algn="tl">
                    <a:srgbClr val="C0C0C0"/>
                  </a:outerShdw>
                </a:effectLst>
                <a:latin typeface="黑体" panose="02010609060101010101" pitchFamily="49" charset="-122"/>
                <a:ea typeface="黑体" panose="02010609060101010101" pitchFamily="49" charset="-122"/>
              </a:rPr>
              <a:t>2</a:t>
            </a:r>
            <a:r>
              <a:rPr lang="en-US" altLang="zh-CN" sz="2800" b="1" dirty="0">
                <a:solidFill>
                  <a:srgbClr val="33CC33"/>
                </a:solidFill>
                <a:effectLst>
                  <a:outerShdw blurRad="38100" dist="38100" dir="2700000" algn="tl">
                    <a:srgbClr val="C0C0C0"/>
                  </a:outerShdw>
                </a:effectLst>
                <a:latin typeface="黑体" panose="02010609060101010101" pitchFamily="49" charset="-122"/>
                <a:ea typeface="黑体" panose="02010609060101010101" pitchFamily="49" charset="-122"/>
              </a:rPr>
              <a:t>n</a:t>
            </a:r>
            <a:r>
              <a:rPr lang="en-US" altLang="zh-CN" sz="2800" b="1" dirty="0">
                <a:solidFill>
                  <a:srgbClr val="33CC33"/>
                </a:solidFill>
                <a:effectLst>
                  <a:outerShdw blurRad="38100" dist="38100" dir="2700000" algn="tl">
                    <a:srgbClr val="C0C0C0"/>
                  </a:outerShdw>
                </a:effectLst>
                <a:latin typeface="黑体" panose="02010609060101010101" pitchFamily="49" charset="-122"/>
                <a:ea typeface="黑体" panose="02010609060101010101" pitchFamily="49" charset="-122"/>
                <a:sym typeface="Symbol" panose="05050102010706020507" pitchFamily="18" charset="2"/>
              </a:rPr>
              <a:t> </a:t>
            </a:r>
            <a:r>
              <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趟</a:t>
            </a:r>
            <a:endParaRPr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2424"/>
                                        </p:tgtEl>
                                        <p:attrNameLst>
                                          <p:attrName>style.visibility</p:attrName>
                                        </p:attrNameLst>
                                      </p:cBhvr>
                                      <p:to>
                                        <p:strVal val="visible"/>
                                      </p:to>
                                    </p:set>
                                    <p:anim calcmode="lin" valueType="num">
                                      <p:cBhvr additive="base">
                                        <p:cTn id="7" dur="500" fill="hold"/>
                                        <p:tgtEl>
                                          <p:spTgt spid="782424"/>
                                        </p:tgtEl>
                                        <p:attrNameLst>
                                          <p:attrName>ppt_x</p:attrName>
                                        </p:attrNameLst>
                                      </p:cBhvr>
                                      <p:tavLst>
                                        <p:tav tm="0">
                                          <p:val>
                                            <p:strVal val="0-#ppt_w/2"/>
                                          </p:val>
                                        </p:tav>
                                        <p:tav tm="100000">
                                          <p:val>
                                            <p:strVal val="#ppt_x"/>
                                          </p:val>
                                        </p:tav>
                                      </p:tavLst>
                                    </p:anim>
                                    <p:anim calcmode="lin" valueType="num">
                                      <p:cBhvr additive="base">
                                        <p:cTn id="8" dur="500" fill="hold"/>
                                        <p:tgtEl>
                                          <p:spTgt spid="7824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82425"/>
                                        </p:tgtEl>
                                        <p:attrNameLst>
                                          <p:attrName>style.visibility</p:attrName>
                                        </p:attrNameLst>
                                      </p:cBhvr>
                                      <p:to>
                                        <p:strVal val="visible"/>
                                      </p:to>
                                    </p:set>
                                    <p:anim calcmode="lin" valueType="num">
                                      <p:cBhvr additive="base">
                                        <p:cTn id="18" dur="500" fill="hold"/>
                                        <p:tgtEl>
                                          <p:spTgt spid="782425"/>
                                        </p:tgtEl>
                                        <p:attrNameLst>
                                          <p:attrName>ppt_x</p:attrName>
                                        </p:attrNameLst>
                                      </p:cBhvr>
                                      <p:tavLst>
                                        <p:tav tm="0">
                                          <p:val>
                                            <p:strVal val="0-#ppt_w/2"/>
                                          </p:val>
                                        </p:tav>
                                        <p:tav tm="100000">
                                          <p:val>
                                            <p:strVal val="#ppt_x"/>
                                          </p:val>
                                        </p:tav>
                                      </p:tavLst>
                                    </p:anim>
                                    <p:anim calcmode="lin" valueType="num">
                                      <p:cBhvr additive="base">
                                        <p:cTn id="19" dur="500" fill="hold"/>
                                        <p:tgtEl>
                                          <p:spTgt spid="78242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par>
                          <p:cTn id="33" fill="hold">
                            <p:stCondLst>
                              <p:cond delay="1500"/>
                            </p:stCondLst>
                            <p:childTnLst>
                              <p:par>
                                <p:cTn id="34" presetID="22" presetClass="entr" presetSubtype="1"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up)">
                                      <p:cBhvr>
                                        <p:cTn id="36" dur="500"/>
                                        <p:tgtEl>
                                          <p:spTgt spid="6"/>
                                        </p:tgtEl>
                                      </p:cBhvr>
                                    </p:animEffect>
                                  </p:childTnLst>
                                </p:cTn>
                              </p:par>
                            </p:childTnLst>
                          </p:cTn>
                        </p:par>
                        <p:par>
                          <p:cTn id="37" fill="hold">
                            <p:stCondLst>
                              <p:cond delay="2000"/>
                            </p:stCondLst>
                            <p:childTnLst>
                              <p:par>
                                <p:cTn id="38" presetID="22" presetClass="entr" presetSubtype="1"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up)">
                                      <p:cBhvr>
                                        <p:cTn id="40" dur="500"/>
                                        <p:tgtEl>
                                          <p:spTgt spid="7"/>
                                        </p:tgtEl>
                                      </p:cBhvr>
                                    </p:animEffect>
                                  </p:childTnLst>
                                </p:cTn>
                              </p:par>
                            </p:childTnLst>
                          </p:cTn>
                        </p:par>
                        <p:par>
                          <p:cTn id="41" fill="hold">
                            <p:stCondLst>
                              <p:cond delay="2500"/>
                            </p:stCondLst>
                            <p:childTnLst>
                              <p:par>
                                <p:cTn id="42" presetID="22" presetClass="entr" presetSubtype="1"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up)">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82426"/>
                                        </p:tgtEl>
                                        <p:attrNameLst>
                                          <p:attrName>style.visibility</p:attrName>
                                        </p:attrNameLst>
                                      </p:cBhvr>
                                      <p:to>
                                        <p:strVal val="visible"/>
                                      </p:to>
                                    </p:set>
                                    <p:anim calcmode="lin" valueType="num">
                                      <p:cBhvr additive="base">
                                        <p:cTn id="49" dur="500" fill="hold"/>
                                        <p:tgtEl>
                                          <p:spTgt spid="782426"/>
                                        </p:tgtEl>
                                        <p:attrNameLst>
                                          <p:attrName>ppt_x</p:attrName>
                                        </p:attrNameLst>
                                      </p:cBhvr>
                                      <p:tavLst>
                                        <p:tav tm="0">
                                          <p:val>
                                            <p:strVal val="0-#ppt_w/2"/>
                                          </p:val>
                                        </p:tav>
                                        <p:tav tm="100000">
                                          <p:val>
                                            <p:strVal val="#ppt_x"/>
                                          </p:val>
                                        </p:tav>
                                      </p:tavLst>
                                    </p:anim>
                                    <p:anim calcmode="lin" valueType="num">
                                      <p:cBhvr additive="base">
                                        <p:cTn id="50" dur="500" fill="hold"/>
                                        <p:tgtEl>
                                          <p:spTgt spid="78242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up)">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up)">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up)">
                                      <p:cBhvr>
                                        <p:cTn id="65" dur="500"/>
                                        <p:tgtEl>
                                          <p:spTgt spid="14"/>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782427"/>
                                        </p:tgtEl>
                                        <p:attrNameLst>
                                          <p:attrName>style.visibility</p:attrName>
                                        </p:attrNameLst>
                                      </p:cBhvr>
                                      <p:to>
                                        <p:strVal val="visible"/>
                                      </p:to>
                                    </p:set>
                                    <p:anim calcmode="lin" valueType="num">
                                      <p:cBhvr additive="base">
                                        <p:cTn id="70" dur="500" fill="hold"/>
                                        <p:tgtEl>
                                          <p:spTgt spid="782427"/>
                                        </p:tgtEl>
                                        <p:attrNameLst>
                                          <p:attrName>ppt_x</p:attrName>
                                        </p:attrNameLst>
                                      </p:cBhvr>
                                      <p:tavLst>
                                        <p:tav tm="0">
                                          <p:val>
                                            <p:strVal val="0-#ppt_w/2"/>
                                          </p:val>
                                        </p:tav>
                                        <p:tav tm="100000">
                                          <p:val>
                                            <p:strVal val="#ppt_x"/>
                                          </p:val>
                                        </p:tav>
                                      </p:tavLst>
                                    </p:anim>
                                    <p:anim calcmode="lin" valueType="num">
                                      <p:cBhvr additive="base">
                                        <p:cTn id="71" dur="500" fill="hold"/>
                                        <p:tgtEl>
                                          <p:spTgt spid="782427"/>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wipe(up)">
                                      <p:cBhvr>
                                        <p:cTn id="76" dur="500"/>
                                        <p:tgtEl>
                                          <p:spTgt spid="1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wipe(up)">
                                      <p:cBhvr>
                                        <p:cTn id="81" dur="500"/>
                                        <p:tgtEl>
                                          <p:spTgt spid="9"/>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782428"/>
                                        </p:tgtEl>
                                        <p:attrNameLst>
                                          <p:attrName>style.visibility</p:attrName>
                                        </p:attrNameLst>
                                      </p:cBhvr>
                                      <p:to>
                                        <p:strVal val="visible"/>
                                      </p:to>
                                    </p:set>
                                    <p:anim calcmode="lin" valueType="num">
                                      <p:cBhvr additive="base">
                                        <p:cTn id="86" dur="500" fill="hold"/>
                                        <p:tgtEl>
                                          <p:spTgt spid="782428"/>
                                        </p:tgtEl>
                                        <p:attrNameLst>
                                          <p:attrName>ppt_x</p:attrName>
                                        </p:attrNameLst>
                                      </p:cBhvr>
                                      <p:tavLst>
                                        <p:tav tm="0">
                                          <p:val>
                                            <p:strVal val="0-#ppt_w/2"/>
                                          </p:val>
                                        </p:tav>
                                        <p:tav tm="100000">
                                          <p:val>
                                            <p:strVal val="#ppt_x"/>
                                          </p:val>
                                        </p:tav>
                                      </p:tavLst>
                                    </p:anim>
                                    <p:anim calcmode="lin" valueType="num">
                                      <p:cBhvr additive="base">
                                        <p:cTn id="87" dur="500" fill="hold"/>
                                        <p:tgtEl>
                                          <p:spTgt spid="782428"/>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wipe(up)">
                                      <p:cBhvr>
                                        <p:cTn id="92" dur="500"/>
                                        <p:tgtEl>
                                          <p:spTgt spid="13"/>
                                        </p:tgtEl>
                                      </p:cBhvr>
                                    </p:animEffect>
                                  </p:childTnLst>
                                </p:cTn>
                              </p:par>
                            </p:childTnLst>
                          </p:cTn>
                        </p:par>
                      </p:childTnLst>
                    </p:cTn>
                  </p:par>
                  <p:par>
                    <p:cTn id="93" fill="hold">
                      <p:stCondLst>
                        <p:cond delay="indefinite"/>
                      </p:stCondLst>
                      <p:childTnLst>
                        <p:par>
                          <p:cTn id="94" fill="hold">
                            <p:stCondLst>
                              <p:cond delay="0"/>
                            </p:stCondLst>
                            <p:childTnLst>
                              <p:par>
                                <p:cTn id="95" presetID="23" presetClass="entr" presetSubtype="16" fill="hold" grpId="0" nodeType="clickEffect">
                                  <p:stCondLst>
                                    <p:cond delay="0"/>
                                  </p:stCondLst>
                                  <p:childTnLst>
                                    <p:set>
                                      <p:cBhvr>
                                        <p:cTn id="96" dur="1" fill="hold">
                                          <p:stCondLst>
                                            <p:cond delay="0"/>
                                          </p:stCondLst>
                                        </p:cTn>
                                        <p:tgtEl>
                                          <p:spTgt spid="782435"/>
                                        </p:tgtEl>
                                        <p:attrNameLst>
                                          <p:attrName>style.visibility</p:attrName>
                                        </p:attrNameLst>
                                      </p:cBhvr>
                                      <p:to>
                                        <p:strVal val="visible"/>
                                      </p:to>
                                    </p:set>
                                    <p:anim calcmode="lin" valueType="num">
                                      <p:cBhvr>
                                        <p:cTn id="97" dur="500" fill="hold"/>
                                        <p:tgtEl>
                                          <p:spTgt spid="782435"/>
                                        </p:tgtEl>
                                        <p:attrNameLst>
                                          <p:attrName>ppt_w</p:attrName>
                                        </p:attrNameLst>
                                      </p:cBhvr>
                                      <p:tavLst>
                                        <p:tav tm="0">
                                          <p:val>
                                            <p:fltVal val="0"/>
                                          </p:val>
                                        </p:tav>
                                        <p:tav tm="100000">
                                          <p:val>
                                            <p:strVal val="#ppt_w"/>
                                          </p:val>
                                        </p:tav>
                                      </p:tavLst>
                                    </p:anim>
                                    <p:anim calcmode="lin" valueType="num">
                                      <p:cBhvr>
                                        <p:cTn id="98" dur="500" fill="hold"/>
                                        <p:tgtEl>
                                          <p:spTgt spid="7824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424" grpId="0" autoUpdateAnimBg="0"/>
      <p:bldP spid="782425" grpId="0" autoUpdateAnimBg="0"/>
      <p:bldP spid="782426" grpId="0" autoUpdateAnimBg="0"/>
      <p:bldP spid="782427" grpId="0" autoUpdateAnimBg="0"/>
      <p:bldP spid="782428" grpId="0" autoUpdateAnimBg="0"/>
      <p:bldP spid="78243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1822196"/>
            <a:ext cx="57150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三、2路－归并排序</a:t>
            </a:r>
            <a:r>
              <a:rPr lang="en-US" altLang="zh-CN" sz="3300" dirty="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算法实现</a:t>
            </a:r>
            <a:r>
              <a:rPr lang="en-US" altLang="zh-CN" sz="3300" dirty="0">
                <a:latin typeface="黑体" panose="02010609060101010101" pitchFamily="49" charset="-122"/>
                <a:ea typeface="黑体" panose="02010609060101010101" pitchFamily="49" charset="-122"/>
              </a:rPr>
              <a:t>)</a:t>
            </a:r>
            <a:endParaRPr lang="en-US" altLang="zh-CN" sz="3300" dirty="0">
              <a:latin typeface="黑体" panose="02010609060101010101" pitchFamily="49" charset="-122"/>
              <a:ea typeface="黑体" panose="02010609060101010101" pitchFamily="49" charset="-122"/>
            </a:endParaRPr>
          </a:p>
        </p:txBody>
      </p:sp>
      <p:sp>
        <p:nvSpPr>
          <p:cNvPr id="9728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1798621-42F6-46E0-9380-23EF4E16069E}" type="slidenum">
              <a:rPr lang="zh-CN" altLang="en-US" sz="2400"/>
            </a:fld>
            <a:endParaRPr lang="en-US" altLang="zh-CN" sz="2400"/>
          </a:p>
        </p:txBody>
      </p:sp>
      <p:sp>
        <p:nvSpPr>
          <p:cNvPr id="9728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endParaRPr lang="zh-CN" altLang="en-US" sz="3600" b="1">
              <a:solidFill>
                <a:srgbClr val="333399"/>
              </a:solidFill>
              <a:ea typeface="仿宋_GB2312" pitchFamily="49" charset="-122"/>
            </a:endParaRPr>
          </a:p>
        </p:txBody>
      </p:sp>
      <p:sp>
        <p:nvSpPr>
          <p:cNvPr id="97285" name="Rectangle 5"/>
          <p:cNvSpPr>
            <a:spLocks noGrp="1" noChangeArrowheads="1"/>
          </p:cNvSpPr>
          <p:nvPr>
            <p:ph type="body" idx="4294967295"/>
          </p:nvPr>
        </p:nvSpPr>
        <p:spPr>
          <a:xfrm>
            <a:off x="539552" y="2663825"/>
            <a:ext cx="8604448" cy="4038600"/>
          </a:xfrm>
        </p:spPr>
        <p:txBody>
          <a:bodyPr/>
          <a:lstStyle/>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void </a:t>
            </a:r>
            <a:r>
              <a:rPr lang="en-US" altLang="zh-CN" sz="1900" b="1" dirty="0" err="1">
                <a:latin typeface="黑体" panose="02010609060101010101" pitchFamily="49" charset="-122"/>
                <a:ea typeface="黑体" panose="02010609060101010101" pitchFamily="49" charset="-122"/>
              </a:rPr>
              <a:t>MergeSort</a:t>
            </a:r>
            <a:r>
              <a:rPr lang="en-US" altLang="zh-CN" sz="1900" b="1" dirty="0">
                <a:latin typeface="黑体" panose="02010609060101010101" pitchFamily="49" charset="-122"/>
                <a:ea typeface="黑体" panose="02010609060101010101" pitchFamily="49" charset="-122"/>
              </a:rPr>
              <a:t>()</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int left, mid, right, step;</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for (step=1; step&lt;</a:t>
            </a:r>
            <a:r>
              <a:rPr lang="en-US" altLang="zh-CN" sz="1900" b="1" dirty="0" err="1">
                <a:latin typeface="黑体" panose="02010609060101010101" pitchFamily="49" charset="-122"/>
                <a:ea typeface="黑体" panose="02010609060101010101" pitchFamily="49" charset="-122"/>
              </a:rPr>
              <a:t>len</a:t>
            </a:r>
            <a:r>
              <a:rPr lang="en-US" altLang="zh-CN" sz="1900" b="1" dirty="0">
                <a:latin typeface="黑体" panose="02010609060101010101" pitchFamily="49" charset="-122"/>
                <a:ea typeface="黑体" panose="02010609060101010101" pitchFamily="49" charset="-122"/>
              </a:rPr>
              <a:t>; step*=2) {//step</a:t>
            </a:r>
            <a:r>
              <a:rPr lang="zh-CN" altLang="en-US" sz="1900" b="1" dirty="0">
                <a:latin typeface="黑体" panose="02010609060101010101" pitchFamily="49" charset="-122"/>
                <a:ea typeface="黑体" panose="02010609060101010101" pitchFamily="49" charset="-122"/>
              </a:rPr>
              <a:t>表示每个子序列的长度</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for (left=1; left&lt;=</a:t>
            </a:r>
            <a:r>
              <a:rPr lang="en-US" altLang="zh-CN" sz="1900" b="1" dirty="0" err="1">
                <a:latin typeface="黑体" panose="02010609060101010101" pitchFamily="49" charset="-122"/>
                <a:ea typeface="黑体" panose="02010609060101010101" pitchFamily="49" charset="-122"/>
              </a:rPr>
              <a:t>len</a:t>
            </a:r>
            <a:r>
              <a:rPr lang="en-US" altLang="zh-CN" sz="1900" b="1" dirty="0">
                <a:latin typeface="黑体" panose="02010609060101010101" pitchFamily="49" charset="-122"/>
                <a:ea typeface="黑体" panose="02010609060101010101" pitchFamily="49" charset="-122"/>
              </a:rPr>
              <a:t>; left+=2*step) {</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mid = left + step -1;   //left</a:t>
            </a:r>
            <a:r>
              <a:rPr lang="zh-CN" altLang="en-US" sz="1900" b="1" dirty="0">
                <a:latin typeface="黑体" panose="02010609060101010101" pitchFamily="49" charset="-122"/>
                <a:ea typeface="黑体" panose="02010609060101010101" pitchFamily="49" charset="-122"/>
              </a:rPr>
              <a:t>指向第一个序列的第一个元素</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if (mid &gt;= </a:t>
            </a:r>
            <a:r>
              <a:rPr lang="en-US" altLang="zh-CN" sz="1900" b="1" dirty="0" err="1">
                <a:latin typeface="黑体" panose="02010609060101010101" pitchFamily="49" charset="-122"/>
                <a:ea typeface="黑体" panose="02010609060101010101" pitchFamily="49" charset="-122"/>
              </a:rPr>
              <a:t>len</a:t>
            </a:r>
            <a:r>
              <a:rPr lang="en-US" altLang="zh-CN" sz="1900" b="1" dirty="0">
                <a:latin typeface="黑体" panose="02010609060101010101" pitchFamily="49" charset="-122"/>
                <a:ea typeface="黑体" panose="02010609060101010101" pitchFamily="49" charset="-122"/>
              </a:rPr>
              <a:t>) break;   //mid</a:t>
            </a:r>
            <a:r>
              <a:rPr lang="zh-CN" altLang="en-US" sz="1900" b="1" dirty="0">
                <a:latin typeface="黑体" panose="02010609060101010101" pitchFamily="49" charset="-122"/>
                <a:ea typeface="黑体" panose="02010609060101010101" pitchFamily="49" charset="-122"/>
              </a:rPr>
              <a:t>指向第一个序列的最后元素</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right = left + 2*step -1;//right</a:t>
            </a:r>
            <a:r>
              <a:rPr lang="zh-CN" altLang="en-US" sz="1900" b="1" dirty="0">
                <a:latin typeface="黑体" panose="02010609060101010101" pitchFamily="49" charset="-122"/>
                <a:ea typeface="黑体" panose="02010609060101010101" pitchFamily="49" charset="-122"/>
              </a:rPr>
              <a:t>指向第二个序列的最后元素</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if (right &gt; </a:t>
            </a:r>
            <a:r>
              <a:rPr lang="en-US" altLang="zh-CN" sz="1900" b="1" dirty="0" err="1">
                <a:latin typeface="黑体" panose="02010609060101010101" pitchFamily="49" charset="-122"/>
                <a:ea typeface="黑体" panose="02010609060101010101" pitchFamily="49" charset="-122"/>
              </a:rPr>
              <a:t>len</a:t>
            </a:r>
            <a:r>
              <a:rPr lang="en-US" altLang="zh-CN" sz="1900" b="1" dirty="0">
                <a:latin typeface="黑体" panose="02010609060101010101" pitchFamily="49" charset="-122"/>
                <a:ea typeface="黑体" panose="02010609060101010101" pitchFamily="49" charset="-122"/>
              </a:rPr>
              <a:t>) right = </a:t>
            </a:r>
            <a:r>
              <a:rPr lang="en-US" altLang="zh-CN" sz="1900" b="1">
                <a:latin typeface="黑体" panose="02010609060101010101" pitchFamily="49" charset="-122"/>
                <a:ea typeface="黑体" panose="02010609060101010101" pitchFamily="49" charset="-122"/>
              </a:rPr>
              <a:t>len;</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Merge(left, mid, right);</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for(int t=1;t&lt;=</a:t>
            </a:r>
            <a:r>
              <a:rPr lang="en-US" altLang="zh-CN" sz="1900" b="1" dirty="0" err="1">
                <a:latin typeface="黑体" panose="02010609060101010101" pitchFamily="49" charset="-122"/>
                <a:ea typeface="黑体" panose="02010609060101010101" pitchFamily="49" charset="-122"/>
              </a:rPr>
              <a:t>len;t</a:t>
            </a:r>
            <a:r>
              <a:rPr lang="en-US" altLang="zh-CN" sz="1900" b="1" dirty="0">
                <a:latin typeface="黑体" panose="02010609060101010101" pitchFamily="49" charset="-122"/>
                <a:ea typeface="黑体" panose="02010609060101010101" pitchFamily="49" charset="-122"/>
              </a:rPr>
              <a:t>++) Key[t]=Data[t];//</a:t>
            </a:r>
            <a:r>
              <a:rPr lang="zh-CN" altLang="en-US" sz="1900" b="1" dirty="0">
                <a:latin typeface="黑体" panose="02010609060101010101" pitchFamily="49" charset="-122"/>
                <a:ea typeface="黑体" panose="02010609060101010101" pitchFamily="49" charset="-122"/>
              </a:rPr>
              <a:t>保留一趟排序后的结果</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    }</a:t>
            </a:r>
            <a:endParaRPr lang="en-US" altLang="zh-CN" sz="1900" b="1" dirty="0">
              <a:latin typeface="黑体" panose="02010609060101010101" pitchFamily="49" charset="-122"/>
              <a:ea typeface="黑体" panose="02010609060101010101" pitchFamily="49" charset="-122"/>
            </a:endParaRPr>
          </a:p>
          <a:p>
            <a:pPr>
              <a:lnSpc>
                <a:spcPct val="90000"/>
              </a:lnSpc>
              <a:buFont typeface="Wingdings" panose="05000000000000000000" pitchFamily="2" charset="2"/>
              <a:buNone/>
            </a:pPr>
            <a:r>
              <a:rPr lang="en-US" altLang="zh-CN" sz="1900" b="1" dirty="0">
                <a:latin typeface="黑体" panose="02010609060101010101" pitchFamily="49" charset="-122"/>
                <a:ea typeface="黑体" panose="02010609060101010101" pitchFamily="49" charset="-122"/>
              </a:rPr>
              <a:t>}</a:t>
            </a:r>
            <a:endParaRPr lang="en-US" altLang="zh-CN" sz="1900" b="1" dirty="0">
              <a:latin typeface="黑体" panose="02010609060101010101" pitchFamily="49" charset="-122"/>
              <a:ea typeface="黑体" panose="02010609060101010101" pitchFamily="49" charset="-122"/>
            </a:endParaRPr>
          </a:p>
        </p:txBody>
      </p:sp>
      <p:sp>
        <p:nvSpPr>
          <p:cNvPr id="97286"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a:t>
            </a:r>
            <a:endParaRPr lang="en-US" altLang="zh-CN" sz="3300">
              <a:latin typeface="黑体" panose="02010609060101010101" pitchFamily="49" charset="-122"/>
              <a:ea typeface="黑体" panose="02010609060101010101" pitchFamily="49" charset="-122"/>
            </a:endParaRPr>
          </a:p>
        </p:txBody>
      </p:sp>
      <p:sp>
        <p:nvSpPr>
          <p:cNvPr id="7373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F6DB7D2-527C-4F62-88F0-D0B90A388010}" type="slidenum">
              <a:rPr lang="zh-CN" altLang="en-US" sz="2400"/>
            </a:fld>
            <a:endParaRPr lang="en-US" altLang="zh-CN" sz="2400"/>
          </a:p>
        </p:txBody>
      </p:sp>
      <p:sp>
        <p:nvSpPr>
          <p:cNvPr id="7373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73733" name="Rectangle 5"/>
          <p:cNvSpPr>
            <a:spLocks noGrp="1" noChangeArrowheads="1"/>
          </p:cNvSpPr>
          <p:nvPr>
            <p:ph type="body" idx="1"/>
          </p:nvPr>
        </p:nvSpPr>
        <p:spPr>
          <a:xfrm>
            <a:off x="381000" y="2819400"/>
            <a:ext cx="8262938"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堆排序主要要解决</a:t>
            </a:r>
            <a:r>
              <a:rPr lang="zh-CN" altLang="en-US" b="1">
                <a:solidFill>
                  <a:srgbClr val="FF0000"/>
                </a:solidFill>
                <a:latin typeface="黑体" panose="02010609060101010101" pitchFamily="49" charset="-122"/>
                <a:ea typeface="黑体" panose="02010609060101010101" pitchFamily="49" charset="-122"/>
              </a:rPr>
              <a:t>两个问题</a:t>
            </a:r>
            <a:r>
              <a:rPr lang="zh-CN" altLang="en-US" b="1">
                <a:latin typeface="黑体" panose="02010609060101010101" pitchFamily="49" charset="-122"/>
                <a:ea typeface="黑体" panose="02010609060101010101" pitchFamily="49" charset="-122"/>
              </a:rPr>
              <a:t>：</a:t>
            </a:r>
            <a:endParaRPr lang="zh-CN" altLang="en-US" b="1">
              <a:latin typeface="黑体" panose="02010609060101010101" pitchFamily="49" charset="-122"/>
              <a:ea typeface="黑体" panose="02010609060101010101" pitchFamily="49" charset="-122"/>
            </a:endParaRPr>
          </a:p>
          <a:p>
            <a:pPr eaLnBrk="1" hangingPunct="1">
              <a:spcBef>
                <a:spcPct val="70000"/>
              </a:spcBef>
              <a:buClr>
                <a:schemeClr val="tx2"/>
              </a:buClr>
              <a:buSzPct val="50000"/>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1.如何根据给定的序列</a:t>
            </a:r>
            <a:r>
              <a:rPr lang="zh-CN" altLang="en-US" b="1">
                <a:solidFill>
                  <a:srgbClr val="FF0000"/>
                </a:solidFill>
                <a:latin typeface="黑体" panose="02010609060101010101" pitchFamily="49" charset="-122"/>
                <a:ea typeface="黑体" panose="02010609060101010101" pitchFamily="49" charset="-122"/>
                <a:sym typeface="Symbol" panose="05050102010706020507" pitchFamily="18" charset="2"/>
              </a:rPr>
              <a:t>建初始堆</a:t>
            </a:r>
            <a:endParaRPr lang="zh-CN" altLang="en-US" b="1">
              <a:solidFill>
                <a:srgbClr val="FF0000"/>
              </a:solidFill>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70000"/>
              </a:spcBef>
              <a:buClr>
                <a:schemeClr val="tx2"/>
              </a:buClr>
              <a:buSzPct val="50000"/>
              <a:buFont typeface="Wingdings" panose="05000000000000000000" pitchFamily="2" charset="2"/>
              <a:buNone/>
            </a:pPr>
            <a:r>
              <a:rPr lang="zh-CN" altLang="en-US" b="1">
                <a:latin typeface="黑体" panose="02010609060101010101" pitchFamily="49" charset="-122"/>
                <a:ea typeface="黑体" panose="02010609060101010101" pitchFamily="49" charset="-122"/>
                <a:sym typeface="Symbol" panose="05050102010706020507" pitchFamily="18" charset="2"/>
              </a:rPr>
              <a:t>2.如何在交换掉根结点后，将剩下的结点调整为新的堆(</a:t>
            </a:r>
            <a:r>
              <a:rPr lang="zh-CN" altLang="en-US" b="1">
                <a:solidFill>
                  <a:srgbClr val="FF0000"/>
                </a:solidFill>
                <a:latin typeface="黑体" panose="02010609060101010101" pitchFamily="49" charset="-122"/>
                <a:ea typeface="黑体" panose="02010609060101010101" pitchFamily="49" charset="-122"/>
                <a:sym typeface="Symbol" panose="05050102010706020507" pitchFamily="18" charset="2"/>
              </a:rPr>
              <a:t>筛选</a:t>
            </a:r>
            <a:r>
              <a:rPr lang="zh-CN" altLang="en-US" b="1">
                <a:latin typeface="黑体" panose="02010609060101010101" pitchFamily="49" charset="-122"/>
                <a:ea typeface="黑体" panose="02010609060101010101" pitchFamily="49" charset="-122"/>
                <a:sym typeface="Symbol" panose="05050102010706020507" pitchFamily="18" charset="2"/>
              </a:rPr>
              <a:t>)</a:t>
            </a:r>
            <a:endParaRPr lang="zh-CN" altLang="en-US" b="1">
              <a:latin typeface="黑体" panose="02010609060101010101" pitchFamily="49" charset="-122"/>
              <a:ea typeface="黑体" panose="02010609060101010101" pitchFamily="49" charset="-122"/>
              <a:sym typeface="Symbol" panose="05050102010706020507" pitchFamily="18" charset="2"/>
            </a:endParaRPr>
          </a:p>
        </p:txBody>
      </p:sp>
      <p:sp>
        <p:nvSpPr>
          <p:cNvPr id="73734"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57188" y="1857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三、2路－归并排序(性能分析)</a:t>
            </a:r>
            <a:endParaRPr lang="en-US" altLang="zh-CN" sz="3300">
              <a:latin typeface="黑体" panose="02010609060101010101" pitchFamily="49" charset="-122"/>
              <a:ea typeface="黑体" panose="02010609060101010101" pitchFamily="49" charset="-122"/>
            </a:endParaRPr>
          </a:p>
        </p:txBody>
      </p:sp>
      <p:sp>
        <p:nvSpPr>
          <p:cNvPr id="9830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D32AB93-AA2A-4DB9-A196-1F86B7330DED}" type="slidenum">
              <a:rPr lang="zh-CN" altLang="en-US" sz="2400"/>
            </a:fld>
            <a:endParaRPr lang="en-US" altLang="zh-CN" sz="2400"/>
          </a:p>
        </p:txBody>
      </p:sp>
      <p:sp>
        <p:nvSpPr>
          <p:cNvPr id="9830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第五节　归并排序</a:t>
            </a:r>
            <a:endParaRPr lang="zh-CN" altLang="en-US" sz="3600" b="1">
              <a:solidFill>
                <a:srgbClr val="333399"/>
              </a:solidFill>
              <a:ea typeface="仿宋_GB2312" pitchFamily="49" charset="-122"/>
            </a:endParaRPr>
          </a:p>
        </p:txBody>
      </p:sp>
      <p:sp>
        <p:nvSpPr>
          <p:cNvPr id="98309" name="Rectangle 5"/>
          <p:cNvSpPr>
            <a:spLocks noGrp="1" noChangeArrowheads="1"/>
          </p:cNvSpPr>
          <p:nvPr>
            <p:ph type="body" idx="1"/>
          </p:nvPr>
        </p:nvSpPr>
        <p:spPr>
          <a:xfrm>
            <a:off x="214313" y="2643188"/>
            <a:ext cx="8763000" cy="4038600"/>
          </a:xfrm>
        </p:spPr>
        <p:txBody>
          <a:bodyPr/>
          <a:lstStyle/>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如果待排序的记录为</a:t>
            </a:r>
            <a:r>
              <a:rPr lang="en-US" altLang="zh-CN" b="1" dirty="0">
                <a:solidFill>
                  <a:srgbClr val="FF0000"/>
                </a:solidFill>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个，则需要做</a:t>
            </a:r>
            <a:r>
              <a:rPr lang="en-US" altLang="zh-CN" b="1" dirty="0">
                <a:solidFill>
                  <a:srgbClr val="FF0000"/>
                </a:solidFill>
                <a:latin typeface="黑体" panose="02010609060101010101" pitchFamily="49" charset="-122"/>
                <a:ea typeface="黑体" panose="02010609060101010101" pitchFamily="49" charset="-122"/>
              </a:rPr>
              <a:t>log</a:t>
            </a:r>
            <a:r>
              <a:rPr lang="en-US" altLang="zh-CN" b="1" baseline="-25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趟两路归并排序</a:t>
            </a:r>
            <a:endParaRPr lang="zh-CN" altLang="en-US" b="1" dirty="0">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每趟两路归并排序的时间复杂度为</a:t>
            </a:r>
            <a:r>
              <a:rPr lang="en-US" altLang="zh-CN" b="1" dirty="0">
                <a:solidFill>
                  <a:srgbClr val="FF0000"/>
                </a:solidFill>
                <a:latin typeface="黑体" panose="02010609060101010101" pitchFamily="49" charset="-122"/>
                <a:ea typeface="黑体" panose="02010609060101010101" pitchFamily="49" charset="-122"/>
              </a:rPr>
              <a:t>O(n)</a:t>
            </a:r>
            <a:endParaRPr lang="en-US" altLang="zh-CN" b="1" dirty="0">
              <a:solidFill>
                <a:srgbClr val="FF0000"/>
              </a:solidFill>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因此2路－归并排序的时间复杂度为</a:t>
            </a:r>
            <a:r>
              <a:rPr lang="en-US" altLang="zh-CN" b="1" dirty="0">
                <a:solidFill>
                  <a:srgbClr val="FF0000"/>
                </a:solidFill>
                <a:latin typeface="黑体" panose="02010609060101010101" pitchFamily="49" charset="-122"/>
                <a:ea typeface="黑体" panose="02010609060101010101" pitchFamily="49" charset="-122"/>
              </a:rPr>
              <a:t>O(nlog</a:t>
            </a:r>
            <a:r>
              <a:rPr lang="en-US" altLang="zh-CN" b="1" baseline="-25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n)</a:t>
            </a:r>
            <a:endParaRPr lang="en-US" altLang="zh-CN" b="1" dirty="0">
              <a:solidFill>
                <a:srgbClr val="FF0000"/>
              </a:solidFill>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归并排序是一种</a:t>
            </a:r>
            <a:r>
              <a:rPr lang="zh-CN" altLang="en-US" b="1" dirty="0">
                <a:solidFill>
                  <a:srgbClr val="FF0000"/>
                </a:solidFill>
                <a:latin typeface="黑体" panose="02010609060101010101" pitchFamily="49" charset="-122"/>
                <a:ea typeface="黑体" panose="02010609060101010101" pitchFamily="49" charset="-122"/>
              </a:rPr>
              <a:t>稳定</a:t>
            </a:r>
            <a:r>
              <a:rPr lang="zh-CN" altLang="en-US" b="1" dirty="0">
                <a:latin typeface="黑体" panose="02010609060101010101" pitchFamily="49" charset="-122"/>
                <a:ea typeface="黑体" panose="02010609060101010101" pitchFamily="49" charset="-122"/>
              </a:rPr>
              <a:t>的排序方法</a:t>
            </a:r>
            <a:endParaRPr lang="zh-CN" altLang="en-US" b="1" dirty="0">
              <a:latin typeface="黑体" panose="02010609060101010101" pitchFamily="49" charset="-122"/>
              <a:ea typeface="黑体" panose="02010609060101010101" pitchFamily="49" charset="-122"/>
            </a:endParaRPr>
          </a:p>
        </p:txBody>
      </p:sp>
      <p:sp>
        <p:nvSpPr>
          <p:cNvPr id="98310"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一、多关键字的排序</a:t>
            </a:r>
            <a:endParaRPr lang="en-US" altLang="zh-CN" sz="3300">
              <a:latin typeface="黑体" panose="02010609060101010101" pitchFamily="49" charset="-122"/>
              <a:ea typeface="黑体" panose="02010609060101010101" pitchFamily="49" charset="-122"/>
            </a:endParaRPr>
          </a:p>
        </p:txBody>
      </p:sp>
      <p:sp>
        <p:nvSpPr>
          <p:cNvPr id="9933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E5E14B4-024F-4F99-98A1-27C9561B8BA1}" type="slidenum">
              <a:rPr lang="zh-CN" altLang="en-US" sz="2400"/>
            </a:fld>
            <a:endParaRPr lang="en-US" altLang="zh-CN" sz="2400"/>
          </a:p>
        </p:txBody>
      </p:sp>
      <p:sp>
        <p:nvSpPr>
          <p:cNvPr id="9933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endParaRPr lang="zh-CN" altLang="en-US" sz="3600" b="1">
              <a:solidFill>
                <a:srgbClr val="333399"/>
              </a:solidFill>
              <a:ea typeface="仿宋_GB2312" pitchFamily="49" charset="-122"/>
            </a:endParaRPr>
          </a:p>
        </p:txBody>
      </p:sp>
      <p:sp>
        <p:nvSpPr>
          <p:cNvPr id="99333" name="Rectangle 5"/>
          <p:cNvSpPr>
            <a:spLocks noGrp="1" noChangeArrowheads="1"/>
          </p:cNvSpPr>
          <p:nvPr>
            <p:ph type="body" idx="1"/>
          </p:nvPr>
        </p:nvSpPr>
        <p:spPr>
          <a:xfrm>
            <a:off x="381000" y="2819400"/>
            <a:ext cx="8763000"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例：对52张扑克牌按以下次序排序：</a:t>
            </a:r>
            <a:endParaRPr lang="zh-CN" altLang="en-US" b="1">
              <a:latin typeface="黑体" panose="02010609060101010101" pitchFamily="49" charset="-122"/>
              <a:ea typeface="黑体" panose="02010609060101010101" pitchFamily="49" charset="-122"/>
            </a:endParaRPr>
          </a:p>
          <a:p>
            <a:pPr eaLnBrk="1" hangingPunct="1">
              <a:spcBef>
                <a:spcPct val="0"/>
              </a:spcBef>
              <a:buClrTx/>
              <a:buSzTx/>
              <a:buFontTx/>
              <a:buNone/>
            </a:pPr>
            <a:r>
              <a:rPr lang="zh-CN" altLang="en-US">
                <a:latin typeface="黑体" panose="02010609060101010101" pitchFamily="49" charset="-122"/>
                <a:ea typeface="黑体" panose="02010609060101010101" pitchFamily="49" charset="-122"/>
                <a:sym typeface="Symbol" panose="05050102010706020507" pitchFamily="18" charset="2"/>
              </a:rPr>
              <a:t>	2&lt;3&lt;</a:t>
            </a:r>
            <a:r>
              <a:rPr lang="zh-CN" altLang="en-US">
                <a:latin typeface="Times New Roman" panose="02020603050405020304" pitchFamily="18" charset="0"/>
                <a:ea typeface="黑体" panose="02010609060101010101" pitchFamily="49" charset="-122"/>
                <a:sym typeface="Symbol" panose="05050102010706020507" pitchFamily="18" charset="2"/>
              </a:rPr>
              <a:t>……</a:t>
            </a:r>
            <a:r>
              <a:rPr lang="zh-CN" altLang="en-US">
                <a:latin typeface="黑体" panose="02010609060101010101" pitchFamily="49" charset="-122"/>
                <a:ea typeface="黑体" panose="02010609060101010101" pitchFamily="49" charset="-122"/>
                <a:sym typeface="Symbol" panose="05050102010706020507" pitchFamily="18" charset="2"/>
              </a:rPr>
              <a:t>&lt;</a:t>
            </a:r>
            <a:r>
              <a:rPr lang="en-US" altLang="zh-CN">
                <a:latin typeface="黑体" panose="02010609060101010101" pitchFamily="49" charset="-122"/>
                <a:ea typeface="黑体" panose="02010609060101010101" pitchFamily="49" charset="-122"/>
                <a:sym typeface="Symbol" panose="05050102010706020507" pitchFamily="18" charset="2"/>
              </a:rPr>
              <a:t>A&lt;</a:t>
            </a: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2&lt;</a:t>
            </a: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3&lt;</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&lt;</a:t>
            </a: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A&lt;</a:t>
            </a:r>
            <a:endPar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0"/>
              </a:spcBef>
              <a:buClrTx/>
              <a:buSzTx/>
              <a:buFontTx/>
              <a:buNone/>
            </a:pP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	</a:t>
            </a:r>
            <a:r>
              <a:rPr lang="en-US" altLang="zh-CN">
                <a:latin typeface="黑体" panose="02010609060101010101" pitchFamily="49" charset="-122"/>
                <a:ea typeface="黑体" panose="02010609060101010101" pitchFamily="49" charset="-122"/>
                <a:sym typeface="Symbol" panose="05050102010706020507" pitchFamily="18" charset="2"/>
              </a:rPr>
              <a:t>2&lt;</a:t>
            </a: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3&lt;</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&lt;</a:t>
            </a:r>
            <a:r>
              <a:rPr lang="en-US" altLang="zh-CN">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A&lt;2&lt;3&lt;</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a:latin typeface="黑体" panose="02010609060101010101" pitchFamily="49" charset="-122"/>
                <a:ea typeface="黑体" panose="02010609060101010101" pitchFamily="49" charset="-122"/>
                <a:sym typeface="Symbol" panose="05050102010706020507" pitchFamily="18" charset="2"/>
              </a:rPr>
              <a:t>&lt;A</a:t>
            </a:r>
            <a:endParaRPr lang="en-US" altLang="zh-CN">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sym typeface="Symbol" panose="05050102010706020507" pitchFamily="18" charset="2"/>
              </a:rPr>
              <a:t>两个关键字：花色</a:t>
            </a:r>
            <a:r>
              <a:rPr lang="zh-CN" altLang="en-US">
                <a:latin typeface="黑体" panose="02010609060101010101" pitchFamily="49" charset="-122"/>
                <a:ea typeface="黑体" panose="02010609060101010101" pitchFamily="49" charset="-122"/>
                <a:sym typeface="Symbol" panose="05050102010706020507" pitchFamily="18" charset="2"/>
              </a:rPr>
              <a:t>（&lt;</a:t>
            </a:r>
            <a:r>
              <a:rPr lang="zh-CN" altLang="en-US">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zh-CN" altLang="en-US">
                <a:latin typeface="黑体" panose="02010609060101010101" pitchFamily="49" charset="-122"/>
                <a:ea typeface="黑体" panose="02010609060101010101" pitchFamily="49" charset="-122"/>
                <a:sym typeface="Symbol" panose="05050102010706020507" pitchFamily="18" charset="2"/>
              </a:rPr>
              <a:t>&lt;</a:t>
            </a:r>
            <a:r>
              <a:rPr lang="zh-CN" altLang="en-US">
                <a:solidFill>
                  <a:srgbClr val="FF3300"/>
                </a:solidFill>
                <a:latin typeface="黑体" panose="02010609060101010101" pitchFamily="49" charset="-122"/>
                <a:ea typeface="黑体" panose="02010609060101010101" pitchFamily="49" charset="-122"/>
                <a:sym typeface="Symbol" panose="05050102010706020507" pitchFamily="18" charset="2"/>
              </a:rPr>
              <a:t></a:t>
            </a:r>
            <a:r>
              <a:rPr lang="zh-CN" altLang="en-US">
                <a:latin typeface="黑体" panose="02010609060101010101" pitchFamily="49" charset="-122"/>
                <a:ea typeface="黑体" panose="02010609060101010101" pitchFamily="49" charset="-122"/>
                <a:sym typeface="Symbol" panose="05050102010706020507" pitchFamily="18" charset="2"/>
              </a:rPr>
              <a:t>&lt;）</a:t>
            </a:r>
            <a:endParaRPr lang="zh-CN" altLang="en-US">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0"/>
              </a:spcBef>
              <a:buClrTx/>
              <a:buSzTx/>
              <a:buFontTx/>
              <a:buNone/>
            </a:pPr>
            <a:r>
              <a:rPr lang="zh-CN" altLang="en-US">
                <a:latin typeface="黑体" panose="02010609060101010101" pitchFamily="49" charset="-122"/>
                <a:ea typeface="黑体" panose="02010609060101010101" pitchFamily="49" charset="-122"/>
                <a:sym typeface="Symbol" panose="05050102010706020507" pitchFamily="18" charset="2"/>
              </a:rPr>
              <a:t>              </a:t>
            </a:r>
            <a:r>
              <a:rPr lang="zh-CN" altLang="en-US" b="1">
                <a:latin typeface="黑体" panose="02010609060101010101" pitchFamily="49" charset="-122"/>
                <a:ea typeface="黑体" panose="02010609060101010101" pitchFamily="49" charset="-122"/>
                <a:sym typeface="Symbol" panose="05050102010706020507" pitchFamily="18" charset="2"/>
              </a:rPr>
              <a:t>面值</a:t>
            </a:r>
            <a:r>
              <a:rPr lang="zh-CN" altLang="en-US">
                <a:latin typeface="黑体" panose="02010609060101010101" pitchFamily="49" charset="-122"/>
                <a:ea typeface="黑体" panose="02010609060101010101" pitchFamily="49" charset="-122"/>
                <a:sym typeface="Symbol" panose="05050102010706020507" pitchFamily="18" charset="2"/>
              </a:rPr>
              <a:t>（2&lt;3&lt;</a:t>
            </a:r>
            <a:r>
              <a:rPr lang="zh-CN" altLang="en-US">
                <a:latin typeface="Times New Roman" panose="02020603050405020304" pitchFamily="18" charset="0"/>
                <a:ea typeface="黑体" panose="02010609060101010101" pitchFamily="49" charset="-122"/>
                <a:sym typeface="Symbol" panose="05050102010706020507" pitchFamily="18" charset="2"/>
              </a:rPr>
              <a:t>…</a:t>
            </a:r>
            <a:r>
              <a:rPr lang="zh-CN" altLang="en-US">
                <a:latin typeface="黑体" panose="02010609060101010101" pitchFamily="49" charset="-122"/>
                <a:ea typeface="黑体" panose="02010609060101010101" pitchFamily="49" charset="-122"/>
                <a:sym typeface="Symbol" panose="05050102010706020507" pitchFamily="18" charset="2"/>
              </a:rPr>
              <a:t>&lt;</a:t>
            </a:r>
            <a:r>
              <a:rPr lang="en-US" altLang="zh-CN">
                <a:latin typeface="黑体" panose="02010609060101010101" pitchFamily="49" charset="-122"/>
                <a:ea typeface="黑体" panose="02010609060101010101" pitchFamily="49" charset="-122"/>
                <a:sym typeface="Symbol" panose="05050102010706020507" pitchFamily="18" charset="2"/>
              </a:rPr>
              <a:t>A）</a:t>
            </a:r>
            <a:endParaRPr lang="en-US" altLang="zh-CN">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sym typeface="Symbol" panose="05050102010706020507" pitchFamily="18" charset="2"/>
              </a:rPr>
              <a:t>并且“花色”地位高于“面值”</a:t>
            </a:r>
            <a:endParaRPr lang="zh-CN" altLang="en-US" b="1">
              <a:latin typeface="黑体" panose="02010609060101010101" pitchFamily="49" charset="-122"/>
              <a:ea typeface="黑体" panose="02010609060101010101" pitchFamily="49" charset="-122"/>
              <a:sym typeface="Symbol" panose="05050102010706020507" pitchFamily="18" charset="2"/>
            </a:endParaRPr>
          </a:p>
        </p:txBody>
      </p:sp>
      <p:sp>
        <p:nvSpPr>
          <p:cNvPr id="99334"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1984375"/>
            <a:ext cx="8229600" cy="681038"/>
          </a:xfrm>
        </p:spPr>
        <p:txBody>
          <a:bodyPr/>
          <a:lstStyle/>
          <a:p>
            <a:pPr algn="l" eaLnBrk="1" hangingPunct="1"/>
            <a:r>
              <a:rPr lang="zh-CN" altLang="en-US" sz="3200">
                <a:latin typeface="黑体" panose="02010609060101010101" pitchFamily="49" charset="-122"/>
                <a:ea typeface="黑体" panose="02010609060101010101" pitchFamily="49" charset="-122"/>
              </a:rPr>
              <a:t>一、多关键字的排序(最低位优先法</a:t>
            </a:r>
            <a:r>
              <a:rPr lang="en-US" altLang="zh-CN" sz="3200">
                <a:latin typeface="黑体" panose="02010609060101010101" pitchFamily="49" charset="-122"/>
                <a:ea typeface="黑体" panose="02010609060101010101" pitchFamily="49" charset="-122"/>
              </a:rPr>
              <a:t>LSD)</a:t>
            </a:r>
            <a:endParaRPr lang="en-US" altLang="zh-CN" sz="3200">
              <a:latin typeface="黑体" panose="02010609060101010101" pitchFamily="49" charset="-122"/>
              <a:ea typeface="黑体" panose="02010609060101010101" pitchFamily="49" charset="-122"/>
            </a:endParaRPr>
          </a:p>
        </p:txBody>
      </p:sp>
      <p:sp>
        <p:nvSpPr>
          <p:cNvPr id="10035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89EF9A9-FD77-4F06-8F69-70EE7F871DD1}" type="slidenum">
              <a:rPr lang="zh-CN" altLang="en-US" sz="2400"/>
            </a:fld>
            <a:endParaRPr lang="en-US" altLang="zh-CN" sz="2400"/>
          </a:p>
        </p:txBody>
      </p:sp>
      <p:sp>
        <p:nvSpPr>
          <p:cNvPr id="10035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endParaRPr lang="zh-CN" altLang="en-US" sz="3600" b="1">
              <a:solidFill>
                <a:srgbClr val="333399"/>
              </a:solidFill>
              <a:ea typeface="仿宋_GB2312" pitchFamily="49" charset="-122"/>
            </a:endParaRPr>
          </a:p>
        </p:txBody>
      </p:sp>
      <p:sp>
        <p:nvSpPr>
          <p:cNvPr id="100357" name="Rectangle 5"/>
          <p:cNvSpPr>
            <a:spLocks noGrp="1" noChangeArrowheads="1"/>
          </p:cNvSpPr>
          <p:nvPr>
            <p:ph type="body" idx="1"/>
          </p:nvPr>
        </p:nvSpPr>
        <p:spPr>
          <a:xfrm>
            <a:off x="381000" y="2819400"/>
            <a:ext cx="8763000"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从</a:t>
            </a:r>
            <a:r>
              <a:rPr lang="zh-CN" altLang="en-US" b="1">
                <a:solidFill>
                  <a:srgbClr val="FF0000"/>
                </a:solidFill>
                <a:latin typeface="黑体" panose="02010609060101010101" pitchFamily="49" charset="-122"/>
                <a:ea typeface="黑体" panose="02010609060101010101" pitchFamily="49" charset="-122"/>
              </a:rPr>
              <a:t>最低位</a:t>
            </a:r>
            <a:r>
              <a:rPr lang="zh-CN" altLang="en-US" b="1">
                <a:latin typeface="黑体" panose="02010609060101010101" pitchFamily="49" charset="-122"/>
                <a:ea typeface="黑体" panose="02010609060101010101" pitchFamily="49" charset="-122"/>
              </a:rPr>
              <a:t>关键字</a:t>
            </a:r>
            <a:r>
              <a:rPr lang="en-US" altLang="zh-CN" b="1">
                <a:latin typeface="黑体" panose="02010609060101010101" pitchFamily="49" charset="-122"/>
                <a:ea typeface="黑体" panose="02010609060101010101" pitchFamily="49" charset="-122"/>
              </a:rPr>
              <a:t>kd</a:t>
            </a:r>
            <a:r>
              <a:rPr lang="zh-CN" altLang="en-US" b="1">
                <a:latin typeface="黑体" panose="02010609060101010101" pitchFamily="49" charset="-122"/>
                <a:ea typeface="黑体" panose="02010609060101010101" pitchFamily="49" charset="-122"/>
              </a:rPr>
              <a:t>起进行排序，</a:t>
            </a:r>
            <a:endParaRPr lang="zh-CN" altLang="en-US" b="1">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然后再对</a:t>
            </a:r>
            <a:r>
              <a:rPr lang="zh-CN" altLang="en-US" b="1">
                <a:solidFill>
                  <a:srgbClr val="FF0000"/>
                </a:solidFill>
                <a:latin typeface="黑体" panose="02010609060101010101" pitchFamily="49" charset="-122"/>
                <a:ea typeface="黑体" panose="02010609060101010101" pitchFamily="49" charset="-122"/>
              </a:rPr>
              <a:t>高一位</a:t>
            </a:r>
            <a:r>
              <a:rPr lang="zh-CN" altLang="en-US" b="1">
                <a:latin typeface="黑体" panose="02010609060101010101" pitchFamily="49" charset="-122"/>
                <a:ea typeface="黑体" panose="02010609060101010101" pitchFamily="49" charset="-122"/>
              </a:rPr>
              <a:t>的关键字排序，</a:t>
            </a:r>
            <a:r>
              <a:rPr lang="zh-CN" altLang="en-US" b="1">
                <a:latin typeface="Times New Roman" panose="02020603050405020304" pitchFamily="18" charset="0"/>
                <a:ea typeface="黑体" panose="02010609060101010101" pitchFamily="49" charset="-122"/>
              </a:rPr>
              <a:t>……</a:t>
            </a:r>
            <a:endParaRPr lang="zh-CN" altLang="en-US" b="1">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依次重复，直至对</a:t>
            </a:r>
            <a:r>
              <a:rPr lang="zh-CN" altLang="en-US" b="1">
                <a:solidFill>
                  <a:srgbClr val="FF0000"/>
                </a:solidFill>
                <a:latin typeface="黑体" panose="02010609060101010101" pitchFamily="49" charset="-122"/>
                <a:ea typeface="黑体" panose="02010609060101010101" pitchFamily="49" charset="-122"/>
              </a:rPr>
              <a:t>最高位</a:t>
            </a:r>
            <a:r>
              <a:rPr lang="zh-CN" altLang="en-US" b="1">
                <a:latin typeface="黑体" panose="02010609060101010101" pitchFamily="49" charset="-122"/>
                <a:ea typeface="黑体" panose="02010609060101010101" pitchFamily="49" charset="-122"/>
              </a:rPr>
              <a:t>关键字</a:t>
            </a:r>
            <a:r>
              <a:rPr lang="en-US" altLang="zh-CN" b="1">
                <a:latin typeface="黑体" panose="02010609060101010101" pitchFamily="49" charset="-122"/>
                <a:ea typeface="黑体" panose="02010609060101010101" pitchFamily="49" charset="-122"/>
              </a:rPr>
              <a:t>k1</a:t>
            </a:r>
            <a:r>
              <a:rPr lang="zh-CN" altLang="en-US" b="1">
                <a:latin typeface="黑体" panose="02010609060101010101" pitchFamily="49" charset="-122"/>
                <a:ea typeface="黑体" panose="02010609060101010101" pitchFamily="49" charset="-122"/>
              </a:rPr>
              <a:t>排序后，便成为一个有序序列</a:t>
            </a:r>
            <a:endParaRPr lang="en-US" altLang="zh-CN" b="1">
              <a:latin typeface="黑体" panose="02010609060101010101" pitchFamily="49" charset="-122"/>
              <a:ea typeface="黑体" panose="02010609060101010101" pitchFamily="49" charset="-122"/>
            </a:endParaRPr>
          </a:p>
        </p:txBody>
      </p:sp>
      <p:sp>
        <p:nvSpPr>
          <p:cNvPr id="100358"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1984375"/>
            <a:ext cx="8686800" cy="681038"/>
          </a:xfrm>
        </p:spPr>
        <p:txBody>
          <a:bodyPr/>
          <a:lstStyle/>
          <a:p>
            <a:pPr algn="l" eaLnBrk="1" hangingPunct="1"/>
            <a:r>
              <a:rPr lang="zh-CN" altLang="en-US" sz="3300">
                <a:latin typeface="黑体" panose="02010609060101010101" pitchFamily="49" charset="-122"/>
                <a:ea typeface="黑体" panose="02010609060101010101" pitchFamily="49" charset="-122"/>
              </a:rPr>
              <a:t>一、多关键字的排序(最低位优先法</a:t>
            </a:r>
            <a:r>
              <a:rPr lang="en-US" altLang="zh-CN" sz="3300">
                <a:latin typeface="黑体" panose="02010609060101010101" pitchFamily="49" charset="-122"/>
                <a:ea typeface="黑体" panose="02010609060101010101" pitchFamily="49" charset="-122"/>
              </a:rPr>
              <a:t>LSD－</a:t>
            </a:r>
            <a:r>
              <a:rPr lang="zh-CN" altLang="en-US" sz="3300">
                <a:latin typeface="黑体" panose="02010609060101010101" pitchFamily="49" charset="-122"/>
                <a:ea typeface="黑体" panose="02010609060101010101" pitchFamily="49" charset="-122"/>
              </a:rPr>
              <a:t>举例)</a:t>
            </a:r>
            <a:endParaRPr lang="zh-CN" altLang="en-US" sz="3300">
              <a:latin typeface="黑体" panose="02010609060101010101" pitchFamily="49" charset="-122"/>
              <a:ea typeface="黑体" panose="02010609060101010101" pitchFamily="49" charset="-122"/>
            </a:endParaRPr>
          </a:p>
        </p:txBody>
      </p:sp>
      <p:sp>
        <p:nvSpPr>
          <p:cNvPr id="10137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2CECAEE-EC2E-4318-AC79-3C0C03FC23CF}" type="slidenum">
              <a:rPr lang="zh-CN" altLang="en-US" sz="2400"/>
            </a:fld>
            <a:endParaRPr lang="en-US" altLang="zh-CN" sz="2400"/>
          </a:p>
        </p:txBody>
      </p:sp>
      <p:sp>
        <p:nvSpPr>
          <p:cNvPr id="10138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endParaRPr lang="zh-CN" altLang="en-US" sz="3600" b="1">
              <a:solidFill>
                <a:srgbClr val="333399"/>
              </a:solidFill>
              <a:ea typeface="仿宋_GB2312" pitchFamily="49" charset="-122"/>
            </a:endParaRPr>
          </a:p>
        </p:txBody>
      </p:sp>
      <p:sp>
        <p:nvSpPr>
          <p:cNvPr id="101381"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101382" name="Group 8"/>
          <p:cNvGrpSpPr/>
          <p:nvPr/>
        </p:nvGrpSpPr>
        <p:grpSpPr bwMode="auto">
          <a:xfrm>
            <a:off x="3124200" y="3048000"/>
            <a:ext cx="4605338" cy="914400"/>
            <a:chOff x="1200" y="3072"/>
            <a:chExt cx="2902" cy="576"/>
          </a:xfrm>
        </p:grpSpPr>
        <p:sp>
          <p:nvSpPr>
            <p:cNvPr id="101398" name="Text Box 9"/>
            <p:cNvSpPr txBox="1">
              <a:spLocks noChangeArrowheads="1"/>
            </p:cNvSpPr>
            <p:nvPr/>
          </p:nvSpPr>
          <p:spPr bwMode="auto">
            <a:xfrm>
              <a:off x="1296" y="3072"/>
              <a:ext cx="280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Times New Roman" panose="02020603050405020304" pitchFamily="18" charset="0"/>
                </a:rPr>
                <a:t>0        1        2        3        4        5    </a:t>
              </a:r>
              <a:endParaRPr lang="en-US" altLang="zh-CN" sz="2400">
                <a:latin typeface="Times New Roman" panose="02020603050405020304" pitchFamily="18" charset="0"/>
              </a:endParaRPr>
            </a:p>
          </p:txBody>
        </p:sp>
        <p:sp>
          <p:nvSpPr>
            <p:cNvPr id="296970" name="Oval 10"/>
            <p:cNvSpPr>
              <a:spLocks noChangeArrowheads="1"/>
            </p:cNvSpPr>
            <p:nvPr/>
          </p:nvSpPr>
          <p:spPr bwMode="auto">
            <a:xfrm>
              <a:off x="12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71" name="Oval 11"/>
            <p:cNvSpPr>
              <a:spLocks noChangeArrowheads="1"/>
            </p:cNvSpPr>
            <p:nvPr/>
          </p:nvSpPr>
          <p:spPr bwMode="auto">
            <a:xfrm>
              <a:off x="360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72" name="Oval 12"/>
            <p:cNvSpPr>
              <a:spLocks noChangeArrowheads="1"/>
            </p:cNvSpPr>
            <p:nvPr/>
          </p:nvSpPr>
          <p:spPr bwMode="auto">
            <a:xfrm>
              <a:off x="1632"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73" name="Oval 13"/>
            <p:cNvSpPr>
              <a:spLocks noChangeArrowheads="1"/>
            </p:cNvSpPr>
            <p:nvPr/>
          </p:nvSpPr>
          <p:spPr bwMode="auto">
            <a:xfrm>
              <a:off x="216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74" name="Oval 14"/>
            <p:cNvSpPr>
              <a:spLocks noChangeArrowheads="1"/>
            </p:cNvSpPr>
            <p:nvPr/>
          </p:nvSpPr>
          <p:spPr bwMode="auto">
            <a:xfrm>
              <a:off x="2688"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75" name="Oval 15"/>
            <p:cNvSpPr>
              <a:spLocks noChangeArrowheads="1"/>
            </p:cNvSpPr>
            <p:nvPr/>
          </p:nvSpPr>
          <p:spPr bwMode="auto">
            <a:xfrm>
              <a:off x="3120" y="3312"/>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grpSp>
        <p:nvGrpSpPr>
          <p:cNvPr id="101383" name="Group 24"/>
          <p:cNvGrpSpPr/>
          <p:nvPr/>
        </p:nvGrpSpPr>
        <p:grpSpPr bwMode="auto">
          <a:xfrm>
            <a:off x="3200400" y="4648200"/>
            <a:ext cx="4267200" cy="533400"/>
            <a:chOff x="1488" y="2784"/>
            <a:chExt cx="2688" cy="336"/>
          </a:xfrm>
        </p:grpSpPr>
        <p:sp>
          <p:nvSpPr>
            <p:cNvPr id="296978" name="Oval 18"/>
            <p:cNvSpPr>
              <a:spLocks noChangeArrowheads="1"/>
            </p:cNvSpPr>
            <p:nvPr/>
          </p:nvSpPr>
          <p:spPr bwMode="auto">
            <a:xfrm>
              <a:off x="1488"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79" name="Oval 19"/>
            <p:cNvSpPr>
              <a:spLocks noChangeArrowheads="1"/>
            </p:cNvSpPr>
            <p:nvPr/>
          </p:nvSpPr>
          <p:spPr bwMode="auto">
            <a:xfrm>
              <a:off x="3408"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80" name="Oval 20"/>
            <p:cNvSpPr>
              <a:spLocks noChangeArrowheads="1"/>
            </p:cNvSpPr>
            <p:nvPr/>
          </p:nvSpPr>
          <p:spPr bwMode="auto">
            <a:xfrm>
              <a:off x="1968"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81" name="Oval 21"/>
            <p:cNvSpPr>
              <a:spLocks noChangeArrowheads="1"/>
            </p:cNvSpPr>
            <p:nvPr/>
          </p:nvSpPr>
          <p:spPr bwMode="auto">
            <a:xfrm>
              <a:off x="3840"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82" name="Oval 22"/>
            <p:cNvSpPr>
              <a:spLocks noChangeArrowheads="1"/>
            </p:cNvSpPr>
            <p:nvPr/>
          </p:nvSpPr>
          <p:spPr bwMode="auto">
            <a:xfrm>
              <a:off x="2448"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83" name="Oval 23"/>
            <p:cNvSpPr>
              <a:spLocks noChangeArrowheads="1"/>
            </p:cNvSpPr>
            <p:nvPr/>
          </p:nvSpPr>
          <p:spPr bwMode="auto">
            <a:xfrm>
              <a:off x="2928" y="278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grpSp>
        <p:nvGrpSpPr>
          <p:cNvPr id="101384" name="Group 32"/>
          <p:cNvGrpSpPr/>
          <p:nvPr/>
        </p:nvGrpSpPr>
        <p:grpSpPr bwMode="auto">
          <a:xfrm>
            <a:off x="3200400" y="5791200"/>
            <a:ext cx="4267200" cy="536575"/>
            <a:chOff x="1488" y="3504"/>
            <a:chExt cx="2688" cy="336"/>
          </a:xfrm>
        </p:grpSpPr>
        <p:sp>
          <p:nvSpPr>
            <p:cNvPr id="296986" name="Oval 26"/>
            <p:cNvSpPr>
              <a:spLocks noChangeArrowheads="1"/>
            </p:cNvSpPr>
            <p:nvPr/>
          </p:nvSpPr>
          <p:spPr bwMode="auto">
            <a:xfrm>
              <a:off x="240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21</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87" name="Oval 27"/>
            <p:cNvSpPr>
              <a:spLocks noChangeArrowheads="1"/>
            </p:cNvSpPr>
            <p:nvPr/>
          </p:nvSpPr>
          <p:spPr bwMode="auto">
            <a:xfrm>
              <a:off x="1488"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08</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88" name="Oval 28"/>
            <p:cNvSpPr>
              <a:spLocks noChangeArrowheads="1"/>
            </p:cNvSpPr>
            <p:nvPr/>
          </p:nvSpPr>
          <p:spPr bwMode="auto">
            <a:xfrm>
              <a:off x="288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89" name="Oval 29"/>
            <p:cNvSpPr>
              <a:spLocks noChangeArrowheads="1"/>
            </p:cNvSpPr>
            <p:nvPr/>
          </p:nvSpPr>
          <p:spPr bwMode="auto">
            <a:xfrm>
              <a:off x="384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49</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90" name="Oval 30"/>
            <p:cNvSpPr>
              <a:spLocks noChangeArrowheads="1"/>
            </p:cNvSpPr>
            <p:nvPr/>
          </p:nvSpPr>
          <p:spPr bwMode="auto">
            <a:xfrm>
              <a:off x="336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25*</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sp>
          <p:nvSpPr>
            <p:cNvPr id="296991" name="Oval 31"/>
            <p:cNvSpPr>
              <a:spLocks noChangeArrowheads="1"/>
            </p:cNvSpPr>
            <p:nvPr/>
          </p:nvSpPr>
          <p:spPr bwMode="auto">
            <a:xfrm>
              <a:off x="1920" y="3504"/>
              <a:ext cx="336" cy="336"/>
            </a:xfrm>
            <a:prstGeom prst="ellipse">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p:spPr>
          <p:txBody>
            <a:bodyPr wrap="none" lIns="92355" tIns="46178" rIns="92355" bIns="46178" anchor="ctr"/>
            <a:lstStyle/>
            <a:p>
              <a:pPr algn="ctr" defTabSz="923925" eaLnBrk="1" hangingPunct="1">
                <a:defRPr/>
              </a:pPr>
              <a:r>
                <a:rPr lang="zh-CN" altLang="en-US" b="1">
                  <a:solidFill>
                    <a:srgbClr val="FF3300"/>
                  </a:solidFill>
                  <a:effectLst>
                    <a:outerShdw blurRad="38100" dist="38100" dir="2700000" algn="tl">
                      <a:srgbClr val="000000"/>
                    </a:outerShdw>
                  </a:effectLst>
                  <a:latin typeface="Arial" panose="020B0604020202020204" pitchFamily="34" charset="0"/>
                </a:rPr>
                <a:t>16</a:t>
              </a:r>
              <a:endParaRPr lang="zh-CN" altLang="en-US" b="1">
                <a:solidFill>
                  <a:srgbClr val="FF3300"/>
                </a:solidFill>
                <a:effectLst>
                  <a:outerShdw blurRad="38100" dist="38100" dir="2700000" algn="tl">
                    <a:srgbClr val="000000"/>
                  </a:outerShdw>
                </a:effectLst>
                <a:latin typeface="Arial" panose="020B0604020202020204" pitchFamily="34" charset="0"/>
              </a:endParaRPr>
            </a:p>
          </p:txBody>
        </p:sp>
      </p:grpSp>
      <p:sp>
        <p:nvSpPr>
          <p:cNvPr id="101385" name="Text Box 33"/>
          <p:cNvSpPr txBox="1">
            <a:spLocks noChangeArrowheads="1"/>
          </p:cNvSpPr>
          <p:nvPr/>
        </p:nvSpPr>
        <p:spPr bwMode="auto">
          <a:xfrm>
            <a:off x="457200" y="4724400"/>
            <a:ext cx="2514600"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t>最低位(个位)排序后</a:t>
            </a:r>
            <a:endParaRPr lang="zh-CN" altLang="en-US" sz="2000"/>
          </a:p>
          <a:p>
            <a:pPr eaLnBrk="1" hangingPunct="1">
              <a:spcBef>
                <a:spcPct val="0"/>
              </a:spcBef>
              <a:buClrTx/>
              <a:buSzTx/>
              <a:buFontTx/>
              <a:buNone/>
            </a:pPr>
            <a:endParaRPr lang="zh-CN" altLang="en-US" sz="2000"/>
          </a:p>
          <a:p>
            <a:pPr eaLnBrk="1" hangingPunct="1">
              <a:spcBef>
                <a:spcPct val="0"/>
              </a:spcBef>
              <a:buClrTx/>
              <a:buSzTx/>
              <a:buFontTx/>
              <a:buNone/>
            </a:pPr>
            <a:endParaRPr lang="zh-CN" altLang="en-US" sz="2000"/>
          </a:p>
          <a:p>
            <a:pPr eaLnBrk="1" hangingPunct="1">
              <a:spcBef>
                <a:spcPct val="0"/>
              </a:spcBef>
              <a:buClrTx/>
              <a:buSzTx/>
              <a:buFontTx/>
              <a:buNone/>
            </a:pPr>
            <a:endParaRPr lang="zh-CN" altLang="en-US" sz="2000"/>
          </a:p>
          <a:p>
            <a:pPr eaLnBrk="1" hangingPunct="1">
              <a:spcBef>
                <a:spcPct val="0"/>
              </a:spcBef>
              <a:buClrTx/>
              <a:buSzTx/>
              <a:buFontTx/>
              <a:buNone/>
            </a:pPr>
            <a:r>
              <a:rPr lang="zh-CN" altLang="en-US" sz="2000"/>
              <a:t>最高位(十位)排序后</a:t>
            </a:r>
            <a:endParaRPr lang="zh-CN" alt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28625" y="1785938"/>
            <a:ext cx="8229600" cy="681037"/>
          </a:xfrm>
        </p:spPr>
        <p:txBody>
          <a:bodyPr/>
          <a:lstStyle/>
          <a:p>
            <a:pPr algn="l" eaLnBrk="1" hangingPunct="1"/>
            <a:r>
              <a:rPr lang="zh-CN" altLang="en-US" sz="3300" dirty="0">
                <a:latin typeface="黑体" panose="02010609060101010101" pitchFamily="49" charset="-122"/>
                <a:ea typeface="黑体" panose="02010609060101010101" pitchFamily="49" charset="-122"/>
              </a:rPr>
              <a:t>二、链式基数排序</a:t>
            </a:r>
            <a:endParaRPr lang="en-US" altLang="zh-CN" sz="3300" dirty="0">
              <a:latin typeface="黑体" panose="02010609060101010101" pitchFamily="49" charset="-122"/>
              <a:ea typeface="黑体" panose="02010609060101010101" pitchFamily="49" charset="-122"/>
            </a:endParaRPr>
          </a:p>
        </p:txBody>
      </p:sp>
      <p:sp>
        <p:nvSpPr>
          <p:cNvPr id="10240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7505062-D38B-4656-ADE6-107094D5F0CA}" type="slidenum">
              <a:rPr lang="zh-CN" altLang="en-US" sz="2400"/>
            </a:fld>
            <a:endParaRPr lang="en-US" altLang="zh-CN" sz="2400"/>
          </a:p>
        </p:txBody>
      </p:sp>
      <p:sp>
        <p:nvSpPr>
          <p:cNvPr id="10240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endParaRPr lang="zh-CN" altLang="en-US" sz="3600" b="1">
              <a:solidFill>
                <a:srgbClr val="333399"/>
              </a:solidFill>
              <a:ea typeface="仿宋_GB2312" pitchFamily="49" charset="-122"/>
            </a:endParaRPr>
          </a:p>
        </p:txBody>
      </p:sp>
      <p:sp>
        <p:nvSpPr>
          <p:cNvPr id="102405" name="Rectangle 5"/>
          <p:cNvSpPr>
            <a:spLocks noGrp="1" noChangeArrowheads="1"/>
          </p:cNvSpPr>
          <p:nvPr>
            <p:ph type="body" idx="1"/>
          </p:nvPr>
        </p:nvSpPr>
        <p:spPr>
          <a:xfrm>
            <a:off x="428625" y="2643188"/>
            <a:ext cx="8405813" cy="4038600"/>
          </a:xfrm>
        </p:spPr>
        <p:txBody>
          <a:bodyPr/>
          <a:lstStyle/>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基数排序：借助</a:t>
            </a:r>
            <a:r>
              <a:rPr lang="zh-CN" altLang="en-US" b="1" dirty="0">
                <a:latin typeface="Times New Roman" panose="02020603050405020304" pitchFamily="18" charset="0"/>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分配</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和</a:t>
            </a:r>
            <a:r>
              <a:rPr lang="zh-CN" altLang="en-US" b="1" dirty="0">
                <a:latin typeface="Times New Roman" panose="02020603050405020304" pitchFamily="18" charset="0"/>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收集</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对</a:t>
            </a:r>
            <a:r>
              <a:rPr lang="zh-CN" altLang="en-US" b="1" dirty="0">
                <a:solidFill>
                  <a:srgbClr val="FF0000"/>
                </a:solidFill>
                <a:latin typeface="黑体" panose="02010609060101010101" pitchFamily="49" charset="-122"/>
                <a:ea typeface="黑体" panose="02010609060101010101" pitchFamily="49" charset="-122"/>
              </a:rPr>
              <a:t>单逻辑关键字</a:t>
            </a:r>
            <a:r>
              <a:rPr lang="zh-CN" altLang="en-US" b="1" dirty="0">
                <a:latin typeface="黑体" panose="02010609060101010101" pitchFamily="49" charset="-122"/>
                <a:ea typeface="黑体" panose="02010609060101010101" pitchFamily="49" charset="-122"/>
              </a:rPr>
              <a:t>进行排序的一种方法</a:t>
            </a:r>
            <a:endParaRPr lang="zh-CN" altLang="en-US" b="1" dirty="0">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链式基数排序方法：用</a:t>
            </a:r>
            <a:r>
              <a:rPr lang="zh-CN" altLang="en-US" b="1" dirty="0">
                <a:solidFill>
                  <a:srgbClr val="FF0000"/>
                </a:solidFill>
                <a:latin typeface="黑体" panose="02010609060101010101" pitchFamily="49" charset="-122"/>
                <a:ea typeface="黑体" panose="02010609060101010101" pitchFamily="49" charset="-122"/>
              </a:rPr>
              <a:t>链表作存储结构</a:t>
            </a:r>
            <a:r>
              <a:rPr lang="zh-CN" altLang="en-US" b="1" dirty="0">
                <a:latin typeface="黑体" panose="02010609060101010101" pitchFamily="49" charset="-122"/>
                <a:ea typeface="黑体" panose="02010609060101010101" pitchFamily="49" charset="-122"/>
              </a:rPr>
              <a:t>的基数排序</a:t>
            </a:r>
            <a:endParaRPr lang="zh-CN" altLang="en-US" b="1" dirty="0">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设置</a:t>
            </a:r>
            <a:r>
              <a:rPr lang="zh-CN" altLang="en-US" b="1" dirty="0">
                <a:solidFill>
                  <a:srgbClr val="FF0000"/>
                </a:solidFill>
                <a:latin typeface="黑体" panose="02010609060101010101" pitchFamily="49" charset="-122"/>
                <a:ea typeface="黑体" panose="02010609060101010101" pitchFamily="49" charset="-122"/>
              </a:rPr>
              <a:t>10个队列</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f[i]</a:t>
            </a:r>
            <a:r>
              <a:rPr lang="zh-CN" altLang="en-US" b="1" dirty="0">
                <a:latin typeface="黑体" panose="02010609060101010101" pitchFamily="49" charset="-122"/>
                <a:ea typeface="黑体" panose="02010609060101010101" pitchFamily="49" charset="-122"/>
              </a:rPr>
              <a:t>和</a:t>
            </a:r>
            <a:r>
              <a:rPr lang="en-US" altLang="zh-CN" b="1" dirty="0">
                <a:latin typeface="黑体" panose="02010609060101010101" pitchFamily="49" charset="-122"/>
                <a:ea typeface="黑体" panose="02010609060101010101" pitchFamily="49" charset="-122"/>
              </a:rPr>
              <a:t>e[i]</a:t>
            </a:r>
            <a:r>
              <a:rPr lang="zh-CN" altLang="en-US" b="1" dirty="0">
                <a:latin typeface="黑体" panose="02010609060101010101" pitchFamily="49" charset="-122"/>
                <a:ea typeface="黑体" panose="02010609060101010101" pitchFamily="49" charset="-122"/>
              </a:rPr>
              <a:t>分别为第</a:t>
            </a: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个队列的头指针和尾指针</a:t>
            </a:r>
            <a:endParaRPr lang="zh-CN" altLang="en-US" b="1" dirty="0">
              <a:latin typeface="黑体" panose="02010609060101010101" pitchFamily="49" charset="-122"/>
              <a:ea typeface="黑体" panose="02010609060101010101" pitchFamily="49" charset="-122"/>
            </a:endParaRPr>
          </a:p>
        </p:txBody>
      </p:sp>
      <p:sp>
        <p:nvSpPr>
          <p:cNvPr id="102406"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500063" y="1857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a:t>
            </a:r>
            <a:endParaRPr lang="en-US" altLang="zh-CN" sz="3300">
              <a:latin typeface="黑体" panose="02010609060101010101" pitchFamily="49" charset="-122"/>
              <a:ea typeface="黑体" panose="02010609060101010101" pitchFamily="49" charset="-122"/>
            </a:endParaRPr>
          </a:p>
        </p:txBody>
      </p:sp>
      <p:sp>
        <p:nvSpPr>
          <p:cNvPr id="10342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36B6832-E1C1-4D75-9D80-31C4A59E89F7}" type="slidenum">
              <a:rPr lang="zh-CN" altLang="en-US" sz="2400"/>
            </a:fld>
            <a:endParaRPr lang="en-US" altLang="zh-CN" sz="2400"/>
          </a:p>
        </p:txBody>
      </p:sp>
      <p:sp>
        <p:nvSpPr>
          <p:cNvPr id="10342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endParaRPr lang="zh-CN" altLang="en-US" sz="3600" b="1">
              <a:solidFill>
                <a:srgbClr val="333399"/>
              </a:solidFill>
              <a:ea typeface="仿宋_GB2312" pitchFamily="49" charset="-122"/>
            </a:endParaRPr>
          </a:p>
        </p:txBody>
      </p:sp>
      <p:sp>
        <p:nvSpPr>
          <p:cNvPr id="103429" name="Rectangle 5"/>
          <p:cNvSpPr>
            <a:spLocks noGrp="1" noChangeArrowheads="1"/>
          </p:cNvSpPr>
          <p:nvPr>
            <p:ph type="body" idx="1"/>
          </p:nvPr>
        </p:nvSpPr>
        <p:spPr>
          <a:xfrm>
            <a:off x="381000" y="2643188"/>
            <a:ext cx="8763000" cy="4038600"/>
          </a:xfrm>
        </p:spPr>
        <p:txBody>
          <a:bodyPr/>
          <a:lstStyle/>
          <a:p>
            <a:pPr eaLnBrk="1" hangingPunct="1">
              <a:spcBef>
                <a:spcPct val="70000"/>
              </a:spcBef>
              <a:buClr>
                <a:schemeClr val="tx2"/>
              </a:buClr>
              <a:buSzPct val="50000"/>
            </a:pPr>
            <a:r>
              <a:rPr lang="zh-CN" altLang="en-US" b="1" dirty="0">
                <a:solidFill>
                  <a:srgbClr val="FF0000"/>
                </a:solidFill>
                <a:latin typeface="黑体" panose="02010609060101010101" pitchFamily="49" charset="-122"/>
                <a:ea typeface="黑体" panose="02010609060101010101" pitchFamily="49" charset="-122"/>
              </a:rPr>
              <a:t>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solidFill>
                  <a:srgbClr val="FF0000"/>
                </a:solidFill>
                <a:latin typeface="黑体" panose="02010609060101010101" pitchFamily="49" charset="-122"/>
                <a:ea typeface="黑体" panose="02010609060101010101" pitchFamily="49" charset="-122"/>
              </a:rPr>
              <a:t>趟分配</a:t>
            </a:r>
            <a:r>
              <a:rPr lang="zh-CN" altLang="en-US" b="1" dirty="0">
                <a:latin typeface="黑体" panose="02010609060101010101" pitchFamily="49" charset="-122"/>
                <a:ea typeface="黑体" panose="02010609060101010101" pitchFamily="49" charset="-122"/>
              </a:rPr>
              <a:t>：根据第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位关键字的值，改变记录的指针，将链表中记录按次序分配至10个链队列中（采用</a:t>
            </a:r>
            <a:r>
              <a:rPr lang="zh-CN" altLang="en-US" b="1" dirty="0">
                <a:solidFill>
                  <a:schemeClr val="hlink"/>
                </a:solidFill>
                <a:latin typeface="黑体" panose="02010609060101010101" pitchFamily="49" charset="-122"/>
                <a:ea typeface="黑体" panose="02010609060101010101" pitchFamily="49" charset="-122"/>
              </a:rPr>
              <a:t>队尾插入</a:t>
            </a:r>
            <a:r>
              <a:rPr lang="zh-CN" altLang="en-US" b="1" dirty="0">
                <a:latin typeface="黑体" panose="02010609060101010101" pitchFamily="49" charset="-122"/>
                <a:ea typeface="黑体" panose="02010609060101010101" pitchFamily="49" charset="-122"/>
              </a:rPr>
              <a:t>法）；每个队列中记录关键字的第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位关键字相同</a:t>
            </a:r>
            <a:endParaRPr lang="zh-CN" altLang="en-US" b="1" dirty="0">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dirty="0">
                <a:solidFill>
                  <a:srgbClr val="FF0000"/>
                </a:solidFill>
                <a:latin typeface="黑体" panose="02010609060101010101" pitchFamily="49" charset="-122"/>
                <a:ea typeface="黑体" panose="02010609060101010101" pitchFamily="49" charset="-122"/>
              </a:rPr>
              <a:t>第</a:t>
            </a:r>
            <a:r>
              <a:rPr lang="en-US" altLang="zh-CN" b="1" dirty="0">
                <a:solidFill>
                  <a:srgbClr val="FF0000"/>
                </a:solidFill>
                <a:latin typeface="黑体" panose="02010609060101010101" pitchFamily="49" charset="-122"/>
                <a:ea typeface="黑体" panose="02010609060101010101" pitchFamily="49" charset="-122"/>
              </a:rPr>
              <a:t>i</a:t>
            </a:r>
            <a:r>
              <a:rPr lang="zh-CN" altLang="en-US" b="1" dirty="0">
                <a:solidFill>
                  <a:srgbClr val="FF0000"/>
                </a:solidFill>
                <a:latin typeface="黑体" panose="02010609060101010101" pitchFamily="49" charset="-122"/>
                <a:ea typeface="黑体" panose="02010609060101010101" pitchFamily="49" charset="-122"/>
              </a:rPr>
              <a:t>趟收集</a:t>
            </a:r>
            <a:r>
              <a:rPr lang="zh-CN" altLang="en-US" b="1" dirty="0">
                <a:latin typeface="黑体" panose="02010609060101010101" pitchFamily="49" charset="-122"/>
                <a:ea typeface="黑体" panose="02010609060101010101" pitchFamily="49" charset="-122"/>
              </a:rPr>
              <a:t>：改变所有非空队列的</a:t>
            </a:r>
            <a:r>
              <a:rPr lang="zh-CN" altLang="en-US" b="1" dirty="0">
                <a:solidFill>
                  <a:srgbClr val="FF0000"/>
                </a:solidFill>
                <a:latin typeface="黑体" panose="02010609060101010101" pitchFamily="49" charset="-122"/>
                <a:ea typeface="黑体" panose="02010609060101010101" pitchFamily="49" charset="-122"/>
              </a:rPr>
              <a:t>队尾</a:t>
            </a:r>
            <a:r>
              <a:rPr lang="zh-CN" altLang="en-US" b="1" dirty="0">
                <a:latin typeface="黑体" panose="02010609060101010101" pitchFamily="49" charset="-122"/>
                <a:ea typeface="黑体" panose="02010609060101010101" pitchFamily="49" charset="-122"/>
              </a:rPr>
              <a:t>记录的指针域，令其指向下一个非空队列的队头记录，重新将10个队列链成一个链表</a:t>
            </a:r>
            <a:endParaRPr lang="zh-CN" altLang="en-US" b="1" dirty="0">
              <a:latin typeface="黑体" panose="02010609060101010101" pitchFamily="49" charset="-122"/>
              <a:ea typeface="黑体" panose="02010609060101010101" pitchFamily="49" charset="-122"/>
            </a:endParaRPr>
          </a:p>
        </p:txBody>
      </p:sp>
      <p:sp>
        <p:nvSpPr>
          <p:cNvPr id="103430"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1984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a:t>
            </a:r>
            <a:endParaRPr lang="en-US" altLang="zh-CN" sz="3300">
              <a:latin typeface="黑体" panose="02010609060101010101" pitchFamily="49" charset="-122"/>
              <a:ea typeface="黑体" panose="02010609060101010101" pitchFamily="49" charset="-122"/>
            </a:endParaRPr>
          </a:p>
        </p:txBody>
      </p:sp>
      <p:sp>
        <p:nvSpPr>
          <p:cNvPr id="10445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3AE904D-3D9D-4C8E-8C19-FD935C0B1B45}" type="slidenum">
              <a:rPr lang="zh-CN" altLang="en-US" sz="2400"/>
            </a:fld>
            <a:endParaRPr lang="en-US" altLang="zh-CN" sz="2400"/>
          </a:p>
        </p:txBody>
      </p:sp>
      <p:sp>
        <p:nvSpPr>
          <p:cNvPr id="10445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endParaRPr lang="zh-CN" altLang="en-US" sz="3600" b="1">
              <a:solidFill>
                <a:srgbClr val="333399"/>
              </a:solidFill>
              <a:ea typeface="仿宋_GB2312" pitchFamily="49" charset="-122"/>
            </a:endParaRPr>
          </a:p>
        </p:txBody>
      </p:sp>
      <p:sp>
        <p:nvSpPr>
          <p:cNvPr id="104453" name="Rectangle 5"/>
          <p:cNvSpPr>
            <a:spLocks noGrp="1" noChangeArrowheads="1"/>
          </p:cNvSpPr>
          <p:nvPr>
            <p:ph type="body" idx="1"/>
          </p:nvPr>
        </p:nvSpPr>
        <p:spPr>
          <a:xfrm>
            <a:off x="500063" y="2819400"/>
            <a:ext cx="8477250"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从</a:t>
            </a:r>
            <a:r>
              <a:rPr lang="zh-CN" altLang="en-US" b="1">
                <a:solidFill>
                  <a:srgbClr val="FF0000"/>
                </a:solidFill>
                <a:latin typeface="黑体" panose="02010609060101010101" pitchFamily="49" charset="-122"/>
                <a:ea typeface="黑体" panose="02010609060101010101" pitchFamily="49" charset="-122"/>
              </a:rPr>
              <a:t>最低位</a:t>
            </a:r>
            <a:r>
              <a:rPr lang="zh-CN" altLang="en-US" b="1">
                <a:latin typeface="黑体" panose="02010609060101010101" pitchFamily="49" charset="-122"/>
                <a:ea typeface="黑体" panose="02010609060101010101" pitchFamily="49" charset="-122"/>
              </a:rPr>
              <a:t>至</a:t>
            </a:r>
            <a:r>
              <a:rPr lang="zh-CN" altLang="en-US" b="1">
                <a:solidFill>
                  <a:srgbClr val="FF0000"/>
                </a:solidFill>
                <a:latin typeface="黑体" panose="02010609060101010101" pitchFamily="49" charset="-122"/>
                <a:ea typeface="黑体" panose="02010609060101010101" pitchFamily="49" charset="-122"/>
              </a:rPr>
              <a:t>最高位</a:t>
            </a:r>
            <a:r>
              <a:rPr lang="zh-CN" altLang="en-US" b="1">
                <a:latin typeface="黑体" panose="02010609060101010101" pitchFamily="49" charset="-122"/>
                <a:ea typeface="黑体" panose="02010609060101010101" pitchFamily="49" charset="-122"/>
              </a:rPr>
              <a:t>，逐位执行上述两步操作，最后得到一个有序序列</a:t>
            </a:r>
            <a:endParaRPr lang="zh-CN" altLang="en-US" b="1">
              <a:latin typeface="黑体" panose="02010609060101010101" pitchFamily="49" charset="-122"/>
              <a:ea typeface="黑体" panose="02010609060101010101" pitchFamily="49" charset="-122"/>
            </a:endParaRPr>
          </a:p>
        </p:txBody>
      </p:sp>
      <p:sp>
        <p:nvSpPr>
          <p:cNvPr id="104454"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57200" y="1860550"/>
            <a:ext cx="7543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二、链式基数排序（数据结构）</a:t>
            </a:r>
            <a:endParaRPr lang="zh-CN" altLang="en-US" sz="3200" dirty="0">
              <a:latin typeface="黑体" panose="02010609060101010101" pitchFamily="49" charset="-122"/>
              <a:ea typeface="黑体" panose="02010609060101010101" pitchFamily="49" charset="-122"/>
            </a:endParaRPr>
          </a:p>
        </p:txBody>
      </p:sp>
      <p:sp>
        <p:nvSpPr>
          <p:cNvPr id="106499" name="Text Box 3"/>
          <p:cNvSpPr txBox="1">
            <a:spLocks noChangeArrowheads="1"/>
          </p:cNvSpPr>
          <p:nvPr/>
        </p:nvSpPr>
        <p:spPr bwMode="auto">
          <a:xfrm>
            <a:off x="8244408" y="6400800"/>
            <a:ext cx="89959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D90C3C-8D48-40D5-BD0A-0660E2FFD20A}" type="slidenum">
              <a:rPr lang="zh-CN" altLang="en-US" sz="2400"/>
            </a:fld>
            <a:endParaRPr lang="en-US" altLang="zh-CN" sz="2400" dirty="0"/>
          </a:p>
        </p:txBody>
      </p:sp>
      <p:sp>
        <p:nvSpPr>
          <p:cNvPr id="10650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第六节　基数排序</a:t>
            </a:r>
            <a:endParaRPr lang="zh-CN" altLang="en-US" sz="3600" b="1" dirty="0">
              <a:solidFill>
                <a:srgbClr val="333399"/>
              </a:solidFill>
              <a:ea typeface="仿宋_GB2312" pitchFamily="49" charset="-122"/>
            </a:endParaRPr>
          </a:p>
        </p:txBody>
      </p:sp>
      <p:sp>
        <p:nvSpPr>
          <p:cNvPr id="106502"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None/>
            </a:pPr>
            <a:r>
              <a:rPr lang="zh-CN" altLang="en-US" sz="4800" b="1" dirty="0">
                <a:solidFill>
                  <a:schemeClr val="tx2"/>
                </a:solidFill>
                <a:latin typeface="Times New Roman" panose="02020603050405020304" pitchFamily="18" charset="0"/>
                <a:ea typeface="黑体" panose="02010609060101010101" pitchFamily="49" charset="-122"/>
              </a:rPr>
              <a:t>第10章　内部排序</a:t>
            </a:r>
            <a:endParaRPr lang="zh-CN" altLang="en-US" sz="4800" b="1" dirty="0">
              <a:solidFill>
                <a:schemeClr val="tx2"/>
              </a:solidFill>
              <a:latin typeface="Times New Roman" panose="02020603050405020304" pitchFamily="18" charset="0"/>
              <a:ea typeface="黑体" panose="02010609060101010101" pitchFamily="49" charset="-122"/>
            </a:endParaRPr>
          </a:p>
        </p:txBody>
      </p:sp>
      <p:sp>
        <p:nvSpPr>
          <p:cNvPr id="9" name="Rectangle 5"/>
          <p:cNvSpPr txBox="1">
            <a:spLocks noChangeArrowheads="1"/>
          </p:cNvSpPr>
          <p:nvPr/>
        </p:nvSpPr>
        <p:spPr bwMode="auto">
          <a:xfrm>
            <a:off x="539552" y="2790874"/>
            <a:ext cx="3384376" cy="337442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class node{</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public:   //</a:t>
            </a:r>
            <a:r>
              <a:rPr lang="zh-CN" altLang="en-US" sz="2400" b="1" kern="0" dirty="0">
                <a:latin typeface="黑体" panose="02010609060101010101" pitchFamily="49" charset="-122"/>
                <a:ea typeface="黑体" panose="02010609060101010101" pitchFamily="49" charset="-122"/>
              </a:rPr>
              <a:t>结点结构</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int e; </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node *next;</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node(){next=NULL;}</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a:t>
            </a:r>
            <a:endParaRPr lang="en-US" altLang="zh-CN" sz="1800" b="1" kern="0" dirty="0">
              <a:latin typeface="黑体" panose="02010609060101010101" pitchFamily="49" charset="-122"/>
              <a:ea typeface="黑体" panose="02010609060101010101" pitchFamily="49" charset="-122"/>
            </a:endParaRPr>
          </a:p>
        </p:txBody>
      </p:sp>
      <p:sp>
        <p:nvSpPr>
          <p:cNvPr id="7" name="Rectangle 5"/>
          <p:cNvSpPr txBox="1">
            <a:spLocks noChangeArrowheads="1"/>
          </p:cNvSpPr>
          <p:nvPr/>
        </p:nvSpPr>
        <p:spPr bwMode="auto">
          <a:xfrm>
            <a:off x="3923929" y="2790875"/>
            <a:ext cx="4248471" cy="39147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class Sort{</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int </a:t>
            </a:r>
            <a:r>
              <a:rPr lang="en-US" altLang="zh-CN" sz="2400" b="1" kern="0" dirty="0" err="1">
                <a:latin typeface="黑体" panose="02010609060101010101" pitchFamily="49" charset="-122"/>
                <a:ea typeface="黑体" panose="02010609060101010101" pitchFamily="49" charset="-122"/>
              </a:rPr>
              <a:t>len</a:t>
            </a:r>
            <a:r>
              <a:rPr lang="en-US" altLang="zh-CN" sz="2400" b="1" kern="0" dirty="0">
                <a:latin typeface="黑体" panose="02010609060101010101" pitchFamily="49" charset="-122"/>
                <a:ea typeface="黑体" panose="02010609060101010101" pitchFamily="49" charset="-122"/>
              </a:rPr>
              <a:t>;    //</a:t>
            </a:r>
            <a:r>
              <a:rPr lang="zh-CN" altLang="en-US" sz="2400" b="1" kern="0" dirty="0">
                <a:latin typeface="黑体" panose="02010609060101010101" pitchFamily="49" charset="-122"/>
                <a:ea typeface="黑体" panose="02010609060101010101" pitchFamily="49" charset="-122"/>
              </a:rPr>
              <a:t>数据长度</a:t>
            </a:r>
            <a:endParaRPr lang="zh-CN" altLang="en-US" sz="2400" b="1" kern="0" dirty="0">
              <a:latin typeface="黑体" panose="02010609060101010101" pitchFamily="49" charset="-122"/>
              <a:ea typeface="黑体" panose="02010609060101010101" pitchFamily="49" charset="-122"/>
            </a:endParaRPr>
          </a:p>
          <a:p>
            <a:pPr eaLnBrk="1" hangingPunct="1">
              <a:spcBef>
                <a:spcPct val="50000"/>
              </a:spcBef>
              <a:buNone/>
            </a:pPr>
            <a:r>
              <a:rPr lang="zh-CN" altLang="en-US" sz="2400" b="1" kern="0" dirty="0">
                <a:latin typeface="黑体" panose="02010609060101010101" pitchFamily="49" charset="-122"/>
                <a:ea typeface="黑体" panose="02010609060101010101" pitchFamily="49" charset="-122"/>
              </a:rPr>
              <a:t>    </a:t>
            </a:r>
            <a:r>
              <a:rPr lang="en-US" altLang="zh-CN" sz="2400" b="1" kern="0" dirty="0">
                <a:latin typeface="黑体" panose="02010609060101010101" pitchFamily="49" charset="-122"/>
                <a:ea typeface="黑体" panose="02010609060101010101" pitchFamily="49" charset="-122"/>
              </a:rPr>
              <a:t>node *head; //</a:t>
            </a:r>
            <a:r>
              <a:rPr lang="zh-CN" altLang="en-US" sz="2400" b="1" kern="0" dirty="0">
                <a:latin typeface="黑体" panose="02010609060101010101" pitchFamily="49" charset="-122"/>
                <a:ea typeface="黑体" panose="02010609060101010101" pitchFamily="49" charset="-122"/>
              </a:rPr>
              <a:t>头结点</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node *f[10];//</a:t>
            </a:r>
            <a:r>
              <a:rPr lang="zh-CN" altLang="en-US" sz="2400" b="1" kern="0" dirty="0">
                <a:latin typeface="黑体" panose="02010609060101010101" pitchFamily="49" charset="-122"/>
                <a:ea typeface="黑体" panose="02010609060101010101" pitchFamily="49" charset="-122"/>
              </a:rPr>
              <a:t>队头指针</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node *r[10];//</a:t>
            </a:r>
            <a:r>
              <a:rPr lang="zh-CN" altLang="en-US" sz="2400" b="1" kern="0" dirty="0">
                <a:latin typeface="黑体" panose="02010609060101010101" pitchFamily="49" charset="-122"/>
                <a:ea typeface="黑体" panose="02010609060101010101" pitchFamily="49" charset="-122"/>
              </a:rPr>
              <a:t>队尾指针</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    int </a:t>
            </a:r>
            <a:r>
              <a:rPr lang="en-US" altLang="zh-CN" sz="2400" b="1" kern="0" dirty="0" err="1">
                <a:latin typeface="黑体" panose="02010609060101010101" pitchFamily="49" charset="-122"/>
                <a:ea typeface="黑体" panose="02010609060101010101" pitchFamily="49" charset="-122"/>
              </a:rPr>
              <a:t>weishu</a:t>
            </a:r>
            <a:r>
              <a:rPr lang="en-US" altLang="zh-CN" sz="2400" b="1" kern="0" dirty="0">
                <a:latin typeface="黑体" panose="02010609060101010101" pitchFamily="49" charset="-122"/>
                <a:ea typeface="黑体" panose="02010609060101010101" pitchFamily="49" charset="-122"/>
              </a:rPr>
              <a:t>; //</a:t>
            </a:r>
            <a:r>
              <a:rPr lang="zh-CN" altLang="en-US" sz="2400" b="1" kern="0" dirty="0">
                <a:latin typeface="黑体" panose="02010609060101010101" pitchFamily="49" charset="-122"/>
                <a:ea typeface="黑体" panose="02010609060101010101" pitchFamily="49" charset="-122"/>
              </a:rPr>
              <a:t>处理位数</a:t>
            </a:r>
            <a:endParaRPr lang="en-US" altLang="zh-CN" sz="2400" b="1" kern="0" dirty="0">
              <a:latin typeface="黑体" panose="02010609060101010101" pitchFamily="49" charset="-122"/>
              <a:ea typeface="黑体" panose="02010609060101010101" pitchFamily="49" charset="-122"/>
            </a:endParaRPr>
          </a:p>
          <a:p>
            <a:pPr eaLnBrk="1" hangingPunct="1">
              <a:spcBef>
                <a:spcPct val="50000"/>
              </a:spcBef>
              <a:buNone/>
            </a:pPr>
            <a:r>
              <a:rPr lang="en-US" altLang="zh-CN" sz="2400" b="1" kern="0" dirty="0">
                <a:latin typeface="黑体" panose="02010609060101010101" pitchFamily="49" charset="-122"/>
                <a:ea typeface="黑体" panose="02010609060101010101" pitchFamily="49" charset="-122"/>
              </a:rPr>
              <a:t>public: //</a:t>
            </a:r>
            <a:r>
              <a:rPr lang="zh-CN" altLang="en-US" sz="2400" b="1" kern="0" dirty="0">
                <a:latin typeface="黑体" panose="02010609060101010101" pitchFamily="49" charset="-122"/>
                <a:ea typeface="黑体" panose="02010609060101010101" pitchFamily="49" charset="-122"/>
              </a:rPr>
              <a:t>各种方法  </a:t>
            </a:r>
            <a:r>
              <a:rPr lang="en-US" altLang="zh-CN" sz="2400" b="1" kern="0"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57200" y="1984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二、链式基数排序(举例)</a:t>
            </a:r>
            <a:endParaRPr lang="en-US" altLang="zh-CN" sz="3300">
              <a:latin typeface="黑体" panose="02010609060101010101" pitchFamily="49" charset="-122"/>
              <a:ea typeface="黑体" panose="02010609060101010101" pitchFamily="49" charset="-122"/>
            </a:endParaRPr>
          </a:p>
        </p:txBody>
      </p:sp>
      <p:sp>
        <p:nvSpPr>
          <p:cNvPr id="105475"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endParaRPr lang="zh-CN" altLang="en-US" sz="3600" b="1">
              <a:solidFill>
                <a:srgbClr val="333399"/>
              </a:solidFill>
              <a:ea typeface="仿宋_GB2312" pitchFamily="49" charset="-122"/>
            </a:endParaRPr>
          </a:p>
        </p:txBody>
      </p:sp>
      <p:sp>
        <p:nvSpPr>
          <p:cNvPr id="105476"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105477" name="Group 253"/>
          <p:cNvGrpSpPr/>
          <p:nvPr/>
        </p:nvGrpSpPr>
        <p:grpSpPr bwMode="auto">
          <a:xfrm>
            <a:off x="57150" y="2708275"/>
            <a:ext cx="8904288" cy="4062413"/>
            <a:chOff x="0" y="768"/>
            <a:chExt cx="5609" cy="2560"/>
          </a:xfrm>
        </p:grpSpPr>
        <p:sp>
          <p:nvSpPr>
            <p:cNvPr id="105479" name="Text Box 254"/>
            <p:cNvSpPr txBox="1">
              <a:spLocks noChangeArrowheads="1"/>
            </p:cNvSpPr>
            <p:nvPr/>
          </p:nvSpPr>
          <p:spPr bwMode="auto">
            <a:xfrm>
              <a:off x="0" y="768"/>
              <a:ext cx="6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初始状态</a:t>
              </a:r>
              <a:endParaRPr lang="zh-CN" altLang="en-US" sz="1800" b="1">
                <a:solidFill>
                  <a:srgbClr val="A200C8"/>
                </a:solidFill>
                <a:latin typeface="Times New Roman" panose="02020603050405020304" pitchFamily="18" charset="0"/>
                <a:ea typeface="楷体_GB2312" pitchFamily="49" charset="-122"/>
              </a:endParaRPr>
            </a:p>
          </p:txBody>
        </p:sp>
        <p:grpSp>
          <p:nvGrpSpPr>
            <p:cNvPr id="105480" name="Group 255"/>
            <p:cNvGrpSpPr/>
            <p:nvPr/>
          </p:nvGrpSpPr>
          <p:grpSpPr bwMode="auto">
            <a:xfrm>
              <a:off x="476" y="864"/>
              <a:ext cx="5133" cy="256"/>
              <a:chOff x="354" y="1045"/>
              <a:chExt cx="5273" cy="256"/>
            </a:xfrm>
          </p:grpSpPr>
          <p:grpSp>
            <p:nvGrpSpPr>
              <p:cNvPr id="105567" name="Group 256"/>
              <p:cNvGrpSpPr/>
              <p:nvPr/>
            </p:nvGrpSpPr>
            <p:grpSpPr bwMode="auto">
              <a:xfrm>
                <a:off x="354" y="1045"/>
                <a:ext cx="542" cy="256"/>
                <a:chOff x="1133" y="1389"/>
                <a:chExt cx="542" cy="256"/>
              </a:xfrm>
            </p:grpSpPr>
            <p:sp>
              <p:nvSpPr>
                <p:cNvPr id="105595" name="Rectangle 257"/>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endParaRPr lang="zh-CN" altLang="en-US" sz="2000" b="1">
                    <a:latin typeface="Times New Roman" panose="02020603050405020304" pitchFamily="18" charset="0"/>
                    <a:ea typeface="楷体_GB2312" pitchFamily="49" charset="-122"/>
                  </a:endParaRPr>
                </a:p>
              </p:txBody>
            </p:sp>
            <p:sp>
              <p:nvSpPr>
                <p:cNvPr id="105596" name="Line 258"/>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68" name="Group 259"/>
              <p:cNvGrpSpPr/>
              <p:nvPr/>
            </p:nvGrpSpPr>
            <p:grpSpPr bwMode="auto">
              <a:xfrm>
                <a:off x="880" y="1045"/>
                <a:ext cx="542" cy="256"/>
                <a:chOff x="1133" y="1389"/>
                <a:chExt cx="542" cy="256"/>
              </a:xfrm>
            </p:grpSpPr>
            <p:sp>
              <p:nvSpPr>
                <p:cNvPr id="105593" name="Rectangle 260"/>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endParaRPr lang="zh-CN" altLang="en-US" sz="2000" b="1">
                    <a:latin typeface="Times New Roman" panose="02020603050405020304" pitchFamily="18" charset="0"/>
                    <a:ea typeface="楷体_GB2312" pitchFamily="49" charset="-122"/>
                  </a:endParaRPr>
                </a:p>
              </p:txBody>
            </p:sp>
            <p:sp>
              <p:nvSpPr>
                <p:cNvPr id="105594" name="Line 261"/>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69" name="Group 262"/>
              <p:cNvGrpSpPr/>
              <p:nvPr/>
            </p:nvGrpSpPr>
            <p:grpSpPr bwMode="auto">
              <a:xfrm>
                <a:off x="1406" y="1045"/>
                <a:ext cx="542" cy="256"/>
                <a:chOff x="1133" y="1389"/>
                <a:chExt cx="542" cy="256"/>
              </a:xfrm>
            </p:grpSpPr>
            <p:sp>
              <p:nvSpPr>
                <p:cNvPr id="105591" name="Rectangle 263"/>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endParaRPr lang="zh-CN" altLang="en-US" sz="2000" b="1">
                    <a:latin typeface="Times New Roman" panose="02020603050405020304" pitchFamily="18" charset="0"/>
                    <a:ea typeface="楷体_GB2312" pitchFamily="49" charset="-122"/>
                  </a:endParaRPr>
                </a:p>
              </p:txBody>
            </p:sp>
            <p:sp>
              <p:nvSpPr>
                <p:cNvPr id="105592" name="Line 264"/>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0" name="Group 265"/>
              <p:cNvGrpSpPr/>
              <p:nvPr/>
            </p:nvGrpSpPr>
            <p:grpSpPr bwMode="auto">
              <a:xfrm>
                <a:off x="1931" y="1045"/>
                <a:ext cx="542" cy="256"/>
                <a:chOff x="1133" y="1389"/>
                <a:chExt cx="542" cy="256"/>
              </a:xfrm>
            </p:grpSpPr>
            <p:sp>
              <p:nvSpPr>
                <p:cNvPr id="105589" name="Rectangle 266"/>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endParaRPr lang="zh-CN" altLang="en-US" sz="2000" b="1">
                    <a:latin typeface="Times New Roman" panose="02020603050405020304" pitchFamily="18" charset="0"/>
                    <a:ea typeface="楷体_GB2312" pitchFamily="49" charset="-122"/>
                  </a:endParaRPr>
                </a:p>
              </p:txBody>
            </p:sp>
            <p:sp>
              <p:nvSpPr>
                <p:cNvPr id="105590" name="Line 267"/>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1" name="Group 268"/>
              <p:cNvGrpSpPr/>
              <p:nvPr/>
            </p:nvGrpSpPr>
            <p:grpSpPr bwMode="auto">
              <a:xfrm>
                <a:off x="2457" y="1045"/>
                <a:ext cx="542" cy="256"/>
                <a:chOff x="1133" y="1389"/>
                <a:chExt cx="542" cy="256"/>
              </a:xfrm>
            </p:grpSpPr>
            <p:sp>
              <p:nvSpPr>
                <p:cNvPr id="105587" name="Rectangle 269"/>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endParaRPr lang="zh-CN" altLang="en-US" sz="2000" b="1">
                    <a:latin typeface="Times New Roman" panose="02020603050405020304" pitchFamily="18" charset="0"/>
                    <a:ea typeface="楷体_GB2312" pitchFamily="49" charset="-122"/>
                  </a:endParaRPr>
                </a:p>
              </p:txBody>
            </p:sp>
            <p:sp>
              <p:nvSpPr>
                <p:cNvPr id="105588" name="Line 270"/>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2" name="Group 271"/>
              <p:cNvGrpSpPr/>
              <p:nvPr/>
            </p:nvGrpSpPr>
            <p:grpSpPr bwMode="auto">
              <a:xfrm>
                <a:off x="2983" y="1045"/>
                <a:ext cx="542" cy="256"/>
                <a:chOff x="1133" y="1389"/>
                <a:chExt cx="542" cy="256"/>
              </a:xfrm>
            </p:grpSpPr>
            <p:sp>
              <p:nvSpPr>
                <p:cNvPr id="105585" name="Rectangle 272"/>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endParaRPr lang="zh-CN" altLang="en-US" sz="2000" b="1">
                    <a:latin typeface="Times New Roman" panose="02020603050405020304" pitchFamily="18" charset="0"/>
                    <a:ea typeface="楷体_GB2312" pitchFamily="49" charset="-122"/>
                  </a:endParaRPr>
                </a:p>
              </p:txBody>
            </p:sp>
            <p:sp>
              <p:nvSpPr>
                <p:cNvPr id="105586" name="Line 273"/>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3" name="Group 274"/>
              <p:cNvGrpSpPr/>
              <p:nvPr/>
            </p:nvGrpSpPr>
            <p:grpSpPr bwMode="auto">
              <a:xfrm>
                <a:off x="3508" y="1045"/>
                <a:ext cx="542" cy="256"/>
                <a:chOff x="1133" y="1389"/>
                <a:chExt cx="542" cy="256"/>
              </a:xfrm>
            </p:grpSpPr>
            <p:sp>
              <p:nvSpPr>
                <p:cNvPr id="105583" name="Rectangle 275"/>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endParaRPr lang="zh-CN" altLang="en-US" sz="2000" b="1">
                    <a:latin typeface="Times New Roman" panose="02020603050405020304" pitchFamily="18" charset="0"/>
                    <a:ea typeface="楷体_GB2312" pitchFamily="49" charset="-122"/>
                  </a:endParaRPr>
                </a:p>
              </p:txBody>
            </p:sp>
            <p:sp>
              <p:nvSpPr>
                <p:cNvPr id="105584" name="Line 276"/>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4" name="Group 277"/>
              <p:cNvGrpSpPr/>
              <p:nvPr/>
            </p:nvGrpSpPr>
            <p:grpSpPr bwMode="auto">
              <a:xfrm>
                <a:off x="4034" y="1045"/>
                <a:ext cx="542" cy="256"/>
                <a:chOff x="1133" y="1389"/>
                <a:chExt cx="542" cy="256"/>
              </a:xfrm>
            </p:grpSpPr>
            <p:sp>
              <p:nvSpPr>
                <p:cNvPr id="105581" name="Rectangle 278"/>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endParaRPr lang="zh-CN" altLang="en-US" sz="2000" b="1">
                    <a:latin typeface="Times New Roman" panose="02020603050405020304" pitchFamily="18" charset="0"/>
                    <a:ea typeface="楷体_GB2312" pitchFamily="49" charset="-122"/>
                  </a:endParaRPr>
                </a:p>
              </p:txBody>
            </p:sp>
            <p:sp>
              <p:nvSpPr>
                <p:cNvPr id="105582" name="Line 279"/>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5" name="Group 280"/>
              <p:cNvGrpSpPr/>
              <p:nvPr/>
            </p:nvGrpSpPr>
            <p:grpSpPr bwMode="auto">
              <a:xfrm>
                <a:off x="4560" y="1045"/>
                <a:ext cx="542" cy="256"/>
                <a:chOff x="1133" y="1389"/>
                <a:chExt cx="542" cy="256"/>
              </a:xfrm>
            </p:grpSpPr>
            <p:sp>
              <p:nvSpPr>
                <p:cNvPr id="105579" name="Rectangle 281"/>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endParaRPr lang="zh-CN" altLang="en-US" sz="2000" b="1">
                    <a:latin typeface="Times New Roman" panose="02020603050405020304" pitchFamily="18" charset="0"/>
                    <a:ea typeface="楷体_GB2312" pitchFamily="49" charset="-122"/>
                  </a:endParaRPr>
                </a:p>
              </p:txBody>
            </p:sp>
            <p:sp>
              <p:nvSpPr>
                <p:cNvPr id="105580" name="Line 282"/>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76" name="Group 283"/>
              <p:cNvGrpSpPr/>
              <p:nvPr/>
            </p:nvGrpSpPr>
            <p:grpSpPr bwMode="auto">
              <a:xfrm>
                <a:off x="5085" y="1045"/>
                <a:ext cx="542" cy="256"/>
                <a:chOff x="1133" y="1389"/>
                <a:chExt cx="542" cy="256"/>
              </a:xfrm>
            </p:grpSpPr>
            <p:sp>
              <p:nvSpPr>
                <p:cNvPr id="105577" name="Rectangle 284"/>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endParaRPr lang="zh-CN" altLang="en-US" sz="2000" b="1">
                    <a:latin typeface="Times New Roman" panose="02020603050405020304" pitchFamily="18" charset="0"/>
                    <a:ea typeface="楷体_GB2312" pitchFamily="49" charset="-122"/>
                  </a:endParaRPr>
                </a:p>
              </p:txBody>
            </p:sp>
            <p:sp>
              <p:nvSpPr>
                <p:cNvPr id="105578" name="Line 285"/>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grpSp>
          <p:nvGrpSpPr>
            <p:cNvPr id="105481" name="Group 286"/>
            <p:cNvGrpSpPr/>
            <p:nvPr/>
          </p:nvGrpSpPr>
          <p:grpSpPr bwMode="auto">
            <a:xfrm>
              <a:off x="5206" y="2337"/>
              <a:ext cx="357" cy="452"/>
              <a:chOff x="5195" y="2337"/>
              <a:chExt cx="367" cy="452"/>
            </a:xfrm>
          </p:grpSpPr>
          <p:sp>
            <p:nvSpPr>
              <p:cNvPr id="105565" name="Text Box 287"/>
              <p:cNvSpPr txBox="1">
                <a:spLocks noChangeArrowheads="1"/>
              </p:cNvSpPr>
              <p:nvPr/>
            </p:nvSpPr>
            <p:spPr bwMode="auto">
              <a:xfrm>
                <a:off x="5195" y="2337"/>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109</a:t>
                </a:r>
                <a:endParaRPr lang="zh-CN" altLang="en-US" sz="2000" b="1">
                  <a:latin typeface="Times New Roman" panose="02020603050405020304" pitchFamily="18" charset="0"/>
                  <a:ea typeface="楷体_GB2312" pitchFamily="49" charset="-122"/>
                </a:endParaRPr>
              </a:p>
            </p:txBody>
          </p:sp>
          <p:sp>
            <p:nvSpPr>
              <p:cNvPr id="105566" name="Line 288"/>
              <p:cNvSpPr>
                <a:spLocks noChangeShapeType="1"/>
              </p:cNvSpPr>
              <p:nvPr/>
            </p:nvSpPr>
            <p:spPr bwMode="auto">
              <a:xfrm flipH="1" flipV="1">
                <a:off x="5368" y="2588"/>
                <a:ext cx="0" cy="20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482" name="Group 289"/>
            <p:cNvGrpSpPr/>
            <p:nvPr/>
          </p:nvGrpSpPr>
          <p:grpSpPr bwMode="auto">
            <a:xfrm>
              <a:off x="5206" y="1963"/>
              <a:ext cx="357" cy="370"/>
              <a:chOff x="5195" y="1963"/>
              <a:chExt cx="367" cy="370"/>
            </a:xfrm>
          </p:grpSpPr>
          <p:sp>
            <p:nvSpPr>
              <p:cNvPr id="105563" name="Text Box 290"/>
              <p:cNvSpPr txBox="1">
                <a:spLocks noChangeArrowheads="1"/>
              </p:cNvSpPr>
              <p:nvPr/>
            </p:nvSpPr>
            <p:spPr bwMode="auto">
              <a:xfrm>
                <a:off x="5195" y="1963"/>
                <a:ext cx="367"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589</a:t>
                </a:r>
                <a:endParaRPr lang="zh-CN" altLang="en-US" sz="2000" b="1">
                  <a:latin typeface="Times New Roman" panose="02020603050405020304" pitchFamily="18" charset="0"/>
                  <a:ea typeface="楷体_GB2312" pitchFamily="49" charset="-122"/>
                </a:endParaRPr>
              </a:p>
            </p:txBody>
          </p:sp>
          <p:sp>
            <p:nvSpPr>
              <p:cNvPr id="105564" name="Line 291"/>
              <p:cNvSpPr>
                <a:spLocks noChangeShapeType="1"/>
              </p:cNvSpPr>
              <p:nvPr/>
            </p:nvSpPr>
            <p:spPr bwMode="auto">
              <a:xfrm flipV="1">
                <a:off x="5368" y="2222"/>
                <a:ext cx="0" cy="11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sp>
          <p:nvSpPr>
            <p:cNvPr id="105483" name="Text Box 292"/>
            <p:cNvSpPr txBox="1">
              <a:spLocks noChangeArrowheads="1"/>
            </p:cNvSpPr>
            <p:nvPr/>
          </p:nvSpPr>
          <p:spPr bwMode="auto">
            <a:xfrm>
              <a:off x="5205" y="1590"/>
              <a:ext cx="357" cy="257"/>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269</a:t>
              </a:r>
              <a:endParaRPr lang="zh-CN" altLang="en-US" sz="2000" b="1">
                <a:latin typeface="Times New Roman" panose="02020603050405020304" pitchFamily="18" charset="0"/>
                <a:ea typeface="楷体_GB2312" pitchFamily="49" charset="-122"/>
              </a:endParaRPr>
            </a:p>
          </p:txBody>
        </p:sp>
        <p:sp>
          <p:nvSpPr>
            <p:cNvPr id="105484" name="Line 293"/>
            <p:cNvSpPr>
              <a:spLocks noChangeShapeType="1"/>
            </p:cNvSpPr>
            <p:nvPr/>
          </p:nvSpPr>
          <p:spPr bwMode="auto">
            <a:xfrm>
              <a:off x="5396" y="1400"/>
              <a:ext cx="0" cy="189"/>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85" name="Line 294"/>
            <p:cNvSpPr>
              <a:spLocks noChangeShapeType="1"/>
            </p:cNvSpPr>
            <p:nvPr/>
          </p:nvSpPr>
          <p:spPr bwMode="auto">
            <a:xfrm flipV="1">
              <a:off x="5385" y="1844"/>
              <a:ext cx="0" cy="123"/>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05486" name="Group 295"/>
            <p:cNvGrpSpPr/>
            <p:nvPr/>
          </p:nvGrpSpPr>
          <p:grpSpPr bwMode="auto">
            <a:xfrm>
              <a:off x="4709" y="2337"/>
              <a:ext cx="357" cy="426"/>
              <a:chOff x="4684" y="2337"/>
              <a:chExt cx="367" cy="426"/>
            </a:xfrm>
          </p:grpSpPr>
          <p:sp>
            <p:nvSpPr>
              <p:cNvPr id="105561" name="Text Box 296"/>
              <p:cNvSpPr txBox="1">
                <a:spLocks noChangeArrowheads="1"/>
              </p:cNvSpPr>
              <p:nvPr/>
            </p:nvSpPr>
            <p:spPr bwMode="auto">
              <a:xfrm>
                <a:off x="4684" y="2337"/>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278</a:t>
                </a:r>
                <a:endParaRPr lang="zh-CN" altLang="en-US" sz="2000" b="1">
                  <a:latin typeface="Times New Roman" panose="02020603050405020304" pitchFamily="18" charset="0"/>
                  <a:ea typeface="楷体_GB2312" pitchFamily="49" charset="-122"/>
                </a:endParaRPr>
              </a:p>
            </p:txBody>
          </p:sp>
          <p:sp>
            <p:nvSpPr>
              <p:cNvPr id="105562" name="Line 297"/>
              <p:cNvSpPr>
                <a:spLocks noChangeShapeType="1"/>
              </p:cNvSpPr>
              <p:nvPr/>
            </p:nvSpPr>
            <p:spPr bwMode="auto">
              <a:xfrm flipH="1" flipV="1">
                <a:off x="4853" y="2562"/>
                <a:ext cx="0" cy="20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487" name="Group 298"/>
            <p:cNvGrpSpPr/>
            <p:nvPr/>
          </p:nvGrpSpPr>
          <p:grpSpPr bwMode="auto">
            <a:xfrm>
              <a:off x="2107" y="2337"/>
              <a:ext cx="357" cy="437"/>
              <a:chOff x="2011" y="2337"/>
              <a:chExt cx="367" cy="437"/>
            </a:xfrm>
          </p:grpSpPr>
          <p:sp>
            <p:nvSpPr>
              <p:cNvPr id="105559" name="Text Box 299"/>
              <p:cNvSpPr txBox="1">
                <a:spLocks noChangeArrowheads="1"/>
              </p:cNvSpPr>
              <p:nvPr/>
            </p:nvSpPr>
            <p:spPr bwMode="auto">
              <a:xfrm>
                <a:off x="2011" y="2337"/>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063</a:t>
                </a:r>
                <a:endParaRPr lang="zh-CN" altLang="en-US" sz="2000" b="1">
                  <a:latin typeface="Times New Roman" panose="02020603050405020304" pitchFamily="18" charset="0"/>
                  <a:ea typeface="楷体_GB2312" pitchFamily="49" charset="-122"/>
                </a:endParaRPr>
              </a:p>
            </p:txBody>
          </p:sp>
          <p:sp>
            <p:nvSpPr>
              <p:cNvPr id="105560" name="Line 300"/>
              <p:cNvSpPr>
                <a:spLocks noChangeShapeType="1"/>
              </p:cNvSpPr>
              <p:nvPr/>
            </p:nvSpPr>
            <p:spPr bwMode="auto">
              <a:xfrm flipH="1" flipV="1">
                <a:off x="2197" y="2573"/>
                <a:ext cx="0" cy="20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488" name="Group 301"/>
            <p:cNvGrpSpPr/>
            <p:nvPr/>
          </p:nvGrpSpPr>
          <p:grpSpPr bwMode="auto">
            <a:xfrm>
              <a:off x="615" y="2337"/>
              <a:ext cx="358" cy="438"/>
              <a:chOff x="479" y="2337"/>
              <a:chExt cx="367" cy="438"/>
            </a:xfrm>
          </p:grpSpPr>
          <p:sp>
            <p:nvSpPr>
              <p:cNvPr id="105557" name="Text Box 302"/>
              <p:cNvSpPr txBox="1">
                <a:spLocks noChangeArrowheads="1"/>
              </p:cNvSpPr>
              <p:nvPr/>
            </p:nvSpPr>
            <p:spPr bwMode="auto">
              <a:xfrm>
                <a:off x="479" y="2337"/>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930</a:t>
                </a:r>
                <a:endParaRPr lang="zh-CN" altLang="en-US" sz="2000" b="1">
                  <a:latin typeface="Times New Roman" panose="02020603050405020304" pitchFamily="18" charset="0"/>
                  <a:ea typeface="楷体_GB2312" pitchFamily="49" charset="-122"/>
                </a:endParaRPr>
              </a:p>
            </p:txBody>
          </p:sp>
          <p:sp>
            <p:nvSpPr>
              <p:cNvPr id="105558" name="Line 303"/>
              <p:cNvSpPr>
                <a:spLocks noChangeShapeType="1"/>
              </p:cNvSpPr>
              <p:nvPr/>
            </p:nvSpPr>
            <p:spPr bwMode="auto">
              <a:xfrm flipH="1" flipV="1">
                <a:off x="630" y="2574"/>
                <a:ext cx="0" cy="20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sp>
          <p:nvSpPr>
            <p:cNvPr id="105489" name="Line 304"/>
            <p:cNvSpPr>
              <a:spLocks noChangeShapeType="1"/>
            </p:cNvSpPr>
            <p:nvPr/>
          </p:nvSpPr>
          <p:spPr bwMode="auto">
            <a:xfrm>
              <a:off x="777" y="1422"/>
              <a:ext cx="0" cy="91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90" name="Text Box 305"/>
            <p:cNvSpPr txBox="1">
              <a:spLocks noChangeArrowheads="1"/>
            </p:cNvSpPr>
            <p:nvPr/>
          </p:nvSpPr>
          <p:spPr bwMode="auto">
            <a:xfrm>
              <a:off x="2112" y="1962"/>
              <a:ext cx="357" cy="259"/>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083</a:t>
              </a:r>
              <a:endParaRPr lang="zh-CN" altLang="en-US" sz="2000" b="1">
                <a:latin typeface="Times New Roman" panose="02020603050405020304" pitchFamily="18" charset="0"/>
                <a:ea typeface="楷体_GB2312" pitchFamily="49" charset="-122"/>
              </a:endParaRPr>
            </a:p>
          </p:txBody>
        </p:sp>
        <p:sp>
          <p:nvSpPr>
            <p:cNvPr id="105491" name="Line 306"/>
            <p:cNvSpPr>
              <a:spLocks noChangeShapeType="1"/>
            </p:cNvSpPr>
            <p:nvPr/>
          </p:nvSpPr>
          <p:spPr bwMode="auto">
            <a:xfrm flipV="1">
              <a:off x="2288" y="2207"/>
              <a:ext cx="0" cy="11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92" name="Line 307"/>
            <p:cNvSpPr>
              <a:spLocks noChangeShapeType="1"/>
            </p:cNvSpPr>
            <p:nvPr/>
          </p:nvSpPr>
          <p:spPr bwMode="auto">
            <a:xfrm>
              <a:off x="2302" y="1422"/>
              <a:ext cx="0" cy="545"/>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05493" name="Group 308"/>
            <p:cNvGrpSpPr/>
            <p:nvPr/>
          </p:nvGrpSpPr>
          <p:grpSpPr bwMode="auto">
            <a:xfrm>
              <a:off x="2623" y="2337"/>
              <a:ext cx="357" cy="448"/>
              <a:chOff x="2541" y="2337"/>
              <a:chExt cx="367" cy="448"/>
            </a:xfrm>
          </p:grpSpPr>
          <p:sp>
            <p:nvSpPr>
              <p:cNvPr id="105555" name="Text Box 309"/>
              <p:cNvSpPr txBox="1">
                <a:spLocks noChangeArrowheads="1"/>
              </p:cNvSpPr>
              <p:nvPr/>
            </p:nvSpPr>
            <p:spPr bwMode="auto">
              <a:xfrm>
                <a:off x="2541" y="2337"/>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184</a:t>
                </a:r>
                <a:endParaRPr lang="zh-CN" altLang="en-US" sz="2000" b="1">
                  <a:latin typeface="Times New Roman" panose="02020603050405020304" pitchFamily="18" charset="0"/>
                  <a:ea typeface="楷体_GB2312" pitchFamily="49" charset="-122"/>
                </a:endParaRPr>
              </a:p>
            </p:txBody>
          </p:sp>
          <p:sp>
            <p:nvSpPr>
              <p:cNvPr id="105556" name="Line 310"/>
              <p:cNvSpPr>
                <a:spLocks noChangeShapeType="1"/>
              </p:cNvSpPr>
              <p:nvPr/>
            </p:nvSpPr>
            <p:spPr bwMode="auto">
              <a:xfrm flipH="1" flipV="1">
                <a:off x="2730" y="2584"/>
                <a:ext cx="0" cy="20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sp>
          <p:nvSpPr>
            <p:cNvPr id="105494" name="Line 311"/>
            <p:cNvSpPr>
              <a:spLocks noChangeShapeType="1"/>
            </p:cNvSpPr>
            <p:nvPr/>
          </p:nvSpPr>
          <p:spPr bwMode="auto">
            <a:xfrm>
              <a:off x="2833" y="1422"/>
              <a:ext cx="0" cy="91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95" name="Text Box 312"/>
            <p:cNvSpPr txBox="1">
              <a:spLocks noChangeArrowheads="1"/>
            </p:cNvSpPr>
            <p:nvPr/>
          </p:nvSpPr>
          <p:spPr bwMode="auto">
            <a:xfrm>
              <a:off x="3171" y="2337"/>
              <a:ext cx="35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505</a:t>
              </a:r>
              <a:endParaRPr lang="zh-CN" altLang="en-US" sz="2000" b="1">
                <a:latin typeface="Times New Roman" panose="02020603050405020304" pitchFamily="18" charset="0"/>
                <a:ea typeface="楷体_GB2312" pitchFamily="49" charset="-122"/>
              </a:endParaRPr>
            </a:p>
          </p:txBody>
        </p:sp>
        <p:sp>
          <p:nvSpPr>
            <p:cNvPr id="105496" name="Line 313"/>
            <p:cNvSpPr>
              <a:spLocks noChangeShapeType="1"/>
            </p:cNvSpPr>
            <p:nvPr/>
          </p:nvSpPr>
          <p:spPr bwMode="auto">
            <a:xfrm flipH="1" flipV="1">
              <a:off x="3326" y="2562"/>
              <a:ext cx="0" cy="20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97" name="Line 314"/>
            <p:cNvSpPr>
              <a:spLocks noChangeShapeType="1"/>
            </p:cNvSpPr>
            <p:nvPr/>
          </p:nvSpPr>
          <p:spPr bwMode="auto">
            <a:xfrm>
              <a:off x="3341" y="1411"/>
              <a:ext cx="0" cy="922"/>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498" name="Text Box 315"/>
            <p:cNvSpPr txBox="1">
              <a:spLocks noChangeArrowheads="1"/>
            </p:cNvSpPr>
            <p:nvPr/>
          </p:nvSpPr>
          <p:spPr bwMode="auto">
            <a:xfrm>
              <a:off x="4692" y="1962"/>
              <a:ext cx="357" cy="259"/>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008</a:t>
              </a:r>
              <a:endParaRPr lang="zh-CN" altLang="en-US" sz="2000" b="1">
                <a:latin typeface="Times New Roman" panose="02020603050405020304" pitchFamily="18" charset="0"/>
                <a:ea typeface="楷体_GB2312" pitchFamily="49" charset="-122"/>
              </a:endParaRPr>
            </a:p>
          </p:txBody>
        </p:sp>
        <p:sp>
          <p:nvSpPr>
            <p:cNvPr id="105499" name="Line 316"/>
            <p:cNvSpPr>
              <a:spLocks noChangeShapeType="1"/>
            </p:cNvSpPr>
            <p:nvPr/>
          </p:nvSpPr>
          <p:spPr bwMode="auto">
            <a:xfrm flipV="1">
              <a:off x="4873" y="2196"/>
              <a:ext cx="0" cy="11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5500" name="Line 317"/>
            <p:cNvSpPr>
              <a:spLocks noChangeShapeType="1"/>
            </p:cNvSpPr>
            <p:nvPr/>
          </p:nvSpPr>
          <p:spPr bwMode="auto">
            <a:xfrm>
              <a:off x="4856" y="1422"/>
              <a:ext cx="0" cy="545"/>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05501" name="Group 318"/>
            <p:cNvGrpSpPr/>
            <p:nvPr/>
          </p:nvGrpSpPr>
          <p:grpSpPr bwMode="auto">
            <a:xfrm>
              <a:off x="516" y="1181"/>
              <a:ext cx="4941" cy="1784"/>
              <a:chOff x="377" y="1181"/>
              <a:chExt cx="5076" cy="1784"/>
            </a:xfrm>
          </p:grpSpPr>
          <p:sp>
            <p:nvSpPr>
              <p:cNvPr id="105534" name="Text Box 319"/>
              <p:cNvSpPr txBox="1">
                <a:spLocks noChangeArrowheads="1"/>
              </p:cNvSpPr>
              <p:nvPr/>
            </p:nvSpPr>
            <p:spPr bwMode="auto">
              <a:xfrm>
                <a:off x="473" y="1181"/>
                <a:ext cx="25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e[0]</a:t>
                </a:r>
                <a:endParaRPr lang="en-US" altLang="zh-CN" sz="2000" b="1">
                  <a:latin typeface="Times New Roman" panose="02020603050405020304" pitchFamily="18" charset="0"/>
                  <a:ea typeface="楷体_GB2312" pitchFamily="49" charset="-122"/>
                </a:endParaRPr>
              </a:p>
            </p:txBody>
          </p:sp>
          <p:sp>
            <p:nvSpPr>
              <p:cNvPr id="105535" name="Text Box 320"/>
              <p:cNvSpPr txBox="1">
                <a:spLocks noChangeArrowheads="1"/>
              </p:cNvSpPr>
              <p:nvPr/>
            </p:nvSpPr>
            <p:spPr bwMode="auto">
              <a:xfrm>
                <a:off x="996"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e[1]</a:t>
                </a:r>
                <a:endParaRPr lang="en-US" altLang="zh-CN" sz="2000" b="1">
                  <a:latin typeface="Times New Roman" panose="02020603050405020304" pitchFamily="18" charset="0"/>
                  <a:ea typeface="楷体_GB2312" pitchFamily="49" charset="-122"/>
                </a:endParaRPr>
              </a:p>
            </p:txBody>
          </p:sp>
          <p:sp>
            <p:nvSpPr>
              <p:cNvPr id="105536" name="Text Box 321"/>
              <p:cNvSpPr txBox="1">
                <a:spLocks noChangeArrowheads="1"/>
              </p:cNvSpPr>
              <p:nvPr/>
            </p:nvSpPr>
            <p:spPr bwMode="auto">
              <a:xfrm>
                <a:off x="1520"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e[2]</a:t>
                </a:r>
                <a:endParaRPr lang="en-US" altLang="zh-CN" sz="2000" b="1">
                  <a:latin typeface="Times New Roman" panose="02020603050405020304" pitchFamily="18" charset="0"/>
                  <a:ea typeface="楷体_GB2312" pitchFamily="49" charset="-122"/>
                </a:endParaRPr>
              </a:p>
            </p:txBody>
          </p:sp>
          <p:sp>
            <p:nvSpPr>
              <p:cNvPr id="105537" name="Text Box 322"/>
              <p:cNvSpPr txBox="1">
                <a:spLocks noChangeArrowheads="1"/>
              </p:cNvSpPr>
              <p:nvPr/>
            </p:nvSpPr>
            <p:spPr bwMode="auto">
              <a:xfrm>
                <a:off x="2046"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e[3]</a:t>
                </a:r>
                <a:endParaRPr lang="en-US" altLang="zh-CN" sz="2000" b="1">
                  <a:latin typeface="Times New Roman" panose="02020603050405020304" pitchFamily="18" charset="0"/>
                  <a:ea typeface="楷体_GB2312" pitchFamily="49" charset="-122"/>
                </a:endParaRPr>
              </a:p>
            </p:txBody>
          </p:sp>
          <p:sp>
            <p:nvSpPr>
              <p:cNvPr id="105538" name="Text Box 323"/>
              <p:cNvSpPr txBox="1">
                <a:spLocks noChangeArrowheads="1"/>
              </p:cNvSpPr>
              <p:nvPr/>
            </p:nvSpPr>
            <p:spPr bwMode="auto">
              <a:xfrm>
                <a:off x="2571"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e[4]</a:t>
                </a:r>
                <a:endParaRPr lang="en-US" altLang="zh-CN" sz="2000" b="1">
                  <a:latin typeface="Times New Roman" panose="02020603050405020304" pitchFamily="18" charset="0"/>
                  <a:ea typeface="楷体_GB2312" pitchFamily="49" charset="-122"/>
                </a:endParaRPr>
              </a:p>
            </p:txBody>
          </p:sp>
          <p:sp>
            <p:nvSpPr>
              <p:cNvPr id="105539" name="Text Box 324"/>
              <p:cNvSpPr txBox="1">
                <a:spLocks noChangeArrowheads="1"/>
              </p:cNvSpPr>
              <p:nvPr/>
            </p:nvSpPr>
            <p:spPr bwMode="auto">
              <a:xfrm>
                <a:off x="3095"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e[5]</a:t>
                </a:r>
                <a:endParaRPr lang="en-US" altLang="zh-CN" sz="2000" b="1">
                  <a:latin typeface="Times New Roman" panose="02020603050405020304" pitchFamily="18" charset="0"/>
                  <a:ea typeface="楷体_GB2312" pitchFamily="49" charset="-122"/>
                </a:endParaRPr>
              </a:p>
            </p:txBody>
          </p:sp>
          <p:sp>
            <p:nvSpPr>
              <p:cNvPr id="105540" name="Text Box 325"/>
              <p:cNvSpPr txBox="1">
                <a:spLocks noChangeArrowheads="1"/>
              </p:cNvSpPr>
              <p:nvPr/>
            </p:nvSpPr>
            <p:spPr bwMode="auto">
              <a:xfrm>
                <a:off x="3621"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e[6]</a:t>
                </a:r>
                <a:endParaRPr lang="en-US" altLang="zh-CN" sz="2000" b="1">
                  <a:latin typeface="Times New Roman" panose="02020603050405020304" pitchFamily="18" charset="0"/>
                  <a:ea typeface="楷体_GB2312" pitchFamily="49" charset="-122"/>
                </a:endParaRPr>
              </a:p>
            </p:txBody>
          </p:sp>
          <p:sp>
            <p:nvSpPr>
              <p:cNvPr id="105541" name="Text Box 326"/>
              <p:cNvSpPr txBox="1">
                <a:spLocks noChangeArrowheads="1"/>
              </p:cNvSpPr>
              <p:nvPr/>
            </p:nvSpPr>
            <p:spPr bwMode="auto">
              <a:xfrm>
                <a:off x="4145"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e[7]</a:t>
                </a:r>
                <a:endParaRPr lang="en-US" altLang="zh-CN" sz="2000" b="1">
                  <a:latin typeface="Times New Roman" panose="02020603050405020304" pitchFamily="18" charset="0"/>
                  <a:ea typeface="楷体_GB2312" pitchFamily="49" charset="-122"/>
                </a:endParaRPr>
              </a:p>
            </p:txBody>
          </p:sp>
          <p:sp>
            <p:nvSpPr>
              <p:cNvPr id="105542" name="Text Box 327"/>
              <p:cNvSpPr txBox="1">
                <a:spLocks noChangeArrowheads="1"/>
              </p:cNvSpPr>
              <p:nvPr/>
            </p:nvSpPr>
            <p:spPr bwMode="auto">
              <a:xfrm>
                <a:off x="4669" y="1181"/>
                <a:ext cx="25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e[8]</a:t>
                </a:r>
                <a:endParaRPr lang="en-US" altLang="zh-CN" sz="2000" b="1">
                  <a:latin typeface="Times New Roman" panose="02020603050405020304" pitchFamily="18" charset="0"/>
                  <a:ea typeface="楷体_GB2312" pitchFamily="49" charset="-122"/>
                </a:endParaRPr>
              </a:p>
            </p:txBody>
          </p:sp>
          <p:sp>
            <p:nvSpPr>
              <p:cNvPr id="105543" name="Text Box 328"/>
              <p:cNvSpPr txBox="1">
                <a:spLocks noChangeArrowheads="1"/>
              </p:cNvSpPr>
              <p:nvPr/>
            </p:nvSpPr>
            <p:spPr bwMode="auto">
              <a:xfrm>
                <a:off x="5194" y="1181"/>
                <a:ext cx="2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e[9]</a:t>
                </a:r>
                <a:endParaRPr lang="en-US" altLang="zh-CN" sz="2000" b="1">
                  <a:latin typeface="Times New Roman" panose="02020603050405020304" pitchFamily="18" charset="0"/>
                  <a:ea typeface="楷体_GB2312" pitchFamily="49" charset="-122"/>
                </a:endParaRPr>
              </a:p>
            </p:txBody>
          </p:sp>
          <p:sp>
            <p:nvSpPr>
              <p:cNvPr id="105544" name="Text Box 329"/>
              <p:cNvSpPr txBox="1">
                <a:spLocks noChangeArrowheads="1"/>
              </p:cNvSpPr>
              <p:nvPr/>
            </p:nvSpPr>
            <p:spPr bwMode="auto">
              <a:xfrm>
                <a:off x="471"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f[0]</a:t>
                </a:r>
                <a:endParaRPr lang="en-US" altLang="zh-CN" sz="2000" b="1">
                  <a:latin typeface="Times New Roman" panose="02020603050405020304" pitchFamily="18" charset="0"/>
                  <a:ea typeface="楷体_GB2312" pitchFamily="49" charset="-122"/>
                </a:endParaRPr>
              </a:p>
            </p:txBody>
          </p:sp>
          <p:sp>
            <p:nvSpPr>
              <p:cNvPr id="105545" name="Text Box 330"/>
              <p:cNvSpPr txBox="1">
                <a:spLocks noChangeArrowheads="1"/>
              </p:cNvSpPr>
              <p:nvPr/>
            </p:nvSpPr>
            <p:spPr bwMode="auto">
              <a:xfrm>
                <a:off x="995"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f[1]</a:t>
                </a:r>
                <a:endParaRPr lang="en-US" altLang="zh-CN" sz="2000" b="1">
                  <a:latin typeface="Times New Roman" panose="02020603050405020304" pitchFamily="18" charset="0"/>
                  <a:ea typeface="楷体_GB2312" pitchFamily="49" charset="-122"/>
                </a:endParaRPr>
              </a:p>
            </p:txBody>
          </p:sp>
          <p:sp>
            <p:nvSpPr>
              <p:cNvPr id="105546" name="Text Box 331"/>
              <p:cNvSpPr txBox="1">
                <a:spLocks noChangeArrowheads="1"/>
              </p:cNvSpPr>
              <p:nvPr/>
            </p:nvSpPr>
            <p:spPr bwMode="auto">
              <a:xfrm>
                <a:off x="1519"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f[2]</a:t>
                </a:r>
                <a:endParaRPr lang="en-US" altLang="zh-CN" sz="2000" b="1">
                  <a:latin typeface="Times New Roman" panose="02020603050405020304" pitchFamily="18" charset="0"/>
                  <a:ea typeface="楷体_GB2312" pitchFamily="49" charset="-122"/>
                </a:endParaRPr>
              </a:p>
            </p:txBody>
          </p:sp>
          <p:sp>
            <p:nvSpPr>
              <p:cNvPr id="105547" name="Text Box 332"/>
              <p:cNvSpPr txBox="1">
                <a:spLocks noChangeArrowheads="1"/>
              </p:cNvSpPr>
              <p:nvPr/>
            </p:nvSpPr>
            <p:spPr bwMode="auto">
              <a:xfrm>
                <a:off x="2046"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f[3]</a:t>
                </a:r>
                <a:endParaRPr lang="en-US" altLang="zh-CN" sz="2000" b="1">
                  <a:latin typeface="Times New Roman" panose="02020603050405020304" pitchFamily="18" charset="0"/>
                  <a:ea typeface="楷体_GB2312" pitchFamily="49" charset="-122"/>
                </a:endParaRPr>
              </a:p>
            </p:txBody>
          </p:sp>
          <p:sp>
            <p:nvSpPr>
              <p:cNvPr id="105548" name="Text Box 333"/>
              <p:cNvSpPr txBox="1">
                <a:spLocks noChangeArrowheads="1"/>
              </p:cNvSpPr>
              <p:nvPr/>
            </p:nvSpPr>
            <p:spPr bwMode="auto">
              <a:xfrm>
                <a:off x="2570"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f[4]</a:t>
                </a:r>
                <a:endParaRPr lang="en-US" altLang="zh-CN" sz="2000" b="1">
                  <a:latin typeface="Times New Roman" panose="02020603050405020304" pitchFamily="18" charset="0"/>
                  <a:ea typeface="楷体_GB2312" pitchFamily="49" charset="-122"/>
                </a:endParaRPr>
              </a:p>
            </p:txBody>
          </p:sp>
          <p:sp>
            <p:nvSpPr>
              <p:cNvPr id="105549" name="Text Box 334"/>
              <p:cNvSpPr txBox="1">
                <a:spLocks noChangeArrowheads="1"/>
              </p:cNvSpPr>
              <p:nvPr/>
            </p:nvSpPr>
            <p:spPr bwMode="auto">
              <a:xfrm>
                <a:off x="3095"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f[5]</a:t>
                </a:r>
                <a:endParaRPr lang="en-US" altLang="zh-CN" sz="2000" b="1">
                  <a:latin typeface="Times New Roman" panose="02020603050405020304" pitchFamily="18" charset="0"/>
                  <a:ea typeface="楷体_GB2312" pitchFamily="49" charset="-122"/>
                </a:endParaRPr>
              </a:p>
            </p:txBody>
          </p:sp>
          <p:sp>
            <p:nvSpPr>
              <p:cNvPr id="105550" name="Text Box 335"/>
              <p:cNvSpPr txBox="1">
                <a:spLocks noChangeArrowheads="1"/>
              </p:cNvSpPr>
              <p:nvPr/>
            </p:nvSpPr>
            <p:spPr bwMode="auto">
              <a:xfrm>
                <a:off x="3619"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f[6]</a:t>
                </a:r>
                <a:endParaRPr lang="en-US" altLang="zh-CN" sz="2000" b="1">
                  <a:latin typeface="Times New Roman" panose="02020603050405020304" pitchFamily="18" charset="0"/>
                  <a:ea typeface="楷体_GB2312" pitchFamily="49" charset="-122"/>
                </a:endParaRPr>
              </a:p>
            </p:txBody>
          </p:sp>
          <p:sp>
            <p:nvSpPr>
              <p:cNvPr id="105551" name="Text Box 336"/>
              <p:cNvSpPr txBox="1">
                <a:spLocks noChangeArrowheads="1"/>
              </p:cNvSpPr>
              <p:nvPr/>
            </p:nvSpPr>
            <p:spPr bwMode="auto">
              <a:xfrm>
                <a:off x="4145"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f[7]</a:t>
                </a:r>
                <a:endParaRPr lang="en-US" altLang="zh-CN" sz="2000" b="1">
                  <a:latin typeface="Times New Roman" panose="02020603050405020304" pitchFamily="18" charset="0"/>
                  <a:ea typeface="楷体_GB2312" pitchFamily="49" charset="-122"/>
                </a:endParaRPr>
              </a:p>
            </p:txBody>
          </p:sp>
          <p:sp>
            <p:nvSpPr>
              <p:cNvPr id="105552" name="Text Box 337"/>
              <p:cNvSpPr txBox="1">
                <a:spLocks noChangeArrowheads="1"/>
              </p:cNvSpPr>
              <p:nvPr/>
            </p:nvSpPr>
            <p:spPr bwMode="auto">
              <a:xfrm>
                <a:off x="4669"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f[8]</a:t>
                </a:r>
                <a:endParaRPr lang="en-US" altLang="zh-CN" sz="2000" b="1">
                  <a:latin typeface="Times New Roman" panose="02020603050405020304" pitchFamily="18" charset="0"/>
                  <a:ea typeface="楷体_GB2312" pitchFamily="49" charset="-122"/>
                </a:endParaRPr>
              </a:p>
            </p:txBody>
          </p:sp>
          <p:sp>
            <p:nvSpPr>
              <p:cNvPr id="105553" name="Text Box 338"/>
              <p:cNvSpPr txBox="1">
                <a:spLocks noChangeArrowheads="1"/>
              </p:cNvSpPr>
              <p:nvPr/>
            </p:nvSpPr>
            <p:spPr bwMode="auto">
              <a:xfrm>
                <a:off x="5194" y="2720"/>
                <a:ext cx="2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f[9]</a:t>
                </a:r>
                <a:endParaRPr lang="en-US" altLang="zh-CN" sz="2000" b="1">
                  <a:latin typeface="Times New Roman" panose="02020603050405020304" pitchFamily="18" charset="0"/>
                  <a:ea typeface="楷体_GB2312" pitchFamily="49" charset="-122"/>
                </a:endParaRPr>
              </a:p>
            </p:txBody>
          </p:sp>
          <p:sp>
            <p:nvSpPr>
              <p:cNvPr id="105554" name="Text Box 339"/>
              <p:cNvSpPr txBox="1">
                <a:spLocks noChangeArrowheads="1"/>
              </p:cNvSpPr>
              <p:nvPr/>
            </p:nvSpPr>
            <p:spPr bwMode="auto">
              <a:xfrm>
                <a:off x="377" y="1613"/>
                <a:ext cx="177"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一趟分配</a:t>
                </a:r>
                <a:endParaRPr lang="zh-CN" altLang="en-US" sz="1800" b="1">
                  <a:solidFill>
                    <a:srgbClr val="A200C8"/>
                  </a:solidFill>
                  <a:latin typeface="Times New Roman" panose="02020603050405020304" pitchFamily="18" charset="0"/>
                  <a:ea typeface="楷体_GB2312" pitchFamily="49" charset="-122"/>
                </a:endParaRPr>
              </a:p>
            </p:txBody>
          </p:sp>
        </p:grpSp>
        <p:grpSp>
          <p:nvGrpSpPr>
            <p:cNvPr id="105502" name="Group 340"/>
            <p:cNvGrpSpPr/>
            <p:nvPr/>
          </p:nvGrpSpPr>
          <p:grpSpPr bwMode="auto">
            <a:xfrm>
              <a:off x="467" y="3072"/>
              <a:ext cx="5133" cy="256"/>
              <a:chOff x="354" y="1045"/>
              <a:chExt cx="5273" cy="256"/>
            </a:xfrm>
          </p:grpSpPr>
          <p:grpSp>
            <p:nvGrpSpPr>
              <p:cNvPr id="105504" name="Group 341"/>
              <p:cNvGrpSpPr/>
              <p:nvPr/>
            </p:nvGrpSpPr>
            <p:grpSpPr bwMode="auto">
              <a:xfrm>
                <a:off x="354" y="1045"/>
                <a:ext cx="542" cy="256"/>
                <a:chOff x="1133" y="1389"/>
                <a:chExt cx="542" cy="256"/>
              </a:xfrm>
            </p:grpSpPr>
            <p:sp>
              <p:nvSpPr>
                <p:cNvPr id="105532" name="Rectangle 342"/>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endParaRPr lang="zh-CN" altLang="en-US" sz="2000" b="1">
                    <a:latin typeface="Times New Roman" panose="02020603050405020304" pitchFamily="18" charset="0"/>
                    <a:ea typeface="楷体_GB2312" pitchFamily="49" charset="-122"/>
                  </a:endParaRPr>
                </a:p>
              </p:txBody>
            </p:sp>
            <p:sp>
              <p:nvSpPr>
                <p:cNvPr id="105533" name="Line 343"/>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05" name="Group 344"/>
              <p:cNvGrpSpPr/>
              <p:nvPr/>
            </p:nvGrpSpPr>
            <p:grpSpPr bwMode="auto">
              <a:xfrm>
                <a:off x="880" y="1045"/>
                <a:ext cx="542" cy="256"/>
                <a:chOff x="1133" y="1389"/>
                <a:chExt cx="542" cy="256"/>
              </a:xfrm>
            </p:grpSpPr>
            <p:sp>
              <p:nvSpPr>
                <p:cNvPr id="105530" name="Rectangle 345"/>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endParaRPr lang="zh-CN" altLang="en-US" sz="2000" b="1">
                    <a:latin typeface="Times New Roman" panose="02020603050405020304" pitchFamily="18" charset="0"/>
                    <a:ea typeface="楷体_GB2312" pitchFamily="49" charset="-122"/>
                  </a:endParaRPr>
                </a:p>
              </p:txBody>
            </p:sp>
            <p:sp>
              <p:nvSpPr>
                <p:cNvPr id="105531" name="Line 346"/>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06" name="Group 347"/>
              <p:cNvGrpSpPr/>
              <p:nvPr/>
            </p:nvGrpSpPr>
            <p:grpSpPr bwMode="auto">
              <a:xfrm>
                <a:off x="1406" y="1045"/>
                <a:ext cx="542" cy="256"/>
                <a:chOff x="1133" y="1389"/>
                <a:chExt cx="542" cy="256"/>
              </a:xfrm>
            </p:grpSpPr>
            <p:sp>
              <p:nvSpPr>
                <p:cNvPr id="105528" name="Rectangle 348"/>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endParaRPr lang="zh-CN" altLang="en-US" sz="2000" b="1">
                    <a:latin typeface="Times New Roman" panose="02020603050405020304" pitchFamily="18" charset="0"/>
                    <a:ea typeface="楷体_GB2312" pitchFamily="49" charset="-122"/>
                  </a:endParaRPr>
                </a:p>
              </p:txBody>
            </p:sp>
            <p:sp>
              <p:nvSpPr>
                <p:cNvPr id="105529" name="Line 349"/>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07" name="Group 350"/>
              <p:cNvGrpSpPr/>
              <p:nvPr/>
            </p:nvGrpSpPr>
            <p:grpSpPr bwMode="auto">
              <a:xfrm>
                <a:off x="1931" y="1045"/>
                <a:ext cx="542" cy="256"/>
                <a:chOff x="1133" y="1389"/>
                <a:chExt cx="542" cy="256"/>
              </a:xfrm>
            </p:grpSpPr>
            <p:sp>
              <p:nvSpPr>
                <p:cNvPr id="105526" name="Rectangle 351"/>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endParaRPr lang="zh-CN" altLang="en-US" sz="2000" b="1">
                    <a:latin typeface="Times New Roman" panose="02020603050405020304" pitchFamily="18" charset="0"/>
                    <a:ea typeface="楷体_GB2312" pitchFamily="49" charset="-122"/>
                  </a:endParaRPr>
                </a:p>
              </p:txBody>
            </p:sp>
            <p:sp>
              <p:nvSpPr>
                <p:cNvPr id="105527" name="Line 352"/>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08" name="Group 353"/>
              <p:cNvGrpSpPr/>
              <p:nvPr/>
            </p:nvGrpSpPr>
            <p:grpSpPr bwMode="auto">
              <a:xfrm>
                <a:off x="2457" y="1045"/>
                <a:ext cx="542" cy="256"/>
                <a:chOff x="1133" y="1389"/>
                <a:chExt cx="542" cy="256"/>
              </a:xfrm>
            </p:grpSpPr>
            <p:sp>
              <p:nvSpPr>
                <p:cNvPr id="105524" name="Rectangle 354"/>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endParaRPr lang="zh-CN" altLang="en-US" sz="2000" b="1">
                    <a:latin typeface="Times New Roman" panose="02020603050405020304" pitchFamily="18" charset="0"/>
                    <a:ea typeface="楷体_GB2312" pitchFamily="49" charset="-122"/>
                  </a:endParaRPr>
                </a:p>
              </p:txBody>
            </p:sp>
            <p:sp>
              <p:nvSpPr>
                <p:cNvPr id="105525" name="Line 355"/>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09" name="Group 356"/>
              <p:cNvGrpSpPr/>
              <p:nvPr/>
            </p:nvGrpSpPr>
            <p:grpSpPr bwMode="auto">
              <a:xfrm>
                <a:off x="2983" y="1045"/>
                <a:ext cx="542" cy="256"/>
                <a:chOff x="1133" y="1389"/>
                <a:chExt cx="542" cy="256"/>
              </a:xfrm>
            </p:grpSpPr>
            <p:sp>
              <p:nvSpPr>
                <p:cNvPr id="105522" name="Rectangle 357"/>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endParaRPr lang="zh-CN" altLang="en-US" sz="2000" b="1">
                    <a:latin typeface="Times New Roman" panose="02020603050405020304" pitchFamily="18" charset="0"/>
                    <a:ea typeface="楷体_GB2312" pitchFamily="49" charset="-122"/>
                  </a:endParaRPr>
                </a:p>
              </p:txBody>
            </p:sp>
            <p:sp>
              <p:nvSpPr>
                <p:cNvPr id="105523" name="Line 358"/>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10" name="Group 359"/>
              <p:cNvGrpSpPr/>
              <p:nvPr/>
            </p:nvGrpSpPr>
            <p:grpSpPr bwMode="auto">
              <a:xfrm>
                <a:off x="3508" y="1045"/>
                <a:ext cx="542" cy="256"/>
                <a:chOff x="1133" y="1389"/>
                <a:chExt cx="542" cy="256"/>
              </a:xfrm>
            </p:grpSpPr>
            <p:sp>
              <p:nvSpPr>
                <p:cNvPr id="105520" name="Rectangle 360"/>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endParaRPr lang="zh-CN" altLang="en-US" sz="2000" b="1">
                    <a:latin typeface="Times New Roman" panose="02020603050405020304" pitchFamily="18" charset="0"/>
                    <a:ea typeface="楷体_GB2312" pitchFamily="49" charset="-122"/>
                  </a:endParaRPr>
                </a:p>
              </p:txBody>
            </p:sp>
            <p:sp>
              <p:nvSpPr>
                <p:cNvPr id="105521" name="Line 361"/>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11" name="Group 362"/>
              <p:cNvGrpSpPr/>
              <p:nvPr/>
            </p:nvGrpSpPr>
            <p:grpSpPr bwMode="auto">
              <a:xfrm>
                <a:off x="4034" y="1045"/>
                <a:ext cx="542" cy="256"/>
                <a:chOff x="1133" y="1389"/>
                <a:chExt cx="542" cy="256"/>
              </a:xfrm>
            </p:grpSpPr>
            <p:sp>
              <p:nvSpPr>
                <p:cNvPr id="105518" name="Rectangle 363"/>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endParaRPr lang="zh-CN" altLang="en-US" sz="2000" b="1">
                    <a:latin typeface="Times New Roman" panose="02020603050405020304" pitchFamily="18" charset="0"/>
                    <a:ea typeface="楷体_GB2312" pitchFamily="49" charset="-122"/>
                  </a:endParaRPr>
                </a:p>
              </p:txBody>
            </p:sp>
            <p:sp>
              <p:nvSpPr>
                <p:cNvPr id="105519" name="Line 364"/>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12" name="Group 365"/>
              <p:cNvGrpSpPr/>
              <p:nvPr/>
            </p:nvGrpSpPr>
            <p:grpSpPr bwMode="auto">
              <a:xfrm>
                <a:off x="4560" y="1045"/>
                <a:ext cx="542" cy="256"/>
                <a:chOff x="1133" y="1389"/>
                <a:chExt cx="542" cy="256"/>
              </a:xfrm>
            </p:grpSpPr>
            <p:sp>
              <p:nvSpPr>
                <p:cNvPr id="105516" name="Rectangle 366"/>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endParaRPr lang="zh-CN" altLang="en-US" sz="2000" b="1">
                    <a:latin typeface="Times New Roman" panose="02020603050405020304" pitchFamily="18" charset="0"/>
                    <a:ea typeface="楷体_GB2312" pitchFamily="49" charset="-122"/>
                  </a:endParaRPr>
                </a:p>
              </p:txBody>
            </p:sp>
            <p:sp>
              <p:nvSpPr>
                <p:cNvPr id="105517" name="Line 367"/>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5513" name="Group 368"/>
              <p:cNvGrpSpPr/>
              <p:nvPr/>
            </p:nvGrpSpPr>
            <p:grpSpPr bwMode="auto">
              <a:xfrm>
                <a:off x="5085" y="1045"/>
                <a:ext cx="542" cy="256"/>
                <a:chOff x="1133" y="1389"/>
                <a:chExt cx="542" cy="256"/>
              </a:xfrm>
            </p:grpSpPr>
            <p:sp>
              <p:nvSpPr>
                <p:cNvPr id="105514" name="Rectangle 369"/>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endParaRPr lang="zh-CN" altLang="en-US" sz="2000" b="1">
                    <a:latin typeface="Times New Roman" panose="02020603050405020304" pitchFamily="18" charset="0"/>
                    <a:ea typeface="楷体_GB2312" pitchFamily="49" charset="-122"/>
                  </a:endParaRPr>
                </a:p>
              </p:txBody>
            </p:sp>
            <p:sp>
              <p:nvSpPr>
                <p:cNvPr id="105515" name="Line 370"/>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sp>
          <p:nvSpPr>
            <p:cNvPr id="105503" name="Text Box 371"/>
            <p:cNvSpPr txBox="1">
              <a:spLocks noChangeArrowheads="1"/>
            </p:cNvSpPr>
            <p:nvPr/>
          </p:nvSpPr>
          <p:spPr bwMode="auto">
            <a:xfrm>
              <a:off x="2" y="2971"/>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一趟收集</a:t>
              </a:r>
              <a:endParaRPr lang="zh-CN" altLang="en-US" sz="1800" b="1">
                <a:solidFill>
                  <a:srgbClr val="A200C8"/>
                </a:solidFill>
                <a:latin typeface="Times New Roman" panose="02020603050405020304" pitchFamily="18" charset="0"/>
                <a:ea typeface="楷体_GB2312" pitchFamily="49" charset="-122"/>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57200" y="1984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二、链式基数排序(举例)</a:t>
            </a:r>
            <a:endParaRPr lang="en-US" altLang="zh-CN" sz="3300">
              <a:latin typeface="黑体" panose="02010609060101010101" pitchFamily="49" charset="-122"/>
              <a:ea typeface="黑体" panose="02010609060101010101" pitchFamily="49" charset="-122"/>
            </a:endParaRPr>
          </a:p>
        </p:txBody>
      </p:sp>
      <p:sp>
        <p:nvSpPr>
          <p:cNvPr id="106499"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endParaRPr lang="zh-CN" altLang="en-US" sz="3600" b="1">
              <a:solidFill>
                <a:srgbClr val="333399"/>
              </a:solidFill>
              <a:ea typeface="仿宋_GB2312" pitchFamily="49" charset="-122"/>
            </a:endParaRPr>
          </a:p>
        </p:txBody>
      </p:sp>
      <p:sp>
        <p:nvSpPr>
          <p:cNvPr id="106500" name="Rectangle 4"/>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106501" name="Group 249"/>
          <p:cNvGrpSpPr/>
          <p:nvPr/>
        </p:nvGrpSpPr>
        <p:grpSpPr bwMode="auto">
          <a:xfrm>
            <a:off x="100013" y="2643188"/>
            <a:ext cx="8839200" cy="4113212"/>
            <a:chOff x="63" y="1665"/>
            <a:chExt cx="5568" cy="2591"/>
          </a:xfrm>
        </p:grpSpPr>
        <p:grpSp>
          <p:nvGrpSpPr>
            <p:cNvPr id="106503" name="Group 125"/>
            <p:cNvGrpSpPr/>
            <p:nvPr/>
          </p:nvGrpSpPr>
          <p:grpSpPr bwMode="auto">
            <a:xfrm>
              <a:off x="588" y="4000"/>
              <a:ext cx="5043" cy="256"/>
              <a:chOff x="354" y="1045"/>
              <a:chExt cx="5273" cy="256"/>
            </a:xfrm>
          </p:grpSpPr>
          <p:grpSp>
            <p:nvGrpSpPr>
              <p:cNvPr id="106596" name="Group 126"/>
              <p:cNvGrpSpPr/>
              <p:nvPr/>
            </p:nvGrpSpPr>
            <p:grpSpPr bwMode="auto">
              <a:xfrm>
                <a:off x="354" y="1045"/>
                <a:ext cx="542" cy="256"/>
                <a:chOff x="1133" y="1389"/>
                <a:chExt cx="542" cy="256"/>
              </a:xfrm>
            </p:grpSpPr>
            <p:sp>
              <p:nvSpPr>
                <p:cNvPr id="106624" name="Rectangle 127"/>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endParaRPr lang="zh-CN" altLang="en-US" sz="2000" b="1">
                    <a:latin typeface="Times New Roman" panose="02020603050405020304" pitchFamily="18" charset="0"/>
                    <a:ea typeface="楷体_GB2312" pitchFamily="49" charset="-122"/>
                  </a:endParaRPr>
                </a:p>
              </p:txBody>
            </p:sp>
            <p:sp>
              <p:nvSpPr>
                <p:cNvPr id="106625" name="Line 128"/>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97" name="Group 129"/>
              <p:cNvGrpSpPr/>
              <p:nvPr/>
            </p:nvGrpSpPr>
            <p:grpSpPr bwMode="auto">
              <a:xfrm>
                <a:off x="880" y="1045"/>
                <a:ext cx="542" cy="256"/>
                <a:chOff x="1133" y="1389"/>
                <a:chExt cx="542" cy="256"/>
              </a:xfrm>
            </p:grpSpPr>
            <p:sp>
              <p:nvSpPr>
                <p:cNvPr id="106622" name="Rectangle 130"/>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endParaRPr lang="zh-CN" altLang="en-US" sz="2000" b="1">
                    <a:latin typeface="Times New Roman" panose="02020603050405020304" pitchFamily="18" charset="0"/>
                    <a:ea typeface="楷体_GB2312" pitchFamily="49" charset="-122"/>
                  </a:endParaRPr>
                </a:p>
              </p:txBody>
            </p:sp>
            <p:sp>
              <p:nvSpPr>
                <p:cNvPr id="106623" name="Line 131"/>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98" name="Group 132"/>
              <p:cNvGrpSpPr/>
              <p:nvPr/>
            </p:nvGrpSpPr>
            <p:grpSpPr bwMode="auto">
              <a:xfrm>
                <a:off x="1406" y="1045"/>
                <a:ext cx="542" cy="256"/>
                <a:chOff x="1133" y="1389"/>
                <a:chExt cx="542" cy="256"/>
              </a:xfrm>
            </p:grpSpPr>
            <p:sp>
              <p:nvSpPr>
                <p:cNvPr id="106620" name="Rectangle 133"/>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endParaRPr lang="zh-CN" altLang="en-US" sz="2000" b="1">
                    <a:latin typeface="Times New Roman" panose="02020603050405020304" pitchFamily="18" charset="0"/>
                    <a:ea typeface="楷体_GB2312" pitchFamily="49" charset="-122"/>
                  </a:endParaRPr>
                </a:p>
              </p:txBody>
            </p:sp>
            <p:sp>
              <p:nvSpPr>
                <p:cNvPr id="106621" name="Line 134"/>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99" name="Group 135"/>
              <p:cNvGrpSpPr/>
              <p:nvPr/>
            </p:nvGrpSpPr>
            <p:grpSpPr bwMode="auto">
              <a:xfrm>
                <a:off x="1931" y="1045"/>
                <a:ext cx="542" cy="256"/>
                <a:chOff x="1133" y="1389"/>
                <a:chExt cx="542" cy="256"/>
              </a:xfrm>
            </p:grpSpPr>
            <p:sp>
              <p:nvSpPr>
                <p:cNvPr id="106618" name="Rectangle 136"/>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endParaRPr lang="zh-CN" altLang="en-US" sz="2000" b="1">
                    <a:latin typeface="Times New Roman" panose="02020603050405020304" pitchFamily="18" charset="0"/>
                    <a:ea typeface="楷体_GB2312" pitchFamily="49" charset="-122"/>
                  </a:endParaRPr>
                </a:p>
              </p:txBody>
            </p:sp>
            <p:sp>
              <p:nvSpPr>
                <p:cNvPr id="106619" name="Line 137"/>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0" name="Group 138"/>
              <p:cNvGrpSpPr/>
              <p:nvPr/>
            </p:nvGrpSpPr>
            <p:grpSpPr bwMode="auto">
              <a:xfrm>
                <a:off x="2457" y="1045"/>
                <a:ext cx="542" cy="256"/>
                <a:chOff x="1133" y="1389"/>
                <a:chExt cx="542" cy="256"/>
              </a:xfrm>
            </p:grpSpPr>
            <p:sp>
              <p:nvSpPr>
                <p:cNvPr id="106616" name="Rectangle 139"/>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endParaRPr lang="zh-CN" altLang="en-US" sz="2000" b="1">
                    <a:latin typeface="Times New Roman" panose="02020603050405020304" pitchFamily="18" charset="0"/>
                    <a:ea typeface="楷体_GB2312" pitchFamily="49" charset="-122"/>
                  </a:endParaRPr>
                </a:p>
              </p:txBody>
            </p:sp>
            <p:sp>
              <p:nvSpPr>
                <p:cNvPr id="106617" name="Line 140"/>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1" name="Group 141"/>
              <p:cNvGrpSpPr/>
              <p:nvPr/>
            </p:nvGrpSpPr>
            <p:grpSpPr bwMode="auto">
              <a:xfrm>
                <a:off x="2983" y="1045"/>
                <a:ext cx="542" cy="256"/>
                <a:chOff x="1133" y="1389"/>
                <a:chExt cx="542" cy="256"/>
              </a:xfrm>
            </p:grpSpPr>
            <p:sp>
              <p:nvSpPr>
                <p:cNvPr id="106614" name="Rectangle 142"/>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endParaRPr lang="zh-CN" altLang="en-US" sz="2000" b="1">
                    <a:latin typeface="Times New Roman" panose="02020603050405020304" pitchFamily="18" charset="0"/>
                    <a:ea typeface="楷体_GB2312" pitchFamily="49" charset="-122"/>
                  </a:endParaRPr>
                </a:p>
              </p:txBody>
            </p:sp>
            <p:sp>
              <p:nvSpPr>
                <p:cNvPr id="106615" name="Line 143"/>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2" name="Group 144"/>
              <p:cNvGrpSpPr/>
              <p:nvPr/>
            </p:nvGrpSpPr>
            <p:grpSpPr bwMode="auto">
              <a:xfrm>
                <a:off x="3508" y="1045"/>
                <a:ext cx="542" cy="256"/>
                <a:chOff x="1133" y="1389"/>
                <a:chExt cx="542" cy="256"/>
              </a:xfrm>
            </p:grpSpPr>
            <p:sp>
              <p:nvSpPr>
                <p:cNvPr id="106612" name="Rectangle 145"/>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endParaRPr lang="zh-CN" altLang="en-US" sz="2000" b="1">
                    <a:latin typeface="Times New Roman" panose="02020603050405020304" pitchFamily="18" charset="0"/>
                    <a:ea typeface="楷体_GB2312" pitchFamily="49" charset="-122"/>
                  </a:endParaRPr>
                </a:p>
              </p:txBody>
            </p:sp>
            <p:sp>
              <p:nvSpPr>
                <p:cNvPr id="106613" name="Line 146"/>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3" name="Group 147"/>
              <p:cNvGrpSpPr/>
              <p:nvPr/>
            </p:nvGrpSpPr>
            <p:grpSpPr bwMode="auto">
              <a:xfrm>
                <a:off x="4034" y="1045"/>
                <a:ext cx="542" cy="256"/>
                <a:chOff x="1133" y="1389"/>
                <a:chExt cx="542" cy="256"/>
              </a:xfrm>
            </p:grpSpPr>
            <p:sp>
              <p:nvSpPr>
                <p:cNvPr id="106610" name="Rectangle 148"/>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endParaRPr lang="zh-CN" altLang="en-US" sz="2000" b="1">
                    <a:latin typeface="Times New Roman" panose="02020603050405020304" pitchFamily="18" charset="0"/>
                    <a:ea typeface="楷体_GB2312" pitchFamily="49" charset="-122"/>
                  </a:endParaRPr>
                </a:p>
              </p:txBody>
            </p:sp>
            <p:sp>
              <p:nvSpPr>
                <p:cNvPr id="106611" name="Line 149"/>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4" name="Group 150"/>
              <p:cNvGrpSpPr/>
              <p:nvPr/>
            </p:nvGrpSpPr>
            <p:grpSpPr bwMode="auto">
              <a:xfrm>
                <a:off x="4560" y="1045"/>
                <a:ext cx="542" cy="256"/>
                <a:chOff x="1133" y="1389"/>
                <a:chExt cx="542" cy="256"/>
              </a:xfrm>
            </p:grpSpPr>
            <p:sp>
              <p:nvSpPr>
                <p:cNvPr id="106608" name="Rectangle 151"/>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endParaRPr lang="zh-CN" altLang="en-US" sz="2000" b="1">
                    <a:latin typeface="Times New Roman" panose="02020603050405020304" pitchFamily="18" charset="0"/>
                    <a:ea typeface="楷体_GB2312" pitchFamily="49" charset="-122"/>
                  </a:endParaRPr>
                </a:p>
              </p:txBody>
            </p:sp>
            <p:sp>
              <p:nvSpPr>
                <p:cNvPr id="106609" name="Line 152"/>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605" name="Group 153"/>
              <p:cNvGrpSpPr/>
              <p:nvPr/>
            </p:nvGrpSpPr>
            <p:grpSpPr bwMode="auto">
              <a:xfrm>
                <a:off x="5085" y="1045"/>
                <a:ext cx="542" cy="256"/>
                <a:chOff x="1133" y="1389"/>
                <a:chExt cx="542" cy="256"/>
              </a:xfrm>
            </p:grpSpPr>
            <p:sp>
              <p:nvSpPr>
                <p:cNvPr id="106606" name="Rectangle 154"/>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endParaRPr lang="zh-CN" altLang="en-US" sz="2000" b="1">
                    <a:latin typeface="Times New Roman" panose="02020603050405020304" pitchFamily="18" charset="0"/>
                    <a:ea typeface="楷体_GB2312" pitchFamily="49" charset="-122"/>
                  </a:endParaRPr>
                </a:p>
              </p:txBody>
            </p:sp>
            <p:sp>
              <p:nvSpPr>
                <p:cNvPr id="106607" name="Line 155"/>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sp>
          <p:nvSpPr>
            <p:cNvPr id="106504" name="Text Box 156"/>
            <p:cNvSpPr txBox="1">
              <a:spLocks noChangeArrowheads="1"/>
            </p:cNvSpPr>
            <p:nvPr/>
          </p:nvSpPr>
          <p:spPr bwMode="auto">
            <a:xfrm>
              <a:off x="109" y="3921"/>
              <a:ext cx="6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二趟收集</a:t>
              </a:r>
              <a:endParaRPr lang="zh-CN" altLang="en-US" sz="1800" b="1">
                <a:solidFill>
                  <a:srgbClr val="A200C8"/>
                </a:solidFill>
                <a:latin typeface="Times New Roman" panose="02020603050405020304" pitchFamily="18" charset="0"/>
                <a:ea typeface="楷体_GB2312" pitchFamily="49" charset="-122"/>
              </a:endParaRPr>
            </a:p>
          </p:txBody>
        </p:sp>
        <p:grpSp>
          <p:nvGrpSpPr>
            <p:cNvPr id="106505" name="Group 157"/>
            <p:cNvGrpSpPr/>
            <p:nvPr/>
          </p:nvGrpSpPr>
          <p:grpSpPr bwMode="auto">
            <a:xfrm>
              <a:off x="4746" y="3239"/>
              <a:ext cx="352" cy="441"/>
              <a:chOff x="4701" y="2359"/>
              <a:chExt cx="367" cy="441"/>
            </a:xfrm>
          </p:grpSpPr>
          <p:sp>
            <p:nvSpPr>
              <p:cNvPr id="106594" name="Text Box 158"/>
              <p:cNvSpPr txBox="1">
                <a:spLocks noChangeArrowheads="1"/>
              </p:cNvSpPr>
              <p:nvPr/>
            </p:nvSpPr>
            <p:spPr bwMode="auto">
              <a:xfrm>
                <a:off x="4701" y="2359"/>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083</a:t>
                </a:r>
                <a:endParaRPr lang="zh-CN" altLang="en-US" sz="2000" b="1">
                  <a:latin typeface="Times New Roman" panose="02020603050405020304" pitchFamily="18" charset="0"/>
                  <a:ea typeface="楷体_GB2312" pitchFamily="49" charset="-122"/>
                </a:endParaRPr>
              </a:p>
            </p:txBody>
          </p:sp>
          <p:sp>
            <p:nvSpPr>
              <p:cNvPr id="106595" name="Line 159"/>
              <p:cNvSpPr>
                <a:spLocks noChangeShapeType="1"/>
              </p:cNvSpPr>
              <p:nvPr/>
            </p:nvSpPr>
            <p:spPr bwMode="auto">
              <a:xfrm flipH="1" flipV="1">
                <a:off x="4874" y="2599"/>
                <a:ext cx="0" cy="20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06" name="Group 160"/>
            <p:cNvGrpSpPr/>
            <p:nvPr/>
          </p:nvGrpSpPr>
          <p:grpSpPr bwMode="auto">
            <a:xfrm>
              <a:off x="4746" y="2855"/>
              <a:ext cx="352" cy="369"/>
              <a:chOff x="4701" y="1974"/>
              <a:chExt cx="367" cy="370"/>
            </a:xfrm>
          </p:grpSpPr>
          <p:sp>
            <p:nvSpPr>
              <p:cNvPr id="106592" name="Text Box 161"/>
              <p:cNvSpPr txBox="1">
                <a:spLocks noChangeArrowheads="1"/>
              </p:cNvSpPr>
              <p:nvPr/>
            </p:nvSpPr>
            <p:spPr bwMode="auto">
              <a:xfrm>
                <a:off x="4701" y="1974"/>
                <a:ext cx="367" cy="25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184</a:t>
                </a:r>
                <a:endParaRPr lang="zh-CN" altLang="en-US" sz="2000" b="1">
                  <a:latin typeface="Times New Roman" panose="02020603050405020304" pitchFamily="18" charset="0"/>
                  <a:ea typeface="楷体_GB2312" pitchFamily="49" charset="-122"/>
                </a:endParaRPr>
              </a:p>
            </p:txBody>
          </p:sp>
          <p:sp>
            <p:nvSpPr>
              <p:cNvPr id="106593" name="Line 162"/>
              <p:cNvSpPr>
                <a:spLocks noChangeShapeType="1"/>
              </p:cNvSpPr>
              <p:nvPr/>
            </p:nvSpPr>
            <p:spPr bwMode="auto">
              <a:xfrm flipV="1">
                <a:off x="4874" y="2233"/>
                <a:ext cx="0" cy="11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07" name="Group 163"/>
            <p:cNvGrpSpPr/>
            <p:nvPr/>
          </p:nvGrpSpPr>
          <p:grpSpPr bwMode="auto">
            <a:xfrm>
              <a:off x="4746" y="2292"/>
              <a:ext cx="352" cy="567"/>
              <a:chOff x="4701" y="1411"/>
              <a:chExt cx="367" cy="567"/>
            </a:xfrm>
          </p:grpSpPr>
          <p:sp>
            <p:nvSpPr>
              <p:cNvPr id="106589" name="Text Box 164"/>
              <p:cNvSpPr txBox="1">
                <a:spLocks noChangeArrowheads="1"/>
              </p:cNvSpPr>
              <p:nvPr/>
            </p:nvSpPr>
            <p:spPr bwMode="auto">
              <a:xfrm>
                <a:off x="4701" y="1600"/>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589</a:t>
                </a:r>
                <a:endParaRPr lang="zh-CN" altLang="en-US" sz="2000" b="1">
                  <a:latin typeface="Times New Roman" panose="02020603050405020304" pitchFamily="18" charset="0"/>
                  <a:ea typeface="楷体_GB2312" pitchFamily="49" charset="-122"/>
                </a:endParaRPr>
              </a:p>
            </p:txBody>
          </p:sp>
          <p:sp>
            <p:nvSpPr>
              <p:cNvPr id="106590" name="Line 165"/>
              <p:cNvSpPr>
                <a:spLocks noChangeShapeType="1"/>
              </p:cNvSpPr>
              <p:nvPr/>
            </p:nvSpPr>
            <p:spPr bwMode="auto">
              <a:xfrm>
                <a:off x="4896" y="1411"/>
                <a:ext cx="0" cy="18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6591" name="Line 166"/>
              <p:cNvSpPr>
                <a:spLocks noChangeShapeType="1"/>
              </p:cNvSpPr>
              <p:nvPr/>
            </p:nvSpPr>
            <p:spPr bwMode="auto">
              <a:xfrm flipV="1">
                <a:off x="4885" y="1855"/>
                <a:ext cx="0" cy="12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08" name="Group 167"/>
            <p:cNvGrpSpPr/>
            <p:nvPr/>
          </p:nvGrpSpPr>
          <p:grpSpPr bwMode="auto">
            <a:xfrm>
              <a:off x="3742" y="3239"/>
              <a:ext cx="350" cy="437"/>
              <a:chOff x="3650" y="2359"/>
              <a:chExt cx="367" cy="437"/>
            </a:xfrm>
          </p:grpSpPr>
          <p:sp>
            <p:nvSpPr>
              <p:cNvPr id="106587" name="Text Box 168"/>
              <p:cNvSpPr txBox="1">
                <a:spLocks noChangeArrowheads="1"/>
              </p:cNvSpPr>
              <p:nvPr/>
            </p:nvSpPr>
            <p:spPr bwMode="auto">
              <a:xfrm>
                <a:off x="3650" y="2359"/>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063</a:t>
                </a:r>
                <a:endParaRPr lang="zh-CN" altLang="en-US" sz="2000" b="1">
                  <a:latin typeface="Times New Roman" panose="02020603050405020304" pitchFamily="18" charset="0"/>
                  <a:ea typeface="楷体_GB2312" pitchFamily="49" charset="-122"/>
                </a:endParaRPr>
              </a:p>
            </p:txBody>
          </p:sp>
          <p:sp>
            <p:nvSpPr>
              <p:cNvPr id="106588" name="Line 169"/>
              <p:cNvSpPr>
                <a:spLocks noChangeShapeType="1"/>
              </p:cNvSpPr>
              <p:nvPr/>
            </p:nvSpPr>
            <p:spPr bwMode="auto">
              <a:xfrm flipH="1" flipV="1">
                <a:off x="3836" y="2595"/>
                <a:ext cx="0" cy="20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09" name="Group 170"/>
            <p:cNvGrpSpPr/>
            <p:nvPr/>
          </p:nvGrpSpPr>
          <p:grpSpPr bwMode="auto">
            <a:xfrm>
              <a:off x="757" y="3239"/>
              <a:ext cx="351" cy="438"/>
              <a:chOff x="529" y="2359"/>
              <a:chExt cx="367" cy="438"/>
            </a:xfrm>
          </p:grpSpPr>
          <p:sp>
            <p:nvSpPr>
              <p:cNvPr id="106585" name="Text Box 171"/>
              <p:cNvSpPr txBox="1">
                <a:spLocks noChangeArrowheads="1"/>
              </p:cNvSpPr>
              <p:nvPr/>
            </p:nvSpPr>
            <p:spPr bwMode="auto">
              <a:xfrm>
                <a:off x="529" y="2359"/>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505</a:t>
                </a:r>
                <a:endParaRPr lang="zh-CN" altLang="en-US" sz="2000" b="1">
                  <a:latin typeface="Times New Roman" panose="02020603050405020304" pitchFamily="18" charset="0"/>
                  <a:ea typeface="楷体_GB2312" pitchFamily="49" charset="-122"/>
                </a:endParaRPr>
              </a:p>
            </p:txBody>
          </p:sp>
          <p:sp>
            <p:nvSpPr>
              <p:cNvPr id="106586" name="Line 172"/>
              <p:cNvSpPr>
                <a:spLocks noChangeShapeType="1"/>
              </p:cNvSpPr>
              <p:nvPr/>
            </p:nvSpPr>
            <p:spPr bwMode="auto">
              <a:xfrm flipH="1" flipV="1">
                <a:off x="680" y="2596"/>
                <a:ext cx="0" cy="20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0" name="Group 173"/>
            <p:cNvGrpSpPr/>
            <p:nvPr/>
          </p:nvGrpSpPr>
          <p:grpSpPr bwMode="auto">
            <a:xfrm>
              <a:off x="3746" y="2325"/>
              <a:ext cx="350" cy="895"/>
              <a:chOff x="3655" y="1444"/>
              <a:chExt cx="367" cy="896"/>
            </a:xfrm>
          </p:grpSpPr>
          <p:sp>
            <p:nvSpPr>
              <p:cNvPr id="106582" name="Text Box 174"/>
              <p:cNvSpPr txBox="1">
                <a:spLocks noChangeArrowheads="1"/>
              </p:cNvSpPr>
              <p:nvPr/>
            </p:nvSpPr>
            <p:spPr bwMode="auto">
              <a:xfrm>
                <a:off x="3655" y="1974"/>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269</a:t>
                </a:r>
                <a:endParaRPr lang="zh-CN" altLang="en-US" sz="2000" b="1">
                  <a:latin typeface="Times New Roman" panose="02020603050405020304" pitchFamily="18" charset="0"/>
                  <a:ea typeface="楷体_GB2312" pitchFamily="49" charset="-122"/>
                </a:endParaRPr>
              </a:p>
            </p:txBody>
          </p:sp>
          <p:sp>
            <p:nvSpPr>
              <p:cNvPr id="106583" name="Line 175"/>
              <p:cNvSpPr>
                <a:spLocks noChangeShapeType="1"/>
              </p:cNvSpPr>
              <p:nvPr/>
            </p:nvSpPr>
            <p:spPr bwMode="auto">
              <a:xfrm flipV="1">
                <a:off x="3847" y="2229"/>
                <a:ext cx="0" cy="11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6584" name="Line 176"/>
              <p:cNvSpPr>
                <a:spLocks noChangeShapeType="1"/>
              </p:cNvSpPr>
              <p:nvPr/>
            </p:nvSpPr>
            <p:spPr bwMode="auto">
              <a:xfrm>
                <a:off x="3851" y="1444"/>
                <a:ext cx="0" cy="54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1" name="Group 177"/>
            <p:cNvGrpSpPr/>
            <p:nvPr/>
          </p:nvGrpSpPr>
          <p:grpSpPr bwMode="auto">
            <a:xfrm>
              <a:off x="2240" y="2313"/>
              <a:ext cx="350" cy="1351"/>
              <a:chOff x="2080" y="1432"/>
              <a:chExt cx="367" cy="1352"/>
            </a:xfrm>
          </p:grpSpPr>
          <p:sp>
            <p:nvSpPr>
              <p:cNvPr id="106579" name="Text Box 178"/>
              <p:cNvSpPr txBox="1">
                <a:spLocks noChangeArrowheads="1"/>
              </p:cNvSpPr>
              <p:nvPr/>
            </p:nvSpPr>
            <p:spPr bwMode="auto">
              <a:xfrm>
                <a:off x="2080" y="2347"/>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930</a:t>
                </a:r>
                <a:endParaRPr lang="zh-CN" altLang="en-US" sz="2000" b="1">
                  <a:latin typeface="Times New Roman" panose="02020603050405020304" pitchFamily="18" charset="0"/>
                  <a:ea typeface="楷体_GB2312" pitchFamily="49" charset="-122"/>
                </a:endParaRPr>
              </a:p>
            </p:txBody>
          </p:sp>
          <p:sp>
            <p:nvSpPr>
              <p:cNvPr id="106580" name="Line 179"/>
              <p:cNvSpPr>
                <a:spLocks noChangeShapeType="1"/>
              </p:cNvSpPr>
              <p:nvPr/>
            </p:nvSpPr>
            <p:spPr bwMode="auto">
              <a:xfrm flipH="1" flipV="1">
                <a:off x="2269" y="2583"/>
                <a:ext cx="0" cy="20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6581" name="Line 180"/>
              <p:cNvSpPr>
                <a:spLocks noChangeShapeType="1"/>
              </p:cNvSpPr>
              <p:nvPr/>
            </p:nvSpPr>
            <p:spPr bwMode="auto">
              <a:xfrm>
                <a:off x="2262" y="1432"/>
                <a:ext cx="0" cy="91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2" name="Group 181"/>
            <p:cNvGrpSpPr/>
            <p:nvPr/>
          </p:nvGrpSpPr>
          <p:grpSpPr bwMode="auto">
            <a:xfrm>
              <a:off x="516" y="2084"/>
              <a:ext cx="4999" cy="1789"/>
              <a:chOff x="278" y="1203"/>
              <a:chExt cx="5227" cy="1790"/>
            </a:xfrm>
          </p:grpSpPr>
          <p:grpSp>
            <p:nvGrpSpPr>
              <p:cNvPr id="106556" name="Group 182"/>
              <p:cNvGrpSpPr/>
              <p:nvPr/>
            </p:nvGrpSpPr>
            <p:grpSpPr bwMode="auto">
              <a:xfrm>
                <a:off x="518" y="1203"/>
                <a:ext cx="4987" cy="250"/>
                <a:chOff x="516" y="914"/>
                <a:chExt cx="4987" cy="250"/>
              </a:xfrm>
            </p:grpSpPr>
            <p:sp>
              <p:nvSpPr>
                <p:cNvPr id="106569" name="Text Box 183"/>
                <p:cNvSpPr txBox="1">
                  <a:spLocks noChangeArrowheads="1"/>
                </p:cNvSpPr>
                <p:nvPr/>
              </p:nvSpPr>
              <p:spPr bwMode="auto">
                <a:xfrm>
                  <a:off x="516"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e[0]</a:t>
                  </a:r>
                  <a:endParaRPr lang="en-US" altLang="zh-CN" sz="2000" b="1">
                    <a:latin typeface="Times New Roman" panose="02020603050405020304" pitchFamily="18" charset="0"/>
                    <a:ea typeface="楷体_GB2312" pitchFamily="49" charset="-122"/>
                  </a:endParaRPr>
                </a:p>
              </p:txBody>
            </p:sp>
            <p:sp>
              <p:nvSpPr>
                <p:cNvPr id="106570" name="Text Box 184"/>
                <p:cNvSpPr txBox="1">
                  <a:spLocks noChangeArrowheads="1"/>
                </p:cNvSpPr>
                <p:nvPr/>
              </p:nvSpPr>
              <p:spPr bwMode="auto">
                <a:xfrm>
                  <a:off x="1041" y="914"/>
                  <a:ext cx="2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e[1]</a:t>
                  </a:r>
                  <a:endParaRPr lang="en-US" altLang="zh-CN" sz="2000" b="1">
                    <a:latin typeface="Times New Roman" panose="02020603050405020304" pitchFamily="18" charset="0"/>
                    <a:ea typeface="楷体_GB2312" pitchFamily="49" charset="-122"/>
                  </a:endParaRPr>
                </a:p>
              </p:txBody>
            </p:sp>
            <p:sp>
              <p:nvSpPr>
                <p:cNvPr id="106571" name="Text Box 185"/>
                <p:cNvSpPr txBox="1">
                  <a:spLocks noChangeArrowheads="1"/>
                </p:cNvSpPr>
                <p:nvPr/>
              </p:nvSpPr>
              <p:spPr bwMode="auto">
                <a:xfrm>
                  <a:off x="1564" y="914"/>
                  <a:ext cx="2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e[2]</a:t>
                  </a:r>
                  <a:endParaRPr lang="en-US" altLang="zh-CN" sz="2000" b="1">
                    <a:latin typeface="Times New Roman" panose="02020603050405020304" pitchFamily="18" charset="0"/>
                    <a:ea typeface="楷体_GB2312" pitchFamily="49" charset="-122"/>
                  </a:endParaRPr>
                </a:p>
              </p:txBody>
            </p:sp>
            <p:sp>
              <p:nvSpPr>
                <p:cNvPr id="106572" name="Text Box 186"/>
                <p:cNvSpPr txBox="1">
                  <a:spLocks noChangeArrowheads="1"/>
                </p:cNvSpPr>
                <p:nvPr/>
              </p:nvSpPr>
              <p:spPr bwMode="auto">
                <a:xfrm>
                  <a:off x="2089"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e[3]</a:t>
                  </a:r>
                  <a:endParaRPr lang="en-US" altLang="zh-CN" sz="2000" b="1">
                    <a:latin typeface="Times New Roman" panose="02020603050405020304" pitchFamily="18" charset="0"/>
                    <a:ea typeface="楷体_GB2312" pitchFamily="49" charset="-122"/>
                  </a:endParaRPr>
                </a:p>
              </p:txBody>
            </p:sp>
            <p:sp>
              <p:nvSpPr>
                <p:cNvPr id="106573" name="Text Box 187"/>
                <p:cNvSpPr txBox="1">
                  <a:spLocks noChangeArrowheads="1"/>
                </p:cNvSpPr>
                <p:nvPr/>
              </p:nvSpPr>
              <p:spPr bwMode="auto">
                <a:xfrm>
                  <a:off x="2612"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e[4]</a:t>
                  </a:r>
                  <a:endParaRPr lang="en-US" altLang="zh-CN" sz="2000" b="1">
                    <a:latin typeface="Times New Roman" panose="02020603050405020304" pitchFamily="18" charset="0"/>
                    <a:ea typeface="楷体_GB2312" pitchFamily="49" charset="-122"/>
                  </a:endParaRPr>
                </a:p>
              </p:txBody>
            </p:sp>
            <p:sp>
              <p:nvSpPr>
                <p:cNvPr id="106574" name="Text Box 188"/>
                <p:cNvSpPr txBox="1">
                  <a:spLocks noChangeArrowheads="1"/>
                </p:cNvSpPr>
                <p:nvPr/>
              </p:nvSpPr>
              <p:spPr bwMode="auto">
                <a:xfrm>
                  <a:off x="3136"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e[5]</a:t>
                  </a:r>
                  <a:endParaRPr lang="en-US" altLang="zh-CN" sz="2000" b="1">
                    <a:latin typeface="Times New Roman" panose="02020603050405020304" pitchFamily="18" charset="0"/>
                    <a:ea typeface="楷体_GB2312" pitchFamily="49" charset="-122"/>
                  </a:endParaRPr>
                </a:p>
              </p:txBody>
            </p:sp>
            <p:sp>
              <p:nvSpPr>
                <p:cNvPr id="106575" name="Text Box 189"/>
                <p:cNvSpPr txBox="1">
                  <a:spLocks noChangeArrowheads="1"/>
                </p:cNvSpPr>
                <p:nvPr/>
              </p:nvSpPr>
              <p:spPr bwMode="auto">
                <a:xfrm>
                  <a:off x="3662"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e[6]</a:t>
                  </a:r>
                  <a:endParaRPr lang="en-US" altLang="zh-CN" sz="2000" b="1">
                    <a:latin typeface="Times New Roman" panose="02020603050405020304" pitchFamily="18" charset="0"/>
                    <a:ea typeface="楷体_GB2312" pitchFamily="49" charset="-122"/>
                  </a:endParaRPr>
                </a:p>
              </p:txBody>
            </p:sp>
            <p:sp>
              <p:nvSpPr>
                <p:cNvPr id="106576" name="Text Box 190"/>
                <p:cNvSpPr txBox="1">
                  <a:spLocks noChangeArrowheads="1"/>
                </p:cNvSpPr>
                <p:nvPr/>
              </p:nvSpPr>
              <p:spPr bwMode="auto">
                <a:xfrm>
                  <a:off x="4188" y="914"/>
                  <a:ext cx="2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e[7]</a:t>
                  </a:r>
                  <a:endParaRPr lang="en-US" altLang="zh-CN" sz="2000" b="1">
                    <a:latin typeface="Times New Roman" panose="02020603050405020304" pitchFamily="18" charset="0"/>
                    <a:ea typeface="楷体_GB2312" pitchFamily="49" charset="-122"/>
                  </a:endParaRPr>
                </a:p>
              </p:txBody>
            </p:sp>
            <p:sp>
              <p:nvSpPr>
                <p:cNvPr id="106577" name="Text Box 191"/>
                <p:cNvSpPr txBox="1">
                  <a:spLocks noChangeArrowheads="1"/>
                </p:cNvSpPr>
                <p:nvPr/>
              </p:nvSpPr>
              <p:spPr bwMode="auto">
                <a:xfrm>
                  <a:off x="4709"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e[8]</a:t>
                  </a:r>
                  <a:endParaRPr lang="en-US" altLang="zh-CN" sz="2000" b="1">
                    <a:latin typeface="Times New Roman" panose="02020603050405020304" pitchFamily="18" charset="0"/>
                    <a:ea typeface="楷体_GB2312" pitchFamily="49" charset="-122"/>
                  </a:endParaRPr>
                </a:p>
              </p:txBody>
            </p:sp>
            <p:sp>
              <p:nvSpPr>
                <p:cNvPr id="106578" name="Text Box 192"/>
                <p:cNvSpPr txBox="1">
                  <a:spLocks noChangeArrowheads="1"/>
                </p:cNvSpPr>
                <p:nvPr/>
              </p:nvSpPr>
              <p:spPr bwMode="auto">
                <a:xfrm>
                  <a:off x="5234" y="914"/>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e[9]</a:t>
                  </a:r>
                  <a:endParaRPr lang="en-US" altLang="zh-CN" sz="2000" b="1">
                    <a:latin typeface="Times New Roman" panose="02020603050405020304" pitchFamily="18" charset="0"/>
                    <a:ea typeface="楷体_GB2312" pitchFamily="49" charset="-122"/>
                  </a:endParaRPr>
                </a:p>
              </p:txBody>
            </p:sp>
          </p:grpSp>
          <p:grpSp>
            <p:nvGrpSpPr>
              <p:cNvPr id="106557" name="Group 193"/>
              <p:cNvGrpSpPr/>
              <p:nvPr/>
            </p:nvGrpSpPr>
            <p:grpSpPr bwMode="auto">
              <a:xfrm>
                <a:off x="518" y="2743"/>
                <a:ext cx="4971" cy="250"/>
                <a:chOff x="516" y="914"/>
                <a:chExt cx="4971" cy="250"/>
              </a:xfrm>
            </p:grpSpPr>
            <p:sp>
              <p:nvSpPr>
                <p:cNvPr id="106559" name="Text Box 194"/>
                <p:cNvSpPr txBox="1">
                  <a:spLocks noChangeArrowheads="1"/>
                </p:cNvSpPr>
                <p:nvPr/>
              </p:nvSpPr>
              <p:spPr bwMode="auto">
                <a:xfrm>
                  <a:off x="516"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f[0]</a:t>
                  </a:r>
                  <a:endParaRPr lang="en-US" altLang="zh-CN" sz="2000" b="1">
                    <a:latin typeface="Times New Roman" panose="02020603050405020304" pitchFamily="18" charset="0"/>
                    <a:ea typeface="楷体_GB2312" pitchFamily="49" charset="-122"/>
                  </a:endParaRPr>
                </a:p>
              </p:txBody>
            </p:sp>
            <p:sp>
              <p:nvSpPr>
                <p:cNvPr id="106560" name="Text Box 195"/>
                <p:cNvSpPr txBox="1">
                  <a:spLocks noChangeArrowheads="1"/>
                </p:cNvSpPr>
                <p:nvPr/>
              </p:nvSpPr>
              <p:spPr bwMode="auto">
                <a:xfrm>
                  <a:off x="1039" y="914"/>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f[1]</a:t>
                  </a:r>
                  <a:endParaRPr lang="en-US" altLang="zh-CN" sz="2000" b="1">
                    <a:latin typeface="Times New Roman" panose="02020603050405020304" pitchFamily="18" charset="0"/>
                    <a:ea typeface="楷体_GB2312" pitchFamily="49" charset="-122"/>
                  </a:endParaRPr>
                </a:p>
              </p:txBody>
            </p:sp>
            <p:sp>
              <p:nvSpPr>
                <p:cNvPr id="106561" name="Text Box 196"/>
                <p:cNvSpPr txBox="1">
                  <a:spLocks noChangeArrowheads="1"/>
                </p:cNvSpPr>
                <p:nvPr/>
              </p:nvSpPr>
              <p:spPr bwMode="auto">
                <a:xfrm>
                  <a:off x="1564"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f[2]</a:t>
                  </a:r>
                  <a:endParaRPr lang="en-US" altLang="zh-CN" sz="2000" b="1">
                    <a:latin typeface="Times New Roman" panose="02020603050405020304" pitchFamily="18" charset="0"/>
                    <a:ea typeface="楷体_GB2312" pitchFamily="49" charset="-122"/>
                  </a:endParaRPr>
                </a:p>
              </p:txBody>
            </p:sp>
            <p:sp>
              <p:nvSpPr>
                <p:cNvPr id="106562" name="Text Box 197"/>
                <p:cNvSpPr txBox="1">
                  <a:spLocks noChangeArrowheads="1"/>
                </p:cNvSpPr>
                <p:nvPr/>
              </p:nvSpPr>
              <p:spPr bwMode="auto">
                <a:xfrm>
                  <a:off x="2091"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f[3]</a:t>
                  </a:r>
                  <a:endParaRPr lang="en-US" altLang="zh-CN" sz="2000" b="1">
                    <a:latin typeface="Times New Roman" panose="02020603050405020304" pitchFamily="18" charset="0"/>
                    <a:ea typeface="楷体_GB2312" pitchFamily="49" charset="-122"/>
                  </a:endParaRPr>
                </a:p>
              </p:txBody>
            </p:sp>
            <p:sp>
              <p:nvSpPr>
                <p:cNvPr id="106563" name="Text Box 198"/>
                <p:cNvSpPr txBox="1">
                  <a:spLocks noChangeArrowheads="1"/>
                </p:cNvSpPr>
                <p:nvPr/>
              </p:nvSpPr>
              <p:spPr bwMode="auto">
                <a:xfrm>
                  <a:off x="2613"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f[4]</a:t>
                  </a:r>
                  <a:endParaRPr lang="en-US" altLang="zh-CN" sz="2000" b="1">
                    <a:latin typeface="Times New Roman" panose="02020603050405020304" pitchFamily="18" charset="0"/>
                    <a:ea typeface="楷体_GB2312" pitchFamily="49" charset="-122"/>
                  </a:endParaRPr>
                </a:p>
              </p:txBody>
            </p:sp>
            <p:sp>
              <p:nvSpPr>
                <p:cNvPr id="106564" name="Text Box 199"/>
                <p:cNvSpPr txBox="1">
                  <a:spLocks noChangeArrowheads="1"/>
                </p:cNvSpPr>
                <p:nvPr/>
              </p:nvSpPr>
              <p:spPr bwMode="auto">
                <a:xfrm>
                  <a:off x="3139"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f[5]</a:t>
                  </a:r>
                  <a:endParaRPr lang="en-US" altLang="zh-CN" sz="2000" b="1">
                    <a:latin typeface="Times New Roman" panose="02020603050405020304" pitchFamily="18" charset="0"/>
                    <a:ea typeface="楷体_GB2312" pitchFamily="49" charset="-122"/>
                  </a:endParaRPr>
                </a:p>
              </p:txBody>
            </p:sp>
            <p:sp>
              <p:nvSpPr>
                <p:cNvPr id="106565" name="Text Box 200"/>
                <p:cNvSpPr txBox="1">
                  <a:spLocks noChangeArrowheads="1"/>
                </p:cNvSpPr>
                <p:nvPr/>
              </p:nvSpPr>
              <p:spPr bwMode="auto">
                <a:xfrm>
                  <a:off x="3664"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f[6]</a:t>
                  </a:r>
                  <a:endParaRPr lang="en-US" altLang="zh-CN" sz="2000" b="1">
                    <a:latin typeface="Times New Roman" panose="02020603050405020304" pitchFamily="18" charset="0"/>
                    <a:ea typeface="楷体_GB2312" pitchFamily="49" charset="-122"/>
                  </a:endParaRPr>
                </a:p>
              </p:txBody>
            </p:sp>
            <p:sp>
              <p:nvSpPr>
                <p:cNvPr id="106566" name="Text Box 201"/>
                <p:cNvSpPr txBox="1">
                  <a:spLocks noChangeArrowheads="1"/>
                </p:cNvSpPr>
                <p:nvPr/>
              </p:nvSpPr>
              <p:spPr bwMode="auto">
                <a:xfrm>
                  <a:off x="4186"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f[7]</a:t>
                  </a:r>
                  <a:endParaRPr lang="en-US" altLang="zh-CN" sz="2000" b="1">
                    <a:latin typeface="Times New Roman" panose="02020603050405020304" pitchFamily="18" charset="0"/>
                    <a:ea typeface="楷体_GB2312" pitchFamily="49" charset="-122"/>
                  </a:endParaRPr>
                </a:p>
              </p:txBody>
            </p:sp>
            <p:sp>
              <p:nvSpPr>
                <p:cNvPr id="106567" name="Text Box 202"/>
                <p:cNvSpPr txBox="1">
                  <a:spLocks noChangeArrowheads="1"/>
                </p:cNvSpPr>
                <p:nvPr/>
              </p:nvSpPr>
              <p:spPr bwMode="auto">
                <a:xfrm>
                  <a:off x="4712"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f[8]</a:t>
                  </a:r>
                  <a:endParaRPr lang="en-US" altLang="zh-CN" sz="2000" b="1">
                    <a:latin typeface="Times New Roman" panose="02020603050405020304" pitchFamily="18" charset="0"/>
                    <a:ea typeface="楷体_GB2312" pitchFamily="49" charset="-122"/>
                  </a:endParaRPr>
                </a:p>
              </p:txBody>
            </p:sp>
            <p:sp>
              <p:nvSpPr>
                <p:cNvPr id="106568" name="Text Box 203"/>
                <p:cNvSpPr txBox="1">
                  <a:spLocks noChangeArrowheads="1"/>
                </p:cNvSpPr>
                <p:nvPr/>
              </p:nvSpPr>
              <p:spPr bwMode="auto">
                <a:xfrm>
                  <a:off x="5237" y="91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f[9]</a:t>
                  </a:r>
                  <a:endParaRPr lang="en-US" altLang="zh-CN" sz="2000" b="1">
                    <a:latin typeface="Times New Roman" panose="02020603050405020304" pitchFamily="18" charset="0"/>
                    <a:ea typeface="楷体_GB2312" pitchFamily="49" charset="-122"/>
                  </a:endParaRPr>
                </a:p>
              </p:txBody>
            </p:sp>
          </p:grpSp>
          <p:sp>
            <p:nvSpPr>
              <p:cNvPr id="106558" name="Text Box 204"/>
              <p:cNvSpPr txBox="1">
                <a:spLocks noChangeArrowheads="1"/>
              </p:cNvSpPr>
              <p:nvPr/>
            </p:nvSpPr>
            <p:spPr bwMode="auto">
              <a:xfrm>
                <a:off x="278" y="1874"/>
                <a:ext cx="180"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二趟分配</a:t>
                </a:r>
                <a:endParaRPr lang="zh-CN" altLang="en-US" sz="1800" b="1">
                  <a:solidFill>
                    <a:srgbClr val="A200C8"/>
                  </a:solidFill>
                  <a:latin typeface="Times New Roman" panose="02020603050405020304" pitchFamily="18" charset="0"/>
                  <a:ea typeface="楷体_GB2312" pitchFamily="49" charset="-122"/>
                </a:endParaRPr>
              </a:p>
            </p:txBody>
          </p:sp>
        </p:grpSp>
        <p:grpSp>
          <p:nvGrpSpPr>
            <p:cNvPr id="106513" name="Group 205"/>
            <p:cNvGrpSpPr/>
            <p:nvPr/>
          </p:nvGrpSpPr>
          <p:grpSpPr bwMode="auto">
            <a:xfrm>
              <a:off x="757" y="2855"/>
              <a:ext cx="351" cy="380"/>
              <a:chOff x="529" y="1974"/>
              <a:chExt cx="367" cy="381"/>
            </a:xfrm>
          </p:grpSpPr>
          <p:sp>
            <p:nvSpPr>
              <p:cNvPr id="106554" name="Text Box 206"/>
              <p:cNvSpPr txBox="1">
                <a:spLocks noChangeArrowheads="1"/>
              </p:cNvSpPr>
              <p:nvPr/>
            </p:nvSpPr>
            <p:spPr bwMode="auto">
              <a:xfrm>
                <a:off x="529" y="1974"/>
                <a:ext cx="367" cy="25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008</a:t>
                </a:r>
                <a:endParaRPr lang="zh-CN" altLang="en-US" sz="2000" b="1">
                  <a:latin typeface="Times New Roman" panose="02020603050405020304" pitchFamily="18" charset="0"/>
                  <a:ea typeface="楷体_GB2312" pitchFamily="49" charset="-122"/>
                </a:endParaRPr>
              </a:p>
            </p:txBody>
          </p:sp>
          <p:sp>
            <p:nvSpPr>
              <p:cNvPr id="106555" name="Line 207"/>
              <p:cNvSpPr>
                <a:spLocks noChangeShapeType="1"/>
              </p:cNvSpPr>
              <p:nvPr/>
            </p:nvSpPr>
            <p:spPr bwMode="auto">
              <a:xfrm flipV="1">
                <a:off x="688" y="2210"/>
                <a:ext cx="0" cy="14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4" name="Group 208"/>
            <p:cNvGrpSpPr/>
            <p:nvPr/>
          </p:nvGrpSpPr>
          <p:grpSpPr bwMode="auto">
            <a:xfrm>
              <a:off x="757" y="2291"/>
              <a:ext cx="351" cy="567"/>
              <a:chOff x="529" y="1410"/>
              <a:chExt cx="367" cy="567"/>
            </a:xfrm>
          </p:grpSpPr>
          <p:sp>
            <p:nvSpPr>
              <p:cNvPr id="106551" name="Text Box 209"/>
              <p:cNvSpPr txBox="1">
                <a:spLocks noChangeArrowheads="1"/>
              </p:cNvSpPr>
              <p:nvPr/>
            </p:nvSpPr>
            <p:spPr bwMode="auto">
              <a:xfrm>
                <a:off x="529" y="1600"/>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109</a:t>
                </a:r>
                <a:endParaRPr lang="zh-CN" altLang="en-US" sz="2000" b="1">
                  <a:latin typeface="Times New Roman" panose="02020603050405020304" pitchFamily="18" charset="0"/>
                  <a:ea typeface="楷体_GB2312" pitchFamily="49" charset="-122"/>
                </a:endParaRPr>
              </a:p>
            </p:txBody>
          </p:sp>
          <p:sp>
            <p:nvSpPr>
              <p:cNvPr id="106552" name="Line 210"/>
              <p:cNvSpPr>
                <a:spLocks noChangeShapeType="1"/>
              </p:cNvSpPr>
              <p:nvPr/>
            </p:nvSpPr>
            <p:spPr bwMode="auto">
              <a:xfrm flipH="1">
                <a:off x="710" y="1410"/>
                <a:ext cx="1" cy="18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6553" name="Line 211"/>
              <p:cNvSpPr>
                <a:spLocks noChangeShapeType="1"/>
              </p:cNvSpPr>
              <p:nvPr/>
            </p:nvSpPr>
            <p:spPr bwMode="auto">
              <a:xfrm flipV="1">
                <a:off x="688" y="1855"/>
                <a:ext cx="0" cy="1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5" name="Group 212"/>
            <p:cNvGrpSpPr/>
            <p:nvPr/>
          </p:nvGrpSpPr>
          <p:grpSpPr bwMode="auto">
            <a:xfrm>
              <a:off x="4278" y="2347"/>
              <a:ext cx="352" cy="1329"/>
              <a:chOff x="4212" y="1466"/>
              <a:chExt cx="367" cy="1330"/>
            </a:xfrm>
          </p:grpSpPr>
          <p:sp>
            <p:nvSpPr>
              <p:cNvPr id="106548" name="Text Box 213"/>
              <p:cNvSpPr txBox="1">
                <a:spLocks noChangeArrowheads="1"/>
              </p:cNvSpPr>
              <p:nvPr/>
            </p:nvSpPr>
            <p:spPr bwMode="auto">
              <a:xfrm>
                <a:off x="4212" y="2360"/>
                <a:ext cx="367"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278</a:t>
                </a:r>
                <a:endParaRPr lang="zh-CN" altLang="en-US" sz="2000" b="1">
                  <a:latin typeface="Times New Roman" panose="02020603050405020304" pitchFamily="18" charset="0"/>
                  <a:ea typeface="楷体_GB2312" pitchFamily="49" charset="-122"/>
                </a:endParaRPr>
              </a:p>
            </p:txBody>
          </p:sp>
          <p:sp>
            <p:nvSpPr>
              <p:cNvPr id="106549" name="Line 214"/>
              <p:cNvSpPr>
                <a:spLocks noChangeShapeType="1"/>
              </p:cNvSpPr>
              <p:nvPr/>
            </p:nvSpPr>
            <p:spPr bwMode="auto">
              <a:xfrm flipH="1" flipV="1">
                <a:off x="4381" y="2595"/>
                <a:ext cx="0" cy="20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6550" name="Line 215"/>
              <p:cNvSpPr>
                <a:spLocks noChangeShapeType="1"/>
              </p:cNvSpPr>
              <p:nvPr/>
            </p:nvSpPr>
            <p:spPr bwMode="auto">
              <a:xfrm>
                <a:off x="4389" y="1466"/>
                <a:ext cx="0" cy="9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6" name="Group 216"/>
            <p:cNvGrpSpPr/>
            <p:nvPr/>
          </p:nvGrpSpPr>
          <p:grpSpPr bwMode="auto">
            <a:xfrm>
              <a:off x="497" y="1745"/>
              <a:ext cx="5043" cy="256"/>
              <a:chOff x="354" y="1045"/>
              <a:chExt cx="5273" cy="256"/>
            </a:xfrm>
          </p:grpSpPr>
          <p:grpSp>
            <p:nvGrpSpPr>
              <p:cNvPr id="106518" name="Group 217"/>
              <p:cNvGrpSpPr/>
              <p:nvPr/>
            </p:nvGrpSpPr>
            <p:grpSpPr bwMode="auto">
              <a:xfrm>
                <a:off x="354" y="1045"/>
                <a:ext cx="542" cy="256"/>
                <a:chOff x="1133" y="1389"/>
                <a:chExt cx="542" cy="256"/>
              </a:xfrm>
            </p:grpSpPr>
            <p:sp>
              <p:nvSpPr>
                <p:cNvPr id="106546" name="Rectangle 218"/>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endParaRPr lang="zh-CN" altLang="en-US" sz="2000" b="1">
                    <a:latin typeface="Times New Roman" panose="02020603050405020304" pitchFamily="18" charset="0"/>
                    <a:ea typeface="楷体_GB2312" pitchFamily="49" charset="-122"/>
                  </a:endParaRPr>
                </a:p>
              </p:txBody>
            </p:sp>
            <p:sp>
              <p:nvSpPr>
                <p:cNvPr id="106547" name="Line 219"/>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19" name="Group 220"/>
              <p:cNvGrpSpPr/>
              <p:nvPr/>
            </p:nvGrpSpPr>
            <p:grpSpPr bwMode="auto">
              <a:xfrm>
                <a:off x="880" y="1045"/>
                <a:ext cx="542" cy="256"/>
                <a:chOff x="1133" y="1389"/>
                <a:chExt cx="542" cy="256"/>
              </a:xfrm>
            </p:grpSpPr>
            <p:sp>
              <p:nvSpPr>
                <p:cNvPr id="106544" name="Rectangle 221"/>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endParaRPr lang="zh-CN" altLang="en-US" sz="2000" b="1">
                    <a:latin typeface="Times New Roman" panose="02020603050405020304" pitchFamily="18" charset="0"/>
                    <a:ea typeface="楷体_GB2312" pitchFamily="49" charset="-122"/>
                  </a:endParaRPr>
                </a:p>
              </p:txBody>
            </p:sp>
            <p:sp>
              <p:nvSpPr>
                <p:cNvPr id="106545" name="Line 222"/>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0" name="Group 223"/>
              <p:cNvGrpSpPr/>
              <p:nvPr/>
            </p:nvGrpSpPr>
            <p:grpSpPr bwMode="auto">
              <a:xfrm>
                <a:off x="1406" y="1045"/>
                <a:ext cx="542" cy="256"/>
                <a:chOff x="1133" y="1389"/>
                <a:chExt cx="542" cy="256"/>
              </a:xfrm>
            </p:grpSpPr>
            <p:sp>
              <p:nvSpPr>
                <p:cNvPr id="106542" name="Rectangle 224"/>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endParaRPr lang="zh-CN" altLang="en-US" sz="2000" b="1">
                    <a:latin typeface="Times New Roman" panose="02020603050405020304" pitchFamily="18" charset="0"/>
                    <a:ea typeface="楷体_GB2312" pitchFamily="49" charset="-122"/>
                  </a:endParaRPr>
                </a:p>
              </p:txBody>
            </p:sp>
            <p:sp>
              <p:nvSpPr>
                <p:cNvPr id="106543" name="Line 225"/>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1" name="Group 226"/>
              <p:cNvGrpSpPr/>
              <p:nvPr/>
            </p:nvGrpSpPr>
            <p:grpSpPr bwMode="auto">
              <a:xfrm>
                <a:off x="1931" y="1045"/>
                <a:ext cx="542" cy="256"/>
                <a:chOff x="1133" y="1389"/>
                <a:chExt cx="542" cy="256"/>
              </a:xfrm>
            </p:grpSpPr>
            <p:sp>
              <p:nvSpPr>
                <p:cNvPr id="106540" name="Rectangle 227"/>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endParaRPr lang="zh-CN" altLang="en-US" sz="2000" b="1">
                    <a:latin typeface="Times New Roman" panose="02020603050405020304" pitchFamily="18" charset="0"/>
                    <a:ea typeface="楷体_GB2312" pitchFamily="49" charset="-122"/>
                  </a:endParaRPr>
                </a:p>
              </p:txBody>
            </p:sp>
            <p:sp>
              <p:nvSpPr>
                <p:cNvPr id="106541" name="Line 228"/>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2" name="Group 229"/>
              <p:cNvGrpSpPr/>
              <p:nvPr/>
            </p:nvGrpSpPr>
            <p:grpSpPr bwMode="auto">
              <a:xfrm>
                <a:off x="2457" y="1045"/>
                <a:ext cx="542" cy="256"/>
                <a:chOff x="1133" y="1389"/>
                <a:chExt cx="542" cy="256"/>
              </a:xfrm>
            </p:grpSpPr>
            <p:sp>
              <p:nvSpPr>
                <p:cNvPr id="106538" name="Rectangle 230"/>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endParaRPr lang="zh-CN" altLang="en-US" sz="2000" b="1">
                    <a:latin typeface="Times New Roman" panose="02020603050405020304" pitchFamily="18" charset="0"/>
                    <a:ea typeface="楷体_GB2312" pitchFamily="49" charset="-122"/>
                  </a:endParaRPr>
                </a:p>
              </p:txBody>
            </p:sp>
            <p:sp>
              <p:nvSpPr>
                <p:cNvPr id="106539" name="Line 231"/>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3" name="Group 232"/>
              <p:cNvGrpSpPr/>
              <p:nvPr/>
            </p:nvGrpSpPr>
            <p:grpSpPr bwMode="auto">
              <a:xfrm>
                <a:off x="2983" y="1045"/>
                <a:ext cx="542" cy="256"/>
                <a:chOff x="1133" y="1389"/>
                <a:chExt cx="542" cy="256"/>
              </a:xfrm>
            </p:grpSpPr>
            <p:sp>
              <p:nvSpPr>
                <p:cNvPr id="106536" name="Rectangle 233"/>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endParaRPr lang="zh-CN" altLang="en-US" sz="2000" b="1">
                    <a:latin typeface="Times New Roman" panose="02020603050405020304" pitchFamily="18" charset="0"/>
                    <a:ea typeface="楷体_GB2312" pitchFamily="49" charset="-122"/>
                  </a:endParaRPr>
                </a:p>
              </p:txBody>
            </p:sp>
            <p:sp>
              <p:nvSpPr>
                <p:cNvPr id="106537" name="Line 234"/>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4" name="Group 235"/>
              <p:cNvGrpSpPr/>
              <p:nvPr/>
            </p:nvGrpSpPr>
            <p:grpSpPr bwMode="auto">
              <a:xfrm>
                <a:off x="3508" y="1045"/>
                <a:ext cx="542" cy="256"/>
                <a:chOff x="1133" y="1389"/>
                <a:chExt cx="542" cy="256"/>
              </a:xfrm>
            </p:grpSpPr>
            <p:sp>
              <p:nvSpPr>
                <p:cNvPr id="106534" name="Rectangle 236"/>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endParaRPr lang="zh-CN" altLang="en-US" sz="2000" b="1">
                    <a:latin typeface="Times New Roman" panose="02020603050405020304" pitchFamily="18" charset="0"/>
                    <a:ea typeface="楷体_GB2312" pitchFamily="49" charset="-122"/>
                  </a:endParaRPr>
                </a:p>
              </p:txBody>
            </p:sp>
            <p:sp>
              <p:nvSpPr>
                <p:cNvPr id="106535" name="Line 237"/>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5" name="Group 238"/>
              <p:cNvGrpSpPr/>
              <p:nvPr/>
            </p:nvGrpSpPr>
            <p:grpSpPr bwMode="auto">
              <a:xfrm>
                <a:off x="4034" y="1045"/>
                <a:ext cx="542" cy="256"/>
                <a:chOff x="1133" y="1389"/>
                <a:chExt cx="542" cy="256"/>
              </a:xfrm>
            </p:grpSpPr>
            <p:sp>
              <p:nvSpPr>
                <p:cNvPr id="106532" name="Rectangle 239"/>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endParaRPr lang="zh-CN" altLang="en-US" sz="2000" b="1">
                    <a:latin typeface="Times New Roman" panose="02020603050405020304" pitchFamily="18" charset="0"/>
                    <a:ea typeface="楷体_GB2312" pitchFamily="49" charset="-122"/>
                  </a:endParaRPr>
                </a:p>
              </p:txBody>
            </p:sp>
            <p:sp>
              <p:nvSpPr>
                <p:cNvPr id="106533" name="Line 240"/>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6" name="Group 241"/>
              <p:cNvGrpSpPr/>
              <p:nvPr/>
            </p:nvGrpSpPr>
            <p:grpSpPr bwMode="auto">
              <a:xfrm>
                <a:off x="4560" y="1045"/>
                <a:ext cx="542" cy="256"/>
                <a:chOff x="1133" y="1389"/>
                <a:chExt cx="542" cy="256"/>
              </a:xfrm>
            </p:grpSpPr>
            <p:sp>
              <p:nvSpPr>
                <p:cNvPr id="106530" name="Rectangle 242"/>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endParaRPr lang="zh-CN" altLang="en-US" sz="2000" b="1">
                    <a:latin typeface="Times New Roman" panose="02020603050405020304" pitchFamily="18" charset="0"/>
                    <a:ea typeface="楷体_GB2312" pitchFamily="49" charset="-122"/>
                  </a:endParaRPr>
                </a:p>
              </p:txBody>
            </p:sp>
            <p:sp>
              <p:nvSpPr>
                <p:cNvPr id="106531" name="Line 243"/>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6527" name="Group 244"/>
              <p:cNvGrpSpPr/>
              <p:nvPr/>
            </p:nvGrpSpPr>
            <p:grpSpPr bwMode="auto">
              <a:xfrm>
                <a:off x="5085" y="1045"/>
                <a:ext cx="542" cy="256"/>
                <a:chOff x="1133" y="1389"/>
                <a:chExt cx="542" cy="256"/>
              </a:xfrm>
            </p:grpSpPr>
            <p:sp>
              <p:nvSpPr>
                <p:cNvPr id="106528" name="Rectangle 245"/>
                <p:cNvSpPr>
                  <a:spLocks noChangeArrowheads="1"/>
                </p:cNvSpPr>
                <p:nvPr/>
              </p:nvSpPr>
              <p:spPr bwMode="auto">
                <a:xfrm>
                  <a:off x="1313" y="1389"/>
                  <a:ext cx="362"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endParaRPr lang="zh-CN" altLang="en-US" sz="2000" b="1">
                    <a:latin typeface="Times New Roman" panose="02020603050405020304" pitchFamily="18" charset="0"/>
                    <a:ea typeface="楷体_GB2312" pitchFamily="49" charset="-122"/>
                  </a:endParaRPr>
                </a:p>
              </p:txBody>
            </p:sp>
            <p:sp>
              <p:nvSpPr>
                <p:cNvPr id="106529" name="Line 246"/>
                <p:cNvSpPr>
                  <a:spLocks noChangeShapeType="1"/>
                </p:cNvSpPr>
                <p:nvPr/>
              </p:nvSpPr>
              <p:spPr bwMode="auto">
                <a:xfrm>
                  <a:off x="1133" y="1511"/>
                  <a:ext cx="17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sp>
          <p:nvSpPr>
            <p:cNvPr id="106517" name="Text Box 247"/>
            <p:cNvSpPr txBox="1">
              <a:spLocks noChangeArrowheads="1"/>
            </p:cNvSpPr>
            <p:nvPr/>
          </p:nvSpPr>
          <p:spPr bwMode="auto">
            <a:xfrm>
              <a:off x="63" y="1665"/>
              <a:ext cx="6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一趟收集</a:t>
              </a:r>
              <a:endParaRPr lang="zh-CN" altLang="en-US" sz="1800" b="1">
                <a:solidFill>
                  <a:srgbClr val="A200C8"/>
                </a:solidFill>
                <a:latin typeface="Times New Roman" panose="02020603050405020304" pitchFamily="18" charset="0"/>
                <a:ea typeface="楷体_GB2312" pitchFamily="49"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28625" y="1714500"/>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二、堆排序(筛选)</a:t>
            </a:r>
            <a:endParaRPr lang="en-US" altLang="zh-CN" sz="3300">
              <a:latin typeface="黑体" panose="02010609060101010101" pitchFamily="49" charset="-122"/>
              <a:ea typeface="黑体" panose="02010609060101010101" pitchFamily="49" charset="-122"/>
            </a:endParaRPr>
          </a:p>
        </p:txBody>
      </p:sp>
      <p:sp>
        <p:nvSpPr>
          <p:cNvPr id="7475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B025453-46D7-44E2-9590-030EE34DBE1A}" type="slidenum">
              <a:rPr lang="zh-CN" altLang="en-US" sz="2400"/>
            </a:fld>
            <a:endParaRPr lang="en-US" altLang="zh-CN" sz="2400"/>
          </a:p>
        </p:txBody>
      </p:sp>
      <p:sp>
        <p:nvSpPr>
          <p:cNvPr id="7475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74757" name="Rectangle 5"/>
          <p:cNvSpPr>
            <a:spLocks noGrp="1" noChangeArrowheads="1"/>
          </p:cNvSpPr>
          <p:nvPr>
            <p:ph type="body" idx="1"/>
          </p:nvPr>
        </p:nvSpPr>
        <p:spPr>
          <a:xfrm>
            <a:off x="381000" y="2500313"/>
            <a:ext cx="8763000" cy="4038600"/>
          </a:xfrm>
        </p:spPr>
        <p:txBody>
          <a:bodyPr/>
          <a:lstStyle/>
          <a:p>
            <a:pPr eaLnBrk="1" hangingPunct="1">
              <a:buClr>
                <a:schemeClr val="tx2"/>
              </a:buClr>
              <a:buSzPct val="50000"/>
            </a:pPr>
            <a:r>
              <a:rPr lang="zh-CN" altLang="en-US" sz="3200" b="1" dirty="0">
                <a:latin typeface="黑体" panose="02010609060101010101" pitchFamily="49" charset="-122"/>
                <a:ea typeface="黑体" panose="02010609060101010101" pitchFamily="49" charset="-122"/>
              </a:rPr>
              <a:t>输出</a:t>
            </a:r>
            <a:r>
              <a:rPr lang="zh-CN" altLang="en-US" sz="3200" b="1" dirty="0">
                <a:solidFill>
                  <a:srgbClr val="FF0000"/>
                </a:solidFill>
                <a:latin typeface="黑体" panose="02010609060101010101" pitchFamily="49" charset="-122"/>
                <a:ea typeface="黑体" panose="02010609060101010101" pitchFamily="49" charset="-122"/>
              </a:rPr>
              <a:t>根</a:t>
            </a:r>
            <a:r>
              <a:rPr lang="zh-CN" altLang="en-US" sz="3200" b="1" dirty="0">
                <a:latin typeface="黑体" panose="02010609060101010101" pitchFamily="49" charset="-122"/>
                <a:ea typeface="黑体" panose="02010609060101010101" pitchFamily="49" charset="-122"/>
              </a:rPr>
              <a:t>结点</a:t>
            </a:r>
            <a:endParaRPr lang="zh-CN" altLang="en-US" sz="3200" b="1" dirty="0">
              <a:latin typeface="黑体" panose="02010609060101010101" pitchFamily="49" charset="-122"/>
              <a:ea typeface="黑体" panose="02010609060101010101" pitchFamily="49" charset="-122"/>
            </a:endParaRPr>
          </a:p>
          <a:p>
            <a:pPr eaLnBrk="1" hangingPunct="1">
              <a:buClr>
                <a:schemeClr val="tx2"/>
              </a:buClr>
              <a:buSzPct val="50000"/>
            </a:pPr>
            <a:r>
              <a:rPr lang="zh-CN" altLang="en-US" sz="3200" b="1" dirty="0">
                <a:latin typeface="黑体" panose="02010609060101010101" pitchFamily="49" charset="-122"/>
                <a:ea typeface="黑体" panose="02010609060101010101" pitchFamily="49" charset="-122"/>
              </a:rPr>
              <a:t>用</a:t>
            </a:r>
            <a:r>
              <a:rPr lang="zh-CN" altLang="en-US" sz="3200" b="1" dirty="0">
                <a:solidFill>
                  <a:srgbClr val="FF0000"/>
                </a:solidFill>
                <a:latin typeface="黑体" panose="02010609060101010101" pitchFamily="49" charset="-122"/>
                <a:ea typeface="黑体" panose="02010609060101010101" pitchFamily="49" charset="-122"/>
              </a:rPr>
              <a:t>最后</a:t>
            </a:r>
            <a:r>
              <a:rPr lang="zh-CN" altLang="en-US" sz="3200" b="1" dirty="0">
                <a:latin typeface="黑体" panose="02010609060101010101" pitchFamily="49" charset="-122"/>
                <a:ea typeface="黑体" panose="02010609060101010101" pitchFamily="49" charset="-122"/>
              </a:rPr>
              <a:t>结点代替根结点值</a:t>
            </a:r>
            <a:endParaRPr lang="zh-CN" altLang="en-US" sz="3200" b="1" dirty="0">
              <a:latin typeface="黑体" panose="02010609060101010101" pitchFamily="49" charset="-122"/>
              <a:ea typeface="黑体" panose="02010609060101010101" pitchFamily="49" charset="-122"/>
            </a:endParaRPr>
          </a:p>
          <a:p>
            <a:pPr eaLnBrk="1" hangingPunct="1">
              <a:buClr>
                <a:schemeClr val="tx2"/>
              </a:buClr>
              <a:buSzPct val="50000"/>
            </a:pPr>
            <a:r>
              <a:rPr lang="zh-CN" altLang="en-US" sz="3200" b="1" dirty="0">
                <a:latin typeface="黑体" panose="02010609060101010101" pitchFamily="49" charset="-122"/>
                <a:ea typeface="黑体" panose="02010609060101010101" pitchFamily="49" charset="-122"/>
              </a:rPr>
              <a:t>比较</a:t>
            </a:r>
            <a:r>
              <a:rPr lang="zh-CN" altLang="en-US" sz="3200" b="1" dirty="0">
                <a:solidFill>
                  <a:srgbClr val="FF0000"/>
                </a:solidFill>
                <a:latin typeface="黑体" panose="02010609060101010101" pitchFamily="49" charset="-122"/>
                <a:ea typeface="黑体" panose="02010609060101010101" pitchFamily="49" charset="-122"/>
              </a:rPr>
              <a:t>根</a:t>
            </a:r>
            <a:r>
              <a:rPr lang="zh-CN" altLang="en-US" sz="3200" b="1" dirty="0">
                <a:latin typeface="黑体" panose="02010609060101010101" pitchFamily="49" charset="-122"/>
                <a:ea typeface="黑体" panose="02010609060101010101" pitchFamily="49" charset="-122"/>
              </a:rPr>
              <a:t>结点与</a:t>
            </a:r>
            <a:r>
              <a:rPr lang="zh-CN" altLang="en-US" sz="3200" b="1" dirty="0">
                <a:solidFill>
                  <a:srgbClr val="FF0000"/>
                </a:solidFill>
                <a:latin typeface="黑体" panose="02010609060101010101" pitchFamily="49" charset="-122"/>
                <a:ea typeface="黑体" panose="02010609060101010101" pitchFamily="49" charset="-122"/>
              </a:rPr>
              <a:t>两个子结点</a:t>
            </a:r>
            <a:r>
              <a:rPr lang="zh-CN" altLang="en-US" sz="3200" b="1" dirty="0">
                <a:latin typeface="黑体" panose="02010609060101010101" pitchFamily="49" charset="-122"/>
                <a:ea typeface="黑体" panose="02010609060101010101" pitchFamily="49" charset="-122"/>
              </a:rPr>
              <a:t>的值，如果小于其中一个子结点，则选择</a:t>
            </a:r>
            <a:r>
              <a:rPr lang="zh-CN" altLang="en-US" sz="3200" b="1" dirty="0">
                <a:solidFill>
                  <a:srgbClr val="FF0000"/>
                </a:solidFill>
                <a:latin typeface="黑体" panose="02010609060101010101" pitchFamily="49" charset="-122"/>
                <a:ea typeface="黑体" panose="02010609060101010101" pitchFamily="49" charset="-122"/>
              </a:rPr>
              <a:t>大</a:t>
            </a:r>
            <a:r>
              <a:rPr lang="zh-CN" altLang="en-US" sz="3200" b="1" dirty="0">
                <a:latin typeface="黑体" panose="02010609060101010101" pitchFamily="49" charset="-122"/>
                <a:ea typeface="黑体" panose="02010609060101010101" pitchFamily="49" charset="-122"/>
              </a:rPr>
              <a:t>的子结点与根结点交换</a:t>
            </a:r>
            <a:endParaRPr lang="zh-CN" altLang="en-US" sz="3200" b="1" dirty="0">
              <a:latin typeface="黑体" panose="02010609060101010101" pitchFamily="49" charset="-122"/>
              <a:ea typeface="黑体" panose="02010609060101010101" pitchFamily="49" charset="-122"/>
            </a:endParaRPr>
          </a:p>
          <a:p>
            <a:pPr eaLnBrk="1" hangingPunct="1">
              <a:buClr>
                <a:schemeClr val="tx2"/>
              </a:buClr>
              <a:buSzPct val="50000"/>
            </a:pPr>
            <a:r>
              <a:rPr lang="zh-CN" altLang="en-US" sz="3200" b="1" dirty="0">
                <a:latin typeface="黑体" panose="02010609060101010101" pitchFamily="49" charset="-122"/>
                <a:ea typeface="黑体" panose="02010609060101010101" pitchFamily="49" charset="-122"/>
              </a:rPr>
              <a:t>继续将</a:t>
            </a:r>
            <a:r>
              <a:rPr lang="zh-CN" altLang="en-US" sz="3200" b="1" dirty="0">
                <a:solidFill>
                  <a:srgbClr val="FF0000"/>
                </a:solidFill>
                <a:latin typeface="黑体" panose="02010609060101010101" pitchFamily="49" charset="-122"/>
                <a:ea typeface="黑体" panose="02010609060101010101" pitchFamily="49" charset="-122"/>
              </a:rPr>
              <a:t>交换</a:t>
            </a:r>
            <a:r>
              <a:rPr lang="zh-CN" altLang="en-US" sz="3200" b="1" dirty="0">
                <a:latin typeface="黑体" panose="02010609060101010101" pitchFamily="49" charset="-122"/>
                <a:ea typeface="黑体" panose="02010609060101010101" pitchFamily="49" charset="-122"/>
              </a:rPr>
              <a:t>的结点与其</a:t>
            </a:r>
            <a:r>
              <a:rPr lang="zh-CN" altLang="en-US" sz="3200" b="1" dirty="0">
                <a:solidFill>
                  <a:srgbClr val="FF0000"/>
                </a:solidFill>
                <a:latin typeface="黑体" panose="02010609060101010101" pitchFamily="49" charset="-122"/>
                <a:ea typeface="黑体" panose="02010609060101010101" pitchFamily="49" charset="-122"/>
              </a:rPr>
              <a:t>子结点</a:t>
            </a:r>
            <a:r>
              <a:rPr lang="zh-CN" altLang="en-US" sz="3200" b="1" dirty="0">
                <a:latin typeface="黑体" panose="02010609060101010101" pitchFamily="49" charset="-122"/>
                <a:ea typeface="黑体" panose="02010609060101010101" pitchFamily="49" charset="-122"/>
              </a:rPr>
              <a:t>比较</a:t>
            </a:r>
            <a:endParaRPr lang="zh-CN" altLang="en-US" sz="3200" b="1" dirty="0">
              <a:latin typeface="黑体" panose="02010609060101010101" pitchFamily="49" charset="-122"/>
              <a:ea typeface="黑体" panose="02010609060101010101" pitchFamily="49" charset="-122"/>
            </a:endParaRPr>
          </a:p>
          <a:p>
            <a:pPr eaLnBrk="1" hangingPunct="1">
              <a:buClr>
                <a:schemeClr val="tx2"/>
              </a:buClr>
              <a:buSzPct val="50000"/>
            </a:pPr>
            <a:r>
              <a:rPr lang="zh-CN" altLang="en-US" sz="3200" b="1" dirty="0">
                <a:latin typeface="黑体" panose="02010609060101010101" pitchFamily="49" charset="-122"/>
                <a:ea typeface="黑体" panose="02010609060101010101" pitchFamily="49" charset="-122"/>
              </a:rPr>
              <a:t>直到</a:t>
            </a:r>
            <a:r>
              <a:rPr lang="zh-CN" altLang="en-US" sz="3200" b="1" dirty="0">
                <a:solidFill>
                  <a:srgbClr val="FF0000"/>
                </a:solidFill>
                <a:latin typeface="黑体" panose="02010609060101010101" pitchFamily="49" charset="-122"/>
                <a:ea typeface="黑体" panose="02010609060101010101" pitchFamily="49" charset="-122"/>
              </a:rPr>
              <a:t>叶子</a:t>
            </a:r>
            <a:r>
              <a:rPr lang="zh-CN" altLang="en-US" sz="3200" b="1" dirty="0">
                <a:latin typeface="黑体" panose="02010609060101010101" pitchFamily="49" charset="-122"/>
                <a:ea typeface="黑体" panose="02010609060101010101" pitchFamily="49" charset="-122"/>
              </a:rPr>
              <a:t>结点或者</a:t>
            </a:r>
            <a:r>
              <a:rPr lang="zh-CN" altLang="en-US" sz="3200" b="1" dirty="0">
                <a:solidFill>
                  <a:srgbClr val="FF0000"/>
                </a:solidFill>
                <a:latin typeface="黑体" panose="02010609060101010101" pitchFamily="49" charset="-122"/>
                <a:ea typeface="黑体" panose="02010609060101010101" pitchFamily="49" charset="-122"/>
              </a:rPr>
              <a:t>根</a:t>
            </a:r>
            <a:r>
              <a:rPr lang="zh-CN" altLang="en-US" sz="3200" b="1" dirty="0">
                <a:latin typeface="黑体" panose="02010609060101010101" pitchFamily="49" charset="-122"/>
                <a:ea typeface="黑体" panose="02010609060101010101" pitchFamily="49" charset="-122"/>
              </a:rPr>
              <a:t>节点值</a:t>
            </a:r>
            <a:r>
              <a:rPr lang="zh-CN" altLang="en-US" sz="3200" b="1" dirty="0">
                <a:solidFill>
                  <a:srgbClr val="FF0000"/>
                </a:solidFill>
                <a:latin typeface="黑体" panose="02010609060101010101" pitchFamily="49" charset="-122"/>
                <a:ea typeface="黑体" panose="02010609060101010101" pitchFamily="49" charset="-122"/>
              </a:rPr>
              <a:t>大于等于</a:t>
            </a:r>
            <a:r>
              <a:rPr lang="zh-CN" altLang="en-US" sz="3200" b="1" dirty="0">
                <a:latin typeface="黑体" panose="02010609060101010101" pitchFamily="49" charset="-122"/>
                <a:ea typeface="黑体" panose="02010609060101010101" pitchFamily="49" charset="-122"/>
              </a:rPr>
              <a:t>两个子结点</a:t>
            </a:r>
            <a:endParaRPr lang="zh-CN" altLang="en-US" sz="3200" b="1" dirty="0">
              <a:latin typeface="黑体" panose="02010609060101010101" pitchFamily="49" charset="-122"/>
              <a:ea typeface="黑体" panose="02010609060101010101" pitchFamily="49" charset="-122"/>
              <a:sym typeface="Symbol" panose="05050102010706020507" pitchFamily="18" charset="2"/>
            </a:endParaRPr>
          </a:p>
        </p:txBody>
      </p:sp>
      <p:sp>
        <p:nvSpPr>
          <p:cNvPr id="74758"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7200" y="1984375"/>
            <a:ext cx="8229600" cy="681038"/>
          </a:xfrm>
        </p:spPr>
        <p:txBody>
          <a:bodyPr/>
          <a:lstStyle/>
          <a:p>
            <a:pPr algn="l" eaLnBrk="1" hangingPunct="1"/>
            <a:r>
              <a:rPr lang="zh-CN" altLang="en-US" sz="3300" dirty="0">
                <a:latin typeface="黑体" panose="02010609060101010101" pitchFamily="49" charset="-122"/>
                <a:ea typeface="黑体" panose="02010609060101010101" pitchFamily="49" charset="-122"/>
              </a:rPr>
              <a:t>二、链式基数排序(举例)</a:t>
            </a:r>
            <a:endParaRPr lang="en-US" altLang="zh-CN" sz="3300" dirty="0">
              <a:latin typeface="黑体" panose="02010609060101010101" pitchFamily="49" charset="-122"/>
              <a:ea typeface="黑体" panose="02010609060101010101" pitchFamily="49" charset="-122"/>
            </a:endParaRPr>
          </a:p>
        </p:txBody>
      </p:sp>
      <p:sp>
        <p:nvSpPr>
          <p:cNvPr id="107523" name="Text Box 3"/>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第六节　基数排序</a:t>
            </a:r>
            <a:endParaRPr lang="zh-CN" altLang="en-US" sz="3600" b="1" dirty="0">
              <a:solidFill>
                <a:srgbClr val="333399"/>
              </a:solidFill>
              <a:ea typeface="仿宋_GB2312" pitchFamily="49" charset="-122"/>
            </a:endParaRPr>
          </a:p>
        </p:txBody>
      </p:sp>
      <p:sp>
        <p:nvSpPr>
          <p:cNvPr id="107524" name="Rectangle 4"/>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107525" name="Group 129"/>
          <p:cNvGrpSpPr/>
          <p:nvPr/>
        </p:nvGrpSpPr>
        <p:grpSpPr bwMode="auto">
          <a:xfrm>
            <a:off x="233363" y="2652713"/>
            <a:ext cx="8682037" cy="4089400"/>
            <a:chOff x="-171" y="944"/>
            <a:chExt cx="5780" cy="2576"/>
          </a:xfrm>
        </p:grpSpPr>
        <p:grpSp>
          <p:nvGrpSpPr>
            <p:cNvPr id="107527" name="Group 130"/>
            <p:cNvGrpSpPr/>
            <p:nvPr/>
          </p:nvGrpSpPr>
          <p:grpSpPr bwMode="auto">
            <a:xfrm>
              <a:off x="336" y="3264"/>
              <a:ext cx="5273" cy="256"/>
              <a:chOff x="354" y="1045"/>
              <a:chExt cx="5273" cy="256"/>
            </a:xfrm>
          </p:grpSpPr>
          <p:grpSp>
            <p:nvGrpSpPr>
              <p:cNvPr id="107620" name="Group 131"/>
              <p:cNvGrpSpPr/>
              <p:nvPr/>
            </p:nvGrpSpPr>
            <p:grpSpPr bwMode="auto">
              <a:xfrm>
                <a:off x="354" y="1045"/>
                <a:ext cx="542" cy="256"/>
                <a:chOff x="1133" y="1389"/>
                <a:chExt cx="542" cy="256"/>
              </a:xfrm>
            </p:grpSpPr>
            <p:sp>
              <p:nvSpPr>
                <p:cNvPr id="107648" name="Rectangle 132"/>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endParaRPr lang="zh-CN" altLang="en-US" sz="2000" b="1">
                    <a:latin typeface="Times New Roman" panose="02020603050405020304" pitchFamily="18" charset="0"/>
                    <a:ea typeface="楷体_GB2312" pitchFamily="49" charset="-122"/>
                  </a:endParaRPr>
                </a:p>
              </p:txBody>
            </p:sp>
            <p:sp>
              <p:nvSpPr>
                <p:cNvPr id="107649" name="Line 133"/>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1" name="Group 134"/>
              <p:cNvGrpSpPr/>
              <p:nvPr/>
            </p:nvGrpSpPr>
            <p:grpSpPr bwMode="auto">
              <a:xfrm>
                <a:off x="880" y="1045"/>
                <a:ext cx="542" cy="256"/>
                <a:chOff x="1133" y="1389"/>
                <a:chExt cx="542" cy="256"/>
              </a:xfrm>
            </p:grpSpPr>
            <p:sp>
              <p:nvSpPr>
                <p:cNvPr id="107646" name="Rectangle 135"/>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endParaRPr lang="zh-CN" altLang="en-US" sz="2000" b="1">
                    <a:latin typeface="Times New Roman" panose="02020603050405020304" pitchFamily="18" charset="0"/>
                    <a:ea typeface="楷体_GB2312" pitchFamily="49" charset="-122"/>
                  </a:endParaRPr>
                </a:p>
              </p:txBody>
            </p:sp>
            <p:sp>
              <p:nvSpPr>
                <p:cNvPr id="107647" name="Line 136"/>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2" name="Group 137"/>
              <p:cNvGrpSpPr/>
              <p:nvPr/>
            </p:nvGrpSpPr>
            <p:grpSpPr bwMode="auto">
              <a:xfrm>
                <a:off x="1406" y="1045"/>
                <a:ext cx="542" cy="256"/>
                <a:chOff x="1133" y="1389"/>
                <a:chExt cx="542" cy="256"/>
              </a:xfrm>
            </p:grpSpPr>
            <p:sp>
              <p:nvSpPr>
                <p:cNvPr id="107644" name="Rectangle 138"/>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endParaRPr lang="zh-CN" altLang="en-US" sz="2000" b="1">
                    <a:latin typeface="Times New Roman" panose="02020603050405020304" pitchFamily="18" charset="0"/>
                    <a:ea typeface="楷体_GB2312" pitchFamily="49" charset="-122"/>
                  </a:endParaRPr>
                </a:p>
              </p:txBody>
            </p:sp>
            <p:sp>
              <p:nvSpPr>
                <p:cNvPr id="107645" name="Line 139"/>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3" name="Group 140"/>
              <p:cNvGrpSpPr/>
              <p:nvPr/>
            </p:nvGrpSpPr>
            <p:grpSpPr bwMode="auto">
              <a:xfrm>
                <a:off x="1931" y="1045"/>
                <a:ext cx="542" cy="256"/>
                <a:chOff x="1133" y="1389"/>
                <a:chExt cx="542" cy="256"/>
              </a:xfrm>
            </p:grpSpPr>
            <p:sp>
              <p:nvSpPr>
                <p:cNvPr id="107642" name="Rectangle 141"/>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endParaRPr lang="zh-CN" altLang="en-US" sz="2000" b="1">
                    <a:latin typeface="Times New Roman" panose="02020603050405020304" pitchFamily="18" charset="0"/>
                    <a:ea typeface="楷体_GB2312" pitchFamily="49" charset="-122"/>
                  </a:endParaRPr>
                </a:p>
              </p:txBody>
            </p:sp>
            <p:sp>
              <p:nvSpPr>
                <p:cNvPr id="107643" name="Line 142"/>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4" name="Group 143"/>
              <p:cNvGrpSpPr/>
              <p:nvPr/>
            </p:nvGrpSpPr>
            <p:grpSpPr bwMode="auto">
              <a:xfrm>
                <a:off x="2457" y="1045"/>
                <a:ext cx="542" cy="256"/>
                <a:chOff x="1133" y="1389"/>
                <a:chExt cx="542" cy="256"/>
              </a:xfrm>
            </p:grpSpPr>
            <p:sp>
              <p:nvSpPr>
                <p:cNvPr id="107640" name="Rectangle 144"/>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endParaRPr lang="zh-CN" altLang="en-US" sz="2000" b="1">
                    <a:latin typeface="Times New Roman" panose="02020603050405020304" pitchFamily="18" charset="0"/>
                    <a:ea typeface="楷体_GB2312" pitchFamily="49" charset="-122"/>
                  </a:endParaRPr>
                </a:p>
              </p:txBody>
            </p:sp>
            <p:sp>
              <p:nvSpPr>
                <p:cNvPr id="107641" name="Line 145"/>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5" name="Group 146"/>
              <p:cNvGrpSpPr/>
              <p:nvPr/>
            </p:nvGrpSpPr>
            <p:grpSpPr bwMode="auto">
              <a:xfrm>
                <a:off x="2983" y="1045"/>
                <a:ext cx="542" cy="256"/>
                <a:chOff x="1133" y="1389"/>
                <a:chExt cx="542" cy="256"/>
              </a:xfrm>
            </p:grpSpPr>
            <p:sp>
              <p:nvSpPr>
                <p:cNvPr id="107638" name="Rectangle 147"/>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endParaRPr lang="zh-CN" altLang="en-US" sz="2000" b="1">
                    <a:latin typeface="Times New Roman" panose="02020603050405020304" pitchFamily="18" charset="0"/>
                    <a:ea typeface="楷体_GB2312" pitchFamily="49" charset="-122"/>
                  </a:endParaRPr>
                </a:p>
              </p:txBody>
            </p:sp>
            <p:sp>
              <p:nvSpPr>
                <p:cNvPr id="107639" name="Line 148"/>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6" name="Group 149"/>
              <p:cNvGrpSpPr/>
              <p:nvPr/>
            </p:nvGrpSpPr>
            <p:grpSpPr bwMode="auto">
              <a:xfrm>
                <a:off x="3508" y="1045"/>
                <a:ext cx="542" cy="256"/>
                <a:chOff x="1133" y="1389"/>
                <a:chExt cx="542" cy="256"/>
              </a:xfrm>
            </p:grpSpPr>
            <p:sp>
              <p:nvSpPr>
                <p:cNvPr id="107636" name="Rectangle 150"/>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endParaRPr lang="zh-CN" altLang="en-US" sz="2000" b="1">
                    <a:latin typeface="Times New Roman" panose="02020603050405020304" pitchFamily="18" charset="0"/>
                    <a:ea typeface="楷体_GB2312" pitchFamily="49" charset="-122"/>
                  </a:endParaRPr>
                </a:p>
              </p:txBody>
            </p:sp>
            <p:sp>
              <p:nvSpPr>
                <p:cNvPr id="107637" name="Line 151"/>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7" name="Group 152"/>
              <p:cNvGrpSpPr/>
              <p:nvPr/>
            </p:nvGrpSpPr>
            <p:grpSpPr bwMode="auto">
              <a:xfrm>
                <a:off x="4034" y="1045"/>
                <a:ext cx="542" cy="256"/>
                <a:chOff x="1133" y="1389"/>
                <a:chExt cx="542" cy="256"/>
              </a:xfrm>
            </p:grpSpPr>
            <p:sp>
              <p:nvSpPr>
                <p:cNvPr id="107634" name="Rectangle 153"/>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endParaRPr lang="zh-CN" altLang="en-US" sz="2000" b="1">
                    <a:latin typeface="Times New Roman" panose="02020603050405020304" pitchFamily="18" charset="0"/>
                    <a:ea typeface="楷体_GB2312" pitchFamily="49" charset="-122"/>
                  </a:endParaRPr>
                </a:p>
              </p:txBody>
            </p:sp>
            <p:sp>
              <p:nvSpPr>
                <p:cNvPr id="107635" name="Line 154"/>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8" name="Group 155"/>
              <p:cNvGrpSpPr/>
              <p:nvPr/>
            </p:nvGrpSpPr>
            <p:grpSpPr bwMode="auto">
              <a:xfrm>
                <a:off x="4560" y="1045"/>
                <a:ext cx="542" cy="256"/>
                <a:chOff x="1133" y="1389"/>
                <a:chExt cx="542" cy="256"/>
              </a:xfrm>
            </p:grpSpPr>
            <p:sp>
              <p:nvSpPr>
                <p:cNvPr id="107632" name="Rectangle 156"/>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endParaRPr lang="zh-CN" altLang="en-US" sz="2000" b="1">
                    <a:latin typeface="Times New Roman" panose="02020603050405020304" pitchFamily="18" charset="0"/>
                    <a:ea typeface="楷体_GB2312" pitchFamily="49" charset="-122"/>
                  </a:endParaRPr>
                </a:p>
              </p:txBody>
            </p:sp>
            <p:sp>
              <p:nvSpPr>
                <p:cNvPr id="107633" name="Line 157"/>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629" name="Group 158"/>
              <p:cNvGrpSpPr/>
              <p:nvPr/>
            </p:nvGrpSpPr>
            <p:grpSpPr bwMode="auto">
              <a:xfrm>
                <a:off x="5085" y="1045"/>
                <a:ext cx="542" cy="256"/>
                <a:chOff x="1133" y="1389"/>
                <a:chExt cx="542" cy="256"/>
              </a:xfrm>
            </p:grpSpPr>
            <p:sp>
              <p:nvSpPr>
                <p:cNvPr id="107630" name="Rectangle 159"/>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endParaRPr lang="zh-CN" altLang="en-US" sz="2000" b="1">
                    <a:latin typeface="Times New Roman" panose="02020603050405020304" pitchFamily="18" charset="0"/>
                    <a:ea typeface="楷体_GB2312" pitchFamily="49" charset="-122"/>
                  </a:endParaRPr>
                </a:p>
              </p:txBody>
            </p:sp>
            <p:sp>
              <p:nvSpPr>
                <p:cNvPr id="107631" name="Line 160"/>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sp>
          <p:nvSpPr>
            <p:cNvPr id="107528" name="Text Box 161"/>
            <p:cNvSpPr txBox="1">
              <a:spLocks noChangeArrowheads="1"/>
            </p:cNvSpPr>
            <p:nvPr/>
          </p:nvSpPr>
          <p:spPr bwMode="auto">
            <a:xfrm>
              <a:off x="-169" y="3118"/>
              <a:ext cx="6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三趟收集</a:t>
              </a:r>
              <a:endParaRPr lang="zh-CN" altLang="en-US" sz="1800" b="1">
                <a:solidFill>
                  <a:srgbClr val="A200C8"/>
                </a:solidFill>
                <a:latin typeface="Times New Roman" panose="02020603050405020304" pitchFamily="18" charset="0"/>
                <a:ea typeface="楷体_GB2312" pitchFamily="49" charset="-122"/>
              </a:endParaRPr>
            </a:p>
          </p:txBody>
        </p:sp>
        <p:grpSp>
          <p:nvGrpSpPr>
            <p:cNvPr id="107529" name="Group 162"/>
            <p:cNvGrpSpPr/>
            <p:nvPr/>
          </p:nvGrpSpPr>
          <p:grpSpPr bwMode="auto">
            <a:xfrm>
              <a:off x="1039" y="2570"/>
              <a:ext cx="367" cy="437"/>
              <a:chOff x="1039" y="2570"/>
              <a:chExt cx="367" cy="437"/>
            </a:xfrm>
          </p:grpSpPr>
          <p:sp>
            <p:nvSpPr>
              <p:cNvPr id="107618" name="Text Box 163"/>
              <p:cNvSpPr txBox="1">
                <a:spLocks noChangeArrowheads="1"/>
              </p:cNvSpPr>
              <p:nvPr/>
            </p:nvSpPr>
            <p:spPr bwMode="auto">
              <a:xfrm>
                <a:off x="1039" y="2570"/>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109</a:t>
                </a:r>
                <a:endParaRPr lang="zh-CN" altLang="en-US" sz="2000" b="1">
                  <a:latin typeface="Times New Roman" panose="02020603050405020304" pitchFamily="18" charset="0"/>
                  <a:ea typeface="楷体_GB2312" pitchFamily="49" charset="-122"/>
                </a:endParaRPr>
              </a:p>
            </p:txBody>
          </p:sp>
          <p:sp>
            <p:nvSpPr>
              <p:cNvPr id="107619" name="Line 164"/>
              <p:cNvSpPr>
                <a:spLocks noChangeShapeType="1"/>
              </p:cNvSpPr>
              <p:nvPr/>
            </p:nvSpPr>
            <p:spPr bwMode="auto">
              <a:xfrm flipH="1" flipV="1">
                <a:off x="1225" y="2806"/>
                <a:ext cx="0" cy="20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0" name="Group 165"/>
            <p:cNvGrpSpPr/>
            <p:nvPr/>
          </p:nvGrpSpPr>
          <p:grpSpPr bwMode="auto">
            <a:xfrm>
              <a:off x="519" y="2559"/>
              <a:ext cx="367" cy="438"/>
              <a:chOff x="519" y="2559"/>
              <a:chExt cx="367" cy="438"/>
            </a:xfrm>
          </p:grpSpPr>
          <p:sp>
            <p:nvSpPr>
              <p:cNvPr id="107616" name="Text Box 166"/>
              <p:cNvSpPr txBox="1">
                <a:spLocks noChangeArrowheads="1"/>
              </p:cNvSpPr>
              <p:nvPr/>
            </p:nvSpPr>
            <p:spPr bwMode="auto">
              <a:xfrm>
                <a:off x="519" y="2559"/>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008</a:t>
                </a:r>
                <a:endParaRPr lang="zh-CN" altLang="en-US" sz="2000" b="1">
                  <a:latin typeface="Times New Roman" panose="02020603050405020304" pitchFamily="18" charset="0"/>
                  <a:ea typeface="楷体_GB2312" pitchFamily="49" charset="-122"/>
                </a:endParaRPr>
              </a:p>
            </p:txBody>
          </p:sp>
          <p:sp>
            <p:nvSpPr>
              <p:cNvPr id="107617" name="Line 167"/>
              <p:cNvSpPr>
                <a:spLocks noChangeShapeType="1"/>
              </p:cNvSpPr>
              <p:nvPr/>
            </p:nvSpPr>
            <p:spPr bwMode="auto">
              <a:xfrm flipH="1" flipV="1">
                <a:off x="670" y="2796"/>
                <a:ext cx="0" cy="20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1" name="Group 168"/>
            <p:cNvGrpSpPr/>
            <p:nvPr/>
          </p:nvGrpSpPr>
          <p:grpSpPr bwMode="auto">
            <a:xfrm>
              <a:off x="1044" y="1655"/>
              <a:ext cx="367" cy="896"/>
              <a:chOff x="1044" y="1655"/>
              <a:chExt cx="367" cy="896"/>
            </a:xfrm>
          </p:grpSpPr>
          <p:sp>
            <p:nvSpPr>
              <p:cNvPr id="107613" name="Text Box 169"/>
              <p:cNvSpPr txBox="1">
                <a:spLocks noChangeArrowheads="1"/>
              </p:cNvSpPr>
              <p:nvPr/>
            </p:nvSpPr>
            <p:spPr bwMode="auto">
              <a:xfrm>
                <a:off x="1044" y="2185"/>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184</a:t>
                </a:r>
                <a:endParaRPr lang="zh-CN" altLang="en-US" sz="2000" b="1">
                  <a:latin typeface="Times New Roman" panose="02020603050405020304" pitchFamily="18" charset="0"/>
                  <a:ea typeface="楷体_GB2312" pitchFamily="49" charset="-122"/>
                </a:endParaRPr>
              </a:p>
            </p:txBody>
          </p:sp>
          <p:sp>
            <p:nvSpPr>
              <p:cNvPr id="107614" name="Line 170"/>
              <p:cNvSpPr>
                <a:spLocks noChangeShapeType="1"/>
              </p:cNvSpPr>
              <p:nvPr/>
            </p:nvSpPr>
            <p:spPr bwMode="auto">
              <a:xfrm flipV="1">
                <a:off x="1236" y="2440"/>
                <a:ext cx="0" cy="11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7615" name="Line 171"/>
              <p:cNvSpPr>
                <a:spLocks noChangeShapeType="1"/>
              </p:cNvSpPr>
              <p:nvPr/>
            </p:nvSpPr>
            <p:spPr bwMode="auto">
              <a:xfrm>
                <a:off x="1240" y="1655"/>
                <a:ext cx="0" cy="545"/>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2" name="Group 172"/>
            <p:cNvGrpSpPr/>
            <p:nvPr/>
          </p:nvGrpSpPr>
          <p:grpSpPr bwMode="auto">
            <a:xfrm>
              <a:off x="5238" y="1632"/>
              <a:ext cx="367" cy="1352"/>
              <a:chOff x="5238" y="1632"/>
              <a:chExt cx="367" cy="1352"/>
            </a:xfrm>
          </p:grpSpPr>
          <p:sp>
            <p:nvSpPr>
              <p:cNvPr id="107610" name="Text Box 173"/>
              <p:cNvSpPr txBox="1">
                <a:spLocks noChangeArrowheads="1"/>
              </p:cNvSpPr>
              <p:nvPr/>
            </p:nvSpPr>
            <p:spPr bwMode="auto">
              <a:xfrm>
                <a:off x="5238" y="2550"/>
                <a:ext cx="367" cy="257"/>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930</a:t>
                </a:r>
                <a:endParaRPr lang="zh-CN" altLang="en-US" sz="2000" b="1">
                  <a:latin typeface="Times New Roman" panose="02020603050405020304" pitchFamily="18" charset="0"/>
                  <a:ea typeface="楷体_GB2312" pitchFamily="49" charset="-122"/>
                </a:endParaRPr>
              </a:p>
            </p:txBody>
          </p:sp>
          <p:sp>
            <p:nvSpPr>
              <p:cNvPr id="107611" name="Line 174"/>
              <p:cNvSpPr>
                <a:spLocks noChangeShapeType="1"/>
              </p:cNvSpPr>
              <p:nvPr/>
            </p:nvSpPr>
            <p:spPr bwMode="auto">
              <a:xfrm flipH="1" flipV="1">
                <a:off x="5427" y="2783"/>
                <a:ext cx="0" cy="20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7612" name="Line 175"/>
              <p:cNvSpPr>
                <a:spLocks noChangeShapeType="1"/>
              </p:cNvSpPr>
              <p:nvPr/>
            </p:nvSpPr>
            <p:spPr bwMode="auto">
              <a:xfrm>
                <a:off x="5420" y="1632"/>
                <a:ext cx="0" cy="91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3" name="Group 176"/>
            <p:cNvGrpSpPr/>
            <p:nvPr/>
          </p:nvGrpSpPr>
          <p:grpSpPr bwMode="auto">
            <a:xfrm>
              <a:off x="344" y="1403"/>
              <a:ext cx="5152" cy="1784"/>
              <a:chOff x="344" y="1403"/>
              <a:chExt cx="5152" cy="1784"/>
            </a:xfrm>
          </p:grpSpPr>
          <p:grpSp>
            <p:nvGrpSpPr>
              <p:cNvPr id="107587" name="Group 177"/>
              <p:cNvGrpSpPr/>
              <p:nvPr/>
            </p:nvGrpSpPr>
            <p:grpSpPr bwMode="auto">
              <a:xfrm>
                <a:off x="510" y="1403"/>
                <a:ext cx="4986" cy="244"/>
                <a:chOff x="518" y="914"/>
                <a:chExt cx="4986" cy="244"/>
              </a:xfrm>
            </p:grpSpPr>
            <p:sp>
              <p:nvSpPr>
                <p:cNvPr id="107600" name="Text Box 178"/>
                <p:cNvSpPr txBox="1">
                  <a:spLocks noChangeArrowheads="1"/>
                </p:cNvSpPr>
                <p:nvPr/>
              </p:nvSpPr>
              <p:spPr bwMode="auto">
                <a:xfrm>
                  <a:off x="518"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e[0]</a:t>
                  </a:r>
                  <a:endParaRPr lang="en-US" altLang="zh-CN" sz="2000" b="1">
                    <a:latin typeface="Times New Roman" panose="02020603050405020304" pitchFamily="18" charset="0"/>
                    <a:ea typeface="楷体_GB2312" pitchFamily="49" charset="-122"/>
                  </a:endParaRPr>
                </a:p>
              </p:txBody>
            </p:sp>
            <p:sp>
              <p:nvSpPr>
                <p:cNvPr id="107601" name="Text Box 179"/>
                <p:cNvSpPr txBox="1">
                  <a:spLocks noChangeArrowheads="1"/>
                </p:cNvSpPr>
                <p:nvPr/>
              </p:nvSpPr>
              <p:spPr bwMode="auto">
                <a:xfrm>
                  <a:off x="1043"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e[1]</a:t>
                  </a:r>
                  <a:endParaRPr lang="en-US" altLang="zh-CN" sz="2000" b="1">
                    <a:latin typeface="Times New Roman" panose="02020603050405020304" pitchFamily="18" charset="0"/>
                    <a:ea typeface="楷体_GB2312" pitchFamily="49" charset="-122"/>
                  </a:endParaRPr>
                </a:p>
              </p:txBody>
            </p:sp>
            <p:sp>
              <p:nvSpPr>
                <p:cNvPr id="107602" name="Text Box 180"/>
                <p:cNvSpPr txBox="1">
                  <a:spLocks noChangeArrowheads="1"/>
                </p:cNvSpPr>
                <p:nvPr/>
              </p:nvSpPr>
              <p:spPr bwMode="auto">
                <a:xfrm>
                  <a:off x="1566"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e[2]</a:t>
                  </a:r>
                  <a:endParaRPr lang="en-US" altLang="zh-CN" sz="2000" b="1">
                    <a:latin typeface="Times New Roman" panose="02020603050405020304" pitchFamily="18" charset="0"/>
                    <a:ea typeface="楷体_GB2312" pitchFamily="49" charset="-122"/>
                  </a:endParaRPr>
                </a:p>
              </p:txBody>
            </p:sp>
            <p:sp>
              <p:nvSpPr>
                <p:cNvPr id="107603" name="Text Box 181"/>
                <p:cNvSpPr txBox="1">
                  <a:spLocks noChangeArrowheads="1"/>
                </p:cNvSpPr>
                <p:nvPr/>
              </p:nvSpPr>
              <p:spPr bwMode="auto">
                <a:xfrm>
                  <a:off x="2091"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e[3]</a:t>
                  </a:r>
                  <a:endParaRPr lang="en-US" altLang="zh-CN" sz="2000" b="1">
                    <a:latin typeface="Times New Roman" panose="02020603050405020304" pitchFamily="18" charset="0"/>
                    <a:ea typeface="楷体_GB2312" pitchFamily="49" charset="-122"/>
                  </a:endParaRPr>
                </a:p>
              </p:txBody>
            </p:sp>
            <p:sp>
              <p:nvSpPr>
                <p:cNvPr id="107604" name="Text Box 182"/>
                <p:cNvSpPr txBox="1">
                  <a:spLocks noChangeArrowheads="1"/>
                </p:cNvSpPr>
                <p:nvPr/>
              </p:nvSpPr>
              <p:spPr bwMode="auto">
                <a:xfrm>
                  <a:off x="2617"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e[4]</a:t>
                  </a:r>
                  <a:endParaRPr lang="en-US" altLang="zh-CN" sz="2000" b="1">
                    <a:latin typeface="Times New Roman" panose="02020603050405020304" pitchFamily="18" charset="0"/>
                    <a:ea typeface="楷体_GB2312" pitchFamily="49" charset="-122"/>
                  </a:endParaRPr>
                </a:p>
              </p:txBody>
            </p:sp>
            <p:sp>
              <p:nvSpPr>
                <p:cNvPr id="107605" name="Text Box 183"/>
                <p:cNvSpPr txBox="1">
                  <a:spLocks noChangeArrowheads="1"/>
                </p:cNvSpPr>
                <p:nvPr/>
              </p:nvSpPr>
              <p:spPr bwMode="auto">
                <a:xfrm>
                  <a:off x="3140"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e[5]</a:t>
                  </a:r>
                  <a:endParaRPr lang="en-US" altLang="zh-CN" sz="2000" b="1">
                    <a:latin typeface="Times New Roman" panose="02020603050405020304" pitchFamily="18" charset="0"/>
                    <a:ea typeface="楷体_GB2312" pitchFamily="49" charset="-122"/>
                  </a:endParaRPr>
                </a:p>
              </p:txBody>
            </p:sp>
            <p:sp>
              <p:nvSpPr>
                <p:cNvPr id="107606" name="Text Box 184"/>
                <p:cNvSpPr txBox="1">
                  <a:spLocks noChangeArrowheads="1"/>
                </p:cNvSpPr>
                <p:nvPr/>
              </p:nvSpPr>
              <p:spPr bwMode="auto">
                <a:xfrm>
                  <a:off x="3665"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e[6]</a:t>
                  </a:r>
                  <a:endParaRPr lang="en-US" altLang="zh-CN" sz="2000" b="1">
                    <a:latin typeface="Times New Roman" panose="02020603050405020304" pitchFamily="18" charset="0"/>
                    <a:ea typeface="楷体_GB2312" pitchFamily="49" charset="-122"/>
                  </a:endParaRPr>
                </a:p>
              </p:txBody>
            </p:sp>
            <p:sp>
              <p:nvSpPr>
                <p:cNvPr id="107607" name="Text Box 185"/>
                <p:cNvSpPr txBox="1">
                  <a:spLocks noChangeArrowheads="1"/>
                </p:cNvSpPr>
                <p:nvPr/>
              </p:nvSpPr>
              <p:spPr bwMode="auto">
                <a:xfrm>
                  <a:off x="4190"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e[7]</a:t>
                  </a:r>
                  <a:endParaRPr lang="en-US" altLang="zh-CN" sz="2000" b="1">
                    <a:latin typeface="Times New Roman" panose="02020603050405020304" pitchFamily="18" charset="0"/>
                    <a:ea typeface="楷体_GB2312" pitchFamily="49" charset="-122"/>
                  </a:endParaRPr>
                </a:p>
              </p:txBody>
            </p:sp>
            <p:sp>
              <p:nvSpPr>
                <p:cNvPr id="107608" name="Text Box 186"/>
                <p:cNvSpPr txBox="1">
                  <a:spLocks noChangeArrowheads="1"/>
                </p:cNvSpPr>
                <p:nvPr/>
              </p:nvSpPr>
              <p:spPr bwMode="auto">
                <a:xfrm>
                  <a:off x="4713" y="914"/>
                  <a:ext cx="26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e[8]</a:t>
                  </a:r>
                  <a:endParaRPr lang="en-US" altLang="zh-CN" sz="2000" b="1">
                    <a:latin typeface="Times New Roman" panose="02020603050405020304" pitchFamily="18" charset="0"/>
                    <a:ea typeface="楷体_GB2312" pitchFamily="49" charset="-122"/>
                  </a:endParaRPr>
                </a:p>
              </p:txBody>
            </p:sp>
            <p:sp>
              <p:nvSpPr>
                <p:cNvPr id="107609" name="Text Box 187"/>
                <p:cNvSpPr txBox="1">
                  <a:spLocks noChangeArrowheads="1"/>
                </p:cNvSpPr>
                <p:nvPr/>
              </p:nvSpPr>
              <p:spPr bwMode="auto">
                <a:xfrm>
                  <a:off x="5237" y="914"/>
                  <a:ext cx="26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e[9]</a:t>
                  </a:r>
                  <a:endParaRPr lang="en-US" altLang="zh-CN" sz="2000" b="1">
                    <a:latin typeface="Times New Roman" panose="02020603050405020304" pitchFamily="18" charset="0"/>
                    <a:ea typeface="楷体_GB2312" pitchFamily="49" charset="-122"/>
                  </a:endParaRPr>
                </a:p>
              </p:txBody>
            </p:sp>
          </p:grpSp>
          <p:grpSp>
            <p:nvGrpSpPr>
              <p:cNvPr id="107588" name="Group 188"/>
              <p:cNvGrpSpPr/>
              <p:nvPr/>
            </p:nvGrpSpPr>
            <p:grpSpPr bwMode="auto">
              <a:xfrm>
                <a:off x="512" y="2943"/>
                <a:ext cx="4969" cy="244"/>
                <a:chOff x="520" y="914"/>
                <a:chExt cx="4969" cy="244"/>
              </a:xfrm>
            </p:grpSpPr>
            <p:sp>
              <p:nvSpPr>
                <p:cNvPr id="107590" name="Text Box 189"/>
                <p:cNvSpPr txBox="1">
                  <a:spLocks noChangeArrowheads="1"/>
                </p:cNvSpPr>
                <p:nvPr/>
              </p:nvSpPr>
              <p:spPr bwMode="auto">
                <a:xfrm>
                  <a:off x="520" y="914"/>
                  <a:ext cx="24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f[0]</a:t>
                  </a:r>
                  <a:endParaRPr lang="en-US" altLang="zh-CN" sz="2000" b="1">
                    <a:latin typeface="Times New Roman" panose="02020603050405020304" pitchFamily="18" charset="0"/>
                    <a:ea typeface="楷体_GB2312" pitchFamily="49" charset="-122"/>
                  </a:endParaRPr>
                </a:p>
              </p:txBody>
            </p:sp>
            <p:sp>
              <p:nvSpPr>
                <p:cNvPr id="107591" name="Text Box 190"/>
                <p:cNvSpPr txBox="1">
                  <a:spLocks noChangeArrowheads="1"/>
                </p:cNvSpPr>
                <p:nvPr/>
              </p:nvSpPr>
              <p:spPr bwMode="auto">
                <a:xfrm>
                  <a:off x="1042" y="914"/>
                  <a:ext cx="24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f[1]</a:t>
                  </a:r>
                  <a:endParaRPr lang="en-US" altLang="zh-CN" sz="2000" b="1">
                    <a:latin typeface="Times New Roman" panose="02020603050405020304" pitchFamily="18" charset="0"/>
                    <a:ea typeface="楷体_GB2312" pitchFamily="49" charset="-122"/>
                  </a:endParaRPr>
                </a:p>
              </p:txBody>
            </p:sp>
            <p:sp>
              <p:nvSpPr>
                <p:cNvPr id="107592" name="Text Box 191"/>
                <p:cNvSpPr txBox="1">
                  <a:spLocks noChangeArrowheads="1"/>
                </p:cNvSpPr>
                <p:nvPr/>
              </p:nvSpPr>
              <p:spPr bwMode="auto">
                <a:xfrm>
                  <a:off x="1566"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f[2]</a:t>
                  </a:r>
                  <a:endParaRPr lang="en-US" altLang="zh-CN" sz="2000" b="1">
                    <a:latin typeface="Times New Roman" panose="02020603050405020304" pitchFamily="18" charset="0"/>
                    <a:ea typeface="楷体_GB2312" pitchFamily="49" charset="-122"/>
                  </a:endParaRPr>
                </a:p>
              </p:txBody>
            </p:sp>
            <p:sp>
              <p:nvSpPr>
                <p:cNvPr id="107593" name="Text Box 192"/>
                <p:cNvSpPr txBox="1">
                  <a:spLocks noChangeArrowheads="1"/>
                </p:cNvSpPr>
                <p:nvPr/>
              </p:nvSpPr>
              <p:spPr bwMode="auto">
                <a:xfrm>
                  <a:off x="2091"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f[3]</a:t>
                  </a:r>
                  <a:endParaRPr lang="en-US" altLang="zh-CN" sz="2000" b="1">
                    <a:latin typeface="Times New Roman" panose="02020603050405020304" pitchFamily="18" charset="0"/>
                    <a:ea typeface="楷体_GB2312" pitchFamily="49" charset="-122"/>
                  </a:endParaRPr>
                </a:p>
              </p:txBody>
            </p:sp>
            <p:sp>
              <p:nvSpPr>
                <p:cNvPr id="107594" name="Text Box 193"/>
                <p:cNvSpPr txBox="1">
                  <a:spLocks noChangeArrowheads="1"/>
                </p:cNvSpPr>
                <p:nvPr/>
              </p:nvSpPr>
              <p:spPr bwMode="auto">
                <a:xfrm>
                  <a:off x="2617"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f[4]</a:t>
                  </a:r>
                  <a:endParaRPr lang="en-US" altLang="zh-CN" sz="2000" b="1">
                    <a:latin typeface="Times New Roman" panose="02020603050405020304" pitchFamily="18" charset="0"/>
                    <a:ea typeface="楷体_GB2312" pitchFamily="49" charset="-122"/>
                  </a:endParaRPr>
                </a:p>
              </p:txBody>
            </p:sp>
            <p:sp>
              <p:nvSpPr>
                <p:cNvPr id="107595" name="Text Box 194"/>
                <p:cNvSpPr txBox="1">
                  <a:spLocks noChangeArrowheads="1"/>
                </p:cNvSpPr>
                <p:nvPr/>
              </p:nvSpPr>
              <p:spPr bwMode="auto">
                <a:xfrm>
                  <a:off x="3140"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f[5]</a:t>
                  </a:r>
                  <a:endParaRPr lang="en-US" altLang="zh-CN" sz="2000" b="1">
                    <a:latin typeface="Times New Roman" panose="02020603050405020304" pitchFamily="18" charset="0"/>
                    <a:ea typeface="楷体_GB2312" pitchFamily="49" charset="-122"/>
                  </a:endParaRPr>
                </a:p>
              </p:txBody>
            </p:sp>
            <p:sp>
              <p:nvSpPr>
                <p:cNvPr id="107596" name="Text Box 195"/>
                <p:cNvSpPr txBox="1">
                  <a:spLocks noChangeArrowheads="1"/>
                </p:cNvSpPr>
                <p:nvPr/>
              </p:nvSpPr>
              <p:spPr bwMode="auto">
                <a:xfrm>
                  <a:off x="3663"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f[6]</a:t>
                  </a:r>
                  <a:endParaRPr lang="en-US" altLang="zh-CN" sz="2000" b="1">
                    <a:latin typeface="Times New Roman" panose="02020603050405020304" pitchFamily="18" charset="0"/>
                    <a:ea typeface="楷体_GB2312" pitchFamily="49" charset="-122"/>
                  </a:endParaRPr>
                </a:p>
              </p:txBody>
            </p:sp>
            <p:sp>
              <p:nvSpPr>
                <p:cNvPr id="107597" name="Text Box 196"/>
                <p:cNvSpPr txBox="1">
                  <a:spLocks noChangeArrowheads="1"/>
                </p:cNvSpPr>
                <p:nvPr/>
              </p:nvSpPr>
              <p:spPr bwMode="auto">
                <a:xfrm>
                  <a:off x="4188"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f[7]</a:t>
                  </a:r>
                  <a:endParaRPr lang="en-US" altLang="zh-CN" sz="2000" b="1">
                    <a:latin typeface="Times New Roman" panose="02020603050405020304" pitchFamily="18" charset="0"/>
                    <a:ea typeface="楷体_GB2312" pitchFamily="49" charset="-122"/>
                  </a:endParaRPr>
                </a:p>
              </p:txBody>
            </p:sp>
            <p:sp>
              <p:nvSpPr>
                <p:cNvPr id="107598" name="Text Box 197"/>
                <p:cNvSpPr txBox="1">
                  <a:spLocks noChangeArrowheads="1"/>
                </p:cNvSpPr>
                <p:nvPr/>
              </p:nvSpPr>
              <p:spPr bwMode="auto">
                <a:xfrm>
                  <a:off x="4711" y="914"/>
                  <a:ext cx="24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f[8]</a:t>
                  </a:r>
                  <a:endParaRPr lang="en-US" altLang="zh-CN" sz="2000" b="1">
                    <a:latin typeface="Times New Roman" panose="02020603050405020304" pitchFamily="18" charset="0"/>
                    <a:ea typeface="楷体_GB2312" pitchFamily="49" charset="-122"/>
                  </a:endParaRPr>
                </a:p>
              </p:txBody>
            </p:sp>
            <p:sp>
              <p:nvSpPr>
                <p:cNvPr id="107599" name="Text Box 198"/>
                <p:cNvSpPr txBox="1">
                  <a:spLocks noChangeArrowheads="1"/>
                </p:cNvSpPr>
                <p:nvPr/>
              </p:nvSpPr>
              <p:spPr bwMode="auto">
                <a:xfrm>
                  <a:off x="5241" y="914"/>
                  <a:ext cx="24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ea typeface="楷体_GB2312" pitchFamily="49" charset="-122"/>
                    </a:rPr>
                    <a:t>f[9]</a:t>
                  </a:r>
                  <a:endParaRPr lang="en-US" altLang="zh-CN" sz="2000" b="1">
                    <a:latin typeface="Times New Roman" panose="02020603050405020304" pitchFamily="18" charset="0"/>
                    <a:ea typeface="楷体_GB2312" pitchFamily="49" charset="-122"/>
                  </a:endParaRPr>
                </a:p>
              </p:txBody>
            </p:sp>
          </p:grpSp>
          <p:sp>
            <p:nvSpPr>
              <p:cNvPr id="107589" name="Text Box 199"/>
              <p:cNvSpPr txBox="1">
                <a:spLocks noChangeArrowheads="1"/>
              </p:cNvSpPr>
              <p:nvPr/>
            </p:nvSpPr>
            <p:spPr bwMode="auto">
              <a:xfrm>
                <a:off x="344" y="2008"/>
                <a:ext cx="182"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三趟分配</a:t>
                </a:r>
                <a:endParaRPr lang="zh-CN" altLang="en-US" sz="1800" b="1">
                  <a:solidFill>
                    <a:srgbClr val="A200C8"/>
                  </a:solidFill>
                  <a:latin typeface="Times New Roman" panose="02020603050405020304" pitchFamily="18" charset="0"/>
                  <a:ea typeface="楷体_GB2312" pitchFamily="49" charset="-122"/>
                </a:endParaRPr>
              </a:p>
            </p:txBody>
          </p:sp>
        </p:grpSp>
        <p:grpSp>
          <p:nvGrpSpPr>
            <p:cNvPr id="107534" name="Group 200"/>
            <p:cNvGrpSpPr/>
            <p:nvPr/>
          </p:nvGrpSpPr>
          <p:grpSpPr bwMode="auto">
            <a:xfrm>
              <a:off x="519" y="2174"/>
              <a:ext cx="367" cy="381"/>
              <a:chOff x="519" y="2174"/>
              <a:chExt cx="367" cy="381"/>
            </a:xfrm>
          </p:grpSpPr>
          <p:sp>
            <p:nvSpPr>
              <p:cNvPr id="107585" name="Text Box 201"/>
              <p:cNvSpPr txBox="1">
                <a:spLocks noChangeArrowheads="1"/>
              </p:cNvSpPr>
              <p:nvPr/>
            </p:nvSpPr>
            <p:spPr bwMode="auto">
              <a:xfrm>
                <a:off x="519" y="2174"/>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063</a:t>
                </a:r>
                <a:endParaRPr lang="zh-CN" altLang="en-US" sz="2000" b="1">
                  <a:latin typeface="Times New Roman" panose="02020603050405020304" pitchFamily="18" charset="0"/>
                  <a:ea typeface="楷体_GB2312" pitchFamily="49" charset="-122"/>
                </a:endParaRPr>
              </a:p>
            </p:txBody>
          </p:sp>
          <p:sp>
            <p:nvSpPr>
              <p:cNvPr id="107586" name="Line 202"/>
              <p:cNvSpPr>
                <a:spLocks noChangeShapeType="1"/>
              </p:cNvSpPr>
              <p:nvPr/>
            </p:nvSpPr>
            <p:spPr bwMode="auto">
              <a:xfrm flipV="1">
                <a:off x="678" y="2410"/>
                <a:ext cx="0" cy="145"/>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5" name="Group 203"/>
            <p:cNvGrpSpPr/>
            <p:nvPr/>
          </p:nvGrpSpPr>
          <p:grpSpPr bwMode="auto">
            <a:xfrm>
              <a:off x="519" y="1610"/>
              <a:ext cx="367" cy="567"/>
              <a:chOff x="519" y="1610"/>
              <a:chExt cx="367" cy="567"/>
            </a:xfrm>
          </p:grpSpPr>
          <p:sp>
            <p:nvSpPr>
              <p:cNvPr id="107582" name="Text Box 204"/>
              <p:cNvSpPr txBox="1">
                <a:spLocks noChangeArrowheads="1"/>
              </p:cNvSpPr>
              <p:nvPr/>
            </p:nvSpPr>
            <p:spPr bwMode="auto">
              <a:xfrm>
                <a:off x="519" y="1800"/>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083</a:t>
                </a:r>
                <a:endParaRPr lang="zh-CN" altLang="en-US" sz="2000" b="1">
                  <a:latin typeface="Times New Roman" panose="02020603050405020304" pitchFamily="18" charset="0"/>
                  <a:ea typeface="楷体_GB2312" pitchFamily="49" charset="-122"/>
                </a:endParaRPr>
              </a:p>
            </p:txBody>
          </p:sp>
          <p:sp>
            <p:nvSpPr>
              <p:cNvPr id="107583" name="Line 205"/>
              <p:cNvSpPr>
                <a:spLocks noChangeShapeType="1"/>
              </p:cNvSpPr>
              <p:nvPr/>
            </p:nvSpPr>
            <p:spPr bwMode="auto">
              <a:xfrm flipH="1">
                <a:off x="700" y="1610"/>
                <a:ext cx="1" cy="189"/>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7584" name="Line 206"/>
              <p:cNvSpPr>
                <a:spLocks noChangeShapeType="1"/>
              </p:cNvSpPr>
              <p:nvPr/>
            </p:nvSpPr>
            <p:spPr bwMode="auto">
              <a:xfrm flipV="1">
                <a:off x="678" y="2055"/>
                <a:ext cx="0" cy="122"/>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6" name="Group 207"/>
            <p:cNvGrpSpPr/>
            <p:nvPr/>
          </p:nvGrpSpPr>
          <p:grpSpPr bwMode="auto">
            <a:xfrm>
              <a:off x="1568" y="2577"/>
              <a:ext cx="367" cy="437"/>
              <a:chOff x="1568" y="2577"/>
              <a:chExt cx="367" cy="437"/>
            </a:xfrm>
          </p:grpSpPr>
          <p:sp>
            <p:nvSpPr>
              <p:cNvPr id="107580" name="Text Box 208"/>
              <p:cNvSpPr txBox="1">
                <a:spLocks noChangeArrowheads="1"/>
              </p:cNvSpPr>
              <p:nvPr/>
            </p:nvSpPr>
            <p:spPr bwMode="auto">
              <a:xfrm>
                <a:off x="1568" y="2577"/>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269</a:t>
                </a:r>
                <a:endParaRPr lang="zh-CN" altLang="en-US" sz="2000" b="1">
                  <a:latin typeface="Times New Roman" panose="02020603050405020304" pitchFamily="18" charset="0"/>
                  <a:ea typeface="楷体_GB2312" pitchFamily="49" charset="-122"/>
                </a:endParaRPr>
              </a:p>
            </p:txBody>
          </p:sp>
          <p:sp>
            <p:nvSpPr>
              <p:cNvPr id="107581" name="Line 209"/>
              <p:cNvSpPr>
                <a:spLocks noChangeShapeType="1"/>
              </p:cNvSpPr>
              <p:nvPr/>
            </p:nvSpPr>
            <p:spPr bwMode="auto">
              <a:xfrm flipH="1" flipV="1">
                <a:off x="1754" y="2813"/>
                <a:ext cx="0" cy="20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7" name="Group 210"/>
            <p:cNvGrpSpPr/>
            <p:nvPr/>
          </p:nvGrpSpPr>
          <p:grpSpPr bwMode="auto">
            <a:xfrm>
              <a:off x="1573" y="1662"/>
              <a:ext cx="367" cy="896"/>
              <a:chOff x="1573" y="1662"/>
              <a:chExt cx="367" cy="896"/>
            </a:xfrm>
          </p:grpSpPr>
          <p:sp>
            <p:nvSpPr>
              <p:cNvPr id="107577" name="Text Box 211"/>
              <p:cNvSpPr txBox="1">
                <a:spLocks noChangeArrowheads="1"/>
              </p:cNvSpPr>
              <p:nvPr/>
            </p:nvSpPr>
            <p:spPr bwMode="auto">
              <a:xfrm>
                <a:off x="1573" y="2192"/>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278</a:t>
                </a:r>
                <a:endParaRPr lang="zh-CN" altLang="en-US" sz="2000" b="1">
                  <a:latin typeface="Times New Roman" panose="02020603050405020304" pitchFamily="18" charset="0"/>
                  <a:ea typeface="楷体_GB2312" pitchFamily="49" charset="-122"/>
                </a:endParaRPr>
              </a:p>
            </p:txBody>
          </p:sp>
          <p:sp>
            <p:nvSpPr>
              <p:cNvPr id="107578" name="Line 212"/>
              <p:cNvSpPr>
                <a:spLocks noChangeShapeType="1"/>
              </p:cNvSpPr>
              <p:nvPr/>
            </p:nvSpPr>
            <p:spPr bwMode="auto">
              <a:xfrm flipV="1">
                <a:off x="1765" y="2447"/>
                <a:ext cx="0" cy="11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7579" name="Line 213"/>
              <p:cNvSpPr>
                <a:spLocks noChangeShapeType="1"/>
              </p:cNvSpPr>
              <p:nvPr/>
            </p:nvSpPr>
            <p:spPr bwMode="auto">
              <a:xfrm>
                <a:off x="1769" y="1662"/>
                <a:ext cx="0" cy="545"/>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8" name="Group 214"/>
            <p:cNvGrpSpPr/>
            <p:nvPr/>
          </p:nvGrpSpPr>
          <p:grpSpPr bwMode="auto">
            <a:xfrm>
              <a:off x="3113" y="2566"/>
              <a:ext cx="367" cy="437"/>
              <a:chOff x="3113" y="2566"/>
              <a:chExt cx="367" cy="437"/>
            </a:xfrm>
          </p:grpSpPr>
          <p:sp>
            <p:nvSpPr>
              <p:cNvPr id="107575" name="Text Box 215"/>
              <p:cNvSpPr txBox="1">
                <a:spLocks noChangeArrowheads="1"/>
              </p:cNvSpPr>
              <p:nvPr/>
            </p:nvSpPr>
            <p:spPr bwMode="auto">
              <a:xfrm>
                <a:off x="3113" y="2566"/>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505</a:t>
                </a:r>
                <a:endParaRPr lang="zh-CN" altLang="en-US" sz="2000" b="1">
                  <a:latin typeface="Times New Roman" panose="02020603050405020304" pitchFamily="18" charset="0"/>
                  <a:ea typeface="楷体_GB2312" pitchFamily="49" charset="-122"/>
                </a:endParaRPr>
              </a:p>
            </p:txBody>
          </p:sp>
          <p:sp>
            <p:nvSpPr>
              <p:cNvPr id="107576" name="Line 216"/>
              <p:cNvSpPr>
                <a:spLocks noChangeShapeType="1"/>
              </p:cNvSpPr>
              <p:nvPr/>
            </p:nvSpPr>
            <p:spPr bwMode="auto">
              <a:xfrm flipH="1" flipV="1">
                <a:off x="3299" y="2802"/>
                <a:ext cx="0" cy="20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39" name="Group 217"/>
            <p:cNvGrpSpPr/>
            <p:nvPr/>
          </p:nvGrpSpPr>
          <p:grpSpPr bwMode="auto">
            <a:xfrm>
              <a:off x="3118" y="1651"/>
              <a:ext cx="367" cy="896"/>
              <a:chOff x="3118" y="1651"/>
              <a:chExt cx="367" cy="896"/>
            </a:xfrm>
          </p:grpSpPr>
          <p:sp>
            <p:nvSpPr>
              <p:cNvPr id="107572" name="Text Box 218"/>
              <p:cNvSpPr txBox="1">
                <a:spLocks noChangeArrowheads="1"/>
              </p:cNvSpPr>
              <p:nvPr/>
            </p:nvSpPr>
            <p:spPr bwMode="auto">
              <a:xfrm>
                <a:off x="3118" y="2181"/>
                <a:ext cx="367" cy="25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latin typeface="Times New Roman" panose="02020603050405020304" pitchFamily="18" charset="0"/>
                    <a:ea typeface="楷体_GB2312" pitchFamily="49" charset="-122"/>
                  </a:rPr>
                  <a:t>589</a:t>
                </a:r>
                <a:endParaRPr lang="zh-CN" altLang="en-US" sz="2000" b="1">
                  <a:latin typeface="Times New Roman" panose="02020603050405020304" pitchFamily="18" charset="0"/>
                  <a:ea typeface="楷体_GB2312" pitchFamily="49" charset="-122"/>
                </a:endParaRPr>
              </a:p>
            </p:txBody>
          </p:sp>
          <p:sp>
            <p:nvSpPr>
              <p:cNvPr id="107573" name="Line 219"/>
              <p:cNvSpPr>
                <a:spLocks noChangeShapeType="1"/>
              </p:cNvSpPr>
              <p:nvPr/>
            </p:nvSpPr>
            <p:spPr bwMode="auto">
              <a:xfrm flipV="1">
                <a:off x="3310" y="2436"/>
                <a:ext cx="0" cy="11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7574" name="Line 220"/>
              <p:cNvSpPr>
                <a:spLocks noChangeShapeType="1"/>
              </p:cNvSpPr>
              <p:nvPr/>
            </p:nvSpPr>
            <p:spPr bwMode="auto">
              <a:xfrm>
                <a:off x="3314" y="1651"/>
                <a:ext cx="0" cy="545"/>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0" name="Group 221"/>
            <p:cNvGrpSpPr/>
            <p:nvPr/>
          </p:nvGrpSpPr>
          <p:grpSpPr bwMode="auto">
            <a:xfrm>
              <a:off x="336" y="1056"/>
              <a:ext cx="5273" cy="256"/>
              <a:chOff x="354" y="1045"/>
              <a:chExt cx="5273" cy="256"/>
            </a:xfrm>
          </p:grpSpPr>
          <p:grpSp>
            <p:nvGrpSpPr>
              <p:cNvPr id="107542" name="Group 222"/>
              <p:cNvGrpSpPr/>
              <p:nvPr/>
            </p:nvGrpSpPr>
            <p:grpSpPr bwMode="auto">
              <a:xfrm>
                <a:off x="354" y="1045"/>
                <a:ext cx="542" cy="256"/>
                <a:chOff x="1133" y="1389"/>
                <a:chExt cx="542" cy="256"/>
              </a:xfrm>
            </p:grpSpPr>
            <p:sp>
              <p:nvSpPr>
                <p:cNvPr id="107570" name="Rectangle 223"/>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505</a:t>
                  </a:r>
                  <a:endParaRPr lang="zh-CN" altLang="en-US" sz="2000" b="1">
                    <a:latin typeface="Times New Roman" panose="02020603050405020304" pitchFamily="18" charset="0"/>
                    <a:ea typeface="楷体_GB2312" pitchFamily="49" charset="-122"/>
                  </a:endParaRPr>
                </a:p>
              </p:txBody>
            </p:sp>
            <p:sp>
              <p:nvSpPr>
                <p:cNvPr id="107571" name="Line 224"/>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3" name="Group 225"/>
              <p:cNvGrpSpPr/>
              <p:nvPr/>
            </p:nvGrpSpPr>
            <p:grpSpPr bwMode="auto">
              <a:xfrm>
                <a:off x="880" y="1045"/>
                <a:ext cx="542" cy="256"/>
                <a:chOff x="1133" y="1389"/>
                <a:chExt cx="542" cy="256"/>
              </a:xfrm>
            </p:grpSpPr>
            <p:sp>
              <p:nvSpPr>
                <p:cNvPr id="107568" name="Rectangle 226"/>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008</a:t>
                  </a:r>
                  <a:endParaRPr lang="zh-CN" altLang="en-US" sz="2000" b="1">
                    <a:latin typeface="Times New Roman" panose="02020603050405020304" pitchFamily="18" charset="0"/>
                    <a:ea typeface="楷体_GB2312" pitchFamily="49" charset="-122"/>
                  </a:endParaRPr>
                </a:p>
              </p:txBody>
            </p:sp>
            <p:sp>
              <p:nvSpPr>
                <p:cNvPr id="107569" name="Line 227"/>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4" name="Group 228"/>
              <p:cNvGrpSpPr/>
              <p:nvPr/>
            </p:nvGrpSpPr>
            <p:grpSpPr bwMode="auto">
              <a:xfrm>
                <a:off x="1406" y="1045"/>
                <a:ext cx="542" cy="256"/>
                <a:chOff x="1133" y="1389"/>
                <a:chExt cx="542" cy="256"/>
              </a:xfrm>
            </p:grpSpPr>
            <p:sp>
              <p:nvSpPr>
                <p:cNvPr id="107566" name="Rectangle 229"/>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109</a:t>
                  </a:r>
                  <a:endParaRPr lang="zh-CN" altLang="en-US" sz="2000" b="1">
                    <a:latin typeface="Times New Roman" panose="02020603050405020304" pitchFamily="18" charset="0"/>
                    <a:ea typeface="楷体_GB2312" pitchFamily="49" charset="-122"/>
                  </a:endParaRPr>
                </a:p>
              </p:txBody>
            </p:sp>
            <p:sp>
              <p:nvSpPr>
                <p:cNvPr id="107567" name="Line 230"/>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5" name="Group 231"/>
              <p:cNvGrpSpPr/>
              <p:nvPr/>
            </p:nvGrpSpPr>
            <p:grpSpPr bwMode="auto">
              <a:xfrm>
                <a:off x="1931" y="1045"/>
                <a:ext cx="542" cy="256"/>
                <a:chOff x="1133" y="1389"/>
                <a:chExt cx="542" cy="256"/>
              </a:xfrm>
            </p:grpSpPr>
            <p:sp>
              <p:nvSpPr>
                <p:cNvPr id="107564" name="Rectangle 232"/>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930</a:t>
                  </a:r>
                  <a:endParaRPr lang="zh-CN" altLang="en-US" sz="2000" b="1">
                    <a:latin typeface="Times New Roman" panose="02020603050405020304" pitchFamily="18" charset="0"/>
                    <a:ea typeface="楷体_GB2312" pitchFamily="49" charset="-122"/>
                  </a:endParaRPr>
                </a:p>
              </p:txBody>
            </p:sp>
            <p:sp>
              <p:nvSpPr>
                <p:cNvPr id="107565" name="Line 233"/>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6" name="Group 234"/>
              <p:cNvGrpSpPr/>
              <p:nvPr/>
            </p:nvGrpSpPr>
            <p:grpSpPr bwMode="auto">
              <a:xfrm>
                <a:off x="2457" y="1045"/>
                <a:ext cx="542" cy="256"/>
                <a:chOff x="1133" y="1389"/>
                <a:chExt cx="542" cy="256"/>
              </a:xfrm>
            </p:grpSpPr>
            <p:sp>
              <p:nvSpPr>
                <p:cNvPr id="107562" name="Rectangle 235"/>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063</a:t>
                  </a:r>
                  <a:endParaRPr lang="zh-CN" altLang="en-US" sz="2000" b="1">
                    <a:latin typeface="Times New Roman" panose="02020603050405020304" pitchFamily="18" charset="0"/>
                    <a:ea typeface="楷体_GB2312" pitchFamily="49" charset="-122"/>
                  </a:endParaRPr>
                </a:p>
              </p:txBody>
            </p:sp>
            <p:sp>
              <p:nvSpPr>
                <p:cNvPr id="107563" name="Line 236"/>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7" name="Group 237"/>
              <p:cNvGrpSpPr/>
              <p:nvPr/>
            </p:nvGrpSpPr>
            <p:grpSpPr bwMode="auto">
              <a:xfrm>
                <a:off x="2983" y="1045"/>
                <a:ext cx="542" cy="256"/>
                <a:chOff x="1133" y="1389"/>
                <a:chExt cx="542" cy="256"/>
              </a:xfrm>
            </p:grpSpPr>
            <p:sp>
              <p:nvSpPr>
                <p:cNvPr id="107560" name="Rectangle 238"/>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269</a:t>
                  </a:r>
                  <a:endParaRPr lang="zh-CN" altLang="en-US" sz="2000" b="1">
                    <a:latin typeface="Times New Roman" panose="02020603050405020304" pitchFamily="18" charset="0"/>
                    <a:ea typeface="楷体_GB2312" pitchFamily="49" charset="-122"/>
                  </a:endParaRPr>
                </a:p>
              </p:txBody>
            </p:sp>
            <p:sp>
              <p:nvSpPr>
                <p:cNvPr id="107561" name="Line 239"/>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8" name="Group 240"/>
              <p:cNvGrpSpPr/>
              <p:nvPr/>
            </p:nvGrpSpPr>
            <p:grpSpPr bwMode="auto">
              <a:xfrm>
                <a:off x="3508" y="1045"/>
                <a:ext cx="542" cy="256"/>
                <a:chOff x="1133" y="1389"/>
                <a:chExt cx="542" cy="256"/>
              </a:xfrm>
            </p:grpSpPr>
            <p:sp>
              <p:nvSpPr>
                <p:cNvPr id="107558" name="Rectangle 241"/>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278</a:t>
                  </a:r>
                  <a:endParaRPr lang="zh-CN" altLang="en-US" sz="2000" b="1">
                    <a:latin typeface="Times New Roman" panose="02020603050405020304" pitchFamily="18" charset="0"/>
                    <a:ea typeface="楷体_GB2312" pitchFamily="49" charset="-122"/>
                  </a:endParaRPr>
                </a:p>
              </p:txBody>
            </p:sp>
            <p:sp>
              <p:nvSpPr>
                <p:cNvPr id="107559" name="Line 242"/>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49" name="Group 243"/>
              <p:cNvGrpSpPr/>
              <p:nvPr/>
            </p:nvGrpSpPr>
            <p:grpSpPr bwMode="auto">
              <a:xfrm>
                <a:off x="4034" y="1045"/>
                <a:ext cx="542" cy="256"/>
                <a:chOff x="1133" y="1389"/>
                <a:chExt cx="542" cy="256"/>
              </a:xfrm>
            </p:grpSpPr>
            <p:sp>
              <p:nvSpPr>
                <p:cNvPr id="107556" name="Rectangle 244"/>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083</a:t>
                  </a:r>
                  <a:endParaRPr lang="zh-CN" altLang="en-US" sz="2000" b="1">
                    <a:latin typeface="Times New Roman" panose="02020603050405020304" pitchFamily="18" charset="0"/>
                    <a:ea typeface="楷体_GB2312" pitchFamily="49" charset="-122"/>
                  </a:endParaRPr>
                </a:p>
              </p:txBody>
            </p:sp>
            <p:sp>
              <p:nvSpPr>
                <p:cNvPr id="107557" name="Line 245"/>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50" name="Group 246"/>
              <p:cNvGrpSpPr/>
              <p:nvPr/>
            </p:nvGrpSpPr>
            <p:grpSpPr bwMode="auto">
              <a:xfrm>
                <a:off x="4560" y="1045"/>
                <a:ext cx="542" cy="256"/>
                <a:chOff x="1133" y="1389"/>
                <a:chExt cx="542" cy="256"/>
              </a:xfrm>
            </p:grpSpPr>
            <p:sp>
              <p:nvSpPr>
                <p:cNvPr id="107554" name="Rectangle 247"/>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184</a:t>
                  </a:r>
                  <a:endParaRPr lang="zh-CN" altLang="en-US" sz="2000" b="1">
                    <a:latin typeface="Times New Roman" panose="02020603050405020304" pitchFamily="18" charset="0"/>
                    <a:ea typeface="楷体_GB2312" pitchFamily="49" charset="-122"/>
                  </a:endParaRPr>
                </a:p>
              </p:txBody>
            </p:sp>
            <p:sp>
              <p:nvSpPr>
                <p:cNvPr id="107555" name="Line 248"/>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nvGrpSpPr>
              <p:cNvPr id="107551" name="Group 249"/>
              <p:cNvGrpSpPr/>
              <p:nvPr/>
            </p:nvGrpSpPr>
            <p:grpSpPr bwMode="auto">
              <a:xfrm>
                <a:off x="5085" y="1045"/>
                <a:ext cx="542" cy="256"/>
                <a:chOff x="1133" y="1389"/>
                <a:chExt cx="542" cy="256"/>
              </a:xfrm>
            </p:grpSpPr>
            <p:sp>
              <p:nvSpPr>
                <p:cNvPr id="107552" name="Rectangle 250"/>
                <p:cNvSpPr>
                  <a:spLocks noChangeArrowheads="1"/>
                </p:cNvSpPr>
                <p:nvPr/>
              </p:nvSpPr>
              <p:spPr bwMode="auto">
                <a:xfrm>
                  <a:off x="1313" y="1389"/>
                  <a:ext cx="362" cy="25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46178" rIns="0" bIns="46178" anchor="ct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楷体_GB2312" pitchFamily="49" charset="-122"/>
                    </a:rPr>
                    <a:t>589</a:t>
                  </a:r>
                  <a:endParaRPr lang="zh-CN" altLang="en-US" sz="2000" b="1">
                    <a:latin typeface="Times New Roman" panose="02020603050405020304" pitchFamily="18" charset="0"/>
                    <a:ea typeface="楷体_GB2312" pitchFamily="49" charset="-122"/>
                  </a:endParaRPr>
                </a:p>
              </p:txBody>
            </p:sp>
            <p:sp>
              <p:nvSpPr>
                <p:cNvPr id="107553" name="Line 251"/>
                <p:cNvSpPr>
                  <a:spLocks noChangeShapeType="1"/>
                </p:cNvSpPr>
                <p:nvPr/>
              </p:nvSpPr>
              <p:spPr bwMode="auto">
                <a:xfrm>
                  <a:off x="1133" y="1511"/>
                  <a:ext cx="17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grpSp>
        </p:grpSp>
        <p:sp>
          <p:nvSpPr>
            <p:cNvPr id="107541" name="Text Box 252"/>
            <p:cNvSpPr txBox="1">
              <a:spLocks noChangeArrowheads="1"/>
            </p:cNvSpPr>
            <p:nvPr/>
          </p:nvSpPr>
          <p:spPr bwMode="auto">
            <a:xfrm>
              <a:off x="-171" y="944"/>
              <a:ext cx="6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46178" rIns="0"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A200C8"/>
                  </a:solidFill>
                  <a:latin typeface="Times New Roman" panose="02020603050405020304" pitchFamily="18" charset="0"/>
                  <a:ea typeface="楷体_GB2312" pitchFamily="49" charset="-122"/>
                </a:rPr>
                <a:t>二趟收集</a:t>
              </a:r>
              <a:endParaRPr lang="zh-CN" altLang="en-US" sz="1800" b="1">
                <a:solidFill>
                  <a:srgbClr val="A200C8"/>
                </a:solidFill>
                <a:latin typeface="Times New Roman" panose="02020603050405020304" pitchFamily="18" charset="0"/>
                <a:ea typeface="楷体_GB2312" pitchFamily="49" charset="-122"/>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57200" y="1860550"/>
            <a:ext cx="807524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二、链式基数排序（一趟分配和收集的过程）</a:t>
            </a:r>
            <a:endParaRPr lang="zh-CN" altLang="en-US" sz="3200" dirty="0">
              <a:latin typeface="黑体" panose="02010609060101010101" pitchFamily="49" charset="-122"/>
              <a:ea typeface="黑体" panose="02010609060101010101" pitchFamily="49" charset="-122"/>
            </a:endParaRPr>
          </a:p>
        </p:txBody>
      </p:sp>
      <p:sp>
        <p:nvSpPr>
          <p:cNvPr id="106499" name="Text Box 3"/>
          <p:cNvSpPr txBox="1">
            <a:spLocks noChangeArrowheads="1"/>
          </p:cNvSpPr>
          <p:nvPr/>
        </p:nvSpPr>
        <p:spPr bwMode="auto">
          <a:xfrm>
            <a:off x="8244408" y="6400800"/>
            <a:ext cx="89959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D90C3C-8D48-40D5-BD0A-0660E2FFD20A}" type="slidenum">
              <a:rPr lang="zh-CN" altLang="en-US" sz="2400"/>
            </a:fld>
            <a:endParaRPr lang="en-US" altLang="zh-CN" sz="2400" dirty="0"/>
          </a:p>
        </p:txBody>
      </p:sp>
      <p:sp>
        <p:nvSpPr>
          <p:cNvPr id="10650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第六节　基数排序</a:t>
            </a:r>
            <a:endParaRPr lang="zh-CN" altLang="en-US" sz="3600" b="1" dirty="0">
              <a:solidFill>
                <a:srgbClr val="333399"/>
              </a:solidFill>
              <a:ea typeface="仿宋_GB2312" pitchFamily="49" charset="-122"/>
            </a:endParaRPr>
          </a:p>
        </p:txBody>
      </p:sp>
      <p:sp>
        <p:nvSpPr>
          <p:cNvPr id="106502"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None/>
            </a:pPr>
            <a:r>
              <a:rPr lang="zh-CN" altLang="en-US" sz="4800" b="1" dirty="0">
                <a:solidFill>
                  <a:schemeClr val="tx2"/>
                </a:solidFill>
                <a:latin typeface="Times New Roman" panose="02020603050405020304" pitchFamily="18" charset="0"/>
                <a:ea typeface="黑体" panose="02010609060101010101" pitchFamily="49" charset="-122"/>
              </a:rPr>
              <a:t>第10章　内部排序</a:t>
            </a:r>
            <a:endParaRPr lang="zh-CN" altLang="en-US" sz="4800" b="1" dirty="0">
              <a:solidFill>
                <a:schemeClr val="tx2"/>
              </a:solidFill>
              <a:latin typeface="Times New Roman" panose="02020603050405020304" pitchFamily="18" charset="0"/>
              <a:ea typeface="黑体" panose="02010609060101010101" pitchFamily="49" charset="-122"/>
            </a:endParaRPr>
          </a:p>
        </p:txBody>
      </p:sp>
      <p:sp>
        <p:nvSpPr>
          <p:cNvPr id="8" name="Rectangle 5"/>
          <p:cNvSpPr txBox="1">
            <a:spLocks noChangeArrowheads="1"/>
          </p:cNvSpPr>
          <p:nvPr/>
        </p:nvSpPr>
        <p:spPr bwMode="auto">
          <a:xfrm>
            <a:off x="314045" y="2520950"/>
            <a:ext cx="8604448"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1205"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980"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pPr>
              <a:lnSpc>
                <a:spcPct val="90000"/>
              </a:lnSpc>
              <a:buNone/>
            </a:pPr>
            <a:r>
              <a:rPr lang="en-US" altLang="zh-CN" sz="2000" b="1" kern="0" dirty="0">
                <a:latin typeface="黑体" panose="02010609060101010101" pitchFamily="49" charset="-122"/>
                <a:ea typeface="黑体" panose="02010609060101010101" pitchFamily="49" charset="-122"/>
              </a:rPr>
              <a:t> void </a:t>
            </a:r>
            <a:r>
              <a:rPr lang="en-US" altLang="zh-CN" sz="2000" b="1" kern="0" dirty="0" err="1">
                <a:latin typeface="黑体" panose="02010609060101010101" pitchFamily="49" charset="-122"/>
                <a:ea typeface="黑体" panose="02010609060101010101" pitchFamily="49" charset="-122"/>
              </a:rPr>
              <a:t>RadixSort</a:t>
            </a:r>
            <a:r>
              <a:rPr lang="en-US" altLang="zh-CN" sz="2000" b="1" kern="0" dirty="0">
                <a:latin typeface="黑体" panose="02010609060101010101" pitchFamily="49" charset="-122"/>
                <a:ea typeface="黑体" panose="02010609060101010101" pitchFamily="49" charset="-122"/>
              </a:rPr>
              <a:t>(){</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int </a:t>
            </a:r>
            <a:r>
              <a:rPr lang="en-US" altLang="zh-CN" sz="2000" b="1" kern="0" dirty="0" err="1">
                <a:latin typeface="黑体" panose="02010609060101010101" pitchFamily="49" charset="-122"/>
                <a:ea typeface="黑体" panose="02010609060101010101" pitchFamily="49" charset="-122"/>
              </a:rPr>
              <a:t>i</a:t>
            </a:r>
            <a:r>
              <a:rPr lang="en-US" altLang="zh-CN" sz="2000" b="1" kern="0" dirty="0">
                <a:latin typeface="黑体" panose="02010609060101010101" pitchFamily="49" charset="-122"/>
                <a:ea typeface="黑体" panose="02010609060101010101" pitchFamily="49" charset="-122"/>
              </a:rPr>
              <a:t>; node* p;</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for(i=1;i&lt;=</a:t>
            </a:r>
            <a:r>
              <a:rPr lang="en-US" altLang="zh-CN" sz="2000" b="1" kern="0" dirty="0" err="1">
                <a:latin typeface="黑体" panose="02010609060101010101" pitchFamily="49" charset="-122"/>
                <a:ea typeface="黑体" panose="02010609060101010101" pitchFamily="49" charset="-122"/>
              </a:rPr>
              <a:t>weishu;i</a:t>
            </a:r>
            <a:r>
              <a:rPr lang="en-US" altLang="zh-CN" sz="2000" b="1" kern="0" dirty="0">
                <a:latin typeface="黑体" panose="02010609060101010101" pitchFamily="49" charset="-122"/>
                <a:ea typeface="黑体" panose="02010609060101010101" pitchFamily="49" charset="-122"/>
              </a:rPr>
              <a:t>++){</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a:t>
            </a:r>
            <a:r>
              <a:rPr lang="en-US" altLang="zh-CN" sz="2000" b="1" kern="0" dirty="0" err="1">
                <a:latin typeface="黑体" panose="02010609060101010101" pitchFamily="49" charset="-122"/>
                <a:ea typeface="黑体" panose="02010609060101010101" pitchFamily="49" charset="-122"/>
              </a:rPr>
              <a:t>init</a:t>
            </a:r>
            <a:r>
              <a:rPr lang="en-US" altLang="zh-CN" sz="2000" b="1" kern="0" dirty="0">
                <a:latin typeface="黑体" panose="02010609060101010101" pitchFamily="49" charset="-122"/>
                <a:ea typeface="黑体" panose="02010609060101010101" pitchFamily="49" charset="-122"/>
              </a:rPr>
              <a:t>();   //</a:t>
            </a:r>
            <a:r>
              <a:rPr lang="zh-CN" altLang="en-US" sz="2000" b="1" kern="0" dirty="0">
                <a:latin typeface="黑体" panose="02010609060101010101" pitchFamily="49" charset="-122"/>
                <a:ea typeface="黑体" panose="02010609060101010101" pitchFamily="49" charset="-122"/>
              </a:rPr>
              <a:t>将队头队尾指针设置成</a:t>
            </a:r>
            <a:r>
              <a:rPr lang="en-US" altLang="zh-CN" sz="2000" b="1" kern="0" dirty="0">
                <a:latin typeface="黑体" panose="02010609060101010101" pitchFamily="49" charset="-122"/>
                <a:ea typeface="黑体" panose="02010609060101010101" pitchFamily="49" charset="-122"/>
              </a:rPr>
              <a:t>NULL</a:t>
            </a:r>
            <a:endParaRPr lang="en-US" altLang="zh-CN" sz="2000" b="1" kern="0" dirty="0">
              <a:latin typeface="黑体" panose="02010609060101010101" pitchFamily="49" charset="-122"/>
              <a:ea typeface="黑体" panose="02010609060101010101" pitchFamily="49" charset="-122"/>
            </a:endParaRPr>
          </a:p>
          <a:p>
            <a:pPr>
              <a:lnSpc>
                <a:spcPct val="90000"/>
              </a:lnSpc>
              <a:buNone/>
            </a:pP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p=head-&gt;next; //</a:t>
            </a:r>
            <a:r>
              <a:rPr lang="zh-CN" altLang="en-US" sz="2000" b="1" kern="0" dirty="0">
                <a:latin typeface="黑体" panose="02010609060101010101" pitchFamily="49" charset="-122"/>
                <a:ea typeface="黑体" panose="02010609060101010101" pitchFamily="49" charset="-122"/>
              </a:rPr>
              <a:t>开始一趟分配的过程</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while(p){</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int w=( p-&gt;e /(int)pow(10,i-1))%10; //</a:t>
            </a:r>
            <a:r>
              <a:rPr lang="zh-CN" altLang="en-US" sz="2000" b="1" kern="0" dirty="0">
                <a:latin typeface="黑体" panose="02010609060101010101" pitchFamily="49" charset="-122"/>
                <a:ea typeface="黑体" panose="02010609060101010101" pitchFamily="49" charset="-122"/>
              </a:rPr>
              <a:t>取得第</a:t>
            </a:r>
            <a:r>
              <a:rPr lang="en-US" altLang="zh-CN" sz="2000" b="1" kern="0" dirty="0">
                <a:latin typeface="黑体" panose="02010609060101010101" pitchFamily="49" charset="-122"/>
                <a:ea typeface="黑体" panose="02010609060101010101" pitchFamily="49" charset="-122"/>
              </a:rPr>
              <a:t>i</a:t>
            </a:r>
            <a:r>
              <a:rPr lang="zh-CN" altLang="en-US" sz="2000" b="1" kern="0" dirty="0">
                <a:latin typeface="黑体" panose="02010609060101010101" pitchFamily="49" charset="-122"/>
                <a:ea typeface="黑体" panose="02010609060101010101" pitchFamily="49" charset="-122"/>
              </a:rPr>
              <a:t>位的数据</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if(f[w]==NULL)   f[w]=p; //</a:t>
            </a:r>
            <a:r>
              <a:rPr lang="zh-CN" altLang="en-US" sz="2000" b="1" kern="0" dirty="0">
                <a:latin typeface="黑体" panose="02010609060101010101" pitchFamily="49" charset="-122"/>
                <a:ea typeface="黑体" panose="02010609060101010101" pitchFamily="49" charset="-122"/>
              </a:rPr>
              <a:t>若是该队列的第一个数据</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else   r[w]-&gt;next=p; //</a:t>
            </a:r>
            <a:r>
              <a:rPr lang="zh-CN" altLang="en-US" sz="2000" b="1" kern="0" dirty="0">
                <a:latin typeface="黑体" panose="02010609060101010101" pitchFamily="49" charset="-122"/>
                <a:ea typeface="黑体" panose="02010609060101010101" pitchFamily="49" charset="-122"/>
              </a:rPr>
              <a:t>否则，在队尾插入</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r[w]=p; //</a:t>
            </a:r>
            <a:r>
              <a:rPr lang="zh-CN" altLang="en-US" sz="2000" b="1" kern="0" dirty="0">
                <a:latin typeface="黑体" panose="02010609060101010101" pitchFamily="49" charset="-122"/>
                <a:ea typeface="黑体" panose="02010609060101010101" pitchFamily="49" charset="-122"/>
              </a:rPr>
              <a:t>队尾指针指向新插入的数据</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p=p-&gt;next;</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a:t>
            </a:r>
            <a:endParaRPr lang="en-US" altLang="zh-CN" sz="2000" b="1" kern="0" dirty="0">
              <a:latin typeface="黑体" panose="02010609060101010101" pitchFamily="49" charset="-122"/>
              <a:ea typeface="黑体" panose="020106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3"/>
          <p:cNvSpPr txBox="1">
            <a:spLocks noChangeArrowheads="1"/>
          </p:cNvSpPr>
          <p:nvPr/>
        </p:nvSpPr>
        <p:spPr bwMode="auto">
          <a:xfrm>
            <a:off x="8244408" y="6400800"/>
            <a:ext cx="89959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D90C3C-8D48-40D5-BD0A-0660E2FFD20A}" type="slidenum">
              <a:rPr lang="zh-CN" altLang="en-US" sz="2400"/>
            </a:fld>
            <a:endParaRPr lang="en-US" altLang="zh-CN" sz="2400" dirty="0"/>
          </a:p>
        </p:txBody>
      </p:sp>
      <p:sp>
        <p:nvSpPr>
          <p:cNvPr id="106500" name="Text Box 4"/>
          <p:cNvSpPr txBox="1">
            <a:spLocks noChangeArrowheads="1"/>
          </p:cNvSpPr>
          <p:nvPr/>
        </p:nvSpPr>
        <p:spPr bwMode="auto">
          <a:xfrm>
            <a:off x="530324" y="1081125"/>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第六节　基数排序</a:t>
            </a:r>
            <a:endParaRPr lang="zh-CN" altLang="en-US" sz="3600" b="1" dirty="0">
              <a:solidFill>
                <a:srgbClr val="333399"/>
              </a:solidFill>
              <a:ea typeface="仿宋_GB2312" pitchFamily="49" charset="-122"/>
            </a:endParaRPr>
          </a:p>
        </p:txBody>
      </p:sp>
      <p:sp>
        <p:nvSpPr>
          <p:cNvPr id="106502" name="Rectangle 6"/>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None/>
            </a:pPr>
            <a:r>
              <a:rPr lang="zh-CN" altLang="en-US" sz="4800" b="1" dirty="0">
                <a:solidFill>
                  <a:schemeClr val="tx2"/>
                </a:solidFill>
                <a:latin typeface="Times New Roman" panose="02020603050405020304" pitchFamily="18" charset="0"/>
                <a:ea typeface="黑体" panose="02010609060101010101" pitchFamily="49" charset="-122"/>
              </a:rPr>
              <a:t>第10章　内部排序</a:t>
            </a:r>
            <a:endParaRPr lang="zh-CN" altLang="en-US" sz="4800" b="1" dirty="0">
              <a:solidFill>
                <a:schemeClr val="tx2"/>
              </a:solidFill>
              <a:latin typeface="Times New Roman" panose="02020603050405020304" pitchFamily="18" charset="0"/>
              <a:ea typeface="黑体" panose="02010609060101010101" pitchFamily="49" charset="-122"/>
            </a:endParaRPr>
          </a:p>
        </p:txBody>
      </p:sp>
      <p:sp>
        <p:nvSpPr>
          <p:cNvPr id="8" name="Rectangle 5"/>
          <p:cNvSpPr txBox="1">
            <a:spLocks noChangeArrowheads="1"/>
          </p:cNvSpPr>
          <p:nvPr/>
        </p:nvSpPr>
        <p:spPr bwMode="auto">
          <a:xfrm>
            <a:off x="384076" y="2708920"/>
            <a:ext cx="8604448" cy="358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355" tIns="46178" rIns="92355" bIns="46178" numCol="1" anchor="t" anchorCtr="0" compatLnSpc="1"/>
          <a:lstStyle>
            <a:lvl1pPr marL="346075" indent="-346075" algn="l" defTabSz="923925" rtl="0" eaLnBrk="0" fontAlgn="base" hangingPunct="0">
              <a:spcBef>
                <a:spcPct val="20000"/>
              </a:spcBef>
              <a:spcAft>
                <a:spcPct val="0"/>
              </a:spcAft>
              <a:buClr>
                <a:schemeClr val="folHlink"/>
              </a:buClr>
              <a:buSzPct val="60000"/>
              <a:buFont typeface="Wingdings" panose="05000000000000000000" pitchFamily="2" charset="2"/>
              <a:buChar char="n"/>
              <a:defRPr kumimoji="1" sz="3300">
                <a:solidFill>
                  <a:schemeClr val="tx1"/>
                </a:solidFill>
                <a:latin typeface="+mn-lt"/>
                <a:ea typeface="+mn-ea"/>
                <a:cs typeface="+mn-cs"/>
              </a:defRPr>
            </a:lvl1pPr>
            <a:lvl2pPr marL="751205" indent="-288925" algn="l" defTabSz="923925" rtl="0" eaLnBrk="0" fontAlgn="base" hangingPunct="0">
              <a:spcBef>
                <a:spcPct val="20000"/>
              </a:spcBef>
              <a:spcAft>
                <a:spcPct val="0"/>
              </a:spcAft>
              <a:buClr>
                <a:schemeClr val="hlink"/>
              </a:buClr>
              <a:buSzPct val="55000"/>
              <a:buFont typeface="Wingdings" panose="05000000000000000000" pitchFamily="2" charset="2"/>
              <a:buChar char="n"/>
              <a:defRPr kumimoji="1" sz="2900">
                <a:solidFill>
                  <a:schemeClr val="tx1"/>
                </a:solidFill>
                <a:latin typeface="+mn-lt"/>
                <a:ea typeface="+mn-ea"/>
              </a:defRPr>
            </a:lvl2pPr>
            <a:lvl3pPr marL="1155700" indent="-231775" algn="l" defTabSz="923925"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17980" indent="-231775" algn="l" defTabSz="923925"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79625" indent="-231775" algn="l" defTabSz="923925"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368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940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512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908425" indent="-231775" algn="l" defTabSz="923925"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a:lstStyle>
          <a:p>
            <a:pPr>
              <a:lnSpc>
                <a:spcPct val="90000"/>
              </a:lnSpc>
              <a:buNone/>
            </a:pPr>
            <a:r>
              <a:rPr lang="en-US" altLang="zh-CN" sz="2000" b="1" kern="0" dirty="0">
                <a:latin typeface="黑体" panose="02010609060101010101" pitchFamily="49" charset="-122"/>
                <a:ea typeface="黑体" panose="02010609060101010101" pitchFamily="49" charset="-122"/>
              </a:rPr>
              <a:t>        p=head;   //</a:t>
            </a:r>
            <a:r>
              <a:rPr lang="zh-CN" altLang="en-US" sz="2000" b="1" kern="0" dirty="0">
                <a:latin typeface="黑体" panose="02010609060101010101" pitchFamily="49" charset="-122"/>
                <a:ea typeface="黑体" panose="02010609060101010101" pitchFamily="49" charset="-122"/>
              </a:rPr>
              <a:t>开始一趟收集的过程</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for(int i=0;i&lt;10;i++){  //</a:t>
            </a:r>
            <a:r>
              <a:rPr lang="zh-CN" altLang="en-US" sz="2000" b="1" kern="0" dirty="0">
                <a:latin typeface="黑体" panose="02010609060101010101" pitchFamily="49" charset="-122"/>
                <a:ea typeface="黑体" panose="02010609060101010101" pitchFamily="49" charset="-122"/>
              </a:rPr>
              <a:t>共</a:t>
            </a:r>
            <a:r>
              <a:rPr lang="en-US" altLang="zh-CN" sz="2000" b="1" kern="0" dirty="0">
                <a:latin typeface="黑体" panose="02010609060101010101" pitchFamily="49" charset="-122"/>
                <a:ea typeface="黑体" panose="02010609060101010101" pitchFamily="49" charset="-122"/>
              </a:rPr>
              <a:t>10</a:t>
            </a:r>
            <a:r>
              <a:rPr lang="zh-CN" altLang="en-US" sz="2000" b="1" kern="0" dirty="0">
                <a:latin typeface="黑体" panose="02010609060101010101" pitchFamily="49" charset="-122"/>
                <a:ea typeface="黑体" panose="02010609060101010101" pitchFamily="49" charset="-122"/>
              </a:rPr>
              <a:t>个队列</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if(f[</a:t>
            </a:r>
            <a:r>
              <a:rPr lang="en-US" altLang="zh-CN" sz="2000" b="1" kern="0" dirty="0" err="1">
                <a:latin typeface="黑体" panose="02010609060101010101" pitchFamily="49" charset="-122"/>
                <a:ea typeface="黑体" panose="02010609060101010101" pitchFamily="49" charset="-122"/>
              </a:rPr>
              <a:t>i</a:t>
            </a:r>
            <a:r>
              <a:rPr lang="en-US" altLang="zh-CN" sz="2000" b="1" kern="0" dirty="0">
                <a:latin typeface="黑体" panose="02010609060101010101" pitchFamily="49" charset="-122"/>
                <a:ea typeface="黑体" panose="02010609060101010101" pitchFamily="49" charset="-122"/>
              </a:rPr>
              <a:t>]){ //</a:t>
            </a:r>
            <a:r>
              <a:rPr lang="zh-CN" altLang="en-US" sz="2000" b="1" kern="0" dirty="0">
                <a:latin typeface="黑体" panose="02010609060101010101" pitchFamily="49" charset="-122"/>
                <a:ea typeface="黑体" panose="02010609060101010101" pitchFamily="49" charset="-122"/>
              </a:rPr>
              <a:t>若第</a:t>
            </a:r>
            <a:r>
              <a:rPr lang="en-US" altLang="zh-CN" sz="2000" b="1" kern="0" dirty="0">
                <a:latin typeface="黑体" panose="02010609060101010101" pitchFamily="49" charset="-122"/>
                <a:ea typeface="黑体" panose="02010609060101010101" pitchFamily="49" charset="-122"/>
              </a:rPr>
              <a:t>i</a:t>
            </a:r>
            <a:r>
              <a:rPr lang="zh-CN" altLang="en-US" sz="2000" b="1" kern="0" dirty="0">
                <a:latin typeface="黑体" panose="02010609060101010101" pitchFamily="49" charset="-122"/>
                <a:ea typeface="黑体" panose="02010609060101010101" pitchFamily="49" charset="-122"/>
              </a:rPr>
              <a:t>个队列不空</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solidFill>
                  <a:srgbClr val="FF0000"/>
                </a:solidFill>
                <a:latin typeface="黑体" panose="02010609060101010101" pitchFamily="49" charset="-122"/>
                <a:ea typeface="黑体" panose="02010609060101010101" pitchFamily="49" charset="-122"/>
              </a:rPr>
              <a:t>                p-&gt;next=f[</a:t>
            </a:r>
            <a:r>
              <a:rPr lang="en-US" altLang="zh-CN" sz="2000" b="1" kern="0" dirty="0" err="1">
                <a:solidFill>
                  <a:srgbClr val="FF0000"/>
                </a:solidFill>
                <a:latin typeface="黑体" panose="02010609060101010101" pitchFamily="49" charset="-122"/>
                <a:ea typeface="黑体" panose="02010609060101010101" pitchFamily="49" charset="-122"/>
              </a:rPr>
              <a:t>i</a:t>
            </a:r>
            <a:r>
              <a:rPr lang="en-US" altLang="zh-CN" sz="2000" b="1" kern="0" dirty="0">
                <a:solidFill>
                  <a:srgbClr val="FF0000"/>
                </a:solidFill>
                <a:latin typeface="黑体" panose="02010609060101010101" pitchFamily="49" charset="-122"/>
                <a:ea typeface="黑体" panose="02010609060101010101" pitchFamily="49" charset="-122"/>
              </a:rPr>
              <a:t>];</a:t>
            </a:r>
            <a:endParaRPr lang="en-US" altLang="zh-CN" sz="2000" b="1" kern="0" dirty="0">
              <a:solidFill>
                <a:srgbClr val="FF0000"/>
              </a:solidFill>
              <a:latin typeface="黑体" panose="02010609060101010101" pitchFamily="49" charset="-122"/>
              <a:ea typeface="黑体" panose="02010609060101010101" pitchFamily="49" charset="-122"/>
            </a:endParaRPr>
          </a:p>
          <a:p>
            <a:pPr>
              <a:lnSpc>
                <a:spcPct val="90000"/>
              </a:lnSpc>
              <a:buNone/>
            </a:pPr>
            <a:r>
              <a:rPr lang="en-US" altLang="zh-CN" sz="2000" b="1" kern="0" dirty="0">
                <a:solidFill>
                  <a:srgbClr val="FF0000"/>
                </a:solidFill>
                <a:latin typeface="黑体" panose="02010609060101010101" pitchFamily="49" charset="-122"/>
                <a:ea typeface="黑体" panose="02010609060101010101" pitchFamily="49" charset="-122"/>
              </a:rPr>
              <a:t>                p=r[</a:t>
            </a:r>
            <a:r>
              <a:rPr lang="en-US" altLang="zh-CN" sz="2000" b="1" kern="0" dirty="0" err="1">
                <a:solidFill>
                  <a:srgbClr val="FF0000"/>
                </a:solidFill>
                <a:latin typeface="黑体" panose="02010609060101010101" pitchFamily="49" charset="-122"/>
                <a:ea typeface="黑体" panose="02010609060101010101" pitchFamily="49" charset="-122"/>
              </a:rPr>
              <a:t>i</a:t>
            </a:r>
            <a:r>
              <a:rPr lang="en-US" altLang="zh-CN" sz="2000" b="1" kern="0" dirty="0">
                <a:solidFill>
                  <a:srgbClr val="FF0000"/>
                </a:solidFill>
                <a:latin typeface="黑体" panose="02010609060101010101" pitchFamily="49" charset="-122"/>
                <a:ea typeface="黑体" panose="02010609060101010101" pitchFamily="49" charset="-122"/>
              </a:rPr>
              <a:t>];</a:t>
            </a:r>
            <a:endParaRPr lang="en-US" altLang="zh-CN" sz="2000" b="1" kern="0" dirty="0">
              <a:solidFill>
                <a:srgbClr val="FF0000"/>
              </a:solidFill>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a:t>
            </a:r>
            <a:endParaRPr lang="en-US" altLang="zh-CN" sz="2000" b="1" kern="0" dirty="0">
              <a:latin typeface="黑体" panose="02010609060101010101" pitchFamily="49" charset="-122"/>
              <a:ea typeface="黑体" panose="02010609060101010101" pitchFamily="49" charset="-122"/>
            </a:endParaRPr>
          </a:p>
          <a:p>
            <a:pPr>
              <a:lnSpc>
                <a:spcPct val="90000"/>
              </a:lnSpc>
              <a:buNone/>
            </a:pP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a:t>
            </a:r>
            <a:r>
              <a:rPr lang="en-US" altLang="zh-CN" sz="2000" b="1" kern="0" dirty="0">
                <a:solidFill>
                  <a:srgbClr val="FF0000"/>
                </a:solidFill>
                <a:latin typeface="黑体" panose="02010609060101010101" pitchFamily="49" charset="-122"/>
                <a:ea typeface="黑体" panose="02010609060101010101" pitchFamily="49" charset="-122"/>
              </a:rPr>
              <a:t>p-&gt;next=NULL;  </a:t>
            </a:r>
            <a:r>
              <a:rPr lang="en-US" altLang="zh-CN" sz="2000" b="1" kern="0" dirty="0">
                <a:latin typeface="黑体" panose="02010609060101010101" pitchFamily="49" charset="-122"/>
                <a:ea typeface="黑体" panose="02010609060101010101" pitchFamily="49" charset="-122"/>
              </a:rPr>
              <a:t>//</a:t>
            </a:r>
            <a:r>
              <a:rPr lang="zh-CN" altLang="en-US" sz="2000" b="1" kern="0" dirty="0">
                <a:latin typeface="黑体" panose="02010609060101010101" pitchFamily="49" charset="-122"/>
                <a:ea typeface="黑体" panose="02010609060101010101" pitchFamily="49" charset="-122"/>
              </a:rPr>
              <a:t>收集结束，链表加上结束标志。</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a:t>
            </a:r>
            <a:endParaRPr lang="en-US" altLang="zh-CN" sz="2000" b="1" kern="0" dirty="0">
              <a:latin typeface="黑体" panose="02010609060101010101" pitchFamily="49" charset="-122"/>
              <a:ea typeface="黑体" panose="02010609060101010101" pitchFamily="49" charset="-122"/>
            </a:endParaRPr>
          </a:p>
          <a:p>
            <a:pPr>
              <a:lnSpc>
                <a:spcPct val="90000"/>
              </a:lnSpc>
              <a:buNone/>
            </a:pPr>
            <a:r>
              <a:rPr lang="en-US" altLang="zh-CN" sz="2000" b="1" kern="0" dirty="0">
                <a:latin typeface="黑体" panose="02010609060101010101" pitchFamily="49" charset="-122"/>
                <a:ea typeface="黑体" panose="02010609060101010101" pitchFamily="49" charset="-122"/>
              </a:rPr>
              <a:t>   }</a:t>
            </a:r>
            <a:endParaRPr lang="en-US" altLang="zh-CN" sz="2000" b="1" kern="0" dirty="0">
              <a:latin typeface="黑体" panose="02010609060101010101" pitchFamily="49" charset="-122"/>
              <a:ea typeface="黑体" panose="02010609060101010101" pitchFamily="49" charset="-122"/>
            </a:endParaRPr>
          </a:p>
        </p:txBody>
      </p:sp>
      <p:sp>
        <p:nvSpPr>
          <p:cNvPr id="9" name="Rectangle 2"/>
          <p:cNvSpPr>
            <a:spLocks noGrp="1" noChangeArrowheads="1"/>
          </p:cNvSpPr>
          <p:nvPr>
            <p:ph type="title"/>
          </p:nvPr>
        </p:nvSpPr>
        <p:spPr>
          <a:xfrm>
            <a:off x="498124" y="1835250"/>
            <a:ext cx="807524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二、链式基数排序（一趟分配和收集的过程）</a:t>
            </a:r>
            <a:endParaRPr lang="zh-CN" altLang="en-US" sz="3200" dirty="0">
              <a:latin typeface="黑体" panose="02010609060101010101" pitchFamily="49" charset="-122"/>
              <a:ea typeface="黑体" panose="02010609060101010101"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内容占位符 2"/>
          <p:cNvSpPr>
            <a:spLocks noGrp="1" noChangeArrowheads="1"/>
          </p:cNvSpPr>
          <p:nvPr>
            <p:ph idx="1"/>
          </p:nvPr>
        </p:nvSpPr>
        <p:spPr>
          <a:xfrm>
            <a:off x="357188" y="1428750"/>
            <a:ext cx="8499475" cy="1592263"/>
          </a:xfrm>
        </p:spPr>
        <p:txBody>
          <a:bodyPr/>
          <a:lstStyle/>
          <a:p>
            <a:pPr>
              <a:buFont typeface="Wingdings" panose="05000000000000000000" pitchFamily="2" charset="2"/>
              <a:buNone/>
            </a:pPr>
            <a:r>
              <a:rPr lang="zh-CN" altLang="en-US" sz="2800">
                <a:latin typeface="黑体" panose="02010609060101010101" pitchFamily="49" charset="-122"/>
                <a:ea typeface="黑体" panose="02010609060101010101" pitchFamily="49" charset="-122"/>
              </a:rPr>
              <a:t>  已知整数序列</a:t>
            </a:r>
            <a:r>
              <a:rPr lang="en-US" altLang="zh-CN" sz="2800">
                <a:latin typeface="黑体" panose="02010609060101010101" pitchFamily="49" charset="-122"/>
                <a:ea typeface="黑体" panose="02010609060101010101" pitchFamily="49" charset="-122"/>
              </a:rPr>
              <a:t>43</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17</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12</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8</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70</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89</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75</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65</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77</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9</a:t>
            </a:r>
            <a:r>
              <a:rPr lang="zh-CN" altLang="en-US" sz="2800">
                <a:latin typeface="黑体" panose="02010609060101010101" pitchFamily="49" charset="-122"/>
                <a:ea typeface="黑体" panose="02010609060101010101" pitchFamily="49" charset="-122"/>
              </a:rPr>
              <a:t>，写出对其进行链式基数排序的每一趟分配和收集的结果。</a:t>
            </a:r>
            <a:endParaRPr lang="zh-CN" altLang="en-US" sz="2800">
              <a:latin typeface="黑体" panose="02010609060101010101" pitchFamily="49" charset="-122"/>
              <a:ea typeface="黑体" panose="02010609060101010101" pitchFamily="49" charset="-122"/>
            </a:endParaRPr>
          </a:p>
        </p:txBody>
      </p:sp>
      <p:sp>
        <p:nvSpPr>
          <p:cNvPr id="4" name="Rectangle 8"/>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2060"/>
                </a:solidFill>
                <a:latin typeface="黑体" panose="02010609060101010101" pitchFamily="49" charset="-122"/>
                <a:ea typeface="黑体" panose="02010609060101010101" pitchFamily="49" charset="-122"/>
              </a:rPr>
              <a:t>课堂练习：</a:t>
            </a:r>
            <a:endParaRPr lang="zh-CN" altLang="en-US" sz="3600" b="1" dirty="0">
              <a:solidFill>
                <a:srgbClr val="002060"/>
              </a:solidFill>
              <a:latin typeface="黑体" panose="02010609060101010101" pitchFamily="49" charset="-122"/>
              <a:ea typeface="黑体" panose="020106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73"/>
          <p:cNvSpPr txBox="1">
            <a:spLocks noChangeArrowheads="1"/>
          </p:cNvSpPr>
          <p:nvPr/>
        </p:nvSpPr>
        <p:spPr bwMode="auto">
          <a:xfrm>
            <a:off x="1728788" y="1776413"/>
            <a:ext cx="5457824" cy="296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000" dirty="0">
                <a:latin typeface="宋体" panose="02010600030101010101" pitchFamily="2" charset="-122"/>
                <a:cs typeface="Times New Roman" panose="02020603050405020304" pitchFamily="18" charset="0"/>
              </a:rPr>
              <a:t>e[0]    e[1] 	  e[2]     e[3]    e[4]    e[5]     e[6]     e[7]    e[8]	   e[9]</a:t>
            </a:r>
            <a:r>
              <a:rPr lang="en-US" altLang="zh-CN" sz="1000" dirty="0">
                <a:latin typeface="Times New Roman" panose="02020603050405020304" pitchFamily="18" charset="0"/>
                <a:cs typeface="Times New Roman" panose="02020603050405020304" pitchFamily="18" charset="0"/>
              </a:rPr>
              <a:t> </a:t>
            </a:r>
            <a:endParaRPr lang="en-US" altLang="zh-CN" sz="2400" dirty="0"/>
          </a:p>
        </p:txBody>
      </p:sp>
      <p:sp>
        <p:nvSpPr>
          <p:cNvPr id="109571" name="Text Box 72"/>
          <p:cNvSpPr txBox="1">
            <a:spLocks noChangeArrowheads="1"/>
          </p:cNvSpPr>
          <p:nvPr/>
        </p:nvSpPr>
        <p:spPr bwMode="auto">
          <a:xfrm>
            <a:off x="1785938" y="2913063"/>
            <a:ext cx="5522366" cy="296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000" dirty="0">
                <a:latin typeface="宋体" panose="02010600030101010101" pitchFamily="2" charset="-122"/>
                <a:cs typeface="Times New Roman" panose="02020603050405020304" pitchFamily="18" charset="0"/>
              </a:rPr>
              <a:t>f[0]   f[1]    f[2]     f[3]    f[4]     f[5]     f[6] 	f[7]     f[8]	   f[9]</a:t>
            </a:r>
            <a:r>
              <a:rPr lang="en-US" altLang="zh-CN" sz="1000" dirty="0">
                <a:latin typeface="Times New Roman" panose="02020603050405020304" pitchFamily="18" charset="0"/>
                <a:cs typeface="Times New Roman" panose="02020603050405020304" pitchFamily="18" charset="0"/>
              </a:rPr>
              <a:t> </a:t>
            </a:r>
            <a:endParaRPr lang="en-US" altLang="zh-CN" sz="2400" dirty="0"/>
          </a:p>
        </p:txBody>
      </p:sp>
      <p:sp>
        <p:nvSpPr>
          <p:cNvPr id="109572" name="Text Box 71"/>
          <p:cNvSpPr txBox="1">
            <a:spLocks noChangeArrowheads="1"/>
          </p:cNvSpPr>
          <p:nvPr/>
        </p:nvSpPr>
        <p:spPr bwMode="auto">
          <a:xfrm>
            <a:off x="1824038" y="2565400"/>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70</a:t>
            </a:r>
            <a:endParaRPr lang="en-US" altLang="zh-CN" sz="2400" dirty="0"/>
          </a:p>
        </p:txBody>
      </p:sp>
      <p:sp>
        <p:nvSpPr>
          <p:cNvPr id="109573" name="Text Box 70"/>
          <p:cNvSpPr txBox="1">
            <a:spLocks noChangeArrowheads="1"/>
          </p:cNvSpPr>
          <p:nvPr/>
        </p:nvSpPr>
        <p:spPr bwMode="auto">
          <a:xfrm>
            <a:off x="5557838" y="2578100"/>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17</a:t>
            </a:r>
            <a:endParaRPr lang="en-US" altLang="zh-CN" sz="2400" dirty="0"/>
          </a:p>
        </p:txBody>
      </p:sp>
      <p:sp>
        <p:nvSpPr>
          <p:cNvPr id="109574" name="Line 69"/>
          <p:cNvSpPr>
            <a:spLocks noChangeShapeType="1"/>
          </p:cNvSpPr>
          <p:nvPr/>
        </p:nvSpPr>
        <p:spPr bwMode="auto">
          <a:xfrm flipH="1" flipV="1">
            <a:off x="1957388" y="2763838"/>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75" name="Line 68"/>
          <p:cNvSpPr>
            <a:spLocks noChangeShapeType="1"/>
          </p:cNvSpPr>
          <p:nvPr/>
        </p:nvSpPr>
        <p:spPr bwMode="auto">
          <a:xfrm flipH="1" flipV="1">
            <a:off x="5691188" y="2779713"/>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76" name="Line 67"/>
          <p:cNvSpPr>
            <a:spLocks noChangeShapeType="1"/>
          </p:cNvSpPr>
          <p:nvPr/>
        </p:nvSpPr>
        <p:spPr bwMode="auto">
          <a:xfrm>
            <a:off x="1957388" y="1971675"/>
            <a:ext cx="0" cy="59372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77" name="Text Box 66"/>
          <p:cNvSpPr txBox="1">
            <a:spLocks noChangeArrowheads="1"/>
          </p:cNvSpPr>
          <p:nvPr/>
        </p:nvSpPr>
        <p:spPr bwMode="auto">
          <a:xfrm>
            <a:off x="6634163" y="2216150"/>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09</a:t>
            </a:r>
            <a:endParaRPr lang="en-US" altLang="zh-CN" sz="2400"/>
          </a:p>
        </p:txBody>
      </p:sp>
      <p:sp>
        <p:nvSpPr>
          <p:cNvPr id="109578" name="Text Box 65"/>
          <p:cNvSpPr txBox="1">
            <a:spLocks noChangeArrowheads="1"/>
          </p:cNvSpPr>
          <p:nvPr/>
        </p:nvSpPr>
        <p:spPr bwMode="auto">
          <a:xfrm>
            <a:off x="3424238" y="2565400"/>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43</a:t>
            </a:r>
            <a:endParaRPr lang="en-US" altLang="zh-CN" sz="2400"/>
          </a:p>
        </p:txBody>
      </p:sp>
      <p:sp>
        <p:nvSpPr>
          <p:cNvPr id="109579" name="Line 64"/>
          <p:cNvSpPr>
            <a:spLocks noChangeShapeType="1"/>
          </p:cNvSpPr>
          <p:nvPr/>
        </p:nvSpPr>
        <p:spPr bwMode="auto">
          <a:xfrm flipH="1" flipV="1">
            <a:off x="3557588" y="2763838"/>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0" name="Line 63"/>
          <p:cNvSpPr>
            <a:spLocks noChangeShapeType="1"/>
          </p:cNvSpPr>
          <p:nvPr/>
        </p:nvSpPr>
        <p:spPr bwMode="auto">
          <a:xfrm flipH="1" flipV="1">
            <a:off x="6757988" y="2416175"/>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1" name="Line 62"/>
          <p:cNvSpPr>
            <a:spLocks noChangeShapeType="1"/>
          </p:cNvSpPr>
          <p:nvPr/>
        </p:nvSpPr>
        <p:spPr bwMode="auto">
          <a:xfrm flipH="1">
            <a:off x="3557588" y="1985963"/>
            <a:ext cx="0" cy="59372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2" name="Text Box 61"/>
          <p:cNvSpPr txBox="1">
            <a:spLocks noChangeArrowheads="1"/>
          </p:cNvSpPr>
          <p:nvPr/>
        </p:nvSpPr>
        <p:spPr bwMode="auto">
          <a:xfrm>
            <a:off x="2871788" y="2565400"/>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12</a:t>
            </a:r>
            <a:endParaRPr lang="en-US" altLang="zh-CN" sz="2400"/>
          </a:p>
        </p:txBody>
      </p:sp>
      <p:sp>
        <p:nvSpPr>
          <p:cNvPr id="109583" name="Line 60"/>
          <p:cNvSpPr>
            <a:spLocks noChangeShapeType="1"/>
          </p:cNvSpPr>
          <p:nvPr/>
        </p:nvSpPr>
        <p:spPr bwMode="auto">
          <a:xfrm flipH="1" flipV="1">
            <a:off x="2986088" y="2763838"/>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4" name="Line 59"/>
          <p:cNvSpPr>
            <a:spLocks noChangeShapeType="1"/>
          </p:cNvSpPr>
          <p:nvPr/>
        </p:nvSpPr>
        <p:spPr bwMode="auto">
          <a:xfrm>
            <a:off x="2986088" y="1971675"/>
            <a:ext cx="0" cy="59372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5" name="Text Box 58"/>
          <p:cNvSpPr txBox="1">
            <a:spLocks noChangeArrowheads="1"/>
          </p:cNvSpPr>
          <p:nvPr/>
        </p:nvSpPr>
        <p:spPr bwMode="auto">
          <a:xfrm>
            <a:off x="6119813" y="2576513"/>
            <a:ext cx="228600" cy="198437"/>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08</a:t>
            </a:r>
            <a:endParaRPr lang="en-US" altLang="zh-CN" sz="2400"/>
          </a:p>
        </p:txBody>
      </p:sp>
      <p:sp>
        <p:nvSpPr>
          <p:cNvPr id="109586" name="Text Box 57"/>
          <p:cNvSpPr txBox="1">
            <a:spLocks noChangeArrowheads="1"/>
          </p:cNvSpPr>
          <p:nvPr/>
        </p:nvSpPr>
        <p:spPr bwMode="auto">
          <a:xfrm>
            <a:off x="5557838" y="2206625"/>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77</a:t>
            </a:r>
            <a:endParaRPr lang="en-US" altLang="zh-CN" sz="2400" dirty="0"/>
          </a:p>
        </p:txBody>
      </p:sp>
      <p:sp>
        <p:nvSpPr>
          <p:cNvPr id="109587" name="Line 56"/>
          <p:cNvSpPr>
            <a:spLocks noChangeShapeType="1"/>
          </p:cNvSpPr>
          <p:nvPr/>
        </p:nvSpPr>
        <p:spPr bwMode="auto">
          <a:xfrm flipH="1" flipV="1">
            <a:off x="5681663" y="2406650"/>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8" name="Line 55"/>
          <p:cNvSpPr>
            <a:spLocks noChangeShapeType="1"/>
          </p:cNvSpPr>
          <p:nvPr/>
        </p:nvSpPr>
        <p:spPr bwMode="auto">
          <a:xfrm flipH="1" flipV="1">
            <a:off x="6234113" y="2778125"/>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9" name="Line 54"/>
          <p:cNvSpPr>
            <a:spLocks noChangeShapeType="1"/>
          </p:cNvSpPr>
          <p:nvPr/>
        </p:nvSpPr>
        <p:spPr bwMode="auto">
          <a:xfrm>
            <a:off x="6224588" y="2005013"/>
            <a:ext cx="0" cy="4953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0" name="Text Box 53"/>
          <p:cNvSpPr txBox="1">
            <a:spLocks noChangeArrowheads="1"/>
          </p:cNvSpPr>
          <p:nvPr/>
        </p:nvSpPr>
        <p:spPr bwMode="auto">
          <a:xfrm>
            <a:off x="4471988" y="2168525"/>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65</a:t>
            </a:r>
            <a:endParaRPr lang="en-US" altLang="zh-CN" sz="2400"/>
          </a:p>
        </p:txBody>
      </p:sp>
      <p:sp>
        <p:nvSpPr>
          <p:cNvPr id="109591" name="Text Box 52"/>
          <p:cNvSpPr txBox="1">
            <a:spLocks noChangeArrowheads="1"/>
          </p:cNvSpPr>
          <p:nvPr/>
        </p:nvSpPr>
        <p:spPr bwMode="auto">
          <a:xfrm>
            <a:off x="4471988" y="2565400"/>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75</a:t>
            </a:r>
            <a:endParaRPr lang="en-US" altLang="zh-CN" sz="2400" dirty="0"/>
          </a:p>
        </p:txBody>
      </p:sp>
      <p:sp>
        <p:nvSpPr>
          <p:cNvPr id="109592" name="Line 51"/>
          <p:cNvSpPr>
            <a:spLocks noChangeShapeType="1"/>
          </p:cNvSpPr>
          <p:nvPr/>
        </p:nvSpPr>
        <p:spPr bwMode="auto">
          <a:xfrm flipH="1" flipV="1">
            <a:off x="4586288" y="2763838"/>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3" name="Line 50"/>
          <p:cNvSpPr>
            <a:spLocks noChangeShapeType="1"/>
          </p:cNvSpPr>
          <p:nvPr/>
        </p:nvSpPr>
        <p:spPr bwMode="auto">
          <a:xfrm flipH="1" flipV="1">
            <a:off x="4586288" y="2366963"/>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4" name="Line 49"/>
          <p:cNvSpPr>
            <a:spLocks noChangeShapeType="1"/>
          </p:cNvSpPr>
          <p:nvPr/>
        </p:nvSpPr>
        <p:spPr bwMode="auto">
          <a:xfrm>
            <a:off x="4586288" y="1971675"/>
            <a:ext cx="0" cy="19685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5" name="Text Box 48"/>
          <p:cNvSpPr txBox="1">
            <a:spLocks noChangeArrowheads="1"/>
          </p:cNvSpPr>
          <p:nvPr/>
        </p:nvSpPr>
        <p:spPr bwMode="auto">
          <a:xfrm>
            <a:off x="6643688" y="2565400"/>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89</a:t>
            </a:r>
            <a:endParaRPr lang="en-US" altLang="zh-CN" sz="2400"/>
          </a:p>
        </p:txBody>
      </p:sp>
      <p:sp>
        <p:nvSpPr>
          <p:cNvPr id="109596" name="Line 47"/>
          <p:cNvSpPr>
            <a:spLocks noChangeShapeType="1"/>
          </p:cNvSpPr>
          <p:nvPr/>
        </p:nvSpPr>
        <p:spPr bwMode="auto">
          <a:xfrm flipH="1" flipV="1">
            <a:off x="6757988" y="2763838"/>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7" name="Line 46"/>
          <p:cNvSpPr>
            <a:spLocks noChangeShapeType="1"/>
          </p:cNvSpPr>
          <p:nvPr/>
        </p:nvSpPr>
        <p:spPr bwMode="auto">
          <a:xfrm flipH="1">
            <a:off x="6757988" y="1995488"/>
            <a:ext cx="0" cy="19843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98" name="Text Box 112"/>
          <p:cNvSpPr txBox="1">
            <a:spLocks noChangeArrowheads="1"/>
          </p:cNvSpPr>
          <p:nvPr/>
        </p:nvSpPr>
        <p:spPr bwMode="auto">
          <a:xfrm>
            <a:off x="814388" y="1476375"/>
            <a:ext cx="685800" cy="198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00">
              <a:latin typeface="宋体" panose="02010600030101010101" pitchFamily="2" charset="-122"/>
              <a:cs typeface="Times New Roman" panose="02020603050405020304" pitchFamily="18" charset="0"/>
            </a:endParaRPr>
          </a:p>
          <a:p>
            <a:pPr algn="ctr">
              <a:spcBef>
                <a:spcPct val="0"/>
              </a:spcBef>
              <a:buClrTx/>
              <a:buSzTx/>
              <a:buFontTx/>
              <a:buNone/>
            </a:pPr>
            <a:r>
              <a:rPr lang="zh-CN" altLang="en-US" sz="1000">
                <a:latin typeface="宋体" panose="02010600030101010101" pitchFamily="2" charset="-122"/>
                <a:cs typeface="Times New Roman" panose="02020603050405020304" pitchFamily="18" charset="0"/>
              </a:rPr>
              <a:t>初始状态</a:t>
            </a:r>
            <a:endParaRPr lang="zh-CN" altLang="en-US" sz="2400"/>
          </a:p>
        </p:txBody>
      </p:sp>
      <p:sp>
        <p:nvSpPr>
          <p:cNvPr id="109599" name="Text Box 1"/>
          <p:cNvSpPr txBox="1">
            <a:spLocks noChangeArrowheads="1"/>
          </p:cNvSpPr>
          <p:nvPr/>
        </p:nvSpPr>
        <p:spPr bwMode="auto">
          <a:xfrm>
            <a:off x="1384300" y="2070100"/>
            <a:ext cx="228600" cy="892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00">
              <a:latin typeface="宋体" panose="02010600030101010101" pitchFamily="2" charset="-122"/>
              <a:cs typeface="Times New Roman" panose="02020603050405020304" pitchFamily="18" charset="0"/>
            </a:endParaRPr>
          </a:p>
          <a:p>
            <a:pPr algn="ctr">
              <a:spcBef>
                <a:spcPct val="0"/>
              </a:spcBef>
              <a:buClrTx/>
              <a:buSzTx/>
              <a:buFontTx/>
              <a:buNone/>
            </a:pPr>
            <a:r>
              <a:rPr lang="zh-CN" altLang="en-US" sz="1000">
                <a:latin typeface="宋体" panose="02010600030101010101" pitchFamily="2" charset="-122"/>
                <a:cs typeface="Times New Roman" panose="02020603050405020304" pitchFamily="18" charset="0"/>
              </a:rPr>
              <a:t>一趟分配</a:t>
            </a:r>
            <a:endParaRPr lang="zh-CN" altLang="en-US" sz="2400"/>
          </a:p>
        </p:txBody>
      </p:sp>
      <p:grpSp>
        <p:nvGrpSpPr>
          <p:cNvPr id="109600" name="Group 91"/>
          <p:cNvGrpSpPr/>
          <p:nvPr/>
        </p:nvGrpSpPr>
        <p:grpSpPr bwMode="auto">
          <a:xfrm>
            <a:off x="1614488" y="1476375"/>
            <a:ext cx="5257800" cy="198438"/>
            <a:chOff x="2160" y="2844"/>
            <a:chExt cx="7200" cy="312"/>
          </a:xfrm>
        </p:grpSpPr>
        <p:sp>
          <p:nvSpPr>
            <p:cNvPr id="109664" name="Text Box 111"/>
            <p:cNvSpPr txBox="1">
              <a:spLocks noChangeArrowheads="1"/>
            </p:cNvSpPr>
            <p:nvPr/>
          </p:nvSpPr>
          <p:spPr bwMode="auto">
            <a:xfrm>
              <a:off x="324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17</a:t>
              </a:r>
              <a:endParaRPr lang="en-US" altLang="zh-CN" sz="2400"/>
            </a:p>
          </p:txBody>
        </p:sp>
        <p:sp>
          <p:nvSpPr>
            <p:cNvPr id="109665" name="Text Box 110"/>
            <p:cNvSpPr txBox="1">
              <a:spLocks noChangeArrowheads="1"/>
            </p:cNvSpPr>
            <p:nvPr/>
          </p:nvSpPr>
          <p:spPr bwMode="auto">
            <a:xfrm>
              <a:off x="252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43</a:t>
              </a:r>
              <a:endParaRPr lang="en-US" altLang="zh-CN" sz="2400"/>
            </a:p>
          </p:txBody>
        </p:sp>
        <p:sp>
          <p:nvSpPr>
            <p:cNvPr id="109666" name="Line 109"/>
            <p:cNvSpPr>
              <a:spLocks noChangeShapeType="1"/>
            </p:cNvSpPr>
            <p:nvPr/>
          </p:nvSpPr>
          <p:spPr bwMode="auto">
            <a:xfrm flipV="1">
              <a:off x="216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67" name="Text Box 108"/>
            <p:cNvSpPr txBox="1">
              <a:spLocks noChangeArrowheads="1"/>
            </p:cNvSpPr>
            <p:nvPr/>
          </p:nvSpPr>
          <p:spPr bwMode="auto">
            <a:xfrm>
              <a:off x="396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12</a:t>
              </a:r>
              <a:endParaRPr lang="en-US" altLang="zh-CN" sz="2400"/>
            </a:p>
          </p:txBody>
        </p:sp>
        <p:sp>
          <p:nvSpPr>
            <p:cNvPr id="109668" name="Text Box 107"/>
            <p:cNvSpPr txBox="1">
              <a:spLocks noChangeArrowheads="1"/>
            </p:cNvSpPr>
            <p:nvPr/>
          </p:nvSpPr>
          <p:spPr bwMode="auto">
            <a:xfrm>
              <a:off x="468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08</a:t>
              </a:r>
              <a:endParaRPr lang="en-US" altLang="zh-CN" sz="2400"/>
            </a:p>
          </p:txBody>
        </p:sp>
        <p:sp>
          <p:nvSpPr>
            <p:cNvPr id="109669" name="Text Box 106"/>
            <p:cNvSpPr txBox="1">
              <a:spLocks noChangeArrowheads="1"/>
            </p:cNvSpPr>
            <p:nvPr/>
          </p:nvSpPr>
          <p:spPr bwMode="auto">
            <a:xfrm>
              <a:off x="540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70</a:t>
              </a:r>
              <a:endParaRPr lang="en-US" altLang="zh-CN" sz="2400"/>
            </a:p>
          </p:txBody>
        </p:sp>
        <p:sp>
          <p:nvSpPr>
            <p:cNvPr id="109670" name="Text Box 105"/>
            <p:cNvSpPr txBox="1">
              <a:spLocks noChangeArrowheads="1"/>
            </p:cNvSpPr>
            <p:nvPr/>
          </p:nvSpPr>
          <p:spPr bwMode="auto">
            <a:xfrm>
              <a:off x="900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09</a:t>
              </a:r>
              <a:endParaRPr lang="en-US" altLang="zh-CN" sz="2400"/>
            </a:p>
          </p:txBody>
        </p:sp>
        <p:sp>
          <p:nvSpPr>
            <p:cNvPr id="109671" name="Text Box 104"/>
            <p:cNvSpPr txBox="1">
              <a:spLocks noChangeArrowheads="1"/>
            </p:cNvSpPr>
            <p:nvPr/>
          </p:nvSpPr>
          <p:spPr bwMode="auto">
            <a:xfrm>
              <a:off x="612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89</a:t>
              </a:r>
              <a:endParaRPr lang="en-US" altLang="zh-CN" sz="2400"/>
            </a:p>
          </p:txBody>
        </p:sp>
        <p:sp>
          <p:nvSpPr>
            <p:cNvPr id="109672" name="Text Box 103"/>
            <p:cNvSpPr txBox="1">
              <a:spLocks noChangeArrowheads="1"/>
            </p:cNvSpPr>
            <p:nvPr/>
          </p:nvSpPr>
          <p:spPr bwMode="auto">
            <a:xfrm>
              <a:off x="756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65</a:t>
              </a:r>
              <a:endParaRPr lang="en-US" altLang="zh-CN" sz="2400"/>
            </a:p>
          </p:txBody>
        </p:sp>
        <p:sp>
          <p:nvSpPr>
            <p:cNvPr id="109673" name="Text Box 102"/>
            <p:cNvSpPr txBox="1">
              <a:spLocks noChangeArrowheads="1"/>
            </p:cNvSpPr>
            <p:nvPr/>
          </p:nvSpPr>
          <p:spPr bwMode="auto">
            <a:xfrm>
              <a:off x="684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75</a:t>
              </a:r>
              <a:endParaRPr lang="en-US" altLang="zh-CN" sz="2400"/>
            </a:p>
          </p:txBody>
        </p:sp>
        <p:sp>
          <p:nvSpPr>
            <p:cNvPr id="109674" name="Text Box 101"/>
            <p:cNvSpPr txBox="1">
              <a:spLocks noChangeArrowheads="1"/>
            </p:cNvSpPr>
            <p:nvPr/>
          </p:nvSpPr>
          <p:spPr bwMode="auto">
            <a:xfrm>
              <a:off x="828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77</a:t>
              </a:r>
              <a:endParaRPr lang="en-US" altLang="zh-CN" sz="2400"/>
            </a:p>
          </p:txBody>
        </p:sp>
        <p:sp>
          <p:nvSpPr>
            <p:cNvPr id="109675" name="Line 100"/>
            <p:cNvSpPr>
              <a:spLocks noChangeShapeType="1"/>
            </p:cNvSpPr>
            <p:nvPr/>
          </p:nvSpPr>
          <p:spPr bwMode="auto">
            <a:xfrm flipV="1">
              <a:off x="288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76" name="Line 99"/>
            <p:cNvSpPr>
              <a:spLocks noChangeShapeType="1"/>
            </p:cNvSpPr>
            <p:nvPr/>
          </p:nvSpPr>
          <p:spPr bwMode="auto">
            <a:xfrm flipV="1">
              <a:off x="360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77" name="Line 98"/>
            <p:cNvSpPr>
              <a:spLocks noChangeShapeType="1"/>
            </p:cNvSpPr>
            <p:nvPr/>
          </p:nvSpPr>
          <p:spPr bwMode="auto">
            <a:xfrm flipV="1">
              <a:off x="432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78" name="Line 97"/>
            <p:cNvSpPr>
              <a:spLocks noChangeShapeType="1"/>
            </p:cNvSpPr>
            <p:nvPr/>
          </p:nvSpPr>
          <p:spPr bwMode="auto">
            <a:xfrm flipV="1">
              <a:off x="504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79" name="Line 96"/>
            <p:cNvSpPr>
              <a:spLocks noChangeShapeType="1"/>
            </p:cNvSpPr>
            <p:nvPr/>
          </p:nvSpPr>
          <p:spPr bwMode="auto">
            <a:xfrm flipV="1">
              <a:off x="576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80" name="Line 95"/>
            <p:cNvSpPr>
              <a:spLocks noChangeShapeType="1"/>
            </p:cNvSpPr>
            <p:nvPr/>
          </p:nvSpPr>
          <p:spPr bwMode="auto">
            <a:xfrm flipV="1">
              <a:off x="648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81" name="Line 94"/>
            <p:cNvSpPr>
              <a:spLocks noChangeShapeType="1"/>
            </p:cNvSpPr>
            <p:nvPr/>
          </p:nvSpPr>
          <p:spPr bwMode="auto">
            <a:xfrm flipV="1">
              <a:off x="720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82" name="Line 93"/>
            <p:cNvSpPr>
              <a:spLocks noChangeShapeType="1"/>
            </p:cNvSpPr>
            <p:nvPr/>
          </p:nvSpPr>
          <p:spPr bwMode="auto">
            <a:xfrm flipV="1">
              <a:off x="792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83" name="Line 92"/>
            <p:cNvSpPr>
              <a:spLocks noChangeShapeType="1"/>
            </p:cNvSpPr>
            <p:nvPr/>
          </p:nvSpPr>
          <p:spPr bwMode="auto">
            <a:xfrm flipV="1">
              <a:off x="864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9601" name="Text Box 89"/>
          <p:cNvSpPr txBox="1">
            <a:spLocks noChangeArrowheads="1"/>
          </p:cNvSpPr>
          <p:nvPr/>
        </p:nvSpPr>
        <p:spPr bwMode="auto">
          <a:xfrm>
            <a:off x="1728788" y="3654425"/>
            <a:ext cx="5651524" cy="296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000" dirty="0">
                <a:latin typeface="宋体" panose="02010600030101010101" pitchFamily="2" charset="-122"/>
                <a:cs typeface="Times New Roman" panose="02020603050405020304" pitchFamily="18" charset="0"/>
              </a:rPr>
              <a:t>e[0]     e[1]    e[2]     e[3]    e[4]	e[5]    e[6] 	  e[7]    e[8]	    e[9]</a:t>
            </a:r>
            <a:r>
              <a:rPr lang="en-US" altLang="zh-CN" sz="1000" dirty="0">
                <a:latin typeface="Times New Roman" panose="02020603050405020304" pitchFamily="18" charset="0"/>
                <a:cs typeface="Times New Roman" panose="02020603050405020304" pitchFamily="18" charset="0"/>
              </a:rPr>
              <a:t> </a:t>
            </a:r>
            <a:endParaRPr lang="en-US" altLang="zh-CN" sz="2400" dirty="0"/>
          </a:p>
        </p:txBody>
      </p:sp>
      <p:sp>
        <p:nvSpPr>
          <p:cNvPr id="109602" name="Text Box 88"/>
          <p:cNvSpPr txBox="1">
            <a:spLocks noChangeArrowheads="1"/>
          </p:cNvSpPr>
          <p:nvPr/>
        </p:nvSpPr>
        <p:spPr bwMode="auto">
          <a:xfrm>
            <a:off x="1728789" y="5178425"/>
            <a:ext cx="5438774" cy="296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000" dirty="0">
                <a:latin typeface="宋体" panose="02010600030101010101" pitchFamily="2" charset="-122"/>
                <a:cs typeface="Times New Roman" panose="02020603050405020304" pitchFamily="18" charset="0"/>
              </a:rPr>
              <a:t>f[0]     f[1] 	   f[2]     f[3]    f[4]	f[5]    f[6] 	  f[7]    f[8]    f[9]</a:t>
            </a:r>
            <a:r>
              <a:rPr lang="en-US" altLang="zh-CN" sz="1000" dirty="0">
                <a:latin typeface="Times New Roman" panose="02020603050405020304" pitchFamily="18" charset="0"/>
                <a:cs typeface="Times New Roman" panose="02020603050405020304" pitchFamily="18" charset="0"/>
              </a:rPr>
              <a:t> </a:t>
            </a:r>
            <a:endParaRPr lang="en-US" altLang="zh-CN" sz="2400" dirty="0"/>
          </a:p>
        </p:txBody>
      </p:sp>
      <p:sp>
        <p:nvSpPr>
          <p:cNvPr id="109603" name="Text Box 2"/>
          <p:cNvSpPr txBox="1">
            <a:spLocks noChangeArrowheads="1"/>
          </p:cNvSpPr>
          <p:nvPr/>
        </p:nvSpPr>
        <p:spPr bwMode="auto">
          <a:xfrm>
            <a:off x="814388" y="3379788"/>
            <a:ext cx="685800" cy="1984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00">
              <a:latin typeface="宋体" panose="02010600030101010101" pitchFamily="2" charset="-122"/>
              <a:cs typeface="Times New Roman" panose="02020603050405020304" pitchFamily="18" charset="0"/>
            </a:endParaRPr>
          </a:p>
          <a:p>
            <a:pPr algn="ctr">
              <a:spcBef>
                <a:spcPct val="0"/>
              </a:spcBef>
              <a:buClrTx/>
              <a:buSzTx/>
              <a:buFontTx/>
              <a:buNone/>
            </a:pPr>
            <a:r>
              <a:rPr lang="zh-CN" altLang="en-US" sz="1000">
                <a:latin typeface="宋体" panose="02010600030101010101" pitchFamily="2" charset="-122"/>
                <a:cs typeface="Times New Roman" panose="02020603050405020304" pitchFamily="18" charset="0"/>
              </a:rPr>
              <a:t>一趟收集</a:t>
            </a:r>
            <a:endParaRPr lang="zh-CN" altLang="en-US" sz="2400"/>
          </a:p>
        </p:txBody>
      </p:sp>
      <p:sp>
        <p:nvSpPr>
          <p:cNvPr id="109604" name="Text Box 90"/>
          <p:cNvSpPr txBox="1">
            <a:spLocks noChangeArrowheads="1"/>
          </p:cNvSpPr>
          <p:nvPr/>
        </p:nvSpPr>
        <p:spPr bwMode="auto">
          <a:xfrm>
            <a:off x="1384300" y="4348163"/>
            <a:ext cx="228600" cy="892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000">
              <a:latin typeface="宋体" panose="02010600030101010101" pitchFamily="2" charset="-122"/>
              <a:cs typeface="Times New Roman" panose="02020603050405020304" pitchFamily="18" charset="0"/>
            </a:endParaRPr>
          </a:p>
          <a:p>
            <a:pPr algn="ctr">
              <a:spcBef>
                <a:spcPct val="0"/>
              </a:spcBef>
              <a:buClrTx/>
              <a:buSzTx/>
              <a:buFontTx/>
              <a:buNone/>
            </a:pPr>
            <a:r>
              <a:rPr lang="zh-CN" altLang="en-US" sz="1000">
                <a:latin typeface="宋体" panose="02010600030101010101" pitchFamily="2" charset="-122"/>
                <a:cs typeface="Times New Roman" panose="02020603050405020304" pitchFamily="18" charset="0"/>
              </a:rPr>
              <a:t>二趟分配</a:t>
            </a:r>
            <a:endParaRPr lang="zh-CN" altLang="en-US" sz="2400"/>
          </a:p>
        </p:txBody>
      </p:sp>
      <p:grpSp>
        <p:nvGrpSpPr>
          <p:cNvPr id="109605" name="Group 3"/>
          <p:cNvGrpSpPr/>
          <p:nvPr/>
        </p:nvGrpSpPr>
        <p:grpSpPr bwMode="auto">
          <a:xfrm>
            <a:off x="1614488" y="3357563"/>
            <a:ext cx="5257800" cy="198437"/>
            <a:chOff x="2160" y="2844"/>
            <a:chExt cx="7200" cy="312"/>
          </a:xfrm>
        </p:grpSpPr>
        <p:sp>
          <p:nvSpPr>
            <p:cNvPr id="109644" name="Text Box 23"/>
            <p:cNvSpPr txBox="1">
              <a:spLocks noChangeArrowheads="1"/>
            </p:cNvSpPr>
            <p:nvPr/>
          </p:nvSpPr>
          <p:spPr bwMode="auto">
            <a:xfrm>
              <a:off x="324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12</a:t>
              </a:r>
              <a:endParaRPr lang="en-US" altLang="zh-CN" sz="2400"/>
            </a:p>
          </p:txBody>
        </p:sp>
        <p:sp>
          <p:nvSpPr>
            <p:cNvPr id="109645" name="Text Box 22"/>
            <p:cNvSpPr txBox="1">
              <a:spLocks noChangeArrowheads="1"/>
            </p:cNvSpPr>
            <p:nvPr/>
          </p:nvSpPr>
          <p:spPr bwMode="auto">
            <a:xfrm>
              <a:off x="252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70</a:t>
              </a:r>
              <a:endParaRPr lang="en-US" altLang="zh-CN" sz="2400"/>
            </a:p>
          </p:txBody>
        </p:sp>
        <p:sp>
          <p:nvSpPr>
            <p:cNvPr id="109646" name="Line 21"/>
            <p:cNvSpPr>
              <a:spLocks noChangeShapeType="1"/>
            </p:cNvSpPr>
            <p:nvPr/>
          </p:nvSpPr>
          <p:spPr bwMode="auto">
            <a:xfrm flipV="1">
              <a:off x="216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7" name="Text Box 20"/>
            <p:cNvSpPr txBox="1">
              <a:spLocks noChangeArrowheads="1"/>
            </p:cNvSpPr>
            <p:nvPr/>
          </p:nvSpPr>
          <p:spPr bwMode="auto">
            <a:xfrm>
              <a:off x="396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43</a:t>
              </a:r>
              <a:endParaRPr lang="en-US" altLang="zh-CN" sz="2400"/>
            </a:p>
          </p:txBody>
        </p:sp>
        <p:sp>
          <p:nvSpPr>
            <p:cNvPr id="109648" name="Text Box 19"/>
            <p:cNvSpPr txBox="1">
              <a:spLocks noChangeArrowheads="1"/>
            </p:cNvSpPr>
            <p:nvPr/>
          </p:nvSpPr>
          <p:spPr bwMode="auto">
            <a:xfrm>
              <a:off x="468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75</a:t>
              </a:r>
              <a:endParaRPr lang="en-US" altLang="zh-CN" sz="2400"/>
            </a:p>
          </p:txBody>
        </p:sp>
        <p:sp>
          <p:nvSpPr>
            <p:cNvPr id="109649" name="Text Box 18"/>
            <p:cNvSpPr txBox="1">
              <a:spLocks noChangeArrowheads="1"/>
            </p:cNvSpPr>
            <p:nvPr/>
          </p:nvSpPr>
          <p:spPr bwMode="auto">
            <a:xfrm>
              <a:off x="540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65</a:t>
              </a:r>
              <a:endParaRPr lang="en-US" altLang="zh-CN" sz="2400"/>
            </a:p>
          </p:txBody>
        </p:sp>
        <p:sp>
          <p:nvSpPr>
            <p:cNvPr id="109650" name="Text Box 17"/>
            <p:cNvSpPr txBox="1">
              <a:spLocks noChangeArrowheads="1"/>
            </p:cNvSpPr>
            <p:nvPr/>
          </p:nvSpPr>
          <p:spPr bwMode="auto">
            <a:xfrm>
              <a:off x="900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09</a:t>
              </a:r>
              <a:endParaRPr lang="en-US" altLang="zh-CN" sz="2400"/>
            </a:p>
          </p:txBody>
        </p:sp>
        <p:sp>
          <p:nvSpPr>
            <p:cNvPr id="109651" name="Text Box 16"/>
            <p:cNvSpPr txBox="1">
              <a:spLocks noChangeArrowheads="1"/>
            </p:cNvSpPr>
            <p:nvPr/>
          </p:nvSpPr>
          <p:spPr bwMode="auto">
            <a:xfrm>
              <a:off x="612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17</a:t>
              </a:r>
              <a:endParaRPr lang="en-US" altLang="zh-CN" sz="2400"/>
            </a:p>
          </p:txBody>
        </p:sp>
        <p:sp>
          <p:nvSpPr>
            <p:cNvPr id="109652" name="Text Box 15"/>
            <p:cNvSpPr txBox="1">
              <a:spLocks noChangeArrowheads="1"/>
            </p:cNvSpPr>
            <p:nvPr/>
          </p:nvSpPr>
          <p:spPr bwMode="auto">
            <a:xfrm>
              <a:off x="756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08</a:t>
              </a:r>
              <a:endParaRPr lang="en-US" altLang="zh-CN" sz="2400"/>
            </a:p>
          </p:txBody>
        </p:sp>
        <p:sp>
          <p:nvSpPr>
            <p:cNvPr id="109653" name="Text Box 14"/>
            <p:cNvSpPr txBox="1">
              <a:spLocks noChangeArrowheads="1"/>
            </p:cNvSpPr>
            <p:nvPr/>
          </p:nvSpPr>
          <p:spPr bwMode="auto">
            <a:xfrm>
              <a:off x="684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77</a:t>
              </a:r>
              <a:endParaRPr lang="en-US" altLang="zh-CN" sz="2400" dirty="0"/>
            </a:p>
          </p:txBody>
        </p:sp>
        <p:sp>
          <p:nvSpPr>
            <p:cNvPr id="109654" name="Text Box 13"/>
            <p:cNvSpPr txBox="1">
              <a:spLocks noChangeArrowheads="1"/>
            </p:cNvSpPr>
            <p:nvPr/>
          </p:nvSpPr>
          <p:spPr bwMode="auto">
            <a:xfrm>
              <a:off x="828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89</a:t>
              </a:r>
              <a:endParaRPr lang="en-US" altLang="zh-CN" sz="2400"/>
            </a:p>
          </p:txBody>
        </p:sp>
        <p:sp>
          <p:nvSpPr>
            <p:cNvPr id="109655" name="Line 12"/>
            <p:cNvSpPr>
              <a:spLocks noChangeShapeType="1"/>
            </p:cNvSpPr>
            <p:nvPr/>
          </p:nvSpPr>
          <p:spPr bwMode="auto">
            <a:xfrm flipV="1">
              <a:off x="288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56" name="Line 11"/>
            <p:cNvSpPr>
              <a:spLocks noChangeShapeType="1"/>
            </p:cNvSpPr>
            <p:nvPr/>
          </p:nvSpPr>
          <p:spPr bwMode="auto">
            <a:xfrm flipV="1">
              <a:off x="360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57" name="Line 10"/>
            <p:cNvSpPr>
              <a:spLocks noChangeShapeType="1"/>
            </p:cNvSpPr>
            <p:nvPr/>
          </p:nvSpPr>
          <p:spPr bwMode="auto">
            <a:xfrm flipV="1">
              <a:off x="432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58" name="Line 9"/>
            <p:cNvSpPr>
              <a:spLocks noChangeShapeType="1"/>
            </p:cNvSpPr>
            <p:nvPr/>
          </p:nvSpPr>
          <p:spPr bwMode="auto">
            <a:xfrm flipV="1">
              <a:off x="504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59" name="Line 8"/>
            <p:cNvSpPr>
              <a:spLocks noChangeShapeType="1"/>
            </p:cNvSpPr>
            <p:nvPr/>
          </p:nvSpPr>
          <p:spPr bwMode="auto">
            <a:xfrm flipV="1">
              <a:off x="576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60" name="Line 7"/>
            <p:cNvSpPr>
              <a:spLocks noChangeShapeType="1"/>
            </p:cNvSpPr>
            <p:nvPr/>
          </p:nvSpPr>
          <p:spPr bwMode="auto">
            <a:xfrm flipV="1">
              <a:off x="648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61" name="Line 6"/>
            <p:cNvSpPr>
              <a:spLocks noChangeShapeType="1"/>
            </p:cNvSpPr>
            <p:nvPr/>
          </p:nvSpPr>
          <p:spPr bwMode="auto">
            <a:xfrm flipV="1">
              <a:off x="720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62" name="Line 5"/>
            <p:cNvSpPr>
              <a:spLocks noChangeShapeType="1"/>
            </p:cNvSpPr>
            <p:nvPr/>
          </p:nvSpPr>
          <p:spPr bwMode="auto">
            <a:xfrm flipV="1">
              <a:off x="792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63" name="Line 4"/>
            <p:cNvSpPr>
              <a:spLocks noChangeShapeType="1"/>
            </p:cNvSpPr>
            <p:nvPr/>
          </p:nvSpPr>
          <p:spPr bwMode="auto">
            <a:xfrm flipV="1">
              <a:off x="864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9606" name="Text Box 87"/>
          <p:cNvSpPr txBox="1">
            <a:spLocks noChangeArrowheads="1"/>
          </p:cNvSpPr>
          <p:nvPr/>
        </p:nvSpPr>
        <p:spPr bwMode="auto">
          <a:xfrm>
            <a:off x="2424113" y="4448175"/>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17</a:t>
            </a:r>
            <a:endParaRPr lang="en-US" altLang="zh-CN" sz="2400"/>
          </a:p>
        </p:txBody>
      </p:sp>
      <p:sp>
        <p:nvSpPr>
          <p:cNvPr id="109607" name="Line 86"/>
          <p:cNvSpPr>
            <a:spLocks noChangeShapeType="1"/>
          </p:cNvSpPr>
          <p:nvPr/>
        </p:nvSpPr>
        <p:spPr bwMode="auto">
          <a:xfrm flipH="1" flipV="1">
            <a:off x="2528888" y="4645025"/>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08" name="Text Box 85"/>
          <p:cNvSpPr txBox="1">
            <a:spLocks noChangeArrowheads="1"/>
          </p:cNvSpPr>
          <p:nvPr/>
        </p:nvSpPr>
        <p:spPr bwMode="auto">
          <a:xfrm>
            <a:off x="2414588" y="4843463"/>
            <a:ext cx="228600" cy="198437"/>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12</a:t>
            </a:r>
            <a:endParaRPr lang="en-US" altLang="zh-CN" sz="2400"/>
          </a:p>
        </p:txBody>
      </p:sp>
      <p:sp>
        <p:nvSpPr>
          <p:cNvPr id="109609" name="Line 84"/>
          <p:cNvSpPr>
            <a:spLocks noChangeShapeType="1"/>
          </p:cNvSpPr>
          <p:nvPr/>
        </p:nvSpPr>
        <p:spPr bwMode="auto">
          <a:xfrm flipH="1" flipV="1">
            <a:off x="2528888" y="5041900"/>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0" name="Line 83"/>
          <p:cNvSpPr>
            <a:spLocks noChangeShapeType="1"/>
          </p:cNvSpPr>
          <p:nvPr/>
        </p:nvSpPr>
        <p:spPr bwMode="auto">
          <a:xfrm flipH="1">
            <a:off x="2528888" y="3852863"/>
            <a:ext cx="0" cy="595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1" name="Text Box 82"/>
          <p:cNvSpPr txBox="1">
            <a:spLocks noChangeArrowheads="1"/>
          </p:cNvSpPr>
          <p:nvPr/>
        </p:nvSpPr>
        <p:spPr bwMode="auto">
          <a:xfrm>
            <a:off x="1862138" y="4484688"/>
            <a:ext cx="228600" cy="198437"/>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09</a:t>
            </a:r>
            <a:endParaRPr lang="en-US" altLang="zh-CN" sz="2400"/>
          </a:p>
        </p:txBody>
      </p:sp>
      <p:sp>
        <p:nvSpPr>
          <p:cNvPr id="109612" name="Text Box 81"/>
          <p:cNvSpPr txBox="1">
            <a:spLocks noChangeArrowheads="1"/>
          </p:cNvSpPr>
          <p:nvPr/>
        </p:nvSpPr>
        <p:spPr bwMode="auto">
          <a:xfrm>
            <a:off x="1862138" y="4879975"/>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08</a:t>
            </a:r>
            <a:endParaRPr lang="en-US" altLang="zh-CN" sz="2400"/>
          </a:p>
        </p:txBody>
      </p:sp>
      <p:sp>
        <p:nvSpPr>
          <p:cNvPr id="109613" name="Line 80"/>
          <p:cNvSpPr>
            <a:spLocks noChangeShapeType="1"/>
          </p:cNvSpPr>
          <p:nvPr/>
        </p:nvSpPr>
        <p:spPr bwMode="auto">
          <a:xfrm flipH="1" flipV="1">
            <a:off x="1976438" y="5078413"/>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4" name="Line 79"/>
          <p:cNvSpPr>
            <a:spLocks noChangeShapeType="1"/>
          </p:cNvSpPr>
          <p:nvPr/>
        </p:nvSpPr>
        <p:spPr bwMode="auto">
          <a:xfrm flipH="1" flipV="1">
            <a:off x="1976438" y="4683125"/>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5" name="Text Box 78"/>
          <p:cNvSpPr txBox="1">
            <a:spLocks noChangeArrowheads="1"/>
          </p:cNvSpPr>
          <p:nvPr/>
        </p:nvSpPr>
        <p:spPr bwMode="auto">
          <a:xfrm>
            <a:off x="4034771" y="4818062"/>
            <a:ext cx="228600" cy="198437"/>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43</a:t>
            </a:r>
            <a:endParaRPr lang="en-US" altLang="zh-CN" sz="2400" dirty="0"/>
          </a:p>
        </p:txBody>
      </p:sp>
      <p:sp>
        <p:nvSpPr>
          <p:cNvPr id="109616" name="Line 77"/>
          <p:cNvSpPr>
            <a:spLocks noChangeShapeType="1"/>
          </p:cNvSpPr>
          <p:nvPr/>
        </p:nvSpPr>
        <p:spPr bwMode="auto">
          <a:xfrm flipH="1" flipV="1">
            <a:off x="4149071" y="5062536"/>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7" name="Text Box 76"/>
          <p:cNvSpPr txBox="1">
            <a:spLocks noChangeArrowheads="1"/>
          </p:cNvSpPr>
          <p:nvPr/>
        </p:nvSpPr>
        <p:spPr bwMode="auto">
          <a:xfrm>
            <a:off x="6128725" y="4837114"/>
            <a:ext cx="228600" cy="198437"/>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89</a:t>
            </a:r>
            <a:endParaRPr lang="en-US" altLang="zh-CN" sz="2400" dirty="0"/>
          </a:p>
        </p:txBody>
      </p:sp>
      <p:sp>
        <p:nvSpPr>
          <p:cNvPr id="109618" name="Line 75"/>
          <p:cNvSpPr>
            <a:spLocks noChangeShapeType="1"/>
          </p:cNvSpPr>
          <p:nvPr/>
        </p:nvSpPr>
        <p:spPr bwMode="auto">
          <a:xfrm flipH="1">
            <a:off x="1985963" y="3889375"/>
            <a:ext cx="0" cy="59531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19" name="Line 74"/>
          <p:cNvSpPr>
            <a:spLocks noChangeShapeType="1"/>
          </p:cNvSpPr>
          <p:nvPr/>
        </p:nvSpPr>
        <p:spPr bwMode="auto">
          <a:xfrm>
            <a:off x="6238876" y="3848100"/>
            <a:ext cx="0" cy="9906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9620" name="Group 24"/>
          <p:cNvGrpSpPr/>
          <p:nvPr/>
        </p:nvGrpSpPr>
        <p:grpSpPr bwMode="auto">
          <a:xfrm>
            <a:off x="1614488" y="5537200"/>
            <a:ext cx="5257800" cy="198438"/>
            <a:chOff x="2160" y="2844"/>
            <a:chExt cx="7200" cy="312"/>
          </a:xfrm>
        </p:grpSpPr>
        <p:sp>
          <p:nvSpPr>
            <p:cNvPr id="109624" name="Text Box 44"/>
            <p:cNvSpPr txBox="1">
              <a:spLocks noChangeArrowheads="1"/>
            </p:cNvSpPr>
            <p:nvPr/>
          </p:nvSpPr>
          <p:spPr bwMode="auto">
            <a:xfrm>
              <a:off x="324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09</a:t>
              </a:r>
              <a:endParaRPr lang="en-US" altLang="zh-CN" sz="2400"/>
            </a:p>
          </p:txBody>
        </p:sp>
        <p:sp>
          <p:nvSpPr>
            <p:cNvPr id="109625" name="Text Box 43"/>
            <p:cNvSpPr txBox="1">
              <a:spLocks noChangeArrowheads="1"/>
            </p:cNvSpPr>
            <p:nvPr/>
          </p:nvSpPr>
          <p:spPr bwMode="auto">
            <a:xfrm>
              <a:off x="252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08</a:t>
              </a:r>
              <a:endParaRPr lang="en-US" altLang="zh-CN" sz="2400"/>
            </a:p>
          </p:txBody>
        </p:sp>
        <p:sp>
          <p:nvSpPr>
            <p:cNvPr id="109626" name="Line 42"/>
            <p:cNvSpPr>
              <a:spLocks noChangeShapeType="1"/>
            </p:cNvSpPr>
            <p:nvPr/>
          </p:nvSpPr>
          <p:spPr bwMode="auto">
            <a:xfrm flipV="1">
              <a:off x="216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27" name="Text Box 41"/>
            <p:cNvSpPr txBox="1">
              <a:spLocks noChangeArrowheads="1"/>
            </p:cNvSpPr>
            <p:nvPr/>
          </p:nvSpPr>
          <p:spPr bwMode="auto">
            <a:xfrm>
              <a:off x="396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12</a:t>
              </a:r>
              <a:endParaRPr lang="en-US" altLang="zh-CN" sz="2400"/>
            </a:p>
          </p:txBody>
        </p:sp>
        <p:sp>
          <p:nvSpPr>
            <p:cNvPr id="109628" name="Text Box 40"/>
            <p:cNvSpPr txBox="1">
              <a:spLocks noChangeArrowheads="1"/>
            </p:cNvSpPr>
            <p:nvPr/>
          </p:nvSpPr>
          <p:spPr bwMode="auto">
            <a:xfrm>
              <a:off x="468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17</a:t>
              </a:r>
              <a:endParaRPr lang="en-US" altLang="zh-CN" sz="2400"/>
            </a:p>
          </p:txBody>
        </p:sp>
        <p:sp>
          <p:nvSpPr>
            <p:cNvPr id="109629" name="Text Box 39"/>
            <p:cNvSpPr txBox="1">
              <a:spLocks noChangeArrowheads="1"/>
            </p:cNvSpPr>
            <p:nvPr/>
          </p:nvSpPr>
          <p:spPr bwMode="auto">
            <a:xfrm>
              <a:off x="540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43</a:t>
              </a:r>
              <a:endParaRPr lang="en-US" altLang="zh-CN" sz="2400"/>
            </a:p>
          </p:txBody>
        </p:sp>
        <p:sp>
          <p:nvSpPr>
            <p:cNvPr id="109630" name="Text Box 38"/>
            <p:cNvSpPr txBox="1">
              <a:spLocks noChangeArrowheads="1"/>
            </p:cNvSpPr>
            <p:nvPr/>
          </p:nvSpPr>
          <p:spPr bwMode="auto">
            <a:xfrm>
              <a:off x="900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89</a:t>
              </a:r>
              <a:endParaRPr lang="en-US" altLang="zh-CN" sz="2400"/>
            </a:p>
          </p:txBody>
        </p:sp>
        <p:sp>
          <p:nvSpPr>
            <p:cNvPr id="109631" name="Text Box 37"/>
            <p:cNvSpPr txBox="1">
              <a:spLocks noChangeArrowheads="1"/>
            </p:cNvSpPr>
            <p:nvPr/>
          </p:nvSpPr>
          <p:spPr bwMode="auto">
            <a:xfrm>
              <a:off x="612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65</a:t>
              </a:r>
              <a:endParaRPr lang="en-US" altLang="zh-CN" sz="2400"/>
            </a:p>
          </p:txBody>
        </p:sp>
        <p:sp>
          <p:nvSpPr>
            <p:cNvPr id="109632" name="Text Box 36"/>
            <p:cNvSpPr txBox="1">
              <a:spLocks noChangeArrowheads="1"/>
            </p:cNvSpPr>
            <p:nvPr/>
          </p:nvSpPr>
          <p:spPr bwMode="auto">
            <a:xfrm>
              <a:off x="756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75</a:t>
              </a:r>
              <a:endParaRPr lang="en-US" altLang="zh-CN" sz="2400"/>
            </a:p>
          </p:txBody>
        </p:sp>
        <p:sp>
          <p:nvSpPr>
            <p:cNvPr id="109633" name="Text Box 35"/>
            <p:cNvSpPr txBox="1">
              <a:spLocks noChangeArrowheads="1"/>
            </p:cNvSpPr>
            <p:nvPr/>
          </p:nvSpPr>
          <p:spPr bwMode="auto">
            <a:xfrm>
              <a:off x="684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70</a:t>
              </a:r>
              <a:endParaRPr lang="en-US" altLang="zh-CN" sz="2400"/>
            </a:p>
          </p:txBody>
        </p:sp>
        <p:sp>
          <p:nvSpPr>
            <p:cNvPr id="109634" name="Text Box 34"/>
            <p:cNvSpPr txBox="1">
              <a:spLocks noChangeArrowheads="1"/>
            </p:cNvSpPr>
            <p:nvPr/>
          </p:nvSpPr>
          <p:spPr bwMode="auto">
            <a:xfrm>
              <a:off x="8280" y="2844"/>
              <a:ext cx="360" cy="312"/>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77</a:t>
              </a:r>
              <a:endParaRPr lang="en-US" altLang="zh-CN" sz="2400"/>
            </a:p>
          </p:txBody>
        </p:sp>
        <p:sp>
          <p:nvSpPr>
            <p:cNvPr id="109635" name="Line 33"/>
            <p:cNvSpPr>
              <a:spLocks noChangeShapeType="1"/>
            </p:cNvSpPr>
            <p:nvPr/>
          </p:nvSpPr>
          <p:spPr bwMode="auto">
            <a:xfrm flipV="1">
              <a:off x="288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36" name="Line 32"/>
            <p:cNvSpPr>
              <a:spLocks noChangeShapeType="1"/>
            </p:cNvSpPr>
            <p:nvPr/>
          </p:nvSpPr>
          <p:spPr bwMode="auto">
            <a:xfrm flipV="1">
              <a:off x="360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37" name="Line 31"/>
            <p:cNvSpPr>
              <a:spLocks noChangeShapeType="1"/>
            </p:cNvSpPr>
            <p:nvPr/>
          </p:nvSpPr>
          <p:spPr bwMode="auto">
            <a:xfrm flipV="1">
              <a:off x="432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38" name="Line 30"/>
            <p:cNvSpPr>
              <a:spLocks noChangeShapeType="1"/>
            </p:cNvSpPr>
            <p:nvPr/>
          </p:nvSpPr>
          <p:spPr bwMode="auto">
            <a:xfrm flipV="1">
              <a:off x="504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39" name="Line 29"/>
            <p:cNvSpPr>
              <a:spLocks noChangeShapeType="1"/>
            </p:cNvSpPr>
            <p:nvPr/>
          </p:nvSpPr>
          <p:spPr bwMode="auto">
            <a:xfrm flipV="1">
              <a:off x="576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0" name="Line 28"/>
            <p:cNvSpPr>
              <a:spLocks noChangeShapeType="1"/>
            </p:cNvSpPr>
            <p:nvPr/>
          </p:nvSpPr>
          <p:spPr bwMode="auto">
            <a:xfrm flipV="1">
              <a:off x="648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1" name="Line 27"/>
            <p:cNvSpPr>
              <a:spLocks noChangeShapeType="1"/>
            </p:cNvSpPr>
            <p:nvPr/>
          </p:nvSpPr>
          <p:spPr bwMode="auto">
            <a:xfrm flipV="1">
              <a:off x="720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2" name="Line 26"/>
            <p:cNvSpPr>
              <a:spLocks noChangeShapeType="1"/>
            </p:cNvSpPr>
            <p:nvPr/>
          </p:nvSpPr>
          <p:spPr bwMode="auto">
            <a:xfrm flipV="1">
              <a:off x="792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3" name="Line 25"/>
            <p:cNvSpPr>
              <a:spLocks noChangeShapeType="1"/>
            </p:cNvSpPr>
            <p:nvPr/>
          </p:nvSpPr>
          <p:spPr bwMode="auto">
            <a:xfrm flipV="1">
              <a:off x="8640" y="3000"/>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9621" name="Line 45"/>
          <p:cNvSpPr>
            <a:spLocks noChangeShapeType="1"/>
          </p:cNvSpPr>
          <p:nvPr/>
        </p:nvSpPr>
        <p:spPr bwMode="auto">
          <a:xfrm>
            <a:off x="5681663" y="1995488"/>
            <a:ext cx="0" cy="19843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22" name="Rectangle 113"/>
          <p:cNvSpPr>
            <a:spLocks noChangeArrowheads="1"/>
          </p:cNvSpPr>
          <p:nvPr/>
        </p:nvSpPr>
        <p:spPr bwMode="auto">
          <a:xfrm>
            <a:off x="795338" y="8763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p>
        </p:txBody>
      </p:sp>
      <p:sp>
        <p:nvSpPr>
          <p:cNvPr id="109623" name="Rectangle 164"/>
          <p:cNvSpPr>
            <a:spLocks noChangeArrowheads="1"/>
          </p:cNvSpPr>
          <p:nvPr/>
        </p:nvSpPr>
        <p:spPr bwMode="auto">
          <a:xfrm>
            <a:off x="795338" y="1333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p>
        </p:txBody>
      </p:sp>
      <p:sp>
        <p:nvSpPr>
          <p:cNvPr id="116" name="Line 74"/>
          <p:cNvSpPr>
            <a:spLocks noChangeShapeType="1"/>
          </p:cNvSpPr>
          <p:nvPr/>
        </p:nvSpPr>
        <p:spPr bwMode="auto">
          <a:xfrm>
            <a:off x="4154153" y="3821906"/>
            <a:ext cx="0" cy="9906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7" name="Text Box 71"/>
          <p:cNvSpPr txBox="1">
            <a:spLocks noChangeArrowheads="1"/>
          </p:cNvSpPr>
          <p:nvPr/>
        </p:nvSpPr>
        <p:spPr bwMode="auto">
          <a:xfrm>
            <a:off x="5593716" y="4818856"/>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70</a:t>
            </a:r>
            <a:endParaRPr lang="en-US" altLang="zh-CN" sz="2400" dirty="0"/>
          </a:p>
        </p:txBody>
      </p:sp>
      <p:sp>
        <p:nvSpPr>
          <p:cNvPr id="118" name="Text Box 52"/>
          <p:cNvSpPr txBox="1">
            <a:spLocks noChangeArrowheads="1"/>
          </p:cNvSpPr>
          <p:nvPr/>
        </p:nvSpPr>
        <p:spPr bwMode="auto">
          <a:xfrm>
            <a:off x="5595304" y="4428329"/>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75</a:t>
            </a:r>
            <a:endParaRPr lang="en-US" altLang="zh-CN" sz="2400" dirty="0"/>
          </a:p>
        </p:txBody>
      </p:sp>
      <p:sp>
        <p:nvSpPr>
          <p:cNvPr id="119" name="Text Box 53"/>
          <p:cNvSpPr txBox="1">
            <a:spLocks noChangeArrowheads="1"/>
          </p:cNvSpPr>
          <p:nvPr/>
        </p:nvSpPr>
        <p:spPr bwMode="auto">
          <a:xfrm>
            <a:off x="5096194" y="4812506"/>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a:latin typeface="宋体" panose="02010600030101010101" pitchFamily="2" charset="-122"/>
                <a:cs typeface="Times New Roman" panose="02020603050405020304" pitchFamily="18" charset="0"/>
              </a:rPr>
              <a:t>65</a:t>
            </a:r>
            <a:endParaRPr lang="en-US" altLang="zh-CN" sz="2400"/>
          </a:p>
        </p:txBody>
      </p:sp>
      <p:sp>
        <p:nvSpPr>
          <p:cNvPr id="120" name="Text Box 57"/>
          <p:cNvSpPr txBox="1">
            <a:spLocks noChangeArrowheads="1"/>
          </p:cNvSpPr>
          <p:nvPr/>
        </p:nvSpPr>
        <p:spPr bwMode="auto">
          <a:xfrm>
            <a:off x="5574983" y="4048520"/>
            <a:ext cx="228600" cy="198438"/>
          </a:xfrm>
          <a:prstGeom prst="rect">
            <a:avLst/>
          </a:prstGeom>
          <a:solidFill>
            <a:srgbClr val="FFFFFF"/>
          </a:solidFill>
          <a:ln w="9525">
            <a:solidFill>
              <a:srgbClr val="000000"/>
            </a:solidFill>
            <a:miter lim="800000"/>
          </a:ln>
        </p:spPr>
        <p:txBody>
          <a:bodyPr lIns="0" tIns="0" rIns="0" bIns="0"/>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000" dirty="0">
                <a:latin typeface="宋体" panose="02010600030101010101" pitchFamily="2" charset="-122"/>
                <a:cs typeface="Times New Roman" panose="02020603050405020304" pitchFamily="18" charset="0"/>
              </a:rPr>
              <a:t>77</a:t>
            </a:r>
            <a:endParaRPr lang="en-US" altLang="zh-CN" sz="2400" dirty="0"/>
          </a:p>
        </p:txBody>
      </p:sp>
      <p:sp>
        <p:nvSpPr>
          <p:cNvPr id="121" name="Line 77"/>
          <p:cNvSpPr>
            <a:spLocks noChangeShapeType="1"/>
          </p:cNvSpPr>
          <p:nvPr/>
        </p:nvSpPr>
        <p:spPr bwMode="auto">
          <a:xfrm flipH="1" flipV="1">
            <a:off x="5210494" y="5068886"/>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 name="Line 77"/>
          <p:cNvSpPr>
            <a:spLocks noChangeShapeType="1"/>
          </p:cNvSpPr>
          <p:nvPr/>
        </p:nvSpPr>
        <p:spPr bwMode="auto">
          <a:xfrm flipH="1" flipV="1">
            <a:off x="5708016" y="5062537"/>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 name="Line 77"/>
          <p:cNvSpPr>
            <a:spLocks noChangeShapeType="1"/>
          </p:cNvSpPr>
          <p:nvPr/>
        </p:nvSpPr>
        <p:spPr bwMode="auto">
          <a:xfrm flipH="1" flipV="1">
            <a:off x="6243025" y="5041900"/>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 name="Line 74"/>
          <p:cNvSpPr>
            <a:spLocks noChangeShapeType="1"/>
          </p:cNvSpPr>
          <p:nvPr/>
        </p:nvSpPr>
        <p:spPr bwMode="auto">
          <a:xfrm>
            <a:off x="5210494" y="3828256"/>
            <a:ext cx="0" cy="9906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 name="Line 77"/>
          <p:cNvSpPr>
            <a:spLocks noChangeShapeType="1"/>
          </p:cNvSpPr>
          <p:nvPr/>
        </p:nvSpPr>
        <p:spPr bwMode="auto">
          <a:xfrm flipH="1" flipV="1">
            <a:off x="5694999" y="4645024"/>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 name="Line 77"/>
          <p:cNvSpPr>
            <a:spLocks noChangeShapeType="1"/>
          </p:cNvSpPr>
          <p:nvPr/>
        </p:nvSpPr>
        <p:spPr bwMode="auto">
          <a:xfrm flipH="1" flipV="1">
            <a:off x="5681663" y="4246958"/>
            <a:ext cx="0" cy="1555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 name="Line 49"/>
          <p:cNvSpPr>
            <a:spLocks noChangeShapeType="1"/>
          </p:cNvSpPr>
          <p:nvPr/>
        </p:nvSpPr>
        <p:spPr bwMode="auto">
          <a:xfrm>
            <a:off x="5690871" y="3848100"/>
            <a:ext cx="0" cy="19685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285750" y="1857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二、链式基数排序(性能分析)</a:t>
            </a:r>
            <a:endParaRPr lang="en-US" altLang="zh-CN" sz="3300">
              <a:latin typeface="黑体" panose="02010609060101010101" pitchFamily="49" charset="-122"/>
              <a:ea typeface="黑体" panose="02010609060101010101" pitchFamily="49" charset="-122"/>
            </a:endParaRPr>
          </a:p>
        </p:txBody>
      </p:sp>
      <p:sp>
        <p:nvSpPr>
          <p:cNvPr id="110595" name="Text Box 3"/>
          <p:cNvSpPr txBox="1">
            <a:spLocks noChangeArrowheads="1"/>
          </p:cNvSpPr>
          <p:nvPr/>
        </p:nvSpPr>
        <p:spPr bwMode="auto">
          <a:xfrm>
            <a:off x="8028384" y="6400800"/>
            <a:ext cx="1115616" cy="46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C9F3477-3EDB-482A-BDBD-FDA07DBC8D26}" type="slidenum">
              <a:rPr lang="zh-CN" altLang="en-US" sz="2400"/>
            </a:fld>
            <a:endParaRPr lang="en-US" altLang="zh-CN" sz="2400" dirty="0"/>
          </a:p>
        </p:txBody>
      </p:sp>
      <p:sp>
        <p:nvSpPr>
          <p:cNvPr id="11059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endParaRPr lang="zh-CN" altLang="en-US" sz="3600" b="1">
              <a:solidFill>
                <a:srgbClr val="333399"/>
              </a:solidFill>
              <a:ea typeface="仿宋_GB2312" pitchFamily="49" charset="-122"/>
            </a:endParaRPr>
          </a:p>
        </p:txBody>
      </p:sp>
      <p:sp>
        <p:nvSpPr>
          <p:cNvPr id="110597" name="Rectangle 5"/>
          <p:cNvSpPr>
            <a:spLocks noGrp="1" noChangeArrowheads="1"/>
          </p:cNvSpPr>
          <p:nvPr>
            <p:ph type="body" idx="1"/>
          </p:nvPr>
        </p:nvSpPr>
        <p:spPr>
          <a:xfrm>
            <a:off x="214313" y="2643188"/>
            <a:ext cx="8750175" cy="4038600"/>
          </a:xfrm>
        </p:spPr>
        <p:txBody>
          <a:bodyPr/>
          <a:lstStyle/>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若每个关键字有 </a:t>
            </a:r>
            <a:r>
              <a:rPr lang="en-US" altLang="zh-CN" b="1" dirty="0">
                <a:solidFill>
                  <a:srgbClr val="FF0000"/>
                </a:solidFill>
                <a:latin typeface="黑体" panose="02010609060101010101" pitchFamily="49" charset="-122"/>
                <a:ea typeface="黑体" panose="02010609060101010101" pitchFamily="49" charset="-122"/>
              </a:rPr>
              <a:t>d</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位,关键字的基数为</a:t>
            </a:r>
            <a:r>
              <a:rPr lang="en-US" altLang="zh-CN" b="1" dirty="0">
                <a:solidFill>
                  <a:srgbClr val="FF0000"/>
                </a:solidFill>
                <a:latin typeface="黑体" panose="02010609060101010101" pitchFamily="49" charset="-122"/>
                <a:ea typeface="黑体" panose="02010609060101010101" pitchFamily="49" charset="-122"/>
              </a:rPr>
              <a:t>radix</a:t>
            </a:r>
            <a:r>
              <a:rPr lang="zh-CN" altLang="en-US" b="1" dirty="0">
                <a:solidFill>
                  <a:srgbClr val="FF0000"/>
                </a:solidFill>
                <a:latin typeface="黑体" panose="02010609060101010101" pitchFamily="49" charset="-122"/>
                <a:ea typeface="黑体" panose="02010609060101010101" pitchFamily="49" charset="-122"/>
              </a:rPr>
              <a:t> </a:t>
            </a:r>
            <a:endParaRPr lang="zh-CN" altLang="en-US" b="1" dirty="0">
              <a:solidFill>
                <a:srgbClr val="FF0000"/>
              </a:solidFill>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需要重复执行</a:t>
            </a:r>
            <a:r>
              <a:rPr lang="en-US" altLang="zh-CN" b="1" dirty="0">
                <a:solidFill>
                  <a:srgbClr val="FF0000"/>
                </a:solidFill>
                <a:latin typeface="黑体" panose="02010609060101010101" pitchFamily="49" charset="-122"/>
                <a:ea typeface="黑体" panose="02010609060101010101" pitchFamily="49" charset="-122"/>
              </a:rPr>
              <a:t>d </a:t>
            </a:r>
            <a:r>
              <a:rPr lang="zh-CN" altLang="en-US" b="1" dirty="0">
                <a:latin typeface="黑体" panose="02010609060101010101" pitchFamily="49" charset="-122"/>
                <a:ea typeface="黑体" panose="02010609060101010101" pitchFamily="49" charset="-122"/>
              </a:rPr>
              <a:t>趟</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分配</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与</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收集</a:t>
            </a:r>
            <a:r>
              <a:rPr lang="zh-CN" altLang="en-US" b="1" dirty="0">
                <a:latin typeface="Times New Roman" panose="02020603050405020304" pitchFamily="18" charset="0"/>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每趟对 </a:t>
            </a:r>
            <a:r>
              <a:rPr lang="en-US" altLang="zh-CN" b="1" dirty="0">
                <a:solidFill>
                  <a:srgbClr val="FF0000"/>
                </a:solidFill>
                <a:latin typeface="黑体" panose="02010609060101010101" pitchFamily="49" charset="-122"/>
                <a:ea typeface="黑体" panose="02010609060101010101" pitchFamily="49" charset="-122"/>
              </a:rPr>
              <a:t>n </a:t>
            </a:r>
            <a:r>
              <a:rPr lang="zh-CN" altLang="en-US" b="1" dirty="0">
                <a:latin typeface="黑体" panose="02010609060101010101" pitchFamily="49" charset="-122"/>
                <a:ea typeface="黑体" panose="02010609060101010101" pitchFamily="49" charset="-122"/>
              </a:rPr>
              <a:t>个对象进行</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分配</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，对</a:t>
            </a:r>
            <a:r>
              <a:rPr lang="en-US" altLang="zh-CN" b="1" dirty="0">
                <a:latin typeface="黑体" panose="02010609060101010101" pitchFamily="49" charset="-122"/>
                <a:ea typeface="黑体" panose="02010609060101010101" pitchFamily="49" charset="-122"/>
              </a:rPr>
              <a:t>radix</a:t>
            </a:r>
            <a:r>
              <a:rPr lang="zh-CN" altLang="en-US" b="1" dirty="0">
                <a:latin typeface="黑体" panose="02010609060101010101" pitchFamily="49" charset="-122"/>
                <a:ea typeface="黑体" panose="02010609060101010101" pitchFamily="49" charset="-122"/>
              </a:rPr>
              <a:t>个队列进行</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收集</a:t>
            </a:r>
            <a:r>
              <a:rPr lang="zh-CN" altLang="en-US" b="1" dirty="0">
                <a:latin typeface="Times New Roman" panose="02020603050405020304" pitchFamily="18" charset="0"/>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dirty="0">
                <a:latin typeface="黑体" panose="02010609060101010101" pitchFamily="49" charset="-122"/>
                <a:ea typeface="黑体" panose="02010609060101010101" pitchFamily="49" charset="-122"/>
              </a:rPr>
              <a:t>总时间复杂度为</a:t>
            </a:r>
            <a:r>
              <a:rPr lang="en-US" altLang="zh-CN" b="1" dirty="0">
                <a:latin typeface="黑体" panose="02010609060101010101" pitchFamily="49" charset="-122"/>
                <a:ea typeface="黑体" panose="02010609060101010101" pitchFamily="49" charset="-122"/>
              </a:rPr>
              <a:t>O(</a:t>
            </a:r>
            <a:r>
              <a:rPr lang="en-US" altLang="zh-CN" b="1" dirty="0">
                <a:solidFill>
                  <a:srgbClr val="FF0000"/>
                </a:solidFill>
                <a:latin typeface="黑体" panose="02010609060101010101" pitchFamily="49" charset="-122"/>
                <a:ea typeface="黑体" panose="02010609060101010101" pitchFamily="49" charset="-122"/>
              </a:rPr>
              <a:t>d(</a:t>
            </a:r>
            <a:r>
              <a:rPr lang="en-US" altLang="zh-CN" b="1" dirty="0" err="1">
                <a:solidFill>
                  <a:srgbClr val="FF0000"/>
                </a:solidFill>
                <a:latin typeface="黑体" panose="02010609060101010101" pitchFamily="49" charset="-122"/>
                <a:ea typeface="黑体" panose="02010609060101010101" pitchFamily="49" charset="-122"/>
              </a:rPr>
              <a:t>n+radix</a:t>
            </a:r>
            <a:r>
              <a:rPr lang="en-US" altLang="zh-CN" b="1" dirty="0">
                <a:solidFill>
                  <a:srgbClr val="FF0000"/>
                </a:solidFill>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p:txBody>
      </p:sp>
      <p:sp>
        <p:nvSpPr>
          <p:cNvPr id="110598"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57200" y="1984375"/>
            <a:ext cx="8229600" cy="681038"/>
          </a:xfrm>
        </p:spPr>
        <p:txBody>
          <a:bodyPr/>
          <a:lstStyle/>
          <a:p>
            <a:pPr algn="l" eaLnBrk="1" hangingPunct="1"/>
            <a:r>
              <a:rPr lang="zh-CN" altLang="en-US" sz="3300">
                <a:latin typeface="黑体" panose="02010609060101010101" pitchFamily="49" charset="-122"/>
                <a:ea typeface="黑体" panose="02010609060101010101" pitchFamily="49" charset="-122"/>
              </a:rPr>
              <a:t>二、链式基数排序(性能分析)</a:t>
            </a:r>
            <a:endParaRPr lang="en-US" altLang="zh-CN" sz="3300">
              <a:latin typeface="黑体" panose="02010609060101010101" pitchFamily="49" charset="-122"/>
              <a:ea typeface="黑体" panose="02010609060101010101" pitchFamily="49" charset="-122"/>
            </a:endParaRPr>
          </a:p>
        </p:txBody>
      </p:sp>
      <p:sp>
        <p:nvSpPr>
          <p:cNvPr id="111619" name="Text Box 3"/>
          <p:cNvSpPr txBox="1">
            <a:spLocks noChangeArrowheads="1"/>
          </p:cNvSpPr>
          <p:nvPr/>
        </p:nvSpPr>
        <p:spPr bwMode="auto">
          <a:xfrm>
            <a:off x="8244408" y="6400800"/>
            <a:ext cx="899592" cy="46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33DE069-432F-493A-B88C-5356912DA316}" type="slidenum">
              <a:rPr lang="zh-CN" altLang="en-US" sz="2400"/>
            </a:fld>
            <a:endParaRPr lang="en-US" altLang="zh-CN" sz="2400" dirty="0"/>
          </a:p>
        </p:txBody>
      </p:sp>
      <p:sp>
        <p:nvSpPr>
          <p:cNvPr id="11162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第六节　基数排序</a:t>
            </a:r>
            <a:endParaRPr lang="zh-CN" altLang="en-US" sz="3600" b="1">
              <a:solidFill>
                <a:srgbClr val="333399"/>
              </a:solidFill>
              <a:ea typeface="仿宋_GB2312" pitchFamily="49" charset="-122"/>
            </a:endParaRPr>
          </a:p>
        </p:txBody>
      </p:sp>
      <p:sp>
        <p:nvSpPr>
          <p:cNvPr id="111621" name="Rectangle 5"/>
          <p:cNvSpPr>
            <a:spLocks noGrp="1" noChangeArrowheads="1"/>
          </p:cNvSpPr>
          <p:nvPr>
            <p:ph type="body" idx="1"/>
          </p:nvPr>
        </p:nvSpPr>
        <p:spPr>
          <a:xfrm>
            <a:off x="428625" y="2819400"/>
            <a:ext cx="8572500" cy="4038600"/>
          </a:xfrm>
        </p:spPr>
        <p:txBody>
          <a:bodyPr/>
          <a:lstStyle/>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若基数</a:t>
            </a:r>
            <a:r>
              <a:rPr lang="en-US" altLang="zh-CN" b="1">
                <a:latin typeface="黑体" panose="02010609060101010101" pitchFamily="49" charset="-122"/>
                <a:ea typeface="黑体" panose="02010609060101010101" pitchFamily="49" charset="-122"/>
              </a:rPr>
              <a:t>radix</a:t>
            </a:r>
            <a:r>
              <a:rPr lang="zh-CN" altLang="en-US" b="1">
                <a:latin typeface="黑体" panose="02010609060101010101" pitchFamily="49" charset="-122"/>
                <a:ea typeface="黑体" panose="02010609060101010101" pitchFamily="49" charset="-122"/>
              </a:rPr>
              <a:t>相同, 对于对象个数</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较多而</a:t>
            </a:r>
            <a:r>
              <a:rPr lang="zh-CN" altLang="en-US" b="1">
                <a:solidFill>
                  <a:srgbClr val="FF0000"/>
                </a:solidFill>
                <a:latin typeface="黑体" panose="02010609060101010101" pitchFamily="49" charset="-122"/>
                <a:ea typeface="黑体" panose="02010609060101010101" pitchFamily="49" charset="-122"/>
              </a:rPr>
              <a:t>关键字位数</a:t>
            </a:r>
            <a:r>
              <a:rPr lang="en-US" altLang="zh-CN" b="1">
                <a:solidFill>
                  <a:srgbClr val="FF0000"/>
                </a:solidFill>
                <a:latin typeface="黑体" panose="02010609060101010101" pitchFamily="49" charset="-122"/>
                <a:ea typeface="黑体" panose="02010609060101010101" pitchFamily="49" charset="-122"/>
              </a:rPr>
              <a:t>(d)</a:t>
            </a:r>
            <a:r>
              <a:rPr lang="zh-CN" altLang="en-US" b="1">
                <a:solidFill>
                  <a:srgbClr val="FF0000"/>
                </a:solidFill>
                <a:latin typeface="黑体" panose="02010609060101010101" pitchFamily="49" charset="-122"/>
                <a:ea typeface="黑体" panose="02010609060101010101" pitchFamily="49" charset="-122"/>
              </a:rPr>
              <a:t>较少</a:t>
            </a:r>
            <a:r>
              <a:rPr lang="zh-CN" altLang="en-US" b="1">
                <a:latin typeface="黑体" panose="02010609060101010101" pitchFamily="49" charset="-122"/>
                <a:ea typeface="黑体" panose="02010609060101010101" pitchFamily="49" charset="-122"/>
              </a:rPr>
              <a:t>的情况, 使用链式基数排序较好</a:t>
            </a:r>
            <a:endParaRPr lang="zh-CN" altLang="en-US" b="1">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基数排序需要增加</a:t>
            </a:r>
            <a:r>
              <a:rPr lang="en-US" altLang="zh-CN" b="1">
                <a:solidFill>
                  <a:srgbClr val="FF0000"/>
                </a:solidFill>
                <a:latin typeface="黑体" panose="02010609060101010101" pitchFamily="49" charset="-122"/>
                <a:ea typeface="黑体" panose="02010609060101010101" pitchFamily="49" charset="-122"/>
              </a:rPr>
              <a:t>n+2radix</a:t>
            </a:r>
            <a:r>
              <a:rPr lang="zh-CN" altLang="en-US" b="1">
                <a:latin typeface="黑体" panose="02010609060101010101" pitchFamily="49" charset="-122"/>
                <a:ea typeface="黑体" panose="02010609060101010101" pitchFamily="49" charset="-122"/>
              </a:rPr>
              <a:t>个附加链接指针</a:t>
            </a:r>
            <a:endParaRPr lang="zh-CN" altLang="en-US" b="1">
              <a:latin typeface="黑体" panose="02010609060101010101" pitchFamily="49" charset="-122"/>
              <a:ea typeface="黑体" panose="02010609060101010101" pitchFamily="49" charset="-122"/>
            </a:endParaRPr>
          </a:p>
          <a:p>
            <a:pPr eaLnBrk="1" hangingPunct="1">
              <a:spcBef>
                <a:spcPct val="70000"/>
              </a:spcBef>
              <a:buClr>
                <a:schemeClr val="tx2"/>
              </a:buClr>
              <a:buSzPct val="50000"/>
            </a:pPr>
            <a:r>
              <a:rPr lang="zh-CN" altLang="en-US" b="1">
                <a:latin typeface="黑体" panose="02010609060101010101" pitchFamily="49" charset="-122"/>
                <a:ea typeface="黑体" panose="02010609060101010101" pitchFamily="49" charset="-122"/>
              </a:rPr>
              <a:t>基数排序是</a:t>
            </a:r>
            <a:r>
              <a:rPr lang="zh-CN" altLang="en-US" b="1">
                <a:solidFill>
                  <a:srgbClr val="FF0000"/>
                </a:solidFill>
                <a:latin typeface="黑体" panose="02010609060101010101" pitchFamily="49" charset="-122"/>
                <a:ea typeface="黑体" panose="02010609060101010101" pitchFamily="49" charset="-122"/>
              </a:rPr>
              <a:t>稳定</a:t>
            </a:r>
            <a:r>
              <a:rPr lang="zh-CN" altLang="en-US" b="1">
                <a:latin typeface="黑体" panose="02010609060101010101" pitchFamily="49" charset="-122"/>
                <a:ea typeface="黑体" panose="02010609060101010101" pitchFamily="49" charset="-122"/>
              </a:rPr>
              <a:t>的排序方法。</a:t>
            </a:r>
            <a:endParaRPr lang="zh-CN" altLang="en-US" b="1">
              <a:latin typeface="黑体" panose="02010609060101010101" pitchFamily="49" charset="-122"/>
              <a:ea typeface="黑体" panose="02010609060101010101" pitchFamily="49" charset="-122"/>
            </a:endParaRPr>
          </a:p>
        </p:txBody>
      </p:sp>
      <p:sp>
        <p:nvSpPr>
          <p:cNvPr id="111622"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3"/>
          <p:cNvSpPr txBox="1">
            <a:spLocks noChangeArrowheads="1"/>
          </p:cNvSpPr>
          <p:nvPr/>
        </p:nvSpPr>
        <p:spPr bwMode="auto">
          <a:xfrm>
            <a:off x="8172400" y="6400800"/>
            <a:ext cx="971600" cy="46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FDE4E35-F65A-4333-B929-FA1E0D86DD21}" type="slidenum">
              <a:rPr lang="zh-CN" altLang="en-US" sz="2400"/>
            </a:fld>
            <a:endParaRPr lang="en-US" altLang="zh-CN" sz="2400"/>
          </a:p>
        </p:txBody>
      </p:sp>
      <p:sp>
        <p:nvSpPr>
          <p:cNvPr id="112643"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第七节　各种排序方法比较</a:t>
            </a:r>
            <a:endParaRPr lang="zh-CN" altLang="en-US" sz="3600" b="1">
              <a:solidFill>
                <a:srgbClr val="333399"/>
              </a:solidFill>
              <a:ea typeface="仿宋_GB2312" pitchFamily="49" charset="-122"/>
            </a:endParaRPr>
          </a:p>
        </p:txBody>
      </p:sp>
      <p:sp>
        <p:nvSpPr>
          <p:cNvPr id="112644"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aphicFrame>
        <p:nvGraphicFramePr>
          <p:cNvPr id="306540" name="Group 364"/>
          <p:cNvGraphicFramePr>
            <a:graphicFrameLocks noGrp="1"/>
          </p:cNvGraphicFramePr>
          <p:nvPr/>
        </p:nvGraphicFramePr>
        <p:xfrm>
          <a:off x="323850" y="2060575"/>
          <a:ext cx="8610600" cy="4124328"/>
        </p:xfrm>
        <a:graphic>
          <a:graphicData uri="http://schemas.openxmlformats.org/drawingml/2006/table">
            <a:tbl>
              <a:tblPr/>
              <a:tblGrid>
                <a:gridCol w="1676400"/>
                <a:gridCol w="1828800"/>
                <a:gridCol w="1600200"/>
                <a:gridCol w="1371600"/>
                <a:gridCol w="1030288"/>
                <a:gridCol w="1103312"/>
              </a:tblGrid>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排序方法</a:t>
                      </a:r>
                      <a:endParaRPr kumimoji="1" lang="zh-CN" altLang="en-US"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平均时间</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最坏情况</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辅助存储</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稳定排序</a:t>
                      </a:r>
                      <a:endParaRPr kumimoji="1"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100" b="1" i="0" u="none" strike="noStrike" cap="none" normalizeH="0" baseline="0">
                          <a:ln>
                            <a:noFill/>
                          </a:ln>
                          <a:solidFill>
                            <a:schemeClr val="tx1"/>
                          </a:solidFill>
                          <a:effectLst/>
                          <a:latin typeface="黑体" panose="02010609060101010101" pitchFamily="49" charset="-122"/>
                          <a:ea typeface="黑体" panose="02010609060101010101" pitchFamily="49" charset="-122"/>
                        </a:rPr>
                        <a:t>适合情况</a:t>
                      </a:r>
                      <a:endParaRPr kumimoji="1" lang="zh-CN" altLang="en-US" sz="21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插入排序</a:t>
                      </a:r>
                      <a:endPar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endParaRP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a:t>
                      </a:r>
                      <a:r>
                        <a:rPr kumimoji="1" lang="en-US" altLang="zh-CN" sz="2400" b="1" i="0" u="none" strike="noStrike" cap="none" normalizeH="0" baseline="30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a:t>
                      </a:r>
                      <a:r>
                        <a:rPr kumimoji="1" lang="en-US" altLang="zh-CN" sz="2400" b="1" i="0" u="none" strike="noStrike" cap="none" normalizeH="0" baseline="30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O(1)</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稳定</a:t>
                      </a:r>
                      <a:endPar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1" lang="zh-CN" altLang="en-US" sz="1500" b="1" i="0" u="none" strike="noStrike" cap="none" normalizeH="0" baseline="0">
                          <a:ln>
                            <a:noFill/>
                          </a:ln>
                          <a:solidFill>
                            <a:schemeClr val="tx1"/>
                          </a:solidFill>
                          <a:effectLst/>
                          <a:latin typeface="黑体" panose="02010609060101010101" pitchFamily="49" charset="-122"/>
                          <a:ea typeface="黑体" panose="02010609060101010101" pitchFamily="49" charset="-122"/>
                        </a:rPr>
                        <a:t>记录数较少</a:t>
                      </a:r>
                      <a:endParaRPr kumimoji="1" lang="zh-CN" altLang="en-US" sz="15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8856">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希尔排序</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O(n(log</a:t>
                      </a:r>
                      <a:r>
                        <a:rPr kumimoji="1" lang="en-US" altLang="zh-CN" sz="2400" b="1" i="0" u="none" strike="noStrike" cap="none" normalizeH="0" baseline="-25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n)</a:t>
                      </a:r>
                      <a:r>
                        <a:rPr kumimoji="1" lang="en-US" altLang="zh-CN" sz="2400" b="1" i="0" u="none" strike="noStrike" cap="none" normalizeH="0" baseline="30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a:t>
                      </a:r>
                      <a:r>
                        <a:rPr kumimoji="1" lang="en-US" altLang="zh-CN" sz="2400" b="1" i="0" u="none" strike="noStrike" cap="none" normalizeH="0" baseline="30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O(1)</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不稳定</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不太多</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起泡排序</a:t>
                      </a:r>
                      <a:endPar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endParaRP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a:t>
                      </a:r>
                      <a:r>
                        <a:rPr kumimoji="1" lang="en-US" altLang="zh-CN" sz="2400" b="1" i="0" u="none" strike="noStrike" cap="none" normalizeH="0" baseline="30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a:t>
                      </a:r>
                      <a:r>
                        <a:rPr kumimoji="1" lang="en-US" altLang="zh-CN" sz="2400" b="1" i="0" u="none" strike="noStrike" cap="none" normalizeH="0" baseline="30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O(1)</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稳定</a:t>
                      </a:r>
                      <a:endPar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不太多</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快速排序</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O(nlog</a:t>
                      </a:r>
                      <a:r>
                        <a:rPr kumimoji="1" lang="en-US" altLang="zh-CN" sz="2400" b="1" i="0" u="none" strike="noStrike" cap="none" normalizeH="0" baseline="-25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n)</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a:t>
                      </a:r>
                      <a:r>
                        <a:rPr kumimoji="1" lang="en-US" altLang="zh-CN" sz="2400" b="1" i="0" u="none" strike="noStrike" cap="none" normalizeH="0" baseline="30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O(log</a:t>
                      </a:r>
                      <a:r>
                        <a:rPr kumimoji="1" lang="en-US" altLang="zh-CN" sz="2400" b="1" i="0" u="none" strike="noStrike" cap="none" normalizeH="0" baseline="-25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n)</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不稳定</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较多</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简单选择排序</a:t>
                      </a:r>
                      <a:endParaRPr kumimoji="1"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a:t>
                      </a:r>
                      <a:r>
                        <a:rPr kumimoji="1" lang="en-US" altLang="zh-CN" sz="2400" b="1" i="0" u="none" strike="noStrike" cap="none" normalizeH="0" baseline="30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a:t>
                      </a:r>
                      <a:r>
                        <a:rPr kumimoji="1" lang="en-US" altLang="zh-CN" sz="2400" b="1" i="0" u="none" strike="noStrike" cap="none" normalizeH="0" baseline="30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O(1)</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不稳定</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不太多</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堆排序</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O(nlog</a:t>
                      </a:r>
                      <a:r>
                        <a:rPr kumimoji="1" lang="en-US" altLang="zh-CN" sz="2400" b="1" i="0" u="none" strike="noStrike" cap="none" normalizeH="0" baseline="-25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n)</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O(nlog</a:t>
                      </a:r>
                      <a:r>
                        <a:rPr kumimoji="1" lang="en-US" altLang="zh-CN" sz="2400" b="1" i="0" u="none" strike="noStrike" cap="none" normalizeH="0" baseline="-25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n)</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O(1)</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不稳定</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记录多</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归并排序</a:t>
                      </a:r>
                      <a:endPar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endParaRP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O(nlog</a:t>
                      </a:r>
                      <a:r>
                        <a:rPr kumimoji="1" lang="en-US" altLang="zh-CN" sz="2400" b="1" i="0" u="none" strike="noStrike" cap="none" normalizeH="0" baseline="-25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n)</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O(nlog</a:t>
                      </a:r>
                      <a:r>
                        <a:rPr kumimoji="1" lang="en-US" altLang="zh-CN" sz="2400" b="1" i="0" u="none" strike="noStrike" cap="none" normalizeH="0" baseline="-25000">
                          <a:ln>
                            <a:noFill/>
                          </a:ln>
                          <a:solidFill>
                            <a:schemeClr val="tx1"/>
                          </a:solidFill>
                          <a:effectLst/>
                          <a:latin typeface="黑体" panose="02010609060101010101" pitchFamily="49" charset="-122"/>
                          <a:ea typeface="黑体" panose="02010609060101010101" pitchFamily="49" charset="-122"/>
                        </a:rPr>
                        <a:t>2</a:t>
                      </a: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n)</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O(n)</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稳定</a:t>
                      </a:r>
                      <a:endPar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都可以</a:t>
                      </a:r>
                      <a:endParaRPr kumimoji="1"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8184">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基数排序</a:t>
                      </a:r>
                      <a:endPar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endParaRPr>
                    </a:p>
                  </a:txBody>
                  <a:tcPr marL="0" marR="0" marT="46185" marB="461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O(d(n+rd))</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O(d(n+rd))</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O(rd)</a:t>
                      </a:r>
                      <a:endParaRPr kumimoji="1"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稳定</a:t>
                      </a:r>
                      <a:endParaRPr kumimoji="1"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23925" rtl="0" eaLnBrk="1" fontAlgn="base" latinLnBrk="0" hangingPunct="1">
                        <a:lnSpc>
                          <a:spcPct val="140000"/>
                        </a:lnSpc>
                        <a:spcBef>
                          <a:spcPct val="30000"/>
                        </a:spcBef>
                        <a:spcAft>
                          <a:spcPct val="0"/>
                        </a:spcAft>
                        <a:buClr>
                          <a:schemeClr val="folHlink"/>
                        </a:buClr>
                        <a:buSzPct val="60000"/>
                        <a:buFont typeface="Wingdings" panose="05000000000000000000" pitchFamily="2" charset="2"/>
                        <a:buNone/>
                        <a:tabLst>
                          <a:tab pos="1071245" algn="l"/>
                        </a:tabLst>
                      </a:pPr>
                      <a:r>
                        <a:rPr kumimoji="1" lang="zh-CN" altLang="en-US"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关键字位数少</a:t>
                      </a:r>
                      <a:endParaRPr kumimoji="1" lang="zh-CN" altLang="en-US" sz="1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0" marR="0" marT="46185" marB="461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12717" name="Text Box 301"/>
          <p:cNvSpPr txBox="1">
            <a:spLocks noChangeArrowheads="1"/>
          </p:cNvSpPr>
          <p:nvPr/>
        </p:nvSpPr>
        <p:spPr bwMode="auto">
          <a:xfrm>
            <a:off x="250825" y="6237288"/>
            <a:ext cx="86391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68580" rIns="137160" bIns="68580">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lang="zh-CN" altLang="en-US" sz="2400" b="1">
                <a:solidFill>
                  <a:srgbClr val="FF0000"/>
                </a:solidFill>
                <a:ea typeface="黑体" panose="02010609060101010101" pitchFamily="49" charset="-122"/>
              </a:rPr>
              <a:t>快速排序在在平均情况下，排序速度最快</a:t>
            </a:r>
            <a:endParaRPr lang="zh-CN" altLang="en-US" sz="2400" b="1">
              <a:solidFill>
                <a:srgbClr val="FF0000"/>
              </a:solidFill>
              <a:ea typeface="黑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二、堆排序(筛选举例)</a:t>
            </a:r>
            <a:endParaRPr lang="en-US" altLang="zh-CN" sz="3300">
              <a:latin typeface="黑体" panose="02010609060101010101" pitchFamily="49" charset="-122"/>
              <a:ea typeface="黑体" panose="02010609060101010101" pitchFamily="49" charset="-122"/>
            </a:endParaRPr>
          </a:p>
        </p:txBody>
      </p:sp>
      <p:sp>
        <p:nvSpPr>
          <p:cNvPr id="75779"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301FDF5-1A30-461F-933B-97F0DABF0296}" type="slidenum">
              <a:rPr lang="zh-CN" altLang="en-US" sz="2400"/>
            </a:fld>
            <a:endParaRPr lang="en-US" altLang="zh-CN" sz="2400"/>
          </a:p>
        </p:txBody>
      </p:sp>
      <p:sp>
        <p:nvSpPr>
          <p:cNvPr id="75780"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75781"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75782" name="Group 25"/>
          <p:cNvGrpSpPr/>
          <p:nvPr/>
        </p:nvGrpSpPr>
        <p:grpSpPr bwMode="auto">
          <a:xfrm>
            <a:off x="304800" y="3100388"/>
            <a:ext cx="2905125" cy="2312987"/>
            <a:chOff x="192" y="1908"/>
            <a:chExt cx="2010" cy="1644"/>
          </a:xfrm>
        </p:grpSpPr>
        <p:sp>
          <p:nvSpPr>
            <p:cNvPr id="75817" name="Line 9"/>
            <p:cNvSpPr>
              <a:spLocks noChangeShapeType="1"/>
            </p:cNvSpPr>
            <p:nvPr/>
          </p:nvSpPr>
          <p:spPr bwMode="auto">
            <a:xfrm>
              <a:off x="1428" y="2352"/>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8" name="Line 10"/>
            <p:cNvSpPr>
              <a:spLocks noChangeShapeType="1"/>
            </p:cNvSpPr>
            <p:nvPr/>
          </p:nvSpPr>
          <p:spPr bwMode="auto">
            <a:xfrm>
              <a:off x="996" y="2928"/>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9" name="Line 11"/>
            <p:cNvSpPr>
              <a:spLocks noChangeShapeType="1"/>
            </p:cNvSpPr>
            <p:nvPr/>
          </p:nvSpPr>
          <p:spPr bwMode="auto">
            <a:xfrm flipH="1">
              <a:off x="516" y="2352"/>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4444" name="Oval 12"/>
            <p:cNvSpPr>
              <a:spLocks noChangeArrowheads="1"/>
            </p:cNvSpPr>
            <p:nvPr/>
          </p:nvSpPr>
          <p:spPr bwMode="auto">
            <a:xfrm>
              <a:off x="1488" y="32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45" name="Oval 13"/>
            <p:cNvSpPr>
              <a:spLocks noChangeArrowheads="1"/>
            </p:cNvSpPr>
            <p:nvPr/>
          </p:nvSpPr>
          <p:spPr bwMode="auto">
            <a:xfrm>
              <a:off x="755" y="2640"/>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46" name="Oval 14"/>
            <p:cNvSpPr>
              <a:spLocks noChangeArrowheads="1"/>
            </p:cNvSpPr>
            <p:nvPr/>
          </p:nvSpPr>
          <p:spPr bwMode="auto">
            <a:xfrm>
              <a:off x="275" y="3216"/>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47" name="Oval 15"/>
            <p:cNvSpPr>
              <a:spLocks noChangeArrowheads="1"/>
            </p:cNvSpPr>
            <p:nvPr/>
          </p:nvSpPr>
          <p:spPr bwMode="auto">
            <a:xfrm>
              <a:off x="948" y="321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48" name="Oval 16"/>
            <p:cNvSpPr>
              <a:spLocks noChangeArrowheads="1"/>
            </p:cNvSpPr>
            <p:nvPr/>
          </p:nvSpPr>
          <p:spPr bwMode="auto">
            <a:xfrm>
              <a:off x="1668" y="264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49" name="Oval 17"/>
            <p:cNvSpPr>
              <a:spLocks noChangeArrowheads="1"/>
            </p:cNvSpPr>
            <p:nvPr/>
          </p:nvSpPr>
          <p:spPr bwMode="auto">
            <a:xfrm>
              <a:off x="1200" y="211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hlink"/>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50" name="Text Box 18"/>
            <p:cNvSpPr txBox="1">
              <a:spLocks noChangeArrowheads="1"/>
            </p:cNvSpPr>
            <p:nvPr/>
          </p:nvSpPr>
          <p:spPr bwMode="auto">
            <a:xfrm>
              <a:off x="1105" y="1908"/>
              <a:ext cx="234" cy="324"/>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51" name="Text Box 19"/>
            <p:cNvSpPr txBox="1">
              <a:spLocks noChangeArrowheads="1"/>
            </p:cNvSpPr>
            <p:nvPr/>
          </p:nvSpPr>
          <p:spPr bwMode="auto">
            <a:xfrm>
              <a:off x="1968" y="2533"/>
              <a:ext cx="234" cy="325"/>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52" name="Text Box 20"/>
            <p:cNvSpPr txBox="1">
              <a:spLocks noChangeArrowheads="1"/>
            </p:cNvSpPr>
            <p:nvPr/>
          </p:nvSpPr>
          <p:spPr bwMode="auto">
            <a:xfrm>
              <a:off x="1391" y="3012"/>
              <a:ext cx="234" cy="325"/>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53" name="Text Box 21"/>
            <p:cNvSpPr txBox="1">
              <a:spLocks noChangeArrowheads="1"/>
            </p:cNvSpPr>
            <p:nvPr/>
          </p:nvSpPr>
          <p:spPr bwMode="auto">
            <a:xfrm>
              <a:off x="1141" y="3012"/>
              <a:ext cx="234" cy="325"/>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54" name="Text Box 22"/>
            <p:cNvSpPr txBox="1">
              <a:spLocks noChangeArrowheads="1"/>
            </p:cNvSpPr>
            <p:nvPr/>
          </p:nvSpPr>
          <p:spPr bwMode="auto">
            <a:xfrm>
              <a:off x="192" y="3012"/>
              <a:ext cx="234" cy="325"/>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55" name="Text Box 23"/>
            <p:cNvSpPr txBox="1">
              <a:spLocks noChangeArrowheads="1"/>
            </p:cNvSpPr>
            <p:nvPr/>
          </p:nvSpPr>
          <p:spPr bwMode="auto">
            <a:xfrm>
              <a:off x="612" y="2444"/>
              <a:ext cx="234" cy="324"/>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grpSp>
      <p:sp>
        <p:nvSpPr>
          <p:cNvPr id="75783" name="Line 42"/>
          <p:cNvSpPr>
            <a:spLocks noChangeShapeType="1"/>
          </p:cNvSpPr>
          <p:nvPr/>
        </p:nvSpPr>
        <p:spPr bwMode="auto">
          <a:xfrm flipV="1">
            <a:off x="1295400" y="3657600"/>
            <a:ext cx="381000" cy="457200"/>
          </a:xfrm>
          <a:prstGeom prst="line">
            <a:avLst/>
          </a:prstGeom>
          <a:noFill/>
          <a:ln w="28575">
            <a:solidFill>
              <a:srgbClr val="FF00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75784" name="Group 44"/>
          <p:cNvGrpSpPr/>
          <p:nvPr/>
        </p:nvGrpSpPr>
        <p:grpSpPr bwMode="auto">
          <a:xfrm>
            <a:off x="3276600" y="3022600"/>
            <a:ext cx="2927350" cy="2390775"/>
            <a:chOff x="2208" y="1859"/>
            <a:chExt cx="2010" cy="1645"/>
          </a:xfrm>
        </p:grpSpPr>
        <p:sp>
          <p:nvSpPr>
            <p:cNvPr id="75801" name="Line 27"/>
            <p:cNvSpPr>
              <a:spLocks noChangeShapeType="1"/>
            </p:cNvSpPr>
            <p:nvPr/>
          </p:nvSpPr>
          <p:spPr bwMode="auto">
            <a:xfrm>
              <a:off x="3444" y="2304"/>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2" name="Line 28"/>
            <p:cNvSpPr>
              <a:spLocks noChangeShapeType="1"/>
            </p:cNvSpPr>
            <p:nvPr/>
          </p:nvSpPr>
          <p:spPr bwMode="auto">
            <a:xfrm>
              <a:off x="3012" y="2880"/>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3" name="Line 29"/>
            <p:cNvSpPr>
              <a:spLocks noChangeShapeType="1"/>
            </p:cNvSpPr>
            <p:nvPr/>
          </p:nvSpPr>
          <p:spPr bwMode="auto">
            <a:xfrm flipH="1">
              <a:off x="2532" y="2304"/>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4462" name="Oval 30"/>
            <p:cNvSpPr>
              <a:spLocks noChangeArrowheads="1"/>
            </p:cNvSpPr>
            <p:nvPr/>
          </p:nvSpPr>
          <p:spPr bwMode="auto">
            <a:xfrm>
              <a:off x="3504"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63" name="Oval 31"/>
            <p:cNvSpPr>
              <a:spLocks noChangeArrowheads="1"/>
            </p:cNvSpPr>
            <p:nvPr/>
          </p:nvSpPr>
          <p:spPr bwMode="auto">
            <a:xfrm>
              <a:off x="2772" y="2592"/>
              <a:ext cx="339"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hlink"/>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64" name="Oval 32"/>
            <p:cNvSpPr>
              <a:spLocks noChangeArrowheads="1"/>
            </p:cNvSpPr>
            <p:nvPr/>
          </p:nvSpPr>
          <p:spPr bwMode="auto">
            <a:xfrm>
              <a:off x="2292"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65" name="Oval 33"/>
            <p:cNvSpPr>
              <a:spLocks noChangeArrowheads="1"/>
            </p:cNvSpPr>
            <p:nvPr/>
          </p:nvSpPr>
          <p:spPr bwMode="auto">
            <a:xfrm>
              <a:off x="2964"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66" name="Oval 34"/>
            <p:cNvSpPr>
              <a:spLocks noChangeArrowheads="1"/>
            </p:cNvSpPr>
            <p:nvPr/>
          </p:nvSpPr>
          <p:spPr bwMode="auto">
            <a:xfrm>
              <a:off x="3684" y="2592"/>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67" name="Oval 35"/>
            <p:cNvSpPr>
              <a:spLocks noChangeArrowheads="1"/>
            </p:cNvSpPr>
            <p:nvPr/>
          </p:nvSpPr>
          <p:spPr bwMode="auto">
            <a:xfrm>
              <a:off x="3216" y="2064"/>
              <a:ext cx="336" cy="333"/>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bg1"/>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68" name="Text Box 36"/>
            <p:cNvSpPr txBox="1">
              <a:spLocks noChangeArrowheads="1"/>
            </p:cNvSpPr>
            <p:nvPr/>
          </p:nvSpPr>
          <p:spPr bwMode="auto">
            <a:xfrm>
              <a:off x="3121" y="1859"/>
              <a:ext cx="231" cy="313"/>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69" name="Text Box 37"/>
            <p:cNvSpPr txBox="1">
              <a:spLocks noChangeArrowheads="1"/>
            </p:cNvSpPr>
            <p:nvPr/>
          </p:nvSpPr>
          <p:spPr bwMode="auto">
            <a:xfrm>
              <a:off x="3986" y="2485"/>
              <a:ext cx="232" cy="315"/>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70" name="Text Box 38"/>
            <p:cNvSpPr txBox="1">
              <a:spLocks noChangeArrowheads="1"/>
            </p:cNvSpPr>
            <p:nvPr/>
          </p:nvSpPr>
          <p:spPr bwMode="auto">
            <a:xfrm>
              <a:off x="3409" y="2964"/>
              <a:ext cx="231" cy="315"/>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71" name="Text Box 39"/>
            <p:cNvSpPr txBox="1">
              <a:spLocks noChangeArrowheads="1"/>
            </p:cNvSpPr>
            <p:nvPr/>
          </p:nvSpPr>
          <p:spPr bwMode="auto">
            <a:xfrm>
              <a:off x="3155" y="2964"/>
              <a:ext cx="231" cy="315"/>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72" name="Text Box 40"/>
            <p:cNvSpPr txBox="1">
              <a:spLocks noChangeArrowheads="1"/>
            </p:cNvSpPr>
            <p:nvPr/>
          </p:nvSpPr>
          <p:spPr bwMode="auto">
            <a:xfrm>
              <a:off x="2208" y="2964"/>
              <a:ext cx="231" cy="315"/>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73" name="Text Box 41"/>
            <p:cNvSpPr txBox="1">
              <a:spLocks noChangeArrowheads="1"/>
            </p:cNvSpPr>
            <p:nvPr/>
          </p:nvSpPr>
          <p:spPr bwMode="auto">
            <a:xfrm>
              <a:off x="2629" y="2396"/>
              <a:ext cx="231" cy="315"/>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5816" name="Line 43"/>
            <p:cNvSpPr>
              <a:spLocks noChangeShapeType="1"/>
            </p:cNvSpPr>
            <p:nvPr/>
          </p:nvSpPr>
          <p:spPr bwMode="auto">
            <a:xfrm flipV="1">
              <a:off x="2496" y="2832"/>
              <a:ext cx="240" cy="288"/>
            </a:xfrm>
            <a:prstGeom prst="line">
              <a:avLst/>
            </a:prstGeom>
            <a:noFill/>
            <a:ln w="28575">
              <a:solidFill>
                <a:srgbClr val="FF00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5785" name="Group 62"/>
          <p:cNvGrpSpPr/>
          <p:nvPr/>
        </p:nvGrpSpPr>
        <p:grpSpPr bwMode="auto">
          <a:xfrm>
            <a:off x="6300788" y="3175000"/>
            <a:ext cx="2819400" cy="2309813"/>
            <a:chOff x="3888" y="1956"/>
            <a:chExt cx="2019" cy="1644"/>
          </a:xfrm>
        </p:grpSpPr>
        <p:sp>
          <p:nvSpPr>
            <p:cNvPr id="75786" name="Line 46"/>
            <p:cNvSpPr>
              <a:spLocks noChangeShapeType="1"/>
            </p:cNvSpPr>
            <p:nvPr/>
          </p:nvSpPr>
          <p:spPr bwMode="auto">
            <a:xfrm>
              <a:off x="5124" y="2400"/>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7" name="Line 47"/>
            <p:cNvSpPr>
              <a:spLocks noChangeShapeType="1"/>
            </p:cNvSpPr>
            <p:nvPr/>
          </p:nvSpPr>
          <p:spPr bwMode="auto">
            <a:xfrm>
              <a:off x="4692" y="2976"/>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8" name="Line 48"/>
            <p:cNvSpPr>
              <a:spLocks noChangeShapeType="1"/>
            </p:cNvSpPr>
            <p:nvPr/>
          </p:nvSpPr>
          <p:spPr bwMode="auto">
            <a:xfrm flipH="1">
              <a:off x="4212" y="2400"/>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4481" name="Oval 49"/>
            <p:cNvSpPr>
              <a:spLocks noChangeArrowheads="1"/>
            </p:cNvSpPr>
            <p:nvPr/>
          </p:nvSpPr>
          <p:spPr bwMode="auto">
            <a:xfrm>
              <a:off x="5184" y="3264"/>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82" name="Oval 50"/>
            <p:cNvSpPr>
              <a:spLocks noChangeArrowheads="1"/>
            </p:cNvSpPr>
            <p:nvPr/>
          </p:nvSpPr>
          <p:spPr bwMode="auto">
            <a:xfrm>
              <a:off x="4452" y="2688"/>
              <a:ext cx="338"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bg1"/>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83" name="Oval 51"/>
            <p:cNvSpPr>
              <a:spLocks noChangeArrowheads="1"/>
            </p:cNvSpPr>
            <p:nvPr/>
          </p:nvSpPr>
          <p:spPr bwMode="auto">
            <a:xfrm>
              <a:off x="3972" y="3264"/>
              <a:ext cx="335"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hlink"/>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84" name="Oval 52"/>
            <p:cNvSpPr>
              <a:spLocks noChangeArrowheads="1"/>
            </p:cNvSpPr>
            <p:nvPr/>
          </p:nvSpPr>
          <p:spPr bwMode="auto">
            <a:xfrm>
              <a:off x="4644" y="3264"/>
              <a:ext cx="337"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85" name="Oval 53"/>
            <p:cNvSpPr>
              <a:spLocks noChangeArrowheads="1"/>
            </p:cNvSpPr>
            <p:nvPr/>
          </p:nvSpPr>
          <p:spPr bwMode="auto">
            <a:xfrm>
              <a:off x="5364" y="2688"/>
              <a:ext cx="340"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86" name="Oval 54"/>
            <p:cNvSpPr>
              <a:spLocks noChangeArrowheads="1"/>
            </p:cNvSpPr>
            <p:nvPr/>
          </p:nvSpPr>
          <p:spPr bwMode="auto">
            <a:xfrm>
              <a:off x="4896" y="2161"/>
              <a:ext cx="333" cy="339"/>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chemeClr val="bg1"/>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4487" name="Text Box 55"/>
            <p:cNvSpPr txBox="1">
              <a:spLocks noChangeArrowheads="1"/>
            </p:cNvSpPr>
            <p:nvPr/>
          </p:nvSpPr>
          <p:spPr bwMode="auto">
            <a:xfrm>
              <a:off x="4800" y="1956"/>
              <a:ext cx="241" cy="325"/>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88" name="Text Box 56"/>
            <p:cNvSpPr txBox="1">
              <a:spLocks noChangeArrowheads="1"/>
            </p:cNvSpPr>
            <p:nvPr/>
          </p:nvSpPr>
          <p:spPr bwMode="auto">
            <a:xfrm>
              <a:off x="5665" y="2581"/>
              <a:ext cx="242" cy="324"/>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89" name="Text Box 57"/>
            <p:cNvSpPr txBox="1">
              <a:spLocks noChangeArrowheads="1"/>
            </p:cNvSpPr>
            <p:nvPr/>
          </p:nvSpPr>
          <p:spPr bwMode="auto">
            <a:xfrm>
              <a:off x="5088" y="3059"/>
              <a:ext cx="241" cy="328"/>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90" name="Text Box 58"/>
            <p:cNvSpPr txBox="1">
              <a:spLocks noChangeArrowheads="1"/>
            </p:cNvSpPr>
            <p:nvPr/>
          </p:nvSpPr>
          <p:spPr bwMode="auto">
            <a:xfrm>
              <a:off x="4834" y="3059"/>
              <a:ext cx="243" cy="328"/>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91" name="Text Box 59"/>
            <p:cNvSpPr txBox="1">
              <a:spLocks noChangeArrowheads="1"/>
            </p:cNvSpPr>
            <p:nvPr/>
          </p:nvSpPr>
          <p:spPr bwMode="auto">
            <a:xfrm>
              <a:off x="3888" y="3059"/>
              <a:ext cx="242" cy="328"/>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4492" name="Text Box 60"/>
            <p:cNvSpPr txBox="1">
              <a:spLocks noChangeArrowheads="1"/>
            </p:cNvSpPr>
            <p:nvPr/>
          </p:nvSpPr>
          <p:spPr bwMode="auto">
            <a:xfrm>
              <a:off x="4307" y="2493"/>
              <a:ext cx="241" cy="324"/>
            </a:xfrm>
            <a:prstGeom prst="rect">
              <a:avLst/>
            </a:prstGeom>
            <a:noFill/>
            <a:ln w="9525">
              <a:noFill/>
              <a:miter lim="800000"/>
            </a:ln>
          </p:spPr>
          <p:txBody>
            <a:bodyPr wrap="none" lIns="92355" tIns="46178" rIns="92355" bIns="46178">
              <a:spAutoFit/>
            </a:bodyPr>
            <a:lstStyle/>
            <a:p>
              <a:pPr algn="ctr" defTabSz="923925" eaLnBrk="1" hangingPunct="1">
                <a:defRPr/>
              </a:pPr>
              <a:r>
                <a:rPr lang="zh-CN" altLang="en-US" b="1">
                  <a:latin typeface="Times New Roman" panose="02020603050405020304"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二、堆排序(创建初始堆)</a:t>
            </a:r>
            <a:endParaRPr lang="en-US" altLang="zh-CN" sz="3300">
              <a:latin typeface="黑体" panose="02010609060101010101" pitchFamily="49" charset="-122"/>
              <a:ea typeface="黑体" panose="02010609060101010101" pitchFamily="49" charset="-122"/>
            </a:endParaRPr>
          </a:p>
        </p:txBody>
      </p:sp>
      <p:sp>
        <p:nvSpPr>
          <p:cNvPr id="76803"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E275D8C-A631-4314-8154-29B6483CCA60}" type="slidenum">
              <a:rPr lang="zh-CN" altLang="en-US" sz="2400"/>
            </a:fld>
            <a:endParaRPr lang="en-US" altLang="zh-CN" sz="2400"/>
          </a:p>
        </p:txBody>
      </p:sp>
      <p:sp>
        <p:nvSpPr>
          <p:cNvPr id="76804"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76805" name="Rectangle 5"/>
          <p:cNvSpPr>
            <a:spLocks noGrp="1" noChangeArrowheads="1"/>
          </p:cNvSpPr>
          <p:nvPr>
            <p:ph type="body" idx="1"/>
          </p:nvPr>
        </p:nvSpPr>
        <p:spPr>
          <a:xfrm>
            <a:off x="381000" y="2819400"/>
            <a:ext cx="8405813" cy="4038600"/>
          </a:xfrm>
        </p:spPr>
        <p:txBody>
          <a:bodyPr/>
          <a:lstStyle/>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根据给定的序列，从1至</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按顺序创建一个</a:t>
            </a:r>
            <a:r>
              <a:rPr lang="zh-CN" altLang="en-US" b="1">
                <a:solidFill>
                  <a:srgbClr val="FF0000"/>
                </a:solidFill>
                <a:latin typeface="黑体" panose="02010609060101010101" pitchFamily="49" charset="-122"/>
                <a:ea typeface="黑体" panose="02010609060101010101" pitchFamily="49" charset="-122"/>
              </a:rPr>
              <a:t>完全二叉树</a:t>
            </a:r>
            <a:endParaRPr lang="zh-CN" altLang="en-US" b="1">
              <a:solidFill>
                <a:srgbClr val="FF0000"/>
              </a:solidFill>
              <a:latin typeface="黑体" panose="02010609060101010101" pitchFamily="49" charset="-122"/>
              <a:ea typeface="黑体" panose="02010609060101010101" pitchFamily="49" charset="-122"/>
            </a:endParaRPr>
          </a:p>
          <a:p>
            <a:pPr eaLnBrk="1" hangingPunct="1">
              <a:spcBef>
                <a:spcPct val="30000"/>
              </a:spcBef>
              <a:buClr>
                <a:schemeClr val="tx2"/>
              </a:buClr>
              <a:buSzPct val="50000"/>
            </a:pPr>
            <a:r>
              <a:rPr lang="zh-CN" altLang="en-US" b="1">
                <a:latin typeface="黑体" panose="02010609060101010101" pitchFamily="49" charset="-122"/>
                <a:ea typeface="黑体" panose="02010609060101010101" pitchFamily="49" charset="-122"/>
              </a:rPr>
              <a:t>由</a:t>
            </a:r>
            <a:r>
              <a:rPr lang="zh-CN" altLang="en-US" b="1">
                <a:solidFill>
                  <a:srgbClr val="FF0000"/>
                </a:solidFill>
                <a:latin typeface="黑体" panose="02010609060101010101" pitchFamily="49" charset="-122"/>
                <a:ea typeface="黑体" panose="02010609060101010101" pitchFamily="49" charset="-122"/>
              </a:rPr>
              <a:t>最后一个非终端结点</a:t>
            </a:r>
            <a:r>
              <a:rPr lang="zh-CN" altLang="en-US" b="1">
                <a:latin typeface="黑体" panose="02010609060101010101" pitchFamily="49" charset="-122"/>
                <a:ea typeface="黑体" panose="02010609060101010101" pitchFamily="49" charset="-122"/>
              </a:rPr>
              <a:t>(第</a:t>
            </a:r>
            <a:r>
              <a:rPr lang="en-US" altLang="zh-CN" b="1">
                <a:solidFill>
                  <a:srgbClr val="FF0000"/>
                </a:solidFill>
                <a:latin typeface="黑体" panose="02010609060101010101" pitchFamily="49" charset="-122"/>
                <a:ea typeface="黑体" panose="02010609060101010101" pitchFamily="49" charset="-122"/>
              </a:rPr>
              <a:t>n/2</a:t>
            </a:r>
            <a:r>
              <a:rPr lang="zh-CN" altLang="en-US" b="1">
                <a:latin typeface="黑体" panose="02010609060101010101" pitchFamily="49" charset="-122"/>
                <a:ea typeface="黑体" panose="02010609060101010101" pitchFamily="49" charset="-122"/>
              </a:rPr>
              <a:t>个结点)开始至</a:t>
            </a:r>
            <a:r>
              <a:rPr lang="zh-CN" altLang="en-US" b="1">
                <a:solidFill>
                  <a:srgbClr val="FF0000"/>
                </a:solidFill>
                <a:latin typeface="黑体" panose="02010609060101010101" pitchFamily="49" charset="-122"/>
                <a:ea typeface="黑体" panose="02010609060101010101" pitchFamily="49" charset="-122"/>
              </a:rPr>
              <a:t>第1个结点</a:t>
            </a:r>
            <a:r>
              <a:rPr lang="zh-CN" altLang="en-US" b="1">
                <a:latin typeface="黑体" panose="02010609060101010101" pitchFamily="49" charset="-122"/>
                <a:ea typeface="黑体" panose="02010609060101010101" pitchFamily="49" charset="-122"/>
              </a:rPr>
              <a:t>，逐步做</a:t>
            </a:r>
            <a:r>
              <a:rPr lang="zh-CN" altLang="en-US" b="1">
                <a:solidFill>
                  <a:srgbClr val="FF0000"/>
                </a:solidFill>
                <a:latin typeface="黑体" panose="02010609060101010101" pitchFamily="49" charset="-122"/>
                <a:ea typeface="黑体" panose="02010609060101010101" pitchFamily="49" charset="-122"/>
              </a:rPr>
              <a:t>筛选</a:t>
            </a:r>
            <a:r>
              <a:rPr lang="zh-CN" altLang="en-US" b="1">
                <a:latin typeface="黑体" panose="02010609060101010101" pitchFamily="49" charset="-122"/>
                <a:ea typeface="黑体" panose="02010609060101010101" pitchFamily="49" charset="-122"/>
              </a:rPr>
              <a:t>（向叶子方向操作）</a:t>
            </a:r>
            <a:endParaRPr lang="zh-CN" altLang="en-US" b="1">
              <a:latin typeface="黑体" panose="02010609060101010101" pitchFamily="49" charset="-122"/>
              <a:ea typeface="黑体" panose="02010609060101010101" pitchFamily="49" charset="-122"/>
            </a:endParaRPr>
          </a:p>
        </p:txBody>
      </p:sp>
      <p:sp>
        <p:nvSpPr>
          <p:cNvPr id="76806"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二、堆排序(创建初始堆举例)</a:t>
            </a:r>
            <a:endParaRPr lang="en-US" altLang="zh-CN" sz="3300">
              <a:latin typeface="黑体" panose="02010609060101010101" pitchFamily="49" charset="-122"/>
              <a:ea typeface="黑体" panose="02010609060101010101" pitchFamily="49" charset="-122"/>
            </a:endParaRPr>
          </a:p>
        </p:txBody>
      </p:sp>
      <p:sp>
        <p:nvSpPr>
          <p:cNvPr id="77827"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70FBB54-5DCE-4CDF-993D-8E1CF29282B9}" type="slidenum">
              <a:rPr lang="zh-CN" altLang="en-US" sz="2400"/>
            </a:fld>
            <a:endParaRPr lang="en-US" altLang="zh-CN" sz="2400"/>
          </a:p>
        </p:txBody>
      </p:sp>
      <p:sp>
        <p:nvSpPr>
          <p:cNvPr id="77828"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77829" name="Rectangle 5"/>
          <p:cNvSpPr>
            <a:spLocks noGrp="1" noChangeArrowheads="1"/>
          </p:cNvSpPr>
          <p:nvPr>
            <p:ph type="body" idx="1"/>
          </p:nvPr>
        </p:nvSpPr>
        <p:spPr>
          <a:xfrm>
            <a:off x="714375" y="2819400"/>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已知待排序的一组记录的初始排列为：21,25,49, 25</a:t>
            </a:r>
            <a:r>
              <a:rPr lang="zh-CN" altLang="en-US" b="1" baseline="30000"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,16,08  </a:t>
            </a:r>
            <a:endParaRPr lang="zh-CN" altLang="en-US" b="1" dirty="0">
              <a:latin typeface="黑体" panose="02010609060101010101" pitchFamily="49" charset="-122"/>
              <a:ea typeface="黑体" panose="02010609060101010101" pitchFamily="49" charset="-122"/>
              <a:sym typeface="Symbol" panose="05050102010706020507" pitchFamily="18" charset="2"/>
            </a:endParaRPr>
          </a:p>
        </p:txBody>
      </p:sp>
      <p:sp>
        <p:nvSpPr>
          <p:cNvPr id="77830"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77831" name="Group 76"/>
          <p:cNvGrpSpPr/>
          <p:nvPr/>
        </p:nvGrpSpPr>
        <p:grpSpPr bwMode="auto">
          <a:xfrm>
            <a:off x="3276600" y="3716338"/>
            <a:ext cx="3217863" cy="2649537"/>
            <a:chOff x="1824" y="2409"/>
            <a:chExt cx="2027" cy="1671"/>
          </a:xfrm>
        </p:grpSpPr>
        <p:sp>
          <p:nvSpPr>
            <p:cNvPr id="77833" name="Line 51"/>
            <p:cNvSpPr>
              <a:spLocks noChangeShapeType="1"/>
            </p:cNvSpPr>
            <p:nvPr/>
          </p:nvSpPr>
          <p:spPr bwMode="auto">
            <a:xfrm flipH="1">
              <a:off x="3264" y="3456"/>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4" name="Line 52"/>
            <p:cNvSpPr>
              <a:spLocks noChangeShapeType="1"/>
            </p:cNvSpPr>
            <p:nvPr/>
          </p:nvSpPr>
          <p:spPr bwMode="auto">
            <a:xfrm>
              <a:off x="2592" y="3456"/>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5" name="Line 53"/>
            <p:cNvSpPr>
              <a:spLocks noChangeShapeType="1"/>
            </p:cNvSpPr>
            <p:nvPr/>
          </p:nvSpPr>
          <p:spPr bwMode="auto">
            <a:xfrm>
              <a:off x="3120" y="2880"/>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6" name="Line 54"/>
            <p:cNvSpPr>
              <a:spLocks noChangeShapeType="1"/>
            </p:cNvSpPr>
            <p:nvPr/>
          </p:nvSpPr>
          <p:spPr bwMode="auto">
            <a:xfrm flipH="1">
              <a:off x="2112" y="2880"/>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35" name="Oval 55"/>
            <p:cNvSpPr>
              <a:spLocks noChangeArrowheads="1"/>
            </p:cNvSpPr>
            <p:nvPr/>
          </p:nvSpPr>
          <p:spPr bwMode="auto">
            <a:xfrm>
              <a:off x="2832" y="2640"/>
              <a:ext cx="336" cy="327"/>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6536" name="Oval 56"/>
            <p:cNvSpPr>
              <a:spLocks noChangeArrowheads="1"/>
            </p:cNvSpPr>
            <p:nvPr/>
          </p:nvSpPr>
          <p:spPr bwMode="auto">
            <a:xfrm>
              <a:off x="2352"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6537" name="Oval 57"/>
            <p:cNvSpPr>
              <a:spLocks noChangeArrowheads="1"/>
            </p:cNvSpPr>
            <p:nvPr/>
          </p:nvSpPr>
          <p:spPr bwMode="auto">
            <a:xfrm>
              <a:off x="1872"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6538" name="Oval 58"/>
            <p:cNvSpPr>
              <a:spLocks noChangeArrowheads="1"/>
            </p:cNvSpPr>
            <p:nvPr/>
          </p:nvSpPr>
          <p:spPr bwMode="auto">
            <a:xfrm>
              <a:off x="3312"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6539" name="Oval 59"/>
            <p:cNvSpPr>
              <a:spLocks noChangeArrowheads="1"/>
            </p:cNvSpPr>
            <p:nvPr/>
          </p:nvSpPr>
          <p:spPr bwMode="auto">
            <a:xfrm>
              <a:off x="2544"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6540" name="Oval 60"/>
            <p:cNvSpPr>
              <a:spLocks noChangeArrowheads="1"/>
            </p:cNvSpPr>
            <p:nvPr/>
          </p:nvSpPr>
          <p:spPr bwMode="auto">
            <a:xfrm>
              <a:off x="3072"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6541" name="Text Box 61"/>
            <p:cNvSpPr txBox="1">
              <a:spLocks noChangeArrowheads="1"/>
            </p:cNvSpPr>
            <p:nvPr/>
          </p:nvSpPr>
          <p:spPr bwMode="auto">
            <a:xfrm>
              <a:off x="2700" y="2409"/>
              <a:ext cx="232" cy="336"/>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6542" name="Text Box 62"/>
            <p:cNvSpPr txBox="1">
              <a:spLocks noChangeArrowheads="1"/>
            </p:cNvSpPr>
            <p:nvPr/>
          </p:nvSpPr>
          <p:spPr bwMode="auto">
            <a:xfrm>
              <a:off x="2268" y="2880"/>
              <a:ext cx="232" cy="336"/>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6543" name="Text Box 63"/>
            <p:cNvSpPr txBox="1">
              <a:spLocks noChangeArrowheads="1"/>
            </p:cNvSpPr>
            <p:nvPr/>
          </p:nvSpPr>
          <p:spPr bwMode="auto">
            <a:xfrm>
              <a:off x="3612" y="2977"/>
              <a:ext cx="232" cy="336"/>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6544" name="Text Box 64"/>
            <p:cNvSpPr txBox="1">
              <a:spLocks noChangeArrowheads="1"/>
            </p:cNvSpPr>
            <p:nvPr/>
          </p:nvSpPr>
          <p:spPr bwMode="auto">
            <a:xfrm>
              <a:off x="1824" y="3464"/>
              <a:ext cx="232" cy="328"/>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6545" name="Text Box 65"/>
            <p:cNvSpPr txBox="1">
              <a:spLocks noChangeArrowheads="1"/>
            </p:cNvSpPr>
            <p:nvPr/>
          </p:nvSpPr>
          <p:spPr bwMode="auto">
            <a:xfrm>
              <a:off x="2688" y="3464"/>
              <a:ext cx="232" cy="328"/>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6546" name="Text Box 66"/>
            <p:cNvSpPr txBox="1">
              <a:spLocks noChangeArrowheads="1"/>
            </p:cNvSpPr>
            <p:nvPr/>
          </p:nvSpPr>
          <p:spPr bwMode="auto">
            <a:xfrm>
              <a:off x="3036" y="3464"/>
              <a:ext cx="232" cy="328"/>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7849" name="Line 67"/>
            <p:cNvSpPr>
              <a:spLocks noChangeShapeType="1"/>
            </p:cNvSpPr>
            <p:nvPr/>
          </p:nvSpPr>
          <p:spPr bwMode="auto">
            <a:xfrm flipH="1">
              <a:off x="3552" y="2928"/>
              <a:ext cx="144" cy="240"/>
            </a:xfrm>
            <a:prstGeom prst="line">
              <a:avLst/>
            </a:prstGeom>
            <a:noFill/>
            <a:ln w="38100">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48" name="Text Box 68"/>
            <p:cNvSpPr txBox="1">
              <a:spLocks noChangeArrowheads="1"/>
            </p:cNvSpPr>
            <p:nvPr/>
          </p:nvSpPr>
          <p:spPr bwMode="auto">
            <a:xfrm>
              <a:off x="3662" y="2619"/>
              <a:ext cx="189" cy="367"/>
            </a:xfrm>
            <a:prstGeom prst="rect">
              <a:avLst/>
            </a:prstGeom>
            <a:noFill/>
            <a:ln w="9525">
              <a:noFill/>
              <a:miter lim="800000"/>
            </a:ln>
          </p:spPr>
          <p:txBody>
            <a:bodyPr wrap="none" lIns="92355" tIns="46178" rIns="92355" bIns="46178">
              <a:spAutoFit/>
            </a:bodyPr>
            <a:lstStyle/>
            <a:p>
              <a:pPr defTabSz="923925" eaLnBrk="1" hangingPunct="1">
                <a:defRPr/>
              </a:pPr>
              <a:r>
                <a:rPr lang="en-US" altLang="zh-CN" sz="3300" b="1" i="1" dirty="0">
                  <a:solidFill>
                    <a:srgbClr val="FF3300"/>
                  </a:solidFill>
                  <a:effectLst>
                    <a:outerShdw blurRad="38100" dist="38100" dir="2700000" algn="tl">
                      <a:srgbClr val="C0C0C0"/>
                    </a:outerShdw>
                  </a:effectLst>
                  <a:latin typeface="Times New Roman" panose="02020603050405020304" pitchFamily="18" charset="0"/>
                </a:rPr>
                <a:t>i</a:t>
              </a:r>
              <a:endParaRPr lang="en-US" altLang="zh-CN" sz="33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grpSp>
      <p:sp>
        <p:nvSpPr>
          <p:cNvPr id="276555" name="Text Box 75"/>
          <p:cNvSpPr txBox="1">
            <a:spLocks noChangeArrowheads="1"/>
          </p:cNvSpPr>
          <p:nvPr/>
        </p:nvSpPr>
        <p:spPr bwMode="auto">
          <a:xfrm>
            <a:off x="3429000" y="6342063"/>
            <a:ext cx="2719388" cy="523875"/>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effectLst>
                  <a:outerShdw blurRad="38100" dist="38100" dir="2700000" algn="tl">
                    <a:srgbClr val="C0C0C0"/>
                  </a:outerShdw>
                </a:effectLst>
                <a:latin typeface="Times New Roman" panose="02020603050405020304" pitchFamily="18" charset="0"/>
                <a:ea typeface="仿宋_GB2312" pitchFamily="49" charset="-122"/>
              </a:rPr>
              <a:t>初始排序码集合</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二、堆排序(创建初始堆举例)</a:t>
            </a:r>
            <a:endParaRPr lang="en-US" altLang="zh-CN" sz="3300">
              <a:latin typeface="黑体" panose="02010609060101010101" pitchFamily="49" charset="-122"/>
              <a:ea typeface="黑体" panose="02010609060101010101" pitchFamily="49" charset="-122"/>
            </a:endParaRPr>
          </a:p>
        </p:txBody>
      </p:sp>
      <p:sp>
        <p:nvSpPr>
          <p:cNvPr id="78851"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C3F9C8C-DD41-4E5A-8AC4-FE53D3697BDF}" type="slidenum">
              <a:rPr lang="zh-CN" altLang="en-US" sz="2400"/>
            </a:fld>
            <a:endParaRPr lang="en-US" altLang="zh-CN" sz="2400"/>
          </a:p>
        </p:txBody>
      </p:sp>
      <p:sp>
        <p:nvSpPr>
          <p:cNvPr id="78852"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78853" name="Rectangle 6"/>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78854" name="Group 7"/>
          <p:cNvGrpSpPr/>
          <p:nvPr/>
        </p:nvGrpSpPr>
        <p:grpSpPr bwMode="auto">
          <a:xfrm>
            <a:off x="609600" y="3200400"/>
            <a:ext cx="3219450" cy="2652713"/>
            <a:chOff x="1824" y="2409"/>
            <a:chExt cx="2028" cy="1671"/>
          </a:xfrm>
        </p:grpSpPr>
        <p:sp>
          <p:nvSpPr>
            <p:cNvPr id="78877" name="Line 8"/>
            <p:cNvSpPr>
              <a:spLocks noChangeShapeType="1"/>
            </p:cNvSpPr>
            <p:nvPr/>
          </p:nvSpPr>
          <p:spPr bwMode="auto">
            <a:xfrm flipH="1">
              <a:off x="3264" y="3456"/>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8" name="Line 9"/>
            <p:cNvSpPr>
              <a:spLocks noChangeShapeType="1"/>
            </p:cNvSpPr>
            <p:nvPr/>
          </p:nvSpPr>
          <p:spPr bwMode="auto">
            <a:xfrm>
              <a:off x="2592" y="3456"/>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9" name="Line 10"/>
            <p:cNvSpPr>
              <a:spLocks noChangeShapeType="1"/>
            </p:cNvSpPr>
            <p:nvPr/>
          </p:nvSpPr>
          <p:spPr bwMode="auto">
            <a:xfrm>
              <a:off x="3120" y="2880"/>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80" name="Line 11"/>
            <p:cNvSpPr>
              <a:spLocks noChangeShapeType="1"/>
            </p:cNvSpPr>
            <p:nvPr/>
          </p:nvSpPr>
          <p:spPr bwMode="auto">
            <a:xfrm flipH="1">
              <a:off x="2112" y="2880"/>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516" name="Oval 12"/>
            <p:cNvSpPr>
              <a:spLocks noChangeArrowheads="1"/>
            </p:cNvSpPr>
            <p:nvPr/>
          </p:nvSpPr>
          <p:spPr bwMode="auto">
            <a:xfrm>
              <a:off x="2832" y="264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17" name="Oval 13"/>
            <p:cNvSpPr>
              <a:spLocks noChangeArrowheads="1"/>
            </p:cNvSpPr>
            <p:nvPr/>
          </p:nvSpPr>
          <p:spPr bwMode="auto">
            <a:xfrm>
              <a:off x="2352"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18" name="Oval 14"/>
            <p:cNvSpPr>
              <a:spLocks noChangeArrowheads="1"/>
            </p:cNvSpPr>
            <p:nvPr/>
          </p:nvSpPr>
          <p:spPr bwMode="auto">
            <a:xfrm>
              <a:off x="1872"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19" name="Oval 15"/>
            <p:cNvSpPr>
              <a:spLocks noChangeArrowheads="1"/>
            </p:cNvSpPr>
            <p:nvPr/>
          </p:nvSpPr>
          <p:spPr bwMode="auto">
            <a:xfrm>
              <a:off x="3312" y="316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20" name="Oval 16"/>
            <p:cNvSpPr>
              <a:spLocks noChangeArrowheads="1"/>
            </p:cNvSpPr>
            <p:nvPr/>
          </p:nvSpPr>
          <p:spPr bwMode="auto">
            <a:xfrm>
              <a:off x="2544"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21" name="Oval 17"/>
            <p:cNvSpPr>
              <a:spLocks noChangeArrowheads="1"/>
            </p:cNvSpPr>
            <p:nvPr/>
          </p:nvSpPr>
          <p:spPr bwMode="auto">
            <a:xfrm>
              <a:off x="3072" y="374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22" name="Text Box 18"/>
            <p:cNvSpPr txBox="1">
              <a:spLocks noChangeArrowheads="1"/>
            </p:cNvSpPr>
            <p:nvPr/>
          </p:nvSpPr>
          <p:spPr bwMode="auto">
            <a:xfrm>
              <a:off x="2700" y="2409"/>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7523" name="Text Box 19"/>
            <p:cNvSpPr txBox="1">
              <a:spLocks noChangeArrowheads="1"/>
            </p:cNvSpPr>
            <p:nvPr/>
          </p:nvSpPr>
          <p:spPr bwMode="auto">
            <a:xfrm>
              <a:off x="2268" y="2880"/>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7524" name="Text Box 20"/>
            <p:cNvSpPr txBox="1">
              <a:spLocks noChangeArrowheads="1"/>
            </p:cNvSpPr>
            <p:nvPr/>
          </p:nvSpPr>
          <p:spPr bwMode="auto">
            <a:xfrm>
              <a:off x="3612" y="2976"/>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7525" name="Text Box 21"/>
            <p:cNvSpPr txBox="1">
              <a:spLocks noChangeArrowheads="1"/>
            </p:cNvSpPr>
            <p:nvPr/>
          </p:nvSpPr>
          <p:spPr bwMode="auto">
            <a:xfrm>
              <a:off x="1824" y="3465"/>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7526" name="Text Box 22"/>
            <p:cNvSpPr txBox="1">
              <a:spLocks noChangeArrowheads="1"/>
            </p:cNvSpPr>
            <p:nvPr/>
          </p:nvSpPr>
          <p:spPr bwMode="auto">
            <a:xfrm>
              <a:off x="2688" y="3465"/>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7527" name="Text Box 23"/>
            <p:cNvSpPr txBox="1">
              <a:spLocks noChangeArrowheads="1"/>
            </p:cNvSpPr>
            <p:nvPr/>
          </p:nvSpPr>
          <p:spPr bwMode="auto">
            <a:xfrm>
              <a:off x="3036" y="3465"/>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893" name="Line 24"/>
            <p:cNvSpPr>
              <a:spLocks noChangeShapeType="1"/>
            </p:cNvSpPr>
            <p:nvPr/>
          </p:nvSpPr>
          <p:spPr bwMode="auto">
            <a:xfrm flipH="1">
              <a:off x="3552" y="2928"/>
              <a:ext cx="144" cy="240"/>
            </a:xfrm>
            <a:prstGeom prst="line">
              <a:avLst/>
            </a:prstGeom>
            <a:noFill/>
            <a:ln w="38100">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529" name="Text Box 25"/>
            <p:cNvSpPr txBox="1">
              <a:spLocks noChangeArrowheads="1"/>
            </p:cNvSpPr>
            <p:nvPr/>
          </p:nvSpPr>
          <p:spPr bwMode="auto">
            <a:xfrm>
              <a:off x="3662" y="2619"/>
              <a:ext cx="190" cy="374"/>
            </a:xfrm>
            <a:prstGeom prst="rect">
              <a:avLst/>
            </a:prstGeom>
            <a:noFill/>
            <a:ln w="9525">
              <a:noFill/>
              <a:miter lim="800000"/>
            </a:ln>
          </p:spPr>
          <p:txBody>
            <a:bodyPr wrap="none" lIns="92355" tIns="46178" rIns="92355" bIns="46178">
              <a:spAutoFit/>
            </a:bodyPr>
            <a:lstStyle/>
            <a:p>
              <a:pPr defTabSz="923925" eaLnBrk="1" hangingPunct="1">
                <a:defRPr/>
              </a:pPr>
              <a:r>
                <a:rPr lang="en-US" altLang="zh-CN" sz="3300" b="1" i="1" dirty="0">
                  <a:solidFill>
                    <a:srgbClr val="FF3300"/>
                  </a:solidFill>
                  <a:effectLst>
                    <a:outerShdw blurRad="38100" dist="38100" dir="2700000" algn="tl">
                      <a:srgbClr val="C0C0C0"/>
                    </a:outerShdw>
                  </a:effectLst>
                  <a:latin typeface="Times New Roman" panose="02020603050405020304" pitchFamily="18" charset="0"/>
                </a:rPr>
                <a:t>i</a:t>
              </a:r>
              <a:endParaRPr lang="en-US" altLang="zh-CN" sz="33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grpSp>
      <p:sp>
        <p:nvSpPr>
          <p:cNvPr id="277530" name="Text Box 26"/>
          <p:cNvSpPr txBox="1">
            <a:spLocks noChangeArrowheads="1"/>
          </p:cNvSpPr>
          <p:nvPr/>
        </p:nvSpPr>
        <p:spPr bwMode="auto">
          <a:xfrm>
            <a:off x="838200" y="5957888"/>
            <a:ext cx="2719388" cy="523875"/>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effectLst>
                  <a:outerShdw blurRad="38100" dist="38100" dir="2700000" algn="tl">
                    <a:srgbClr val="C0C0C0"/>
                  </a:outerShdw>
                </a:effectLst>
                <a:latin typeface="Times New Roman" panose="02020603050405020304" pitchFamily="18" charset="0"/>
                <a:ea typeface="仿宋_GB2312" pitchFamily="49" charset="-122"/>
              </a:rPr>
              <a:t>初始排序码集合</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grpSp>
        <p:nvGrpSpPr>
          <p:cNvPr id="78856" name="Group 47"/>
          <p:cNvGrpSpPr/>
          <p:nvPr/>
        </p:nvGrpSpPr>
        <p:grpSpPr bwMode="auto">
          <a:xfrm>
            <a:off x="4953000" y="3200400"/>
            <a:ext cx="3186113" cy="2667000"/>
            <a:chOff x="3132" y="1920"/>
            <a:chExt cx="2007" cy="1680"/>
          </a:xfrm>
        </p:grpSpPr>
        <p:sp>
          <p:nvSpPr>
            <p:cNvPr id="78859" name="Line 28"/>
            <p:cNvSpPr>
              <a:spLocks noChangeShapeType="1"/>
            </p:cNvSpPr>
            <p:nvPr/>
          </p:nvSpPr>
          <p:spPr bwMode="auto">
            <a:xfrm flipH="1">
              <a:off x="4598" y="2976"/>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0" name="Line 29"/>
            <p:cNvSpPr>
              <a:spLocks noChangeShapeType="1"/>
            </p:cNvSpPr>
            <p:nvPr/>
          </p:nvSpPr>
          <p:spPr bwMode="auto">
            <a:xfrm>
              <a:off x="4358" y="2400"/>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1" name="Line 30"/>
            <p:cNvSpPr>
              <a:spLocks noChangeShapeType="1"/>
            </p:cNvSpPr>
            <p:nvPr/>
          </p:nvSpPr>
          <p:spPr bwMode="auto">
            <a:xfrm>
              <a:off x="3936" y="2976"/>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2" name="Line 31"/>
            <p:cNvSpPr>
              <a:spLocks noChangeShapeType="1"/>
            </p:cNvSpPr>
            <p:nvPr/>
          </p:nvSpPr>
          <p:spPr bwMode="auto">
            <a:xfrm flipH="1">
              <a:off x="3456" y="2400"/>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536" name="Oval 32"/>
            <p:cNvSpPr>
              <a:spLocks noChangeArrowheads="1"/>
            </p:cNvSpPr>
            <p:nvPr/>
          </p:nvSpPr>
          <p:spPr bwMode="auto">
            <a:xfrm>
              <a:off x="4128" y="21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37" name="Oval 33"/>
            <p:cNvSpPr>
              <a:spLocks noChangeArrowheads="1"/>
            </p:cNvSpPr>
            <p:nvPr/>
          </p:nvSpPr>
          <p:spPr bwMode="auto">
            <a:xfrm>
              <a:off x="3696" y="268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38" name="Oval 34"/>
            <p:cNvSpPr>
              <a:spLocks noChangeArrowheads="1"/>
            </p:cNvSpPr>
            <p:nvPr/>
          </p:nvSpPr>
          <p:spPr bwMode="auto">
            <a:xfrm>
              <a:off x="3216" y="326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39" name="Oval 35"/>
            <p:cNvSpPr>
              <a:spLocks noChangeArrowheads="1"/>
            </p:cNvSpPr>
            <p:nvPr/>
          </p:nvSpPr>
          <p:spPr bwMode="auto">
            <a:xfrm>
              <a:off x="3888" y="326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40" name="Oval 36"/>
            <p:cNvSpPr>
              <a:spLocks noChangeArrowheads="1"/>
            </p:cNvSpPr>
            <p:nvPr/>
          </p:nvSpPr>
          <p:spPr bwMode="auto">
            <a:xfrm>
              <a:off x="4608" y="2688"/>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41" name="Oval 37"/>
            <p:cNvSpPr>
              <a:spLocks noChangeArrowheads="1"/>
            </p:cNvSpPr>
            <p:nvPr/>
          </p:nvSpPr>
          <p:spPr bwMode="auto">
            <a:xfrm>
              <a:off x="4416" y="326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7542" name="Text Box 38"/>
            <p:cNvSpPr txBox="1">
              <a:spLocks noChangeArrowheads="1"/>
            </p:cNvSpPr>
            <p:nvPr/>
          </p:nvSpPr>
          <p:spPr bwMode="auto">
            <a:xfrm>
              <a:off x="4296" y="1920"/>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7543" name="Text Box 39"/>
            <p:cNvSpPr txBox="1">
              <a:spLocks noChangeArrowheads="1"/>
            </p:cNvSpPr>
            <p:nvPr/>
          </p:nvSpPr>
          <p:spPr bwMode="auto">
            <a:xfrm>
              <a:off x="4908" y="2544"/>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7544" name="Text Box 40"/>
            <p:cNvSpPr txBox="1">
              <a:spLocks noChangeArrowheads="1"/>
            </p:cNvSpPr>
            <p:nvPr/>
          </p:nvSpPr>
          <p:spPr bwMode="auto">
            <a:xfrm>
              <a:off x="4332" y="3026"/>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7545" name="Text Box 41"/>
            <p:cNvSpPr txBox="1">
              <a:spLocks noChangeArrowheads="1"/>
            </p:cNvSpPr>
            <p:nvPr/>
          </p:nvSpPr>
          <p:spPr bwMode="auto">
            <a:xfrm>
              <a:off x="4080" y="3026"/>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7546" name="Text Box 42"/>
            <p:cNvSpPr txBox="1">
              <a:spLocks noChangeArrowheads="1"/>
            </p:cNvSpPr>
            <p:nvPr/>
          </p:nvSpPr>
          <p:spPr bwMode="auto">
            <a:xfrm>
              <a:off x="3132" y="3026"/>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7547" name="Text Box 43"/>
            <p:cNvSpPr txBox="1">
              <a:spLocks noChangeArrowheads="1"/>
            </p:cNvSpPr>
            <p:nvPr/>
          </p:nvSpPr>
          <p:spPr bwMode="auto">
            <a:xfrm>
              <a:off x="3564" y="2448"/>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7548" name="Text Box 44"/>
            <p:cNvSpPr txBox="1">
              <a:spLocks noChangeArrowheads="1"/>
            </p:cNvSpPr>
            <p:nvPr/>
          </p:nvSpPr>
          <p:spPr bwMode="auto">
            <a:xfrm>
              <a:off x="3692" y="2132"/>
              <a:ext cx="189" cy="375"/>
            </a:xfrm>
            <a:prstGeom prst="rect">
              <a:avLst/>
            </a:prstGeom>
            <a:noFill/>
            <a:ln w="9525">
              <a:noFill/>
              <a:miter lim="800000"/>
            </a:ln>
          </p:spPr>
          <p:txBody>
            <a:bodyPr wrap="none" lIns="92355" tIns="46178" rIns="92355" bIns="46178">
              <a:spAutoFit/>
            </a:bodyPr>
            <a:lstStyle/>
            <a:p>
              <a:pPr defTabSz="923925" eaLnBrk="1" hangingPunct="1">
                <a:defRPr/>
              </a:pPr>
              <a:r>
                <a:rPr lang="en-US" altLang="zh-CN" sz="3300" b="1" i="1" dirty="0">
                  <a:solidFill>
                    <a:srgbClr val="FF3300"/>
                  </a:solidFill>
                  <a:effectLst>
                    <a:outerShdw blurRad="38100" dist="38100" dir="2700000" algn="tl">
                      <a:srgbClr val="C0C0C0"/>
                    </a:outerShdw>
                  </a:effectLst>
                  <a:latin typeface="Times New Roman" panose="02020603050405020304" pitchFamily="18" charset="0"/>
                </a:rPr>
                <a:t>i</a:t>
              </a:r>
              <a:endParaRPr lang="en-US" altLang="zh-CN" sz="33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8876" name="Line 45"/>
            <p:cNvSpPr>
              <a:spLocks noChangeShapeType="1"/>
            </p:cNvSpPr>
            <p:nvPr/>
          </p:nvSpPr>
          <p:spPr bwMode="auto">
            <a:xfrm>
              <a:off x="3782" y="2448"/>
              <a:ext cx="48" cy="240"/>
            </a:xfrm>
            <a:prstGeom prst="line">
              <a:avLst/>
            </a:prstGeom>
            <a:noFill/>
            <a:ln w="38100">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8857" name="Text Box 46"/>
          <p:cNvSpPr txBox="1">
            <a:spLocks noChangeArrowheads="1"/>
          </p:cNvSpPr>
          <p:nvPr/>
        </p:nvSpPr>
        <p:spPr bwMode="auto">
          <a:xfrm>
            <a:off x="5181600" y="5943600"/>
            <a:ext cx="3165475"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900" b="1" dirty="0">
                <a:latin typeface="Times New Roman" panose="02020603050405020304" pitchFamily="18" charset="0"/>
                <a:ea typeface="楷体_GB2312" pitchFamily="49" charset="-122"/>
              </a:rPr>
              <a:t>i = 3 </a:t>
            </a:r>
            <a:r>
              <a:rPr lang="zh-CN" altLang="en-US" sz="2900" b="1" dirty="0">
                <a:latin typeface="Times New Roman" panose="02020603050405020304" pitchFamily="18" charset="0"/>
                <a:ea typeface="楷体_GB2312" pitchFamily="49" charset="-122"/>
              </a:rPr>
              <a:t>时的局部调整</a:t>
            </a:r>
            <a:endParaRPr lang="zh-CN" altLang="en-US" sz="2900" b="1" dirty="0">
              <a:latin typeface="Times New Roman" panose="02020603050405020304" pitchFamily="18" charset="0"/>
              <a:ea typeface="楷体_GB2312" pitchFamily="49" charset="-122"/>
            </a:endParaRPr>
          </a:p>
          <a:p>
            <a:pPr algn="ctr" eaLnBrk="1" hangingPunct="1">
              <a:spcBef>
                <a:spcPct val="0"/>
              </a:spcBef>
              <a:buClrTx/>
              <a:buSzTx/>
              <a:buFontTx/>
              <a:buNone/>
            </a:pPr>
            <a:r>
              <a:rPr lang="en-US" altLang="zh-CN" sz="1800" b="1" dirty="0">
                <a:latin typeface="Times New Roman" panose="02020603050405020304" pitchFamily="18" charset="0"/>
                <a:ea typeface="楷体_GB2312" pitchFamily="49" charset="-122"/>
              </a:rPr>
              <a:t>[</a:t>
            </a:r>
            <a:r>
              <a:rPr lang="zh-CN" altLang="en-US" sz="1800" b="1" dirty="0">
                <a:latin typeface="Times New Roman" panose="02020603050405020304" pitchFamily="18" charset="0"/>
                <a:ea typeface="楷体_GB2312" pitchFamily="49" charset="-122"/>
              </a:rPr>
              <a:t>不需要调整</a:t>
            </a:r>
            <a:r>
              <a:rPr lang="en-US" altLang="zh-CN" sz="1800" b="1" dirty="0">
                <a:latin typeface="Times New Roman" panose="02020603050405020304" pitchFamily="18" charset="0"/>
                <a:ea typeface="楷体_GB2312" pitchFamily="49" charset="-122"/>
              </a:rPr>
              <a:t>]</a:t>
            </a:r>
            <a:endParaRPr lang="en-US" altLang="zh-CN" sz="1800" b="1" dirty="0">
              <a:latin typeface="Times New Roman" panose="02020603050405020304" pitchFamily="18" charset="0"/>
              <a:ea typeface="楷体_GB2312" pitchFamily="49" charset="-122"/>
            </a:endParaRPr>
          </a:p>
        </p:txBody>
      </p:sp>
      <p:sp>
        <p:nvSpPr>
          <p:cNvPr id="78858" name="AutoShape 48"/>
          <p:cNvSpPr>
            <a:spLocks noChangeArrowheads="1"/>
          </p:cNvSpPr>
          <p:nvPr/>
        </p:nvSpPr>
        <p:spPr bwMode="auto">
          <a:xfrm>
            <a:off x="4038600" y="4572000"/>
            <a:ext cx="914400" cy="457200"/>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1984375"/>
            <a:ext cx="5715000" cy="681038"/>
          </a:xfrm>
        </p:spPr>
        <p:txBody>
          <a:bodyPr/>
          <a:lstStyle/>
          <a:p>
            <a:pPr algn="l" eaLnBrk="1" hangingPunct="1"/>
            <a:r>
              <a:rPr lang="zh-CN" altLang="en-US" sz="3300">
                <a:latin typeface="黑体" panose="02010609060101010101" pitchFamily="49" charset="-122"/>
                <a:ea typeface="黑体" panose="02010609060101010101" pitchFamily="49" charset="-122"/>
              </a:rPr>
              <a:t>二、堆排序(创建初始堆举例)</a:t>
            </a:r>
            <a:endParaRPr lang="en-US" altLang="zh-CN" sz="3300">
              <a:latin typeface="黑体" panose="02010609060101010101" pitchFamily="49" charset="-122"/>
              <a:ea typeface="黑体" panose="02010609060101010101" pitchFamily="49" charset="-122"/>
            </a:endParaRPr>
          </a:p>
        </p:txBody>
      </p:sp>
      <p:sp>
        <p:nvSpPr>
          <p:cNvPr id="79875" name="Text Box 3"/>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E43BD2C-FA3A-4687-BC4E-5089A9167850}" type="slidenum">
              <a:rPr lang="zh-CN" altLang="en-US" sz="2400"/>
            </a:fld>
            <a:endParaRPr lang="en-US" altLang="zh-CN" sz="2400"/>
          </a:p>
        </p:txBody>
      </p:sp>
      <p:sp>
        <p:nvSpPr>
          <p:cNvPr id="79876" name="Text Box 4"/>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spAutoFit/>
          </a:bodyPr>
          <a:lstStyle>
            <a:lvl1pPr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第四节　选择排序</a:t>
            </a:r>
            <a:endParaRPr lang="zh-CN" altLang="en-US" sz="3600" b="1">
              <a:solidFill>
                <a:srgbClr val="333399"/>
              </a:solidFill>
              <a:ea typeface="仿宋_GB2312" pitchFamily="49" charset="-122"/>
            </a:endParaRPr>
          </a:p>
        </p:txBody>
      </p:sp>
      <p:sp>
        <p:nvSpPr>
          <p:cNvPr id="79877" name="Rectangle 5"/>
          <p:cNvSpPr>
            <a:spLocks noChangeArrowheads="1"/>
          </p:cNvSpPr>
          <p:nvPr/>
        </p:nvSpPr>
        <p:spPr bwMode="auto">
          <a:xfrm>
            <a:off x="609600" y="155575"/>
            <a:ext cx="83058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355" tIns="46178" rIns="92355" bIns="46178"/>
          <a:lstStyle>
            <a:lvl1pPr marL="346075" indent="-346075" defTabSz="923925">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defTabSz="923925">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defTabSz="923925">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defTabSz="923925">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923925">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923925"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第10章　内部排序</a:t>
            </a:r>
            <a:endParaRPr lang="zh-CN" altLang="en-US" sz="4800" b="1">
              <a:solidFill>
                <a:schemeClr val="tx2"/>
              </a:solidFill>
              <a:latin typeface="Times New Roman" panose="02020603050405020304" pitchFamily="18" charset="0"/>
              <a:ea typeface="黑体" panose="02010609060101010101" pitchFamily="49" charset="-122"/>
            </a:endParaRPr>
          </a:p>
        </p:txBody>
      </p:sp>
      <p:grpSp>
        <p:nvGrpSpPr>
          <p:cNvPr id="79878" name="Group 99"/>
          <p:cNvGrpSpPr/>
          <p:nvPr/>
        </p:nvGrpSpPr>
        <p:grpSpPr bwMode="auto">
          <a:xfrm>
            <a:off x="1219200" y="2695575"/>
            <a:ext cx="3205163" cy="3171825"/>
            <a:chOff x="768" y="1699"/>
            <a:chExt cx="2019" cy="1997"/>
          </a:xfrm>
        </p:grpSpPr>
        <p:sp>
          <p:nvSpPr>
            <p:cNvPr id="79902" name="Line 50"/>
            <p:cNvSpPr>
              <a:spLocks noChangeShapeType="1"/>
            </p:cNvSpPr>
            <p:nvPr/>
          </p:nvSpPr>
          <p:spPr bwMode="auto">
            <a:xfrm flipH="1">
              <a:off x="2208" y="3072"/>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3" name="Line 51"/>
            <p:cNvSpPr>
              <a:spLocks noChangeShapeType="1"/>
            </p:cNvSpPr>
            <p:nvPr/>
          </p:nvSpPr>
          <p:spPr bwMode="auto">
            <a:xfrm>
              <a:off x="1536" y="3072"/>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4" name="Line 52"/>
            <p:cNvSpPr>
              <a:spLocks noChangeShapeType="1"/>
            </p:cNvSpPr>
            <p:nvPr/>
          </p:nvSpPr>
          <p:spPr bwMode="auto">
            <a:xfrm>
              <a:off x="2064" y="2496"/>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5" name="Line 53"/>
            <p:cNvSpPr>
              <a:spLocks noChangeShapeType="1"/>
            </p:cNvSpPr>
            <p:nvPr/>
          </p:nvSpPr>
          <p:spPr bwMode="auto">
            <a:xfrm flipH="1">
              <a:off x="1056" y="2496"/>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8582" name="Oval 54"/>
            <p:cNvSpPr>
              <a:spLocks noChangeArrowheads="1"/>
            </p:cNvSpPr>
            <p:nvPr/>
          </p:nvSpPr>
          <p:spPr bwMode="auto">
            <a:xfrm>
              <a:off x="1776" y="225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583" name="Oval 55"/>
            <p:cNvSpPr>
              <a:spLocks noChangeArrowheads="1"/>
            </p:cNvSpPr>
            <p:nvPr/>
          </p:nvSpPr>
          <p:spPr bwMode="auto">
            <a:xfrm>
              <a:off x="1296" y="278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584" name="Oval 56"/>
            <p:cNvSpPr>
              <a:spLocks noChangeArrowheads="1"/>
            </p:cNvSpPr>
            <p:nvPr/>
          </p:nvSpPr>
          <p:spPr bwMode="auto">
            <a:xfrm>
              <a:off x="816"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585" name="Oval 57"/>
            <p:cNvSpPr>
              <a:spLocks noChangeArrowheads="1"/>
            </p:cNvSpPr>
            <p:nvPr/>
          </p:nvSpPr>
          <p:spPr bwMode="auto">
            <a:xfrm>
              <a:off x="2256" y="278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586" name="Oval 58"/>
            <p:cNvSpPr>
              <a:spLocks noChangeArrowheads="1"/>
            </p:cNvSpPr>
            <p:nvPr/>
          </p:nvSpPr>
          <p:spPr bwMode="auto">
            <a:xfrm>
              <a:off x="1488"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587" name="Oval 59"/>
            <p:cNvSpPr>
              <a:spLocks noChangeArrowheads="1"/>
            </p:cNvSpPr>
            <p:nvPr/>
          </p:nvSpPr>
          <p:spPr bwMode="auto">
            <a:xfrm>
              <a:off x="2016"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588" name="Text Box 60"/>
            <p:cNvSpPr txBox="1">
              <a:spLocks noChangeArrowheads="1"/>
            </p:cNvSpPr>
            <p:nvPr/>
          </p:nvSpPr>
          <p:spPr bwMode="auto">
            <a:xfrm>
              <a:off x="1644" y="2024"/>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8589" name="Text Box 61"/>
            <p:cNvSpPr txBox="1">
              <a:spLocks noChangeArrowheads="1"/>
            </p:cNvSpPr>
            <p:nvPr/>
          </p:nvSpPr>
          <p:spPr bwMode="auto">
            <a:xfrm>
              <a:off x="1212" y="2497"/>
              <a:ext cx="231" cy="338"/>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8590" name="Text Box 62"/>
            <p:cNvSpPr txBox="1">
              <a:spLocks noChangeArrowheads="1"/>
            </p:cNvSpPr>
            <p:nvPr/>
          </p:nvSpPr>
          <p:spPr bwMode="auto">
            <a:xfrm>
              <a:off x="2556" y="2593"/>
              <a:ext cx="231" cy="338"/>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8591" name="Text Box 63"/>
            <p:cNvSpPr txBox="1">
              <a:spLocks noChangeArrowheads="1"/>
            </p:cNvSpPr>
            <p:nvPr/>
          </p:nvSpPr>
          <p:spPr bwMode="auto">
            <a:xfrm>
              <a:off x="768" y="3081"/>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8592" name="Text Box 64"/>
            <p:cNvSpPr txBox="1">
              <a:spLocks noChangeArrowheads="1"/>
            </p:cNvSpPr>
            <p:nvPr/>
          </p:nvSpPr>
          <p:spPr bwMode="auto">
            <a:xfrm>
              <a:off x="1632" y="3081"/>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8593" name="Text Box 65"/>
            <p:cNvSpPr txBox="1">
              <a:spLocks noChangeArrowheads="1"/>
            </p:cNvSpPr>
            <p:nvPr/>
          </p:nvSpPr>
          <p:spPr bwMode="auto">
            <a:xfrm>
              <a:off x="1980" y="3081"/>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9918" name="Line 66"/>
            <p:cNvSpPr>
              <a:spLocks noChangeShapeType="1"/>
            </p:cNvSpPr>
            <p:nvPr/>
          </p:nvSpPr>
          <p:spPr bwMode="auto">
            <a:xfrm flipH="1">
              <a:off x="2016" y="2016"/>
              <a:ext cx="144" cy="24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8595" name="Text Box 67"/>
            <p:cNvSpPr txBox="1">
              <a:spLocks noChangeArrowheads="1"/>
            </p:cNvSpPr>
            <p:nvPr/>
          </p:nvSpPr>
          <p:spPr bwMode="auto">
            <a:xfrm>
              <a:off x="2112" y="1699"/>
              <a:ext cx="189" cy="375"/>
            </a:xfrm>
            <a:prstGeom prst="rect">
              <a:avLst/>
            </a:prstGeom>
            <a:noFill/>
            <a:ln w="9525">
              <a:noFill/>
              <a:miter lim="800000"/>
            </a:ln>
          </p:spPr>
          <p:txBody>
            <a:bodyPr wrap="none" lIns="92355" tIns="46178" rIns="92355" bIns="46178">
              <a:spAutoFit/>
            </a:bodyPr>
            <a:lstStyle/>
            <a:p>
              <a:pPr defTabSz="923925" eaLnBrk="1" hangingPunct="1">
                <a:defRPr/>
              </a:pPr>
              <a:r>
                <a:rPr lang="en-US" altLang="zh-CN" sz="3300" b="1" i="1" dirty="0">
                  <a:solidFill>
                    <a:srgbClr val="FF3300"/>
                  </a:solidFill>
                  <a:effectLst>
                    <a:outerShdw blurRad="38100" dist="38100" dir="2700000" algn="tl">
                      <a:srgbClr val="C0C0C0"/>
                    </a:outerShdw>
                  </a:effectLst>
                  <a:latin typeface="Times New Roman" panose="02020603050405020304" pitchFamily="18" charset="0"/>
                </a:rPr>
                <a:t>i</a:t>
              </a:r>
              <a:endParaRPr lang="en-US" altLang="zh-CN" sz="33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grpSp>
      <p:sp>
        <p:nvSpPr>
          <p:cNvPr id="79879" name="AutoShape 68"/>
          <p:cNvSpPr>
            <a:spLocks noChangeArrowheads="1"/>
          </p:cNvSpPr>
          <p:nvPr/>
        </p:nvSpPr>
        <p:spPr bwMode="auto">
          <a:xfrm>
            <a:off x="4419600" y="4498975"/>
            <a:ext cx="914400" cy="452438"/>
          </a:xfrm>
          <a:prstGeom prst="rightArrow">
            <a:avLst>
              <a:gd name="adj1" fmla="val 50000"/>
              <a:gd name="adj2" fmla="val 50526"/>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78621" name="Text Box 93"/>
          <p:cNvSpPr txBox="1">
            <a:spLocks noChangeArrowheads="1"/>
          </p:cNvSpPr>
          <p:nvPr/>
        </p:nvSpPr>
        <p:spPr bwMode="auto">
          <a:xfrm>
            <a:off x="5486400" y="5913438"/>
            <a:ext cx="3175000" cy="974725"/>
          </a:xfrm>
          <a:prstGeom prst="rect">
            <a:avLst/>
          </a:prstGeom>
          <a:noFill/>
          <a:ln w="9525">
            <a:noFill/>
            <a:miter lim="800000"/>
          </a:ln>
        </p:spPr>
        <p:txBody>
          <a:bodyPr wrap="none" lIns="92355" tIns="46178" rIns="92355" bIns="46178">
            <a:spAutoFit/>
          </a:bodyPr>
          <a:lstStyle/>
          <a:p>
            <a:pPr defTabSz="923925" eaLnBrk="1" hangingPunct="1">
              <a:defRPr/>
            </a:pPr>
            <a:r>
              <a:rPr lang="en-US" altLang="zh-CN" sz="2900" b="1" i="1" dirty="0">
                <a:effectLst>
                  <a:outerShdw blurRad="38100" dist="38100" dir="2700000" algn="tl">
                    <a:srgbClr val="C0C0C0"/>
                  </a:outerShdw>
                </a:effectLst>
                <a:latin typeface="Times New Roman" panose="02020603050405020304" pitchFamily="18" charset="0"/>
                <a:ea typeface="仿宋_GB2312" pitchFamily="49" charset="-122"/>
              </a:rPr>
              <a:t>i</a:t>
            </a:r>
            <a:r>
              <a:rPr lang="en-US" altLang="zh-CN" sz="2900" b="1" dirty="0">
                <a:effectLst>
                  <a:outerShdw blurRad="38100" dist="38100" dir="2700000" algn="tl">
                    <a:srgbClr val="C0C0C0"/>
                  </a:outerShdw>
                </a:effectLst>
                <a:latin typeface="Times New Roman" panose="02020603050405020304" pitchFamily="18" charset="0"/>
                <a:ea typeface="仿宋_GB2312" pitchFamily="49" charset="-122"/>
              </a:rPr>
              <a:t> = 1 </a:t>
            </a:r>
            <a:r>
              <a:rPr lang="zh-CN" altLang="en-US" sz="2900" b="1" dirty="0">
                <a:effectLst>
                  <a:outerShdw blurRad="38100" dist="38100" dir="2700000" algn="tl">
                    <a:srgbClr val="C0C0C0"/>
                  </a:outerShdw>
                </a:effectLst>
                <a:latin typeface="Times New Roman" panose="02020603050405020304" pitchFamily="18" charset="0"/>
                <a:ea typeface="仿宋_GB2312" pitchFamily="49" charset="-122"/>
              </a:rPr>
              <a:t>时的局部调整</a:t>
            </a:r>
            <a:endParaRPr lang="zh-CN" altLang="en-US" sz="2900" b="1" dirty="0">
              <a:effectLst>
                <a:outerShdw blurRad="38100" dist="38100" dir="2700000" algn="tl">
                  <a:srgbClr val="C0C0C0"/>
                </a:outerShdw>
              </a:effectLst>
              <a:latin typeface="Times New Roman" panose="02020603050405020304" pitchFamily="18" charset="0"/>
              <a:ea typeface="仿宋_GB2312" pitchFamily="49" charset="-122"/>
            </a:endParaRPr>
          </a:p>
          <a:p>
            <a:pPr defTabSz="923925" eaLnBrk="1" hangingPunct="1">
              <a:defRPr/>
            </a:pPr>
            <a:r>
              <a:rPr lang="zh-CN" altLang="en-US" sz="2900" b="1" dirty="0">
                <a:effectLst>
                  <a:outerShdw blurRad="38100" dist="38100" dir="2700000" algn="tl">
                    <a:srgbClr val="C0C0C0"/>
                  </a:outerShdw>
                </a:effectLst>
                <a:latin typeface="Times New Roman" panose="02020603050405020304" pitchFamily="18" charset="0"/>
                <a:ea typeface="仿宋_GB2312" pitchFamily="49" charset="-122"/>
              </a:rPr>
              <a:t>形成最大堆</a:t>
            </a:r>
            <a:endParaRPr lang="zh-CN" altLang="en-US"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9881" name="AutoShape 94"/>
          <p:cNvSpPr>
            <a:spLocks noChangeArrowheads="1"/>
          </p:cNvSpPr>
          <p:nvPr/>
        </p:nvSpPr>
        <p:spPr bwMode="auto">
          <a:xfrm>
            <a:off x="609600" y="4498975"/>
            <a:ext cx="914400" cy="452438"/>
          </a:xfrm>
          <a:prstGeom prst="rightArrow">
            <a:avLst>
              <a:gd name="adj1" fmla="val 50000"/>
              <a:gd name="adj2" fmla="val 50526"/>
            </a:avLst>
          </a:prstGeom>
          <a:gradFill rotWithShape="0">
            <a:gsLst>
              <a:gs pos="0">
                <a:srgbClr val="0000FF"/>
              </a:gs>
              <a:gs pos="100000">
                <a:srgbClr val="000076"/>
              </a:gs>
            </a:gsLst>
            <a:lin ang="2700000" scaled="1"/>
          </a:gra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kumimoji="1" sz="33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9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78623" name="Text Box 95"/>
          <p:cNvSpPr txBox="1">
            <a:spLocks noChangeArrowheads="1"/>
          </p:cNvSpPr>
          <p:nvPr/>
        </p:nvSpPr>
        <p:spPr bwMode="auto">
          <a:xfrm>
            <a:off x="1103313" y="5899150"/>
            <a:ext cx="3175000" cy="808038"/>
          </a:xfrm>
          <a:prstGeom prst="rect">
            <a:avLst/>
          </a:prstGeom>
          <a:noFill/>
          <a:ln w="9525">
            <a:noFill/>
            <a:miter lim="800000"/>
          </a:ln>
        </p:spPr>
        <p:txBody>
          <a:bodyPr wrap="none" lIns="92355" tIns="46178" rIns="92355" bIns="46178">
            <a:spAutoFit/>
          </a:bodyPr>
          <a:lstStyle/>
          <a:p>
            <a:pPr algn="ctr" defTabSz="923925" eaLnBrk="1" hangingPunct="1">
              <a:defRPr/>
            </a:pPr>
            <a:r>
              <a:rPr lang="en-US" altLang="zh-CN" sz="2900" b="1" i="1" dirty="0">
                <a:effectLst>
                  <a:outerShdw blurRad="38100" dist="38100" dir="2700000" algn="tl">
                    <a:srgbClr val="C0C0C0"/>
                  </a:outerShdw>
                </a:effectLst>
                <a:latin typeface="Times New Roman" panose="02020603050405020304" pitchFamily="18" charset="0"/>
                <a:ea typeface="仿宋_GB2312" pitchFamily="49" charset="-122"/>
              </a:rPr>
              <a:t>i</a:t>
            </a:r>
            <a:r>
              <a:rPr lang="en-US" altLang="zh-CN" sz="2900" b="1" dirty="0">
                <a:effectLst>
                  <a:outerShdw blurRad="38100" dist="38100" dir="2700000" algn="tl">
                    <a:srgbClr val="C0C0C0"/>
                  </a:outerShdw>
                </a:effectLst>
                <a:latin typeface="Times New Roman" panose="02020603050405020304" pitchFamily="18" charset="0"/>
                <a:ea typeface="仿宋_GB2312" pitchFamily="49" charset="-122"/>
              </a:rPr>
              <a:t> = 2 </a:t>
            </a:r>
            <a:r>
              <a:rPr lang="zh-CN" altLang="en-US" sz="2900" b="1" dirty="0">
                <a:effectLst>
                  <a:outerShdw blurRad="38100" dist="38100" dir="2700000" algn="tl">
                    <a:srgbClr val="C0C0C0"/>
                  </a:outerShdw>
                </a:effectLst>
                <a:latin typeface="Times New Roman" panose="02020603050405020304" pitchFamily="18" charset="0"/>
                <a:ea typeface="仿宋_GB2312" pitchFamily="49" charset="-122"/>
              </a:rPr>
              <a:t>时的局部调整</a:t>
            </a:r>
            <a:endParaRPr lang="zh-CN" altLang="en-US" sz="2900" b="1" dirty="0">
              <a:effectLst>
                <a:outerShdw blurRad="38100" dist="38100" dir="2700000" algn="tl">
                  <a:srgbClr val="C0C0C0"/>
                </a:outerShdw>
              </a:effectLst>
              <a:latin typeface="Times New Roman" panose="02020603050405020304" pitchFamily="18" charset="0"/>
              <a:ea typeface="仿宋_GB2312" pitchFamily="49" charset="-122"/>
            </a:endParaRPr>
          </a:p>
          <a:p>
            <a:pPr algn="ctr" defTabSz="923925" eaLnBrk="1" hangingPunct="1">
              <a:defRPr/>
            </a:pPr>
            <a:r>
              <a:rPr lang="en-US" altLang="zh-CN" sz="1800" b="1" dirty="0">
                <a:latin typeface="仿宋_GB2312" pitchFamily="49" charset="-122"/>
                <a:ea typeface="仿宋_GB2312" pitchFamily="49" charset="-122"/>
              </a:rPr>
              <a:t>[</a:t>
            </a:r>
            <a:r>
              <a:rPr lang="zh-CN" altLang="en-US" sz="1800" b="1" dirty="0">
                <a:latin typeface="仿宋_GB2312" pitchFamily="49" charset="-122"/>
                <a:ea typeface="仿宋_GB2312" pitchFamily="49" charset="-122"/>
              </a:rPr>
              <a:t>不需要调整</a:t>
            </a:r>
            <a:r>
              <a:rPr lang="en-US" altLang="zh-CN" sz="1800" b="1" dirty="0">
                <a:latin typeface="仿宋_GB2312" pitchFamily="49" charset="-122"/>
                <a:ea typeface="仿宋_GB2312" pitchFamily="49" charset="-122"/>
              </a:rPr>
              <a:t>]</a:t>
            </a:r>
            <a:endParaRPr lang="zh-CN" altLang="en-US" sz="1800" b="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仿宋_GB2312" pitchFamily="49" charset="-122"/>
              <a:ea typeface="仿宋_GB2312" pitchFamily="49" charset="-122"/>
            </a:endParaRPr>
          </a:p>
        </p:txBody>
      </p:sp>
      <p:grpSp>
        <p:nvGrpSpPr>
          <p:cNvPr id="79883" name="Group 98"/>
          <p:cNvGrpSpPr/>
          <p:nvPr/>
        </p:nvGrpSpPr>
        <p:grpSpPr bwMode="auto">
          <a:xfrm>
            <a:off x="5410200" y="3200400"/>
            <a:ext cx="3186113" cy="2667000"/>
            <a:chOff x="3276" y="2016"/>
            <a:chExt cx="2007" cy="1680"/>
          </a:xfrm>
        </p:grpSpPr>
        <p:sp>
          <p:nvSpPr>
            <p:cNvPr id="79884" name="Line 46"/>
            <p:cNvSpPr>
              <a:spLocks noChangeShapeType="1"/>
            </p:cNvSpPr>
            <p:nvPr/>
          </p:nvSpPr>
          <p:spPr bwMode="auto">
            <a:xfrm flipH="1">
              <a:off x="4752" y="3072"/>
              <a:ext cx="144" cy="336"/>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5" name="Line 47"/>
            <p:cNvSpPr>
              <a:spLocks noChangeShapeType="1"/>
            </p:cNvSpPr>
            <p:nvPr/>
          </p:nvSpPr>
          <p:spPr bwMode="auto">
            <a:xfrm>
              <a:off x="4512" y="2496"/>
              <a:ext cx="384" cy="48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6" name="Line 48"/>
            <p:cNvSpPr>
              <a:spLocks noChangeShapeType="1"/>
            </p:cNvSpPr>
            <p:nvPr/>
          </p:nvSpPr>
          <p:spPr bwMode="auto">
            <a:xfrm>
              <a:off x="4080" y="3072"/>
              <a:ext cx="96" cy="288"/>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7" name="Line 49"/>
            <p:cNvSpPr>
              <a:spLocks noChangeShapeType="1"/>
            </p:cNvSpPr>
            <p:nvPr/>
          </p:nvSpPr>
          <p:spPr bwMode="auto">
            <a:xfrm flipH="1">
              <a:off x="3600" y="2496"/>
              <a:ext cx="768" cy="960"/>
            </a:xfrm>
            <a:prstGeom prst="line">
              <a:avLst/>
            </a:prstGeom>
            <a:noFill/>
            <a:ln w="28575">
              <a:solidFill>
                <a:srgbClr val="00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8597" name="Oval 69"/>
            <p:cNvSpPr>
              <a:spLocks noChangeArrowheads="1"/>
            </p:cNvSpPr>
            <p:nvPr/>
          </p:nvSpPr>
          <p:spPr bwMode="auto">
            <a:xfrm>
              <a:off x="4272" y="2256"/>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49</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598" name="Oval 70"/>
            <p:cNvSpPr>
              <a:spLocks noChangeArrowheads="1"/>
            </p:cNvSpPr>
            <p:nvPr/>
          </p:nvSpPr>
          <p:spPr bwMode="auto">
            <a:xfrm>
              <a:off x="3840" y="278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599" name="Oval 71"/>
            <p:cNvSpPr>
              <a:spLocks noChangeArrowheads="1"/>
            </p:cNvSpPr>
            <p:nvPr/>
          </p:nvSpPr>
          <p:spPr bwMode="auto">
            <a:xfrm>
              <a:off x="3360"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b="1">
                  <a:solidFill>
                    <a:srgbClr val="FFFFCC"/>
                  </a:solidFill>
                  <a:effectLst>
                    <a:outerShdw blurRad="38100" dist="38100" dir="2700000" algn="tl">
                      <a:srgbClr val="000000"/>
                    </a:outerShdw>
                  </a:effectLst>
                  <a:latin typeface="Times New Roman" panose="02020603050405020304" pitchFamily="18" charset="0"/>
                </a:rPr>
                <a:t>25*</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600" name="Oval 72"/>
            <p:cNvSpPr>
              <a:spLocks noChangeArrowheads="1"/>
            </p:cNvSpPr>
            <p:nvPr/>
          </p:nvSpPr>
          <p:spPr bwMode="auto">
            <a:xfrm>
              <a:off x="4032"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16</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601" name="Oval 73"/>
            <p:cNvSpPr>
              <a:spLocks noChangeArrowheads="1"/>
            </p:cNvSpPr>
            <p:nvPr/>
          </p:nvSpPr>
          <p:spPr bwMode="auto">
            <a:xfrm>
              <a:off x="4752" y="2784"/>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21</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602" name="Oval 74"/>
            <p:cNvSpPr>
              <a:spLocks noChangeArrowheads="1"/>
            </p:cNvSpPr>
            <p:nvPr/>
          </p:nvSpPr>
          <p:spPr bwMode="auto">
            <a:xfrm>
              <a:off x="4560" y="3360"/>
              <a:ext cx="336" cy="336"/>
            </a:xfrm>
            <a:prstGeom prst="ellipse">
              <a:avLst/>
            </a:prstGeom>
            <a:gradFill rotWithShape="0">
              <a:gsLst>
                <a:gs pos="0">
                  <a:schemeClr val="accent1"/>
                </a:gs>
                <a:gs pos="100000">
                  <a:schemeClr val="accent1">
                    <a:gamma/>
                    <a:shade val="46275"/>
                    <a:invGamma/>
                  </a:schemeClr>
                </a:gs>
              </a:gsLst>
              <a:lin ang="2700000" scaled="1"/>
            </a:gradFill>
            <a:ln w="9525">
              <a:solidFill>
                <a:schemeClr val="accent1"/>
              </a:solidFill>
              <a:round/>
            </a:ln>
          </p:spPr>
          <p:txBody>
            <a:bodyPr wrap="none" lIns="92355" tIns="46178" rIns="92355" bIns="46178" anchor="ctr"/>
            <a:lstStyle/>
            <a:p>
              <a:pPr algn="ctr" defTabSz="923925" eaLnBrk="1" hangingPunct="1">
                <a:defRPr/>
              </a:pPr>
              <a:r>
                <a:rPr lang="zh-CN" altLang="en-US" sz="2900" b="1">
                  <a:solidFill>
                    <a:srgbClr val="FFFFCC"/>
                  </a:solidFill>
                  <a:effectLst>
                    <a:outerShdw blurRad="38100" dist="38100" dir="2700000" algn="tl">
                      <a:srgbClr val="000000"/>
                    </a:outerShdw>
                  </a:effectLst>
                  <a:latin typeface="Times New Roman" panose="02020603050405020304" pitchFamily="18" charset="0"/>
                </a:rPr>
                <a:t>08</a:t>
              </a:r>
              <a:endParaRPr lang="zh-CN" altLang="en-US">
                <a:solidFill>
                  <a:schemeClr val="accent1"/>
                </a:solidFill>
                <a:effectDag name="">
                  <a:cont type="tree" name="">
                    <a:effect ref="fillLine"/>
                    <a:outerShdw dist="38100" dir="13500000" algn="br">
                      <a:srgbClr val="55FFD3"/>
                    </a:outerShdw>
                  </a:cont>
                  <a:cont type="tree" name="">
                    <a:effect ref="fillLine"/>
                    <a:outerShdw dist="38100" dir="2700000" algn="tl">
                      <a:srgbClr val="008864"/>
                    </a:outerShdw>
                  </a:cont>
                  <a:effect ref="fillLine"/>
                </a:effectDag>
                <a:latin typeface="Times New Roman" panose="02020603050405020304" pitchFamily="18" charset="0"/>
              </a:endParaRPr>
            </a:p>
          </p:txBody>
        </p:sp>
        <p:sp>
          <p:nvSpPr>
            <p:cNvPr id="278603" name="Text Box 75"/>
            <p:cNvSpPr txBox="1">
              <a:spLocks noChangeArrowheads="1"/>
            </p:cNvSpPr>
            <p:nvPr/>
          </p:nvSpPr>
          <p:spPr bwMode="auto">
            <a:xfrm>
              <a:off x="4188" y="2016"/>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1</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8604" name="Text Box 76"/>
            <p:cNvSpPr txBox="1">
              <a:spLocks noChangeArrowheads="1"/>
            </p:cNvSpPr>
            <p:nvPr/>
          </p:nvSpPr>
          <p:spPr bwMode="auto">
            <a:xfrm>
              <a:off x="5052" y="2640"/>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3</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8605" name="Text Box 77"/>
            <p:cNvSpPr txBox="1">
              <a:spLocks noChangeArrowheads="1"/>
            </p:cNvSpPr>
            <p:nvPr/>
          </p:nvSpPr>
          <p:spPr bwMode="auto">
            <a:xfrm>
              <a:off x="4476" y="3122"/>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6</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8606" name="Text Box 78"/>
            <p:cNvSpPr txBox="1">
              <a:spLocks noChangeArrowheads="1"/>
            </p:cNvSpPr>
            <p:nvPr/>
          </p:nvSpPr>
          <p:spPr bwMode="auto">
            <a:xfrm>
              <a:off x="4224" y="3122"/>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5</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8607" name="Text Box 79"/>
            <p:cNvSpPr txBox="1">
              <a:spLocks noChangeArrowheads="1"/>
            </p:cNvSpPr>
            <p:nvPr/>
          </p:nvSpPr>
          <p:spPr bwMode="auto">
            <a:xfrm>
              <a:off x="3276" y="3122"/>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4</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278608" name="Text Box 80"/>
            <p:cNvSpPr txBox="1">
              <a:spLocks noChangeArrowheads="1"/>
            </p:cNvSpPr>
            <p:nvPr/>
          </p:nvSpPr>
          <p:spPr bwMode="auto">
            <a:xfrm>
              <a:off x="3696" y="2552"/>
              <a:ext cx="231" cy="330"/>
            </a:xfrm>
            <a:prstGeom prst="rect">
              <a:avLst/>
            </a:prstGeom>
            <a:noFill/>
            <a:ln w="9525">
              <a:noFill/>
              <a:miter lim="800000"/>
            </a:ln>
          </p:spPr>
          <p:txBody>
            <a:bodyPr wrap="none" lIns="92355" tIns="46178" rIns="92355" bIns="46178">
              <a:spAutoFit/>
            </a:bodyPr>
            <a:lstStyle/>
            <a:p>
              <a:pPr defTabSz="923925" eaLnBrk="1" hangingPunct="1">
                <a:defRPr/>
              </a:pPr>
              <a:r>
                <a:rPr lang="zh-CN" altLang="en-US" sz="2900" b="1">
                  <a:latin typeface="Times New Roman" panose="02020603050405020304" pitchFamily="18" charset="0"/>
                </a:rPr>
                <a:t>2</a:t>
              </a:r>
              <a:endParaRPr lang="zh-CN" altLang="en-US">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ndParaRPr>
            </a:p>
          </p:txBody>
        </p:sp>
        <p:sp>
          <p:nvSpPr>
            <p:cNvPr id="79900" name="Line 96"/>
            <p:cNvSpPr>
              <a:spLocks noChangeShapeType="1"/>
            </p:cNvSpPr>
            <p:nvPr/>
          </p:nvSpPr>
          <p:spPr bwMode="auto">
            <a:xfrm flipH="1" flipV="1">
              <a:off x="4656" y="2496"/>
              <a:ext cx="192" cy="240"/>
            </a:xfrm>
            <a:prstGeom prst="line">
              <a:avLst/>
            </a:prstGeom>
            <a:noFill/>
            <a:ln w="28575">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01" name="Line 97"/>
            <p:cNvSpPr>
              <a:spLocks noChangeShapeType="1"/>
            </p:cNvSpPr>
            <p:nvPr/>
          </p:nvSpPr>
          <p:spPr bwMode="auto">
            <a:xfrm>
              <a:off x="4704" y="2448"/>
              <a:ext cx="240" cy="288"/>
            </a:xfrm>
            <a:prstGeom prst="line">
              <a:avLst/>
            </a:prstGeom>
            <a:noFill/>
            <a:ln w="28575">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theme/theme1.xml><?xml version="1.0" encoding="utf-8"?>
<a:theme xmlns:a="http://schemas.openxmlformats.org/drawingml/2006/main" name="数字图像处理">
  <a:themeElements>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数字图像处理">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23925"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23925"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数字图像处理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数字图像处理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数字图像处理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数字图像处理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数字图像处理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数字图像处理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Settings\acer\Application Data\Microsoft\Templates\数字图像处理.pot</Template>
  <TotalTime>0</TotalTime>
  <Words>7743</Words>
  <Application>WPS 演示</Application>
  <PresentationFormat>全屏显示(4:3)</PresentationFormat>
  <Paragraphs>1837</Paragraphs>
  <Slides>47</Slides>
  <Notes>27</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65" baseType="lpstr">
      <vt:lpstr>Arial</vt:lpstr>
      <vt:lpstr>宋体</vt:lpstr>
      <vt:lpstr>Wingdings</vt:lpstr>
      <vt:lpstr>Tahoma</vt:lpstr>
      <vt:lpstr>隶书</vt:lpstr>
      <vt:lpstr>黑体</vt:lpstr>
      <vt:lpstr>仿宋_GB2312</vt:lpstr>
      <vt:lpstr>仿宋</vt:lpstr>
      <vt:lpstr>Symbol</vt:lpstr>
      <vt:lpstr>Times New Roman</vt:lpstr>
      <vt:lpstr>楷体_GB2312</vt:lpstr>
      <vt:lpstr>微软雅黑</vt:lpstr>
      <vt:lpstr>Arial Unicode MS</vt:lpstr>
      <vt:lpstr>MS Hei</vt:lpstr>
      <vt:lpstr>Segoe Print</vt:lpstr>
      <vt:lpstr>新宋体</vt:lpstr>
      <vt:lpstr>数字图像处理</vt:lpstr>
      <vt:lpstr>PBrush</vt:lpstr>
      <vt:lpstr>二、堆排序</vt:lpstr>
      <vt:lpstr>二、堆排序(举例)</vt:lpstr>
      <vt:lpstr>二、堆排序</vt:lpstr>
      <vt:lpstr>二、堆排序(筛选)</vt:lpstr>
      <vt:lpstr>二、堆排序(筛选举例)</vt:lpstr>
      <vt:lpstr>二、堆排序(创建初始堆)</vt:lpstr>
      <vt:lpstr>二、堆排序(创建初始堆举例)</vt:lpstr>
      <vt:lpstr>二、堆排序(创建初始堆举例)</vt:lpstr>
      <vt:lpstr>二、堆排序(创建初始堆举例)</vt:lpstr>
      <vt:lpstr>二、堆排序(举例)</vt:lpstr>
      <vt:lpstr>二、堆排序(举例)</vt:lpstr>
      <vt:lpstr>二、堆排序(举例)</vt:lpstr>
      <vt:lpstr>二、堆排序(举例)</vt:lpstr>
      <vt:lpstr>二、堆排序(举例)</vt:lpstr>
      <vt:lpstr>PowerPoint 演示文稿</vt:lpstr>
      <vt:lpstr>PowerPoint 演示文稿</vt:lpstr>
      <vt:lpstr>PowerPoint 演示文稿</vt:lpstr>
      <vt:lpstr>PowerPoint 演示文稿</vt:lpstr>
      <vt:lpstr>二、堆排序(一趟筛选算法实现-最大堆)</vt:lpstr>
      <vt:lpstr>二、堆排序(性能分析)</vt:lpstr>
      <vt:lpstr>二、堆排序(性能分析)</vt:lpstr>
      <vt:lpstr>一、归并</vt:lpstr>
      <vt:lpstr>二、两路归并</vt:lpstr>
      <vt:lpstr>二、两路归并(性能分析)</vt:lpstr>
      <vt:lpstr>三、2路－归并排序(算法)</vt:lpstr>
      <vt:lpstr>三、2路－归并排序(举例)</vt:lpstr>
      <vt:lpstr>PowerPoint 演示文稿</vt:lpstr>
      <vt:lpstr>PowerPoint 演示文稿</vt:lpstr>
      <vt:lpstr>三、2路－归并排序(算法实现)</vt:lpstr>
      <vt:lpstr>三、2路－归并排序(性能分析)</vt:lpstr>
      <vt:lpstr>一、多关键字的排序</vt:lpstr>
      <vt:lpstr>一、多关键字的排序(最低位优先法LSD)</vt:lpstr>
      <vt:lpstr>一、多关键字的排序(最低位优先法LSD－举例)</vt:lpstr>
      <vt:lpstr>二、链式基数排序</vt:lpstr>
      <vt:lpstr>二、链式基数排序</vt:lpstr>
      <vt:lpstr>二、链式基数排序</vt:lpstr>
      <vt:lpstr>二、链式基数排序（数据结构）</vt:lpstr>
      <vt:lpstr>二、链式基数排序(举例)</vt:lpstr>
      <vt:lpstr>二、链式基数排序(举例)</vt:lpstr>
      <vt:lpstr>二、链式基数排序(举例)</vt:lpstr>
      <vt:lpstr>二、链式基数排序（一趟分配和收集的过程）</vt:lpstr>
      <vt:lpstr>二、链式基数排序（一趟分配和收集的过程）</vt:lpstr>
      <vt:lpstr>PowerPoint 演示文稿</vt:lpstr>
      <vt:lpstr>PowerPoint 演示文稿</vt:lpstr>
      <vt:lpstr>二、链式基数排序(性能分析)</vt:lpstr>
      <vt:lpstr>二、链式基数排序(性能分析)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蔡茂国</dc:creator>
  <cp:lastModifiedBy>Taki</cp:lastModifiedBy>
  <cp:revision>987</cp:revision>
  <cp:lastPrinted>2113-01-01T00:00:00Z</cp:lastPrinted>
  <dcterms:created xsi:type="dcterms:W3CDTF">2002-05-23T03:32:00Z</dcterms:created>
  <dcterms:modified xsi:type="dcterms:W3CDTF">2021-12-20T08:24:39Z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2052-11.1.0.10011</vt:lpwstr>
  </property>
</Properties>
</file>