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1"/>
  </p:notesMasterIdLst>
  <p:handoutMasterIdLst>
    <p:handoutMasterId r:id="rId22"/>
  </p:handoutMasterIdLst>
  <p:sldIdLst>
    <p:sldId id="268" r:id="rId2"/>
    <p:sldId id="269" r:id="rId3"/>
    <p:sldId id="270" r:id="rId4"/>
    <p:sldId id="282" r:id="rId5"/>
    <p:sldId id="308" r:id="rId6"/>
    <p:sldId id="271" r:id="rId7"/>
    <p:sldId id="272" r:id="rId8"/>
    <p:sldId id="273" r:id="rId9"/>
    <p:sldId id="274" r:id="rId10"/>
    <p:sldId id="275" r:id="rId11"/>
    <p:sldId id="276" r:id="rId12"/>
    <p:sldId id="363" r:id="rId13"/>
    <p:sldId id="354" r:id="rId14"/>
    <p:sldId id="277" r:id="rId15"/>
    <p:sldId id="280" r:id="rId16"/>
    <p:sldId id="278" r:id="rId17"/>
    <p:sldId id="279" r:id="rId18"/>
    <p:sldId id="281" r:id="rId19"/>
    <p:sldId id="417" r:id="rId20"/>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CC3300"/>
    <a:srgbClr val="FF7C80"/>
    <a:srgbClr val="808080"/>
    <a:srgbClr val="DDDDDD"/>
    <a:srgbClr val="AC549B"/>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639" autoAdjust="0"/>
    <p:restoredTop sz="69955" autoAdjust="0"/>
  </p:normalViewPr>
  <p:slideViewPr>
    <p:cSldViewPr>
      <p:cViewPr varScale="1">
        <p:scale>
          <a:sx n="70" d="100"/>
          <a:sy n="70" d="100"/>
        </p:scale>
        <p:origin x="2144" y="48"/>
      </p:cViewPr>
      <p:guideLst>
        <p:guide orient="horz" pos="2160"/>
        <p:guide pos="2880"/>
      </p:guideLst>
    </p:cSldViewPr>
  </p:slideViewPr>
  <p:outlineViewPr>
    <p:cViewPr>
      <p:scale>
        <a:sx n="33" d="100"/>
        <a:sy n="33" d="100"/>
      </p:scale>
      <p:origin x="0" y="22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5" d="100"/>
          <a:sy n="75" d="100"/>
        </p:scale>
        <p:origin x="1792"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7.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5" Type="http://schemas.openxmlformats.org/officeDocument/2006/relationships/slide" Target="slides/slide6.xml"/><Relationship Id="rId10" Type="http://schemas.openxmlformats.org/officeDocument/2006/relationships/slide" Target="slides/slide15.xml"/><Relationship Id="rId4" Type="http://schemas.openxmlformats.org/officeDocument/2006/relationships/slide" Target="slides/slide5.xml"/><Relationship Id="rId9"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FDCAAF8E-DD1A-47C6-822B-E08827EABA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3">
            <a:extLst>
              <a:ext uri="{FF2B5EF4-FFF2-40B4-BE49-F238E27FC236}">
                <a16:creationId xmlns:a16="http://schemas.microsoft.com/office/drawing/2014/main" id="{362D765F-B0B2-4331-AC29-48AFDD8E9A5B}"/>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4">
            <a:extLst>
              <a:ext uri="{FF2B5EF4-FFF2-40B4-BE49-F238E27FC236}">
                <a16:creationId xmlns:a16="http://schemas.microsoft.com/office/drawing/2014/main" id="{BECA2FFF-E242-46F8-A2FC-6C9382B26A97}"/>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5">
            <a:extLst>
              <a:ext uri="{FF2B5EF4-FFF2-40B4-BE49-F238E27FC236}">
                <a16:creationId xmlns:a16="http://schemas.microsoft.com/office/drawing/2014/main" id="{B38F98C8-8347-436C-BFF2-A872437AC43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74D3552-81A6-41D3-A8E2-6E4368A878A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E5E1FA5-41A2-4A9D-87E4-5B2896BED73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CD3217B1-3A25-4860-9C09-2CEBE81ABCF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C29FFCA2-21CB-4BE0-8F87-7D191394E60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04226E4D-66B2-4665-B7D9-407AF26CB9B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9AFFF59A-548C-4C42-A6D7-98D1DA7B82B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ED9F7D27-9BCC-4188-A26E-E88D00D9889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0AA3389-F9D0-43A1-A0A5-03087438AB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a:t>
            </a:fld>
            <a:endParaRPr lang="en-US" altLang="zh-CN"/>
          </a:p>
        </p:txBody>
      </p:sp>
    </p:spTree>
    <p:extLst>
      <p:ext uri="{BB962C8B-B14F-4D97-AF65-F5344CB8AC3E}">
        <p14:creationId xmlns:p14="http://schemas.microsoft.com/office/powerpoint/2010/main" val="3349262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直接插入排序只需要一个记录的辅助空间用来作为待插入记录的暂存单元。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17</a:t>
            </a:fld>
            <a:endParaRPr lang="en-US" altLang="zh-CN"/>
          </a:p>
        </p:txBody>
      </p:sp>
    </p:spTree>
    <p:extLst>
      <p:ext uri="{BB962C8B-B14F-4D97-AF65-F5344CB8AC3E}">
        <p14:creationId xmlns:p14="http://schemas.microsoft.com/office/powerpoint/2010/main" val="74923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从第九章关于查找的讨论中，对于有序表采用折半查找方法，其性能优于顺序查找，可减少关键字的比较次数。每插入一个元素，需要比较的次数最多为折半查找判定树的深度。例如，插入第 </a:t>
            </a:r>
            <a:r>
              <a:rPr lang="en-US" altLang="zh-CN" dirty="0"/>
              <a:t>i</a:t>
            </a:r>
            <a:r>
              <a:rPr lang="zh-CN" altLang="en-US" dirty="0"/>
              <a:t>个元素时，则需要进行</a:t>
            </a:r>
            <a:r>
              <a:rPr lang="en-US" altLang="zh-CN" dirty="0"/>
              <a:t>log</a:t>
            </a:r>
            <a:r>
              <a:rPr lang="en-US" altLang="zh-CN" baseline="-25000" dirty="0"/>
              <a:t>2</a:t>
            </a:r>
            <a:r>
              <a:rPr lang="en-US" altLang="zh-CN" dirty="0"/>
              <a:t>i</a:t>
            </a:r>
            <a:r>
              <a:rPr lang="zh-CN" altLang="en-US" dirty="0"/>
              <a:t>次比较。因此，插入</a:t>
            </a:r>
            <a:r>
              <a:rPr lang="en-US" altLang="zh-CN" dirty="0"/>
              <a:t>n-1</a:t>
            </a:r>
            <a:r>
              <a:rPr lang="zh-CN" altLang="en-US" dirty="0"/>
              <a:t>个元素的平均比较次数为</a:t>
            </a:r>
            <a:r>
              <a:rPr lang="en-US" altLang="zh-CN" dirty="0"/>
              <a:t>O(nlog</a:t>
            </a:r>
            <a:r>
              <a:rPr lang="en-US" altLang="zh-CN" baseline="-25000" dirty="0"/>
              <a:t>2</a:t>
            </a:r>
            <a:r>
              <a:rPr lang="en-US" altLang="zh-CN" dirty="0"/>
              <a:t>n)</a:t>
            </a:r>
          </a:p>
          <a:p>
            <a:endParaRPr lang="en-US" altLang="zh-CN" dirty="0"/>
          </a:p>
          <a:p>
            <a:r>
              <a:rPr lang="en-US" altLang="zh-CN" dirty="0"/>
              <a:t> void </a:t>
            </a:r>
            <a:r>
              <a:rPr lang="en-US" altLang="zh-CN" dirty="0" err="1"/>
              <a:t>BinInsertSort</a:t>
            </a:r>
            <a:r>
              <a:rPr lang="en-US" altLang="zh-CN" dirty="0"/>
              <a:t>()</a:t>
            </a:r>
          </a:p>
          <a:p>
            <a:r>
              <a:rPr lang="en-US" altLang="zh-CN" dirty="0"/>
              <a:t>    {</a:t>
            </a:r>
          </a:p>
          <a:p>
            <a:r>
              <a:rPr lang="en-US" altLang="zh-CN" dirty="0"/>
              <a:t>       int </a:t>
            </a:r>
            <a:r>
              <a:rPr lang="en-US" altLang="zh-CN" dirty="0" err="1"/>
              <a:t>temp,low,high,mid</a:t>
            </a:r>
            <a:r>
              <a:rPr lang="en-US" altLang="zh-CN" dirty="0"/>
              <a:t>;</a:t>
            </a:r>
          </a:p>
          <a:p>
            <a:r>
              <a:rPr lang="en-US" altLang="zh-CN" dirty="0"/>
              <a:t>       for (int i=2; i&lt;=</a:t>
            </a:r>
            <a:r>
              <a:rPr lang="en-US" altLang="zh-CN" dirty="0" err="1"/>
              <a:t>len</a:t>
            </a:r>
            <a:r>
              <a:rPr lang="en-US" altLang="zh-CN" dirty="0"/>
              <a:t>; i++) {</a:t>
            </a:r>
          </a:p>
          <a:p>
            <a:r>
              <a:rPr lang="en-US" altLang="zh-CN" dirty="0"/>
              <a:t>           temp=data[i];</a:t>
            </a:r>
          </a:p>
          <a:p>
            <a:r>
              <a:rPr lang="en-US" altLang="zh-CN" dirty="0"/>
              <a:t>           low=1;</a:t>
            </a:r>
          </a:p>
          <a:p>
            <a:r>
              <a:rPr lang="en-US" altLang="zh-CN" dirty="0"/>
              <a:t>           high=i-1;</a:t>
            </a:r>
          </a:p>
          <a:p>
            <a:r>
              <a:rPr lang="en-US" altLang="zh-CN" dirty="0"/>
              <a:t>          while(low&lt;=high){</a:t>
            </a:r>
          </a:p>
          <a:p>
            <a:r>
              <a:rPr lang="en-US" altLang="zh-CN" dirty="0"/>
              <a:t>              mid=(</a:t>
            </a:r>
            <a:r>
              <a:rPr lang="en-US" altLang="zh-CN" dirty="0" err="1"/>
              <a:t>low+high</a:t>
            </a:r>
            <a:r>
              <a:rPr lang="en-US" altLang="zh-CN" dirty="0"/>
              <a:t>)/2;</a:t>
            </a:r>
          </a:p>
          <a:p>
            <a:r>
              <a:rPr lang="en-US" altLang="zh-CN" dirty="0"/>
              <a:t>              if(temp&lt;data[mid])</a:t>
            </a:r>
          </a:p>
          <a:p>
            <a:r>
              <a:rPr lang="en-US" altLang="zh-CN" dirty="0"/>
              <a:t>                 high=mid-1;</a:t>
            </a:r>
          </a:p>
          <a:p>
            <a:r>
              <a:rPr lang="en-US" altLang="zh-CN" dirty="0"/>
              <a:t>              else</a:t>
            </a:r>
          </a:p>
          <a:p>
            <a:r>
              <a:rPr lang="en-US" altLang="zh-CN" dirty="0"/>
              <a:t>                 low=mid+1;</a:t>
            </a:r>
          </a:p>
          <a:p>
            <a:r>
              <a:rPr lang="en-US" altLang="zh-CN" dirty="0"/>
              <a:t>            }</a:t>
            </a:r>
          </a:p>
          <a:p>
            <a:r>
              <a:rPr lang="en-US" altLang="zh-CN" dirty="0"/>
              <a:t>          for(int j=i-1;j&gt;=</a:t>
            </a:r>
            <a:r>
              <a:rPr lang="en-US" altLang="zh-CN" dirty="0" err="1"/>
              <a:t>low;j</a:t>
            </a:r>
            <a:r>
              <a:rPr lang="en-US" altLang="zh-CN" dirty="0"/>
              <a:t>--)</a:t>
            </a:r>
          </a:p>
          <a:p>
            <a:r>
              <a:rPr lang="en-US" altLang="zh-CN" dirty="0"/>
              <a:t>              data[j+1]=data[j];</a:t>
            </a:r>
          </a:p>
          <a:p>
            <a:r>
              <a:rPr lang="en-US" altLang="zh-CN" dirty="0"/>
              <a:t>           data[low]=temp;   //low</a:t>
            </a:r>
            <a:r>
              <a:rPr lang="zh-CN" altLang="en-US" dirty="0"/>
              <a:t>对应的位置就是该数据插入的位置，因为</a:t>
            </a:r>
            <a:r>
              <a:rPr lang="en-US" altLang="zh-CN" dirty="0"/>
              <a:t>low</a:t>
            </a:r>
            <a:r>
              <a:rPr lang="zh-CN" altLang="en-US" dirty="0"/>
              <a:t>指向的是第一个比该数据大于等于的元素。</a:t>
            </a:r>
            <a:endParaRPr lang="en-US" altLang="zh-CN" dirty="0"/>
          </a:p>
          <a:p>
            <a:r>
              <a:rPr lang="en-US" altLang="zh-CN" dirty="0"/>
              <a:t>        }</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18</a:t>
            </a:fld>
            <a:endParaRPr lang="en-US" altLang="zh-CN"/>
          </a:p>
        </p:txBody>
      </p:sp>
    </p:spTree>
    <p:extLst>
      <p:ext uri="{BB962C8B-B14F-4D97-AF65-F5344CB8AC3E}">
        <p14:creationId xmlns:p14="http://schemas.microsoft.com/office/powerpoint/2010/main" val="309081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从操作角度看，排序是线性结构的一种操作，待排序的记录可以用顺序结构或链接结构来存储。本章讨论的排序算法多采用顺序结构。</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a:t>
            </a:fld>
            <a:endParaRPr lang="en-US" altLang="zh-CN"/>
          </a:p>
        </p:txBody>
      </p:sp>
    </p:spTree>
    <p:extLst>
      <p:ext uri="{BB962C8B-B14F-4D97-AF65-F5344CB8AC3E}">
        <p14:creationId xmlns:p14="http://schemas.microsoft.com/office/powerpoint/2010/main" val="361121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排序算法的主要性能指标主要包括算法的时间复杂度、空间复杂度和算法的稳定性，其中排序算法的时间开销主要取决于关键字的比较次数和记录的移动次数，空间开销主要是执行算法所需要的辅助存储空间。</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a:t>
            </a:fld>
            <a:endParaRPr lang="en-US" altLang="zh-CN"/>
          </a:p>
        </p:txBody>
      </p:sp>
    </p:spTree>
    <p:extLst>
      <p:ext uri="{BB962C8B-B14F-4D97-AF65-F5344CB8AC3E}">
        <p14:creationId xmlns:p14="http://schemas.microsoft.com/office/powerpoint/2010/main" val="385067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某些排序场合，如选举、比赛等，对排序方法要求是稳定的。例如，一组学生记录已按学号排好序，现需要按照考试成绩进行排序，当成绩相同时，要求学号小的排在前面。显然，这时必须选用稳定的排序方法。</a:t>
            </a:r>
            <a:endParaRPr lang="en-US" altLang="zh-CN" dirty="0"/>
          </a:p>
          <a:p>
            <a:endParaRPr lang="en-US" altLang="zh-CN" dirty="0"/>
          </a:p>
          <a:p>
            <a:r>
              <a:rPr lang="zh-CN" altLang="en-US" dirty="0"/>
              <a:t>注意：要证明一种排序方法是稳定的，就必须从算法本身的步骤中加以证明。但是，要证明一种排序方法是不稳定的，则只要给一个实例说明即可。</a:t>
            </a:r>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a:t>
            </a:fld>
            <a:endParaRPr lang="en-US" altLang="zh-CN"/>
          </a:p>
        </p:txBody>
      </p:sp>
    </p:spTree>
    <p:extLst>
      <p:ext uri="{BB962C8B-B14F-4D97-AF65-F5344CB8AC3E}">
        <p14:creationId xmlns:p14="http://schemas.microsoft.com/office/powerpoint/2010/main" val="275126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排序的基本思想是将待排序表看作是左、右两部分，其中左边为有序区，右边为无序区；整个排序过程就是将右边无序区中的记录依次按关键字大小逐个插入到左边有序区中，以构成新的有序区，直到全部记录都排好序。</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a:t>
            </a:fld>
            <a:endParaRPr lang="en-US" altLang="zh-CN"/>
          </a:p>
        </p:txBody>
      </p:sp>
    </p:spTree>
    <p:extLst>
      <p:ext uri="{BB962C8B-B14F-4D97-AF65-F5344CB8AC3E}">
        <p14:creationId xmlns:p14="http://schemas.microsoft.com/office/powerpoint/2010/main" val="247916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DF69D4C8-3C2A-46AC-9DA6-3C876F3E09AC}"/>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2F7CF185-481C-4ABF-BAD6-23BC29A6C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注意：是小于，不能是小于等于，因为插入排序是稳定的排序方法</a:t>
            </a:r>
          </a:p>
        </p:txBody>
      </p:sp>
      <p:sp>
        <p:nvSpPr>
          <p:cNvPr id="12292" name="灯片编号占位符 3">
            <a:extLst>
              <a:ext uri="{FF2B5EF4-FFF2-40B4-BE49-F238E27FC236}">
                <a16:creationId xmlns:a16="http://schemas.microsoft.com/office/drawing/2014/main" id="{7842A4A5-51B8-4E6E-847B-10AD71669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D984D4C-55C6-4452-82C5-96B0EA0E3A3E}" type="slidenum">
              <a:rPr lang="zh-CN" altLang="en-US" sz="1200" smtClean="0"/>
              <a:pPr/>
              <a:t>7</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因为在比较过程中，如果待插入的数据小，就需要将做比较的数据往后移动，因此需要用一个变量将待插入的数据保留下来。</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a:t>
            </a:fld>
            <a:endParaRPr lang="en-US" altLang="zh-CN"/>
          </a:p>
        </p:txBody>
      </p:sp>
    </p:spTree>
    <p:extLst>
      <p:ext uri="{BB962C8B-B14F-4D97-AF65-F5344CB8AC3E}">
        <p14:creationId xmlns:p14="http://schemas.microsoft.com/office/powerpoint/2010/main" val="269399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C7CD303A-6E0F-4D0A-9B8E-50FE30A48829}"/>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629CA1F5-81E8-4550-A67C-FADA6CD6F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SeqList.Key</a:t>
            </a:r>
            <a:r>
              <a:rPr lang="en-US" altLang="zh-CN" dirty="0">
                <a:latin typeface="Arial" panose="020B0604020202020204" pitchFamily="34" charset="0"/>
              </a:rPr>
              <a:t>[j+1] = temp;	</a:t>
            </a:r>
          </a:p>
          <a:p>
            <a:endParaRPr lang="en-US" altLang="zh-CN" dirty="0">
              <a:latin typeface="Arial" panose="020B0604020202020204" pitchFamily="34" charset="0"/>
            </a:endParaRPr>
          </a:p>
          <a:p>
            <a:r>
              <a:rPr lang="zh-CN" altLang="en-US" dirty="0">
                <a:latin typeface="Arial" panose="020B0604020202020204" pitchFamily="34" charset="0"/>
              </a:rPr>
              <a:t>这个地方</a:t>
            </a:r>
            <a:r>
              <a:rPr lang="en-US" altLang="zh-CN" dirty="0">
                <a:latin typeface="Arial" panose="020B0604020202020204" pitchFamily="34" charset="0"/>
              </a:rPr>
              <a:t>j+1</a:t>
            </a:r>
            <a:r>
              <a:rPr lang="zh-CN" altLang="en-US" dirty="0">
                <a:latin typeface="Arial" panose="020B0604020202020204" pitchFamily="34" charset="0"/>
              </a:rPr>
              <a:t>，是因为在循环中</a:t>
            </a:r>
            <a:r>
              <a:rPr lang="en-US" altLang="zh-CN" dirty="0">
                <a:latin typeface="Arial" panose="020B0604020202020204" pitchFamily="34" charset="0"/>
              </a:rPr>
              <a:t>j</a:t>
            </a:r>
            <a:r>
              <a:rPr lang="zh-CN" altLang="en-US" dirty="0">
                <a:latin typeface="Arial" panose="020B0604020202020204" pitchFamily="34" charset="0"/>
              </a:rPr>
              <a:t>本来就指向的是当前元素的前一个位置，</a:t>
            </a:r>
            <a:r>
              <a:rPr lang="en-US" altLang="zh-CN" dirty="0">
                <a:latin typeface="Arial" panose="020B0604020202020204" pitchFamily="34" charset="0"/>
              </a:rPr>
              <a:t>j+1</a:t>
            </a:r>
            <a:r>
              <a:rPr lang="zh-CN" altLang="en-US" dirty="0">
                <a:latin typeface="Arial" panose="020B0604020202020204" pitchFamily="34" charset="0"/>
              </a:rPr>
              <a:t>才是当前元素应该插入的位置。</a:t>
            </a:r>
            <a:endParaRPr lang="en-US" altLang="zh-CN" dirty="0">
              <a:latin typeface="Arial" panose="020B0604020202020204" pitchFamily="34" charset="0"/>
            </a:endParaRPr>
          </a:p>
          <a:p>
            <a:r>
              <a:rPr lang="zh-CN" altLang="en-US" dirty="0">
                <a:latin typeface="Arial" panose="020B0604020202020204" pitchFamily="34" charset="0"/>
              </a:rPr>
              <a:t>或者换种写法，</a:t>
            </a:r>
            <a:r>
              <a:rPr lang="en-US" altLang="zh-CN" dirty="0">
                <a:latin typeface="Arial" panose="020B0604020202020204" pitchFamily="34" charset="0"/>
              </a:rPr>
              <a:t>j</a:t>
            </a:r>
            <a:r>
              <a:rPr lang="zh-CN" altLang="en-US" dirty="0">
                <a:latin typeface="Arial" panose="020B0604020202020204" pitchFamily="34" charset="0"/>
              </a:rPr>
              <a:t>指向当前位置。</a:t>
            </a:r>
            <a:endParaRPr lang="en-US" altLang="zh-CN" dirty="0">
              <a:latin typeface="Arial" panose="020B0604020202020204" pitchFamily="34" charset="0"/>
            </a:endParaRPr>
          </a:p>
          <a:p>
            <a:r>
              <a:rPr lang="en-US" altLang="zh-CN" dirty="0">
                <a:latin typeface="Arial" panose="020B0604020202020204" pitchFamily="34" charset="0"/>
              </a:rPr>
              <a:t>    for(i=2;i&lt;=</a:t>
            </a:r>
            <a:r>
              <a:rPr lang="en-US" altLang="zh-CN" dirty="0" err="1">
                <a:latin typeface="Arial" panose="020B0604020202020204" pitchFamily="34" charset="0"/>
              </a:rPr>
              <a:t>len;i</a:t>
            </a:r>
            <a:r>
              <a:rPr lang="en-US" altLang="zh-CN" dirty="0">
                <a:latin typeface="Arial" panose="020B0604020202020204" pitchFamily="34" charset="0"/>
              </a:rPr>
              <a:t>++){</a:t>
            </a:r>
          </a:p>
          <a:p>
            <a:r>
              <a:rPr lang="en-US" altLang="zh-CN" dirty="0">
                <a:latin typeface="Arial" panose="020B0604020202020204" pitchFamily="34" charset="0"/>
              </a:rPr>
              <a:t>            value=data[i];</a:t>
            </a:r>
          </a:p>
          <a:p>
            <a:r>
              <a:rPr lang="en-US" altLang="zh-CN" dirty="0">
                <a:latin typeface="Arial" panose="020B0604020202020204" pitchFamily="34" charset="0"/>
              </a:rPr>
              <a:t>            for(j=</a:t>
            </a:r>
            <a:r>
              <a:rPr lang="en-US" altLang="zh-CN" dirty="0" err="1">
                <a:latin typeface="Arial" panose="020B0604020202020204" pitchFamily="34" charset="0"/>
              </a:rPr>
              <a:t>i;j</a:t>
            </a:r>
            <a:r>
              <a:rPr lang="en-US" altLang="zh-CN" dirty="0">
                <a:latin typeface="Arial" panose="020B0604020202020204" pitchFamily="34" charset="0"/>
              </a:rPr>
              <a:t>&gt;=2;j--){</a:t>
            </a:r>
          </a:p>
          <a:p>
            <a:r>
              <a:rPr lang="en-US" altLang="zh-CN" dirty="0">
                <a:latin typeface="Arial" panose="020B0604020202020204" pitchFamily="34" charset="0"/>
              </a:rPr>
              <a:t>                if(value&lt;data[j-1])</a:t>
            </a:r>
          </a:p>
          <a:p>
            <a:r>
              <a:rPr lang="en-US" altLang="zh-CN" dirty="0">
                <a:latin typeface="Arial" panose="020B0604020202020204" pitchFamily="34" charset="0"/>
              </a:rPr>
              <a:t>                    data[j]=data[j-1];</a:t>
            </a:r>
          </a:p>
          <a:p>
            <a:r>
              <a:rPr lang="en-US" altLang="zh-CN" dirty="0">
                <a:latin typeface="Arial" panose="020B0604020202020204" pitchFamily="34" charset="0"/>
              </a:rPr>
              <a:t>                else</a:t>
            </a:r>
          </a:p>
          <a:p>
            <a:r>
              <a:rPr lang="en-US" altLang="zh-CN" dirty="0">
                <a:latin typeface="Arial" panose="020B0604020202020204" pitchFamily="34" charset="0"/>
              </a:rPr>
              <a:t>                  break;</a:t>
            </a:r>
          </a:p>
          <a:p>
            <a:r>
              <a:rPr lang="en-US" altLang="zh-CN" dirty="0">
                <a:latin typeface="Arial" panose="020B0604020202020204" pitchFamily="34" charset="0"/>
              </a:rPr>
              <a:t>            }</a:t>
            </a:r>
          </a:p>
          <a:p>
            <a:r>
              <a:rPr lang="en-US" altLang="zh-CN" dirty="0">
                <a:latin typeface="Arial" panose="020B0604020202020204" pitchFamily="34" charset="0"/>
              </a:rPr>
              <a:t>            data[j]=value;</a:t>
            </a:r>
          </a:p>
          <a:p>
            <a:r>
              <a:rPr lang="en-US" altLang="zh-CN" dirty="0">
                <a:latin typeface="Arial" panose="020B0604020202020204" pitchFamily="34" charset="0"/>
              </a:rPr>
              <a:t>    }</a:t>
            </a:r>
            <a:endParaRPr lang="zh-CN" altLang="en-US" dirty="0">
              <a:latin typeface="Arial" panose="020B0604020202020204" pitchFamily="34" charset="0"/>
            </a:endParaRPr>
          </a:p>
        </p:txBody>
      </p:sp>
      <p:sp>
        <p:nvSpPr>
          <p:cNvPr id="20484" name="灯片编号占位符 3">
            <a:extLst>
              <a:ext uri="{FF2B5EF4-FFF2-40B4-BE49-F238E27FC236}">
                <a16:creationId xmlns:a16="http://schemas.microsoft.com/office/drawing/2014/main" id="{C656A8B1-03BA-4D35-8232-67069E641A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9B5CC05-E71D-4358-A970-2B53946D485F}" type="slidenum">
              <a:rPr lang="zh-CN" altLang="en-US" sz="1200" smtClean="0"/>
              <a:pPr/>
              <a:t>14</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i</a:t>
            </a:r>
            <a:r>
              <a:rPr lang="zh-CN" altLang="en-US" dirty="0"/>
              <a:t>趟记录移动次数为</a:t>
            </a:r>
            <a:r>
              <a:rPr lang="en-US" altLang="zh-CN" dirty="0"/>
              <a:t>i+1</a:t>
            </a:r>
            <a:r>
              <a:rPr lang="zh-CN" altLang="en-US" dirty="0"/>
              <a:t>，是因为除了正常的移动</a:t>
            </a:r>
            <a:r>
              <a:rPr lang="en-US" altLang="zh-CN" dirty="0"/>
              <a:t>i-1</a:t>
            </a:r>
            <a:r>
              <a:rPr lang="zh-CN" altLang="en-US" dirty="0"/>
              <a:t>次外，最开始要保留第</a:t>
            </a:r>
            <a:r>
              <a:rPr lang="en-US" altLang="zh-CN" dirty="0"/>
              <a:t>i</a:t>
            </a:r>
            <a:r>
              <a:rPr lang="zh-CN" altLang="en-US" dirty="0"/>
              <a:t>个元素的值，最后还要将这个值放回去，多了</a:t>
            </a:r>
            <a:r>
              <a:rPr lang="en-US" altLang="zh-CN" dirty="0"/>
              <a:t>2</a:t>
            </a:r>
            <a:r>
              <a:rPr lang="zh-CN" altLang="en-US" dirty="0"/>
              <a:t>次。</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16</a:t>
            </a:fld>
            <a:endParaRPr lang="en-US" altLang="zh-CN"/>
          </a:p>
        </p:txBody>
      </p:sp>
    </p:spTree>
    <p:extLst>
      <p:ext uri="{BB962C8B-B14F-4D97-AF65-F5344CB8AC3E}">
        <p14:creationId xmlns:p14="http://schemas.microsoft.com/office/powerpoint/2010/main" val="53358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2A72AFF-FE9A-4D40-BA16-2D302A6C6D7D}"/>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C2BD32E-2F9B-4DA8-8B1C-B8960D2F3793}"/>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9A0E2E9C-53EE-4FA2-A0EF-27809E0CCB5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29C60DD3-F558-495F-8A12-D369E3BE067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05055A33-224B-4EF1-A259-17EF035CB02F}"/>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843F8E2A-CD2B-4992-BF89-F2CD8991ACAD}"/>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9C4439D5-144B-4AF1-A6C3-01F3BE644F8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3C1301AB-CA3E-42E6-954C-D14536F4B72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46017E21-496A-49EA-88C5-271B2AF7677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713F2885-A6A5-4038-AD59-083C0769366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1413"/>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9375"/>
            <a:ext cx="6400800" cy="1749425"/>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C0803A0F-462A-4E09-8563-3124360AC46B}"/>
              </a:ext>
            </a:extLst>
          </p:cNvPr>
          <p:cNvSpPr>
            <a:spLocks noGrp="1" noChangeArrowheads="1"/>
          </p:cNvSpPr>
          <p:nvPr>
            <p:ph type="dt" sz="half" idx="10"/>
          </p:nvPr>
        </p:nvSpPr>
        <p:spPr bwMode="auto">
          <a:xfrm>
            <a:off x="9906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82C802A1-93DD-4F8A-AF65-7F57CC0388E1}"/>
              </a:ext>
            </a:extLst>
          </p:cNvPr>
          <p:cNvSpPr>
            <a:spLocks noGrp="1" noChangeArrowheads="1"/>
          </p:cNvSpPr>
          <p:nvPr>
            <p:ph type="ftr" sz="quarter" idx="11"/>
          </p:nvPr>
        </p:nvSpPr>
        <p:spPr>
          <a:xfrm>
            <a:off x="3429000" y="6248400"/>
            <a:ext cx="2895600" cy="455613"/>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AE9BED29-FDFE-4A87-8DEA-19FF88D20503}"/>
              </a:ext>
            </a:extLst>
          </p:cNvPr>
          <p:cNvSpPr>
            <a:spLocks noGrp="1" noChangeArrowheads="1"/>
          </p:cNvSpPr>
          <p:nvPr>
            <p:ph type="sldNum" sz="quarter" idx="12"/>
          </p:nvPr>
        </p:nvSpPr>
        <p:spPr bwMode="auto">
          <a:xfrm>
            <a:off x="68580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algn="r" eaLnBrk="1" hangingPunct="1">
              <a:defRPr sz="1400">
                <a:solidFill>
                  <a:schemeClr val="bg2"/>
                </a:solidFill>
              </a:defRPr>
            </a:lvl1pPr>
          </a:lstStyle>
          <a:p>
            <a:pPr>
              <a:defRPr/>
            </a:pPr>
            <a:fld id="{03FD7C60-CDEF-4604-B834-A5F21D634A5D}" type="slidenum">
              <a:rPr lang="zh-CN" altLang="en-US"/>
              <a:pPr>
                <a:defRPr/>
              </a:pPr>
              <a:t>‹#›</a:t>
            </a:fld>
            <a:endParaRPr lang="en-US" altLang="zh-CN"/>
          </a:p>
        </p:txBody>
      </p:sp>
    </p:spTree>
    <p:extLst>
      <p:ext uri="{BB962C8B-B14F-4D97-AF65-F5344CB8AC3E}">
        <p14:creationId xmlns:p14="http://schemas.microsoft.com/office/powerpoint/2010/main" val="5367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AB2698EA-F1FB-496F-82E7-E60D97E70C5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1264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2600"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3000"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FC8DC990-3C4E-4247-B5BD-2586CF83765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9280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5418F25E-B1F2-465E-9679-29F748423E2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2037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9075DB3F-23A9-40C3-9EC5-A8B772DD6D5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0062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8175"/>
            <a:ext cx="4173538"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3138" y="1908175"/>
            <a:ext cx="4173537"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FEDA51DD-B323-47F2-8E7E-A92C4687694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196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A48C68D8-F888-4E32-8115-D4A897A5763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0393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71A99005-ED20-49F6-9D09-EDD9451450E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1148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EC74849-62DD-4811-91D2-ACD2E7AE9D2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标题 2">
            <a:extLst>
              <a:ext uri="{FF2B5EF4-FFF2-40B4-BE49-F238E27FC236}">
                <a16:creationId xmlns:a16="http://schemas.microsoft.com/office/drawing/2014/main" id="{9C286BC8-535D-4F8D-A000-03B112ABEC28}"/>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5763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0CE9BF2D-6F53-4B75-83EC-15B29AEEE99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537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9ECF239F-A21F-4254-8AA6-43DB6B262E6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826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0B88A5-289B-495B-9920-76E4DE16AE9D}"/>
              </a:ext>
            </a:extLst>
          </p:cNvPr>
          <p:cNvSpPr>
            <a:spLocks noChangeArrowheads="1"/>
          </p:cNvSpPr>
          <p:nvPr/>
        </p:nvSpPr>
        <p:spPr bwMode="ltGray">
          <a:xfrm>
            <a:off x="290513" y="307975"/>
            <a:ext cx="438150" cy="473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7F9BF1AA-EC7A-4B8A-8757-C923476DF947}"/>
              </a:ext>
            </a:extLst>
          </p:cNvPr>
          <p:cNvSpPr>
            <a:spLocks noChangeArrowheads="1"/>
          </p:cNvSpPr>
          <p:nvPr/>
        </p:nvSpPr>
        <p:spPr bwMode="ltGray">
          <a:xfrm>
            <a:off x="674688" y="307975"/>
            <a:ext cx="328612" cy="47307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6AA42D39-5DF6-41F5-A329-6CD79458AE8D}"/>
              </a:ext>
            </a:extLst>
          </p:cNvPr>
          <p:cNvSpPr>
            <a:spLocks noGrp="1" noChangeArrowheads="1"/>
          </p:cNvSpPr>
          <p:nvPr>
            <p:ph type="title"/>
          </p:nvPr>
        </p:nvSpPr>
        <p:spPr bwMode="auto">
          <a:xfrm>
            <a:off x="990600" y="195263"/>
            <a:ext cx="787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2838834-2B43-448C-80C8-849004817D51}"/>
              </a:ext>
            </a:extLst>
          </p:cNvPr>
          <p:cNvSpPr>
            <a:spLocks noGrp="1" noChangeArrowheads="1"/>
          </p:cNvSpPr>
          <p:nvPr>
            <p:ph type="body" idx="1"/>
          </p:nvPr>
        </p:nvSpPr>
        <p:spPr bwMode="auto">
          <a:xfrm>
            <a:off x="457200" y="1908175"/>
            <a:ext cx="84994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F686F6FA-1EB8-42DB-9970-A374C5AB5F3C}"/>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2355" tIns="46178" rIns="92355" bIns="46178"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719120AD-76CB-4C3F-B16C-DAE2383CC763}"/>
              </a:ext>
            </a:extLst>
          </p:cNvPr>
          <p:cNvGraphicFramePr>
            <a:graphicFrameLocks noChangeAspect="1"/>
          </p:cNvGraphicFramePr>
          <p:nvPr userDrawn="1"/>
        </p:nvGraphicFramePr>
        <p:xfrm>
          <a:off x="423863" y="741363"/>
          <a:ext cx="876300" cy="466725"/>
        </p:xfrm>
        <a:graphic>
          <a:graphicData uri="http://schemas.openxmlformats.org/presentationml/2006/ole">
            <mc:AlternateContent xmlns:mc="http://schemas.openxmlformats.org/markup-compatibility/2006">
              <mc:Choice xmlns:v="urn:schemas-microsoft-com:vml" Requires="v">
                <p:oleObj spid="_x0000_s3074" name="位图图像" r:id="rId14" imgW="1162212" imgH="619211" progId="PBrush">
                  <p:embed/>
                </p:oleObj>
              </mc:Choice>
              <mc:Fallback>
                <p:oleObj name="位图图像" r:id="rId14" imgW="1162212" imgH="619211" progId="PBrush">
                  <p:embed/>
                  <p:pic>
                    <p:nvPicPr>
                      <p:cNvPr id="0" name="Picture 1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3863" y="741363"/>
                        <a:ext cx="876300" cy="4667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C4D4E52A-DF1F-453F-B4DF-9668FFC357AB}"/>
              </a:ext>
            </a:extLst>
          </p:cNvPr>
          <p:cNvSpPr>
            <a:spLocks noChangeArrowheads="1"/>
          </p:cNvSpPr>
          <p:nvPr userDrawn="1"/>
        </p:nvSpPr>
        <p:spPr bwMode="ltGray">
          <a:xfrm>
            <a:off x="0" y="660400"/>
            <a:ext cx="560388" cy="41910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C09DD1D5-47BC-4BF6-9185-7FAD097C92C9}"/>
              </a:ext>
            </a:extLst>
          </p:cNvPr>
          <p:cNvSpPr>
            <a:spLocks noChangeArrowheads="1"/>
          </p:cNvSpPr>
          <p:nvPr userDrawn="1"/>
        </p:nvSpPr>
        <p:spPr bwMode="gray">
          <a:xfrm>
            <a:off x="636588" y="200025"/>
            <a:ext cx="30162"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0F82DE7A-4363-48DE-BE43-DAA80F35A7A3}"/>
              </a:ext>
            </a:extLst>
          </p:cNvPr>
          <p:cNvSpPr>
            <a:spLocks noChangeArrowheads="1"/>
          </p:cNvSpPr>
          <p:nvPr userDrawn="1"/>
        </p:nvSpPr>
        <p:spPr bwMode="gray">
          <a:xfrm>
            <a:off x="317500" y="990600"/>
            <a:ext cx="863600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923925" rtl="0" eaLnBrk="0" fontAlgn="base" hangingPunct="0">
        <a:spcBef>
          <a:spcPct val="0"/>
        </a:spcBef>
        <a:spcAft>
          <a:spcPct val="0"/>
        </a:spcAft>
        <a:defRPr kumimoji="1" sz="4800" b="1">
          <a:solidFill>
            <a:schemeClr val="tx2"/>
          </a:solidFill>
          <a:latin typeface="+mj-lt"/>
          <a:ea typeface="+mj-ea"/>
          <a:cs typeface="+mj-cs"/>
        </a:defRPr>
      </a:lvl1pPr>
      <a:lvl2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defTabSz="923925" rtl="0" fontAlgn="base">
        <a:spcBef>
          <a:spcPct val="0"/>
        </a:spcBef>
        <a:spcAft>
          <a:spcPct val="0"/>
        </a:spcAft>
        <a:defRPr kumimoji="1" sz="4800" b="1">
          <a:solidFill>
            <a:schemeClr val="tx2"/>
          </a:solidFill>
          <a:latin typeface="Tahoma" pitchFamily="34" charset="0"/>
          <a:ea typeface="隶书" pitchFamily="49" charset="-122"/>
        </a:defRPr>
      </a:lvl6pPr>
      <a:lvl7pPr marL="914400" algn="ctr" defTabSz="923925"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defTabSz="923925"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defTabSz="923925"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E1D6BDF8-D146-440A-82A7-FCB61CA464BB}"/>
              </a:ext>
            </a:extLst>
          </p:cNvPr>
          <p:cNvSpPr>
            <a:spLocks noGrp="1" noChangeArrowheads="1"/>
          </p:cNvSpPr>
          <p:nvPr>
            <p:ph type="title"/>
          </p:nvPr>
        </p:nvSpPr>
        <p:spPr>
          <a:xfrm>
            <a:off x="304800" y="3584575"/>
            <a:ext cx="8458200" cy="1478252"/>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第十章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内部排序</a:t>
            </a:r>
            <a:endParaRPr lang="en-US" altLang="zh-CN" sz="3300" dirty="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F641361D-A683-42BA-B363-C1A3F75ABDC4}"/>
              </a:ext>
            </a:extLst>
          </p:cNvPr>
          <p:cNvSpPr>
            <a:spLocks noChangeArrowheads="1"/>
          </p:cNvSpPr>
          <p:nvPr/>
        </p:nvSpPr>
        <p:spPr bwMode="gray">
          <a:xfrm>
            <a:off x="304800" y="2665413"/>
            <a:ext cx="8458200" cy="95250"/>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07CCF366-7759-4FEB-B992-7CC37A4F9E0F}"/>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CD979DC0-C2CD-4A31-84C1-22A5FCE17DF9}"/>
              </a:ext>
            </a:extLst>
          </p:cNvPr>
          <p:cNvSpPr>
            <a:spLocks noChangeArrowheads="1"/>
          </p:cNvSpPr>
          <p:nvPr/>
        </p:nvSpPr>
        <p:spPr bwMode="auto">
          <a:xfrm>
            <a:off x="609600" y="1066800"/>
            <a:ext cx="7870825" cy="1004888"/>
          </a:xfrm>
          <a:prstGeom prst="rect">
            <a:avLst/>
          </a:prstGeom>
          <a:noFill/>
          <a:ln w="9525">
            <a:noFill/>
            <a:miter lim="800000"/>
            <a:headEnd/>
            <a:tailEnd/>
          </a:ln>
          <a:effectLst/>
        </p:spPr>
        <p:txBody>
          <a:bodyPr lIns="92355" tIns="46178" rIns="92355" bIns="46178">
            <a:spAutoFit/>
          </a:bodyPr>
          <a:lstStyle/>
          <a:p>
            <a:pPr algn="ctr" defTabSz="923925"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1A601B3-2460-459F-A4BD-87DAF4A25EB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CF188E74-234D-40FE-98E7-4082AFBD6E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B65641-0B9C-458C-8097-81B276212C37}" type="slidenum">
              <a:rPr lang="zh-CN" altLang="en-US" sz="2400"/>
              <a:pPr algn="r" eaLnBrk="1" hangingPunct="1">
                <a:spcBef>
                  <a:spcPct val="50000"/>
                </a:spcBef>
                <a:buClrTx/>
                <a:buSzTx/>
                <a:buFontTx/>
                <a:buNone/>
              </a:pPr>
              <a:t>10</a:t>
            </a:fld>
            <a:endParaRPr lang="en-US" altLang="zh-CN" sz="2400"/>
          </a:p>
        </p:txBody>
      </p:sp>
      <p:sp>
        <p:nvSpPr>
          <p:cNvPr id="15364" name="Text Box 4">
            <a:extLst>
              <a:ext uri="{FF2B5EF4-FFF2-40B4-BE49-F238E27FC236}">
                <a16:creationId xmlns:a16="http://schemas.microsoft.com/office/drawing/2014/main" id="{777978C6-D324-4AFD-926D-A8166C2D49D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5365" name="Rectangle 5">
            <a:extLst>
              <a:ext uri="{FF2B5EF4-FFF2-40B4-BE49-F238E27FC236}">
                <a16:creationId xmlns:a16="http://schemas.microsoft.com/office/drawing/2014/main" id="{ECF9E6D3-6250-4300-9413-6535CAF87BD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
        <p:nvSpPr>
          <p:cNvPr id="15366" name="AutoShape 34" descr="白色大理石">
            <a:extLst>
              <a:ext uri="{FF2B5EF4-FFF2-40B4-BE49-F238E27FC236}">
                <a16:creationId xmlns:a16="http://schemas.microsoft.com/office/drawing/2014/main" id="{90F3FC39-EB0E-469D-94D8-6063365A4053}"/>
              </a:ext>
            </a:extLst>
          </p:cNvPr>
          <p:cNvSpPr>
            <a:spLocks noChangeArrowheads="1"/>
          </p:cNvSpPr>
          <p:nvPr/>
        </p:nvSpPr>
        <p:spPr bwMode="auto">
          <a:xfrm>
            <a:off x="762000" y="3505200"/>
            <a:ext cx="7848600" cy="457200"/>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387" name="AutoShape 35">
            <a:extLst>
              <a:ext uri="{FF2B5EF4-FFF2-40B4-BE49-F238E27FC236}">
                <a16:creationId xmlns:a16="http://schemas.microsoft.com/office/drawing/2014/main" id="{BD9BABC3-43C0-4EAA-80D9-063CB9D2D5ED}"/>
              </a:ext>
            </a:extLst>
          </p:cNvPr>
          <p:cNvSpPr>
            <a:spLocks noChangeArrowheads="1"/>
          </p:cNvSpPr>
          <p:nvPr/>
        </p:nvSpPr>
        <p:spPr bwMode="auto">
          <a:xfrm>
            <a:off x="2057400" y="31242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88" name="AutoShape 36">
            <a:extLst>
              <a:ext uri="{FF2B5EF4-FFF2-40B4-BE49-F238E27FC236}">
                <a16:creationId xmlns:a16="http://schemas.microsoft.com/office/drawing/2014/main" id="{7CEE980B-933D-4DBA-ABC6-A1C15E1EE268}"/>
              </a:ext>
            </a:extLst>
          </p:cNvPr>
          <p:cNvSpPr>
            <a:spLocks noChangeArrowheads="1"/>
          </p:cNvSpPr>
          <p:nvPr/>
        </p:nvSpPr>
        <p:spPr bwMode="auto">
          <a:xfrm>
            <a:off x="2819400" y="30480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89" name="AutoShape 37">
            <a:extLst>
              <a:ext uri="{FF2B5EF4-FFF2-40B4-BE49-F238E27FC236}">
                <a16:creationId xmlns:a16="http://schemas.microsoft.com/office/drawing/2014/main" id="{B50EEEEF-5BAE-4A28-A54D-5802EB542D05}"/>
              </a:ext>
            </a:extLst>
          </p:cNvPr>
          <p:cNvSpPr>
            <a:spLocks noChangeArrowheads="1"/>
          </p:cNvSpPr>
          <p:nvPr/>
        </p:nvSpPr>
        <p:spPr bwMode="auto">
          <a:xfrm>
            <a:off x="3581400" y="27432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90" name="AutoShape 38">
            <a:extLst>
              <a:ext uri="{FF2B5EF4-FFF2-40B4-BE49-F238E27FC236}">
                <a16:creationId xmlns:a16="http://schemas.microsoft.com/office/drawing/2014/main" id="{DEAF1130-41D9-4CDA-AEF6-CEB64343B6AC}"/>
              </a:ext>
            </a:extLst>
          </p:cNvPr>
          <p:cNvSpPr>
            <a:spLocks noChangeArrowheads="1"/>
          </p:cNvSpPr>
          <p:nvPr/>
        </p:nvSpPr>
        <p:spPr bwMode="auto">
          <a:xfrm>
            <a:off x="4343400" y="30480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lang="zh-CN" altLang="en-US">
              <a:effectLst>
                <a:outerShdw blurRad="38100" dist="38100" dir="2700000" algn="tl">
                  <a:srgbClr val="C0C0C0"/>
                </a:outerShdw>
              </a:effectLst>
              <a:latin typeface="Times New Roman" pitchFamily="18" charset="0"/>
            </a:endParaRPr>
          </a:p>
        </p:txBody>
      </p:sp>
      <p:sp>
        <p:nvSpPr>
          <p:cNvPr id="228391" name="AutoShape 39">
            <a:extLst>
              <a:ext uri="{FF2B5EF4-FFF2-40B4-BE49-F238E27FC236}">
                <a16:creationId xmlns:a16="http://schemas.microsoft.com/office/drawing/2014/main" id="{29B2997B-94A9-45C8-87C1-2CE4949EE8FB}"/>
              </a:ext>
            </a:extLst>
          </p:cNvPr>
          <p:cNvSpPr>
            <a:spLocks noChangeArrowheads="1"/>
          </p:cNvSpPr>
          <p:nvPr/>
        </p:nvSpPr>
        <p:spPr bwMode="auto">
          <a:xfrm>
            <a:off x="5105400" y="3200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8392" name="AutoShape 40">
            <a:extLst>
              <a:ext uri="{FF2B5EF4-FFF2-40B4-BE49-F238E27FC236}">
                <a16:creationId xmlns:a16="http://schemas.microsoft.com/office/drawing/2014/main" id="{AE6A2F2B-8FE0-40E4-9C1D-9E7AB6073390}"/>
              </a:ext>
            </a:extLst>
          </p:cNvPr>
          <p:cNvSpPr>
            <a:spLocks noChangeArrowheads="1"/>
          </p:cNvSpPr>
          <p:nvPr/>
        </p:nvSpPr>
        <p:spPr bwMode="auto">
          <a:xfrm>
            <a:off x="5867400" y="3505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8394" name="Text Box 42">
            <a:extLst>
              <a:ext uri="{FF2B5EF4-FFF2-40B4-BE49-F238E27FC236}">
                <a16:creationId xmlns:a16="http://schemas.microsoft.com/office/drawing/2014/main" id="{ADBA3063-FA47-4C81-A918-8AB722AB32BF}"/>
              </a:ext>
            </a:extLst>
          </p:cNvPr>
          <p:cNvSpPr txBox="1">
            <a:spLocks noChangeArrowheads="1"/>
          </p:cNvSpPr>
          <p:nvPr/>
        </p:nvSpPr>
        <p:spPr bwMode="auto">
          <a:xfrm>
            <a:off x="228600" y="3384550"/>
            <a:ext cx="957263" cy="59531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4</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28395" name="AutoShape 43">
            <a:extLst>
              <a:ext uri="{FF2B5EF4-FFF2-40B4-BE49-F238E27FC236}">
                <a16:creationId xmlns:a16="http://schemas.microsoft.com/office/drawing/2014/main" id="{AA95DC65-368D-4A17-8566-A7244EE447D7}"/>
              </a:ext>
            </a:extLst>
          </p:cNvPr>
          <p:cNvSpPr>
            <a:spLocks noChangeArrowheads="1"/>
          </p:cNvSpPr>
          <p:nvPr/>
        </p:nvSpPr>
        <p:spPr bwMode="auto">
          <a:xfrm>
            <a:off x="6934200" y="3048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15375" name="Line 44">
            <a:extLst>
              <a:ext uri="{FF2B5EF4-FFF2-40B4-BE49-F238E27FC236}">
                <a16:creationId xmlns:a16="http://schemas.microsoft.com/office/drawing/2014/main" id="{22F06E3E-6FD6-4596-902A-C308B8DA5F76}"/>
              </a:ext>
            </a:extLst>
          </p:cNvPr>
          <p:cNvSpPr>
            <a:spLocks noChangeShapeType="1"/>
          </p:cNvSpPr>
          <p:nvPr/>
        </p:nvSpPr>
        <p:spPr bwMode="auto">
          <a:xfrm>
            <a:off x="4572000" y="4419600"/>
            <a:ext cx="266700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45">
            <a:extLst>
              <a:ext uri="{FF2B5EF4-FFF2-40B4-BE49-F238E27FC236}">
                <a16:creationId xmlns:a16="http://schemas.microsoft.com/office/drawing/2014/main" id="{E85FA1C5-A5CC-46BD-9371-DB8B7427D763}"/>
              </a:ext>
            </a:extLst>
          </p:cNvPr>
          <p:cNvSpPr>
            <a:spLocks noChangeShapeType="1"/>
          </p:cNvSpPr>
          <p:nvPr/>
        </p:nvSpPr>
        <p:spPr bwMode="auto">
          <a:xfrm flipH="1">
            <a:off x="3886200" y="4572000"/>
            <a:ext cx="3276600"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46">
            <a:extLst>
              <a:ext uri="{FF2B5EF4-FFF2-40B4-BE49-F238E27FC236}">
                <a16:creationId xmlns:a16="http://schemas.microsoft.com/office/drawing/2014/main" id="{09C129FB-DF81-42B6-9C6E-14912BCD9A61}"/>
              </a:ext>
            </a:extLst>
          </p:cNvPr>
          <p:cNvSpPr>
            <a:spLocks noChangeShapeType="1"/>
          </p:cNvSpPr>
          <p:nvPr/>
        </p:nvSpPr>
        <p:spPr bwMode="auto">
          <a:xfrm>
            <a:off x="3886200" y="4495800"/>
            <a:ext cx="76200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78" name="Group 47">
            <a:extLst>
              <a:ext uri="{FF2B5EF4-FFF2-40B4-BE49-F238E27FC236}">
                <a16:creationId xmlns:a16="http://schemas.microsoft.com/office/drawing/2014/main" id="{07B326C6-32A4-4FB4-A2DD-7B6E06C92548}"/>
              </a:ext>
            </a:extLst>
          </p:cNvPr>
          <p:cNvGrpSpPr>
            <a:grpSpLocks/>
          </p:cNvGrpSpPr>
          <p:nvPr/>
        </p:nvGrpSpPr>
        <p:grpSpPr bwMode="auto">
          <a:xfrm>
            <a:off x="228600" y="4803775"/>
            <a:ext cx="8534400" cy="1825625"/>
            <a:chOff x="144" y="1584"/>
            <a:chExt cx="5376" cy="1152"/>
          </a:xfrm>
        </p:grpSpPr>
        <p:sp>
          <p:nvSpPr>
            <p:cNvPr id="15380" name="AutoShape 48" descr="白色大理石">
              <a:extLst>
                <a:ext uri="{FF2B5EF4-FFF2-40B4-BE49-F238E27FC236}">
                  <a16:creationId xmlns:a16="http://schemas.microsoft.com/office/drawing/2014/main" id="{036BC620-ACC9-433A-8DE0-B5810C432384}"/>
                </a:ext>
              </a:extLst>
            </p:cNvPr>
            <p:cNvSpPr>
              <a:spLocks noChangeArrowheads="1"/>
            </p:cNvSpPr>
            <p:nvPr/>
          </p:nvSpPr>
          <p:spPr bwMode="auto">
            <a:xfrm>
              <a:off x="576" y="2064"/>
              <a:ext cx="4944" cy="295"/>
            </a:xfrm>
            <a:prstGeom prst="parallelogram">
              <a:avLst>
                <a:gd name="adj" fmla="val 248441"/>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381" name="Text Box 49">
              <a:extLst>
                <a:ext uri="{FF2B5EF4-FFF2-40B4-BE49-F238E27FC236}">
                  <a16:creationId xmlns:a16="http://schemas.microsoft.com/office/drawing/2014/main" id="{E009379D-DE67-4C68-A32F-FEF0411F1534}"/>
                </a:ext>
              </a:extLst>
            </p:cNvPr>
            <p:cNvSpPr txBox="1">
              <a:spLocks noChangeArrowheads="1"/>
            </p:cNvSpPr>
            <p:nvPr/>
          </p:nvSpPr>
          <p:spPr bwMode="auto">
            <a:xfrm>
              <a:off x="1373" y="2351"/>
              <a:ext cx="340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8402" name="AutoShape 50">
              <a:extLst>
                <a:ext uri="{FF2B5EF4-FFF2-40B4-BE49-F238E27FC236}">
                  <a16:creationId xmlns:a16="http://schemas.microsoft.com/office/drawing/2014/main" id="{3DD05093-613B-4937-85EC-25CAFDA98AAA}"/>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3" name="AutoShape 51">
              <a:extLst>
                <a:ext uri="{FF2B5EF4-FFF2-40B4-BE49-F238E27FC236}">
                  <a16:creationId xmlns:a16="http://schemas.microsoft.com/office/drawing/2014/main" id="{12858440-DA83-469B-8725-5AF726C97092}"/>
                </a:ext>
              </a:extLst>
            </p:cNvPr>
            <p:cNvSpPr>
              <a:spLocks noChangeArrowheads="1"/>
            </p:cNvSpPr>
            <p:nvPr/>
          </p:nvSpPr>
          <p:spPr bwMode="auto">
            <a:xfrm>
              <a:off x="177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4" name="AutoShape 52">
              <a:extLst>
                <a:ext uri="{FF2B5EF4-FFF2-40B4-BE49-F238E27FC236}">
                  <a16:creationId xmlns:a16="http://schemas.microsoft.com/office/drawing/2014/main" id="{862149C9-BE2A-43D7-AC15-0D04E2A597DD}"/>
                </a:ext>
              </a:extLst>
            </p:cNvPr>
            <p:cNvSpPr>
              <a:spLocks noChangeArrowheads="1"/>
            </p:cNvSpPr>
            <p:nvPr/>
          </p:nvSpPr>
          <p:spPr bwMode="auto">
            <a:xfrm>
              <a:off x="2736" y="1584"/>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5" name="AutoShape 53">
              <a:extLst>
                <a:ext uri="{FF2B5EF4-FFF2-40B4-BE49-F238E27FC236}">
                  <a16:creationId xmlns:a16="http://schemas.microsoft.com/office/drawing/2014/main" id="{9C1D78DA-2350-4B26-A6EA-39A8E5EA708A}"/>
                </a:ext>
              </a:extLst>
            </p:cNvPr>
            <p:cNvSpPr>
              <a:spLocks noChangeArrowheads="1"/>
            </p:cNvSpPr>
            <p:nvPr/>
          </p:nvSpPr>
          <p:spPr bwMode="auto">
            <a:xfrm>
              <a:off x="225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6" name="AutoShape 54">
              <a:extLst>
                <a:ext uri="{FF2B5EF4-FFF2-40B4-BE49-F238E27FC236}">
                  <a16:creationId xmlns:a16="http://schemas.microsoft.com/office/drawing/2014/main" id="{6108B4CC-3290-4F0D-B964-AE2A8B941BA8}"/>
                </a:ext>
              </a:extLst>
            </p:cNvPr>
            <p:cNvSpPr>
              <a:spLocks noChangeArrowheads="1"/>
            </p:cNvSpPr>
            <p:nvPr/>
          </p:nvSpPr>
          <p:spPr bwMode="auto">
            <a:xfrm>
              <a:off x="3216" y="1873"/>
              <a:ext cx="336" cy="44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lang="zh-CN" altLang="en-US">
                <a:effectLst>
                  <a:outerShdw blurRad="38100" dist="38100" dir="2700000" algn="tl">
                    <a:srgbClr val="C0C0C0"/>
                  </a:outerShdw>
                </a:effectLst>
                <a:latin typeface="Times New Roman" pitchFamily="18" charset="0"/>
              </a:endParaRPr>
            </a:p>
          </p:txBody>
        </p:sp>
        <p:sp>
          <p:nvSpPr>
            <p:cNvPr id="228407" name="AutoShape 55">
              <a:extLst>
                <a:ext uri="{FF2B5EF4-FFF2-40B4-BE49-F238E27FC236}">
                  <a16:creationId xmlns:a16="http://schemas.microsoft.com/office/drawing/2014/main" id="{E8657243-1434-468A-ADD0-083CC27131F5}"/>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8408" name="Text Box 56">
              <a:extLst>
                <a:ext uri="{FF2B5EF4-FFF2-40B4-BE49-F238E27FC236}">
                  <a16:creationId xmlns:a16="http://schemas.microsoft.com/office/drawing/2014/main" id="{A49DE9AF-3E6E-452E-9E51-ACF9CFEAEDA0}"/>
                </a:ext>
              </a:extLst>
            </p:cNvPr>
            <p:cNvSpPr txBox="1">
              <a:spLocks noChangeArrowheads="1"/>
            </p:cNvSpPr>
            <p:nvPr/>
          </p:nvSpPr>
          <p:spPr bwMode="auto">
            <a:xfrm>
              <a:off x="144" y="1969"/>
              <a:ext cx="603" cy="38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5</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5389" name="Line 57">
              <a:extLst>
                <a:ext uri="{FF2B5EF4-FFF2-40B4-BE49-F238E27FC236}">
                  <a16:creationId xmlns:a16="http://schemas.microsoft.com/office/drawing/2014/main" id="{6689D869-405E-41EB-B98D-F7B89A49E24D}"/>
                </a:ext>
              </a:extLst>
            </p:cNvPr>
            <p:cNvSpPr>
              <a:spLocks noChangeShapeType="1"/>
            </p:cNvSpPr>
            <p:nvPr/>
          </p:nvSpPr>
          <p:spPr bwMode="auto">
            <a:xfrm>
              <a:off x="3408" y="2640"/>
              <a:ext cx="1056"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Line 58">
              <a:extLst>
                <a:ext uri="{FF2B5EF4-FFF2-40B4-BE49-F238E27FC236}">
                  <a16:creationId xmlns:a16="http://schemas.microsoft.com/office/drawing/2014/main" id="{8D852618-3F33-4A64-9100-E7961AC262F6}"/>
                </a:ext>
              </a:extLst>
            </p:cNvPr>
            <p:cNvSpPr>
              <a:spLocks noChangeShapeType="1"/>
            </p:cNvSpPr>
            <p:nvPr/>
          </p:nvSpPr>
          <p:spPr bwMode="auto">
            <a:xfrm flipH="1">
              <a:off x="1440" y="2736"/>
              <a:ext cx="302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8411" name="AutoShape 59">
              <a:extLst>
                <a:ext uri="{FF2B5EF4-FFF2-40B4-BE49-F238E27FC236}">
                  <a16:creationId xmlns:a16="http://schemas.microsoft.com/office/drawing/2014/main" id="{B28B0C2B-4769-415F-99E0-F6BF91F1AA6F}"/>
                </a:ext>
              </a:extLst>
            </p:cNvPr>
            <p:cNvSpPr>
              <a:spLocks noChangeArrowheads="1"/>
            </p:cNvSpPr>
            <p:nvPr/>
          </p:nvSpPr>
          <p:spPr bwMode="auto">
            <a:xfrm>
              <a:off x="4368" y="1873"/>
              <a:ext cx="336" cy="44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15392" name="Line 60">
              <a:extLst>
                <a:ext uri="{FF2B5EF4-FFF2-40B4-BE49-F238E27FC236}">
                  <a16:creationId xmlns:a16="http://schemas.microsoft.com/office/drawing/2014/main" id="{41F8F9B1-E8BE-405F-9322-7B1A5F8CEC3F}"/>
                </a:ext>
              </a:extLst>
            </p:cNvPr>
            <p:cNvSpPr>
              <a:spLocks noChangeShapeType="1"/>
            </p:cNvSpPr>
            <p:nvPr/>
          </p:nvSpPr>
          <p:spPr bwMode="auto">
            <a:xfrm>
              <a:off x="2976"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Line 61">
              <a:extLst>
                <a:ext uri="{FF2B5EF4-FFF2-40B4-BE49-F238E27FC236}">
                  <a16:creationId xmlns:a16="http://schemas.microsoft.com/office/drawing/2014/main" id="{E6C95B2D-732F-4790-AA96-B0E7474091F5}"/>
                </a:ext>
              </a:extLst>
            </p:cNvPr>
            <p:cNvSpPr>
              <a:spLocks noChangeShapeType="1"/>
            </p:cNvSpPr>
            <p:nvPr/>
          </p:nvSpPr>
          <p:spPr bwMode="auto">
            <a:xfrm>
              <a:off x="2448"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62">
              <a:extLst>
                <a:ext uri="{FF2B5EF4-FFF2-40B4-BE49-F238E27FC236}">
                  <a16:creationId xmlns:a16="http://schemas.microsoft.com/office/drawing/2014/main" id="{301DB391-61B6-4C07-889C-C1B3C5EBF0FE}"/>
                </a:ext>
              </a:extLst>
            </p:cNvPr>
            <p:cNvSpPr>
              <a:spLocks noChangeShapeType="1"/>
            </p:cNvSpPr>
            <p:nvPr/>
          </p:nvSpPr>
          <p:spPr bwMode="auto">
            <a:xfrm>
              <a:off x="1968"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Line 63">
              <a:extLst>
                <a:ext uri="{FF2B5EF4-FFF2-40B4-BE49-F238E27FC236}">
                  <a16:creationId xmlns:a16="http://schemas.microsoft.com/office/drawing/2014/main" id="{8A19C63C-F610-4274-97F2-61460F2C033B}"/>
                </a:ext>
              </a:extLst>
            </p:cNvPr>
            <p:cNvSpPr>
              <a:spLocks noChangeShapeType="1"/>
            </p:cNvSpPr>
            <p:nvPr/>
          </p:nvSpPr>
          <p:spPr bwMode="auto">
            <a:xfrm>
              <a:off x="1440"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9" name="Text Box 64">
            <a:extLst>
              <a:ext uri="{FF2B5EF4-FFF2-40B4-BE49-F238E27FC236}">
                <a16:creationId xmlns:a16="http://schemas.microsoft.com/office/drawing/2014/main" id="{1A0787F7-420C-4709-90B6-1E80E6C9345A}"/>
              </a:ext>
            </a:extLst>
          </p:cNvPr>
          <p:cNvSpPr txBox="1">
            <a:spLocks noChangeArrowheads="1"/>
          </p:cNvSpPr>
          <p:nvPr/>
        </p:nvSpPr>
        <p:spPr bwMode="auto">
          <a:xfrm>
            <a:off x="2195513" y="3938588"/>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i="1">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D846DC4-232A-4C3E-8598-806EE631E2BB}"/>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一、直接插入排序(举例)</a:t>
            </a:r>
            <a:endParaRPr lang="en-US" altLang="zh-CN" sz="3300" dirty="0">
              <a:latin typeface="黑体" panose="02010609060101010101" pitchFamily="49" charset="-122"/>
              <a:ea typeface="黑体" panose="02010609060101010101" pitchFamily="49" charset="-122"/>
            </a:endParaRPr>
          </a:p>
        </p:txBody>
      </p:sp>
      <p:sp>
        <p:nvSpPr>
          <p:cNvPr id="16387" name="Text Box 3">
            <a:extLst>
              <a:ext uri="{FF2B5EF4-FFF2-40B4-BE49-F238E27FC236}">
                <a16:creationId xmlns:a16="http://schemas.microsoft.com/office/drawing/2014/main" id="{23383036-FAFE-4825-B2D7-55F0CA0FF68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397FEB8-BDB7-4E0F-A607-E26BADB367A7}" type="slidenum">
              <a:rPr lang="zh-CN" altLang="en-US" sz="2400"/>
              <a:pPr algn="r" eaLnBrk="1" hangingPunct="1">
                <a:spcBef>
                  <a:spcPct val="50000"/>
                </a:spcBef>
                <a:buClrTx/>
                <a:buSzTx/>
                <a:buFontTx/>
                <a:buNone/>
              </a:pPr>
              <a:t>11</a:t>
            </a:fld>
            <a:endParaRPr lang="en-US" altLang="zh-CN" sz="2400"/>
          </a:p>
        </p:txBody>
      </p:sp>
      <p:sp>
        <p:nvSpPr>
          <p:cNvPr id="16388" name="Text Box 4">
            <a:extLst>
              <a:ext uri="{FF2B5EF4-FFF2-40B4-BE49-F238E27FC236}">
                <a16:creationId xmlns:a16="http://schemas.microsoft.com/office/drawing/2014/main" id="{71062917-46AA-41FB-91BB-1ABACFBD633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6389" name="Rectangle 5">
            <a:extLst>
              <a:ext uri="{FF2B5EF4-FFF2-40B4-BE49-F238E27FC236}">
                <a16:creationId xmlns:a16="http://schemas.microsoft.com/office/drawing/2014/main" id="{C4529B26-5480-4470-8795-B56678674FD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6390" name="Group 37">
            <a:extLst>
              <a:ext uri="{FF2B5EF4-FFF2-40B4-BE49-F238E27FC236}">
                <a16:creationId xmlns:a16="http://schemas.microsoft.com/office/drawing/2014/main" id="{08D30FF4-0F0B-4370-BE70-6F1DB983E558}"/>
              </a:ext>
            </a:extLst>
          </p:cNvPr>
          <p:cNvGrpSpPr>
            <a:grpSpLocks/>
          </p:cNvGrpSpPr>
          <p:nvPr/>
        </p:nvGrpSpPr>
        <p:grpSpPr bwMode="auto">
          <a:xfrm>
            <a:off x="227013" y="2743200"/>
            <a:ext cx="8612187" cy="1828800"/>
            <a:chOff x="94" y="2880"/>
            <a:chExt cx="5426" cy="1152"/>
          </a:xfrm>
        </p:grpSpPr>
        <p:sp>
          <p:nvSpPr>
            <p:cNvPr id="16401" name="Rectangle 38">
              <a:extLst>
                <a:ext uri="{FF2B5EF4-FFF2-40B4-BE49-F238E27FC236}">
                  <a16:creationId xmlns:a16="http://schemas.microsoft.com/office/drawing/2014/main" id="{08AC054C-3278-4306-9857-A10545E17102}"/>
                </a:ext>
              </a:extLst>
            </p:cNvPr>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6402" name="Text Box 39">
              <a:extLst>
                <a:ext uri="{FF2B5EF4-FFF2-40B4-BE49-F238E27FC236}">
                  <a16:creationId xmlns:a16="http://schemas.microsoft.com/office/drawing/2014/main" id="{72774272-7D18-4CBA-ADDB-AD0424F89915}"/>
                </a:ext>
              </a:extLst>
            </p:cNvPr>
            <p:cNvSpPr txBox="1">
              <a:spLocks noChangeArrowheads="1"/>
            </p:cNvSpPr>
            <p:nvPr/>
          </p:nvSpPr>
          <p:spPr bwMode="auto">
            <a:xfrm>
              <a:off x="1374" y="3648"/>
              <a:ext cx="3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6403" name="AutoShape 40" descr="白色大理石">
              <a:extLst>
                <a:ext uri="{FF2B5EF4-FFF2-40B4-BE49-F238E27FC236}">
                  <a16:creationId xmlns:a16="http://schemas.microsoft.com/office/drawing/2014/main" id="{3E29B821-1F47-4A72-9C72-37DEE241113E}"/>
                </a:ext>
              </a:extLst>
            </p:cNvPr>
            <p:cNvSpPr>
              <a:spLocks noChangeArrowheads="1"/>
            </p:cNvSpPr>
            <p:nvPr/>
          </p:nvSpPr>
          <p:spPr bwMode="auto">
            <a:xfrm>
              <a:off x="576" y="3360"/>
              <a:ext cx="4944" cy="288"/>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17" name="AutoShape 41">
              <a:extLst>
                <a:ext uri="{FF2B5EF4-FFF2-40B4-BE49-F238E27FC236}">
                  <a16:creationId xmlns:a16="http://schemas.microsoft.com/office/drawing/2014/main" id="{0372F5E9-82C0-4E84-A7CC-F84D3D307029}"/>
                </a:ext>
              </a:extLst>
            </p:cNvPr>
            <p:cNvSpPr>
              <a:spLocks noChangeArrowheads="1"/>
            </p:cNvSpPr>
            <p:nvPr/>
          </p:nvSpPr>
          <p:spPr bwMode="auto">
            <a:xfrm>
              <a:off x="177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18" name="AutoShape 42">
              <a:extLst>
                <a:ext uri="{FF2B5EF4-FFF2-40B4-BE49-F238E27FC236}">
                  <a16:creationId xmlns:a16="http://schemas.microsoft.com/office/drawing/2014/main" id="{3D0E5546-07A4-4EA2-8FDC-207E7FC9EDB2}"/>
                </a:ext>
              </a:extLst>
            </p:cNvPr>
            <p:cNvSpPr>
              <a:spLocks noChangeArrowheads="1"/>
            </p:cNvSpPr>
            <p:nvPr/>
          </p:nvSpPr>
          <p:spPr bwMode="auto">
            <a:xfrm>
              <a:off x="225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b="1">
                <a:solidFill>
                  <a:srgbClr val="FFFFCC"/>
                </a:solidFill>
                <a:effectLst>
                  <a:outerShdw blurRad="38100" dist="38100" dir="2700000" algn="tl">
                    <a:srgbClr val="000000"/>
                  </a:outerShdw>
                </a:effectLst>
                <a:latin typeface="Times New Roman" pitchFamily="18" charset="0"/>
              </a:endParaRPr>
            </a:p>
          </p:txBody>
        </p:sp>
        <p:sp>
          <p:nvSpPr>
            <p:cNvPr id="229419" name="AutoShape 43">
              <a:extLst>
                <a:ext uri="{FF2B5EF4-FFF2-40B4-BE49-F238E27FC236}">
                  <a16:creationId xmlns:a16="http://schemas.microsoft.com/office/drawing/2014/main" id="{484A7088-CAB4-4CA1-BB43-425BE8291FD4}"/>
                </a:ext>
              </a:extLst>
            </p:cNvPr>
            <p:cNvSpPr>
              <a:spLocks noChangeArrowheads="1"/>
            </p:cNvSpPr>
            <p:nvPr/>
          </p:nvSpPr>
          <p:spPr bwMode="auto">
            <a:xfrm>
              <a:off x="3216" y="2880"/>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0" name="AutoShape 44">
              <a:extLst>
                <a:ext uri="{FF2B5EF4-FFF2-40B4-BE49-F238E27FC236}">
                  <a16:creationId xmlns:a16="http://schemas.microsoft.com/office/drawing/2014/main" id="{AC58F9AE-B2BB-4CE2-9113-29A80B991BFF}"/>
                </a:ext>
              </a:extLst>
            </p:cNvPr>
            <p:cNvSpPr>
              <a:spLocks noChangeArrowheads="1"/>
            </p:cNvSpPr>
            <p:nvPr/>
          </p:nvSpPr>
          <p:spPr bwMode="auto">
            <a:xfrm>
              <a:off x="2736" y="3072"/>
              <a:ext cx="327"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1" name="AutoShape 45">
              <a:extLst>
                <a:ext uri="{FF2B5EF4-FFF2-40B4-BE49-F238E27FC236}">
                  <a16:creationId xmlns:a16="http://schemas.microsoft.com/office/drawing/2014/main" id="{1EEC0DBB-135E-43C8-9107-0E76ED7ECDC4}"/>
                </a:ext>
              </a:extLst>
            </p:cNvPr>
            <p:cNvSpPr>
              <a:spLocks noChangeArrowheads="1"/>
            </p:cNvSpPr>
            <p:nvPr/>
          </p:nvSpPr>
          <p:spPr bwMode="auto">
            <a:xfrm>
              <a:off x="1296" y="3168"/>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16</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2" name="AutoShape 46">
              <a:extLst>
                <a:ext uri="{FF2B5EF4-FFF2-40B4-BE49-F238E27FC236}">
                  <a16:creationId xmlns:a16="http://schemas.microsoft.com/office/drawing/2014/main" id="{6761AE1B-232D-40EF-96B6-E177CDC39880}"/>
                </a:ext>
              </a:extLst>
            </p:cNvPr>
            <p:cNvSpPr>
              <a:spLocks noChangeArrowheads="1"/>
            </p:cNvSpPr>
            <p:nvPr/>
          </p:nvSpPr>
          <p:spPr bwMode="auto">
            <a:xfrm>
              <a:off x="3696" y="3360"/>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08</a:t>
              </a:r>
              <a:endParaRPr lang="zh-CN" altLang="en-US">
                <a:effectLst>
                  <a:outerShdw blurRad="38100" dist="38100" dir="2700000" algn="tl">
                    <a:srgbClr val="C0C0C0"/>
                  </a:outerShdw>
                </a:effectLst>
                <a:latin typeface="Times New Roman" pitchFamily="18" charset="0"/>
              </a:endParaRPr>
            </a:p>
          </p:txBody>
        </p:sp>
        <p:sp>
          <p:nvSpPr>
            <p:cNvPr id="229423" name="Text Box 47">
              <a:extLst>
                <a:ext uri="{FF2B5EF4-FFF2-40B4-BE49-F238E27FC236}">
                  <a16:creationId xmlns:a16="http://schemas.microsoft.com/office/drawing/2014/main" id="{325BF403-485F-4E85-8910-BACB84F25A4D}"/>
                </a:ext>
              </a:extLst>
            </p:cNvPr>
            <p:cNvSpPr txBox="1">
              <a:spLocks noChangeArrowheads="1"/>
            </p:cNvSpPr>
            <p:nvPr/>
          </p:nvSpPr>
          <p:spPr bwMode="auto">
            <a:xfrm>
              <a:off x="144" y="3234"/>
              <a:ext cx="604"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6</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6411" name="Line 48">
              <a:extLst>
                <a:ext uri="{FF2B5EF4-FFF2-40B4-BE49-F238E27FC236}">
                  <a16:creationId xmlns:a16="http://schemas.microsoft.com/office/drawing/2014/main" id="{F1951633-07F8-4093-97CA-6BB0F1ED826A}"/>
                </a:ext>
              </a:extLst>
            </p:cNvPr>
            <p:cNvSpPr>
              <a:spLocks noChangeShapeType="1"/>
            </p:cNvSpPr>
            <p:nvPr/>
          </p:nvSpPr>
          <p:spPr bwMode="auto">
            <a:xfrm>
              <a:off x="3840" y="3936"/>
              <a:ext cx="62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49">
              <a:extLst>
                <a:ext uri="{FF2B5EF4-FFF2-40B4-BE49-F238E27FC236}">
                  <a16:creationId xmlns:a16="http://schemas.microsoft.com/office/drawing/2014/main" id="{62F2A2D4-D274-4B71-B09A-4DB110376E6B}"/>
                </a:ext>
              </a:extLst>
            </p:cNvPr>
            <p:cNvSpPr>
              <a:spLocks noChangeShapeType="1"/>
            </p:cNvSpPr>
            <p:nvPr/>
          </p:nvSpPr>
          <p:spPr bwMode="auto">
            <a:xfrm flipH="1">
              <a:off x="1488" y="4032"/>
              <a:ext cx="29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9426" name="AutoShape 50">
              <a:extLst>
                <a:ext uri="{FF2B5EF4-FFF2-40B4-BE49-F238E27FC236}">
                  <a16:creationId xmlns:a16="http://schemas.microsoft.com/office/drawing/2014/main" id="{401D4E06-9DB0-4448-96ED-D9F7D45C630A}"/>
                </a:ext>
              </a:extLst>
            </p:cNvPr>
            <p:cNvSpPr>
              <a:spLocks noChangeArrowheads="1"/>
            </p:cNvSpPr>
            <p:nvPr/>
          </p:nvSpPr>
          <p:spPr bwMode="auto">
            <a:xfrm>
              <a:off x="4368"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16414" name="Line 51">
              <a:extLst>
                <a:ext uri="{FF2B5EF4-FFF2-40B4-BE49-F238E27FC236}">
                  <a16:creationId xmlns:a16="http://schemas.microsoft.com/office/drawing/2014/main" id="{5B71F523-0945-43C4-93F4-9C515D6F9F08}"/>
                </a:ext>
              </a:extLst>
            </p:cNvPr>
            <p:cNvSpPr>
              <a:spLocks noChangeShapeType="1"/>
            </p:cNvSpPr>
            <p:nvPr/>
          </p:nvSpPr>
          <p:spPr bwMode="auto">
            <a:xfrm>
              <a:off x="340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52">
              <a:extLst>
                <a:ext uri="{FF2B5EF4-FFF2-40B4-BE49-F238E27FC236}">
                  <a16:creationId xmlns:a16="http://schemas.microsoft.com/office/drawing/2014/main" id="{C26B6CF8-144D-421F-9CB6-D42D75EC3499}"/>
                </a:ext>
              </a:extLst>
            </p:cNvPr>
            <p:cNvSpPr>
              <a:spLocks noChangeShapeType="1"/>
            </p:cNvSpPr>
            <p:nvPr/>
          </p:nvSpPr>
          <p:spPr bwMode="auto">
            <a:xfrm>
              <a:off x="292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Line 53">
              <a:extLst>
                <a:ext uri="{FF2B5EF4-FFF2-40B4-BE49-F238E27FC236}">
                  <a16:creationId xmlns:a16="http://schemas.microsoft.com/office/drawing/2014/main" id="{C10B7BD8-3414-4306-B293-F55D3C2712C3}"/>
                </a:ext>
              </a:extLst>
            </p:cNvPr>
            <p:cNvSpPr>
              <a:spLocks noChangeShapeType="1"/>
            </p:cNvSpPr>
            <p:nvPr/>
          </p:nvSpPr>
          <p:spPr bwMode="auto">
            <a:xfrm>
              <a:off x="244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54">
              <a:extLst>
                <a:ext uri="{FF2B5EF4-FFF2-40B4-BE49-F238E27FC236}">
                  <a16:creationId xmlns:a16="http://schemas.microsoft.com/office/drawing/2014/main" id="{19A6B9A9-8018-4024-A692-674F0BA47F08}"/>
                </a:ext>
              </a:extLst>
            </p:cNvPr>
            <p:cNvSpPr>
              <a:spLocks noChangeShapeType="1"/>
            </p:cNvSpPr>
            <p:nvPr/>
          </p:nvSpPr>
          <p:spPr bwMode="auto">
            <a:xfrm>
              <a:off x="196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Line 55">
              <a:extLst>
                <a:ext uri="{FF2B5EF4-FFF2-40B4-BE49-F238E27FC236}">
                  <a16:creationId xmlns:a16="http://schemas.microsoft.com/office/drawing/2014/main" id="{2402D68D-54D4-4153-A009-FD54AC6E5B59}"/>
                </a:ext>
              </a:extLst>
            </p:cNvPr>
            <p:cNvSpPr>
              <a:spLocks noChangeShapeType="1"/>
            </p:cNvSpPr>
            <p:nvPr/>
          </p:nvSpPr>
          <p:spPr bwMode="auto">
            <a:xfrm>
              <a:off x="148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91" name="Group 56">
            <a:extLst>
              <a:ext uri="{FF2B5EF4-FFF2-40B4-BE49-F238E27FC236}">
                <a16:creationId xmlns:a16="http://schemas.microsoft.com/office/drawing/2014/main" id="{B2D17602-0665-4942-9EDE-2C753F4A8310}"/>
              </a:ext>
            </a:extLst>
          </p:cNvPr>
          <p:cNvGrpSpPr>
            <a:grpSpLocks/>
          </p:cNvGrpSpPr>
          <p:nvPr/>
        </p:nvGrpSpPr>
        <p:grpSpPr bwMode="auto">
          <a:xfrm>
            <a:off x="304800" y="4951413"/>
            <a:ext cx="8458200" cy="1677987"/>
            <a:chOff x="96" y="288"/>
            <a:chExt cx="5328" cy="1056"/>
          </a:xfrm>
        </p:grpSpPr>
        <p:sp>
          <p:nvSpPr>
            <p:cNvPr id="16392" name="AutoShape 57" descr="白色大理石">
              <a:extLst>
                <a:ext uri="{FF2B5EF4-FFF2-40B4-BE49-F238E27FC236}">
                  <a16:creationId xmlns:a16="http://schemas.microsoft.com/office/drawing/2014/main" id="{2BF815DB-31C6-4703-A22A-80367DF276C4}"/>
                </a:ext>
              </a:extLst>
            </p:cNvPr>
            <p:cNvSpPr>
              <a:spLocks noChangeArrowheads="1"/>
            </p:cNvSpPr>
            <p:nvPr/>
          </p:nvSpPr>
          <p:spPr bwMode="auto">
            <a:xfrm>
              <a:off x="480" y="768"/>
              <a:ext cx="4944" cy="295"/>
            </a:xfrm>
            <a:prstGeom prst="parallelogram">
              <a:avLst>
                <a:gd name="adj" fmla="val 248441"/>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34" name="AutoShape 58">
              <a:extLst>
                <a:ext uri="{FF2B5EF4-FFF2-40B4-BE49-F238E27FC236}">
                  <a16:creationId xmlns:a16="http://schemas.microsoft.com/office/drawing/2014/main" id="{E74F4193-3AD6-40F2-97E3-7BAC32EC8B73}"/>
                </a:ext>
              </a:extLst>
            </p:cNvPr>
            <p:cNvSpPr>
              <a:spLocks noChangeArrowheads="1"/>
            </p:cNvSpPr>
            <p:nvPr/>
          </p:nvSpPr>
          <p:spPr bwMode="auto">
            <a:xfrm>
              <a:off x="2256" y="528"/>
              <a:ext cx="336" cy="489"/>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5" name="AutoShape 59">
              <a:extLst>
                <a:ext uri="{FF2B5EF4-FFF2-40B4-BE49-F238E27FC236}">
                  <a16:creationId xmlns:a16="http://schemas.microsoft.com/office/drawing/2014/main" id="{88B4E2DC-4E19-4FC2-807A-2C412DC1D9F2}"/>
                </a:ext>
              </a:extLst>
            </p:cNvPr>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9436" name="AutoShape 60">
              <a:extLst>
                <a:ext uri="{FF2B5EF4-FFF2-40B4-BE49-F238E27FC236}">
                  <a16:creationId xmlns:a16="http://schemas.microsoft.com/office/drawing/2014/main" id="{E082B43D-DAC5-44CF-8FAA-54B65F7C47B4}"/>
                </a:ext>
              </a:extLst>
            </p:cNvPr>
            <p:cNvSpPr>
              <a:spLocks noChangeArrowheads="1"/>
            </p:cNvSpPr>
            <p:nvPr/>
          </p:nvSpPr>
          <p:spPr bwMode="auto">
            <a:xfrm>
              <a:off x="369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7" name="AutoShape 61">
              <a:extLst>
                <a:ext uri="{FF2B5EF4-FFF2-40B4-BE49-F238E27FC236}">
                  <a16:creationId xmlns:a16="http://schemas.microsoft.com/office/drawing/2014/main" id="{C0E887C0-0098-470D-A9A2-AAE9C09F5844}"/>
                </a:ext>
              </a:extLst>
            </p:cNvPr>
            <p:cNvSpPr>
              <a:spLocks noChangeArrowheads="1"/>
            </p:cNvSpPr>
            <p:nvPr/>
          </p:nvSpPr>
          <p:spPr bwMode="auto">
            <a:xfrm>
              <a:off x="321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8" name="AutoShape 62">
              <a:extLst>
                <a:ext uri="{FF2B5EF4-FFF2-40B4-BE49-F238E27FC236}">
                  <a16:creationId xmlns:a16="http://schemas.microsoft.com/office/drawing/2014/main" id="{A4D5EDA6-FD73-4A6E-B205-DF68E34518DC}"/>
                </a:ext>
              </a:extLst>
            </p:cNvPr>
            <p:cNvSpPr>
              <a:spLocks noChangeArrowheads="1"/>
            </p:cNvSpPr>
            <p:nvPr/>
          </p:nvSpPr>
          <p:spPr bwMode="auto">
            <a:xfrm>
              <a:off x="1776" y="576"/>
              <a:ext cx="336" cy="441"/>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16</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9" name="AutoShape 63">
              <a:extLst>
                <a:ext uri="{FF2B5EF4-FFF2-40B4-BE49-F238E27FC236}">
                  <a16:creationId xmlns:a16="http://schemas.microsoft.com/office/drawing/2014/main" id="{9186E915-F817-4C2A-98ED-F4C5650E85A7}"/>
                </a:ext>
              </a:extLst>
            </p:cNvPr>
            <p:cNvSpPr>
              <a:spLocks noChangeArrowheads="1"/>
            </p:cNvSpPr>
            <p:nvPr/>
          </p:nvSpPr>
          <p:spPr bwMode="auto">
            <a:xfrm>
              <a:off x="1296" y="768"/>
              <a:ext cx="336" cy="249"/>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08</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16399" name="Text Box 64">
              <a:extLst>
                <a:ext uri="{FF2B5EF4-FFF2-40B4-BE49-F238E27FC236}">
                  <a16:creationId xmlns:a16="http://schemas.microsoft.com/office/drawing/2014/main" id="{EAAE2978-A444-471F-9CB3-0CD7B254A9C6}"/>
                </a:ext>
              </a:extLst>
            </p:cNvPr>
            <p:cNvSpPr txBox="1">
              <a:spLocks noChangeArrowheads="1"/>
            </p:cNvSpPr>
            <p:nvPr/>
          </p:nvSpPr>
          <p:spPr bwMode="auto">
            <a:xfrm>
              <a:off x="1373" y="105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29441" name="Text Box 65">
              <a:extLst>
                <a:ext uri="{FF2B5EF4-FFF2-40B4-BE49-F238E27FC236}">
                  <a16:creationId xmlns:a16="http://schemas.microsoft.com/office/drawing/2014/main" id="{CE52B8E6-8C94-405C-AD80-61FB976D9B50}"/>
                </a:ext>
              </a:extLst>
            </p:cNvPr>
            <p:cNvSpPr txBox="1">
              <a:spLocks noChangeArrowheads="1"/>
            </p:cNvSpPr>
            <p:nvPr/>
          </p:nvSpPr>
          <p:spPr bwMode="auto">
            <a:xfrm>
              <a:off x="96" y="675"/>
              <a:ext cx="645" cy="38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3300">
                  <a:solidFill>
                    <a:schemeClr val="hlink"/>
                  </a:solidFill>
                  <a:latin typeface="Times New Roman" pitchFamily="18" charset="0"/>
                  <a:ea typeface="隶书" pitchFamily="49" charset="-122"/>
                </a:rPr>
                <a:t>完成</a:t>
              </a:r>
              <a:endPar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仿宋_GB2312" pitchFamily="49"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683568" y="1340768"/>
            <a:ext cx="7572375" cy="595809"/>
          </a:xfrm>
        </p:spPr>
        <p:txBody>
          <a:bodyPr/>
          <a:lstStyle/>
          <a:p>
            <a:pPr algn="just">
              <a:buFont typeface="Wingdings" panose="05000000000000000000" pitchFamily="2" charset="2"/>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21, 25, 49, 25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 16, 08</a:t>
            </a:r>
            <a:endParaRPr lang="en-US" altLang="zh-CN" b="1" dirty="0">
              <a:solidFill>
                <a:srgbClr val="FF00FF"/>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683568" y="2060849"/>
            <a:ext cx="7572375" cy="286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第一趟：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第二趟：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第三趟：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第四趟：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第五趟：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08, 16, 21, 25,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p>
          <a:p>
            <a:pPr>
              <a:buFont typeface="Wingdings" panose="05000000000000000000" pitchFamily="2" charset="2"/>
              <a:buNone/>
            </a:pPr>
            <a:endParaRPr lang="zh-CN" altLang="en-US" kern="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CAA47F-DA26-4B3C-A1DE-22379D5E117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8435" name="Text Box 3">
            <a:extLst>
              <a:ext uri="{FF2B5EF4-FFF2-40B4-BE49-F238E27FC236}">
                <a16:creationId xmlns:a16="http://schemas.microsoft.com/office/drawing/2014/main" id="{7874DC5B-ED13-4630-9DD0-770AED1DE9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896B9DD-124F-47AB-A545-BCA9D2F2F430}" type="slidenum">
              <a:rPr lang="zh-CN" altLang="en-US" sz="2400"/>
              <a:pPr algn="r" eaLnBrk="1" hangingPunct="1">
                <a:spcBef>
                  <a:spcPct val="50000"/>
                </a:spcBef>
                <a:buClrTx/>
                <a:buSzTx/>
                <a:buFontTx/>
                <a:buNone/>
              </a:pPr>
              <a:t>13</a:t>
            </a:fld>
            <a:endParaRPr lang="en-US" altLang="zh-CN" sz="2400"/>
          </a:p>
        </p:txBody>
      </p:sp>
      <p:sp>
        <p:nvSpPr>
          <p:cNvPr id="18436" name="Text Box 4">
            <a:extLst>
              <a:ext uri="{FF2B5EF4-FFF2-40B4-BE49-F238E27FC236}">
                <a16:creationId xmlns:a16="http://schemas.microsoft.com/office/drawing/2014/main" id="{810ADB32-5BFA-4101-B1D2-2D7CCE6BD27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8437" name="Rectangle 5">
            <a:extLst>
              <a:ext uri="{FF2B5EF4-FFF2-40B4-BE49-F238E27FC236}">
                <a16:creationId xmlns:a16="http://schemas.microsoft.com/office/drawing/2014/main" id="{0938D8EC-30D9-432E-842D-DACA1EEC7121}"/>
              </a:ext>
            </a:extLst>
          </p:cNvPr>
          <p:cNvSpPr>
            <a:spLocks noGrp="1" noChangeArrowheads="1"/>
          </p:cNvSpPr>
          <p:nvPr>
            <p:ph type="body" idx="1"/>
          </p:nvPr>
        </p:nvSpPr>
        <p:spPr>
          <a:xfrm>
            <a:off x="420757" y="2771664"/>
            <a:ext cx="8763000" cy="2841848"/>
          </a:xfrm>
        </p:spPr>
        <p:txBody>
          <a:bodyPr/>
          <a:lstStyle/>
          <a:p>
            <a:pPr eaLnBrk="1" hangingPunct="1">
              <a:lnSpc>
                <a:spcPct val="90000"/>
              </a:lnSpc>
              <a:spcBef>
                <a:spcPct val="30000"/>
              </a:spcBef>
            </a:pPr>
            <a:r>
              <a:rPr lang="zh-CN" altLang="en-US" sz="3200" b="1" dirty="0">
                <a:latin typeface="黑体" panose="02010609060101010101" pitchFamily="49" charset="-122"/>
                <a:ea typeface="黑体" panose="02010609060101010101" pitchFamily="49" charset="-122"/>
              </a:rPr>
              <a:t>生成顺序表</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class List{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*Key;</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p>
        </p:txBody>
      </p:sp>
      <p:sp>
        <p:nvSpPr>
          <p:cNvPr id="18438" name="Rectangle 6">
            <a:extLst>
              <a:ext uri="{FF2B5EF4-FFF2-40B4-BE49-F238E27FC236}">
                <a16:creationId xmlns:a16="http://schemas.microsoft.com/office/drawing/2014/main" id="{5EC3BF85-CEA8-46B6-B986-8C7A833C74D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7AA3C5-1F1F-4301-A32D-1A57F55639D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9459" name="Text Box 3">
            <a:extLst>
              <a:ext uri="{FF2B5EF4-FFF2-40B4-BE49-F238E27FC236}">
                <a16:creationId xmlns:a16="http://schemas.microsoft.com/office/drawing/2014/main" id="{171BC937-692F-404B-B014-AFA102E16DD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AC9B1E3-086F-4B93-9026-5974C3C11BFE}" type="slidenum">
              <a:rPr lang="zh-CN" altLang="en-US" sz="2400"/>
              <a:pPr algn="r" eaLnBrk="1" hangingPunct="1">
                <a:spcBef>
                  <a:spcPct val="50000"/>
                </a:spcBef>
                <a:buClrTx/>
                <a:buSzTx/>
                <a:buFontTx/>
                <a:buNone/>
              </a:pPr>
              <a:t>14</a:t>
            </a:fld>
            <a:endParaRPr lang="en-US" altLang="zh-CN" sz="2400"/>
          </a:p>
        </p:txBody>
      </p:sp>
      <p:sp>
        <p:nvSpPr>
          <p:cNvPr id="19460" name="Text Box 4">
            <a:extLst>
              <a:ext uri="{FF2B5EF4-FFF2-40B4-BE49-F238E27FC236}">
                <a16:creationId xmlns:a16="http://schemas.microsoft.com/office/drawing/2014/main" id="{41CA0BA6-FAB2-46A0-938A-135ED5E6A9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9461" name="Rectangle 5">
            <a:extLst>
              <a:ext uri="{FF2B5EF4-FFF2-40B4-BE49-F238E27FC236}">
                <a16:creationId xmlns:a16="http://schemas.microsoft.com/office/drawing/2014/main" id="{CE56557A-82CF-47D4-9BA2-001373E7AA04}"/>
              </a:ext>
            </a:extLst>
          </p:cNvPr>
          <p:cNvSpPr>
            <a:spLocks noGrp="1" noChangeArrowheads="1"/>
          </p:cNvSpPr>
          <p:nvPr>
            <p:ph type="body" idx="1"/>
          </p:nvPr>
        </p:nvSpPr>
        <p:spPr>
          <a:xfrm>
            <a:off x="381000" y="2708275"/>
            <a:ext cx="8763000" cy="4149725"/>
          </a:xfrm>
        </p:spPr>
        <p:txBody>
          <a:bodyPr/>
          <a:lstStyle/>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(i=2;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 {	     //</a:t>
            </a:r>
            <a:r>
              <a:rPr lang="zh-CN" altLang="en-US" sz="2000" b="1" dirty="0">
                <a:latin typeface="黑体" panose="02010609060101010101" pitchFamily="49" charset="-122"/>
                <a:ea typeface="黑体" panose="02010609060101010101" pitchFamily="49" charset="-122"/>
              </a:rPr>
              <a:t>从第</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个元素开始插入排序</a:t>
            </a:r>
          </a:p>
          <a:p>
            <a:pPr eaLnBrk="1" hangingPunct="1">
              <a:spcBef>
                <a:spcPct val="30000"/>
              </a:spcBef>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(j=i-1; j&gt;=1; j--) {</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Key[j+1] = Key[j];</a:t>
            </a: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else   break;        //</a:t>
            </a:r>
            <a:r>
              <a:rPr lang="zh-CN" altLang="en-US" sz="2000" b="1" dirty="0">
                <a:latin typeface="黑体" panose="02010609060101010101" pitchFamily="49" charset="-122"/>
                <a:ea typeface="黑体" panose="02010609060101010101" pitchFamily="49" charset="-122"/>
              </a:rPr>
              <a:t>找到新元素位置，退出循环</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 		</a:t>
            </a: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Key[j+1] = temp;		</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p:txBody>
      </p:sp>
      <p:sp>
        <p:nvSpPr>
          <p:cNvPr id="19462" name="Rectangle 6">
            <a:extLst>
              <a:ext uri="{FF2B5EF4-FFF2-40B4-BE49-F238E27FC236}">
                <a16:creationId xmlns:a16="http://schemas.microsoft.com/office/drawing/2014/main" id="{FAED9610-DF91-4B34-A968-0C8A8751CE8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0EA620E1-B574-4108-BAC6-B05738CA7CB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1507" name="Text Box 1027">
            <a:extLst>
              <a:ext uri="{FF2B5EF4-FFF2-40B4-BE49-F238E27FC236}">
                <a16:creationId xmlns:a16="http://schemas.microsoft.com/office/drawing/2014/main" id="{E1B10E70-E29D-403E-A4BD-12CAB8E312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3F5725-3E16-46FF-83A9-1B946A39C2B1}" type="slidenum">
              <a:rPr lang="zh-CN" altLang="en-US" sz="2400"/>
              <a:pPr algn="r" eaLnBrk="1" hangingPunct="1">
                <a:spcBef>
                  <a:spcPct val="50000"/>
                </a:spcBef>
                <a:buClrTx/>
                <a:buSzTx/>
                <a:buFontTx/>
                <a:buNone/>
              </a:pPr>
              <a:t>15</a:t>
            </a:fld>
            <a:endParaRPr lang="en-US" altLang="zh-CN" sz="2400"/>
          </a:p>
        </p:txBody>
      </p:sp>
      <p:sp>
        <p:nvSpPr>
          <p:cNvPr id="21508" name="Text Box 1028">
            <a:extLst>
              <a:ext uri="{FF2B5EF4-FFF2-40B4-BE49-F238E27FC236}">
                <a16:creationId xmlns:a16="http://schemas.microsoft.com/office/drawing/2014/main" id="{5EA8C86F-1D5D-46AA-8AAA-9A12D03FE62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1509" name="Rectangle 1029">
            <a:extLst>
              <a:ext uri="{FF2B5EF4-FFF2-40B4-BE49-F238E27FC236}">
                <a16:creationId xmlns:a16="http://schemas.microsoft.com/office/drawing/2014/main" id="{EB0D6770-4B58-4E9A-AD4F-668EA14ABC0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3200" b="1" dirty="0">
                <a:latin typeface="黑体" panose="02010609060101010101" pitchFamily="49" charset="-122"/>
                <a:ea typeface="黑体" panose="02010609060101010101" pitchFamily="49" charset="-122"/>
              </a:rPr>
              <a:t>关键字比较次数和记录移动次数与记录关键字的</a:t>
            </a:r>
            <a:r>
              <a:rPr lang="zh-CN" altLang="en-US" sz="3200" b="1" dirty="0">
                <a:solidFill>
                  <a:srgbClr val="FF0000"/>
                </a:solidFill>
                <a:latin typeface="黑体" panose="02010609060101010101" pitchFamily="49" charset="-122"/>
                <a:ea typeface="黑体" panose="02010609060101010101" pitchFamily="49" charset="-122"/>
              </a:rPr>
              <a:t>初始排列</a:t>
            </a:r>
            <a:r>
              <a:rPr lang="zh-CN" altLang="en-US" sz="3200" b="1" dirty="0">
                <a:latin typeface="黑体" panose="02010609060101010101" pitchFamily="49" charset="-122"/>
                <a:ea typeface="黑体" panose="02010609060101010101" pitchFamily="49" charset="-122"/>
              </a:rPr>
              <a:t>有关。</a:t>
            </a:r>
          </a:p>
          <a:p>
            <a:pPr eaLnBrk="1" hangingPunct="1">
              <a:spcBef>
                <a:spcPct val="30000"/>
              </a:spcBef>
            </a:pPr>
            <a:endParaRPr lang="zh-CN" altLang="en-US" sz="3200" b="1" dirty="0">
              <a:latin typeface="黑体" panose="02010609060101010101" pitchFamily="49" charset="-122"/>
              <a:ea typeface="黑体" panose="02010609060101010101" pitchFamily="49" charset="-122"/>
            </a:endParaRPr>
          </a:p>
          <a:p>
            <a:pPr eaLnBrk="1" hangingPunct="1">
              <a:spcBef>
                <a:spcPct val="30000"/>
              </a:spcBef>
            </a:pPr>
            <a:r>
              <a:rPr lang="zh-CN" altLang="en-US" sz="3200" b="1" dirty="0">
                <a:latin typeface="黑体" panose="02010609060101010101" pitchFamily="49" charset="-122"/>
                <a:ea typeface="黑体" panose="02010609060101010101" pitchFamily="49" charset="-122"/>
              </a:rPr>
              <a:t>最好情况下, 排序前记录已按关键字从小到大有序, 每趟只需与前面有序记录序列的最后一个记录</a:t>
            </a:r>
            <a:r>
              <a:rPr lang="zh-CN" altLang="en-US" sz="3200" b="1" dirty="0">
                <a:solidFill>
                  <a:srgbClr val="FF0000"/>
                </a:solidFill>
                <a:latin typeface="黑体" panose="02010609060101010101" pitchFamily="49" charset="-122"/>
                <a:ea typeface="黑体" panose="02010609060101010101" pitchFamily="49" charset="-122"/>
              </a:rPr>
              <a:t>比较1次</a:t>
            </a:r>
            <a:r>
              <a:rPr lang="zh-CN" altLang="en-US" sz="3200" b="1" dirty="0">
                <a:latin typeface="黑体" panose="02010609060101010101" pitchFamily="49" charset="-122"/>
                <a:ea typeface="黑体" panose="02010609060101010101" pitchFamily="49" charset="-122"/>
              </a:rPr>
              <a:t>, 总的关键字比较次数为 </a:t>
            </a:r>
            <a:r>
              <a:rPr lang="en-US" altLang="zh-CN" sz="3200" b="1" dirty="0">
                <a:solidFill>
                  <a:srgbClr val="FF0000"/>
                </a:solidFill>
                <a:latin typeface="黑体" panose="02010609060101010101" pitchFamily="49" charset="-122"/>
                <a:ea typeface="黑体" panose="02010609060101010101" pitchFamily="49" charset="-122"/>
              </a:rPr>
              <a:t>n-1</a:t>
            </a:r>
          </a:p>
        </p:txBody>
      </p:sp>
      <p:sp>
        <p:nvSpPr>
          <p:cNvPr id="21510" name="Rectangle 1030">
            <a:extLst>
              <a:ext uri="{FF2B5EF4-FFF2-40B4-BE49-F238E27FC236}">
                <a16:creationId xmlns:a16="http://schemas.microsoft.com/office/drawing/2014/main" id="{9B483DAC-DA78-43A8-9F19-7D337985FB8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4C034FC-932C-4351-97EE-DC0CA960CC49}"/>
              </a:ext>
            </a:extLst>
          </p:cNvPr>
          <p:cNvSpPr>
            <a:spLocks noGrp="1" noChangeArrowheads="1"/>
          </p:cNvSpPr>
          <p:nvPr>
            <p:ph type="title"/>
          </p:nvPr>
        </p:nvSpPr>
        <p:spPr>
          <a:xfrm>
            <a:off x="457200" y="170815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一、直接插入排序(算法分析)</a:t>
            </a:r>
            <a:endParaRPr lang="en-US" altLang="zh-CN" sz="3300" dirty="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3DAC6586-1506-45A9-AE48-A85B9B22D16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2B4A002-24A8-45B9-80FB-FFEC45D54078}" type="slidenum">
              <a:rPr lang="zh-CN" altLang="en-US" sz="2400"/>
              <a:pPr algn="r" eaLnBrk="1" hangingPunct="1">
                <a:spcBef>
                  <a:spcPct val="50000"/>
                </a:spcBef>
                <a:buClrTx/>
                <a:buSzTx/>
                <a:buFontTx/>
                <a:buNone/>
              </a:pPr>
              <a:t>16</a:t>
            </a:fld>
            <a:endParaRPr lang="en-US" altLang="zh-CN" sz="2400"/>
          </a:p>
        </p:txBody>
      </p:sp>
      <p:sp>
        <p:nvSpPr>
          <p:cNvPr id="22532" name="Text Box 4">
            <a:extLst>
              <a:ext uri="{FF2B5EF4-FFF2-40B4-BE49-F238E27FC236}">
                <a16:creationId xmlns:a16="http://schemas.microsoft.com/office/drawing/2014/main" id="{2E489A06-CA7E-46BF-81E5-0BB10CCA83B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2534" name="Rectangle 6">
            <a:extLst>
              <a:ext uri="{FF2B5EF4-FFF2-40B4-BE49-F238E27FC236}">
                <a16:creationId xmlns:a16="http://schemas.microsoft.com/office/drawing/2014/main" id="{86DBA212-03B5-4604-A5D6-FEC20C01268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
        <p:nvSpPr>
          <p:cNvPr id="9" name="Rectangle 5">
            <a:extLst>
              <a:ext uri="{FF2B5EF4-FFF2-40B4-BE49-F238E27FC236}">
                <a16:creationId xmlns:a16="http://schemas.microsoft.com/office/drawing/2014/main" id="{426123F9-142A-4895-8B1D-9DB5A2446BEA}"/>
              </a:ext>
            </a:extLst>
          </p:cNvPr>
          <p:cNvSpPr txBox="1">
            <a:spLocks noChangeArrowheads="1"/>
          </p:cNvSpPr>
          <p:nvPr/>
        </p:nvSpPr>
        <p:spPr bwMode="auto">
          <a:xfrm>
            <a:off x="476250" y="2511562"/>
            <a:ext cx="8191500" cy="197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90000"/>
              </a:lnSpc>
              <a:spcBef>
                <a:spcPct val="30000"/>
              </a:spcBef>
            </a:pPr>
            <a:r>
              <a:rPr lang="zh-CN" altLang="en-US" b="1" kern="0" dirty="0">
                <a:latin typeface="黑体" panose="02010609060101010101" pitchFamily="49" charset="-122"/>
                <a:ea typeface="黑体" panose="02010609060101010101" pitchFamily="49" charset="-122"/>
              </a:rPr>
              <a:t>最坏情况下, 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趟时第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个记录必须与前面</a:t>
            </a:r>
            <a:r>
              <a:rPr lang="en-US" altLang="zh-CN" b="1" kern="0" dirty="0">
                <a:latin typeface="黑体" panose="02010609060101010101" pitchFamily="49" charset="-122"/>
                <a:ea typeface="黑体" panose="02010609060101010101" pitchFamily="49" charset="-122"/>
              </a:rPr>
              <a:t>i-1</a:t>
            </a:r>
            <a:r>
              <a:rPr lang="zh-CN" altLang="en-US" b="1" kern="0" dirty="0">
                <a:latin typeface="黑体" panose="02010609060101010101" pitchFamily="49" charset="-122"/>
                <a:ea typeface="黑体" panose="02010609060101010101" pitchFamily="49" charset="-122"/>
              </a:rPr>
              <a:t>个记录都做关键字比较, 并且每做1次比较就要做1次数据移动。则总关键字比较次数</a:t>
            </a:r>
            <a:r>
              <a:rPr lang="en-US" altLang="zh-CN" b="1" kern="0" dirty="0">
                <a:latin typeface="黑体" panose="02010609060101010101" pitchFamily="49" charset="-122"/>
                <a:ea typeface="黑体" panose="02010609060101010101" pitchFamily="49" charset="-122"/>
              </a:rPr>
              <a:t>KCN</a:t>
            </a:r>
            <a:r>
              <a:rPr lang="zh-CN" altLang="en-US" b="1" kern="0" dirty="0">
                <a:latin typeface="黑体" panose="02010609060101010101" pitchFamily="49" charset="-122"/>
                <a:ea typeface="黑体" panose="02010609060101010101" pitchFamily="49" charset="-122"/>
              </a:rPr>
              <a:t>和记录移动次数</a:t>
            </a:r>
            <a:r>
              <a:rPr lang="en-US" altLang="zh-CN" b="1" kern="0" dirty="0">
                <a:latin typeface="黑体" panose="02010609060101010101" pitchFamily="49" charset="-122"/>
                <a:ea typeface="黑体" panose="02010609060101010101" pitchFamily="49" charset="-122"/>
              </a:rPr>
              <a:t>RMN</a:t>
            </a:r>
            <a:r>
              <a:rPr lang="zh-CN" altLang="en-US" b="1" kern="0" dirty="0">
                <a:latin typeface="黑体" panose="02010609060101010101" pitchFamily="49" charset="-122"/>
                <a:ea typeface="黑体" panose="02010609060101010101" pitchFamily="49" charset="-122"/>
              </a:rPr>
              <a:t>分别为：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DB6F712-2DEF-4F15-8145-31C5AE221522}"/>
                  </a:ext>
                </a:extLst>
              </p:cNvPr>
              <p:cNvSpPr txBox="1"/>
              <p:nvPr/>
            </p:nvSpPr>
            <p:spPr>
              <a:xfrm>
                <a:off x="1907704" y="4492812"/>
                <a:ext cx="4608512" cy="1006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𝑲𝑪𝑵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xmlns="">
          <p:sp>
            <p:nvSpPr>
              <p:cNvPr id="3" name="文本框 2">
                <a:extLst>
                  <a:ext uri="{FF2B5EF4-FFF2-40B4-BE49-F238E27FC236}">
                    <a16:creationId xmlns:a16="http://schemas.microsoft.com/office/drawing/2014/main" xmlns="" xmlns:a14="http://schemas.microsoft.com/office/drawing/2010/main" id="{5DB6F712-2DEF-4F15-8145-31C5AE221522}"/>
                  </a:ext>
                </a:extLst>
              </p:cNvPr>
              <p:cNvSpPr txBox="1">
                <a:spLocks noRot="1" noChangeAspect="1" noMove="1" noResize="1" noEditPoints="1" noAdjustHandles="1" noChangeArrowheads="1" noChangeShapeType="1" noTextEdit="1"/>
              </p:cNvSpPr>
              <p:nvPr/>
            </p:nvSpPr>
            <p:spPr>
              <a:xfrm>
                <a:off x="1907704" y="4492812"/>
                <a:ext cx="4608512" cy="1006238"/>
              </a:xfrm>
              <a:prstGeom prst="rect">
                <a:avLst/>
              </a:prstGeom>
              <a:blipFill>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BF7653A-B152-4D50-A95C-ED44BADC0E46}"/>
                  </a:ext>
                </a:extLst>
              </p:cNvPr>
              <p:cNvSpPr txBox="1"/>
              <p:nvPr/>
            </p:nvSpPr>
            <p:spPr>
              <a:xfrm>
                <a:off x="1979712" y="5643168"/>
                <a:ext cx="5184576" cy="10048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𝑹𝑴𝑵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sty m:val="p"/>
                              <m:brk m:alnAt="23"/>
                            </m:rPr>
                            <a:rPr lang="en-US" altLang="zh-CN" b="1" i="1">
                              <a:latin typeface="Cambria Math" panose="02040503050406030204" pitchFamily="18" charset="0"/>
                            </a:rPr>
                            <m:t>i</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xmlns="">
          <p:sp>
            <p:nvSpPr>
              <p:cNvPr id="12" name="文本框 11">
                <a:extLst>
                  <a:ext uri="{FF2B5EF4-FFF2-40B4-BE49-F238E27FC236}">
                    <a16:creationId xmlns:a16="http://schemas.microsoft.com/office/drawing/2014/main" xmlns="" xmlns:a14="http://schemas.microsoft.com/office/drawing/2010/main" id="{CBF7653A-B152-4D50-A95C-ED44BADC0E46}"/>
                  </a:ext>
                </a:extLst>
              </p:cNvPr>
              <p:cNvSpPr txBox="1">
                <a:spLocks noRot="1" noChangeAspect="1" noMove="1" noResize="1" noEditPoints="1" noAdjustHandles="1" noChangeArrowheads="1" noChangeShapeType="1" noTextEdit="1"/>
              </p:cNvSpPr>
              <p:nvPr/>
            </p:nvSpPr>
            <p:spPr>
              <a:xfrm>
                <a:off x="1979712" y="5643168"/>
                <a:ext cx="5184576" cy="1004827"/>
              </a:xfrm>
              <a:prstGeom prst="rect">
                <a:avLst/>
              </a:prstGeom>
              <a:blipFill>
                <a:blip r:embed="rId4" cstate="print"/>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0E69E36-709E-496B-ACD1-2233B5442A5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3555" name="Text Box 3">
            <a:extLst>
              <a:ext uri="{FF2B5EF4-FFF2-40B4-BE49-F238E27FC236}">
                <a16:creationId xmlns:a16="http://schemas.microsoft.com/office/drawing/2014/main" id="{B15BC583-0405-400C-8E99-DEEBEAC515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D1F709-C683-4088-8FF3-7BC04BC97650}" type="slidenum">
              <a:rPr lang="zh-CN" altLang="en-US" sz="2400"/>
              <a:pPr algn="r" eaLnBrk="1" hangingPunct="1">
                <a:spcBef>
                  <a:spcPct val="50000"/>
                </a:spcBef>
                <a:buClrTx/>
                <a:buSzTx/>
                <a:buFontTx/>
                <a:buNone/>
              </a:pPr>
              <a:t>17</a:t>
            </a:fld>
            <a:endParaRPr lang="en-US" altLang="zh-CN" sz="2400"/>
          </a:p>
        </p:txBody>
      </p:sp>
      <p:sp>
        <p:nvSpPr>
          <p:cNvPr id="23556" name="Text Box 4">
            <a:extLst>
              <a:ext uri="{FF2B5EF4-FFF2-40B4-BE49-F238E27FC236}">
                <a16:creationId xmlns:a16="http://schemas.microsoft.com/office/drawing/2014/main" id="{FE8A17B1-F9F7-4661-9BDC-CEDA95FE7B4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3557" name="Rectangle 5">
            <a:extLst>
              <a:ext uri="{FF2B5EF4-FFF2-40B4-BE49-F238E27FC236}">
                <a16:creationId xmlns:a16="http://schemas.microsoft.com/office/drawing/2014/main" id="{6FF04F5A-928B-42EB-AFA0-66897DAE2D01}"/>
              </a:ext>
            </a:extLst>
          </p:cNvPr>
          <p:cNvSpPr>
            <a:spLocks noGrp="1" noChangeArrowheads="1"/>
          </p:cNvSpPr>
          <p:nvPr>
            <p:ph type="body" idx="1"/>
          </p:nvPr>
        </p:nvSpPr>
        <p:spPr>
          <a:xfrm>
            <a:off x="381000" y="2819400"/>
            <a:ext cx="8262938"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在平均情况下的关键字比较次数和记录移动次数约为 </a:t>
            </a:r>
            <a:r>
              <a:rPr lang="en-US" altLang="zh-CN" b="1">
                <a:latin typeface="黑体" panose="02010609060101010101" pitchFamily="49" charset="-122"/>
                <a:ea typeface="黑体" panose="02010609060101010101" pitchFamily="49" charset="-122"/>
              </a:rPr>
              <a:t>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/4。</a:t>
            </a: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直接插入排序的时间复杂度为</a:t>
            </a:r>
            <a:r>
              <a:rPr lang="en-US" altLang="zh-CN" b="1">
                <a:latin typeface="黑体" panose="02010609060101010101" pitchFamily="49" charset="-122"/>
                <a:ea typeface="黑体" panose="02010609060101010101" pitchFamily="49" charset="-122"/>
              </a:rPr>
              <a:t>O(n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直接插入排序是一种</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直接插入排序最大的优点是</a:t>
            </a:r>
            <a:r>
              <a:rPr lang="zh-CN" altLang="en-US" b="1">
                <a:solidFill>
                  <a:schemeClr val="hlink"/>
                </a:solidFill>
                <a:latin typeface="黑体" panose="02010609060101010101" pitchFamily="49" charset="-122"/>
                <a:ea typeface="黑体" panose="02010609060101010101" pitchFamily="49" charset="-122"/>
              </a:rPr>
              <a:t>简单</a:t>
            </a:r>
            <a:r>
              <a:rPr lang="zh-CN" altLang="en-US" b="1">
                <a:latin typeface="黑体" panose="02010609060101010101" pitchFamily="49" charset="-122"/>
                <a:ea typeface="黑体" panose="02010609060101010101" pitchFamily="49" charset="-122"/>
              </a:rPr>
              <a:t>，在记录数较少时，是比较好的办法</a:t>
            </a:r>
          </a:p>
        </p:txBody>
      </p:sp>
      <p:sp>
        <p:nvSpPr>
          <p:cNvPr id="23558" name="Rectangle 6">
            <a:extLst>
              <a:ext uri="{FF2B5EF4-FFF2-40B4-BE49-F238E27FC236}">
                <a16:creationId xmlns:a16="http://schemas.microsoft.com/office/drawing/2014/main" id="{478FC10B-F32B-46D3-A3FC-93A745EA68E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88CBAC0-F006-4A73-A65B-D4225967AB8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二、折半插入排序</a:t>
            </a:r>
            <a:endParaRPr lang="en-US" altLang="zh-CN" sz="330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5FAC93C3-98ED-458A-8B99-A723F14CA1C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55739F3-156D-4ED6-BC6B-E45D412F5195}" type="slidenum">
              <a:rPr lang="zh-CN" altLang="en-US" sz="2400"/>
              <a:pPr algn="r" eaLnBrk="1" hangingPunct="1">
                <a:spcBef>
                  <a:spcPct val="50000"/>
                </a:spcBef>
                <a:buClrTx/>
                <a:buSzTx/>
                <a:buFontTx/>
                <a:buNone/>
              </a:pPr>
              <a:t>18</a:t>
            </a:fld>
            <a:endParaRPr lang="en-US" altLang="zh-CN" sz="2400"/>
          </a:p>
        </p:txBody>
      </p:sp>
      <p:sp>
        <p:nvSpPr>
          <p:cNvPr id="24580" name="Text Box 4">
            <a:extLst>
              <a:ext uri="{FF2B5EF4-FFF2-40B4-BE49-F238E27FC236}">
                <a16:creationId xmlns:a16="http://schemas.microsoft.com/office/drawing/2014/main" id="{3D6723B5-E80A-4C6C-BCFA-81FF62B49D6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4581" name="Rectangle 5">
            <a:extLst>
              <a:ext uri="{FF2B5EF4-FFF2-40B4-BE49-F238E27FC236}">
                <a16:creationId xmlns:a16="http://schemas.microsoft.com/office/drawing/2014/main" id="{AC980A7A-B3F0-4249-8AA4-D7CA62795E0D}"/>
              </a:ext>
            </a:extLst>
          </p:cNvPr>
          <p:cNvSpPr>
            <a:spLocks noGrp="1" noChangeArrowheads="1"/>
          </p:cNvSpPr>
          <p:nvPr>
            <p:ph type="body" idx="1"/>
          </p:nvPr>
        </p:nvSpPr>
        <p:spPr>
          <a:xfrm>
            <a:off x="381000" y="2819400"/>
            <a:ext cx="8191500" cy="4038600"/>
          </a:xfrm>
        </p:spPr>
        <p:txBody>
          <a:bodyPr/>
          <a:lstStyle/>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折半插入排序在查找记录插入位置时，采用折半查找算法</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a:t>
            </a:r>
            <a:r>
              <a:rPr lang="zh-CN" altLang="en-US" sz="3000" b="1" dirty="0">
                <a:solidFill>
                  <a:srgbClr val="FF0000"/>
                </a:solidFill>
                <a:latin typeface="黑体" panose="02010609060101010101" pitchFamily="49" charset="-122"/>
                <a:ea typeface="黑体" panose="02010609060101010101" pitchFamily="49" charset="-122"/>
              </a:rPr>
              <a:t>查找</a:t>
            </a:r>
            <a:r>
              <a:rPr lang="zh-CN" altLang="en-US" sz="3000" b="1" dirty="0">
                <a:latin typeface="黑体" panose="02010609060101010101" pitchFamily="49" charset="-122"/>
                <a:ea typeface="黑体" panose="02010609060101010101" pitchFamily="49" charset="-122"/>
              </a:rPr>
              <a:t>比顺序查找快, 所以折半插入排序在查找上性能比直接插入排序好</a:t>
            </a:r>
            <a:r>
              <a:rPr lang="en-US" altLang="zh-CN" sz="3000" b="1" dirty="0">
                <a:latin typeface="黑体" panose="02010609060101010101" pitchFamily="49" charset="-122"/>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为</a:t>
            </a:r>
            <a:r>
              <a:rPr lang="en-US" altLang="zh-CN" sz="3000" b="1" dirty="0">
                <a:latin typeface="黑体" panose="02010609060101010101" pitchFamily="49" charset="-122"/>
                <a:ea typeface="黑体" panose="02010609060101010101" pitchFamily="49" charset="-122"/>
              </a:rPr>
              <a:t>O(nlog</a:t>
            </a:r>
            <a:r>
              <a:rPr lang="en-US" altLang="zh-CN" sz="2800" b="1" baseline="-25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n))</a:t>
            </a:r>
            <a:endParaRPr lang="zh-CN" altLang="en-US" sz="3000" b="1" dirty="0">
              <a:latin typeface="黑体" panose="02010609060101010101" pitchFamily="49" charset="-122"/>
              <a:ea typeface="黑体" panose="02010609060101010101" pitchFamily="49" charset="-122"/>
            </a:endParaRPr>
          </a:p>
          <a:p>
            <a:pPr eaLnBrk="1" hangingPunct="1">
              <a:lnSpc>
                <a:spcPct val="90000"/>
              </a:lnSpc>
            </a:pPr>
            <a:r>
              <a:rPr lang="zh-CN" altLang="en-US" sz="3000" b="1" dirty="0">
                <a:latin typeface="黑体" panose="02010609060101010101" pitchFamily="49" charset="-122"/>
                <a:ea typeface="黑体" panose="02010609060101010101" pitchFamily="49" charset="-122"/>
              </a:rPr>
              <a:t>但需要</a:t>
            </a:r>
            <a:r>
              <a:rPr lang="zh-CN" altLang="en-US" sz="3000" b="1" dirty="0">
                <a:solidFill>
                  <a:srgbClr val="FF0000"/>
                </a:solidFill>
                <a:latin typeface="黑体" panose="02010609060101010101" pitchFamily="49" charset="-122"/>
                <a:ea typeface="黑体" panose="02010609060101010101" pitchFamily="49" charset="-122"/>
              </a:rPr>
              <a:t>移动</a:t>
            </a:r>
            <a:r>
              <a:rPr lang="zh-CN" altLang="en-US" sz="3000" b="1" dirty="0">
                <a:latin typeface="黑体" panose="02010609060101010101" pitchFamily="49" charset="-122"/>
                <a:ea typeface="黑体" panose="02010609060101010101" pitchFamily="49" charset="-122"/>
              </a:rPr>
              <a:t>的记录数目与直接插入排序相同(为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折半插入排序的时间复杂度为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折半插入排序是一种</a:t>
            </a:r>
            <a:r>
              <a:rPr lang="zh-CN" altLang="en-US" sz="3000" b="1" dirty="0">
                <a:solidFill>
                  <a:srgbClr val="FF0000"/>
                </a:solidFill>
                <a:latin typeface="黑体" panose="02010609060101010101" pitchFamily="49" charset="-122"/>
                <a:ea typeface="黑体" panose="02010609060101010101" pitchFamily="49" charset="-122"/>
              </a:rPr>
              <a:t>稳定</a:t>
            </a:r>
            <a:r>
              <a:rPr lang="zh-CN" altLang="en-US" sz="3000" b="1" dirty="0">
                <a:latin typeface="黑体" panose="02010609060101010101" pitchFamily="49" charset="-122"/>
                <a:ea typeface="黑体" panose="02010609060101010101" pitchFamily="49" charset="-122"/>
              </a:rPr>
              <a:t>的排序方法</a:t>
            </a:r>
          </a:p>
        </p:txBody>
      </p:sp>
      <p:sp>
        <p:nvSpPr>
          <p:cNvPr id="24582" name="Rectangle 6">
            <a:extLst>
              <a:ext uri="{FF2B5EF4-FFF2-40B4-BE49-F238E27FC236}">
                <a16:creationId xmlns:a16="http://schemas.microsoft.com/office/drawing/2014/main" id="{0B14210F-01F9-417E-8484-FFE84FC856A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064896"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12,15,9,20,12</a:t>
            </a:r>
            <a:r>
              <a:rPr lang="zh-CN" altLang="en-US" b="1" baseline="30000"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,36,28</a:t>
            </a:r>
            <a:r>
              <a:rPr lang="zh-CN" altLang="en-US" b="1" dirty="0">
                <a:latin typeface="黑体" panose="02010609060101010101" pitchFamily="49" charset="-122"/>
                <a:ea typeface="黑体" panose="02010609060101010101" pitchFamily="49" charset="-122"/>
              </a:rPr>
              <a:t>，请写出每趟直接插入排序后的结果。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39552" y="2433956"/>
            <a:ext cx="8136904" cy="394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12, 15】, 9, </a:t>
            </a:r>
            <a:r>
              <a:rPr lang="zh-CN" altLang="en-US" sz="3200" b="1" kern="0" dirty="0">
                <a:latin typeface="黑体" panose="02010609060101010101" pitchFamily="49" charset="-122"/>
                <a:ea typeface="黑体" panose="02010609060101010101" pitchFamily="49" charset="-122"/>
              </a:rPr>
              <a:t>2</a:t>
            </a:r>
            <a:r>
              <a:rPr lang="en-US" altLang="zh-CN" sz="3200" b="1" kern="0" dirty="0">
                <a:latin typeface="黑体" panose="02010609060101010101" pitchFamily="49" charset="-122"/>
                <a:ea typeface="黑体" panose="02010609060101010101" pitchFamily="49" charset="-122"/>
              </a:rPr>
              <a:t>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a:t>
            </a:r>
            <a:r>
              <a:rPr lang="zh-CN" altLang="en-US" sz="3200" b="1" kern="0" dirty="0">
                <a:latin typeface="黑体" panose="02010609060101010101" pitchFamily="49" charset="-122"/>
                <a:ea typeface="黑体" panose="02010609060101010101" pitchFamily="49" charset="-122"/>
              </a:rPr>
              <a:t> </a:t>
            </a:r>
            <a:r>
              <a:rPr lang="en-US" altLang="zh-CN" sz="3200" b="1" kern="0" dirty="0">
                <a:latin typeface="黑体" panose="02010609060101010101" pitchFamily="49" charset="-122"/>
                <a:ea typeface="黑体" panose="02010609060101010101" pitchFamily="49" charset="-122"/>
              </a:rPr>
              <a:t>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4</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5</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6</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28, 36】</a:t>
            </a:r>
            <a:endParaRPr lang="en-US" altLang="zh-CN" sz="3200" b="1" kern="0" dirty="0">
              <a:solidFill>
                <a:srgbClr val="C00000"/>
              </a:solidFill>
              <a:latin typeface="黑体" panose="02010609060101010101" pitchFamily="49" charset="-122"/>
              <a:ea typeface="黑体" panose="02010609060101010101" pitchFamily="49" charset="-122"/>
            </a:endParaRPr>
          </a:p>
          <a:p>
            <a:pPr algn="just">
              <a:buFont typeface="Wingdings" panose="05000000000000000000" pitchFamily="2" charset="2"/>
              <a:buNone/>
            </a:pPr>
            <a:endParaRPr lang="en-US" altLang="zh-CN" sz="3200" b="1" kern="0" dirty="0">
              <a:solidFill>
                <a:srgbClr val="C00000"/>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42649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0DF4B28-A871-4420-A486-EEA4632322E7}"/>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一、排序(</a:t>
            </a:r>
            <a:r>
              <a:rPr lang="en-US" altLang="zh-CN" sz="3700" dirty="0">
                <a:latin typeface="黑体" panose="02010609060101010101" pitchFamily="49" charset="-122"/>
                <a:ea typeface="黑体" panose="02010609060101010101" pitchFamily="49" charset="-122"/>
              </a:rPr>
              <a:t>Sorting)</a:t>
            </a:r>
          </a:p>
        </p:txBody>
      </p:sp>
      <p:sp>
        <p:nvSpPr>
          <p:cNvPr id="6147" name="Text Box 3">
            <a:extLst>
              <a:ext uri="{FF2B5EF4-FFF2-40B4-BE49-F238E27FC236}">
                <a16:creationId xmlns:a16="http://schemas.microsoft.com/office/drawing/2014/main" id="{735EAE80-8855-4A04-B787-18D945E80BD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FCE5EB-98AE-4860-AB0C-1A78B168E6F9}" type="slidenum">
              <a:rPr lang="zh-CN" altLang="en-US" sz="2400"/>
              <a:pPr algn="r" eaLnBrk="1" hangingPunct="1">
                <a:spcBef>
                  <a:spcPct val="50000"/>
                </a:spcBef>
                <a:buClrTx/>
                <a:buSzTx/>
                <a:buFontTx/>
                <a:buNone/>
              </a:pPr>
              <a:t>2</a:t>
            </a:fld>
            <a:endParaRPr lang="en-US" altLang="zh-CN" sz="2400"/>
          </a:p>
        </p:txBody>
      </p:sp>
      <p:sp>
        <p:nvSpPr>
          <p:cNvPr id="6148" name="Text Box 4">
            <a:extLst>
              <a:ext uri="{FF2B5EF4-FFF2-40B4-BE49-F238E27FC236}">
                <a16:creationId xmlns:a16="http://schemas.microsoft.com/office/drawing/2014/main" id="{11DABF1B-DB4A-4392-8AD8-42C4E3F11D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p>
        </p:txBody>
      </p:sp>
      <p:sp>
        <p:nvSpPr>
          <p:cNvPr id="6149" name="Rectangle 5">
            <a:extLst>
              <a:ext uri="{FF2B5EF4-FFF2-40B4-BE49-F238E27FC236}">
                <a16:creationId xmlns:a16="http://schemas.microsoft.com/office/drawing/2014/main" id="{61B39C72-9E7D-4AFA-8931-A3BBFD59B88D}"/>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排序</a:t>
            </a:r>
            <a:r>
              <a:rPr lang="zh-CN" altLang="en-US" b="1" dirty="0">
                <a:latin typeface="黑体" panose="02010609060101010101" pitchFamily="49" charset="-122"/>
                <a:ea typeface="黑体" panose="02010609060101010101" pitchFamily="49" charset="-122"/>
              </a:rPr>
              <a:t>：将一个数据元素（或记录）的任意序列，重新排列成一个按关键字有序的序列</a:t>
            </a: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内部排序</a:t>
            </a:r>
            <a:r>
              <a:rPr lang="zh-CN" altLang="en-US" b="1" dirty="0">
                <a:latin typeface="黑体" panose="02010609060101010101" pitchFamily="49" charset="-122"/>
                <a:ea typeface="黑体" panose="02010609060101010101" pitchFamily="49" charset="-122"/>
              </a:rPr>
              <a:t>：在排序期间数据对象全部存放在</a:t>
            </a:r>
            <a:r>
              <a:rPr lang="zh-CN" altLang="en-US" b="1" dirty="0">
                <a:solidFill>
                  <a:srgbClr val="FF0000"/>
                </a:solidFill>
                <a:latin typeface="黑体" panose="02010609060101010101" pitchFamily="49" charset="-122"/>
                <a:ea typeface="黑体" panose="02010609060101010101" pitchFamily="49" charset="-122"/>
              </a:rPr>
              <a:t>内存</a:t>
            </a:r>
            <a:r>
              <a:rPr lang="zh-CN" altLang="en-US" b="1" dirty="0">
                <a:latin typeface="黑体" panose="02010609060101010101" pitchFamily="49" charset="-122"/>
                <a:ea typeface="黑体" panose="02010609060101010101" pitchFamily="49" charset="-122"/>
              </a:rPr>
              <a:t>的排序；</a:t>
            </a: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外部排序</a:t>
            </a:r>
            <a:r>
              <a:rPr lang="zh-CN" altLang="en-US" b="1" dirty="0">
                <a:latin typeface="黑体" panose="02010609060101010101" pitchFamily="49" charset="-122"/>
                <a:ea typeface="黑体" panose="02010609060101010101" pitchFamily="49" charset="-122"/>
              </a:rPr>
              <a:t>：在排序期间全部对象个数太多，不能同时存放在内存，必须根据排序过程的要求，不断</a:t>
            </a:r>
            <a:r>
              <a:rPr lang="zh-CN" altLang="en-US" b="1" dirty="0">
                <a:solidFill>
                  <a:srgbClr val="FF0000"/>
                </a:solidFill>
                <a:latin typeface="黑体" panose="02010609060101010101" pitchFamily="49" charset="-122"/>
                <a:ea typeface="黑体" panose="02010609060101010101" pitchFamily="49" charset="-122"/>
              </a:rPr>
              <a:t>在内、外存之间移动</a:t>
            </a:r>
            <a:r>
              <a:rPr lang="zh-CN" altLang="en-US" b="1" dirty="0">
                <a:latin typeface="黑体" panose="02010609060101010101" pitchFamily="49" charset="-122"/>
                <a:ea typeface="黑体" panose="02010609060101010101" pitchFamily="49" charset="-122"/>
              </a:rPr>
              <a:t>的排序。</a:t>
            </a:r>
            <a:endParaRPr lang="en-US" altLang="zh-CN" b="1" dirty="0">
              <a:latin typeface="黑体" panose="02010609060101010101" pitchFamily="49" charset="-122"/>
              <a:ea typeface="黑体" panose="02010609060101010101" pitchFamily="49" charset="-122"/>
            </a:endParaRPr>
          </a:p>
        </p:txBody>
      </p:sp>
      <p:sp>
        <p:nvSpPr>
          <p:cNvPr id="6150" name="Rectangle 6">
            <a:extLst>
              <a:ext uri="{FF2B5EF4-FFF2-40B4-BE49-F238E27FC236}">
                <a16:creationId xmlns:a16="http://schemas.microsoft.com/office/drawing/2014/main" id="{85735EB6-BB7F-4CBC-9494-72B3784E6E9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E04E1A2-80E8-4147-9B6B-2ADF42D0FF75}"/>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二、排序基本操作</a:t>
            </a:r>
            <a:endParaRPr lang="en-US" altLang="zh-CN" sz="3700" dirty="0">
              <a:latin typeface="黑体" panose="02010609060101010101" pitchFamily="49" charset="-122"/>
              <a:ea typeface="黑体" panose="02010609060101010101" pitchFamily="49" charset="-122"/>
            </a:endParaRPr>
          </a:p>
        </p:txBody>
      </p:sp>
      <p:sp>
        <p:nvSpPr>
          <p:cNvPr id="7171" name="Text Box 3">
            <a:extLst>
              <a:ext uri="{FF2B5EF4-FFF2-40B4-BE49-F238E27FC236}">
                <a16:creationId xmlns:a16="http://schemas.microsoft.com/office/drawing/2014/main" id="{C2BDCFF1-2C24-40B6-B835-AE27691F0F2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2BFC388-6AA8-4D57-A799-6E80354152CF}" type="slidenum">
              <a:rPr lang="zh-CN" altLang="en-US" sz="2400"/>
              <a:pPr algn="r" eaLnBrk="1" hangingPunct="1">
                <a:spcBef>
                  <a:spcPct val="50000"/>
                </a:spcBef>
                <a:buClrTx/>
                <a:buSzTx/>
                <a:buFontTx/>
                <a:buNone/>
              </a:pPr>
              <a:t>3</a:t>
            </a:fld>
            <a:endParaRPr lang="en-US" altLang="zh-CN" sz="2400"/>
          </a:p>
        </p:txBody>
      </p:sp>
      <p:sp>
        <p:nvSpPr>
          <p:cNvPr id="7172" name="Text Box 4">
            <a:extLst>
              <a:ext uri="{FF2B5EF4-FFF2-40B4-BE49-F238E27FC236}">
                <a16:creationId xmlns:a16="http://schemas.microsoft.com/office/drawing/2014/main" id="{4CDE74E2-E01B-42E0-B5C7-7D369128BF0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p>
        </p:txBody>
      </p:sp>
      <p:sp>
        <p:nvSpPr>
          <p:cNvPr id="7173" name="Rectangle 5">
            <a:extLst>
              <a:ext uri="{FF2B5EF4-FFF2-40B4-BE49-F238E27FC236}">
                <a16:creationId xmlns:a16="http://schemas.microsoft.com/office/drawing/2014/main" id="{8E0D6B70-D170-482B-A68C-38CB868C6D73}"/>
              </a:ext>
            </a:extLst>
          </p:cNvPr>
          <p:cNvSpPr>
            <a:spLocks noGrp="1" noChangeArrowheads="1"/>
          </p:cNvSpPr>
          <p:nvPr>
            <p:ph type="body" idx="1"/>
          </p:nvPr>
        </p:nvSpPr>
        <p:spPr>
          <a:xfrm>
            <a:off x="381000" y="2819400"/>
            <a:ext cx="8763000" cy="4038600"/>
          </a:xfrm>
        </p:spPr>
        <p:txBody>
          <a:bodyPr/>
          <a:lstStyle/>
          <a:p>
            <a:pPr eaLnBrk="1" hangingPunct="1">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zh-CN" altLang="en-US" i="1">
                <a:latin typeface="黑体" panose="02010609060101010101" pitchFamily="49" charset="-122"/>
                <a:ea typeface="黑体" panose="02010609060101010101" pitchFamily="49" charset="-122"/>
              </a:rPr>
              <a:t>排序的基本操作包括：</a:t>
            </a:r>
          </a:p>
          <a:p>
            <a:pPr eaLnBrk="1" hangingPunct="1">
              <a:spcBef>
                <a:spcPct val="70000"/>
              </a:spcBef>
            </a:pPr>
            <a:r>
              <a:rPr lang="zh-CN" altLang="en-US" b="1">
                <a:latin typeface="黑体" panose="02010609060101010101" pitchFamily="49" charset="-122"/>
                <a:ea typeface="黑体" panose="02010609060101010101" pitchFamily="49" charset="-122"/>
              </a:rPr>
              <a:t>比较：比较两个关键字的大小</a:t>
            </a:r>
          </a:p>
          <a:p>
            <a:pPr eaLnBrk="1" hangingPunct="1">
              <a:spcBef>
                <a:spcPct val="70000"/>
              </a:spcBef>
            </a:pPr>
            <a:r>
              <a:rPr lang="zh-CN" altLang="en-US" b="1">
                <a:latin typeface="黑体" panose="02010609060101010101" pitchFamily="49" charset="-122"/>
                <a:ea typeface="黑体" panose="02010609060101010101" pitchFamily="49" charset="-122"/>
              </a:rPr>
              <a:t>移动：将记录从一个位置移动至另一个位置</a:t>
            </a:r>
          </a:p>
        </p:txBody>
      </p:sp>
      <p:sp>
        <p:nvSpPr>
          <p:cNvPr id="7174" name="Rectangle 6">
            <a:extLst>
              <a:ext uri="{FF2B5EF4-FFF2-40B4-BE49-F238E27FC236}">
                <a16:creationId xmlns:a16="http://schemas.microsoft.com/office/drawing/2014/main" id="{3389CFE6-BA73-4ECA-A2CB-903EF1D86FC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ACC628EA-6E17-465E-810F-9058C47FB26D}"/>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三、排序时间复杂度</a:t>
            </a:r>
            <a:endParaRPr lang="en-US" altLang="zh-CN" sz="3700" dirty="0">
              <a:latin typeface="黑体" panose="02010609060101010101" pitchFamily="49" charset="-122"/>
              <a:ea typeface="黑体" panose="02010609060101010101" pitchFamily="49" charset="-122"/>
            </a:endParaRPr>
          </a:p>
        </p:txBody>
      </p:sp>
      <p:sp>
        <p:nvSpPr>
          <p:cNvPr id="8195" name="Text Box 1027">
            <a:extLst>
              <a:ext uri="{FF2B5EF4-FFF2-40B4-BE49-F238E27FC236}">
                <a16:creationId xmlns:a16="http://schemas.microsoft.com/office/drawing/2014/main" id="{D1614E7D-F656-432A-A4E9-6E66189F2BA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F7F53B8-E691-4A91-A0A3-1C87E88237EA}" type="slidenum">
              <a:rPr lang="zh-CN" altLang="en-US" sz="2400"/>
              <a:pPr algn="r" eaLnBrk="1" hangingPunct="1">
                <a:spcBef>
                  <a:spcPct val="50000"/>
                </a:spcBef>
                <a:buClrTx/>
                <a:buSzTx/>
                <a:buFontTx/>
                <a:buNone/>
              </a:pPr>
              <a:t>4</a:t>
            </a:fld>
            <a:endParaRPr lang="en-US" altLang="zh-CN" sz="2400"/>
          </a:p>
        </p:txBody>
      </p:sp>
      <p:sp>
        <p:nvSpPr>
          <p:cNvPr id="8196" name="Text Box 1028">
            <a:extLst>
              <a:ext uri="{FF2B5EF4-FFF2-40B4-BE49-F238E27FC236}">
                <a16:creationId xmlns:a16="http://schemas.microsoft.com/office/drawing/2014/main" id="{E61FF3C3-029F-4CE4-829F-77DE4733F3D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p>
        </p:txBody>
      </p:sp>
      <p:sp>
        <p:nvSpPr>
          <p:cNvPr id="8197" name="Rectangle 1029">
            <a:extLst>
              <a:ext uri="{FF2B5EF4-FFF2-40B4-BE49-F238E27FC236}">
                <a16:creationId xmlns:a16="http://schemas.microsoft.com/office/drawing/2014/main" id="{09425495-4019-43F3-AEF7-BD3A92307DC2}"/>
              </a:ext>
            </a:extLst>
          </p:cNvPr>
          <p:cNvSpPr>
            <a:spLocks noGrp="1" noChangeArrowheads="1"/>
          </p:cNvSpPr>
          <p:nvPr>
            <p:ph type="body" idx="1"/>
          </p:nvPr>
        </p:nvSpPr>
        <p:spPr>
          <a:xfrm>
            <a:off x="381000" y="2819400"/>
            <a:ext cx="8334375" cy="4038600"/>
          </a:xfrm>
        </p:spPr>
        <p:txBody>
          <a:bodyPr/>
          <a:lstStyle/>
          <a:p>
            <a:pPr eaLnBrk="1" hangingPunct="1">
              <a:lnSpc>
                <a:spcPct val="120000"/>
              </a:lnSpc>
              <a:spcBef>
                <a:spcPct val="70000"/>
              </a:spcBef>
            </a:pPr>
            <a:r>
              <a:rPr lang="zh-CN" altLang="en-US" b="1">
                <a:latin typeface="黑体" panose="02010609060101010101" pitchFamily="49" charset="-122"/>
                <a:ea typeface="黑体" panose="02010609060101010101" pitchFamily="49" charset="-122"/>
              </a:rPr>
              <a:t>排序的时间复杂度可用算法执行中的记录</a:t>
            </a:r>
            <a:r>
              <a:rPr lang="zh-CN" altLang="en-US" b="1">
                <a:solidFill>
                  <a:srgbClr val="FF0000"/>
                </a:solidFill>
                <a:latin typeface="黑体" panose="02010609060101010101" pitchFamily="49" charset="-122"/>
                <a:ea typeface="黑体" panose="02010609060101010101" pitchFamily="49" charset="-122"/>
              </a:rPr>
              <a:t>关键字比较次数</a:t>
            </a:r>
            <a:r>
              <a:rPr lang="zh-CN" altLang="en-US" b="1">
                <a:latin typeface="黑体" panose="02010609060101010101" pitchFamily="49" charset="-122"/>
                <a:ea typeface="黑体" panose="02010609060101010101" pitchFamily="49" charset="-122"/>
              </a:rPr>
              <a:t>与</a:t>
            </a:r>
            <a:r>
              <a:rPr lang="zh-CN" altLang="en-US" b="1">
                <a:solidFill>
                  <a:srgbClr val="FF0000"/>
                </a:solidFill>
                <a:latin typeface="黑体" panose="02010609060101010101" pitchFamily="49" charset="-122"/>
                <a:ea typeface="黑体" panose="02010609060101010101" pitchFamily="49" charset="-122"/>
              </a:rPr>
              <a:t>记录移动次数</a:t>
            </a:r>
            <a:r>
              <a:rPr lang="zh-CN" altLang="en-US" b="1">
                <a:latin typeface="黑体" panose="02010609060101010101" pitchFamily="49" charset="-122"/>
                <a:ea typeface="黑体" panose="02010609060101010101" pitchFamily="49" charset="-122"/>
              </a:rPr>
              <a:t>来衡量。</a:t>
            </a:r>
          </a:p>
        </p:txBody>
      </p:sp>
      <p:sp>
        <p:nvSpPr>
          <p:cNvPr id="8198" name="Rectangle 1030">
            <a:extLst>
              <a:ext uri="{FF2B5EF4-FFF2-40B4-BE49-F238E27FC236}">
                <a16:creationId xmlns:a16="http://schemas.microsoft.com/office/drawing/2014/main" id="{2C4CE3C1-37B6-43B0-A19D-FC9842756D8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3F87E0C5-926A-49C2-863F-681617A524C3}"/>
              </a:ext>
            </a:extLst>
          </p:cNvPr>
          <p:cNvSpPr>
            <a:spLocks noGrp="1" noChangeArrowheads="1"/>
          </p:cNvSpPr>
          <p:nvPr>
            <p:ph type="title"/>
          </p:nvPr>
        </p:nvSpPr>
        <p:spPr>
          <a:xfrm>
            <a:off x="428625" y="1785938"/>
            <a:ext cx="5715000" cy="681037"/>
          </a:xfrm>
        </p:spPr>
        <p:txBody>
          <a:bodyPr/>
          <a:lstStyle/>
          <a:p>
            <a:pPr algn="l" eaLnBrk="1" hangingPunct="1"/>
            <a:r>
              <a:rPr lang="zh-CN" altLang="en-US" sz="3700" dirty="0">
                <a:latin typeface="黑体" panose="02010609060101010101" pitchFamily="49" charset="-122"/>
                <a:ea typeface="黑体" panose="02010609060101010101" pitchFamily="49" charset="-122"/>
              </a:rPr>
              <a:t>四、排序方法的稳定性</a:t>
            </a:r>
            <a:endParaRPr lang="en-US" altLang="zh-CN" sz="3700" dirty="0">
              <a:latin typeface="黑体" panose="02010609060101010101" pitchFamily="49" charset="-122"/>
              <a:ea typeface="黑体" panose="02010609060101010101" pitchFamily="49" charset="-122"/>
            </a:endParaRPr>
          </a:p>
        </p:txBody>
      </p:sp>
      <p:sp>
        <p:nvSpPr>
          <p:cNvPr id="9219" name="Text Box 1027">
            <a:extLst>
              <a:ext uri="{FF2B5EF4-FFF2-40B4-BE49-F238E27FC236}">
                <a16:creationId xmlns:a16="http://schemas.microsoft.com/office/drawing/2014/main" id="{FDB3AA11-D336-4CE2-BA0C-2529DD8AF75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F5CB2B-D7B7-4B99-B465-C5109324494C}" type="slidenum">
              <a:rPr lang="zh-CN" altLang="en-US" sz="2400"/>
              <a:pPr algn="r" eaLnBrk="1" hangingPunct="1">
                <a:spcBef>
                  <a:spcPct val="50000"/>
                </a:spcBef>
                <a:buClrTx/>
                <a:buSzTx/>
                <a:buFontTx/>
                <a:buNone/>
              </a:pPr>
              <a:t>5</a:t>
            </a:fld>
            <a:endParaRPr lang="en-US" altLang="zh-CN" sz="2400"/>
          </a:p>
        </p:txBody>
      </p:sp>
      <p:sp>
        <p:nvSpPr>
          <p:cNvPr id="9220" name="Text Box 1028">
            <a:extLst>
              <a:ext uri="{FF2B5EF4-FFF2-40B4-BE49-F238E27FC236}">
                <a16:creationId xmlns:a16="http://schemas.microsoft.com/office/drawing/2014/main" id="{81D4A474-E0C2-416D-9815-0ADB47BAC95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p>
        </p:txBody>
      </p:sp>
      <p:sp>
        <p:nvSpPr>
          <p:cNvPr id="9221" name="Rectangle 1029">
            <a:extLst>
              <a:ext uri="{FF2B5EF4-FFF2-40B4-BE49-F238E27FC236}">
                <a16:creationId xmlns:a16="http://schemas.microsoft.com/office/drawing/2014/main" id="{528FB961-45DB-4FB3-B079-71FA0F0E1D52}"/>
              </a:ext>
            </a:extLst>
          </p:cNvPr>
          <p:cNvSpPr>
            <a:spLocks noGrp="1" noChangeArrowheads="1"/>
          </p:cNvSpPr>
          <p:nvPr>
            <p:ph type="body" idx="1"/>
          </p:nvPr>
        </p:nvSpPr>
        <p:spPr>
          <a:xfrm>
            <a:off x="357188" y="2571750"/>
            <a:ext cx="8334375"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如果在记录序列中有两个记录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r[j], </a:t>
            </a:r>
            <a:r>
              <a:rPr lang="zh-CN" altLang="en-US" b="1" dirty="0">
                <a:latin typeface="黑体" panose="02010609060101010101" pitchFamily="49" charset="-122"/>
                <a:ea typeface="黑体" panose="02010609060101010101" pitchFamily="49" charset="-122"/>
              </a:rPr>
              <a:t>它们的关键字 </a:t>
            </a:r>
            <a:r>
              <a:rPr lang="en-US" altLang="zh-CN" b="1" dirty="0">
                <a:latin typeface="黑体" panose="02010609060101010101" pitchFamily="49" charset="-122"/>
                <a:ea typeface="黑体" panose="02010609060101010101" pitchFamily="49" charset="-122"/>
              </a:rPr>
              <a:t>key[i] == key[j] , </a:t>
            </a:r>
            <a:r>
              <a:rPr lang="zh-CN" altLang="en-US" b="1" dirty="0">
                <a:latin typeface="黑体" panose="02010609060101010101" pitchFamily="49" charset="-122"/>
                <a:ea typeface="黑体" panose="02010609060101010101" pitchFamily="49" charset="-122"/>
              </a:rPr>
              <a:t>且在排序之前,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排在</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前面。</a:t>
            </a:r>
          </a:p>
          <a:p>
            <a:pPr eaLnBrk="1" hangingPunct="1">
              <a:spcBef>
                <a:spcPct val="70000"/>
              </a:spcBef>
            </a:pPr>
            <a:r>
              <a:rPr lang="zh-CN" altLang="en-US" b="1" dirty="0">
                <a:latin typeface="黑体" panose="02010609060101010101" pitchFamily="49" charset="-122"/>
                <a:ea typeface="黑体" panose="02010609060101010101" pitchFamily="49" charset="-122"/>
              </a:rPr>
              <a:t>如果在排序之后,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仍在记录</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的前面, 则称这个排序方法是</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 </a:t>
            </a:r>
          </a:p>
          <a:p>
            <a:pPr eaLnBrk="1" hangingPunct="1">
              <a:spcBef>
                <a:spcPct val="70000"/>
              </a:spcBef>
            </a:pPr>
            <a:r>
              <a:rPr lang="zh-CN" altLang="en-US" b="1" dirty="0">
                <a:latin typeface="黑体" panose="02010609060101010101" pitchFamily="49" charset="-122"/>
                <a:ea typeface="黑体" panose="02010609060101010101" pitchFamily="49" charset="-122"/>
              </a:rPr>
              <a:t>否则称这个排序方法是</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a:t>
            </a:r>
          </a:p>
        </p:txBody>
      </p:sp>
      <p:sp>
        <p:nvSpPr>
          <p:cNvPr id="9222" name="Rectangle 1030">
            <a:extLst>
              <a:ext uri="{FF2B5EF4-FFF2-40B4-BE49-F238E27FC236}">
                <a16:creationId xmlns:a16="http://schemas.microsoft.com/office/drawing/2014/main" id="{D07CD6C4-2318-4CF2-BE75-63C91196E9F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a:extLst>
              <a:ext uri="{FF2B5EF4-FFF2-40B4-BE49-F238E27FC236}">
                <a16:creationId xmlns:a16="http://schemas.microsoft.com/office/drawing/2014/main" id="{4659535A-9BA2-47EF-AFF5-5356879CB1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60D47A6-17FF-448A-A377-2EB81DA37B86}" type="slidenum">
              <a:rPr lang="zh-CN" altLang="en-US" sz="2400"/>
              <a:pPr algn="r" eaLnBrk="1" hangingPunct="1">
                <a:spcBef>
                  <a:spcPct val="50000"/>
                </a:spcBef>
                <a:buClrTx/>
                <a:buSzTx/>
                <a:buFontTx/>
                <a:buNone/>
              </a:pPr>
              <a:t>6</a:t>
            </a:fld>
            <a:endParaRPr lang="en-US" altLang="zh-CN" sz="2400"/>
          </a:p>
        </p:txBody>
      </p:sp>
      <p:sp>
        <p:nvSpPr>
          <p:cNvPr id="10243" name="Text Box 4">
            <a:extLst>
              <a:ext uri="{FF2B5EF4-FFF2-40B4-BE49-F238E27FC236}">
                <a16:creationId xmlns:a16="http://schemas.microsoft.com/office/drawing/2014/main" id="{3FC34EA7-04EA-453D-B064-B1BDCF2655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插入排序</a:t>
            </a:r>
          </a:p>
        </p:txBody>
      </p:sp>
      <p:sp>
        <p:nvSpPr>
          <p:cNvPr id="10244" name="Rectangle 5">
            <a:extLst>
              <a:ext uri="{FF2B5EF4-FFF2-40B4-BE49-F238E27FC236}">
                <a16:creationId xmlns:a16="http://schemas.microsoft.com/office/drawing/2014/main" id="{6393465C-8791-4305-8A27-FF86C68A825A}"/>
              </a:ext>
            </a:extLst>
          </p:cNvPr>
          <p:cNvSpPr>
            <a:spLocks noGrp="1" noChangeArrowheads="1"/>
          </p:cNvSpPr>
          <p:nvPr>
            <p:ph type="body" idx="1"/>
          </p:nvPr>
        </p:nvSpPr>
        <p:spPr>
          <a:xfrm>
            <a:off x="616875" y="2132856"/>
            <a:ext cx="8001000" cy="4038600"/>
          </a:xfrm>
        </p:spPr>
        <p:txBody>
          <a:bodyPr/>
          <a:lstStyle/>
          <a:p>
            <a:pPr eaLnBrk="1" hangingPunct="1">
              <a:spcBef>
                <a:spcPct val="30000"/>
              </a:spcBef>
            </a:pPr>
            <a:r>
              <a:rPr lang="zh-CN" altLang="en-US" sz="3600" b="1" dirty="0">
                <a:latin typeface="黑体" panose="02010609060101010101" pitchFamily="49" charset="-122"/>
                <a:ea typeface="黑体" panose="02010609060101010101" pitchFamily="49" charset="-122"/>
              </a:rPr>
              <a:t>基本思想</a:t>
            </a:r>
            <a:r>
              <a:rPr lang="zh-CN" altLang="en-US" b="1" dirty="0">
                <a:latin typeface="黑体" panose="02010609060101010101" pitchFamily="49" charset="-122"/>
                <a:ea typeface="黑体" panose="02010609060101010101" pitchFamily="49" charset="-122"/>
              </a:rPr>
              <a:t>：每步将一个待排序的对象, 按其关键字大小,  插入到前面</a:t>
            </a:r>
            <a:r>
              <a:rPr lang="zh-CN" altLang="en-US" b="1" dirty="0">
                <a:solidFill>
                  <a:srgbClr val="FF0000"/>
                </a:solidFill>
                <a:latin typeface="黑体" panose="02010609060101010101" pitchFamily="49" charset="-122"/>
                <a:ea typeface="黑体" panose="02010609060101010101" pitchFamily="49" charset="-122"/>
              </a:rPr>
              <a:t>已经排好序</a:t>
            </a:r>
            <a:r>
              <a:rPr lang="zh-CN" altLang="en-US" b="1" dirty="0">
                <a:latin typeface="黑体" panose="02010609060101010101" pitchFamily="49" charset="-122"/>
                <a:ea typeface="黑体" panose="02010609060101010101" pitchFamily="49" charset="-122"/>
              </a:rPr>
              <a:t>的有序表的适当位置上, 直到对象全部插入为止。</a:t>
            </a:r>
          </a:p>
        </p:txBody>
      </p:sp>
      <p:sp>
        <p:nvSpPr>
          <p:cNvPr id="10245" name="Rectangle 6">
            <a:extLst>
              <a:ext uri="{FF2B5EF4-FFF2-40B4-BE49-F238E27FC236}">
                <a16:creationId xmlns:a16="http://schemas.microsoft.com/office/drawing/2014/main" id="{85AFFEAA-731A-4767-B1AE-77D0A7D6DB7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2C0FD44-85A7-44BE-859F-0C1AFC6261C3}"/>
              </a:ext>
            </a:extLst>
          </p:cNvPr>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a:t>
            </a:r>
            <a:endParaRPr lang="en-US" altLang="zh-CN" sz="33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DABA40D6-EF45-4404-AE31-5E353762C1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BFE35C-A25F-421E-8945-ABA2EFAE3CE9}" type="slidenum">
              <a:rPr lang="zh-CN" altLang="en-US" sz="2400"/>
              <a:pPr algn="r" eaLnBrk="1" hangingPunct="1">
                <a:spcBef>
                  <a:spcPct val="50000"/>
                </a:spcBef>
                <a:buClrTx/>
                <a:buSzTx/>
                <a:buFontTx/>
                <a:buNone/>
              </a:pPr>
              <a:t>7</a:t>
            </a:fld>
            <a:endParaRPr lang="en-US" altLang="zh-CN" sz="2400"/>
          </a:p>
        </p:txBody>
      </p:sp>
      <p:sp>
        <p:nvSpPr>
          <p:cNvPr id="11268" name="Text Box 4">
            <a:extLst>
              <a:ext uri="{FF2B5EF4-FFF2-40B4-BE49-F238E27FC236}">
                <a16:creationId xmlns:a16="http://schemas.microsoft.com/office/drawing/2014/main" id="{1582488A-A271-4672-AE38-0BAE970A303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1269" name="Rectangle 5">
            <a:extLst>
              <a:ext uri="{FF2B5EF4-FFF2-40B4-BE49-F238E27FC236}">
                <a16:creationId xmlns:a16="http://schemas.microsoft.com/office/drawing/2014/main" id="{35F19327-0C6B-4092-AC20-CEA1962BD5DA}"/>
              </a:ext>
            </a:extLst>
          </p:cNvPr>
          <p:cNvSpPr>
            <a:spLocks noGrp="1" noChangeArrowheads="1"/>
          </p:cNvSpPr>
          <p:nvPr>
            <p:ph type="body" idx="1"/>
          </p:nvPr>
        </p:nvSpPr>
        <p:spPr>
          <a:xfrm>
            <a:off x="381000" y="2571750"/>
            <a:ext cx="8334375"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当插入第</a:t>
            </a:r>
            <a:r>
              <a:rPr lang="en-US" altLang="zh-CN" b="1" dirty="0">
                <a:latin typeface="黑体" panose="02010609060101010101" pitchFamily="49" charset="-122"/>
                <a:ea typeface="黑体" panose="02010609060101010101" pitchFamily="49" charset="-122"/>
              </a:rPr>
              <a:t>i(i≥1)</a:t>
            </a:r>
            <a:r>
              <a:rPr lang="zh-CN" altLang="en-US" b="1" dirty="0">
                <a:latin typeface="黑体" panose="02010609060101010101" pitchFamily="49" charset="-122"/>
                <a:ea typeface="黑体" panose="02010609060101010101" pitchFamily="49" charset="-122"/>
              </a:rPr>
              <a:t>个对象时, 前面的</a:t>
            </a:r>
            <a:r>
              <a:rPr lang="en-US" altLang="zh-CN" b="1" dirty="0">
                <a:latin typeface="黑体" panose="02010609060101010101" pitchFamily="49" charset="-122"/>
                <a:ea typeface="黑体" panose="02010609060101010101" pitchFamily="49" charset="-122"/>
              </a:rPr>
              <a:t>r[1], r[2],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r[i-1]</a:t>
            </a:r>
            <a:r>
              <a:rPr lang="zh-CN" altLang="en-US" b="1" dirty="0">
                <a:latin typeface="黑体" panose="02010609060101010101" pitchFamily="49" charset="-122"/>
                <a:ea typeface="黑体" panose="02010609060101010101" pitchFamily="49" charset="-122"/>
              </a:rPr>
              <a:t>已经排好序。</a:t>
            </a:r>
          </a:p>
          <a:p>
            <a:pPr eaLnBrk="1" hangingPunct="1">
              <a:spcBef>
                <a:spcPct val="30000"/>
              </a:spcBef>
            </a:pPr>
            <a:r>
              <a:rPr lang="zh-CN" altLang="en-US" b="1" dirty="0">
                <a:latin typeface="黑体" panose="02010609060101010101" pitchFamily="49" charset="-122"/>
                <a:ea typeface="黑体" panose="02010609060101010101" pitchFamily="49" charset="-122"/>
              </a:rPr>
              <a:t>用</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的关键字与</a:t>
            </a:r>
            <a:r>
              <a:rPr lang="en-US" altLang="zh-CN" b="1" dirty="0">
                <a:latin typeface="黑体" panose="02010609060101010101" pitchFamily="49" charset="-122"/>
                <a:ea typeface="黑体" panose="02010609060101010101" pitchFamily="49" charset="-122"/>
              </a:rPr>
              <a:t>r[i-1], r[i-2], </a:t>
            </a:r>
            <a:r>
              <a:rPr lang="en-US" altLang="zh-CN"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的关键字顺序进行比较(和顺序查找类似)，如果</a:t>
            </a:r>
            <a:r>
              <a:rPr lang="zh-CN" altLang="en-US" b="1" dirty="0">
                <a:solidFill>
                  <a:srgbClr val="FF0000"/>
                </a:solidFill>
                <a:latin typeface="黑体" panose="02010609060101010101" pitchFamily="49" charset="-122"/>
                <a:ea typeface="黑体" panose="02010609060101010101" pitchFamily="49" charset="-122"/>
              </a:rPr>
              <a:t>小于</a:t>
            </a:r>
            <a:r>
              <a:rPr lang="zh-CN" altLang="en-US" b="1" dirty="0">
                <a:latin typeface="黑体" panose="02010609060101010101" pitchFamily="49" charset="-122"/>
                <a:ea typeface="黑体" panose="02010609060101010101" pitchFamily="49" charset="-122"/>
              </a:rPr>
              <a:t>，则将</a:t>
            </a:r>
            <a:r>
              <a:rPr lang="en-US" altLang="zh-CN" b="1" dirty="0">
                <a:latin typeface="黑体" panose="02010609060101010101" pitchFamily="49" charset="-122"/>
                <a:ea typeface="黑体" panose="02010609060101010101" pitchFamily="49" charset="-122"/>
              </a:rPr>
              <a:t>r[x]</a:t>
            </a:r>
            <a:r>
              <a:rPr lang="zh-CN" altLang="en-US" b="1" dirty="0">
                <a:latin typeface="黑体" panose="02010609060101010101" pitchFamily="49" charset="-122"/>
                <a:ea typeface="黑体" panose="02010609060101010101" pitchFamily="49" charset="-122"/>
              </a:rPr>
              <a:t>向后移动(插入位置后的记录向后顺移)</a:t>
            </a:r>
          </a:p>
          <a:p>
            <a:pPr eaLnBrk="1" hangingPunct="1">
              <a:spcBef>
                <a:spcPct val="30000"/>
              </a:spcBef>
            </a:pPr>
            <a:r>
              <a:rPr lang="zh-CN" altLang="en-US" b="1" dirty="0">
                <a:latin typeface="黑体" panose="02010609060101010101" pitchFamily="49" charset="-122"/>
                <a:ea typeface="黑体" panose="02010609060101010101" pitchFamily="49" charset="-122"/>
              </a:rPr>
              <a:t>找到插入位置即将</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插入</a:t>
            </a:r>
            <a:endParaRPr lang="en-US" altLang="zh-CN" b="1" dirty="0">
              <a:latin typeface="黑体" panose="02010609060101010101" pitchFamily="49" charset="-122"/>
              <a:ea typeface="黑体" panose="02010609060101010101" pitchFamily="49" charset="-122"/>
            </a:endParaRPr>
          </a:p>
        </p:txBody>
      </p:sp>
      <p:sp>
        <p:nvSpPr>
          <p:cNvPr id="11270" name="Rectangle 6">
            <a:extLst>
              <a:ext uri="{FF2B5EF4-FFF2-40B4-BE49-F238E27FC236}">
                <a16:creationId xmlns:a16="http://schemas.microsoft.com/office/drawing/2014/main" id="{58A7F53F-363D-46A9-B146-A7DE0DA3AB4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AF18AE9-2916-4085-9DEA-A14A867F3C5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3315" name="Text Box 3">
            <a:extLst>
              <a:ext uri="{FF2B5EF4-FFF2-40B4-BE49-F238E27FC236}">
                <a16:creationId xmlns:a16="http://schemas.microsoft.com/office/drawing/2014/main" id="{7408CE6B-643A-41B7-8457-3A808ACACF7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9C77CB-8BBB-482A-877D-87260E9CF995}" type="slidenum">
              <a:rPr lang="zh-CN" altLang="en-US" sz="2400"/>
              <a:pPr algn="r" eaLnBrk="1" hangingPunct="1">
                <a:spcBef>
                  <a:spcPct val="50000"/>
                </a:spcBef>
                <a:buClrTx/>
                <a:buSzTx/>
                <a:buFontTx/>
                <a:buNone/>
              </a:pPr>
              <a:t>8</a:t>
            </a:fld>
            <a:endParaRPr lang="en-US" altLang="zh-CN" sz="2400"/>
          </a:p>
        </p:txBody>
      </p:sp>
      <p:sp>
        <p:nvSpPr>
          <p:cNvPr id="13316" name="Text Box 4">
            <a:extLst>
              <a:ext uri="{FF2B5EF4-FFF2-40B4-BE49-F238E27FC236}">
                <a16:creationId xmlns:a16="http://schemas.microsoft.com/office/drawing/2014/main" id="{2EC41820-C447-4AAE-A68D-5010159E8BF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3317" name="Rectangle 5">
            <a:extLst>
              <a:ext uri="{FF2B5EF4-FFF2-40B4-BE49-F238E27FC236}">
                <a16:creationId xmlns:a16="http://schemas.microsoft.com/office/drawing/2014/main" id="{D27122C8-AF23-4D32-9446-E76E190F36DF}"/>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p>
        </p:txBody>
      </p:sp>
      <p:sp>
        <p:nvSpPr>
          <p:cNvPr id="13318" name="Rectangle 6">
            <a:extLst>
              <a:ext uri="{FF2B5EF4-FFF2-40B4-BE49-F238E27FC236}">
                <a16:creationId xmlns:a16="http://schemas.microsoft.com/office/drawing/2014/main" id="{780F3BA0-4A48-4DE0-8419-2E945D3473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3319" name="Group 7">
            <a:extLst>
              <a:ext uri="{FF2B5EF4-FFF2-40B4-BE49-F238E27FC236}">
                <a16:creationId xmlns:a16="http://schemas.microsoft.com/office/drawing/2014/main" id="{501373D2-60F5-468A-AD6F-2DDD876A2BA8}"/>
              </a:ext>
            </a:extLst>
          </p:cNvPr>
          <p:cNvGrpSpPr>
            <a:grpSpLocks/>
          </p:cNvGrpSpPr>
          <p:nvPr/>
        </p:nvGrpSpPr>
        <p:grpSpPr bwMode="auto">
          <a:xfrm>
            <a:off x="838200" y="4498975"/>
            <a:ext cx="7848600" cy="1671638"/>
            <a:chOff x="480" y="288"/>
            <a:chExt cx="4944" cy="1057"/>
          </a:xfrm>
        </p:grpSpPr>
        <p:sp>
          <p:nvSpPr>
            <p:cNvPr id="13320" name="AutoShape 8" descr="白色大理石">
              <a:extLst>
                <a:ext uri="{FF2B5EF4-FFF2-40B4-BE49-F238E27FC236}">
                  <a16:creationId xmlns:a16="http://schemas.microsoft.com/office/drawing/2014/main" id="{A45A5ED9-4B16-434C-85E6-850757D68B5B}"/>
                </a:ext>
              </a:extLst>
            </p:cNvPr>
            <p:cNvSpPr>
              <a:spLocks noChangeArrowheads="1"/>
            </p:cNvSpPr>
            <p:nvPr/>
          </p:nvSpPr>
          <p:spPr bwMode="auto">
            <a:xfrm>
              <a:off x="480" y="768"/>
              <a:ext cx="4944" cy="288"/>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6313" name="AutoShape 9">
              <a:extLst>
                <a:ext uri="{FF2B5EF4-FFF2-40B4-BE49-F238E27FC236}">
                  <a16:creationId xmlns:a16="http://schemas.microsoft.com/office/drawing/2014/main" id="{C53A1919-05C9-4848-8EB2-5D02DFFFED2B}"/>
                </a:ext>
              </a:extLst>
            </p:cNvPr>
            <p:cNvSpPr>
              <a:spLocks noChangeArrowheads="1"/>
            </p:cNvSpPr>
            <p:nvPr/>
          </p:nvSpPr>
          <p:spPr bwMode="auto">
            <a:xfrm>
              <a:off x="1296" y="52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endParaRPr lang="zh-CN" altLang="en-US">
                <a:effectLst>
                  <a:outerShdw blurRad="38100" dist="38100" dir="2700000" algn="tl">
                    <a:srgbClr val="FFFFFF"/>
                  </a:outerShdw>
                </a:effectLst>
                <a:latin typeface="Times New Roman" pitchFamily="18" charset="0"/>
              </a:endParaRPr>
            </a:p>
          </p:txBody>
        </p:sp>
        <p:sp>
          <p:nvSpPr>
            <p:cNvPr id="226314" name="AutoShape 10">
              <a:extLst>
                <a:ext uri="{FF2B5EF4-FFF2-40B4-BE49-F238E27FC236}">
                  <a16:creationId xmlns:a16="http://schemas.microsoft.com/office/drawing/2014/main" id="{964500CB-FCFF-4525-AA81-86CA7C6C7DC9}"/>
                </a:ext>
              </a:extLst>
            </p:cNvPr>
            <p:cNvSpPr>
              <a:spLocks noChangeArrowheads="1"/>
            </p:cNvSpPr>
            <p:nvPr/>
          </p:nvSpPr>
          <p:spPr bwMode="auto">
            <a:xfrm>
              <a:off x="177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6315" name="AutoShape 11">
              <a:extLst>
                <a:ext uri="{FF2B5EF4-FFF2-40B4-BE49-F238E27FC236}">
                  <a16:creationId xmlns:a16="http://schemas.microsoft.com/office/drawing/2014/main" id="{9EC25AB9-74E2-4DFF-8F39-5FD7C5A73047}"/>
                </a:ext>
              </a:extLst>
            </p:cNvPr>
            <p:cNvSpPr>
              <a:spLocks noChangeArrowheads="1"/>
            </p:cNvSpPr>
            <p:nvPr/>
          </p:nvSpPr>
          <p:spPr bwMode="auto">
            <a:xfrm>
              <a:off x="2256" y="288"/>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6316" name="AutoShape 12">
              <a:extLst>
                <a:ext uri="{FF2B5EF4-FFF2-40B4-BE49-F238E27FC236}">
                  <a16:creationId xmlns:a16="http://schemas.microsoft.com/office/drawing/2014/main" id="{7515A024-7266-458A-8B5A-8BE79257CA31}"/>
                </a:ext>
              </a:extLst>
            </p:cNvPr>
            <p:cNvSpPr>
              <a:spLocks noChangeArrowheads="1"/>
            </p:cNvSpPr>
            <p:nvPr/>
          </p:nvSpPr>
          <p:spPr bwMode="auto">
            <a:xfrm>
              <a:off x="273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6317" name="AutoShape 13">
              <a:extLst>
                <a:ext uri="{FF2B5EF4-FFF2-40B4-BE49-F238E27FC236}">
                  <a16:creationId xmlns:a16="http://schemas.microsoft.com/office/drawing/2014/main" id="{F0615F37-666C-48F1-970F-D4D711BDD57F}"/>
                </a:ext>
              </a:extLst>
            </p:cNvPr>
            <p:cNvSpPr>
              <a:spLocks noChangeArrowheads="1"/>
            </p:cNvSpPr>
            <p:nvPr/>
          </p:nvSpPr>
          <p:spPr bwMode="auto">
            <a:xfrm>
              <a:off x="3216" y="57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6318" name="AutoShape 14">
              <a:extLst>
                <a:ext uri="{FF2B5EF4-FFF2-40B4-BE49-F238E27FC236}">
                  <a16:creationId xmlns:a16="http://schemas.microsoft.com/office/drawing/2014/main" id="{867084D7-B886-450A-B4AF-7423674F6851}"/>
                </a:ext>
              </a:extLst>
            </p:cNvPr>
            <p:cNvSpPr>
              <a:spLocks noChangeArrowheads="1"/>
            </p:cNvSpPr>
            <p:nvPr/>
          </p:nvSpPr>
          <p:spPr bwMode="auto">
            <a:xfrm>
              <a:off x="3696" y="76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13327" name="Text Box 15">
              <a:extLst>
                <a:ext uri="{FF2B5EF4-FFF2-40B4-BE49-F238E27FC236}">
                  <a16:creationId xmlns:a16="http://schemas.microsoft.com/office/drawing/2014/main" id="{AD62293A-C973-427A-9DE2-5488F2027869}"/>
                </a:ext>
              </a:extLst>
            </p:cNvPr>
            <p:cNvSpPr txBox="1">
              <a:spLocks noChangeArrowheads="1"/>
            </p:cNvSpPr>
            <p:nvPr/>
          </p:nvSpPr>
          <p:spPr bwMode="auto">
            <a:xfrm>
              <a:off x="1373" y="1056"/>
              <a:ext cx="258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9267345-3939-45A6-82B0-C9223B1EA3D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C72B96E9-C8C3-4F8D-A236-A2B740B43A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2DCA7A-65EA-4548-91EB-7C5FF8B1F8FF}" type="slidenum">
              <a:rPr lang="zh-CN" altLang="en-US" sz="2400"/>
              <a:pPr algn="r" eaLnBrk="1" hangingPunct="1">
                <a:spcBef>
                  <a:spcPct val="50000"/>
                </a:spcBef>
                <a:buClrTx/>
                <a:buSzTx/>
                <a:buFontTx/>
                <a:buNone/>
              </a:pPr>
              <a:t>9</a:t>
            </a:fld>
            <a:endParaRPr lang="en-US" altLang="zh-CN" sz="2400"/>
          </a:p>
        </p:txBody>
      </p:sp>
      <p:sp>
        <p:nvSpPr>
          <p:cNvPr id="14340" name="Text Box 4">
            <a:extLst>
              <a:ext uri="{FF2B5EF4-FFF2-40B4-BE49-F238E27FC236}">
                <a16:creationId xmlns:a16="http://schemas.microsoft.com/office/drawing/2014/main" id="{9EB0EA2A-D633-4962-870E-2DB3C6291FD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4341" name="Rectangle 6">
            <a:extLst>
              <a:ext uri="{FF2B5EF4-FFF2-40B4-BE49-F238E27FC236}">
                <a16:creationId xmlns:a16="http://schemas.microsoft.com/office/drawing/2014/main" id="{94FCBCD3-B4DE-44E7-A80E-AB65C33A268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4342" name="Group 17">
            <a:extLst>
              <a:ext uri="{FF2B5EF4-FFF2-40B4-BE49-F238E27FC236}">
                <a16:creationId xmlns:a16="http://schemas.microsoft.com/office/drawing/2014/main" id="{0094A616-A582-4546-A137-30252D1F2333}"/>
              </a:ext>
            </a:extLst>
          </p:cNvPr>
          <p:cNvGrpSpPr>
            <a:grpSpLocks/>
          </p:cNvGrpSpPr>
          <p:nvPr/>
        </p:nvGrpSpPr>
        <p:grpSpPr bwMode="auto">
          <a:xfrm>
            <a:off x="228600" y="2819400"/>
            <a:ext cx="8534400" cy="1828800"/>
            <a:chOff x="144" y="1584"/>
            <a:chExt cx="5376" cy="1152"/>
          </a:xfrm>
        </p:grpSpPr>
        <p:sp>
          <p:nvSpPr>
            <p:cNvPr id="14357" name="AutoShape 18" descr="白色大理石">
              <a:extLst>
                <a:ext uri="{FF2B5EF4-FFF2-40B4-BE49-F238E27FC236}">
                  <a16:creationId xmlns:a16="http://schemas.microsoft.com/office/drawing/2014/main" id="{4BABC504-E62B-404C-BE2A-61450A2C7EF1}"/>
                </a:ext>
              </a:extLst>
            </p:cNvPr>
            <p:cNvSpPr>
              <a:spLocks noChangeArrowheads="1"/>
            </p:cNvSpPr>
            <p:nvPr/>
          </p:nvSpPr>
          <p:spPr bwMode="auto">
            <a:xfrm>
              <a:off x="576" y="2064"/>
              <a:ext cx="4944" cy="288"/>
            </a:xfrm>
            <a:prstGeom prst="parallelogram">
              <a:avLst>
                <a:gd name="adj" fmla="val 248440"/>
              </a:avLst>
            </a:prstGeom>
            <a:blipFill dpi="0" rotWithShape="0">
              <a:blip r:embed="rId3"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58" name="Text Box 19">
              <a:extLst>
                <a:ext uri="{FF2B5EF4-FFF2-40B4-BE49-F238E27FC236}">
                  <a16:creationId xmlns:a16="http://schemas.microsoft.com/office/drawing/2014/main" id="{AC4AC818-2F11-4B11-86B5-8E4CEB7276BE}"/>
                </a:ext>
              </a:extLst>
            </p:cNvPr>
            <p:cNvSpPr txBox="1">
              <a:spLocks noChangeArrowheads="1"/>
            </p:cNvSpPr>
            <p:nvPr/>
          </p:nvSpPr>
          <p:spPr bwMode="auto">
            <a:xfrm>
              <a:off x="1373" y="2352"/>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7348" name="AutoShape 20">
              <a:extLst>
                <a:ext uri="{FF2B5EF4-FFF2-40B4-BE49-F238E27FC236}">
                  <a16:creationId xmlns:a16="http://schemas.microsoft.com/office/drawing/2014/main" id="{6BBEF3D6-0B10-4024-A636-D7A2C624FBB5}"/>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7349" name="AutoShape 21">
              <a:extLst>
                <a:ext uri="{FF2B5EF4-FFF2-40B4-BE49-F238E27FC236}">
                  <a16:creationId xmlns:a16="http://schemas.microsoft.com/office/drawing/2014/main" id="{814A620C-70FF-4AEF-B7AD-3EDBD5BDEDED}"/>
                </a:ext>
              </a:extLst>
            </p:cNvPr>
            <p:cNvSpPr>
              <a:spLocks noChangeArrowheads="1"/>
            </p:cNvSpPr>
            <p:nvPr/>
          </p:nvSpPr>
          <p:spPr bwMode="auto">
            <a:xfrm>
              <a:off x="1776" y="17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lang="zh-CN" altLang="en-US">
                <a:effectLst>
                  <a:outerShdw blurRad="38100" dist="38100" dir="2700000" algn="tl">
                    <a:srgbClr val="C0C0C0"/>
                  </a:outerShdw>
                </a:effectLst>
                <a:latin typeface="Times New Roman" pitchFamily="18" charset="0"/>
              </a:endParaRPr>
            </a:p>
          </p:txBody>
        </p:sp>
        <p:sp>
          <p:nvSpPr>
            <p:cNvPr id="227350" name="AutoShape 22">
              <a:extLst>
                <a:ext uri="{FF2B5EF4-FFF2-40B4-BE49-F238E27FC236}">
                  <a16:creationId xmlns:a16="http://schemas.microsoft.com/office/drawing/2014/main" id="{1DFDCECC-296B-41C8-920B-4DBE04519E1D}"/>
                </a:ext>
              </a:extLst>
            </p:cNvPr>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7351" name="AutoShape 23">
              <a:extLst>
                <a:ext uri="{FF2B5EF4-FFF2-40B4-BE49-F238E27FC236}">
                  <a16:creationId xmlns:a16="http://schemas.microsoft.com/office/drawing/2014/main" id="{C7ABA86C-96A4-4DFA-900F-EEC1DCF06288}"/>
                </a:ext>
              </a:extLst>
            </p:cNvPr>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52" name="AutoShape 24">
              <a:extLst>
                <a:ext uri="{FF2B5EF4-FFF2-40B4-BE49-F238E27FC236}">
                  <a16:creationId xmlns:a16="http://schemas.microsoft.com/office/drawing/2014/main" id="{820F6253-B8F2-40DC-8D1D-DCBEEB32F6E3}"/>
                </a:ext>
              </a:extLst>
            </p:cNvPr>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7353" name="AutoShape 25">
              <a:extLst>
                <a:ext uri="{FF2B5EF4-FFF2-40B4-BE49-F238E27FC236}">
                  <a16:creationId xmlns:a16="http://schemas.microsoft.com/office/drawing/2014/main" id="{87762A8B-FC6B-445F-BA65-80A2F45FA929}"/>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7354" name="AutoShape 26">
              <a:extLst>
                <a:ext uri="{FF2B5EF4-FFF2-40B4-BE49-F238E27FC236}">
                  <a16:creationId xmlns:a16="http://schemas.microsoft.com/office/drawing/2014/main" id="{BD3312B2-83AE-444C-A933-D9CD0790DBB8}"/>
                </a:ext>
              </a:extLst>
            </p:cNvPr>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55" name="Text Box 27">
              <a:extLst>
                <a:ext uri="{FF2B5EF4-FFF2-40B4-BE49-F238E27FC236}">
                  <a16:creationId xmlns:a16="http://schemas.microsoft.com/office/drawing/2014/main" id="{2ECC7A9F-A21B-4C21-BEB8-F1A293E3359C}"/>
                </a:ext>
              </a:extLst>
            </p:cNvPr>
            <p:cNvSpPr txBox="1">
              <a:spLocks noChangeArrowheads="1"/>
            </p:cNvSpPr>
            <p:nvPr/>
          </p:nvSpPr>
          <p:spPr bwMode="auto">
            <a:xfrm>
              <a:off x="144" y="1922"/>
              <a:ext cx="603" cy="3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2</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4367" name="Line 28">
              <a:extLst>
                <a:ext uri="{FF2B5EF4-FFF2-40B4-BE49-F238E27FC236}">
                  <a16:creationId xmlns:a16="http://schemas.microsoft.com/office/drawing/2014/main" id="{F299218E-D275-41ED-BB8F-70A050CACDE4}"/>
                </a:ext>
              </a:extLst>
            </p:cNvPr>
            <p:cNvSpPr>
              <a:spLocks noChangeShapeType="1"/>
            </p:cNvSpPr>
            <p:nvPr/>
          </p:nvSpPr>
          <p:spPr bwMode="auto">
            <a:xfrm>
              <a:off x="1920" y="2640"/>
              <a:ext cx="254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29">
              <a:extLst>
                <a:ext uri="{FF2B5EF4-FFF2-40B4-BE49-F238E27FC236}">
                  <a16:creationId xmlns:a16="http://schemas.microsoft.com/office/drawing/2014/main" id="{7AA38C12-CB8A-4725-A015-F9D948DACF13}"/>
                </a:ext>
              </a:extLst>
            </p:cNvPr>
            <p:cNvSpPr>
              <a:spLocks noChangeShapeType="1"/>
            </p:cNvSpPr>
            <p:nvPr/>
          </p:nvSpPr>
          <p:spPr bwMode="auto">
            <a:xfrm flipH="1">
              <a:off x="1920" y="2736"/>
              <a:ext cx="254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43" name="Group 30">
            <a:extLst>
              <a:ext uri="{FF2B5EF4-FFF2-40B4-BE49-F238E27FC236}">
                <a16:creationId xmlns:a16="http://schemas.microsoft.com/office/drawing/2014/main" id="{78B647DD-D0EC-466C-B5DF-350CC7A9CC58}"/>
              </a:ext>
            </a:extLst>
          </p:cNvPr>
          <p:cNvGrpSpPr>
            <a:grpSpLocks/>
          </p:cNvGrpSpPr>
          <p:nvPr/>
        </p:nvGrpSpPr>
        <p:grpSpPr bwMode="auto">
          <a:xfrm>
            <a:off x="-3175" y="4875213"/>
            <a:ext cx="8613775" cy="1828800"/>
            <a:chOff x="94" y="2880"/>
            <a:chExt cx="5426" cy="1152"/>
          </a:xfrm>
        </p:grpSpPr>
        <p:sp>
          <p:nvSpPr>
            <p:cNvPr id="14344" name="Rectangle 31">
              <a:extLst>
                <a:ext uri="{FF2B5EF4-FFF2-40B4-BE49-F238E27FC236}">
                  <a16:creationId xmlns:a16="http://schemas.microsoft.com/office/drawing/2014/main" id="{126490D5-CEE5-444F-91BF-D70F6554A229}"/>
                </a:ext>
              </a:extLst>
            </p:cNvPr>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4345" name="Text Box 32">
              <a:extLst>
                <a:ext uri="{FF2B5EF4-FFF2-40B4-BE49-F238E27FC236}">
                  <a16:creationId xmlns:a16="http://schemas.microsoft.com/office/drawing/2014/main" id="{79F7DAFD-AC55-4E47-B163-D921354B5E11}"/>
                </a:ext>
              </a:extLst>
            </p:cNvPr>
            <p:cNvSpPr txBox="1">
              <a:spLocks noChangeArrowheads="1"/>
            </p:cNvSpPr>
            <p:nvPr/>
          </p:nvSpPr>
          <p:spPr bwMode="auto">
            <a:xfrm>
              <a:off x="1374" y="3648"/>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4346" name="AutoShape 33" descr="白色大理石">
              <a:extLst>
                <a:ext uri="{FF2B5EF4-FFF2-40B4-BE49-F238E27FC236}">
                  <a16:creationId xmlns:a16="http://schemas.microsoft.com/office/drawing/2014/main" id="{3B2A2F5B-0E2C-4808-94FA-2A93F4CA507D}"/>
                </a:ext>
              </a:extLst>
            </p:cNvPr>
            <p:cNvSpPr>
              <a:spLocks noChangeArrowheads="1"/>
            </p:cNvSpPr>
            <p:nvPr/>
          </p:nvSpPr>
          <p:spPr bwMode="auto">
            <a:xfrm>
              <a:off x="576" y="3360"/>
              <a:ext cx="4944" cy="288"/>
            </a:xfrm>
            <a:prstGeom prst="parallelogram">
              <a:avLst>
                <a:gd name="adj" fmla="val 248440"/>
              </a:avLst>
            </a:prstGeom>
            <a:blipFill dpi="0" rotWithShape="0">
              <a:blip r:embed="rId3"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362" name="AutoShape 34">
              <a:extLst>
                <a:ext uri="{FF2B5EF4-FFF2-40B4-BE49-F238E27FC236}">
                  <a16:creationId xmlns:a16="http://schemas.microsoft.com/office/drawing/2014/main" id="{8AD2B074-244D-4686-9189-71C740A4626F}"/>
                </a:ext>
              </a:extLst>
            </p:cNvPr>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7363" name="AutoShape 35">
              <a:extLst>
                <a:ext uri="{FF2B5EF4-FFF2-40B4-BE49-F238E27FC236}">
                  <a16:creationId xmlns:a16="http://schemas.microsoft.com/office/drawing/2014/main" id="{B7FA9A40-8926-4E36-902B-C234328ECA06}"/>
                </a:ext>
              </a:extLst>
            </p:cNvPr>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b="1">
                <a:solidFill>
                  <a:srgbClr val="FFFFCC"/>
                </a:solidFill>
                <a:effectLst>
                  <a:outerShdw blurRad="38100" dist="38100" dir="2700000" algn="tl">
                    <a:srgbClr val="000000"/>
                  </a:outerShdw>
                </a:effectLst>
                <a:latin typeface="Times New Roman" pitchFamily="18" charset="0"/>
              </a:endParaRPr>
            </a:p>
          </p:txBody>
        </p:sp>
        <p:sp>
          <p:nvSpPr>
            <p:cNvPr id="227364" name="AutoShape 36">
              <a:extLst>
                <a:ext uri="{FF2B5EF4-FFF2-40B4-BE49-F238E27FC236}">
                  <a16:creationId xmlns:a16="http://schemas.microsoft.com/office/drawing/2014/main" id="{81E1D332-2798-4B47-AD9E-2BF97B6AC48C}"/>
                </a:ext>
              </a:extLst>
            </p:cNvPr>
            <p:cNvSpPr>
              <a:spLocks noChangeArrowheads="1"/>
            </p:cNvSpPr>
            <p:nvPr/>
          </p:nvSpPr>
          <p:spPr bwMode="auto">
            <a:xfrm>
              <a:off x="2256" y="288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49</a:t>
              </a:r>
              <a:endParaRPr lang="zh-CN" altLang="en-US">
                <a:effectLst>
                  <a:outerShdw blurRad="38100" dist="38100" dir="2700000" algn="tl">
                    <a:srgbClr val="C0C0C0"/>
                  </a:outerShdw>
                </a:effectLst>
                <a:latin typeface="Times New Roman" pitchFamily="18" charset="0"/>
              </a:endParaRPr>
            </a:p>
          </p:txBody>
        </p:sp>
        <p:sp>
          <p:nvSpPr>
            <p:cNvPr id="227365" name="AutoShape 37">
              <a:extLst>
                <a:ext uri="{FF2B5EF4-FFF2-40B4-BE49-F238E27FC236}">
                  <a16:creationId xmlns:a16="http://schemas.microsoft.com/office/drawing/2014/main" id="{9CE98EFE-79DB-4D34-8C1A-1551F38749DB}"/>
                </a:ext>
              </a:extLst>
            </p:cNvPr>
            <p:cNvSpPr>
              <a:spLocks noChangeArrowheads="1"/>
            </p:cNvSpPr>
            <p:nvPr/>
          </p:nvSpPr>
          <p:spPr bwMode="auto">
            <a:xfrm>
              <a:off x="2736" y="307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66" name="AutoShape 38">
              <a:extLst>
                <a:ext uri="{FF2B5EF4-FFF2-40B4-BE49-F238E27FC236}">
                  <a16:creationId xmlns:a16="http://schemas.microsoft.com/office/drawing/2014/main" id="{A0E1174C-2B56-46B3-8653-F9600B74E188}"/>
                </a:ext>
              </a:extLst>
            </p:cNvPr>
            <p:cNvSpPr>
              <a:spLocks noChangeArrowheads="1"/>
            </p:cNvSpPr>
            <p:nvPr/>
          </p:nvSpPr>
          <p:spPr bwMode="auto">
            <a:xfrm>
              <a:off x="3216" y="316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7367" name="AutoShape 39">
              <a:extLst>
                <a:ext uri="{FF2B5EF4-FFF2-40B4-BE49-F238E27FC236}">
                  <a16:creationId xmlns:a16="http://schemas.microsoft.com/office/drawing/2014/main" id="{6079989A-FA64-4037-8F20-3931A0E2D83C}"/>
                </a:ext>
              </a:extLst>
            </p:cNvPr>
            <p:cNvSpPr>
              <a:spLocks noChangeArrowheads="1"/>
            </p:cNvSpPr>
            <p:nvPr/>
          </p:nvSpPr>
          <p:spPr bwMode="auto">
            <a:xfrm>
              <a:off x="3696"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7368" name="AutoShape 40">
              <a:extLst>
                <a:ext uri="{FF2B5EF4-FFF2-40B4-BE49-F238E27FC236}">
                  <a16:creationId xmlns:a16="http://schemas.microsoft.com/office/drawing/2014/main" id="{7E37ECCC-0948-484F-83A0-2D2240B45B2E}"/>
                </a:ext>
              </a:extLst>
            </p:cNvPr>
            <p:cNvSpPr>
              <a:spLocks noChangeArrowheads="1"/>
            </p:cNvSpPr>
            <p:nvPr/>
          </p:nvSpPr>
          <p:spPr bwMode="auto">
            <a:xfrm>
              <a:off x="4368" y="288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7369" name="Text Box 41">
              <a:extLst>
                <a:ext uri="{FF2B5EF4-FFF2-40B4-BE49-F238E27FC236}">
                  <a16:creationId xmlns:a16="http://schemas.microsoft.com/office/drawing/2014/main" id="{F6572033-3990-41D1-9FC2-BDD1B1ED303B}"/>
                </a:ext>
              </a:extLst>
            </p:cNvPr>
            <p:cNvSpPr txBox="1">
              <a:spLocks noChangeArrowheads="1"/>
            </p:cNvSpPr>
            <p:nvPr/>
          </p:nvSpPr>
          <p:spPr bwMode="auto">
            <a:xfrm>
              <a:off x="144" y="3234"/>
              <a:ext cx="604"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3</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4355" name="Line 42">
              <a:extLst>
                <a:ext uri="{FF2B5EF4-FFF2-40B4-BE49-F238E27FC236}">
                  <a16:creationId xmlns:a16="http://schemas.microsoft.com/office/drawing/2014/main" id="{AB943B3F-EB50-4B45-B2BA-EE470468DF1D}"/>
                </a:ext>
              </a:extLst>
            </p:cNvPr>
            <p:cNvSpPr>
              <a:spLocks noChangeShapeType="1"/>
            </p:cNvSpPr>
            <p:nvPr/>
          </p:nvSpPr>
          <p:spPr bwMode="auto">
            <a:xfrm>
              <a:off x="2400" y="3936"/>
              <a:ext cx="206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43">
              <a:extLst>
                <a:ext uri="{FF2B5EF4-FFF2-40B4-BE49-F238E27FC236}">
                  <a16:creationId xmlns:a16="http://schemas.microsoft.com/office/drawing/2014/main" id="{3836AF6B-21AC-46AD-809D-85E90D2A3F21}"/>
                </a:ext>
              </a:extLst>
            </p:cNvPr>
            <p:cNvSpPr>
              <a:spLocks noChangeShapeType="1"/>
            </p:cNvSpPr>
            <p:nvPr/>
          </p:nvSpPr>
          <p:spPr bwMode="auto">
            <a:xfrm flipH="1">
              <a:off x="2400" y="4032"/>
              <a:ext cx="206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16792</TotalTime>
  <Words>2057</Words>
  <Application>Microsoft Office PowerPoint</Application>
  <PresentationFormat>全屏显示(4:3)</PresentationFormat>
  <Paragraphs>241</Paragraphs>
  <Slides>19</Slides>
  <Notes>11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黑体</vt:lpstr>
      <vt:lpstr>华文彩云</vt:lpstr>
      <vt:lpstr>隶书</vt:lpstr>
      <vt:lpstr>Arial</vt:lpstr>
      <vt:lpstr>Cambria Math</vt:lpstr>
      <vt:lpstr>Tahoma</vt:lpstr>
      <vt:lpstr>Times New Roman</vt:lpstr>
      <vt:lpstr>Wingdings</vt:lpstr>
      <vt:lpstr>数字图像处理</vt:lpstr>
      <vt:lpstr>位图图像</vt:lpstr>
      <vt:lpstr>第十章 内部排序</vt:lpstr>
      <vt:lpstr>一、排序(Sorting)</vt:lpstr>
      <vt:lpstr>二、排序基本操作</vt:lpstr>
      <vt:lpstr>三、排序时间复杂度</vt:lpstr>
      <vt:lpstr>四、排序方法的稳定性</vt:lpstr>
      <vt:lpstr>PowerPoint 演示文稿</vt:lpstr>
      <vt:lpstr>一、直接插入排序</vt:lpstr>
      <vt:lpstr>一、直接插入排序(举例)</vt:lpstr>
      <vt:lpstr>一、直接插入排序(举例)</vt:lpstr>
      <vt:lpstr>一、直接插入排序(举例)</vt:lpstr>
      <vt:lpstr>一、直接插入排序(举例)</vt:lpstr>
      <vt:lpstr>PowerPoint 演示文稿</vt:lpstr>
      <vt:lpstr>一、直接插入排序(算法实现)</vt:lpstr>
      <vt:lpstr>一、直接插入排序(算法实现)</vt:lpstr>
      <vt:lpstr>一、直接插入排序(算法分析)</vt:lpstr>
      <vt:lpstr>一、直接插入排序(算法分析)</vt:lpstr>
      <vt:lpstr>一、直接插入排序(算法分析)</vt:lpstr>
      <vt:lpstr>二、折半插入排序</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979</cp:revision>
  <cp:lastPrinted>1601-01-01T00:00:00Z</cp:lastPrinted>
  <dcterms:created xsi:type="dcterms:W3CDTF">2002-05-23T03:32:32Z</dcterms:created>
  <dcterms:modified xsi:type="dcterms:W3CDTF">2021-12-05T08:08:24Z</dcterms:modified>
</cp:coreProperties>
</file>