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7"/>
  </p:notesMasterIdLst>
  <p:handoutMasterIdLst>
    <p:handoutMasterId r:id="rId48"/>
  </p:handoutMasterIdLst>
  <p:sldIdLst>
    <p:sldId id="283" r:id="rId2"/>
    <p:sldId id="284" r:id="rId3"/>
    <p:sldId id="285" r:id="rId4"/>
    <p:sldId id="286" r:id="rId5"/>
    <p:sldId id="287" r:id="rId6"/>
    <p:sldId id="364" r:id="rId7"/>
    <p:sldId id="288" r:id="rId8"/>
    <p:sldId id="355" r:id="rId9"/>
    <p:sldId id="353" r:id="rId10"/>
    <p:sldId id="289" r:id="rId11"/>
    <p:sldId id="418" r:id="rId12"/>
    <p:sldId id="377" r:id="rId13"/>
    <p:sldId id="290" r:id="rId14"/>
    <p:sldId id="291" r:id="rId15"/>
    <p:sldId id="292" r:id="rId16"/>
    <p:sldId id="365" r:id="rId17"/>
    <p:sldId id="358" r:id="rId18"/>
    <p:sldId id="293" r:id="rId19"/>
    <p:sldId id="294" r:id="rId20"/>
    <p:sldId id="366" r:id="rId21"/>
    <p:sldId id="295" r:id="rId22"/>
    <p:sldId id="297" r:id="rId23"/>
    <p:sldId id="296" r:id="rId24"/>
    <p:sldId id="298" r:id="rId25"/>
    <p:sldId id="299" r:id="rId26"/>
    <p:sldId id="300" r:id="rId27"/>
    <p:sldId id="301" r:id="rId28"/>
    <p:sldId id="367" r:id="rId29"/>
    <p:sldId id="357" r:id="rId30"/>
    <p:sldId id="419" r:id="rId31"/>
    <p:sldId id="302" r:id="rId32"/>
    <p:sldId id="303" r:id="rId33"/>
    <p:sldId id="304" r:id="rId34"/>
    <p:sldId id="305" r:id="rId35"/>
    <p:sldId id="306" r:id="rId36"/>
    <p:sldId id="307" r:id="rId37"/>
    <p:sldId id="368" r:id="rId38"/>
    <p:sldId id="378" r:id="rId39"/>
    <p:sldId id="311" r:id="rId40"/>
    <p:sldId id="312" r:id="rId41"/>
    <p:sldId id="313" r:id="rId42"/>
    <p:sldId id="360" r:id="rId43"/>
    <p:sldId id="314" r:id="rId44"/>
    <p:sldId id="315" r:id="rId45"/>
    <p:sldId id="371" r:id="rId46"/>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CC3300"/>
    <a:srgbClr val="FF7C8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39" autoAdjust="0"/>
    <p:restoredTop sz="71131" autoAdjust="0"/>
  </p:normalViewPr>
  <p:slideViewPr>
    <p:cSldViewPr>
      <p:cViewPr varScale="1">
        <p:scale>
          <a:sx n="71" d="100"/>
          <a:sy n="71" d="100"/>
        </p:scale>
        <p:origin x="2104" y="-56"/>
      </p:cViewPr>
      <p:guideLst>
        <p:guide orient="horz" pos="2160"/>
        <p:guide pos="2880"/>
      </p:guideLst>
    </p:cSldViewPr>
  </p:slideViewPr>
  <p:outlineViewPr>
    <p:cViewPr>
      <p:scale>
        <a:sx n="33" d="100"/>
        <a:sy n="33" d="100"/>
      </p:scale>
      <p:origin x="0" y="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5" d="100"/>
          <a:sy n="75" d="100"/>
        </p:scale>
        <p:origin x="179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5.xml"/><Relationship Id="rId26"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0.xml"/><Relationship Id="rId12" Type="http://schemas.openxmlformats.org/officeDocument/2006/relationships/slide" Target="slides/slide18.xml"/><Relationship Id="rId17" Type="http://schemas.openxmlformats.org/officeDocument/2006/relationships/slide" Target="slides/slide24.xml"/><Relationship Id="rId25" Type="http://schemas.openxmlformats.org/officeDocument/2006/relationships/slide" Target="slides/slide36.xml"/><Relationship Id="rId2" Type="http://schemas.openxmlformats.org/officeDocument/2006/relationships/slide" Target="slides/slide2.xml"/><Relationship Id="rId16" Type="http://schemas.openxmlformats.org/officeDocument/2006/relationships/slide" Target="slides/slide23.xml"/><Relationship Id="rId20" Type="http://schemas.openxmlformats.org/officeDocument/2006/relationships/slide" Target="slides/slide31.xml"/><Relationship Id="rId29" Type="http://schemas.openxmlformats.org/officeDocument/2006/relationships/slide" Target="slides/slide43.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7.xml"/><Relationship Id="rId24" Type="http://schemas.openxmlformats.org/officeDocument/2006/relationships/slide" Target="slides/slide35.xml"/><Relationship Id="rId5" Type="http://schemas.openxmlformats.org/officeDocument/2006/relationships/slide" Target="slides/slide8.xml"/><Relationship Id="rId15" Type="http://schemas.openxmlformats.org/officeDocument/2006/relationships/slide" Target="slides/slide22.xml"/><Relationship Id="rId23" Type="http://schemas.openxmlformats.org/officeDocument/2006/relationships/slide" Target="slides/slide34.xml"/><Relationship Id="rId28"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29.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21.xml"/><Relationship Id="rId22" Type="http://schemas.openxmlformats.org/officeDocument/2006/relationships/slide" Target="slides/slide33.xml"/><Relationship Id="rId27" Type="http://schemas.openxmlformats.org/officeDocument/2006/relationships/slide" Target="slides/slide39.xml"/><Relationship Id="rId30"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DCAAF8E-DD1A-47C6-822B-E08827EABA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3">
            <a:extLst>
              <a:ext uri="{FF2B5EF4-FFF2-40B4-BE49-F238E27FC236}">
                <a16:creationId xmlns:a16="http://schemas.microsoft.com/office/drawing/2014/main" id="{362D765F-B0B2-4331-AC29-48AFDD8E9A5B}"/>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4">
            <a:extLst>
              <a:ext uri="{FF2B5EF4-FFF2-40B4-BE49-F238E27FC236}">
                <a16:creationId xmlns:a16="http://schemas.microsoft.com/office/drawing/2014/main" id="{BECA2FFF-E242-46F8-A2FC-6C9382B26A9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5">
            <a:extLst>
              <a:ext uri="{FF2B5EF4-FFF2-40B4-BE49-F238E27FC236}">
                <a16:creationId xmlns:a16="http://schemas.microsoft.com/office/drawing/2014/main" id="{B38F98C8-8347-436C-BFF2-A872437AC43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74D3552-81A6-41D3-A8E2-6E4368A878A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E5E1FA5-41A2-4A9D-87E4-5B2896BED7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CD3217B1-3A25-4860-9C09-2CEBE81ABCF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C29FFCA2-21CB-4BE0-8F87-7D191394E6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04226E4D-66B2-4665-B7D9-407AF26CB9B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9AFFF59A-548C-4C42-A6D7-98D1DA7B82B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ED9F7D27-9BCC-4188-A26E-E88D00D9889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0AA3389-F9D0-43A1-A0A5-03087438AB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希尔排序是对直接插入排序的一种改进，它利用了插入排序的两个性质：</a:t>
            </a:r>
            <a:endParaRPr lang="en-US" altLang="zh-CN" dirty="0"/>
          </a:p>
          <a:p>
            <a:r>
              <a:rPr lang="en-US" altLang="zh-CN" dirty="0"/>
              <a:t>1</a:t>
            </a:r>
            <a:r>
              <a:rPr lang="zh-CN" altLang="en-US" dirty="0"/>
              <a:t>、若待排记录按关键字基本有序，则直接插入排序效率很高；</a:t>
            </a:r>
            <a:endParaRPr lang="en-US" altLang="zh-CN" dirty="0"/>
          </a:p>
          <a:p>
            <a:r>
              <a:rPr lang="en-US" altLang="zh-CN" dirty="0"/>
              <a:t>2</a:t>
            </a:r>
            <a:r>
              <a:rPr lang="zh-CN" altLang="en-US" dirty="0"/>
              <a:t>、若待排记录个数较少，则直接插入排序效率也较高。</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a:t>
            </a:fld>
            <a:endParaRPr lang="en-US" altLang="zh-CN"/>
          </a:p>
        </p:txBody>
      </p:sp>
    </p:spTree>
    <p:extLst>
      <p:ext uri="{BB962C8B-B14F-4D97-AF65-F5344CB8AC3E}">
        <p14:creationId xmlns:p14="http://schemas.microsoft.com/office/powerpoint/2010/main" val="416037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可在程序中设置一个标志变量，如果一趟过程中没有发生过记录移动，则退出循环</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18</a:t>
            </a:fld>
            <a:endParaRPr lang="en-US" altLang="zh-CN"/>
          </a:p>
        </p:txBody>
      </p:sp>
    </p:spTree>
    <p:extLst>
      <p:ext uri="{BB962C8B-B14F-4D97-AF65-F5344CB8AC3E}">
        <p14:creationId xmlns:p14="http://schemas.microsoft.com/office/powerpoint/2010/main" val="4041885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每一趟</a:t>
            </a:r>
            <a:r>
              <a:rPr lang="en-US" altLang="zh-CN" dirty="0"/>
              <a:t>n+1-i</a:t>
            </a:r>
            <a:r>
              <a:rPr lang="zh-CN" altLang="en-US" dirty="0"/>
              <a:t>个元素参加，共两两比较</a:t>
            </a:r>
            <a:r>
              <a:rPr lang="en-US" altLang="zh-CN" dirty="0"/>
              <a:t>n-</a:t>
            </a:r>
            <a:r>
              <a:rPr lang="en-US" altLang="zh-CN" dirty="0" err="1"/>
              <a:t>i</a:t>
            </a:r>
            <a:r>
              <a:rPr lang="zh-CN" altLang="en-US" dirty="0"/>
              <a:t>次。</a:t>
            </a:r>
            <a:endParaRPr lang="en-US" altLang="zh-CN" dirty="0"/>
          </a:p>
          <a:p>
            <a:endParaRPr lang="en-US" altLang="zh-CN" dirty="0"/>
          </a:p>
          <a:p>
            <a:r>
              <a:rPr lang="zh-CN" altLang="en-US" dirty="0"/>
              <a:t>冒泡排序只需要一个记录的辅助空间（</a:t>
            </a:r>
            <a:r>
              <a:rPr lang="en-US" altLang="zh-CN" dirty="0"/>
              <a:t>temp</a:t>
            </a:r>
            <a:r>
              <a:rPr lang="zh-CN" altLang="en-US" dirty="0"/>
              <a:t>），用来作为记录交换的暂存单元。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19</a:t>
            </a:fld>
            <a:endParaRPr lang="en-US" altLang="zh-CN"/>
          </a:p>
        </p:txBody>
      </p:sp>
    </p:spTree>
    <p:extLst>
      <p:ext uri="{BB962C8B-B14F-4D97-AF65-F5344CB8AC3E}">
        <p14:creationId xmlns:p14="http://schemas.microsoft.com/office/powerpoint/2010/main" val="111743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1962</a:t>
            </a:r>
            <a:r>
              <a:rPr lang="zh-CN" altLang="en-US" dirty="0"/>
              <a:t>年，伦敦</a:t>
            </a:r>
            <a:r>
              <a:rPr lang="en-US" altLang="zh-CN" dirty="0"/>
              <a:t>Elliot Brothers Ltd</a:t>
            </a:r>
            <a:r>
              <a:rPr lang="zh-CN" altLang="en-US" dirty="0"/>
              <a:t>公司的</a:t>
            </a:r>
            <a:r>
              <a:rPr lang="en-US" altLang="zh-CN" dirty="0"/>
              <a:t>Tony Hoare</a:t>
            </a:r>
            <a:r>
              <a:rPr lang="zh-CN" altLang="en-US" dirty="0"/>
              <a:t>发明了快速排序方法。它几乎是最快的排序算法，被评为</a:t>
            </a:r>
            <a:r>
              <a:rPr lang="en-US" altLang="zh-CN" dirty="0"/>
              <a:t>20</a:t>
            </a:r>
            <a:r>
              <a:rPr lang="zh-CN" altLang="en-US" dirty="0"/>
              <a:t>世纪十大算法之一。</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20</a:t>
            </a:fld>
            <a:endParaRPr lang="en-US" altLang="zh-CN"/>
          </a:p>
        </p:txBody>
      </p:sp>
    </p:spTree>
    <p:extLst>
      <p:ext uri="{BB962C8B-B14F-4D97-AF65-F5344CB8AC3E}">
        <p14:creationId xmlns:p14="http://schemas.microsoft.com/office/powerpoint/2010/main" val="3699857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21</a:t>
            </a:fld>
            <a:endParaRPr lang="en-US" altLang="zh-CN"/>
          </a:p>
        </p:txBody>
      </p:sp>
    </p:spTree>
    <p:extLst>
      <p:ext uri="{BB962C8B-B14F-4D97-AF65-F5344CB8AC3E}">
        <p14:creationId xmlns:p14="http://schemas.microsoft.com/office/powerpoint/2010/main" val="2799167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显然，快速排序是一个递归过程</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22</a:t>
            </a:fld>
            <a:endParaRPr lang="en-US" altLang="zh-CN"/>
          </a:p>
        </p:txBody>
      </p:sp>
    </p:spTree>
    <p:extLst>
      <p:ext uri="{BB962C8B-B14F-4D97-AF65-F5344CB8AC3E}">
        <p14:creationId xmlns:p14="http://schemas.microsoft.com/office/powerpoint/2010/main" val="1968562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如果序列包含两个记录，则还要进行一趟。</a:t>
            </a:r>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25</a:t>
            </a:fld>
            <a:endParaRPr lang="en-US" altLang="zh-CN"/>
          </a:p>
        </p:txBody>
      </p:sp>
    </p:spTree>
    <p:extLst>
      <p:ext uri="{BB962C8B-B14F-4D97-AF65-F5344CB8AC3E}">
        <p14:creationId xmlns:p14="http://schemas.microsoft.com/office/powerpoint/2010/main" val="36135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28</a:t>
            </a:fld>
            <a:endParaRPr lang="en-US" altLang="zh-CN"/>
          </a:p>
        </p:txBody>
      </p:sp>
    </p:spTree>
    <p:extLst>
      <p:ext uri="{BB962C8B-B14F-4D97-AF65-F5344CB8AC3E}">
        <p14:creationId xmlns:p14="http://schemas.microsoft.com/office/powerpoint/2010/main" val="4255480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个</a:t>
            </a:r>
            <a:r>
              <a:rPr lang="en-US" altLang="zh-CN" dirty="0"/>
              <a:t>low&lt;high</a:t>
            </a:r>
            <a:r>
              <a:rPr lang="zh-CN" altLang="en-US" dirty="0"/>
              <a:t>的作用</a:t>
            </a:r>
            <a:endParaRPr lang="en-US" altLang="zh-CN" dirty="0"/>
          </a:p>
          <a:p>
            <a:r>
              <a:rPr lang="en-US" altLang="zh-CN" dirty="0"/>
              <a:t>1</a:t>
            </a:r>
            <a:r>
              <a:rPr lang="zh-CN" altLang="en-US" dirty="0"/>
              <a:t>、两个</a:t>
            </a:r>
            <a:r>
              <a:rPr lang="en-US" altLang="zh-CN" dirty="0"/>
              <a:t>while</a:t>
            </a:r>
            <a:r>
              <a:rPr lang="zh-CN" altLang="en-US" dirty="0"/>
              <a:t>中的</a:t>
            </a:r>
            <a:r>
              <a:rPr lang="en-US" altLang="zh-CN" dirty="0"/>
              <a:t>low&lt;high</a:t>
            </a:r>
            <a:r>
              <a:rPr lang="zh-CN" altLang="en-US" dirty="0"/>
              <a:t>是为了防止指针越界，将</a:t>
            </a:r>
            <a:r>
              <a:rPr lang="en-US" altLang="zh-CN" dirty="0"/>
              <a:t>high</a:t>
            </a:r>
            <a:r>
              <a:rPr lang="zh-CN" altLang="en-US" dirty="0"/>
              <a:t>和</a:t>
            </a:r>
            <a:r>
              <a:rPr lang="en-US" altLang="zh-CN" dirty="0"/>
              <a:t>low</a:t>
            </a:r>
            <a:r>
              <a:rPr lang="zh-CN" altLang="en-US" dirty="0"/>
              <a:t>的移动限定在该趟子序列中。</a:t>
            </a:r>
            <a:endParaRPr lang="en-US" altLang="zh-CN" dirty="0"/>
          </a:p>
          <a:p>
            <a:r>
              <a:rPr lang="en-US" altLang="zh-CN" dirty="0"/>
              <a:t>2</a:t>
            </a:r>
            <a:r>
              <a:rPr lang="zh-CN" altLang="en-US" dirty="0"/>
              <a:t>、两个</a:t>
            </a:r>
            <a:r>
              <a:rPr lang="en-US" altLang="zh-CN" dirty="0"/>
              <a:t>if</a:t>
            </a:r>
            <a:r>
              <a:rPr lang="zh-CN" altLang="en-US" dirty="0"/>
              <a:t>中的</a:t>
            </a:r>
            <a:r>
              <a:rPr lang="en-US" altLang="zh-CN" dirty="0"/>
              <a:t>low&lt;high</a:t>
            </a:r>
            <a:r>
              <a:rPr lang="zh-CN" altLang="en-US" dirty="0"/>
              <a:t>是为了防止它上面的</a:t>
            </a:r>
            <a:r>
              <a:rPr lang="en-US" altLang="zh-CN" dirty="0"/>
              <a:t>while</a:t>
            </a:r>
            <a:r>
              <a:rPr lang="zh-CN" altLang="en-US" dirty="0"/>
              <a:t>循环是因为</a:t>
            </a:r>
            <a:r>
              <a:rPr lang="en-US" altLang="zh-CN" dirty="0"/>
              <a:t>low=high</a:t>
            </a:r>
            <a:r>
              <a:rPr lang="zh-CN" altLang="en-US" dirty="0"/>
              <a:t>的条件退出的，在这种情况下，说明枢纽元素所在位置就是对的位置（第一个</a:t>
            </a:r>
            <a:r>
              <a:rPr lang="en-US" altLang="zh-CN" dirty="0"/>
              <a:t>if</a:t>
            </a:r>
            <a:r>
              <a:rPr lang="zh-CN" altLang="en-US" dirty="0"/>
              <a:t>针对的是枢纽元素经过几次交换后（也可以是</a:t>
            </a:r>
            <a:r>
              <a:rPr lang="en-US" altLang="zh-CN" dirty="0"/>
              <a:t>0</a:t>
            </a:r>
            <a:r>
              <a:rPr lang="zh-CN" altLang="en-US" dirty="0"/>
              <a:t>次）是当前最小的，第二个</a:t>
            </a:r>
            <a:r>
              <a:rPr lang="en-US" altLang="zh-CN" dirty="0"/>
              <a:t>if</a:t>
            </a:r>
            <a:r>
              <a:rPr lang="zh-CN" altLang="en-US" dirty="0"/>
              <a:t>针对的是枢纽元素经过几次交换后（也可以是</a:t>
            </a:r>
            <a:r>
              <a:rPr lang="en-US" altLang="zh-CN" dirty="0"/>
              <a:t>0</a:t>
            </a:r>
            <a:r>
              <a:rPr lang="zh-CN" altLang="en-US" dirty="0"/>
              <a:t>次）是当前元素中最大的）</a:t>
            </a:r>
            <a:endParaRPr lang="en-US" altLang="zh-CN" dirty="0"/>
          </a:p>
          <a:p>
            <a:endParaRPr lang="en-US" altLang="zh-CN" dirty="0"/>
          </a:p>
          <a:p>
            <a:r>
              <a:rPr lang="zh-CN" altLang="en-US" dirty="0"/>
              <a:t>若待排序列只有一个元素，则递归结束；否则进行一次划分后，再分别对划分后的两个子序列进行快速排序。</a:t>
            </a:r>
            <a:endParaRPr lang="en-US" altLang="zh-CN" dirty="0"/>
          </a:p>
          <a:p>
            <a:endParaRPr lang="en-US" altLang="zh-CN" dirty="0"/>
          </a:p>
          <a:p>
            <a:r>
              <a:rPr lang="zh-CN" altLang="en-US" dirty="0"/>
              <a:t>另一种写法：</a:t>
            </a:r>
            <a:endParaRPr lang="en-US" altLang="zh-CN" dirty="0"/>
          </a:p>
          <a:p>
            <a:r>
              <a:rPr lang="en-US" altLang="zh-CN" dirty="0"/>
              <a:t> int </a:t>
            </a:r>
            <a:r>
              <a:rPr lang="en-US" altLang="zh-CN" dirty="0" err="1"/>
              <a:t>oneSort</a:t>
            </a:r>
            <a:r>
              <a:rPr lang="en-US" altLang="zh-CN" dirty="0"/>
              <a:t>(int low, int high)</a:t>
            </a:r>
          </a:p>
          <a:p>
            <a:r>
              <a:rPr lang="en-US" altLang="zh-CN" dirty="0"/>
              <a:t>   {</a:t>
            </a:r>
          </a:p>
          <a:p>
            <a:r>
              <a:rPr lang="en-US" altLang="zh-CN" dirty="0"/>
              <a:t>       int </a:t>
            </a:r>
            <a:r>
              <a:rPr lang="en-US" altLang="zh-CN" dirty="0" err="1"/>
              <a:t>Pivotkey</a:t>
            </a:r>
            <a:r>
              <a:rPr lang="en-US" altLang="zh-CN" dirty="0"/>
              <a:t>;</a:t>
            </a:r>
          </a:p>
          <a:p>
            <a:r>
              <a:rPr lang="en-US" altLang="zh-CN" dirty="0"/>
              <a:t>       </a:t>
            </a:r>
            <a:r>
              <a:rPr lang="en-US" altLang="zh-CN" dirty="0" err="1"/>
              <a:t>Pivotkey</a:t>
            </a:r>
            <a:r>
              <a:rPr lang="en-US" altLang="zh-CN" dirty="0"/>
              <a:t> = data[low];</a:t>
            </a:r>
          </a:p>
          <a:p>
            <a:r>
              <a:rPr lang="en-US" altLang="zh-CN" dirty="0"/>
              <a:t>       while(low &lt;high) {				//</a:t>
            </a:r>
            <a:r>
              <a:rPr lang="zh-CN" altLang="en-US" dirty="0"/>
              <a:t>当</a:t>
            </a:r>
            <a:r>
              <a:rPr lang="en-US" altLang="zh-CN" dirty="0"/>
              <a:t>high&gt;low</a:t>
            </a:r>
            <a:r>
              <a:rPr lang="zh-CN" altLang="en-US" dirty="0"/>
              <a:t>的时候循环</a:t>
            </a:r>
          </a:p>
          <a:p>
            <a:r>
              <a:rPr lang="zh-CN" altLang="en-US" dirty="0"/>
              <a:t>            </a:t>
            </a:r>
            <a:r>
              <a:rPr lang="en-US" altLang="zh-CN" dirty="0"/>
              <a:t>while((low &lt; high) &amp;&amp; (</a:t>
            </a:r>
            <a:r>
              <a:rPr lang="en-US" altLang="zh-CN" dirty="0" err="1"/>
              <a:t>Pivotkey</a:t>
            </a:r>
            <a:r>
              <a:rPr lang="en-US" altLang="zh-CN" dirty="0"/>
              <a:t> &lt;= data[high]))</a:t>
            </a:r>
          </a:p>
          <a:p>
            <a:r>
              <a:rPr lang="en-US" altLang="zh-CN" dirty="0"/>
              <a:t>                 high--;</a:t>
            </a:r>
          </a:p>
          <a:p>
            <a:r>
              <a:rPr lang="en-US" altLang="zh-CN" dirty="0"/>
              <a:t>            if(low &lt; high)</a:t>
            </a:r>
          </a:p>
          <a:p>
            <a:r>
              <a:rPr lang="en-US" altLang="zh-CN" dirty="0"/>
              <a:t>                 data[low++] = data[high];</a:t>
            </a:r>
          </a:p>
          <a:p>
            <a:r>
              <a:rPr lang="en-US" altLang="zh-CN" dirty="0"/>
              <a:t>            else</a:t>
            </a:r>
          </a:p>
          <a:p>
            <a:r>
              <a:rPr lang="en-US" altLang="zh-CN" dirty="0"/>
              <a:t>                 break;</a:t>
            </a:r>
          </a:p>
          <a:p>
            <a:r>
              <a:rPr lang="en-US" altLang="zh-CN" dirty="0"/>
              <a:t>            while((low &lt; high) &amp;&amp; (data[low]&lt;= </a:t>
            </a:r>
            <a:r>
              <a:rPr lang="en-US" altLang="zh-CN" dirty="0" err="1"/>
              <a:t>Pivotkey</a:t>
            </a:r>
            <a:r>
              <a:rPr lang="en-US" altLang="zh-CN" dirty="0"/>
              <a:t>))</a:t>
            </a:r>
          </a:p>
          <a:p>
            <a:r>
              <a:rPr lang="en-US" altLang="zh-CN" dirty="0"/>
              <a:t>                 low++;</a:t>
            </a:r>
          </a:p>
          <a:p>
            <a:r>
              <a:rPr lang="en-US" altLang="zh-CN" dirty="0"/>
              <a:t>            if(low &lt; high) </a:t>
            </a:r>
          </a:p>
          <a:p>
            <a:r>
              <a:rPr lang="en-US" altLang="zh-CN" dirty="0"/>
              <a:t>                data[high--] = data[low];</a:t>
            </a:r>
          </a:p>
          <a:p>
            <a:r>
              <a:rPr lang="en-US" altLang="zh-CN" dirty="0"/>
              <a:t>        }</a:t>
            </a:r>
          </a:p>
          <a:p>
            <a:r>
              <a:rPr lang="en-US" altLang="zh-CN" dirty="0"/>
              <a:t>      data[low] = </a:t>
            </a:r>
            <a:r>
              <a:rPr lang="en-US" altLang="zh-CN" dirty="0" err="1"/>
              <a:t>Pivotkey</a:t>
            </a:r>
            <a:r>
              <a:rPr lang="en-US" altLang="zh-CN" dirty="0"/>
              <a:t>;		 // low == high</a:t>
            </a:r>
          </a:p>
          <a:p>
            <a:r>
              <a:rPr lang="en-US" altLang="zh-CN" dirty="0"/>
              <a:t>      return low;</a:t>
            </a:r>
          </a:p>
          <a:p>
            <a:r>
              <a:rPr lang="en-US" altLang="zh-CN" dirty="0"/>
              <a:t>   }</a:t>
            </a:r>
          </a:p>
          <a:p>
            <a:endParaRPr lang="en-US" altLang="zh-CN" dirty="0"/>
          </a:p>
          <a:p>
            <a:r>
              <a:rPr lang="en-US" altLang="zh-CN" dirty="0"/>
              <a:t>    void </a:t>
            </a:r>
            <a:r>
              <a:rPr lang="en-US" altLang="zh-CN" dirty="0" err="1"/>
              <a:t>QuickSort</a:t>
            </a:r>
            <a:r>
              <a:rPr lang="en-US" altLang="zh-CN" dirty="0"/>
              <a:t>(int low, int high)</a:t>
            </a:r>
          </a:p>
          <a:p>
            <a:r>
              <a:rPr lang="en-US" altLang="zh-CN" dirty="0"/>
              <a:t>   {</a:t>
            </a:r>
          </a:p>
          <a:p>
            <a:r>
              <a:rPr lang="en-US" altLang="zh-CN" dirty="0"/>
              <a:t>       if(low&lt;high){</a:t>
            </a:r>
          </a:p>
          <a:p>
            <a:r>
              <a:rPr lang="en-US" altLang="zh-CN" dirty="0"/>
              <a:t>         int temp=</a:t>
            </a:r>
            <a:r>
              <a:rPr lang="en-US" altLang="zh-CN" dirty="0" err="1"/>
              <a:t>oneSort</a:t>
            </a:r>
            <a:r>
              <a:rPr lang="en-US" altLang="zh-CN" dirty="0"/>
              <a:t>(</a:t>
            </a:r>
            <a:r>
              <a:rPr lang="en-US" altLang="zh-CN" dirty="0" err="1"/>
              <a:t>low,high</a:t>
            </a:r>
            <a:r>
              <a:rPr lang="en-US" altLang="zh-CN" dirty="0"/>
              <a:t>);</a:t>
            </a:r>
          </a:p>
          <a:p>
            <a:r>
              <a:rPr lang="en-US" altLang="zh-CN" dirty="0"/>
              <a:t>         </a:t>
            </a:r>
            <a:r>
              <a:rPr lang="en-US" altLang="zh-CN" dirty="0" err="1"/>
              <a:t>QuickSort</a:t>
            </a:r>
            <a:r>
              <a:rPr lang="en-US" altLang="zh-CN" dirty="0"/>
              <a:t>(low,temp-1);</a:t>
            </a:r>
          </a:p>
          <a:p>
            <a:r>
              <a:rPr lang="en-US" altLang="zh-CN" dirty="0"/>
              <a:t>         </a:t>
            </a:r>
            <a:r>
              <a:rPr lang="en-US" altLang="zh-CN" dirty="0" err="1"/>
              <a:t>QuickSort</a:t>
            </a:r>
            <a:r>
              <a:rPr lang="en-US" altLang="zh-CN" dirty="0"/>
              <a:t>(temp+1,high);</a:t>
            </a:r>
          </a:p>
          <a:p>
            <a:r>
              <a:rPr lang="en-US" altLang="zh-CN" dirty="0"/>
              <a:t>       }</a:t>
            </a:r>
          </a:p>
          <a:p>
            <a:r>
              <a:rPr lang="en-US" altLang="zh-CN" dirty="0"/>
              <a:t>   }</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29</a:t>
            </a:fld>
            <a:endParaRPr lang="en-US" altLang="zh-CN"/>
          </a:p>
        </p:txBody>
      </p:sp>
    </p:spTree>
    <p:extLst>
      <p:ext uri="{BB962C8B-B14F-4D97-AF65-F5344CB8AC3E}">
        <p14:creationId xmlns:p14="http://schemas.microsoft.com/office/powerpoint/2010/main" val="2496775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程序共运行</a:t>
            </a:r>
            <a:r>
              <a:rPr lang="en-US" altLang="zh-CN" dirty="0"/>
              <a:t>8</a:t>
            </a:r>
            <a:r>
              <a:rPr lang="zh-CN" altLang="en-US" dirty="0"/>
              <a:t>次，每次一个序列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30</a:t>
            </a:fld>
            <a:endParaRPr lang="en-US" altLang="zh-CN"/>
          </a:p>
        </p:txBody>
      </p:sp>
    </p:spTree>
    <p:extLst>
      <p:ext uri="{BB962C8B-B14F-4D97-AF65-F5344CB8AC3E}">
        <p14:creationId xmlns:p14="http://schemas.microsoft.com/office/powerpoint/2010/main" val="91863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时间复杂度说明：</a:t>
            </a:r>
            <a:endParaRPr lang="en-US" altLang="zh-CN" b="0" dirty="0"/>
          </a:p>
          <a:p>
            <a:r>
              <a:rPr lang="en-US" altLang="zh-CN" b="0" dirty="0"/>
              <a:t>1</a:t>
            </a:r>
            <a:r>
              <a:rPr lang="zh-CN" altLang="en-US" b="0" dirty="0"/>
              <a:t>、第一项：</a:t>
            </a:r>
            <a:r>
              <a:rPr lang="en-US" altLang="zh-CN" b="0" dirty="0"/>
              <a:t>1,2,…, </a:t>
            </a:r>
            <a:r>
              <a:rPr lang="zh-CN" altLang="en-US" b="0" dirty="0"/>
              <a:t>对应的是树的高度，有</a:t>
            </a:r>
            <a:r>
              <a:rPr lang="en-US" altLang="zh-CN" b="0" dirty="0"/>
              <a:t>n</a:t>
            </a:r>
            <a:r>
              <a:rPr lang="zh-CN" altLang="en-US" b="0" dirty="0"/>
              <a:t>个结点的完全二叉树，对应的树高是</a:t>
            </a:r>
            <a:r>
              <a:rPr lang="en-US" altLang="zh-CN" b="0" dirty="0"/>
              <a:t>log</a:t>
            </a:r>
            <a:r>
              <a:rPr lang="en-US" altLang="zh-CN" b="0" baseline="-25000" dirty="0"/>
              <a:t>2</a:t>
            </a:r>
            <a:r>
              <a:rPr lang="en-US" altLang="zh-CN" b="0" dirty="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2</a:t>
            </a:r>
            <a:r>
              <a:rPr lang="zh-CN" altLang="en-US" b="0" dirty="0"/>
              <a:t>、第二项：</a:t>
            </a:r>
            <a:r>
              <a:rPr lang="en-US" altLang="zh-CN" sz="1200" b="0" dirty="0">
                <a:solidFill>
                  <a:srgbClr val="000066"/>
                </a:solidFill>
                <a:latin typeface="Arial" panose="020B0604020202020204" pitchFamily="34" charset="0"/>
                <a:ea typeface="楷体_GB2312" pitchFamily="49" charset="-122"/>
              </a:rPr>
              <a:t>2T(n/2 ) </a:t>
            </a:r>
            <a:r>
              <a:rPr lang="en-US" altLang="zh-CN" b="0" dirty="0"/>
              <a:t>,</a:t>
            </a:r>
            <a:r>
              <a:rPr lang="en-US" altLang="zh-CN" b="0" dirty="0">
                <a:solidFill>
                  <a:srgbClr val="000066"/>
                </a:solidFill>
                <a:latin typeface="Arial" panose="020B0604020202020204" pitchFamily="34" charset="0"/>
                <a:ea typeface="楷体_GB2312" pitchFamily="49" charset="-122"/>
              </a:rPr>
              <a:t> 4T(n/4)</a:t>
            </a:r>
            <a:r>
              <a:rPr lang="en-US" altLang="zh-CN" b="0" dirty="0"/>
              <a:t>,…, </a:t>
            </a:r>
            <a:r>
              <a:rPr lang="en-US" altLang="zh-CN" sz="1200" b="0" dirty="0">
                <a:solidFill>
                  <a:srgbClr val="000066"/>
                </a:solidFill>
                <a:latin typeface="Arial" panose="020B0604020202020204" pitchFamily="34" charset="0"/>
                <a:ea typeface="楷体_GB2312" pitchFamily="49" charset="-122"/>
              </a:rPr>
              <a:t>2T(n/2 )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n/2</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2</a:t>
            </a:r>
            <a:r>
              <a:rPr lang="zh-CN" altLang="en-US" sz="1200" b="0" dirty="0">
                <a:solidFill>
                  <a:srgbClr val="000066"/>
                </a:solidFill>
                <a:latin typeface="Arial" panose="020B0604020202020204" pitchFamily="34" charset="0"/>
                <a:ea typeface="楷体_GB2312" pitchFamily="49" charset="-122"/>
              </a:rPr>
              <a:t>个，</a:t>
            </a:r>
            <a:r>
              <a:rPr lang="en-US" altLang="zh-CN" sz="1200" b="0" dirty="0">
                <a:solidFill>
                  <a:srgbClr val="000066"/>
                </a:solidFill>
                <a:latin typeface="Arial" panose="020B0604020202020204" pitchFamily="34" charset="0"/>
                <a:ea typeface="楷体_GB2312" pitchFamily="49" charset="-122"/>
              </a:rPr>
              <a:t>4T(n/4 )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n/4</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4</a:t>
            </a:r>
            <a:r>
              <a:rPr lang="zh-CN" altLang="en-US" sz="1200" b="0" dirty="0">
                <a:solidFill>
                  <a:srgbClr val="000066"/>
                </a:solidFill>
                <a:latin typeface="Arial" panose="020B0604020202020204" pitchFamily="34" charset="0"/>
                <a:ea typeface="楷体_GB2312" pitchFamily="49" charset="-122"/>
              </a:rPr>
              <a:t>个，到最后序列的长度为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，则序列长度为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n</a:t>
            </a:r>
            <a:r>
              <a:rPr lang="zh-CN" altLang="en-US" sz="1200" b="0" dirty="0">
                <a:solidFill>
                  <a:srgbClr val="000066"/>
                </a:solidFill>
                <a:latin typeface="Arial" panose="020B0604020202020204" pitchFamily="34" charset="0"/>
                <a:ea typeface="楷体_GB2312" pitchFamily="49" charset="-122"/>
              </a:rPr>
              <a:t>个。</a:t>
            </a:r>
            <a:endParaRPr lang="zh-CN" altLang="en-US" b="0"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33</a:t>
            </a:fld>
            <a:endParaRPr lang="en-US" altLang="zh-CN"/>
          </a:p>
        </p:txBody>
      </p:sp>
    </p:spTree>
    <p:extLst>
      <p:ext uri="{BB962C8B-B14F-4D97-AF65-F5344CB8AC3E}">
        <p14:creationId xmlns:p14="http://schemas.microsoft.com/office/powerpoint/2010/main" val="307903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希尔排序要解决的关键问题如下：</a:t>
            </a:r>
            <a:endParaRPr lang="en-US" altLang="zh-CN" dirty="0"/>
          </a:p>
          <a:p>
            <a:r>
              <a:rPr lang="en-US" altLang="zh-CN" dirty="0"/>
              <a:t>1</a:t>
            </a:r>
            <a:r>
              <a:rPr lang="zh-CN" altLang="en-US" dirty="0"/>
              <a:t>、应如何划分待排序列才能保证整个序列逐步向基本有序发展？</a:t>
            </a:r>
            <a:endParaRPr lang="en-US" altLang="zh-CN" dirty="0"/>
          </a:p>
          <a:p>
            <a:r>
              <a:rPr lang="en-US" altLang="zh-CN" dirty="0"/>
              <a:t>2</a:t>
            </a:r>
            <a:r>
              <a:rPr lang="zh-CN" altLang="en-US" dirty="0"/>
              <a:t>、子序列内如何进行直接插入排序？</a:t>
            </a:r>
            <a:endParaRPr lang="en-US" altLang="zh-CN" dirty="0"/>
          </a:p>
          <a:p>
            <a:endParaRPr lang="en-US" altLang="zh-CN" dirty="0"/>
          </a:p>
          <a:p>
            <a:r>
              <a:rPr lang="zh-CN" altLang="en-US" dirty="0"/>
              <a:t>解决方案：</a:t>
            </a:r>
            <a:endParaRPr lang="en-US" altLang="zh-CN" dirty="0"/>
          </a:p>
          <a:p>
            <a:r>
              <a:rPr lang="en-US" altLang="zh-CN" dirty="0"/>
              <a:t>1</a:t>
            </a:r>
            <a:r>
              <a:rPr lang="zh-CN" altLang="en-US" dirty="0"/>
              <a:t>、子序列的构成不能是简单地逐段分割，而是将相距某个“增量”的记录组成一个子序列，这样才能有效地保证在子序列内分别进行直接插入排序后得到的结果是基本有序而不是局部有序。接下来的问题是增量应如何取？到目前为止尚未有人求得一个最好的增量序列。</a:t>
            </a:r>
            <a:endParaRPr lang="en-US" altLang="zh-CN" dirty="0"/>
          </a:p>
          <a:p>
            <a:endParaRPr lang="en-US" altLang="zh-CN" dirty="0"/>
          </a:p>
          <a:p>
            <a:r>
              <a:rPr lang="en-US" altLang="zh-CN" dirty="0"/>
              <a:t>2</a:t>
            </a:r>
            <a:r>
              <a:rPr lang="zh-CN" altLang="en-US" dirty="0"/>
              <a:t>、在每个子序列中，将待插入记录和同一子序列中的前一个记录比较。在插入记录</a:t>
            </a:r>
            <a:r>
              <a:rPr lang="en-US" altLang="zh-CN" dirty="0"/>
              <a:t>data[i]</a:t>
            </a:r>
            <a:r>
              <a:rPr lang="zh-CN" altLang="en-US" dirty="0"/>
              <a:t>时，自</a:t>
            </a:r>
            <a:r>
              <a:rPr lang="en-US" altLang="zh-CN" dirty="0"/>
              <a:t>data[j-gap]</a:t>
            </a:r>
            <a:r>
              <a:rPr lang="zh-CN" altLang="en-US" dirty="0"/>
              <a:t>起往前跳跃式（跳跃幅度为</a:t>
            </a:r>
            <a:r>
              <a:rPr lang="en-US" altLang="zh-CN" dirty="0"/>
              <a:t>gap</a:t>
            </a:r>
            <a:r>
              <a:rPr lang="zh-CN" altLang="en-US" dirty="0"/>
              <a:t>）查找待插入位置。在查找过程中，记录后移也是跳跃</a:t>
            </a:r>
            <a:r>
              <a:rPr lang="en-US" altLang="zh-CN" dirty="0"/>
              <a:t>gap</a:t>
            </a:r>
            <a:r>
              <a:rPr lang="zh-CN" altLang="en-US" dirty="0"/>
              <a:t>个位置。</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a:t>
            </a:fld>
            <a:endParaRPr lang="en-US" altLang="zh-CN"/>
          </a:p>
        </p:txBody>
      </p:sp>
    </p:spTree>
    <p:extLst>
      <p:ext uri="{BB962C8B-B14F-4D97-AF65-F5344CB8AC3E}">
        <p14:creationId xmlns:p14="http://schemas.microsoft.com/office/powerpoint/2010/main" val="1919614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快速排序是递归的，因此需要一个栈用来存放每一层递归调用的必要信息，其最大容量应该与递归调用的深度一致。最好情况下，栈的深度为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；最坏情况下，因为要进行</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次递归调用，所以栈的深度为</a:t>
            </a:r>
            <a:r>
              <a:rPr lang="en-US" altLang="zh-CN" b="1" dirty="0">
                <a:latin typeface="黑体" panose="02010609060101010101" pitchFamily="49" charset="-122"/>
                <a:ea typeface="黑体" panose="02010609060101010101" pitchFamily="49" charset="-122"/>
              </a:rPr>
              <a:t>O(n)</a:t>
            </a:r>
            <a:r>
              <a:rPr lang="zh-CN" altLang="en-US" b="1" dirty="0">
                <a:latin typeface="黑体" panose="02010609060101010101" pitchFamily="49" charset="-122"/>
                <a:ea typeface="黑体" panose="02010609060101010101" pitchFamily="49" charset="-122"/>
              </a:rPr>
              <a:t>；平均情况下，栈的深度为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35</a:t>
            </a:fld>
            <a:endParaRPr lang="en-US" altLang="zh-CN"/>
          </a:p>
        </p:txBody>
      </p:sp>
    </p:spTree>
    <p:extLst>
      <p:ext uri="{BB962C8B-B14F-4D97-AF65-F5344CB8AC3E}">
        <p14:creationId xmlns:p14="http://schemas.microsoft.com/office/powerpoint/2010/main" val="2884777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36</a:t>
            </a:fld>
            <a:endParaRPr lang="en-US" altLang="zh-CN"/>
          </a:p>
        </p:txBody>
      </p:sp>
    </p:spTree>
    <p:extLst>
      <p:ext uri="{BB962C8B-B14F-4D97-AF65-F5344CB8AC3E}">
        <p14:creationId xmlns:p14="http://schemas.microsoft.com/office/powerpoint/2010/main" val="1843275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趟，</a:t>
            </a:r>
            <a:r>
              <a:rPr lang="en-US" altLang="zh-CN" dirty="0"/>
              <a:t>n</a:t>
            </a:r>
            <a:r>
              <a:rPr lang="zh-CN" altLang="en-US" dirty="0"/>
              <a:t>个元素参加</a:t>
            </a:r>
            <a:endParaRPr lang="en-US" altLang="zh-CN" dirty="0"/>
          </a:p>
          <a:p>
            <a:r>
              <a:rPr lang="zh-CN" altLang="en-US" dirty="0"/>
              <a:t>第</a:t>
            </a:r>
            <a:r>
              <a:rPr lang="en-US" altLang="zh-CN" dirty="0"/>
              <a:t>2</a:t>
            </a:r>
            <a:r>
              <a:rPr lang="zh-CN" altLang="en-US" dirty="0"/>
              <a:t>趟，</a:t>
            </a:r>
            <a:r>
              <a:rPr lang="en-US" altLang="zh-CN" dirty="0"/>
              <a:t>n-1</a:t>
            </a:r>
            <a:r>
              <a:rPr lang="zh-CN" altLang="en-US" dirty="0"/>
              <a:t>个元素参加</a:t>
            </a:r>
            <a:endParaRPr lang="en-US" altLang="zh-CN" dirty="0"/>
          </a:p>
          <a:p>
            <a:r>
              <a:rPr lang="zh-CN" altLang="en-US" dirty="0"/>
              <a:t>第</a:t>
            </a:r>
            <a:r>
              <a:rPr lang="en-US" altLang="zh-CN" dirty="0"/>
              <a:t>i</a:t>
            </a:r>
            <a:r>
              <a:rPr lang="zh-CN" altLang="en-US" dirty="0"/>
              <a:t>趟，</a:t>
            </a:r>
            <a:r>
              <a:rPr lang="en-US" altLang="zh-CN" dirty="0"/>
              <a:t>n+1-i</a:t>
            </a:r>
            <a:r>
              <a:rPr lang="zh-CN" altLang="en-US" dirty="0"/>
              <a:t>个元素参加</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38</a:t>
            </a:fld>
            <a:endParaRPr lang="en-US" altLang="zh-CN"/>
          </a:p>
        </p:txBody>
      </p:sp>
    </p:spTree>
    <p:extLst>
      <p:ext uri="{BB962C8B-B14F-4D97-AF65-F5344CB8AC3E}">
        <p14:creationId xmlns:p14="http://schemas.microsoft.com/office/powerpoint/2010/main" val="972581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i=1</a:t>
            </a:r>
            <a:r>
              <a:rPr lang="zh-CN" altLang="en-US" dirty="0"/>
              <a:t>时，因为第</a:t>
            </a:r>
            <a:r>
              <a:rPr lang="en-US" altLang="zh-CN" dirty="0"/>
              <a:t>1</a:t>
            </a:r>
            <a:r>
              <a:rPr lang="zh-CN" altLang="en-US" dirty="0"/>
              <a:t>个元素被记录下来，因此，只要比较从</a:t>
            </a:r>
            <a:r>
              <a:rPr lang="en-US" altLang="zh-CN" dirty="0"/>
              <a:t>i=2</a:t>
            </a:r>
            <a:r>
              <a:rPr lang="zh-CN" altLang="en-US" dirty="0"/>
              <a:t>到</a:t>
            </a:r>
            <a:r>
              <a:rPr lang="en-US" altLang="zh-CN" dirty="0"/>
              <a:t>i=n</a:t>
            </a:r>
            <a:r>
              <a:rPr lang="zh-CN" altLang="en-US" dirty="0"/>
              <a:t>之间的元素，将最小元素的下标找出来。其他趟同理可得。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40</a:t>
            </a:fld>
            <a:endParaRPr lang="en-US" altLang="zh-CN"/>
          </a:p>
        </p:txBody>
      </p:sp>
    </p:spTree>
    <p:extLst>
      <p:ext uri="{BB962C8B-B14F-4D97-AF65-F5344CB8AC3E}">
        <p14:creationId xmlns:p14="http://schemas.microsoft.com/office/powerpoint/2010/main" val="2608630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42</a:t>
            </a:fld>
            <a:endParaRPr lang="en-US" altLang="zh-CN"/>
          </a:p>
        </p:txBody>
      </p:sp>
    </p:spTree>
    <p:extLst>
      <p:ext uri="{BB962C8B-B14F-4D97-AF65-F5344CB8AC3E}">
        <p14:creationId xmlns:p14="http://schemas.microsoft.com/office/powerpoint/2010/main" val="1294901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注意：无论记录的初始排列如何，关键字的比较次数都相同。（对比起泡排序，若某趟没有发生交换，则可直接结束）</a:t>
            </a:r>
          </a:p>
          <a:p>
            <a:endParaRPr lang="zh-CN" altLang="en-US" dirty="0"/>
          </a:p>
          <a:p>
            <a:r>
              <a:rPr lang="zh-CN" altLang="en-US" dirty="0"/>
              <a:t>在简单选择排序过程中，只需要一个用来作为记录交换的暂存单元。</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43</a:t>
            </a:fld>
            <a:endParaRPr lang="en-US" altLang="zh-CN"/>
          </a:p>
        </p:txBody>
      </p:sp>
    </p:spTree>
    <p:extLst>
      <p:ext uri="{BB962C8B-B14F-4D97-AF65-F5344CB8AC3E}">
        <p14:creationId xmlns:p14="http://schemas.microsoft.com/office/powerpoint/2010/main" val="1072014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44</a:t>
            </a:fld>
            <a:endParaRPr lang="en-US" altLang="zh-CN"/>
          </a:p>
        </p:txBody>
      </p:sp>
    </p:spTree>
    <p:extLst>
      <p:ext uri="{BB962C8B-B14F-4D97-AF65-F5344CB8AC3E}">
        <p14:creationId xmlns:p14="http://schemas.microsoft.com/office/powerpoint/2010/main" val="894523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45</a:t>
            </a:fld>
            <a:endParaRPr lang="en-US" altLang="zh-CN"/>
          </a:p>
        </p:txBody>
      </p:sp>
    </p:spTree>
    <p:extLst>
      <p:ext uri="{BB962C8B-B14F-4D97-AF65-F5344CB8AC3E}">
        <p14:creationId xmlns:p14="http://schemas.microsoft.com/office/powerpoint/2010/main" val="359901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a:t>
            </a:fld>
            <a:endParaRPr lang="en-US" altLang="zh-CN"/>
          </a:p>
        </p:txBody>
      </p:sp>
    </p:spTree>
    <p:extLst>
      <p:ext uri="{BB962C8B-B14F-4D97-AF65-F5344CB8AC3E}">
        <p14:creationId xmlns:p14="http://schemas.microsoft.com/office/powerpoint/2010/main" val="347528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InsertSort</a:t>
            </a:r>
            <a:r>
              <a:rPr lang="en-US" altLang="zh-CN" dirty="0"/>
              <a:t>(</a:t>
            </a:r>
            <a:r>
              <a:rPr lang="en-US" altLang="zh-CN" dirty="0" err="1"/>
              <a:t>gap,m</a:t>
            </a:r>
            <a:r>
              <a:rPr lang="en-US" altLang="zh-CN" dirty="0"/>
              <a:t>)</a:t>
            </a:r>
            <a:r>
              <a:rPr lang="zh-CN" altLang="en-US" dirty="0"/>
              <a:t>：</a:t>
            </a:r>
            <a:r>
              <a:rPr lang="en-US" altLang="zh-CN" dirty="0"/>
              <a:t>m</a:t>
            </a:r>
            <a:r>
              <a:rPr lang="zh-CN" altLang="en-US" dirty="0"/>
              <a:t>表示每个子序列的开始元素，</a:t>
            </a:r>
            <a:r>
              <a:rPr lang="en-US" altLang="zh-CN" dirty="0"/>
              <a:t>gap</a:t>
            </a:r>
            <a:r>
              <a:rPr lang="zh-CN" altLang="en-US" dirty="0"/>
              <a:t>表示元素与元素的间隔（即下一个相邻元素的位置）</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7</a:t>
            </a:fld>
            <a:endParaRPr lang="en-US" altLang="zh-CN"/>
          </a:p>
        </p:txBody>
      </p:sp>
    </p:spTree>
    <p:extLst>
      <p:ext uri="{BB962C8B-B14F-4D97-AF65-F5344CB8AC3E}">
        <p14:creationId xmlns:p14="http://schemas.microsoft.com/office/powerpoint/2010/main" val="223593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3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void </a:t>
            </a:r>
            <a:r>
              <a:rPr lang="en-US" altLang="zh-CN" sz="1200" b="1" dirty="0" err="1">
                <a:latin typeface="黑体" panose="02010609060101010101" pitchFamily="49" charset="-122"/>
                <a:ea typeface="黑体" panose="02010609060101010101" pitchFamily="49" charset="-122"/>
              </a:rPr>
              <a:t>InsertSort</a:t>
            </a:r>
            <a:r>
              <a:rPr lang="en-US" altLang="zh-CN" sz="12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int </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 j, temp;</a:t>
            </a:r>
          </a:p>
          <a:p>
            <a:pPr eaLnBrk="1" hangingPunct="1">
              <a:spcBef>
                <a:spcPct val="3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for (</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=2; </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&lt;=</a:t>
            </a:r>
            <a:r>
              <a:rPr lang="en-US" altLang="zh-CN" sz="1200" b="1" dirty="0" err="1">
                <a:latin typeface="黑体" panose="02010609060101010101" pitchFamily="49" charset="-122"/>
                <a:ea typeface="黑体" panose="02010609060101010101" pitchFamily="49" charset="-122"/>
              </a:rPr>
              <a:t>len</a:t>
            </a:r>
            <a:r>
              <a:rPr lang="en-US" altLang="zh-CN"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从第</a:t>
            </a:r>
            <a:r>
              <a:rPr lang="en-US" altLang="zh-CN" sz="1200" b="1" dirty="0">
                <a:latin typeface="黑体" panose="02010609060101010101" pitchFamily="49" charset="-122"/>
                <a:ea typeface="黑体" panose="02010609060101010101" pitchFamily="49" charset="-122"/>
              </a:rPr>
              <a:t>2</a:t>
            </a:r>
            <a:r>
              <a:rPr lang="zh-CN" altLang="en-US" sz="1200" b="1" dirty="0">
                <a:latin typeface="黑体" panose="02010609060101010101" pitchFamily="49" charset="-122"/>
                <a:ea typeface="黑体" panose="02010609060101010101" pitchFamily="49" charset="-122"/>
              </a:rPr>
              <a:t>个元素开始插入排序</a:t>
            </a:r>
          </a:p>
          <a:p>
            <a:pPr eaLnBrk="1" hangingPunct="1">
              <a:spcBef>
                <a:spcPct val="3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temp = Key[</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for (j=i-1; j&gt;=1; j--) {</a:t>
            </a:r>
          </a:p>
          <a:p>
            <a:pPr eaLnBrk="1" hangingPunct="1">
              <a:spcBef>
                <a:spcPct val="3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if (temp </a:t>
            </a:r>
            <a:r>
              <a:rPr lang="en-US" altLang="zh-CN" sz="1200" b="1" dirty="0">
                <a:solidFill>
                  <a:srgbClr val="FF0000"/>
                </a:solidFill>
                <a:latin typeface="黑体" panose="02010609060101010101" pitchFamily="49" charset="-122"/>
                <a:ea typeface="黑体" panose="02010609060101010101" pitchFamily="49" charset="-122"/>
              </a:rPr>
              <a:t>&lt;</a:t>
            </a:r>
            <a:r>
              <a:rPr lang="en-US" altLang="zh-CN" sz="1200" b="1" dirty="0">
                <a:latin typeface="黑体" panose="02010609060101010101" pitchFamily="49" charset="-122"/>
                <a:ea typeface="黑体" panose="02010609060101010101" pitchFamily="49" charset="-122"/>
              </a:rPr>
              <a:t> Key[j])   Key[j+1] = Key[j];</a:t>
            </a:r>
          </a:p>
          <a:p>
            <a:pPr eaLnBrk="1" hangingPunct="1">
              <a:spcBef>
                <a:spcPct val="30000"/>
              </a:spcBef>
              <a:buNone/>
            </a:pPr>
            <a:r>
              <a:rPr lang="en-US" altLang="zh-CN" sz="1200" b="1">
                <a:latin typeface="黑体" panose="02010609060101010101" pitchFamily="49" charset="-122"/>
                <a:ea typeface="黑体" panose="02010609060101010101" pitchFamily="49" charset="-122"/>
              </a:rPr>
              <a:t>                   else   </a:t>
            </a:r>
            <a:r>
              <a:rPr lang="en-US" altLang="zh-CN" sz="1200" b="1" dirty="0">
                <a:latin typeface="黑体" panose="02010609060101010101" pitchFamily="49" charset="-122"/>
                <a:ea typeface="黑体" panose="02010609060101010101" pitchFamily="49" charset="-122"/>
              </a:rPr>
              <a:t>break;        //</a:t>
            </a:r>
            <a:r>
              <a:rPr lang="zh-CN" altLang="en-US" sz="1200" b="1" dirty="0">
                <a:latin typeface="黑体" panose="02010609060101010101" pitchFamily="49" charset="-122"/>
                <a:ea typeface="黑体" panose="02010609060101010101" pitchFamily="49" charset="-122"/>
              </a:rPr>
              <a:t>找到新元素位置，退出循环</a:t>
            </a:r>
            <a:endParaRPr lang="en-US" altLang="zh-CN" sz="12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1200" b="1" dirty="0">
                <a:latin typeface="黑体" panose="02010609060101010101" pitchFamily="49" charset="-122"/>
                <a:ea typeface="黑体" panose="02010609060101010101" pitchFamily="49" charset="-122"/>
              </a:rPr>
              <a:t>       } 		</a:t>
            </a:r>
          </a:p>
          <a:p>
            <a:pPr eaLnBrk="1" hangingPunct="1">
              <a:spcBef>
                <a:spcPct val="30000"/>
              </a:spcBef>
              <a:buNone/>
            </a:pPr>
            <a:r>
              <a:rPr lang="en-US" altLang="zh-CN" sz="1200" b="1" dirty="0">
                <a:latin typeface="黑体" panose="02010609060101010101" pitchFamily="49" charset="-122"/>
                <a:ea typeface="黑体" panose="02010609060101010101" pitchFamily="49" charset="-122"/>
              </a:rPr>
              <a:t>       Key[j+1] = temp;		</a:t>
            </a:r>
          </a:p>
          <a:p>
            <a:pPr eaLnBrk="1" hangingPunct="1">
              <a:spcBef>
                <a:spcPct val="3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a:t>
            </a:fld>
            <a:endParaRPr lang="en-US" altLang="zh-CN"/>
          </a:p>
        </p:txBody>
      </p:sp>
    </p:spTree>
    <p:extLst>
      <p:ext uri="{BB962C8B-B14F-4D97-AF65-F5344CB8AC3E}">
        <p14:creationId xmlns:p14="http://schemas.microsoft.com/office/powerpoint/2010/main" val="1760006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希尔排序算法的时间性能的分析是一个复杂的问题，因为它是所取增量的函数。有人在大量实验的基础上指出</a:t>
            </a:r>
            <a:r>
              <a:rPr lang="zh-CN" altLang="en-US" b="0" dirty="0"/>
              <a:t>，希尔排序的时间性能在</a:t>
            </a:r>
            <a:r>
              <a:rPr lang="en-US" altLang="zh-CN" sz="1200" b="0" dirty="0">
                <a:latin typeface="黑体" panose="02010609060101010101" pitchFamily="49" charset="-122"/>
                <a:ea typeface="黑体" panose="02010609060101010101" pitchFamily="49" charset="-122"/>
              </a:rPr>
              <a:t>O(n</a:t>
            </a:r>
            <a:r>
              <a:rPr lang="en-US" altLang="zh-CN" sz="1200" b="0" baseline="30000" dirty="0">
                <a:latin typeface="黑体" panose="02010609060101010101" pitchFamily="49" charset="-122"/>
                <a:ea typeface="黑体" panose="02010609060101010101" pitchFamily="49" charset="-122"/>
              </a:rPr>
              <a:t>2</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和</a:t>
            </a:r>
            <a:r>
              <a:rPr lang="en-US" altLang="zh-CN" sz="1200" b="0" dirty="0">
                <a:latin typeface="黑体" panose="02010609060101010101" pitchFamily="49" charset="-122"/>
                <a:ea typeface="黑体" panose="02010609060101010101" pitchFamily="49" charset="-122"/>
              </a:rPr>
              <a:t>O(n log</a:t>
            </a:r>
            <a:r>
              <a:rPr lang="en-US" altLang="zh-CN" sz="1200" b="0" baseline="-25000" dirty="0">
                <a:latin typeface="黑体" panose="02010609060101010101" pitchFamily="49" charset="-122"/>
                <a:ea typeface="黑体" panose="02010609060101010101" pitchFamily="49" charset="-122"/>
              </a:rPr>
              <a:t>2 </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之间。当</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在某个特定范围时，希尔排序的时间性能约为</a:t>
            </a:r>
            <a:r>
              <a:rPr lang="en-US" altLang="zh-CN" sz="1200" b="0" dirty="0">
                <a:latin typeface="黑体" panose="02010609060101010101" pitchFamily="49" charset="-122"/>
                <a:ea typeface="黑体" panose="02010609060101010101" pitchFamily="49" charset="-122"/>
              </a:rPr>
              <a:t>O(</a:t>
            </a:r>
            <a:r>
              <a:rPr lang="en-US" altLang="zh-CN" sz="1200" b="0" dirty="0">
                <a:solidFill>
                  <a:srgbClr val="FF0000"/>
                </a:solidFill>
                <a:latin typeface="黑体" panose="02010609060101010101" pitchFamily="49" charset="-122"/>
                <a:ea typeface="黑体" panose="02010609060101010101" pitchFamily="49" charset="-122"/>
              </a:rPr>
              <a:t>n</a:t>
            </a:r>
            <a:r>
              <a:rPr lang="en-US" altLang="zh-CN" sz="1200" b="0" baseline="30000" dirty="0">
                <a:solidFill>
                  <a:srgbClr val="FF0000"/>
                </a:solidFill>
                <a:latin typeface="黑体" panose="02010609060101010101" pitchFamily="49" charset="-122"/>
                <a:ea typeface="黑体" panose="02010609060101010101" pitchFamily="49" charset="-122"/>
              </a:rPr>
              <a:t>1.3</a:t>
            </a:r>
            <a:r>
              <a:rPr lang="en-US" altLang="zh-CN" sz="1200" b="0" baseline="0" dirty="0">
                <a:solidFill>
                  <a:srgbClr val="FF0000"/>
                </a:solidFill>
                <a:latin typeface="黑体" panose="02010609060101010101" pitchFamily="49" charset="-122"/>
                <a:ea typeface="黑体" panose="02010609060101010101" pitchFamily="49" charset="-122"/>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baseline="0" dirty="0">
                <a:solidFill>
                  <a:srgbClr val="FF0000"/>
                </a:solidFill>
                <a:latin typeface="黑体" panose="02010609060101010101" pitchFamily="49" charset="-122"/>
                <a:ea typeface="黑体" panose="02010609060101010101" pitchFamily="49" charset="-122"/>
              </a:rPr>
              <a:t>希尔排序只需要一个记录的辅助空间，用于暂存当前待插入的记录。</a:t>
            </a:r>
            <a:endParaRPr lang="en-US" altLang="zh-CN" sz="1200" b="0" baseline="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10</a:t>
            </a:fld>
            <a:endParaRPr lang="en-US" altLang="zh-CN"/>
          </a:p>
        </p:txBody>
      </p:sp>
    </p:spTree>
    <p:extLst>
      <p:ext uri="{BB962C8B-B14F-4D97-AF65-F5344CB8AC3E}">
        <p14:creationId xmlns:p14="http://schemas.microsoft.com/office/powerpoint/2010/main" val="44638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1962</a:t>
            </a:r>
            <a:r>
              <a:rPr lang="zh-CN" altLang="en-US" dirty="0"/>
              <a:t>年，伦敦</a:t>
            </a:r>
            <a:r>
              <a:rPr lang="en-US" altLang="zh-CN" dirty="0"/>
              <a:t>Elliot Brothers Ltd</a:t>
            </a:r>
            <a:r>
              <a:rPr lang="zh-CN" altLang="en-US" dirty="0"/>
              <a:t>公司的</a:t>
            </a:r>
            <a:r>
              <a:rPr lang="en-US" altLang="zh-CN" dirty="0"/>
              <a:t>Tony Hoare</a:t>
            </a:r>
            <a:r>
              <a:rPr lang="zh-CN" altLang="en-US" dirty="0"/>
              <a:t>发明了快速排序方法。它几乎是最快的排序算法，被评为</a:t>
            </a:r>
            <a:r>
              <a:rPr lang="en-US" altLang="zh-CN" dirty="0"/>
              <a:t>20</a:t>
            </a:r>
            <a:r>
              <a:rPr lang="zh-CN" altLang="en-US" dirty="0"/>
              <a:t>世纪十大算法之一。</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12</a:t>
            </a:fld>
            <a:endParaRPr lang="en-US" altLang="zh-CN"/>
          </a:p>
        </p:txBody>
      </p:sp>
    </p:spTree>
    <p:extLst>
      <p:ext uri="{BB962C8B-B14F-4D97-AF65-F5344CB8AC3E}">
        <p14:creationId xmlns:p14="http://schemas.microsoft.com/office/powerpoint/2010/main" val="240967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冒泡排序是一种最简单的排序方法，其基本思想是两两比较相邻记录的关键字，若反序，则交换相邻记录，直到没有反序的记录。</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13</a:t>
            </a:fld>
            <a:endParaRPr lang="en-US" altLang="zh-CN"/>
          </a:p>
        </p:txBody>
      </p:sp>
    </p:spTree>
    <p:extLst>
      <p:ext uri="{BB962C8B-B14F-4D97-AF65-F5344CB8AC3E}">
        <p14:creationId xmlns:p14="http://schemas.microsoft.com/office/powerpoint/2010/main" val="145262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算法改进：若第</a:t>
            </a:r>
            <a:r>
              <a:rPr lang="en-US" altLang="zh-CN" dirty="0"/>
              <a:t>i</a:t>
            </a:r>
            <a:r>
              <a:rPr lang="zh-CN" altLang="en-US" dirty="0"/>
              <a:t>趟循环中相邻记录都是正序，则排序实际上已经完成，此后的处理都是多余的，则可以结束排序过程。</a:t>
            </a:r>
            <a:endParaRPr lang="en-US" altLang="zh-CN" dirty="0"/>
          </a:p>
          <a:p>
            <a:endParaRPr lang="en-US" altLang="zh-CN" dirty="0"/>
          </a:p>
          <a:p>
            <a:r>
              <a:rPr lang="en-US" altLang="zh-CN" dirty="0"/>
              <a:t> void </a:t>
            </a:r>
            <a:r>
              <a:rPr lang="en-US" altLang="zh-CN" dirty="0" err="1"/>
              <a:t>BubbleSort</a:t>
            </a:r>
            <a:r>
              <a:rPr lang="en-US" altLang="zh-CN" dirty="0"/>
              <a:t>()</a:t>
            </a:r>
          </a:p>
          <a:p>
            <a:r>
              <a:rPr lang="en-US" altLang="zh-CN" dirty="0"/>
              <a:t>    {</a:t>
            </a:r>
          </a:p>
          <a:p>
            <a:r>
              <a:rPr lang="en-US" altLang="zh-CN" dirty="0"/>
              <a:t>        int i, j, temp;</a:t>
            </a:r>
          </a:p>
          <a:p>
            <a:r>
              <a:rPr lang="en-US" altLang="zh-CN" dirty="0"/>
              <a:t>        bool flag=true;</a:t>
            </a:r>
          </a:p>
          <a:p>
            <a:endParaRPr lang="en-US" altLang="zh-CN" dirty="0"/>
          </a:p>
          <a:p>
            <a:r>
              <a:rPr lang="en-US" altLang="zh-CN" dirty="0"/>
              <a:t>        for (i=1; i&lt;</a:t>
            </a:r>
            <a:r>
              <a:rPr lang="en-US" altLang="zh-CN" dirty="0" err="1"/>
              <a:t>len</a:t>
            </a:r>
            <a:r>
              <a:rPr lang="en-US" altLang="zh-CN" dirty="0"/>
              <a:t> &amp;&amp; flag; i++) {</a:t>
            </a:r>
          </a:p>
          <a:p>
            <a:r>
              <a:rPr lang="en-US" altLang="zh-CN" dirty="0"/>
              <a:t>           flag=false;</a:t>
            </a:r>
          </a:p>
          <a:p>
            <a:r>
              <a:rPr lang="en-US" altLang="zh-CN" dirty="0"/>
              <a:t>          for (j=1; j&lt;len-i+1; </a:t>
            </a:r>
            <a:r>
              <a:rPr lang="en-US" altLang="zh-CN" dirty="0" err="1"/>
              <a:t>j++</a:t>
            </a:r>
            <a:r>
              <a:rPr lang="en-US" altLang="zh-CN" dirty="0"/>
              <a:t>) {</a:t>
            </a:r>
          </a:p>
          <a:p>
            <a:r>
              <a:rPr lang="en-US" altLang="zh-CN" dirty="0"/>
              <a:t>               if (</a:t>
            </a:r>
            <a:r>
              <a:rPr lang="en-US" altLang="zh-CN" sz="1200" b="1" dirty="0">
                <a:latin typeface="黑体" panose="02010609060101010101" pitchFamily="49" charset="-122"/>
                <a:ea typeface="黑体" panose="02010609060101010101" pitchFamily="49" charset="-122"/>
              </a:rPr>
              <a:t>Key</a:t>
            </a:r>
            <a:r>
              <a:rPr lang="en-US" altLang="zh-CN" dirty="0"/>
              <a:t>[j] &gt; </a:t>
            </a:r>
            <a:r>
              <a:rPr lang="en-US" altLang="zh-CN" sz="1200" b="1" dirty="0">
                <a:latin typeface="黑体" panose="02010609060101010101" pitchFamily="49" charset="-122"/>
                <a:ea typeface="黑体" panose="02010609060101010101" pitchFamily="49" charset="-122"/>
              </a:rPr>
              <a:t>Key </a:t>
            </a:r>
            <a:r>
              <a:rPr lang="en-US" altLang="zh-CN" dirty="0"/>
              <a:t>[j+1]) {</a:t>
            </a:r>
          </a:p>
          <a:p>
            <a:r>
              <a:rPr lang="en-US" altLang="zh-CN" dirty="0"/>
              <a:t>                temp = </a:t>
            </a:r>
            <a:r>
              <a:rPr lang="en-US" altLang="zh-CN" sz="1200" b="1" dirty="0">
                <a:latin typeface="黑体" panose="02010609060101010101" pitchFamily="49" charset="-122"/>
                <a:ea typeface="黑体" panose="02010609060101010101" pitchFamily="49" charset="-122"/>
              </a:rPr>
              <a:t>Key </a:t>
            </a:r>
            <a:r>
              <a:rPr lang="en-US" altLang="zh-CN" dirty="0"/>
              <a:t>[j+1];</a:t>
            </a:r>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[j+1] = </a:t>
            </a:r>
            <a:r>
              <a:rPr lang="en-US" altLang="zh-CN" sz="1200" b="1" dirty="0">
                <a:latin typeface="黑体" panose="02010609060101010101" pitchFamily="49" charset="-122"/>
                <a:ea typeface="黑体" panose="02010609060101010101" pitchFamily="49" charset="-122"/>
              </a:rPr>
              <a:t>Key </a:t>
            </a:r>
            <a:r>
              <a:rPr lang="en-US" altLang="zh-CN" dirty="0"/>
              <a:t>[j];</a:t>
            </a:r>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 = temp;</a:t>
            </a:r>
          </a:p>
          <a:p>
            <a:r>
              <a:rPr lang="en-US" altLang="zh-CN" dirty="0"/>
              <a:t>                flag=true;</a:t>
            </a:r>
          </a:p>
          <a:p>
            <a:r>
              <a:rPr lang="en-US" altLang="zh-CN" dirty="0"/>
              <a:t>              }</a:t>
            </a:r>
          </a:p>
          <a:p>
            <a:r>
              <a:rPr lang="en-US" altLang="zh-CN" dirty="0"/>
              <a:t>         }</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17</a:t>
            </a:fld>
            <a:endParaRPr lang="en-US" altLang="zh-CN"/>
          </a:p>
        </p:txBody>
      </p:sp>
    </p:spTree>
    <p:extLst>
      <p:ext uri="{BB962C8B-B14F-4D97-AF65-F5344CB8AC3E}">
        <p14:creationId xmlns:p14="http://schemas.microsoft.com/office/powerpoint/2010/main" val="182970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2A72AFF-FE9A-4D40-BA16-2D302A6C6D7D}"/>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C2BD32E-2F9B-4DA8-8B1C-B8960D2F379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9A0E2E9C-53EE-4FA2-A0EF-27809E0CCB5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29C60DD3-F558-495F-8A12-D369E3BE067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05055A33-224B-4EF1-A259-17EF035CB02F}"/>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43F8E2A-CD2B-4992-BF89-F2CD8991ACA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C4439D5-144B-4AF1-A6C3-01F3BE644F8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C1301AB-CA3E-42E6-954C-D14536F4B72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46017E21-496A-49EA-88C5-271B2AF7677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713F2885-A6A5-4038-AD59-083C0769366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1413"/>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9375"/>
            <a:ext cx="6400800" cy="1749425"/>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C0803A0F-462A-4E09-8563-3124360AC46B}"/>
              </a:ext>
            </a:extLst>
          </p:cNvPr>
          <p:cNvSpPr>
            <a:spLocks noGrp="1" noChangeArrowheads="1"/>
          </p:cNvSpPr>
          <p:nvPr>
            <p:ph type="dt" sz="half" idx="10"/>
          </p:nvPr>
        </p:nvSpPr>
        <p:spPr bwMode="auto">
          <a:xfrm>
            <a:off x="9906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82C802A1-93DD-4F8A-AF65-7F57CC0388E1}"/>
              </a:ext>
            </a:extLst>
          </p:cNvPr>
          <p:cNvSpPr>
            <a:spLocks noGrp="1" noChangeArrowheads="1"/>
          </p:cNvSpPr>
          <p:nvPr>
            <p:ph type="ftr" sz="quarter" idx="11"/>
          </p:nvPr>
        </p:nvSpPr>
        <p:spPr>
          <a:xfrm>
            <a:off x="3429000" y="6248400"/>
            <a:ext cx="2895600" cy="455613"/>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E9BED29-FDFE-4A87-8DEA-19FF88D20503}"/>
              </a:ext>
            </a:extLst>
          </p:cNvPr>
          <p:cNvSpPr>
            <a:spLocks noGrp="1" noChangeArrowheads="1"/>
          </p:cNvSpPr>
          <p:nvPr>
            <p:ph type="sldNum" sz="quarter" idx="12"/>
          </p:nvPr>
        </p:nvSpPr>
        <p:spPr bwMode="auto">
          <a:xfrm>
            <a:off x="68580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algn="r" eaLnBrk="1" hangingPunct="1">
              <a:defRPr sz="1400">
                <a:solidFill>
                  <a:schemeClr val="bg2"/>
                </a:solidFill>
              </a:defRPr>
            </a:lvl1pPr>
          </a:lstStyle>
          <a:p>
            <a:pPr>
              <a:defRPr/>
            </a:pPr>
            <a:fld id="{03FD7C60-CDEF-4604-B834-A5F21D634A5D}" type="slidenum">
              <a:rPr lang="zh-CN" altLang="en-US"/>
              <a:pPr>
                <a:defRPr/>
              </a:pPr>
              <a:t>‹#›</a:t>
            </a:fld>
            <a:endParaRPr lang="en-US" altLang="zh-CN"/>
          </a:p>
        </p:txBody>
      </p:sp>
    </p:spTree>
    <p:extLst>
      <p:ext uri="{BB962C8B-B14F-4D97-AF65-F5344CB8AC3E}">
        <p14:creationId xmlns:p14="http://schemas.microsoft.com/office/powerpoint/2010/main" val="5367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AB2698EA-F1FB-496F-82E7-E60D97E70C5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1264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3000"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FC8DC990-3C4E-4247-B5BD-2586CF83765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9280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418F25E-B1F2-465E-9679-29F748423E2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2037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9075DB3F-23A9-40C3-9EC5-A8B772DD6D5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062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8175"/>
            <a:ext cx="4173538"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3138" y="1908175"/>
            <a:ext cx="4173537"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EDA51DD-B323-47F2-8E7E-A92C4687694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196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A48C68D8-F888-4E32-8115-D4A897A5763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0393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71A99005-ED20-49F6-9D09-EDD9451450E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148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EC74849-62DD-4811-91D2-ACD2E7AE9D2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标题 2">
            <a:extLst>
              <a:ext uri="{FF2B5EF4-FFF2-40B4-BE49-F238E27FC236}">
                <a16:creationId xmlns:a16="http://schemas.microsoft.com/office/drawing/2014/main" id="{9C286BC8-535D-4F8D-A000-03B112ABEC28}"/>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5763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0CE9BF2D-6F53-4B75-83EC-15B29AEEE99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37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9ECF239F-A21F-4254-8AA6-43DB6B262E6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826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0B88A5-289B-495B-9920-76E4DE16AE9D}"/>
              </a:ext>
            </a:extLst>
          </p:cNvPr>
          <p:cNvSpPr>
            <a:spLocks noChangeArrowheads="1"/>
          </p:cNvSpPr>
          <p:nvPr/>
        </p:nvSpPr>
        <p:spPr bwMode="ltGray">
          <a:xfrm>
            <a:off x="290513" y="307975"/>
            <a:ext cx="438150" cy="473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7F9BF1AA-EC7A-4B8A-8757-C923476DF947}"/>
              </a:ext>
            </a:extLst>
          </p:cNvPr>
          <p:cNvSpPr>
            <a:spLocks noChangeArrowheads="1"/>
          </p:cNvSpPr>
          <p:nvPr/>
        </p:nvSpPr>
        <p:spPr bwMode="ltGray">
          <a:xfrm>
            <a:off x="674688" y="307975"/>
            <a:ext cx="328612" cy="47307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6AA42D39-5DF6-41F5-A329-6CD79458AE8D}"/>
              </a:ext>
            </a:extLst>
          </p:cNvPr>
          <p:cNvSpPr>
            <a:spLocks noGrp="1" noChangeArrowheads="1"/>
          </p:cNvSpPr>
          <p:nvPr>
            <p:ph type="title"/>
          </p:nvPr>
        </p:nvSpPr>
        <p:spPr bwMode="auto">
          <a:xfrm>
            <a:off x="990600" y="195263"/>
            <a:ext cx="787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2838834-2B43-448C-80C8-849004817D51}"/>
              </a:ext>
            </a:extLst>
          </p:cNvPr>
          <p:cNvSpPr>
            <a:spLocks noGrp="1" noChangeArrowheads="1"/>
          </p:cNvSpPr>
          <p:nvPr>
            <p:ph type="body" idx="1"/>
          </p:nvPr>
        </p:nvSpPr>
        <p:spPr bwMode="auto">
          <a:xfrm>
            <a:off x="457200" y="1908175"/>
            <a:ext cx="8499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F686F6FA-1EB8-42DB-9970-A374C5AB5F3C}"/>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2355" tIns="46178" rIns="92355" bIns="46178"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719120AD-76CB-4C3F-B16C-DAE2383CC763}"/>
              </a:ext>
            </a:extLst>
          </p:cNvPr>
          <p:cNvGraphicFramePr>
            <a:graphicFrameLocks noChangeAspect="1"/>
          </p:cNvGraphicFramePr>
          <p:nvPr userDrawn="1"/>
        </p:nvGraphicFramePr>
        <p:xfrm>
          <a:off x="423863" y="741363"/>
          <a:ext cx="876300" cy="466725"/>
        </p:xfrm>
        <a:graphic>
          <a:graphicData uri="http://schemas.openxmlformats.org/presentationml/2006/ole">
            <mc:AlternateContent xmlns:mc="http://schemas.openxmlformats.org/markup-compatibility/2006">
              <mc:Choice xmlns:v="urn:schemas-microsoft-com:vml" Requires="v">
                <p:oleObj spid="_x0000_s1027" name="位图图像" r:id="rId14" imgW="1162212" imgH="619211" progId="PBrush">
                  <p:embed/>
                </p:oleObj>
              </mc:Choice>
              <mc:Fallback>
                <p:oleObj name="位图图像" r:id="rId14" imgW="1162212" imgH="619211" progId="PBrush">
                  <p:embed/>
                  <p:pic>
                    <p:nvPicPr>
                      <p:cNvPr id="0" name="Picture 1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863" y="741363"/>
                        <a:ext cx="876300" cy="4667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C4D4E52A-DF1F-453F-B4DF-9668FFC357AB}"/>
              </a:ext>
            </a:extLst>
          </p:cNvPr>
          <p:cNvSpPr>
            <a:spLocks noChangeArrowheads="1"/>
          </p:cNvSpPr>
          <p:nvPr userDrawn="1"/>
        </p:nvSpPr>
        <p:spPr bwMode="ltGray">
          <a:xfrm>
            <a:off x="0" y="660400"/>
            <a:ext cx="560388" cy="41910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C09DD1D5-47BC-4BF6-9185-7FAD097C92C9}"/>
              </a:ext>
            </a:extLst>
          </p:cNvPr>
          <p:cNvSpPr>
            <a:spLocks noChangeArrowheads="1"/>
          </p:cNvSpPr>
          <p:nvPr userDrawn="1"/>
        </p:nvSpPr>
        <p:spPr bwMode="gray">
          <a:xfrm>
            <a:off x="636588" y="200025"/>
            <a:ext cx="301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0F82DE7A-4363-48DE-BE43-DAA80F35A7A3}"/>
              </a:ext>
            </a:extLst>
          </p:cNvPr>
          <p:cNvSpPr>
            <a:spLocks noChangeArrowheads="1"/>
          </p:cNvSpPr>
          <p:nvPr userDrawn="1"/>
        </p:nvSpPr>
        <p:spPr bwMode="gray">
          <a:xfrm>
            <a:off x="317500" y="990600"/>
            <a:ext cx="863600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923925" rtl="0" eaLnBrk="0" fontAlgn="base" hangingPunct="0">
        <a:spcBef>
          <a:spcPct val="0"/>
        </a:spcBef>
        <a:spcAft>
          <a:spcPct val="0"/>
        </a:spcAft>
        <a:defRPr kumimoji="1" sz="4800" b="1">
          <a:solidFill>
            <a:schemeClr val="tx2"/>
          </a:solidFill>
          <a:latin typeface="+mj-lt"/>
          <a:ea typeface="+mj-ea"/>
          <a:cs typeface="+mj-cs"/>
        </a:defRPr>
      </a:lvl1pPr>
      <a:lvl2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defTabSz="923925" rtl="0" fontAlgn="base">
        <a:spcBef>
          <a:spcPct val="0"/>
        </a:spcBef>
        <a:spcAft>
          <a:spcPct val="0"/>
        </a:spcAft>
        <a:defRPr kumimoji="1" sz="4800" b="1">
          <a:solidFill>
            <a:schemeClr val="tx2"/>
          </a:solidFill>
          <a:latin typeface="Tahoma" pitchFamily="34" charset="0"/>
          <a:ea typeface="隶书" pitchFamily="49" charset="-122"/>
        </a:defRPr>
      </a:lvl6pPr>
      <a:lvl7pPr marL="914400" algn="ctr" defTabSz="923925"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defTabSz="923925"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defTabSz="923925"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15EDEB3-A866-442D-AC74-A4C59B535837}"/>
              </a:ext>
            </a:extLst>
          </p:cNvPr>
          <p:cNvSpPr>
            <a:spLocks noGrp="1" noChangeArrowheads="1"/>
          </p:cNvSpPr>
          <p:nvPr>
            <p:ph type="title"/>
          </p:nvPr>
        </p:nvSpPr>
        <p:spPr>
          <a:xfrm>
            <a:off x="500063" y="1643063"/>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三、希尔排序</a:t>
            </a:r>
            <a:endParaRPr lang="en-US" altLang="zh-CN" sz="33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DBC3DA8E-A6BE-4A12-B7AD-DF93C490C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CB7DF2B-A450-4E10-8239-F0A84E2B8080}" type="slidenum">
              <a:rPr lang="zh-CN" altLang="en-US" sz="2400"/>
              <a:pPr algn="r" eaLnBrk="1" hangingPunct="1">
                <a:spcBef>
                  <a:spcPct val="50000"/>
                </a:spcBef>
                <a:buClrTx/>
                <a:buSzTx/>
                <a:buFontTx/>
                <a:buNone/>
              </a:pPr>
              <a:t>1</a:t>
            </a:fld>
            <a:endParaRPr lang="en-US" altLang="zh-CN" sz="2400"/>
          </a:p>
        </p:txBody>
      </p:sp>
      <p:sp>
        <p:nvSpPr>
          <p:cNvPr id="26628" name="Text Box 4">
            <a:extLst>
              <a:ext uri="{FF2B5EF4-FFF2-40B4-BE49-F238E27FC236}">
                <a16:creationId xmlns:a16="http://schemas.microsoft.com/office/drawing/2014/main" id="{79ABF6BA-2FD5-447C-ABE5-2DC99160856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6629" name="Rectangle 5">
            <a:extLst>
              <a:ext uri="{FF2B5EF4-FFF2-40B4-BE49-F238E27FC236}">
                <a16:creationId xmlns:a16="http://schemas.microsoft.com/office/drawing/2014/main" id="{FDF0150D-1437-42FA-9BA1-8C54B2BF46EF}"/>
              </a:ext>
            </a:extLst>
          </p:cNvPr>
          <p:cNvSpPr>
            <a:spLocks noGrp="1" noChangeArrowheads="1"/>
          </p:cNvSpPr>
          <p:nvPr>
            <p:ph type="body" idx="1"/>
          </p:nvPr>
        </p:nvSpPr>
        <p:spPr>
          <a:xfrm>
            <a:off x="381000" y="2500313"/>
            <a:ext cx="8763000" cy="4038600"/>
          </a:xfrm>
        </p:spPr>
        <p:txBody>
          <a:bodyPr/>
          <a:lstStyle/>
          <a:p>
            <a:pPr eaLnBrk="1" hangingPunct="1">
              <a:spcBef>
                <a:spcPct val="30000"/>
              </a:spcBef>
            </a:pPr>
            <a:r>
              <a:rPr lang="zh-CN" altLang="en-US" sz="3200" b="1">
                <a:latin typeface="黑体" panose="02010609060101010101" pitchFamily="49" charset="-122"/>
                <a:ea typeface="黑体" panose="02010609060101010101" pitchFamily="49" charset="-122"/>
              </a:rPr>
              <a:t>从直接插入排序可以看出，当待排序列为正序时，时间复杂度为</a:t>
            </a:r>
            <a:r>
              <a:rPr lang="en-US" altLang="zh-CN" sz="3200" b="1">
                <a:latin typeface="黑体" panose="02010609060101010101" pitchFamily="49" charset="-122"/>
                <a:ea typeface="黑体" panose="02010609060101010101" pitchFamily="49" charset="-122"/>
              </a:rPr>
              <a:t>O(n)</a:t>
            </a:r>
          </a:p>
          <a:p>
            <a:pPr eaLnBrk="1" hangingPunct="1">
              <a:spcBef>
                <a:spcPct val="30000"/>
              </a:spcBef>
            </a:pPr>
            <a:r>
              <a:rPr lang="zh-CN" altLang="en-US" sz="3200" b="1">
                <a:latin typeface="黑体" panose="02010609060101010101" pitchFamily="49" charset="-122"/>
                <a:ea typeface="黑体" panose="02010609060101010101" pitchFamily="49" charset="-122"/>
              </a:rPr>
              <a:t>若待排序列</a:t>
            </a:r>
            <a:r>
              <a:rPr lang="zh-CN" altLang="en-US" sz="3200" b="1">
                <a:solidFill>
                  <a:schemeClr val="hlink"/>
                </a:solidFill>
                <a:latin typeface="黑体" panose="02010609060101010101" pitchFamily="49" charset="-122"/>
                <a:ea typeface="黑体" panose="02010609060101010101" pitchFamily="49" charset="-122"/>
              </a:rPr>
              <a:t>基本有序</a:t>
            </a:r>
            <a:r>
              <a:rPr lang="zh-CN" altLang="en-US" sz="3200" b="1">
                <a:latin typeface="黑体" panose="02010609060101010101" pitchFamily="49" charset="-122"/>
                <a:ea typeface="黑体" panose="02010609060101010101" pitchFamily="49" charset="-122"/>
              </a:rPr>
              <a:t>时，插入排序效率会提高</a:t>
            </a:r>
          </a:p>
          <a:p>
            <a:pPr eaLnBrk="1" hangingPunct="1">
              <a:spcBef>
                <a:spcPct val="30000"/>
              </a:spcBef>
            </a:pPr>
            <a:r>
              <a:rPr lang="zh-CN" altLang="en-US" sz="3200" b="1">
                <a:latin typeface="黑体" panose="02010609060101010101" pitchFamily="49" charset="-122"/>
                <a:ea typeface="黑体" panose="02010609060101010101" pitchFamily="49" charset="-122"/>
              </a:rPr>
              <a:t>希尔排序方法是先将待排序列分成</a:t>
            </a:r>
            <a:r>
              <a:rPr lang="zh-CN" altLang="en-US" sz="3200" b="1">
                <a:solidFill>
                  <a:srgbClr val="FF0000"/>
                </a:solidFill>
                <a:latin typeface="黑体" panose="02010609060101010101" pitchFamily="49" charset="-122"/>
                <a:ea typeface="黑体" panose="02010609060101010101" pitchFamily="49" charset="-122"/>
              </a:rPr>
              <a:t>若干子序列</a:t>
            </a:r>
            <a:r>
              <a:rPr lang="zh-CN" altLang="en-US" sz="3200" b="1">
                <a:latin typeface="黑体" panose="02010609060101010101" pitchFamily="49" charset="-122"/>
                <a:ea typeface="黑体" panose="02010609060101010101" pitchFamily="49" charset="-122"/>
              </a:rPr>
              <a:t>分别进行插入排序，待整个序列基本有序时，再对</a:t>
            </a:r>
            <a:r>
              <a:rPr lang="zh-CN" altLang="en-US" sz="3200" b="1">
                <a:solidFill>
                  <a:srgbClr val="FF0000"/>
                </a:solidFill>
                <a:latin typeface="黑体" panose="02010609060101010101" pitchFamily="49" charset="-122"/>
                <a:ea typeface="黑体" panose="02010609060101010101" pitchFamily="49" charset="-122"/>
              </a:rPr>
              <a:t>全体记录</a:t>
            </a:r>
            <a:r>
              <a:rPr lang="zh-CN" altLang="en-US" sz="3200" b="1">
                <a:latin typeface="黑体" panose="02010609060101010101" pitchFamily="49" charset="-122"/>
                <a:ea typeface="黑体" panose="02010609060101010101" pitchFamily="49" charset="-122"/>
              </a:rPr>
              <a:t>进行一次直接插入排序</a:t>
            </a:r>
          </a:p>
          <a:p>
            <a:pPr eaLnBrk="1" hangingPunct="1">
              <a:spcBef>
                <a:spcPct val="30000"/>
              </a:spcBef>
            </a:pPr>
            <a:r>
              <a:rPr lang="zh-CN" altLang="en-US" sz="3200" b="1">
                <a:latin typeface="黑体" panose="02010609060101010101" pitchFamily="49" charset="-122"/>
                <a:ea typeface="黑体" panose="02010609060101010101" pitchFamily="49" charset="-122"/>
              </a:rPr>
              <a:t>希尔排序又称为</a:t>
            </a:r>
            <a:r>
              <a:rPr lang="zh-CN" altLang="en-US" sz="3200" b="1">
                <a:solidFill>
                  <a:srgbClr val="FF0000"/>
                </a:solidFill>
                <a:latin typeface="黑体" panose="02010609060101010101" pitchFamily="49" charset="-122"/>
                <a:ea typeface="黑体" panose="02010609060101010101" pitchFamily="49" charset="-122"/>
              </a:rPr>
              <a:t>缩小增量</a:t>
            </a:r>
            <a:r>
              <a:rPr lang="zh-CN" altLang="en-US" sz="3200" b="1">
                <a:latin typeface="黑体" panose="02010609060101010101" pitchFamily="49" charset="-122"/>
                <a:ea typeface="黑体" panose="02010609060101010101" pitchFamily="49" charset="-122"/>
              </a:rPr>
              <a:t>排序。</a:t>
            </a:r>
          </a:p>
        </p:txBody>
      </p:sp>
      <p:sp>
        <p:nvSpPr>
          <p:cNvPr id="26630" name="Rectangle 6">
            <a:extLst>
              <a:ext uri="{FF2B5EF4-FFF2-40B4-BE49-F238E27FC236}">
                <a16:creationId xmlns:a16="http://schemas.microsoft.com/office/drawing/2014/main" id="{85F56338-BAB8-472A-BDDE-859551F816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4B4D79B-C93F-4242-B4F4-D5FA827D4D68}"/>
              </a:ext>
            </a:extLst>
          </p:cNvPr>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5843" name="Text Box 3">
            <a:extLst>
              <a:ext uri="{FF2B5EF4-FFF2-40B4-BE49-F238E27FC236}">
                <a16:creationId xmlns:a16="http://schemas.microsoft.com/office/drawing/2014/main" id="{09F9EFAF-A6AA-4BD1-963C-ED5D1C7474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B67F06-59B4-426C-8E58-28A897F0FCF8}" type="slidenum">
              <a:rPr lang="zh-CN" altLang="en-US" sz="2400"/>
              <a:pPr algn="r" eaLnBrk="1" hangingPunct="1">
                <a:spcBef>
                  <a:spcPct val="50000"/>
                </a:spcBef>
                <a:buClrTx/>
                <a:buSzTx/>
                <a:buFontTx/>
                <a:buNone/>
              </a:pPr>
              <a:t>10</a:t>
            </a:fld>
            <a:endParaRPr lang="en-US" altLang="zh-CN" sz="2400"/>
          </a:p>
        </p:txBody>
      </p:sp>
      <p:sp>
        <p:nvSpPr>
          <p:cNvPr id="35844" name="Text Box 4">
            <a:extLst>
              <a:ext uri="{FF2B5EF4-FFF2-40B4-BE49-F238E27FC236}">
                <a16:creationId xmlns:a16="http://schemas.microsoft.com/office/drawing/2014/main" id="{99CF9E62-A394-4750-A74F-26B99956196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5845" name="Rectangle 5">
            <a:extLst>
              <a:ext uri="{FF2B5EF4-FFF2-40B4-BE49-F238E27FC236}">
                <a16:creationId xmlns:a16="http://schemas.microsoft.com/office/drawing/2014/main" id="{BDE39A48-F177-470A-8432-DD3FA01C2DB6}"/>
              </a:ext>
            </a:extLst>
          </p:cNvPr>
          <p:cNvSpPr>
            <a:spLocks noGrp="1" noChangeArrowheads="1"/>
          </p:cNvSpPr>
          <p:nvPr>
            <p:ph type="body" idx="1"/>
          </p:nvPr>
        </p:nvSpPr>
        <p:spPr>
          <a:xfrm>
            <a:off x="381000" y="2643188"/>
            <a:ext cx="8334375" cy="4038600"/>
          </a:xfrm>
        </p:spPr>
        <p:txBody>
          <a:bodyPr/>
          <a:lstStyle/>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希尔排序的性能分析是一个复杂的问题</a:t>
            </a:r>
          </a:p>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只对</a:t>
            </a:r>
            <a:r>
              <a:rPr lang="zh-CN" altLang="en-US" sz="2900" b="1" dirty="0">
                <a:solidFill>
                  <a:srgbClr val="FF0000"/>
                </a:solidFill>
                <a:latin typeface="黑体" panose="02010609060101010101" pitchFamily="49" charset="-122"/>
                <a:ea typeface="黑体" panose="02010609060101010101" pitchFamily="49" charset="-122"/>
              </a:rPr>
              <a:t>特定</a:t>
            </a:r>
            <a:r>
              <a:rPr lang="zh-CN" altLang="en-US" sz="2900" b="1" dirty="0">
                <a:latin typeface="黑体" panose="02010609060101010101" pitchFamily="49" charset="-122"/>
                <a:ea typeface="黑体" panose="02010609060101010101" pitchFamily="49" charset="-122"/>
              </a:rPr>
              <a:t>的待排序记录序列，可以准确地估算关键字的比较次数和记录移动次数。</a:t>
            </a:r>
          </a:p>
          <a:p>
            <a:pPr algn="just" eaLnBrk="1" hangingPunct="1">
              <a:lnSpc>
                <a:spcPct val="90000"/>
              </a:lnSpc>
              <a:spcBef>
                <a:spcPct val="40000"/>
              </a:spcBef>
              <a:buClr>
                <a:schemeClr val="tx2"/>
              </a:buClr>
              <a:buSzPct val="50000"/>
            </a:pPr>
            <a:r>
              <a:rPr lang="zh-CN" altLang="en-US" sz="2800" b="1" dirty="0">
                <a:latin typeface="黑体" panose="02010609060101010101" pitchFamily="49" charset="-122"/>
                <a:ea typeface="黑体" panose="02010609060101010101" pitchFamily="49" charset="-122"/>
              </a:rPr>
              <a:t>希尔排序所需的</a:t>
            </a:r>
            <a:r>
              <a:rPr lang="zh-CN" altLang="en-US" sz="2800" b="1" dirty="0">
                <a:solidFill>
                  <a:srgbClr val="FF0000"/>
                </a:solidFill>
                <a:latin typeface="黑体" panose="02010609060101010101" pitchFamily="49" charset="-122"/>
                <a:ea typeface="黑体" panose="02010609060101010101" pitchFamily="49" charset="-122"/>
              </a:rPr>
              <a:t>比较次数和移动次数</a:t>
            </a:r>
            <a:r>
              <a:rPr lang="zh-CN" altLang="en-US" sz="2800" b="1" dirty="0">
                <a:latin typeface="黑体" panose="02010609060101010101" pitchFamily="49" charset="-122"/>
                <a:ea typeface="黑体" panose="02010609060101010101" pitchFamily="49" charset="-122"/>
              </a:rPr>
              <a:t>约为</a:t>
            </a:r>
            <a:r>
              <a:rPr lang="en-US" altLang="zh-CN" sz="2800" b="1" dirty="0">
                <a:solidFill>
                  <a:srgbClr val="FF0000"/>
                </a:solidFill>
                <a:latin typeface="黑体" panose="02010609060101010101" pitchFamily="49" charset="-122"/>
                <a:ea typeface="黑体" panose="02010609060101010101" pitchFamily="49" charset="-122"/>
              </a:rPr>
              <a:t>n</a:t>
            </a:r>
            <a:r>
              <a:rPr lang="en-US" altLang="zh-CN" sz="2800" b="1" baseline="30000" dirty="0">
                <a:solidFill>
                  <a:srgbClr val="FF0000"/>
                </a:solidFill>
                <a:latin typeface="黑体" panose="02010609060101010101" pitchFamily="49" charset="-122"/>
                <a:ea typeface="黑体" panose="02010609060101010101" pitchFamily="49" charset="-122"/>
              </a:rPr>
              <a:t>1.3</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当</a:t>
            </a:r>
            <a:r>
              <a:rPr lang="en-US" altLang="zh-CN" sz="2900" b="1" dirty="0">
                <a:latin typeface="黑体" panose="02010609060101010101" pitchFamily="49" charset="-122"/>
                <a:ea typeface="黑体" panose="02010609060101010101" pitchFamily="49" charset="-122"/>
              </a:rPr>
              <a:t>n</a:t>
            </a:r>
            <a:r>
              <a:rPr lang="zh-CN" altLang="en-US" sz="2900" b="1" dirty="0">
                <a:latin typeface="黑体" panose="02010609060101010101" pitchFamily="49" charset="-122"/>
                <a:ea typeface="黑体" panose="02010609060101010101" pitchFamily="49" charset="-122"/>
              </a:rPr>
              <a:t>趋于无穷时可减少到</a:t>
            </a:r>
            <a:r>
              <a:rPr lang="en-US" altLang="zh-CN" sz="2900" b="1" dirty="0">
                <a:solidFill>
                  <a:srgbClr val="FF0000"/>
                </a:solidFill>
                <a:latin typeface="黑体" panose="02010609060101010101" pitchFamily="49" charset="-122"/>
                <a:ea typeface="黑体" panose="02010609060101010101" pitchFamily="49" charset="-122"/>
              </a:rPr>
              <a:t>n x(log</a:t>
            </a:r>
            <a:r>
              <a:rPr lang="en-US" altLang="zh-CN" sz="2900" b="1" baseline="-25000" dirty="0">
                <a:solidFill>
                  <a:srgbClr val="FF0000"/>
                </a:solidFill>
                <a:latin typeface="黑体" panose="02010609060101010101" pitchFamily="49" charset="-122"/>
                <a:ea typeface="黑体" panose="02010609060101010101" pitchFamily="49" charset="-122"/>
              </a:rPr>
              <a:t>2 </a:t>
            </a:r>
            <a:r>
              <a:rPr lang="en-US" altLang="zh-CN" sz="2900" b="1" dirty="0">
                <a:solidFill>
                  <a:srgbClr val="FF0000"/>
                </a:solidFill>
                <a:latin typeface="黑体" panose="02010609060101010101" pitchFamily="49" charset="-122"/>
                <a:ea typeface="黑体" panose="02010609060101010101" pitchFamily="49" charset="-122"/>
              </a:rPr>
              <a:t>n)</a:t>
            </a:r>
            <a:r>
              <a:rPr lang="en-US" altLang="zh-CN" sz="2900" b="1" baseline="30000" dirty="0">
                <a:solidFill>
                  <a:srgbClr val="FF0000"/>
                </a:solidFill>
                <a:latin typeface="黑体" panose="02010609060101010101" pitchFamily="49" charset="-122"/>
                <a:ea typeface="黑体" panose="02010609060101010101" pitchFamily="49" charset="-122"/>
              </a:rPr>
              <a:t>2</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希尔排序的时间复杂度约为</a:t>
            </a:r>
            <a:r>
              <a:rPr lang="en-US" altLang="zh-CN" sz="2900" b="1" dirty="0">
                <a:latin typeface="黑体" panose="02010609060101010101" pitchFamily="49" charset="-122"/>
                <a:ea typeface="黑体" panose="02010609060101010101" pitchFamily="49" charset="-122"/>
              </a:rPr>
              <a:t>O(n x(log</a:t>
            </a:r>
            <a:r>
              <a:rPr lang="en-US" altLang="zh-CN" sz="2900" b="1" baseline="-25000" dirty="0">
                <a:latin typeface="黑体" panose="02010609060101010101" pitchFamily="49" charset="-122"/>
                <a:ea typeface="黑体" panose="02010609060101010101" pitchFamily="49" charset="-122"/>
              </a:rPr>
              <a:t>2 </a:t>
            </a:r>
            <a:r>
              <a:rPr lang="en-US" altLang="zh-CN" sz="2900" b="1" dirty="0">
                <a:latin typeface="黑体" panose="02010609060101010101" pitchFamily="49" charset="-122"/>
                <a:ea typeface="黑体" panose="02010609060101010101" pitchFamily="49" charset="-122"/>
              </a:rPr>
              <a:t>n)</a:t>
            </a:r>
            <a:r>
              <a:rPr lang="en-US" altLang="zh-CN" sz="2900" b="1" baseline="30000" dirty="0">
                <a:latin typeface="黑体" panose="02010609060101010101" pitchFamily="49" charset="-122"/>
                <a:ea typeface="黑体" panose="02010609060101010101" pitchFamily="49" charset="-122"/>
              </a:rPr>
              <a:t>2</a:t>
            </a:r>
            <a:r>
              <a:rPr lang="en-US" altLang="zh-CN" sz="2900" b="1" dirty="0">
                <a:latin typeface="黑体" panose="02010609060101010101" pitchFamily="49" charset="-122"/>
                <a:ea typeface="黑体" panose="02010609060101010101" pitchFamily="49" charset="-122"/>
              </a:rPr>
              <a:t>)</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endParaRPr lang="en-US" altLang="zh-CN" sz="2900" b="1" dirty="0">
              <a:latin typeface="黑体" panose="02010609060101010101" pitchFamily="49" charset="-122"/>
              <a:ea typeface="黑体" panose="02010609060101010101" pitchFamily="49" charset="-122"/>
            </a:endParaRPr>
          </a:p>
        </p:txBody>
      </p:sp>
      <p:sp>
        <p:nvSpPr>
          <p:cNvPr id="35846" name="Rectangle 6">
            <a:extLst>
              <a:ext uri="{FF2B5EF4-FFF2-40B4-BE49-F238E27FC236}">
                <a16:creationId xmlns:a16="http://schemas.microsoft.com/office/drawing/2014/main" id="{4D93B461-6873-4625-9696-EA52A820CAB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59,20,17,36,98,14,23,83,</a:t>
            </a:r>
          </a:p>
          <a:p>
            <a:pPr algn="just">
              <a:buNone/>
            </a:pPr>
            <a:r>
              <a:rPr lang="en-US" altLang="zh-CN" b="1" dirty="0">
                <a:latin typeface="黑体" panose="02010609060101010101" pitchFamily="49" charset="-122"/>
                <a:ea typeface="黑体" panose="02010609060101010101" pitchFamily="49" charset="-122"/>
              </a:rPr>
              <a:t>13,25</a:t>
            </a:r>
            <a:r>
              <a:rPr lang="zh-CN" altLang="en-US" b="1" dirty="0">
                <a:latin typeface="黑体" panose="02010609060101010101" pitchFamily="49" charset="-122"/>
                <a:ea typeface="黑体" panose="02010609060101010101" pitchFamily="49" charset="-122"/>
              </a:rPr>
              <a:t>，间隔</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分别取</a:t>
            </a:r>
            <a:r>
              <a:rPr lang="en-US" altLang="zh-CN" b="1" dirty="0">
                <a:latin typeface="黑体" panose="02010609060101010101" pitchFamily="49" charset="-122"/>
                <a:ea typeface="黑体" panose="02010609060101010101" pitchFamily="49" charset="-122"/>
              </a:rPr>
              <a:t>5,2,1</a:t>
            </a:r>
            <a:r>
              <a:rPr lang="zh-CN" altLang="en-US" b="1" dirty="0">
                <a:latin typeface="黑体" panose="02010609060101010101" pitchFamily="49" charset="-122"/>
                <a:ea typeface="黑体" panose="02010609060101010101" pitchFamily="49" charset="-122"/>
              </a:rPr>
              <a:t>，请写出每趟希</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尔排序的结果。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75556" y="3212976"/>
            <a:ext cx="8136904" cy="2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14,20,17,13,25,59,23,83,36,98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14,13,17,20,23,59,25,83,36,98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13,14,17,20,23,25,36,59,83,98</a:t>
            </a:r>
            <a:endParaRPr lang="en-US" altLang="zh-CN" sz="32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36965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a:extLst>
              <a:ext uri="{FF2B5EF4-FFF2-40B4-BE49-F238E27FC236}">
                <a16:creationId xmlns:a16="http://schemas.microsoft.com/office/drawing/2014/main" id="{2A61666F-1F1B-4564-A420-CC8983B1F4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pPr algn="r" eaLnBrk="1" hangingPunct="1">
                <a:spcBef>
                  <a:spcPct val="50000"/>
                </a:spcBef>
                <a:buClrTx/>
                <a:buSzTx/>
                <a:buFontTx/>
                <a:buNone/>
              </a:pPr>
              <a:t>12</a:t>
            </a:fld>
            <a:endParaRPr lang="en-US" altLang="zh-CN" sz="2400"/>
          </a:p>
        </p:txBody>
      </p:sp>
      <p:sp>
        <p:nvSpPr>
          <p:cNvPr id="37892" name="Text Box 4">
            <a:extLst>
              <a:ext uri="{FF2B5EF4-FFF2-40B4-BE49-F238E27FC236}">
                <a16:creationId xmlns:a16="http://schemas.microsoft.com/office/drawing/2014/main" id="{01533041-A091-45EF-9257-D45BC556DD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7893" name="Rectangle 5">
            <a:extLst>
              <a:ext uri="{FF2B5EF4-FFF2-40B4-BE49-F238E27FC236}">
                <a16:creationId xmlns:a16="http://schemas.microsoft.com/office/drawing/2014/main" id="{2A10E6AE-CA34-4573-8311-985E83AE52D4}"/>
              </a:ext>
            </a:extLst>
          </p:cNvPr>
          <p:cNvSpPr>
            <a:spLocks noGrp="1" noChangeArrowheads="1"/>
          </p:cNvSpPr>
          <p:nvPr>
            <p:ph type="body" idx="1"/>
          </p:nvPr>
        </p:nvSpPr>
        <p:spPr>
          <a:xfrm>
            <a:off x="457200" y="1860550"/>
            <a:ext cx="8291264" cy="4038600"/>
          </a:xfrm>
        </p:spPr>
        <p:txBody>
          <a:bodyPr/>
          <a:lstStyle/>
          <a:p>
            <a:pPr eaLnBrk="1" hangingPunct="1">
              <a:spcBef>
                <a:spcPct val="50000"/>
              </a:spcBef>
              <a:defRPr/>
            </a:pPr>
            <a:r>
              <a:rPr lang="zh-CN" altLang="en-US" sz="3200" b="1" dirty="0">
                <a:solidFill>
                  <a:schemeClr val="tx2"/>
                </a:solidFill>
                <a:effectLst>
                  <a:outerShdw blurRad="38100" dist="38100" dir="2700000" algn="tl">
                    <a:srgbClr val="C0C0C0"/>
                  </a:outerShdw>
                </a:effectLst>
                <a:latin typeface="黑体" pitchFamily="2" charset="-122"/>
                <a:ea typeface="黑体" pitchFamily="2" charset="-122"/>
              </a:rPr>
              <a:t>交换排序的基本思想是：</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两两比较</a:t>
            </a:r>
            <a:r>
              <a:rPr lang="zh-CN" altLang="en-US" sz="3200" b="1" dirty="0">
                <a:effectLst>
                  <a:outerShdw blurRad="38100" dist="38100" dir="2700000" algn="tl">
                    <a:srgbClr val="C0C0C0"/>
                  </a:outerShdw>
                </a:effectLst>
                <a:latin typeface="黑体" pitchFamily="2" charset="-122"/>
                <a:ea typeface="黑体" pitchFamily="2" charset="-122"/>
              </a:rPr>
              <a:t>待排序记录的关键码，如果发生</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逆序</a:t>
            </a:r>
            <a:r>
              <a:rPr lang="zh-CN" altLang="en-US" sz="3200" b="1" dirty="0">
                <a:effectLst>
                  <a:outerShdw blurRad="38100" dist="38100" dir="2700000" algn="tl">
                    <a:srgbClr val="C0C0C0"/>
                  </a:outerShdw>
                </a:effectLst>
                <a:latin typeface="黑体" pitchFamily="2" charset="-122"/>
                <a:ea typeface="黑体" pitchFamily="2" charset="-122"/>
              </a:rPr>
              <a:t>（即排列顺序与排序后的次序正好相反），则</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交换</a:t>
            </a:r>
            <a:r>
              <a:rPr lang="zh-CN" altLang="en-US" sz="3200" b="1" dirty="0">
                <a:effectLst>
                  <a:outerShdw blurRad="38100" dist="38100" dir="2700000" algn="tl">
                    <a:srgbClr val="C0C0C0"/>
                  </a:outerShdw>
                </a:effectLst>
                <a:latin typeface="黑体" pitchFamily="2" charset="-122"/>
                <a:ea typeface="黑体" pitchFamily="2" charset="-122"/>
              </a:rPr>
              <a:t>之，直到所有记录都排好序为止。</a:t>
            </a:r>
            <a:endParaRPr lang="zh-CN" altLang="en-US" sz="3200" b="1" dirty="0">
              <a:solidFill>
                <a:schemeClr val="tx2"/>
              </a:solidFill>
              <a:effectLst>
                <a:outerShdw blurRad="38100" dist="38100" dir="2700000" algn="tl">
                  <a:srgbClr val="C0C0C0"/>
                </a:outerShdw>
              </a:effectLst>
              <a:latin typeface="黑体" pitchFamily="2" charset="-122"/>
              <a:ea typeface="黑体" pitchFamily="2" charset="-122"/>
            </a:endParaRPr>
          </a:p>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交换排序的主要算法有：</a:t>
            </a:r>
            <a:endParaRPr lang="en-US" altLang="zh-CN" sz="3200" b="1" dirty="0">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起泡排序（冒泡排序）</a:t>
            </a:r>
            <a:endParaRPr lang="en-US" altLang="zh-CN" sz="2800" b="1" dirty="0">
              <a:solidFill>
                <a:schemeClr val="tx2"/>
              </a:solidFill>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快速排序</a:t>
            </a:r>
          </a:p>
          <a:p>
            <a:pPr eaLnBrk="1" hangingPunct="1">
              <a:spcBef>
                <a:spcPct val="50000"/>
              </a:spcBef>
              <a:buClr>
                <a:schemeClr val="tx2"/>
              </a:buClr>
              <a:buSzPct val="50000"/>
            </a:pPr>
            <a:endParaRPr lang="en-US" altLang="zh-CN" sz="32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endParaRPr lang="zh-CN" altLang="en-US" sz="3200" b="1" dirty="0">
              <a:latin typeface="黑体" panose="02010609060101010101" pitchFamily="49" charset="-122"/>
              <a:ea typeface="黑体" panose="02010609060101010101" pitchFamily="49" charset="-122"/>
            </a:endParaRPr>
          </a:p>
        </p:txBody>
      </p:sp>
      <p:sp>
        <p:nvSpPr>
          <p:cNvPr id="37894" name="Rectangle 6">
            <a:extLst>
              <a:ext uri="{FF2B5EF4-FFF2-40B4-BE49-F238E27FC236}">
                <a16:creationId xmlns:a16="http://schemas.microsoft.com/office/drawing/2014/main" id="{ADB17240-DA76-45DD-971A-D7CEE8F936D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185701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2D181A3-5DC2-4791-B8A7-97F1D379FFC8}"/>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一、起泡排序（冒泡排序）</a:t>
            </a:r>
            <a:endParaRPr lang="en-US" altLang="zh-CN" sz="3300" dirty="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2A61666F-1F1B-4564-A420-CC8983B1F4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pPr algn="r" eaLnBrk="1" hangingPunct="1">
                <a:spcBef>
                  <a:spcPct val="50000"/>
                </a:spcBef>
                <a:buClrTx/>
                <a:buSzTx/>
                <a:buFontTx/>
                <a:buNone/>
              </a:pPr>
              <a:t>13</a:t>
            </a:fld>
            <a:endParaRPr lang="en-US" altLang="zh-CN" sz="2400"/>
          </a:p>
        </p:txBody>
      </p:sp>
      <p:sp>
        <p:nvSpPr>
          <p:cNvPr id="37892" name="Text Box 4">
            <a:extLst>
              <a:ext uri="{FF2B5EF4-FFF2-40B4-BE49-F238E27FC236}">
                <a16:creationId xmlns:a16="http://schemas.microsoft.com/office/drawing/2014/main" id="{01533041-A091-45EF-9257-D45BC556DD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7893" name="Rectangle 5">
            <a:extLst>
              <a:ext uri="{FF2B5EF4-FFF2-40B4-BE49-F238E27FC236}">
                <a16:creationId xmlns:a16="http://schemas.microsoft.com/office/drawing/2014/main" id="{2A10E6AE-CA34-4573-8311-985E83AE52D4}"/>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设待排序记录序列中的记录个数为</a:t>
            </a:r>
            <a:r>
              <a:rPr lang="en-US" altLang="zh-CN" b="1" dirty="0">
                <a:latin typeface="黑体" panose="02010609060101010101" pitchFamily="49" charset="-122"/>
                <a:ea typeface="黑体" panose="02010609060101010101" pitchFamily="49" charset="-122"/>
              </a:rPr>
              <a:t>n。</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一般地，第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趟起泡排序从</a:t>
            </a:r>
            <a:r>
              <a:rPr lang="zh-CN" altLang="en-US" b="1" dirty="0">
                <a:solidFill>
                  <a:srgbClr val="FF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到</a:t>
            </a:r>
            <a:r>
              <a:rPr lang="en-US" altLang="zh-CN" b="1" dirty="0">
                <a:solidFill>
                  <a:srgbClr val="FF0000"/>
                </a:solidFill>
                <a:latin typeface="黑体" panose="02010609060101010101" pitchFamily="49" charset="-122"/>
                <a:ea typeface="黑体" panose="02010609060101010101" pitchFamily="49" charset="-122"/>
              </a:rPr>
              <a:t>n+1-i</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依次比较</a:t>
            </a:r>
            <a:r>
              <a:rPr lang="zh-CN" altLang="en-US" b="1" dirty="0">
                <a:solidFill>
                  <a:srgbClr val="FF0000"/>
                </a:solidFill>
                <a:latin typeface="黑体" panose="02010609060101010101" pitchFamily="49" charset="-122"/>
                <a:ea typeface="黑体" panose="02010609060101010101" pitchFamily="49" charset="-122"/>
              </a:rPr>
              <a:t>相邻</a:t>
            </a:r>
            <a:r>
              <a:rPr lang="zh-CN" altLang="en-US" b="1" dirty="0">
                <a:latin typeface="黑体" panose="02010609060101010101" pitchFamily="49" charset="-122"/>
                <a:ea typeface="黑体" panose="02010609060101010101" pitchFamily="49" charset="-122"/>
              </a:rPr>
              <a:t>两个记录的关键字，如果发生逆序，则</a:t>
            </a:r>
            <a:r>
              <a:rPr lang="zh-CN" altLang="en-US" b="1" dirty="0">
                <a:solidFill>
                  <a:schemeClr val="hlink"/>
                </a:solidFill>
                <a:latin typeface="黑体" panose="02010609060101010101" pitchFamily="49" charset="-122"/>
                <a:ea typeface="黑体" panose="02010609060101010101" pitchFamily="49" charset="-122"/>
              </a:rPr>
              <a:t>交换</a:t>
            </a:r>
            <a:r>
              <a:rPr lang="zh-CN" altLang="en-US" b="1" dirty="0">
                <a:latin typeface="黑体" panose="02010609060101010101" pitchFamily="49" charset="-122"/>
                <a:ea typeface="黑体" panose="02010609060101010101" pitchFamily="49" charset="-122"/>
              </a:rPr>
              <a:t>之</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其结果是这</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个记录中，关键字最大的记录被交换到第</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的位置上，最多作</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a:t>
            </a:r>
          </a:p>
        </p:txBody>
      </p:sp>
      <p:sp>
        <p:nvSpPr>
          <p:cNvPr id="37894" name="Rectangle 6">
            <a:extLst>
              <a:ext uri="{FF2B5EF4-FFF2-40B4-BE49-F238E27FC236}">
                <a16:creationId xmlns:a16="http://schemas.microsoft.com/office/drawing/2014/main" id="{ADB17240-DA76-45DD-971A-D7CEE8F936D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45D61C0-F78A-435F-9119-5929BF009E7D}"/>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a:t>
            </a:r>
            <a:r>
              <a:rPr lang="en-US" altLang="zh-CN" sz="3300" dirty="0">
                <a:latin typeface="黑体" panose="02010609060101010101" pitchFamily="49" charset="-122"/>
                <a:ea typeface="黑体" panose="02010609060101010101" pitchFamily="49" charset="-122"/>
              </a:rPr>
              <a:t>)</a:t>
            </a:r>
          </a:p>
        </p:txBody>
      </p:sp>
      <p:sp>
        <p:nvSpPr>
          <p:cNvPr id="38915" name="Text Box 3">
            <a:extLst>
              <a:ext uri="{FF2B5EF4-FFF2-40B4-BE49-F238E27FC236}">
                <a16:creationId xmlns:a16="http://schemas.microsoft.com/office/drawing/2014/main" id="{BD15F5C8-547E-4E34-9A42-72E0132D95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0386569-780E-4677-8FAF-F6D2558FD01C}" type="slidenum">
              <a:rPr lang="zh-CN" altLang="en-US" sz="2400"/>
              <a:pPr algn="r" eaLnBrk="1" hangingPunct="1">
                <a:spcBef>
                  <a:spcPct val="50000"/>
                </a:spcBef>
                <a:buClrTx/>
                <a:buSzTx/>
                <a:buFontTx/>
                <a:buNone/>
              </a:pPr>
              <a:t>14</a:t>
            </a:fld>
            <a:endParaRPr lang="en-US" altLang="zh-CN" sz="2400"/>
          </a:p>
        </p:txBody>
      </p:sp>
      <p:sp>
        <p:nvSpPr>
          <p:cNvPr id="38916" name="Text Box 4">
            <a:extLst>
              <a:ext uri="{FF2B5EF4-FFF2-40B4-BE49-F238E27FC236}">
                <a16:creationId xmlns:a16="http://schemas.microsoft.com/office/drawing/2014/main" id="{2174BF2C-1C40-4A58-AA13-AA8401675DF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8917" name="Rectangle 5">
            <a:extLst>
              <a:ext uri="{FF2B5EF4-FFF2-40B4-BE49-F238E27FC236}">
                <a16:creationId xmlns:a16="http://schemas.microsoft.com/office/drawing/2014/main" id="{7FDE3165-A645-4551-A25D-D3704FA7FE04}"/>
              </a:ext>
            </a:extLst>
          </p:cNvPr>
          <p:cNvSpPr>
            <a:spLocks noGrp="1" noChangeArrowheads="1"/>
          </p:cNvSpPr>
          <p:nvPr>
            <p:ph type="body" idx="1"/>
          </p:nvPr>
        </p:nvSpPr>
        <p:spPr>
          <a:xfrm>
            <a:off x="381000" y="2643188"/>
            <a:ext cx="8763000" cy="4038600"/>
          </a:xfrm>
        </p:spPr>
        <p:txBody>
          <a:bodyPr/>
          <a:lstStyle/>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时，为第一趟排序，</a:t>
            </a:r>
            <a:r>
              <a:rPr lang="zh-CN" altLang="en-US" b="1" dirty="0">
                <a:solidFill>
                  <a:srgbClr val="FF0000"/>
                </a:solidFill>
                <a:latin typeface="黑体" panose="02010609060101010101" pitchFamily="49" charset="-122"/>
                <a:ea typeface="黑体" panose="02010609060101010101" pitchFamily="49" charset="-122"/>
              </a:rPr>
              <a:t>关键字最大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最后一个位置</a:t>
            </a:r>
          </a:p>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i=2</a:t>
            </a:r>
            <a:r>
              <a:rPr lang="zh-CN" altLang="en-US" b="1" dirty="0">
                <a:latin typeface="黑体" panose="02010609060101010101" pitchFamily="49" charset="-122"/>
                <a:ea typeface="黑体" panose="02010609060101010101" pitchFamily="49" charset="-122"/>
              </a:rPr>
              <a:t>时，为第二趟排序，</a:t>
            </a:r>
            <a:r>
              <a:rPr lang="zh-CN" altLang="en-US" b="1" dirty="0">
                <a:solidFill>
                  <a:srgbClr val="FF0000"/>
                </a:solidFill>
                <a:latin typeface="黑体" panose="02010609060101010101" pitchFamily="49" charset="-122"/>
                <a:ea typeface="黑体" panose="02010609060101010101" pitchFamily="49" charset="-122"/>
              </a:rPr>
              <a:t>关键字次大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最后第二个位置</a:t>
            </a: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a:t>
            </a: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关键字小的记录不断上浮(</a:t>
            </a:r>
            <a:r>
              <a:rPr lang="zh-CN" altLang="en-US" b="1" dirty="0">
                <a:solidFill>
                  <a:schemeClr val="hlink"/>
                </a:solidFill>
                <a:latin typeface="黑体" panose="02010609060101010101" pitchFamily="49" charset="-122"/>
                <a:ea typeface="黑体" panose="02010609060101010101" pitchFamily="49" charset="-122"/>
              </a:rPr>
              <a:t>起泡</a:t>
            </a:r>
            <a:r>
              <a:rPr lang="zh-CN" altLang="en-US" b="1" dirty="0">
                <a:latin typeface="黑体" panose="02010609060101010101" pitchFamily="49" charset="-122"/>
                <a:ea typeface="黑体" panose="02010609060101010101" pitchFamily="49" charset="-122"/>
              </a:rPr>
              <a:t>)，关键字大的记录不断下沉(每趟排序最大的一直沉到底)</a:t>
            </a:r>
          </a:p>
        </p:txBody>
      </p:sp>
      <p:sp>
        <p:nvSpPr>
          <p:cNvPr id="38918" name="Rectangle 6">
            <a:extLst>
              <a:ext uri="{FF2B5EF4-FFF2-40B4-BE49-F238E27FC236}">
                <a16:creationId xmlns:a16="http://schemas.microsoft.com/office/drawing/2014/main" id="{F662E5B1-82EB-4ABC-8F49-C4968086BFA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98197F6-BBBD-4B83-95B0-AF2BBA905C0F}"/>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举例</a:t>
            </a:r>
            <a:r>
              <a:rPr lang="en-US" altLang="zh-CN" sz="3300" dirty="0">
                <a:latin typeface="黑体" panose="02010609060101010101" pitchFamily="49" charset="-122"/>
                <a:ea typeface="黑体" panose="02010609060101010101" pitchFamily="49" charset="-122"/>
              </a:rPr>
              <a:t>)</a:t>
            </a:r>
          </a:p>
        </p:txBody>
      </p:sp>
      <p:sp>
        <p:nvSpPr>
          <p:cNvPr id="39939" name="Text Box 3">
            <a:extLst>
              <a:ext uri="{FF2B5EF4-FFF2-40B4-BE49-F238E27FC236}">
                <a16:creationId xmlns:a16="http://schemas.microsoft.com/office/drawing/2014/main" id="{91143C50-3250-4B5D-AFED-30662EA6AC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1B9323-EF8E-4702-81FE-0932B7B8E3E7}" type="slidenum">
              <a:rPr lang="zh-CN" altLang="en-US" sz="2400"/>
              <a:pPr algn="r" eaLnBrk="1" hangingPunct="1">
                <a:spcBef>
                  <a:spcPct val="50000"/>
                </a:spcBef>
                <a:buClrTx/>
                <a:buSzTx/>
                <a:buFontTx/>
                <a:buNone/>
              </a:pPr>
              <a:t>15</a:t>
            </a:fld>
            <a:endParaRPr lang="en-US" altLang="zh-CN" sz="2400"/>
          </a:p>
        </p:txBody>
      </p:sp>
      <p:sp>
        <p:nvSpPr>
          <p:cNvPr id="39940" name="Text Box 4">
            <a:extLst>
              <a:ext uri="{FF2B5EF4-FFF2-40B4-BE49-F238E27FC236}">
                <a16:creationId xmlns:a16="http://schemas.microsoft.com/office/drawing/2014/main" id="{AE3E707E-6CB8-410E-8A67-5B00DD7C939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9941" name="Rectangle 6">
            <a:extLst>
              <a:ext uri="{FF2B5EF4-FFF2-40B4-BE49-F238E27FC236}">
                <a16:creationId xmlns:a16="http://schemas.microsoft.com/office/drawing/2014/main" id="{0A287379-81C9-4103-8412-5B00E907AE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39942" name="Group 60">
            <a:extLst>
              <a:ext uri="{FF2B5EF4-FFF2-40B4-BE49-F238E27FC236}">
                <a16:creationId xmlns:a16="http://schemas.microsoft.com/office/drawing/2014/main" id="{C8222E98-1F94-4861-837B-098FC167656B}"/>
              </a:ext>
            </a:extLst>
          </p:cNvPr>
          <p:cNvGrpSpPr>
            <a:grpSpLocks/>
          </p:cNvGrpSpPr>
          <p:nvPr/>
        </p:nvGrpSpPr>
        <p:grpSpPr bwMode="auto">
          <a:xfrm>
            <a:off x="685800" y="2819400"/>
            <a:ext cx="7623175" cy="3957638"/>
            <a:chOff x="432" y="1776"/>
            <a:chExt cx="4802" cy="2492"/>
          </a:xfrm>
        </p:grpSpPr>
        <p:grpSp>
          <p:nvGrpSpPr>
            <p:cNvPr id="39943" name="Group 51">
              <a:extLst>
                <a:ext uri="{FF2B5EF4-FFF2-40B4-BE49-F238E27FC236}">
                  <a16:creationId xmlns:a16="http://schemas.microsoft.com/office/drawing/2014/main" id="{196A1566-0E06-4A8A-B38B-53BDC3948AC8}"/>
                </a:ext>
              </a:extLst>
            </p:cNvPr>
            <p:cNvGrpSpPr>
              <a:grpSpLocks/>
            </p:cNvGrpSpPr>
            <p:nvPr/>
          </p:nvGrpSpPr>
          <p:grpSpPr bwMode="auto">
            <a:xfrm>
              <a:off x="528" y="1776"/>
              <a:ext cx="336" cy="2064"/>
              <a:chOff x="528" y="1824"/>
              <a:chExt cx="336" cy="2016"/>
            </a:xfrm>
          </p:grpSpPr>
          <p:sp>
            <p:nvSpPr>
              <p:cNvPr id="245768" name="Oval 8">
                <a:extLst>
                  <a:ext uri="{FF2B5EF4-FFF2-40B4-BE49-F238E27FC236}">
                    <a16:creationId xmlns:a16="http://schemas.microsoft.com/office/drawing/2014/main" id="{079C6ECF-53FB-49BC-908B-14109722D949}"/>
                  </a:ext>
                </a:extLst>
              </p:cNvPr>
              <p:cNvSpPr>
                <a:spLocks noChangeArrowheads="1"/>
              </p:cNvSpPr>
              <p:nvPr/>
            </p:nvSpPr>
            <p:spPr bwMode="auto">
              <a:xfrm>
                <a:off x="528" y="18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69" name="Oval 9">
                <a:extLst>
                  <a:ext uri="{FF2B5EF4-FFF2-40B4-BE49-F238E27FC236}">
                    <a16:creationId xmlns:a16="http://schemas.microsoft.com/office/drawing/2014/main" id="{E5FC86AB-7A15-4E37-8AFB-89AA80E3D876}"/>
                  </a:ext>
                </a:extLst>
              </p:cNvPr>
              <p:cNvSpPr>
                <a:spLocks noChangeArrowheads="1"/>
              </p:cNvSpPr>
              <p:nvPr/>
            </p:nvSpPr>
            <p:spPr bwMode="auto">
              <a:xfrm>
                <a:off x="52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45770" name="Oval 10">
                <a:extLst>
                  <a:ext uri="{FF2B5EF4-FFF2-40B4-BE49-F238E27FC236}">
                    <a16:creationId xmlns:a16="http://schemas.microsoft.com/office/drawing/2014/main" id="{E754CC76-1C4B-4C2C-9132-B736CE391F75}"/>
                  </a:ext>
                </a:extLst>
              </p:cNvPr>
              <p:cNvSpPr>
                <a:spLocks noChangeArrowheads="1"/>
              </p:cNvSpPr>
              <p:nvPr/>
            </p:nvSpPr>
            <p:spPr bwMode="auto">
              <a:xfrm>
                <a:off x="52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71" name="Oval 11">
                <a:extLst>
                  <a:ext uri="{FF2B5EF4-FFF2-40B4-BE49-F238E27FC236}">
                    <a16:creationId xmlns:a16="http://schemas.microsoft.com/office/drawing/2014/main" id="{277C6156-6B2F-45DC-82B3-B06D1D8F42F8}"/>
                  </a:ext>
                </a:extLst>
              </p:cNvPr>
              <p:cNvSpPr>
                <a:spLocks noChangeArrowheads="1"/>
              </p:cNvSpPr>
              <p:nvPr/>
            </p:nvSpPr>
            <p:spPr bwMode="auto">
              <a:xfrm>
                <a:off x="528"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72" name="Oval 12">
                <a:extLst>
                  <a:ext uri="{FF2B5EF4-FFF2-40B4-BE49-F238E27FC236}">
                    <a16:creationId xmlns:a16="http://schemas.microsoft.com/office/drawing/2014/main" id="{A9121D48-27FA-414D-9C09-1F6DF0E974AE}"/>
                  </a:ext>
                </a:extLst>
              </p:cNvPr>
              <p:cNvSpPr>
                <a:spLocks noChangeArrowheads="1"/>
              </p:cNvSpPr>
              <p:nvPr/>
            </p:nvSpPr>
            <p:spPr bwMode="auto">
              <a:xfrm>
                <a:off x="528" y="283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p>
            </p:txBody>
          </p:sp>
          <p:sp>
            <p:nvSpPr>
              <p:cNvPr id="245773" name="Oval 13">
                <a:extLst>
                  <a:ext uri="{FF2B5EF4-FFF2-40B4-BE49-F238E27FC236}">
                    <a16:creationId xmlns:a16="http://schemas.microsoft.com/office/drawing/2014/main" id="{7ABE8088-F3D7-4684-85E1-EE393473DC94}"/>
                  </a:ext>
                </a:extLst>
              </p:cNvPr>
              <p:cNvSpPr>
                <a:spLocks noChangeArrowheads="1"/>
              </p:cNvSpPr>
              <p:nvPr/>
            </p:nvSpPr>
            <p:spPr bwMode="auto">
              <a:xfrm>
                <a:off x="528"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39944" name="Group 59">
              <a:extLst>
                <a:ext uri="{FF2B5EF4-FFF2-40B4-BE49-F238E27FC236}">
                  <a16:creationId xmlns:a16="http://schemas.microsoft.com/office/drawing/2014/main" id="{7C666DE4-35CB-476F-9774-25B23FE16995}"/>
                </a:ext>
              </a:extLst>
            </p:cNvPr>
            <p:cNvGrpSpPr>
              <a:grpSpLocks/>
            </p:cNvGrpSpPr>
            <p:nvPr/>
          </p:nvGrpSpPr>
          <p:grpSpPr bwMode="auto">
            <a:xfrm>
              <a:off x="1584" y="1776"/>
              <a:ext cx="3552" cy="2064"/>
              <a:chOff x="1584" y="1776"/>
              <a:chExt cx="3552" cy="2064"/>
            </a:xfrm>
          </p:grpSpPr>
          <p:grpSp>
            <p:nvGrpSpPr>
              <p:cNvPr id="39951" name="Group 14">
                <a:extLst>
                  <a:ext uri="{FF2B5EF4-FFF2-40B4-BE49-F238E27FC236}">
                    <a16:creationId xmlns:a16="http://schemas.microsoft.com/office/drawing/2014/main" id="{7626FFC7-0F51-44C4-8F3E-CC89E32D064C}"/>
                  </a:ext>
                </a:extLst>
              </p:cNvPr>
              <p:cNvGrpSpPr>
                <a:grpSpLocks/>
              </p:cNvGrpSpPr>
              <p:nvPr/>
            </p:nvGrpSpPr>
            <p:grpSpPr bwMode="auto">
              <a:xfrm>
                <a:off x="1584" y="1776"/>
                <a:ext cx="336" cy="2064"/>
                <a:chOff x="1104" y="624"/>
                <a:chExt cx="336" cy="2064"/>
              </a:xfrm>
            </p:grpSpPr>
            <p:sp>
              <p:nvSpPr>
                <p:cNvPr id="245775" name="Oval 15">
                  <a:extLst>
                    <a:ext uri="{FF2B5EF4-FFF2-40B4-BE49-F238E27FC236}">
                      <a16:creationId xmlns:a16="http://schemas.microsoft.com/office/drawing/2014/main" id="{DAB5D120-0AD1-4947-A555-4273A1019729}"/>
                    </a:ext>
                  </a:extLst>
                </p:cNvPr>
                <p:cNvSpPr>
                  <a:spLocks noChangeArrowheads="1"/>
                </p:cNvSpPr>
                <p:nvPr/>
              </p:nvSpPr>
              <p:spPr bwMode="auto">
                <a:xfrm>
                  <a:off x="1104" y="6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76" name="Oval 16">
                  <a:extLst>
                    <a:ext uri="{FF2B5EF4-FFF2-40B4-BE49-F238E27FC236}">
                      <a16:creationId xmlns:a16="http://schemas.microsoft.com/office/drawing/2014/main" id="{39A655EB-EA8B-4BD1-AC11-6763A112FD2F}"/>
                    </a:ext>
                  </a:extLst>
                </p:cNvPr>
                <p:cNvSpPr>
                  <a:spLocks noChangeArrowheads="1"/>
                </p:cNvSpPr>
                <p:nvPr/>
              </p:nvSpPr>
              <p:spPr bwMode="auto">
                <a:xfrm>
                  <a:off x="1104" y="235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77" name="Oval 17">
                  <a:extLst>
                    <a:ext uri="{FF2B5EF4-FFF2-40B4-BE49-F238E27FC236}">
                      <a16:creationId xmlns:a16="http://schemas.microsoft.com/office/drawing/2014/main" id="{BCFD3E8B-A7F3-49EA-80C9-8AD2C403C601}"/>
                    </a:ext>
                  </a:extLst>
                </p:cNvPr>
                <p:cNvSpPr>
                  <a:spLocks noChangeArrowheads="1"/>
                </p:cNvSpPr>
                <p:nvPr/>
              </p:nvSpPr>
              <p:spPr bwMode="auto">
                <a:xfrm>
                  <a:off x="1104" y="9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78" name="Oval 18">
                  <a:extLst>
                    <a:ext uri="{FF2B5EF4-FFF2-40B4-BE49-F238E27FC236}">
                      <a16:creationId xmlns:a16="http://schemas.microsoft.com/office/drawing/2014/main" id="{3C7691E3-B835-4C6F-B3A3-70162491AFE4}"/>
                    </a:ext>
                  </a:extLst>
                </p:cNvPr>
                <p:cNvSpPr>
                  <a:spLocks noChangeArrowheads="1"/>
                </p:cNvSpPr>
                <p:nvPr/>
              </p:nvSpPr>
              <p:spPr bwMode="auto">
                <a:xfrm>
                  <a:off x="1104" y="129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79" name="Oval 19">
                  <a:extLst>
                    <a:ext uri="{FF2B5EF4-FFF2-40B4-BE49-F238E27FC236}">
                      <a16:creationId xmlns:a16="http://schemas.microsoft.com/office/drawing/2014/main" id="{E902BF1A-EFFE-482B-9386-B1F9BFCF26E0}"/>
                    </a:ext>
                  </a:extLst>
                </p:cNvPr>
                <p:cNvSpPr>
                  <a:spLocks noChangeArrowheads="1"/>
                </p:cNvSpPr>
                <p:nvPr/>
              </p:nvSpPr>
              <p:spPr bwMode="auto">
                <a:xfrm>
                  <a:off x="1104" y="1632"/>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80" name="Oval 20">
                  <a:extLst>
                    <a:ext uri="{FF2B5EF4-FFF2-40B4-BE49-F238E27FC236}">
                      <a16:creationId xmlns:a16="http://schemas.microsoft.com/office/drawing/2014/main" id="{748C8DC3-1CF1-4315-A55B-9D8F002401A7}"/>
                    </a:ext>
                  </a:extLst>
                </p:cNvPr>
                <p:cNvSpPr>
                  <a:spLocks noChangeArrowheads="1"/>
                </p:cNvSpPr>
                <p:nvPr/>
              </p:nvSpPr>
              <p:spPr bwMode="auto">
                <a:xfrm>
                  <a:off x="1104" y="19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grpSp>
          <p:sp>
            <p:nvSpPr>
              <p:cNvPr id="39952" name="Text Box 22">
                <a:extLst>
                  <a:ext uri="{FF2B5EF4-FFF2-40B4-BE49-F238E27FC236}">
                    <a16:creationId xmlns:a16="http://schemas.microsoft.com/office/drawing/2014/main" id="{545A8F3F-DABE-4A4E-A702-1362341DE82D}"/>
                  </a:ext>
                </a:extLst>
              </p:cNvPr>
              <p:cNvSpPr txBox="1">
                <a:spLocks noChangeArrowheads="1"/>
              </p:cNvSpPr>
              <p:nvPr/>
            </p:nvSpPr>
            <p:spPr bwMode="auto">
              <a:xfrm>
                <a:off x="2543"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83" name="Oval 23">
                <a:extLst>
                  <a:ext uri="{FF2B5EF4-FFF2-40B4-BE49-F238E27FC236}">
                    <a16:creationId xmlns:a16="http://schemas.microsoft.com/office/drawing/2014/main" id="{0AE76FD5-66F9-4D9C-B30A-3ABE44EFCD8C}"/>
                  </a:ext>
                </a:extLst>
              </p:cNvPr>
              <p:cNvSpPr>
                <a:spLocks noChangeArrowheads="1"/>
              </p:cNvSpPr>
              <p:nvPr/>
            </p:nvSpPr>
            <p:spPr bwMode="auto">
              <a:xfrm>
                <a:off x="2352"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84" name="Oval 24">
                <a:extLst>
                  <a:ext uri="{FF2B5EF4-FFF2-40B4-BE49-F238E27FC236}">
                    <a16:creationId xmlns:a16="http://schemas.microsoft.com/office/drawing/2014/main" id="{B3D43619-E9F9-4DE1-84F6-6F852353351A}"/>
                  </a:ext>
                </a:extLst>
              </p:cNvPr>
              <p:cNvSpPr>
                <a:spLocks noChangeArrowheads="1"/>
              </p:cNvSpPr>
              <p:nvPr/>
            </p:nvSpPr>
            <p:spPr bwMode="auto">
              <a:xfrm>
                <a:off x="2352"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85" name="Oval 25">
                <a:extLst>
                  <a:ext uri="{FF2B5EF4-FFF2-40B4-BE49-F238E27FC236}">
                    <a16:creationId xmlns:a16="http://schemas.microsoft.com/office/drawing/2014/main" id="{93D40D6B-D26A-41FD-A653-5812160A3B5D}"/>
                  </a:ext>
                </a:extLst>
              </p:cNvPr>
              <p:cNvSpPr>
                <a:spLocks noChangeArrowheads="1"/>
              </p:cNvSpPr>
              <p:nvPr/>
            </p:nvSpPr>
            <p:spPr bwMode="auto">
              <a:xfrm>
                <a:off x="2352"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86" name="Oval 26">
                <a:extLst>
                  <a:ext uri="{FF2B5EF4-FFF2-40B4-BE49-F238E27FC236}">
                    <a16:creationId xmlns:a16="http://schemas.microsoft.com/office/drawing/2014/main" id="{C4278B8C-A2E1-4FE7-92AF-8072F9370936}"/>
                  </a:ext>
                </a:extLst>
              </p:cNvPr>
              <p:cNvSpPr>
                <a:spLocks noChangeArrowheads="1"/>
              </p:cNvSpPr>
              <p:nvPr/>
            </p:nvSpPr>
            <p:spPr bwMode="auto">
              <a:xfrm>
                <a:off x="2352"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87" name="Oval 27">
                <a:extLst>
                  <a:ext uri="{FF2B5EF4-FFF2-40B4-BE49-F238E27FC236}">
                    <a16:creationId xmlns:a16="http://schemas.microsoft.com/office/drawing/2014/main" id="{BEEE432C-FA6D-4B59-A0A9-BD944B2644A2}"/>
                  </a:ext>
                </a:extLst>
              </p:cNvPr>
              <p:cNvSpPr>
                <a:spLocks noChangeArrowheads="1"/>
              </p:cNvSpPr>
              <p:nvPr/>
            </p:nvSpPr>
            <p:spPr bwMode="auto">
              <a:xfrm>
                <a:off x="2352"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88" name="Oval 28">
                <a:extLst>
                  <a:ext uri="{FF2B5EF4-FFF2-40B4-BE49-F238E27FC236}">
                    <a16:creationId xmlns:a16="http://schemas.microsoft.com/office/drawing/2014/main" id="{95947231-B50B-44BB-8227-8DFEE8592156}"/>
                  </a:ext>
                </a:extLst>
              </p:cNvPr>
              <p:cNvSpPr>
                <a:spLocks noChangeArrowheads="1"/>
              </p:cNvSpPr>
              <p:nvPr/>
            </p:nvSpPr>
            <p:spPr bwMode="auto">
              <a:xfrm>
                <a:off x="2352" y="2784"/>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59" name="Text Box 29">
                <a:extLst>
                  <a:ext uri="{FF2B5EF4-FFF2-40B4-BE49-F238E27FC236}">
                    <a16:creationId xmlns:a16="http://schemas.microsoft.com/office/drawing/2014/main" id="{F674CB7A-5DD4-4667-B3DF-AF76E371A8F2}"/>
                  </a:ext>
                </a:extLst>
              </p:cNvPr>
              <p:cNvSpPr txBox="1">
                <a:spLocks noChangeArrowheads="1"/>
              </p:cNvSpPr>
              <p:nvPr/>
            </p:nvSpPr>
            <p:spPr bwMode="auto">
              <a:xfrm>
                <a:off x="331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0" name="Oval 30">
                <a:extLst>
                  <a:ext uri="{FF2B5EF4-FFF2-40B4-BE49-F238E27FC236}">
                    <a16:creationId xmlns:a16="http://schemas.microsoft.com/office/drawing/2014/main" id="{E6545AA3-1E0D-4387-8518-C42E5BE8E4F6}"/>
                  </a:ext>
                </a:extLst>
              </p:cNvPr>
              <p:cNvSpPr>
                <a:spLocks noChangeArrowheads="1"/>
              </p:cNvSpPr>
              <p:nvPr/>
            </p:nvSpPr>
            <p:spPr bwMode="auto">
              <a:xfrm>
                <a:off x="312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91" name="Oval 31">
                <a:extLst>
                  <a:ext uri="{FF2B5EF4-FFF2-40B4-BE49-F238E27FC236}">
                    <a16:creationId xmlns:a16="http://schemas.microsoft.com/office/drawing/2014/main" id="{3C36F68B-FA07-41DC-845E-7090569AAC16}"/>
                  </a:ext>
                </a:extLst>
              </p:cNvPr>
              <p:cNvSpPr>
                <a:spLocks noChangeArrowheads="1"/>
              </p:cNvSpPr>
              <p:nvPr/>
            </p:nvSpPr>
            <p:spPr bwMode="auto">
              <a:xfrm>
                <a:off x="31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92" name="Oval 32">
                <a:extLst>
                  <a:ext uri="{FF2B5EF4-FFF2-40B4-BE49-F238E27FC236}">
                    <a16:creationId xmlns:a16="http://schemas.microsoft.com/office/drawing/2014/main" id="{B7DA5BB9-908E-4A37-B3E9-1337063846DD}"/>
                  </a:ext>
                </a:extLst>
              </p:cNvPr>
              <p:cNvSpPr>
                <a:spLocks noChangeArrowheads="1"/>
              </p:cNvSpPr>
              <p:nvPr/>
            </p:nvSpPr>
            <p:spPr bwMode="auto">
              <a:xfrm>
                <a:off x="312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93" name="Oval 33">
                <a:extLst>
                  <a:ext uri="{FF2B5EF4-FFF2-40B4-BE49-F238E27FC236}">
                    <a16:creationId xmlns:a16="http://schemas.microsoft.com/office/drawing/2014/main" id="{4ED526D0-7CF4-40E1-BE94-615E95468C75}"/>
                  </a:ext>
                </a:extLst>
              </p:cNvPr>
              <p:cNvSpPr>
                <a:spLocks noChangeArrowheads="1"/>
              </p:cNvSpPr>
              <p:nvPr/>
            </p:nvSpPr>
            <p:spPr bwMode="auto">
              <a:xfrm>
                <a:off x="312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94" name="Oval 34">
                <a:extLst>
                  <a:ext uri="{FF2B5EF4-FFF2-40B4-BE49-F238E27FC236}">
                    <a16:creationId xmlns:a16="http://schemas.microsoft.com/office/drawing/2014/main" id="{F0886FC8-FCBE-4380-8C68-FDA46B8A0082}"/>
                  </a:ext>
                </a:extLst>
              </p:cNvPr>
              <p:cNvSpPr>
                <a:spLocks noChangeArrowheads="1"/>
              </p:cNvSpPr>
              <p:nvPr/>
            </p:nvSpPr>
            <p:spPr bwMode="auto">
              <a:xfrm>
                <a:off x="3120"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95" name="Oval 35">
                <a:extLst>
                  <a:ext uri="{FF2B5EF4-FFF2-40B4-BE49-F238E27FC236}">
                    <a16:creationId xmlns:a16="http://schemas.microsoft.com/office/drawing/2014/main" id="{EDAA6739-BB97-4E7A-97EC-666EBEF2704E}"/>
                  </a:ext>
                </a:extLst>
              </p:cNvPr>
              <p:cNvSpPr>
                <a:spLocks noChangeArrowheads="1"/>
              </p:cNvSpPr>
              <p:nvPr/>
            </p:nvSpPr>
            <p:spPr bwMode="auto">
              <a:xfrm>
                <a:off x="3120"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66" name="Text Box 36">
                <a:extLst>
                  <a:ext uri="{FF2B5EF4-FFF2-40B4-BE49-F238E27FC236}">
                    <a16:creationId xmlns:a16="http://schemas.microsoft.com/office/drawing/2014/main" id="{45CAD20E-9D05-451B-8324-35353EF92245}"/>
                  </a:ext>
                </a:extLst>
              </p:cNvPr>
              <p:cNvSpPr txBox="1">
                <a:spLocks noChangeArrowheads="1"/>
              </p:cNvSpPr>
              <p:nvPr/>
            </p:nvSpPr>
            <p:spPr bwMode="auto">
              <a:xfrm>
                <a:off x="4127"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7" name="Oval 37">
                <a:extLst>
                  <a:ext uri="{FF2B5EF4-FFF2-40B4-BE49-F238E27FC236}">
                    <a16:creationId xmlns:a16="http://schemas.microsoft.com/office/drawing/2014/main" id="{E7CB4CDB-0EED-4D21-BF07-7880D1EE9430}"/>
                  </a:ext>
                </a:extLst>
              </p:cNvPr>
              <p:cNvSpPr>
                <a:spLocks noChangeArrowheads="1"/>
              </p:cNvSpPr>
              <p:nvPr/>
            </p:nvSpPr>
            <p:spPr bwMode="auto">
              <a:xfrm>
                <a:off x="3936"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98" name="Oval 38">
                <a:extLst>
                  <a:ext uri="{FF2B5EF4-FFF2-40B4-BE49-F238E27FC236}">
                    <a16:creationId xmlns:a16="http://schemas.microsoft.com/office/drawing/2014/main" id="{75BAFEDE-4CD8-48E3-B438-95079F8304A9}"/>
                  </a:ext>
                </a:extLst>
              </p:cNvPr>
              <p:cNvSpPr>
                <a:spLocks noChangeArrowheads="1"/>
              </p:cNvSpPr>
              <p:nvPr/>
            </p:nvSpPr>
            <p:spPr bwMode="auto">
              <a:xfrm>
                <a:off x="3936"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99" name="Oval 39">
                <a:extLst>
                  <a:ext uri="{FF2B5EF4-FFF2-40B4-BE49-F238E27FC236}">
                    <a16:creationId xmlns:a16="http://schemas.microsoft.com/office/drawing/2014/main" id="{CEBC9ECA-EC92-4595-B0E9-500A07B48E75}"/>
                  </a:ext>
                </a:extLst>
              </p:cNvPr>
              <p:cNvSpPr>
                <a:spLocks noChangeArrowheads="1"/>
              </p:cNvSpPr>
              <p:nvPr/>
            </p:nvSpPr>
            <p:spPr bwMode="auto">
              <a:xfrm>
                <a:off x="3936"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800" name="Oval 40">
                <a:extLst>
                  <a:ext uri="{FF2B5EF4-FFF2-40B4-BE49-F238E27FC236}">
                    <a16:creationId xmlns:a16="http://schemas.microsoft.com/office/drawing/2014/main" id="{E03C2BF4-7E56-4B9A-9E40-70CDC6A95D45}"/>
                  </a:ext>
                </a:extLst>
              </p:cNvPr>
              <p:cNvSpPr>
                <a:spLocks noChangeArrowheads="1"/>
              </p:cNvSpPr>
              <p:nvPr/>
            </p:nvSpPr>
            <p:spPr bwMode="auto">
              <a:xfrm>
                <a:off x="3936"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801" name="Oval 41">
                <a:extLst>
                  <a:ext uri="{FF2B5EF4-FFF2-40B4-BE49-F238E27FC236}">
                    <a16:creationId xmlns:a16="http://schemas.microsoft.com/office/drawing/2014/main" id="{B0D3C437-5726-43F5-8633-121B7C1E41B2}"/>
                  </a:ext>
                </a:extLst>
              </p:cNvPr>
              <p:cNvSpPr>
                <a:spLocks noChangeArrowheads="1"/>
              </p:cNvSpPr>
              <p:nvPr/>
            </p:nvSpPr>
            <p:spPr bwMode="auto">
              <a:xfrm>
                <a:off x="3936"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802" name="Oval 42">
                <a:extLst>
                  <a:ext uri="{FF2B5EF4-FFF2-40B4-BE49-F238E27FC236}">
                    <a16:creationId xmlns:a16="http://schemas.microsoft.com/office/drawing/2014/main" id="{7AA4005B-8D35-47D0-8914-EAD664027CFE}"/>
                  </a:ext>
                </a:extLst>
              </p:cNvPr>
              <p:cNvSpPr>
                <a:spLocks noChangeArrowheads="1"/>
              </p:cNvSpPr>
              <p:nvPr/>
            </p:nvSpPr>
            <p:spPr bwMode="auto">
              <a:xfrm>
                <a:off x="3936"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73" name="Text Box 43">
                <a:extLst>
                  <a:ext uri="{FF2B5EF4-FFF2-40B4-BE49-F238E27FC236}">
                    <a16:creationId xmlns:a16="http://schemas.microsoft.com/office/drawing/2014/main" id="{8C9A1203-F4BB-4687-B646-974F2F791A8B}"/>
                  </a:ext>
                </a:extLst>
              </p:cNvPr>
              <p:cNvSpPr txBox="1">
                <a:spLocks noChangeArrowheads="1"/>
              </p:cNvSpPr>
              <p:nvPr/>
            </p:nvSpPr>
            <p:spPr bwMode="auto">
              <a:xfrm>
                <a:off x="499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804" name="Oval 44">
                <a:extLst>
                  <a:ext uri="{FF2B5EF4-FFF2-40B4-BE49-F238E27FC236}">
                    <a16:creationId xmlns:a16="http://schemas.microsoft.com/office/drawing/2014/main" id="{E45FDD81-1EA2-4E8C-89EB-0CC767BE2148}"/>
                  </a:ext>
                </a:extLst>
              </p:cNvPr>
              <p:cNvSpPr>
                <a:spLocks noChangeArrowheads="1"/>
              </p:cNvSpPr>
              <p:nvPr/>
            </p:nvSpPr>
            <p:spPr bwMode="auto">
              <a:xfrm>
                <a:off x="4800"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805" name="Oval 45">
                <a:extLst>
                  <a:ext uri="{FF2B5EF4-FFF2-40B4-BE49-F238E27FC236}">
                    <a16:creationId xmlns:a16="http://schemas.microsoft.com/office/drawing/2014/main" id="{29B661BF-4A56-4D17-AD6A-1B38290BC257}"/>
                  </a:ext>
                </a:extLst>
              </p:cNvPr>
              <p:cNvSpPr>
                <a:spLocks noChangeArrowheads="1"/>
              </p:cNvSpPr>
              <p:nvPr/>
            </p:nvSpPr>
            <p:spPr bwMode="auto">
              <a:xfrm>
                <a:off x="48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806" name="Oval 46">
                <a:extLst>
                  <a:ext uri="{FF2B5EF4-FFF2-40B4-BE49-F238E27FC236}">
                    <a16:creationId xmlns:a16="http://schemas.microsoft.com/office/drawing/2014/main" id="{D3EAEF57-8D20-4D33-AAE6-DDFE994BCE92}"/>
                  </a:ext>
                </a:extLst>
              </p:cNvPr>
              <p:cNvSpPr>
                <a:spLocks noChangeArrowheads="1"/>
              </p:cNvSpPr>
              <p:nvPr/>
            </p:nvSpPr>
            <p:spPr bwMode="auto">
              <a:xfrm>
                <a:off x="480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807" name="Oval 47">
                <a:extLst>
                  <a:ext uri="{FF2B5EF4-FFF2-40B4-BE49-F238E27FC236}">
                    <a16:creationId xmlns:a16="http://schemas.microsoft.com/office/drawing/2014/main" id="{7ACAFC41-83AA-42BA-8A57-E3BB2A5335F9}"/>
                  </a:ext>
                </a:extLst>
              </p:cNvPr>
              <p:cNvSpPr>
                <a:spLocks noChangeArrowheads="1"/>
              </p:cNvSpPr>
              <p:nvPr/>
            </p:nvSpPr>
            <p:spPr bwMode="auto">
              <a:xfrm>
                <a:off x="480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808" name="Oval 48">
                <a:extLst>
                  <a:ext uri="{FF2B5EF4-FFF2-40B4-BE49-F238E27FC236}">
                    <a16:creationId xmlns:a16="http://schemas.microsoft.com/office/drawing/2014/main" id="{2FCC6C78-941F-4794-89BF-4451933F0F45}"/>
                  </a:ext>
                </a:extLst>
              </p:cNvPr>
              <p:cNvSpPr>
                <a:spLocks noChangeArrowheads="1"/>
              </p:cNvSpPr>
              <p:nvPr/>
            </p:nvSpPr>
            <p:spPr bwMode="auto">
              <a:xfrm>
                <a:off x="48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809" name="Oval 49">
                <a:extLst>
                  <a:ext uri="{FF2B5EF4-FFF2-40B4-BE49-F238E27FC236}">
                    <a16:creationId xmlns:a16="http://schemas.microsoft.com/office/drawing/2014/main" id="{EDBA3A64-EE91-4922-8FB3-CB080C77EB7B}"/>
                  </a:ext>
                </a:extLst>
              </p:cNvPr>
              <p:cNvSpPr>
                <a:spLocks noChangeArrowheads="1"/>
              </p:cNvSpPr>
              <p:nvPr/>
            </p:nvSpPr>
            <p:spPr bwMode="auto">
              <a:xfrm>
                <a:off x="480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80" name="Line 50">
                <a:extLst>
                  <a:ext uri="{FF2B5EF4-FFF2-40B4-BE49-F238E27FC236}">
                    <a16:creationId xmlns:a16="http://schemas.microsoft.com/office/drawing/2014/main" id="{A844BDB6-A414-4C4D-9222-59DBC0F980D3}"/>
                  </a:ext>
                </a:extLst>
              </p:cNvPr>
              <p:cNvSpPr>
                <a:spLocks noChangeShapeType="1"/>
              </p:cNvSpPr>
              <p:nvPr/>
            </p:nvSpPr>
            <p:spPr bwMode="auto">
              <a:xfrm flipV="1">
                <a:off x="1728" y="2112"/>
                <a:ext cx="3264" cy="13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5" name="Text Box 53">
              <a:extLst>
                <a:ext uri="{FF2B5EF4-FFF2-40B4-BE49-F238E27FC236}">
                  <a16:creationId xmlns:a16="http://schemas.microsoft.com/office/drawing/2014/main" id="{44C9C365-8032-403F-A72A-2446DAEFD433}"/>
                </a:ext>
              </a:extLst>
            </p:cNvPr>
            <p:cNvSpPr txBox="1">
              <a:spLocks noChangeArrowheads="1"/>
            </p:cNvSpPr>
            <p:nvPr/>
          </p:nvSpPr>
          <p:spPr bwMode="auto">
            <a:xfrm rot="10795342" flipH="1" flipV="1">
              <a:off x="432"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初始关键字</a:t>
              </a:r>
            </a:p>
          </p:txBody>
        </p:sp>
        <p:sp>
          <p:nvSpPr>
            <p:cNvPr id="39946" name="Text Box 54">
              <a:extLst>
                <a:ext uri="{FF2B5EF4-FFF2-40B4-BE49-F238E27FC236}">
                  <a16:creationId xmlns:a16="http://schemas.microsoft.com/office/drawing/2014/main" id="{99674581-95F3-44CD-8852-9A29133F40CF}"/>
                </a:ext>
              </a:extLst>
            </p:cNvPr>
            <p:cNvSpPr txBox="1">
              <a:spLocks noChangeArrowheads="1"/>
            </p:cNvSpPr>
            <p:nvPr/>
          </p:nvSpPr>
          <p:spPr bwMode="auto">
            <a:xfrm rot="10795342" flipH="1" flipV="1">
              <a:off x="1488"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第一趟排序</a:t>
              </a:r>
            </a:p>
          </p:txBody>
        </p:sp>
        <p:sp>
          <p:nvSpPr>
            <p:cNvPr id="39947" name="Text Box 55">
              <a:extLst>
                <a:ext uri="{FF2B5EF4-FFF2-40B4-BE49-F238E27FC236}">
                  <a16:creationId xmlns:a16="http://schemas.microsoft.com/office/drawing/2014/main" id="{841539AF-91A7-467E-B423-83E9B11CE636}"/>
                </a:ext>
              </a:extLst>
            </p:cNvPr>
            <p:cNvSpPr txBox="1">
              <a:spLocks noChangeArrowheads="1"/>
            </p:cNvSpPr>
            <p:nvPr/>
          </p:nvSpPr>
          <p:spPr bwMode="auto">
            <a:xfrm rot="10795342" flipH="1" flipV="1">
              <a:off x="3840"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第四趟排序</a:t>
              </a:r>
            </a:p>
          </p:txBody>
        </p:sp>
        <p:sp>
          <p:nvSpPr>
            <p:cNvPr id="39948" name="Text Box 56">
              <a:extLst>
                <a:ext uri="{FF2B5EF4-FFF2-40B4-BE49-F238E27FC236}">
                  <a16:creationId xmlns:a16="http://schemas.microsoft.com/office/drawing/2014/main" id="{32B62287-84A0-4BDD-89AB-02AF82B40C08}"/>
                </a:ext>
              </a:extLst>
            </p:cNvPr>
            <p:cNvSpPr txBox="1">
              <a:spLocks noChangeArrowheads="1"/>
            </p:cNvSpPr>
            <p:nvPr/>
          </p:nvSpPr>
          <p:spPr bwMode="auto">
            <a:xfrm rot="10795342" flipH="1" flipV="1">
              <a:off x="2256" y="3889"/>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第二趟排序</a:t>
              </a:r>
            </a:p>
          </p:txBody>
        </p:sp>
        <p:sp>
          <p:nvSpPr>
            <p:cNvPr id="39949" name="Text Box 57">
              <a:extLst>
                <a:ext uri="{FF2B5EF4-FFF2-40B4-BE49-F238E27FC236}">
                  <a16:creationId xmlns:a16="http://schemas.microsoft.com/office/drawing/2014/main" id="{6E2EB412-CAFB-45E4-A2B6-AA229D2A17C0}"/>
                </a:ext>
              </a:extLst>
            </p:cNvPr>
            <p:cNvSpPr txBox="1">
              <a:spLocks noChangeArrowheads="1"/>
            </p:cNvSpPr>
            <p:nvPr/>
          </p:nvSpPr>
          <p:spPr bwMode="auto">
            <a:xfrm rot="10795342" flipH="1" flipV="1">
              <a:off x="302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第三趟排序</a:t>
              </a:r>
            </a:p>
          </p:txBody>
        </p:sp>
        <p:sp>
          <p:nvSpPr>
            <p:cNvPr id="39950" name="Text Box 58">
              <a:extLst>
                <a:ext uri="{FF2B5EF4-FFF2-40B4-BE49-F238E27FC236}">
                  <a16:creationId xmlns:a16="http://schemas.microsoft.com/office/drawing/2014/main" id="{9CF5FF0A-A055-4EEB-A2FA-C0BC7B143232}"/>
                </a:ext>
              </a:extLst>
            </p:cNvPr>
            <p:cNvSpPr txBox="1">
              <a:spLocks noChangeArrowheads="1"/>
            </p:cNvSpPr>
            <p:nvPr/>
          </p:nvSpPr>
          <p:spPr bwMode="auto">
            <a:xfrm rot="10795342" flipH="1" flipV="1">
              <a:off x="470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第五趟排序</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AA90C53E-0E69-4C22-ABF2-B443C09E052F}"/>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53C215-B6C2-465B-B7AF-EE1DD08B17BC}"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16</a:t>
            </a:fld>
            <a:endParaRPr lang="en-US" altLang="zh-CN" sz="2400">
              <a:latin typeface="黑体" panose="02010609060101010101" pitchFamily="49" charset="-122"/>
              <a:ea typeface="黑体" panose="02010609060101010101" pitchFamily="49" charset="-122"/>
            </a:endParaRPr>
          </a:p>
        </p:txBody>
      </p:sp>
      <p:sp>
        <p:nvSpPr>
          <p:cNvPr id="746500" name="Rectangle 4">
            <a:extLst>
              <a:ext uri="{FF2B5EF4-FFF2-40B4-BE49-F238E27FC236}">
                <a16:creationId xmlns:a16="http://schemas.microsoft.com/office/drawing/2014/main" id="{5D0EAB61-B508-481B-965F-4DC185C9BF0A}"/>
              </a:ext>
            </a:extLst>
          </p:cNvPr>
          <p:cNvSpPr>
            <a:spLocks noChangeArrowheads="1"/>
          </p:cNvSpPr>
          <p:nvPr/>
        </p:nvSpPr>
        <p:spPr bwMode="auto">
          <a:xfrm>
            <a:off x="611560" y="1175406"/>
            <a:ext cx="80648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2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3200" b="1" dirty="0">
                <a:latin typeface="黑体" panose="02010609060101010101" pitchFamily="49" charset="-122"/>
                <a:ea typeface="黑体" panose="02010609060101010101" pitchFamily="49" charset="-122"/>
              </a:rPr>
              <a:t>关键字序列 </a:t>
            </a:r>
            <a:r>
              <a:rPr lang="en-US" altLang="zh-CN" sz="3200" b="1" dirty="0">
                <a:latin typeface="黑体" panose="02010609060101010101" pitchFamily="49" charset="-122"/>
                <a:ea typeface="黑体" panose="02010609060101010101" pitchFamily="49" charset="-122"/>
              </a:rPr>
              <a:t>T=(21</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49</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en-US" altLang="zh-CN" sz="3200" b="1" dirty="0">
                <a:solidFill>
                  <a:schemeClr val="tx2"/>
                </a:solidFill>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16</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08</a:t>
            </a:r>
            <a:r>
              <a:rPr lang="zh-CN" altLang="en-US" sz="3200" b="1" dirty="0">
                <a:latin typeface="黑体" panose="02010609060101010101" pitchFamily="49" charset="-122"/>
                <a:ea typeface="黑体" panose="02010609060101010101" pitchFamily="49" charset="-122"/>
              </a:rPr>
              <a:t>），请写出冒泡排序的具体实现过程。</a:t>
            </a:r>
          </a:p>
        </p:txBody>
      </p:sp>
      <p:sp>
        <p:nvSpPr>
          <p:cNvPr id="746501" name="Rectangle 5">
            <a:extLst>
              <a:ext uri="{FF2B5EF4-FFF2-40B4-BE49-F238E27FC236}">
                <a16:creationId xmlns:a16="http://schemas.microsoft.com/office/drawing/2014/main" id="{D35DE58E-57F1-4879-97C3-F882A9DA3C5A}"/>
              </a:ext>
            </a:extLst>
          </p:cNvPr>
          <p:cNvSpPr>
            <a:spLocks noChangeArrowheads="1"/>
          </p:cNvSpPr>
          <p:nvPr/>
        </p:nvSpPr>
        <p:spPr bwMode="auto">
          <a:xfrm>
            <a:off x="2123728" y="2420888"/>
            <a:ext cx="6264696"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C33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49</a:t>
            </a:r>
            <a:r>
              <a:rPr lang="en-US" altLang="zh-CN" sz="29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08</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p:txBody>
      </p:sp>
      <p:sp>
        <p:nvSpPr>
          <p:cNvPr id="746502" name="Text Box 6">
            <a:extLst>
              <a:ext uri="{FF2B5EF4-FFF2-40B4-BE49-F238E27FC236}">
                <a16:creationId xmlns:a16="http://schemas.microsoft.com/office/drawing/2014/main" id="{06533B19-1872-4B9A-8AEC-6487F2C06B6E}"/>
              </a:ext>
            </a:extLst>
          </p:cNvPr>
          <p:cNvSpPr txBox="1">
            <a:spLocks noChangeArrowheads="1"/>
          </p:cNvSpPr>
          <p:nvPr/>
        </p:nvSpPr>
        <p:spPr bwMode="auto">
          <a:xfrm>
            <a:off x="1111884" y="2420888"/>
            <a:ext cx="115212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初态：</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500"/>
                                        </p:tgtEl>
                                        <p:attrNameLst>
                                          <p:attrName>style.visibility</p:attrName>
                                        </p:attrNameLst>
                                      </p:cBhvr>
                                      <p:to>
                                        <p:strVal val="visible"/>
                                      </p:to>
                                    </p:set>
                                    <p:anim calcmode="lin" valueType="num">
                                      <p:cBhvr additive="base">
                                        <p:cTn id="7" dur="500" fill="hold"/>
                                        <p:tgtEl>
                                          <p:spTgt spid="746500"/>
                                        </p:tgtEl>
                                        <p:attrNameLst>
                                          <p:attrName>ppt_x</p:attrName>
                                        </p:attrNameLst>
                                      </p:cBhvr>
                                      <p:tavLst>
                                        <p:tav tm="0">
                                          <p:val>
                                            <p:strVal val="#ppt_x"/>
                                          </p:val>
                                        </p:tav>
                                        <p:tav tm="100000">
                                          <p:val>
                                            <p:strVal val="#ppt_x"/>
                                          </p:val>
                                        </p:tav>
                                      </p:tavLst>
                                    </p:anim>
                                    <p:anim calcmode="lin" valueType="num">
                                      <p:cBhvr additive="base">
                                        <p:cTn id="8" dur="500" fill="hold"/>
                                        <p:tgtEl>
                                          <p:spTgt spid="746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46502"/>
                                        </p:tgtEl>
                                        <p:attrNameLst>
                                          <p:attrName>style.visibility</p:attrName>
                                        </p:attrNameLst>
                                      </p:cBhvr>
                                      <p:to>
                                        <p:strVal val="visible"/>
                                      </p:to>
                                    </p:set>
                                    <p:animEffect transition="in" filter="wipe(up)">
                                      <p:cBhvr>
                                        <p:cTn id="13" dur="500"/>
                                        <p:tgtEl>
                                          <p:spTgt spid="7465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6501">
                                            <p:txEl>
                                              <p:pRg st="0" end="0"/>
                                            </p:txEl>
                                          </p:spTgt>
                                        </p:tgtEl>
                                        <p:attrNameLst>
                                          <p:attrName>style.visibility</p:attrName>
                                        </p:attrNameLst>
                                      </p:cBhvr>
                                      <p:to>
                                        <p:strVal val="visible"/>
                                      </p:to>
                                    </p:set>
                                    <p:animEffect transition="in" filter="wipe(left)">
                                      <p:cBhvr>
                                        <p:cTn id="18" dur="500"/>
                                        <p:tgtEl>
                                          <p:spTgt spid="74650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6501">
                                            <p:txEl>
                                              <p:pRg st="1" end="1"/>
                                            </p:txEl>
                                          </p:spTgt>
                                        </p:tgtEl>
                                        <p:attrNameLst>
                                          <p:attrName>style.visibility</p:attrName>
                                        </p:attrNameLst>
                                      </p:cBhvr>
                                      <p:to>
                                        <p:strVal val="visible"/>
                                      </p:to>
                                    </p:set>
                                    <p:animEffect transition="in" filter="wipe(left)">
                                      <p:cBhvr>
                                        <p:cTn id="23" dur="500"/>
                                        <p:tgtEl>
                                          <p:spTgt spid="74650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6501">
                                            <p:txEl>
                                              <p:pRg st="2" end="2"/>
                                            </p:txEl>
                                          </p:spTgt>
                                        </p:tgtEl>
                                        <p:attrNameLst>
                                          <p:attrName>style.visibility</p:attrName>
                                        </p:attrNameLst>
                                      </p:cBhvr>
                                      <p:to>
                                        <p:strVal val="visible"/>
                                      </p:to>
                                    </p:set>
                                    <p:animEffect transition="in" filter="wipe(left)">
                                      <p:cBhvr>
                                        <p:cTn id="28" dur="500"/>
                                        <p:tgtEl>
                                          <p:spTgt spid="74650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46501">
                                            <p:txEl>
                                              <p:pRg st="3" end="3"/>
                                            </p:txEl>
                                          </p:spTgt>
                                        </p:tgtEl>
                                        <p:attrNameLst>
                                          <p:attrName>style.visibility</p:attrName>
                                        </p:attrNameLst>
                                      </p:cBhvr>
                                      <p:to>
                                        <p:strVal val="visible"/>
                                      </p:to>
                                    </p:set>
                                    <p:animEffect transition="in" filter="wipe(left)">
                                      <p:cBhvr>
                                        <p:cTn id="33" dur="500"/>
                                        <p:tgtEl>
                                          <p:spTgt spid="746501">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46501">
                                            <p:txEl>
                                              <p:pRg st="4" end="4"/>
                                            </p:txEl>
                                          </p:spTgt>
                                        </p:tgtEl>
                                        <p:attrNameLst>
                                          <p:attrName>style.visibility</p:attrName>
                                        </p:attrNameLst>
                                      </p:cBhvr>
                                      <p:to>
                                        <p:strVal val="visible"/>
                                      </p:to>
                                    </p:set>
                                    <p:animEffect transition="in" filter="wipe(left)">
                                      <p:cBhvr>
                                        <p:cTn id="38" dur="500"/>
                                        <p:tgtEl>
                                          <p:spTgt spid="746501">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46501">
                                            <p:txEl>
                                              <p:pRg st="5" end="5"/>
                                            </p:txEl>
                                          </p:spTgt>
                                        </p:tgtEl>
                                        <p:attrNameLst>
                                          <p:attrName>style.visibility</p:attrName>
                                        </p:attrNameLst>
                                      </p:cBhvr>
                                      <p:to>
                                        <p:strVal val="visible"/>
                                      </p:to>
                                    </p:set>
                                    <p:animEffect transition="in" filter="wipe(left)">
                                      <p:cBhvr>
                                        <p:cTn id="43" dur="500"/>
                                        <p:tgtEl>
                                          <p:spTgt spid="7465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0" grpId="0" autoUpdateAnimBg="0"/>
      <p:bldP spid="746501" grpId="0" build="p" autoUpdateAnimBg="0"/>
      <p:bldP spid="74650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C2DC31-7F9A-4737-A48D-C58813036118}"/>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p>
        </p:txBody>
      </p:sp>
      <p:sp>
        <p:nvSpPr>
          <p:cNvPr id="41987" name="Text Box 3">
            <a:extLst>
              <a:ext uri="{FF2B5EF4-FFF2-40B4-BE49-F238E27FC236}">
                <a16:creationId xmlns:a16="http://schemas.microsoft.com/office/drawing/2014/main" id="{0534C24B-3B3B-4216-8F65-7CD4B0374B3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pPr algn="r" eaLnBrk="1" hangingPunct="1">
                <a:spcBef>
                  <a:spcPct val="50000"/>
                </a:spcBef>
                <a:buClrTx/>
                <a:buSzTx/>
                <a:buFontTx/>
                <a:buNone/>
              </a:pPr>
              <a:t>17</a:t>
            </a:fld>
            <a:endParaRPr lang="en-US" altLang="zh-CN" sz="2400"/>
          </a:p>
        </p:txBody>
      </p:sp>
      <p:sp>
        <p:nvSpPr>
          <p:cNvPr id="41988" name="Text Box 4">
            <a:extLst>
              <a:ext uri="{FF2B5EF4-FFF2-40B4-BE49-F238E27FC236}">
                <a16:creationId xmlns:a16="http://schemas.microsoft.com/office/drawing/2014/main" id="{7FCA9CBE-43C9-48E7-AB40-BCC3EA53885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1989" name="Rectangle 5">
            <a:extLst>
              <a:ext uri="{FF2B5EF4-FFF2-40B4-BE49-F238E27FC236}">
                <a16:creationId xmlns:a16="http://schemas.microsoft.com/office/drawing/2014/main" id="{A9D672A1-39A8-4B74-BB76-52188F839B49}"/>
              </a:ext>
            </a:extLst>
          </p:cNvPr>
          <p:cNvSpPr>
            <a:spLocks noGrp="1" noChangeArrowheads="1"/>
          </p:cNvSpPr>
          <p:nvPr>
            <p:ph type="body" idx="1"/>
          </p:nvPr>
        </p:nvSpPr>
        <p:spPr>
          <a:xfrm>
            <a:off x="381000" y="2819400"/>
            <a:ext cx="8079432" cy="4038600"/>
          </a:xfrm>
        </p:spPr>
        <p:txBody>
          <a:bodyPr/>
          <a:lstStyle/>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BubbleSort()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 bool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i&lt;</a:t>
            </a:r>
            <a:r>
              <a:rPr lang="en-US" altLang="zh-CN" sz="20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len</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&amp;&amp; flag</a:t>
            </a:r>
            <a:r>
              <a:rPr lang="en-US" altLang="zh-CN" sz="2000" b="1" dirty="0">
                <a:latin typeface="黑体" panose="02010609060101010101" pitchFamily="49" charset="-122"/>
                <a:ea typeface="黑体" panose="02010609060101010101" pitchFamily="49" charset="-122"/>
              </a:rPr>
              <a:t>; i++) {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flag=false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(j=1; j&lt;len-i+1;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(Key[j] &gt; Key[j+1])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temp = Key[j+1]; Key[j+1] = Key[j];</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Key[j] = temp;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41990" name="Rectangle 6">
            <a:extLst>
              <a:ext uri="{FF2B5EF4-FFF2-40B4-BE49-F238E27FC236}">
                <a16:creationId xmlns:a16="http://schemas.microsoft.com/office/drawing/2014/main" id="{52FC7668-E384-4BDD-945D-EF1CBA665E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9CB62D-D7D9-43D7-A846-3EF916575A15}"/>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88D45997-932A-4DD9-88B3-883EC21C13C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47B10F-9FFD-47A8-9407-906999E66366}" type="slidenum">
              <a:rPr lang="zh-CN" altLang="en-US" sz="2400"/>
              <a:pPr algn="r" eaLnBrk="1" hangingPunct="1">
                <a:spcBef>
                  <a:spcPct val="50000"/>
                </a:spcBef>
                <a:buClrTx/>
                <a:buSzTx/>
                <a:buFontTx/>
                <a:buNone/>
              </a:pPr>
              <a:t>18</a:t>
            </a:fld>
            <a:endParaRPr lang="en-US" altLang="zh-CN" sz="2400"/>
          </a:p>
        </p:txBody>
      </p:sp>
      <p:sp>
        <p:nvSpPr>
          <p:cNvPr id="43012" name="Text Box 4">
            <a:extLst>
              <a:ext uri="{FF2B5EF4-FFF2-40B4-BE49-F238E27FC236}">
                <a16:creationId xmlns:a16="http://schemas.microsoft.com/office/drawing/2014/main" id="{C21EFCCF-D381-430C-A16C-4DFA7EADB5E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3013" name="Rectangle 5">
            <a:extLst>
              <a:ext uri="{FF2B5EF4-FFF2-40B4-BE49-F238E27FC236}">
                <a16:creationId xmlns:a16="http://schemas.microsoft.com/office/drawing/2014/main" id="{95B056A4-9948-42E8-A761-6BE08E80AAF8}"/>
              </a:ext>
            </a:extLst>
          </p:cNvPr>
          <p:cNvSpPr>
            <a:spLocks noGrp="1" noChangeArrowheads="1"/>
          </p:cNvSpPr>
          <p:nvPr>
            <p:ph type="body" idx="1"/>
          </p:nvPr>
        </p:nvSpPr>
        <p:spPr>
          <a:xfrm>
            <a:off x="381000" y="2819400"/>
            <a:ext cx="8262938"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最好情况：在记录的初始排列已经按关键字从小到大排好序时,此算法只执行</a:t>
            </a:r>
            <a:r>
              <a:rPr lang="zh-CN" altLang="en-US" b="1" dirty="0">
                <a:solidFill>
                  <a:srgbClr val="FF0000"/>
                </a:solidFill>
                <a:latin typeface="黑体" panose="02010609060101010101" pitchFamily="49" charset="-122"/>
                <a:ea typeface="黑体" panose="02010609060101010101" pitchFamily="49" charset="-122"/>
              </a:rPr>
              <a:t>一趟</a:t>
            </a:r>
            <a:r>
              <a:rPr lang="zh-CN" altLang="en-US" b="1" dirty="0">
                <a:latin typeface="黑体" panose="02010609060101010101" pitchFamily="49" charset="-122"/>
                <a:ea typeface="黑体" panose="02010609060101010101" pitchFamily="49" charset="-122"/>
              </a:rPr>
              <a:t>起泡,做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solidFill>
                  <a:srgbClr val="FF0000"/>
                </a:solidFill>
                <a:latin typeface="黑体" panose="02010609060101010101" pitchFamily="49" charset="-122"/>
                <a:ea typeface="黑体" panose="02010609060101010101" pitchFamily="49" charset="-122"/>
              </a:rPr>
              <a:t>次关键字比较</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不移动记录</a:t>
            </a:r>
            <a:r>
              <a:rPr lang="zh-CN" altLang="en-US" b="1" dirty="0">
                <a:latin typeface="黑体" panose="02010609060101010101" pitchFamily="49" charset="-122"/>
                <a:ea typeface="黑体" panose="02010609060101010101" pitchFamily="49" charset="-122"/>
              </a:rPr>
              <a:t>。时间复杂度为</a:t>
            </a:r>
            <a:r>
              <a:rPr lang="en-US" altLang="zh-CN" b="1" dirty="0">
                <a:solidFill>
                  <a:srgbClr val="FF0000"/>
                </a:solidFill>
                <a:latin typeface="黑体" panose="02010609060101010101" pitchFamily="49" charset="-122"/>
                <a:ea typeface="黑体" panose="02010609060101010101" pitchFamily="49" charset="-122"/>
              </a:rPr>
              <a:t>O(n)</a:t>
            </a:r>
          </a:p>
          <a:p>
            <a:pPr eaLnBrk="1" hangingPunct="1">
              <a:spcBef>
                <a:spcPct val="50000"/>
              </a:spcBef>
              <a:buClr>
                <a:schemeClr val="tx2"/>
              </a:buClr>
              <a:buSzPct val="50000"/>
            </a:pPr>
            <a:endParaRPr lang="zh-CN" altLang="en-US" b="1" dirty="0">
              <a:solidFill>
                <a:srgbClr val="FF0000"/>
              </a:solidFill>
              <a:latin typeface="黑体" panose="02010609060101010101" pitchFamily="49" charset="-122"/>
              <a:ea typeface="黑体" panose="02010609060101010101" pitchFamily="49" charset="-122"/>
            </a:endParaRPr>
          </a:p>
        </p:txBody>
      </p:sp>
      <p:sp>
        <p:nvSpPr>
          <p:cNvPr id="43014" name="Rectangle 6">
            <a:extLst>
              <a:ext uri="{FF2B5EF4-FFF2-40B4-BE49-F238E27FC236}">
                <a16:creationId xmlns:a16="http://schemas.microsoft.com/office/drawing/2014/main" id="{D24EA339-56E2-48F7-8FFA-45119B42D94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733FE99-EC24-474A-A5A6-0DB4C58A2421}"/>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DADBFBC5-9623-4DC3-9175-A0E2DEEB5E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DCF689B-B530-4428-91B1-3DCE836ED343}" type="slidenum">
              <a:rPr lang="zh-CN" altLang="en-US" sz="2400"/>
              <a:pPr algn="r" eaLnBrk="1" hangingPunct="1">
                <a:spcBef>
                  <a:spcPct val="50000"/>
                </a:spcBef>
                <a:buClrTx/>
                <a:buSzTx/>
                <a:buFontTx/>
                <a:buNone/>
              </a:pPr>
              <a:t>19</a:t>
            </a:fld>
            <a:endParaRPr lang="en-US" altLang="zh-CN" sz="2400"/>
          </a:p>
        </p:txBody>
      </p:sp>
      <p:sp>
        <p:nvSpPr>
          <p:cNvPr id="44036" name="Text Box 4">
            <a:extLst>
              <a:ext uri="{FF2B5EF4-FFF2-40B4-BE49-F238E27FC236}">
                <a16:creationId xmlns:a16="http://schemas.microsoft.com/office/drawing/2014/main" id="{F0A46406-8E8F-43C7-8419-78145BCB56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4037" name="Rectangle 5">
            <a:extLst>
              <a:ext uri="{FF2B5EF4-FFF2-40B4-BE49-F238E27FC236}">
                <a16:creationId xmlns:a16="http://schemas.microsoft.com/office/drawing/2014/main" id="{22BB1A88-798A-4531-9AD7-8C8721089181}"/>
              </a:ext>
            </a:extLst>
          </p:cNvPr>
          <p:cNvSpPr>
            <a:spLocks noGrp="1" noChangeArrowheads="1"/>
          </p:cNvSpPr>
          <p:nvPr>
            <p:ph type="body" idx="1"/>
          </p:nvPr>
        </p:nvSpPr>
        <p:spPr>
          <a:xfrm>
            <a:off x="428625" y="2643188"/>
            <a:ext cx="8477250" cy="4038600"/>
          </a:xfrm>
        </p:spPr>
        <p:txBody>
          <a:bodyPr/>
          <a:lstStyle/>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最坏情况：执行</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趟起泡,第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趟做</a:t>
            </a:r>
            <a:r>
              <a:rPr lang="en-US" altLang="zh-CN" b="1" dirty="0">
                <a:solidFill>
                  <a:srgbClr val="FF0000"/>
                </a:solidFill>
                <a:latin typeface="黑体" panose="02010609060101010101" pitchFamily="49" charset="-122"/>
                <a:ea typeface="黑体" panose="02010609060101010101" pitchFamily="49" charset="-122"/>
              </a:rPr>
              <a:t>n-</a:t>
            </a:r>
            <a:r>
              <a:rPr lang="en-US" altLang="zh-CN" b="1" dirty="0" err="1">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次关键字比较, 执行</a:t>
            </a:r>
            <a:r>
              <a:rPr lang="en-US" altLang="zh-CN" b="1" dirty="0">
                <a:latin typeface="黑体" panose="02010609060101010101" pitchFamily="49" charset="-122"/>
                <a:ea typeface="黑体" panose="02010609060101010101" pitchFamily="49" charset="-122"/>
              </a:rPr>
              <a:t>n-</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次记录交换，共计：</a:t>
            </a: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起泡排序的时间复杂度为</a:t>
            </a:r>
            <a:r>
              <a:rPr lang="en-US" altLang="zh-CN" b="1" dirty="0">
                <a:solidFill>
                  <a:srgbClr val="FF0000"/>
                </a:solidFill>
                <a:latin typeface="黑体" panose="02010609060101010101" pitchFamily="49" charset="-122"/>
                <a:ea typeface="黑体" panose="02010609060101010101" pitchFamily="49" charset="-122"/>
              </a:rPr>
              <a:t>O(n</a:t>
            </a:r>
            <a:r>
              <a:rPr lang="en-US" altLang="zh-CN" b="1" baseline="30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a:t>
            </a: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endParaRPr lang="en-US" altLang="zh-CN" b="1" dirty="0">
              <a:latin typeface="黑体" panose="02010609060101010101" pitchFamily="49" charset="-122"/>
              <a:ea typeface="黑体" panose="02010609060101010101" pitchFamily="49" charset="-122"/>
            </a:endParaRPr>
          </a:p>
        </p:txBody>
      </p:sp>
      <p:sp>
        <p:nvSpPr>
          <p:cNvPr id="44038" name="Rectangle 6">
            <a:extLst>
              <a:ext uri="{FF2B5EF4-FFF2-40B4-BE49-F238E27FC236}">
                <a16:creationId xmlns:a16="http://schemas.microsoft.com/office/drawing/2014/main" id="{885035F6-DE87-4023-A8C0-FDF5D28B041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44039" name="Object 7">
            <a:extLst>
              <a:ext uri="{FF2B5EF4-FFF2-40B4-BE49-F238E27FC236}">
                <a16:creationId xmlns:a16="http://schemas.microsoft.com/office/drawing/2014/main" id="{E1018890-E6A8-40A6-92FF-C8C51249C57F}"/>
              </a:ext>
            </a:extLst>
          </p:cNvPr>
          <p:cNvGraphicFramePr>
            <a:graphicFrameLocks noChangeAspect="1"/>
          </p:cNvGraphicFramePr>
          <p:nvPr/>
        </p:nvGraphicFramePr>
        <p:xfrm>
          <a:off x="1752600" y="3810000"/>
          <a:ext cx="5770563" cy="1674813"/>
        </p:xfrm>
        <a:graphic>
          <a:graphicData uri="http://schemas.openxmlformats.org/presentationml/2006/ole">
            <mc:AlternateContent xmlns:mc="http://schemas.openxmlformats.org/markup-compatibility/2006">
              <mc:Choice xmlns:v="urn:schemas-microsoft-com:vml" Requires="v">
                <p:oleObj spid="_x0000_s2051" name="公式" r:id="rId4" imgW="1955800" imgH="838200" progId="Equation.3">
                  <p:embed/>
                </p:oleObj>
              </mc:Choice>
              <mc:Fallback>
                <p:oleObj name="公式" r:id="rId4" imgW="1955800" imgH="83820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10000"/>
                        <a:ext cx="5770563" cy="167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9B63222-6C02-4923-BF3F-BECF3D4D2C52}"/>
              </a:ext>
            </a:extLst>
          </p:cNvPr>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a:t>
            </a:r>
            <a:endParaRPr lang="en-US" altLang="zh-CN" sz="33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781DBC25-62F2-44C6-9CCE-63D6997E149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59CBD-861D-4550-ACAF-BA91A9E18E82}" type="slidenum">
              <a:rPr lang="zh-CN" altLang="en-US" sz="2400"/>
              <a:pPr algn="r" eaLnBrk="1" hangingPunct="1">
                <a:spcBef>
                  <a:spcPct val="50000"/>
                </a:spcBef>
                <a:buClrTx/>
                <a:buSzTx/>
                <a:buFontTx/>
                <a:buNone/>
              </a:pPr>
              <a:t>2</a:t>
            </a:fld>
            <a:endParaRPr lang="en-US" altLang="zh-CN" sz="2400"/>
          </a:p>
        </p:txBody>
      </p:sp>
      <p:sp>
        <p:nvSpPr>
          <p:cNvPr id="27652" name="Text Box 4">
            <a:extLst>
              <a:ext uri="{FF2B5EF4-FFF2-40B4-BE49-F238E27FC236}">
                <a16:creationId xmlns:a16="http://schemas.microsoft.com/office/drawing/2014/main" id="{AB9DE0FB-B9AB-4521-8A48-434860541DA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7653" name="Rectangle 5">
            <a:extLst>
              <a:ext uri="{FF2B5EF4-FFF2-40B4-BE49-F238E27FC236}">
                <a16:creationId xmlns:a16="http://schemas.microsoft.com/office/drawing/2014/main" id="{B5298C5D-F182-4496-AB57-44D64661E3A4}"/>
              </a:ext>
            </a:extLst>
          </p:cNvPr>
          <p:cNvSpPr>
            <a:spLocks noGrp="1" noChangeArrowheads="1"/>
          </p:cNvSpPr>
          <p:nvPr>
            <p:ph type="body" idx="1"/>
          </p:nvPr>
        </p:nvSpPr>
        <p:spPr>
          <a:xfrm>
            <a:off x="357188" y="2500313"/>
            <a:ext cx="8548687" cy="4038600"/>
          </a:xfrm>
        </p:spPr>
        <p:txBody>
          <a:bodyPr/>
          <a:lstStyle/>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首先取一个整数 </a:t>
            </a:r>
            <a:r>
              <a:rPr lang="en-US" altLang="zh-CN" sz="3200" b="1">
                <a:solidFill>
                  <a:srgbClr val="FF0000"/>
                </a:solidFill>
                <a:latin typeface="黑体" panose="02010609060101010101" pitchFamily="49" charset="-122"/>
                <a:ea typeface="黑体" panose="02010609060101010101" pitchFamily="49" charset="-122"/>
              </a:rPr>
              <a:t>gap</a:t>
            </a:r>
            <a:r>
              <a:rPr lang="en-US" altLang="zh-CN" sz="3200" b="1">
                <a:latin typeface="黑体" panose="02010609060101010101" pitchFamily="49" charset="-122"/>
                <a:ea typeface="黑体" panose="02010609060101010101" pitchFamily="49" charset="-122"/>
              </a:rPr>
              <a:t> &lt; n(</a:t>
            </a:r>
            <a:r>
              <a:rPr lang="zh-CN" altLang="en-US" sz="3200" b="1">
                <a:latin typeface="黑体" panose="02010609060101010101" pitchFamily="49" charset="-122"/>
                <a:ea typeface="黑体" panose="02010609060101010101" pitchFamily="49" charset="-122"/>
              </a:rPr>
              <a:t>待排序记录数) 作为间隔, 将全部记录分为 </a:t>
            </a:r>
            <a:r>
              <a:rPr lang="en-US" altLang="zh-CN" sz="3200" b="1">
                <a:solidFill>
                  <a:srgbClr val="FF0000"/>
                </a:solidFill>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个子序列, 所有距离为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的记录放在同一个子序列中</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在每一个子序列中分别施行</a:t>
            </a:r>
            <a:r>
              <a:rPr lang="zh-CN" altLang="en-US" sz="3200" b="1">
                <a:solidFill>
                  <a:srgbClr val="FF0000"/>
                </a:solidFill>
                <a:latin typeface="黑体" panose="02010609060101010101" pitchFamily="49" charset="-122"/>
                <a:ea typeface="黑体" panose="02010609060101010101" pitchFamily="49" charset="-122"/>
              </a:rPr>
              <a:t>直接插入排序</a:t>
            </a:r>
            <a:r>
              <a:rPr lang="zh-CN" altLang="en-US" sz="3200" b="1">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然后</a:t>
            </a:r>
            <a:r>
              <a:rPr lang="zh-CN" altLang="en-US" sz="3200" b="1">
                <a:solidFill>
                  <a:srgbClr val="FF0000"/>
                </a:solidFill>
                <a:latin typeface="黑体" panose="02010609060101010101" pitchFamily="49" charset="-122"/>
                <a:ea typeface="黑体" panose="02010609060101010101" pitchFamily="49" charset="-122"/>
              </a:rPr>
              <a:t>缩小间隔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例如取 </a:t>
            </a:r>
            <a:r>
              <a:rPr lang="en-US" altLang="zh-CN" sz="3200" b="1">
                <a:solidFill>
                  <a:srgbClr val="FF0000"/>
                </a:solidFill>
                <a:latin typeface="黑体" panose="02010609060101010101" pitchFamily="49" charset="-122"/>
                <a:ea typeface="黑体" panose="02010609060101010101" pitchFamily="49" charset="-122"/>
              </a:rPr>
              <a:t>gap = gap/2</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重复上述的子序列划分和排序工作，直到最后取</a:t>
            </a:r>
            <a:r>
              <a:rPr lang="en-US" altLang="zh-CN" sz="3200" b="1">
                <a:solidFill>
                  <a:srgbClr val="FF0000"/>
                </a:solidFill>
                <a:latin typeface="黑体" panose="02010609060101010101" pitchFamily="49" charset="-122"/>
                <a:ea typeface="黑体" panose="02010609060101010101" pitchFamily="49" charset="-122"/>
              </a:rPr>
              <a:t>gap = 1</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将所有记录放在同一个序列中排序为止。</a:t>
            </a:r>
          </a:p>
        </p:txBody>
      </p:sp>
      <p:sp>
        <p:nvSpPr>
          <p:cNvPr id="27654" name="Rectangle 6">
            <a:extLst>
              <a:ext uri="{FF2B5EF4-FFF2-40B4-BE49-F238E27FC236}">
                <a16:creationId xmlns:a16="http://schemas.microsoft.com/office/drawing/2014/main" id="{DD1FFA8B-014F-427E-AB85-6F1D63DA448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7CB7A02-23BE-4104-AB8D-AAE26942259C}"/>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A206843-1E62-4674-A5CB-0B5DF439041E}"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20</a:t>
            </a:fld>
            <a:endParaRPr lang="en-US" altLang="zh-CN" sz="2400">
              <a:latin typeface="黑体" panose="02010609060101010101" pitchFamily="49" charset="-122"/>
              <a:ea typeface="黑体" panose="02010609060101010101" pitchFamily="49" charset="-122"/>
            </a:endParaRPr>
          </a:p>
        </p:txBody>
      </p:sp>
      <p:sp>
        <p:nvSpPr>
          <p:cNvPr id="748546" name="Rectangle 2">
            <a:extLst>
              <a:ext uri="{FF2B5EF4-FFF2-40B4-BE49-F238E27FC236}">
                <a16:creationId xmlns:a16="http://schemas.microsoft.com/office/drawing/2014/main" id="{6D72FD18-9C94-434C-96DD-3642337F7294}"/>
              </a:ext>
            </a:extLst>
          </p:cNvPr>
          <p:cNvSpPr>
            <a:spLocks noChangeArrowheads="1"/>
          </p:cNvSpPr>
          <p:nvPr/>
        </p:nvSpPr>
        <p:spPr bwMode="auto">
          <a:xfrm>
            <a:off x="277251" y="1268760"/>
            <a:ext cx="8305800" cy="1574855"/>
          </a:xfrm>
          <a:prstGeom prst="rect">
            <a:avLst/>
          </a:prstGeom>
          <a:noFill/>
          <a:ln w="9525">
            <a:noFill/>
            <a:miter lim="800000"/>
            <a:headEnd/>
            <a:tailEnd/>
          </a:ln>
          <a:effectLst/>
        </p:spPr>
        <p:txBody>
          <a:bodyPr>
            <a:spAutoFit/>
          </a:bodyPr>
          <a:lstStyle/>
          <a:p>
            <a:pPr marL="476250" indent="-476250" eaLnBrk="1" hangingPunct="1">
              <a:lnSpc>
                <a:spcPct val="120000"/>
              </a:lnSpc>
              <a:spcBef>
                <a:spcPct val="50000"/>
              </a:spcBef>
              <a:defRPr/>
            </a:pPr>
            <a:r>
              <a:rPr lang="en-US" altLang="zh-CN" sz="2800" b="1" dirty="0">
                <a:solidFill>
                  <a:schemeClr val="tx2"/>
                </a:solidFill>
                <a:effectLst>
                  <a:outerShdw blurRad="38100" dist="38100" dir="2700000" algn="tl">
                    <a:srgbClr val="C0C0C0"/>
                  </a:outerShdw>
                </a:effectLst>
                <a:latin typeface="黑体" pitchFamily="2" charset="-122"/>
                <a:ea typeface="黑体" pitchFamily="2" charset="-122"/>
              </a:rPr>
              <a:t> </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起泡排序的优点：</a:t>
            </a:r>
            <a:r>
              <a:rPr lang="zh-CN" altLang="en-US" sz="2800" b="1" dirty="0">
                <a:latin typeface="黑体" pitchFamily="2" charset="-122"/>
                <a:ea typeface="黑体" pitchFamily="2" charset="-122"/>
              </a:rPr>
              <a:t>每一趟整理元素时，不仅可以完全确定</a:t>
            </a:r>
            <a:r>
              <a:rPr lang="zh-CN" altLang="en-US" sz="2800" b="1" dirty="0">
                <a:solidFill>
                  <a:srgbClr val="FF0000"/>
                </a:solidFill>
                <a:latin typeface="黑体" pitchFamily="2" charset="-122"/>
                <a:ea typeface="黑体" pitchFamily="2" charset="-122"/>
              </a:rPr>
              <a:t>一个元素</a:t>
            </a:r>
            <a:r>
              <a:rPr lang="zh-CN" altLang="en-US" sz="2800" b="1" dirty="0">
                <a:latin typeface="黑体" pitchFamily="2" charset="-122"/>
                <a:ea typeface="黑体" pitchFamily="2" charset="-122"/>
              </a:rPr>
              <a:t>的位置（挤出一个泡到表尾），一旦下趟没有交换发生，还可以提前结束排序。</a:t>
            </a:r>
          </a:p>
        </p:txBody>
      </p:sp>
      <p:sp>
        <p:nvSpPr>
          <p:cNvPr id="748547" name="AutoShape 3">
            <a:extLst>
              <a:ext uri="{FF2B5EF4-FFF2-40B4-BE49-F238E27FC236}">
                <a16:creationId xmlns:a16="http://schemas.microsoft.com/office/drawing/2014/main" id="{AEEB8708-7614-4642-A733-C142E77EF67C}"/>
              </a:ext>
            </a:extLst>
          </p:cNvPr>
          <p:cNvSpPr>
            <a:spLocks noChangeArrowheads="1"/>
          </p:cNvSpPr>
          <p:nvPr/>
        </p:nvSpPr>
        <p:spPr bwMode="auto">
          <a:xfrm>
            <a:off x="971600" y="2996952"/>
            <a:ext cx="7467600" cy="3537198"/>
          </a:xfrm>
          <a:prstGeom prst="wedgeEllipseCallout">
            <a:avLst>
              <a:gd name="adj1" fmla="val -22278"/>
              <a:gd name="adj2" fmla="val 12981"/>
            </a:avLst>
          </a:prstGeom>
          <a:solidFill>
            <a:schemeClr val="tx1"/>
          </a:solidFill>
          <a:ln w="9525">
            <a:solidFill>
              <a:schemeClr val="accent1"/>
            </a:solidFill>
            <a:miter lim="800000"/>
            <a:headEnd/>
            <a:tailEnd/>
          </a:ln>
          <a:effectLst/>
        </p:spPr>
        <p:txBody>
          <a:bodyPr lIns="0" tIns="0" rIns="0" bIns="0"/>
          <a:lstStyle/>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有没有比起泡排序更快的算法？</a:t>
            </a: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有！</a:t>
            </a:r>
          </a:p>
          <a:p>
            <a:pPr algn="ctr" eaLnBrk="1" fontAlgn="t" hangingPunct="1">
              <a:spcBef>
                <a:spcPct val="50000"/>
              </a:spcBef>
              <a:defRPr/>
            </a:pPr>
            <a:r>
              <a:rPr lang="zh-CN" altLang="en-US" sz="2800" b="1" dirty="0">
                <a:solidFill>
                  <a:srgbClr val="FF9933"/>
                </a:solidFill>
                <a:effectLst>
                  <a:outerShdw blurRad="38100" dist="38100" dir="2700000" algn="tl">
                    <a:srgbClr val="FFFFFF"/>
                  </a:outerShdw>
                </a:effectLst>
                <a:latin typeface="黑体" pitchFamily="2" charset="-122"/>
                <a:ea typeface="黑体" pitchFamily="2" charset="-122"/>
              </a:rPr>
              <a:t>快速排序法</a:t>
            </a:r>
            <a:r>
              <a:rPr lang="en-US" altLang="zh-CN" sz="2800" b="1" dirty="0">
                <a:solidFill>
                  <a:srgbClr val="FFFF66"/>
                </a:solidFill>
                <a:effectLst>
                  <a:outerShdw blurRad="38100" dist="38100" dir="2700000" algn="tl">
                    <a:srgbClr val="FFFFFF"/>
                  </a:outerShdw>
                </a:effectLst>
                <a:latin typeface="黑体" pitchFamily="2" charset="-122"/>
                <a:ea typeface="黑体" pitchFamily="2" charset="-122"/>
              </a:rPr>
              <a:t>——</a:t>
            </a: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全球公认！</a:t>
            </a: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因为它每趟都能准确定位</a:t>
            </a:r>
            <a:r>
              <a:rPr lang="zh-CN" altLang="en-US" sz="2800" b="1" dirty="0">
                <a:solidFill>
                  <a:srgbClr val="FF0000"/>
                </a:solidFill>
                <a:effectLst>
                  <a:outerShdw blurRad="38100" dist="38100" dir="2700000" algn="tl">
                    <a:srgbClr val="FFFFFF"/>
                  </a:outerShdw>
                </a:effectLst>
                <a:latin typeface="黑体" pitchFamily="2" charset="-122"/>
                <a:ea typeface="黑体" pitchFamily="2" charset="-122"/>
              </a:rPr>
              <a:t>不止</a:t>
            </a:r>
            <a:r>
              <a:rPr lang="en-US" altLang="zh-CN" sz="2800" b="1" dirty="0">
                <a:solidFill>
                  <a:srgbClr val="FF0000"/>
                </a:solidFill>
                <a:effectLst>
                  <a:outerShdw blurRad="38100" dist="38100" dir="2700000" algn="tl">
                    <a:srgbClr val="FFFFFF"/>
                  </a:outerShdw>
                </a:effectLst>
                <a:latin typeface="黑体" pitchFamily="2" charset="-122"/>
                <a:ea typeface="黑体" pitchFamily="2" charset="-122"/>
              </a:rPr>
              <a:t>1</a:t>
            </a:r>
            <a:r>
              <a:rPr lang="zh-CN" altLang="en-US" sz="2800" b="1" dirty="0">
                <a:solidFill>
                  <a:srgbClr val="FF0000"/>
                </a:solidFill>
                <a:effectLst>
                  <a:outerShdw blurRad="38100" dist="38100" dir="2700000" algn="tl">
                    <a:srgbClr val="FFFFFF"/>
                  </a:outerShdw>
                </a:effectLst>
                <a:latin typeface="黑体" pitchFamily="2" charset="-122"/>
                <a:ea typeface="黑体" pitchFamily="2" charset="-122"/>
              </a:rPr>
              <a:t>个</a:t>
            </a: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元素！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748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48547">
                                            <p:bg/>
                                          </p:spTgt>
                                        </p:tgtEl>
                                        <p:attrNameLst>
                                          <p:attrName>style.visibility</p:attrName>
                                        </p:attrNameLst>
                                      </p:cBhvr>
                                      <p:to>
                                        <p:strVal val="visible"/>
                                      </p:to>
                                    </p:set>
                                    <p:anim calcmode="lin" valueType="num">
                                      <p:cBhvr>
                                        <p:cTn id="11" dur="500" fill="hold"/>
                                        <p:tgtEl>
                                          <p:spTgt spid="748547">
                                            <p:bg/>
                                          </p:spTgt>
                                        </p:tgtEl>
                                        <p:attrNameLst>
                                          <p:attrName>ppt_w</p:attrName>
                                        </p:attrNameLst>
                                      </p:cBhvr>
                                      <p:tavLst>
                                        <p:tav tm="0">
                                          <p:val>
                                            <p:fltVal val="0"/>
                                          </p:val>
                                        </p:tav>
                                        <p:tav tm="100000">
                                          <p:val>
                                            <p:strVal val="#ppt_w"/>
                                          </p:val>
                                        </p:tav>
                                      </p:tavLst>
                                    </p:anim>
                                    <p:anim calcmode="lin" valueType="num">
                                      <p:cBhvr>
                                        <p:cTn id="12" dur="500" fill="hold"/>
                                        <p:tgtEl>
                                          <p:spTgt spid="748547">
                                            <p:bg/>
                                          </p:spTgt>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48547">
                                            <p:txEl>
                                              <p:pRg st="0" end="0"/>
                                            </p:txEl>
                                          </p:spTgt>
                                        </p:tgtEl>
                                        <p:attrNameLst>
                                          <p:attrName>style.visibility</p:attrName>
                                        </p:attrNameLst>
                                      </p:cBhvr>
                                      <p:to>
                                        <p:strVal val="visible"/>
                                      </p:to>
                                    </p:set>
                                    <p:anim calcmode="lin" valueType="num">
                                      <p:cBhvr>
                                        <p:cTn id="17" dur="500" fill="hold"/>
                                        <p:tgtEl>
                                          <p:spTgt spid="74854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485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748547">
                                            <p:txEl>
                                              <p:pRg st="1" end="1"/>
                                            </p:txEl>
                                          </p:spTgt>
                                        </p:tgtEl>
                                        <p:attrNameLst>
                                          <p:attrName>style.visibility</p:attrName>
                                        </p:attrNameLst>
                                      </p:cBhvr>
                                      <p:to>
                                        <p:strVal val="visible"/>
                                      </p:to>
                                    </p:set>
                                    <p:anim calcmode="lin" valueType="num">
                                      <p:cBhvr>
                                        <p:cTn id="23" dur="500" fill="hold"/>
                                        <p:tgtEl>
                                          <p:spTgt spid="74854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4854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748547">
                                            <p:txEl>
                                              <p:pRg st="2" end="2"/>
                                            </p:txEl>
                                          </p:spTgt>
                                        </p:tgtEl>
                                        <p:attrNameLst>
                                          <p:attrName>style.visibility</p:attrName>
                                        </p:attrNameLst>
                                      </p:cBhvr>
                                      <p:to>
                                        <p:strVal val="visible"/>
                                      </p:to>
                                    </p:set>
                                    <p:anim calcmode="lin" valueType="num">
                                      <p:cBhvr>
                                        <p:cTn id="29" dur="500" fill="hold"/>
                                        <p:tgtEl>
                                          <p:spTgt spid="748547">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74854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48547">
                                            <p:txEl>
                                              <p:pRg st="3" end="3"/>
                                            </p:txEl>
                                          </p:spTgt>
                                        </p:tgtEl>
                                        <p:attrNameLst>
                                          <p:attrName>style.visibility</p:attrName>
                                        </p:attrNameLst>
                                      </p:cBhvr>
                                      <p:to>
                                        <p:strVal val="visible"/>
                                      </p:to>
                                    </p:set>
                                    <p:anim calcmode="lin" valueType="num">
                                      <p:cBhvr>
                                        <p:cTn id="35" dur="500" fill="hold"/>
                                        <p:tgtEl>
                                          <p:spTgt spid="74854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74854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autoUpdateAnimBg="0"/>
      <p:bldP spid="748547" grpId="0" build="p"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522DE1A-0443-46A5-8CD2-0703EB9CE90F}"/>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a:t>
            </a:r>
            <a:endParaRPr lang="en-US" altLang="zh-CN" sz="3300" dirty="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56FFE5C0-D91E-45D2-8D14-A64DA8F0126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D0264D-0C90-41C7-9AAC-A98505E2B4DA}" type="slidenum">
              <a:rPr lang="zh-CN" altLang="en-US" sz="2400"/>
              <a:pPr algn="r" eaLnBrk="1" hangingPunct="1">
                <a:spcBef>
                  <a:spcPct val="50000"/>
                </a:spcBef>
                <a:buClrTx/>
                <a:buSzTx/>
                <a:buFontTx/>
                <a:buNone/>
              </a:pPr>
              <a:t>21</a:t>
            </a:fld>
            <a:endParaRPr lang="en-US" altLang="zh-CN" sz="2400"/>
          </a:p>
        </p:txBody>
      </p:sp>
      <p:sp>
        <p:nvSpPr>
          <p:cNvPr id="46084" name="Text Box 4">
            <a:extLst>
              <a:ext uri="{FF2B5EF4-FFF2-40B4-BE49-F238E27FC236}">
                <a16:creationId xmlns:a16="http://schemas.microsoft.com/office/drawing/2014/main" id="{C7084660-258A-4022-9E23-9B12C55AF3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6085" name="Rectangle 5">
            <a:extLst>
              <a:ext uri="{FF2B5EF4-FFF2-40B4-BE49-F238E27FC236}">
                <a16:creationId xmlns:a16="http://schemas.microsoft.com/office/drawing/2014/main" id="{36E9EC30-9536-44B1-A37E-39476FF2200A}"/>
              </a:ext>
            </a:extLst>
          </p:cNvPr>
          <p:cNvSpPr>
            <a:spLocks noGrp="1" noChangeArrowheads="1"/>
          </p:cNvSpPr>
          <p:nvPr>
            <p:ph type="body" idx="1"/>
          </p:nvPr>
        </p:nvSpPr>
        <p:spPr>
          <a:xfrm>
            <a:off x="381000" y="2643188"/>
            <a:ext cx="8763000" cy="4038600"/>
          </a:xfrm>
        </p:spPr>
        <p:txBody>
          <a:bodyPr/>
          <a:lstStyle/>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任取待排序记录序列中的某个记录(例如取第一个记录)作为</a:t>
            </a:r>
            <a:r>
              <a:rPr lang="zh-CN" altLang="en-US" sz="3200" b="1" dirty="0">
                <a:solidFill>
                  <a:srgbClr val="FF0000"/>
                </a:solidFill>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(枢),按照该记录的关键字大小,将整个记录序列划分为</a:t>
            </a:r>
            <a:r>
              <a:rPr lang="zh-CN" altLang="en-US" sz="3200" b="1" dirty="0">
                <a:solidFill>
                  <a:srgbClr val="FF0000"/>
                </a:solidFill>
                <a:latin typeface="黑体" panose="02010609060101010101" pitchFamily="49" charset="-122"/>
                <a:ea typeface="黑体" panose="02010609060101010101" pitchFamily="49" charset="-122"/>
              </a:rPr>
              <a:t>左右</a:t>
            </a:r>
            <a:r>
              <a:rPr lang="zh-CN" altLang="en-US" sz="3200" b="1" dirty="0">
                <a:latin typeface="黑体" panose="02010609060101010101" pitchFamily="49" charset="-122"/>
                <a:ea typeface="黑体" panose="02010609060101010101" pitchFamily="49" charset="-122"/>
              </a:rPr>
              <a:t>两个子序列</a:t>
            </a:r>
            <a:r>
              <a:rPr lang="en-US" altLang="zh-CN" sz="3200" b="1" dirty="0">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左侧</a:t>
            </a:r>
            <a:r>
              <a:rPr lang="zh-CN" altLang="en-US" sz="3200" b="1" dirty="0">
                <a:latin typeface="黑体" panose="02010609060101010101" pitchFamily="49" charset="-122"/>
                <a:ea typeface="黑体" panose="02010609060101010101" pitchFamily="49" charset="-122"/>
              </a:rPr>
              <a:t>子序列中所有记录的关键字</a:t>
            </a:r>
            <a:r>
              <a:rPr lang="zh-CN" altLang="en-US" sz="3200" b="1">
                <a:latin typeface="黑体" panose="02010609060101010101" pitchFamily="49" charset="-122"/>
                <a:ea typeface="黑体" panose="02010609060101010101" pitchFamily="49" charset="-122"/>
              </a:rPr>
              <a:t>都</a:t>
            </a:r>
            <a:r>
              <a:rPr lang="zh-CN" altLang="en-US" sz="3200" b="1">
                <a:solidFill>
                  <a:srgbClr val="FF0000"/>
                </a:solidFill>
                <a:latin typeface="黑体" panose="02010609060101010101" pitchFamily="49" charset="-122"/>
                <a:ea typeface="黑体" panose="02010609060101010101" pitchFamily="49" charset="-122"/>
              </a:rPr>
              <a:t>小于或等于</a:t>
            </a:r>
            <a:r>
              <a:rPr lang="zh-CN" altLang="en-US" sz="3200" b="1">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记录的关键字 </a:t>
            </a: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右侧</a:t>
            </a:r>
            <a:r>
              <a:rPr lang="zh-CN" altLang="en-US" sz="3200" b="1" dirty="0">
                <a:latin typeface="黑体" panose="02010609060101010101" pitchFamily="49" charset="-122"/>
                <a:ea typeface="黑体" panose="02010609060101010101" pitchFamily="49" charset="-122"/>
              </a:rPr>
              <a:t>子序列中所有记录的关键字都</a:t>
            </a:r>
            <a:r>
              <a:rPr lang="zh-CN" altLang="en-US" sz="3200" b="1" dirty="0">
                <a:solidFill>
                  <a:srgbClr val="FF0000"/>
                </a:solidFill>
                <a:latin typeface="黑体" panose="02010609060101010101" pitchFamily="49" charset="-122"/>
                <a:ea typeface="黑体" panose="02010609060101010101" pitchFamily="49" charset="-122"/>
              </a:rPr>
              <a:t>大于或等于</a:t>
            </a:r>
            <a:r>
              <a:rPr lang="zh-CN" altLang="en-US" sz="3200" b="1" dirty="0">
                <a:latin typeface="黑体" panose="02010609060101010101" pitchFamily="49" charset="-122"/>
                <a:ea typeface="黑体" panose="02010609060101010101" pitchFamily="49" charset="-122"/>
              </a:rPr>
              <a:t>基准记录的关键字</a:t>
            </a:r>
          </a:p>
        </p:txBody>
      </p:sp>
      <p:sp>
        <p:nvSpPr>
          <p:cNvPr id="46086" name="Rectangle 6">
            <a:extLst>
              <a:ext uri="{FF2B5EF4-FFF2-40B4-BE49-F238E27FC236}">
                <a16:creationId xmlns:a16="http://schemas.microsoft.com/office/drawing/2014/main" id="{51E4AB7B-8476-47C8-90CB-B8741910C7C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34BE65-4DDA-4540-A35C-F45D78227A5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a:t>
            </a:r>
            <a:endParaRPr lang="en-US" altLang="zh-CN" sz="330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F53CF5F5-3452-4198-B385-15689BCA93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1B02F6F-B16C-4E5B-9CD5-417A8E6F05DC}" type="slidenum">
              <a:rPr lang="zh-CN" altLang="en-US" sz="2400"/>
              <a:pPr algn="r" eaLnBrk="1" hangingPunct="1">
                <a:spcBef>
                  <a:spcPct val="50000"/>
                </a:spcBef>
                <a:buClrTx/>
                <a:buSzTx/>
                <a:buFontTx/>
                <a:buNone/>
              </a:pPr>
              <a:t>22</a:t>
            </a:fld>
            <a:endParaRPr lang="en-US" altLang="zh-CN" sz="2400"/>
          </a:p>
        </p:txBody>
      </p:sp>
      <p:sp>
        <p:nvSpPr>
          <p:cNvPr id="47108" name="Text Box 4">
            <a:extLst>
              <a:ext uri="{FF2B5EF4-FFF2-40B4-BE49-F238E27FC236}">
                <a16:creationId xmlns:a16="http://schemas.microsoft.com/office/drawing/2014/main" id="{5C7E97B0-6EA6-4B9F-A0F6-1101F45571B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7109" name="Rectangle 5">
            <a:extLst>
              <a:ext uri="{FF2B5EF4-FFF2-40B4-BE49-F238E27FC236}">
                <a16:creationId xmlns:a16="http://schemas.microsoft.com/office/drawing/2014/main" id="{C0D9D02D-4B42-4800-89BD-2B86005AA45A}"/>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solidFill>
                  <a:srgbClr val="FF0000"/>
                </a:solidFill>
                <a:latin typeface="黑体" panose="02010609060101010101" pitchFamily="49" charset="-122"/>
                <a:ea typeface="黑体" panose="02010609060101010101" pitchFamily="49" charset="-122"/>
              </a:rPr>
              <a:t>基准</a:t>
            </a:r>
            <a:r>
              <a:rPr lang="zh-CN" altLang="en-US" b="1">
                <a:latin typeface="黑体" panose="02010609060101010101" pitchFamily="49" charset="-122"/>
                <a:ea typeface="黑体" panose="02010609060101010101" pitchFamily="49" charset="-122"/>
              </a:rPr>
              <a:t>记录则排在这两个子序列</a:t>
            </a:r>
            <a:r>
              <a:rPr lang="zh-CN" altLang="en-US" b="1">
                <a:solidFill>
                  <a:srgbClr val="FF0000"/>
                </a:solidFill>
                <a:latin typeface="黑体" panose="02010609060101010101" pitchFamily="49" charset="-122"/>
                <a:ea typeface="黑体" panose="02010609060101010101" pitchFamily="49" charset="-122"/>
              </a:rPr>
              <a:t>中间</a:t>
            </a:r>
            <a:r>
              <a:rPr lang="zh-CN" altLang="en-US" b="1">
                <a:latin typeface="黑体" panose="02010609060101010101" pitchFamily="49" charset="-122"/>
                <a:ea typeface="黑体" panose="02010609060101010101" pitchFamily="49" charset="-122"/>
              </a:rPr>
              <a:t>(这也是该记录最终应安放的位置)。</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然后分别</a:t>
            </a:r>
            <a:r>
              <a:rPr lang="zh-CN" altLang="en-US" b="1">
                <a:solidFill>
                  <a:srgbClr val="FF0000"/>
                </a:solidFill>
                <a:latin typeface="黑体" panose="02010609060101010101" pitchFamily="49" charset="-122"/>
                <a:ea typeface="黑体" panose="02010609060101010101" pitchFamily="49" charset="-122"/>
              </a:rPr>
              <a:t>对这两个子序列重复施行</a:t>
            </a:r>
            <a:r>
              <a:rPr lang="zh-CN" altLang="en-US" b="1">
                <a:latin typeface="黑体" panose="02010609060101010101" pitchFamily="49" charset="-122"/>
                <a:ea typeface="黑体" panose="02010609060101010101" pitchFamily="49" charset="-122"/>
              </a:rPr>
              <a:t>上述方法，直到所有的记录都排在相应位置上为止。</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基准记录也称为</a:t>
            </a:r>
            <a:r>
              <a:rPr lang="zh-CN" altLang="en-US" b="1">
                <a:solidFill>
                  <a:srgbClr val="FF0000"/>
                </a:solidFill>
                <a:latin typeface="黑体" panose="02010609060101010101" pitchFamily="49" charset="-122"/>
                <a:ea typeface="黑体" panose="02010609060101010101" pitchFamily="49" charset="-122"/>
              </a:rPr>
              <a:t>枢轴</a:t>
            </a:r>
            <a:r>
              <a:rPr lang="zh-CN" altLang="en-US" b="1">
                <a:latin typeface="黑体" panose="02010609060101010101" pitchFamily="49" charset="-122"/>
                <a:ea typeface="黑体" panose="02010609060101010101" pitchFamily="49" charset="-122"/>
              </a:rPr>
              <a:t>（或支点）记录。</a:t>
            </a:r>
          </a:p>
        </p:txBody>
      </p:sp>
      <p:sp>
        <p:nvSpPr>
          <p:cNvPr id="47110" name="Rectangle 6">
            <a:extLst>
              <a:ext uri="{FF2B5EF4-FFF2-40B4-BE49-F238E27FC236}">
                <a16:creationId xmlns:a16="http://schemas.microsoft.com/office/drawing/2014/main" id="{FD375099-B458-42D5-B4C4-0BE77BEDC82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0A16379-D406-4FD0-8C7A-BD8B9A13C219}"/>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ECF031D4-52BF-4411-A1CE-842F1D03B1A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006ED22-F5F4-4BF6-A78F-CA30C17D1F5D}" type="slidenum">
              <a:rPr lang="zh-CN" altLang="en-US" sz="2400"/>
              <a:pPr algn="r" eaLnBrk="1" hangingPunct="1">
                <a:spcBef>
                  <a:spcPct val="50000"/>
                </a:spcBef>
                <a:buClrTx/>
                <a:buSzTx/>
                <a:buFontTx/>
                <a:buNone/>
              </a:pPr>
              <a:t>23</a:t>
            </a:fld>
            <a:endParaRPr lang="en-US" altLang="zh-CN" sz="2400"/>
          </a:p>
        </p:txBody>
      </p:sp>
      <p:sp>
        <p:nvSpPr>
          <p:cNvPr id="48132" name="Text Box 4">
            <a:extLst>
              <a:ext uri="{FF2B5EF4-FFF2-40B4-BE49-F238E27FC236}">
                <a16:creationId xmlns:a16="http://schemas.microsoft.com/office/drawing/2014/main" id="{A64584E8-395F-4AF5-9863-4687908F0E0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8133" name="Rectangle 5">
            <a:extLst>
              <a:ext uri="{FF2B5EF4-FFF2-40B4-BE49-F238E27FC236}">
                <a16:creationId xmlns:a16="http://schemas.microsoft.com/office/drawing/2014/main" id="{95617B17-7297-41A5-A0E4-1C2FA8B52C85}"/>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取序列</a:t>
            </a:r>
            <a:r>
              <a:rPr lang="zh-CN" altLang="en-US" b="1">
                <a:solidFill>
                  <a:srgbClr val="FF0000"/>
                </a:solidFill>
                <a:latin typeface="黑体" panose="02010609060101010101" pitchFamily="49" charset="-122"/>
                <a:ea typeface="黑体" panose="02010609060101010101" pitchFamily="49" charset="-122"/>
              </a:rPr>
              <a:t>第一个记录</a:t>
            </a:r>
            <a:r>
              <a:rPr lang="zh-CN" altLang="en-US" b="1">
                <a:latin typeface="黑体" panose="02010609060101010101" pitchFamily="49" charset="-122"/>
                <a:ea typeface="黑体" panose="02010609060101010101" pitchFamily="49" charset="-122"/>
              </a:rPr>
              <a:t>为枢轴记录，其关键字为</a:t>
            </a:r>
            <a:r>
              <a:rPr lang="en-US" altLang="zh-CN" b="1">
                <a:solidFill>
                  <a:srgbClr val="FF0000"/>
                </a:solidFill>
                <a:latin typeface="黑体" panose="02010609060101010101" pitchFamily="49" charset="-122"/>
                <a:ea typeface="黑体" panose="02010609060101010101" pitchFamily="49" charset="-122"/>
              </a:rPr>
              <a:t>Pivotkey</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low</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第一个</a:t>
            </a:r>
            <a:r>
              <a:rPr lang="zh-CN" altLang="en-US" b="1">
                <a:latin typeface="黑体" panose="02010609060101010101" pitchFamily="49" charset="-122"/>
                <a:ea typeface="黑体" panose="02010609060101010101" pitchFamily="49" charset="-122"/>
              </a:rPr>
              <a:t>记录位置</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high</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最后一个</a:t>
            </a:r>
            <a:r>
              <a:rPr lang="zh-CN" altLang="en-US" b="1">
                <a:latin typeface="黑体" panose="02010609060101010101" pitchFamily="49" charset="-122"/>
                <a:ea typeface="黑体" panose="02010609060101010101" pitchFamily="49" charset="-122"/>
              </a:rPr>
              <a:t>记录位置</a:t>
            </a:r>
          </a:p>
        </p:txBody>
      </p:sp>
      <p:sp>
        <p:nvSpPr>
          <p:cNvPr id="48134" name="Rectangle 6">
            <a:extLst>
              <a:ext uri="{FF2B5EF4-FFF2-40B4-BE49-F238E27FC236}">
                <a16:creationId xmlns:a16="http://schemas.microsoft.com/office/drawing/2014/main" id="{DDACEA24-994E-4720-9931-25B19BD4A1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4F7186D-F707-4127-8035-889CEEF34EE4}"/>
              </a:ext>
            </a:extLst>
          </p:cNvPr>
          <p:cNvSpPr>
            <a:spLocks noGrp="1" noChangeArrowheads="1"/>
          </p:cNvSpPr>
          <p:nvPr>
            <p:ph type="title"/>
          </p:nvPr>
        </p:nvSpPr>
        <p:spPr>
          <a:xfrm>
            <a:off x="286056" y="1924282"/>
            <a:ext cx="57150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二、快速排序(算法)</a:t>
            </a:r>
            <a:endParaRPr lang="en-US" altLang="zh-CN" sz="3300" dirty="0">
              <a:latin typeface="黑体" panose="02010609060101010101" pitchFamily="49" charset="-122"/>
              <a:ea typeface="黑体" panose="02010609060101010101" pitchFamily="49" charset="-122"/>
            </a:endParaRPr>
          </a:p>
        </p:txBody>
      </p:sp>
      <p:sp>
        <p:nvSpPr>
          <p:cNvPr id="50179" name="Text Box 3">
            <a:extLst>
              <a:ext uri="{FF2B5EF4-FFF2-40B4-BE49-F238E27FC236}">
                <a16:creationId xmlns:a16="http://schemas.microsoft.com/office/drawing/2014/main" id="{D8CF1FB2-3B91-4E6C-B24C-66E75B5003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7F1EB9-A619-4458-B5C3-3FAA351704FB}" type="slidenum">
              <a:rPr lang="zh-CN" altLang="en-US" sz="2400"/>
              <a:pPr algn="r" eaLnBrk="1" hangingPunct="1">
                <a:spcBef>
                  <a:spcPct val="50000"/>
                </a:spcBef>
                <a:buClrTx/>
                <a:buSzTx/>
                <a:buFontTx/>
                <a:buNone/>
              </a:pPr>
              <a:t>24</a:t>
            </a:fld>
            <a:endParaRPr lang="en-US" altLang="zh-CN" sz="2400"/>
          </a:p>
        </p:txBody>
      </p:sp>
      <p:sp>
        <p:nvSpPr>
          <p:cNvPr id="50180" name="Text Box 4">
            <a:extLst>
              <a:ext uri="{FF2B5EF4-FFF2-40B4-BE49-F238E27FC236}">
                <a16:creationId xmlns:a16="http://schemas.microsoft.com/office/drawing/2014/main" id="{5CAA19B1-9857-4B8C-B845-9D35687F695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0181" name="Rectangle 5">
            <a:extLst>
              <a:ext uri="{FF2B5EF4-FFF2-40B4-BE49-F238E27FC236}">
                <a16:creationId xmlns:a16="http://schemas.microsoft.com/office/drawing/2014/main" id="{277E7507-BED9-4480-9271-181219E08875}"/>
              </a:ext>
            </a:extLst>
          </p:cNvPr>
          <p:cNvSpPr>
            <a:spLocks noGrp="1" noChangeArrowheads="1"/>
          </p:cNvSpPr>
          <p:nvPr>
            <p:ph type="body" idx="1"/>
          </p:nvPr>
        </p:nvSpPr>
        <p:spPr>
          <a:xfrm>
            <a:off x="304800" y="2663825"/>
            <a:ext cx="8763000" cy="4038600"/>
          </a:xfrm>
        </p:spPr>
        <p:txBody>
          <a:bodyPr/>
          <a:lstStyle/>
          <a:p>
            <a:pPr eaLnBrk="1" hangingPunct="1">
              <a:spcBef>
                <a:spcPct val="50000"/>
              </a:spcBef>
              <a:buClr>
                <a:schemeClr val="tx2"/>
              </a:buClr>
              <a:buSzPct val="50000"/>
            </a:pPr>
            <a:r>
              <a:rPr lang="zh-CN" altLang="en-US" sz="2800" b="1" dirty="0">
                <a:latin typeface="黑体" panose="02010609060101010101" pitchFamily="49" charset="-122"/>
                <a:ea typeface="黑体" panose="02010609060101010101" pitchFamily="49" charset="-122"/>
              </a:rPr>
              <a:t>一趟排序(某个子序列)过程</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1.从</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向前</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小于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low++</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2.从</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向后</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大于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high--</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3.重复1,2，直到</a:t>
            </a:r>
            <a:r>
              <a:rPr lang="en-US" altLang="zh-CN" sz="2800" b="1" dirty="0">
                <a:solidFill>
                  <a:srgbClr val="FF0000"/>
                </a:solidFill>
                <a:latin typeface="黑体" panose="02010609060101010101" pitchFamily="49" charset="-122"/>
                <a:ea typeface="黑体" panose="02010609060101010101" pitchFamily="49" charset="-122"/>
              </a:rPr>
              <a:t>low=high</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将</a:t>
            </a:r>
            <a:r>
              <a:rPr lang="zh-CN" altLang="en-US" sz="2800" b="1" dirty="0">
                <a:solidFill>
                  <a:srgbClr val="FF0000"/>
                </a:solidFill>
                <a:latin typeface="黑体" panose="02010609060101010101" pitchFamily="49" charset="-122"/>
                <a:ea typeface="黑体" panose="02010609060101010101" pitchFamily="49" charset="-122"/>
              </a:rPr>
              <a:t>枢轴记录</a:t>
            </a:r>
            <a:r>
              <a:rPr lang="zh-CN" altLang="en-US" sz="2800" b="1" dirty="0">
                <a:latin typeface="黑体" panose="02010609060101010101" pitchFamily="49" charset="-122"/>
                <a:ea typeface="黑体" panose="02010609060101010101" pitchFamily="49" charset="-122"/>
              </a:rPr>
              <a:t>放在</a:t>
            </a:r>
            <a:r>
              <a:rPr lang="en-US" altLang="zh-CN" sz="2800" b="1" dirty="0">
                <a:latin typeface="黑体" panose="02010609060101010101" pitchFamily="49" charset="-122"/>
                <a:ea typeface="黑体" panose="02010609060101010101" pitchFamily="49" charset="-122"/>
              </a:rPr>
              <a:t>low(high)</a:t>
            </a:r>
            <a:r>
              <a:rPr lang="zh-CN" altLang="en-US" sz="2800" b="1" dirty="0">
                <a:latin typeface="黑体" panose="02010609060101010101" pitchFamily="49" charset="-122"/>
                <a:ea typeface="黑体" panose="02010609060101010101" pitchFamily="49" charset="-122"/>
              </a:rPr>
              <a:t>指向的位置</a:t>
            </a:r>
          </a:p>
        </p:txBody>
      </p:sp>
      <p:sp>
        <p:nvSpPr>
          <p:cNvPr id="50182" name="Rectangle 6">
            <a:extLst>
              <a:ext uri="{FF2B5EF4-FFF2-40B4-BE49-F238E27FC236}">
                <a16:creationId xmlns:a16="http://schemas.microsoft.com/office/drawing/2014/main" id="{AD3A969E-7238-405E-9633-96C14BA7A99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FEF6A72-1EEF-4B77-A16A-5269D235CA7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B4ECEECC-01CC-450D-9020-85F90EB7157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8BEF0B-C55F-4FB3-8E22-1BAEFC6262D6}" type="slidenum">
              <a:rPr lang="zh-CN" altLang="en-US" sz="2400"/>
              <a:pPr algn="r" eaLnBrk="1" hangingPunct="1">
                <a:spcBef>
                  <a:spcPct val="50000"/>
                </a:spcBef>
                <a:buClrTx/>
                <a:buSzTx/>
                <a:buFontTx/>
                <a:buNone/>
              </a:pPr>
              <a:t>25</a:t>
            </a:fld>
            <a:endParaRPr lang="en-US" altLang="zh-CN" sz="2400"/>
          </a:p>
        </p:txBody>
      </p:sp>
      <p:sp>
        <p:nvSpPr>
          <p:cNvPr id="51204" name="Text Box 4">
            <a:extLst>
              <a:ext uri="{FF2B5EF4-FFF2-40B4-BE49-F238E27FC236}">
                <a16:creationId xmlns:a16="http://schemas.microsoft.com/office/drawing/2014/main" id="{46889CDA-1F28-475C-B9E1-4B83CB54C9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1205" name="Rectangle 5">
            <a:extLst>
              <a:ext uri="{FF2B5EF4-FFF2-40B4-BE49-F238E27FC236}">
                <a16:creationId xmlns:a16="http://schemas.microsoft.com/office/drawing/2014/main" id="{76212666-96C7-4DE4-BC1A-66E1236BBB29}"/>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对枢轴记录</a:t>
            </a:r>
            <a:r>
              <a:rPr lang="zh-CN" altLang="en-US" b="1">
                <a:solidFill>
                  <a:srgbClr val="FF0000"/>
                </a:solidFill>
                <a:latin typeface="黑体" panose="02010609060101010101" pitchFamily="49" charset="-122"/>
                <a:ea typeface="黑体" panose="02010609060101010101" pitchFamily="49" charset="-122"/>
              </a:rPr>
              <a:t>前后两个子序列</a:t>
            </a:r>
            <a:r>
              <a:rPr lang="zh-CN" altLang="en-US" b="1">
                <a:latin typeface="黑体" panose="02010609060101010101" pitchFamily="49" charset="-122"/>
                <a:ea typeface="黑体" panose="02010609060101010101" pitchFamily="49" charset="-122"/>
              </a:rPr>
              <a:t>执行相同的操作，直到每个子序列都</a:t>
            </a:r>
            <a:r>
              <a:rPr lang="zh-CN" altLang="en-US" b="1">
                <a:solidFill>
                  <a:srgbClr val="FF0000"/>
                </a:solidFill>
                <a:latin typeface="黑体" panose="02010609060101010101" pitchFamily="49" charset="-122"/>
                <a:ea typeface="黑体" panose="02010609060101010101" pitchFamily="49" charset="-122"/>
              </a:rPr>
              <a:t>只有一个</a:t>
            </a:r>
            <a:r>
              <a:rPr lang="zh-CN" altLang="en-US" b="1">
                <a:latin typeface="黑体" panose="02010609060101010101" pitchFamily="49" charset="-122"/>
                <a:ea typeface="黑体" panose="02010609060101010101" pitchFamily="49" charset="-122"/>
              </a:rPr>
              <a:t>记录为止</a:t>
            </a:r>
          </a:p>
        </p:txBody>
      </p:sp>
      <p:sp>
        <p:nvSpPr>
          <p:cNvPr id="51206" name="Rectangle 6">
            <a:extLst>
              <a:ext uri="{FF2B5EF4-FFF2-40B4-BE49-F238E27FC236}">
                <a16:creationId xmlns:a16="http://schemas.microsoft.com/office/drawing/2014/main" id="{EA51A465-68CA-4A88-94CB-603D2031016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46B09C1-FC84-4D67-8C43-74C730A326F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2227" name="Text Box 3">
            <a:extLst>
              <a:ext uri="{FF2B5EF4-FFF2-40B4-BE49-F238E27FC236}">
                <a16:creationId xmlns:a16="http://schemas.microsoft.com/office/drawing/2014/main" id="{DC37B302-47DF-4BF3-8106-4D93BCB87A0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0CB58D-C28E-4A96-AA39-D6B969794E6D}" type="slidenum">
              <a:rPr lang="zh-CN" altLang="en-US" sz="2400"/>
              <a:pPr algn="r" eaLnBrk="1" hangingPunct="1">
                <a:spcBef>
                  <a:spcPct val="50000"/>
                </a:spcBef>
                <a:buClrTx/>
                <a:buSzTx/>
                <a:buFontTx/>
                <a:buNone/>
              </a:pPr>
              <a:t>26</a:t>
            </a:fld>
            <a:endParaRPr lang="en-US" altLang="zh-CN" sz="2400"/>
          </a:p>
        </p:txBody>
      </p:sp>
      <p:sp>
        <p:nvSpPr>
          <p:cNvPr id="52228" name="Text Box 4">
            <a:extLst>
              <a:ext uri="{FF2B5EF4-FFF2-40B4-BE49-F238E27FC236}">
                <a16:creationId xmlns:a16="http://schemas.microsoft.com/office/drawing/2014/main" id="{B0F69DAE-1457-4F62-B1AD-92E48C52DEB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2229" name="Rectangle 6">
            <a:extLst>
              <a:ext uri="{FF2B5EF4-FFF2-40B4-BE49-F238E27FC236}">
                <a16:creationId xmlns:a16="http://schemas.microsoft.com/office/drawing/2014/main" id="{89E60DD5-FEFF-40A3-9824-55B4F03E18E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2230" name="Group 98">
            <a:extLst>
              <a:ext uri="{FF2B5EF4-FFF2-40B4-BE49-F238E27FC236}">
                <a16:creationId xmlns:a16="http://schemas.microsoft.com/office/drawing/2014/main" id="{1EFA663D-9F61-4597-A8EE-CA0D22BD65E9}"/>
              </a:ext>
            </a:extLst>
          </p:cNvPr>
          <p:cNvGrpSpPr>
            <a:grpSpLocks/>
          </p:cNvGrpSpPr>
          <p:nvPr/>
        </p:nvGrpSpPr>
        <p:grpSpPr bwMode="auto">
          <a:xfrm>
            <a:off x="1233488" y="2519363"/>
            <a:ext cx="7472362" cy="4138612"/>
            <a:chOff x="777" y="1586"/>
            <a:chExt cx="4706" cy="2608"/>
          </a:xfrm>
        </p:grpSpPr>
        <p:sp>
          <p:nvSpPr>
            <p:cNvPr id="253960" name="Oval 8">
              <a:extLst>
                <a:ext uri="{FF2B5EF4-FFF2-40B4-BE49-F238E27FC236}">
                  <a16:creationId xmlns:a16="http://schemas.microsoft.com/office/drawing/2014/main" id="{CA41D748-6C84-447E-AAFC-B52DF85912DE}"/>
                </a:ext>
              </a:extLst>
            </p:cNvPr>
            <p:cNvSpPr>
              <a:spLocks noChangeArrowheads="1"/>
            </p:cNvSpPr>
            <p:nvPr/>
          </p:nvSpPr>
          <p:spPr bwMode="auto">
            <a:xfrm>
              <a:off x="2719"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53961" name="Oval 9">
              <a:extLst>
                <a:ext uri="{FF2B5EF4-FFF2-40B4-BE49-F238E27FC236}">
                  <a16:creationId xmlns:a16="http://schemas.microsoft.com/office/drawing/2014/main" id="{244985D7-1418-4700-9627-475A933B3C83}"/>
                </a:ext>
              </a:extLst>
            </p:cNvPr>
            <p:cNvSpPr>
              <a:spLocks noChangeArrowheads="1"/>
            </p:cNvSpPr>
            <p:nvPr/>
          </p:nvSpPr>
          <p:spPr bwMode="auto">
            <a:xfrm>
              <a:off x="4965"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62" name="Oval 10">
              <a:extLst>
                <a:ext uri="{FF2B5EF4-FFF2-40B4-BE49-F238E27FC236}">
                  <a16:creationId xmlns:a16="http://schemas.microsoft.com/office/drawing/2014/main" id="{6BD2D66B-BE52-4AAF-ADB0-62F041D95C70}"/>
                </a:ext>
              </a:extLst>
            </p:cNvPr>
            <p:cNvSpPr>
              <a:spLocks noChangeArrowheads="1"/>
            </p:cNvSpPr>
            <p:nvPr/>
          </p:nvSpPr>
          <p:spPr bwMode="auto">
            <a:xfrm>
              <a:off x="3123" y="1586"/>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3" name="Oval 11">
              <a:extLst>
                <a:ext uri="{FF2B5EF4-FFF2-40B4-BE49-F238E27FC236}">
                  <a16:creationId xmlns:a16="http://schemas.microsoft.com/office/drawing/2014/main" id="{B22613D9-D00C-4410-BA45-93A1265721DF}"/>
                </a:ext>
              </a:extLst>
            </p:cNvPr>
            <p:cNvSpPr>
              <a:spLocks noChangeArrowheads="1"/>
            </p:cNvSpPr>
            <p:nvPr/>
          </p:nvSpPr>
          <p:spPr bwMode="auto">
            <a:xfrm>
              <a:off x="3617"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64" name="Oval 12">
              <a:extLst>
                <a:ext uri="{FF2B5EF4-FFF2-40B4-BE49-F238E27FC236}">
                  <a16:creationId xmlns:a16="http://schemas.microsoft.com/office/drawing/2014/main" id="{4D258577-EFC6-4295-BE79-086953B9156C}"/>
                </a:ext>
              </a:extLst>
            </p:cNvPr>
            <p:cNvSpPr>
              <a:spLocks noChangeArrowheads="1"/>
            </p:cNvSpPr>
            <p:nvPr/>
          </p:nvSpPr>
          <p:spPr bwMode="auto">
            <a:xfrm>
              <a:off x="4112"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5" name="Oval 13">
              <a:extLst>
                <a:ext uri="{FF2B5EF4-FFF2-40B4-BE49-F238E27FC236}">
                  <a16:creationId xmlns:a16="http://schemas.microsoft.com/office/drawing/2014/main" id="{D1693E8B-512B-43E4-ABFB-016AA7BF0C0D}"/>
                </a:ext>
              </a:extLst>
            </p:cNvPr>
            <p:cNvSpPr>
              <a:spLocks noChangeArrowheads="1"/>
            </p:cNvSpPr>
            <p:nvPr/>
          </p:nvSpPr>
          <p:spPr bwMode="auto">
            <a:xfrm>
              <a:off x="4516"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37" name="Text Box 14">
              <a:extLst>
                <a:ext uri="{FF2B5EF4-FFF2-40B4-BE49-F238E27FC236}">
                  <a16:creationId xmlns:a16="http://schemas.microsoft.com/office/drawing/2014/main" id="{00C7803D-06F2-4655-8BB7-6537FDFBEB5A}"/>
                </a:ext>
              </a:extLst>
            </p:cNvPr>
            <p:cNvSpPr txBox="1">
              <a:spLocks noChangeArrowheads="1"/>
            </p:cNvSpPr>
            <p:nvPr/>
          </p:nvSpPr>
          <p:spPr bwMode="auto">
            <a:xfrm>
              <a:off x="816" y="1667"/>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初始关键字</a:t>
              </a:r>
            </a:p>
          </p:txBody>
        </p:sp>
        <p:sp>
          <p:nvSpPr>
            <p:cNvPr id="253967" name="Oval 15">
              <a:extLst>
                <a:ext uri="{FF2B5EF4-FFF2-40B4-BE49-F238E27FC236}">
                  <a16:creationId xmlns:a16="http://schemas.microsoft.com/office/drawing/2014/main" id="{1D997C17-51D9-4BE5-A382-3BDDCEAB1313}"/>
                </a:ext>
              </a:extLst>
            </p:cNvPr>
            <p:cNvSpPr>
              <a:spLocks noChangeArrowheads="1"/>
            </p:cNvSpPr>
            <p:nvPr/>
          </p:nvSpPr>
          <p:spPr bwMode="auto">
            <a:xfrm>
              <a:off x="2719"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68" name="Oval 16">
              <a:extLst>
                <a:ext uri="{FF2B5EF4-FFF2-40B4-BE49-F238E27FC236}">
                  <a16:creationId xmlns:a16="http://schemas.microsoft.com/office/drawing/2014/main" id="{A5F413D1-7CF3-491C-8C33-20132C95BDE9}"/>
                </a:ext>
              </a:extLst>
            </p:cNvPr>
            <p:cNvSpPr>
              <a:spLocks noChangeArrowheads="1"/>
            </p:cNvSpPr>
            <p:nvPr/>
          </p:nvSpPr>
          <p:spPr bwMode="auto">
            <a:xfrm>
              <a:off x="3123" y="2075"/>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9" name="Oval 17">
              <a:extLst>
                <a:ext uri="{FF2B5EF4-FFF2-40B4-BE49-F238E27FC236}">
                  <a16:creationId xmlns:a16="http://schemas.microsoft.com/office/drawing/2014/main" id="{8851C4B6-F019-4476-920D-68B45BE1752C}"/>
                </a:ext>
              </a:extLst>
            </p:cNvPr>
            <p:cNvSpPr>
              <a:spLocks noChangeArrowheads="1"/>
            </p:cNvSpPr>
            <p:nvPr/>
          </p:nvSpPr>
          <p:spPr bwMode="auto">
            <a:xfrm>
              <a:off x="3617"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70" name="Oval 18">
              <a:extLst>
                <a:ext uri="{FF2B5EF4-FFF2-40B4-BE49-F238E27FC236}">
                  <a16:creationId xmlns:a16="http://schemas.microsoft.com/office/drawing/2014/main" id="{E7E97BAC-5F7D-489B-89B3-68C55B48ADFF}"/>
                </a:ext>
              </a:extLst>
            </p:cNvPr>
            <p:cNvSpPr>
              <a:spLocks noChangeArrowheads="1"/>
            </p:cNvSpPr>
            <p:nvPr/>
          </p:nvSpPr>
          <p:spPr bwMode="auto">
            <a:xfrm>
              <a:off x="4112"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1" name="Oval 19">
              <a:extLst>
                <a:ext uri="{FF2B5EF4-FFF2-40B4-BE49-F238E27FC236}">
                  <a16:creationId xmlns:a16="http://schemas.microsoft.com/office/drawing/2014/main" id="{8C72AAAD-4321-4BB8-9388-3320460810AB}"/>
                </a:ext>
              </a:extLst>
            </p:cNvPr>
            <p:cNvSpPr>
              <a:spLocks noChangeArrowheads="1"/>
            </p:cNvSpPr>
            <p:nvPr/>
          </p:nvSpPr>
          <p:spPr bwMode="auto">
            <a:xfrm>
              <a:off x="4516"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72" name="Oval 20">
              <a:extLst>
                <a:ext uri="{FF2B5EF4-FFF2-40B4-BE49-F238E27FC236}">
                  <a16:creationId xmlns:a16="http://schemas.microsoft.com/office/drawing/2014/main" id="{B7054F88-0DEF-4AC3-8A34-DEB2D7F41F12}"/>
                </a:ext>
              </a:extLst>
            </p:cNvPr>
            <p:cNvSpPr>
              <a:spLocks noChangeArrowheads="1"/>
            </p:cNvSpPr>
            <p:nvPr/>
          </p:nvSpPr>
          <p:spPr bwMode="auto">
            <a:xfrm>
              <a:off x="2090" y="2075"/>
              <a:ext cx="314" cy="285"/>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3973" name="Oval 21">
              <a:extLst>
                <a:ext uri="{FF2B5EF4-FFF2-40B4-BE49-F238E27FC236}">
                  <a16:creationId xmlns:a16="http://schemas.microsoft.com/office/drawing/2014/main" id="{620E4CE4-1E36-4440-B146-51990C9FFCC6}"/>
                </a:ext>
              </a:extLst>
            </p:cNvPr>
            <p:cNvSpPr>
              <a:spLocks noChangeArrowheads="1"/>
            </p:cNvSpPr>
            <p:nvPr/>
          </p:nvSpPr>
          <p:spPr bwMode="auto">
            <a:xfrm>
              <a:off x="2719"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74" name="Oval 22">
              <a:extLst>
                <a:ext uri="{FF2B5EF4-FFF2-40B4-BE49-F238E27FC236}">
                  <a16:creationId xmlns:a16="http://schemas.microsoft.com/office/drawing/2014/main" id="{114C5535-4003-4ACA-9BEE-FDE4D74BC982}"/>
                </a:ext>
              </a:extLst>
            </p:cNvPr>
            <p:cNvSpPr>
              <a:spLocks noChangeArrowheads="1"/>
            </p:cNvSpPr>
            <p:nvPr/>
          </p:nvSpPr>
          <p:spPr bwMode="auto">
            <a:xfrm>
              <a:off x="4965"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5" name="Oval 23">
              <a:extLst>
                <a:ext uri="{FF2B5EF4-FFF2-40B4-BE49-F238E27FC236}">
                  <a16:creationId xmlns:a16="http://schemas.microsoft.com/office/drawing/2014/main" id="{F9B17CBD-1C61-4B00-B47E-153C9F015808}"/>
                </a:ext>
              </a:extLst>
            </p:cNvPr>
            <p:cNvSpPr>
              <a:spLocks noChangeArrowheads="1"/>
            </p:cNvSpPr>
            <p:nvPr/>
          </p:nvSpPr>
          <p:spPr bwMode="auto">
            <a:xfrm>
              <a:off x="3617"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76" name="Oval 24">
              <a:extLst>
                <a:ext uri="{FF2B5EF4-FFF2-40B4-BE49-F238E27FC236}">
                  <a16:creationId xmlns:a16="http://schemas.microsoft.com/office/drawing/2014/main" id="{EFA085C9-5881-4E8C-A8D1-5AD236E81F74}"/>
                </a:ext>
              </a:extLst>
            </p:cNvPr>
            <p:cNvSpPr>
              <a:spLocks noChangeArrowheads="1"/>
            </p:cNvSpPr>
            <p:nvPr/>
          </p:nvSpPr>
          <p:spPr bwMode="auto">
            <a:xfrm>
              <a:off x="4112"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7" name="Oval 25">
              <a:extLst>
                <a:ext uri="{FF2B5EF4-FFF2-40B4-BE49-F238E27FC236}">
                  <a16:creationId xmlns:a16="http://schemas.microsoft.com/office/drawing/2014/main" id="{08FF59DF-21F2-49C2-8105-FD0721D914FE}"/>
                </a:ext>
              </a:extLst>
            </p:cNvPr>
            <p:cNvSpPr>
              <a:spLocks noChangeArrowheads="1"/>
            </p:cNvSpPr>
            <p:nvPr/>
          </p:nvSpPr>
          <p:spPr bwMode="auto">
            <a:xfrm>
              <a:off x="4561"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78" name="Oval 26">
              <a:extLst>
                <a:ext uri="{FF2B5EF4-FFF2-40B4-BE49-F238E27FC236}">
                  <a16:creationId xmlns:a16="http://schemas.microsoft.com/office/drawing/2014/main" id="{462C7F1A-844F-4F8F-B674-804A9F14D4E3}"/>
                </a:ext>
              </a:extLst>
            </p:cNvPr>
            <p:cNvSpPr>
              <a:spLocks noChangeArrowheads="1"/>
            </p:cNvSpPr>
            <p:nvPr/>
          </p:nvSpPr>
          <p:spPr bwMode="auto">
            <a:xfrm>
              <a:off x="2719"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79" name="Oval 27">
              <a:extLst>
                <a:ext uri="{FF2B5EF4-FFF2-40B4-BE49-F238E27FC236}">
                  <a16:creationId xmlns:a16="http://schemas.microsoft.com/office/drawing/2014/main" id="{37C8A2E1-1BA3-422E-9684-8C58B3D17381}"/>
                </a:ext>
              </a:extLst>
            </p:cNvPr>
            <p:cNvSpPr>
              <a:spLocks noChangeArrowheads="1"/>
            </p:cNvSpPr>
            <p:nvPr/>
          </p:nvSpPr>
          <p:spPr bwMode="auto">
            <a:xfrm>
              <a:off x="4965" y="2891"/>
              <a:ext cx="315" cy="28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0" name="Oval 28">
              <a:extLst>
                <a:ext uri="{FF2B5EF4-FFF2-40B4-BE49-F238E27FC236}">
                  <a16:creationId xmlns:a16="http://schemas.microsoft.com/office/drawing/2014/main" id="{5A6104B9-AE07-40A8-96B7-89F64224A4C3}"/>
                </a:ext>
              </a:extLst>
            </p:cNvPr>
            <p:cNvSpPr>
              <a:spLocks noChangeArrowheads="1"/>
            </p:cNvSpPr>
            <p:nvPr/>
          </p:nvSpPr>
          <p:spPr bwMode="auto">
            <a:xfrm>
              <a:off x="3617"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81" name="Oval 29">
              <a:extLst>
                <a:ext uri="{FF2B5EF4-FFF2-40B4-BE49-F238E27FC236}">
                  <a16:creationId xmlns:a16="http://schemas.microsoft.com/office/drawing/2014/main" id="{08B893BF-7953-479F-B547-8609F4113AB8}"/>
                </a:ext>
              </a:extLst>
            </p:cNvPr>
            <p:cNvSpPr>
              <a:spLocks noChangeArrowheads="1"/>
            </p:cNvSpPr>
            <p:nvPr/>
          </p:nvSpPr>
          <p:spPr bwMode="auto">
            <a:xfrm>
              <a:off x="4112"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2" name="Oval 30">
              <a:extLst>
                <a:ext uri="{FF2B5EF4-FFF2-40B4-BE49-F238E27FC236}">
                  <a16:creationId xmlns:a16="http://schemas.microsoft.com/office/drawing/2014/main" id="{21697948-895D-4E3C-923F-E2CCDAC30CF2}"/>
                </a:ext>
              </a:extLst>
            </p:cNvPr>
            <p:cNvSpPr>
              <a:spLocks noChangeArrowheads="1"/>
            </p:cNvSpPr>
            <p:nvPr/>
          </p:nvSpPr>
          <p:spPr bwMode="auto">
            <a:xfrm>
              <a:off x="3168"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54" name="Rectangle 31">
              <a:extLst>
                <a:ext uri="{FF2B5EF4-FFF2-40B4-BE49-F238E27FC236}">
                  <a16:creationId xmlns:a16="http://schemas.microsoft.com/office/drawing/2014/main" id="{4315EEE3-71A8-4DAE-9663-892E250BB3F5}"/>
                </a:ext>
              </a:extLst>
            </p:cNvPr>
            <p:cNvSpPr>
              <a:spLocks noChangeArrowheads="1"/>
            </p:cNvSpPr>
            <p:nvPr/>
          </p:nvSpPr>
          <p:spPr bwMode="auto">
            <a:xfrm>
              <a:off x="5055" y="2116"/>
              <a:ext cx="225" cy="20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5" name="Rectangle 32">
              <a:extLst>
                <a:ext uri="{FF2B5EF4-FFF2-40B4-BE49-F238E27FC236}">
                  <a16:creationId xmlns:a16="http://schemas.microsoft.com/office/drawing/2014/main" id="{0B53DD7C-C2B1-44B6-B7C0-C25D1972DBE6}"/>
                </a:ext>
              </a:extLst>
            </p:cNvPr>
            <p:cNvSpPr>
              <a:spLocks noChangeArrowheads="1"/>
            </p:cNvSpPr>
            <p:nvPr/>
          </p:nvSpPr>
          <p:spPr bwMode="auto">
            <a:xfrm>
              <a:off x="4608" y="2976"/>
              <a:ext cx="225" cy="20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6" name="Rectangle 33">
              <a:extLst>
                <a:ext uri="{FF2B5EF4-FFF2-40B4-BE49-F238E27FC236}">
                  <a16:creationId xmlns:a16="http://schemas.microsoft.com/office/drawing/2014/main" id="{6B781C20-308A-41A9-823B-70011E300C4C}"/>
                </a:ext>
              </a:extLst>
            </p:cNvPr>
            <p:cNvSpPr>
              <a:spLocks noChangeArrowheads="1"/>
            </p:cNvSpPr>
            <p:nvPr/>
          </p:nvSpPr>
          <p:spPr bwMode="auto">
            <a:xfrm>
              <a:off x="3168" y="2544"/>
              <a:ext cx="225" cy="20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86" name="Oval 34">
              <a:extLst>
                <a:ext uri="{FF2B5EF4-FFF2-40B4-BE49-F238E27FC236}">
                  <a16:creationId xmlns:a16="http://schemas.microsoft.com/office/drawing/2014/main" id="{64426DA2-44AF-4723-943E-B35FF92EC346}"/>
                </a:ext>
              </a:extLst>
            </p:cNvPr>
            <p:cNvSpPr>
              <a:spLocks noChangeArrowheads="1"/>
            </p:cNvSpPr>
            <p:nvPr/>
          </p:nvSpPr>
          <p:spPr bwMode="auto">
            <a:xfrm>
              <a:off x="2719"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87" name="Oval 35">
              <a:extLst>
                <a:ext uri="{FF2B5EF4-FFF2-40B4-BE49-F238E27FC236}">
                  <a16:creationId xmlns:a16="http://schemas.microsoft.com/office/drawing/2014/main" id="{4E40159F-B94D-46BA-A637-6ADA62CB9AFC}"/>
                </a:ext>
              </a:extLst>
            </p:cNvPr>
            <p:cNvSpPr>
              <a:spLocks noChangeArrowheads="1"/>
            </p:cNvSpPr>
            <p:nvPr/>
          </p:nvSpPr>
          <p:spPr bwMode="auto">
            <a:xfrm>
              <a:off x="4965"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8" name="Oval 36">
              <a:extLst>
                <a:ext uri="{FF2B5EF4-FFF2-40B4-BE49-F238E27FC236}">
                  <a16:creationId xmlns:a16="http://schemas.microsoft.com/office/drawing/2014/main" id="{DF2D8644-5332-4D39-85A7-4D89E88B6EDB}"/>
                </a:ext>
              </a:extLst>
            </p:cNvPr>
            <p:cNvSpPr>
              <a:spLocks noChangeArrowheads="1"/>
            </p:cNvSpPr>
            <p:nvPr/>
          </p:nvSpPr>
          <p:spPr bwMode="auto">
            <a:xfrm>
              <a:off x="4516"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89" name="Oval 37">
              <a:extLst>
                <a:ext uri="{FF2B5EF4-FFF2-40B4-BE49-F238E27FC236}">
                  <a16:creationId xmlns:a16="http://schemas.microsoft.com/office/drawing/2014/main" id="{9950539A-E48C-43DF-A133-C3CA7F149139}"/>
                </a:ext>
              </a:extLst>
            </p:cNvPr>
            <p:cNvSpPr>
              <a:spLocks noChangeArrowheads="1"/>
            </p:cNvSpPr>
            <p:nvPr/>
          </p:nvSpPr>
          <p:spPr bwMode="auto">
            <a:xfrm>
              <a:off x="4112"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0" name="Oval 38">
              <a:extLst>
                <a:ext uri="{FF2B5EF4-FFF2-40B4-BE49-F238E27FC236}">
                  <a16:creationId xmlns:a16="http://schemas.microsoft.com/office/drawing/2014/main" id="{A00656CD-D151-4A1F-94A6-4D2A090873FA}"/>
                </a:ext>
              </a:extLst>
            </p:cNvPr>
            <p:cNvSpPr>
              <a:spLocks noChangeArrowheads="1"/>
            </p:cNvSpPr>
            <p:nvPr/>
          </p:nvSpPr>
          <p:spPr bwMode="auto">
            <a:xfrm>
              <a:off x="3123" y="3338"/>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62" name="Rectangle 39">
              <a:extLst>
                <a:ext uri="{FF2B5EF4-FFF2-40B4-BE49-F238E27FC236}">
                  <a16:creationId xmlns:a16="http://schemas.microsoft.com/office/drawing/2014/main" id="{85C98670-F5D4-4960-9AF0-B61326FC5727}"/>
                </a:ext>
              </a:extLst>
            </p:cNvPr>
            <p:cNvSpPr>
              <a:spLocks noChangeArrowheads="1"/>
            </p:cNvSpPr>
            <p:nvPr/>
          </p:nvSpPr>
          <p:spPr bwMode="auto">
            <a:xfrm>
              <a:off x="3662" y="3379"/>
              <a:ext cx="225" cy="20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92" name="Oval 40">
              <a:extLst>
                <a:ext uri="{FF2B5EF4-FFF2-40B4-BE49-F238E27FC236}">
                  <a16:creationId xmlns:a16="http://schemas.microsoft.com/office/drawing/2014/main" id="{4B79FAB1-1647-4167-9AFA-7649C4746E3F}"/>
                </a:ext>
              </a:extLst>
            </p:cNvPr>
            <p:cNvSpPr>
              <a:spLocks noChangeArrowheads="1"/>
            </p:cNvSpPr>
            <p:nvPr/>
          </p:nvSpPr>
          <p:spPr bwMode="auto">
            <a:xfrm>
              <a:off x="2719"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93" name="Oval 41">
              <a:extLst>
                <a:ext uri="{FF2B5EF4-FFF2-40B4-BE49-F238E27FC236}">
                  <a16:creationId xmlns:a16="http://schemas.microsoft.com/office/drawing/2014/main" id="{291930C2-583C-45B9-92B9-875A197E598F}"/>
                </a:ext>
              </a:extLst>
            </p:cNvPr>
            <p:cNvSpPr>
              <a:spLocks noChangeArrowheads="1"/>
            </p:cNvSpPr>
            <p:nvPr/>
          </p:nvSpPr>
          <p:spPr bwMode="auto">
            <a:xfrm>
              <a:off x="4965"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4" name="Oval 42">
              <a:extLst>
                <a:ext uri="{FF2B5EF4-FFF2-40B4-BE49-F238E27FC236}">
                  <a16:creationId xmlns:a16="http://schemas.microsoft.com/office/drawing/2014/main" id="{4DC4D0BD-2977-43EF-89F8-F07585C80DB6}"/>
                </a:ext>
              </a:extLst>
            </p:cNvPr>
            <p:cNvSpPr>
              <a:spLocks noChangeArrowheads="1"/>
            </p:cNvSpPr>
            <p:nvPr/>
          </p:nvSpPr>
          <p:spPr bwMode="auto">
            <a:xfrm>
              <a:off x="4516"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95" name="Oval 43">
              <a:extLst>
                <a:ext uri="{FF2B5EF4-FFF2-40B4-BE49-F238E27FC236}">
                  <a16:creationId xmlns:a16="http://schemas.microsoft.com/office/drawing/2014/main" id="{1251AA48-101A-4FA3-95D0-76D23BD99BF3}"/>
                </a:ext>
              </a:extLst>
            </p:cNvPr>
            <p:cNvSpPr>
              <a:spLocks noChangeArrowheads="1"/>
            </p:cNvSpPr>
            <p:nvPr/>
          </p:nvSpPr>
          <p:spPr bwMode="auto">
            <a:xfrm>
              <a:off x="4112"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6" name="Oval 44">
              <a:extLst>
                <a:ext uri="{FF2B5EF4-FFF2-40B4-BE49-F238E27FC236}">
                  <a16:creationId xmlns:a16="http://schemas.microsoft.com/office/drawing/2014/main" id="{BB7F14B9-C5CD-47AD-A419-757D7C0AD181}"/>
                </a:ext>
              </a:extLst>
            </p:cNvPr>
            <p:cNvSpPr>
              <a:spLocks noChangeArrowheads="1"/>
            </p:cNvSpPr>
            <p:nvPr/>
          </p:nvSpPr>
          <p:spPr bwMode="auto">
            <a:xfrm>
              <a:off x="3123" y="3745"/>
              <a:ext cx="32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97" name="Oval 45">
              <a:extLst>
                <a:ext uri="{FF2B5EF4-FFF2-40B4-BE49-F238E27FC236}">
                  <a16:creationId xmlns:a16="http://schemas.microsoft.com/office/drawing/2014/main" id="{4EF0C125-42D7-48B3-8836-A90293EBF6FC}"/>
                </a:ext>
              </a:extLst>
            </p:cNvPr>
            <p:cNvSpPr>
              <a:spLocks noChangeArrowheads="1"/>
            </p:cNvSpPr>
            <p:nvPr/>
          </p:nvSpPr>
          <p:spPr bwMode="auto">
            <a:xfrm>
              <a:off x="3617" y="3745"/>
              <a:ext cx="315" cy="28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52269" name="Line 46">
              <a:extLst>
                <a:ext uri="{FF2B5EF4-FFF2-40B4-BE49-F238E27FC236}">
                  <a16:creationId xmlns:a16="http://schemas.microsoft.com/office/drawing/2014/main" id="{9A9C7016-19F3-40B0-BFAC-39FC6DFC6730}"/>
                </a:ext>
              </a:extLst>
            </p:cNvPr>
            <p:cNvSpPr>
              <a:spLocks noChangeShapeType="1"/>
            </p:cNvSpPr>
            <p:nvPr/>
          </p:nvSpPr>
          <p:spPr bwMode="auto">
            <a:xfrm>
              <a:off x="2269" y="1871"/>
              <a:ext cx="1" cy="2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0" name="Text Box 47">
              <a:extLst>
                <a:ext uri="{FF2B5EF4-FFF2-40B4-BE49-F238E27FC236}">
                  <a16:creationId xmlns:a16="http://schemas.microsoft.com/office/drawing/2014/main" id="{556ECEAA-FA03-42DD-8005-AF9C800E7E06}"/>
                </a:ext>
              </a:extLst>
            </p:cNvPr>
            <p:cNvSpPr txBox="1">
              <a:spLocks noChangeArrowheads="1"/>
            </p:cNvSpPr>
            <p:nvPr/>
          </p:nvSpPr>
          <p:spPr bwMode="auto">
            <a:xfrm>
              <a:off x="1968" y="1681"/>
              <a:ext cx="67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700" b="1">
                  <a:latin typeface="Times New Roman" panose="02020603050405020304" pitchFamily="18" charset="0"/>
                </a:rPr>
                <a:t>pivotkey</a:t>
              </a:r>
            </a:p>
          </p:txBody>
        </p:sp>
        <p:sp>
          <p:nvSpPr>
            <p:cNvPr id="52271" name="Text Box 48">
              <a:extLst>
                <a:ext uri="{FF2B5EF4-FFF2-40B4-BE49-F238E27FC236}">
                  <a16:creationId xmlns:a16="http://schemas.microsoft.com/office/drawing/2014/main" id="{84AE723A-D47F-4570-8634-78D8162B706C}"/>
                </a:ext>
              </a:extLst>
            </p:cNvPr>
            <p:cNvSpPr txBox="1">
              <a:spLocks noChangeArrowheads="1"/>
            </p:cNvSpPr>
            <p:nvPr/>
          </p:nvSpPr>
          <p:spPr bwMode="auto">
            <a:xfrm>
              <a:off x="816" y="2116"/>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一次交换</a:t>
              </a:r>
            </a:p>
          </p:txBody>
        </p:sp>
        <p:sp>
          <p:nvSpPr>
            <p:cNvPr id="52272" name="Text Box 49">
              <a:extLst>
                <a:ext uri="{FF2B5EF4-FFF2-40B4-BE49-F238E27FC236}">
                  <a16:creationId xmlns:a16="http://schemas.microsoft.com/office/drawing/2014/main" id="{03F7A7E2-3099-426F-B8C9-99F01C4FAB4D}"/>
                </a:ext>
              </a:extLst>
            </p:cNvPr>
            <p:cNvSpPr txBox="1">
              <a:spLocks noChangeArrowheads="1"/>
            </p:cNvSpPr>
            <p:nvPr/>
          </p:nvSpPr>
          <p:spPr bwMode="auto">
            <a:xfrm>
              <a:off x="816" y="2523"/>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二次交换</a:t>
              </a:r>
            </a:p>
          </p:txBody>
        </p:sp>
        <p:sp>
          <p:nvSpPr>
            <p:cNvPr id="52273" name="Text Box 50">
              <a:extLst>
                <a:ext uri="{FF2B5EF4-FFF2-40B4-BE49-F238E27FC236}">
                  <a16:creationId xmlns:a16="http://schemas.microsoft.com/office/drawing/2014/main" id="{EAF80519-4801-4256-9DAD-10AE5C00689C}"/>
                </a:ext>
              </a:extLst>
            </p:cNvPr>
            <p:cNvSpPr txBox="1">
              <a:spLocks noChangeArrowheads="1"/>
            </p:cNvSpPr>
            <p:nvPr/>
          </p:nvSpPr>
          <p:spPr bwMode="auto">
            <a:xfrm>
              <a:off x="816" y="2931"/>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三次交换</a:t>
              </a:r>
            </a:p>
          </p:txBody>
        </p:sp>
        <p:sp>
          <p:nvSpPr>
            <p:cNvPr id="52274" name="Text Box 51">
              <a:extLst>
                <a:ext uri="{FF2B5EF4-FFF2-40B4-BE49-F238E27FC236}">
                  <a16:creationId xmlns:a16="http://schemas.microsoft.com/office/drawing/2014/main" id="{C4252ADE-3687-4112-9B74-9B5E346538B0}"/>
                </a:ext>
              </a:extLst>
            </p:cNvPr>
            <p:cNvSpPr txBox="1">
              <a:spLocks noChangeArrowheads="1"/>
            </p:cNvSpPr>
            <p:nvPr/>
          </p:nvSpPr>
          <p:spPr bwMode="auto">
            <a:xfrm>
              <a:off x="816" y="3340"/>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ea typeface="楷体_GB2312" pitchFamily="49" charset="-122"/>
                </a:rPr>
                <a:t>high-1</a:t>
              </a:r>
            </a:p>
          </p:txBody>
        </p:sp>
        <p:sp>
          <p:nvSpPr>
            <p:cNvPr id="52275" name="Text Box 52">
              <a:extLst>
                <a:ext uri="{FF2B5EF4-FFF2-40B4-BE49-F238E27FC236}">
                  <a16:creationId xmlns:a16="http://schemas.microsoft.com/office/drawing/2014/main" id="{9A15B64D-BB4C-4AB2-BA89-BD59F2E4C9AE}"/>
                </a:ext>
              </a:extLst>
            </p:cNvPr>
            <p:cNvSpPr txBox="1">
              <a:spLocks noChangeArrowheads="1"/>
            </p:cNvSpPr>
            <p:nvPr/>
          </p:nvSpPr>
          <p:spPr bwMode="auto">
            <a:xfrm>
              <a:off x="777" y="3745"/>
              <a:ext cx="1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p>
          </p:txBody>
        </p:sp>
        <p:sp>
          <p:nvSpPr>
            <p:cNvPr id="52276" name="Text Box 53">
              <a:extLst>
                <a:ext uri="{FF2B5EF4-FFF2-40B4-BE49-F238E27FC236}">
                  <a16:creationId xmlns:a16="http://schemas.microsoft.com/office/drawing/2014/main" id="{C13B3050-720E-4B9D-9BBF-6565806ADF3F}"/>
                </a:ext>
              </a:extLst>
            </p:cNvPr>
            <p:cNvSpPr txBox="1">
              <a:spLocks noChangeArrowheads="1"/>
            </p:cNvSpPr>
            <p:nvPr/>
          </p:nvSpPr>
          <p:spPr bwMode="auto">
            <a:xfrm>
              <a:off x="2639" y="1873"/>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77" name="Line 55">
              <a:extLst>
                <a:ext uri="{FF2B5EF4-FFF2-40B4-BE49-F238E27FC236}">
                  <a16:creationId xmlns:a16="http://schemas.microsoft.com/office/drawing/2014/main" id="{0C8BADB5-2DA1-4025-ABBF-AD9F186D45D4}"/>
                </a:ext>
              </a:extLst>
            </p:cNvPr>
            <p:cNvSpPr>
              <a:spLocks noChangeShapeType="1"/>
            </p:cNvSpPr>
            <p:nvPr/>
          </p:nvSpPr>
          <p:spPr bwMode="auto">
            <a:xfrm flipV="1">
              <a:off x="2853" y="1871"/>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Line 56">
              <a:extLst>
                <a:ext uri="{FF2B5EF4-FFF2-40B4-BE49-F238E27FC236}">
                  <a16:creationId xmlns:a16="http://schemas.microsoft.com/office/drawing/2014/main" id="{2077547B-9DA7-4D74-906D-13CBE8C79CD6}"/>
                </a:ext>
              </a:extLst>
            </p:cNvPr>
            <p:cNvSpPr>
              <a:spLocks noChangeShapeType="1"/>
            </p:cNvSpPr>
            <p:nvPr/>
          </p:nvSpPr>
          <p:spPr bwMode="auto">
            <a:xfrm flipV="1">
              <a:off x="5145" y="1871"/>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9" name="Line 58">
              <a:extLst>
                <a:ext uri="{FF2B5EF4-FFF2-40B4-BE49-F238E27FC236}">
                  <a16:creationId xmlns:a16="http://schemas.microsoft.com/office/drawing/2014/main" id="{519CF3D9-B6FA-4D28-9B35-2FC186ACBF3D}"/>
                </a:ext>
              </a:extLst>
            </p:cNvPr>
            <p:cNvSpPr>
              <a:spLocks noChangeShapeType="1"/>
            </p:cNvSpPr>
            <p:nvPr/>
          </p:nvSpPr>
          <p:spPr bwMode="auto">
            <a:xfrm flipV="1">
              <a:off x="3264" y="2352"/>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0" name="Line 60">
              <a:extLst>
                <a:ext uri="{FF2B5EF4-FFF2-40B4-BE49-F238E27FC236}">
                  <a16:creationId xmlns:a16="http://schemas.microsoft.com/office/drawing/2014/main" id="{5BA821C2-4FDB-493E-93E5-7AF091167F2D}"/>
                </a:ext>
              </a:extLst>
            </p:cNvPr>
            <p:cNvSpPr>
              <a:spLocks noChangeShapeType="1"/>
            </p:cNvSpPr>
            <p:nvPr/>
          </p:nvSpPr>
          <p:spPr bwMode="auto">
            <a:xfrm flipV="1">
              <a:off x="4704" y="2784"/>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1" name="Line 62">
              <a:extLst>
                <a:ext uri="{FF2B5EF4-FFF2-40B4-BE49-F238E27FC236}">
                  <a16:creationId xmlns:a16="http://schemas.microsoft.com/office/drawing/2014/main" id="{116BB4CF-5BAA-4EC4-9F61-372BFE07A835}"/>
                </a:ext>
              </a:extLst>
            </p:cNvPr>
            <p:cNvSpPr>
              <a:spLocks noChangeShapeType="1"/>
            </p:cNvSpPr>
            <p:nvPr/>
          </p:nvSpPr>
          <p:spPr bwMode="auto">
            <a:xfrm flipV="1">
              <a:off x="5184" y="2304"/>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2" name="Line 68">
              <a:extLst>
                <a:ext uri="{FF2B5EF4-FFF2-40B4-BE49-F238E27FC236}">
                  <a16:creationId xmlns:a16="http://schemas.microsoft.com/office/drawing/2014/main" id="{D97A4911-0695-4568-AE0A-223946F979BA}"/>
                </a:ext>
              </a:extLst>
            </p:cNvPr>
            <p:cNvSpPr>
              <a:spLocks noChangeShapeType="1"/>
            </p:cNvSpPr>
            <p:nvPr/>
          </p:nvSpPr>
          <p:spPr bwMode="auto">
            <a:xfrm flipV="1">
              <a:off x="3792" y="3216"/>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3" name="Line 71">
              <a:extLst>
                <a:ext uri="{FF2B5EF4-FFF2-40B4-BE49-F238E27FC236}">
                  <a16:creationId xmlns:a16="http://schemas.microsoft.com/office/drawing/2014/main" id="{2F946BDA-907F-4ADB-B1E4-3E25D97F6A8F}"/>
                </a:ext>
              </a:extLst>
            </p:cNvPr>
            <p:cNvSpPr>
              <a:spLocks noChangeShapeType="1"/>
            </p:cNvSpPr>
            <p:nvPr/>
          </p:nvSpPr>
          <p:spPr bwMode="auto">
            <a:xfrm flipV="1">
              <a:off x="4704" y="3168"/>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84" name="Line 74">
              <a:extLst>
                <a:ext uri="{FF2B5EF4-FFF2-40B4-BE49-F238E27FC236}">
                  <a16:creationId xmlns:a16="http://schemas.microsoft.com/office/drawing/2014/main" id="{C2E66497-5F7E-4516-8278-92A64FD648D8}"/>
                </a:ext>
              </a:extLst>
            </p:cNvPr>
            <p:cNvSpPr>
              <a:spLocks noChangeShapeType="1"/>
            </p:cNvSpPr>
            <p:nvPr/>
          </p:nvSpPr>
          <p:spPr bwMode="auto">
            <a:xfrm flipH="1" flipV="1">
              <a:off x="4272" y="3552"/>
              <a:ext cx="0" cy="192"/>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5" name="Line 77">
              <a:extLst>
                <a:ext uri="{FF2B5EF4-FFF2-40B4-BE49-F238E27FC236}">
                  <a16:creationId xmlns:a16="http://schemas.microsoft.com/office/drawing/2014/main" id="{A53EF494-0E7B-40F6-89B3-33C7F70E2515}"/>
                </a:ext>
              </a:extLst>
            </p:cNvPr>
            <p:cNvSpPr>
              <a:spLocks noChangeShapeType="1"/>
            </p:cNvSpPr>
            <p:nvPr/>
          </p:nvSpPr>
          <p:spPr bwMode="auto">
            <a:xfrm flipV="1">
              <a:off x="3707" y="4031"/>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6" name="Line 80">
              <a:extLst>
                <a:ext uri="{FF2B5EF4-FFF2-40B4-BE49-F238E27FC236}">
                  <a16:creationId xmlns:a16="http://schemas.microsoft.com/office/drawing/2014/main" id="{578EEB52-B948-4848-86F7-F9A1B0492C6F}"/>
                </a:ext>
              </a:extLst>
            </p:cNvPr>
            <p:cNvSpPr>
              <a:spLocks noChangeShapeType="1"/>
            </p:cNvSpPr>
            <p:nvPr/>
          </p:nvSpPr>
          <p:spPr bwMode="auto">
            <a:xfrm flipV="1">
              <a:off x="3887" y="4031"/>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7" name="Line 82">
              <a:extLst>
                <a:ext uri="{FF2B5EF4-FFF2-40B4-BE49-F238E27FC236}">
                  <a16:creationId xmlns:a16="http://schemas.microsoft.com/office/drawing/2014/main" id="{BA094120-72B8-4474-950B-250DB9C14B1F}"/>
                </a:ext>
              </a:extLst>
            </p:cNvPr>
            <p:cNvSpPr>
              <a:spLocks noChangeShapeType="1"/>
            </p:cNvSpPr>
            <p:nvPr/>
          </p:nvSpPr>
          <p:spPr bwMode="auto">
            <a:xfrm flipH="1" flipV="1">
              <a:off x="3792" y="3552"/>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8" name="Text Box 86">
              <a:extLst>
                <a:ext uri="{FF2B5EF4-FFF2-40B4-BE49-F238E27FC236}">
                  <a16:creationId xmlns:a16="http://schemas.microsoft.com/office/drawing/2014/main" id="{F6FAF018-F78D-40EF-9740-73E8F04B866D}"/>
                </a:ext>
              </a:extLst>
            </p:cNvPr>
            <p:cNvSpPr txBox="1">
              <a:spLocks noChangeArrowheads="1"/>
            </p:cNvSpPr>
            <p:nvPr/>
          </p:nvSpPr>
          <p:spPr bwMode="auto">
            <a:xfrm>
              <a:off x="5184" y="1873"/>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89" name="Line 87">
              <a:extLst>
                <a:ext uri="{FF2B5EF4-FFF2-40B4-BE49-F238E27FC236}">
                  <a16:creationId xmlns:a16="http://schemas.microsoft.com/office/drawing/2014/main" id="{733D1F5C-268B-446A-8FE2-A441F83409E5}"/>
                </a:ext>
              </a:extLst>
            </p:cNvPr>
            <p:cNvSpPr>
              <a:spLocks noChangeShapeType="1"/>
            </p:cNvSpPr>
            <p:nvPr/>
          </p:nvSpPr>
          <p:spPr bwMode="auto">
            <a:xfrm flipV="1">
              <a:off x="3264" y="2736"/>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90" name="Text Box 88">
              <a:extLst>
                <a:ext uri="{FF2B5EF4-FFF2-40B4-BE49-F238E27FC236}">
                  <a16:creationId xmlns:a16="http://schemas.microsoft.com/office/drawing/2014/main" id="{24EDAC66-12E4-45D7-9844-EC694FB16BEF}"/>
                </a:ext>
              </a:extLst>
            </p:cNvPr>
            <p:cNvSpPr txBox="1">
              <a:spLocks noChangeArrowheads="1"/>
            </p:cNvSpPr>
            <p:nvPr/>
          </p:nvSpPr>
          <p:spPr bwMode="auto">
            <a:xfrm>
              <a:off x="3071" y="2351"/>
              <a:ext cx="20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1" name="Text Box 89">
              <a:extLst>
                <a:ext uri="{FF2B5EF4-FFF2-40B4-BE49-F238E27FC236}">
                  <a16:creationId xmlns:a16="http://schemas.microsoft.com/office/drawing/2014/main" id="{52B6100F-8C20-4CD5-BBF1-ADFEA5812E95}"/>
                </a:ext>
              </a:extLst>
            </p:cNvPr>
            <p:cNvSpPr txBox="1">
              <a:spLocks noChangeArrowheads="1"/>
            </p:cNvSpPr>
            <p:nvPr/>
          </p:nvSpPr>
          <p:spPr bwMode="auto">
            <a:xfrm>
              <a:off x="3071" y="2736"/>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2" name="Text Box 90">
              <a:extLst>
                <a:ext uri="{FF2B5EF4-FFF2-40B4-BE49-F238E27FC236}">
                  <a16:creationId xmlns:a16="http://schemas.microsoft.com/office/drawing/2014/main" id="{F01730C2-EC57-449A-888C-EA13C147376E}"/>
                </a:ext>
              </a:extLst>
            </p:cNvPr>
            <p:cNvSpPr txBox="1">
              <a:spLocks noChangeArrowheads="1"/>
            </p:cNvSpPr>
            <p:nvPr/>
          </p:nvSpPr>
          <p:spPr bwMode="auto">
            <a:xfrm>
              <a:off x="3601" y="3216"/>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3" name="Text Box 91">
              <a:extLst>
                <a:ext uri="{FF2B5EF4-FFF2-40B4-BE49-F238E27FC236}">
                  <a16:creationId xmlns:a16="http://schemas.microsoft.com/office/drawing/2014/main" id="{617A9B00-6946-4130-92F0-4CABD842E69A}"/>
                </a:ext>
              </a:extLst>
            </p:cNvPr>
            <p:cNvSpPr txBox="1">
              <a:spLocks noChangeArrowheads="1"/>
            </p:cNvSpPr>
            <p:nvPr/>
          </p:nvSpPr>
          <p:spPr bwMode="auto">
            <a:xfrm>
              <a:off x="3601" y="360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4" name="Text Box 92">
              <a:extLst>
                <a:ext uri="{FF2B5EF4-FFF2-40B4-BE49-F238E27FC236}">
                  <a16:creationId xmlns:a16="http://schemas.microsoft.com/office/drawing/2014/main" id="{5572408D-C2E9-4F75-9134-AD6725AFF343}"/>
                </a:ext>
              </a:extLst>
            </p:cNvPr>
            <p:cNvSpPr txBox="1">
              <a:spLocks noChangeArrowheads="1"/>
            </p:cNvSpPr>
            <p:nvPr/>
          </p:nvSpPr>
          <p:spPr bwMode="auto">
            <a:xfrm>
              <a:off x="3505" y="403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5" name="Text Box 93">
              <a:extLst>
                <a:ext uri="{FF2B5EF4-FFF2-40B4-BE49-F238E27FC236}">
                  <a16:creationId xmlns:a16="http://schemas.microsoft.com/office/drawing/2014/main" id="{7B336046-E530-4D20-9CB1-2D17895FD8EC}"/>
                </a:ext>
              </a:extLst>
            </p:cNvPr>
            <p:cNvSpPr txBox="1">
              <a:spLocks noChangeArrowheads="1"/>
            </p:cNvSpPr>
            <p:nvPr/>
          </p:nvSpPr>
          <p:spPr bwMode="auto">
            <a:xfrm>
              <a:off x="5232" y="2351"/>
              <a:ext cx="25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6" name="Text Box 94">
              <a:extLst>
                <a:ext uri="{FF2B5EF4-FFF2-40B4-BE49-F238E27FC236}">
                  <a16:creationId xmlns:a16="http://schemas.microsoft.com/office/drawing/2014/main" id="{42EC4CBA-1764-46B0-A761-6AA1D965C58F}"/>
                </a:ext>
              </a:extLst>
            </p:cNvPr>
            <p:cNvSpPr txBox="1">
              <a:spLocks noChangeArrowheads="1"/>
            </p:cNvSpPr>
            <p:nvPr/>
          </p:nvSpPr>
          <p:spPr bwMode="auto">
            <a:xfrm>
              <a:off x="4753" y="278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7" name="Text Box 95">
              <a:extLst>
                <a:ext uri="{FF2B5EF4-FFF2-40B4-BE49-F238E27FC236}">
                  <a16:creationId xmlns:a16="http://schemas.microsoft.com/office/drawing/2014/main" id="{1A383589-9B0C-4465-8512-F3A39344AA24}"/>
                </a:ext>
              </a:extLst>
            </p:cNvPr>
            <p:cNvSpPr txBox="1">
              <a:spLocks noChangeArrowheads="1"/>
            </p:cNvSpPr>
            <p:nvPr/>
          </p:nvSpPr>
          <p:spPr bwMode="auto">
            <a:xfrm>
              <a:off x="4753" y="321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8" name="Text Box 96">
              <a:extLst>
                <a:ext uri="{FF2B5EF4-FFF2-40B4-BE49-F238E27FC236}">
                  <a16:creationId xmlns:a16="http://schemas.microsoft.com/office/drawing/2014/main" id="{C03C19DF-F59A-4661-BA1F-60F166F6492F}"/>
                </a:ext>
              </a:extLst>
            </p:cNvPr>
            <p:cNvSpPr txBox="1">
              <a:spLocks noChangeArrowheads="1"/>
            </p:cNvSpPr>
            <p:nvPr/>
          </p:nvSpPr>
          <p:spPr bwMode="auto">
            <a:xfrm>
              <a:off x="4321" y="360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9" name="Text Box 97">
              <a:extLst>
                <a:ext uri="{FF2B5EF4-FFF2-40B4-BE49-F238E27FC236}">
                  <a16:creationId xmlns:a16="http://schemas.microsoft.com/office/drawing/2014/main" id="{48F1BA73-6D51-42F6-8DF9-B2EB097FDA8A}"/>
                </a:ext>
              </a:extLst>
            </p:cNvPr>
            <p:cNvSpPr txBox="1">
              <a:spLocks noChangeArrowheads="1"/>
            </p:cNvSpPr>
            <p:nvPr/>
          </p:nvSpPr>
          <p:spPr bwMode="auto">
            <a:xfrm>
              <a:off x="3935" y="4032"/>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F8ADFF3-6354-40C4-BC4B-0A24A103D4D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A92C1FC6-07EF-4447-B519-BA9058A64A6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BA6D5CD-3BB0-45A1-8A3B-501DAF8A63F2}" type="slidenum">
              <a:rPr lang="zh-CN" altLang="en-US" sz="2400"/>
              <a:pPr algn="r" eaLnBrk="1" hangingPunct="1">
                <a:spcBef>
                  <a:spcPct val="50000"/>
                </a:spcBef>
                <a:buClrTx/>
                <a:buSzTx/>
                <a:buFontTx/>
                <a:buNone/>
              </a:pPr>
              <a:t>27</a:t>
            </a:fld>
            <a:endParaRPr lang="en-US" altLang="zh-CN" sz="2400"/>
          </a:p>
        </p:txBody>
      </p:sp>
      <p:sp>
        <p:nvSpPr>
          <p:cNvPr id="53252" name="Text Box 4">
            <a:extLst>
              <a:ext uri="{FF2B5EF4-FFF2-40B4-BE49-F238E27FC236}">
                <a16:creationId xmlns:a16="http://schemas.microsoft.com/office/drawing/2014/main" id="{379E6AE8-8DA3-4EF2-89B7-4709B2CF251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3253" name="Rectangle 5">
            <a:extLst>
              <a:ext uri="{FF2B5EF4-FFF2-40B4-BE49-F238E27FC236}">
                <a16:creationId xmlns:a16="http://schemas.microsoft.com/office/drawing/2014/main" id="{BB561B6B-3F26-4EBD-A4FC-8E1CF3B7360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3254" name="Group 106">
            <a:extLst>
              <a:ext uri="{FF2B5EF4-FFF2-40B4-BE49-F238E27FC236}">
                <a16:creationId xmlns:a16="http://schemas.microsoft.com/office/drawing/2014/main" id="{B7B47931-0385-453A-9291-EFDE48F3A923}"/>
              </a:ext>
            </a:extLst>
          </p:cNvPr>
          <p:cNvGrpSpPr>
            <a:grpSpLocks/>
          </p:cNvGrpSpPr>
          <p:nvPr/>
        </p:nvGrpSpPr>
        <p:grpSpPr bwMode="auto">
          <a:xfrm>
            <a:off x="838200" y="3275013"/>
            <a:ext cx="6858000" cy="2825750"/>
            <a:chOff x="528" y="2064"/>
            <a:chExt cx="4320" cy="1780"/>
          </a:xfrm>
        </p:grpSpPr>
        <p:sp>
          <p:nvSpPr>
            <p:cNvPr id="255059" name="Oval 83">
              <a:extLst>
                <a:ext uri="{FF2B5EF4-FFF2-40B4-BE49-F238E27FC236}">
                  <a16:creationId xmlns:a16="http://schemas.microsoft.com/office/drawing/2014/main" id="{596044FD-8F0A-4392-9607-5A793FD8D64B}"/>
                </a:ext>
              </a:extLst>
            </p:cNvPr>
            <p:cNvSpPr>
              <a:spLocks noChangeArrowheads="1"/>
            </p:cNvSpPr>
            <p:nvPr/>
          </p:nvSpPr>
          <p:spPr bwMode="auto">
            <a:xfrm>
              <a:off x="4515"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0" name="Oval 84">
              <a:extLst>
                <a:ext uri="{FF2B5EF4-FFF2-40B4-BE49-F238E27FC236}">
                  <a16:creationId xmlns:a16="http://schemas.microsoft.com/office/drawing/2014/main" id="{9A7DA3A0-68EA-4E95-AD96-CEFEAEE03F50}"/>
                </a:ext>
              </a:extLst>
            </p:cNvPr>
            <p:cNvSpPr>
              <a:spLocks noChangeArrowheads="1"/>
            </p:cNvSpPr>
            <p:nvPr/>
          </p:nvSpPr>
          <p:spPr bwMode="auto">
            <a:xfrm>
              <a:off x="4099"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61" name="Oval 85">
              <a:extLst>
                <a:ext uri="{FF2B5EF4-FFF2-40B4-BE49-F238E27FC236}">
                  <a16:creationId xmlns:a16="http://schemas.microsoft.com/office/drawing/2014/main" id="{1C3B3C57-A5AC-4B0E-B414-B18856CF9933}"/>
                </a:ext>
              </a:extLst>
            </p:cNvPr>
            <p:cNvSpPr>
              <a:spLocks noChangeArrowheads="1"/>
            </p:cNvSpPr>
            <p:nvPr/>
          </p:nvSpPr>
          <p:spPr bwMode="auto">
            <a:xfrm>
              <a:off x="3724"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2" name="Oval 86">
              <a:extLst>
                <a:ext uri="{FF2B5EF4-FFF2-40B4-BE49-F238E27FC236}">
                  <a16:creationId xmlns:a16="http://schemas.microsoft.com/office/drawing/2014/main" id="{599D154F-47D2-4CB8-9F81-981055530426}"/>
                </a:ext>
              </a:extLst>
            </p:cNvPr>
            <p:cNvSpPr>
              <a:spLocks noChangeArrowheads="1"/>
            </p:cNvSpPr>
            <p:nvPr/>
          </p:nvSpPr>
          <p:spPr bwMode="auto">
            <a:xfrm>
              <a:off x="2808"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63" name="Oval 87">
              <a:extLst>
                <a:ext uri="{FF2B5EF4-FFF2-40B4-BE49-F238E27FC236}">
                  <a16:creationId xmlns:a16="http://schemas.microsoft.com/office/drawing/2014/main" id="{D38A22FD-19BF-4AA8-8690-821F8161FE99}"/>
                </a:ext>
              </a:extLst>
            </p:cNvPr>
            <p:cNvSpPr>
              <a:spLocks noChangeArrowheads="1"/>
            </p:cNvSpPr>
            <p:nvPr/>
          </p:nvSpPr>
          <p:spPr bwMode="auto">
            <a:xfrm>
              <a:off x="3266" y="2065"/>
              <a:ext cx="291" cy="273"/>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5066" name="Oval 90">
              <a:extLst>
                <a:ext uri="{FF2B5EF4-FFF2-40B4-BE49-F238E27FC236}">
                  <a16:creationId xmlns:a16="http://schemas.microsoft.com/office/drawing/2014/main" id="{C6D42083-2542-4246-A347-ECA5BE35C985}"/>
                </a:ext>
              </a:extLst>
            </p:cNvPr>
            <p:cNvSpPr>
              <a:spLocks noChangeArrowheads="1"/>
            </p:cNvSpPr>
            <p:nvPr/>
          </p:nvSpPr>
          <p:spPr bwMode="auto">
            <a:xfrm>
              <a:off x="2475" y="2825"/>
              <a:ext cx="291" cy="274"/>
            </a:xfrm>
            <a:prstGeom prst="ellipse">
              <a:avLst/>
            </a:prstGeom>
            <a:solidFill>
              <a:srgbClr val="3366FF"/>
            </a:soli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5067" name="Oval 91">
              <a:extLst>
                <a:ext uri="{FF2B5EF4-FFF2-40B4-BE49-F238E27FC236}">
                  <a16:creationId xmlns:a16="http://schemas.microsoft.com/office/drawing/2014/main" id="{D0465693-8D52-4698-8709-9B11B952AFA3}"/>
                </a:ext>
              </a:extLst>
            </p:cNvPr>
            <p:cNvSpPr>
              <a:spLocks noChangeArrowheads="1"/>
            </p:cNvSpPr>
            <p:nvPr/>
          </p:nvSpPr>
          <p:spPr bwMode="auto">
            <a:xfrm>
              <a:off x="4128" y="2832"/>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8" name="Oval 92">
              <a:extLst>
                <a:ext uri="{FF2B5EF4-FFF2-40B4-BE49-F238E27FC236}">
                  <a16:creationId xmlns:a16="http://schemas.microsoft.com/office/drawing/2014/main" id="{A35AC6D4-C7C8-4FE3-AD35-5C15E48BBABB}"/>
                </a:ext>
              </a:extLst>
            </p:cNvPr>
            <p:cNvSpPr>
              <a:spLocks noChangeArrowheads="1"/>
            </p:cNvSpPr>
            <p:nvPr/>
          </p:nvSpPr>
          <p:spPr bwMode="auto">
            <a:xfrm>
              <a:off x="4557"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69" name="Oval 93">
              <a:extLst>
                <a:ext uri="{FF2B5EF4-FFF2-40B4-BE49-F238E27FC236}">
                  <a16:creationId xmlns:a16="http://schemas.microsoft.com/office/drawing/2014/main" id="{5F201CB6-00A7-47CA-BC36-2E0EFC873C78}"/>
                </a:ext>
              </a:extLst>
            </p:cNvPr>
            <p:cNvSpPr>
              <a:spLocks noChangeArrowheads="1"/>
            </p:cNvSpPr>
            <p:nvPr/>
          </p:nvSpPr>
          <p:spPr bwMode="auto">
            <a:xfrm>
              <a:off x="3744" y="2832"/>
              <a:ext cx="292" cy="274"/>
            </a:xfrm>
            <a:prstGeom prst="ellipse">
              <a:avLst/>
            </a:prstGeom>
            <a:solidFill>
              <a:srgbClr val="0000FF"/>
            </a:soli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0" name="Oval 94">
              <a:extLst>
                <a:ext uri="{FF2B5EF4-FFF2-40B4-BE49-F238E27FC236}">
                  <a16:creationId xmlns:a16="http://schemas.microsoft.com/office/drawing/2014/main" id="{9F89AB6B-CBDC-49EA-B856-EE02C0C8929C}"/>
                </a:ext>
              </a:extLst>
            </p:cNvPr>
            <p:cNvSpPr>
              <a:spLocks noChangeArrowheads="1"/>
            </p:cNvSpPr>
            <p:nvPr/>
          </p:nvSpPr>
          <p:spPr bwMode="auto">
            <a:xfrm>
              <a:off x="2850"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71" name="Oval 95">
              <a:extLst>
                <a:ext uri="{FF2B5EF4-FFF2-40B4-BE49-F238E27FC236}">
                  <a16:creationId xmlns:a16="http://schemas.microsoft.com/office/drawing/2014/main" id="{FDD95422-892D-4E84-A4F0-60746909E108}"/>
                </a:ext>
              </a:extLst>
            </p:cNvPr>
            <p:cNvSpPr>
              <a:spLocks noChangeArrowheads="1"/>
            </p:cNvSpPr>
            <p:nvPr/>
          </p:nvSpPr>
          <p:spPr bwMode="auto">
            <a:xfrm>
              <a:off x="3308" y="2825"/>
              <a:ext cx="291" cy="274"/>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5058" name="Oval 82">
              <a:extLst>
                <a:ext uri="{FF2B5EF4-FFF2-40B4-BE49-F238E27FC236}">
                  <a16:creationId xmlns:a16="http://schemas.microsoft.com/office/drawing/2014/main" id="{2B7403FB-A882-4347-8A3E-EF7D7F474A95}"/>
                </a:ext>
              </a:extLst>
            </p:cNvPr>
            <p:cNvSpPr>
              <a:spLocks noChangeArrowheads="1"/>
            </p:cNvSpPr>
            <p:nvPr/>
          </p:nvSpPr>
          <p:spPr bwMode="auto">
            <a:xfrm>
              <a:off x="2376" y="2064"/>
              <a:ext cx="349"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53267" name="Text Box 88">
              <a:extLst>
                <a:ext uri="{FF2B5EF4-FFF2-40B4-BE49-F238E27FC236}">
                  <a16:creationId xmlns:a16="http://schemas.microsoft.com/office/drawing/2014/main" id="{CC34BB96-2B95-49B3-8AE0-A1B96E165D20}"/>
                </a:ext>
              </a:extLst>
            </p:cNvPr>
            <p:cNvSpPr txBox="1">
              <a:spLocks noChangeArrowheads="1"/>
            </p:cNvSpPr>
            <p:nvPr/>
          </p:nvSpPr>
          <p:spPr bwMode="auto">
            <a:xfrm>
              <a:off x="528" y="2065"/>
              <a:ext cx="13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p>
          </p:txBody>
        </p:sp>
        <p:sp>
          <p:nvSpPr>
            <p:cNvPr id="53268" name="Text Box 89">
              <a:extLst>
                <a:ext uri="{FF2B5EF4-FFF2-40B4-BE49-F238E27FC236}">
                  <a16:creationId xmlns:a16="http://schemas.microsoft.com/office/drawing/2014/main" id="{6C02F8A8-8D3B-45F1-95F8-79B790F52BF3}"/>
                </a:ext>
              </a:extLst>
            </p:cNvPr>
            <p:cNvSpPr txBox="1">
              <a:spLocks noChangeArrowheads="1"/>
            </p:cNvSpPr>
            <p:nvPr/>
          </p:nvSpPr>
          <p:spPr bwMode="auto">
            <a:xfrm>
              <a:off x="528" y="2784"/>
              <a:ext cx="1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分别进行快速排序</a:t>
              </a:r>
            </a:p>
          </p:txBody>
        </p:sp>
        <p:sp>
          <p:nvSpPr>
            <p:cNvPr id="53269" name="Text Box 96">
              <a:extLst>
                <a:ext uri="{FF2B5EF4-FFF2-40B4-BE49-F238E27FC236}">
                  <a16:creationId xmlns:a16="http://schemas.microsoft.com/office/drawing/2014/main" id="{A5614844-03ED-4155-8A96-B4BE88CEA1BB}"/>
                </a:ext>
              </a:extLst>
            </p:cNvPr>
            <p:cNvSpPr txBox="1">
              <a:spLocks noChangeArrowheads="1"/>
            </p:cNvSpPr>
            <p:nvPr/>
          </p:nvSpPr>
          <p:spPr bwMode="auto">
            <a:xfrm>
              <a:off x="576" y="3505"/>
              <a:ext cx="9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有序序列</a:t>
              </a:r>
            </a:p>
          </p:txBody>
        </p:sp>
        <p:sp>
          <p:nvSpPr>
            <p:cNvPr id="255073" name="Oval 97">
              <a:extLst>
                <a:ext uri="{FF2B5EF4-FFF2-40B4-BE49-F238E27FC236}">
                  <a16:creationId xmlns:a16="http://schemas.microsoft.com/office/drawing/2014/main" id="{C45442CC-FCFF-441E-AC94-9BAF528778AF}"/>
                </a:ext>
              </a:extLst>
            </p:cNvPr>
            <p:cNvSpPr>
              <a:spLocks noChangeArrowheads="1"/>
            </p:cNvSpPr>
            <p:nvPr/>
          </p:nvSpPr>
          <p:spPr bwMode="auto">
            <a:xfrm>
              <a:off x="2475"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5074" name="Oval 98">
              <a:extLst>
                <a:ext uri="{FF2B5EF4-FFF2-40B4-BE49-F238E27FC236}">
                  <a16:creationId xmlns:a16="http://schemas.microsoft.com/office/drawing/2014/main" id="{0B77CDFC-A2BF-4998-BE46-CB17187509F0}"/>
                </a:ext>
              </a:extLst>
            </p:cNvPr>
            <p:cNvSpPr>
              <a:spLocks noChangeArrowheads="1"/>
            </p:cNvSpPr>
            <p:nvPr/>
          </p:nvSpPr>
          <p:spPr bwMode="auto">
            <a:xfrm>
              <a:off x="4128" y="3570"/>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5" name="Oval 99">
              <a:extLst>
                <a:ext uri="{FF2B5EF4-FFF2-40B4-BE49-F238E27FC236}">
                  <a16:creationId xmlns:a16="http://schemas.microsoft.com/office/drawing/2014/main" id="{D210BD77-F520-4121-828C-59EA7F78B751}"/>
                </a:ext>
              </a:extLst>
            </p:cNvPr>
            <p:cNvSpPr>
              <a:spLocks noChangeArrowheads="1"/>
            </p:cNvSpPr>
            <p:nvPr/>
          </p:nvSpPr>
          <p:spPr bwMode="auto">
            <a:xfrm>
              <a:off x="4557"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76" name="Oval 100">
              <a:extLst>
                <a:ext uri="{FF2B5EF4-FFF2-40B4-BE49-F238E27FC236}">
                  <a16:creationId xmlns:a16="http://schemas.microsoft.com/office/drawing/2014/main" id="{BAC87D53-4121-499B-BDE2-7F09E1B1DB75}"/>
                </a:ext>
              </a:extLst>
            </p:cNvPr>
            <p:cNvSpPr>
              <a:spLocks noChangeArrowheads="1"/>
            </p:cNvSpPr>
            <p:nvPr/>
          </p:nvSpPr>
          <p:spPr bwMode="auto">
            <a:xfrm>
              <a:off x="3744" y="3570"/>
              <a:ext cx="292"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7" name="Oval 101">
              <a:extLst>
                <a:ext uri="{FF2B5EF4-FFF2-40B4-BE49-F238E27FC236}">
                  <a16:creationId xmlns:a16="http://schemas.microsoft.com/office/drawing/2014/main" id="{B360E44C-EDDA-44EE-88FE-CBB2615913D0}"/>
                </a:ext>
              </a:extLst>
            </p:cNvPr>
            <p:cNvSpPr>
              <a:spLocks noChangeArrowheads="1"/>
            </p:cNvSpPr>
            <p:nvPr/>
          </p:nvSpPr>
          <p:spPr bwMode="auto">
            <a:xfrm>
              <a:off x="2850"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78" name="Oval 102">
              <a:extLst>
                <a:ext uri="{FF2B5EF4-FFF2-40B4-BE49-F238E27FC236}">
                  <a16:creationId xmlns:a16="http://schemas.microsoft.com/office/drawing/2014/main" id="{75C03E71-75E8-4053-8551-B3497B659248}"/>
                </a:ext>
              </a:extLst>
            </p:cNvPr>
            <p:cNvSpPr>
              <a:spLocks noChangeArrowheads="1"/>
            </p:cNvSpPr>
            <p:nvPr/>
          </p:nvSpPr>
          <p:spPr bwMode="auto">
            <a:xfrm>
              <a:off x="3308"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2FFAA9A5-3C24-4EE0-946D-ABA5BD95D05C}"/>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6D863D-F073-46BC-8EFD-30C29ABD93EF}" type="slidenum">
              <a:rPr lang="en-US" altLang="zh-CN" sz="2400"/>
              <a:pPr eaLnBrk="1" hangingPunct="1">
                <a:spcBef>
                  <a:spcPct val="0"/>
                </a:spcBef>
                <a:buClrTx/>
                <a:buSzTx/>
                <a:buFontTx/>
                <a:buNone/>
              </a:pPr>
              <a:t>28</a:t>
            </a:fld>
            <a:endParaRPr lang="en-US" altLang="zh-CN" sz="2400"/>
          </a:p>
        </p:txBody>
      </p:sp>
      <p:sp>
        <p:nvSpPr>
          <p:cNvPr id="54275" name="Rectangle 2">
            <a:extLst>
              <a:ext uri="{FF2B5EF4-FFF2-40B4-BE49-F238E27FC236}">
                <a16:creationId xmlns:a16="http://schemas.microsoft.com/office/drawing/2014/main" id="{4D8ED0B8-4C66-4001-9045-676144EDF862}"/>
              </a:ext>
            </a:extLst>
          </p:cNvPr>
          <p:cNvSpPr>
            <a:spLocks noGrp="1" noChangeArrowheads="1"/>
          </p:cNvSpPr>
          <p:nvPr>
            <p:ph type="title"/>
          </p:nvPr>
        </p:nvSpPr>
        <p:spPr>
          <a:xfrm>
            <a:off x="252412" y="1304094"/>
            <a:ext cx="8305800" cy="1141412"/>
          </a:xfrm>
        </p:spPr>
        <p:txBody>
          <a:bodyPr/>
          <a:lstStyle/>
          <a:p>
            <a:pPr marL="762000" indent="-762000" algn="l" eaLnBrk="1" hangingPunct="1"/>
            <a:r>
              <a:rPr lang="zh-CN" altLang="en-US" sz="2800" dirty="0">
                <a:solidFill>
                  <a:srgbClr val="002060"/>
                </a:solidFill>
                <a:latin typeface="黑体" panose="02010609060101010101" pitchFamily="49" charset="-122"/>
                <a:ea typeface="黑体" panose="02010609060101010101" pitchFamily="49" charset="-122"/>
              </a:rPr>
              <a:t> 例：</a:t>
            </a:r>
            <a:r>
              <a:rPr lang="zh-CN" altLang="en-US" sz="2800" dirty="0">
                <a:solidFill>
                  <a:schemeClr val="tx1"/>
                </a:solidFill>
                <a:latin typeface="黑体" panose="02010609060101010101" pitchFamily="49" charset="-122"/>
                <a:ea typeface="黑体" panose="02010609060101010101" pitchFamily="49" charset="-122"/>
              </a:rPr>
              <a:t>以关键字序列（</a:t>
            </a:r>
            <a:r>
              <a:rPr lang="en-US" altLang="zh-CN" sz="2800" dirty="0">
                <a:solidFill>
                  <a:schemeClr val="tx1"/>
                </a:solidFill>
                <a:latin typeface="黑体" panose="02010609060101010101" pitchFamily="49" charset="-122"/>
                <a:ea typeface="黑体" panose="02010609060101010101" pitchFamily="49" charset="-122"/>
              </a:rPr>
              <a:t>256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301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751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129</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937</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863</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742</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694</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076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438</a:t>
            </a:r>
            <a:r>
              <a:rPr lang="zh-CN" altLang="en-US" sz="2800" dirty="0">
                <a:solidFill>
                  <a:schemeClr val="tx1"/>
                </a:solidFill>
                <a:latin typeface="黑体" panose="02010609060101010101" pitchFamily="49" charset="-122"/>
                <a:ea typeface="黑体" panose="02010609060101010101" pitchFamily="49" charset="-122"/>
              </a:rPr>
              <a:t>）为例，写出执行快速算法的</a:t>
            </a:r>
            <a:r>
              <a:rPr lang="zh-CN" altLang="en-US" sz="2800" dirty="0">
                <a:solidFill>
                  <a:srgbClr val="C00000"/>
                </a:solidFill>
                <a:latin typeface="黑体" panose="02010609060101010101" pitchFamily="49" charset="-122"/>
                <a:ea typeface="黑体" panose="02010609060101010101" pitchFamily="49" charset="-122"/>
              </a:rPr>
              <a:t>各趟</a:t>
            </a:r>
            <a:r>
              <a:rPr lang="zh-CN" altLang="en-US" sz="2800" dirty="0">
                <a:solidFill>
                  <a:schemeClr val="tx1"/>
                </a:solidFill>
                <a:latin typeface="黑体" panose="02010609060101010101" pitchFamily="49" charset="-122"/>
                <a:ea typeface="黑体" panose="02010609060101010101" pitchFamily="49" charset="-122"/>
              </a:rPr>
              <a:t>排序结束时，关键字序列的状态。</a:t>
            </a:r>
          </a:p>
        </p:txBody>
      </p:sp>
      <p:sp>
        <p:nvSpPr>
          <p:cNvPr id="751619" name="Rectangle 3">
            <a:extLst>
              <a:ext uri="{FF2B5EF4-FFF2-40B4-BE49-F238E27FC236}">
                <a16:creationId xmlns:a16="http://schemas.microsoft.com/office/drawing/2014/main" id="{CE411287-BB44-40C9-A19C-1A671A261287}"/>
              </a:ext>
            </a:extLst>
          </p:cNvPr>
          <p:cNvSpPr>
            <a:spLocks noChangeArrowheads="1"/>
          </p:cNvSpPr>
          <p:nvPr/>
        </p:nvSpPr>
        <p:spPr bwMode="auto">
          <a:xfrm>
            <a:off x="381000" y="272677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C00000"/>
                </a:solidFill>
                <a:latin typeface="Times New Roman" panose="02020603050405020304" pitchFamily="18" charset="0"/>
                <a:ea typeface="楷体_GB2312" pitchFamily="49" charset="-122"/>
              </a:rPr>
              <a:t>原始序列： </a:t>
            </a: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p>
        </p:txBody>
      </p:sp>
      <p:sp>
        <p:nvSpPr>
          <p:cNvPr id="751621" name="Text Box 5">
            <a:extLst>
              <a:ext uri="{FF2B5EF4-FFF2-40B4-BE49-F238E27FC236}">
                <a16:creationId xmlns:a16="http://schemas.microsoft.com/office/drawing/2014/main" id="{79B7671C-E735-4A4F-A0C1-13453ADDD86A}"/>
              </a:ext>
            </a:extLst>
          </p:cNvPr>
          <p:cNvSpPr txBox="1">
            <a:spLocks noChangeArrowheads="1"/>
          </p:cNvSpPr>
          <p:nvPr/>
        </p:nvSpPr>
        <p:spPr bwMode="auto">
          <a:xfrm>
            <a:off x="914400" y="3410982"/>
            <a:ext cx="9906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3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4</a:t>
            </a:r>
            <a:r>
              <a:rPr lang="zh-CN" altLang="en-US" sz="2000" b="1" dirty="0">
                <a:solidFill>
                  <a:srgbClr val="002060"/>
                </a:solidFill>
                <a:latin typeface="Times New Roman" panose="02020603050405020304" pitchFamily="18" charset="0"/>
                <a:ea typeface="楷体_GB2312" pitchFamily="49" charset="-122"/>
              </a:rPr>
              <a:t>趟</a:t>
            </a:r>
          </a:p>
        </p:txBody>
      </p:sp>
      <p:sp>
        <p:nvSpPr>
          <p:cNvPr id="751622" name="Rectangle 6">
            <a:extLst>
              <a:ext uri="{FF2B5EF4-FFF2-40B4-BE49-F238E27FC236}">
                <a16:creationId xmlns:a16="http://schemas.microsoft.com/office/drawing/2014/main" id="{46F0A6D5-1B5E-4FF0-8FED-9AEC0658828B}"/>
              </a:ext>
            </a:extLst>
          </p:cNvPr>
          <p:cNvSpPr>
            <a:spLocks noChangeArrowheads="1"/>
          </p:cNvSpPr>
          <p:nvPr/>
        </p:nvSpPr>
        <p:spPr bwMode="auto">
          <a:xfrm>
            <a:off x="2057400" y="3410982"/>
            <a:ext cx="6834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p>
        </p:txBody>
      </p:sp>
      <p:sp>
        <p:nvSpPr>
          <p:cNvPr id="751623" name="Rectangle 7">
            <a:extLst>
              <a:ext uri="{FF2B5EF4-FFF2-40B4-BE49-F238E27FC236}">
                <a16:creationId xmlns:a16="http://schemas.microsoft.com/office/drawing/2014/main" id="{6B40713F-9F2F-4D11-A8B4-9DAC459E901F}"/>
              </a:ext>
            </a:extLst>
          </p:cNvPr>
          <p:cNvSpPr>
            <a:spLocks noChangeArrowheads="1"/>
          </p:cNvSpPr>
          <p:nvPr/>
        </p:nvSpPr>
        <p:spPr bwMode="auto">
          <a:xfrm>
            <a:off x="1981200" y="4020582"/>
            <a:ext cx="6834188" cy="338138"/>
          </a:xfrm>
          <a:prstGeom prst="rect">
            <a:avLst/>
          </a:prstGeom>
          <a:solidFill>
            <a:schemeClr val="bg1"/>
          </a:solidFill>
          <a:ln w="9525">
            <a:noFill/>
            <a:miter lim="800000"/>
            <a:headEnd/>
            <a:tailEnd/>
          </a:ln>
          <a:effectLst/>
        </p:spPr>
        <p:txBody>
          <a:bodyPr wrap="none" lIns="0" tIns="0" rIns="0" bIns="0">
            <a:spAutoFit/>
          </a:bodyPr>
          <a:lstStyle/>
          <a:p>
            <a:pPr eaLnBrk="1" hangingPunct="1">
              <a:defRPr/>
            </a:pP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076</a:t>
            </a:r>
            <a:r>
              <a:rPr lang="zh-CN" altLang="en-US" sz="2200" b="1">
                <a:latin typeface="黑体" pitchFamily="2" charset="-122"/>
                <a:ea typeface="黑体" pitchFamily="2" charset="-122"/>
              </a:rPr>
              <a:t>，</a:t>
            </a:r>
            <a:r>
              <a:rPr lang="en-US" altLang="zh-CN" sz="2200" b="1">
                <a:solidFill>
                  <a:schemeClr val="tx2"/>
                </a:solidFill>
                <a:latin typeface="黑体" pitchFamily="2" charset="-122"/>
                <a:ea typeface="黑体" pitchFamily="2" charset="-122"/>
              </a:rPr>
              <a:t>129</a:t>
            </a:r>
            <a:r>
              <a:rPr lang="zh-CN" altLang="en-US" sz="2200" b="1">
                <a:latin typeface="黑体" pitchFamily="2" charset="-122"/>
                <a:ea typeface="黑体" pitchFamily="2" charset="-122"/>
              </a:rPr>
              <a:t>，</a:t>
            </a:r>
            <a:r>
              <a:rPr lang="en-US" altLang="zh-CN" sz="2200" b="1">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751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937</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863</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742</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694</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301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438</a:t>
            </a:r>
          </a:p>
        </p:txBody>
      </p:sp>
      <p:sp>
        <p:nvSpPr>
          <p:cNvPr id="751624" name="AutoShape 8">
            <a:extLst>
              <a:ext uri="{FF2B5EF4-FFF2-40B4-BE49-F238E27FC236}">
                <a16:creationId xmlns:a16="http://schemas.microsoft.com/office/drawing/2014/main" id="{AADC4D02-5C89-4E96-B081-E4939EB2A53D}"/>
              </a:ext>
            </a:extLst>
          </p:cNvPr>
          <p:cNvSpPr>
            <a:spLocks noChangeArrowheads="1"/>
          </p:cNvSpPr>
          <p:nvPr/>
        </p:nvSpPr>
        <p:spPr bwMode="auto">
          <a:xfrm>
            <a:off x="5977136" y="2498170"/>
            <a:ext cx="2785864" cy="379412"/>
          </a:xfrm>
          <a:prstGeom prst="wedgeRoundRectCallout">
            <a:avLst>
              <a:gd name="adj1" fmla="val 5084"/>
              <a:gd name="adj2" fmla="val -88857"/>
              <a:gd name="adj3" fmla="val 16667"/>
            </a:avLst>
          </a:prstGeom>
          <a:solidFill>
            <a:schemeClr val="tx2">
              <a:lumMod val="40000"/>
              <a:lumOff val="60000"/>
            </a:schemeClr>
          </a:solidFill>
          <a:ln>
            <a:noFill/>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000" b="1" dirty="0">
                <a:solidFill>
                  <a:srgbClr val="002060"/>
                </a:solidFill>
                <a:latin typeface="黑体" panose="02010609060101010101" pitchFamily="49" charset="-122"/>
                <a:ea typeface="黑体" panose="02010609060101010101" pitchFamily="49" charset="-122"/>
              </a:rPr>
              <a:t> 意即模拟算法实现步骤</a:t>
            </a:r>
          </a:p>
        </p:txBody>
      </p:sp>
      <p:sp>
        <p:nvSpPr>
          <p:cNvPr id="751625" name="Rectangle 9">
            <a:extLst>
              <a:ext uri="{FF2B5EF4-FFF2-40B4-BE49-F238E27FC236}">
                <a16:creationId xmlns:a16="http://schemas.microsoft.com/office/drawing/2014/main" id="{EFC11EDB-27A6-446A-B5CA-FB9615854425}"/>
              </a:ext>
            </a:extLst>
          </p:cNvPr>
          <p:cNvSpPr>
            <a:spLocks noChangeArrowheads="1"/>
          </p:cNvSpPr>
          <p:nvPr/>
        </p:nvSpPr>
        <p:spPr bwMode="auto">
          <a:xfrm>
            <a:off x="2000250" y="2860120"/>
            <a:ext cx="576263" cy="338137"/>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p>
        </p:txBody>
      </p:sp>
      <p:sp>
        <p:nvSpPr>
          <p:cNvPr id="751626" name="Rectangle 10">
            <a:extLst>
              <a:ext uri="{FF2B5EF4-FFF2-40B4-BE49-F238E27FC236}">
                <a16:creationId xmlns:a16="http://schemas.microsoft.com/office/drawing/2014/main" id="{BD2FFB02-37D1-45C9-BFBB-F9F7270A4CC0}"/>
              </a:ext>
            </a:extLst>
          </p:cNvPr>
          <p:cNvSpPr>
            <a:spLocks noChangeArrowheads="1"/>
          </p:cNvSpPr>
          <p:nvPr/>
        </p:nvSpPr>
        <p:spPr bwMode="auto">
          <a:xfrm>
            <a:off x="20574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076</a:t>
            </a:r>
          </a:p>
        </p:txBody>
      </p:sp>
      <p:sp>
        <p:nvSpPr>
          <p:cNvPr id="751627" name="Rectangle 11">
            <a:extLst>
              <a:ext uri="{FF2B5EF4-FFF2-40B4-BE49-F238E27FC236}">
                <a16:creationId xmlns:a16="http://schemas.microsoft.com/office/drawing/2014/main" id="{B267D869-2CFC-47D5-9AF7-AF31A807CDDD}"/>
              </a:ext>
            </a:extLst>
          </p:cNvPr>
          <p:cNvSpPr>
            <a:spLocks noChangeArrowheads="1"/>
          </p:cNvSpPr>
          <p:nvPr/>
        </p:nvSpPr>
        <p:spPr bwMode="auto">
          <a:xfrm>
            <a:off x="7620000" y="3477658"/>
            <a:ext cx="5334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dirty="0">
                <a:solidFill>
                  <a:schemeClr val="tx2"/>
                </a:solidFill>
                <a:latin typeface="黑体" panose="02010609060101010101" pitchFamily="49" charset="-122"/>
                <a:ea typeface="黑体" panose="02010609060101010101" pitchFamily="49" charset="-122"/>
              </a:rPr>
              <a:t>301</a:t>
            </a:r>
          </a:p>
        </p:txBody>
      </p:sp>
      <p:sp>
        <p:nvSpPr>
          <p:cNvPr id="751628" name="Rectangle 12">
            <a:extLst>
              <a:ext uri="{FF2B5EF4-FFF2-40B4-BE49-F238E27FC236}">
                <a16:creationId xmlns:a16="http://schemas.microsoft.com/office/drawing/2014/main" id="{E52150DD-DBC0-449E-8199-4BF0C0C60B45}"/>
              </a:ext>
            </a:extLst>
          </p:cNvPr>
          <p:cNvSpPr>
            <a:spLocks noChangeArrowheads="1"/>
          </p:cNvSpPr>
          <p:nvPr/>
        </p:nvSpPr>
        <p:spPr bwMode="auto">
          <a:xfrm>
            <a:off x="27432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129</a:t>
            </a:r>
          </a:p>
        </p:txBody>
      </p:sp>
      <p:sp>
        <p:nvSpPr>
          <p:cNvPr id="751629" name="Rectangle 13">
            <a:extLst>
              <a:ext uri="{FF2B5EF4-FFF2-40B4-BE49-F238E27FC236}">
                <a16:creationId xmlns:a16="http://schemas.microsoft.com/office/drawing/2014/main" id="{4EE578BC-59C7-45BE-9106-6DEDC8E08560}"/>
              </a:ext>
            </a:extLst>
          </p:cNvPr>
          <p:cNvSpPr>
            <a:spLocks noChangeArrowheads="1"/>
          </p:cNvSpPr>
          <p:nvPr/>
        </p:nvSpPr>
        <p:spPr bwMode="auto">
          <a:xfrm>
            <a:off x="41910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751</a:t>
            </a:r>
          </a:p>
        </p:txBody>
      </p:sp>
      <p:sp>
        <p:nvSpPr>
          <p:cNvPr id="751630" name="Rectangle 14">
            <a:extLst>
              <a:ext uri="{FF2B5EF4-FFF2-40B4-BE49-F238E27FC236}">
                <a16:creationId xmlns:a16="http://schemas.microsoft.com/office/drawing/2014/main" id="{1B216F03-FE8C-4477-9694-9906DD71F42D}"/>
              </a:ext>
            </a:extLst>
          </p:cNvPr>
          <p:cNvSpPr>
            <a:spLocks noChangeArrowheads="1"/>
          </p:cNvSpPr>
          <p:nvPr/>
        </p:nvSpPr>
        <p:spPr bwMode="auto">
          <a:xfrm>
            <a:off x="3462338" y="3410982"/>
            <a:ext cx="428625" cy="338138"/>
          </a:xfrm>
          <a:prstGeom prst="rect">
            <a:avLst/>
          </a:prstGeom>
          <a:solidFill>
            <a:schemeClr val="bg1"/>
          </a:solidFill>
          <a:ln w="9525">
            <a:noFill/>
            <a:miter lim="800000"/>
            <a:headEnd/>
            <a:tailEnd/>
          </a:ln>
          <a:effectLst/>
        </p:spPr>
        <p:txBody>
          <a:bodyPr wrap="none"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256</a:t>
            </a:r>
          </a:p>
        </p:txBody>
      </p:sp>
      <p:grpSp>
        <p:nvGrpSpPr>
          <p:cNvPr id="2" name="Group 15">
            <a:extLst>
              <a:ext uri="{FF2B5EF4-FFF2-40B4-BE49-F238E27FC236}">
                <a16:creationId xmlns:a16="http://schemas.microsoft.com/office/drawing/2014/main" id="{CA179F18-0D55-460D-AA08-F95684CFF6DE}"/>
              </a:ext>
            </a:extLst>
          </p:cNvPr>
          <p:cNvGrpSpPr>
            <a:grpSpLocks/>
          </p:cNvGrpSpPr>
          <p:nvPr/>
        </p:nvGrpSpPr>
        <p:grpSpPr bwMode="auto">
          <a:xfrm>
            <a:off x="1981200" y="3410982"/>
            <a:ext cx="6934200" cy="382588"/>
            <a:chOff x="1248" y="1392"/>
            <a:chExt cx="4368" cy="240"/>
          </a:xfrm>
        </p:grpSpPr>
        <p:sp>
          <p:nvSpPr>
            <p:cNvPr id="54301" name="Rectangle 16">
              <a:extLst>
                <a:ext uri="{FF2B5EF4-FFF2-40B4-BE49-F238E27FC236}">
                  <a16:creationId xmlns:a16="http://schemas.microsoft.com/office/drawing/2014/main" id="{48D90977-CFFB-4BC8-AC2B-C5F32E9CC9FD}"/>
                </a:ext>
              </a:extLst>
            </p:cNvPr>
            <p:cNvSpPr>
              <a:spLocks noChangeArrowheads="1"/>
            </p:cNvSpPr>
            <p:nvPr/>
          </p:nvSpPr>
          <p:spPr bwMode="auto">
            <a:xfrm>
              <a:off x="1248" y="1392"/>
              <a:ext cx="768"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2" name="Rectangle 17">
              <a:extLst>
                <a:ext uri="{FF2B5EF4-FFF2-40B4-BE49-F238E27FC236}">
                  <a16:creationId xmlns:a16="http://schemas.microsoft.com/office/drawing/2014/main" id="{101063C1-303D-4623-900D-321977EA7956}"/>
                </a:ext>
              </a:extLst>
            </p:cNvPr>
            <p:cNvSpPr>
              <a:spLocks noChangeArrowheads="1"/>
            </p:cNvSpPr>
            <p:nvPr/>
          </p:nvSpPr>
          <p:spPr bwMode="auto">
            <a:xfrm>
              <a:off x="2592" y="1392"/>
              <a:ext cx="3024"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34" name="Rectangle 18">
            <a:extLst>
              <a:ext uri="{FF2B5EF4-FFF2-40B4-BE49-F238E27FC236}">
                <a16:creationId xmlns:a16="http://schemas.microsoft.com/office/drawing/2014/main" id="{74A77A7F-7BB1-4FD2-94A1-D7A9F7FF0AA8}"/>
              </a:ext>
            </a:extLst>
          </p:cNvPr>
          <p:cNvSpPr>
            <a:spLocks noChangeArrowheads="1"/>
          </p:cNvSpPr>
          <p:nvPr/>
        </p:nvSpPr>
        <p:spPr bwMode="auto">
          <a:xfrm>
            <a:off x="4038600" y="4020582"/>
            <a:ext cx="4800600" cy="38100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35" name="Rectangle 19">
            <a:extLst>
              <a:ext uri="{FF2B5EF4-FFF2-40B4-BE49-F238E27FC236}">
                <a16:creationId xmlns:a16="http://schemas.microsoft.com/office/drawing/2014/main" id="{D933C7C7-F863-4B90-89E5-7D3A6DA5A9A6}"/>
              </a:ext>
            </a:extLst>
          </p:cNvPr>
          <p:cNvSpPr>
            <a:spLocks noChangeArrowheads="1"/>
          </p:cNvSpPr>
          <p:nvPr/>
        </p:nvSpPr>
        <p:spPr bwMode="auto">
          <a:xfrm>
            <a:off x="1981200" y="4020582"/>
            <a:ext cx="7162800" cy="407988"/>
          </a:xfrm>
          <a:prstGeom prst="rect">
            <a:avLst/>
          </a:prstGeom>
          <a:solidFill>
            <a:schemeClr val="bg1"/>
          </a:solidFill>
          <a:ln w="9525">
            <a:noFill/>
            <a:miter lim="800000"/>
            <a:headEnd/>
            <a:tailEnd/>
          </a:ln>
          <a:effectLst/>
        </p:spPr>
        <p:txBody>
          <a:bodyPr lIns="0" tIns="0" rIns="0" bIns="72000">
            <a:spAutoFit/>
          </a:bodyPr>
          <a:lstStyle/>
          <a:p>
            <a:pPr eaLnBrk="1" hangingPunct="1">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438</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937</a:t>
            </a:r>
          </a:p>
        </p:txBody>
      </p:sp>
      <p:sp>
        <p:nvSpPr>
          <p:cNvPr id="751636" name="Rectangle 20">
            <a:extLst>
              <a:ext uri="{FF2B5EF4-FFF2-40B4-BE49-F238E27FC236}">
                <a16:creationId xmlns:a16="http://schemas.microsoft.com/office/drawing/2014/main" id="{7FB1E450-B6EE-4B87-841B-2073893B2FB6}"/>
              </a:ext>
            </a:extLst>
          </p:cNvPr>
          <p:cNvSpPr>
            <a:spLocks noChangeArrowheads="1"/>
          </p:cNvSpPr>
          <p:nvPr/>
        </p:nvSpPr>
        <p:spPr bwMode="auto">
          <a:xfrm>
            <a:off x="6858000" y="4020582"/>
            <a:ext cx="500063" cy="336550"/>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751</a:t>
            </a:r>
          </a:p>
        </p:txBody>
      </p:sp>
      <p:grpSp>
        <p:nvGrpSpPr>
          <p:cNvPr id="3" name="Group 21">
            <a:extLst>
              <a:ext uri="{FF2B5EF4-FFF2-40B4-BE49-F238E27FC236}">
                <a16:creationId xmlns:a16="http://schemas.microsoft.com/office/drawing/2014/main" id="{B7920A43-1E89-4E30-8DC1-B80960339EBD}"/>
              </a:ext>
            </a:extLst>
          </p:cNvPr>
          <p:cNvGrpSpPr>
            <a:grpSpLocks/>
          </p:cNvGrpSpPr>
          <p:nvPr/>
        </p:nvGrpSpPr>
        <p:grpSpPr bwMode="auto">
          <a:xfrm>
            <a:off x="4038600" y="4020582"/>
            <a:ext cx="4724400" cy="381000"/>
            <a:chOff x="2592" y="1776"/>
            <a:chExt cx="2976" cy="240"/>
          </a:xfrm>
        </p:grpSpPr>
        <p:sp>
          <p:nvSpPr>
            <p:cNvPr id="54299" name="Rectangle 22">
              <a:extLst>
                <a:ext uri="{FF2B5EF4-FFF2-40B4-BE49-F238E27FC236}">
                  <a16:creationId xmlns:a16="http://schemas.microsoft.com/office/drawing/2014/main" id="{A2DDA09F-3D9A-4DD5-BBBE-AD9805F3F921}"/>
                </a:ext>
              </a:extLst>
            </p:cNvPr>
            <p:cNvSpPr>
              <a:spLocks noChangeArrowheads="1"/>
            </p:cNvSpPr>
            <p:nvPr/>
          </p:nvSpPr>
          <p:spPr bwMode="auto">
            <a:xfrm>
              <a:off x="2592" y="1776"/>
              <a:ext cx="1680"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0" name="Rectangle 23">
              <a:extLst>
                <a:ext uri="{FF2B5EF4-FFF2-40B4-BE49-F238E27FC236}">
                  <a16:creationId xmlns:a16="http://schemas.microsoft.com/office/drawing/2014/main" id="{926ABADB-38C3-44D6-A723-2202A7AFC354}"/>
                </a:ext>
              </a:extLst>
            </p:cNvPr>
            <p:cNvSpPr>
              <a:spLocks noChangeArrowheads="1"/>
            </p:cNvSpPr>
            <p:nvPr/>
          </p:nvSpPr>
          <p:spPr bwMode="auto">
            <a:xfrm>
              <a:off x="4800" y="1776"/>
              <a:ext cx="768"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40" name="Rectangle 24">
            <a:extLst>
              <a:ext uri="{FF2B5EF4-FFF2-40B4-BE49-F238E27FC236}">
                <a16:creationId xmlns:a16="http://schemas.microsoft.com/office/drawing/2014/main" id="{C59339A4-D64B-474E-84DF-08D0746A74F0}"/>
              </a:ext>
            </a:extLst>
          </p:cNvPr>
          <p:cNvSpPr>
            <a:spLocks noChangeArrowheads="1"/>
          </p:cNvSpPr>
          <p:nvPr/>
        </p:nvSpPr>
        <p:spPr bwMode="auto">
          <a:xfrm>
            <a:off x="1981200" y="4707970"/>
            <a:ext cx="7162800" cy="338137"/>
          </a:xfrm>
          <a:prstGeom prst="rect">
            <a:avLst/>
          </a:prstGeom>
          <a:solidFill>
            <a:schemeClr val="bg1"/>
          </a:solidFill>
          <a:ln w="9525">
            <a:noFill/>
            <a:miter lim="800000"/>
            <a:headEnd/>
            <a:tailEnd/>
          </a:ln>
          <a:effectLst/>
        </p:spPr>
        <p:txBody>
          <a:bodyPr lIns="0" tIns="0" rIns="0" bIns="0">
            <a:spAutoFit/>
          </a:bodyPr>
          <a:lstStyle/>
          <a:p>
            <a:pPr eaLnBrk="1" hangingPunct="1">
              <a:defRPr/>
            </a:pPr>
            <a:r>
              <a:rPr lang="en-US" altLang="zh-CN" sz="2200" b="1">
                <a:effectLst>
                  <a:outerShdw blurRad="38100" dist="38100" dir="2700000" algn="tl">
                    <a:srgbClr val="C0C0C0"/>
                  </a:outerShdw>
                </a:effectLst>
                <a:latin typeface="黑体" pitchFamily="2" charset="-122"/>
                <a:ea typeface="黑体" pitchFamily="2" charset="-122"/>
              </a:rPr>
              <a:t>076</a:t>
            </a:r>
            <a:r>
              <a:rPr lang="zh-CN" altLang="en-US" sz="2200" b="1">
                <a:latin typeface="黑体" pitchFamily="2" charset="-122"/>
                <a:ea typeface="黑体" pitchFamily="2" charset="-122"/>
              </a:rPr>
              <a:t>，</a:t>
            </a:r>
            <a:r>
              <a:rPr lang="en-US" altLang="zh-CN" sz="2200" b="1">
                <a:effectLst>
                  <a:outerShdw blurRad="38100" dist="38100" dir="2700000" algn="tl">
                    <a:srgbClr val="C0C0C0"/>
                  </a:outerShdw>
                </a:effectLst>
                <a:latin typeface="黑体" pitchFamily="2" charset="-122"/>
                <a:ea typeface="黑体" pitchFamily="2" charset="-122"/>
              </a:rPr>
              <a:t>129</a:t>
            </a:r>
            <a:r>
              <a:rPr lang="zh-CN" altLang="en-US" sz="2200" b="1">
                <a:latin typeface="黑体" pitchFamily="2" charset="-122"/>
                <a:ea typeface="黑体" pitchFamily="2" charset="-122"/>
              </a:rPr>
              <a:t>，</a:t>
            </a:r>
            <a:r>
              <a:rPr lang="en-US" altLang="zh-CN" sz="2200" b="1">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438</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301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694</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742</a:t>
            </a:r>
            <a:r>
              <a:rPr lang="zh-CN" altLang="en-US" sz="2200" b="1">
                <a:latin typeface="黑体" pitchFamily="2" charset="-122"/>
                <a:ea typeface="黑体" pitchFamily="2" charset="-122"/>
              </a:rPr>
              <a:t>，</a:t>
            </a:r>
            <a:r>
              <a:rPr lang="en-US" altLang="zh-CN" sz="2200" b="1">
                <a:effectLst>
                  <a:outerShdw blurRad="38100" dist="38100" dir="2700000" algn="tl">
                    <a:srgbClr val="C0C0C0"/>
                  </a:outerShdw>
                </a:effectLst>
                <a:latin typeface="黑体" pitchFamily="2" charset="-122"/>
                <a:ea typeface="黑体" pitchFamily="2" charset="-122"/>
              </a:rPr>
              <a:t>751</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863</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937</a:t>
            </a:r>
          </a:p>
        </p:txBody>
      </p:sp>
      <p:sp>
        <p:nvSpPr>
          <p:cNvPr id="751641" name="Rectangle 25">
            <a:extLst>
              <a:ext uri="{FF2B5EF4-FFF2-40B4-BE49-F238E27FC236}">
                <a16:creationId xmlns:a16="http://schemas.microsoft.com/office/drawing/2014/main" id="{4A0AD07D-FBB7-45D5-9387-B056D5853F30}"/>
              </a:ext>
            </a:extLst>
          </p:cNvPr>
          <p:cNvSpPr>
            <a:spLocks noChangeArrowheads="1"/>
          </p:cNvSpPr>
          <p:nvPr/>
        </p:nvSpPr>
        <p:spPr bwMode="auto">
          <a:xfrm>
            <a:off x="7543800" y="4707970"/>
            <a:ext cx="1219200" cy="379412"/>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2" name="Rectangle 26">
            <a:extLst>
              <a:ext uri="{FF2B5EF4-FFF2-40B4-BE49-F238E27FC236}">
                <a16:creationId xmlns:a16="http://schemas.microsoft.com/office/drawing/2014/main" id="{8D542FF3-1596-4C4E-84A3-18DC5D77F8F3}"/>
              </a:ext>
            </a:extLst>
          </p:cNvPr>
          <p:cNvSpPr>
            <a:spLocks noChangeArrowheads="1"/>
          </p:cNvSpPr>
          <p:nvPr/>
        </p:nvSpPr>
        <p:spPr bwMode="auto">
          <a:xfrm>
            <a:off x="1981200" y="4630182"/>
            <a:ext cx="7162800" cy="520700"/>
          </a:xfrm>
          <a:prstGeom prst="rect">
            <a:avLst/>
          </a:prstGeom>
          <a:solidFill>
            <a:schemeClr val="bg1"/>
          </a:solidFill>
          <a:ln w="9525">
            <a:noFill/>
            <a:miter lim="800000"/>
            <a:headEnd/>
            <a:tailEnd/>
          </a:ln>
          <a:effectLst/>
        </p:spPr>
        <p:txBody>
          <a:bodyPr lIns="0" tIns="72000" rIns="0" bIns="108000">
            <a:spAutoFit/>
          </a:bodyPr>
          <a:lstStyle/>
          <a:p>
            <a:pPr eaLnBrk="1" hangingPunct="1">
              <a:defRPr/>
            </a:pPr>
            <a:r>
              <a:rPr lang="en-US" altLang="zh-CN" sz="2200" b="1" dirty="0">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751</a:t>
            </a:r>
            <a:r>
              <a:rPr lang="zh-CN" altLang="en-US" sz="2200" b="1" dirty="0">
                <a:latin typeface="黑体" pitchFamily="2" charset="-122"/>
                <a:ea typeface="黑体" pitchFamily="2" charset="-122"/>
              </a:rPr>
              <a:t>，</a:t>
            </a: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937</a:t>
            </a:r>
          </a:p>
        </p:txBody>
      </p:sp>
      <p:sp>
        <p:nvSpPr>
          <p:cNvPr id="751643" name="Rectangle 27">
            <a:extLst>
              <a:ext uri="{FF2B5EF4-FFF2-40B4-BE49-F238E27FC236}">
                <a16:creationId xmlns:a16="http://schemas.microsoft.com/office/drawing/2014/main" id="{D0F5CF42-1B34-4E65-A9BF-241124E4B0F4}"/>
              </a:ext>
            </a:extLst>
          </p:cNvPr>
          <p:cNvSpPr>
            <a:spLocks noChangeArrowheads="1"/>
          </p:cNvSpPr>
          <p:nvPr/>
        </p:nvSpPr>
        <p:spPr bwMode="auto">
          <a:xfrm>
            <a:off x="4800600" y="4707970"/>
            <a:ext cx="533400" cy="338137"/>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438</a:t>
            </a:r>
          </a:p>
        </p:txBody>
      </p:sp>
      <p:sp>
        <p:nvSpPr>
          <p:cNvPr id="751644" name="Rectangle 28">
            <a:extLst>
              <a:ext uri="{FF2B5EF4-FFF2-40B4-BE49-F238E27FC236}">
                <a16:creationId xmlns:a16="http://schemas.microsoft.com/office/drawing/2014/main" id="{6931FA94-4CB6-49AE-9792-BED026A73B13}"/>
              </a:ext>
            </a:extLst>
          </p:cNvPr>
          <p:cNvSpPr>
            <a:spLocks noChangeArrowheads="1"/>
          </p:cNvSpPr>
          <p:nvPr/>
        </p:nvSpPr>
        <p:spPr bwMode="auto">
          <a:xfrm>
            <a:off x="5410200" y="4707970"/>
            <a:ext cx="1295400" cy="379412"/>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5" name="Rectangle 29">
            <a:extLst>
              <a:ext uri="{FF2B5EF4-FFF2-40B4-BE49-F238E27FC236}">
                <a16:creationId xmlns:a16="http://schemas.microsoft.com/office/drawing/2014/main" id="{24D99DD9-E668-42A9-91F8-2E524FE54D32}"/>
              </a:ext>
            </a:extLst>
          </p:cNvPr>
          <p:cNvSpPr>
            <a:spLocks noChangeArrowheads="1"/>
          </p:cNvSpPr>
          <p:nvPr/>
        </p:nvSpPr>
        <p:spPr bwMode="auto">
          <a:xfrm>
            <a:off x="1981200" y="5392182"/>
            <a:ext cx="7162800" cy="407988"/>
          </a:xfrm>
          <a:prstGeom prst="rect">
            <a:avLst/>
          </a:prstGeom>
          <a:solidFill>
            <a:schemeClr val="bg1"/>
          </a:solidFill>
          <a:ln w="9525">
            <a:noFill/>
            <a:miter lim="800000"/>
            <a:headEnd/>
            <a:tailEnd/>
          </a:ln>
          <a:effectLst/>
        </p:spPr>
        <p:txBody>
          <a:bodyPr lIns="0" tIns="0" rIns="0" bIns="72000">
            <a:spAutoFit/>
          </a:bodyPr>
          <a:lstStyle/>
          <a:p>
            <a:pPr eaLnBrk="1" hangingPunct="1">
              <a:defRPr/>
            </a:pPr>
            <a:r>
              <a:rPr lang="en-US" altLang="zh-CN" sz="2200" b="1" dirty="0">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438</a:t>
            </a:r>
            <a:r>
              <a:rPr lang="zh-CN" altLang="en-US" sz="2200" b="1" dirty="0">
                <a:latin typeface="黑体" pitchFamily="2" charset="-122"/>
                <a:ea typeface="黑体" pitchFamily="2" charset="-122"/>
              </a:rPr>
              <a:t>，</a:t>
            </a:r>
            <a:r>
              <a:rPr lang="en-US" altLang="zh-CN" sz="2200" b="1" dirty="0">
                <a:solidFill>
                  <a:srgbClr val="FF0000"/>
                </a:solidFill>
                <a:effectLst>
                  <a:outerShdw blurRad="38100" dist="38100" dir="2700000" algn="tl">
                    <a:srgbClr val="000000">
                      <a:alpha val="43137"/>
                    </a:srgbClr>
                  </a:outerShdw>
                </a:effectLst>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751</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937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1624"/>
                                        </p:tgtEl>
                                        <p:attrNameLst>
                                          <p:attrName>style.visibility</p:attrName>
                                        </p:attrNameLst>
                                      </p:cBhvr>
                                      <p:to>
                                        <p:strVal val="visible"/>
                                      </p:to>
                                    </p:set>
                                    <p:anim calcmode="lin" valueType="num">
                                      <p:cBhvr additive="base">
                                        <p:cTn id="7" dur="500" fill="hold"/>
                                        <p:tgtEl>
                                          <p:spTgt spid="751624"/>
                                        </p:tgtEl>
                                        <p:attrNameLst>
                                          <p:attrName>ppt_x</p:attrName>
                                        </p:attrNameLst>
                                      </p:cBhvr>
                                      <p:tavLst>
                                        <p:tav tm="0">
                                          <p:val>
                                            <p:strVal val="1+#ppt_w/2"/>
                                          </p:val>
                                        </p:tav>
                                        <p:tav tm="100000">
                                          <p:val>
                                            <p:strVal val="#ppt_x"/>
                                          </p:val>
                                        </p:tav>
                                      </p:tavLst>
                                    </p:anim>
                                    <p:anim calcmode="lin" valueType="num">
                                      <p:cBhvr additive="base">
                                        <p:cTn id="8" dur="500" fill="hold"/>
                                        <p:tgtEl>
                                          <p:spTgt spid="7516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1619"/>
                                        </p:tgtEl>
                                        <p:attrNameLst>
                                          <p:attrName>style.visibility</p:attrName>
                                        </p:attrNameLst>
                                      </p:cBhvr>
                                      <p:to>
                                        <p:strVal val="visible"/>
                                      </p:to>
                                    </p:set>
                                    <p:animEffect transition="in" filter="wipe(left)">
                                      <p:cBhvr>
                                        <p:cTn id="13" dur="500"/>
                                        <p:tgtEl>
                                          <p:spTgt spid="7516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1621"/>
                                        </p:tgtEl>
                                        <p:attrNameLst>
                                          <p:attrName>style.visibility</p:attrName>
                                        </p:attrNameLst>
                                      </p:cBhvr>
                                      <p:to>
                                        <p:strVal val="visible"/>
                                      </p:to>
                                    </p:set>
                                    <p:animEffect transition="in" filter="wipe(up)">
                                      <p:cBhvr>
                                        <p:cTn id="18" dur="500"/>
                                        <p:tgtEl>
                                          <p:spTgt spid="75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16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16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1626"/>
                                        </p:tgtEl>
                                        <p:attrNameLst>
                                          <p:attrName>style.visibility</p:attrName>
                                        </p:attrNameLst>
                                      </p:cBhvr>
                                      <p:to>
                                        <p:strVal val="visible"/>
                                      </p:to>
                                    </p:set>
                                    <p:anim calcmode="lin" valueType="num">
                                      <p:cBhvr additive="base">
                                        <p:cTn id="31" dur="500" fill="hold"/>
                                        <p:tgtEl>
                                          <p:spTgt spid="751626"/>
                                        </p:tgtEl>
                                        <p:attrNameLst>
                                          <p:attrName>ppt_x</p:attrName>
                                        </p:attrNameLst>
                                      </p:cBhvr>
                                      <p:tavLst>
                                        <p:tav tm="0">
                                          <p:val>
                                            <p:strVal val="1+#ppt_w/2"/>
                                          </p:val>
                                        </p:tav>
                                        <p:tav tm="100000">
                                          <p:val>
                                            <p:strVal val="#ppt_x"/>
                                          </p:val>
                                        </p:tav>
                                      </p:tavLst>
                                    </p:anim>
                                    <p:anim calcmode="lin" valueType="num">
                                      <p:cBhvr additive="base">
                                        <p:cTn id="32" dur="500" fill="hold"/>
                                        <p:tgtEl>
                                          <p:spTgt spid="7516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1627"/>
                                        </p:tgtEl>
                                        <p:attrNameLst>
                                          <p:attrName>style.visibility</p:attrName>
                                        </p:attrNameLst>
                                      </p:cBhvr>
                                      <p:to>
                                        <p:strVal val="visible"/>
                                      </p:to>
                                    </p:set>
                                    <p:anim calcmode="lin" valueType="num">
                                      <p:cBhvr additive="base">
                                        <p:cTn id="37" dur="500" fill="hold"/>
                                        <p:tgtEl>
                                          <p:spTgt spid="751627"/>
                                        </p:tgtEl>
                                        <p:attrNameLst>
                                          <p:attrName>ppt_x</p:attrName>
                                        </p:attrNameLst>
                                      </p:cBhvr>
                                      <p:tavLst>
                                        <p:tav tm="0">
                                          <p:val>
                                            <p:strVal val="0-#ppt_w/2"/>
                                          </p:val>
                                        </p:tav>
                                        <p:tav tm="100000">
                                          <p:val>
                                            <p:strVal val="#ppt_x"/>
                                          </p:val>
                                        </p:tav>
                                      </p:tavLst>
                                    </p:anim>
                                    <p:anim calcmode="lin" valueType="num">
                                      <p:cBhvr additive="base">
                                        <p:cTn id="38" dur="500" fill="hold"/>
                                        <p:tgtEl>
                                          <p:spTgt spid="75162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1628"/>
                                        </p:tgtEl>
                                        <p:attrNameLst>
                                          <p:attrName>style.visibility</p:attrName>
                                        </p:attrNameLst>
                                      </p:cBhvr>
                                      <p:to>
                                        <p:strVal val="visible"/>
                                      </p:to>
                                    </p:set>
                                    <p:anim calcmode="lin" valueType="num">
                                      <p:cBhvr additive="base">
                                        <p:cTn id="43" dur="500" fill="hold"/>
                                        <p:tgtEl>
                                          <p:spTgt spid="751628"/>
                                        </p:tgtEl>
                                        <p:attrNameLst>
                                          <p:attrName>ppt_x</p:attrName>
                                        </p:attrNameLst>
                                      </p:cBhvr>
                                      <p:tavLst>
                                        <p:tav tm="0">
                                          <p:val>
                                            <p:strVal val="1+#ppt_w/2"/>
                                          </p:val>
                                        </p:tav>
                                        <p:tav tm="100000">
                                          <p:val>
                                            <p:strVal val="#ppt_x"/>
                                          </p:val>
                                        </p:tav>
                                      </p:tavLst>
                                    </p:anim>
                                    <p:anim calcmode="lin" valueType="num">
                                      <p:cBhvr additive="base">
                                        <p:cTn id="44" dur="500" fill="hold"/>
                                        <p:tgtEl>
                                          <p:spTgt spid="75162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1629"/>
                                        </p:tgtEl>
                                        <p:attrNameLst>
                                          <p:attrName>style.visibility</p:attrName>
                                        </p:attrNameLst>
                                      </p:cBhvr>
                                      <p:to>
                                        <p:strVal val="visible"/>
                                      </p:to>
                                    </p:set>
                                    <p:anim calcmode="lin" valueType="num">
                                      <p:cBhvr additive="base">
                                        <p:cTn id="49" dur="500" fill="hold"/>
                                        <p:tgtEl>
                                          <p:spTgt spid="751629"/>
                                        </p:tgtEl>
                                        <p:attrNameLst>
                                          <p:attrName>ppt_x</p:attrName>
                                        </p:attrNameLst>
                                      </p:cBhvr>
                                      <p:tavLst>
                                        <p:tav tm="0">
                                          <p:val>
                                            <p:strVal val="0-#ppt_w/2"/>
                                          </p:val>
                                        </p:tav>
                                        <p:tav tm="100000">
                                          <p:val>
                                            <p:strVal val="#ppt_x"/>
                                          </p:val>
                                        </p:tav>
                                      </p:tavLst>
                                    </p:anim>
                                    <p:anim calcmode="lin" valueType="num">
                                      <p:cBhvr additive="base">
                                        <p:cTn id="50" dur="500" fill="hold"/>
                                        <p:tgtEl>
                                          <p:spTgt spid="75162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751630"/>
                                        </p:tgtEl>
                                        <p:attrNameLst>
                                          <p:attrName>style.visibility</p:attrName>
                                        </p:attrNameLst>
                                      </p:cBhvr>
                                      <p:to>
                                        <p:strVal val="visible"/>
                                      </p:to>
                                    </p:set>
                                    <p:animEffect transition="in" filter="slide(fromTop)">
                                      <p:cBhvr>
                                        <p:cTn id="55" dur="500"/>
                                        <p:tgtEl>
                                          <p:spTgt spid="7516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51623"/>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751634"/>
                                        </p:tgtEl>
                                        <p:attrNameLst>
                                          <p:attrName>style.visibility</p:attrName>
                                        </p:attrNameLst>
                                      </p:cBhvr>
                                      <p:to>
                                        <p:strVal val="visible"/>
                                      </p:to>
                                    </p:set>
                                  </p:childTnLst>
                                  <p:subTnLst>
                                    <p:set>
                                      <p:cBhvr override="childStyle">
                                        <p:cTn dur="1" fill="hold" display="0" masterRel="nextClick" afterEffect="1"/>
                                        <p:tgtEl>
                                          <p:spTgt spid="751634"/>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5163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751636"/>
                                        </p:tgtEl>
                                        <p:attrNameLst>
                                          <p:attrName>style.visibility</p:attrName>
                                        </p:attrNameLst>
                                      </p:cBhvr>
                                      <p:to>
                                        <p:strVal val="visible"/>
                                      </p:to>
                                    </p:set>
                                    <p:animEffect transition="in" filter="slide(fromTop)">
                                      <p:cBhvr>
                                        <p:cTn id="77" dur="500"/>
                                        <p:tgtEl>
                                          <p:spTgt spid="7516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751640"/>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75164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5164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751643"/>
                                        </p:tgtEl>
                                        <p:attrNameLst>
                                          <p:attrName>style.visibility</p:attrName>
                                        </p:attrNameLst>
                                      </p:cBhvr>
                                      <p:to>
                                        <p:strVal val="visible"/>
                                      </p:to>
                                    </p:set>
                                    <p:animEffect transition="in" filter="slide(fromTop)">
                                      <p:cBhvr>
                                        <p:cTn id="99" dur="500"/>
                                        <p:tgtEl>
                                          <p:spTgt spid="75164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51644"/>
                                        </p:tgtEl>
                                        <p:attrNameLst>
                                          <p:attrName>style.visibility</p:attrName>
                                        </p:attrNameLst>
                                      </p:cBhvr>
                                      <p:to>
                                        <p:strVal val="visible"/>
                                      </p:to>
                                    </p:set>
                                    <p:anim calcmode="lin" valueType="num">
                                      <p:cBhvr>
                                        <p:cTn id="104" dur="500" fill="hold"/>
                                        <p:tgtEl>
                                          <p:spTgt spid="751644"/>
                                        </p:tgtEl>
                                        <p:attrNameLst>
                                          <p:attrName>ppt_w</p:attrName>
                                        </p:attrNameLst>
                                      </p:cBhvr>
                                      <p:tavLst>
                                        <p:tav tm="0">
                                          <p:val>
                                            <p:fltVal val="0"/>
                                          </p:val>
                                        </p:tav>
                                        <p:tav tm="100000">
                                          <p:val>
                                            <p:strVal val="#ppt_w"/>
                                          </p:val>
                                        </p:tav>
                                      </p:tavLst>
                                    </p:anim>
                                    <p:anim calcmode="lin" valueType="num">
                                      <p:cBhvr>
                                        <p:cTn id="105" dur="500" fill="hold"/>
                                        <p:tgtEl>
                                          <p:spTgt spid="751644"/>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51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autoUpdateAnimBg="0"/>
      <p:bldP spid="751621" grpId="0" autoUpdateAnimBg="0"/>
      <p:bldP spid="751622" grpId="0" autoUpdateAnimBg="0"/>
      <p:bldP spid="751623" grpId="0" animBg="1" autoUpdateAnimBg="0"/>
      <p:bldP spid="751624" grpId="0" animBg="1" autoUpdateAnimBg="0"/>
      <p:bldP spid="751625" grpId="0" animBg="1" autoUpdateAnimBg="0"/>
      <p:bldP spid="751626" grpId="0" animBg="1" autoUpdateAnimBg="0"/>
      <p:bldP spid="751627" grpId="0" animBg="1" autoUpdateAnimBg="0"/>
      <p:bldP spid="751628" grpId="0" animBg="1" autoUpdateAnimBg="0"/>
      <p:bldP spid="751629" grpId="0" animBg="1" autoUpdateAnimBg="0"/>
      <p:bldP spid="751630" grpId="0" animBg="1" autoUpdateAnimBg="0"/>
      <p:bldP spid="751634" grpId="0" animBg="1"/>
      <p:bldP spid="751635" grpId="0" animBg="1" autoUpdateAnimBg="0"/>
      <p:bldP spid="751636" grpId="0" animBg="1" autoUpdateAnimBg="0"/>
      <p:bldP spid="751640" grpId="0" animBg="1" autoUpdateAnimBg="0"/>
      <p:bldP spid="751641" grpId="0" animBg="1"/>
      <p:bldP spid="751642" grpId="0" animBg="1" autoUpdateAnimBg="0"/>
      <p:bldP spid="751643" grpId="0" animBg="1" autoUpdateAnimBg="0"/>
      <p:bldP spid="751644" grpId="0" animBg="1"/>
      <p:bldP spid="75164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A309D18-45DE-4178-81AD-93E5098DF23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二、快速排序(算法实现)</a:t>
            </a:r>
            <a:endParaRPr lang="en-US" altLang="zh-CN" sz="3300">
              <a:latin typeface="黑体" panose="02010609060101010101" pitchFamily="49" charset="-122"/>
              <a:ea typeface="黑体" panose="02010609060101010101" pitchFamily="49" charset="-122"/>
            </a:endParaRPr>
          </a:p>
        </p:txBody>
      </p:sp>
      <p:sp>
        <p:nvSpPr>
          <p:cNvPr id="55299" name="Text Box 3">
            <a:extLst>
              <a:ext uri="{FF2B5EF4-FFF2-40B4-BE49-F238E27FC236}">
                <a16:creationId xmlns:a16="http://schemas.microsoft.com/office/drawing/2014/main" id="{699E8088-EF98-4126-AD87-2BB7F683DC7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9090E1-D617-402C-8F60-020D38CB866F}" type="slidenum">
              <a:rPr lang="zh-CN" altLang="en-US" sz="2400"/>
              <a:pPr algn="r" eaLnBrk="1" hangingPunct="1">
                <a:spcBef>
                  <a:spcPct val="50000"/>
                </a:spcBef>
                <a:buClrTx/>
                <a:buSzTx/>
                <a:buFontTx/>
                <a:buNone/>
              </a:pPr>
              <a:t>29</a:t>
            </a:fld>
            <a:endParaRPr lang="en-US" altLang="zh-CN" sz="2400"/>
          </a:p>
        </p:txBody>
      </p:sp>
      <p:sp>
        <p:nvSpPr>
          <p:cNvPr id="55300" name="Text Box 4">
            <a:extLst>
              <a:ext uri="{FF2B5EF4-FFF2-40B4-BE49-F238E27FC236}">
                <a16:creationId xmlns:a16="http://schemas.microsoft.com/office/drawing/2014/main" id="{95C2DC5F-656F-4A06-8F31-A1338DC2919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5301" name="Rectangle 5">
            <a:extLst>
              <a:ext uri="{FF2B5EF4-FFF2-40B4-BE49-F238E27FC236}">
                <a16:creationId xmlns:a16="http://schemas.microsoft.com/office/drawing/2014/main" id="{005E17E0-E786-4DD7-81B1-E8B27AC30220}"/>
              </a:ext>
            </a:extLst>
          </p:cNvPr>
          <p:cNvSpPr>
            <a:spLocks noGrp="1" noChangeArrowheads="1"/>
          </p:cNvSpPr>
          <p:nvPr>
            <p:ph type="body" idx="1"/>
          </p:nvPr>
        </p:nvSpPr>
        <p:spPr>
          <a:xfrm>
            <a:off x="381000" y="2819400"/>
            <a:ext cx="8763000" cy="4038600"/>
          </a:xfrm>
        </p:spPr>
        <p:txBody>
          <a:bodyPr/>
          <a:lstStyle/>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void QuickSort(int low, int high)</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int i, j</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 = low;	j = high;</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记录顺序表的上、下界</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Pivotkey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[low];</a:t>
            </a:r>
            <a:r>
              <a:rPr lang="en-US" altLang="zh-CN" sz="1900" b="1" dirty="0">
                <a:latin typeface="黑体" panose="02010609060101010101" pitchFamily="49" charset="-122"/>
                <a:ea typeface="黑体" panose="02010609060101010101" pitchFamily="49" charset="-122"/>
              </a:rPr>
              <a:t>       //</a:t>
            </a:r>
            <a:r>
              <a:rPr lang="en-US" altLang="zh-CN" sz="1900" b="1" dirty="0" err="1">
                <a:latin typeface="黑体" panose="02010609060101010101" pitchFamily="49" charset="-122"/>
                <a:ea typeface="黑体" panose="02010609060101010101" pitchFamily="49" charset="-122"/>
              </a:rPr>
              <a:t>PrivotKey</a:t>
            </a:r>
            <a:r>
              <a:rPr lang="zh-CN" altLang="en-US" sz="1900" b="1" dirty="0">
                <a:latin typeface="黑体" panose="02010609060101010101" pitchFamily="49" charset="-122"/>
                <a:ea typeface="黑体" panose="02010609060101010101" pitchFamily="49" charset="-122"/>
              </a:rPr>
              <a:t>记录枢轴记录</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while(</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&lt;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//当high&gt;low的时候循环</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&gt;=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else break;</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]&lt;</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   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high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Pivotkey;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if (i&lt;low-1)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i, </a:t>
            </a:r>
            <a:r>
              <a:rPr lang="zh-CN" altLang="zh-CN" sz="1900" b="1" dirty="0">
                <a:latin typeface="黑体" panose="02010609060101010101" pitchFamily="49" charset="-122"/>
                <a:ea typeface="黑体" panose="02010609060101010101" pitchFamily="49" charset="-122"/>
              </a:rPr>
              <a:t>low</a:t>
            </a:r>
            <a:r>
              <a:rPr lang="zh-CN" altLang="en-US"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1</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//对子对象数组进行递归快速排序</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i</a:t>
            </a:r>
            <a:r>
              <a:rPr lang="en-US" altLang="zh-CN" sz="1900" b="1" dirty="0">
                <a:latin typeface="黑体" panose="02010609060101010101" pitchFamily="49" charset="-122"/>
                <a:ea typeface="黑体" panose="02010609060101010101" pitchFamily="49" charset="-122"/>
              </a:rPr>
              <a:t>f (high+1&lt;j)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high+1</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j</a:t>
            </a:r>
            <a:r>
              <a:rPr lang="zh-CN" altLang="zh-CN" sz="1900" b="1" dirty="0">
                <a:latin typeface="黑体" panose="02010609060101010101" pitchFamily="49" charset="-122"/>
                <a:ea typeface="黑体" panose="02010609060101010101" pitchFamily="49" charset="-122"/>
              </a:rPr>
              <a:t>);}</a:t>
            </a:r>
          </a:p>
        </p:txBody>
      </p:sp>
      <p:sp>
        <p:nvSpPr>
          <p:cNvPr id="55302" name="Rectangle 6">
            <a:extLst>
              <a:ext uri="{FF2B5EF4-FFF2-40B4-BE49-F238E27FC236}">
                <a16:creationId xmlns:a16="http://schemas.microsoft.com/office/drawing/2014/main" id="{A7510246-3067-4024-83FF-BFB5CADB7A2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C82471-8325-4602-A64D-F62656B2B24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E300C644-BDA0-47D0-88DC-958633E8131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407125F-A86C-40FE-9741-2D85340EBA30}" type="slidenum">
              <a:rPr lang="zh-CN" altLang="en-US" sz="2400"/>
              <a:pPr algn="r" eaLnBrk="1" hangingPunct="1">
                <a:spcBef>
                  <a:spcPct val="50000"/>
                </a:spcBef>
                <a:buClrTx/>
                <a:buSzTx/>
                <a:buFontTx/>
                <a:buNone/>
              </a:pPr>
              <a:t>3</a:t>
            </a:fld>
            <a:endParaRPr lang="en-US" altLang="zh-CN" sz="2400"/>
          </a:p>
        </p:txBody>
      </p:sp>
      <p:sp>
        <p:nvSpPr>
          <p:cNvPr id="28676" name="Text Box 4">
            <a:extLst>
              <a:ext uri="{FF2B5EF4-FFF2-40B4-BE49-F238E27FC236}">
                <a16:creationId xmlns:a16="http://schemas.microsoft.com/office/drawing/2014/main" id="{DDB2528F-8516-4EBD-BEB6-7085545CF30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8677" name="Rectangle 5">
            <a:extLst>
              <a:ext uri="{FF2B5EF4-FFF2-40B4-BE49-F238E27FC236}">
                <a16:creationId xmlns:a16="http://schemas.microsoft.com/office/drawing/2014/main" id="{DDA4C406-69AE-4409-A6CA-6A0170F0EF8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已知待排序的一组记录的初始排列为：21,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p>
        </p:txBody>
      </p:sp>
      <p:sp>
        <p:nvSpPr>
          <p:cNvPr id="28678" name="Rectangle 6">
            <a:extLst>
              <a:ext uri="{FF2B5EF4-FFF2-40B4-BE49-F238E27FC236}">
                <a16:creationId xmlns:a16="http://schemas.microsoft.com/office/drawing/2014/main" id="{AFA26216-C76C-45D4-8AC3-807E8A6C929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28679" name="Group 15">
            <a:extLst>
              <a:ext uri="{FF2B5EF4-FFF2-40B4-BE49-F238E27FC236}">
                <a16:creationId xmlns:a16="http://schemas.microsoft.com/office/drawing/2014/main" id="{54097728-6748-4AA3-AE1F-DA88EB82F2FC}"/>
              </a:ext>
            </a:extLst>
          </p:cNvPr>
          <p:cNvGrpSpPr>
            <a:grpSpLocks/>
          </p:cNvGrpSpPr>
          <p:nvPr/>
        </p:nvGrpSpPr>
        <p:grpSpPr bwMode="auto">
          <a:xfrm>
            <a:off x="1905000" y="4875213"/>
            <a:ext cx="4565650" cy="915987"/>
            <a:chOff x="1200" y="3072"/>
            <a:chExt cx="2877" cy="576"/>
          </a:xfrm>
        </p:grpSpPr>
        <p:sp>
          <p:nvSpPr>
            <p:cNvPr id="28680" name="Text Box 8">
              <a:extLst>
                <a:ext uri="{FF2B5EF4-FFF2-40B4-BE49-F238E27FC236}">
                  <a16:creationId xmlns:a16="http://schemas.microsoft.com/office/drawing/2014/main" id="{F8E761D4-C62E-4C3D-A781-F9A23A4B8C1C}"/>
                </a:ext>
              </a:extLst>
            </p:cNvPr>
            <p:cNvSpPr txBox="1">
              <a:spLocks noChangeArrowheads="1"/>
            </p:cNvSpPr>
            <p:nvPr/>
          </p:nvSpPr>
          <p:spPr bwMode="auto">
            <a:xfrm>
              <a:off x="1296" y="3072"/>
              <a:ext cx="27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endParaRPr lang="en-US" altLang="zh-CN" sz="2400">
                <a:latin typeface="Times New Roman" panose="02020603050405020304" pitchFamily="18" charset="0"/>
              </a:endParaRPr>
            </a:p>
          </p:txBody>
        </p:sp>
        <p:sp>
          <p:nvSpPr>
            <p:cNvPr id="238601" name="Oval 9">
              <a:extLst>
                <a:ext uri="{FF2B5EF4-FFF2-40B4-BE49-F238E27FC236}">
                  <a16:creationId xmlns:a16="http://schemas.microsoft.com/office/drawing/2014/main" id="{DC70F007-196A-4A5B-BBAF-F557C56C185D}"/>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8602" name="Oval 10">
              <a:extLst>
                <a:ext uri="{FF2B5EF4-FFF2-40B4-BE49-F238E27FC236}">
                  <a16:creationId xmlns:a16="http://schemas.microsoft.com/office/drawing/2014/main" id="{6DF7AA7C-BA19-4172-9103-FBD3E03316C7}"/>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8603" name="Oval 11">
              <a:extLst>
                <a:ext uri="{FF2B5EF4-FFF2-40B4-BE49-F238E27FC236}">
                  <a16:creationId xmlns:a16="http://schemas.microsoft.com/office/drawing/2014/main" id="{31948E6E-D40D-4601-BB5B-872936729665}"/>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8604" name="Oval 12">
              <a:extLst>
                <a:ext uri="{FF2B5EF4-FFF2-40B4-BE49-F238E27FC236}">
                  <a16:creationId xmlns:a16="http://schemas.microsoft.com/office/drawing/2014/main" id="{E0A3EA38-374B-45A2-943B-F251F38575F0}"/>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38605" name="Oval 13">
              <a:extLst>
                <a:ext uri="{FF2B5EF4-FFF2-40B4-BE49-F238E27FC236}">
                  <a16:creationId xmlns:a16="http://schemas.microsoft.com/office/drawing/2014/main" id="{A050B188-979F-461E-AE00-EC87C2EA89B6}"/>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8606" name="Oval 14">
              <a:extLst>
                <a:ext uri="{FF2B5EF4-FFF2-40B4-BE49-F238E27FC236}">
                  <a16:creationId xmlns:a16="http://schemas.microsoft.com/office/drawing/2014/main" id="{FEF3737C-969E-4448-8EDF-36E74AB8E8B0}"/>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13,11,22,34,15,44,76,66,</a:t>
            </a:r>
          </a:p>
          <a:p>
            <a:pPr algn="just">
              <a:buNone/>
            </a:pPr>
            <a:r>
              <a:rPr lang="en-US" altLang="zh-CN" b="1" dirty="0">
                <a:latin typeface="黑体" panose="02010609060101010101" pitchFamily="49" charset="-122"/>
                <a:ea typeface="黑体" panose="02010609060101010101" pitchFamily="49" charset="-122"/>
              </a:rPr>
              <a:t>100,9,14,20,2,5,8</a:t>
            </a:r>
            <a:r>
              <a:rPr lang="zh-CN" altLang="en-US" b="1" dirty="0">
                <a:latin typeface="黑体" panose="02010609060101010101" pitchFamily="49" charset="-122"/>
                <a:ea typeface="黑体" panose="02010609060101010101" pitchFamily="49" charset="-122"/>
              </a:rPr>
              <a:t>，请写出每趟快速排序</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39552" y="3068960"/>
            <a:ext cx="860444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答：每趟结果如下：</a:t>
            </a:r>
            <a:endParaRPr lang="en-US" altLang="zh-CN" sz="26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1</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8,11,5,2,9,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,76,66,100,44,14,20,15,34,22</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2</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2,5,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,11,9,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,22,66,34,44,14,20,15,</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3</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,15,20,14,</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,44,34,66,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4</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,14,</a:t>
            </a:r>
            <a:r>
              <a:rPr lang="en-US" altLang="zh-CN" sz="2600" b="1" u="sng" kern="0" dirty="0">
                <a:solidFill>
                  <a:srgbClr val="C00000"/>
                </a:solidFill>
                <a:latin typeface="黑体" panose="02010609060101010101" pitchFamily="49" charset="-122"/>
                <a:ea typeface="黑体" panose="02010609060101010101" pitchFamily="49" charset="-122"/>
              </a:rPr>
              <a:t>15</a:t>
            </a:r>
            <a:r>
              <a:rPr lang="en-US" altLang="zh-CN" sz="2600" b="1" kern="0" dirty="0">
                <a:solidFill>
                  <a:srgbClr val="C00000"/>
                </a:solidFill>
                <a:latin typeface="黑体" panose="02010609060101010101" pitchFamily="49" charset="-122"/>
                <a:ea typeface="黑体" panose="02010609060101010101" pitchFamily="49" charset="-122"/>
              </a:rPr>
              <a:t>,20,</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,34,</a:t>
            </a:r>
            <a:r>
              <a:rPr lang="en-US" altLang="zh-CN" sz="2600" b="1" u="sng" kern="0" dirty="0">
                <a:solidFill>
                  <a:srgbClr val="C00000"/>
                </a:solidFill>
                <a:latin typeface="黑体" panose="02010609060101010101" pitchFamily="49" charset="-122"/>
                <a:ea typeface="黑体" panose="02010609060101010101" pitchFamily="49" charset="-122"/>
              </a:rPr>
              <a:t>44</a:t>
            </a:r>
            <a:r>
              <a:rPr lang="en-US" altLang="zh-CN" sz="2600" b="1" kern="0" dirty="0">
                <a:solidFill>
                  <a:srgbClr val="C00000"/>
                </a:solidFill>
                <a:latin typeface="黑体" panose="02010609060101010101" pitchFamily="49" charset="-122"/>
                <a:ea typeface="黑体" panose="02010609060101010101" pitchFamily="49" charset="-122"/>
              </a:rPr>
              <a:t>,66,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821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1F81CB4-226A-42EB-BF8A-BF2911531A1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E4641A98-4D24-4EA9-BA8B-C4C77F26F05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80B1375-F87C-439F-8F0B-EF19276401D7}" type="slidenum">
              <a:rPr lang="zh-CN" altLang="en-US" sz="2400"/>
              <a:pPr algn="r" eaLnBrk="1" hangingPunct="1">
                <a:spcBef>
                  <a:spcPct val="50000"/>
                </a:spcBef>
                <a:buClrTx/>
                <a:buSzTx/>
                <a:buFontTx/>
                <a:buNone/>
              </a:pPr>
              <a:t>31</a:t>
            </a:fld>
            <a:endParaRPr lang="en-US" altLang="zh-CN" sz="2400"/>
          </a:p>
        </p:txBody>
      </p:sp>
      <p:sp>
        <p:nvSpPr>
          <p:cNvPr id="56324" name="Text Box 4">
            <a:extLst>
              <a:ext uri="{FF2B5EF4-FFF2-40B4-BE49-F238E27FC236}">
                <a16:creationId xmlns:a16="http://schemas.microsoft.com/office/drawing/2014/main" id="{BE3695AD-1B7E-466F-806F-5550D68114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6325" name="Rectangle 5">
            <a:extLst>
              <a:ext uri="{FF2B5EF4-FFF2-40B4-BE49-F238E27FC236}">
                <a16:creationId xmlns:a16="http://schemas.microsoft.com/office/drawing/2014/main" id="{16F79F01-49DA-4AE2-8834-7FE8D8D17A34}"/>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快速排序是一个</a:t>
            </a:r>
            <a:r>
              <a:rPr lang="zh-CN" altLang="en-US" b="1" dirty="0">
                <a:solidFill>
                  <a:srgbClr val="FF0000"/>
                </a:solidFill>
                <a:latin typeface="黑体" panose="02010609060101010101" pitchFamily="49" charset="-122"/>
                <a:ea typeface="黑体" panose="02010609060101010101" pitchFamily="49" charset="-122"/>
              </a:rPr>
              <a:t>递归</a:t>
            </a:r>
            <a:r>
              <a:rPr lang="zh-CN" altLang="en-US" b="1" dirty="0">
                <a:latin typeface="黑体" panose="02010609060101010101" pitchFamily="49" charset="-122"/>
                <a:ea typeface="黑体" panose="02010609060101010101" pitchFamily="49" charset="-122"/>
              </a:rPr>
              <a:t>过程,其递归树如图所示</a:t>
            </a:r>
          </a:p>
        </p:txBody>
      </p:sp>
      <p:sp>
        <p:nvSpPr>
          <p:cNvPr id="56326" name="Rectangle 6">
            <a:extLst>
              <a:ext uri="{FF2B5EF4-FFF2-40B4-BE49-F238E27FC236}">
                <a16:creationId xmlns:a16="http://schemas.microsoft.com/office/drawing/2014/main" id="{4BE1444A-B923-4B4D-A805-8C98DD6336E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6327" name="Group 7">
            <a:extLst>
              <a:ext uri="{FF2B5EF4-FFF2-40B4-BE49-F238E27FC236}">
                <a16:creationId xmlns:a16="http://schemas.microsoft.com/office/drawing/2014/main" id="{DCCDF8D1-9A7C-483F-9972-EBB3D468A55E}"/>
              </a:ext>
            </a:extLst>
          </p:cNvPr>
          <p:cNvGrpSpPr>
            <a:grpSpLocks/>
          </p:cNvGrpSpPr>
          <p:nvPr/>
        </p:nvGrpSpPr>
        <p:grpSpPr bwMode="auto">
          <a:xfrm>
            <a:off x="5486400" y="3429000"/>
            <a:ext cx="3448050" cy="2514600"/>
            <a:chOff x="1824" y="864"/>
            <a:chExt cx="2171" cy="1584"/>
          </a:xfrm>
        </p:grpSpPr>
        <p:sp>
          <p:nvSpPr>
            <p:cNvPr id="56329" name="Line 8">
              <a:extLst>
                <a:ext uri="{FF2B5EF4-FFF2-40B4-BE49-F238E27FC236}">
                  <a16:creationId xmlns:a16="http://schemas.microsoft.com/office/drawing/2014/main" id="{96C19B03-0C05-4FC3-8ACF-292260288A36}"/>
                </a:ext>
              </a:extLst>
            </p:cNvPr>
            <p:cNvSpPr>
              <a:spLocks noChangeShapeType="1"/>
            </p:cNvSpPr>
            <p:nvPr/>
          </p:nvSpPr>
          <p:spPr bwMode="auto">
            <a:xfrm>
              <a:off x="2112" y="1584"/>
              <a:ext cx="19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9">
              <a:extLst>
                <a:ext uri="{FF2B5EF4-FFF2-40B4-BE49-F238E27FC236}">
                  <a16:creationId xmlns:a16="http://schemas.microsoft.com/office/drawing/2014/main" id="{97D4BDC6-DC82-4ACB-AA7E-02F6098D6A05}"/>
                </a:ext>
              </a:extLst>
            </p:cNvPr>
            <p:cNvSpPr>
              <a:spLocks noChangeShapeType="1"/>
            </p:cNvSpPr>
            <p:nvPr/>
          </p:nvSpPr>
          <p:spPr bwMode="auto">
            <a:xfrm>
              <a:off x="2640" y="1152"/>
              <a:ext cx="1056"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10" name="Oval 10">
              <a:extLst>
                <a:ext uri="{FF2B5EF4-FFF2-40B4-BE49-F238E27FC236}">
                  <a16:creationId xmlns:a16="http://schemas.microsoft.com/office/drawing/2014/main" id="{460F089F-1739-44D6-A362-44DF8A0E03B7}"/>
                </a:ext>
              </a:extLst>
            </p:cNvPr>
            <p:cNvSpPr>
              <a:spLocks noChangeArrowheads="1"/>
            </p:cNvSpPr>
            <p:nvPr/>
          </p:nvSpPr>
          <p:spPr bwMode="auto">
            <a:xfrm>
              <a:off x="3648"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1" name="Oval 11">
              <a:extLst>
                <a:ext uri="{FF2B5EF4-FFF2-40B4-BE49-F238E27FC236}">
                  <a16:creationId xmlns:a16="http://schemas.microsoft.com/office/drawing/2014/main" id="{4C3365DC-D02B-4536-9B47-DAA8C6C5DDF9}"/>
                </a:ext>
              </a:extLst>
            </p:cNvPr>
            <p:cNvSpPr>
              <a:spLocks noChangeArrowheads="1"/>
            </p:cNvSpPr>
            <p:nvPr/>
          </p:nvSpPr>
          <p:spPr bwMode="auto">
            <a:xfrm>
              <a:off x="3216" y="172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2" name="Oval 12">
              <a:extLst>
                <a:ext uri="{FF2B5EF4-FFF2-40B4-BE49-F238E27FC236}">
                  <a16:creationId xmlns:a16="http://schemas.microsoft.com/office/drawing/2014/main" id="{82478F8B-DA54-4A14-B463-18AA2DF347FC}"/>
                </a:ext>
              </a:extLst>
            </p:cNvPr>
            <p:cNvSpPr>
              <a:spLocks noChangeArrowheads="1"/>
            </p:cNvSpPr>
            <p:nvPr/>
          </p:nvSpPr>
          <p:spPr bwMode="auto">
            <a:xfrm>
              <a:off x="2352" y="864"/>
              <a:ext cx="336" cy="336"/>
            </a:xfrm>
            <a:prstGeom prst="ellipse">
              <a:avLst/>
            </a:prstGeom>
            <a:gradFill rotWithShape="0">
              <a:gsLst>
                <a:gs pos="0">
                  <a:schemeClr val="accent1"/>
                </a:gs>
                <a:gs pos="100000">
                  <a:schemeClr val="accent1">
                    <a:gamma/>
                    <a:shade val="46275"/>
                    <a:invGamma/>
                  </a:schemeClr>
                </a:gs>
              </a:gsLst>
              <a:lin ang="2700000" scaled="1"/>
            </a:gradFill>
            <a:ln w="38100">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3" name="Text Box 13">
              <a:extLst>
                <a:ext uri="{FF2B5EF4-FFF2-40B4-BE49-F238E27FC236}">
                  <a16:creationId xmlns:a16="http://schemas.microsoft.com/office/drawing/2014/main" id="{9FC8BEE0-E3EA-48F4-8D9A-3FCC426EC48E}"/>
                </a:ext>
              </a:extLst>
            </p:cNvPr>
            <p:cNvSpPr txBox="1">
              <a:spLocks noChangeArrowheads="1"/>
            </p:cNvSpPr>
            <p:nvPr/>
          </p:nvSpPr>
          <p:spPr bwMode="auto">
            <a:xfrm>
              <a:off x="2352" y="864"/>
              <a:ext cx="394" cy="330"/>
            </a:xfrm>
            <a:prstGeom prst="rect">
              <a:avLst/>
            </a:prstGeom>
            <a:noFill/>
            <a:ln w="9525">
              <a:noFill/>
              <a:miter lim="800000"/>
              <a:headEnd/>
              <a:tailEnd/>
            </a:ln>
          </p:spPr>
          <p:txBody>
            <a:bodyPr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21</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4" name="Oval 14">
              <a:extLst>
                <a:ext uri="{FF2B5EF4-FFF2-40B4-BE49-F238E27FC236}">
                  <a16:creationId xmlns:a16="http://schemas.microsoft.com/office/drawing/2014/main" id="{B608264C-1AA8-4A0F-931F-2C210E621076}"/>
                </a:ext>
              </a:extLst>
            </p:cNvPr>
            <p:cNvSpPr>
              <a:spLocks noChangeArrowheads="1"/>
            </p:cNvSpPr>
            <p:nvPr/>
          </p:nvSpPr>
          <p:spPr bwMode="auto">
            <a:xfrm>
              <a:off x="2784" y="1296"/>
              <a:ext cx="34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5" name="Text Box 15">
              <a:extLst>
                <a:ext uri="{FF2B5EF4-FFF2-40B4-BE49-F238E27FC236}">
                  <a16:creationId xmlns:a16="http://schemas.microsoft.com/office/drawing/2014/main" id="{30A23713-C63C-4A30-B971-0F0DC3AEE096}"/>
                </a:ext>
              </a:extLst>
            </p:cNvPr>
            <p:cNvSpPr txBox="1">
              <a:spLocks noChangeArrowheads="1"/>
            </p:cNvSpPr>
            <p:nvPr/>
          </p:nvSpPr>
          <p:spPr bwMode="auto">
            <a:xfrm>
              <a:off x="2783" y="1305"/>
              <a:ext cx="405" cy="330"/>
            </a:xfrm>
            <a:prstGeom prst="rect">
              <a:avLst/>
            </a:prstGeom>
            <a:noFill/>
            <a:ln w="9525">
              <a:noFill/>
              <a:miter lim="800000"/>
              <a:headEnd/>
              <a:tailEnd/>
            </a:ln>
            <a:effectLst>
              <a:outerShdw dist="35921" dir="2700000" algn="ctr" rotWithShape="0">
                <a:srgbClr val="808080"/>
              </a:outerShdw>
            </a:effectLst>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25*</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6" name="Text Box 16">
              <a:extLst>
                <a:ext uri="{FF2B5EF4-FFF2-40B4-BE49-F238E27FC236}">
                  <a16:creationId xmlns:a16="http://schemas.microsoft.com/office/drawing/2014/main" id="{32C476F0-6EBB-46EC-8CB6-DFB425EE5FF2}"/>
                </a:ext>
              </a:extLst>
            </p:cNvPr>
            <p:cNvSpPr txBox="1">
              <a:spLocks noChangeArrowheads="1"/>
            </p:cNvSpPr>
            <p:nvPr/>
          </p:nvSpPr>
          <p:spPr bwMode="auto">
            <a:xfrm>
              <a:off x="3236" y="1736"/>
              <a:ext cx="324"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25</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7" name="Text Box 17">
              <a:extLst>
                <a:ext uri="{FF2B5EF4-FFF2-40B4-BE49-F238E27FC236}">
                  <a16:creationId xmlns:a16="http://schemas.microsoft.com/office/drawing/2014/main" id="{1E6F7BD5-2CF1-4B91-8008-9402BA748DEA}"/>
                </a:ext>
              </a:extLst>
            </p:cNvPr>
            <p:cNvSpPr txBox="1">
              <a:spLocks noChangeArrowheads="1"/>
            </p:cNvSpPr>
            <p:nvPr/>
          </p:nvSpPr>
          <p:spPr bwMode="auto">
            <a:xfrm>
              <a:off x="3671" y="2112"/>
              <a:ext cx="324"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49</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8" name="Oval 18">
              <a:extLst>
                <a:ext uri="{FF2B5EF4-FFF2-40B4-BE49-F238E27FC236}">
                  <a16:creationId xmlns:a16="http://schemas.microsoft.com/office/drawing/2014/main" id="{1EA5299A-C982-438C-A8C5-4782658CF887}"/>
                </a:ext>
              </a:extLst>
            </p:cNvPr>
            <p:cNvSpPr>
              <a:spLocks noChangeArrowheads="1"/>
            </p:cNvSpPr>
            <p:nvPr/>
          </p:nvSpPr>
          <p:spPr bwMode="auto">
            <a:xfrm>
              <a:off x="182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itchFamily="34" charset="0"/>
                </a:rPr>
                <a:t>08</a:t>
              </a:r>
              <a:endParaRPr lang="zh-CN" altLang="en-US" b="1">
                <a:solidFill>
                  <a:srgbClr val="FFFFCC"/>
                </a:solidFill>
                <a:effectLst>
                  <a:outerShdw blurRad="38100" dist="38100" dir="2700000" algn="tl">
                    <a:srgbClr val="000000"/>
                  </a:outerShdw>
                </a:effectLst>
                <a:latin typeface="Arial Narrow" pitchFamily="34" charset="0"/>
              </a:endParaRPr>
            </a:p>
          </p:txBody>
        </p:sp>
        <p:sp>
          <p:nvSpPr>
            <p:cNvPr id="256019" name="Oval 19">
              <a:extLst>
                <a:ext uri="{FF2B5EF4-FFF2-40B4-BE49-F238E27FC236}">
                  <a16:creationId xmlns:a16="http://schemas.microsoft.com/office/drawing/2014/main" id="{85D77907-FA71-4E91-B59C-43935ED02C82}"/>
                </a:ext>
              </a:extLst>
            </p:cNvPr>
            <p:cNvSpPr>
              <a:spLocks noChangeArrowheads="1"/>
            </p:cNvSpPr>
            <p:nvPr/>
          </p:nvSpPr>
          <p:spPr bwMode="auto">
            <a:xfrm>
              <a:off x="2208" y="177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itchFamily="34" charset="0"/>
                </a:rPr>
                <a:t>16</a:t>
              </a:r>
              <a:endParaRPr lang="zh-CN" altLang="en-US" b="1">
                <a:solidFill>
                  <a:srgbClr val="FFFFCC"/>
                </a:solidFill>
                <a:effectLst>
                  <a:outerShdw blurRad="38100" dist="38100" dir="2700000" algn="tl">
                    <a:srgbClr val="000000"/>
                  </a:outerShdw>
                </a:effectLst>
                <a:latin typeface="Arial Narrow" pitchFamily="34" charset="0"/>
              </a:endParaRPr>
            </a:p>
          </p:txBody>
        </p:sp>
        <p:sp>
          <p:nvSpPr>
            <p:cNvPr id="56341" name="Line 20">
              <a:extLst>
                <a:ext uri="{FF2B5EF4-FFF2-40B4-BE49-F238E27FC236}">
                  <a16:creationId xmlns:a16="http://schemas.microsoft.com/office/drawing/2014/main" id="{41B5C87F-820A-4397-B286-BE24B0E20622}"/>
                </a:ext>
              </a:extLst>
            </p:cNvPr>
            <p:cNvSpPr>
              <a:spLocks noChangeShapeType="1"/>
            </p:cNvSpPr>
            <p:nvPr/>
          </p:nvSpPr>
          <p:spPr bwMode="auto">
            <a:xfrm flipH="1">
              <a:off x="2112" y="1104"/>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28" name="Rectangle 21">
            <a:extLst>
              <a:ext uri="{FF2B5EF4-FFF2-40B4-BE49-F238E27FC236}">
                <a16:creationId xmlns:a16="http://schemas.microsoft.com/office/drawing/2014/main" id="{0A4B8EC0-5274-4BAF-B9D3-BD354EABB506}"/>
              </a:ext>
            </a:extLst>
          </p:cNvPr>
          <p:cNvSpPr>
            <a:spLocks noChangeArrowheads="1"/>
          </p:cNvSpPr>
          <p:nvPr/>
        </p:nvSpPr>
        <p:spPr bwMode="auto">
          <a:xfrm>
            <a:off x="381000" y="3505200"/>
            <a:ext cx="5181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利用序列</a:t>
            </a:r>
            <a:r>
              <a:rPr lang="zh-CN" altLang="en-US" b="1" dirty="0">
                <a:solidFill>
                  <a:srgbClr val="FF0000"/>
                </a:solidFill>
                <a:latin typeface="黑体" panose="02010609060101010101" pitchFamily="49" charset="-122"/>
                <a:ea typeface="黑体" panose="02010609060101010101" pitchFamily="49" charset="-122"/>
              </a:rPr>
              <a:t>第一个</a:t>
            </a:r>
            <a:r>
              <a:rPr lang="zh-CN" altLang="en-US" b="1" dirty="0">
                <a:latin typeface="黑体" panose="02010609060101010101" pitchFamily="49" charset="-122"/>
                <a:ea typeface="黑体" panose="02010609060101010101" pitchFamily="49" charset="-122"/>
              </a:rPr>
              <a:t>记录作为基准，将整个序列划分为左右两个子序列。只要是关键字</a:t>
            </a:r>
            <a:r>
              <a:rPr lang="zh-CN" altLang="en-US" b="1" dirty="0">
                <a:solidFill>
                  <a:srgbClr val="FF0000"/>
                </a:solidFill>
                <a:latin typeface="黑体" panose="02010609060101010101" pitchFamily="49" charset="-122"/>
                <a:ea typeface="黑体" panose="02010609060101010101" pitchFamily="49" charset="-122"/>
              </a:rPr>
              <a:t>小于等于</a:t>
            </a:r>
            <a:r>
              <a:rPr lang="zh-CN" altLang="en-US" b="1" dirty="0">
                <a:latin typeface="黑体" panose="02010609060101010101" pitchFamily="49" charset="-122"/>
                <a:ea typeface="黑体" panose="02010609060101010101" pitchFamily="49" charset="-122"/>
              </a:rPr>
              <a:t>基准记录关键字的记录都移到序列</a:t>
            </a:r>
            <a:r>
              <a:rPr lang="zh-CN" altLang="en-US" b="1" dirty="0">
                <a:solidFill>
                  <a:srgbClr val="FF0000"/>
                </a:solidFill>
                <a:latin typeface="黑体" panose="02010609060101010101" pitchFamily="49" charset="-122"/>
                <a:ea typeface="黑体" panose="02010609060101010101" pitchFamily="49" charset="-122"/>
              </a:rPr>
              <a:t>左侧</a:t>
            </a:r>
            <a:r>
              <a:rPr lang="zh-CN" altLang="en-US" b="1" dirty="0">
                <a:latin typeface="黑体" panose="02010609060101010101" pitchFamily="49" charset="-122"/>
                <a:ea typeface="黑体" panose="02010609060101010101" pitchFamily="49" charset="-122"/>
              </a:rPr>
              <a:t>，其他的在序列</a:t>
            </a:r>
            <a:r>
              <a:rPr lang="zh-CN" altLang="en-US" b="1" dirty="0">
                <a:solidFill>
                  <a:srgbClr val="FF0000"/>
                </a:solidFill>
                <a:latin typeface="黑体" panose="02010609060101010101" pitchFamily="49" charset="-122"/>
                <a:ea typeface="黑体" panose="02010609060101010101" pitchFamily="49" charset="-122"/>
              </a:rPr>
              <a:t>右侧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099E3BD-F8A6-47F2-9D2A-C878CE68C2D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4D8FC40E-A0F3-44AE-925E-0C1CF2E8A1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20FE951-8A7A-47F4-9D82-B9E9DE8DCD3D}" type="slidenum">
              <a:rPr lang="zh-CN" altLang="en-US" sz="2400"/>
              <a:pPr algn="r" eaLnBrk="1" hangingPunct="1">
                <a:spcBef>
                  <a:spcPct val="50000"/>
                </a:spcBef>
                <a:buClrTx/>
                <a:buSzTx/>
                <a:buFontTx/>
                <a:buNone/>
              </a:pPr>
              <a:t>32</a:t>
            </a:fld>
            <a:endParaRPr lang="en-US" altLang="zh-CN" sz="2400"/>
          </a:p>
        </p:txBody>
      </p:sp>
      <p:sp>
        <p:nvSpPr>
          <p:cNvPr id="57348" name="Text Box 4">
            <a:extLst>
              <a:ext uri="{FF2B5EF4-FFF2-40B4-BE49-F238E27FC236}">
                <a16:creationId xmlns:a16="http://schemas.microsoft.com/office/drawing/2014/main" id="{7A692693-E211-41AB-82A4-395793CD99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7349" name="Rectangle 5">
            <a:extLst>
              <a:ext uri="{FF2B5EF4-FFF2-40B4-BE49-F238E27FC236}">
                <a16:creationId xmlns:a16="http://schemas.microsoft.com/office/drawing/2014/main" id="{DDF5E493-539F-4E82-B58B-686F11F28E95}"/>
              </a:ext>
            </a:extLst>
          </p:cNvPr>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快速排序的</a:t>
            </a:r>
            <a:r>
              <a:rPr lang="zh-CN" altLang="en-US" b="1">
                <a:solidFill>
                  <a:srgbClr val="FF0000"/>
                </a:solidFill>
                <a:latin typeface="黑体" panose="02010609060101010101" pitchFamily="49" charset="-122"/>
                <a:ea typeface="黑体" panose="02010609060101010101" pitchFamily="49" charset="-122"/>
              </a:rPr>
              <a:t>趟数</a:t>
            </a:r>
            <a:r>
              <a:rPr lang="zh-CN" altLang="en-US" b="1">
                <a:latin typeface="黑体" panose="02010609060101010101" pitchFamily="49" charset="-122"/>
                <a:ea typeface="黑体" panose="02010609060101010101" pitchFamily="49" charset="-122"/>
              </a:rPr>
              <a:t>取决于递归树的</a:t>
            </a:r>
            <a:r>
              <a:rPr lang="zh-CN" altLang="en-US" b="1">
                <a:solidFill>
                  <a:srgbClr val="FF0000"/>
                </a:solidFill>
                <a:latin typeface="黑体" panose="02010609060101010101" pitchFamily="49" charset="-122"/>
                <a:ea typeface="黑体" panose="02010609060101010101" pitchFamily="49" charset="-122"/>
              </a:rPr>
              <a:t>高度</a:t>
            </a:r>
            <a:r>
              <a:rPr lang="zh-CN" altLang="en-US" b="1">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如果每次划分对一个记录定位后, 该记录的左侧子序列与右侧子序列的</a:t>
            </a:r>
            <a:r>
              <a:rPr lang="zh-CN" altLang="en-US" b="1">
                <a:solidFill>
                  <a:srgbClr val="FF0000"/>
                </a:solidFill>
                <a:latin typeface="黑体" panose="02010609060101010101" pitchFamily="49" charset="-122"/>
                <a:ea typeface="黑体" panose="02010609060101010101" pitchFamily="49" charset="-122"/>
              </a:rPr>
              <a:t>长度相同</a:t>
            </a:r>
            <a:r>
              <a:rPr lang="zh-CN" altLang="en-US" b="1">
                <a:latin typeface="黑体" panose="02010609060101010101" pitchFamily="49" charset="-122"/>
                <a:ea typeface="黑体" panose="02010609060101010101" pitchFamily="49" charset="-122"/>
              </a:rPr>
              <a:t>, 则下一步将是对两个</a:t>
            </a:r>
            <a:r>
              <a:rPr lang="zh-CN" altLang="en-US" b="1">
                <a:solidFill>
                  <a:srgbClr val="FF0000"/>
                </a:solidFill>
                <a:latin typeface="黑体" panose="02010609060101010101" pitchFamily="49" charset="-122"/>
                <a:ea typeface="黑体" panose="02010609060101010101" pitchFamily="49" charset="-122"/>
              </a:rPr>
              <a:t>长度减半</a:t>
            </a:r>
            <a:r>
              <a:rPr lang="zh-CN" altLang="en-US" b="1">
                <a:latin typeface="黑体" panose="02010609060101010101" pitchFamily="49" charset="-122"/>
                <a:ea typeface="黑体" panose="02010609060101010101" pitchFamily="49" charset="-122"/>
              </a:rPr>
              <a:t>的子序列进行排序, 这是最理想的情况。</a:t>
            </a:r>
          </a:p>
        </p:txBody>
      </p:sp>
      <p:sp>
        <p:nvSpPr>
          <p:cNvPr id="57350" name="Rectangle 6">
            <a:extLst>
              <a:ext uri="{FF2B5EF4-FFF2-40B4-BE49-F238E27FC236}">
                <a16:creationId xmlns:a16="http://schemas.microsoft.com/office/drawing/2014/main" id="{1716FF6D-8615-4CE4-BA98-405148BC7DF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9FF33CC-36D1-461C-A074-A89D05E50ECA}"/>
              </a:ext>
            </a:extLst>
          </p:cNvPr>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8371" name="Text Box 3">
            <a:extLst>
              <a:ext uri="{FF2B5EF4-FFF2-40B4-BE49-F238E27FC236}">
                <a16:creationId xmlns:a16="http://schemas.microsoft.com/office/drawing/2014/main" id="{6EFB6486-E482-4718-A7B6-524E8011DF5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E34CD3B-75A4-4E38-83C7-2FB975B89D67}" type="slidenum">
              <a:rPr lang="zh-CN" altLang="en-US" sz="2400"/>
              <a:pPr algn="r" eaLnBrk="1" hangingPunct="1">
                <a:spcBef>
                  <a:spcPct val="50000"/>
                </a:spcBef>
                <a:buClrTx/>
                <a:buSzTx/>
                <a:buFontTx/>
                <a:buNone/>
              </a:pPr>
              <a:t>33</a:t>
            </a:fld>
            <a:endParaRPr lang="en-US" altLang="zh-CN" sz="2400"/>
          </a:p>
        </p:txBody>
      </p:sp>
      <p:sp>
        <p:nvSpPr>
          <p:cNvPr id="58372" name="Text Box 4">
            <a:extLst>
              <a:ext uri="{FF2B5EF4-FFF2-40B4-BE49-F238E27FC236}">
                <a16:creationId xmlns:a16="http://schemas.microsoft.com/office/drawing/2014/main" id="{54F000FD-FB80-4146-B4C8-6EC098ECEE6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8373" name="Rectangle 5">
            <a:extLst>
              <a:ext uri="{FF2B5EF4-FFF2-40B4-BE49-F238E27FC236}">
                <a16:creationId xmlns:a16="http://schemas.microsoft.com/office/drawing/2014/main" id="{57E33429-A95C-4AD4-900A-C26C925DA877}"/>
              </a:ext>
            </a:extLst>
          </p:cNvPr>
          <p:cNvSpPr>
            <a:spLocks noGrp="1" noChangeArrowheads="1"/>
          </p:cNvSpPr>
          <p:nvPr>
            <p:ph type="body" idx="1"/>
          </p:nvPr>
        </p:nvSpPr>
        <p:spPr>
          <a:xfrm>
            <a:off x="428625" y="2500313"/>
            <a:ext cx="8477250" cy="4038600"/>
          </a:xfrm>
        </p:spPr>
        <p:txBody>
          <a:bodyPr/>
          <a:lstStyle/>
          <a:p>
            <a:pPr eaLnBrk="1" hangingPunct="1">
              <a:lnSpc>
                <a:spcPct val="80000"/>
              </a:lnSpc>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在 </a:t>
            </a:r>
            <a:r>
              <a:rPr lang="en-US" altLang="zh-CN" sz="3200" b="1" dirty="0">
                <a:latin typeface="黑体" panose="02010609060101010101" pitchFamily="49" charset="-122"/>
                <a:ea typeface="黑体" panose="02010609060101010101" pitchFamily="49" charset="-122"/>
              </a:rPr>
              <a:t>n</a:t>
            </a:r>
            <a:r>
              <a:rPr lang="zh-CN" altLang="en-US" sz="3200" b="1" dirty="0">
                <a:latin typeface="黑体" panose="02010609060101010101" pitchFamily="49" charset="-122"/>
                <a:ea typeface="黑体" panose="02010609060101010101" pitchFamily="49" charset="-122"/>
              </a:rPr>
              <a:t>个元素的序列中,对一个记录定位所需时间为 </a:t>
            </a:r>
            <a:r>
              <a:rPr lang="en-US" altLang="zh-CN" sz="3200" b="1" dirty="0">
                <a:latin typeface="黑体" panose="02010609060101010101" pitchFamily="49" charset="-122"/>
                <a:ea typeface="黑体" panose="02010609060101010101" pitchFamily="49" charset="-122"/>
              </a:rPr>
              <a:t>O(n)。</a:t>
            </a:r>
            <a:r>
              <a:rPr lang="zh-CN" altLang="en-US" sz="3200" b="1" dirty="0">
                <a:latin typeface="黑体" panose="02010609060101010101" pitchFamily="49" charset="-122"/>
                <a:ea typeface="黑体" panose="02010609060101010101" pitchFamily="49" charset="-122"/>
              </a:rPr>
              <a:t>若设 </a:t>
            </a:r>
            <a:r>
              <a:rPr lang="en-US" altLang="zh-CN" sz="3200" b="1" dirty="0">
                <a:latin typeface="黑体" panose="02010609060101010101" pitchFamily="49" charset="-122"/>
                <a:ea typeface="黑体" panose="02010609060101010101" pitchFamily="49" charset="-122"/>
              </a:rPr>
              <a:t>t(n) </a:t>
            </a:r>
            <a:r>
              <a:rPr lang="zh-CN" altLang="en-US" sz="3200" b="1" dirty="0">
                <a:latin typeface="黑体" panose="02010609060101010101" pitchFamily="49" charset="-122"/>
                <a:ea typeface="黑体" panose="02010609060101010101" pitchFamily="49" charset="-122"/>
              </a:rPr>
              <a:t>是对 </a:t>
            </a:r>
            <a:r>
              <a:rPr lang="en-US" altLang="zh-CN" sz="3200" b="1" dirty="0">
                <a:latin typeface="黑体" panose="02010609060101010101" pitchFamily="49" charset="-122"/>
                <a:ea typeface="黑体" panose="02010609060101010101" pitchFamily="49" charset="-122"/>
              </a:rPr>
              <a:t>n </a:t>
            </a:r>
            <a:r>
              <a:rPr lang="zh-CN" altLang="en-US" sz="3200" b="1" dirty="0">
                <a:latin typeface="黑体" panose="02010609060101010101" pitchFamily="49" charset="-122"/>
                <a:ea typeface="黑体" panose="02010609060101010101" pitchFamily="49" charset="-122"/>
              </a:rPr>
              <a:t>个元素的序列进行排序所需的时间, 而且每次对一个记录正确</a:t>
            </a:r>
            <a:r>
              <a:rPr lang="zh-CN" altLang="en-US" sz="3200" b="1" dirty="0">
                <a:solidFill>
                  <a:srgbClr val="FF0000"/>
                </a:solidFill>
                <a:latin typeface="黑体" panose="02010609060101010101" pitchFamily="49" charset="-122"/>
                <a:ea typeface="黑体" panose="02010609060101010101" pitchFamily="49" charset="-122"/>
              </a:rPr>
              <a:t>定位</a:t>
            </a:r>
            <a:r>
              <a:rPr lang="zh-CN" altLang="en-US" sz="3200" b="1" dirty="0">
                <a:latin typeface="黑体" panose="02010609060101010101" pitchFamily="49" charset="-122"/>
                <a:ea typeface="黑体" panose="02010609060101010101" pitchFamily="49" charset="-122"/>
              </a:rPr>
              <a:t>后, 正好把序列划分为长度相等的</a:t>
            </a:r>
            <a:r>
              <a:rPr lang="zh-CN" altLang="en-US" sz="3200" b="1" dirty="0">
                <a:solidFill>
                  <a:srgbClr val="FF0000"/>
                </a:solidFill>
                <a:latin typeface="黑体" panose="02010609060101010101" pitchFamily="49" charset="-122"/>
                <a:ea typeface="黑体" panose="02010609060101010101" pitchFamily="49" charset="-122"/>
              </a:rPr>
              <a:t>两个子序列</a:t>
            </a:r>
            <a:r>
              <a:rPr lang="zh-CN" altLang="en-US" sz="3200" b="1" dirty="0">
                <a:latin typeface="黑体" panose="02010609060101010101" pitchFamily="49" charset="-122"/>
                <a:ea typeface="黑体" panose="02010609060101010101" pitchFamily="49" charset="-122"/>
              </a:rPr>
              <a:t>, 此时, 总的计算时间为：</a:t>
            </a: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r>
              <a:rPr lang="en-US" altLang="zh-CN" sz="2400" b="1" dirty="0">
                <a:solidFill>
                  <a:srgbClr val="000066"/>
                </a:solidFill>
                <a:latin typeface="Arial" panose="020B0604020202020204" pitchFamily="34" charset="0"/>
                <a:ea typeface="楷体_GB2312" pitchFamily="49" charset="-122"/>
              </a:rPr>
              <a:t>T(n) </a:t>
            </a:r>
            <a:r>
              <a:rPr lang="en-US" altLang="zh-CN" sz="2400" b="1" dirty="0">
                <a:solidFill>
                  <a:srgbClr val="000066"/>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000066"/>
                </a:solidFill>
                <a:latin typeface="Arial" panose="020B0604020202020204" pitchFamily="34" charset="0"/>
                <a:ea typeface="楷体_GB2312" pitchFamily="49" charset="-122"/>
              </a:rPr>
              <a:t> </a:t>
            </a:r>
            <a:r>
              <a:rPr lang="en-US" altLang="zh-CN" sz="2400" b="1" dirty="0" err="1">
                <a:solidFill>
                  <a:srgbClr val="000066"/>
                </a:solidFill>
                <a:latin typeface="Arial" panose="020B0604020202020204" pitchFamily="34" charset="0"/>
                <a:ea typeface="楷体_GB2312" pitchFamily="49" charset="-122"/>
              </a:rPr>
              <a:t>cn</a:t>
            </a:r>
            <a:r>
              <a:rPr lang="en-US" altLang="zh-CN" sz="2400" b="1" dirty="0">
                <a:solidFill>
                  <a:srgbClr val="000066"/>
                </a:solidFill>
                <a:latin typeface="Arial" panose="020B0604020202020204" pitchFamily="34" charset="0"/>
                <a:ea typeface="楷体_GB2312" pitchFamily="49" charset="-122"/>
              </a:rPr>
              <a:t> + 2T(n/2 )      // c </a:t>
            </a:r>
            <a:r>
              <a:rPr lang="zh-CN" altLang="en-US" sz="2400" b="1" dirty="0">
                <a:solidFill>
                  <a:srgbClr val="000066"/>
                </a:solidFill>
                <a:latin typeface="Arial" panose="020B0604020202020204" pitchFamily="34" charset="0"/>
                <a:ea typeface="楷体_GB2312" pitchFamily="49" charset="-122"/>
              </a:rPr>
              <a:t>是一个常数</a:t>
            </a:r>
          </a:p>
          <a:p>
            <a:pPr lvl="2" algn="just" eaLnBrk="1" hangingPunct="1">
              <a:lnSpc>
                <a:spcPct val="80000"/>
              </a:lnSpc>
              <a:spcBef>
                <a:spcPct val="10000"/>
              </a:spcBef>
              <a:buFont typeface="Wingdings" panose="05000000000000000000" pitchFamily="2" charset="2"/>
              <a:buNone/>
            </a:pPr>
            <a:r>
              <a:rPr lang="zh-CN" altLang="en-US" b="1" dirty="0">
                <a:solidFill>
                  <a:srgbClr val="000066"/>
                </a:solidFill>
                <a:latin typeface="Arial" panose="020B0604020202020204" pitchFamily="34" charset="0"/>
                <a:ea typeface="楷体_GB2312" pitchFamily="49" charset="-122"/>
                <a:sym typeface="Symbol" panose="05050102010706020507" pitchFamily="18" charset="2"/>
              </a:rPr>
              <a:t>    </a:t>
            </a:r>
            <a:r>
              <a:rPr lang="zh-CN" altLang="en-US"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+ 2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/2 + 2T(n/4) ) = 2cn + 4T(n/4)</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2cn + 4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/4 +2T(n/8) ) = 3cn + 8T(n/8)</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rPr>
              <a:t>    ………</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 </a:t>
            </a:r>
            <a:r>
              <a:rPr lang="en-US" altLang="zh-CN" b="1" dirty="0" err="1">
                <a:solidFill>
                  <a:srgbClr val="000066"/>
                </a:solidFill>
                <a:latin typeface="Arial" panose="020B0604020202020204" pitchFamily="34" charset="0"/>
                <a:ea typeface="楷体_GB2312" pitchFamily="49" charset="-122"/>
              </a:rPr>
              <a:t>nT</a:t>
            </a:r>
            <a:r>
              <a:rPr lang="en-US" altLang="zh-CN" b="1" dirty="0">
                <a:solidFill>
                  <a:srgbClr val="000066"/>
                </a:solidFill>
                <a:latin typeface="Arial" panose="020B0604020202020204" pitchFamily="34" charset="0"/>
                <a:ea typeface="楷体_GB2312" pitchFamily="49" charset="-122"/>
              </a:rPr>
              <a:t>(1) = O(n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a:t>
            </a:r>
            <a:endParaRPr lang="zh-CN" altLang="en-US" b="1" dirty="0">
              <a:latin typeface="Arial" panose="020B0604020202020204" pitchFamily="34" charset="0"/>
              <a:ea typeface="黑体" panose="02010609060101010101" pitchFamily="49" charset="-122"/>
            </a:endParaRPr>
          </a:p>
        </p:txBody>
      </p:sp>
      <p:sp>
        <p:nvSpPr>
          <p:cNvPr id="58374" name="Rectangle 6">
            <a:extLst>
              <a:ext uri="{FF2B5EF4-FFF2-40B4-BE49-F238E27FC236}">
                <a16:creationId xmlns:a16="http://schemas.microsoft.com/office/drawing/2014/main" id="{85E22E28-899A-48D7-A22C-7FA780A450B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5E5FB2D-7D16-4605-8A62-7C65D55BCCE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74099E5E-B1CC-45F7-9FE4-8B9B03A74DC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93DE8B9-E4A6-41F0-8C5D-7E04C51E456F}" type="slidenum">
              <a:rPr lang="zh-CN" altLang="en-US" sz="2400"/>
              <a:pPr algn="r" eaLnBrk="1" hangingPunct="1">
                <a:spcBef>
                  <a:spcPct val="50000"/>
                </a:spcBef>
                <a:buClrTx/>
                <a:buSzTx/>
                <a:buFontTx/>
                <a:buNone/>
              </a:pPr>
              <a:t>34</a:t>
            </a:fld>
            <a:endParaRPr lang="en-US" altLang="zh-CN" sz="2400"/>
          </a:p>
        </p:txBody>
      </p:sp>
      <p:sp>
        <p:nvSpPr>
          <p:cNvPr id="59396" name="Text Box 4">
            <a:extLst>
              <a:ext uri="{FF2B5EF4-FFF2-40B4-BE49-F238E27FC236}">
                <a16:creationId xmlns:a16="http://schemas.microsoft.com/office/drawing/2014/main" id="{E19F52F0-1E46-44F0-B47C-3ADAB6A55F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9397" name="Rectangle 5">
            <a:extLst>
              <a:ext uri="{FF2B5EF4-FFF2-40B4-BE49-F238E27FC236}">
                <a16:creationId xmlns:a16="http://schemas.microsoft.com/office/drawing/2014/main" id="{CE0F033E-43C2-4743-AC31-F61F4FBA6D37}"/>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可以证明, 快速排序的平均计算时间也是</a:t>
            </a:r>
            <a:r>
              <a:rPr lang="en-US" altLang="zh-CN" b="1" dirty="0">
                <a:latin typeface="黑体" panose="02010609060101010101" pitchFamily="49" charset="-122"/>
                <a:ea typeface="黑体" panose="02010609060101010101" pitchFamily="49" charset="-122"/>
              </a:rPr>
              <a:t>O(nlog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实验结果表明: 就平均计算时间而言, 快速排序是所有</a:t>
            </a:r>
            <a:r>
              <a:rPr lang="zh-CN" altLang="en-US" b="1" dirty="0">
                <a:solidFill>
                  <a:srgbClr val="FF0000"/>
                </a:solidFill>
                <a:latin typeface="黑体" panose="02010609060101010101" pitchFamily="49" charset="-122"/>
                <a:ea typeface="黑体" panose="02010609060101010101" pitchFamily="49" charset="-122"/>
              </a:rPr>
              <a:t>内排序</a:t>
            </a:r>
            <a:r>
              <a:rPr lang="zh-CN" altLang="en-US" b="1" dirty="0">
                <a:latin typeface="黑体" panose="02010609060101010101" pitchFamily="49" charset="-122"/>
                <a:ea typeface="黑体" panose="02010609060101010101" pitchFamily="49" charset="-122"/>
              </a:rPr>
              <a:t>方法中</a:t>
            </a:r>
            <a:r>
              <a:rPr lang="zh-CN" altLang="en-US" b="1" dirty="0">
                <a:solidFill>
                  <a:srgbClr val="FF0000"/>
                </a:solidFill>
                <a:latin typeface="黑体" panose="02010609060101010101" pitchFamily="49" charset="-122"/>
                <a:ea typeface="黑体" panose="02010609060101010101" pitchFamily="49" charset="-122"/>
              </a:rPr>
              <a:t>最好</a:t>
            </a:r>
            <a:r>
              <a:rPr lang="zh-CN" altLang="en-US" b="1" dirty="0">
                <a:latin typeface="黑体" panose="02010609060101010101" pitchFamily="49" charset="-122"/>
                <a:ea typeface="黑体" panose="02010609060101010101" pitchFamily="49" charset="-122"/>
              </a:rPr>
              <a:t>的一个。</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但快速排序是一种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p>
        </p:txBody>
      </p:sp>
      <p:sp>
        <p:nvSpPr>
          <p:cNvPr id="59398" name="Rectangle 6">
            <a:extLst>
              <a:ext uri="{FF2B5EF4-FFF2-40B4-BE49-F238E27FC236}">
                <a16:creationId xmlns:a16="http://schemas.microsoft.com/office/drawing/2014/main" id="{1FD8A771-96CD-4A2D-8DB4-29BA627434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CEF0B17-8E47-4973-8CFD-5DB44EE169FA}"/>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60419" name="Text Box 3">
            <a:extLst>
              <a:ext uri="{FF2B5EF4-FFF2-40B4-BE49-F238E27FC236}">
                <a16:creationId xmlns:a16="http://schemas.microsoft.com/office/drawing/2014/main" id="{204C697C-5C33-4BE4-92E3-7C3256953AD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CC04F9-429E-4A45-9D79-5CFE304929AE}" type="slidenum">
              <a:rPr lang="zh-CN" altLang="en-US" sz="2400"/>
              <a:pPr algn="r" eaLnBrk="1" hangingPunct="1">
                <a:spcBef>
                  <a:spcPct val="50000"/>
                </a:spcBef>
                <a:buClrTx/>
                <a:buSzTx/>
                <a:buFontTx/>
                <a:buNone/>
              </a:pPr>
              <a:t>35</a:t>
            </a:fld>
            <a:endParaRPr lang="en-US" altLang="zh-CN" sz="2400"/>
          </a:p>
        </p:txBody>
      </p:sp>
      <p:sp>
        <p:nvSpPr>
          <p:cNvPr id="60420" name="Text Box 4">
            <a:extLst>
              <a:ext uri="{FF2B5EF4-FFF2-40B4-BE49-F238E27FC236}">
                <a16:creationId xmlns:a16="http://schemas.microsoft.com/office/drawing/2014/main" id="{6B30A293-69F3-4E29-83DD-6AC7B9F1091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60421" name="Rectangle 5">
            <a:extLst>
              <a:ext uri="{FF2B5EF4-FFF2-40B4-BE49-F238E27FC236}">
                <a16:creationId xmlns:a16="http://schemas.microsoft.com/office/drawing/2014/main" id="{00868F56-DD0C-438B-893F-0CC1C3679525}"/>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在</a:t>
            </a:r>
            <a:r>
              <a:rPr lang="zh-CN" altLang="en-US" sz="2900" b="1" dirty="0">
                <a:solidFill>
                  <a:srgbClr val="FF0000"/>
                </a:solidFill>
                <a:latin typeface="黑体" panose="02010609060101010101" pitchFamily="49" charset="-122"/>
                <a:ea typeface="黑体" panose="02010609060101010101" pitchFamily="49" charset="-122"/>
              </a:rPr>
              <a:t>最坏</a:t>
            </a:r>
            <a:r>
              <a:rPr lang="zh-CN" altLang="en-US" sz="2900" b="1" dirty="0">
                <a:latin typeface="黑体" panose="02010609060101010101" pitchFamily="49" charset="-122"/>
                <a:ea typeface="黑体" panose="02010609060101010101" pitchFamily="49" charset="-122"/>
              </a:rPr>
              <a:t>情况下, 即待排序记录序列已经按其关键字</a:t>
            </a:r>
            <a:r>
              <a:rPr lang="zh-CN" altLang="en-US" sz="2900" b="1" dirty="0">
                <a:solidFill>
                  <a:srgbClr val="FF0000"/>
                </a:solidFill>
                <a:latin typeface="黑体" panose="02010609060101010101" pitchFamily="49" charset="-122"/>
                <a:ea typeface="黑体" panose="02010609060101010101" pitchFamily="49" charset="-122"/>
              </a:rPr>
              <a:t>从小到大</a:t>
            </a:r>
            <a:r>
              <a:rPr lang="zh-CN" altLang="en-US" sz="2900" b="1" dirty="0">
                <a:latin typeface="黑体" panose="02010609060101010101" pitchFamily="49" charset="-122"/>
                <a:ea typeface="黑体" panose="02010609060101010101" pitchFamily="49" charset="-122"/>
              </a:rPr>
              <a:t>排好序, 其递归树成为</a:t>
            </a:r>
            <a:r>
              <a:rPr lang="zh-CN" altLang="en-US" sz="2900" b="1" dirty="0">
                <a:solidFill>
                  <a:srgbClr val="FF0000"/>
                </a:solidFill>
                <a:latin typeface="黑体" panose="02010609060101010101" pitchFamily="49" charset="-122"/>
                <a:ea typeface="黑体" panose="02010609060101010101" pitchFamily="49" charset="-122"/>
              </a:rPr>
              <a:t>单支树</a:t>
            </a:r>
            <a:r>
              <a:rPr lang="zh-CN" altLang="en-US" sz="2900" b="1" dirty="0">
                <a:latin typeface="黑体" panose="02010609060101010101" pitchFamily="49" charset="-122"/>
                <a:ea typeface="黑体" panose="02010609060101010101" pitchFamily="49" charset="-122"/>
              </a:rPr>
              <a:t>, </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每次划分只得到一个比上一次少一个记录的子序列</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必须经过</a:t>
            </a:r>
            <a:r>
              <a:rPr lang="en-US" altLang="zh-CN" sz="2900" b="1" dirty="0">
                <a:solidFill>
                  <a:srgbClr val="FF0000"/>
                </a:solidFill>
                <a:latin typeface="黑体" panose="02010609060101010101" pitchFamily="49" charset="-122"/>
                <a:ea typeface="黑体" panose="02010609060101010101" pitchFamily="49" charset="-122"/>
              </a:rPr>
              <a:t>n-1</a:t>
            </a:r>
            <a:r>
              <a:rPr lang="zh-CN" altLang="en-US" sz="2900" b="1" dirty="0">
                <a:solidFill>
                  <a:srgbClr val="FF0000"/>
                </a:solidFill>
                <a:latin typeface="黑体" panose="02010609060101010101" pitchFamily="49" charset="-122"/>
                <a:ea typeface="黑体" panose="02010609060101010101" pitchFamily="49" charset="-122"/>
              </a:rPr>
              <a:t>趟</a:t>
            </a:r>
            <a:r>
              <a:rPr lang="zh-CN" altLang="en-US" sz="2900" b="1" dirty="0">
                <a:latin typeface="黑体" panose="02010609060101010101" pitchFamily="49" charset="-122"/>
                <a:ea typeface="黑体" panose="02010609060101010101" pitchFamily="49" charset="-122"/>
              </a:rPr>
              <a:t>才能把所有记录定位, </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而且第</a:t>
            </a:r>
            <a:r>
              <a:rPr lang="en-US" altLang="zh-CN" sz="2900" b="1" dirty="0">
                <a:solidFill>
                  <a:srgbClr val="FF0000"/>
                </a:solidFill>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趟需要经过</a:t>
            </a:r>
            <a:r>
              <a:rPr lang="en-US" altLang="zh-CN" sz="2900" b="1" dirty="0">
                <a:latin typeface="黑体" panose="02010609060101010101" pitchFamily="49" charset="-122"/>
                <a:ea typeface="黑体" panose="02010609060101010101" pitchFamily="49" charset="-122"/>
              </a:rPr>
              <a:t>n-i</a:t>
            </a:r>
            <a:r>
              <a:rPr lang="zh-CN" altLang="en-US" sz="2900" b="1" dirty="0">
                <a:latin typeface="黑体" panose="02010609060101010101" pitchFamily="49" charset="-122"/>
                <a:ea typeface="黑体" panose="02010609060101010101" pitchFamily="49" charset="-122"/>
              </a:rPr>
              <a:t>次关键字比较才能找到第</a:t>
            </a:r>
            <a:r>
              <a:rPr lang="en-US" altLang="zh-CN" sz="2900" b="1" dirty="0">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个记录的安放位置，总的</a:t>
            </a:r>
            <a:r>
              <a:rPr lang="zh-CN" altLang="en-US" sz="2900" b="1" dirty="0">
                <a:solidFill>
                  <a:srgbClr val="FF0000"/>
                </a:solidFill>
                <a:latin typeface="黑体" panose="02010609060101010101" pitchFamily="49" charset="-122"/>
                <a:ea typeface="黑体" panose="02010609060101010101" pitchFamily="49" charset="-122"/>
              </a:rPr>
              <a:t>关键字比较次数</a:t>
            </a:r>
            <a:r>
              <a:rPr lang="zh-CN" altLang="en-US" sz="2900" b="1" dirty="0">
                <a:latin typeface="黑体" panose="02010609060101010101" pitchFamily="49" charset="-122"/>
                <a:ea typeface="黑体" panose="02010609060101010101" pitchFamily="49" charset="-122"/>
              </a:rPr>
              <a:t>将达到</a:t>
            </a:r>
          </a:p>
        </p:txBody>
      </p:sp>
      <p:sp>
        <p:nvSpPr>
          <p:cNvPr id="60422" name="Rectangle 6">
            <a:extLst>
              <a:ext uri="{FF2B5EF4-FFF2-40B4-BE49-F238E27FC236}">
                <a16:creationId xmlns:a16="http://schemas.microsoft.com/office/drawing/2014/main" id="{42EDBE53-946B-45AF-8109-33E1DA3BF57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60423" name="Object 7">
            <a:extLst>
              <a:ext uri="{FF2B5EF4-FFF2-40B4-BE49-F238E27FC236}">
                <a16:creationId xmlns:a16="http://schemas.microsoft.com/office/drawing/2014/main" id="{59093314-0DF4-406E-8830-DD5714999044}"/>
              </a:ext>
            </a:extLst>
          </p:cNvPr>
          <p:cNvGraphicFramePr>
            <a:graphicFrameLocks noChangeAspect="1"/>
          </p:cNvGraphicFramePr>
          <p:nvPr/>
        </p:nvGraphicFramePr>
        <p:xfrm>
          <a:off x="2667000" y="5846763"/>
          <a:ext cx="3919538" cy="1011237"/>
        </p:xfrm>
        <a:graphic>
          <a:graphicData uri="http://schemas.openxmlformats.org/presentationml/2006/ole">
            <mc:AlternateContent xmlns:mc="http://schemas.openxmlformats.org/markup-compatibility/2006">
              <mc:Choice xmlns:v="urn:schemas-microsoft-com:vml" Requires="v">
                <p:oleObj spid="_x0000_s3075" name="公式" r:id="rId4" imgW="1688367" imgH="444307" progId="Equation.3">
                  <p:embed/>
                </p:oleObj>
              </mc:Choice>
              <mc:Fallback>
                <p:oleObj name="公式" r:id="rId4" imgW="1688367" imgH="444307" progId="Equation.3">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846763"/>
                        <a:ext cx="3919538" cy="101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1F70B69-945F-4A2F-B487-425DCFDD181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二、快速排序(改进)</a:t>
            </a:r>
            <a:endParaRPr lang="en-US" altLang="zh-CN" sz="3300">
              <a:latin typeface="黑体" panose="02010609060101010101" pitchFamily="49" charset="-122"/>
              <a:ea typeface="黑体" panose="02010609060101010101" pitchFamily="49" charset="-122"/>
            </a:endParaRPr>
          </a:p>
        </p:txBody>
      </p:sp>
      <p:sp>
        <p:nvSpPr>
          <p:cNvPr id="61443" name="Text Box 3">
            <a:extLst>
              <a:ext uri="{FF2B5EF4-FFF2-40B4-BE49-F238E27FC236}">
                <a16:creationId xmlns:a16="http://schemas.microsoft.com/office/drawing/2014/main" id="{AE300697-2E9E-4B5F-9ECA-38417C5143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3700D8-F1AB-4D25-90BE-24A043F6D357}" type="slidenum">
              <a:rPr lang="zh-CN" altLang="en-US" sz="2400"/>
              <a:pPr algn="r" eaLnBrk="1" hangingPunct="1">
                <a:spcBef>
                  <a:spcPct val="50000"/>
                </a:spcBef>
                <a:buClrTx/>
                <a:buSzTx/>
                <a:buFontTx/>
                <a:buNone/>
              </a:pPr>
              <a:t>36</a:t>
            </a:fld>
            <a:endParaRPr lang="en-US" altLang="zh-CN" sz="2400"/>
          </a:p>
        </p:txBody>
      </p:sp>
      <p:sp>
        <p:nvSpPr>
          <p:cNvPr id="61444" name="Text Box 4">
            <a:extLst>
              <a:ext uri="{FF2B5EF4-FFF2-40B4-BE49-F238E27FC236}">
                <a16:creationId xmlns:a16="http://schemas.microsoft.com/office/drawing/2014/main" id="{E6D39CD8-EE11-4826-8636-639CE302228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61445" name="Rectangle 5">
            <a:extLst>
              <a:ext uri="{FF2B5EF4-FFF2-40B4-BE49-F238E27FC236}">
                <a16:creationId xmlns:a16="http://schemas.microsoft.com/office/drawing/2014/main" id="{CE0D12FE-02CA-40AC-B0DF-E8DB53200EFC}"/>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枢轴记录取</a:t>
            </a:r>
            <a:r>
              <a:rPr lang="en-US" altLang="zh-CN" b="1">
                <a:solidFill>
                  <a:srgbClr val="FF0000"/>
                </a:solidFill>
                <a:latin typeface="黑体" panose="02010609060101010101" pitchFamily="49" charset="-122"/>
                <a:ea typeface="黑体" panose="02010609060101010101" pitchFamily="49" charset="-122"/>
              </a:rPr>
              <a:t>low、high、(low+high)/2</a:t>
            </a:r>
            <a:r>
              <a:rPr lang="zh-CN" altLang="en-US" b="1">
                <a:latin typeface="黑体" panose="02010609060101010101" pitchFamily="49" charset="-122"/>
                <a:ea typeface="黑体" panose="02010609060101010101" pitchFamily="49" charset="-122"/>
              </a:rPr>
              <a:t>三者指向记录关键字居中的记录</a:t>
            </a:r>
          </a:p>
        </p:txBody>
      </p:sp>
      <p:sp>
        <p:nvSpPr>
          <p:cNvPr id="61446" name="Rectangle 6">
            <a:extLst>
              <a:ext uri="{FF2B5EF4-FFF2-40B4-BE49-F238E27FC236}">
                <a16:creationId xmlns:a16="http://schemas.microsoft.com/office/drawing/2014/main" id="{37EF147B-5620-4BD0-8295-44D570B32CC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72D3EA68-7F65-49EB-8BA5-201D132FA83A}"/>
              </a:ext>
            </a:extLst>
          </p:cNvPr>
          <p:cNvSpPr>
            <a:spLocks noGrp="1"/>
          </p:cNvSpPr>
          <p:nvPr>
            <p:ph type="sldNum" sz="quarter" idx="4294967295"/>
          </p:nvPr>
        </p:nvSpPr>
        <p:spPr bwMode="auto">
          <a:xfrm>
            <a:off x="8427244" y="6058867"/>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A3132EA-7E9F-4A3D-A10D-4FF3CDE5DAFB}"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37</a:t>
            </a:fld>
            <a:endParaRPr lang="en-US" altLang="zh-CN" sz="2400">
              <a:latin typeface="黑体" panose="02010609060101010101" pitchFamily="49" charset="-122"/>
              <a:ea typeface="黑体" panose="02010609060101010101" pitchFamily="49" charset="-122"/>
            </a:endParaRPr>
          </a:p>
        </p:txBody>
      </p:sp>
      <p:sp>
        <p:nvSpPr>
          <p:cNvPr id="755714" name="Rectangle 2">
            <a:extLst>
              <a:ext uri="{FF2B5EF4-FFF2-40B4-BE49-F238E27FC236}">
                <a16:creationId xmlns:a16="http://schemas.microsoft.com/office/drawing/2014/main" id="{C226E48A-4797-48A6-86FD-51C13A07188E}"/>
              </a:ext>
            </a:extLst>
          </p:cNvPr>
          <p:cNvSpPr>
            <a:spLocks noGrp="1" noChangeArrowheads="1"/>
          </p:cNvSpPr>
          <p:nvPr>
            <p:ph type="title"/>
          </p:nvPr>
        </p:nvSpPr>
        <p:spPr>
          <a:xfrm>
            <a:off x="457200" y="1311622"/>
            <a:ext cx="8229600" cy="381000"/>
          </a:xfrm>
        </p:spPr>
        <p:txBody>
          <a:bodyPr/>
          <a:lstStyle/>
          <a:p>
            <a:pPr marL="1238250" indent="-1238250" eaLnBrk="1" hangingPunct="1"/>
            <a:r>
              <a:rPr lang="zh-CN" altLang="en-US" sz="2800" dirty="0">
                <a:solidFill>
                  <a:srgbClr val="002060"/>
                </a:solidFill>
                <a:latin typeface="黑体" panose="02010609060101010101" pitchFamily="49" charset="-122"/>
                <a:ea typeface="黑体" panose="02010609060101010101" pitchFamily="49" charset="-122"/>
              </a:rPr>
              <a:t>讨论：</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快速排序”是否真的比任何排序算法都快？</a:t>
            </a:r>
          </a:p>
        </p:txBody>
      </p:sp>
      <p:sp>
        <p:nvSpPr>
          <p:cNvPr id="755715" name="Rectangle 3">
            <a:extLst>
              <a:ext uri="{FF2B5EF4-FFF2-40B4-BE49-F238E27FC236}">
                <a16:creationId xmlns:a16="http://schemas.microsoft.com/office/drawing/2014/main" id="{4E1954FE-7BB9-4772-A9A1-59E30DCDE8A8}"/>
              </a:ext>
            </a:extLst>
          </p:cNvPr>
          <p:cNvSpPr>
            <a:spLocks noChangeArrowheads="1"/>
          </p:cNvSpPr>
          <p:nvPr/>
        </p:nvSpPr>
        <p:spPr bwMode="auto">
          <a:xfrm>
            <a:off x="547618" y="2348880"/>
            <a:ext cx="73914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设每个子表的支点都在中间（比较均衡），则：</a:t>
            </a:r>
          </a:p>
          <a:p>
            <a:pPr eaLnBrk="1" fontAlgn="t" hangingPunct="1">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趟比较，可以确定</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只需</a:t>
            </a:r>
            <a:r>
              <a:rPr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log</a:t>
            </a:r>
            <a:r>
              <a:rPr lang="en-US" altLang="zh-CN" sz="2400" b="1" baseline="-40000" dirty="0">
                <a:solidFill>
                  <a:srgbClr val="FF0000"/>
                </a:solidFill>
                <a:latin typeface="黑体" panose="02010609060101010101" pitchFamily="49" charset="-122"/>
                <a:ea typeface="黑体" panose="02010609060101010101" pitchFamily="49" charset="-122"/>
              </a:rPr>
              <a:t>2</a:t>
            </a:r>
            <a:r>
              <a:rPr lang="en-US" altLang="zh-CN" sz="2400" b="1" dirty="0">
                <a:solidFill>
                  <a:srgbClr val="FF0000"/>
                </a:solidFill>
                <a:latin typeface="黑体" panose="02010609060101010101" pitchFamily="49" charset="-122"/>
                <a:ea typeface="黑体" panose="02010609060101010101" pitchFamily="49" charset="-122"/>
              </a:rPr>
              <a:t>n</a:t>
            </a:r>
            <a:r>
              <a:rPr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趟便可排好序。</a:t>
            </a:r>
          </a:p>
        </p:txBody>
      </p:sp>
      <p:sp>
        <p:nvSpPr>
          <p:cNvPr id="755716" name="Rectangle 4">
            <a:extLst>
              <a:ext uri="{FF2B5EF4-FFF2-40B4-BE49-F238E27FC236}">
                <a16:creationId xmlns:a16="http://schemas.microsoft.com/office/drawing/2014/main" id="{8E81C733-BE29-41B8-961B-1869322A7E0D}"/>
              </a:ext>
            </a:extLst>
          </p:cNvPr>
          <p:cNvSpPr>
            <a:spLocks noChangeArrowheads="1"/>
          </p:cNvSpPr>
          <p:nvPr/>
        </p:nvSpPr>
        <p:spPr bwMode="auto">
          <a:xfrm>
            <a:off x="600868" y="1798812"/>
            <a:ext cx="7942263" cy="338137"/>
          </a:xfrm>
          <a:prstGeom prst="rect">
            <a:avLst/>
          </a:prstGeom>
          <a:noFill/>
          <a:ln w="9525">
            <a:noFill/>
            <a:miter lim="800000"/>
            <a:headEnd/>
            <a:tailEnd/>
          </a:ln>
          <a:effectLst/>
        </p:spPr>
        <p:txBody>
          <a:bodyPr wrap="none" lIns="0" tIns="0" rIns="0" bIns="0">
            <a:spAutoFit/>
          </a:bodyPr>
          <a:lstStyle/>
          <a:p>
            <a:pPr eaLnBrk="1" fontAlgn="t" hangingPunct="1">
              <a:defRPr/>
            </a:pPr>
            <a:r>
              <a:rPr lang="en-US" altLang="zh-CN" sz="2200" b="1" dirty="0">
                <a:effectLst>
                  <a:outerShdw blurRad="38100" dist="38100" dir="2700000" algn="tl">
                    <a:srgbClr val="C0C0C0"/>
                  </a:outerShdw>
                </a:effectLst>
                <a:latin typeface="黑体" pitchFamily="2" charset="-122"/>
                <a:ea typeface="黑体" pitchFamily="2" charset="-122"/>
              </a:rPr>
              <a:t>——</a:t>
            </a:r>
            <a:r>
              <a:rPr lang="zh-CN" altLang="en-US" sz="2200" b="1" dirty="0">
                <a:effectLst>
                  <a:outerShdw blurRad="38100" dist="38100" dir="2700000" algn="tl">
                    <a:srgbClr val="C0C0C0"/>
                  </a:outerShdw>
                </a:effectLst>
                <a:latin typeface="黑体" pitchFamily="2" charset="-122"/>
                <a:ea typeface="黑体" pitchFamily="2" charset="-122"/>
              </a:rPr>
              <a:t>基本上是，因为每趟可以确定的数据元素是呈</a:t>
            </a:r>
            <a:r>
              <a:rPr lang="zh-CN" altLang="en-US" sz="2200" b="1" dirty="0">
                <a:solidFill>
                  <a:srgbClr val="FF0000"/>
                </a:solidFill>
                <a:effectLst>
                  <a:outerShdw blurRad="38100" dist="38100" dir="2700000" algn="tl">
                    <a:srgbClr val="C0C0C0"/>
                  </a:outerShdw>
                </a:effectLst>
                <a:latin typeface="黑体" pitchFamily="2" charset="-122"/>
                <a:ea typeface="黑体" pitchFamily="2" charset="-122"/>
              </a:rPr>
              <a:t>指数</a:t>
            </a:r>
            <a:r>
              <a:rPr lang="zh-CN" altLang="en-US" sz="2200" b="1" dirty="0">
                <a:effectLst>
                  <a:outerShdw blurRad="38100" dist="38100" dir="2700000" algn="tl">
                    <a:srgbClr val="C0C0C0"/>
                  </a:outerShdw>
                </a:effectLst>
                <a:latin typeface="黑体" pitchFamily="2" charset="-122"/>
                <a:ea typeface="黑体" pitchFamily="2" charset="-122"/>
              </a:rPr>
              <a:t>增加的。</a:t>
            </a:r>
          </a:p>
        </p:txBody>
      </p:sp>
      <p:sp>
        <p:nvSpPr>
          <p:cNvPr id="755717" name="Rectangle 5">
            <a:extLst>
              <a:ext uri="{FF2B5EF4-FFF2-40B4-BE49-F238E27FC236}">
                <a16:creationId xmlns:a16="http://schemas.microsoft.com/office/drawing/2014/main" id="{5D3A5397-472E-42E6-B898-973BEAFD72B6}"/>
              </a:ext>
            </a:extLst>
          </p:cNvPr>
          <p:cNvSpPr>
            <a:spLocks noChangeArrowheads="1"/>
          </p:cNvSpPr>
          <p:nvPr/>
        </p:nvSpPr>
        <p:spPr bwMode="auto">
          <a:xfrm>
            <a:off x="319018" y="5093667"/>
            <a:ext cx="8534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76250">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400" b="1">
                <a:latin typeface="黑体" panose="02010609060101010101" pitchFamily="49" charset="-122"/>
                <a:ea typeface="黑体" panose="02010609060101010101" pitchFamily="49" charset="-122"/>
              </a:rPr>
              <a:t>而且，每趟需要比较和移动的元素也呈指数下降，加上编程时使用了交替逼近技巧，更进一步减少了移动次数，所以速度特别快。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500" fill="hold"/>
                                        <p:tgtEl>
                                          <p:spTgt spid="755714"/>
                                        </p:tgtEl>
                                        <p:attrNameLst>
                                          <p:attrName>ppt_w</p:attrName>
                                        </p:attrNameLst>
                                      </p:cBhvr>
                                      <p:tavLst>
                                        <p:tav tm="0">
                                          <p:val>
                                            <p:fltVal val="0"/>
                                          </p:val>
                                        </p:tav>
                                        <p:tav tm="100000">
                                          <p:val>
                                            <p:strVal val="#ppt_w"/>
                                          </p:val>
                                        </p:tav>
                                      </p:tavLst>
                                    </p:anim>
                                    <p:anim calcmode="lin" valueType="num">
                                      <p:cBhvr>
                                        <p:cTn id="8" dur="500" fill="hold"/>
                                        <p:tgtEl>
                                          <p:spTgt spid="75571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Effect transition="in" filter="wipe(left)">
                                      <p:cBhvr>
                                        <p:cTn id="13" dur="500"/>
                                        <p:tgtEl>
                                          <p:spTgt spid="7557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5715">
                                            <p:txEl>
                                              <p:pRg st="0" end="0"/>
                                            </p:txEl>
                                          </p:spTgt>
                                        </p:tgtEl>
                                        <p:attrNameLst>
                                          <p:attrName>style.visibility</p:attrName>
                                        </p:attrNameLst>
                                      </p:cBhvr>
                                      <p:to>
                                        <p:strVal val="visible"/>
                                      </p:to>
                                    </p:set>
                                    <p:animEffect transition="in" filter="wipe(up)">
                                      <p:cBhvr>
                                        <p:cTn id="18" dur="500"/>
                                        <p:tgtEl>
                                          <p:spTgt spid="75571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55715">
                                            <p:txEl>
                                              <p:pRg st="1" end="1"/>
                                            </p:txEl>
                                          </p:spTgt>
                                        </p:tgtEl>
                                        <p:attrNameLst>
                                          <p:attrName>style.visibility</p:attrName>
                                        </p:attrNameLst>
                                      </p:cBhvr>
                                      <p:to>
                                        <p:strVal val="visible"/>
                                      </p:to>
                                    </p:set>
                                    <p:animEffect transition="in" filter="wipe(up)">
                                      <p:cBhvr>
                                        <p:cTn id="23" dur="500"/>
                                        <p:tgtEl>
                                          <p:spTgt spid="75571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55715">
                                            <p:txEl>
                                              <p:pRg st="2" end="2"/>
                                            </p:txEl>
                                          </p:spTgt>
                                        </p:tgtEl>
                                        <p:attrNameLst>
                                          <p:attrName>style.visibility</p:attrName>
                                        </p:attrNameLst>
                                      </p:cBhvr>
                                      <p:to>
                                        <p:strVal val="visible"/>
                                      </p:to>
                                    </p:set>
                                    <p:animEffect transition="in" filter="wipe(up)">
                                      <p:cBhvr>
                                        <p:cTn id="28" dur="500"/>
                                        <p:tgtEl>
                                          <p:spTgt spid="75571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55715">
                                            <p:txEl>
                                              <p:pRg st="3" end="3"/>
                                            </p:txEl>
                                          </p:spTgt>
                                        </p:tgtEl>
                                        <p:attrNameLst>
                                          <p:attrName>style.visibility</p:attrName>
                                        </p:attrNameLst>
                                      </p:cBhvr>
                                      <p:to>
                                        <p:strVal val="visible"/>
                                      </p:to>
                                    </p:set>
                                    <p:animEffect transition="in" filter="wipe(up)">
                                      <p:cBhvr>
                                        <p:cTn id="33" dur="500"/>
                                        <p:tgtEl>
                                          <p:spTgt spid="755715">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55715">
                                            <p:txEl>
                                              <p:pRg st="4" end="4"/>
                                            </p:txEl>
                                          </p:spTgt>
                                        </p:tgtEl>
                                        <p:attrNameLst>
                                          <p:attrName>style.visibility</p:attrName>
                                        </p:attrNameLst>
                                      </p:cBhvr>
                                      <p:to>
                                        <p:strVal val="visible"/>
                                      </p:to>
                                    </p:set>
                                    <p:animEffect transition="in" filter="wipe(up)">
                                      <p:cBhvr>
                                        <p:cTn id="38" dur="500"/>
                                        <p:tgtEl>
                                          <p:spTgt spid="755715">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55715">
                                            <p:txEl>
                                              <p:pRg st="5" end="5"/>
                                            </p:txEl>
                                          </p:spTgt>
                                        </p:tgtEl>
                                        <p:attrNameLst>
                                          <p:attrName>style.visibility</p:attrName>
                                        </p:attrNameLst>
                                      </p:cBhvr>
                                      <p:to>
                                        <p:strVal val="visible"/>
                                      </p:to>
                                    </p:set>
                                    <p:animEffect transition="in" filter="wipe(up)">
                                      <p:cBhvr>
                                        <p:cTn id="43" dur="500"/>
                                        <p:tgtEl>
                                          <p:spTgt spid="755715">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55715">
                                            <p:txEl>
                                              <p:pRg st="6" end="6"/>
                                            </p:txEl>
                                          </p:spTgt>
                                        </p:tgtEl>
                                        <p:attrNameLst>
                                          <p:attrName>style.visibility</p:attrName>
                                        </p:attrNameLst>
                                      </p:cBhvr>
                                      <p:to>
                                        <p:strVal val="visible"/>
                                      </p:to>
                                    </p:set>
                                    <p:animEffect transition="in" filter="wipe(up)">
                                      <p:cBhvr>
                                        <p:cTn id="48" dur="500"/>
                                        <p:tgtEl>
                                          <p:spTgt spid="755715">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7557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utoUpdateAnimBg="0"/>
      <p:bldP spid="755715" grpId="0" build="p" autoUpdateAnimBg="0"/>
      <p:bldP spid="755716" grpId="0" autoUpdateAnimBg="0"/>
      <p:bldP spid="75571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4C4E4891-D993-402C-8F49-81C4C88699B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pPr algn="r" eaLnBrk="1" hangingPunct="1">
                <a:spcBef>
                  <a:spcPct val="50000"/>
                </a:spcBef>
                <a:buClrTx/>
                <a:buSzTx/>
                <a:buFontTx/>
                <a:buNone/>
              </a:pPr>
              <a:t>38</a:t>
            </a:fld>
            <a:endParaRPr lang="en-US" altLang="zh-CN" sz="2400"/>
          </a:p>
        </p:txBody>
      </p:sp>
      <p:sp>
        <p:nvSpPr>
          <p:cNvPr id="64516" name="Text Box 4">
            <a:extLst>
              <a:ext uri="{FF2B5EF4-FFF2-40B4-BE49-F238E27FC236}">
                <a16:creationId xmlns:a16="http://schemas.microsoft.com/office/drawing/2014/main" id="{66959DD6-5820-46B6-9F96-DCDC91C3F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4517" name="Rectangle 5">
            <a:extLst>
              <a:ext uri="{FF2B5EF4-FFF2-40B4-BE49-F238E27FC236}">
                <a16:creationId xmlns:a16="http://schemas.microsoft.com/office/drawing/2014/main" id="{E8AC041C-0C78-4008-BEA6-F1EC346F112A}"/>
              </a:ext>
            </a:extLst>
          </p:cNvPr>
          <p:cNvSpPr>
            <a:spLocks noGrp="1" noChangeArrowheads="1"/>
          </p:cNvSpPr>
          <p:nvPr>
            <p:ph type="body" idx="1"/>
          </p:nvPr>
        </p:nvSpPr>
        <p:spPr>
          <a:xfrm>
            <a:off x="369093" y="1916832"/>
            <a:ext cx="8405813" cy="4038600"/>
          </a:xfrm>
        </p:spPr>
        <p:txBody>
          <a:bodyPr/>
          <a:lstStyle/>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选择排序的基本思想是</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趟在后面</a:t>
            </a:r>
            <a:r>
              <a:rPr lang="en-US" altLang="zh-CN" b="1" dirty="0">
                <a:solidFill>
                  <a:srgbClr val="FF0000"/>
                </a:solidFill>
                <a:latin typeface="黑体" panose="02010609060101010101" pitchFamily="49" charset="-122"/>
                <a:ea typeface="黑体" panose="02010609060101010101" pitchFamily="49" charset="-122"/>
              </a:rPr>
              <a:t>n+1 -i</a:t>
            </a:r>
            <a:r>
              <a:rPr lang="zh-CN" altLang="en-US" b="1" dirty="0">
                <a:latin typeface="黑体" panose="02010609060101010101" pitchFamily="49" charset="-122"/>
                <a:ea typeface="黑体" panose="02010609060101010101" pitchFamily="49" charset="-122"/>
              </a:rPr>
              <a:t>个待排记录中选取关键字</a:t>
            </a:r>
            <a:r>
              <a:rPr lang="zh-CN" altLang="en-US" b="1" dirty="0">
                <a:solidFill>
                  <a:srgbClr val="FF0000"/>
                </a:solidFill>
                <a:latin typeface="黑体" panose="02010609060101010101" pitchFamily="49" charset="-122"/>
                <a:ea typeface="黑体" panose="02010609060101010101" pitchFamily="49" charset="-122"/>
              </a:rPr>
              <a:t>最小</a:t>
            </a:r>
            <a:r>
              <a:rPr lang="zh-CN" altLang="en-US" b="1" dirty="0">
                <a:latin typeface="黑体" panose="02010609060101010101" pitchFamily="49" charset="-122"/>
                <a:ea typeface="黑体" panose="02010609060101010101" pitchFamily="49" charset="-122"/>
              </a:rPr>
              <a:t>的记录作为有序序列中的第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a:t>
            </a: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选择排序有多种具体实现算法</a:t>
            </a:r>
            <a:r>
              <a:rPr lang="zh-CN" altLang="en-US" b="1" dirty="0">
                <a:latin typeface="黑体" panose="02010609060101010101" pitchFamily="49" charset="-122"/>
                <a:ea typeface="黑体" panose="02010609060101010101" pitchFamily="49" charset="-122"/>
              </a:rPr>
              <a:t>：</a:t>
            </a: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a:t>
            </a: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a:t>
            </a: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p:txBody>
      </p:sp>
      <p:sp>
        <p:nvSpPr>
          <p:cNvPr id="64518" name="Rectangle 6">
            <a:extLst>
              <a:ext uri="{FF2B5EF4-FFF2-40B4-BE49-F238E27FC236}">
                <a16:creationId xmlns:a16="http://schemas.microsoft.com/office/drawing/2014/main" id="{B3A0606A-6C01-4EAE-A8F7-3E4B13DFA0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1286811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E4A207F-0667-40C4-AC05-A63643505D4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p>
        </p:txBody>
      </p:sp>
      <p:sp>
        <p:nvSpPr>
          <p:cNvPr id="64515" name="Text Box 3">
            <a:extLst>
              <a:ext uri="{FF2B5EF4-FFF2-40B4-BE49-F238E27FC236}">
                <a16:creationId xmlns:a16="http://schemas.microsoft.com/office/drawing/2014/main" id="{4C4E4891-D993-402C-8F49-81C4C88699B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pPr algn="r" eaLnBrk="1" hangingPunct="1">
                <a:spcBef>
                  <a:spcPct val="50000"/>
                </a:spcBef>
                <a:buClrTx/>
                <a:buSzTx/>
                <a:buFontTx/>
                <a:buNone/>
              </a:pPr>
              <a:t>39</a:t>
            </a:fld>
            <a:endParaRPr lang="en-US" altLang="zh-CN" sz="2400"/>
          </a:p>
        </p:txBody>
      </p:sp>
      <p:sp>
        <p:nvSpPr>
          <p:cNvPr id="64516" name="Text Box 4">
            <a:extLst>
              <a:ext uri="{FF2B5EF4-FFF2-40B4-BE49-F238E27FC236}">
                <a16:creationId xmlns:a16="http://schemas.microsoft.com/office/drawing/2014/main" id="{66959DD6-5820-46B6-9F96-DCDC91C3F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4517" name="Rectangle 5">
            <a:extLst>
              <a:ext uri="{FF2B5EF4-FFF2-40B4-BE49-F238E27FC236}">
                <a16:creationId xmlns:a16="http://schemas.microsoft.com/office/drawing/2014/main" id="{E8AC041C-0C78-4008-BEA6-F1EC346F112A}"/>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每一趟(例如第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a:t>
            </a:r>
            <a:r>
              <a:rPr lang="en-US" altLang="zh-CN" b="1" dirty="0">
                <a:latin typeface="黑体" panose="02010609060101010101" pitchFamily="49" charset="-122"/>
                <a:ea typeface="黑体" panose="02010609060101010101" pitchFamily="49" charset="-122"/>
              </a:rPr>
              <a:t>i=1,2,</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在后面</a:t>
            </a:r>
          </a:p>
          <a:p>
            <a:pPr eaLnBrk="1" hangingPunct="1">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个待排序记录中通过</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次比较，选出关键字最小的记录,与第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个记录交换</a:t>
            </a:r>
          </a:p>
        </p:txBody>
      </p:sp>
      <p:sp>
        <p:nvSpPr>
          <p:cNvPr id="64518" name="Rectangle 6">
            <a:extLst>
              <a:ext uri="{FF2B5EF4-FFF2-40B4-BE49-F238E27FC236}">
                <a16:creationId xmlns:a16="http://schemas.microsoft.com/office/drawing/2014/main" id="{B3A0606A-6C01-4EAE-A8F7-3E4B13DFA0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00C50A9-F5C0-4C34-82EA-AB63A40E6F48}"/>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9699" name="Text Box 3">
            <a:extLst>
              <a:ext uri="{FF2B5EF4-FFF2-40B4-BE49-F238E27FC236}">
                <a16:creationId xmlns:a16="http://schemas.microsoft.com/office/drawing/2014/main" id="{39F83CA0-4CE5-4CE7-A57F-45EEC2105F6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A3F96D-B87F-4788-87D9-8DD5D4D6A082}" type="slidenum">
              <a:rPr lang="zh-CN" altLang="en-US" sz="2400"/>
              <a:pPr algn="r" eaLnBrk="1" hangingPunct="1">
                <a:spcBef>
                  <a:spcPct val="50000"/>
                </a:spcBef>
                <a:buClrTx/>
                <a:buSzTx/>
                <a:buFontTx/>
                <a:buNone/>
              </a:pPr>
              <a:t>4</a:t>
            </a:fld>
            <a:endParaRPr lang="en-US" altLang="zh-CN" sz="2400"/>
          </a:p>
        </p:txBody>
      </p:sp>
      <p:sp>
        <p:nvSpPr>
          <p:cNvPr id="29700" name="Text Box 4">
            <a:extLst>
              <a:ext uri="{FF2B5EF4-FFF2-40B4-BE49-F238E27FC236}">
                <a16:creationId xmlns:a16="http://schemas.microsoft.com/office/drawing/2014/main" id="{2AE33317-1EDE-4AAB-B78E-5A266CCD2A0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9701" name="Rectangle 6">
            <a:extLst>
              <a:ext uri="{FF2B5EF4-FFF2-40B4-BE49-F238E27FC236}">
                <a16:creationId xmlns:a16="http://schemas.microsoft.com/office/drawing/2014/main" id="{4226A642-6ABE-4713-A6CC-68D2671BDE0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29702" name="Group 50">
            <a:extLst>
              <a:ext uri="{FF2B5EF4-FFF2-40B4-BE49-F238E27FC236}">
                <a16:creationId xmlns:a16="http://schemas.microsoft.com/office/drawing/2014/main" id="{8E1D5FAC-1FB3-4EB7-BFA7-B8611EF24FD4}"/>
              </a:ext>
            </a:extLst>
          </p:cNvPr>
          <p:cNvGrpSpPr>
            <a:grpSpLocks/>
          </p:cNvGrpSpPr>
          <p:nvPr/>
        </p:nvGrpSpPr>
        <p:grpSpPr bwMode="auto">
          <a:xfrm>
            <a:off x="762000" y="2743200"/>
            <a:ext cx="6477000" cy="1828800"/>
            <a:chOff x="480" y="1728"/>
            <a:chExt cx="4080" cy="1152"/>
          </a:xfrm>
        </p:grpSpPr>
        <p:sp>
          <p:nvSpPr>
            <p:cNvPr id="29718" name="Text Box 18">
              <a:extLst>
                <a:ext uri="{FF2B5EF4-FFF2-40B4-BE49-F238E27FC236}">
                  <a16:creationId xmlns:a16="http://schemas.microsoft.com/office/drawing/2014/main" id="{663F34D2-0F21-43C7-B7B2-8B50829E5C62}"/>
                </a:ext>
              </a:extLst>
            </p:cNvPr>
            <p:cNvSpPr txBox="1">
              <a:spLocks noChangeArrowheads="1"/>
            </p:cNvSpPr>
            <p:nvPr/>
          </p:nvSpPr>
          <p:spPr bwMode="auto">
            <a:xfrm>
              <a:off x="480" y="2018"/>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3</a:t>
              </a:r>
              <a:endParaRPr lang="en-US" altLang="zh-CN" sz="2900" b="1">
                <a:latin typeface="Times New Roman" panose="02020603050405020304" pitchFamily="18" charset="0"/>
              </a:endParaRPr>
            </a:p>
          </p:txBody>
        </p:sp>
        <p:grpSp>
          <p:nvGrpSpPr>
            <p:cNvPr id="29719" name="Group 19">
              <a:extLst>
                <a:ext uri="{FF2B5EF4-FFF2-40B4-BE49-F238E27FC236}">
                  <a16:creationId xmlns:a16="http://schemas.microsoft.com/office/drawing/2014/main" id="{70CA02DA-93B5-4D2E-A032-1B2474B5AAF4}"/>
                </a:ext>
              </a:extLst>
            </p:cNvPr>
            <p:cNvGrpSpPr>
              <a:grpSpLocks/>
            </p:cNvGrpSpPr>
            <p:nvPr/>
          </p:nvGrpSpPr>
          <p:grpSpPr bwMode="auto">
            <a:xfrm>
              <a:off x="1824" y="1728"/>
              <a:ext cx="2736" cy="576"/>
              <a:chOff x="1584" y="336"/>
              <a:chExt cx="2736" cy="576"/>
            </a:xfrm>
          </p:grpSpPr>
          <p:sp>
            <p:nvSpPr>
              <p:cNvPr id="29728" name="Text Box 20">
                <a:extLst>
                  <a:ext uri="{FF2B5EF4-FFF2-40B4-BE49-F238E27FC236}">
                    <a16:creationId xmlns:a16="http://schemas.microsoft.com/office/drawing/2014/main" id="{EE0B853D-A0E0-4B04-86CD-F774E943F536}"/>
                  </a:ext>
                </a:extLst>
              </p:cNvPr>
              <p:cNvSpPr txBox="1">
                <a:spLocks noChangeArrowheads="1"/>
              </p:cNvSpPr>
              <p:nvPr/>
            </p:nvSpPr>
            <p:spPr bwMode="auto">
              <a:xfrm>
                <a:off x="1680" y="33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39637" name="Oval 21">
                <a:extLst>
                  <a:ext uri="{FF2B5EF4-FFF2-40B4-BE49-F238E27FC236}">
                    <a16:creationId xmlns:a16="http://schemas.microsoft.com/office/drawing/2014/main" id="{747A1038-5FA7-4AB2-BD9A-6D0906503E9E}"/>
                  </a:ext>
                </a:extLst>
              </p:cNvPr>
              <p:cNvSpPr>
                <a:spLocks noChangeArrowheads="1"/>
              </p:cNvSpPr>
              <p:nvPr/>
            </p:nvSpPr>
            <p:spPr bwMode="auto">
              <a:xfrm>
                <a:off x="15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38" name="Oval 22">
                <a:extLst>
                  <a:ext uri="{FF2B5EF4-FFF2-40B4-BE49-F238E27FC236}">
                    <a16:creationId xmlns:a16="http://schemas.microsoft.com/office/drawing/2014/main" id="{610A88EF-0F14-4E1E-8A58-D1A308BA44F3}"/>
                  </a:ext>
                </a:extLst>
              </p:cNvPr>
              <p:cNvSpPr>
                <a:spLocks noChangeArrowheads="1"/>
              </p:cNvSpPr>
              <p:nvPr/>
            </p:nvSpPr>
            <p:spPr bwMode="auto">
              <a:xfrm>
                <a:off x="39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08</a:t>
                </a:r>
              </a:p>
            </p:txBody>
          </p:sp>
          <p:sp>
            <p:nvSpPr>
              <p:cNvPr id="239639" name="Oval 23">
                <a:extLst>
                  <a:ext uri="{FF2B5EF4-FFF2-40B4-BE49-F238E27FC236}">
                    <a16:creationId xmlns:a16="http://schemas.microsoft.com/office/drawing/2014/main" id="{2E3C6E4B-EBA9-4ED2-B0A4-15E2348A2B7C}"/>
                  </a:ext>
                </a:extLst>
              </p:cNvPr>
              <p:cNvSpPr>
                <a:spLocks noChangeArrowheads="1"/>
              </p:cNvSpPr>
              <p:nvPr/>
            </p:nvSpPr>
            <p:spPr bwMode="auto">
              <a:xfrm>
                <a:off x="2016"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40" name="Oval 24">
                <a:extLst>
                  <a:ext uri="{FF2B5EF4-FFF2-40B4-BE49-F238E27FC236}">
                    <a16:creationId xmlns:a16="http://schemas.microsoft.com/office/drawing/2014/main" id="{2BB830D9-F717-43C4-8E99-C106AAA088EC}"/>
                  </a:ext>
                </a:extLst>
              </p:cNvPr>
              <p:cNvSpPr>
                <a:spLocks noChangeArrowheads="1"/>
              </p:cNvSpPr>
              <p:nvPr/>
            </p:nvSpPr>
            <p:spPr bwMode="auto">
              <a:xfrm>
                <a:off x="254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49</a:t>
                </a:r>
              </a:p>
            </p:txBody>
          </p:sp>
          <p:sp>
            <p:nvSpPr>
              <p:cNvPr id="239641" name="Oval 25">
                <a:extLst>
                  <a:ext uri="{FF2B5EF4-FFF2-40B4-BE49-F238E27FC236}">
                    <a16:creationId xmlns:a16="http://schemas.microsoft.com/office/drawing/2014/main" id="{4A7691BB-8560-4C6D-B43E-F34DFC83D3DD}"/>
                  </a:ext>
                </a:extLst>
              </p:cNvPr>
              <p:cNvSpPr>
                <a:spLocks noChangeArrowheads="1"/>
              </p:cNvSpPr>
              <p:nvPr/>
            </p:nvSpPr>
            <p:spPr bwMode="auto">
              <a:xfrm>
                <a:off x="3072"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42" name="Oval 26">
                <a:extLst>
                  <a:ext uri="{FF2B5EF4-FFF2-40B4-BE49-F238E27FC236}">
                    <a16:creationId xmlns:a16="http://schemas.microsoft.com/office/drawing/2014/main" id="{62C10FEA-9699-4B77-BADE-BC1D4BA7E346}"/>
                  </a:ext>
                </a:extLst>
              </p:cNvPr>
              <p:cNvSpPr>
                <a:spLocks noChangeArrowheads="1"/>
              </p:cNvSpPr>
              <p:nvPr/>
            </p:nvSpPr>
            <p:spPr bwMode="auto">
              <a:xfrm>
                <a:off x="350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sp>
          <p:nvSpPr>
            <p:cNvPr id="29720" name="Text Box 27">
              <a:extLst>
                <a:ext uri="{FF2B5EF4-FFF2-40B4-BE49-F238E27FC236}">
                  <a16:creationId xmlns:a16="http://schemas.microsoft.com/office/drawing/2014/main" id="{5988786B-AC38-4EB9-94D1-916FE6E3DB5C}"/>
                </a:ext>
              </a:extLst>
            </p:cNvPr>
            <p:cNvSpPr txBox="1">
              <a:spLocks noChangeArrowheads="1"/>
            </p:cNvSpPr>
            <p:nvPr/>
          </p:nvSpPr>
          <p:spPr bwMode="auto">
            <a:xfrm>
              <a:off x="1920" y="2305"/>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nvGrpSpPr>
            <p:cNvPr id="29721" name="Group 28">
              <a:extLst>
                <a:ext uri="{FF2B5EF4-FFF2-40B4-BE49-F238E27FC236}">
                  <a16:creationId xmlns:a16="http://schemas.microsoft.com/office/drawing/2014/main" id="{FB401386-5175-4EEC-A44F-9C3AC5DC79A6}"/>
                </a:ext>
              </a:extLst>
            </p:cNvPr>
            <p:cNvGrpSpPr>
              <a:grpSpLocks/>
            </p:cNvGrpSpPr>
            <p:nvPr/>
          </p:nvGrpSpPr>
          <p:grpSpPr bwMode="auto">
            <a:xfrm>
              <a:off x="1824" y="2544"/>
              <a:ext cx="2736" cy="336"/>
              <a:chOff x="1584" y="1248"/>
              <a:chExt cx="2736" cy="336"/>
            </a:xfrm>
          </p:grpSpPr>
          <p:sp>
            <p:nvSpPr>
              <p:cNvPr id="239645" name="Oval 29">
                <a:extLst>
                  <a:ext uri="{FF2B5EF4-FFF2-40B4-BE49-F238E27FC236}">
                    <a16:creationId xmlns:a16="http://schemas.microsoft.com/office/drawing/2014/main" id="{6F959B47-22A1-4E2C-A5C6-E5C2F6724551}"/>
                  </a:ext>
                </a:extLst>
              </p:cNvPr>
              <p:cNvSpPr>
                <a:spLocks noChangeArrowheads="1"/>
              </p:cNvSpPr>
              <p:nvPr/>
            </p:nvSpPr>
            <p:spPr bwMode="auto">
              <a:xfrm>
                <a:off x="15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46" name="Oval 30">
                <a:extLst>
                  <a:ext uri="{FF2B5EF4-FFF2-40B4-BE49-F238E27FC236}">
                    <a16:creationId xmlns:a16="http://schemas.microsoft.com/office/drawing/2014/main" id="{7C8D783C-541C-4E8D-B37B-C6F623FABA6D}"/>
                  </a:ext>
                </a:extLst>
              </p:cNvPr>
              <p:cNvSpPr>
                <a:spLocks noChangeArrowheads="1"/>
              </p:cNvSpPr>
              <p:nvPr/>
            </p:nvSpPr>
            <p:spPr bwMode="auto">
              <a:xfrm>
                <a:off x="254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08</a:t>
                </a:r>
              </a:p>
            </p:txBody>
          </p:sp>
          <p:sp>
            <p:nvSpPr>
              <p:cNvPr id="239647" name="Oval 31">
                <a:extLst>
                  <a:ext uri="{FF2B5EF4-FFF2-40B4-BE49-F238E27FC236}">
                    <a16:creationId xmlns:a16="http://schemas.microsoft.com/office/drawing/2014/main" id="{1A6C4FF1-67C6-4493-9BED-E3EC254EE7BC}"/>
                  </a:ext>
                </a:extLst>
              </p:cNvPr>
              <p:cNvSpPr>
                <a:spLocks noChangeArrowheads="1"/>
              </p:cNvSpPr>
              <p:nvPr/>
            </p:nvSpPr>
            <p:spPr bwMode="auto">
              <a:xfrm>
                <a:off x="350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48" name="Oval 32">
                <a:extLst>
                  <a:ext uri="{FF2B5EF4-FFF2-40B4-BE49-F238E27FC236}">
                    <a16:creationId xmlns:a16="http://schemas.microsoft.com/office/drawing/2014/main" id="{0092232C-2A67-4E71-9A41-DAC9414B1451}"/>
                  </a:ext>
                </a:extLst>
              </p:cNvPr>
              <p:cNvSpPr>
                <a:spLocks noChangeArrowheads="1"/>
              </p:cNvSpPr>
              <p:nvPr/>
            </p:nvSpPr>
            <p:spPr bwMode="auto">
              <a:xfrm>
                <a:off x="39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49</a:t>
                </a:r>
              </a:p>
            </p:txBody>
          </p:sp>
          <p:sp>
            <p:nvSpPr>
              <p:cNvPr id="239649" name="Oval 33">
                <a:extLst>
                  <a:ext uri="{FF2B5EF4-FFF2-40B4-BE49-F238E27FC236}">
                    <a16:creationId xmlns:a16="http://schemas.microsoft.com/office/drawing/2014/main" id="{2CCCDE4E-944D-4C1F-9447-98E3EB5B7793}"/>
                  </a:ext>
                </a:extLst>
              </p:cNvPr>
              <p:cNvSpPr>
                <a:spLocks noChangeArrowheads="1"/>
              </p:cNvSpPr>
              <p:nvPr/>
            </p:nvSpPr>
            <p:spPr bwMode="auto">
              <a:xfrm>
                <a:off x="3072"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50" name="Oval 34">
                <a:extLst>
                  <a:ext uri="{FF2B5EF4-FFF2-40B4-BE49-F238E27FC236}">
                    <a16:creationId xmlns:a16="http://schemas.microsoft.com/office/drawing/2014/main" id="{253FA914-5CD4-41B4-A85A-89C986390A47}"/>
                  </a:ext>
                </a:extLst>
              </p:cNvPr>
              <p:cNvSpPr>
                <a:spLocks noChangeArrowheads="1"/>
              </p:cNvSpPr>
              <p:nvPr/>
            </p:nvSpPr>
            <p:spPr bwMode="auto">
              <a:xfrm>
                <a:off x="206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grpSp>
      <p:grpSp>
        <p:nvGrpSpPr>
          <p:cNvPr id="29703" name="Group 35">
            <a:extLst>
              <a:ext uri="{FF2B5EF4-FFF2-40B4-BE49-F238E27FC236}">
                <a16:creationId xmlns:a16="http://schemas.microsoft.com/office/drawing/2014/main" id="{E50AEA9D-0916-4D95-8A97-E5D06CC164F0}"/>
              </a:ext>
            </a:extLst>
          </p:cNvPr>
          <p:cNvGrpSpPr>
            <a:grpSpLocks/>
          </p:cNvGrpSpPr>
          <p:nvPr/>
        </p:nvGrpSpPr>
        <p:grpSpPr bwMode="auto">
          <a:xfrm>
            <a:off x="762000" y="5334000"/>
            <a:ext cx="6553200" cy="1295400"/>
            <a:chOff x="288" y="2160"/>
            <a:chExt cx="4128" cy="816"/>
          </a:xfrm>
        </p:grpSpPr>
        <p:sp>
          <p:nvSpPr>
            <p:cNvPr id="29704" name="Text Box 36">
              <a:extLst>
                <a:ext uri="{FF2B5EF4-FFF2-40B4-BE49-F238E27FC236}">
                  <a16:creationId xmlns:a16="http://schemas.microsoft.com/office/drawing/2014/main" id="{F9B68B97-E2C8-41D7-A043-4A7BB09492F3}"/>
                </a:ext>
              </a:extLst>
            </p:cNvPr>
            <p:cNvSpPr txBox="1">
              <a:spLocks noChangeArrowheads="1"/>
            </p:cNvSpPr>
            <p:nvPr/>
          </p:nvSpPr>
          <p:spPr bwMode="auto">
            <a:xfrm>
              <a:off x="288" y="2210"/>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2</a:t>
              </a:r>
              <a:endParaRPr lang="en-US" altLang="zh-CN" sz="2900" b="1">
                <a:latin typeface="Times New Roman" panose="02020603050405020304" pitchFamily="18" charset="0"/>
              </a:endParaRPr>
            </a:p>
          </p:txBody>
        </p:sp>
        <p:sp>
          <p:nvSpPr>
            <p:cNvPr id="239653" name="Oval 37">
              <a:extLst>
                <a:ext uri="{FF2B5EF4-FFF2-40B4-BE49-F238E27FC236}">
                  <a16:creationId xmlns:a16="http://schemas.microsoft.com/office/drawing/2014/main" id="{F0D2DBE3-9EE7-43DB-BDBC-DAA877A98C15}"/>
                </a:ext>
              </a:extLst>
            </p:cNvPr>
            <p:cNvSpPr>
              <a:spLocks noChangeArrowheads="1"/>
            </p:cNvSpPr>
            <p:nvPr/>
          </p:nvSpPr>
          <p:spPr bwMode="auto">
            <a:xfrm>
              <a:off x="16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54" name="Oval 38">
              <a:extLst>
                <a:ext uri="{FF2B5EF4-FFF2-40B4-BE49-F238E27FC236}">
                  <a16:creationId xmlns:a16="http://schemas.microsoft.com/office/drawing/2014/main" id="{FB21F882-736E-4DC9-AE16-96FE1E687494}"/>
                </a:ext>
              </a:extLst>
            </p:cNvPr>
            <p:cNvSpPr>
              <a:spLocks noChangeArrowheads="1"/>
            </p:cNvSpPr>
            <p:nvPr/>
          </p:nvSpPr>
          <p:spPr bwMode="auto">
            <a:xfrm>
              <a:off x="264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9655" name="Oval 39">
              <a:extLst>
                <a:ext uri="{FF2B5EF4-FFF2-40B4-BE49-F238E27FC236}">
                  <a16:creationId xmlns:a16="http://schemas.microsoft.com/office/drawing/2014/main" id="{25EDFE66-FB8A-48D7-81F6-0E181EADCCC3}"/>
                </a:ext>
              </a:extLst>
            </p:cNvPr>
            <p:cNvSpPr>
              <a:spLocks noChangeArrowheads="1"/>
            </p:cNvSpPr>
            <p:nvPr/>
          </p:nvSpPr>
          <p:spPr bwMode="auto">
            <a:xfrm>
              <a:off x="36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56" name="Oval 40">
              <a:extLst>
                <a:ext uri="{FF2B5EF4-FFF2-40B4-BE49-F238E27FC236}">
                  <a16:creationId xmlns:a16="http://schemas.microsoft.com/office/drawing/2014/main" id="{0B628E22-242C-4AF9-9F2B-9AD100DBEF81}"/>
                </a:ext>
              </a:extLst>
            </p:cNvPr>
            <p:cNvSpPr>
              <a:spLocks noChangeArrowheads="1"/>
            </p:cNvSpPr>
            <p:nvPr/>
          </p:nvSpPr>
          <p:spPr bwMode="auto">
            <a:xfrm>
              <a:off x="40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49</a:t>
              </a:r>
            </a:p>
          </p:txBody>
        </p:sp>
        <p:sp>
          <p:nvSpPr>
            <p:cNvPr id="239657" name="Oval 41">
              <a:extLst>
                <a:ext uri="{FF2B5EF4-FFF2-40B4-BE49-F238E27FC236}">
                  <a16:creationId xmlns:a16="http://schemas.microsoft.com/office/drawing/2014/main" id="{DD74DB17-9852-4A7C-A98C-D5094E647F42}"/>
                </a:ext>
              </a:extLst>
            </p:cNvPr>
            <p:cNvSpPr>
              <a:spLocks noChangeArrowheads="1"/>
            </p:cNvSpPr>
            <p:nvPr/>
          </p:nvSpPr>
          <p:spPr bwMode="auto">
            <a:xfrm>
              <a:off x="316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58" name="Oval 42">
              <a:extLst>
                <a:ext uri="{FF2B5EF4-FFF2-40B4-BE49-F238E27FC236}">
                  <a16:creationId xmlns:a16="http://schemas.microsoft.com/office/drawing/2014/main" id="{84F9F017-FB17-4AC0-8585-799C8C422736}"/>
                </a:ext>
              </a:extLst>
            </p:cNvPr>
            <p:cNvSpPr>
              <a:spLocks noChangeArrowheads="1"/>
            </p:cNvSpPr>
            <p:nvPr/>
          </p:nvSpPr>
          <p:spPr bwMode="auto">
            <a:xfrm>
              <a:off x="216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nvGrpSpPr>
            <p:cNvPr id="29711" name="Group 43">
              <a:extLst>
                <a:ext uri="{FF2B5EF4-FFF2-40B4-BE49-F238E27FC236}">
                  <a16:creationId xmlns:a16="http://schemas.microsoft.com/office/drawing/2014/main" id="{C25FAF3E-DB80-4DDB-9C4C-5C228DA256F3}"/>
                </a:ext>
              </a:extLst>
            </p:cNvPr>
            <p:cNvGrpSpPr>
              <a:grpSpLocks/>
            </p:cNvGrpSpPr>
            <p:nvPr/>
          </p:nvGrpSpPr>
          <p:grpSpPr bwMode="auto">
            <a:xfrm>
              <a:off x="1632" y="2640"/>
              <a:ext cx="2784" cy="336"/>
              <a:chOff x="1536" y="2640"/>
              <a:chExt cx="2784" cy="336"/>
            </a:xfrm>
          </p:grpSpPr>
          <p:sp>
            <p:nvSpPr>
              <p:cNvPr id="239660" name="Oval 44">
                <a:extLst>
                  <a:ext uri="{FF2B5EF4-FFF2-40B4-BE49-F238E27FC236}">
                    <a16:creationId xmlns:a16="http://schemas.microsoft.com/office/drawing/2014/main" id="{7729459F-3380-47E7-B2E2-709E7399A457}"/>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61" name="Oval 45">
                <a:extLst>
                  <a:ext uri="{FF2B5EF4-FFF2-40B4-BE49-F238E27FC236}">
                    <a16:creationId xmlns:a16="http://schemas.microsoft.com/office/drawing/2014/main" id="{45957CE3-B5D0-4F14-A06C-5DBA0460929B}"/>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9662" name="Oval 46">
                <a:extLst>
                  <a:ext uri="{FF2B5EF4-FFF2-40B4-BE49-F238E27FC236}">
                    <a16:creationId xmlns:a16="http://schemas.microsoft.com/office/drawing/2014/main" id="{184AEA78-1D1F-4BB9-B774-2EA7B0C811FA}"/>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63" name="Oval 47">
                <a:extLst>
                  <a:ext uri="{FF2B5EF4-FFF2-40B4-BE49-F238E27FC236}">
                    <a16:creationId xmlns:a16="http://schemas.microsoft.com/office/drawing/2014/main" id="{19F7ABA2-5111-4E37-B357-0FCB4DCBA8D4}"/>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49</a:t>
                </a:r>
              </a:p>
            </p:txBody>
          </p:sp>
          <p:sp>
            <p:nvSpPr>
              <p:cNvPr id="239664" name="Oval 48">
                <a:extLst>
                  <a:ext uri="{FF2B5EF4-FFF2-40B4-BE49-F238E27FC236}">
                    <a16:creationId xmlns:a16="http://schemas.microsoft.com/office/drawing/2014/main" id="{06F5F8C4-BF52-4BE6-BB93-269DCF9BDFC0}"/>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65" name="Oval 49">
                <a:extLst>
                  <a:ext uri="{FF2B5EF4-FFF2-40B4-BE49-F238E27FC236}">
                    <a16:creationId xmlns:a16="http://schemas.microsoft.com/office/drawing/2014/main" id="{7C3B31F3-A8EE-4756-A7E8-874715D1E493}"/>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3F507DD-2753-4E7E-A90B-838F0ECC99A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586B0387-FBEF-4F6C-BF69-E679AA57F02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7CF784F-EE2C-494A-A085-F9564B3DB57E}" type="slidenum">
              <a:rPr lang="zh-CN" altLang="en-US" sz="2400"/>
              <a:pPr algn="r" eaLnBrk="1" hangingPunct="1">
                <a:spcBef>
                  <a:spcPct val="50000"/>
                </a:spcBef>
                <a:buClrTx/>
                <a:buSzTx/>
                <a:buFontTx/>
                <a:buNone/>
              </a:pPr>
              <a:t>40</a:t>
            </a:fld>
            <a:endParaRPr lang="en-US" altLang="zh-CN" sz="2400"/>
          </a:p>
        </p:txBody>
      </p:sp>
      <p:sp>
        <p:nvSpPr>
          <p:cNvPr id="65540" name="Text Box 4">
            <a:extLst>
              <a:ext uri="{FF2B5EF4-FFF2-40B4-BE49-F238E27FC236}">
                <a16:creationId xmlns:a16="http://schemas.microsoft.com/office/drawing/2014/main" id="{8AAD9682-A72E-4798-92A3-175630742FE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5541" name="Rectangle 6">
            <a:extLst>
              <a:ext uri="{FF2B5EF4-FFF2-40B4-BE49-F238E27FC236}">
                <a16:creationId xmlns:a16="http://schemas.microsoft.com/office/drawing/2014/main" id="{3298EB5C-454E-476D-A0E9-28BBB79784E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65542" name="Group 8">
            <a:extLst>
              <a:ext uri="{FF2B5EF4-FFF2-40B4-BE49-F238E27FC236}">
                <a16:creationId xmlns:a16="http://schemas.microsoft.com/office/drawing/2014/main" id="{0B81BCC1-6786-4C0A-A436-813285939174}"/>
              </a:ext>
            </a:extLst>
          </p:cNvPr>
          <p:cNvGrpSpPr>
            <a:grpSpLocks/>
          </p:cNvGrpSpPr>
          <p:nvPr/>
        </p:nvGrpSpPr>
        <p:grpSpPr bwMode="auto">
          <a:xfrm>
            <a:off x="1447800" y="2895600"/>
            <a:ext cx="4529138" cy="914400"/>
            <a:chOff x="1200" y="3072"/>
            <a:chExt cx="2854" cy="576"/>
          </a:xfrm>
        </p:grpSpPr>
        <p:sp>
          <p:nvSpPr>
            <p:cNvPr id="65566" name="Text Box 9">
              <a:extLst>
                <a:ext uri="{FF2B5EF4-FFF2-40B4-BE49-F238E27FC236}">
                  <a16:creationId xmlns:a16="http://schemas.microsoft.com/office/drawing/2014/main" id="{1A129414-66C2-4F70-9F4F-0D66920B39B9}"/>
                </a:ext>
              </a:extLst>
            </p:cNvPr>
            <p:cNvSpPr txBox="1">
              <a:spLocks noChangeArrowheads="1"/>
            </p:cNvSpPr>
            <p:nvPr/>
          </p:nvSpPr>
          <p:spPr bwMode="auto">
            <a:xfrm>
              <a:off x="1296" y="3072"/>
              <a:ext cx="27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    </a:t>
              </a:r>
              <a:endParaRPr lang="en-US" altLang="zh-CN" sz="2400">
                <a:latin typeface="Times New Roman" panose="02020603050405020304" pitchFamily="18" charset="0"/>
              </a:endParaRPr>
            </a:p>
          </p:txBody>
        </p:sp>
        <p:sp>
          <p:nvSpPr>
            <p:cNvPr id="266250" name="Oval 10">
              <a:extLst>
                <a:ext uri="{FF2B5EF4-FFF2-40B4-BE49-F238E27FC236}">
                  <a16:creationId xmlns:a16="http://schemas.microsoft.com/office/drawing/2014/main" id="{B76B4EF1-D015-4B8A-957E-69F23FA2CC44}"/>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6251" name="Oval 11">
              <a:extLst>
                <a:ext uri="{FF2B5EF4-FFF2-40B4-BE49-F238E27FC236}">
                  <a16:creationId xmlns:a16="http://schemas.microsoft.com/office/drawing/2014/main" id="{8F281E52-46A6-46CB-B64A-4DBCDAD388F3}"/>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52" name="Oval 12">
              <a:extLst>
                <a:ext uri="{FF2B5EF4-FFF2-40B4-BE49-F238E27FC236}">
                  <a16:creationId xmlns:a16="http://schemas.microsoft.com/office/drawing/2014/main" id="{678E4176-D910-411B-B186-6B266C17887C}"/>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53" name="Oval 13">
              <a:extLst>
                <a:ext uri="{FF2B5EF4-FFF2-40B4-BE49-F238E27FC236}">
                  <a16:creationId xmlns:a16="http://schemas.microsoft.com/office/drawing/2014/main" id="{B2C8001D-A07D-48A4-BBD9-456B10A75373}"/>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54" name="Oval 14">
              <a:extLst>
                <a:ext uri="{FF2B5EF4-FFF2-40B4-BE49-F238E27FC236}">
                  <a16:creationId xmlns:a16="http://schemas.microsoft.com/office/drawing/2014/main" id="{D3C75D5E-BF04-43DB-961A-45CF4A86C1FC}"/>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55" name="Oval 15">
              <a:extLst>
                <a:ext uri="{FF2B5EF4-FFF2-40B4-BE49-F238E27FC236}">
                  <a16:creationId xmlns:a16="http://schemas.microsoft.com/office/drawing/2014/main" id="{D4C6482F-1A62-445F-9FE3-29F87A2888BB}"/>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5543" name="Text Box 16">
            <a:extLst>
              <a:ext uri="{FF2B5EF4-FFF2-40B4-BE49-F238E27FC236}">
                <a16:creationId xmlns:a16="http://schemas.microsoft.com/office/drawing/2014/main" id="{D555A7AD-CE8E-4CF3-940A-626B80BFE9BE}"/>
              </a:ext>
            </a:extLst>
          </p:cNvPr>
          <p:cNvSpPr txBox="1">
            <a:spLocks noChangeArrowheads="1"/>
          </p:cNvSpPr>
          <p:nvPr/>
        </p:nvSpPr>
        <p:spPr bwMode="auto">
          <a:xfrm>
            <a:off x="6553200" y="4419600"/>
            <a:ext cx="130016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08</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交换21,08</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16</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交换25,16</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21</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交换49,21</a:t>
            </a:r>
          </a:p>
        </p:txBody>
      </p:sp>
      <p:grpSp>
        <p:nvGrpSpPr>
          <p:cNvPr id="65544" name="Group 27">
            <a:extLst>
              <a:ext uri="{FF2B5EF4-FFF2-40B4-BE49-F238E27FC236}">
                <a16:creationId xmlns:a16="http://schemas.microsoft.com/office/drawing/2014/main" id="{C6CA7496-953B-4B69-9965-55B80C5B8174}"/>
              </a:ext>
            </a:extLst>
          </p:cNvPr>
          <p:cNvGrpSpPr>
            <a:grpSpLocks/>
          </p:cNvGrpSpPr>
          <p:nvPr/>
        </p:nvGrpSpPr>
        <p:grpSpPr bwMode="auto">
          <a:xfrm>
            <a:off x="1447800" y="4419600"/>
            <a:ext cx="4343400" cy="531813"/>
            <a:chOff x="912" y="2784"/>
            <a:chExt cx="2736" cy="336"/>
          </a:xfrm>
        </p:grpSpPr>
        <p:sp>
          <p:nvSpPr>
            <p:cNvPr id="266261" name="Oval 21">
              <a:extLst>
                <a:ext uri="{FF2B5EF4-FFF2-40B4-BE49-F238E27FC236}">
                  <a16:creationId xmlns:a16="http://schemas.microsoft.com/office/drawing/2014/main" id="{573306D2-195A-49BD-A79C-4088719E637D}"/>
                </a:ext>
              </a:extLst>
            </p:cNvPr>
            <p:cNvSpPr>
              <a:spLocks noChangeArrowheads="1"/>
            </p:cNvSpPr>
            <p:nvPr/>
          </p:nvSpPr>
          <p:spPr bwMode="auto">
            <a:xfrm>
              <a:off x="9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6262" name="Oval 22">
              <a:extLst>
                <a:ext uri="{FF2B5EF4-FFF2-40B4-BE49-F238E27FC236}">
                  <a16:creationId xmlns:a16="http://schemas.microsoft.com/office/drawing/2014/main" id="{BC8076A1-8008-4C49-AD5A-7E0D377A6481}"/>
                </a:ext>
              </a:extLst>
            </p:cNvPr>
            <p:cNvSpPr>
              <a:spLocks noChangeArrowheads="1"/>
            </p:cNvSpPr>
            <p:nvPr/>
          </p:nvSpPr>
          <p:spPr bwMode="auto">
            <a:xfrm>
              <a:off x="33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3333FF"/>
                  </a:solidFill>
                  <a:effectLst>
                    <a:outerShdw blurRad="38100" dist="38100" dir="2700000" algn="tl">
                      <a:srgbClr val="000000"/>
                    </a:outerShdw>
                  </a:effectLst>
                  <a:latin typeface="Arial" charset="0"/>
                </a:rPr>
                <a:t>08</a:t>
              </a:r>
            </a:p>
          </p:txBody>
        </p:sp>
        <p:sp>
          <p:nvSpPr>
            <p:cNvPr id="266263" name="Oval 23">
              <a:extLst>
                <a:ext uri="{FF2B5EF4-FFF2-40B4-BE49-F238E27FC236}">
                  <a16:creationId xmlns:a16="http://schemas.microsoft.com/office/drawing/2014/main" id="{D94F154E-B357-4C23-91E8-8A4B7BE8E998}"/>
                </a:ext>
              </a:extLst>
            </p:cNvPr>
            <p:cNvSpPr>
              <a:spLocks noChangeArrowheads="1"/>
            </p:cNvSpPr>
            <p:nvPr/>
          </p:nvSpPr>
          <p:spPr bwMode="auto">
            <a:xfrm>
              <a:off x="1344"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64" name="Oval 24">
              <a:extLst>
                <a:ext uri="{FF2B5EF4-FFF2-40B4-BE49-F238E27FC236}">
                  <a16:creationId xmlns:a16="http://schemas.microsoft.com/office/drawing/2014/main" id="{A52B5251-0619-4121-806B-AD5AAB5707D7}"/>
                </a:ext>
              </a:extLst>
            </p:cNvPr>
            <p:cNvSpPr>
              <a:spLocks noChangeArrowheads="1"/>
            </p:cNvSpPr>
            <p:nvPr/>
          </p:nvSpPr>
          <p:spPr bwMode="auto">
            <a:xfrm>
              <a:off x="187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65" name="Oval 25">
              <a:extLst>
                <a:ext uri="{FF2B5EF4-FFF2-40B4-BE49-F238E27FC236}">
                  <a16:creationId xmlns:a16="http://schemas.microsoft.com/office/drawing/2014/main" id="{7A9FF9DE-A1BB-4CF9-A546-B4E68F1ECDA2}"/>
                </a:ext>
              </a:extLst>
            </p:cNvPr>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66" name="Oval 26">
              <a:extLst>
                <a:ext uri="{FF2B5EF4-FFF2-40B4-BE49-F238E27FC236}">
                  <a16:creationId xmlns:a16="http://schemas.microsoft.com/office/drawing/2014/main" id="{49ABD1DD-FBA8-4AF6-8F96-FAA72EFDA717}"/>
                </a:ext>
              </a:extLst>
            </p:cNvPr>
            <p:cNvSpPr>
              <a:spLocks noChangeArrowheads="1"/>
            </p:cNvSpPr>
            <p:nvPr/>
          </p:nvSpPr>
          <p:spPr bwMode="auto">
            <a:xfrm>
              <a:off x="283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65545" name="Group 42">
            <a:extLst>
              <a:ext uri="{FF2B5EF4-FFF2-40B4-BE49-F238E27FC236}">
                <a16:creationId xmlns:a16="http://schemas.microsoft.com/office/drawing/2014/main" id="{C86547D4-B617-4B6C-8BFA-81B001B1E295}"/>
              </a:ext>
            </a:extLst>
          </p:cNvPr>
          <p:cNvGrpSpPr>
            <a:grpSpLocks/>
          </p:cNvGrpSpPr>
          <p:nvPr/>
        </p:nvGrpSpPr>
        <p:grpSpPr bwMode="auto">
          <a:xfrm>
            <a:off x="1447800" y="5257800"/>
            <a:ext cx="4343400" cy="533400"/>
            <a:chOff x="912" y="3312"/>
            <a:chExt cx="2736" cy="336"/>
          </a:xfrm>
        </p:grpSpPr>
        <p:sp>
          <p:nvSpPr>
            <p:cNvPr id="266269" name="Oval 29">
              <a:extLst>
                <a:ext uri="{FF2B5EF4-FFF2-40B4-BE49-F238E27FC236}">
                  <a16:creationId xmlns:a16="http://schemas.microsoft.com/office/drawing/2014/main" id="{F659713D-7FD1-434D-B599-2BC2F8DBB6F9}"/>
                </a:ext>
              </a:extLst>
            </p:cNvPr>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70" name="Oval 30">
              <a:extLst>
                <a:ext uri="{FF2B5EF4-FFF2-40B4-BE49-F238E27FC236}">
                  <a16:creationId xmlns:a16="http://schemas.microsoft.com/office/drawing/2014/main" id="{3C89FFC3-8089-42AC-8557-8A074B55773F}"/>
                </a:ext>
              </a:extLst>
            </p:cNvPr>
            <p:cNvSpPr>
              <a:spLocks noChangeArrowheads="1"/>
            </p:cNvSpPr>
            <p:nvPr/>
          </p:nvSpPr>
          <p:spPr bwMode="auto">
            <a:xfrm>
              <a:off x="331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Arial" charset="0"/>
                </a:rPr>
                <a:t>21</a:t>
              </a:r>
            </a:p>
          </p:txBody>
        </p:sp>
        <p:sp>
          <p:nvSpPr>
            <p:cNvPr id="266271" name="Oval 31">
              <a:extLst>
                <a:ext uri="{FF2B5EF4-FFF2-40B4-BE49-F238E27FC236}">
                  <a16:creationId xmlns:a16="http://schemas.microsoft.com/office/drawing/2014/main" id="{285C1B2C-88FD-4500-8E2F-B432E547D390}"/>
                </a:ext>
              </a:extLst>
            </p:cNvPr>
            <p:cNvSpPr>
              <a:spLocks noChangeArrowheads="1"/>
            </p:cNvSpPr>
            <p:nvPr/>
          </p:nvSpPr>
          <p:spPr bwMode="auto">
            <a:xfrm>
              <a:off x="1344"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72" name="Oval 32">
              <a:extLst>
                <a:ext uri="{FF2B5EF4-FFF2-40B4-BE49-F238E27FC236}">
                  <a16:creationId xmlns:a16="http://schemas.microsoft.com/office/drawing/2014/main" id="{8803E1EC-9A3F-49BF-860D-CED030AE7430}"/>
                </a:ext>
              </a:extLst>
            </p:cNvPr>
            <p:cNvSpPr>
              <a:spLocks noChangeArrowheads="1"/>
            </p:cNvSpPr>
            <p:nvPr/>
          </p:nvSpPr>
          <p:spPr bwMode="auto">
            <a:xfrm>
              <a:off x="187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73" name="Oval 33">
              <a:extLst>
                <a:ext uri="{FF2B5EF4-FFF2-40B4-BE49-F238E27FC236}">
                  <a16:creationId xmlns:a16="http://schemas.microsoft.com/office/drawing/2014/main" id="{817067E6-E2A0-4B55-9412-E899CDEBF077}"/>
                </a:ext>
              </a:extLst>
            </p:cNvPr>
            <p:cNvSpPr>
              <a:spLocks noChangeArrowheads="1"/>
            </p:cNvSpPr>
            <p:nvPr/>
          </p:nvSpPr>
          <p:spPr bwMode="auto">
            <a:xfrm>
              <a:off x="24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74" name="Oval 34">
              <a:extLst>
                <a:ext uri="{FF2B5EF4-FFF2-40B4-BE49-F238E27FC236}">
                  <a16:creationId xmlns:a16="http://schemas.microsoft.com/office/drawing/2014/main" id="{913550CD-8022-4B8E-90AE-F83CE65D36BC}"/>
                </a:ext>
              </a:extLst>
            </p:cNvPr>
            <p:cNvSpPr>
              <a:spLocks noChangeArrowheads="1"/>
            </p:cNvSpPr>
            <p:nvPr/>
          </p:nvSpPr>
          <p:spPr bwMode="auto">
            <a:xfrm>
              <a:off x="28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16</a:t>
              </a:r>
            </a:p>
          </p:txBody>
        </p:sp>
      </p:grpSp>
      <p:grpSp>
        <p:nvGrpSpPr>
          <p:cNvPr id="65546" name="Group 51">
            <a:extLst>
              <a:ext uri="{FF2B5EF4-FFF2-40B4-BE49-F238E27FC236}">
                <a16:creationId xmlns:a16="http://schemas.microsoft.com/office/drawing/2014/main" id="{BED3074C-3202-4FE0-B05B-7F2A5CE23D53}"/>
              </a:ext>
            </a:extLst>
          </p:cNvPr>
          <p:cNvGrpSpPr>
            <a:grpSpLocks/>
          </p:cNvGrpSpPr>
          <p:nvPr/>
        </p:nvGrpSpPr>
        <p:grpSpPr bwMode="auto">
          <a:xfrm>
            <a:off x="1447800" y="6094413"/>
            <a:ext cx="4343400" cy="534987"/>
            <a:chOff x="912" y="3840"/>
            <a:chExt cx="2736" cy="336"/>
          </a:xfrm>
        </p:grpSpPr>
        <p:sp>
          <p:nvSpPr>
            <p:cNvPr id="266284" name="Oval 44">
              <a:extLst>
                <a:ext uri="{FF2B5EF4-FFF2-40B4-BE49-F238E27FC236}">
                  <a16:creationId xmlns:a16="http://schemas.microsoft.com/office/drawing/2014/main" id="{E699C6EC-821E-4D2C-927B-4E2561E848DC}"/>
                </a:ext>
              </a:extLst>
            </p:cNvPr>
            <p:cNvSpPr>
              <a:spLocks noChangeArrowheads="1"/>
            </p:cNvSpPr>
            <p:nvPr/>
          </p:nvSpPr>
          <p:spPr bwMode="auto">
            <a:xfrm>
              <a:off x="91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85" name="Oval 45">
              <a:extLst>
                <a:ext uri="{FF2B5EF4-FFF2-40B4-BE49-F238E27FC236}">
                  <a16:creationId xmlns:a16="http://schemas.microsoft.com/office/drawing/2014/main" id="{644CDC4B-1F03-4E58-A991-851E74FA0236}"/>
                </a:ext>
              </a:extLst>
            </p:cNvPr>
            <p:cNvSpPr>
              <a:spLocks noChangeArrowheads="1"/>
            </p:cNvSpPr>
            <p:nvPr/>
          </p:nvSpPr>
          <p:spPr bwMode="auto">
            <a:xfrm>
              <a:off x="331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21</a:t>
              </a:r>
            </a:p>
          </p:txBody>
        </p:sp>
        <p:sp>
          <p:nvSpPr>
            <p:cNvPr id="266286" name="Oval 46">
              <a:extLst>
                <a:ext uri="{FF2B5EF4-FFF2-40B4-BE49-F238E27FC236}">
                  <a16:creationId xmlns:a16="http://schemas.microsoft.com/office/drawing/2014/main" id="{A89377A6-F741-4170-8640-FFDF84E15BC6}"/>
                </a:ext>
              </a:extLst>
            </p:cNvPr>
            <p:cNvSpPr>
              <a:spLocks noChangeArrowheads="1"/>
            </p:cNvSpPr>
            <p:nvPr/>
          </p:nvSpPr>
          <p:spPr bwMode="auto">
            <a:xfrm>
              <a:off x="288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87" name="Oval 47">
              <a:extLst>
                <a:ext uri="{FF2B5EF4-FFF2-40B4-BE49-F238E27FC236}">
                  <a16:creationId xmlns:a16="http://schemas.microsoft.com/office/drawing/2014/main" id="{1C4A95FA-3357-443B-A4F0-8F18CB8E8A6C}"/>
                </a:ext>
              </a:extLst>
            </p:cNvPr>
            <p:cNvSpPr>
              <a:spLocks noChangeArrowheads="1"/>
            </p:cNvSpPr>
            <p:nvPr/>
          </p:nvSpPr>
          <p:spPr bwMode="auto">
            <a:xfrm>
              <a:off x="187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88" name="Oval 48">
              <a:extLst>
                <a:ext uri="{FF2B5EF4-FFF2-40B4-BE49-F238E27FC236}">
                  <a16:creationId xmlns:a16="http://schemas.microsoft.com/office/drawing/2014/main" id="{3C99A186-E709-45E0-AD1B-87D18F5FE827}"/>
                </a:ext>
              </a:extLst>
            </p:cNvPr>
            <p:cNvSpPr>
              <a:spLocks noChangeArrowheads="1"/>
            </p:cNvSpPr>
            <p:nvPr/>
          </p:nvSpPr>
          <p:spPr bwMode="auto">
            <a:xfrm>
              <a:off x="240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90" name="Oval 50">
              <a:extLst>
                <a:ext uri="{FF2B5EF4-FFF2-40B4-BE49-F238E27FC236}">
                  <a16:creationId xmlns:a16="http://schemas.microsoft.com/office/drawing/2014/main" id="{366CF474-381D-4646-A871-E8ED8A7E192A}"/>
                </a:ext>
              </a:extLst>
            </p:cNvPr>
            <p:cNvSpPr>
              <a:spLocks noChangeArrowheads="1"/>
            </p:cNvSpPr>
            <p:nvPr/>
          </p:nvSpPr>
          <p:spPr bwMode="auto">
            <a:xfrm>
              <a:off x="139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5547" name="Text Box 52">
            <a:extLst>
              <a:ext uri="{FF2B5EF4-FFF2-40B4-BE49-F238E27FC236}">
                <a16:creationId xmlns:a16="http://schemas.microsoft.com/office/drawing/2014/main" id="{004E3337-2BD5-4518-9C06-B01F5821C78B}"/>
              </a:ext>
            </a:extLst>
          </p:cNvPr>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dirty="0">
                <a:latin typeface="黑体" panose="02010609060101010101" pitchFamily="49" charset="-122"/>
                <a:ea typeface="黑体" panose="02010609060101010101" pitchFamily="49" charset="-122"/>
              </a:rPr>
              <a:t>i=1</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第一趟</a:t>
            </a:r>
            <a:r>
              <a:rPr lang="en-US" altLang="zh-CN" sz="2000" dirty="0">
                <a:latin typeface="黑体" panose="02010609060101010101" pitchFamily="49" charset="-122"/>
                <a:ea typeface="黑体" panose="02010609060101010101" pitchFamily="49" charset="-122"/>
              </a:rPr>
              <a:t>i=2</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第二趟</a:t>
            </a:r>
            <a:r>
              <a:rPr lang="en-US" altLang="zh-CN" sz="2000" dirty="0">
                <a:latin typeface="黑体" panose="02010609060101010101" pitchFamily="49" charset="-122"/>
                <a:ea typeface="黑体" panose="02010609060101010101" pitchFamily="49" charset="-122"/>
              </a:rPr>
              <a:t>i=3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43804DC-8B0B-435C-98A6-57398993BA0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6563" name="Text Box 3">
            <a:extLst>
              <a:ext uri="{FF2B5EF4-FFF2-40B4-BE49-F238E27FC236}">
                <a16:creationId xmlns:a16="http://schemas.microsoft.com/office/drawing/2014/main" id="{CC0ACE2E-696E-4D57-9D50-48F7513ED75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EE1960-BE72-43D7-A95F-175176C4C6E4}" type="slidenum">
              <a:rPr lang="zh-CN" altLang="en-US" sz="2400"/>
              <a:pPr algn="r" eaLnBrk="1" hangingPunct="1">
                <a:spcBef>
                  <a:spcPct val="50000"/>
                </a:spcBef>
                <a:buClrTx/>
                <a:buSzTx/>
                <a:buFontTx/>
                <a:buNone/>
              </a:pPr>
              <a:t>41</a:t>
            </a:fld>
            <a:endParaRPr lang="en-US" altLang="zh-CN" sz="2400"/>
          </a:p>
        </p:txBody>
      </p:sp>
      <p:sp>
        <p:nvSpPr>
          <p:cNvPr id="66564" name="Text Box 4">
            <a:extLst>
              <a:ext uri="{FF2B5EF4-FFF2-40B4-BE49-F238E27FC236}">
                <a16:creationId xmlns:a16="http://schemas.microsoft.com/office/drawing/2014/main" id="{AD75E9F9-10D2-40B8-A43A-593A521159E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6565" name="Rectangle 5">
            <a:extLst>
              <a:ext uri="{FF2B5EF4-FFF2-40B4-BE49-F238E27FC236}">
                <a16:creationId xmlns:a16="http://schemas.microsoft.com/office/drawing/2014/main" id="{5F881FC4-71DF-480E-A6B9-28B3D4DC677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66566" name="Group 6">
            <a:extLst>
              <a:ext uri="{FF2B5EF4-FFF2-40B4-BE49-F238E27FC236}">
                <a16:creationId xmlns:a16="http://schemas.microsoft.com/office/drawing/2014/main" id="{BC1E49A4-4086-4E6D-B88A-DB491D9A1DAD}"/>
              </a:ext>
            </a:extLst>
          </p:cNvPr>
          <p:cNvGrpSpPr>
            <a:grpSpLocks/>
          </p:cNvGrpSpPr>
          <p:nvPr/>
        </p:nvGrpSpPr>
        <p:grpSpPr bwMode="auto">
          <a:xfrm>
            <a:off x="1447800" y="2895600"/>
            <a:ext cx="4341813" cy="914400"/>
            <a:chOff x="1200" y="3072"/>
            <a:chExt cx="2736" cy="576"/>
          </a:xfrm>
        </p:grpSpPr>
        <p:sp>
          <p:nvSpPr>
            <p:cNvPr id="66590" name="Text Box 7">
              <a:extLst>
                <a:ext uri="{FF2B5EF4-FFF2-40B4-BE49-F238E27FC236}">
                  <a16:creationId xmlns:a16="http://schemas.microsoft.com/office/drawing/2014/main" id="{F22FCD04-C824-47FC-944B-EB240F618052}"/>
                </a:ext>
              </a:extLst>
            </p:cNvPr>
            <p:cNvSpPr txBox="1">
              <a:spLocks noChangeArrowheads="1"/>
            </p:cNvSpPr>
            <p:nvPr/>
          </p:nvSpPr>
          <p:spPr bwMode="auto">
            <a:xfrm>
              <a:off x="1296" y="3072"/>
              <a:ext cx="25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a:t>
              </a:r>
            </a:p>
          </p:txBody>
        </p:sp>
        <p:sp>
          <p:nvSpPr>
            <p:cNvPr id="267272" name="Oval 8">
              <a:extLst>
                <a:ext uri="{FF2B5EF4-FFF2-40B4-BE49-F238E27FC236}">
                  <a16:creationId xmlns:a16="http://schemas.microsoft.com/office/drawing/2014/main" id="{3BE8A226-39FD-41F0-B744-9EAA14150ACB}"/>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273" name="Oval 9">
              <a:extLst>
                <a:ext uri="{FF2B5EF4-FFF2-40B4-BE49-F238E27FC236}">
                  <a16:creationId xmlns:a16="http://schemas.microsoft.com/office/drawing/2014/main" id="{3A6F8242-E4BC-4E13-AF0F-F6C5B680B0B7}"/>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274" name="Oval 10">
              <a:extLst>
                <a:ext uri="{FF2B5EF4-FFF2-40B4-BE49-F238E27FC236}">
                  <a16:creationId xmlns:a16="http://schemas.microsoft.com/office/drawing/2014/main" id="{3C2B3AE5-938F-4DB4-BA6D-4EE9284E735A}"/>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75" name="Oval 11">
              <a:extLst>
                <a:ext uri="{FF2B5EF4-FFF2-40B4-BE49-F238E27FC236}">
                  <a16:creationId xmlns:a16="http://schemas.microsoft.com/office/drawing/2014/main" id="{A86B660D-3352-488B-BB5D-647863B32BB1}"/>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276" name="Oval 12">
              <a:extLst>
                <a:ext uri="{FF2B5EF4-FFF2-40B4-BE49-F238E27FC236}">
                  <a16:creationId xmlns:a16="http://schemas.microsoft.com/office/drawing/2014/main" id="{4A391512-55E1-4C60-90F5-2E25AC9CEE29}"/>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77" name="Oval 13">
              <a:extLst>
                <a:ext uri="{FF2B5EF4-FFF2-40B4-BE49-F238E27FC236}">
                  <a16:creationId xmlns:a16="http://schemas.microsoft.com/office/drawing/2014/main" id="{1531497A-46C7-4478-B4A9-3B135D8B3B75}"/>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6567" name="Text Box 14">
            <a:extLst>
              <a:ext uri="{FF2B5EF4-FFF2-40B4-BE49-F238E27FC236}">
                <a16:creationId xmlns:a16="http://schemas.microsoft.com/office/drawing/2014/main" id="{6A1A4213-427E-44B8-AA35-655C2F13D724}"/>
              </a:ext>
            </a:extLst>
          </p:cNvPr>
          <p:cNvSpPr txBox="1">
            <a:spLocks noChangeArrowheads="1"/>
          </p:cNvSpPr>
          <p:nvPr/>
        </p:nvSpPr>
        <p:spPr bwMode="auto">
          <a:xfrm>
            <a:off x="6629400" y="4498975"/>
            <a:ext cx="1423988"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结束</a:t>
            </a:r>
          </a:p>
        </p:txBody>
      </p:sp>
      <p:grpSp>
        <p:nvGrpSpPr>
          <p:cNvPr id="66568" name="Group 37">
            <a:extLst>
              <a:ext uri="{FF2B5EF4-FFF2-40B4-BE49-F238E27FC236}">
                <a16:creationId xmlns:a16="http://schemas.microsoft.com/office/drawing/2014/main" id="{EB134261-9684-4FFB-BE60-0BD6927FE338}"/>
              </a:ext>
            </a:extLst>
          </p:cNvPr>
          <p:cNvGrpSpPr>
            <a:grpSpLocks/>
          </p:cNvGrpSpPr>
          <p:nvPr/>
        </p:nvGrpSpPr>
        <p:grpSpPr bwMode="auto">
          <a:xfrm>
            <a:off x="1447800" y="4419600"/>
            <a:ext cx="4419600" cy="531813"/>
            <a:chOff x="912" y="2784"/>
            <a:chExt cx="2784" cy="336"/>
          </a:xfrm>
        </p:grpSpPr>
        <p:sp>
          <p:nvSpPr>
            <p:cNvPr id="267294" name="Oval 30">
              <a:extLst>
                <a:ext uri="{FF2B5EF4-FFF2-40B4-BE49-F238E27FC236}">
                  <a16:creationId xmlns:a16="http://schemas.microsoft.com/office/drawing/2014/main" id="{8FED61AA-6F28-4FB5-9B32-FA079A5BB20E}"/>
                </a:ext>
              </a:extLst>
            </p:cNvPr>
            <p:cNvSpPr>
              <a:spLocks noChangeArrowheads="1"/>
            </p:cNvSpPr>
            <p:nvPr/>
          </p:nvSpPr>
          <p:spPr bwMode="auto">
            <a:xfrm>
              <a:off x="91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296" name="Oval 32">
              <a:extLst>
                <a:ext uri="{FF2B5EF4-FFF2-40B4-BE49-F238E27FC236}">
                  <a16:creationId xmlns:a16="http://schemas.microsoft.com/office/drawing/2014/main" id="{23BB13B3-BBF2-4E15-A108-1C1AA4EFC672}"/>
                </a:ext>
              </a:extLst>
            </p:cNvPr>
            <p:cNvSpPr>
              <a:spLocks noChangeArrowheads="1"/>
            </p:cNvSpPr>
            <p:nvPr/>
          </p:nvSpPr>
          <p:spPr bwMode="auto">
            <a:xfrm>
              <a:off x="288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97" name="Oval 33">
              <a:extLst>
                <a:ext uri="{FF2B5EF4-FFF2-40B4-BE49-F238E27FC236}">
                  <a16:creationId xmlns:a16="http://schemas.microsoft.com/office/drawing/2014/main" id="{0E783CB3-9014-440C-A26B-1BA03AAD7784}"/>
                </a:ext>
              </a:extLst>
            </p:cNvPr>
            <p:cNvSpPr>
              <a:spLocks noChangeArrowheads="1"/>
            </p:cNvSpPr>
            <p:nvPr/>
          </p:nvSpPr>
          <p:spPr bwMode="auto">
            <a:xfrm>
              <a:off x="336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298" name="Oval 34">
              <a:extLst>
                <a:ext uri="{FF2B5EF4-FFF2-40B4-BE49-F238E27FC236}">
                  <a16:creationId xmlns:a16="http://schemas.microsoft.com/office/drawing/2014/main" id="{2128BCFD-CD67-4196-8432-5629D69D6D29}"/>
                </a:ext>
              </a:extLst>
            </p:cNvPr>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25*</a:t>
              </a:r>
            </a:p>
          </p:txBody>
        </p:sp>
        <p:sp>
          <p:nvSpPr>
            <p:cNvPr id="267299" name="Oval 35">
              <a:extLst>
                <a:ext uri="{FF2B5EF4-FFF2-40B4-BE49-F238E27FC236}">
                  <a16:creationId xmlns:a16="http://schemas.microsoft.com/office/drawing/2014/main" id="{9060CAE6-DF55-455E-A543-C0FC4565F645}"/>
                </a:ext>
              </a:extLst>
            </p:cNvPr>
            <p:cNvSpPr>
              <a:spLocks noChangeArrowheads="1"/>
            </p:cNvSpPr>
            <p:nvPr/>
          </p:nvSpPr>
          <p:spPr bwMode="auto">
            <a:xfrm>
              <a:off x="139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00" name="Oval 36">
              <a:extLst>
                <a:ext uri="{FF2B5EF4-FFF2-40B4-BE49-F238E27FC236}">
                  <a16:creationId xmlns:a16="http://schemas.microsoft.com/office/drawing/2014/main" id="{84AF25AA-4791-461A-B3E7-B5E1B3A51028}"/>
                </a:ext>
              </a:extLst>
            </p:cNvPr>
            <p:cNvSpPr>
              <a:spLocks noChangeArrowheads="1"/>
            </p:cNvSpPr>
            <p:nvPr/>
          </p:nvSpPr>
          <p:spPr bwMode="auto">
            <a:xfrm>
              <a:off x="187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grpSp>
      <p:grpSp>
        <p:nvGrpSpPr>
          <p:cNvPr id="66569" name="Group 46">
            <a:extLst>
              <a:ext uri="{FF2B5EF4-FFF2-40B4-BE49-F238E27FC236}">
                <a16:creationId xmlns:a16="http://schemas.microsoft.com/office/drawing/2014/main" id="{B4D437AA-76E7-4F99-915A-15BB60EDFBB1}"/>
              </a:ext>
            </a:extLst>
          </p:cNvPr>
          <p:cNvGrpSpPr>
            <a:grpSpLocks/>
          </p:cNvGrpSpPr>
          <p:nvPr/>
        </p:nvGrpSpPr>
        <p:grpSpPr bwMode="auto">
          <a:xfrm>
            <a:off x="1447800" y="5257800"/>
            <a:ext cx="4419600" cy="533400"/>
            <a:chOff x="912" y="3312"/>
            <a:chExt cx="2784" cy="336"/>
          </a:xfrm>
        </p:grpSpPr>
        <p:sp>
          <p:nvSpPr>
            <p:cNvPr id="267303" name="Oval 39">
              <a:extLst>
                <a:ext uri="{FF2B5EF4-FFF2-40B4-BE49-F238E27FC236}">
                  <a16:creationId xmlns:a16="http://schemas.microsoft.com/office/drawing/2014/main" id="{D65941E2-4ECE-419D-A4C0-F5F91C1F9EE5}"/>
                </a:ext>
              </a:extLst>
            </p:cNvPr>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304" name="Oval 40">
              <a:extLst>
                <a:ext uri="{FF2B5EF4-FFF2-40B4-BE49-F238E27FC236}">
                  <a16:creationId xmlns:a16="http://schemas.microsoft.com/office/drawing/2014/main" id="{54BAF8A0-6BAC-4B62-B2FE-806C2C532C9B}"/>
                </a:ext>
              </a:extLst>
            </p:cNvPr>
            <p:cNvSpPr>
              <a:spLocks noChangeArrowheads="1"/>
            </p:cNvSpPr>
            <p:nvPr/>
          </p:nvSpPr>
          <p:spPr bwMode="auto">
            <a:xfrm>
              <a:off x="288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25</a:t>
              </a:r>
            </a:p>
          </p:txBody>
        </p:sp>
        <p:sp>
          <p:nvSpPr>
            <p:cNvPr id="267305" name="Oval 41">
              <a:extLst>
                <a:ext uri="{FF2B5EF4-FFF2-40B4-BE49-F238E27FC236}">
                  <a16:creationId xmlns:a16="http://schemas.microsoft.com/office/drawing/2014/main" id="{015B10D9-0DB5-4F23-8720-E98473DF65B4}"/>
                </a:ext>
              </a:extLst>
            </p:cNvPr>
            <p:cNvSpPr>
              <a:spLocks noChangeArrowheads="1"/>
            </p:cNvSpPr>
            <p:nvPr/>
          </p:nvSpPr>
          <p:spPr bwMode="auto">
            <a:xfrm>
              <a:off x="33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307" name="Oval 43">
              <a:extLst>
                <a:ext uri="{FF2B5EF4-FFF2-40B4-BE49-F238E27FC236}">
                  <a16:creationId xmlns:a16="http://schemas.microsoft.com/office/drawing/2014/main" id="{667581CE-8D4F-4BA0-BE01-7A85BD9CF4C2}"/>
                </a:ext>
              </a:extLst>
            </p:cNvPr>
            <p:cNvSpPr>
              <a:spLocks noChangeArrowheads="1"/>
            </p:cNvSpPr>
            <p:nvPr/>
          </p:nvSpPr>
          <p:spPr bwMode="auto">
            <a:xfrm>
              <a:off x="139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08" name="Oval 44">
              <a:extLst>
                <a:ext uri="{FF2B5EF4-FFF2-40B4-BE49-F238E27FC236}">
                  <a16:creationId xmlns:a16="http://schemas.microsoft.com/office/drawing/2014/main" id="{AAE53316-83A6-4FD9-A3FC-A2B601B64AF6}"/>
                </a:ext>
              </a:extLst>
            </p:cNvPr>
            <p:cNvSpPr>
              <a:spLocks noChangeArrowheads="1"/>
            </p:cNvSpPr>
            <p:nvPr/>
          </p:nvSpPr>
          <p:spPr bwMode="auto">
            <a:xfrm>
              <a:off x="187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309" name="Oval 45">
              <a:extLst>
                <a:ext uri="{FF2B5EF4-FFF2-40B4-BE49-F238E27FC236}">
                  <a16:creationId xmlns:a16="http://schemas.microsoft.com/office/drawing/2014/main" id="{1B0008F8-B069-47CB-95EC-E6132F466B58}"/>
                </a:ext>
              </a:extLst>
            </p:cNvPr>
            <p:cNvSpPr>
              <a:spLocks noChangeArrowheads="1"/>
            </p:cNvSpPr>
            <p:nvPr/>
          </p:nvSpPr>
          <p:spPr bwMode="auto">
            <a:xfrm>
              <a:off x="2400"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grpSp>
      <p:grpSp>
        <p:nvGrpSpPr>
          <p:cNvPr id="66570" name="Group 55">
            <a:extLst>
              <a:ext uri="{FF2B5EF4-FFF2-40B4-BE49-F238E27FC236}">
                <a16:creationId xmlns:a16="http://schemas.microsoft.com/office/drawing/2014/main" id="{6CDAFAF3-918E-4259-A105-A31259028F78}"/>
              </a:ext>
            </a:extLst>
          </p:cNvPr>
          <p:cNvGrpSpPr>
            <a:grpSpLocks/>
          </p:cNvGrpSpPr>
          <p:nvPr/>
        </p:nvGrpSpPr>
        <p:grpSpPr bwMode="auto">
          <a:xfrm>
            <a:off x="1447800" y="6094413"/>
            <a:ext cx="4419600" cy="534987"/>
            <a:chOff x="912" y="3792"/>
            <a:chExt cx="2784" cy="336"/>
          </a:xfrm>
        </p:grpSpPr>
        <p:sp>
          <p:nvSpPr>
            <p:cNvPr id="267312" name="Oval 48">
              <a:extLst>
                <a:ext uri="{FF2B5EF4-FFF2-40B4-BE49-F238E27FC236}">
                  <a16:creationId xmlns:a16="http://schemas.microsoft.com/office/drawing/2014/main" id="{478098C1-7CAC-4097-910C-BF0CDFD4EE6C}"/>
                </a:ext>
              </a:extLst>
            </p:cNvPr>
            <p:cNvSpPr>
              <a:spLocks noChangeArrowheads="1"/>
            </p:cNvSpPr>
            <p:nvPr/>
          </p:nvSpPr>
          <p:spPr bwMode="auto">
            <a:xfrm>
              <a:off x="9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314" name="Oval 50">
              <a:extLst>
                <a:ext uri="{FF2B5EF4-FFF2-40B4-BE49-F238E27FC236}">
                  <a16:creationId xmlns:a16="http://schemas.microsoft.com/office/drawing/2014/main" id="{D2D63BC5-FF62-4361-98FC-49165CEFC447}"/>
                </a:ext>
              </a:extLst>
            </p:cNvPr>
            <p:cNvSpPr>
              <a:spLocks noChangeArrowheads="1"/>
            </p:cNvSpPr>
            <p:nvPr/>
          </p:nvSpPr>
          <p:spPr bwMode="auto">
            <a:xfrm>
              <a:off x="3360" y="379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315" name="Oval 51">
              <a:extLst>
                <a:ext uri="{FF2B5EF4-FFF2-40B4-BE49-F238E27FC236}">
                  <a16:creationId xmlns:a16="http://schemas.microsoft.com/office/drawing/2014/main" id="{26F59387-15D3-4FFF-B508-3FBCA4D32B9B}"/>
                </a:ext>
              </a:extLst>
            </p:cNvPr>
            <p:cNvSpPr>
              <a:spLocks noChangeArrowheads="1"/>
            </p:cNvSpPr>
            <p:nvPr/>
          </p:nvSpPr>
          <p:spPr bwMode="auto">
            <a:xfrm>
              <a:off x="139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16" name="Oval 52">
              <a:extLst>
                <a:ext uri="{FF2B5EF4-FFF2-40B4-BE49-F238E27FC236}">
                  <a16:creationId xmlns:a16="http://schemas.microsoft.com/office/drawing/2014/main" id="{52CC57A3-D9BC-468E-82CA-7072856667B0}"/>
                </a:ext>
              </a:extLst>
            </p:cNvPr>
            <p:cNvSpPr>
              <a:spLocks noChangeArrowheads="1"/>
            </p:cNvSpPr>
            <p:nvPr/>
          </p:nvSpPr>
          <p:spPr bwMode="auto">
            <a:xfrm>
              <a:off x="18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317" name="Oval 53">
              <a:extLst>
                <a:ext uri="{FF2B5EF4-FFF2-40B4-BE49-F238E27FC236}">
                  <a16:creationId xmlns:a16="http://schemas.microsoft.com/office/drawing/2014/main" id="{83C346CF-87E8-4B47-805E-AB2079CA2CF3}"/>
                </a:ext>
              </a:extLst>
            </p:cNvPr>
            <p:cNvSpPr>
              <a:spLocks noChangeArrowheads="1"/>
            </p:cNvSpPr>
            <p:nvPr/>
          </p:nvSpPr>
          <p:spPr bwMode="auto">
            <a:xfrm>
              <a:off x="240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318" name="Oval 54">
              <a:extLst>
                <a:ext uri="{FF2B5EF4-FFF2-40B4-BE49-F238E27FC236}">
                  <a16:creationId xmlns:a16="http://schemas.microsoft.com/office/drawing/2014/main" id="{5F5CB1FC-0242-4E8E-BD79-188EFBDBB448}"/>
                </a:ext>
              </a:extLst>
            </p:cNvPr>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grpSp>
      <p:sp>
        <p:nvSpPr>
          <p:cNvPr id="66571" name="Text Box 56">
            <a:extLst>
              <a:ext uri="{FF2B5EF4-FFF2-40B4-BE49-F238E27FC236}">
                <a16:creationId xmlns:a16="http://schemas.microsoft.com/office/drawing/2014/main" id="{067615B9-8402-4B6D-8D70-AC60406ECE20}"/>
              </a:ext>
            </a:extLst>
          </p:cNvPr>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第三趟</a:t>
            </a:r>
            <a:r>
              <a:rPr lang="en-US" altLang="zh-CN" sz="2000" dirty="0">
                <a:latin typeface="黑体" panose="02010609060101010101" pitchFamily="49" charset="-122"/>
                <a:ea typeface="黑体" panose="02010609060101010101" pitchFamily="49" charset="-122"/>
              </a:rPr>
              <a:t>i=4</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第四趟</a:t>
            </a:r>
            <a:r>
              <a:rPr lang="en-US" altLang="zh-CN" sz="2000" dirty="0">
                <a:latin typeface="黑体" panose="02010609060101010101" pitchFamily="49" charset="-122"/>
                <a:ea typeface="黑体" panose="02010609060101010101" pitchFamily="49" charset="-122"/>
              </a:rPr>
              <a:t>i=5</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第五趟</a:t>
            </a:r>
            <a:r>
              <a:rPr lang="en-US" altLang="zh-CN" sz="2000" dirty="0">
                <a:latin typeface="黑体" panose="02010609060101010101" pitchFamily="49" charset="-122"/>
                <a:ea typeface="黑体" panose="02010609060101010101" pitchFamily="49" charset="-122"/>
              </a:rPr>
              <a:t>i=6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CF87827-259C-4F73-BC75-2498068C787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算法实现</a:t>
            </a:r>
            <a:r>
              <a:rPr lang="en-US" altLang="zh-CN" sz="3300">
                <a:latin typeface="黑体" panose="02010609060101010101" pitchFamily="49" charset="-122"/>
                <a:ea typeface="黑体" panose="02010609060101010101" pitchFamily="49" charset="-122"/>
              </a:rPr>
              <a:t>)</a:t>
            </a:r>
          </a:p>
        </p:txBody>
      </p:sp>
      <p:sp>
        <p:nvSpPr>
          <p:cNvPr id="67587" name="Text Box 3">
            <a:extLst>
              <a:ext uri="{FF2B5EF4-FFF2-40B4-BE49-F238E27FC236}">
                <a16:creationId xmlns:a16="http://schemas.microsoft.com/office/drawing/2014/main" id="{E7DBEBB1-64F8-4DF1-89B1-7AEF24871B6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EDD6F5-6B4D-4A82-B383-E4AD409AFF5F}" type="slidenum">
              <a:rPr lang="zh-CN" altLang="en-US" sz="2400"/>
              <a:pPr algn="r" eaLnBrk="1" hangingPunct="1">
                <a:spcBef>
                  <a:spcPct val="50000"/>
                </a:spcBef>
                <a:buClrTx/>
                <a:buSzTx/>
                <a:buFontTx/>
                <a:buNone/>
              </a:pPr>
              <a:t>42</a:t>
            </a:fld>
            <a:endParaRPr lang="en-US" altLang="zh-CN" sz="2400"/>
          </a:p>
        </p:txBody>
      </p:sp>
      <p:sp>
        <p:nvSpPr>
          <p:cNvPr id="67588" name="Text Box 4">
            <a:extLst>
              <a:ext uri="{FF2B5EF4-FFF2-40B4-BE49-F238E27FC236}">
                <a16:creationId xmlns:a16="http://schemas.microsoft.com/office/drawing/2014/main" id="{50AFEF64-871E-46A5-B0C6-E6A48CD472B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7589" name="Rectangle 5">
            <a:extLst>
              <a:ext uri="{FF2B5EF4-FFF2-40B4-BE49-F238E27FC236}">
                <a16:creationId xmlns:a16="http://schemas.microsoft.com/office/drawing/2014/main" id="{46175D32-CCF2-4A42-BBBC-1F9EEBA86ADA}"/>
              </a:ext>
            </a:extLst>
          </p:cNvPr>
          <p:cNvSpPr>
            <a:spLocks noGrp="1" noChangeArrowheads="1"/>
          </p:cNvSpPr>
          <p:nvPr>
            <p:ph type="body" idx="4294967295"/>
          </p:nvPr>
        </p:nvSpPr>
        <p:spPr>
          <a:xfrm>
            <a:off x="457200" y="2819400"/>
            <a:ext cx="8763000" cy="4038600"/>
          </a:xfrm>
        </p:spPr>
        <p:txBody>
          <a:bodyPr/>
          <a:lstStyle/>
          <a:p>
            <a:pPr eaLnBrk="1" hangingPunct="1">
              <a:buClr>
                <a:schemeClr val="tx2"/>
              </a:buClr>
              <a:buSzPct val="50000"/>
              <a:buFont typeface="Wingdings" panose="05000000000000000000" pitchFamily="2" charset="2"/>
              <a:buNone/>
            </a:pPr>
            <a:r>
              <a:rPr lang="en-US" altLang="zh-CN" sz="2000" b="1" dirty="0" err="1">
                <a:latin typeface="黑体" panose="02010609060101010101" pitchFamily="49" charset="-122"/>
                <a:ea typeface="黑体" panose="02010609060101010101" pitchFamily="49" charset="-122"/>
              </a:rPr>
              <a:t>SelectSort</a:t>
            </a:r>
            <a:r>
              <a:rPr lang="en-US" altLang="zh-CN" sz="2000" b="1" dirty="0">
                <a:latin typeface="黑体" panose="02010609060101010101" pitchFamily="49" charset="-122"/>
                <a:ea typeface="黑体" panose="02010609060101010101" pitchFamily="49" charset="-122"/>
              </a:rPr>
              <a:t>(int n)</a:t>
            </a:r>
          </a:p>
          <a:p>
            <a:pPr eaLnBrk="1" hangingPunct="1">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k, temp;</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i&lt;n; i++)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 = i;				    // k</a:t>
            </a:r>
            <a:r>
              <a:rPr lang="zh-CN" altLang="en-US" sz="2000" b="1" dirty="0">
                <a:latin typeface="黑体" panose="02010609060101010101" pitchFamily="49" charset="-122"/>
                <a:ea typeface="黑体" panose="02010609060101010101" pitchFamily="49" charset="-122"/>
              </a:rPr>
              <a:t>位置的值为当前的最小值</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for (j=i+1; j&lt;=n;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找出最小值的位置</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(Key[k] &gt; Key[j]) </a:t>
            </a:r>
            <a:r>
              <a:rPr lang="en-US" altLang="zh-CN" sz="2000" b="1" dirty="0">
                <a:solidFill>
                  <a:srgbClr val="FF0000"/>
                </a:solidFill>
                <a:latin typeface="黑体" panose="02010609060101010101" pitchFamily="49" charset="-122"/>
                <a:ea typeface="黑体" panose="02010609060101010101" pitchFamily="49" charset="-122"/>
              </a:rPr>
              <a:t>k = j</a:t>
            </a:r>
            <a:r>
              <a:rPr lang="en-US" altLang="zh-CN" sz="2000" b="1" dirty="0">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若</a:t>
            </a:r>
            <a:r>
              <a:rPr lang="en-US" altLang="zh-CN" sz="2000" b="1" dirty="0">
                <a:latin typeface="黑体" panose="02010609060101010101" pitchFamily="49" charset="-122"/>
                <a:ea typeface="黑体" panose="02010609060101010101" pitchFamily="49" charset="-122"/>
              </a:rPr>
              <a:t>k!=</a:t>
            </a:r>
            <a:r>
              <a:rPr lang="en-US" altLang="zh-CN" sz="2000" b="1" dirty="0" err="1">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，则</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位置与</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位置的数据进行交换</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a:t>
            </a:r>
            <a:r>
              <a:rPr lang="en-US" altLang="zh-CN" sz="2000" b="1" dirty="0">
                <a:solidFill>
                  <a:srgbClr val="FF0000"/>
                </a:solidFill>
                <a:latin typeface="黑体" panose="02010609060101010101" pitchFamily="49" charset="-122"/>
                <a:ea typeface="黑体" panose="02010609060101010101" pitchFamily="49" charset="-122"/>
              </a:rPr>
              <a:t>k!=</a:t>
            </a:r>
            <a:r>
              <a:rPr lang="en-US" altLang="zh-CN" sz="2000" b="1" dirty="0" err="1">
                <a:solidFill>
                  <a:srgbClr val="FF0000"/>
                </a:solidFill>
                <a:latin typeface="黑体" panose="02010609060101010101" pitchFamily="49" charset="-122"/>
                <a:ea typeface="黑体" panose="02010609060101010101" pitchFamily="49" charset="-122"/>
              </a:rPr>
              <a:t>i</a:t>
            </a:r>
            <a:r>
              <a:rPr lang="en-US" altLang="zh-CN" sz="2000" b="1" dirty="0">
                <a:solidFill>
                  <a:srgbClr val="FF0000"/>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Key[k]; Key[k] = Key[i]; Key[i] = temp;}</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67590" name="Rectangle 6">
            <a:extLst>
              <a:ext uri="{FF2B5EF4-FFF2-40B4-BE49-F238E27FC236}">
                <a16:creationId xmlns:a16="http://schemas.microsoft.com/office/drawing/2014/main" id="{384F40F6-21FD-48EB-8907-DAA664890C2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2145811-5932-41E4-AC1D-57E534AD6CE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8611" name="Text Box 3">
            <a:extLst>
              <a:ext uri="{FF2B5EF4-FFF2-40B4-BE49-F238E27FC236}">
                <a16:creationId xmlns:a16="http://schemas.microsoft.com/office/drawing/2014/main" id="{1B3F7F6B-EBFF-433C-87CF-0E2599E42A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33333F5-ED4B-42D0-9E01-4101FA28156B}" type="slidenum">
              <a:rPr lang="zh-CN" altLang="en-US" sz="2400"/>
              <a:pPr algn="r" eaLnBrk="1" hangingPunct="1">
                <a:spcBef>
                  <a:spcPct val="50000"/>
                </a:spcBef>
                <a:buClrTx/>
                <a:buSzTx/>
                <a:buFontTx/>
                <a:buNone/>
              </a:pPr>
              <a:t>43</a:t>
            </a:fld>
            <a:endParaRPr lang="en-US" altLang="zh-CN" sz="2400"/>
          </a:p>
        </p:txBody>
      </p:sp>
      <p:sp>
        <p:nvSpPr>
          <p:cNvPr id="68612" name="Text Box 4">
            <a:extLst>
              <a:ext uri="{FF2B5EF4-FFF2-40B4-BE49-F238E27FC236}">
                <a16:creationId xmlns:a16="http://schemas.microsoft.com/office/drawing/2014/main" id="{32C7E01E-CB8E-4EB3-93D9-E4F194A4BBC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8613" name="Rectangle 5">
            <a:extLst>
              <a:ext uri="{FF2B5EF4-FFF2-40B4-BE49-F238E27FC236}">
                <a16:creationId xmlns:a16="http://schemas.microsoft.com/office/drawing/2014/main" id="{67723D45-D4FE-4C1D-BD37-3DC098EABE4D}"/>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简单选择排序的</a:t>
            </a:r>
            <a:r>
              <a:rPr lang="zh-CN" altLang="en-US" b="1" dirty="0">
                <a:solidFill>
                  <a:srgbClr val="FF0000"/>
                </a:solidFill>
                <a:latin typeface="黑体" panose="02010609060101010101" pitchFamily="49" charset="-122"/>
                <a:ea typeface="黑体" panose="02010609060101010101" pitchFamily="49" charset="-122"/>
              </a:rPr>
              <a:t>关键字比较次数 </a:t>
            </a:r>
            <a:r>
              <a:rPr lang="en-US" altLang="zh-CN" b="1" dirty="0">
                <a:latin typeface="黑体" panose="02010609060101010101" pitchFamily="49" charset="-122"/>
                <a:ea typeface="黑体" panose="02010609060101010101" pitchFamily="49" charset="-122"/>
              </a:rPr>
              <a:t>KCN </a:t>
            </a:r>
            <a:r>
              <a:rPr lang="zh-CN" altLang="en-US" b="1" dirty="0">
                <a:latin typeface="黑体" panose="02010609060101010101" pitchFamily="49" charset="-122"/>
                <a:ea typeface="黑体" panose="02010609060101010101" pitchFamily="49" charset="-122"/>
              </a:rPr>
              <a:t>与记录的</a:t>
            </a:r>
            <a:r>
              <a:rPr lang="zh-CN" altLang="en-US" b="1" dirty="0">
                <a:solidFill>
                  <a:srgbClr val="FF0000"/>
                </a:solidFill>
                <a:latin typeface="黑体" panose="02010609060101010101" pitchFamily="49" charset="-122"/>
                <a:ea typeface="黑体" panose="02010609060101010101" pitchFamily="49" charset="-122"/>
              </a:rPr>
              <a:t>初始排列无关</a:t>
            </a:r>
            <a:r>
              <a:rPr lang="zh-CN" altLang="en-US" b="1" dirty="0">
                <a:latin typeface="黑体" panose="02010609060101010101" pitchFamily="49" charset="-122"/>
                <a:ea typeface="黑体" panose="02010609060101010101" pitchFamily="49" charset="-122"/>
              </a:rPr>
              <a:t>。</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设整个待排序记录序列有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个记录,则第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趟选择最小关键字记录所需的比较次数总是 </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次。总的关键字比较次数为</a:t>
            </a: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n-1</a:t>
            </a: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KCN = ∑(n-i) = n(n-1)/2</a:t>
            </a:r>
          </a:p>
          <a:p>
            <a:pPr eaLnBrk="1" hangingPunct="1">
              <a:lnSpc>
                <a:spcPct val="6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i=1</a:t>
            </a:r>
          </a:p>
        </p:txBody>
      </p:sp>
      <p:sp>
        <p:nvSpPr>
          <p:cNvPr id="68614" name="Rectangle 6">
            <a:extLst>
              <a:ext uri="{FF2B5EF4-FFF2-40B4-BE49-F238E27FC236}">
                <a16:creationId xmlns:a16="http://schemas.microsoft.com/office/drawing/2014/main" id="{76EA5FCC-B010-4912-ADD8-47932B39BEA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8CECBE1-6B2A-4C19-801C-7E1EDD4D96B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4ED99D87-4974-434B-A519-47EC34CDD28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9006EDF-E613-4589-9C2C-3AE40857B410}" type="slidenum">
              <a:rPr lang="zh-CN" altLang="en-US" sz="2400"/>
              <a:pPr algn="r" eaLnBrk="1" hangingPunct="1">
                <a:spcBef>
                  <a:spcPct val="50000"/>
                </a:spcBef>
                <a:buClrTx/>
                <a:buSzTx/>
                <a:buFontTx/>
                <a:buNone/>
              </a:pPr>
              <a:t>44</a:t>
            </a:fld>
            <a:endParaRPr lang="en-US" altLang="zh-CN" sz="2400"/>
          </a:p>
        </p:txBody>
      </p:sp>
      <p:sp>
        <p:nvSpPr>
          <p:cNvPr id="69636" name="Text Box 4">
            <a:extLst>
              <a:ext uri="{FF2B5EF4-FFF2-40B4-BE49-F238E27FC236}">
                <a16:creationId xmlns:a16="http://schemas.microsoft.com/office/drawing/2014/main" id="{4D426DE5-A8FE-4EA3-8449-9B839AA1DE4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9637" name="Rectangle 5">
            <a:extLst>
              <a:ext uri="{FF2B5EF4-FFF2-40B4-BE49-F238E27FC236}">
                <a16:creationId xmlns:a16="http://schemas.microsoft.com/office/drawing/2014/main" id="{59B9F57A-D748-41B9-A6CD-C0A65E4EF633}"/>
              </a:ext>
            </a:extLst>
          </p:cNvPr>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记录的</a:t>
            </a:r>
            <a:r>
              <a:rPr lang="zh-CN" altLang="en-US" sz="2900" b="1" dirty="0">
                <a:solidFill>
                  <a:srgbClr val="FF0000"/>
                </a:solidFill>
                <a:latin typeface="黑体" panose="02010609060101010101" pitchFamily="49" charset="-122"/>
                <a:ea typeface="黑体" panose="02010609060101010101" pitchFamily="49" charset="-122"/>
              </a:rPr>
              <a:t>移动次数</a:t>
            </a:r>
            <a:r>
              <a:rPr lang="zh-CN" altLang="en-US" sz="2900" b="1" dirty="0">
                <a:latin typeface="黑体" panose="02010609060101010101" pitchFamily="49" charset="-122"/>
                <a:ea typeface="黑体" panose="02010609060101010101" pitchFamily="49" charset="-122"/>
              </a:rPr>
              <a:t>与记录序列的</a:t>
            </a:r>
            <a:r>
              <a:rPr lang="zh-CN" altLang="en-US" sz="2900" b="1" dirty="0">
                <a:solidFill>
                  <a:srgbClr val="FF0000"/>
                </a:solidFill>
                <a:latin typeface="黑体" panose="02010609060101010101" pitchFamily="49" charset="-122"/>
                <a:ea typeface="黑体" panose="02010609060101010101" pitchFamily="49" charset="-122"/>
              </a:rPr>
              <a:t>初始排列有关</a:t>
            </a:r>
            <a:r>
              <a:rPr lang="zh-CN" altLang="en-US" sz="2900" b="1" dirty="0">
                <a:latin typeface="黑体" panose="02010609060101010101" pitchFamily="49" charset="-122"/>
                <a:ea typeface="黑体" panose="02010609060101010101" pitchFamily="49" charset="-122"/>
              </a:rPr>
              <a:t>。当这组记录的初始状态是按其关键字从小到大有序的时候,记录的移动次数</a:t>
            </a:r>
            <a:r>
              <a:rPr lang="en-US" altLang="zh-CN" sz="2900" b="1" dirty="0">
                <a:solidFill>
                  <a:srgbClr val="0070C0"/>
                </a:solidFill>
                <a:latin typeface="黑体" panose="02010609060101010101" pitchFamily="49" charset="-122"/>
                <a:ea typeface="黑体" panose="02010609060101010101" pitchFamily="49" charset="-122"/>
              </a:rPr>
              <a:t>RMN=0</a:t>
            </a:r>
            <a:r>
              <a:rPr lang="en-US" altLang="zh-CN" sz="2900" b="1" dirty="0">
                <a:latin typeface="黑体" panose="02010609060101010101" pitchFamily="49" charset="-122"/>
                <a:ea typeface="黑体" panose="02010609060101010101" pitchFamily="49" charset="-122"/>
              </a:rPr>
              <a:t>,</a:t>
            </a:r>
            <a:r>
              <a:rPr lang="zh-CN" altLang="en-US" sz="2900" b="1" dirty="0">
                <a:latin typeface="黑体" panose="02010609060101010101" pitchFamily="49" charset="-122"/>
                <a:ea typeface="黑体" panose="02010609060101010101" pitchFamily="49" charset="-122"/>
              </a:rPr>
              <a:t>达到最少</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最坏情况是每一趟都要进行交换，总的记录移动次数为 </a:t>
            </a:r>
            <a:r>
              <a:rPr lang="en-US" altLang="zh-CN" sz="2900" b="1" dirty="0">
                <a:solidFill>
                  <a:srgbClr val="0070C0"/>
                </a:solidFill>
                <a:latin typeface="黑体" panose="02010609060101010101" pitchFamily="49" charset="-122"/>
                <a:ea typeface="黑体" panose="02010609060101010101" pitchFamily="49" charset="-122"/>
              </a:rPr>
              <a:t>RMN = 3(n-1)</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简单选择排序时间复杂度为</a:t>
            </a:r>
            <a:r>
              <a:rPr lang="en-US" altLang="zh-CN" sz="2900" b="1" dirty="0">
                <a:solidFill>
                  <a:srgbClr val="FF0000"/>
                </a:solidFill>
                <a:latin typeface="黑体" panose="02010609060101010101" pitchFamily="49" charset="-122"/>
                <a:ea typeface="黑体" panose="02010609060101010101" pitchFamily="49" charset="-122"/>
              </a:rPr>
              <a:t>O(n</a:t>
            </a:r>
            <a:r>
              <a:rPr lang="en-US" altLang="zh-CN" sz="2900" b="1" baseline="30000" dirty="0">
                <a:solidFill>
                  <a:srgbClr val="FF0000"/>
                </a:solidFill>
                <a:latin typeface="黑体" panose="02010609060101010101" pitchFamily="49" charset="-122"/>
                <a:ea typeface="黑体" panose="02010609060101010101" pitchFamily="49" charset="-122"/>
              </a:rPr>
              <a:t>2</a:t>
            </a:r>
            <a:r>
              <a:rPr lang="en-US" altLang="zh-CN" sz="2900" b="1" dirty="0">
                <a:solidFill>
                  <a:srgbClr val="FF0000"/>
                </a:solidFill>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p>
        </p:txBody>
      </p:sp>
      <p:sp>
        <p:nvSpPr>
          <p:cNvPr id="69638" name="Rectangle 6">
            <a:extLst>
              <a:ext uri="{FF2B5EF4-FFF2-40B4-BE49-F238E27FC236}">
                <a16:creationId xmlns:a16="http://schemas.microsoft.com/office/drawing/2014/main" id="{0B9ADDD0-CE16-4522-99F1-59F677E1CE0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3D480852-474E-46A4-9DCF-D464CD6160CE}"/>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60E1640-5DE6-448B-BDAF-68B50808C3BF}"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45</a:t>
            </a:fld>
            <a:endParaRPr lang="en-US" altLang="zh-CN" sz="2800">
              <a:latin typeface="黑体" panose="02010609060101010101" pitchFamily="49" charset="-122"/>
              <a:ea typeface="黑体" panose="02010609060101010101" pitchFamily="49" charset="-122"/>
            </a:endParaRPr>
          </a:p>
        </p:txBody>
      </p:sp>
      <p:sp>
        <p:nvSpPr>
          <p:cNvPr id="757763" name="Rectangle 3">
            <a:extLst>
              <a:ext uri="{FF2B5EF4-FFF2-40B4-BE49-F238E27FC236}">
                <a16:creationId xmlns:a16="http://schemas.microsoft.com/office/drawing/2014/main" id="{12B1B175-FA60-49A1-8D48-F258FF3194F2}"/>
              </a:ext>
            </a:extLst>
          </p:cNvPr>
          <p:cNvSpPr>
            <a:spLocks noChangeArrowheads="1"/>
          </p:cNvSpPr>
          <p:nvPr/>
        </p:nvSpPr>
        <p:spPr bwMode="auto">
          <a:xfrm>
            <a:off x="395536" y="1343026"/>
            <a:ext cx="8534400" cy="1816100"/>
          </a:xfrm>
          <a:prstGeom prst="rect">
            <a:avLst/>
          </a:prstGeom>
          <a:noFill/>
          <a:ln w="9525">
            <a:noFill/>
            <a:miter lim="800000"/>
            <a:headEnd/>
            <a:tailEnd/>
          </a:ln>
        </p:spPr>
        <p:txBody>
          <a:bodyPr>
            <a:spAutoFit/>
          </a:bodyPr>
          <a:lstStyle/>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优点：</a:t>
            </a:r>
            <a:r>
              <a:rPr lang="zh-CN" altLang="en-US" sz="2800" b="1" dirty="0">
                <a:effectLst>
                  <a:outerShdw blurRad="38100" dist="38100" dir="2700000" algn="tl">
                    <a:srgbClr val="C0C0C0"/>
                  </a:outerShdw>
                </a:effectLst>
                <a:latin typeface="黑体" pitchFamily="2" charset="-122"/>
                <a:ea typeface="黑体" pitchFamily="2" charset="-122"/>
              </a:rPr>
              <a:t>实现简单</a:t>
            </a:r>
          </a:p>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缺点：</a:t>
            </a:r>
            <a:r>
              <a:rPr lang="zh-CN" altLang="en-US" sz="2800" b="1" dirty="0">
                <a:effectLst>
                  <a:outerShdw blurRad="38100" dist="38100" dir="2700000" algn="tl">
                    <a:srgbClr val="C0C0C0"/>
                  </a:outerShdw>
                </a:effectLst>
                <a:latin typeface="黑体" pitchFamily="2" charset="-122"/>
                <a:ea typeface="黑体" pitchFamily="2" charset="-122"/>
              </a:rPr>
              <a:t>每趟只能确定一个元素，表长为</a:t>
            </a:r>
            <a:r>
              <a:rPr lang="en-US" altLang="zh-CN" sz="2800" b="1" dirty="0">
                <a:effectLst>
                  <a:outerShdw blurRad="38100" dist="38100" dir="2700000" algn="tl">
                    <a:srgbClr val="C0C0C0"/>
                  </a:outerShdw>
                </a:effectLst>
                <a:latin typeface="黑体" pitchFamily="2" charset="-122"/>
                <a:ea typeface="黑体" pitchFamily="2" charset="-122"/>
              </a:rPr>
              <a:t>n</a:t>
            </a:r>
            <a:r>
              <a:rPr lang="zh-CN" altLang="en-US" sz="2800" b="1" dirty="0">
                <a:effectLst>
                  <a:outerShdw blurRad="38100" dist="38100" dir="2700000" algn="tl">
                    <a:srgbClr val="C0C0C0"/>
                  </a:outerShdw>
                </a:effectLst>
                <a:latin typeface="黑体" pitchFamily="2" charset="-122"/>
                <a:ea typeface="黑体" pitchFamily="2" charset="-122"/>
              </a:rPr>
              <a:t>时需要</a:t>
            </a:r>
            <a:r>
              <a:rPr lang="en-US" altLang="zh-CN" sz="2800" b="1" dirty="0">
                <a:effectLst>
                  <a:outerShdw blurRad="38100" dist="38100" dir="2700000" algn="tl">
                    <a:srgbClr val="C0C0C0"/>
                  </a:outerShdw>
                </a:effectLst>
                <a:latin typeface="黑体" pitchFamily="2" charset="-122"/>
                <a:ea typeface="黑体" pitchFamily="2" charset="-122"/>
              </a:rPr>
              <a:t>n-1</a:t>
            </a:r>
            <a:r>
              <a:rPr lang="zh-CN" altLang="en-US" sz="2800" b="1" dirty="0">
                <a:effectLst>
                  <a:outerShdw blurRad="38100" dist="38100" dir="2700000" algn="tl">
                    <a:srgbClr val="C0C0C0"/>
                  </a:outerShdw>
                </a:effectLst>
                <a:latin typeface="黑体" pitchFamily="2" charset="-122"/>
                <a:ea typeface="黑体" pitchFamily="2" charset="-122"/>
              </a:rPr>
              <a:t>趟</a:t>
            </a:r>
          </a:p>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前提：</a:t>
            </a:r>
            <a:r>
              <a:rPr lang="zh-CN" altLang="en-US" sz="2800" b="1" dirty="0">
                <a:effectLst>
                  <a:outerShdw blurRad="38100" dist="38100" dir="2700000" algn="tl">
                    <a:srgbClr val="C0C0C0"/>
                  </a:outerShdw>
                </a:effectLst>
                <a:latin typeface="黑体" pitchFamily="2" charset="-122"/>
                <a:ea typeface="黑体" pitchFamily="2" charset="-122"/>
              </a:rPr>
              <a:t>顺序存储结构</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 </a:t>
            </a:r>
          </a:p>
        </p:txBody>
      </p:sp>
      <p:sp>
        <p:nvSpPr>
          <p:cNvPr id="8" name="Rectangle 7">
            <a:extLst>
              <a:ext uri="{FF2B5EF4-FFF2-40B4-BE49-F238E27FC236}">
                <a16:creationId xmlns:a16="http://schemas.microsoft.com/office/drawing/2014/main" id="{679D983E-EB84-4005-8CD0-12B9A31021EA}"/>
              </a:ext>
            </a:extLst>
          </p:cNvPr>
          <p:cNvSpPr>
            <a:spLocks noChangeArrowheads="1"/>
          </p:cNvSpPr>
          <p:nvPr/>
        </p:nvSpPr>
        <p:spPr bwMode="auto">
          <a:xfrm>
            <a:off x="430212" y="3356992"/>
            <a:ext cx="8347075" cy="1987550"/>
          </a:xfrm>
          <a:prstGeom prst="rect">
            <a:avLst/>
          </a:prstGeom>
          <a:noFill/>
          <a:ln w="9525">
            <a:noFill/>
            <a:miter lim="800000"/>
            <a:headEnd/>
            <a:tailEnd/>
          </a:ln>
          <a:effectLst/>
        </p:spPr>
        <p:txBody>
          <a:bodyPr>
            <a:spAutoFit/>
          </a:bodyPr>
          <a:lstStyle/>
          <a:p>
            <a:pPr marL="1143000" indent="-1143000" eaLnBrk="1" hangingPunct="1">
              <a:defRPr/>
            </a:pP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讨论：</a:t>
            </a:r>
            <a:r>
              <a:rPr lang="zh-CN" altLang="en-US" sz="2800" b="1" dirty="0">
                <a:effectLst>
                  <a:outerShdw blurRad="38100" dist="38100" dir="2700000" algn="tl">
                    <a:srgbClr val="C0C0C0"/>
                  </a:outerShdw>
                </a:effectLst>
                <a:latin typeface="黑体" pitchFamily="2" charset="-122"/>
                <a:ea typeface="黑体" pitchFamily="2" charset="-122"/>
              </a:rPr>
              <a:t>能否利用（</a:t>
            </a: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或记忆</a:t>
            </a:r>
            <a:r>
              <a:rPr lang="zh-CN" altLang="en-US" sz="2800" b="1" dirty="0">
                <a:effectLst>
                  <a:outerShdw blurRad="38100" dist="38100" dir="2700000" algn="tl">
                    <a:srgbClr val="C0C0C0"/>
                  </a:outerShdw>
                </a:effectLst>
                <a:latin typeface="黑体" pitchFamily="2" charset="-122"/>
                <a:ea typeface="黑体" pitchFamily="2" charset="-122"/>
              </a:rPr>
              <a:t>）首趟的</a:t>
            </a:r>
            <a:r>
              <a:rPr lang="en-US" altLang="zh-CN" sz="2800" b="1" dirty="0">
                <a:effectLst>
                  <a:outerShdw blurRad="38100" dist="38100" dir="2700000" algn="tl">
                    <a:srgbClr val="C0C0C0"/>
                  </a:outerShdw>
                </a:effectLst>
                <a:latin typeface="黑体" pitchFamily="2" charset="-122"/>
                <a:ea typeface="黑体" pitchFamily="2" charset="-122"/>
              </a:rPr>
              <a:t>n-1</a:t>
            </a:r>
            <a:r>
              <a:rPr lang="zh-CN" altLang="en-US" sz="2800" b="1" dirty="0">
                <a:effectLst>
                  <a:outerShdw blurRad="38100" dist="38100" dir="2700000" algn="tl">
                    <a:srgbClr val="C0C0C0"/>
                  </a:outerShdw>
                </a:effectLst>
                <a:latin typeface="黑体" pitchFamily="2" charset="-122"/>
                <a:ea typeface="黑体" pitchFamily="2" charset="-122"/>
              </a:rPr>
              <a:t>次比较所得信息，从而尽量减少后续比较次数呢？</a:t>
            </a:r>
          </a:p>
          <a:p>
            <a:pPr marL="1143000" indent="-1143000" eaLnBrk="1" hangingPunct="1">
              <a:spcBef>
                <a:spcPct val="20000"/>
              </a:spcBef>
              <a:defRPr/>
            </a:pPr>
            <a:endParaRPr lang="en-US" altLang="zh-CN" sz="2800" b="1" dirty="0">
              <a:solidFill>
                <a:srgbClr val="FF00FF"/>
              </a:solidFill>
              <a:effectLst>
                <a:outerShdw blurRad="38100" dist="38100" dir="2700000" algn="tl">
                  <a:srgbClr val="C0C0C0"/>
                </a:outerShdw>
              </a:effectLst>
              <a:latin typeface="黑体" pitchFamily="2" charset="-122"/>
              <a:ea typeface="黑体" pitchFamily="2" charset="-122"/>
            </a:endParaRPr>
          </a:p>
          <a:p>
            <a:pPr marL="1143000" indent="-1143000" eaLnBrk="1" hangingPunct="1">
              <a:spcBef>
                <a:spcPct val="20000"/>
              </a:spcBef>
              <a:defRPr/>
            </a:pP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答：</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能！</a:t>
            </a:r>
            <a:r>
              <a:rPr lang="zh-CN" altLang="en-US" sz="2800" b="1" dirty="0">
                <a:effectLst>
                  <a:outerShdw blurRad="38100" dist="38100" dir="2700000" algn="tl">
                    <a:srgbClr val="C0C0C0"/>
                  </a:outerShdw>
                </a:effectLst>
                <a:latin typeface="黑体" pitchFamily="2" charset="-122"/>
                <a:ea typeface="黑体" pitchFamily="2" charset="-122"/>
              </a:rPr>
              <a:t>请看</a:t>
            </a:r>
            <a:r>
              <a:rPr lang="en-US" altLang="zh-CN" sz="2800" b="1" dirty="0">
                <a:effectLst>
                  <a:outerShdw blurRad="38100" dist="38100" dir="2700000" algn="tl">
                    <a:srgbClr val="C0C0C0"/>
                  </a:outerShdw>
                </a:effectLst>
                <a:latin typeface="黑体" pitchFamily="2" charset="-122"/>
                <a:ea typeface="黑体" pitchFamily="2" charset="-122"/>
              </a:rPr>
              <a:t>——</a:t>
            </a:r>
          </a:p>
        </p:txBody>
      </p:sp>
      <p:sp>
        <p:nvSpPr>
          <p:cNvPr id="9" name="AutoShape 8">
            <a:extLst>
              <a:ext uri="{FF2B5EF4-FFF2-40B4-BE49-F238E27FC236}">
                <a16:creationId xmlns:a16="http://schemas.microsoft.com/office/drawing/2014/main" id="{D4FB265E-D281-4296-8FD0-39935E0B3780}"/>
              </a:ext>
            </a:extLst>
          </p:cNvPr>
          <p:cNvSpPr>
            <a:spLocks noChangeArrowheads="1"/>
          </p:cNvSpPr>
          <p:nvPr/>
        </p:nvSpPr>
        <p:spPr bwMode="auto">
          <a:xfrm>
            <a:off x="3389311" y="4731828"/>
            <a:ext cx="2428875" cy="760562"/>
          </a:xfrm>
          <a:prstGeom prst="wedgeEllipseCallout">
            <a:avLst>
              <a:gd name="adj1" fmla="val -23301"/>
              <a:gd name="adj2" fmla="val 29028"/>
            </a:avLst>
          </a:prstGeom>
          <a:solidFill>
            <a:schemeClr val="tx2">
              <a:lumMod val="20000"/>
              <a:lumOff val="80000"/>
            </a:schemeClr>
          </a:solidFill>
          <a:ln w="9525">
            <a:solidFill>
              <a:srgbClr val="FFFFFF"/>
            </a:solidFill>
            <a:miter lim="800000"/>
            <a:headEnd/>
            <a:tailEnd/>
          </a:ln>
          <a:effectLst/>
        </p:spPr>
        <p:txBody>
          <a:bodyPr/>
          <a:lstStyle/>
          <a:p>
            <a:pPr algn="ctr" eaLnBrk="1" hangingPunct="1">
              <a:defRPr/>
            </a:pPr>
            <a:r>
              <a:rPr lang="zh-CN" altLang="en-US" sz="2800" b="1" dirty="0">
                <a:solidFill>
                  <a:schemeClr val="tx2"/>
                </a:solidFill>
                <a:effectLst>
                  <a:outerShdw blurRad="38100" dist="38100" dir="2700000" algn="tl">
                    <a:srgbClr val="FFFFFF"/>
                  </a:outerShdw>
                </a:effectLst>
                <a:latin typeface="楷体_GB2312" pitchFamily="49" charset="-122"/>
                <a:ea typeface="楷体_GB2312" pitchFamily="49" charset="-122"/>
              </a:rPr>
              <a:t>堆排序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wipe(left)">
                                      <p:cBhvr>
                                        <p:cTn id="7" dur="500"/>
                                        <p:tgtEl>
                                          <p:spTgt spid="75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63">
                                            <p:txEl>
                                              <p:pRg st="1" end="1"/>
                                            </p:txEl>
                                          </p:spTgt>
                                        </p:tgtEl>
                                        <p:attrNameLst>
                                          <p:attrName>style.visibility</p:attrName>
                                        </p:attrNameLst>
                                      </p:cBhvr>
                                      <p:to>
                                        <p:strVal val="visible"/>
                                      </p:to>
                                    </p:set>
                                    <p:animEffect transition="in" filter="wipe(left)">
                                      <p:cBhvr>
                                        <p:cTn id="12" dur="500"/>
                                        <p:tgtEl>
                                          <p:spTgt spid="75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63">
                                            <p:txEl>
                                              <p:pRg st="2" end="2"/>
                                            </p:txEl>
                                          </p:spTgt>
                                        </p:tgtEl>
                                        <p:attrNameLst>
                                          <p:attrName>style.visibility</p:attrName>
                                        </p:attrNameLst>
                                      </p:cBhvr>
                                      <p:to>
                                        <p:strVal val="visible"/>
                                      </p:to>
                                    </p:set>
                                    <p:animEffect transition="in" filter="wipe(left)">
                                      <p:cBhvr>
                                        <p:cTn id="17" dur="500"/>
                                        <p:tgtEl>
                                          <p:spTgt spid="75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strips(downRight)">
                                      <p:cBhvr>
                                        <p:cTn id="22" dur="5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strips(downRight)">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autoUpdateAnimBg="0"/>
      <p:bldP spid="8" grpId="0" build="p" autoUpdateAnimBg="0"/>
      <p:bldP spid="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B0D632-8160-43D8-9CF8-F3D5F7077EC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783DA86E-588B-4C7C-98D3-A3945D1CF33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pPr algn="r" eaLnBrk="1" hangingPunct="1">
                <a:spcBef>
                  <a:spcPct val="50000"/>
                </a:spcBef>
                <a:buClrTx/>
                <a:buSzTx/>
                <a:buFontTx/>
                <a:buNone/>
              </a:pPr>
              <a:t>5</a:t>
            </a:fld>
            <a:endParaRPr lang="en-US" altLang="zh-CN" sz="2400" dirty="0"/>
          </a:p>
        </p:txBody>
      </p:sp>
      <p:sp>
        <p:nvSpPr>
          <p:cNvPr id="30724" name="Text Box 4">
            <a:extLst>
              <a:ext uri="{FF2B5EF4-FFF2-40B4-BE49-F238E27FC236}">
                <a16:creationId xmlns:a16="http://schemas.microsoft.com/office/drawing/2014/main" id="{6E91A579-A2B1-40DF-91C7-042304FE106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0725" name="Rectangle 5">
            <a:extLst>
              <a:ext uri="{FF2B5EF4-FFF2-40B4-BE49-F238E27FC236}">
                <a16:creationId xmlns:a16="http://schemas.microsoft.com/office/drawing/2014/main" id="{DB76A8D7-353C-4A90-BD9F-D628CB24025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30726" name="Group 55">
            <a:extLst>
              <a:ext uri="{FF2B5EF4-FFF2-40B4-BE49-F238E27FC236}">
                <a16:creationId xmlns:a16="http://schemas.microsoft.com/office/drawing/2014/main" id="{F939D94E-419B-486D-ABC4-8C06B9157DC9}"/>
              </a:ext>
            </a:extLst>
          </p:cNvPr>
          <p:cNvGrpSpPr>
            <a:grpSpLocks/>
          </p:cNvGrpSpPr>
          <p:nvPr/>
        </p:nvGrpSpPr>
        <p:grpSpPr bwMode="auto">
          <a:xfrm>
            <a:off x="685800" y="3505200"/>
            <a:ext cx="6477000" cy="1298575"/>
            <a:chOff x="336" y="3216"/>
            <a:chExt cx="4080" cy="816"/>
          </a:xfrm>
        </p:grpSpPr>
        <p:sp>
          <p:nvSpPr>
            <p:cNvPr id="30727" name="Text Box 40">
              <a:extLst>
                <a:ext uri="{FF2B5EF4-FFF2-40B4-BE49-F238E27FC236}">
                  <a16:creationId xmlns:a16="http://schemas.microsoft.com/office/drawing/2014/main" id="{065DF0E5-1000-4840-986C-1289C0295F2C}"/>
                </a:ext>
              </a:extLst>
            </p:cNvPr>
            <p:cNvSpPr txBox="1">
              <a:spLocks noChangeArrowheads="1"/>
            </p:cNvSpPr>
            <p:nvPr/>
          </p:nvSpPr>
          <p:spPr bwMode="auto">
            <a:xfrm>
              <a:off x="336" y="3503"/>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1</a:t>
              </a:r>
              <a:endParaRPr lang="en-US" altLang="zh-CN" sz="2900" b="1">
                <a:latin typeface="Times New Roman" panose="02020603050405020304" pitchFamily="18" charset="0"/>
              </a:endParaRPr>
            </a:p>
          </p:txBody>
        </p:sp>
        <p:grpSp>
          <p:nvGrpSpPr>
            <p:cNvPr id="30728" name="Group 41">
              <a:extLst>
                <a:ext uri="{FF2B5EF4-FFF2-40B4-BE49-F238E27FC236}">
                  <a16:creationId xmlns:a16="http://schemas.microsoft.com/office/drawing/2014/main" id="{C517B579-0BBF-4229-BDA5-51561F4E2B46}"/>
                </a:ext>
              </a:extLst>
            </p:cNvPr>
            <p:cNvGrpSpPr>
              <a:grpSpLocks/>
            </p:cNvGrpSpPr>
            <p:nvPr/>
          </p:nvGrpSpPr>
          <p:grpSpPr bwMode="auto">
            <a:xfrm>
              <a:off x="1632" y="3216"/>
              <a:ext cx="2784" cy="336"/>
              <a:chOff x="1536" y="2640"/>
              <a:chExt cx="2784" cy="336"/>
            </a:xfrm>
          </p:grpSpPr>
          <p:sp>
            <p:nvSpPr>
              <p:cNvPr id="240682" name="Oval 42">
                <a:extLst>
                  <a:ext uri="{FF2B5EF4-FFF2-40B4-BE49-F238E27FC236}">
                    <a16:creationId xmlns:a16="http://schemas.microsoft.com/office/drawing/2014/main" id="{56FCC374-99C2-45E0-9052-279A77E69DD9}"/>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21</a:t>
                </a:r>
              </a:p>
            </p:txBody>
          </p:sp>
          <p:sp>
            <p:nvSpPr>
              <p:cNvPr id="240683" name="Oval 43">
                <a:extLst>
                  <a:ext uri="{FF2B5EF4-FFF2-40B4-BE49-F238E27FC236}">
                    <a16:creationId xmlns:a16="http://schemas.microsoft.com/office/drawing/2014/main" id="{F86D6F71-94BB-4959-A42E-F3E1B16203BA}"/>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08</a:t>
                </a:r>
              </a:p>
            </p:txBody>
          </p:sp>
          <p:sp>
            <p:nvSpPr>
              <p:cNvPr id="240684" name="Oval 44">
                <a:extLst>
                  <a:ext uri="{FF2B5EF4-FFF2-40B4-BE49-F238E27FC236}">
                    <a16:creationId xmlns:a16="http://schemas.microsoft.com/office/drawing/2014/main" id="{05F8AD26-020A-4817-9A24-46328F3E8AB0}"/>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85" name="Oval 45">
                <a:extLst>
                  <a:ext uri="{FF2B5EF4-FFF2-40B4-BE49-F238E27FC236}">
                    <a16:creationId xmlns:a16="http://schemas.microsoft.com/office/drawing/2014/main" id="{4A89FBED-92D0-463B-83A2-03A37D467EC0}"/>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49</a:t>
                </a:r>
              </a:p>
            </p:txBody>
          </p:sp>
          <p:sp>
            <p:nvSpPr>
              <p:cNvPr id="240686" name="Oval 46">
                <a:extLst>
                  <a:ext uri="{FF2B5EF4-FFF2-40B4-BE49-F238E27FC236}">
                    <a16:creationId xmlns:a16="http://schemas.microsoft.com/office/drawing/2014/main" id="{F0CD7A90-9974-40DE-9B64-9E216ACFB8DA}"/>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87" name="Oval 47">
                <a:extLst>
                  <a:ext uri="{FF2B5EF4-FFF2-40B4-BE49-F238E27FC236}">
                    <a16:creationId xmlns:a16="http://schemas.microsoft.com/office/drawing/2014/main" id="{6E3D5107-E39A-4400-A9F0-7091896A6061}"/>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16</a:t>
                </a:r>
              </a:p>
            </p:txBody>
          </p:sp>
        </p:grpSp>
        <p:grpSp>
          <p:nvGrpSpPr>
            <p:cNvPr id="30729" name="Group 48">
              <a:extLst>
                <a:ext uri="{FF2B5EF4-FFF2-40B4-BE49-F238E27FC236}">
                  <a16:creationId xmlns:a16="http://schemas.microsoft.com/office/drawing/2014/main" id="{324F6636-3092-4EBD-97DA-CFCEA1F70F7C}"/>
                </a:ext>
              </a:extLst>
            </p:cNvPr>
            <p:cNvGrpSpPr>
              <a:grpSpLocks/>
            </p:cNvGrpSpPr>
            <p:nvPr/>
          </p:nvGrpSpPr>
          <p:grpSpPr bwMode="auto">
            <a:xfrm>
              <a:off x="1632" y="3696"/>
              <a:ext cx="2784" cy="336"/>
              <a:chOff x="1536" y="2640"/>
              <a:chExt cx="2784" cy="336"/>
            </a:xfrm>
          </p:grpSpPr>
          <p:sp>
            <p:nvSpPr>
              <p:cNvPr id="240689" name="Oval 49">
                <a:extLst>
                  <a:ext uri="{FF2B5EF4-FFF2-40B4-BE49-F238E27FC236}">
                    <a16:creationId xmlns:a16="http://schemas.microsoft.com/office/drawing/2014/main" id="{9C4AA6C0-4F88-48CF-A874-573414A41AE4}"/>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21</a:t>
                </a:r>
              </a:p>
            </p:txBody>
          </p:sp>
          <p:sp>
            <p:nvSpPr>
              <p:cNvPr id="240690" name="Oval 50">
                <a:extLst>
                  <a:ext uri="{FF2B5EF4-FFF2-40B4-BE49-F238E27FC236}">
                    <a16:creationId xmlns:a16="http://schemas.microsoft.com/office/drawing/2014/main" id="{B4135C65-A34F-476A-89E3-2A0B32E40A43}"/>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08</a:t>
                </a:r>
              </a:p>
            </p:txBody>
          </p:sp>
          <p:sp>
            <p:nvSpPr>
              <p:cNvPr id="240691" name="Oval 51">
                <a:extLst>
                  <a:ext uri="{FF2B5EF4-FFF2-40B4-BE49-F238E27FC236}">
                    <a16:creationId xmlns:a16="http://schemas.microsoft.com/office/drawing/2014/main" id="{11D8CAE2-C88A-472F-A33A-EB055706DEB6}"/>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92" name="Oval 52">
                <a:extLst>
                  <a:ext uri="{FF2B5EF4-FFF2-40B4-BE49-F238E27FC236}">
                    <a16:creationId xmlns:a16="http://schemas.microsoft.com/office/drawing/2014/main" id="{B006B020-B408-4880-8A7B-809B2C79F050}"/>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49</a:t>
                </a:r>
              </a:p>
            </p:txBody>
          </p:sp>
          <p:sp>
            <p:nvSpPr>
              <p:cNvPr id="240693" name="Oval 53">
                <a:extLst>
                  <a:ext uri="{FF2B5EF4-FFF2-40B4-BE49-F238E27FC236}">
                    <a16:creationId xmlns:a16="http://schemas.microsoft.com/office/drawing/2014/main" id="{C39BB53F-D8F6-4C1A-9B48-29CAAD37B79F}"/>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94" name="Oval 54">
                <a:extLst>
                  <a:ext uri="{FF2B5EF4-FFF2-40B4-BE49-F238E27FC236}">
                    <a16:creationId xmlns:a16="http://schemas.microsoft.com/office/drawing/2014/main" id="{262F87A9-6B53-4734-AF36-F67D7B99FFF3}"/>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16</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1982A525-6C7A-4501-A0E0-A7A22076947C}"/>
              </a:ext>
            </a:extLst>
          </p:cNvPr>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p>
        </p:txBody>
      </p:sp>
      <p:sp>
        <p:nvSpPr>
          <p:cNvPr id="31748" name="Rectangle 3">
            <a:extLst>
              <a:ext uri="{FF2B5EF4-FFF2-40B4-BE49-F238E27FC236}">
                <a16:creationId xmlns:a16="http://schemas.microsoft.com/office/drawing/2014/main" id="{ABC82D4C-E79A-4D0A-9016-5E8720DE5D2E}"/>
              </a:ext>
            </a:extLst>
          </p:cNvPr>
          <p:cNvSpPr>
            <a:spLocks noGrp="1" noChangeArrowheads="1"/>
          </p:cNvSpPr>
          <p:nvPr>
            <p:ph type="title"/>
          </p:nvPr>
        </p:nvSpPr>
        <p:spPr>
          <a:xfrm>
            <a:off x="288301" y="1196752"/>
            <a:ext cx="8686800" cy="1466205"/>
          </a:xfrm>
        </p:spPr>
        <p:txBody>
          <a:bodyPr/>
          <a:lstStyle/>
          <a:p>
            <a:pPr marL="762000" indent="-762000" algn="l" eaLnBrk="1" hangingPunct="1"/>
            <a:r>
              <a:rPr lang="zh-CN" altLang="en-US" sz="2800" dirty="0">
                <a:solidFill>
                  <a:schemeClr val="tx1"/>
                </a:solidFill>
                <a:latin typeface="+mn-ea"/>
                <a:ea typeface="+mn-ea"/>
              </a:rPr>
              <a:t>例：关键字序列 </a:t>
            </a:r>
            <a:r>
              <a:rPr lang="en-US" altLang="zh-CN" sz="2800" dirty="0">
                <a:solidFill>
                  <a:schemeClr val="tx1"/>
                </a:solidFill>
                <a:latin typeface="+mn-ea"/>
                <a:ea typeface="+mn-ea"/>
              </a:rPr>
              <a:t>T=(49</a:t>
            </a:r>
            <a:r>
              <a:rPr lang="zh-CN" altLang="en-US" sz="2800" dirty="0">
                <a:solidFill>
                  <a:schemeClr val="tx1"/>
                </a:solidFill>
                <a:latin typeface="+mn-ea"/>
                <a:ea typeface="+mn-ea"/>
              </a:rPr>
              <a:t>，</a:t>
            </a:r>
            <a:r>
              <a:rPr lang="en-US" altLang="zh-CN" sz="2800" dirty="0">
                <a:solidFill>
                  <a:schemeClr val="tx1"/>
                </a:solidFill>
                <a:latin typeface="+mn-ea"/>
                <a:ea typeface="+mn-ea"/>
              </a:rPr>
              <a:t>38</a:t>
            </a:r>
            <a:r>
              <a:rPr lang="zh-CN" altLang="en-US" sz="2800" dirty="0">
                <a:solidFill>
                  <a:schemeClr val="tx1"/>
                </a:solidFill>
                <a:latin typeface="+mn-ea"/>
                <a:ea typeface="+mn-ea"/>
              </a:rPr>
              <a:t>，</a:t>
            </a:r>
            <a:r>
              <a:rPr lang="en-US" altLang="zh-CN" sz="2800" dirty="0">
                <a:solidFill>
                  <a:schemeClr val="tx1"/>
                </a:solidFill>
                <a:latin typeface="+mn-ea"/>
                <a:ea typeface="+mn-ea"/>
              </a:rPr>
              <a:t>65</a:t>
            </a:r>
            <a:r>
              <a:rPr lang="zh-CN" altLang="en-US" sz="2800" dirty="0">
                <a:solidFill>
                  <a:schemeClr val="tx1"/>
                </a:solidFill>
                <a:latin typeface="+mn-ea"/>
                <a:ea typeface="+mn-ea"/>
              </a:rPr>
              <a:t>，</a:t>
            </a:r>
            <a:r>
              <a:rPr lang="en-US" altLang="zh-CN" sz="2800" dirty="0">
                <a:solidFill>
                  <a:schemeClr val="tx1"/>
                </a:solidFill>
                <a:latin typeface="+mn-ea"/>
                <a:ea typeface="+mn-ea"/>
              </a:rPr>
              <a:t>97, 76, 13, 27, 49*</a:t>
            </a:r>
            <a:r>
              <a:rPr lang="zh-CN" altLang="en-US" sz="2800" dirty="0">
                <a:solidFill>
                  <a:schemeClr val="tx1"/>
                </a:solidFill>
                <a:latin typeface="+mn-ea"/>
                <a:ea typeface="+mn-ea"/>
              </a:rPr>
              <a:t>，</a:t>
            </a:r>
            <a:r>
              <a:rPr lang="en-US" altLang="zh-CN" sz="2800" dirty="0">
                <a:solidFill>
                  <a:schemeClr val="tx1"/>
                </a:solidFill>
                <a:latin typeface="+mn-ea"/>
                <a:ea typeface="+mn-ea"/>
              </a:rPr>
              <a:t>55,  04</a:t>
            </a:r>
            <a:r>
              <a:rPr lang="zh-CN" altLang="en-US" sz="2800" dirty="0">
                <a:solidFill>
                  <a:schemeClr val="tx1"/>
                </a:solidFill>
                <a:latin typeface="+mn-ea"/>
                <a:ea typeface="+mn-ea"/>
              </a:rPr>
              <a:t>），请写出希尔排序的具体实现过程</a:t>
            </a:r>
            <a:r>
              <a:rPr lang="en-US" altLang="zh-CN" sz="2800" dirty="0">
                <a:solidFill>
                  <a:schemeClr val="tx1"/>
                </a:solidFill>
                <a:latin typeface="+mn-ea"/>
                <a:ea typeface="+mn-ea"/>
              </a:rPr>
              <a:t>(dk=5,3,1) </a:t>
            </a:r>
            <a:r>
              <a:rPr lang="zh-CN" altLang="en-US" sz="2800" dirty="0">
                <a:solidFill>
                  <a:schemeClr val="tx1"/>
                </a:solidFill>
                <a:latin typeface="+mn-ea"/>
                <a:ea typeface="+mn-ea"/>
              </a:rPr>
              <a:t>。</a:t>
            </a:r>
          </a:p>
        </p:txBody>
      </p:sp>
      <p:graphicFrame>
        <p:nvGraphicFramePr>
          <p:cNvPr id="741565" name="Group 189">
            <a:extLst>
              <a:ext uri="{FF2B5EF4-FFF2-40B4-BE49-F238E27FC236}">
                <a16:creationId xmlns:a16="http://schemas.microsoft.com/office/drawing/2014/main" id="{72AFF662-D5B5-470C-BDBD-2BB7B8195C6B}"/>
              </a:ext>
            </a:extLst>
          </p:cNvPr>
          <p:cNvGraphicFramePr>
            <a:graphicFrameLocks noGrp="1"/>
          </p:cNvGraphicFramePr>
          <p:nvPr>
            <p:extLst>
              <p:ext uri="{D42A27DB-BD31-4B8C-83A1-F6EECF244321}">
                <p14:modId xmlns:p14="http://schemas.microsoft.com/office/powerpoint/2010/main" val="493803405"/>
              </p:ext>
            </p:extLst>
          </p:nvPr>
        </p:nvGraphicFramePr>
        <p:xfrm>
          <a:off x="1769439" y="2774082"/>
          <a:ext cx="7173912" cy="3236913"/>
        </p:xfrm>
        <a:graphic>
          <a:graphicData uri="http://schemas.openxmlformats.org/drawingml/2006/table">
            <a:tbl>
              <a:tblPr/>
              <a:tblGrid>
                <a:gridCol w="650875">
                  <a:extLst>
                    <a:ext uri="{9D8B030D-6E8A-4147-A177-3AD203B41FA5}">
                      <a16:colId xmlns:a16="http://schemas.microsoft.com/office/drawing/2014/main" val="3130782944"/>
                    </a:ext>
                  </a:extLst>
                </a:gridCol>
                <a:gridCol w="650875">
                  <a:extLst>
                    <a:ext uri="{9D8B030D-6E8A-4147-A177-3AD203B41FA5}">
                      <a16:colId xmlns:a16="http://schemas.microsoft.com/office/drawing/2014/main" val="2353016767"/>
                    </a:ext>
                  </a:extLst>
                </a:gridCol>
                <a:gridCol w="652462">
                  <a:extLst>
                    <a:ext uri="{9D8B030D-6E8A-4147-A177-3AD203B41FA5}">
                      <a16:colId xmlns:a16="http://schemas.microsoft.com/office/drawing/2014/main" val="1149736923"/>
                    </a:ext>
                  </a:extLst>
                </a:gridCol>
                <a:gridCol w="649288">
                  <a:extLst>
                    <a:ext uri="{9D8B030D-6E8A-4147-A177-3AD203B41FA5}">
                      <a16:colId xmlns:a16="http://schemas.microsoft.com/office/drawing/2014/main" val="4166259376"/>
                    </a:ext>
                  </a:extLst>
                </a:gridCol>
                <a:gridCol w="650875">
                  <a:extLst>
                    <a:ext uri="{9D8B030D-6E8A-4147-A177-3AD203B41FA5}">
                      <a16:colId xmlns:a16="http://schemas.microsoft.com/office/drawing/2014/main" val="3009048643"/>
                    </a:ext>
                  </a:extLst>
                </a:gridCol>
                <a:gridCol w="650875">
                  <a:extLst>
                    <a:ext uri="{9D8B030D-6E8A-4147-A177-3AD203B41FA5}">
                      <a16:colId xmlns:a16="http://schemas.microsoft.com/office/drawing/2014/main" val="1494497633"/>
                    </a:ext>
                  </a:extLst>
                </a:gridCol>
                <a:gridCol w="652462">
                  <a:extLst>
                    <a:ext uri="{9D8B030D-6E8A-4147-A177-3AD203B41FA5}">
                      <a16:colId xmlns:a16="http://schemas.microsoft.com/office/drawing/2014/main" val="753033497"/>
                    </a:ext>
                  </a:extLst>
                </a:gridCol>
                <a:gridCol w="649288">
                  <a:extLst>
                    <a:ext uri="{9D8B030D-6E8A-4147-A177-3AD203B41FA5}">
                      <a16:colId xmlns:a16="http://schemas.microsoft.com/office/drawing/2014/main" val="2639236803"/>
                    </a:ext>
                  </a:extLst>
                </a:gridCol>
                <a:gridCol w="765175">
                  <a:extLst>
                    <a:ext uri="{9D8B030D-6E8A-4147-A177-3AD203B41FA5}">
                      <a16:colId xmlns:a16="http://schemas.microsoft.com/office/drawing/2014/main" val="446749635"/>
                    </a:ext>
                  </a:extLst>
                </a:gridCol>
                <a:gridCol w="550862">
                  <a:extLst>
                    <a:ext uri="{9D8B030D-6E8A-4147-A177-3AD203B41FA5}">
                      <a16:colId xmlns:a16="http://schemas.microsoft.com/office/drawing/2014/main" val="2474082182"/>
                    </a:ext>
                  </a:extLst>
                </a:gridCol>
                <a:gridCol w="650875">
                  <a:extLst>
                    <a:ext uri="{9D8B030D-6E8A-4147-A177-3AD203B41FA5}">
                      <a16:colId xmlns:a16="http://schemas.microsoft.com/office/drawing/2014/main" val="302594737"/>
                    </a:ext>
                  </a:extLst>
                </a:gridCol>
              </a:tblGrid>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0</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2</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3</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4</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5</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6</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7</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8</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9</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10</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4255709"/>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38</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65</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97</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76</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27</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r>
                        <a:rPr kumimoji="0" lang="en-US" altLang="zh-CN" sz="25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55</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04</a:t>
                      </a: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4110287"/>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2977385"/>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515636"/>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93812397"/>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5247833"/>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5763364"/>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174395"/>
                  </a:ext>
                </a:extLst>
              </a:tr>
            </a:tbl>
          </a:graphicData>
        </a:graphic>
      </p:graphicFrame>
      <p:sp>
        <p:nvSpPr>
          <p:cNvPr id="741502" name="Rectangle 126">
            <a:extLst>
              <a:ext uri="{FF2B5EF4-FFF2-40B4-BE49-F238E27FC236}">
                <a16:creationId xmlns:a16="http://schemas.microsoft.com/office/drawing/2014/main" id="{F2E1CA6F-CC30-473E-9F80-1D653A63889D}"/>
              </a:ext>
            </a:extLst>
          </p:cNvPr>
          <p:cNvSpPr>
            <a:spLocks noChangeArrowheads="1"/>
          </p:cNvSpPr>
          <p:nvPr/>
        </p:nvSpPr>
        <p:spPr bwMode="auto">
          <a:xfrm>
            <a:off x="516901" y="3364632"/>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002060"/>
                </a:solidFill>
                <a:latin typeface="Times New Roman" panose="02020603050405020304" pitchFamily="18" charset="0"/>
                <a:ea typeface="楷体_GB2312" pitchFamily="49" charset="-122"/>
              </a:rPr>
              <a:t>初态：</a:t>
            </a:r>
          </a:p>
        </p:txBody>
      </p:sp>
      <p:sp>
        <p:nvSpPr>
          <p:cNvPr id="741503" name="Rectangle 127">
            <a:extLst>
              <a:ext uri="{FF2B5EF4-FFF2-40B4-BE49-F238E27FC236}">
                <a16:creationId xmlns:a16="http://schemas.microsoft.com/office/drawing/2014/main" id="{F698C406-41C5-409B-9724-6621332B96DF}"/>
              </a:ext>
            </a:extLst>
          </p:cNvPr>
          <p:cNvSpPr>
            <a:spLocks noChangeArrowheads="1"/>
          </p:cNvSpPr>
          <p:nvPr/>
        </p:nvSpPr>
        <p:spPr bwMode="auto">
          <a:xfrm>
            <a:off x="135901" y="4048845"/>
            <a:ext cx="1600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(dk=5)</a:t>
            </a:r>
          </a:p>
        </p:txBody>
      </p:sp>
      <p:sp>
        <p:nvSpPr>
          <p:cNvPr id="741504" name="Rectangle 128">
            <a:extLst>
              <a:ext uri="{FF2B5EF4-FFF2-40B4-BE49-F238E27FC236}">
                <a16:creationId xmlns:a16="http://schemas.microsoft.com/office/drawing/2014/main" id="{8640E7B7-9561-42E3-9B71-30F9B6A90217}"/>
              </a:ext>
            </a:extLst>
          </p:cNvPr>
          <p:cNvSpPr>
            <a:spLocks noChangeArrowheads="1"/>
          </p:cNvSpPr>
          <p:nvPr/>
        </p:nvSpPr>
        <p:spPr bwMode="auto">
          <a:xfrm>
            <a:off x="135901" y="48124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(dk=3)</a:t>
            </a:r>
          </a:p>
        </p:txBody>
      </p:sp>
      <p:sp>
        <p:nvSpPr>
          <p:cNvPr id="741505" name="Rectangle 129">
            <a:extLst>
              <a:ext uri="{FF2B5EF4-FFF2-40B4-BE49-F238E27FC236}">
                <a16:creationId xmlns:a16="http://schemas.microsoft.com/office/drawing/2014/main" id="{C7A6BDDC-4186-485E-B9BC-675761D57F9B}"/>
              </a:ext>
            </a:extLst>
          </p:cNvPr>
          <p:cNvSpPr>
            <a:spLocks noChangeArrowheads="1"/>
          </p:cNvSpPr>
          <p:nvPr/>
        </p:nvSpPr>
        <p:spPr bwMode="auto">
          <a:xfrm>
            <a:off x="135901" y="54982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(dk=1)</a:t>
            </a:r>
          </a:p>
        </p:txBody>
      </p:sp>
      <p:sp>
        <p:nvSpPr>
          <p:cNvPr id="741506" name="Rectangle 130">
            <a:extLst>
              <a:ext uri="{FF2B5EF4-FFF2-40B4-BE49-F238E27FC236}">
                <a16:creationId xmlns:a16="http://schemas.microsoft.com/office/drawing/2014/main" id="{EC62D8D8-0068-4618-BE83-04C30B5A4417}"/>
              </a:ext>
            </a:extLst>
          </p:cNvPr>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07" name="Rectangle 131">
            <a:extLst>
              <a:ext uri="{FF2B5EF4-FFF2-40B4-BE49-F238E27FC236}">
                <a16:creationId xmlns:a16="http://schemas.microsoft.com/office/drawing/2014/main" id="{C151BCD6-3459-450D-BA54-57F84C775A7E}"/>
              </a:ext>
            </a:extLst>
          </p:cNvPr>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741508" name="Rectangle 132">
            <a:extLst>
              <a:ext uri="{FF2B5EF4-FFF2-40B4-BE49-F238E27FC236}">
                <a16:creationId xmlns:a16="http://schemas.microsoft.com/office/drawing/2014/main" id="{BB12EEB4-978C-4205-85E3-C0B56F6A9BF1}"/>
              </a:ext>
            </a:extLst>
          </p:cNvPr>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p>
        </p:txBody>
      </p:sp>
      <p:sp>
        <p:nvSpPr>
          <p:cNvPr id="741509" name="Rectangle 133">
            <a:extLst>
              <a:ext uri="{FF2B5EF4-FFF2-40B4-BE49-F238E27FC236}">
                <a16:creationId xmlns:a16="http://schemas.microsoft.com/office/drawing/2014/main" id="{A278542C-B9C0-402D-AFB6-D0564FE6B309}"/>
              </a:ext>
            </a:extLst>
          </p:cNvPr>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10" name="Rectangle 134">
            <a:extLst>
              <a:ext uri="{FF2B5EF4-FFF2-40B4-BE49-F238E27FC236}">
                <a16:creationId xmlns:a16="http://schemas.microsoft.com/office/drawing/2014/main" id="{E2E4087A-0508-4BE8-8D16-F2794816626E}"/>
              </a:ext>
            </a:extLst>
          </p:cNvPr>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741511" name="Rectangle 135">
            <a:extLst>
              <a:ext uri="{FF2B5EF4-FFF2-40B4-BE49-F238E27FC236}">
                <a16:creationId xmlns:a16="http://schemas.microsoft.com/office/drawing/2014/main" id="{AC68BEED-6DD0-42B4-BE0E-C634995BB0D6}"/>
              </a:ext>
            </a:extLst>
          </p:cNvPr>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741512" name="Rectangle 136">
            <a:extLst>
              <a:ext uri="{FF2B5EF4-FFF2-40B4-BE49-F238E27FC236}">
                <a16:creationId xmlns:a16="http://schemas.microsoft.com/office/drawing/2014/main" id="{51F16A2D-4A31-4E3C-B772-BDCBED59EF63}"/>
              </a:ext>
            </a:extLst>
          </p:cNvPr>
          <p:cNvSpPr>
            <a:spLocks noChangeArrowheads="1"/>
          </p:cNvSpPr>
          <p:nvPr/>
        </p:nvSpPr>
        <p:spPr bwMode="auto">
          <a:xfrm>
            <a:off x="3869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65</a:t>
            </a:r>
          </a:p>
        </p:txBody>
      </p:sp>
      <p:sp>
        <p:nvSpPr>
          <p:cNvPr id="741513" name="Rectangle 137">
            <a:extLst>
              <a:ext uri="{FF2B5EF4-FFF2-40B4-BE49-F238E27FC236}">
                <a16:creationId xmlns:a16="http://schemas.microsoft.com/office/drawing/2014/main" id="{87D020C0-D3F4-4F05-AB5B-69379AF4A296}"/>
              </a:ext>
            </a:extLst>
          </p:cNvPr>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r>
              <a:rPr lang="en-US" altLang="zh-CN" sz="2000" b="1">
                <a:solidFill>
                  <a:schemeClr val="tx2"/>
                </a:solidFill>
                <a:latin typeface="Times New Roman" panose="02020603050405020304" pitchFamily="18" charset="0"/>
              </a:rPr>
              <a:t>*</a:t>
            </a:r>
          </a:p>
        </p:txBody>
      </p:sp>
      <p:sp>
        <p:nvSpPr>
          <p:cNvPr id="741514" name="Rectangle 138">
            <a:extLst>
              <a:ext uri="{FF2B5EF4-FFF2-40B4-BE49-F238E27FC236}">
                <a16:creationId xmlns:a16="http://schemas.microsoft.com/office/drawing/2014/main" id="{FA2AE06E-4740-4EDC-A0BA-17DA0F2D2AE3}"/>
              </a:ext>
            </a:extLst>
          </p:cNvPr>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sp>
        <p:nvSpPr>
          <p:cNvPr id="741515" name="Rectangle 139">
            <a:extLst>
              <a:ext uri="{FF2B5EF4-FFF2-40B4-BE49-F238E27FC236}">
                <a16:creationId xmlns:a16="http://schemas.microsoft.com/office/drawing/2014/main" id="{15956567-30B3-4EC7-8A2C-1D0B6198FD60}"/>
              </a:ext>
            </a:extLst>
          </p:cNvPr>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741516" name="Rectangle 140">
            <a:extLst>
              <a:ext uri="{FF2B5EF4-FFF2-40B4-BE49-F238E27FC236}">
                <a16:creationId xmlns:a16="http://schemas.microsoft.com/office/drawing/2014/main" id="{15087576-2641-46E8-9033-173D9F2F39AF}"/>
              </a:ext>
            </a:extLst>
          </p:cNvPr>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741517" name="Rectangle 141">
            <a:extLst>
              <a:ext uri="{FF2B5EF4-FFF2-40B4-BE49-F238E27FC236}">
                <a16:creationId xmlns:a16="http://schemas.microsoft.com/office/drawing/2014/main" id="{094402A2-888D-4AE4-9EBD-529D88E603E8}"/>
              </a:ext>
            </a:extLst>
          </p:cNvPr>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741518" name="Rectangle 142">
            <a:extLst>
              <a:ext uri="{FF2B5EF4-FFF2-40B4-BE49-F238E27FC236}">
                <a16:creationId xmlns:a16="http://schemas.microsoft.com/office/drawing/2014/main" id="{703F2326-D26C-4B03-96B6-7E17C059109D}"/>
              </a:ext>
            </a:extLst>
          </p:cNvPr>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p>
        </p:txBody>
      </p:sp>
      <p:sp>
        <p:nvSpPr>
          <p:cNvPr id="741519" name="Rectangle 143">
            <a:extLst>
              <a:ext uri="{FF2B5EF4-FFF2-40B4-BE49-F238E27FC236}">
                <a16:creationId xmlns:a16="http://schemas.microsoft.com/office/drawing/2014/main" id="{4C5741D0-B4F5-42AF-B3DB-44537373ADF9}"/>
              </a:ext>
            </a:extLst>
          </p:cNvPr>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p>
        </p:txBody>
      </p:sp>
      <p:sp>
        <p:nvSpPr>
          <p:cNvPr id="741520" name="Rectangle 144">
            <a:extLst>
              <a:ext uri="{FF2B5EF4-FFF2-40B4-BE49-F238E27FC236}">
                <a16:creationId xmlns:a16="http://schemas.microsoft.com/office/drawing/2014/main" id="{BEA93F6D-6BB1-44A1-A7E9-313A8A27A594}"/>
              </a:ext>
            </a:extLst>
          </p:cNvPr>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p>
        </p:txBody>
      </p:sp>
      <p:sp>
        <p:nvSpPr>
          <p:cNvPr id="741521" name="Rectangle 145">
            <a:extLst>
              <a:ext uri="{FF2B5EF4-FFF2-40B4-BE49-F238E27FC236}">
                <a16:creationId xmlns:a16="http://schemas.microsoft.com/office/drawing/2014/main" id="{106808DF-8F71-40B7-810B-B2DA40A40861}"/>
              </a:ext>
            </a:extLst>
          </p:cNvPr>
          <p:cNvSpPr>
            <a:spLocks noChangeArrowheads="1"/>
          </p:cNvSpPr>
          <p:nvPr/>
        </p:nvSpPr>
        <p:spPr bwMode="auto">
          <a:xfrm>
            <a:off x="37935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22" name="Rectangle 146">
            <a:extLst>
              <a:ext uri="{FF2B5EF4-FFF2-40B4-BE49-F238E27FC236}">
                <a16:creationId xmlns:a16="http://schemas.microsoft.com/office/drawing/2014/main" id="{3F1128FB-5366-43B5-BC69-CD0E07F7C0A8}"/>
              </a:ext>
            </a:extLst>
          </p:cNvPr>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p>
        </p:txBody>
      </p:sp>
      <p:sp>
        <p:nvSpPr>
          <p:cNvPr id="741523" name="Rectangle 147">
            <a:extLst>
              <a:ext uri="{FF2B5EF4-FFF2-40B4-BE49-F238E27FC236}">
                <a16:creationId xmlns:a16="http://schemas.microsoft.com/office/drawing/2014/main" id="{38518087-A578-4EEA-B063-56B0003784F9}"/>
              </a:ext>
            </a:extLst>
          </p:cNvPr>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p>
        </p:txBody>
      </p:sp>
      <p:sp>
        <p:nvSpPr>
          <p:cNvPr id="741524" name="Rectangle 148">
            <a:extLst>
              <a:ext uri="{FF2B5EF4-FFF2-40B4-BE49-F238E27FC236}">
                <a16:creationId xmlns:a16="http://schemas.microsoft.com/office/drawing/2014/main" id="{0A43FE40-B2F4-4E0C-A0CE-BAD4F5932E99}"/>
              </a:ext>
            </a:extLst>
          </p:cNvPr>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p>
        </p:txBody>
      </p:sp>
      <p:sp>
        <p:nvSpPr>
          <p:cNvPr id="741525" name="Rectangle 149">
            <a:extLst>
              <a:ext uri="{FF2B5EF4-FFF2-40B4-BE49-F238E27FC236}">
                <a16:creationId xmlns:a16="http://schemas.microsoft.com/office/drawing/2014/main" id="{21059251-D109-43BE-BDC7-F9A70B7B218D}"/>
              </a:ext>
            </a:extLst>
          </p:cNvPr>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p>
        </p:txBody>
      </p:sp>
      <p:sp>
        <p:nvSpPr>
          <p:cNvPr id="741526" name="Rectangle 150">
            <a:extLst>
              <a:ext uri="{FF2B5EF4-FFF2-40B4-BE49-F238E27FC236}">
                <a16:creationId xmlns:a16="http://schemas.microsoft.com/office/drawing/2014/main" id="{86D228A0-39DD-4532-B265-E5F6E8A7AEE4}"/>
              </a:ext>
            </a:extLst>
          </p:cNvPr>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p>
        </p:txBody>
      </p:sp>
      <p:sp>
        <p:nvSpPr>
          <p:cNvPr id="741527" name="Rectangle 151">
            <a:extLst>
              <a:ext uri="{FF2B5EF4-FFF2-40B4-BE49-F238E27FC236}">
                <a16:creationId xmlns:a16="http://schemas.microsoft.com/office/drawing/2014/main" id="{5E81B369-F52D-40A7-9E82-5897D97822E6}"/>
              </a:ext>
            </a:extLst>
          </p:cNvPr>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p>
        </p:txBody>
      </p:sp>
      <p:sp>
        <p:nvSpPr>
          <p:cNvPr id="741528" name="Rectangle 152">
            <a:extLst>
              <a:ext uri="{FF2B5EF4-FFF2-40B4-BE49-F238E27FC236}">
                <a16:creationId xmlns:a16="http://schemas.microsoft.com/office/drawing/2014/main" id="{2294F975-B7B0-4B8B-9F42-7038E8ABF15E}"/>
              </a:ext>
            </a:extLst>
          </p:cNvPr>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741529" name="Rectangle 153">
            <a:extLst>
              <a:ext uri="{FF2B5EF4-FFF2-40B4-BE49-F238E27FC236}">
                <a16:creationId xmlns:a16="http://schemas.microsoft.com/office/drawing/2014/main" id="{C608011E-8E35-4488-A5B0-0C9A9A4D6954}"/>
              </a:ext>
            </a:extLst>
          </p:cNvPr>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741530" name="Rectangle 154">
            <a:extLst>
              <a:ext uri="{FF2B5EF4-FFF2-40B4-BE49-F238E27FC236}">
                <a16:creationId xmlns:a16="http://schemas.microsoft.com/office/drawing/2014/main" id="{7C27BD33-9274-4B4C-AD8E-62494869DDD7}"/>
              </a:ext>
            </a:extLst>
          </p:cNvPr>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p>
        </p:txBody>
      </p:sp>
      <p:sp>
        <p:nvSpPr>
          <p:cNvPr id="741531" name="Rectangle 155">
            <a:extLst>
              <a:ext uri="{FF2B5EF4-FFF2-40B4-BE49-F238E27FC236}">
                <a16:creationId xmlns:a16="http://schemas.microsoft.com/office/drawing/2014/main" id="{EB9E0B7C-E5A1-42C8-AD6F-B432BAB7865C}"/>
              </a:ext>
            </a:extLst>
          </p:cNvPr>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p>
        </p:txBody>
      </p:sp>
      <p:sp>
        <p:nvSpPr>
          <p:cNvPr id="741532" name="Rectangle 156">
            <a:extLst>
              <a:ext uri="{FF2B5EF4-FFF2-40B4-BE49-F238E27FC236}">
                <a16:creationId xmlns:a16="http://schemas.microsoft.com/office/drawing/2014/main" id="{B08AB383-682D-495B-BCA1-81DA10A6726B}"/>
              </a:ext>
            </a:extLst>
          </p:cNvPr>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741533" name="Rectangle 157">
            <a:extLst>
              <a:ext uri="{FF2B5EF4-FFF2-40B4-BE49-F238E27FC236}">
                <a16:creationId xmlns:a16="http://schemas.microsoft.com/office/drawing/2014/main" id="{5E1B0877-1241-449D-B399-2D824148E286}"/>
              </a:ext>
            </a:extLst>
          </p:cNvPr>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741534" name="Rectangle 158">
            <a:extLst>
              <a:ext uri="{FF2B5EF4-FFF2-40B4-BE49-F238E27FC236}">
                <a16:creationId xmlns:a16="http://schemas.microsoft.com/office/drawing/2014/main" id="{3E8A1F5A-2B96-4E50-BEA6-20CB177BC62E}"/>
              </a:ext>
            </a:extLst>
          </p:cNvPr>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35" name="Rectangle 159">
            <a:extLst>
              <a:ext uri="{FF2B5EF4-FFF2-40B4-BE49-F238E27FC236}">
                <a16:creationId xmlns:a16="http://schemas.microsoft.com/office/drawing/2014/main" id="{A3B48355-F7E9-47B5-AF75-A09D10619EC5}"/>
              </a:ext>
            </a:extLst>
          </p:cNvPr>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36" name="Rectangle 160">
            <a:extLst>
              <a:ext uri="{FF2B5EF4-FFF2-40B4-BE49-F238E27FC236}">
                <a16:creationId xmlns:a16="http://schemas.microsoft.com/office/drawing/2014/main" id="{CF6A2298-679E-4C5C-97FA-FB04C63BD93F}"/>
              </a:ext>
            </a:extLst>
          </p:cNvPr>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37" name="Rectangle 161">
            <a:extLst>
              <a:ext uri="{FF2B5EF4-FFF2-40B4-BE49-F238E27FC236}">
                <a16:creationId xmlns:a16="http://schemas.microsoft.com/office/drawing/2014/main" id="{99CBC030-9344-4283-A3B7-2D4A65DBDE81}"/>
              </a:ext>
            </a:extLst>
          </p:cNvPr>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38" name="Rectangle 162">
            <a:extLst>
              <a:ext uri="{FF2B5EF4-FFF2-40B4-BE49-F238E27FC236}">
                <a16:creationId xmlns:a16="http://schemas.microsoft.com/office/drawing/2014/main" id="{E87CE226-B6FC-4498-BA1B-8DB978CBCC4D}"/>
              </a:ext>
            </a:extLst>
          </p:cNvPr>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p>
        </p:txBody>
      </p:sp>
      <p:sp>
        <p:nvSpPr>
          <p:cNvPr id="741539" name="Rectangle 163">
            <a:extLst>
              <a:ext uri="{FF2B5EF4-FFF2-40B4-BE49-F238E27FC236}">
                <a16:creationId xmlns:a16="http://schemas.microsoft.com/office/drawing/2014/main" id="{494651B2-549D-41D7-8D8C-A678D7B480E1}"/>
              </a:ext>
            </a:extLst>
          </p:cNvPr>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741540" name="Rectangle 164">
            <a:extLst>
              <a:ext uri="{FF2B5EF4-FFF2-40B4-BE49-F238E27FC236}">
                <a16:creationId xmlns:a16="http://schemas.microsoft.com/office/drawing/2014/main" id="{2E2346D6-CF90-4300-AEA3-CD2E4A5365B1}"/>
              </a:ext>
            </a:extLst>
          </p:cNvPr>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741541" name="Rectangle 165">
            <a:extLst>
              <a:ext uri="{FF2B5EF4-FFF2-40B4-BE49-F238E27FC236}">
                <a16:creationId xmlns:a16="http://schemas.microsoft.com/office/drawing/2014/main" id="{7C6BE680-825E-4225-B525-0D13E6845E68}"/>
              </a:ext>
            </a:extLst>
          </p:cNvPr>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p>
        </p:txBody>
      </p:sp>
      <p:sp>
        <p:nvSpPr>
          <p:cNvPr id="741542" name="Rectangle 166">
            <a:extLst>
              <a:ext uri="{FF2B5EF4-FFF2-40B4-BE49-F238E27FC236}">
                <a16:creationId xmlns:a16="http://schemas.microsoft.com/office/drawing/2014/main" id="{0A4E308F-7A9A-4492-A371-0ABD3E4115D7}"/>
              </a:ext>
            </a:extLst>
          </p:cNvPr>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p>
        </p:txBody>
      </p:sp>
      <p:sp>
        <p:nvSpPr>
          <p:cNvPr id="741543" name="Rectangle 167">
            <a:extLst>
              <a:ext uri="{FF2B5EF4-FFF2-40B4-BE49-F238E27FC236}">
                <a16:creationId xmlns:a16="http://schemas.microsoft.com/office/drawing/2014/main" id="{056D46A5-A74C-4A1E-9C7F-4FEA26D14B86}"/>
              </a:ext>
            </a:extLst>
          </p:cNvPr>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p>
        </p:txBody>
      </p:sp>
      <p:sp>
        <p:nvSpPr>
          <p:cNvPr id="741544" name="Rectangle 168">
            <a:extLst>
              <a:ext uri="{FF2B5EF4-FFF2-40B4-BE49-F238E27FC236}">
                <a16:creationId xmlns:a16="http://schemas.microsoft.com/office/drawing/2014/main" id="{3C1F466A-C527-4A78-B2F7-92E199B5DBDB}"/>
              </a:ext>
            </a:extLst>
          </p:cNvPr>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grpSp>
        <p:nvGrpSpPr>
          <p:cNvPr id="2" name="Group 169">
            <a:extLst>
              <a:ext uri="{FF2B5EF4-FFF2-40B4-BE49-F238E27FC236}">
                <a16:creationId xmlns:a16="http://schemas.microsoft.com/office/drawing/2014/main" id="{5F6DBED0-9B48-4B82-8750-7CA184882639}"/>
              </a:ext>
            </a:extLst>
          </p:cNvPr>
          <p:cNvGrpSpPr>
            <a:grpSpLocks/>
          </p:cNvGrpSpPr>
          <p:nvPr/>
        </p:nvGrpSpPr>
        <p:grpSpPr bwMode="auto">
          <a:xfrm>
            <a:off x="2574301" y="5572845"/>
            <a:ext cx="6096000" cy="306387"/>
            <a:chOff x="1728" y="3072"/>
            <a:chExt cx="3840" cy="192"/>
          </a:xfrm>
        </p:grpSpPr>
        <p:sp>
          <p:nvSpPr>
            <p:cNvPr id="31911" name="Rectangle 170">
              <a:extLst>
                <a:ext uri="{FF2B5EF4-FFF2-40B4-BE49-F238E27FC236}">
                  <a16:creationId xmlns:a16="http://schemas.microsoft.com/office/drawing/2014/main" id="{6774E5E0-12BD-4156-8999-104ECC74C8CB}"/>
                </a:ext>
              </a:extLst>
            </p:cNvPr>
            <p:cNvSpPr>
              <a:spLocks noChangeArrowheads="1"/>
            </p:cNvSpPr>
            <p:nvPr/>
          </p:nvSpPr>
          <p:spPr bwMode="auto">
            <a:xfrm>
              <a:off x="41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31912" name="Rectangle 171">
              <a:extLst>
                <a:ext uri="{FF2B5EF4-FFF2-40B4-BE49-F238E27FC236}">
                  <a16:creationId xmlns:a16="http://schemas.microsoft.com/office/drawing/2014/main" id="{1F786880-1259-41A2-982B-233B9ADE0EB0}"/>
                </a:ext>
              </a:extLst>
            </p:cNvPr>
            <p:cNvSpPr>
              <a:spLocks noChangeArrowheads="1"/>
            </p:cNvSpPr>
            <p:nvPr/>
          </p:nvSpPr>
          <p:spPr bwMode="auto">
            <a:xfrm>
              <a:off x="17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31913" name="Rectangle 172">
              <a:extLst>
                <a:ext uri="{FF2B5EF4-FFF2-40B4-BE49-F238E27FC236}">
                  <a16:creationId xmlns:a16="http://schemas.microsoft.com/office/drawing/2014/main" id="{1973C41F-840A-4ED5-A0CF-EFCAF8B4A069}"/>
                </a:ext>
              </a:extLst>
            </p:cNvPr>
            <p:cNvSpPr>
              <a:spLocks noChangeArrowheads="1"/>
            </p:cNvSpPr>
            <p:nvPr/>
          </p:nvSpPr>
          <p:spPr bwMode="auto">
            <a:xfrm>
              <a:off x="33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31914" name="Rectangle 173">
              <a:extLst>
                <a:ext uri="{FF2B5EF4-FFF2-40B4-BE49-F238E27FC236}">
                  <a16:creationId xmlns:a16="http://schemas.microsoft.com/office/drawing/2014/main" id="{2FBC78E4-FE78-4E54-A059-B7B1A09C4C9E}"/>
                </a:ext>
              </a:extLst>
            </p:cNvPr>
            <p:cNvSpPr>
              <a:spLocks noChangeArrowheads="1"/>
            </p:cNvSpPr>
            <p:nvPr/>
          </p:nvSpPr>
          <p:spPr bwMode="auto">
            <a:xfrm>
              <a:off x="21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31915" name="Rectangle 174">
              <a:extLst>
                <a:ext uri="{FF2B5EF4-FFF2-40B4-BE49-F238E27FC236}">
                  <a16:creationId xmlns:a16="http://schemas.microsoft.com/office/drawing/2014/main" id="{C9288859-7FB5-4E84-AFE6-1D9C4013FB5F}"/>
                </a:ext>
              </a:extLst>
            </p:cNvPr>
            <p:cNvSpPr>
              <a:spLocks noChangeArrowheads="1"/>
            </p:cNvSpPr>
            <p:nvPr/>
          </p:nvSpPr>
          <p:spPr bwMode="auto">
            <a:xfrm>
              <a:off x="37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31916" name="Rectangle 175">
              <a:extLst>
                <a:ext uri="{FF2B5EF4-FFF2-40B4-BE49-F238E27FC236}">
                  <a16:creationId xmlns:a16="http://schemas.microsoft.com/office/drawing/2014/main" id="{26101B26-DA67-4D35-B93A-3115D5D9669E}"/>
                </a:ext>
              </a:extLst>
            </p:cNvPr>
            <p:cNvSpPr>
              <a:spLocks noChangeArrowheads="1"/>
            </p:cNvSpPr>
            <p:nvPr/>
          </p:nvSpPr>
          <p:spPr bwMode="auto">
            <a:xfrm>
              <a:off x="2496"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31917" name="Rectangle 176">
              <a:extLst>
                <a:ext uri="{FF2B5EF4-FFF2-40B4-BE49-F238E27FC236}">
                  <a16:creationId xmlns:a16="http://schemas.microsoft.com/office/drawing/2014/main" id="{3F3641DC-8127-40E5-92BF-24541DB76F71}"/>
                </a:ext>
              </a:extLst>
            </p:cNvPr>
            <p:cNvSpPr>
              <a:spLocks noChangeArrowheads="1"/>
            </p:cNvSpPr>
            <p:nvPr/>
          </p:nvSpPr>
          <p:spPr bwMode="auto">
            <a:xfrm>
              <a:off x="29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31918" name="Rectangle 177">
              <a:extLst>
                <a:ext uri="{FF2B5EF4-FFF2-40B4-BE49-F238E27FC236}">
                  <a16:creationId xmlns:a16="http://schemas.microsoft.com/office/drawing/2014/main" id="{E8F5BA14-2A01-4F82-9A37-0CEACA0A3D32}"/>
                </a:ext>
              </a:extLst>
            </p:cNvPr>
            <p:cNvSpPr>
              <a:spLocks noChangeArrowheads="1"/>
            </p:cNvSpPr>
            <p:nvPr/>
          </p:nvSpPr>
          <p:spPr bwMode="auto">
            <a:xfrm>
              <a:off x="53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31919" name="Rectangle 178">
              <a:extLst>
                <a:ext uri="{FF2B5EF4-FFF2-40B4-BE49-F238E27FC236}">
                  <a16:creationId xmlns:a16="http://schemas.microsoft.com/office/drawing/2014/main" id="{389343D0-85E7-4DD9-9DE0-2D9821FD40D1}"/>
                </a:ext>
              </a:extLst>
            </p:cNvPr>
            <p:cNvSpPr>
              <a:spLocks noChangeArrowheads="1"/>
            </p:cNvSpPr>
            <p:nvPr/>
          </p:nvSpPr>
          <p:spPr bwMode="auto">
            <a:xfrm>
              <a:off x="4560"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p>
          </p:txBody>
        </p:sp>
        <p:sp>
          <p:nvSpPr>
            <p:cNvPr id="31920" name="Rectangle 179">
              <a:extLst>
                <a:ext uri="{FF2B5EF4-FFF2-40B4-BE49-F238E27FC236}">
                  <a16:creationId xmlns:a16="http://schemas.microsoft.com/office/drawing/2014/main" id="{89D69F30-01C8-41F4-A9E0-E9F592485FD6}"/>
                </a:ext>
              </a:extLst>
            </p:cNvPr>
            <p:cNvSpPr>
              <a:spLocks noChangeArrowheads="1"/>
            </p:cNvSpPr>
            <p:nvPr/>
          </p:nvSpPr>
          <p:spPr bwMode="auto">
            <a:xfrm>
              <a:off x="49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grpSp>
      <p:sp>
        <p:nvSpPr>
          <p:cNvPr id="741556" name="Rectangle 180">
            <a:extLst>
              <a:ext uri="{FF2B5EF4-FFF2-40B4-BE49-F238E27FC236}">
                <a16:creationId xmlns:a16="http://schemas.microsoft.com/office/drawing/2014/main" id="{CCA25C74-5748-473F-98F3-ADDE43737D33}"/>
              </a:ext>
            </a:extLst>
          </p:cNvPr>
          <p:cNvSpPr>
            <a:spLocks noChangeArrowheads="1"/>
          </p:cNvSpPr>
          <p:nvPr/>
        </p:nvSpPr>
        <p:spPr bwMode="auto">
          <a:xfrm>
            <a:off x="32601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13</a:t>
            </a:r>
          </a:p>
        </p:txBody>
      </p:sp>
      <p:sp>
        <p:nvSpPr>
          <p:cNvPr id="741557" name="Rectangle 181">
            <a:extLst>
              <a:ext uri="{FF2B5EF4-FFF2-40B4-BE49-F238E27FC236}">
                <a16:creationId xmlns:a16="http://schemas.microsoft.com/office/drawing/2014/main" id="{0335FB49-D7C4-4433-9829-B2C2D6857FDC}"/>
              </a:ext>
            </a:extLst>
          </p:cNvPr>
          <p:cNvSpPr>
            <a:spLocks noChangeArrowheads="1"/>
          </p:cNvSpPr>
          <p:nvPr/>
        </p:nvSpPr>
        <p:spPr bwMode="auto">
          <a:xfrm>
            <a:off x="3793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27  </a:t>
            </a:r>
          </a:p>
        </p:txBody>
      </p:sp>
      <p:sp>
        <p:nvSpPr>
          <p:cNvPr id="741558" name="Rectangle 182">
            <a:extLst>
              <a:ext uri="{FF2B5EF4-FFF2-40B4-BE49-F238E27FC236}">
                <a16:creationId xmlns:a16="http://schemas.microsoft.com/office/drawing/2014/main" id="{2E6BA3D4-76DA-4576-8B9A-7D4ED594AD7F}"/>
              </a:ext>
            </a:extLst>
          </p:cNvPr>
          <p:cNvSpPr>
            <a:spLocks noChangeArrowheads="1"/>
          </p:cNvSpPr>
          <p:nvPr/>
        </p:nvSpPr>
        <p:spPr bwMode="auto">
          <a:xfrm>
            <a:off x="25743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04</a:t>
            </a:r>
          </a:p>
        </p:txBody>
      </p:sp>
      <p:sp>
        <p:nvSpPr>
          <p:cNvPr id="741559" name="Rectangle 183">
            <a:extLst>
              <a:ext uri="{FF2B5EF4-FFF2-40B4-BE49-F238E27FC236}">
                <a16:creationId xmlns:a16="http://schemas.microsoft.com/office/drawing/2014/main" id="{57B3B04A-0AB9-4FCC-83E2-06C81B4FB00A}"/>
              </a:ext>
            </a:extLst>
          </p:cNvPr>
          <p:cNvSpPr>
            <a:spLocks noChangeArrowheads="1"/>
          </p:cNvSpPr>
          <p:nvPr/>
        </p:nvSpPr>
        <p:spPr bwMode="auto">
          <a:xfrm>
            <a:off x="5088901" y="55728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49*</a:t>
            </a:r>
          </a:p>
        </p:txBody>
      </p:sp>
      <p:sp>
        <p:nvSpPr>
          <p:cNvPr id="741560" name="Rectangle 184">
            <a:extLst>
              <a:ext uri="{FF2B5EF4-FFF2-40B4-BE49-F238E27FC236}">
                <a16:creationId xmlns:a16="http://schemas.microsoft.com/office/drawing/2014/main" id="{44EA65AB-0872-4F2B-8029-EBF1BA7C0373}"/>
              </a:ext>
            </a:extLst>
          </p:cNvPr>
          <p:cNvSpPr>
            <a:spLocks noChangeArrowheads="1"/>
          </p:cNvSpPr>
          <p:nvPr/>
        </p:nvSpPr>
        <p:spPr bwMode="auto">
          <a:xfrm>
            <a:off x="77559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76  </a:t>
            </a:r>
          </a:p>
        </p:txBody>
      </p:sp>
      <p:sp>
        <p:nvSpPr>
          <p:cNvPr id="741561" name="Rectangle 185">
            <a:extLst>
              <a:ext uri="{FF2B5EF4-FFF2-40B4-BE49-F238E27FC236}">
                <a16:creationId xmlns:a16="http://schemas.microsoft.com/office/drawing/2014/main" id="{F073DC47-EC48-4763-AD00-D5325268990A}"/>
              </a:ext>
            </a:extLst>
          </p:cNvPr>
          <p:cNvSpPr>
            <a:spLocks noChangeArrowheads="1"/>
          </p:cNvSpPr>
          <p:nvPr/>
        </p:nvSpPr>
        <p:spPr bwMode="auto">
          <a:xfrm>
            <a:off x="8365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97  </a:t>
            </a:r>
          </a:p>
        </p:txBody>
      </p:sp>
      <p:sp>
        <p:nvSpPr>
          <p:cNvPr id="741563" name="Text Box 187">
            <a:extLst>
              <a:ext uri="{FF2B5EF4-FFF2-40B4-BE49-F238E27FC236}">
                <a16:creationId xmlns:a16="http://schemas.microsoft.com/office/drawing/2014/main" id="{A9D30E63-B18E-4BB8-9B47-3FB424CC05C0}"/>
              </a:ext>
            </a:extLst>
          </p:cNvPr>
          <p:cNvSpPr txBox="1">
            <a:spLocks noChangeArrowheads="1"/>
          </p:cNvSpPr>
          <p:nvPr/>
        </p:nvSpPr>
        <p:spPr bwMode="auto">
          <a:xfrm>
            <a:off x="669301" y="2907432"/>
            <a:ext cx="685800" cy="461963"/>
          </a:xfrm>
          <a:prstGeom prst="rect">
            <a:avLst/>
          </a:prstGeom>
          <a:noFill/>
          <a:ln w="9525">
            <a:noFill/>
            <a:miter lim="800000"/>
            <a:headEnd/>
            <a:tailEnd/>
          </a:ln>
          <a:effectLst/>
        </p:spPr>
        <p:txBody>
          <a:bodyPr>
            <a:spAutoFit/>
          </a:bodyPr>
          <a:lstStyle/>
          <a:p>
            <a:pPr eaLnBrk="1" hangingPunct="1">
              <a:spcBef>
                <a:spcPct val="50000"/>
              </a:spcBef>
              <a:defRPr/>
            </a:pPr>
            <a:r>
              <a:rPr lang="en-US" altLang="zh-CN" b="1" dirty="0">
                <a:solidFill>
                  <a:srgbClr val="008000"/>
                </a:solidFill>
                <a:effectLst>
                  <a:outerShdw blurRad="38100" dist="38100" dir="2700000" algn="tl">
                    <a:srgbClr val="C0C0C0"/>
                  </a:outerShdw>
                </a:effectLst>
                <a:latin typeface="Times New Roman" pitchFamily="18" charset="0"/>
                <a:ea typeface="楷体_GB2312" pitchFamily="49" charset="-122"/>
              </a:rPr>
              <a:t>r[i]</a:t>
            </a:r>
          </a:p>
        </p:txBody>
      </p:sp>
      <p:sp>
        <p:nvSpPr>
          <p:cNvPr id="67" name="Text Box 3">
            <a:extLst>
              <a:ext uri="{FF2B5EF4-FFF2-40B4-BE49-F238E27FC236}">
                <a16:creationId xmlns:a16="http://schemas.microsoft.com/office/drawing/2014/main" id="{BFCE01DD-17C7-4E7F-8368-22B67486B82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pPr algn="r" eaLnBrk="1" hangingPunct="1">
                <a:spcBef>
                  <a:spcPct val="50000"/>
                </a:spcBef>
                <a:buClrTx/>
                <a:buSzTx/>
                <a:buFontTx/>
                <a:buNone/>
              </a:pPr>
              <a:t>6</a:t>
            </a:fld>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502"/>
                                        </p:tgtEl>
                                        <p:attrNameLst>
                                          <p:attrName>style.visibility</p:attrName>
                                        </p:attrNameLst>
                                      </p:cBhvr>
                                      <p:to>
                                        <p:strVal val="visible"/>
                                      </p:to>
                                    </p:set>
                                    <p:anim calcmode="lin" valueType="num">
                                      <p:cBhvr additive="base">
                                        <p:cTn id="7" dur="500" fill="hold"/>
                                        <p:tgtEl>
                                          <p:spTgt spid="741502"/>
                                        </p:tgtEl>
                                        <p:attrNameLst>
                                          <p:attrName>ppt_x</p:attrName>
                                        </p:attrNameLst>
                                      </p:cBhvr>
                                      <p:tavLst>
                                        <p:tav tm="0">
                                          <p:val>
                                            <p:strVal val="0-#ppt_w/2"/>
                                          </p:val>
                                        </p:tav>
                                        <p:tav tm="100000">
                                          <p:val>
                                            <p:strVal val="#ppt_x"/>
                                          </p:val>
                                        </p:tav>
                                      </p:tavLst>
                                    </p:anim>
                                    <p:anim calcmode="lin" valueType="num">
                                      <p:cBhvr additive="base">
                                        <p:cTn id="8" dur="500" fill="hold"/>
                                        <p:tgtEl>
                                          <p:spTgt spid="741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1563"/>
                                        </p:tgtEl>
                                        <p:attrNameLst>
                                          <p:attrName>style.visibility</p:attrName>
                                        </p:attrNameLst>
                                      </p:cBhvr>
                                      <p:to>
                                        <p:strVal val="visible"/>
                                      </p:to>
                                    </p:set>
                                    <p:anim calcmode="lin" valueType="num">
                                      <p:cBhvr additive="base">
                                        <p:cTn id="13" dur="500" fill="hold"/>
                                        <p:tgtEl>
                                          <p:spTgt spid="741563"/>
                                        </p:tgtEl>
                                        <p:attrNameLst>
                                          <p:attrName>ppt_x</p:attrName>
                                        </p:attrNameLst>
                                      </p:cBhvr>
                                      <p:tavLst>
                                        <p:tav tm="0">
                                          <p:val>
                                            <p:strVal val="0-#ppt_w/2"/>
                                          </p:val>
                                        </p:tav>
                                        <p:tav tm="100000">
                                          <p:val>
                                            <p:strVal val="#ppt_x"/>
                                          </p:val>
                                        </p:tav>
                                      </p:tavLst>
                                    </p:anim>
                                    <p:anim calcmode="lin" valueType="num">
                                      <p:cBhvr additive="base">
                                        <p:cTn id="14" dur="500" fill="hold"/>
                                        <p:tgtEl>
                                          <p:spTgt spid="7415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741565"/>
                                        </p:tgtEl>
                                        <p:attrNameLst>
                                          <p:attrName>style.visibility</p:attrName>
                                        </p:attrNameLst>
                                      </p:cBhvr>
                                      <p:to>
                                        <p:strVal val="visible"/>
                                      </p:to>
                                    </p:set>
                                    <p:animEffect transition="in" filter="wipe(left)">
                                      <p:cBhvr>
                                        <p:cTn id="19" dur="500"/>
                                        <p:tgtEl>
                                          <p:spTgt spid="7415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41503"/>
                                        </p:tgtEl>
                                        <p:attrNameLst>
                                          <p:attrName>style.visibility</p:attrName>
                                        </p:attrNameLst>
                                      </p:cBhvr>
                                      <p:to>
                                        <p:strVal val="visible"/>
                                      </p:to>
                                    </p:set>
                                    <p:anim calcmode="lin" valueType="num">
                                      <p:cBhvr additive="base">
                                        <p:cTn id="24" dur="500" fill="hold"/>
                                        <p:tgtEl>
                                          <p:spTgt spid="741503"/>
                                        </p:tgtEl>
                                        <p:attrNameLst>
                                          <p:attrName>ppt_x</p:attrName>
                                        </p:attrNameLst>
                                      </p:cBhvr>
                                      <p:tavLst>
                                        <p:tav tm="0">
                                          <p:val>
                                            <p:strVal val="0-#ppt_w/2"/>
                                          </p:val>
                                        </p:tav>
                                        <p:tav tm="100000">
                                          <p:val>
                                            <p:strVal val="#ppt_x"/>
                                          </p:val>
                                        </p:tav>
                                      </p:tavLst>
                                    </p:anim>
                                    <p:anim calcmode="lin" valueType="num">
                                      <p:cBhvr additive="base">
                                        <p:cTn id="25" dur="500" fill="hold"/>
                                        <p:tgtEl>
                                          <p:spTgt spid="74150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741506"/>
                                        </p:tgtEl>
                                        <p:attrNameLst>
                                          <p:attrName>style.visibility</p:attrName>
                                        </p:attrNameLst>
                                      </p:cBhvr>
                                      <p:to>
                                        <p:strVal val="visible"/>
                                      </p:to>
                                    </p:set>
                                    <p:animEffect transition="in" filter="slide(fromTop)">
                                      <p:cBhvr>
                                        <p:cTn id="30" dur="500"/>
                                        <p:tgtEl>
                                          <p:spTgt spid="741506"/>
                                        </p:tgtEl>
                                      </p:cBhvr>
                                    </p:animEffect>
                                  </p:childTnLst>
                                </p:cTn>
                              </p:par>
                            </p:childTnLst>
                          </p:cTn>
                        </p:par>
                        <p:par>
                          <p:cTn id="31" fill="hold" nodeType="afterGroup">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741507"/>
                                        </p:tgtEl>
                                        <p:attrNameLst>
                                          <p:attrName>style.visibility</p:attrName>
                                        </p:attrNameLst>
                                      </p:cBhvr>
                                      <p:to>
                                        <p:strVal val="visible"/>
                                      </p:to>
                                    </p:set>
                                    <p:animEffect transition="in" filter="slide(fromTop)">
                                      <p:cBhvr>
                                        <p:cTn id="34" dur="500"/>
                                        <p:tgtEl>
                                          <p:spTgt spid="7415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741508"/>
                                        </p:tgtEl>
                                        <p:attrNameLst>
                                          <p:attrName>style.visibility</p:attrName>
                                        </p:attrNameLst>
                                      </p:cBhvr>
                                      <p:to>
                                        <p:strVal val="visible"/>
                                      </p:to>
                                    </p:set>
                                    <p:animEffect transition="in" filter="slide(fromRight)">
                                      <p:cBhvr>
                                        <p:cTn id="39" dur="500"/>
                                        <p:tgtEl>
                                          <p:spTgt spid="741508"/>
                                        </p:tgtEl>
                                      </p:cBhvr>
                                    </p:animEffect>
                                  </p:childTnLst>
                                </p:cTn>
                              </p:par>
                            </p:childTnLst>
                          </p:cTn>
                        </p:par>
                        <p:par>
                          <p:cTn id="40" fill="hold" nodeType="afterGroup">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741509"/>
                                        </p:tgtEl>
                                        <p:attrNameLst>
                                          <p:attrName>style.visibility</p:attrName>
                                        </p:attrNameLst>
                                      </p:cBhvr>
                                      <p:to>
                                        <p:strVal val="visible"/>
                                      </p:to>
                                    </p:set>
                                    <p:animEffect transition="in" filter="slide(fromLeft)">
                                      <p:cBhvr>
                                        <p:cTn id="43" dur="500"/>
                                        <p:tgtEl>
                                          <p:spTgt spid="7415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741510"/>
                                        </p:tgtEl>
                                        <p:attrNameLst>
                                          <p:attrName>style.visibility</p:attrName>
                                        </p:attrNameLst>
                                      </p:cBhvr>
                                      <p:to>
                                        <p:strVal val="visible"/>
                                      </p:to>
                                    </p:set>
                                    <p:animEffect transition="in" filter="slide(fromTop)">
                                      <p:cBhvr>
                                        <p:cTn id="48" dur="500"/>
                                        <p:tgtEl>
                                          <p:spTgt spid="741510"/>
                                        </p:tgtEl>
                                      </p:cBhvr>
                                    </p:animEffect>
                                  </p:childTnLst>
                                </p:cTn>
                              </p:par>
                            </p:childTnLst>
                          </p:cTn>
                        </p:par>
                        <p:par>
                          <p:cTn id="49" fill="hold" nodeType="afterGroup">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741511"/>
                                        </p:tgtEl>
                                        <p:attrNameLst>
                                          <p:attrName>style.visibility</p:attrName>
                                        </p:attrNameLst>
                                      </p:cBhvr>
                                      <p:to>
                                        <p:strVal val="visible"/>
                                      </p:to>
                                    </p:set>
                                    <p:animEffect transition="in" filter="slide(fromTop)">
                                      <p:cBhvr>
                                        <p:cTn id="52" dur="500"/>
                                        <p:tgtEl>
                                          <p:spTgt spid="7415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741518"/>
                                        </p:tgtEl>
                                        <p:attrNameLst>
                                          <p:attrName>style.visibility</p:attrName>
                                        </p:attrNameLst>
                                      </p:cBhvr>
                                      <p:to>
                                        <p:strVal val="visible"/>
                                      </p:to>
                                    </p:set>
                                    <p:animEffect transition="in" filter="slide(fromRight)">
                                      <p:cBhvr>
                                        <p:cTn id="57" dur="500"/>
                                        <p:tgtEl>
                                          <p:spTgt spid="741518"/>
                                        </p:tgtEl>
                                      </p:cBhvr>
                                    </p:animEffect>
                                  </p:childTnLst>
                                </p:cTn>
                              </p:par>
                            </p:childTnLst>
                          </p:cTn>
                        </p:par>
                        <p:par>
                          <p:cTn id="58" fill="hold" nodeType="afterGroup">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741519"/>
                                        </p:tgtEl>
                                        <p:attrNameLst>
                                          <p:attrName>style.visibility</p:attrName>
                                        </p:attrNameLst>
                                      </p:cBhvr>
                                      <p:to>
                                        <p:strVal val="visible"/>
                                      </p:to>
                                    </p:set>
                                    <p:animEffect transition="in" filter="slide(fromLeft)">
                                      <p:cBhvr>
                                        <p:cTn id="61" dur="500"/>
                                        <p:tgtEl>
                                          <p:spTgt spid="7415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741512"/>
                                        </p:tgtEl>
                                        <p:attrNameLst>
                                          <p:attrName>style.visibility</p:attrName>
                                        </p:attrNameLst>
                                      </p:cBhvr>
                                      <p:to>
                                        <p:strVal val="visible"/>
                                      </p:to>
                                    </p:set>
                                    <p:animEffect transition="in" filter="slide(fromTop)">
                                      <p:cBhvr>
                                        <p:cTn id="66" dur="500"/>
                                        <p:tgtEl>
                                          <p:spTgt spid="741512"/>
                                        </p:tgtEl>
                                      </p:cBhvr>
                                    </p:animEffect>
                                  </p:childTnLst>
                                </p:cTn>
                              </p:par>
                            </p:childTnLst>
                          </p:cTn>
                        </p:par>
                        <p:par>
                          <p:cTn id="67" fill="hold" nodeType="afterGroup">
                            <p:stCondLst>
                              <p:cond delay="500"/>
                            </p:stCondLst>
                            <p:childTnLst>
                              <p:par>
                                <p:cTn id="68" presetID="12" presetClass="entr" presetSubtype="1" fill="hold" grpId="0" nodeType="afterEffect">
                                  <p:stCondLst>
                                    <p:cond delay="0"/>
                                  </p:stCondLst>
                                  <p:childTnLst>
                                    <p:set>
                                      <p:cBhvr>
                                        <p:cTn id="69" dur="1" fill="hold">
                                          <p:stCondLst>
                                            <p:cond delay="0"/>
                                          </p:stCondLst>
                                        </p:cTn>
                                        <p:tgtEl>
                                          <p:spTgt spid="741513"/>
                                        </p:tgtEl>
                                        <p:attrNameLst>
                                          <p:attrName>style.visibility</p:attrName>
                                        </p:attrNameLst>
                                      </p:cBhvr>
                                      <p:to>
                                        <p:strVal val="visible"/>
                                      </p:to>
                                    </p:set>
                                    <p:animEffect transition="in" filter="slide(fromTop)">
                                      <p:cBhvr>
                                        <p:cTn id="70" dur="500"/>
                                        <p:tgtEl>
                                          <p:spTgt spid="7415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741521"/>
                                        </p:tgtEl>
                                        <p:attrNameLst>
                                          <p:attrName>style.visibility</p:attrName>
                                        </p:attrNameLst>
                                      </p:cBhvr>
                                      <p:to>
                                        <p:strVal val="visible"/>
                                      </p:to>
                                    </p:set>
                                    <p:animEffect transition="in" filter="slide(fromRight)">
                                      <p:cBhvr>
                                        <p:cTn id="75" dur="500"/>
                                        <p:tgtEl>
                                          <p:spTgt spid="741521"/>
                                        </p:tgtEl>
                                      </p:cBhvr>
                                    </p:animEffect>
                                  </p:childTnLst>
                                </p:cTn>
                              </p:par>
                            </p:childTnLst>
                          </p:cTn>
                        </p:par>
                        <p:par>
                          <p:cTn id="76" fill="hold" nodeType="afterGroup">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741520"/>
                                        </p:tgtEl>
                                        <p:attrNameLst>
                                          <p:attrName>style.visibility</p:attrName>
                                        </p:attrNameLst>
                                      </p:cBhvr>
                                      <p:to>
                                        <p:strVal val="visible"/>
                                      </p:to>
                                    </p:set>
                                    <p:animEffect transition="in" filter="slide(fromLeft)">
                                      <p:cBhvr>
                                        <p:cTn id="79" dur="500"/>
                                        <p:tgtEl>
                                          <p:spTgt spid="74152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741514"/>
                                        </p:tgtEl>
                                        <p:attrNameLst>
                                          <p:attrName>style.visibility</p:attrName>
                                        </p:attrNameLst>
                                      </p:cBhvr>
                                      <p:to>
                                        <p:strVal val="visible"/>
                                      </p:to>
                                    </p:set>
                                    <p:animEffect transition="in" filter="slide(fromTop)">
                                      <p:cBhvr>
                                        <p:cTn id="84" dur="500"/>
                                        <p:tgtEl>
                                          <p:spTgt spid="741514"/>
                                        </p:tgtEl>
                                      </p:cBhvr>
                                    </p:animEffect>
                                  </p:childTnLst>
                                </p:cTn>
                              </p:par>
                            </p:childTnLst>
                          </p:cTn>
                        </p:par>
                        <p:par>
                          <p:cTn id="85" fill="hold" nodeType="afterGroup">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741515"/>
                                        </p:tgtEl>
                                        <p:attrNameLst>
                                          <p:attrName>style.visibility</p:attrName>
                                        </p:attrNameLst>
                                      </p:cBhvr>
                                      <p:to>
                                        <p:strVal val="visible"/>
                                      </p:to>
                                    </p:set>
                                    <p:animEffect transition="in" filter="slide(fromTop)">
                                      <p:cBhvr>
                                        <p:cTn id="88" dur="500"/>
                                        <p:tgtEl>
                                          <p:spTgt spid="74151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741523"/>
                                        </p:tgtEl>
                                        <p:attrNameLst>
                                          <p:attrName>style.visibility</p:attrName>
                                        </p:attrNameLst>
                                      </p:cBhvr>
                                      <p:to>
                                        <p:strVal val="visible"/>
                                      </p:to>
                                    </p:set>
                                    <p:animEffect transition="in" filter="slide(fromRight)">
                                      <p:cBhvr>
                                        <p:cTn id="93" dur="500"/>
                                        <p:tgtEl>
                                          <p:spTgt spid="741523"/>
                                        </p:tgtEl>
                                      </p:cBhvr>
                                    </p:animEffect>
                                  </p:childTnLst>
                                </p:cTn>
                              </p:par>
                            </p:childTnLst>
                          </p:cTn>
                        </p:par>
                        <p:par>
                          <p:cTn id="94" fill="hold" nodeType="afterGroup">
                            <p:stCondLst>
                              <p:cond delay="500"/>
                            </p:stCondLst>
                            <p:childTnLst>
                              <p:par>
                                <p:cTn id="95" presetID="12" presetClass="entr" presetSubtype="8" fill="hold" grpId="0" nodeType="afterEffect">
                                  <p:stCondLst>
                                    <p:cond delay="0"/>
                                  </p:stCondLst>
                                  <p:childTnLst>
                                    <p:set>
                                      <p:cBhvr>
                                        <p:cTn id="96" dur="1" fill="hold">
                                          <p:stCondLst>
                                            <p:cond delay="0"/>
                                          </p:stCondLst>
                                        </p:cTn>
                                        <p:tgtEl>
                                          <p:spTgt spid="741522"/>
                                        </p:tgtEl>
                                        <p:attrNameLst>
                                          <p:attrName>style.visibility</p:attrName>
                                        </p:attrNameLst>
                                      </p:cBhvr>
                                      <p:to>
                                        <p:strVal val="visible"/>
                                      </p:to>
                                    </p:set>
                                    <p:animEffect transition="in" filter="slide(fromLeft)">
                                      <p:cBhvr>
                                        <p:cTn id="97" dur="500"/>
                                        <p:tgtEl>
                                          <p:spTgt spid="74152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1" fill="hold" grpId="0" nodeType="clickEffect">
                                  <p:stCondLst>
                                    <p:cond delay="0"/>
                                  </p:stCondLst>
                                  <p:childTnLst>
                                    <p:set>
                                      <p:cBhvr>
                                        <p:cTn id="101" dur="1" fill="hold">
                                          <p:stCondLst>
                                            <p:cond delay="0"/>
                                          </p:stCondLst>
                                        </p:cTn>
                                        <p:tgtEl>
                                          <p:spTgt spid="741516"/>
                                        </p:tgtEl>
                                        <p:attrNameLst>
                                          <p:attrName>style.visibility</p:attrName>
                                        </p:attrNameLst>
                                      </p:cBhvr>
                                      <p:to>
                                        <p:strVal val="visible"/>
                                      </p:to>
                                    </p:set>
                                    <p:animEffect transition="in" filter="slide(fromTop)">
                                      <p:cBhvr>
                                        <p:cTn id="102" dur="500"/>
                                        <p:tgtEl>
                                          <p:spTgt spid="741516"/>
                                        </p:tgtEl>
                                      </p:cBhvr>
                                    </p:animEffect>
                                  </p:childTnLst>
                                </p:cTn>
                              </p:par>
                            </p:childTnLst>
                          </p:cTn>
                        </p:par>
                        <p:par>
                          <p:cTn id="103" fill="hold" nodeType="afterGroup">
                            <p:stCondLst>
                              <p:cond delay="500"/>
                            </p:stCondLst>
                            <p:childTnLst>
                              <p:par>
                                <p:cTn id="104" presetID="12" presetClass="entr" presetSubtype="1" fill="hold" grpId="0" nodeType="afterEffect">
                                  <p:stCondLst>
                                    <p:cond delay="0"/>
                                  </p:stCondLst>
                                  <p:childTnLst>
                                    <p:set>
                                      <p:cBhvr>
                                        <p:cTn id="105" dur="1" fill="hold">
                                          <p:stCondLst>
                                            <p:cond delay="0"/>
                                          </p:stCondLst>
                                        </p:cTn>
                                        <p:tgtEl>
                                          <p:spTgt spid="741517"/>
                                        </p:tgtEl>
                                        <p:attrNameLst>
                                          <p:attrName>style.visibility</p:attrName>
                                        </p:attrNameLst>
                                      </p:cBhvr>
                                      <p:to>
                                        <p:strVal val="visible"/>
                                      </p:to>
                                    </p:set>
                                    <p:animEffect transition="in" filter="slide(fromTop)">
                                      <p:cBhvr>
                                        <p:cTn id="106" dur="500"/>
                                        <p:tgtEl>
                                          <p:spTgt spid="7415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2" fill="hold" grpId="0" nodeType="clickEffect">
                                  <p:stCondLst>
                                    <p:cond delay="0"/>
                                  </p:stCondLst>
                                  <p:childTnLst>
                                    <p:set>
                                      <p:cBhvr>
                                        <p:cTn id="110" dur="1" fill="hold">
                                          <p:stCondLst>
                                            <p:cond delay="0"/>
                                          </p:stCondLst>
                                        </p:cTn>
                                        <p:tgtEl>
                                          <p:spTgt spid="741527"/>
                                        </p:tgtEl>
                                        <p:attrNameLst>
                                          <p:attrName>style.visibility</p:attrName>
                                        </p:attrNameLst>
                                      </p:cBhvr>
                                      <p:to>
                                        <p:strVal val="visible"/>
                                      </p:to>
                                    </p:set>
                                    <p:animEffect transition="in" filter="slide(fromRight)">
                                      <p:cBhvr>
                                        <p:cTn id="111" dur="500"/>
                                        <p:tgtEl>
                                          <p:spTgt spid="741527"/>
                                        </p:tgtEl>
                                      </p:cBhvr>
                                    </p:animEffect>
                                  </p:childTnLst>
                                </p:cTn>
                              </p:par>
                            </p:childTnLst>
                          </p:cTn>
                        </p:par>
                        <p:par>
                          <p:cTn id="112" fill="hold" nodeType="afterGroup">
                            <p:stCondLst>
                              <p:cond delay="500"/>
                            </p:stCondLst>
                            <p:childTnLst>
                              <p:par>
                                <p:cTn id="113" presetID="12" presetClass="entr" presetSubtype="8" fill="hold" grpId="0" nodeType="afterEffect">
                                  <p:stCondLst>
                                    <p:cond delay="0"/>
                                  </p:stCondLst>
                                  <p:childTnLst>
                                    <p:set>
                                      <p:cBhvr>
                                        <p:cTn id="114" dur="1" fill="hold">
                                          <p:stCondLst>
                                            <p:cond delay="0"/>
                                          </p:stCondLst>
                                        </p:cTn>
                                        <p:tgtEl>
                                          <p:spTgt spid="741526"/>
                                        </p:tgtEl>
                                        <p:attrNameLst>
                                          <p:attrName>style.visibility</p:attrName>
                                        </p:attrNameLst>
                                      </p:cBhvr>
                                      <p:to>
                                        <p:strVal val="visible"/>
                                      </p:to>
                                    </p:set>
                                    <p:animEffect transition="in" filter="slide(fromLeft)">
                                      <p:cBhvr>
                                        <p:cTn id="115" dur="500"/>
                                        <p:tgtEl>
                                          <p:spTgt spid="74152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741504"/>
                                        </p:tgtEl>
                                        <p:attrNameLst>
                                          <p:attrName>style.visibility</p:attrName>
                                        </p:attrNameLst>
                                      </p:cBhvr>
                                      <p:to>
                                        <p:strVal val="visible"/>
                                      </p:to>
                                    </p:set>
                                    <p:anim calcmode="lin" valueType="num">
                                      <p:cBhvr additive="base">
                                        <p:cTn id="120" dur="500" fill="hold"/>
                                        <p:tgtEl>
                                          <p:spTgt spid="741504"/>
                                        </p:tgtEl>
                                        <p:attrNameLst>
                                          <p:attrName>ppt_x</p:attrName>
                                        </p:attrNameLst>
                                      </p:cBhvr>
                                      <p:tavLst>
                                        <p:tav tm="0">
                                          <p:val>
                                            <p:strVal val="0-#ppt_w/2"/>
                                          </p:val>
                                        </p:tav>
                                        <p:tav tm="100000">
                                          <p:val>
                                            <p:strVal val="#ppt_x"/>
                                          </p:val>
                                        </p:tav>
                                      </p:tavLst>
                                    </p:anim>
                                    <p:anim calcmode="lin" valueType="num">
                                      <p:cBhvr additive="base">
                                        <p:cTn id="121" dur="500" fill="hold"/>
                                        <p:tgtEl>
                                          <p:spTgt spid="741504"/>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1" fill="hold" grpId="0" nodeType="clickEffect">
                                  <p:stCondLst>
                                    <p:cond delay="0"/>
                                  </p:stCondLst>
                                  <p:childTnLst>
                                    <p:set>
                                      <p:cBhvr>
                                        <p:cTn id="125" dur="1" fill="hold">
                                          <p:stCondLst>
                                            <p:cond delay="0"/>
                                          </p:stCondLst>
                                        </p:cTn>
                                        <p:tgtEl>
                                          <p:spTgt spid="741524"/>
                                        </p:tgtEl>
                                        <p:attrNameLst>
                                          <p:attrName>style.visibility</p:attrName>
                                        </p:attrNameLst>
                                      </p:cBhvr>
                                      <p:to>
                                        <p:strVal val="visible"/>
                                      </p:to>
                                    </p:set>
                                    <p:animEffect transition="in" filter="slide(fromTop)">
                                      <p:cBhvr>
                                        <p:cTn id="126" dur="500"/>
                                        <p:tgtEl>
                                          <p:spTgt spid="741524"/>
                                        </p:tgtEl>
                                      </p:cBhvr>
                                    </p:animEffect>
                                  </p:childTnLst>
                                </p:cTn>
                              </p:par>
                            </p:childTnLst>
                          </p:cTn>
                        </p:par>
                        <p:par>
                          <p:cTn id="127" fill="hold" nodeType="afterGroup">
                            <p:stCondLst>
                              <p:cond delay="500"/>
                            </p:stCondLst>
                            <p:childTnLst>
                              <p:par>
                                <p:cTn id="128" presetID="12" presetClass="entr" presetSubtype="1" fill="hold" grpId="0" nodeType="afterEffect">
                                  <p:stCondLst>
                                    <p:cond delay="0"/>
                                  </p:stCondLst>
                                  <p:childTnLst>
                                    <p:set>
                                      <p:cBhvr>
                                        <p:cTn id="129" dur="1" fill="hold">
                                          <p:stCondLst>
                                            <p:cond delay="0"/>
                                          </p:stCondLst>
                                        </p:cTn>
                                        <p:tgtEl>
                                          <p:spTgt spid="741525"/>
                                        </p:tgtEl>
                                        <p:attrNameLst>
                                          <p:attrName>style.visibility</p:attrName>
                                        </p:attrNameLst>
                                      </p:cBhvr>
                                      <p:to>
                                        <p:strVal val="visible"/>
                                      </p:to>
                                    </p:set>
                                    <p:animEffect transition="in" filter="slide(fromTop)">
                                      <p:cBhvr>
                                        <p:cTn id="130" dur="500"/>
                                        <p:tgtEl>
                                          <p:spTgt spid="741525"/>
                                        </p:tgtEl>
                                      </p:cBhvr>
                                    </p:animEffect>
                                  </p:childTnLst>
                                </p:cTn>
                              </p:par>
                            </p:childTnLst>
                          </p:cTn>
                        </p:par>
                        <p:par>
                          <p:cTn id="131" fill="hold" nodeType="afterGroup">
                            <p:stCondLst>
                              <p:cond delay="1000"/>
                            </p:stCondLst>
                            <p:childTnLst>
                              <p:par>
                                <p:cTn id="132" presetID="12" presetClass="entr" presetSubtype="1" fill="hold" grpId="0" nodeType="afterEffect">
                                  <p:stCondLst>
                                    <p:cond delay="0"/>
                                  </p:stCondLst>
                                  <p:childTnLst>
                                    <p:set>
                                      <p:cBhvr>
                                        <p:cTn id="133" dur="1" fill="hold">
                                          <p:stCondLst>
                                            <p:cond delay="0"/>
                                          </p:stCondLst>
                                        </p:cTn>
                                        <p:tgtEl>
                                          <p:spTgt spid="741378"/>
                                        </p:tgtEl>
                                        <p:attrNameLst>
                                          <p:attrName>style.visibility</p:attrName>
                                        </p:attrNameLst>
                                      </p:cBhvr>
                                      <p:to>
                                        <p:strVal val="visible"/>
                                      </p:to>
                                    </p:set>
                                    <p:animEffect transition="in" filter="slide(fromTop)">
                                      <p:cBhvr>
                                        <p:cTn id="134" dur="500"/>
                                        <p:tgtEl>
                                          <p:spTgt spid="741378"/>
                                        </p:tgtEl>
                                      </p:cBhvr>
                                    </p:animEffect>
                                  </p:childTnLst>
                                </p:cTn>
                              </p:par>
                            </p:childTnLst>
                          </p:cTn>
                        </p:par>
                        <p:par>
                          <p:cTn id="135" fill="hold" nodeType="afterGroup">
                            <p:stCondLst>
                              <p:cond delay="1500"/>
                            </p:stCondLst>
                            <p:childTnLst>
                              <p:par>
                                <p:cTn id="136" presetID="12" presetClass="entr" presetSubtype="1" fill="hold" grpId="0" nodeType="afterEffect">
                                  <p:stCondLst>
                                    <p:cond delay="0"/>
                                  </p:stCondLst>
                                  <p:childTnLst>
                                    <p:set>
                                      <p:cBhvr>
                                        <p:cTn id="137" dur="1" fill="hold">
                                          <p:stCondLst>
                                            <p:cond delay="0"/>
                                          </p:stCondLst>
                                        </p:cTn>
                                        <p:tgtEl>
                                          <p:spTgt spid="741538"/>
                                        </p:tgtEl>
                                        <p:attrNameLst>
                                          <p:attrName>style.visibility</p:attrName>
                                        </p:attrNameLst>
                                      </p:cBhvr>
                                      <p:to>
                                        <p:strVal val="visible"/>
                                      </p:to>
                                    </p:set>
                                    <p:animEffect transition="in" filter="slide(fromTop)">
                                      <p:cBhvr>
                                        <p:cTn id="138" dur="500"/>
                                        <p:tgtEl>
                                          <p:spTgt spid="741538"/>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2" fill="hold" grpId="0" nodeType="clickEffect">
                                  <p:stCondLst>
                                    <p:cond delay="0"/>
                                  </p:stCondLst>
                                  <p:childTnLst>
                                    <p:set>
                                      <p:cBhvr>
                                        <p:cTn id="142" dur="1" fill="hold">
                                          <p:stCondLst>
                                            <p:cond delay="0"/>
                                          </p:stCondLst>
                                        </p:cTn>
                                        <p:tgtEl>
                                          <p:spTgt spid="741539"/>
                                        </p:tgtEl>
                                        <p:attrNameLst>
                                          <p:attrName>style.visibility</p:attrName>
                                        </p:attrNameLst>
                                      </p:cBhvr>
                                      <p:to>
                                        <p:strVal val="visible"/>
                                      </p:to>
                                    </p:set>
                                    <p:animEffect transition="in" filter="slide(fromRight)">
                                      <p:cBhvr>
                                        <p:cTn id="143" dur="500"/>
                                        <p:tgtEl>
                                          <p:spTgt spid="741539"/>
                                        </p:tgtEl>
                                      </p:cBhvr>
                                    </p:animEffect>
                                  </p:childTnLst>
                                </p:cTn>
                              </p:par>
                            </p:childTnLst>
                          </p:cTn>
                        </p:par>
                        <p:par>
                          <p:cTn id="144" fill="hold" nodeType="afterGroup">
                            <p:stCondLst>
                              <p:cond delay="500"/>
                            </p:stCondLst>
                            <p:childTnLst>
                              <p:par>
                                <p:cTn id="145" presetID="12" presetClass="entr" presetSubtype="8" fill="hold" grpId="0" nodeType="afterEffect">
                                  <p:stCondLst>
                                    <p:cond delay="0"/>
                                  </p:stCondLst>
                                  <p:childTnLst>
                                    <p:set>
                                      <p:cBhvr>
                                        <p:cTn id="146" dur="1" fill="hold">
                                          <p:stCondLst>
                                            <p:cond delay="0"/>
                                          </p:stCondLst>
                                        </p:cTn>
                                        <p:tgtEl>
                                          <p:spTgt spid="741528"/>
                                        </p:tgtEl>
                                        <p:attrNameLst>
                                          <p:attrName>style.visibility</p:attrName>
                                        </p:attrNameLst>
                                      </p:cBhvr>
                                      <p:to>
                                        <p:strVal val="visible"/>
                                      </p:to>
                                    </p:set>
                                    <p:animEffect transition="in" filter="slide(fromLeft)">
                                      <p:cBhvr>
                                        <p:cTn id="147" dur="500"/>
                                        <p:tgtEl>
                                          <p:spTgt spid="74152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741529"/>
                                        </p:tgtEl>
                                        <p:attrNameLst>
                                          <p:attrName>style.visibility</p:attrName>
                                        </p:attrNameLst>
                                      </p:cBhvr>
                                      <p:to>
                                        <p:strVal val="visible"/>
                                      </p:to>
                                    </p:set>
                                  </p:childTnLst>
                                </p:cTn>
                              </p:par>
                            </p:childTnLst>
                          </p:cTn>
                        </p:par>
                        <p:par>
                          <p:cTn id="152" fill="hold" nodeType="afterGroup">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74154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741530"/>
                                        </p:tgtEl>
                                        <p:attrNameLst>
                                          <p:attrName>style.visibility</p:attrName>
                                        </p:attrNameLst>
                                      </p:cBhvr>
                                      <p:to>
                                        <p:strVal val="visible"/>
                                      </p:to>
                                    </p:set>
                                    <p:animEffect transition="in" filter="slide(fromTop)">
                                      <p:cBhvr>
                                        <p:cTn id="159" dur="500"/>
                                        <p:tgtEl>
                                          <p:spTgt spid="741530"/>
                                        </p:tgtEl>
                                      </p:cBhvr>
                                    </p:animEffect>
                                  </p:childTnLst>
                                </p:cTn>
                              </p:par>
                            </p:childTnLst>
                          </p:cTn>
                        </p:par>
                        <p:par>
                          <p:cTn id="160" fill="hold" nodeType="afterGroup">
                            <p:stCondLst>
                              <p:cond delay="500"/>
                            </p:stCondLst>
                            <p:childTnLst>
                              <p:par>
                                <p:cTn id="161" presetID="12" presetClass="entr" presetSubtype="1" fill="hold" grpId="0" nodeType="afterEffect">
                                  <p:stCondLst>
                                    <p:cond delay="0"/>
                                  </p:stCondLst>
                                  <p:childTnLst>
                                    <p:set>
                                      <p:cBhvr>
                                        <p:cTn id="162" dur="1" fill="hold">
                                          <p:stCondLst>
                                            <p:cond delay="0"/>
                                          </p:stCondLst>
                                        </p:cTn>
                                        <p:tgtEl>
                                          <p:spTgt spid="741531"/>
                                        </p:tgtEl>
                                        <p:attrNameLst>
                                          <p:attrName>style.visibility</p:attrName>
                                        </p:attrNameLst>
                                      </p:cBhvr>
                                      <p:to>
                                        <p:strVal val="visible"/>
                                      </p:to>
                                    </p:set>
                                    <p:animEffect transition="in" filter="slide(fromTop)">
                                      <p:cBhvr>
                                        <p:cTn id="163" dur="500"/>
                                        <p:tgtEl>
                                          <p:spTgt spid="741531"/>
                                        </p:tgtEl>
                                      </p:cBhvr>
                                    </p:animEffect>
                                  </p:childTnLst>
                                </p:cTn>
                              </p:par>
                            </p:childTnLst>
                          </p:cTn>
                        </p:par>
                        <p:par>
                          <p:cTn id="164" fill="hold" nodeType="afterGroup">
                            <p:stCondLst>
                              <p:cond delay="1000"/>
                            </p:stCondLst>
                            <p:childTnLst>
                              <p:par>
                                <p:cTn id="165" presetID="12" presetClass="entr" presetSubtype="1" fill="hold" grpId="0" nodeType="afterEffect">
                                  <p:stCondLst>
                                    <p:cond delay="0"/>
                                  </p:stCondLst>
                                  <p:childTnLst>
                                    <p:set>
                                      <p:cBhvr>
                                        <p:cTn id="166" dur="1" fill="hold">
                                          <p:stCondLst>
                                            <p:cond delay="0"/>
                                          </p:stCondLst>
                                        </p:cTn>
                                        <p:tgtEl>
                                          <p:spTgt spid="741541"/>
                                        </p:tgtEl>
                                        <p:attrNameLst>
                                          <p:attrName>style.visibility</p:attrName>
                                        </p:attrNameLst>
                                      </p:cBhvr>
                                      <p:to>
                                        <p:strVal val="visible"/>
                                      </p:to>
                                    </p:set>
                                    <p:animEffect transition="in" filter="slide(fromTop)">
                                      <p:cBhvr>
                                        <p:cTn id="167" dur="500"/>
                                        <p:tgtEl>
                                          <p:spTgt spid="741541"/>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2" presetClass="entr" presetSubtype="2" fill="hold" grpId="0" nodeType="clickEffect">
                                  <p:stCondLst>
                                    <p:cond delay="0"/>
                                  </p:stCondLst>
                                  <p:childTnLst>
                                    <p:set>
                                      <p:cBhvr>
                                        <p:cTn id="171" dur="1" fill="hold">
                                          <p:stCondLst>
                                            <p:cond delay="0"/>
                                          </p:stCondLst>
                                        </p:cTn>
                                        <p:tgtEl>
                                          <p:spTgt spid="741533"/>
                                        </p:tgtEl>
                                        <p:attrNameLst>
                                          <p:attrName>style.visibility</p:attrName>
                                        </p:attrNameLst>
                                      </p:cBhvr>
                                      <p:to>
                                        <p:strVal val="visible"/>
                                      </p:to>
                                    </p:set>
                                    <p:animEffect transition="in" filter="slide(fromRight)">
                                      <p:cBhvr>
                                        <p:cTn id="172" dur="500"/>
                                        <p:tgtEl>
                                          <p:spTgt spid="741533"/>
                                        </p:tgtEl>
                                      </p:cBhvr>
                                    </p:animEffect>
                                  </p:childTnLst>
                                </p:cTn>
                              </p:par>
                            </p:childTnLst>
                          </p:cTn>
                        </p:par>
                        <p:par>
                          <p:cTn id="173" fill="hold" nodeType="afterGroup">
                            <p:stCondLst>
                              <p:cond delay="500"/>
                            </p:stCondLst>
                            <p:childTnLst>
                              <p:par>
                                <p:cTn id="174" presetID="12" presetClass="entr" presetSubtype="8" fill="hold" grpId="0" nodeType="afterEffect">
                                  <p:stCondLst>
                                    <p:cond delay="0"/>
                                  </p:stCondLst>
                                  <p:childTnLst>
                                    <p:set>
                                      <p:cBhvr>
                                        <p:cTn id="175" dur="1" fill="hold">
                                          <p:stCondLst>
                                            <p:cond delay="0"/>
                                          </p:stCondLst>
                                        </p:cTn>
                                        <p:tgtEl>
                                          <p:spTgt spid="741532"/>
                                        </p:tgtEl>
                                        <p:attrNameLst>
                                          <p:attrName>style.visibility</p:attrName>
                                        </p:attrNameLst>
                                      </p:cBhvr>
                                      <p:to>
                                        <p:strVal val="visible"/>
                                      </p:to>
                                    </p:set>
                                    <p:animEffect transition="in" filter="slide(fromLeft)">
                                      <p:cBhvr>
                                        <p:cTn id="176" dur="500"/>
                                        <p:tgtEl>
                                          <p:spTgt spid="741532"/>
                                        </p:tgtEl>
                                      </p:cBhvr>
                                    </p:animEffect>
                                  </p:childTnLst>
                                </p:cTn>
                              </p:par>
                            </p:childTnLst>
                          </p:cTn>
                        </p:par>
                        <p:par>
                          <p:cTn id="177" fill="hold" nodeType="afterGroup">
                            <p:stCondLst>
                              <p:cond delay="1000"/>
                            </p:stCondLst>
                            <p:childTnLst>
                              <p:par>
                                <p:cTn id="178" presetID="1" presetClass="entr" presetSubtype="0" fill="hold" grpId="0" nodeType="afterEffect">
                                  <p:stCondLst>
                                    <p:cond delay="0"/>
                                  </p:stCondLst>
                                  <p:childTnLst>
                                    <p:set>
                                      <p:cBhvr>
                                        <p:cTn id="179" dur="1" fill="hold">
                                          <p:stCondLst>
                                            <p:cond delay="499"/>
                                          </p:stCondLst>
                                        </p:cTn>
                                        <p:tgtEl>
                                          <p:spTgt spid="741542"/>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1" fill="hold" grpId="0" nodeType="clickEffect">
                                  <p:stCondLst>
                                    <p:cond delay="0"/>
                                  </p:stCondLst>
                                  <p:childTnLst>
                                    <p:set>
                                      <p:cBhvr>
                                        <p:cTn id="183" dur="1" fill="hold">
                                          <p:stCondLst>
                                            <p:cond delay="0"/>
                                          </p:stCondLst>
                                        </p:cTn>
                                        <p:tgtEl>
                                          <p:spTgt spid="741535"/>
                                        </p:tgtEl>
                                        <p:attrNameLst>
                                          <p:attrName>style.visibility</p:attrName>
                                        </p:attrNameLst>
                                      </p:cBhvr>
                                      <p:to>
                                        <p:strVal val="visible"/>
                                      </p:to>
                                    </p:set>
                                    <p:animEffect transition="in" filter="slide(fromTop)">
                                      <p:cBhvr>
                                        <p:cTn id="184" dur="500"/>
                                        <p:tgtEl>
                                          <p:spTgt spid="741535"/>
                                        </p:tgtEl>
                                      </p:cBhvr>
                                    </p:animEffect>
                                  </p:childTnLst>
                                </p:cTn>
                              </p:par>
                            </p:childTnLst>
                          </p:cTn>
                        </p:par>
                        <p:par>
                          <p:cTn id="185" fill="hold" nodeType="afterGroup">
                            <p:stCondLst>
                              <p:cond delay="500"/>
                            </p:stCondLst>
                            <p:childTnLst>
                              <p:par>
                                <p:cTn id="186" presetID="12" presetClass="entr" presetSubtype="1" fill="hold" grpId="0" nodeType="afterEffect">
                                  <p:stCondLst>
                                    <p:cond delay="0"/>
                                  </p:stCondLst>
                                  <p:childTnLst>
                                    <p:set>
                                      <p:cBhvr>
                                        <p:cTn id="187" dur="1" fill="hold">
                                          <p:stCondLst>
                                            <p:cond delay="0"/>
                                          </p:stCondLst>
                                        </p:cTn>
                                        <p:tgtEl>
                                          <p:spTgt spid="741534"/>
                                        </p:tgtEl>
                                        <p:attrNameLst>
                                          <p:attrName>style.visibility</p:attrName>
                                        </p:attrNameLst>
                                      </p:cBhvr>
                                      <p:to>
                                        <p:strVal val="visible"/>
                                      </p:to>
                                    </p:set>
                                    <p:animEffect transition="in" filter="slide(fromTop)">
                                      <p:cBhvr>
                                        <p:cTn id="188" dur="500"/>
                                        <p:tgtEl>
                                          <p:spTgt spid="741534"/>
                                        </p:tgtEl>
                                      </p:cBhvr>
                                    </p:animEffect>
                                  </p:childTnLst>
                                </p:cTn>
                              </p:par>
                            </p:childTnLst>
                          </p:cTn>
                        </p:par>
                        <p:par>
                          <p:cTn id="189" fill="hold" nodeType="afterGroup">
                            <p:stCondLst>
                              <p:cond delay="1000"/>
                            </p:stCondLst>
                            <p:childTnLst>
                              <p:par>
                                <p:cTn id="190" presetID="12" presetClass="entr" presetSubtype="1" fill="hold" grpId="0" nodeType="afterEffect">
                                  <p:stCondLst>
                                    <p:cond delay="0"/>
                                  </p:stCondLst>
                                  <p:childTnLst>
                                    <p:set>
                                      <p:cBhvr>
                                        <p:cTn id="191" dur="1" fill="hold">
                                          <p:stCondLst>
                                            <p:cond delay="0"/>
                                          </p:stCondLst>
                                        </p:cTn>
                                        <p:tgtEl>
                                          <p:spTgt spid="741543"/>
                                        </p:tgtEl>
                                        <p:attrNameLst>
                                          <p:attrName>style.visibility</p:attrName>
                                        </p:attrNameLst>
                                      </p:cBhvr>
                                      <p:to>
                                        <p:strVal val="visible"/>
                                      </p:to>
                                    </p:set>
                                    <p:animEffect transition="in" filter="slide(fromTop)">
                                      <p:cBhvr>
                                        <p:cTn id="192" dur="500"/>
                                        <p:tgtEl>
                                          <p:spTgt spid="741543"/>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741537"/>
                                        </p:tgtEl>
                                        <p:attrNameLst>
                                          <p:attrName>style.visibility</p:attrName>
                                        </p:attrNameLst>
                                      </p:cBhvr>
                                      <p:to>
                                        <p:strVal val="visible"/>
                                      </p:to>
                                    </p:set>
                                  </p:childTnLst>
                                </p:cTn>
                              </p:par>
                            </p:childTnLst>
                          </p:cTn>
                        </p:par>
                        <p:par>
                          <p:cTn id="197" fill="hold" nodeType="afterGroup">
                            <p:stCondLst>
                              <p:cond delay="500"/>
                            </p:stCondLst>
                            <p:childTnLst>
                              <p:par>
                                <p:cTn id="198" presetID="1" presetClass="entr" presetSubtype="0" fill="hold" grpId="0" nodeType="afterEffect">
                                  <p:stCondLst>
                                    <p:cond delay="0"/>
                                  </p:stCondLst>
                                  <p:childTnLst>
                                    <p:set>
                                      <p:cBhvr>
                                        <p:cTn id="199" dur="1" fill="hold">
                                          <p:stCondLst>
                                            <p:cond delay="499"/>
                                          </p:stCondLst>
                                        </p:cTn>
                                        <p:tgtEl>
                                          <p:spTgt spid="741536"/>
                                        </p:tgtEl>
                                        <p:attrNameLst>
                                          <p:attrName>style.visibility</p:attrName>
                                        </p:attrNameLst>
                                      </p:cBhvr>
                                      <p:to>
                                        <p:strVal val="visible"/>
                                      </p:to>
                                    </p:set>
                                  </p:childTnLst>
                                </p:cTn>
                              </p:par>
                            </p:childTnLst>
                          </p:cTn>
                        </p:par>
                        <p:par>
                          <p:cTn id="200" fill="hold" nodeType="afterGroup">
                            <p:stCondLst>
                              <p:cond delay="1000"/>
                            </p:stCondLst>
                            <p:childTnLst>
                              <p:par>
                                <p:cTn id="201" presetID="1" presetClass="entr" presetSubtype="0" fill="hold" grpId="0" nodeType="afterEffect">
                                  <p:stCondLst>
                                    <p:cond delay="0"/>
                                  </p:stCondLst>
                                  <p:childTnLst>
                                    <p:set>
                                      <p:cBhvr>
                                        <p:cTn id="202" dur="1" fill="hold">
                                          <p:stCondLst>
                                            <p:cond delay="499"/>
                                          </p:stCondLst>
                                        </p:cTn>
                                        <p:tgtEl>
                                          <p:spTgt spid="741544"/>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 presetClass="entr" presetSubtype="8" fill="hold" grpId="0" nodeType="clickEffect">
                                  <p:stCondLst>
                                    <p:cond delay="0"/>
                                  </p:stCondLst>
                                  <p:childTnLst>
                                    <p:set>
                                      <p:cBhvr>
                                        <p:cTn id="206" dur="1" fill="hold">
                                          <p:stCondLst>
                                            <p:cond delay="0"/>
                                          </p:stCondLst>
                                        </p:cTn>
                                        <p:tgtEl>
                                          <p:spTgt spid="741505"/>
                                        </p:tgtEl>
                                        <p:attrNameLst>
                                          <p:attrName>style.visibility</p:attrName>
                                        </p:attrNameLst>
                                      </p:cBhvr>
                                      <p:to>
                                        <p:strVal val="visible"/>
                                      </p:to>
                                    </p:set>
                                    <p:anim calcmode="lin" valueType="num">
                                      <p:cBhvr additive="base">
                                        <p:cTn id="207" dur="500" fill="hold"/>
                                        <p:tgtEl>
                                          <p:spTgt spid="741505"/>
                                        </p:tgtEl>
                                        <p:attrNameLst>
                                          <p:attrName>ppt_x</p:attrName>
                                        </p:attrNameLst>
                                      </p:cBhvr>
                                      <p:tavLst>
                                        <p:tav tm="0">
                                          <p:val>
                                            <p:strVal val="0-#ppt_w/2"/>
                                          </p:val>
                                        </p:tav>
                                        <p:tav tm="100000">
                                          <p:val>
                                            <p:strVal val="#ppt_x"/>
                                          </p:val>
                                        </p:tav>
                                      </p:tavLst>
                                    </p:anim>
                                    <p:anim calcmode="lin" valueType="num">
                                      <p:cBhvr additive="base">
                                        <p:cTn id="208" dur="500" fill="hold"/>
                                        <p:tgtEl>
                                          <p:spTgt spid="741505"/>
                                        </p:tgtEl>
                                        <p:attrNameLst>
                                          <p:attrName>ppt_y</p:attrName>
                                        </p:attrNameLst>
                                      </p:cBhvr>
                                      <p:tavLst>
                                        <p:tav tm="0">
                                          <p:val>
                                            <p:strVal val="#ppt_y"/>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1" fill="hold" nodeType="clickEffect">
                                  <p:stCondLst>
                                    <p:cond delay="0"/>
                                  </p:stCondLst>
                                  <p:childTnLst>
                                    <p:set>
                                      <p:cBhvr>
                                        <p:cTn id="212" dur="1" fill="hold">
                                          <p:stCondLst>
                                            <p:cond delay="0"/>
                                          </p:stCondLst>
                                        </p:cTn>
                                        <p:tgtEl>
                                          <p:spTgt spid="2"/>
                                        </p:tgtEl>
                                        <p:attrNameLst>
                                          <p:attrName>style.visibility</p:attrName>
                                        </p:attrNameLst>
                                      </p:cBhvr>
                                      <p:to>
                                        <p:strVal val="visible"/>
                                      </p:to>
                                    </p:set>
                                    <p:animEffect transition="in" filter="slide(fromTop)">
                                      <p:cBhvr>
                                        <p:cTn id="213" dur="500"/>
                                        <p:tgtEl>
                                          <p:spTgt spid="2"/>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2" presetClass="entr" presetSubtype="8" fill="hold" grpId="0" nodeType="clickEffect">
                                  <p:stCondLst>
                                    <p:cond delay="0"/>
                                  </p:stCondLst>
                                  <p:childTnLst>
                                    <p:set>
                                      <p:cBhvr>
                                        <p:cTn id="217" dur="1" fill="hold">
                                          <p:stCondLst>
                                            <p:cond delay="0"/>
                                          </p:stCondLst>
                                        </p:cTn>
                                        <p:tgtEl>
                                          <p:spTgt spid="741558"/>
                                        </p:tgtEl>
                                        <p:attrNameLst>
                                          <p:attrName>style.visibility</p:attrName>
                                        </p:attrNameLst>
                                      </p:cBhvr>
                                      <p:to>
                                        <p:strVal val="visible"/>
                                      </p:to>
                                    </p:set>
                                    <p:animEffect transition="in" filter="slide(fromLeft)">
                                      <p:cBhvr>
                                        <p:cTn id="218" dur="500"/>
                                        <p:tgtEl>
                                          <p:spTgt spid="741558"/>
                                        </p:tgtEl>
                                      </p:cBhvr>
                                    </p:animEffect>
                                  </p:childTnLst>
                                </p:cTn>
                              </p:par>
                            </p:childTnLst>
                          </p:cTn>
                        </p:par>
                        <p:par>
                          <p:cTn id="219" fill="hold" nodeType="afterGroup">
                            <p:stCondLst>
                              <p:cond delay="500"/>
                            </p:stCondLst>
                            <p:childTnLst>
                              <p:par>
                                <p:cTn id="220" presetID="12" presetClass="entr" presetSubtype="8" fill="hold" grpId="0" nodeType="afterEffect">
                                  <p:stCondLst>
                                    <p:cond delay="0"/>
                                  </p:stCondLst>
                                  <p:childTnLst>
                                    <p:set>
                                      <p:cBhvr>
                                        <p:cTn id="221" dur="1" fill="hold">
                                          <p:stCondLst>
                                            <p:cond delay="0"/>
                                          </p:stCondLst>
                                        </p:cTn>
                                        <p:tgtEl>
                                          <p:spTgt spid="741556"/>
                                        </p:tgtEl>
                                        <p:attrNameLst>
                                          <p:attrName>style.visibility</p:attrName>
                                        </p:attrNameLst>
                                      </p:cBhvr>
                                      <p:to>
                                        <p:strVal val="visible"/>
                                      </p:to>
                                    </p:set>
                                    <p:animEffect transition="in" filter="slide(fromLeft)">
                                      <p:cBhvr>
                                        <p:cTn id="222" dur="500"/>
                                        <p:tgtEl>
                                          <p:spTgt spid="741556"/>
                                        </p:tgtEl>
                                      </p:cBhvr>
                                    </p:animEffect>
                                  </p:childTnLst>
                                </p:cTn>
                              </p:par>
                            </p:childTnLst>
                          </p:cTn>
                        </p:par>
                        <p:par>
                          <p:cTn id="223" fill="hold" nodeType="afterGroup">
                            <p:stCondLst>
                              <p:cond delay="1000"/>
                            </p:stCondLst>
                            <p:childTnLst>
                              <p:par>
                                <p:cTn id="224" presetID="12" presetClass="entr" presetSubtype="8" fill="hold" grpId="0" nodeType="afterEffect">
                                  <p:stCondLst>
                                    <p:cond delay="0"/>
                                  </p:stCondLst>
                                  <p:childTnLst>
                                    <p:set>
                                      <p:cBhvr>
                                        <p:cTn id="225" dur="1" fill="hold">
                                          <p:stCondLst>
                                            <p:cond delay="0"/>
                                          </p:stCondLst>
                                        </p:cTn>
                                        <p:tgtEl>
                                          <p:spTgt spid="741557"/>
                                        </p:tgtEl>
                                        <p:attrNameLst>
                                          <p:attrName>style.visibility</p:attrName>
                                        </p:attrNameLst>
                                      </p:cBhvr>
                                      <p:to>
                                        <p:strVal val="visible"/>
                                      </p:to>
                                    </p:set>
                                    <p:animEffect transition="in" filter="slide(fromLeft)">
                                      <p:cBhvr>
                                        <p:cTn id="226" dur="500"/>
                                        <p:tgtEl>
                                          <p:spTgt spid="741557"/>
                                        </p:tgtEl>
                                      </p:cBhvr>
                                    </p:animEffect>
                                  </p:childTnLst>
                                </p:cTn>
                              </p:par>
                            </p:childTnLst>
                          </p:cTn>
                        </p:par>
                        <p:par>
                          <p:cTn id="227" fill="hold" nodeType="afterGroup">
                            <p:stCondLst>
                              <p:cond delay="1500"/>
                            </p:stCondLst>
                            <p:childTnLst>
                              <p:par>
                                <p:cTn id="228" presetID="12" presetClass="entr" presetSubtype="8" fill="hold" grpId="0" nodeType="afterEffect">
                                  <p:stCondLst>
                                    <p:cond delay="0"/>
                                  </p:stCondLst>
                                  <p:childTnLst>
                                    <p:set>
                                      <p:cBhvr>
                                        <p:cTn id="229" dur="1" fill="hold">
                                          <p:stCondLst>
                                            <p:cond delay="0"/>
                                          </p:stCondLst>
                                        </p:cTn>
                                        <p:tgtEl>
                                          <p:spTgt spid="741559"/>
                                        </p:tgtEl>
                                        <p:attrNameLst>
                                          <p:attrName>style.visibility</p:attrName>
                                        </p:attrNameLst>
                                      </p:cBhvr>
                                      <p:to>
                                        <p:strVal val="visible"/>
                                      </p:to>
                                    </p:set>
                                    <p:animEffect transition="in" filter="slide(fromLeft)">
                                      <p:cBhvr>
                                        <p:cTn id="230" dur="500"/>
                                        <p:tgtEl>
                                          <p:spTgt spid="741559"/>
                                        </p:tgtEl>
                                      </p:cBhvr>
                                    </p:animEffect>
                                  </p:childTnLst>
                                </p:cTn>
                              </p:par>
                            </p:childTnLst>
                          </p:cTn>
                        </p:par>
                        <p:par>
                          <p:cTn id="231" fill="hold" nodeType="afterGroup">
                            <p:stCondLst>
                              <p:cond delay="2000"/>
                            </p:stCondLst>
                            <p:childTnLst>
                              <p:par>
                                <p:cTn id="232" presetID="12" presetClass="entr" presetSubtype="8" fill="hold" grpId="0" nodeType="afterEffect">
                                  <p:stCondLst>
                                    <p:cond delay="0"/>
                                  </p:stCondLst>
                                  <p:childTnLst>
                                    <p:set>
                                      <p:cBhvr>
                                        <p:cTn id="233" dur="1" fill="hold">
                                          <p:stCondLst>
                                            <p:cond delay="0"/>
                                          </p:stCondLst>
                                        </p:cTn>
                                        <p:tgtEl>
                                          <p:spTgt spid="741560"/>
                                        </p:tgtEl>
                                        <p:attrNameLst>
                                          <p:attrName>style.visibility</p:attrName>
                                        </p:attrNameLst>
                                      </p:cBhvr>
                                      <p:to>
                                        <p:strVal val="visible"/>
                                      </p:to>
                                    </p:set>
                                    <p:animEffect transition="in" filter="slide(fromLeft)">
                                      <p:cBhvr>
                                        <p:cTn id="234" dur="500"/>
                                        <p:tgtEl>
                                          <p:spTgt spid="741560"/>
                                        </p:tgtEl>
                                      </p:cBhvr>
                                    </p:animEffect>
                                  </p:childTnLst>
                                </p:cTn>
                              </p:par>
                            </p:childTnLst>
                          </p:cTn>
                        </p:par>
                        <p:par>
                          <p:cTn id="235" fill="hold" nodeType="afterGroup">
                            <p:stCondLst>
                              <p:cond delay="2500"/>
                            </p:stCondLst>
                            <p:childTnLst>
                              <p:par>
                                <p:cTn id="236" presetID="12" presetClass="entr" presetSubtype="8" fill="hold" grpId="0" nodeType="afterEffect">
                                  <p:stCondLst>
                                    <p:cond delay="0"/>
                                  </p:stCondLst>
                                  <p:childTnLst>
                                    <p:set>
                                      <p:cBhvr>
                                        <p:cTn id="237" dur="1" fill="hold">
                                          <p:stCondLst>
                                            <p:cond delay="0"/>
                                          </p:stCondLst>
                                        </p:cTn>
                                        <p:tgtEl>
                                          <p:spTgt spid="741561"/>
                                        </p:tgtEl>
                                        <p:attrNameLst>
                                          <p:attrName>style.visibility</p:attrName>
                                        </p:attrNameLst>
                                      </p:cBhvr>
                                      <p:to>
                                        <p:strVal val="visible"/>
                                      </p:to>
                                    </p:set>
                                    <p:animEffect transition="in" filter="slide(fromLeft)">
                                      <p:cBhvr>
                                        <p:cTn id="238" dur="500"/>
                                        <p:tgtEl>
                                          <p:spTgt spid="74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autoUpdateAnimBg="0"/>
      <p:bldP spid="741502" grpId="0" autoUpdateAnimBg="0"/>
      <p:bldP spid="741503" grpId="0" autoUpdateAnimBg="0"/>
      <p:bldP spid="741504" grpId="0" autoUpdateAnimBg="0"/>
      <p:bldP spid="741505" grpId="0" autoUpdateAnimBg="0"/>
      <p:bldP spid="741506" grpId="0" animBg="1" autoUpdateAnimBg="0"/>
      <p:bldP spid="741507" grpId="0" animBg="1" autoUpdateAnimBg="0"/>
      <p:bldP spid="741508" grpId="0" animBg="1" autoUpdateAnimBg="0"/>
      <p:bldP spid="741509" grpId="0" animBg="1" autoUpdateAnimBg="0"/>
      <p:bldP spid="741510" grpId="0" animBg="1" autoUpdateAnimBg="0"/>
      <p:bldP spid="741511" grpId="0" animBg="1" autoUpdateAnimBg="0"/>
      <p:bldP spid="741512" grpId="0" animBg="1" autoUpdateAnimBg="0"/>
      <p:bldP spid="741513" grpId="0" animBg="1" autoUpdateAnimBg="0"/>
      <p:bldP spid="741514" grpId="0" animBg="1" autoUpdateAnimBg="0"/>
      <p:bldP spid="741515" grpId="0" animBg="1" autoUpdateAnimBg="0"/>
      <p:bldP spid="741516" grpId="0" animBg="1" autoUpdateAnimBg="0"/>
      <p:bldP spid="741517" grpId="0" animBg="1" autoUpdateAnimBg="0"/>
      <p:bldP spid="741518" grpId="0" animBg="1" autoUpdateAnimBg="0"/>
      <p:bldP spid="741519" grpId="0" animBg="1" autoUpdateAnimBg="0"/>
      <p:bldP spid="741520" grpId="0" animBg="1" autoUpdateAnimBg="0"/>
      <p:bldP spid="741521" grpId="0" animBg="1" autoUpdateAnimBg="0"/>
      <p:bldP spid="741522" grpId="0" animBg="1" autoUpdateAnimBg="0"/>
      <p:bldP spid="741523" grpId="0" animBg="1" autoUpdateAnimBg="0"/>
      <p:bldP spid="741524" grpId="0" animBg="1" autoUpdateAnimBg="0"/>
      <p:bldP spid="741525" grpId="0" animBg="1" autoUpdateAnimBg="0"/>
      <p:bldP spid="741526" grpId="0" animBg="1" autoUpdateAnimBg="0"/>
      <p:bldP spid="741527" grpId="0" animBg="1" autoUpdateAnimBg="0"/>
      <p:bldP spid="741528" grpId="0" animBg="1" autoUpdateAnimBg="0"/>
      <p:bldP spid="741529" grpId="0" animBg="1" autoUpdateAnimBg="0"/>
      <p:bldP spid="741530" grpId="0" animBg="1" autoUpdateAnimBg="0"/>
      <p:bldP spid="741531" grpId="0" animBg="1" autoUpdateAnimBg="0"/>
      <p:bldP spid="741532" grpId="0" animBg="1" autoUpdateAnimBg="0"/>
      <p:bldP spid="741533" grpId="0" animBg="1" autoUpdateAnimBg="0"/>
      <p:bldP spid="741534" grpId="0" animBg="1" autoUpdateAnimBg="0"/>
      <p:bldP spid="741535" grpId="0" animBg="1" autoUpdateAnimBg="0"/>
      <p:bldP spid="741536" grpId="0" animBg="1" autoUpdateAnimBg="0"/>
      <p:bldP spid="741537" grpId="0" animBg="1" autoUpdateAnimBg="0"/>
      <p:bldP spid="741538" grpId="0" animBg="1" autoUpdateAnimBg="0"/>
      <p:bldP spid="741539" grpId="0" animBg="1" autoUpdateAnimBg="0"/>
      <p:bldP spid="741540" grpId="0" animBg="1" autoUpdateAnimBg="0"/>
      <p:bldP spid="741541" grpId="0" animBg="1" autoUpdateAnimBg="0"/>
      <p:bldP spid="741542" grpId="0" animBg="1" autoUpdateAnimBg="0"/>
      <p:bldP spid="741543" grpId="0" animBg="1" autoUpdateAnimBg="0"/>
      <p:bldP spid="741544" grpId="0" animBg="1" autoUpdateAnimBg="0"/>
      <p:bldP spid="741556" grpId="0" animBg="1" autoUpdateAnimBg="0"/>
      <p:bldP spid="741557" grpId="0" animBg="1" autoUpdateAnimBg="0"/>
      <p:bldP spid="741558" grpId="0" animBg="1" autoUpdateAnimBg="0"/>
      <p:bldP spid="741559" grpId="0" animBg="1" autoUpdateAnimBg="0"/>
      <p:bldP spid="741560" grpId="0" animBg="1" autoUpdateAnimBg="0"/>
      <p:bldP spid="741561" grpId="0" animBg="1" autoUpdateAnimBg="0"/>
      <p:bldP spid="74156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FE2EC49-CDE4-47E6-A969-F89CDF675C9D}"/>
              </a:ext>
            </a:extLst>
          </p:cNvPr>
          <p:cNvSpPr>
            <a:spLocks noGrp="1" noChangeArrowheads="1"/>
          </p:cNvSpPr>
          <p:nvPr>
            <p:ph type="title"/>
          </p:nvPr>
        </p:nvSpPr>
        <p:spPr>
          <a:xfrm>
            <a:off x="428625"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p>
        </p:txBody>
      </p:sp>
      <p:sp>
        <p:nvSpPr>
          <p:cNvPr id="32771" name="Text Box 3">
            <a:extLst>
              <a:ext uri="{FF2B5EF4-FFF2-40B4-BE49-F238E27FC236}">
                <a16:creationId xmlns:a16="http://schemas.microsoft.com/office/drawing/2014/main" id="{3E168EC1-1C10-4BC3-A96E-BF451756C2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3A08431-1AAE-4332-84C9-096C32B04D4C}" type="slidenum">
              <a:rPr lang="zh-CN" altLang="en-US" sz="2400"/>
              <a:pPr algn="r" eaLnBrk="1" hangingPunct="1">
                <a:spcBef>
                  <a:spcPct val="50000"/>
                </a:spcBef>
                <a:buClrTx/>
                <a:buSzTx/>
                <a:buFontTx/>
                <a:buNone/>
              </a:pPr>
              <a:t>7</a:t>
            </a:fld>
            <a:endParaRPr lang="en-US" altLang="zh-CN" sz="2400"/>
          </a:p>
        </p:txBody>
      </p:sp>
      <p:sp>
        <p:nvSpPr>
          <p:cNvPr id="32772" name="Text Box 4">
            <a:extLst>
              <a:ext uri="{FF2B5EF4-FFF2-40B4-BE49-F238E27FC236}">
                <a16:creationId xmlns:a16="http://schemas.microsoft.com/office/drawing/2014/main" id="{0921772D-5E61-46EE-9AA6-1D3701933DF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2773" name="Rectangle 5">
            <a:extLst>
              <a:ext uri="{FF2B5EF4-FFF2-40B4-BE49-F238E27FC236}">
                <a16:creationId xmlns:a16="http://schemas.microsoft.com/office/drawing/2014/main" id="{10640B97-B38E-40BC-B7BA-EFBA7173AB8E}"/>
              </a:ext>
            </a:extLst>
          </p:cNvPr>
          <p:cNvSpPr>
            <a:spLocks noGrp="1" noChangeArrowheads="1"/>
          </p:cNvSpPr>
          <p:nvPr>
            <p:ph type="body" idx="1"/>
          </p:nvPr>
        </p:nvSpPr>
        <p:spPr>
          <a:xfrm>
            <a:off x="381000" y="2643188"/>
            <a:ext cx="8763000" cy="4038600"/>
          </a:xfrm>
        </p:spPr>
        <p:txBody>
          <a:bodyPr/>
          <a:lstStyle/>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ShellSort</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gap, m;</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(gap=</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/2; gap&gt;=1; gap/=2) {  </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(m=1; m&lt;=gap; m++) {  //</a:t>
            </a:r>
            <a:r>
              <a:rPr lang="zh-CN" altLang="en-US" sz="2400" b="1" dirty="0">
                <a:latin typeface="黑体" panose="02010609060101010101" pitchFamily="49" charset="-122"/>
                <a:ea typeface="黑体" panose="02010609060101010101" pitchFamily="49" charset="-122"/>
              </a:rPr>
              <a:t>每趟有</a:t>
            </a:r>
            <a:r>
              <a:rPr lang="en-US" altLang="zh-CN" sz="2400" b="1" dirty="0">
                <a:latin typeface="黑体" panose="02010609060101010101" pitchFamily="49" charset="-122"/>
                <a:ea typeface="黑体" panose="02010609060101010101" pitchFamily="49" charset="-122"/>
              </a:rPr>
              <a:t>gap</a:t>
            </a:r>
            <a:r>
              <a:rPr lang="zh-CN" altLang="en-US" sz="2400" b="1" dirty="0">
                <a:latin typeface="黑体" panose="02010609060101010101" pitchFamily="49" charset="-122"/>
                <a:ea typeface="黑体" panose="02010609060101010101" pitchFamily="49" charset="-122"/>
              </a:rPr>
              <a:t>个子序列</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InsertSort</a:t>
            </a:r>
            <a:r>
              <a:rPr lang="en-US" altLang="zh-CN" sz="2400" b="1" dirty="0">
                <a:latin typeface="黑体" panose="02010609060101010101" pitchFamily="49" charset="-122"/>
                <a:ea typeface="黑体" panose="02010609060101010101" pitchFamily="49" charset="-122"/>
              </a:rPr>
              <a:t>(gap, m);	// </a:t>
            </a:r>
            <a:r>
              <a:rPr lang="zh-CN" altLang="en-US" sz="2400" b="1" dirty="0">
                <a:latin typeface="黑体" panose="02010609060101010101" pitchFamily="49" charset="-122"/>
                <a:ea typeface="黑体" panose="02010609060101010101" pitchFamily="49" charset="-122"/>
              </a:rPr>
              <a:t>作直接插入排序</a:t>
            </a:r>
          </a:p>
          <a:p>
            <a:pPr eaLnBrk="1" hangingPunct="1">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p:txBody>
      </p:sp>
      <p:sp>
        <p:nvSpPr>
          <p:cNvPr id="32774" name="Rectangle 6">
            <a:extLst>
              <a:ext uri="{FF2B5EF4-FFF2-40B4-BE49-F238E27FC236}">
                <a16:creationId xmlns:a16="http://schemas.microsoft.com/office/drawing/2014/main" id="{164FF9D0-7E9D-42E9-A0C3-B9499E313CD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B00379-2F3B-4F45-A827-639B5B5D31A4}"/>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p>
        </p:txBody>
      </p:sp>
      <p:sp>
        <p:nvSpPr>
          <p:cNvPr id="33795" name="Text Box 3">
            <a:extLst>
              <a:ext uri="{FF2B5EF4-FFF2-40B4-BE49-F238E27FC236}">
                <a16:creationId xmlns:a16="http://schemas.microsoft.com/office/drawing/2014/main" id="{97602F65-F3DB-40D8-B9F8-094721B45D4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9ACFF3A-7CE6-433E-9CFF-2B1376919B37}" type="slidenum">
              <a:rPr lang="zh-CN" altLang="en-US" sz="2400"/>
              <a:pPr algn="r" eaLnBrk="1" hangingPunct="1">
                <a:spcBef>
                  <a:spcPct val="50000"/>
                </a:spcBef>
                <a:buClrTx/>
                <a:buSzTx/>
                <a:buFontTx/>
                <a:buNone/>
              </a:pPr>
              <a:t>8</a:t>
            </a:fld>
            <a:endParaRPr lang="en-US" altLang="zh-CN" sz="2400"/>
          </a:p>
        </p:txBody>
      </p:sp>
      <p:sp>
        <p:nvSpPr>
          <p:cNvPr id="33796" name="Text Box 4">
            <a:extLst>
              <a:ext uri="{FF2B5EF4-FFF2-40B4-BE49-F238E27FC236}">
                <a16:creationId xmlns:a16="http://schemas.microsoft.com/office/drawing/2014/main" id="{18DB4E73-0D52-40FA-AAB3-2AFE040BD90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3797" name="Rectangle 5">
            <a:extLst>
              <a:ext uri="{FF2B5EF4-FFF2-40B4-BE49-F238E27FC236}">
                <a16:creationId xmlns:a16="http://schemas.microsoft.com/office/drawing/2014/main" id="{0D2189CD-8981-48D2-B3FC-6CD9D8674565}"/>
              </a:ext>
            </a:extLst>
          </p:cNvPr>
          <p:cNvSpPr>
            <a:spLocks noGrp="1" noChangeArrowheads="1"/>
          </p:cNvSpPr>
          <p:nvPr>
            <p:ph type="body" idx="1"/>
          </p:nvPr>
        </p:nvSpPr>
        <p:spPr>
          <a:xfrm>
            <a:off x="381000" y="2819400"/>
            <a:ext cx="8763000" cy="4038600"/>
          </a:xfrm>
        </p:spPr>
        <p:txBody>
          <a:bodyPr/>
          <a:lstStyle/>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(int gap, int m)//m</a:t>
            </a:r>
            <a:r>
              <a:rPr lang="zh-CN" altLang="en-US" sz="2000" b="1" dirty="0">
                <a:latin typeface="黑体" panose="02010609060101010101" pitchFamily="49" charset="-122"/>
                <a:ea typeface="黑体" panose="02010609060101010101" pitchFamily="49" charset="-122"/>
              </a:rPr>
              <a:t>为每个子序列的第一个元素</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err="1">
                <a:latin typeface="黑体" panose="02010609060101010101" pitchFamily="49" charset="-122"/>
                <a:ea typeface="黑体" panose="02010609060101010101" pitchFamily="49" charset="-122"/>
              </a:rPr>
              <a:t>+</a:t>
            </a:r>
            <a:r>
              <a:rPr lang="en-US" altLang="zh-CN" sz="2000" b="1" dirty="0" err="1">
                <a:solidFill>
                  <a:schemeClr val="folHlink"/>
                </a:solidFill>
                <a:latin typeface="黑体" panose="02010609060101010101" pitchFamily="49" charset="-122"/>
                <a:ea typeface="黑体" panose="02010609060101010101" pitchFamily="49" charset="-122"/>
              </a:rPr>
              <a:t>m</a:t>
            </a:r>
            <a:r>
              <a:rPr lang="en-US" altLang="zh-CN" sz="2000" b="1" dirty="0">
                <a:latin typeface="黑体" panose="02010609060101010101" pitchFamily="49" charset="-122"/>
                <a:ea typeface="黑体" panose="02010609060101010101" pitchFamily="49" charset="-122"/>
              </a:rPr>
              <a:t>;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从第二个元素</a:t>
            </a:r>
            <a:r>
              <a:rPr lang="en-US" altLang="zh-CN" sz="2000" b="1" dirty="0" err="1">
                <a:latin typeface="黑体" panose="02010609060101010101" pitchFamily="49" charset="-122"/>
                <a:ea typeface="黑体" panose="02010609060101010101" pitchFamily="49" charset="-122"/>
              </a:rPr>
              <a:t>gap+m</a:t>
            </a:r>
            <a:r>
              <a:rPr lang="zh-CN" altLang="en-US" sz="2000" b="1" dirty="0">
                <a:latin typeface="黑体" panose="02010609060101010101" pitchFamily="49" charset="-122"/>
                <a:ea typeface="黑体" panose="02010609060101010101" pitchFamily="49" charset="-122"/>
              </a:rPr>
              <a:t>开始</a:t>
            </a:r>
          </a:p>
          <a:p>
            <a:pPr eaLnBrk="1" hangingPunct="1">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j&gt;0; j-=</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Key[j];</a:t>
            </a:r>
          </a:p>
          <a:p>
            <a:pPr eaLnBrk="1" hangingPunct="1">
              <a:buNone/>
            </a:pPr>
            <a:r>
              <a:rPr lang="en-US" altLang="zh-CN" sz="2000" b="1" dirty="0">
                <a:latin typeface="黑体" panose="02010609060101010101" pitchFamily="49" charset="-122"/>
                <a:ea typeface="黑体" panose="02010609060101010101" pitchFamily="49" charset="-122"/>
              </a:rPr>
              <a:t>              else   break;          // </a:t>
            </a:r>
            <a:r>
              <a:rPr lang="zh-CN" altLang="en-US" sz="2000" b="1" dirty="0">
                <a:latin typeface="黑体" panose="02010609060101010101" pitchFamily="49" charset="-122"/>
                <a:ea typeface="黑体" panose="02010609060101010101" pitchFamily="49" charset="-122"/>
              </a:rPr>
              <a:t>找到新元素位置</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temp;</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33798" name="Rectangle 6">
            <a:extLst>
              <a:ext uri="{FF2B5EF4-FFF2-40B4-BE49-F238E27FC236}">
                <a16:creationId xmlns:a16="http://schemas.microsoft.com/office/drawing/2014/main" id="{3E2087AD-8DF8-460C-BC03-7F7CC3B25B6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357EC34-6399-49B4-9064-D6F4A05E9006}"/>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DDBCFE91-DF1B-4DAE-A408-EF9C764438E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6FCFE1-A050-40D3-AAD6-8431AE16456C}" type="slidenum">
              <a:rPr lang="zh-CN" altLang="en-US" sz="2400"/>
              <a:pPr algn="r" eaLnBrk="1" hangingPunct="1">
                <a:spcBef>
                  <a:spcPct val="50000"/>
                </a:spcBef>
                <a:buClrTx/>
                <a:buSzTx/>
                <a:buFontTx/>
                <a:buNone/>
              </a:pPr>
              <a:t>9</a:t>
            </a:fld>
            <a:endParaRPr lang="en-US" altLang="zh-CN" sz="2400"/>
          </a:p>
        </p:txBody>
      </p:sp>
      <p:sp>
        <p:nvSpPr>
          <p:cNvPr id="34820" name="Text Box 4">
            <a:extLst>
              <a:ext uri="{FF2B5EF4-FFF2-40B4-BE49-F238E27FC236}">
                <a16:creationId xmlns:a16="http://schemas.microsoft.com/office/drawing/2014/main" id="{F2C62128-B742-46DE-8430-2C0DB8661D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4821" name="Rectangle 5">
            <a:extLst>
              <a:ext uri="{FF2B5EF4-FFF2-40B4-BE49-F238E27FC236}">
                <a16:creationId xmlns:a16="http://schemas.microsoft.com/office/drawing/2014/main" id="{19B72AA2-E131-4CCC-8CD6-8A1A11455223}"/>
              </a:ext>
            </a:extLst>
          </p:cNvPr>
          <p:cNvSpPr>
            <a:spLocks noGrp="1" noChangeArrowheads="1"/>
          </p:cNvSpPr>
          <p:nvPr>
            <p:ph type="body" idx="1"/>
          </p:nvPr>
        </p:nvSpPr>
        <p:spPr>
          <a:xfrm>
            <a:off x="381000" y="2819400"/>
            <a:ext cx="8763000" cy="4038600"/>
          </a:xfrm>
        </p:spPr>
        <p:txBody>
          <a:bodyPr/>
          <a:lstStyle/>
          <a:p>
            <a:pPr eaLnBrk="1" hangingPunct="1">
              <a:buClr>
                <a:schemeClr val="tx2"/>
              </a:buClr>
              <a:buSzPct val="50000"/>
            </a:pPr>
            <a:r>
              <a:rPr lang="zh-CN" altLang="en-US" b="1">
                <a:latin typeface="黑体" panose="02010609060101010101" pitchFamily="49" charset="-122"/>
                <a:ea typeface="黑体" panose="02010609060101010101" pitchFamily="49" charset="-122"/>
              </a:rPr>
              <a:t>开始时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的值较大, 子序列中的记录较少, 排序速度较快</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而且记录一次</a:t>
            </a:r>
            <a:r>
              <a:rPr lang="zh-CN" altLang="en-US" b="1">
                <a:solidFill>
                  <a:schemeClr val="hlink"/>
                </a:solidFill>
                <a:latin typeface="黑体" panose="02010609060101010101" pitchFamily="49" charset="-122"/>
                <a:ea typeface="黑体" panose="02010609060101010101" pitchFamily="49" charset="-122"/>
              </a:rPr>
              <a:t>移动的间隔较大</a:t>
            </a:r>
          </a:p>
          <a:p>
            <a:pPr eaLnBrk="1" hangingPunct="1">
              <a:buClr>
                <a:schemeClr val="tx2"/>
              </a:buClr>
              <a:buSzPct val="50000"/>
            </a:pPr>
            <a:r>
              <a:rPr lang="zh-CN" altLang="en-US" b="1">
                <a:latin typeface="黑体" panose="02010609060101010101" pitchFamily="49" charset="-122"/>
                <a:ea typeface="黑体" panose="02010609060101010101" pitchFamily="49" charset="-122"/>
              </a:rPr>
              <a:t>随着排序进展,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值逐渐变小, 子序列中记录个数逐渐变多,由于前面大多数记录已基本有序, 所以排序速度仍然很快。</a:t>
            </a:r>
          </a:p>
          <a:p>
            <a:pPr eaLnBrk="1" hangingPunct="1">
              <a:buClr>
                <a:schemeClr val="tx2"/>
              </a:buClr>
              <a:buSzPct val="50000"/>
            </a:pPr>
            <a:r>
              <a:rPr lang="en-US" altLang="zh-CN" b="1">
                <a:latin typeface="黑体" panose="02010609060101010101" pitchFamily="49" charset="-122"/>
                <a:ea typeface="黑体" panose="02010609060101010101" pitchFamily="49" charset="-122"/>
              </a:rPr>
              <a:t>Gap</a:t>
            </a:r>
            <a:r>
              <a:rPr lang="zh-CN" altLang="en-US" b="1">
                <a:latin typeface="黑体" panose="02010609060101010101" pitchFamily="49" charset="-122"/>
                <a:ea typeface="黑体" panose="02010609060101010101" pitchFamily="49" charset="-122"/>
              </a:rPr>
              <a:t>的取法有多种。 </a:t>
            </a:r>
            <a:r>
              <a:rPr lang="en-US" altLang="zh-CN" b="1">
                <a:latin typeface="黑体" panose="02010609060101010101" pitchFamily="49" charset="-122"/>
                <a:ea typeface="黑体" panose="02010609060101010101" pitchFamily="49" charset="-122"/>
              </a:rPr>
              <a:t>shell </a:t>
            </a:r>
            <a:r>
              <a:rPr lang="zh-CN" altLang="en-US" b="1">
                <a:latin typeface="黑体" panose="02010609060101010101" pitchFamily="49" charset="-122"/>
                <a:ea typeface="黑体" panose="02010609060101010101" pitchFamily="49" charset="-122"/>
              </a:rPr>
              <a:t>提出取 </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n/2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gap/2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直到</a:t>
            </a:r>
            <a:r>
              <a:rPr lang="en-US" altLang="zh-CN" b="1">
                <a:solidFill>
                  <a:srgbClr val="FF0000"/>
                </a:solidFill>
                <a:latin typeface="黑体" panose="02010609060101010101" pitchFamily="49" charset="-122"/>
                <a:ea typeface="黑体" panose="02010609060101010101" pitchFamily="49" charset="-122"/>
              </a:rPr>
              <a:t>gap = 1</a:t>
            </a:r>
            <a:r>
              <a:rPr lang="en-US" altLang="zh-CN" b="1">
                <a:latin typeface="黑体" panose="02010609060101010101" pitchFamily="49" charset="-122"/>
                <a:ea typeface="黑体" panose="02010609060101010101" pitchFamily="49" charset="-122"/>
              </a:rPr>
              <a:t>。</a:t>
            </a:r>
          </a:p>
        </p:txBody>
      </p:sp>
      <p:sp>
        <p:nvSpPr>
          <p:cNvPr id="34822" name="Rectangle 6">
            <a:extLst>
              <a:ext uri="{FF2B5EF4-FFF2-40B4-BE49-F238E27FC236}">
                <a16:creationId xmlns:a16="http://schemas.microsoft.com/office/drawing/2014/main" id="{689000C7-97C4-445B-B497-366E2965BE2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16933</TotalTime>
  <Words>5615</Words>
  <Application>Microsoft Office PowerPoint</Application>
  <PresentationFormat>全屏显示(4:3)</PresentationFormat>
  <Paragraphs>823</Paragraphs>
  <Slides>45</Slides>
  <Notes>27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6" baseType="lpstr">
      <vt:lpstr>黑体</vt:lpstr>
      <vt:lpstr>楷体_GB2312</vt:lpstr>
      <vt:lpstr>宋体</vt:lpstr>
      <vt:lpstr>Arial</vt:lpstr>
      <vt:lpstr>Arial Narrow</vt:lpstr>
      <vt:lpstr>Tahoma</vt:lpstr>
      <vt:lpstr>Times New Roman</vt:lpstr>
      <vt:lpstr>Wingdings</vt:lpstr>
      <vt:lpstr>数字图像处理</vt:lpstr>
      <vt:lpstr>位图图像</vt:lpstr>
      <vt:lpstr>公式</vt:lpstr>
      <vt:lpstr>三、希尔排序</vt:lpstr>
      <vt:lpstr>三、希尔排序(算法)</vt:lpstr>
      <vt:lpstr>三、希尔排序(举例)</vt:lpstr>
      <vt:lpstr>三、希尔排序(举例)</vt:lpstr>
      <vt:lpstr>三、希尔排序(举例)</vt:lpstr>
      <vt:lpstr>例：关键字序列 T=(49，38，65，97, 76, 13, 27, 49*，55,  04），请写出希尔排序的具体实现过程(dk=5,3,1) 。</vt:lpstr>
      <vt:lpstr>三、希尔排序(算法实现)</vt:lpstr>
      <vt:lpstr>三、希尔排序(算法实现)</vt:lpstr>
      <vt:lpstr>四、希尔排序(算法分析)</vt:lpstr>
      <vt:lpstr>四、希尔排序(算法分析)</vt:lpstr>
      <vt:lpstr>PowerPoint 演示文稿</vt:lpstr>
      <vt:lpstr>PowerPoint 演示文稿</vt:lpstr>
      <vt:lpstr>一、起泡排序（冒泡排序）</vt:lpstr>
      <vt:lpstr>一、起泡排序(算法)</vt:lpstr>
      <vt:lpstr>一、起泡排序(举例)</vt:lpstr>
      <vt:lpstr>PowerPoint 演示文稿</vt:lpstr>
      <vt:lpstr>一、起泡排序(算法实现)</vt:lpstr>
      <vt:lpstr>一、起泡排序(性能分析)</vt:lpstr>
      <vt:lpstr>一、起泡排序(性能分析)</vt:lpstr>
      <vt:lpstr>PowerPoint 演示文稿</vt:lpstr>
      <vt:lpstr>二、快速排序</vt:lpstr>
      <vt:lpstr>二、快速排序</vt:lpstr>
      <vt:lpstr>二、快速排序(算法)</vt:lpstr>
      <vt:lpstr>二、快速排序(算法)</vt:lpstr>
      <vt:lpstr>二、快速排序(算法)</vt:lpstr>
      <vt:lpstr>二、快速排序(举例)</vt:lpstr>
      <vt:lpstr>二、快速排序(举例)</vt:lpstr>
      <vt:lpstr> 例：以关键字序列（256，301，751，129，937，863，742，694，076，438）为例，写出执行快速算法的各趟排序结束时，关键字序列的状态。</vt:lpstr>
      <vt:lpstr>二、快速排序(算法实现)</vt:lpstr>
      <vt:lpstr>PowerPoint 演示文稿</vt:lpstr>
      <vt:lpstr>二、快速排序(性能分析)</vt:lpstr>
      <vt:lpstr>二、快速排序(性能分析)</vt:lpstr>
      <vt:lpstr>二、快速排序(性能分析)</vt:lpstr>
      <vt:lpstr>二、快速排序(性能分析)</vt:lpstr>
      <vt:lpstr>二、快速排序(性能分析)</vt:lpstr>
      <vt:lpstr>二、快速排序(改进)</vt:lpstr>
      <vt:lpstr>讨论：“快速排序”是否真的比任何排序算法都快？</vt:lpstr>
      <vt:lpstr>PowerPoint 演示文稿</vt:lpstr>
      <vt:lpstr>一、简单选择排序(算法)</vt:lpstr>
      <vt:lpstr>一、简单选择排序(举例)</vt:lpstr>
      <vt:lpstr>一、简单选择排序(举例)</vt:lpstr>
      <vt:lpstr>一、简单选择排序(算法实现)</vt:lpstr>
      <vt:lpstr>一、简单选择排序(性能分析)</vt:lpstr>
      <vt:lpstr>一、简单选择排序(性能分析)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980</cp:revision>
  <cp:lastPrinted>1601-01-01T00:00:00Z</cp:lastPrinted>
  <dcterms:created xsi:type="dcterms:W3CDTF">2002-05-23T03:32:32Z</dcterms:created>
  <dcterms:modified xsi:type="dcterms:W3CDTF">2021-12-12T13:55:42Z</dcterms:modified>
</cp:coreProperties>
</file>