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5"/>
  </p:handoutMasterIdLst>
  <p:sldIdLst>
    <p:sldId id="268" r:id="rId3"/>
    <p:sldId id="269" r:id="rId5"/>
    <p:sldId id="270" r:id="rId6"/>
    <p:sldId id="282" r:id="rId7"/>
    <p:sldId id="308" r:id="rId8"/>
    <p:sldId id="271" r:id="rId9"/>
    <p:sldId id="272" r:id="rId10"/>
    <p:sldId id="273" r:id="rId11"/>
    <p:sldId id="274" r:id="rId12"/>
    <p:sldId id="275" r:id="rId13"/>
    <p:sldId id="276" r:id="rId14"/>
    <p:sldId id="363" r:id="rId15"/>
    <p:sldId id="354" r:id="rId16"/>
    <p:sldId id="277" r:id="rId17"/>
    <p:sldId id="280" r:id="rId18"/>
    <p:sldId id="278" r:id="rId19"/>
    <p:sldId id="279" r:id="rId20"/>
    <p:sldId id="281" r:id="rId21"/>
    <p:sldId id="417" r:id="rId22"/>
    <p:sldId id="283" r:id="rId23"/>
    <p:sldId id="284" r:id="rId24"/>
    <p:sldId id="285" r:id="rId25"/>
    <p:sldId id="286" r:id="rId26"/>
    <p:sldId id="287" r:id="rId27"/>
    <p:sldId id="364" r:id="rId28"/>
    <p:sldId id="288" r:id="rId29"/>
    <p:sldId id="355" r:id="rId30"/>
    <p:sldId id="353" r:id="rId31"/>
    <p:sldId id="289" r:id="rId32"/>
    <p:sldId id="418" r:id="rId33"/>
    <p:sldId id="377" r:id="rId34"/>
    <p:sldId id="290" r:id="rId35"/>
    <p:sldId id="291" r:id="rId36"/>
    <p:sldId id="292" r:id="rId37"/>
    <p:sldId id="365" r:id="rId38"/>
    <p:sldId id="358" r:id="rId39"/>
    <p:sldId id="293" r:id="rId40"/>
    <p:sldId id="294" r:id="rId41"/>
    <p:sldId id="366" r:id="rId42"/>
    <p:sldId id="295" r:id="rId43"/>
    <p:sldId id="297" r:id="rId44"/>
    <p:sldId id="296" r:id="rId45"/>
    <p:sldId id="298" r:id="rId46"/>
    <p:sldId id="299" r:id="rId47"/>
    <p:sldId id="300" r:id="rId48"/>
    <p:sldId id="301" r:id="rId49"/>
    <p:sldId id="367" r:id="rId50"/>
    <p:sldId id="357" r:id="rId51"/>
    <p:sldId id="419" r:id="rId52"/>
    <p:sldId id="302" r:id="rId53"/>
    <p:sldId id="303" r:id="rId54"/>
    <p:sldId id="304" r:id="rId55"/>
    <p:sldId id="305" r:id="rId56"/>
    <p:sldId id="306" r:id="rId57"/>
    <p:sldId id="307" r:id="rId58"/>
    <p:sldId id="368" r:id="rId59"/>
    <p:sldId id="378" r:id="rId60"/>
    <p:sldId id="311" r:id="rId61"/>
    <p:sldId id="312" r:id="rId62"/>
    <p:sldId id="313" r:id="rId63"/>
    <p:sldId id="360" r:id="rId64"/>
    <p:sldId id="314" r:id="rId65"/>
    <p:sldId id="315" r:id="rId66"/>
    <p:sldId id="371" r:id="rId67"/>
    <p:sldId id="316" r:id="rId68"/>
    <p:sldId id="317" r:id="rId69"/>
    <p:sldId id="319" r:id="rId70"/>
    <p:sldId id="318" r:id="rId71"/>
    <p:sldId id="320" r:id="rId72"/>
    <p:sldId id="321" r:id="rId73"/>
    <p:sldId id="322" r:id="rId74"/>
    <p:sldId id="323" r:id="rId75"/>
    <p:sldId id="324" r:id="rId76"/>
    <p:sldId id="325" r:id="rId77"/>
    <p:sldId id="326" r:id="rId78"/>
    <p:sldId id="327" r:id="rId79"/>
    <p:sldId id="328" r:id="rId80"/>
    <p:sldId id="329" r:id="rId81"/>
    <p:sldId id="428" r:id="rId82"/>
    <p:sldId id="429" r:id="rId83"/>
    <p:sldId id="420" r:id="rId84"/>
    <p:sldId id="421" r:id="rId85"/>
    <p:sldId id="422" r:id="rId86"/>
    <p:sldId id="330" r:id="rId87"/>
    <p:sldId id="331" r:id="rId88"/>
    <p:sldId id="333" r:id="rId89"/>
    <p:sldId id="334" r:id="rId90"/>
    <p:sldId id="337" r:id="rId91"/>
    <p:sldId id="335" r:id="rId92"/>
    <p:sldId id="427" r:id="rId93"/>
    <p:sldId id="373" r:id="rId94"/>
    <p:sldId id="374" r:id="rId95"/>
    <p:sldId id="362" r:id="rId96"/>
    <p:sldId id="338" r:id="rId97"/>
    <p:sldId id="339" r:id="rId98"/>
    <p:sldId id="340" r:id="rId99"/>
    <p:sldId id="342" r:id="rId100"/>
    <p:sldId id="343" r:id="rId101"/>
    <p:sldId id="344" r:id="rId102"/>
    <p:sldId id="345" r:id="rId103"/>
    <p:sldId id="424" r:id="rId104"/>
    <p:sldId id="346" r:id="rId105"/>
    <p:sldId id="347" r:id="rId106"/>
    <p:sldId id="348" r:id="rId107"/>
    <p:sldId id="425" r:id="rId108"/>
    <p:sldId id="426" r:id="rId109"/>
    <p:sldId id="375" r:id="rId110"/>
    <p:sldId id="376" r:id="rId111"/>
    <p:sldId id="349" r:id="rId112"/>
    <p:sldId id="350" r:id="rId113"/>
    <p:sldId id="351" r:id="rId11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CC3300"/>
    <a:srgbClr val="FF7C8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639" autoAdjust="0"/>
    <p:restoredTop sz="49593" autoAdjust="0"/>
  </p:normalViewPr>
  <p:slideViewPr>
    <p:cSldViewPr>
      <p:cViewPr varScale="1">
        <p:scale>
          <a:sx n="49" d="100"/>
          <a:sy n="49" d="100"/>
        </p:scale>
        <p:origin x="2744" y="24"/>
      </p:cViewPr>
      <p:guideLst>
        <p:guide orient="horz" pos="2160"/>
        <p:guide pos="2880"/>
      </p:guideLst>
    </p:cSldViewPr>
  </p:slideViewPr>
  <p:outlineViewPr>
    <p:cViewPr>
      <p:scale>
        <a:sx n="33" d="100"/>
        <a:sy n="33" d="100"/>
      </p:scale>
      <p:origin x="0" y="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0"/>
    </p:cViewPr>
  </p:notesTextViewPr>
  <p:sorterViewPr>
    <p:cViewPr varScale="1">
      <p:scale>
        <a:sx n="1" d="1"/>
        <a:sy n="1" d="1"/>
      </p:scale>
      <p:origin x="0" y="-20684"/>
    </p:cViewPr>
  </p:sorterViewPr>
  <p:notesViewPr>
    <p:cSldViewPr>
      <p:cViewPr varScale="1">
        <p:scale>
          <a:sx n="75" d="100"/>
          <a:sy n="75" d="100"/>
        </p:scale>
        <p:origin x="1792" y="4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4.xml"/><Relationship Id="rId8" Type="http://schemas.openxmlformats.org/officeDocument/2006/relationships/slide" Target="slides/slide13.xml"/><Relationship Id="rId7" Type="http://schemas.openxmlformats.org/officeDocument/2006/relationships/slide" Target="slides/slide8.xml"/><Relationship Id="rId67" Type="http://schemas.openxmlformats.org/officeDocument/2006/relationships/slide" Target="slides/slide110.xml"/><Relationship Id="rId66" Type="http://schemas.openxmlformats.org/officeDocument/2006/relationships/slide" Target="slides/slide109.xml"/><Relationship Id="rId65" Type="http://schemas.openxmlformats.org/officeDocument/2006/relationships/slide" Target="slides/slide106.xml"/><Relationship Id="rId64" Type="http://schemas.openxmlformats.org/officeDocument/2006/relationships/slide" Target="slides/slide105.xml"/><Relationship Id="rId63" Type="http://schemas.openxmlformats.org/officeDocument/2006/relationships/slide" Target="slides/slide101.xml"/><Relationship Id="rId62" Type="http://schemas.openxmlformats.org/officeDocument/2006/relationships/slide" Target="slides/slide100.xml"/><Relationship Id="rId61" Type="http://schemas.openxmlformats.org/officeDocument/2006/relationships/slide" Target="slides/slide99.xml"/><Relationship Id="rId60" Type="http://schemas.openxmlformats.org/officeDocument/2006/relationships/slide" Target="slides/slide98.xml"/><Relationship Id="rId6" Type="http://schemas.openxmlformats.org/officeDocument/2006/relationships/slide" Target="slides/slide7.xml"/><Relationship Id="rId59" Type="http://schemas.openxmlformats.org/officeDocument/2006/relationships/slide" Target="slides/slide96.xml"/><Relationship Id="rId58" Type="http://schemas.openxmlformats.org/officeDocument/2006/relationships/slide" Target="slides/slide95.xml"/><Relationship Id="rId57" Type="http://schemas.openxmlformats.org/officeDocument/2006/relationships/slide" Target="slides/slide94.xml"/><Relationship Id="rId56" Type="http://schemas.openxmlformats.org/officeDocument/2006/relationships/slide" Target="slides/slide93.xml"/><Relationship Id="rId55" Type="http://schemas.openxmlformats.org/officeDocument/2006/relationships/slide" Target="slides/slide89.xml"/><Relationship Id="rId54" Type="http://schemas.openxmlformats.org/officeDocument/2006/relationships/slide" Target="slides/slide88.xml"/><Relationship Id="rId53" Type="http://schemas.openxmlformats.org/officeDocument/2006/relationships/slide" Target="slides/slide87.xml"/><Relationship Id="rId52" Type="http://schemas.openxmlformats.org/officeDocument/2006/relationships/slide" Target="slides/slide86.xml"/><Relationship Id="rId51" Type="http://schemas.openxmlformats.org/officeDocument/2006/relationships/slide" Target="slides/slide85.xml"/><Relationship Id="rId50" Type="http://schemas.openxmlformats.org/officeDocument/2006/relationships/slide" Target="slides/slide84.xml"/><Relationship Id="rId5" Type="http://schemas.openxmlformats.org/officeDocument/2006/relationships/slide" Target="slides/slide6.xml"/><Relationship Id="rId49" Type="http://schemas.openxmlformats.org/officeDocument/2006/relationships/slide" Target="slides/slide83.xml"/><Relationship Id="rId48" Type="http://schemas.openxmlformats.org/officeDocument/2006/relationships/slide" Target="slides/slide71.xml"/><Relationship Id="rId47" Type="http://schemas.openxmlformats.org/officeDocument/2006/relationships/slide" Target="slides/slide70.xml"/><Relationship Id="rId46" Type="http://schemas.openxmlformats.org/officeDocument/2006/relationships/slide" Target="slides/slide68.xml"/><Relationship Id="rId45" Type="http://schemas.openxmlformats.org/officeDocument/2006/relationships/slide" Target="slides/slide67.xml"/><Relationship Id="rId44" Type="http://schemas.openxmlformats.org/officeDocument/2006/relationships/slide" Target="slides/slide65.xml"/><Relationship Id="rId43" Type="http://schemas.openxmlformats.org/officeDocument/2006/relationships/slide" Target="slides/slide63.xml"/><Relationship Id="rId42" Type="http://schemas.openxmlformats.org/officeDocument/2006/relationships/slide" Target="slides/slide62.xml"/><Relationship Id="rId41" Type="http://schemas.openxmlformats.org/officeDocument/2006/relationships/slide" Target="slides/slide61.xml"/><Relationship Id="rId40" Type="http://schemas.openxmlformats.org/officeDocument/2006/relationships/slide" Target="slides/slide58.xml"/><Relationship Id="rId4" Type="http://schemas.openxmlformats.org/officeDocument/2006/relationships/slide" Target="slides/slide5.xml"/><Relationship Id="rId39" Type="http://schemas.openxmlformats.org/officeDocument/2006/relationships/slide" Target="slides/slide57.xml"/><Relationship Id="rId38" Type="http://schemas.openxmlformats.org/officeDocument/2006/relationships/slide" Target="slides/slide55.xml"/><Relationship Id="rId37" Type="http://schemas.openxmlformats.org/officeDocument/2006/relationships/slide" Target="slides/slide54.xml"/><Relationship Id="rId36" Type="http://schemas.openxmlformats.org/officeDocument/2006/relationships/slide" Target="slides/slide53.xml"/><Relationship Id="rId35" Type="http://schemas.openxmlformats.org/officeDocument/2006/relationships/slide" Target="slides/slide52.xml"/><Relationship Id="rId34" Type="http://schemas.openxmlformats.org/officeDocument/2006/relationships/slide" Target="slides/slide51.xml"/><Relationship Id="rId33" Type="http://schemas.openxmlformats.org/officeDocument/2006/relationships/slide" Target="slides/slide50.xml"/><Relationship Id="rId32" Type="http://schemas.openxmlformats.org/officeDocument/2006/relationships/slide" Target="slides/slide48.xml"/><Relationship Id="rId31" Type="http://schemas.openxmlformats.org/officeDocument/2006/relationships/slide" Target="slides/slide44.xml"/><Relationship Id="rId30" Type="http://schemas.openxmlformats.org/officeDocument/2006/relationships/slide" Target="slides/slide43.xml"/><Relationship Id="rId3" Type="http://schemas.openxmlformats.org/officeDocument/2006/relationships/slide" Target="slides/slide4.xml"/><Relationship Id="rId29" Type="http://schemas.openxmlformats.org/officeDocument/2006/relationships/slide" Target="slides/slide42.xml"/><Relationship Id="rId28" Type="http://schemas.openxmlformats.org/officeDocument/2006/relationships/slide" Target="slides/slide41.xml"/><Relationship Id="rId27" Type="http://schemas.openxmlformats.org/officeDocument/2006/relationships/slide" Target="slides/slide40.xml"/><Relationship Id="rId26" Type="http://schemas.openxmlformats.org/officeDocument/2006/relationships/slide" Target="slides/slide38.xml"/><Relationship Id="rId25" Type="http://schemas.openxmlformats.org/officeDocument/2006/relationships/slide" Target="slides/slide37.xml"/><Relationship Id="rId24" Type="http://schemas.openxmlformats.org/officeDocument/2006/relationships/slide" Target="slides/slide36.xml"/><Relationship Id="rId23" Type="http://schemas.openxmlformats.org/officeDocument/2006/relationships/slide" Target="slides/slide33.xml"/><Relationship Id="rId22" Type="http://schemas.openxmlformats.org/officeDocument/2006/relationships/slide" Target="slides/slide32.xml"/><Relationship Id="rId21" Type="http://schemas.openxmlformats.org/officeDocument/2006/relationships/slide" Target="slides/slide31.xml"/><Relationship Id="rId20" Type="http://schemas.openxmlformats.org/officeDocument/2006/relationships/slide" Target="slides/slide29.xml"/><Relationship Id="rId2" Type="http://schemas.openxmlformats.org/officeDocument/2006/relationships/slide" Target="slides/slide3.xml"/><Relationship Id="rId19" Type="http://schemas.openxmlformats.org/officeDocument/2006/relationships/slide" Target="slides/slide28.xml"/><Relationship Id="rId18" Type="http://schemas.openxmlformats.org/officeDocument/2006/relationships/slide" Target="slides/slide27.xml"/><Relationship Id="rId17" Type="http://schemas.openxmlformats.org/officeDocument/2006/relationships/slide" Target="slides/slide26.xml"/><Relationship Id="rId16" Type="http://schemas.openxmlformats.org/officeDocument/2006/relationships/slide" Target="slides/slide22.xml"/><Relationship Id="rId15" Type="http://schemas.openxmlformats.org/officeDocument/2006/relationships/slide" Target="slides/slide21.xml"/><Relationship Id="rId14" Type="http://schemas.openxmlformats.org/officeDocument/2006/relationships/slide" Target="slides/slide20.xml"/><Relationship Id="rId13" Type="http://schemas.openxmlformats.org/officeDocument/2006/relationships/slide" Target="slides/slide18.xml"/><Relationship Id="rId12" Type="http://schemas.openxmlformats.org/officeDocument/2006/relationships/slide" Target="slides/slide17.xml"/><Relationship Id="rId11" Type="http://schemas.openxmlformats.org/officeDocument/2006/relationships/slide" Target="slides/slide16.xml"/><Relationship Id="rId10" Type="http://schemas.openxmlformats.org/officeDocument/2006/relationships/slide" Target="slides/slide15.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150531"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50532"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150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74D3552-81A6-41D3-A8E2-6E4368A878A9}"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9830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9831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40AA3389-F9D0-43A1-A0A5-03087438AB4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直接插入排序只需要一个记录的辅助空间用来作为待插入记录的暂存单元。</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从第九章关于查找的讨论中，对于有序表采用折半查找方法，其性能优于顺序查找，可减少关键字的比较次数。每插入一个元素，需要比较的次数最多为折半查找判定树的深度。例如，插入第 </a:t>
            </a:r>
            <a:r>
              <a:rPr lang="en-US" altLang="zh-CN" dirty="0"/>
              <a:t>i</a:t>
            </a:r>
            <a:r>
              <a:rPr lang="zh-CN" altLang="en-US" dirty="0"/>
              <a:t>个元素时，则需要进行</a:t>
            </a:r>
            <a:r>
              <a:rPr lang="en-US" altLang="zh-CN" dirty="0"/>
              <a:t>log</a:t>
            </a:r>
            <a:r>
              <a:rPr lang="en-US" altLang="zh-CN" baseline="-25000" dirty="0"/>
              <a:t>2</a:t>
            </a:r>
            <a:r>
              <a:rPr lang="en-US" altLang="zh-CN" dirty="0"/>
              <a:t>i</a:t>
            </a:r>
            <a:r>
              <a:rPr lang="zh-CN" altLang="en-US" dirty="0"/>
              <a:t>次比较。因此，插入</a:t>
            </a:r>
            <a:r>
              <a:rPr lang="en-US" altLang="zh-CN" dirty="0"/>
              <a:t>n-1</a:t>
            </a:r>
            <a:r>
              <a:rPr lang="zh-CN" altLang="en-US" dirty="0"/>
              <a:t>个元素的平均比较次数为</a:t>
            </a:r>
            <a:r>
              <a:rPr lang="en-US" altLang="zh-CN" dirty="0"/>
              <a:t>O(nlog</a:t>
            </a:r>
            <a:r>
              <a:rPr lang="en-US" altLang="zh-CN" baseline="-25000" dirty="0"/>
              <a:t>2</a:t>
            </a:r>
            <a:r>
              <a:rPr lang="en-US" altLang="zh-CN" dirty="0"/>
              <a:t>n)</a:t>
            </a:r>
            <a:endParaRPr lang="en-US" altLang="zh-CN" dirty="0"/>
          </a:p>
          <a:p>
            <a:endParaRPr lang="en-US" altLang="zh-CN" dirty="0"/>
          </a:p>
          <a:p>
            <a:r>
              <a:rPr lang="en-US" altLang="zh-CN" dirty="0"/>
              <a:t> void </a:t>
            </a:r>
            <a:r>
              <a:rPr lang="en-US" altLang="zh-CN" dirty="0" err="1"/>
              <a:t>BinInsertSort</a:t>
            </a:r>
            <a:r>
              <a:rPr lang="en-US" altLang="zh-CN" dirty="0"/>
              <a:t>()</a:t>
            </a:r>
            <a:endParaRPr lang="en-US" altLang="zh-CN" dirty="0"/>
          </a:p>
          <a:p>
            <a:r>
              <a:rPr lang="en-US" altLang="zh-CN" dirty="0"/>
              <a:t>    {</a:t>
            </a:r>
            <a:endParaRPr lang="en-US" altLang="zh-CN" dirty="0"/>
          </a:p>
          <a:p>
            <a:r>
              <a:rPr lang="en-US" altLang="zh-CN" dirty="0"/>
              <a:t>       int </a:t>
            </a:r>
            <a:r>
              <a:rPr lang="en-US" altLang="zh-CN" dirty="0" err="1"/>
              <a:t>temp,low,high,mid</a:t>
            </a:r>
            <a:r>
              <a:rPr lang="en-US" altLang="zh-CN" dirty="0"/>
              <a:t>;</a:t>
            </a:r>
            <a:endParaRPr lang="en-US" altLang="zh-CN" dirty="0"/>
          </a:p>
          <a:p>
            <a:r>
              <a:rPr lang="en-US" altLang="zh-CN" dirty="0"/>
              <a:t>       for (int i=2; i&lt;=</a:t>
            </a:r>
            <a:r>
              <a:rPr lang="en-US" altLang="zh-CN" dirty="0" err="1"/>
              <a:t>len</a:t>
            </a:r>
            <a:r>
              <a:rPr lang="en-US" altLang="zh-CN" dirty="0"/>
              <a:t>; i++) {</a:t>
            </a:r>
            <a:endParaRPr lang="en-US" altLang="zh-CN" dirty="0"/>
          </a:p>
          <a:p>
            <a:r>
              <a:rPr lang="en-US" altLang="zh-CN" dirty="0"/>
              <a:t>           temp=data[i];</a:t>
            </a:r>
            <a:endParaRPr lang="en-US" altLang="zh-CN" dirty="0"/>
          </a:p>
          <a:p>
            <a:r>
              <a:rPr lang="en-US" altLang="zh-CN" dirty="0"/>
              <a:t>           low=1;</a:t>
            </a:r>
            <a:endParaRPr lang="en-US" altLang="zh-CN" dirty="0"/>
          </a:p>
          <a:p>
            <a:r>
              <a:rPr lang="en-US" altLang="zh-CN" dirty="0"/>
              <a:t>           high=i-1;</a:t>
            </a:r>
            <a:endParaRPr lang="en-US" altLang="zh-CN" dirty="0"/>
          </a:p>
          <a:p>
            <a:r>
              <a:rPr lang="en-US" altLang="zh-CN" dirty="0"/>
              <a:t>          while(low&lt;=high){</a:t>
            </a:r>
            <a:endParaRPr lang="en-US" altLang="zh-CN" dirty="0"/>
          </a:p>
          <a:p>
            <a:r>
              <a:rPr lang="en-US" altLang="zh-CN" dirty="0"/>
              <a:t>              mid=(</a:t>
            </a:r>
            <a:r>
              <a:rPr lang="en-US" altLang="zh-CN" dirty="0" err="1"/>
              <a:t>low+high</a:t>
            </a:r>
            <a:r>
              <a:rPr lang="en-US" altLang="zh-CN" dirty="0"/>
              <a:t>)/2;</a:t>
            </a:r>
            <a:endParaRPr lang="en-US" altLang="zh-CN" dirty="0"/>
          </a:p>
          <a:p>
            <a:r>
              <a:rPr lang="en-US" altLang="zh-CN" dirty="0"/>
              <a:t>              if(temp&lt;data[mid])</a:t>
            </a:r>
            <a:endParaRPr lang="en-US" altLang="zh-CN" dirty="0"/>
          </a:p>
          <a:p>
            <a:r>
              <a:rPr lang="en-US" altLang="zh-CN" dirty="0"/>
              <a:t>                 high=mid-1;</a:t>
            </a:r>
            <a:endParaRPr lang="en-US" altLang="zh-CN" dirty="0"/>
          </a:p>
          <a:p>
            <a:r>
              <a:rPr lang="en-US" altLang="zh-CN" dirty="0"/>
              <a:t>              else</a:t>
            </a:r>
            <a:endParaRPr lang="en-US" altLang="zh-CN" dirty="0"/>
          </a:p>
          <a:p>
            <a:r>
              <a:rPr lang="en-US" altLang="zh-CN" dirty="0"/>
              <a:t>                 low=mid+1;</a:t>
            </a:r>
            <a:endParaRPr lang="en-US" altLang="zh-CN" dirty="0"/>
          </a:p>
          <a:p>
            <a:r>
              <a:rPr lang="en-US" altLang="zh-CN" dirty="0"/>
              <a:t>            }</a:t>
            </a:r>
            <a:endParaRPr lang="en-US" altLang="zh-CN" dirty="0"/>
          </a:p>
          <a:p>
            <a:r>
              <a:rPr lang="en-US" altLang="zh-CN" dirty="0"/>
              <a:t>          for(int j=i-1;j&gt;=</a:t>
            </a:r>
            <a:r>
              <a:rPr lang="en-US" altLang="zh-CN" dirty="0" err="1"/>
              <a:t>low;j</a:t>
            </a:r>
            <a:r>
              <a:rPr lang="en-US" altLang="zh-CN" dirty="0"/>
              <a:t>--)</a:t>
            </a:r>
            <a:endParaRPr lang="en-US" altLang="zh-CN" dirty="0"/>
          </a:p>
          <a:p>
            <a:r>
              <a:rPr lang="en-US" altLang="zh-CN" dirty="0"/>
              <a:t>              data[j+1]=data[j];</a:t>
            </a:r>
            <a:endParaRPr lang="en-US" altLang="zh-CN" dirty="0"/>
          </a:p>
          <a:p>
            <a:r>
              <a:rPr lang="en-US" altLang="zh-CN" dirty="0"/>
              <a:t>           data[low]=temp;   //low</a:t>
            </a:r>
            <a:r>
              <a:rPr lang="zh-CN" altLang="en-US" dirty="0"/>
              <a:t>对应的位置就是该数据插入的位置，因为</a:t>
            </a:r>
            <a:r>
              <a:rPr lang="en-US" altLang="zh-CN" dirty="0"/>
              <a:t>low</a:t>
            </a:r>
            <a:r>
              <a:rPr lang="zh-CN" altLang="en-US" dirty="0"/>
              <a:t>指向的是第一个比该数据大于等于的元素。</a:t>
            </a:r>
            <a:endParaRPr lang="en-US" altLang="zh-CN" dirty="0"/>
          </a:p>
          <a:p>
            <a:r>
              <a:rPr lang="en-US" altLang="zh-CN" dirty="0"/>
              <a:t>        }</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希尔排序是对直接插入排序的一种改进，它利用了插入排序的两个性质：</a:t>
            </a:r>
            <a:endParaRPr lang="en-US" altLang="zh-CN" dirty="0"/>
          </a:p>
          <a:p>
            <a:r>
              <a:rPr lang="en-US" altLang="zh-CN" dirty="0"/>
              <a:t>1</a:t>
            </a:r>
            <a:r>
              <a:rPr lang="zh-CN" altLang="en-US" dirty="0"/>
              <a:t>、若待排记录按关键字基本有序，则直接插入排序效率很高；</a:t>
            </a:r>
            <a:endParaRPr lang="en-US" altLang="zh-CN" dirty="0"/>
          </a:p>
          <a:p>
            <a:r>
              <a:rPr lang="en-US" altLang="zh-CN" dirty="0"/>
              <a:t>2</a:t>
            </a:r>
            <a:r>
              <a:rPr lang="zh-CN" altLang="en-US" dirty="0"/>
              <a:t>、若待排记录个数较少，则直接插入排序效率也较高。</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希尔排序要解决的关键问题如下：</a:t>
            </a:r>
            <a:endParaRPr lang="en-US" altLang="zh-CN" dirty="0"/>
          </a:p>
          <a:p>
            <a:r>
              <a:rPr lang="en-US" altLang="zh-CN" dirty="0"/>
              <a:t>1</a:t>
            </a:r>
            <a:r>
              <a:rPr lang="zh-CN" altLang="en-US" dirty="0"/>
              <a:t>、应如何划分待排序列才能保证整个序列逐步向基本有序发展？</a:t>
            </a:r>
            <a:endParaRPr lang="en-US" altLang="zh-CN" dirty="0"/>
          </a:p>
          <a:p>
            <a:r>
              <a:rPr lang="en-US" altLang="zh-CN" dirty="0"/>
              <a:t>2</a:t>
            </a:r>
            <a:r>
              <a:rPr lang="zh-CN" altLang="en-US" dirty="0"/>
              <a:t>、子序列内如何进行直接插入排序？</a:t>
            </a:r>
            <a:endParaRPr lang="en-US" altLang="zh-CN" dirty="0"/>
          </a:p>
          <a:p>
            <a:endParaRPr lang="en-US" altLang="zh-CN" dirty="0"/>
          </a:p>
          <a:p>
            <a:r>
              <a:rPr lang="zh-CN" altLang="en-US" dirty="0"/>
              <a:t>解决方案：</a:t>
            </a:r>
            <a:endParaRPr lang="en-US" altLang="zh-CN" dirty="0"/>
          </a:p>
          <a:p>
            <a:r>
              <a:rPr lang="en-US" altLang="zh-CN" dirty="0"/>
              <a:t>1</a:t>
            </a:r>
            <a:r>
              <a:rPr lang="zh-CN" altLang="en-US" dirty="0"/>
              <a:t>、子序列的构成不能是简单地逐段分割，而是将相距某个“增量”的记录组成一个子序列，这样才能有效地保证在子序列内分别进行直接插入排序后得到的结果是基本有序而不是局部有序。接下来的问题是增量应如何取？到目前为止尚未有人求得一个最好的增量序列。</a:t>
            </a:r>
            <a:endParaRPr lang="en-US" altLang="zh-CN" dirty="0"/>
          </a:p>
          <a:p>
            <a:endParaRPr lang="en-US" altLang="zh-CN" dirty="0"/>
          </a:p>
          <a:p>
            <a:r>
              <a:rPr lang="en-US" altLang="zh-CN" dirty="0"/>
              <a:t>2</a:t>
            </a:r>
            <a:r>
              <a:rPr lang="zh-CN" altLang="en-US" dirty="0"/>
              <a:t>、在每个子序列中，将待插入记录和同一子序列中的前一个记录比较。在插入记录</a:t>
            </a:r>
            <a:r>
              <a:rPr lang="en-US" altLang="zh-CN" dirty="0"/>
              <a:t>data[i]</a:t>
            </a:r>
            <a:r>
              <a:rPr lang="zh-CN" altLang="en-US" dirty="0"/>
              <a:t>时，自</a:t>
            </a:r>
            <a:r>
              <a:rPr lang="en-US" altLang="zh-CN" dirty="0"/>
              <a:t>data[j-gap]</a:t>
            </a:r>
            <a:r>
              <a:rPr lang="zh-CN" altLang="en-US" dirty="0"/>
              <a:t>起往前跳跃式（跳跃幅度为</a:t>
            </a:r>
            <a:r>
              <a:rPr lang="en-US" altLang="zh-CN" dirty="0"/>
              <a:t>gap</a:t>
            </a:r>
            <a:r>
              <a:rPr lang="zh-CN" altLang="en-US" dirty="0"/>
              <a:t>）查找待插入位置。在查找过程中，记录后移也是跳跃</a:t>
            </a:r>
            <a:r>
              <a:rPr lang="en-US" altLang="zh-CN" dirty="0"/>
              <a:t>gap</a:t>
            </a:r>
            <a:r>
              <a:rPr lang="zh-CN" altLang="en-US" dirty="0"/>
              <a:t>个位置。</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InsertSort</a:t>
            </a:r>
            <a:r>
              <a:rPr lang="en-US" altLang="zh-CN" dirty="0"/>
              <a:t>(</a:t>
            </a:r>
            <a:r>
              <a:rPr lang="en-US" altLang="zh-CN" dirty="0" err="1"/>
              <a:t>gap,m</a:t>
            </a:r>
            <a:r>
              <a:rPr lang="en-US" altLang="zh-CN" dirty="0"/>
              <a:t>)</a:t>
            </a:r>
            <a:r>
              <a:rPr lang="zh-CN" altLang="en-US" dirty="0"/>
              <a:t>：</a:t>
            </a:r>
            <a:r>
              <a:rPr lang="en-US" altLang="zh-CN" dirty="0"/>
              <a:t>m</a:t>
            </a:r>
            <a:r>
              <a:rPr lang="zh-CN" altLang="en-US" dirty="0"/>
              <a:t>表示每个子序列的开始元素，</a:t>
            </a:r>
            <a:r>
              <a:rPr lang="en-US" altLang="zh-CN" dirty="0"/>
              <a:t>gap</a:t>
            </a:r>
            <a:r>
              <a:rPr lang="zh-CN" altLang="en-US" dirty="0"/>
              <a:t>表示元素与元素的间隔（即下一个相邻元素的位置）</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希尔排序算法的时间性能的分析是一个复杂的问题，因为它是所取增量的函数。有人在大量实验的基础上指出</a:t>
            </a:r>
            <a:r>
              <a:rPr lang="zh-CN" altLang="en-US" b="0" dirty="0"/>
              <a:t>，希尔排序的时间性能在</a:t>
            </a:r>
            <a:r>
              <a:rPr lang="en-US" altLang="zh-CN" sz="1200" b="0" dirty="0">
                <a:latin typeface="黑体" panose="02010609060101010101" pitchFamily="49" charset="-122"/>
                <a:ea typeface="黑体" panose="02010609060101010101" pitchFamily="49" charset="-122"/>
              </a:rPr>
              <a:t>O(n</a:t>
            </a:r>
            <a:r>
              <a:rPr lang="en-US" altLang="zh-CN" sz="1200" b="0" baseline="30000" dirty="0">
                <a:latin typeface="黑体" panose="02010609060101010101" pitchFamily="49" charset="-122"/>
                <a:ea typeface="黑体" panose="02010609060101010101" pitchFamily="49" charset="-122"/>
              </a:rPr>
              <a:t>2</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和</a:t>
            </a:r>
            <a:r>
              <a:rPr lang="en-US" altLang="zh-CN" sz="1200" b="0" dirty="0">
                <a:latin typeface="黑体" panose="02010609060101010101" pitchFamily="49" charset="-122"/>
                <a:ea typeface="黑体" panose="02010609060101010101" pitchFamily="49" charset="-122"/>
              </a:rPr>
              <a:t>O(n log</a:t>
            </a:r>
            <a:r>
              <a:rPr lang="en-US" altLang="zh-CN" sz="1200" b="0" baseline="-25000" dirty="0">
                <a:latin typeface="黑体" panose="02010609060101010101" pitchFamily="49" charset="-122"/>
                <a:ea typeface="黑体" panose="02010609060101010101" pitchFamily="49" charset="-122"/>
              </a:rPr>
              <a:t>2 </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之间。当</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在某个特定范围时，希尔排序的时间性能约为</a:t>
            </a:r>
            <a:r>
              <a:rPr lang="en-US" altLang="zh-CN" sz="1200" b="0" dirty="0">
                <a:latin typeface="黑体" panose="02010609060101010101" pitchFamily="49" charset="-122"/>
                <a:ea typeface="黑体" panose="02010609060101010101" pitchFamily="49" charset="-122"/>
              </a:rPr>
              <a:t>O(</a:t>
            </a:r>
            <a:r>
              <a:rPr lang="en-US" altLang="zh-CN" sz="1200" b="0" dirty="0">
                <a:solidFill>
                  <a:srgbClr val="FF0000"/>
                </a:solidFill>
                <a:latin typeface="黑体" panose="02010609060101010101" pitchFamily="49" charset="-122"/>
                <a:ea typeface="黑体" panose="02010609060101010101" pitchFamily="49" charset="-122"/>
              </a:rPr>
              <a:t>n</a:t>
            </a:r>
            <a:r>
              <a:rPr lang="en-US" altLang="zh-CN" sz="1200" b="0" baseline="30000" dirty="0">
                <a:solidFill>
                  <a:srgbClr val="FF0000"/>
                </a:solidFill>
                <a:latin typeface="黑体" panose="02010609060101010101" pitchFamily="49" charset="-122"/>
                <a:ea typeface="黑体" panose="02010609060101010101" pitchFamily="49" charset="-122"/>
              </a:rPr>
              <a:t>1.3</a:t>
            </a:r>
            <a:r>
              <a:rPr lang="en-US" altLang="zh-CN" sz="1200" b="0" baseline="0" dirty="0">
                <a:solidFill>
                  <a:srgbClr val="FF0000"/>
                </a:solidFill>
                <a:latin typeface="黑体" panose="02010609060101010101" pitchFamily="49" charset="-122"/>
                <a:ea typeface="黑体" panose="02010609060101010101" pitchFamily="49" charset="-122"/>
              </a:rPr>
              <a:t>)</a:t>
            </a:r>
            <a:endParaRPr lang="en-US" altLang="zh-CN" sz="1200" b="0" baseline="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0" baseline="0" dirty="0">
                <a:solidFill>
                  <a:srgbClr val="FF0000"/>
                </a:solidFill>
                <a:latin typeface="黑体" panose="02010609060101010101" pitchFamily="49" charset="-122"/>
                <a:ea typeface="黑体" panose="02010609060101010101" pitchFamily="49" charset="-122"/>
              </a:rPr>
              <a:t>希尔排序只需要一个记录的辅助空间，用于暂存当前待插入的记录。</a:t>
            </a:r>
            <a:endParaRPr lang="en-US" altLang="zh-CN" sz="1200" b="0" baseline="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算法改进：若第</a:t>
            </a:r>
            <a:r>
              <a:rPr lang="en-US" altLang="zh-CN" dirty="0"/>
              <a:t>i</a:t>
            </a:r>
            <a:r>
              <a:rPr lang="zh-CN" altLang="en-US" dirty="0"/>
              <a:t>趟循环中相邻记录都是正序，则排序实际上已经完成，此后的处理都是多余的，则可以结束排序过程。</a:t>
            </a:r>
            <a:endParaRPr lang="en-US" altLang="zh-CN" dirty="0"/>
          </a:p>
          <a:p>
            <a:endParaRPr lang="en-US" altLang="zh-CN" dirty="0"/>
          </a:p>
          <a:p>
            <a:r>
              <a:rPr lang="en-US" altLang="zh-CN" dirty="0"/>
              <a:t> void </a:t>
            </a:r>
            <a:r>
              <a:rPr lang="en-US" altLang="zh-CN" dirty="0" err="1"/>
              <a:t>BubbleSort</a:t>
            </a:r>
            <a:r>
              <a:rPr lang="en-US" altLang="zh-CN" dirty="0"/>
              <a:t>()</a:t>
            </a:r>
            <a:endParaRPr lang="en-US" altLang="zh-CN" dirty="0"/>
          </a:p>
          <a:p>
            <a:r>
              <a:rPr lang="en-US" altLang="zh-CN" dirty="0"/>
              <a:t>    {</a:t>
            </a:r>
            <a:endParaRPr lang="en-US" altLang="zh-CN" dirty="0"/>
          </a:p>
          <a:p>
            <a:r>
              <a:rPr lang="en-US" altLang="zh-CN" dirty="0"/>
              <a:t>        int i, j, temp;</a:t>
            </a:r>
            <a:endParaRPr lang="en-US" altLang="zh-CN" dirty="0"/>
          </a:p>
          <a:p>
            <a:r>
              <a:rPr lang="en-US" altLang="zh-CN" dirty="0"/>
              <a:t>        bool flag=true;</a:t>
            </a:r>
            <a:endParaRPr lang="en-US" altLang="zh-CN" dirty="0"/>
          </a:p>
          <a:p>
            <a:endParaRPr lang="en-US" altLang="zh-CN" dirty="0"/>
          </a:p>
          <a:p>
            <a:r>
              <a:rPr lang="en-US" altLang="zh-CN" dirty="0"/>
              <a:t>        for (i=1; i&lt;</a:t>
            </a:r>
            <a:r>
              <a:rPr lang="en-US" altLang="zh-CN" dirty="0" err="1"/>
              <a:t>len</a:t>
            </a:r>
            <a:r>
              <a:rPr lang="en-US" altLang="zh-CN" dirty="0"/>
              <a:t> &amp;&amp; flag; i++) {</a:t>
            </a:r>
            <a:endParaRPr lang="en-US" altLang="zh-CN" dirty="0"/>
          </a:p>
          <a:p>
            <a:r>
              <a:rPr lang="en-US" altLang="zh-CN" dirty="0"/>
              <a:t>           flag=false;</a:t>
            </a:r>
            <a:endParaRPr lang="en-US" altLang="zh-CN" dirty="0"/>
          </a:p>
          <a:p>
            <a:r>
              <a:rPr lang="en-US" altLang="zh-CN" dirty="0"/>
              <a:t>          for (j=1; j&lt;len-i+1; </a:t>
            </a:r>
            <a:r>
              <a:rPr lang="en-US" altLang="zh-CN" dirty="0" err="1"/>
              <a:t>j++</a:t>
            </a:r>
            <a:r>
              <a:rPr lang="en-US" altLang="zh-CN" dirty="0"/>
              <a:t>) {</a:t>
            </a:r>
            <a:endParaRPr lang="en-US" altLang="zh-CN" dirty="0"/>
          </a:p>
          <a:p>
            <a:r>
              <a:rPr lang="en-US" altLang="zh-CN" dirty="0"/>
              <a:t>               if (</a:t>
            </a:r>
            <a:r>
              <a:rPr lang="en-US" altLang="zh-CN" sz="1200" b="1" dirty="0">
                <a:latin typeface="黑体" panose="02010609060101010101" pitchFamily="49" charset="-122"/>
                <a:ea typeface="黑体" panose="02010609060101010101" pitchFamily="49" charset="-122"/>
              </a:rPr>
              <a:t>Key</a:t>
            </a:r>
            <a:r>
              <a:rPr lang="en-US" altLang="zh-CN" dirty="0"/>
              <a:t>[j] &gt; </a:t>
            </a:r>
            <a:r>
              <a:rPr lang="en-US" altLang="zh-CN" sz="1200" b="1" dirty="0">
                <a:latin typeface="黑体" panose="02010609060101010101" pitchFamily="49" charset="-122"/>
                <a:ea typeface="黑体" panose="02010609060101010101" pitchFamily="49" charset="-122"/>
              </a:rPr>
              <a:t>Key </a:t>
            </a:r>
            <a:r>
              <a:rPr lang="en-US" altLang="zh-CN" dirty="0"/>
              <a:t>[j+1]) {</a:t>
            </a:r>
            <a:endParaRPr lang="en-US" altLang="zh-CN" dirty="0"/>
          </a:p>
          <a:p>
            <a:r>
              <a:rPr lang="en-US" altLang="zh-CN" dirty="0"/>
              <a:t>                temp = </a:t>
            </a:r>
            <a:r>
              <a:rPr lang="en-US" altLang="zh-CN" sz="1200" b="1" dirty="0">
                <a:latin typeface="黑体" panose="02010609060101010101" pitchFamily="49" charset="-122"/>
                <a:ea typeface="黑体" panose="02010609060101010101" pitchFamily="49" charset="-122"/>
              </a:rPr>
              <a:t>Key </a:t>
            </a:r>
            <a:r>
              <a:rPr lang="en-US" altLang="zh-CN" dirty="0"/>
              <a:t>[j+1];</a:t>
            </a:r>
            <a:endParaRPr lang="en-US" altLang="zh-CN" dirty="0"/>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[j+1] = </a:t>
            </a:r>
            <a:r>
              <a:rPr lang="en-US" altLang="zh-CN" sz="1200" b="1" dirty="0">
                <a:latin typeface="黑体" panose="02010609060101010101" pitchFamily="49" charset="-122"/>
                <a:ea typeface="黑体" panose="02010609060101010101" pitchFamily="49" charset="-122"/>
              </a:rPr>
              <a:t>Key </a:t>
            </a:r>
            <a:r>
              <a:rPr lang="en-US" altLang="zh-CN" dirty="0"/>
              <a:t>[j];</a:t>
            </a:r>
            <a:endParaRPr lang="en-US" altLang="zh-CN" dirty="0"/>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 = temp;</a:t>
            </a:r>
            <a:endParaRPr lang="en-US" altLang="zh-CN" dirty="0"/>
          </a:p>
          <a:p>
            <a:r>
              <a:rPr lang="en-US" altLang="zh-CN" dirty="0"/>
              <a:t>                flag=true;</a:t>
            </a:r>
            <a:endParaRPr lang="en-US" altLang="zh-CN" dirty="0"/>
          </a:p>
          <a:p>
            <a:r>
              <a:rPr lang="en-US" altLang="zh-CN" dirty="0"/>
              <a:t>              }</a:t>
            </a:r>
            <a:endParaRPr lang="en-US" altLang="zh-CN" dirty="0"/>
          </a:p>
          <a:p>
            <a:r>
              <a:rPr lang="en-US" altLang="zh-CN" dirty="0"/>
              <a:t>         }</a:t>
            </a:r>
            <a:endParaRPr lang="en-US" altLang="zh-CN" dirty="0"/>
          </a:p>
          <a:p>
            <a:r>
              <a:rPr lang="en-US" altLang="zh-CN" dirty="0"/>
              <a:t>     }</a:t>
            </a:r>
            <a:endParaRPr lang="en-US" altLang="zh-CN" dirty="0"/>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可在程序中设置一个标志变量，如果一趟过程中没有发生过记录移动，则退出循环</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每一趟</a:t>
            </a:r>
            <a:r>
              <a:rPr lang="en-US" altLang="zh-CN" dirty="0"/>
              <a:t>n+1-i</a:t>
            </a:r>
            <a:r>
              <a:rPr lang="zh-CN" altLang="en-US" dirty="0"/>
              <a:t>个元素参加，共两两比较</a:t>
            </a:r>
            <a:r>
              <a:rPr lang="en-US" altLang="zh-CN" dirty="0"/>
              <a:t>n-</a:t>
            </a:r>
            <a:r>
              <a:rPr lang="en-US" altLang="zh-CN" dirty="0" err="1"/>
              <a:t>i</a:t>
            </a:r>
            <a:r>
              <a:rPr lang="zh-CN" altLang="en-US" dirty="0"/>
              <a:t>次。</a:t>
            </a:r>
            <a:endParaRPr lang="en-US" altLang="zh-CN" dirty="0"/>
          </a:p>
          <a:p>
            <a:endParaRPr lang="en-US" altLang="zh-CN" dirty="0"/>
          </a:p>
          <a:p>
            <a:r>
              <a:rPr lang="zh-CN" altLang="en-US" dirty="0"/>
              <a:t>冒泡排序只需要一个记录的辅助空间（</a:t>
            </a:r>
            <a:r>
              <a:rPr lang="en-US" altLang="zh-CN" dirty="0"/>
              <a:t>temp</a:t>
            </a:r>
            <a:r>
              <a:rPr lang="zh-CN" altLang="en-US" dirty="0"/>
              <a:t>），用来作为记录交换的暂存单元。</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显然，快速排序是一个递归过程</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如果序列包含两个记录，则还要进行一趟。</a:t>
            </a:r>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个</a:t>
            </a:r>
            <a:r>
              <a:rPr lang="en-US" altLang="zh-CN" dirty="0"/>
              <a:t>low&lt;high</a:t>
            </a:r>
            <a:r>
              <a:rPr lang="zh-CN" altLang="en-US" dirty="0"/>
              <a:t>的作用</a:t>
            </a:r>
            <a:endParaRPr lang="en-US" altLang="zh-CN" dirty="0"/>
          </a:p>
          <a:p>
            <a:r>
              <a:rPr lang="en-US" altLang="zh-CN" dirty="0"/>
              <a:t>1</a:t>
            </a:r>
            <a:r>
              <a:rPr lang="zh-CN" altLang="en-US" dirty="0"/>
              <a:t>、两个</a:t>
            </a:r>
            <a:r>
              <a:rPr lang="en-US" altLang="zh-CN" dirty="0"/>
              <a:t>while</a:t>
            </a:r>
            <a:r>
              <a:rPr lang="zh-CN" altLang="en-US" dirty="0"/>
              <a:t>中的</a:t>
            </a:r>
            <a:r>
              <a:rPr lang="en-US" altLang="zh-CN" dirty="0"/>
              <a:t>low&lt;high</a:t>
            </a:r>
            <a:r>
              <a:rPr lang="zh-CN" altLang="en-US" dirty="0"/>
              <a:t>是为了防止指针越界，将</a:t>
            </a:r>
            <a:r>
              <a:rPr lang="en-US" altLang="zh-CN" dirty="0"/>
              <a:t>high</a:t>
            </a:r>
            <a:r>
              <a:rPr lang="zh-CN" altLang="en-US" dirty="0"/>
              <a:t>和</a:t>
            </a:r>
            <a:r>
              <a:rPr lang="en-US" altLang="zh-CN" dirty="0"/>
              <a:t>low</a:t>
            </a:r>
            <a:r>
              <a:rPr lang="zh-CN" altLang="en-US" dirty="0"/>
              <a:t>的移动限定在该趟子序列中。</a:t>
            </a:r>
            <a:endParaRPr lang="en-US" altLang="zh-CN" dirty="0"/>
          </a:p>
          <a:p>
            <a:r>
              <a:rPr lang="en-US" altLang="zh-CN" dirty="0"/>
              <a:t>2</a:t>
            </a:r>
            <a:r>
              <a:rPr lang="zh-CN" altLang="en-US" dirty="0"/>
              <a:t>、两个</a:t>
            </a:r>
            <a:r>
              <a:rPr lang="en-US" altLang="zh-CN" dirty="0"/>
              <a:t>if</a:t>
            </a:r>
            <a:r>
              <a:rPr lang="zh-CN" altLang="en-US" dirty="0"/>
              <a:t>中的</a:t>
            </a:r>
            <a:r>
              <a:rPr lang="en-US" altLang="zh-CN" dirty="0"/>
              <a:t>low&lt;high</a:t>
            </a:r>
            <a:r>
              <a:rPr lang="zh-CN" altLang="en-US" dirty="0"/>
              <a:t>是为了防止它上面的</a:t>
            </a:r>
            <a:r>
              <a:rPr lang="en-US" altLang="zh-CN" dirty="0"/>
              <a:t>while</a:t>
            </a:r>
            <a:r>
              <a:rPr lang="zh-CN" altLang="en-US" dirty="0"/>
              <a:t>循环是因为</a:t>
            </a:r>
            <a:r>
              <a:rPr lang="en-US" altLang="zh-CN" dirty="0"/>
              <a:t>low=high</a:t>
            </a:r>
            <a:r>
              <a:rPr lang="zh-CN" altLang="en-US" dirty="0"/>
              <a:t>的条件退出的，在这种情况下，说明枢纽元素所在位置就是对的位置（第一个</a:t>
            </a:r>
            <a:r>
              <a:rPr lang="en-US" altLang="zh-CN" dirty="0"/>
              <a:t>if</a:t>
            </a:r>
            <a:r>
              <a:rPr lang="zh-CN" altLang="en-US" dirty="0"/>
              <a:t>针对的是枢纽元素经过几次交换后（也可以是</a:t>
            </a:r>
            <a:r>
              <a:rPr lang="en-US" altLang="zh-CN" dirty="0"/>
              <a:t>0</a:t>
            </a:r>
            <a:r>
              <a:rPr lang="zh-CN" altLang="en-US" dirty="0"/>
              <a:t>次）是当前最小的，第二个</a:t>
            </a:r>
            <a:r>
              <a:rPr lang="en-US" altLang="zh-CN" dirty="0"/>
              <a:t>if</a:t>
            </a:r>
            <a:r>
              <a:rPr lang="zh-CN" altLang="en-US" dirty="0"/>
              <a:t>针对的是枢纽元素经过几次交换后（也可以是</a:t>
            </a:r>
            <a:r>
              <a:rPr lang="en-US" altLang="zh-CN" dirty="0"/>
              <a:t>0</a:t>
            </a:r>
            <a:r>
              <a:rPr lang="zh-CN" altLang="en-US" dirty="0"/>
              <a:t>次）是当前元素中最大的）</a:t>
            </a:r>
            <a:endParaRPr lang="en-US" altLang="zh-CN" dirty="0"/>
          </a:p>
          <a:p>
            <a:endParaRPr lang="en-US" altLang="zh-CN" dirty="0"/>
          </a:p>
          <a:p>
            <a:r>
              <a:rPr lang="zh-CN" altLang="en-US" dirty="0"/>
              <a:t>若待排序列只有一个元素，则递归结束；否则进行一次划分后，再分别对划分后的两个子序列进行快速排序。</a:t>
            </a:r>
            <a:endParaRPr lang="en-US" altLang="zh-CN" dirty="0"/>
          </a:p>
          <a:p>
            <a:endParaRPr lang="en-US" altLang="zh-CN" dirty="0"/>
          </a:p>
          <a:p>
            <a:r>
              <a:rPr lang="zh-CN" altLang="en-US" dirty="0"/>
              <a:t>另一种写法：</a:t>
            </a:r>
            <a:endParaRPr lang="en-US" altLang="zh-CN" dirty="0"/>
          </a:p>
          <a:p>
            <a:r>
              <a:rPr lang="en-US" altLang="zh-CN" dirty="0"/>
              <a:t> int </a:t>
            </a:r>
            <a:r>
              <a:rPr lang="en-US" altLang="zh-CN" dirty="0" err="1"/>
              <a:t>oneSort</a:t>
            </a:r>
            <a:r>
              <a:rPr lang="en-US" altLang="zh-CN" dirty="0"/>
              <a:t>(int low, int high)</a:t>
            </a:r>
            <a:endParaRPr lang="en-US" altLang="zh-CN" dirty="0"/>
          </a:p>
          <a:p>
            <a:r>
              <a:rPr lang="en-US" altLang="zh-CN" dirty="0"/>
              <a:t>   {</a:t>
            </a:r>
            <a:endParaRPr lang="en-US" altLang="zh-CN" dirty="0"/>
          </a:p>
          <a:p>
            <a:r>
              <a:rPr lang="en-US" altLang="zh-CN" dirty="0"/>
              <a:t>       int </a:t>
            </a:r>
            <a:r>
              <a:rPr lang="en-US" altLang="zh-CN" dirty="0" err="1"/>
              <a:t>Pivotkey</a:t>
            </a:r>
            <a:r>
              <a:rPr lang="en-US" altLang="zh-CN" dirty="0"/>
              <a:t>;</a:t>
            </a:r>
            <a:endParaRPr lang="en-US" altLang="zh-CN" dirty="0"/>
          </a:p>
          <a:p>
            <a:r>
              <a:rPr lang="en-US" altLang="zh-CN" dirty="0"/>
              <a:t>       </a:t>
            </a:r>
            <a:r>
              <a:rPr lang="en-US" altLang="zh-CN" dirty="0" err="1"/>
              <a:t>Pivotkey</a:t>
            </a:r>
            <a:r>
              <a:rPr lang="en-US" altLang="zh-CN" dirty="0"/>
              <a:t> = data[low];</a:t>
            </a:r>
            <a:endParaRPr lang="en-US" altLang="zh-CN" dirty="0"/>
          </a:p>
          <a:p>
            <a:r>
              <a:rPr lang="en-US" altLang="zh-CN" dirty="0"/>
              <a:t>       while(low &lt;high) {				//</a:t>
            </a:r>
            <a:r>
              <a:rPr lang="zh-CN" altLang="en-US" dirty="0"/>
              <a:t>当</a:t>
            </a:r>
            <a:r>
              <a:rPr lang="en-US" altLang="zh-CN" dirty="0"/>
              <a:t>high&gt;low</a:t>
            </a:r>
            <a:r>
              <a:rPr lang="zh-CN" altLang="en-US" dirty="0"/>
              <a:t>的时候循环</a:t>
            </a:r>
            <a:endParaRPr lang="zh-CN" altLang="en-US" dirty="0"/>
          </a:p>
          <a:p>
            <a:r>
              <a:rPr lang="zh-CN" altLang="en-US" dirty="0"/>
              <a:t>            </a:t>
            </a:r>
            <a:r>
              <a:rPr lang="en-US" altLang="zh-CN" dirty="0"/>
              <a:t>while((low &lt; high) &amp;&amp; (</a:t>
            </a:r>
            <a:r>
              <a:rPr lang="en-US" altLang="zh-CN" dirty="0" err="1"/>
              <a:t>Pivotkey</a:t>
            </a:r>
            <a:r>
              <a:rPr lang="en-US" altLang="zh-CN" dirty="0"/>
              <a:t> &lt;= data[high]))</a:t>
            </a:r>
            <a:endParaRPr lang="en-US" altLang="zh-CN" dirty="0"/>
          </a:p>
          <a:p>
            <a:r>
              <a:rPr lang="en-US" altLang="zh-CN" dirty="0"/>
              <a:t>                 high--;</a:t>
            </a:r>
            <a:endParaRPr lang="en-US" altLang="zh-CN" dirty="0"/>
          </a:p>
          <a:p>
            <a:r>
              <a:rPr lang="en-US" altLang="zh-CN" dirty="0"/>
              <a:t>            if(low &lt; high)</a:t>
            </a:r>
            <a:endParaRPr lang="en-US" altLang="zh-CN" dirty="0"/>
          </a:p>
          <a:p>
            <a:r>
              <a:rPr lang="en-US" altLang="zh-CN" dirty="0"/>
              <a:t>                 data[low++] = data[high];</a:t>
            </a:r>
            <a:endParaRPr lang="en-US" altLang="zh-CN" dirty="0"/>
          </a:p>
          <a:p>
            <a:r>
              <a:rPr lang="en-US" altLang="zh-CN" dirty="0"/>
              <a:t>            else</a:t>
            </a:r>
            <a:endParaRPr lang="en-US" altLang="zh-CN" dirty="0"/>
          </a:p>
          <a:p>
            <a:r>
              <a:rPr lang="en-US" altLang="zh-CN" dirty="0"/>
              <a:t>                 break;</a:t>
            </a:r>
            <a:endParaRPr lang="en-US" altLang="zh-CN" dirty="0"/>
          </a:p>
          <a:p>
            <a:r>
              <a:rPr lang="en-US" altLang="zh-CN" dirty="0"/>
              <a:t>            while((low &lt; high) &amp;&amp; (data[low]&lt;= </a:t>
            </a:r>
            <a:r>
              <a:rPr lang="en-US" altLang="zh-CN" dirty="0" err="1"/>
              <a:t>Pivotkey</a:t>
            </a:r>
            <a:r>
              <a:rPr lang="en-US" altLang="zh-CN" dirty="0"/>
              <a:t>))</a:t>
            </a:r>
            <a:endParaRPr lang="en-US" altLang="zh-CN" dirty="0"/>
          </a:p>
          <a:p>
            <a:r>
              <a:rPr lang="en-US" altLang="zh-CN" dirty="0"/>
              <a:t>                 low++;</a:t>
            </a:r>
            <a:endParaRPr lang="en-US" altLang="zh-CN" dirty="0"/>
          </a:p>
          <a:p>
            <a:r>
              <a:rPr lang="en-US" altLang="zh-CN" dirty="0"/>
              <a:t>            if(low &lt; high) </a:t>
            </a:r>
            <a:endParaRPr lang="en-US" altLang="zh-CN" dirty="0"/>
          </a:p>
          <a:p>
            <a:r>
              <a:rPr lang="en-US" altLang="zh-CN" dirty="0"/>
              <a:t>                data[high--] = data[low];</a:t>
            </a:r>
            <a:endParaRPr lang="en-US" altLang="zh-CN" dirty="0"/>
          </a:p>
          <a:p>
            <a:r>
              <a:rPr lang="en-US" altLang="zh-CN" dirty="0"/>
              <a:t>        }</a:t>
            </a:r>
            <a:endParaRPr lang="en-US" altLang="zh-CN" dirty="0"/>
          </a:p>
          <a:p>
            <a:r>
              <a:rPr lang="en-US" altLang="zh-CN" dirty="0"/>
              <a:t>      data[low] = </a:t>
            </a:r>
            <a:r>
              <a:rPr lang="en-US" altLang="zh-CN" dirty="0" err="1"/>
              <a:t>Pivotkey</a:t>
            </a:r>
            <a:r>
              <a:rPr lang="en-US" altLang="zh-CN" dirty="0"/>
              <a:t>;		 // low == high</a:t>
            </a:r>
            <a:endParaRPr lang="en-US" altLang="zh-CN" dirty="0"/>
          </a:p>
          <a:p>
            <a:r>
              <a:rPr lang="en-US" altLang="zh-CN" dirty="0"/>
              <a:t>      return low;</a:t>
            </a:r>
            <a:endParaRPr lang="en-US" altLang="zh-CN" dirty="0"/>
          </a:p>
          <a:p>
            <a:r>
              <a:rPr lang="en-US" altLang="zh-CN" dirty="0"/>
              <a:t>   }</a:t>
            </a:r>
            <a:endParaRPr lang="en-US" altLang="zh-CN" dirty="0"/>
          </a:p>
          <a:p>
            <a:endParaRPr lang="en-US" altLang="zh-CN" dirty="0"/>
          </a:p>
          <a:p>
            <a:r>
              <a:rPr lang="en-US" altLang="zh-CN" dirty="0"/>
              <a:t>    void </a:t>
            </a:r>
            <a:r>
              <a:rPr lang="en-US" altLang="zh-CN" dirty="0" err="1"/>
              <a:t>QuickSort</a:t>
            </a:r>
            <a:r>
              <a:rPr lang="en-US" altLang="zh-CN" dirty="0"/>
              <a:t>(int low, int high)</a:t>
            </a:r>
            <a:endParaRPr lang="en-US" altLang="zh-CN" dirty="0"/>
          </a:p>
          <a:p>
            <a:r>
              <a:rPr lang="en-US" altLang="zh-CN" dirty="0"/>
              <a:t>   {</a:t>
            </a:r>
            <a:endParaRPr lang="en-US" altLang="zh-CN" dirty="0"/>
          </a:p>
          <a:p>
            <a:r>
              <a:rPr lang="en-US" altLang="zh-CN" dirty="0"/>
              <a:t>       if(low&lt;high){</a:t>
            </a:r>
            <a:endParaRPr lang="en-US" altLang="zh-CN" dirty="0"/>
          </a:p>
          <a:p>
            <a:r>
              <a:rPr lang="en-US" altLang="zh-CN" dirty="0"/>
              <a:t>         int temp=</a:t>
            </a:r>
            <a:r>
              <a:rPr lang="en-US" altLang="zh-CN" dirty="0" err="1"/>
              <a:t>oneSort</a:t>
            </a:r>
            <a:r>
              <a:rPr lang="en-US" altLang="zh-CN" dirty="0"/>
              <a:t>(</a:t>
            </a:r>
            <a:r>
              <a:rPr lang="en-US" altLang="zh-CN" dirty="0" err="1"/>
              <a:t>low,high</a:t>
            </a:r>
            <a:r>
              <a:rPr lang="en-US" altLang="zh-CN" dirty="0"/>
              <a:t>);</a:t>
            </a:r>
            <a:endParaRPr lang="en-US" altLang="zh-CN" dirty="0"/>
          </a:p>
          <a:p>
            <a:r>
              <a:rPr lang="en-US" altLang="zh-CN" dirty="0"/>
              <a:t>         </a:t>
            </a:r>
            <a:r>
              <a:rPr lang="en-US" altLang="zh-CN" dirty="0" err="1"/>
              <a:t>QuickSort</a:t>
            </a:r>
            <a:r>
              <a:rPr lang="en-US" altLang="zh-CN" dirty="0"/>
              <a:t>(low,temp-1);</a:t>
            </a:r>
            <a:endParaRPr lang="en-US" altLang="zh-CN" dirty="0"/>
          </a:p>
          <a:p>
            <a:r>
              <a:rPr lang="en-US" altLang="zh-CN" dirty="0"/>
              <a:t>         </a:t>
            </a:r>
            <a:r>
              <a:rPr lang="en-US" altLang="zh-CN" dirty="0" err="1"/>
              <a:t>QuickSort</a:t>
            </a:r>
            <a:r>
              <a:rPr lang="en-US" altLang="zh-CN" dirty="0"/>
              <a:t>(temp+1,high);</a:t>
            </a:r>
            <a:endParaRPr lang="en-US" altLang="zh-CN" dirty="0"/>
          </a:p>
          <a:p>
            <a:r>
              <a:rPr lang="en-US" altLang="zh-CN" dirty="0"/>
              <a:t>       }</a:t>
            </a:r>
            <a:endParaRPr lang="en-US" altLang="zh-CN" dirty="0"/>
          </a:p>
          <a:p>
            <a:r>
              <a:rPr lang="en-US" altLang="zh-CN"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时间复杂度说明：</a:t>
            </a:r>
            <a:endParaRPr lang="en-US" altLang="zh-CN" b="0" dirty="0"/>
          </a:p>
          <a:p>
            <a:r>
              <a:rPr lang="en-US" altLang="zh-CN" b="0" dirty="0"/>
              <a:t>1</a:t>
            </a:r>
            <a:r>
              <a:rPr lang="zh-CN" altLang="en-US" b="0" dirty="0"/>
              <a:t>、第一项：</a:t>
            </a:r>
            <a:r>
              <a:rPr lang="en-US" altLang="zh-CN" b="0" dirty="0"/>
              <a:t>1,2,…, </a:t>
            </a:r>
            <a:r>
              <a:rPr lang="zh-CN" altLang="en-US" b="0" dirty="0"/>
              <a:t>对应的是树的高度，有</a:t>
            </a:r>
            <a:r>
              <a:rPr lang="en-US" altLang="zh-CN" b="0" dirty="0"/>
              <a:t>n</a:t>
            </a:r>
            <a:r>
              <a:rPr lang="zh-CN" altLang="en-US" b="0" dirty="0"/>
              <a:t>个结点的完全二叉树，对应的树高是</a:t>
            </a:r>
            <a:r>
              <a:rPr lang="en-US" altLang="zh-CN" b="0" dirty="0"/>
              <a:t>log</a:t>
            </a:r>
            <a:r>
              <a:rPr lang="en-US" altLang="zh-CN" b="0" baseline="-25000" dirty="0"/>
              <a:t>2</a:t>
            </a:r>
            <a:r>
              <a:rPr lang="en-US" altLang="zh-CN" b="0" dirty="0"/>
              <a:t>n</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0" dirty="0"/>
              <a:t>2</a:t>
            </a:r>
            <a:r>
              <a:rPr lang="zh-CN" altLang="en-US" b="0" dirty="0"/>
              <a:t>、第二项：</a:t>
            </a:r>
            <a:r>
              <a:rPr lang="en-US" altLang="zh-CN" sz="1200" b="0" dirty="0">
                <a:solidFill>
                  <a:srgbClr val="000066"/>
                </a:solidFill>
                <a:latin typeface="Arial" panose="020B0604020202020204" pitchFamily="34" charset="0"/>
                <a:ea typeface="楷体_GB2312" pitchFamily="49" charset="-122"/>
              </a:rPr>
              <a:t>2T(n/2 ) </a:t>
            </a:r>
            <a:r>
              <a:rPr lang="en-US" altLang="zh-CN" b="0" dirty="0"/>
              <a:t>,</a:t>
            </a:r>
            <a:r>
              <a:rPr lang="en-US" altLang="zh-CN" b="0" dirty="0">
                <a:solidFill>
                  <a:srgbClr val="000066"/>
                </a:solidFill>
                <a:latin typeface="Arial" panose="020B0604020202020204" pitchFamily="34" charset="0"/>
                <a:ea typeface="楷体_GB2312" pitchFamily="49" charset="-122"/>
              </a:rPr>
              <a:t> 4T(n/4)</a:t>
            </a:r>
            <a:r>
              <a:rPr lang="en-US" altLang="zh-CN" b="0" dirty="0"/>
              <a:t>,…, </a:t>
            </a:r>
            <a:r>
              <a:rPr lang="en-US" altLang="zh-CN" sz="1200" b="0" dirty="0">
                <a:solidFill>
                  <a:srgbClr val="000066"/>
                </a:solidFill>
                <a:latin typeface="Arial" panose="020B0604020202020204" pitchFamily="34" charset="0"/>
                <a:ea typeface="楷体_GB2312" pitchFamily="49" charset="-122"/>
              </a:rPr>
              <a:t>2T(n/2 )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n/2</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2</a:t>
            </a:r>
            <a:r>
              <a:rPr lang="zh-CN" altLang="en-US" sz="1200" b="0" dirty="0">
                <a:solidFill>
                  <a:srgbClr val="000066"/>
                </a:solidFill>
                <a:latin typeface="Arial" panose="020B0604020202020204" pitchFamily="34" charset="0"/>
                <a:ea typeface="楷体_GB2312" pitchFamily="49" charset="-122"/>
              </a:rPr>
              <a:t>个，</a:t>
            </a:r>
            <a:r>
              <a:rPr lang="en-US" altLang="zh-CN" sz="1200" b="0" dirty="0">
                <a:solidFill>
                  <a:srgbClr val="000066"/>
                </a:solidFill>
                <a:latin typeface="Arial" panose="020B0604020202020204" pitchFamily="34" charset="0"/>
                <a:ea typeface="楷体_GB2312" pitchFamily="49" charset="-122"/>
              </a:rPr>
              <a:t>4T(n/4 )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n/4</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4</a:t>
            </a:r>
            <a:r>
              <a:rPr lang="zh-CN" altLang="en-US" sz="1200" b="0" dirty="0">
                <a:solidFill>
                  <a:srgbClr val="000066"/>
                </a:solidFill>
                <a:latin typeface="Arial" panose="020B0604020202020204" pitchFamily="34" charset="0"/>
                <a:ea typeface="楷体_GB2312" pitchFamily="49" charset="-122"/>
              </a:rPr>
              <a:t>个，到最后序列的长度为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，则序列长度为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n</a:t>
            </a:r>
            <a:r>
              <a:rPr lang="zh-CN" altLang="en-US" sz="1200" b="0" dirty="0">
                <a:solidFill>
                  <a:srgbClr val="000066"/>
                </a:solidFill>
                <a:latin typeface="Arial" panose="020B0604020202020204" pitchFamily="34" charset="0"/>
                <a:ea typeface="楷体_GB2312" pitchFamily="49" charset="-122"/>
              </a:rPr>
              <a:t>个。</a:t>
            </a:r>
            <a:endParaRPr lang="zh-CN" altLang="en-US" b="0"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快速排序是递归的，因此需要一个栈用来存放每一层递归调用的必要信息，其最大容量应该与递归调用的深度一致。最好情况下，栈的深度为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；最坏情况下，因为要进行</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次递归调用，所以栈的深度为</a:t>
            </a:r>
            <a:r>
              <a:rPr lang="en-US" altLang="zh-CN" b="1" dirty="0">
                <a:latin typeface="黑体" panose="02010609060101010101" pitchFamily="49" charset="-122"/>
                <a:ea typeface="黑体" panose="02010609060101010101" pitchFamily="49" charset="-122"/>
              </a:rPr>
              <a:t>O(n)</a:t>
            </a:r>
            <a:r>
              <a:rPr lang="zh-CN" altLang="en-US" b="1" dirty="0">
                <a:latin typeface="黑体" panose="02010609060101010101" pitchFamily="49" charset="-122"/>
                <a:ea typeface="黑体" panose="02010609060101010101" pitchFamily="49" charset="-122"/>
              </a:rPr>
              <a:t>；平均情况下，栈的深度为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趟，</a:t>
            </a:r>
            <a:r>
              <a:rPr lang="en-US" altLang="zh-CN" dirty="0"/>
              <a:t>n</a:t>
            </a:r>
            <a:r>
              <a:rPr lang="zh-CN" altLang="en-US" dirty="0"/>
              <a:t>个元素参加</a:t>
            </a:r>
            <a:endParaRPr lang="en-US" altLang="zh-CN" dirty="0"/>
          </a:p>
          <a:p>
            <a:r>
              <a:rPr lang="zh-CN" altLang="en-US" dirty="0"/>
              <a:t>第</a:t>
            </a:r>
            <a:r>
              <a:rPr lang="en-US" altLang="zh-CN" dirty="0"/>
              <a:t>2</a:t>
            </a:r>
            <a:r>
              <a:rPr lang="zh-CN" altLang="en-US" dirty="0"/>
              <a:t>趟，</a:t>
            </a:r>
            <a:r>
              <a:rPr lang="en-US" altLang="zh-CN" dirty="0"/>
              <a:t>n-1</a:t>
            </a:r>
            <a:r>
              <a:rPr lang="zh-CN" altLang="en-US" dirty="0"/>
              <a:t>个元素参加</a:t>
            </a:r>
            <a:endParaRPr lang="en-US" altLang="zh-CN" dirty="0"/>
          </a:p>
          <a:p>
            <a:r>
              <a:rPr lang="zh-CN" altLang="en-US" dirty="0"/>
              <a:t>第</a:t>
            </a:r>
            <a:r>
              <a:rPr lang="en-US" altLang="zh-CN" dirty="0"/>
              <a:t>i</a:t>
            </a:r>
            <a:r>
              <a:rPr lang="zh-CN" altLang="en-US" dirty="0"/>
              <a:t>趟，</a:t>
            </a:r>
            <a:r>
              <a:rPr lang="en-US" altLang="zh-CN" dirty="0"/>
              <a:t>n+1-i</a:t>
            </a:r>
            <a:r>
              <a:rPr lang="zh-CN" altLang="en-US" dirty="0"/>
              <a:t>个元素参加</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i=1</a:t>
            </a:r>
            <a:r>
              <a:rPr lang="zh-CN" altLang="en-US" dirty="0"/>
              <a:t>时，因为第</a:t>
            </a:r>
            <a:r>
              <a:rPr lang="en-US" altLang="zh-CN" dirty="0"/>
              <a:t>1</a:t>
            </a:r>
            <a:r>
              <a:rPr lang="zh-CN" altLang="en-US" dirty="0"/>
              <a:t>个元素被记录下来，因此，只要比较从</a:t>
            </a:r>
            <a:r>
              <a:rPr lang="en-US" altLang="zh-CN" dirty="0"/>
              <a:t>i=2</a:t>
            </a:r>
            <a:r>
              <a:rPr lang="zh-CN" altLang="en-US" dirty="0"/>
              <a:t>到</a:t>
            </a:r>
            <a:r>
              <a:rPr lang="en-US" altLang="zh-CN" dirty="0"/>
              <a:t>i=n</a:t>
            </a:r>
            <a:r>
              <a:rPr lang="zh-CN" altLang="en-US" dirty="0"/>
              <a:t>之间的元素，将最小元素的下标找出来。其他趟同理可得。</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注意：无论记录的初始排列如何，关键字的比较次数都相同。（对比起泡排序，若某趟没有发生交换，则可直接结束）</a:t>
            </a:r>
            <a:endParaRPr lang="zh-CN" altLang="en-US" dirty="0"/>
          </a:p>
          <a:p>
            <a:endParaRPr lang="zh-CN" altLang="en-US" dirty="0"/>
          </a:p>
          <a:p>
            <a:r>
              <a:rPr lang="zh-CN" altLang="en-US" dirty="0"/>
              <a:t>在简单选择排序过程中，只需要一个用来作为记录交换的暂存单元。</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是选择排序的一种改进，改进的着眼点是如何减少关键字的比较次数。由于选择排序没有把前一趟的比较结果保留下来，在后一趟选择时把前一趟已做过的比较又重复了一遍，因此记录的比较次数较多。堆排序利用每趟比较后的结果，也就是在找出关键字值最小记录的同时，也找出关键字值较小的记录，从而减少了在后面选择中的比较次数，从而提高了排序效率。</a:t>
            </a:r>
            <a:endParaRPr lang="en-US" altLang="zh-CN" dirty="0"/>
          </a:p>
          <a:p>
            <a:endParaRPr lang="en-US" altLang="zh-CN" dirty="0"/>
          </a:p>
          <a:p>
            <a:endParaRPr lang="en-US" altLang="zh-CN" dirty="0"/>
          </a:p>
          <a:p>
            <a:r>
              <a:rPr lang="zh-CN" altLang="en-US" dirty="0"/>
              <a:t>堆是具有下列性质的完全二叉树：每个结点的值都小于或等于其左右孩子结点的值（小顶堆），或者每个结点的值都大于或等于其左右孩子结点的值（大顶堆）。从堆的定义可以看出，如果一颗完全二叉树是堆，那么它的根节点，一定是当前堆的最大者（大顶堆）或最小者（小顶堆）。</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这个例子是最大堆</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是利用堆（假设是大顶堆）的特性进行排序的方法，其基本思想是首先用待排序的记录序列构造成一个堆，此时选出堆中所有记录的最大者，即堆顶记录；然后将它从堆中移走（通常将堆顶记录和堆中最后一个记录交换），并将剩余的记录再调整成堆。依次类推，直到堆中只有一个记录。</a:t>
            </a:r>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由一个无序序列建堆的过程就是一个反复筛选的过程，所有的叶子结点都已经是堆，所以只需从第</a:t>
            </a:r>
            <a:r>
              <a:rPr lang="en-US" altLang="zh-CN" dirty="0"/>
              <a:t>n/2</a:t>
            </a:r>
            <a:r>
              <a:rPr lang="zh-CN" altLang="en-US" dirty="0"/>
              <a:t>个（第</a:t>
            </a:r>
            <a:r>
              <a:rPr lang="en-US" altLang="zh-CN" dirty="0"/>
              <a:t>n</a:t>
            </a:r>
            <a:r>
              <a:rPr lang="zh-CN" altLang="en-US" dirty="0"/>
              <a:t>个结点的父结点，就是</a:t>
            </a:r>
            <a:r>
              <a:rPr lang="en-US" altLang="zh-CN" dirty="0"/>
              <a:t>n/2</a:t>
            </a:r>
            <a:r>
              <a:rPr lang="zh-CN" altLang="en-US" dirty="0"/>
              <a:t>）记录开始，执行上述筛选过程，直到根结点。</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if(j&lt;m &amp;&amp; data[j]&lt;data[j+1])  </a:t>
            </a:r>
            <a:r>
              <a:rPr lang="zh-CN" altLang="en-US" dirty="0"/>
              <a:t>注意不要越界。当</a:t>
            </a:r>
            <a:r>
              <a:rPr lang="en-US" altLang="zh-CN" dirty="0"/>
              <a:t>j=m</a:t>
            </a:r>
            <a:r>
              <a:rPr lang="zh-CN" altLang="en-US" dirty="0"/>
              <a:t>时这条语句不执行，即结点没有右孩子，不需要比较大小</a:t>
            </a:r>
            <a:endParaRPr lang="en-US" altLang="zh-CN" dirty="0"/>
          </a:p>
          <a:p>
            <a:endParaRPr lang="en-US" altLang="zh-CN" dirty="0"/>
          </a:p>
          <a:p>
            <a:r>
              <a:rPr lang="zh-CN" altLang="en-US" dirty="0"/>
              <a:t>小顶堆：</a:t>
            </a:r>
            <a:endParaRPr lang="en-US" altLang="zh-CN" dirty="0"/>
          </a:p>
          <a:p>
            <a:r>
              <a:rPr lang="en-US" altLang="zh-CN" dirty="0"/>
              <a:t> void shift(int </a:t>
            </a:r>
            <a:r>
              <a:rPr lang="en-US" altLang="zh-CN" dirty="0" err="1"/>
              <a:t>k,int</a:t>
            </a:r>
            <a:r>
              <a:rPr lang="en-US" altLang="zh-CN" dirty="0"/>
              <a:t> m){  //</a:t>
            </a:r>
            <a:r>
              <a:rPr lang="zh-CN" altLang="en-US" dirty="0"/>
              <a:t>结点</a:t>
            </a:r>
            <a:r>
              <a:rPr lang="en-US" altLang="zh-CN" dirty="0"/>
              <a:t>k</a:t>
            </a:r>
            <a:r>
              <a:rPr lang="zh-CN" altLang="en-US" dirty="0"/>
              <a:t>的调整过程</a:t>
            </a:r>
            <a:endParaRPr lang="zh-CN" altLang="en-US" dirty="0"/>
          </a:p>
          <a:p>
            <a:r>
              <a:rPr lang="zh-CN" altLang="en-US" dirty="0"/>
              <a:t>     </a:t>
            </a:r>
            <a:r>
              <a:rPr lang="en-US" altLang="zh-CN" dirty="0"/>
              <a:t>int </a:t>
            </a:r>
            <a:r>
              <a:rPr lang="en-US" altLang="zh-CN" dirty="0" err="1"/>
              <a:t>i,j</a:t>
            </a:r>
            <a:r>
              <a:rPr lang="en-US" altLang="zh-CN" dirty="0"/>
              <a:t>;</a:t>
            </a:r>
            <a:endParaRPr lang="en-US" altLang="zh-CN" dirty="0"/>
          </a:p>
          <a:p>
            <a:r>
              <a:rPr lang="en-US" altLang="zh-CN" dirty="0"/>
              <a:t>     </a:t>
            </a:r>
            <a:r>
              <a:rPr lang="en-US" altLang="zh-CN" dirty="0" err="1"/>
              <a:t>i</a:t>
            </a:r>
            <a:r>
              <a:rPr lang="en-US" altLang="zh-CN" dirty="0"/>
              <a:t>=k;</a:t>
            </a:r>
            <a:endParaRPr lang="en-US" altLang="zh-CN" dirty="0"/>
          </a:p>
          <a:p>
            <a:r>
              <a:rPr lang="en-US" altLang="zh-CN" dirty="0"/>
              <a:t>     j=2*</a:t>
            </a:r>
            <a:r>
              <a:rPr lang="en-US" altLang="zh-CN" dirty="0" err="1"/>
              <a:t>i</a:t>
            </a:r>
            <a:r>
              <a:rPr lang="en-US" altLang="zh-CN" dirty="0"/>
              <a:t>;</a:t>
            </a:r>
            <a:endParaRPr lang="en-US" altLang="zh-CN" dirty="0"/>
          </a:p>
          <a:p>
            <a:r>
              <a:rPr lang="en-US" altLang="zh-CN" dirty="0"/>
              <a:t>     while(j&lt;=m){</a:t>
            </a:r>
            <a:endParaRPr lang="en-US" altLang="zh-CN" dirty="0"/>
          </a:p>
          <a:p>
            <a:r>
              <a:rPr lang="en-US" altLang="zh-CN" dirty="0"/>
              <a:t>        if(j&lt;m &amp;&amp; data[j]&gt;data[j+1])//</a:t>
            </a:r>
            <a:r>
              <a:rPr lang="zh-CN" altLang="en-US" dirty="0"/>
              <a:t>比较</a:t>
            </a:r>
            <a:r>
              <a:rPr lang="en-US" altLang="zh-CN" dirty="0" err="1"/>
              <a:t>i</a:t>
            </a:r>
            <a:r>
              <a:rPr lang="zh-CN" altLang="en-US" dirty="0"/>
              <a:t>的左右两个孩子谁大，</a:t>
            </a:r>
            <a:r>
              <a:rPr lang="en-US" altLang="zh-CN" dirty="0"/>
              <a:t>j</a:t>
            </a:r>
            <a:r>
              <a:rPr lang="zh-CN" altLang="en-US" dirty="0"/>
              <a:t>指向较小的孩子</a:t>
            </a:r>
            <a:endParaRPr lang="zh-CN" altLang="en-US" dirty="0"/>
          </a:p>
          <a:p>
            <a:r>
              <a:rPr lang="zh-CN" altLang="en-US" dirty="0"/>
              <a:t>            </a:t>
            </a:r>
            <a:r>
              <a:rPr lang="en-US" altLang="zh-CN" dirty="0" err="1"/>
              <a:t>j++</a:t>
            </a:r>
            <a:r>
              <a:rPr lang="en-US" altLang="zh-CN" dirty="0"/>
              <a:t>;</a:t>
            </a:r>
            <a:endParaRPr lang="en-US" altLang="zh-CN" dirty="0"/>
          </a:p>
          <a:p>
            <a:r>
              <a:rPr lang="en-US" altLang="zh-CN" dirty="0"/>
              <a:t>        if(data[</a:t>
            </a:r>
            <a:r>
              <a:rPr lang="en-US" altLang="zh-CN" dirty="0" err="1"/>
              <a:t>i</a:t>
            </a:r>
            <a:r>
              <a:rPr lang="en-US" altLang="zh-CN" dirty="0"/>
              <a:t>]&lt;=data[j])</a:t>
            </a:r>
            <a:endParaRPr lang="en-US" altLang="zh-CN" dirty="0"/>
          </a:p>
          <a:p>
            <a:r>
              <a:rPr lang="en-US" altLang="zh-CN" dirty="0"/>
              <a:t>            break;</a:t>
            </a:r>
            <a:endParaRPr lang="en-US" altLang="zh-CN" dirty="0"/>
          </a:p>
          <a:p>
            <a:r>
              <a:rPr lang="en-US" altLang="zh-CN" dirty="0"/>
              <a:t>        else{</a:t>
            </a:r>
            <a:endParaRPr lang="en-US" altLang="zh-CN" dirty="0"/>
          </a:p>
          <a:p>
            <a:r>
              <a:rPr lang="en-US" altLang="zh-CN" dirty="0"/>
              <a:t>            int temp=data[</a:t>
            </a:r>
            <a:r>
              <a:rPr lang="en-US" altLang="zh-CN" dirty="0" err="1"/>
              <a:t>i</a:t>
            </a:r>
            <a:r>
              <a:rPr lang="en-US" altLang="zh-CN" dirty="0"/>
              <a:t>];</a:t>
            </a:r>
            <a:endParaRPr lang="en-US" altLang="zh-CN" dirty="0"/>
          </a:p>
          <a:p>
            <a:r>
              <a:rPr lang="en-US" altLang="zh-CN" dirty="0"/>
              <a:t>            data[</a:t>
            </a:r>
            <a:r>
              <a:rPr lang="en-US" altLang="zh-CN" dirty="0" err="1"/>
              <a:t>i</a:t>
            </a:r>
            <a:r>
              <a:rPr lang="en-US" altLang="zh-CN" dirty="0"/>
              <a:t>]=data[j];</a:t>
            </a:r>
            <a:endParaRPr lang="en-US" altLang="zh-CN" dirty="0"/>
          </a:p>
          <a:p>
            <a:r>
              <a:rPr lang="en-US" altLang="zh-CN" dirty="0"/>
              <a:t>            data[j]=temp;</a:t>
            </a:r>
            <a:endParaRPr lang="en-US" altLang="zh-CN" dirty="0"/>
          </a:p>
          <a:p>
            <a:r>
              <a:rPr lang="en-US" altLang="zh-CN" dirty="0"/>
              <a:t>            </a:t>
            </a:r>
            <a:r>
              <a:rPr lang="en-US" altLang="zh-CN" dirty="0" err="1"/>
              <a:t>i</a:t>
            </a:r>
            <a:r>
              <a:rPr lang="en-US" altLang="zh-CN" dirty="0"/>
              <a:t>=j;</a:t>
            </a:r>
            <a:endParaRPr lang="en-US" altLang="zh-CN" dirty="0"/>
          </a:p>
          <a:p>
            <a:r>
              <a:rPr lang="en-US" altLang="zh-CN" dirty="0"/>
              <a:t>            j=2*</a:t>
            </a:r>
            <a:r>
              <a:rPr lang="en-US" altLang="zh-CN" dirty="0" err="1"/>
              <a:t>i</a:t>
            </a:r>
            <a:r>
              <a:rPr lang="en-US" altLang="zh-CN" dirty="0"/>
              <a:t>;</a:t>
            </a:r>
            <a:endParaRPr lang="en-US" altLang="zh-CN" dirty="0"/>
          </a:p>
          <a:p>
            <a:r>
              <a:rPr lang="en-US" altLang="zh-CN" dirty="0"/>
              <a:t>        }</a:t>
            </a:r>
            <a:endParaRPr lang="en-US" altLang="zh-CN" dirty="0"/>
          </a:p>
          <a:p>
            <a:r>
              <a:rPr lang="en-US" altLang="zh-CN" dirty="0"/>
              <a:t>     }</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堆排序对原始记录的排序状态并不敏感，这是堆排序相对于快速排序的最大优点。</a:t>
            </a:r>
            <a:endParaRPr lang="en-US" altLang="zh-CN" dirty="0"/>
          </a:p>
          <a:p>
            <a:endParaRPr lang="en-US" altLang="zh-CN" dirty="0"/>
          </a:p>
          <a:p>
            <a:r>
              <a:rPr lang="zh-CN" altLang="en-US" dirty="0"/>
              <a:t>在堆排序算法中，只需要一个用来交换的暂存单元。</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归并排序的主要思想是将若干有序序列逐步归并，最终归并为一个有序序列。本节以二路归并为例，介绍归并算法。</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该算法需要两个数组：</a:t>
            </a:r>
            <a:r>
              <a:rPr lang="en-US" altLang="zh-CN" dirty="0"/>
              <a:t>Key[]</a:t>
            </a:r>
            <a:r>
              <a:rPr lang="zh-CN" altLang="en-US" dirty="0"/>
              <a:t>，</a:t>
            </a:r>
            <a:r>
              <a:rPr lang="en-US" altLang="zh-CN" dirty="0"/>
              <a:t>Data[]</a:t>
            </a:r>
            <a:r>
              <a:rPr lang="zh-CN" altLang="en-US" dirty="0"/>
              <a:t>。初始数据保留在</a:t>
            </a:r>
            <a:r>
              <a:rPr lang="en-US" altLang="zh-CN" dirty="0"/>
              <a:t>Key</a:t>
            </a:r>
            <a:r>
              <a:rPr lang="zh-CN" altLang="en-US" dirty="0"/>
              <a:t>中；每趟归并时，归并后的数据放在</a:t>
            </a:r>
            <a:r>
              <a:rPr lang="en-US" altLang="zh-CN" dirty="0"/>
              <a:t>Data</a:t>
            </a:r>
            <a:r>
              <a:rPr lang="zh-CN" altLang="en-US" dirty="0"/>
              <a:t>中，同时将数据拷贝到</a:t>
            </a:r>
            <a:r>
              <a:rPr lang="en-US" altLang="zh-CN" dirty="0"/>
              <a:t>Key</a:t>
            </a:r>
            <a:r>
              <a:rPr lang="zh-CN" altLang="en-US" dirty="0"/>
              <a:t>中，供下趟归并使用（如果不想拷贝数据，可以设一个变量，让两个数组轮换使用）。</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二路归并排序是归并排序中最简单的排序方法。</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非递归实现的具体过程：首先将具有</a:t>
            </a:r>
            <a:r>
              <a:rPr lang="en-US" altLang="zh-CN" dirty="0"/>
              <a:t>n</a:t>
            </a:r>
            <a:r>
              <a:rPr lang="zh-CN" altLang="en-US" dirty="0"/>
              <a:t>个待排序的记录序列看成是</a:t>
            </a:r>
            <a:r>
              <a:rPr lang="en-US" altLang="zh-CN" dirty="0"/>
              <a:t>n</a:t>
            </a:r>
            <a:r>
              <a:rPr lang="zh-CN" altLang="en-US" dirty="0"/>
              <a:t>个长度为</a:t>
            </a:r>
            <a:r>
              <a:rPr lang="en-US" altLang="zh-CN" dirty="0"/>
              <a:t>1</a:t>
            </a:r>
            <a:r>
              <a:rPr lang="zh-CN" altLang="en-US" dirty="0"/>
              <a:t>的有序序列；然后进行两两归并，得到</a:t>
            </a:r>
            <a:r>
              <a:rPr lang="en-US" altLang="zh-CN" dirty="0"/>
              <a:t>n/2</a:t>
            </a:r>
            <a:r>
              <a:rPr lang="zh-CN" altLang="en-US" dirty="0"/>
              <a:t>个长度为</a:t>
            </a:r>
            <a:r>
              <a:rPr lang="en-US" altLang="zh-CN" dirty="0"/>
              <a:t>2</a:t>
            </a:r>
            <a:r>
              <a:rPr lang="zh-CN" altLang="en-US" dirty="0"/>
              <a:t>（最后一个有序序列的长度可能为</a:t>
            </a:r>
            <a:r>
              <a:rPr lang="en-US" altLang="zh-CN" dirty="0"/>
              <a:t>1</a:t>
            </a:r>
            <a:r>
              <a:rPr lang="zh-CN" altLang="en-US" dirty="0"/>
              <a:t>）的有序序列；再进行两两归并，得到</a:t>
            </a:r>
            <a:r>
              <a:rPr lang="en-US" altLang="zh-CN" dirty="0"/>
              <a:t>n/4</a:t>
            </a:r>
            <a:r>
              <a:rPr lang="zh-CN" altLang="en-US" dirty="0"/>
              <a:t>个长度为</a:t>
            </a:r>
            <a:r>
              <a:rPr lang="en-US" altLang="zh-CN" dirty="0"/>
              <a:t>4</a:t>
            </a:r>
            <a:r>
              <a:rPr lang="zh-CN" altLang="en-US" dirty="0"/>
              <a:t>的有序序列（最后一个有序序列的长度可能小于</a:t>
            </a:r>
            <a:r>
              <a:rPr lang="en-US" altLang="zh-CN" dirty="0"/>
              <a:t>4</a:t>
            </a:r>
            <a:r>
              <a:rPr lang="zh-CN" altLang="en-US" dirty="0"/>
              <a:t>）</a:t>
            </a:r>
            <a:r>
              <a:rPr lang="en-US" altLang="zh-CN" dirty="0"/>
              <a:t>.</a:t>
            </a:r>
            <a:r>
              <a:rPr lang="zh-CN" altLang="en-US" dirty="0"/>
              <a:t>如此重复，直至得到一个长度为</a:t>
            </a:r>
            <a:r>
              <a:rPr lang="en-US" altLang="zh-CN" dirty="0"/>
              <a:t>n</a:t>
            </a:r>
            <a:r>
              <a:rPr lang="zh-CN" altLang="en-US" dirty="0"/>
              <a:t>的有序序列。</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left</a:t>
            </a:r>
            <a:r>
              <a:rPr lang="zh-CN" altLang="en-US" dirty="0"/>
              <a:t>指向第一个序列的第一个元素，</a:t>
            </a:r>
            <a:r>
              <a:rPr lang="en-US" altLang="zh-CN" dirty="0"/>
              <a:t> mid</a:t>
            </a:r>
            <a:r>
              <a:rPr lang="zh-CN" altLang="en-US" dirty="0"/>
              <a:t>指向第一个序列的最后一个元素，</a:t>
            </a:r>
            <a:r>
              <a:rPr lang="en-US" altLang="zh-CN" dirty="0"/>
              <a:t>right</a:t>
            </a:r>
            <a:r>
              <a:rPr lang="zh-CN" altLang="en-US" dirty="0"/>
              <a:t>指向第二个序列的最后一个元素，</a:t>
            </a:r>
            <a:r>
              <a:rPr lang="en-US" altLang="zh-CN" dirty="0"/>
              <a:t>step</a:t>
            </a:r>
            <a:r>
              <a:rPr lang="zh-CN" altLang="en-US" dirty="0"/>
              <a:t>表示每个序列的长度。两个序列分别为</a:t>
            </a:r>
            <a:r>
              <a:rPr lang="en-US" altLang="zh-CN" dirty="0"/>
              <a:t>[left, mid]</a:t>
            </a:r>
            <a:r>
              <a:rPr lang="zh-CN" altLang="en-US" dirty="0"/>
              <a:t>，</a:t>
            </a:r>
            <a:r>
              <a:rPr lang="en-US" altLang="zh-CN" dirty="0"/>
              <a:t>[mid+1,right]</a:t>
            </a:r>
            <a:endParaRPr lang="en-US" altLang="zh-CN" dirty="0"/>
          </a:p>
          <a:p>
            <a:endParaRPr lang="en-US" altLang="zh-CN" dirty="0"/>
          </a:p>
          <a:p>
            <a:r>
              <a:rPr lang="zh-CN" altLang="en-US" dirty="0"/>
              <a:t>在归并过程中，有以下</a:t>
            </a:r>
            <a:r>
              <a:rPr lang="en-US" altLang="zh-CN" dirty="0"/>
              <a:t>3</a:t>
            </a:r>
            <a:r>
              <a:rPr lang="zh-CN" altLang="en-US" dirty="0"/>
              <a:t>种情况：</a:t>
            </a:r>
            <a:endParaRPr lang="en-US" altLang="zh-CN" dirty="0"/>
          </a:p>
          <a:p>
            <a:r>
              <a:rPr lang="en-US" altLang="zh-CN" dirty="0"/>
              <a:t>1</a:t>
            </a:r>
            <a:r>
              <a:rPr lang="zh-CN" altLang="en-US" dirty="0"/>
              <a:t>、若</a:t>
            </a:r>
            <a:r>
              <a:rPr lang="en-US" altLang="zh-CN" dirty="0"/>
              <a:t>right=left+2*step-1&lt;=</a:t>
            </a:r>
            <a:r>
              <a:rPr lang="en-US" altLang="zh-CN" dirty="0" err="1"/>
              <a:t>len</a:t>
            </a:r>
            <a:r>
              <a:rPr lang="zh-CN" altLang="en-US" dirty="0"/>
              <a:t>（即正常情况），则表示待归并的两个相邻有序序列的长度均为</a:t>
            </a:r>
            <a:r>
              <a:rPr lang="en-US" altLang="zh-CN" dirty="0"/>
              <a:t>step</a:t>
            </a:r>
            <a:r>
              <a:rPr lang="zh-CN" altLang="en-US" dirty="0"/>
              <a:t>，执行一次归并。完成后，</a:t>
            </a:r>
            <a:r>
              <a:rPr lang="en-US" altLang="zh-CN" dirty="0"/>
              <a:t>left+=2</a:t>
            </a:r>
            <a:r>
              <a:rPr lang="zh-CN" altLang="en-US" dirty="0"/>
              <a:t>*</a:t>
            </a:r>
            <a:r>
              <a:rPr lang="en-US" altLang="zh-CN" dirty="0"/>
              <a:t>step</a:t>
            </a:r>
            <a:r>
              <a:rPr lang="zh-CN" altLang="en-US" dirty="0"/>
              <a:t>，准备进行下一次归并。</a:t>
            </a:r>
            <a:endParaRPr lang="en-US" altLang="zh-CN" dirty="0"/>
          </a:p>
          <a:p>
            <a:r>
              <a:rPr lang="en-US" altLang="zh-CN" dirty="0"/>
              <a:t>2</a:t>
            </a:r>
            <a:r>
              <a:rPr lang="zh-CN" altLang="en-US" dirty="0"/>
              <a:t>、若</a:t>
            </a:r>
            <a:r>
              <a:rPr lang="en-US" altLang="zh-CN" dirty="0"/>
              <a:t>mid=left+step-1&gt;=</a:t>
            </a:r>
            <a:r>
              <a:rPr lang="en-US" altLang="zh-CN" dirty="0" err="1"/>
              <a:t>len</a:t>
            </a:r>
            <a:r>
              <a:rPr lang="zh-CN" altLang="en-US" dirty="0"/>
              <a:t>，则表示只剩下一个有序序列，不需要再归并，直接将该有序序列传送给</a:t>
            </a:r>
            <a:r>
              <a:rPr lang="en-US" altLang="zh-CN" dirty="0"/>
              <a:t>result</a:t>
            </a:r>
            <a:r>
              <a:rPr lang="zh-CN" altLang="en-US" dirty="0"/>
              <a:t>数组的相应位置即可。用</a:t>
            </a:r>
            <a:r>
              <a:rPr lang="en-US" altLang="zh-CN" dirty="0"/>
              <a:t>break</a:t>
            </a:r>
            <a:r>
              <a:rPr lang="zh-CN" altLang="en-US" dirty="0"/>
              <a:t>退出归并。</a:t>
            </a:r>
            <a:endParaRPr lang="en-US" altLang="zh-CN" dirty="0"/>
          </a:p>
          <a:p>
            <a:r>
              <a:rPr lang="en-US" altLang="zh-CN" dirty="0"/>
              <a:t>3</a:t>
            </a:r>
            <a:r>
              <a:rPr lang="zh-CN" altLang="en-US" dirty="0"/>
              <a:t>、若</a:t>
            </a:r>
            <a:r>
              <a:rPr lang="en-US" altLang="zh-CN" dirty="0"/>
              <a:t>mid=left+step-1&lt;</a:t>
            </a:r>
            <a:r>
              <a:rPr lang="en-US" altLang="zh-CN" dirty="0" err="1"/>
              <a:t>len</a:t>
            </a:r>
            <a:r>
              <a:rPr lang="en-US" altLang="zh-CN" dirty="0"/>
              <a:t> &amp;&amp; right=left+2*step-1&gt;</a:t>
            </a:r>
            <a:r>
              <a:rPr lang="en-US" altLang="zh-CN" dirty="0" err="1"/>
              <a:t>len</a:t>
            </a:r>
            <a:r>
              <a:rPr lang="zh-CN" altLang="en-US" dirty="0"/>
              <a:t>（即</a:t>
            </a:r>
            <a:r>
              <a:rPr lang="en-US" altLang="zh-CN" dirty="0"/>
              <a:t>right&gt;</a:t>
            </a:r>
            <a:r>
              <a:rPr lang="en-US" altLang="zh-CN" dirty="0" err="1"/>
              <a:t>len</a:t>
            </a:r>
            <a:r>
              <a:rPr lang="zh-CN" altLang="en-US" dirty="0"/>
              <a:t>），则表示仍有两个相邻有序序列，一个长度为</a:t>
            </a:r>
            <a:r>
              <a:rPr lang="en-US" altLang="zh-CN" dirty="0"/>
              <a:t>step</a:t>
            </a:r>
            <a:r>
              <a:rPr lang="zh-CN" altLang="en-US" dirty="0"/>
              <a:t>，另一个长度小于</a:t>
            </a:r>
            <a:r>
              <a:rPr lang="en-US" altLang="zh-CN" dirty="0"/>
              <a:t>step</a:t>
            </a:r>
            <a:r>
              <a:rPr lang="zh-CN" altLang="en-US" dirty="0"/>
              <a:t>。执行这两个有序序列的合并，完成后下个循环退出一趟归并。</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二路归并排序在归并过程中需要与原始记录序列同样数量的存储空间，以便存放归并结果，因此其空间复杂度为</a:t>
            </a:r>
            <a:r>
              <a:rPr lang="en-US" altLang="zh-CN" b="1" dirty="0">
                <a:solidFill>
                  <a:srgbClr val="FF0000"/>
                </a:solidFill>
                <a:latin typeface="黑体" panose="02010609060101010101" pitchFamily="49" charset="-122"/>
                <a:ea typeface="黑体" panose="02010609060101010101" pitchFamily="49" charset="-122"/>
              </a:rPr>
              <a:t>O(n)</a:t>
            </a:r>
            <a:endParaRPr lang="en-US" altLang="zh-CN" b="1" dirty="0">
              <a:solidFill>
                <a:srgbClr val="FF0000"/>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基数排序是和前面介绍的各种排序方法完全不同的一种排序方法。前面介绍的排序方法都需要进行关键字之间的比较和移动记录两种操作，而基数排序不需要进行关键字之间的比较。</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链式基数排序是一种借助多关键字排序的思想对单逻辑关键字进行排序的方法。</a:t>
            </a:r>
            <a:endParaRPr lang="zh-CN" altLang="en-US" dirty="0"/>
          </a:p>
          <a:p>
            <a:endParaRPr lang="en-US" altLang="zh-CN" dirty="0"/>
          </a:p>
          <a:p>
            <a:endParaRPr lang="en-US" altLang="zh-CN" dirty="0"/>
          </a:p>
          <a:p>
            <a:r>
              <a:rPr lang="en-US" altLang="zh-CN" dirty="0"/>
              <a:t>10</a:t>
            </a:r>
            <a:r>
              <a:rPr lang="zh-CN" altLang="en-US" dirty="0"/>
              <a:t>个队列，对应十进制的十个数字。</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要注意几个问题：</a:t>
            </a:r>
            <a:endParaRPr lang="en-US" altLang="zh-CN" dirty="0"/>
          </a:p>
          <a:p>
            <a:r>
              <a:rPr lang="en-US" altLang="zh-CN" dirty="0"/>
              <a:t>1</a:t>
            </a:r>
            <a:r>
              <a:rPr lang="zh-CN" altLang="en-US" dirty="0"/>
              <a:t>、给定一组数据，到底要进行多少趟？</a:t>
            </a:r>
            <a:endParaRPr lang="en-US" altLang="zh-CN" dirty="0"/>
          </a:p>
          <a:p>
            <a:r>
              <a:rPr lang="en-US" altLang="zh-CN" dirty="0"/>
              <a:t>     </a:t>
            </a:r>
            <a:r>
              <a:rPr lang="zh-CN" altLang="en-US" dirty="0"/>
              <a:t>输入数据的同时，选择出最大的数，然后转换成字符串，求其长度</a:t>
            </a:r>
            <a:endParaRPr lang="en-US" altLang="zh-CN" dirty="0"/>
          </a:p>
          <a:p>
            <a:r>
              <a:rPr lang="en-US" altLang="zh-CN" dirty="0"/>
              <a:t>       #include&lt;bits/</a:t>
            </a:r>
            <a:r>
              <a:rPr lang="en-US" altLang="zh-CN" dirty="0" err="1"/>
              <a:t>stdc</a:t>
            </a:r>
            <a:r>
              <a:rPr lang="en-US" altLang="zh-CN" dirty="0"/>
              <a:t>++.h&gt;</a:t>
            </a:r>
            <a:endParaRPr lang="en-US" altLang="zh-CN" dirty="0"/>
          </a:p>
          <a:p>
            <a:r>
              <a:rPr lang="en-US" altLang="zh-CN" dirty="0"/>
              <a:t>        </a:t>
            </a:r>
            <a:r>
              <a:rPr lang="en-US" altLang="zh-CN" dirty="0" err="1"/>
              <a:t>stringstream</a:t>
            </a:r>
            <a:r>
              <a:rPr lang="en-US" altLang="zh-CN" dirty="0"/>
              <a:t> </a:t>
            </a:r>
            <a:r>
              <a:rPr lang="en-US" altLang="zh-CN" dirty="0" err="1"/>
              <a:t>sstr</a:t>
            </a:r>
            <a:r>
              <a:rPr lang="en-US" altLang="zh-CN" dirty="0"/>
              <a:t>;</a:t>
            </a:r>
            <a:endParaRPr lang="en-US" altLang="zh-CN" dirty="0"/>
          </a:p>
          <a:p>
            <a:r>
              <a:rPr lang="en-US" altLang="zh-CN" dirty="0"/>
              <a:t>        </a:t>
            </a:r>
            <a:r>
              <a:rPr lang="en-US" altLang="zh-CN" dirty="0" err="1"/>
              <a:t>sstr</a:t>
            </a:r>
            <a:r>
              <a:rPr lang="en-US" altLang="zh-CN" dirty="0"/>
              <a:t> &lt;&lt; max;</a:t>
            </a:r>
            <a:endParaRPr lang="en-US" altLang="zh-CN" dirty="0"/>
          </a:p>
          <a:p>
            <a:r>
              <a:rPr lang="en-US" altLang="zh-CN" dirty="0"/>
              <a:t>        string s= </a:t>
            </a:r>
            <a:r>
              <a:rPr lang="en-US" altLang="zh-CN" dirty="0" err="1"/>
              <a:t>sstr.str</a:t>
            </a:r>
            <a:r>
              <a:rPr lang="en-US" altLang="zh-CN" dirty="0"/>
              <a:t>(); //</a:t>
            </a:r>
            <a:r>
              <a:rPr lang="zh-CN" altLang="en-US" dirty="0"/>
              <a:t>或者</a:t>
            </a:r>
            <a:r>
              <a:rPr lang="en-US" altLang="zh-CN" dirty="0"/>
              <a:t>string s; </a:t>
            </a:r>
            <a:r>
              <a:rPr lang="en-US" altLang="zh-CN" dirty="0" err="1"/>
              <a:t>sstr</a:t>
            </a:r>
            <a:r>
              <a:rPr lang="en-US" altLang="zh-CN" dirty="0"/>
              <a:t>&gt;&gt;s;</a:t>
            </a:r>
            <a:endParaRPr lang="en-US" altLang="zh-CN" dirty="0"/>
          </a:p>
          <a:p>
            <a:r>
              <a:rPr lang="en-US" altLang="zh-CN" dirty="0"/>
              <a:t>        </a:t>
            </a:r>
            <a:r>
              <a:rPr lang="en-US" altLang="zh-CN" dirty="0" err="1"/>
              <a:t>weishu</a:t>
            </a:r>
            <a:r>
              <a:rPr lang="en-US" altLang="zh-CN" dirty="0"/>
              <a:t>=</a:t>
            </a:r>
            <a:r>
              <a:rPr lang="en-US" altLang="zh-CN" dirty="0" err="1"/>
              <a:t>s.length</a:t>
            </a:r>
            <a:r>
              <a:rPr lang="en-US" altLang="zh-CN" dirty="0"/>
              <a:t>();</a:t>
            </a:r>
            <a:endParaRPr lang="en-US" altLang="zh-CN" dirty="0"/>
          </a:p>
          <a:p>
            <a:r>
              <a:rPr lang="en-US" altLang="zh-CN" dirty="0"/>
              <a:t>   </a:t>
            </a:r>
            <a:endParaRPr lang="en-US" altLang="zh-CN" dirty="0"/>
          </a:p>
          <a:p>
            <a:r>
              <a:rPr lang="en-US" altLang="zh-CN" dirty="0"/>
              <a:t>    </a:t>
            </a:r>
            <a:r>
              <a:rPr lang="zh-CN" altLang="en-US" dirty="0"/>
              <a:t>或者写个循环，每次除以</a:t>
            </a:r>
            <a:r>
              <a:rPr lang="en-US" altLang="zh-CN" dirty="0"/>
              <a:t>10</a:t>
            </a:r>
            <a:r>
              <a:rPr lang="zh-CN" altLang="en-US" dirty="0"/>
              <a:t>（同时计数），直到商为</a:t>
            </a:r>
            <a:r>
              <a:rPr lang="en-US" altLang="zh-CN" dirty="0"/>
              <a:t>0</a:t>
            </a:r>
            <a:endParaRPr lang="en-US" altLang="zh-CN" dirty="0"/>
          </a:p>
          <a:p>
            <a:endParaRPr lang="en-US" altLang="zh-CN" dirty="0"/>
          </a:p>
          <a:p>
            <a:r>
              <a:rPr lang="en-US" altLang="zh-CN" dirty="0"/>
              <a:t>2</a:t>
            </a:r>
            <a:r>
              <a:rPr lang="zh-CN" altLang="en-US" dirty="0"/>
              <a:t>、如何求第</a:t>
            </a:r>
            <a:r>
              <a:rPr lang="en-US" altLang="zh-CN" dirty="0"/>
              <a:t>i</a:t>
            </a:r>
            <a:r>
              <a:rPr lang="zh-CN" altLang="en-US" dirty="0"/>
              <a:t>位的值？</a:t>
            </a:r>
            <a:endParaRPr lang="en-US" altLang="zh-CN" dirty="0"/>
          </a:p>
          <a:p>
            <a:r>
              <a:rPr lang="en-US" altLang="zh-CN" dirty="0"/>
              <a:t>     for(</a:t>
            </a:r>
            <a:r>
              <a:rPr lang="en-US" altLang="zh-CN" dirty="0" err="1"/>
              <a:t>i</a:t>
            </a:r>
            <a:r>
              <a:rPr lang="en-US" altLang="zh-CN" dirty="0"/>
              <a:t>=1;i&lt;=</a:t>
            </a:r>
            <a:r>
              <a:rPr lang="en-US" altLang="zh-CN" dirty="0" err="1"/>
              <a:t>weishu;i</a:t>
            </a:r>
            <a:r>
              <a:rPr lang="en-US" altLang="zh-CN" dirty="0"/>
              <a:t>++)</a:t>
            </a:r>
            <a:endParaRPr lang="en-US" altLang="zh-CN" dirty="0"/>
          </a:p>
          <a:p>
            <a:r>
              <a:rPr lang="en-US" altLang="zh-CN" dirty="0"/>
              <a:t>        for(j=1;j&lt;=</a:t>
            </a:r>
            <a:r>
              <a:rPr lang="en-US" altLang="zh-CN" dirty="0" err="1"/>
              <a:t>len;j</a:t>
            </a:r>
            <a:r>
              <a:rPr lang="en-US" altLang="zh-CN" dirty="0"/>
              <a:t>++)</a:t>
            </a:r>
            <a:endParaRPr lang="en-US" altLang="zh-CN" dirty="0"/>
          </a:p>
          <a:p>
            <a:r>
              <a:rPr lang="en-US" altLang="zh-CN" dirty="0"/>
              <a:t>            int temp=(data[j] / (int)pow(10,i-1)) % 10;    </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p:sp>
      <p:sp>
        <p:nvSpPr>
          <p:cNvPr id="122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2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D984D4C-55C6-4452-82C5-96B0EA0E3A3E}" type="slidenum">
              <a:rPr lang="zh-CN" altLang="en-US" sz="1200" smtClean="0"/>
            </a:fld>
            <a:endParaRPr lang="en-US" altLang="zh-CN"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队列头尾指针也可以使用二级指针：</a:t>
            </a:r>
            <a:endParaRPr lang="en-US" altLang="zh-CN" dirty="0"/>
          </a:p>
          <a:p>
            <a:r>
              <a:rPr lang="en-US" altLang="zh-CN" dirty="0"/>
              <a:t>node **f;</a:t>
            </a:r>
            <a:endParaRPr lang="en-US" altLang="zh-CN" dirty="0"/>
          </a:p>
          <a:p>
            <a:r>
              <a:rPr lang="en-US" altLang="zh-CN" dirty="0"/>
              <a:t>node **r;</a:t>
            </a:r>
            <a:endParaRPr lang="en-US" altLang="zh-CN" dirty="0"/>
          </a:p>
          <a:p>
            <a:endParaRPr lang="en-US" altLang="zh-CN" dirty="0"/>
          </a:p>
          <a:p>
            <a:r>
              <a:rPr lang="en-US" altLang="zh-CN" dirty="0"/>
              <a:t>f=new node*[10]; </a:t>
            </a:r>
            <a:endParaRPr lang="en-US" altLang="zh-CN" dirty="0"/>
          </a:p>
          <a:p>
            <a:r>
              <a:rPr lang="en-US" altLang="zh-CN" dirty="0"/>
              <a:t>r=new node*[10];</a:t>
            </a:r>
            <a:endParaRPr lang="en-US" altLang="zh-CN" dirty="0"/>
          </a:p>
          <a:p>
            <a:endParaRPr lang="en-US" altLang="zh-CN" dirty="0"/>
          </a:p>
          <a:p>
            <a:r>
              <a:rPr lang="zh-CN" altLang="en-US" dirty="0"/>
              <a:t>或者使用队列：</a:t>
            </a:r>
            <a:endParaRPr lang="en-US" altLang="zh-CN" dirty="0"/>
          </a:p>
          <a:p>
            <a:r>
              <a:rPr lang="en-US" altLang="zh-CN" dirty="0"/>
              <a:t>queue&lt;int&gt; q[10];</a:t>
            </a:r>
            <a:endParaRPr lang="zh-CN" altLang="en-US" dirty="0"/>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fld>
            <a:endParaRPr lang="en-US" altLang="zh-CN">
              <a:latin typeface="Tahoma" panose="020B060403050404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使用链表效率更高，更方便些。当收集时，只需要修改指针，不需要移动元素</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fld>
            <a:endParaRPr lang="en-US" altLang="zh-CN">
              <a:latin typeface="Tahoma" panose="020B060403050404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fld>
            <a:endParaRPr lang="en-US" altLang="zh-CN">
              <a:latin typeface="Tahoma" panose="020B060403050404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p:sp>
      <p:sp>
        <p:nvSpPr>
          <p:cNvPr id="204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SeqList.Key</a:t>
            </a:r>
            <a:r>
              <a:rPr lang="en-US" altLang="zh-CN" dirty="0">
                <a:latin typeface="Arial" panose="020B0604020202020204" pitchFamily="34" charset="0"/>
              </a:rPr>
              <a:t>[j+1] = temp;	</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这个地方</a:t>
            </a:r>
            <a:r>
              <a:rPr lang="en-US" altLang="zh-CN" dirty="0">
                <a:latin typeface="Arial" panose="020B0604020202020204" pitchFamily="34" charset="0"/>
              </a:rPr>
              <a:t>j+1</a:t>
            </a:r>
            <a:r>
              <a:rPr lang="zh-CN" altLang="en-US" dirty="0">
                <a:latin typeface="Arial" panose="020B0604020202020204" pitchFamily="34" charset="0"/>
              </a:rPr>
              <a:t>，是因为在循环中</a:t>
            </a:r>
            <a:r>
              <a:rPr lang="en-US" altLang="zh-CN" dirty="0">
                <a:latin typeface="Arial" panose="020B0604020202020204" pitchFamily="34" charset="0"/>
              </a:rPr>
              <a:t>j</a:t>
            </a:r>
            <a:r>
              <a:rPr lang="zh-CN" altLang="en-US" dirty="0">
                <a:latin typeface="Arial" panose="020B0604020202020204" pitchFamily="34" charset="0"/>
              </a:rPr>
              <a:t>本来就指向的是当前元素的前一个位置，</a:t>
            </a:r>
            <a:r>
              <a:rPr lang="en-US" altLang="zh-CN" dirty="0">
                <a:latin typeface="Arial" panose="020B0604020202020204" pitchFamily="34" charset="0"/>
              </a:rPr>
              <a:t>j+1</a:t>
            </a:r>
            <a:r>
              <a:rPr lang="zh-CN" altLang="en-US" dirty="0">
                <a:latin typeface="Arial" panose="020B0604020202020204" pitchFamily="34" charset="0"/>
              </a:rPr>
              <a:t>才是当前元素应该插入的位置。</a:t>
            </a:r>
            <a:endParaRPr lang="en-US" altLang="zh-CN" dirty="0">
              <a:latin typeface="Arial" panose="020B0604020202020204" pitchFamily="34" charset="0"/>
            </a:endParaRPr>
          </a:p>
          <a:p>
            <a:r>
              <a:rPr lang="zh-CN" altLang="en-US" dirty="0">
                <a:latin typeface="Arial" panose="020B0604020202020204" pitchFamily="34" charset="0"/>
              </a:rPr>
              <a:t>或者换种写法，</a:t>
            </a:r>
            <a:r>
              <a:rPr lang="en-US" altLang="zh-CN" dirty="0">
                <a:latin typeface="Arial" panose="020B0604020202020204" pitchFamily="34" charset="0"/>
              </a:rPr>
              <a:t>j</a:t>
            </a:r>
            <a:r>
              <a:rPr lang="zh-CN" altLang="en-US" dirty="0">
                <a:latin typeface="Arial" panose="020B0604020202020204" pitchFamily="34" charset="0"/>
              </a:rPr>
              <a:t>指向当前位置。</a:t>
            </a:r>
            <a:endParaRPr lang="en-US" altLang="zh-CN" dirty="0">
              <a:latin typeface="Arial" panose="020B0604020202020204" pitchFamily="34" charset="0"/>
            </a:endParaRPr>
          </a:p>
          <a:p>
            <a:r>
              <a:rPr lang="en-US" altLang="zh-CN" dirty="0">
                <a:latin typeface="Arial" panose="020B0604020202020204" pitchFamily="34" charset="0"/>
              </a:rPr>
              <a:t>    for(i=2;i&lt;=</a:t>
            </a:r>
            <a:r>
              <a:rPr lang="en-US" altLang="zh-CN" dirty="0" err="1">
                <a:latin typeface="Arial" panose="020B0604020202020204" pitchFamily="34" charset="0"/>
              </a:rPr>
              <a:t>len;i</a:t>
            </a:r>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            value=data[i];</a:t>
            </a:r>
            <a:endParaRPr lang="en-US" altLang="zh-CN" dirty="0">
              <a:latin typeface="Arial" panose="020B0604020202020204" pitchFamily="34" charset="0"/>
            </a:endParaRPr>
          </a:p>
          <a:p>
            <a:r>
              <a:rPr lang="en-US" altLang="zh-CN" dirty="0">
                <a:latin typeface="Arial" panose="020B0604020202020204" pitchFamily="34" charset="0"/>
              </a:rPr>
              <a:t>            for(j=</a:t>
            </a:r>
            <a:r>
              <a:rPr lang="en-US" altLang="zh-CN" dirty="0" err="1">
                <a:latin typeface="Arial" panose="020B0604020202020204" pitchFamily="34" charset="0"/>
              </a:rPr>
              <a:t>i;j</a:t>
            </a:r>
            <a:r>
              <a:rPr lang="en-US" altLang="zh-CN" dirty="0">
                <a:latin typeface="Arial" panose="020B0604020202020204" pitchFamily="34" charset="0"/>
              </a:rPr>
              <a:t>&gt;=2;j--){</a:t>
            </a:r>
            <a:endParaRPr lang="en-US" altLang="zh-CN" dirty="0">
              <a:latin typeface="Arial" panose="020B0604020202020204" pitchFamily="34" charset="0"/>
            </a:endParaRPr>
          </a:p>
          <a:p>
            <a:r>
              <a:rPr lang="en-US" altLang="zh-CN" dirty="0">
                <a:latin typeface="Arial" panose="020B0604020202020204" pitchFamily="34" charset="0"/>
              </a:rPr>
              <a:t>                if(value&lt;data[j-1])</a:t>
            </a:r>
            <a:endParaRPr lang="en-US" altLang="zh-CN" dirty="0">
              <a:latin typeface="Arial" panose="020B0604020202020204" pitchFamily="34" charset="0"/>
            </a:endParaRPr>
          </a:p>
          <a:p>
            <a:r>
              <a:rPr lang="en-US" altLang="zh-CN" dirty="0">
                <a:latin typeface="Arial" panose="020B0604020202020204" pitchFamily="34" charset="0"/>
              </a:rPr>
              <a:t>                    data[j]=data[j-1];</a:t>
            </a:r>
            <a:endParaRPr lang="en-US" altLang="zh-CN" dirty="0">
              <a:latin typeface="Arial" panose="020B0604020202020204" pitchFamily="34" charset="0"/>
            </a:endParaRPr>
          </a:p>
          <a:p>
            <a:r>
              <a:rPr lang="en-US" altLang="zh-CN" dirty="0">
                <a:latin typeface="Arial" panose="020B0604020202020204" pitchFamily="34" charset="0"/>
              </a:rPr>
              <a:t>                else</a:t>
            </a:r>
            <a:endParaRPr lang="en-US" altLang="zh-CN" dirty="0">
              <a:latin typeface="Arial" panose="020B0604020202020204" pitchFamily="34" charset="0"/>
            </a:endParaRPr>
          </a:p>
          <a:p>
            <a:r>
              <a:rPr lang="en-US" altLang="zh-CN" dirty="0">
                <a:latin typeface="Arial" panose="020B0604020202020204" pitchFamily="34" charset="0"/>
              </a:rPr>
              <a:t>                  break;</a:t>
            </a:r>
            <a:endParaRPr lang="en-US" altLang="zh-CN" dirty="0">
              <a:latin typeface="Arial" panose="020B0604020202020204" pitchFamily="34" charset="0"/>
            </a:endParaRPr>
          </a:p>
          <a:p>
            <a:r>
              <a:rPr lang="en-US" altLang="zh-CN" dirty="0">
                <a:latin typeface="Arial" panose="020B0604020202020204" pitchFamily="34" charset="0"/>
              </a:rPr>
              <a:t>            }</a:t>
            </a:r>
            <a:endParaRPr lang="en-US" altLang="zh-CN" dirty="0">
              <a:latin typeface="Arial" panose="020B0604020202020204" pitchFamily="34" charset="0"/>
            </a:endParaRPr>
          </a:p>
          <a:p>
            <a:r>
              <a:rPr lang="en-US" altLang="zh-CN" dirty="0">
                <a:latin typeface="Arial" panose="020B0604020202020204" pitchFamily="34" charset="0"/>
              </a:rPr>
              <a:t>            data[j]=value;</a:t>
            </a:r>
            <a:endParaRPr lang="en-US" altLang="zh-CN" dirty="0">
              <a:latin typeface="Arial" panose="020B0604020202020204" pitchFamily="34" charset="0"/>
            </a:endParaRPr>
          </a:p>
          <a:p>
            <a:r>
              <a:rPr lang="en-US" altLang="zh-CN" dirty="0">
                <a:latin typeface="Arial" panose="020B0604020202020204" pitchFamily="34" charset="0"/>
              </a:rPr>
              <a:t>    }</a:t>
            </a:r>
            <a:endParaRPr lang="zh-CN" altLang="en-US" dirty="0">
              <a:latin typeface="Arial" panose="020B0604020202020204" pitchFamily="34" charset="0"/>
            </a:endParaRPr>
          </a:p>
        </p:txBody>
      </p:sp>
      <p:sp>
        <p:nvSpPr>
          <p:cNvPr id="204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9B5CC05-E71D-4358-A970-2B53946D485F}" type="slidenum">
              <a:rPr lang="zh-CN" altLang="en-US" sz="1200" smtClean="0"/>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i</a:t>
            </a:r>
            <a:r>
              <a:rPr lang="zh-CN" altLang="en-US" dirty="0"/>
              <a:t>趟记录移动次数为</a:t>
            </a:r>
            <a:r>
              <a:rPr lang="en-US" altLang="zh-CN" dirty="0"/>
              <a:t>i+1</a:t>
            </a:r>
            <a:r>
              <a:rPr lang="zh-CN" altLang="en-US" dirty="0"/>
              <a:t>，是因为除了正常的移动</a:t>
            </a:r>
            <a:r>
              <a:rPr lang="en-US" altLang="zh-CN" dirty="0"/>
              <a:t>i-1</a:t>
            </a:r>
            <a:r>
              <a:rPr lang="zh-CN" altLang="en-US" dirty="0"/>
              <a:t>次外，最开始要保留第</a:t>
            </a:r>
            <a:r>
              <a:rPr lang="en-US" altLang="zh-CN" dirty="0"/>
              <a:t>i</a:t>
            </a:r>
            <a:r>
              <a:rPr lang="zh-CN" altLang="en-US" dirty="0"/>
              <a:t>个元素的值，最后还要将这个值放回去，多了</a:t>
            </a:r>
            <a:r>
              <a:rPr lang="en-US" altLang="zh-CN" dirty="0"/>
              <a:t>2</a:t>
            </a:r>
            <a:r>
              <a:rPr lang="zh-CN" altLang="en-US" dirty="0"/>
              <a:t>次。</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1413"/>
          </a:xfrm>
        </p:spPr>
        <p:txBody>
          <a:bodyPr/>
          <a:lstStyle>
            <a:lvl1pPr>
              <a:defRPr/>
            </a:lvl1pPr>
          </a:lstStyle>
          <a:p>
            <a:r>
              <a:rPr lang="en-US" altLang="zh-CN"/>
              <a:t>Click to edit Master title style</a:t>
            </a:r>
            <a:endParaRPr lang="en-US" altLang="zh-CN"/>
          </a:p>
        </p:txBody>
      </p:sp>
      <p:sp>
        <p:nvSpPr>
          <p:cNvPr id="65549" name="Rectangle 13"/>
          <p:cNvSpPr>
            <a:spLocks noGrp="1" noChangeArrowheads="1"/>
          </p:cNvSpPr>
          <p:nvPr>
            <p:ph type="subTitle" idx="1"/>
          </p:nvPr>
        </p:nvSpPr>
        <p:spPr>
          <a:xfrm>
            <a:off x="1371600" y="3889375"/>
            <a:ext cx="6400800" cy="1749425"/>
          </a:xfrm>
        </p:spPr>
        <p:txBody>
          <a:bodyPr/>
          <a:lstStyle>
            <a:lvl1pPr marL="0" indent="0" algn="ctr">
              <a:buFont typeface="Wingdings" panose="05000000000000000000" pitchFamily="2" charset="2"/>
              <a:buNone/>
              <a:defRPr/>
            </a:lvl1pPr>
          </a:lstStyle>
          <a:p>
            <a:r>
              <a:rPr lang="en-US" altLang="zh-CN"/>
              <a:t>Click to edit Master subtitle style</a:t>
            </a:r>
            <a:endParaRPr lang="en-US" altLang="zh-CN"/>
          </a:p>
        </p:txBody>
      </p:sp>
      <p:sp>
        <p:nvSpPr>
          <p:cNvPr id="14" name="Rectangle 14"/>
          <p:cNvSpPr>
            <a:spLocks noGrp="1" noChangeArrowheads="1"/>
          </p:cNvSpPr>
          <p:nvPr>
            <p:ph type="dt" sz="half" idx="10"/>
          </p:nvPr>
        </p:nvSpPr>
        <p:spPr bwMode="auto">
          <a:xfrm>
            <a:off x="990600" y="6248400"/>
            <a:ext cx="1905000" cy="455613"/>
          </a:xfrm>
          <a:prstGeom prst="rect">
            <a:avLst/>
          </a:prstGeom>
          <a:ln>
            <a:miter lim="800000"/>
          </a:ln>
        </p:spPr>
        <p:txBody>
          <a:bodyPr vert="horz" wrap="square" lIns="92355" tIns="46178" rIns="92355" bIns="46178" numCol="1" anchor="b" anchorCtr="0" compatLnSpc="1"/>
          <a:lstStyle>
            <a:lvl1pPr eaLnBrk="1" hangingPunct="1">
              <a:defRPr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5613"/>
          </a:xfrm>
        </p:spPr>
        <p:txBody>
          <a:bodyPr/>
          <a:lstStyle>
            <a:lvl1pPr algn="ctr">
              <a:defRPr kumimoji="1">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5613"/>
          </a:xfrm>
          <a:prstGeom prst="rect">
            <a:avLst/>
          </a:prstGeom>
          <a:ln>
            <a:miter lim="800000"/>
          </a:ln>
        </p:spPr>
        <p:txBody>
          <a:bodyPr vert="horz" wrap="square" lIns="92355" tIns="46178" rIns="92355" bIns="46178" numCol="1" anchor="b" anchorCtr="0" compatLnSpc="1"/>
          <a:lstStyle>
            <a:lvl1pPr algn="r" eaLnBrk="1" hangingPunct="1">
              <a:defRPr sz="1400">
                <a:solidFill>
                  <a:schemeClr val="bg2"/>
                </a:solidFill>
              </a:defRPr>
            </a:lvl1pPr>
          </a:lstStyle>
          <a:p>
            <a:pPr>
              <a:defRPr/>
            </a:pPr>
            <a:fld id="{03FD7C60-CDEF-4604-B834-A5F21D634A5D}"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195263"/>
            <a:ext cx="2124075" cy="64341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95263"/>
            <a:ext cx="6223000" cy="64341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08175"/>
            <a:ext cx="4173538"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83138" y="1908175"/>
            <a:ext cx="4173537"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p:txBody>
          <a:bodyPr/>
          <a:lstStyle>
            <a:lvl1pPr>
              <a:defRPr/>
            </a:lvl1pPr>
          </a:lstStyle>
          <a:p>
            <a:pPr>
              <a:defRPr/>
            </a:pPr>
            <a:endParaRPr lang="en-US" altLang="zh-CN"/>
          </a:p>
        </p:txBody>
      </p:sp>
      <p:sp>
        <p:nvSpPr>
          <p:cNvPr id="3" name="标题 2"/>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vmlDrawing" Target="../drawings/vmlDrawing1.vml"/><Relationship Id="rId13" Type="http://schemas.openxmlformats.org/officeDocument/2006/relationships/image" Target="../media/image1.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307975"/>
            <a:ext cx="438150" cy="473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p:cNvSpPr>
            <a:spLocks noChangeArrowheads="1"/>
          </p:cNvSpPr>
          <p:nvPr/>
        </p:nvSpPr>
        <p:spPr bwMode="ltGray">
          <a:xfrm>
            <a:off x="674688" y="307975"/>
            <a:ext cx="328612" cy="47307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p:cNvSpPr>
            <a:spLocks noGrp="1" noChangeArrowheads="1"/>
          </p:cNvSpPr>
          <p:nvPr>
            <p:ph type="title"/>
          </p:nvPr>
        </p:nvSpPr>
        <p:spPr bwMode="auto">
          <a:xfrm>
            <a:off x="990600" y="195263"/>
            <a:ext cx="787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b" anchorCtr="0" compatLnSpc="1"/>
          <a:lstStyle/>
          <a:p>
            <a:pPr lvl="0"/>
            <a:r>
              <a:rPr lang="zh-CN" altLang="en-US"/>
              <a:t>单击此处编辑母版标题样式</a:t>
            </a:r>
            <a:endParaRPr lang="zh-CN" altLang="en-US"/>
          </a:p>
        </p:txBody>
      </p:sp>
      <p:sp>
        <p:nvSpPr>
          <p:cNvPr id="1029" name="Rectangle 10"/>
          <p:cNvSpPr>
            <a:spLocks noGrp="1" noChangeArrowheads="1"/>
          </p:cNvSpPr>
          <p:nvPr>
            <p:ph type="body" idx="1"/>
          </p:nvPr>
        </p:nvSpPr>
        <p:spPr bwMode="auto">
          <a:xfrm>
            <a:off x="457200" y="1908175"/>
            <a:ext cx="8499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4524" name="Rectangle 12"/>
          <p:cNvSpPr>
            <a:spLocks noGrp="1" noChangeArrowheads="1"/>
          </p:cNvSpPr>
          <p:nvPr>
            <p:ph type="ftr" sz="quarter" idx="3"/>
          </p:nvPr>
        </p:nvSpPr>
        <p:spPr bwMode="auto">
          <a:xfrm>
            <a:off x="7848600" y="6400800"/>
            <a:ext cx="1295400" cy="457200"/>
          </a:xfrm>
          <a:prstGeom prst="rect">
            <a:avLst/>
          </a:prstGeom>
          <a:noFill/>
          <a:ln w="9525">
            <a:noFill/>
            <a:miter lim="800000"/>
          </a:ln>
          <a:effectLst/>
        </p:spPr>
        <p:txBody>
          <a:bodyPr vert="horz" wrap="square" lIns="92355" tIns="46178" rIns="92355" bIns="46178" numCol="1" anchor="b" anchorCtr="0" compatLnSpc="1"/>
          <a:lstStyle>
            <a:lvl1pPr algn="r" eaLnBrk="1" hangingPunct="1">
              <a:defRPr kumimoji="0" sz="1400"/>
            </a:lvl1pPr>
          </a:lstStyle>
          <a:p>
            <a:pPr>
              <a:defRPr/>
            </a:pPr>
            <a:endParaRPr lang="en-US" altLang="zh-CN"/>
          </a:p>
        </p:txBody>
      </p:sp>
      <p:graphicFrame>
        <p:nvGraphicFramePr>
          <p:cNvPr id="1031" name="Object 18"/>
          <p:cNvGraphicFramePr>
            <a:graphicFrameLocks noChangeAspect="1"/>
          </p:cNvGraphicFramePr>
          <p:nvPr userDrawn="1"/>
        </p:nvGraphicFramePr>
        <p:xfrm>
          <a:off x="423863" y="741363"/>
          <a:ext cx="876300" cy="466725"/>
        </p:xfrm>
        <a:graphic>
          <a:graphicData uri="http://schemas.openxmlformats.org/presentationml/2006/ole">
            <mc:AlternateContent xmlns:mc="http://schemas.openxmlformats.org/markup-compatibility/2006">
              <mc:Choice xmlns:v="urn:schemas-microsoft-com:vml" Requires="v">
                <p:oleObj spid="_x0000_s2" name="位图图像" r:id="rId12" imgW="1162050" imgH="619125" progId="PBrush">
                  <p:embed/>
                </p:oleObj>
              </mc:Choice>
              <mc:Fallback>
                <p:oleObj name="位图图像" r:id="rId12" imgW="1162050" imgH="619125" progId="PBrush">
                  <p:embed/>
                  <p:pic>
                    <p:nvPicPr>
                      <p:cNvPr id="0" name="Picture 1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863" y="741363"/>
                        <a:ext cx="876300" cy="4667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p:cNvSpPr>
            <a:spLocks noChangeArrowheads="1"/>
          </p:cNvSpPr>
          <p:nvPr userDrawn="1"/>
        </p:nvSpPr>
        <p:spPr bwMode="ltGray">
          <a:xfrm>
            <a:off x="0" y="660400"/>
            <a:ext cx="560388" cy="41910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p:cNvSpPr>
            <a:spLocks noChangeArrowheads="1"/>
          </p:cNvSpPr>
          <p:nvPr userDrawn="1"/>
        </p:nvSpPr>
        <p:spPr bwMode="gray">
          <a:xfrm>
            <a:off x="636588" y="200025"/>
            <a:ext cx="301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p:cNvSpPr>
            <a:spLocks noChangeArrowheads="1"/>
          </p:cNvSpPr>
          <p:nvPr userDrawn="1"/>
        </p:nvSpPr>
        <p:spPr bwMode="gray">
          <a:xfrm>
            <a:off x="317500" y="990600"/>
            <a:ext cx="863600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23925" rtl="0" eaLnBrk="0" fontAlgn="base" hangingPunct="0">
        <a:spcBef>
          <a:spcPct val="0"/>
        </a:spcBef>
        <a:spcAft>
          <a:spcPct val="0"/>
        </a:spcAft>
        <a:defRPr kumimoji="1" sz="4800" b="1">
          <a:solidFill>
            <a:schemeClr val="tx2"/>
          </a:solidFill>
          <a:latin typeface="+mj-lt"/>
          <a:ea typeface="+mj-ea"/>
          <a:cs typeface="+mj-cs"/>
        </a:defRPr>
      </a:lvl1pPr>
      <a:lvl2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2pPr>
      <a:lvl3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3pPr>
      <a:lvl4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4pPr>
      <a:lvl5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5pPr>
      <a:lvl6pPr marL="4572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6pPr>
      <a:lvl7pPr marL="9144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7pPr>
      <a:lvl8pPr marL="13716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8pPr>
      <a:lvl9pPr marL="18288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9pPr>
    </p:titleStyle>
    <p:body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04800" y="3584575"/>
            <a:ext cx="8458200" cy="1478252"/>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anose="02010509060101010101" pitchFamily="49" charset="-122"/>
              </a:rPr>
              <a:t>第十章</a:t>
            </a:r>
            <a:br>
              <a:rPr lang="zh-CN" altLang="en-US" sz="7200" dirty="0">
                <a:solidFill>
                  <a:schemeClr val="tx1"/>
                </a:solidFill>
                <a:latin typeface="隶书" panose="02010509060101010101" pitchFamily="49" charset="-122"/>
              </a:rPr>
            </a:br>
            <a:r>
              <a:rPr lang="zh-CN" altLang="en-US" sz="5400" dirty="0">
                <a:solidFill>
                  <a:schemeClr val="tx1"/>
                </a:solidFill>
                <a:effectLst>
                  <a:outerShdw blurRad="38100" dist="38100" dir="2700000" algn="tl">
                    <a:srgbClr val="C0C0C0"/>
                  </a:outerShdw>
                </a:effectLst>
                <a:latin typeface="隶书" panose="02010509060101010101" pitchFamily="49" charset="-122"/>
              </a:rPr>
              <a:t>内部排序</a:t>
            </a:r>
            <a:endParaRPr lang="en-US" altLang="zh-CN" sz="3300" dirty="0">
              <a:solidFill>
                <a:schemeClr val="tx1"/>
              </a:solidFill>
              <a:effectLst>
                <a:outerShdw blurRad="38100" dist="38100" dir="2700000" algn="tl">
                  <a:srgbClr val="C0C0C0"/>
                </a:outerShdw>
              </a:effectLst>
              <a:latin typeface="隶书" panose="02010509060101010101" pitchFamily="49" charset="-122"/>
            </a:endParaRPr>
          </a:p>
        </p:txBody>
      </p:sp>
      <p:sp>
        <p:nvSpPr>
          <p:cNvPr id="5123" name="Rectangle 3"/>
          <p:cNvSpPr>
            <a:spLocks noChangeArrowheads="1"/>
          </p:cNvSpPr>
          <p:nvPr/>
        </p:nvSpPr>
        <p:spPr bwMode="gray">
          <a:xfrm>
            <a:off x="304800" y="2665413"/>
            <a:ext cx="8458200" cy="95250"/>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p:cNvSpPr>
            <a:spLocks noChangeArrowheads="1"/>
          </p:cNvSpPr>
          <p:nvPr/>
        </p:nvSpPr>
        <p:spPr bwMode="auto">
          <a:xfrm>
            <a:off x="609600" y="1066800"/>
            <a:ext cx="7870825" cy="1004888"/>
          </a:xfrm>
          <a:prstGeom prst="rect">
            <a:avLst/>
          </a:prstGeom>
          <a:noFill/>
          <a:ln w="9525">
            <a:noFill/>
            <a:miter lim="800000"/>
          </a:ln>
          <a:effectLst/>
        </p:spPr>
        <p:txBody>
          <a:bodyPr lIns="92355" tIns="46178" rIns="92355" bIns="46178">
            <a:spAutoFit/>
          </a:bodyPr>
          <a:lstStyle/>
          <a:p>
            <a:pPr algn="ctr" defTabSz="923925"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anose="02010800040101010101" pitchFamily="2" charset="-122"/>
                <a:ea typeface="华文彩云" panose="02010800040101010101" pitchFamily="2" charset="-122"/>
              </a:rPr>
              <a:t>数据结构</a:t>
            </a:r>
            <a:endParaRPr lang="en-US" altLang="zh-CN" sz="6000" b="1">
              <a:solidFill>
                <a:srgbClr val="333399"/>
              </a:solidFill>
              <a:effectLst>
                <a:outerShdw blurRad="38100" dist="38100" dir="2700000" algn="tl">
                  <a:srgbClr val="C0C0C0"/>
                </a:outerShdw>
              </a:effectLst>
              <a:latin typeface="华文彩云" panose="02010800040101010101" pitchFamily="2" charset="-122"/>
              <a:ea typeface="华文彩云"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53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B65641-0B9C-458C-8097-81B276212C37}" type="slidenum">
              <a:rPr lang="zh-CN" altLang="en-US" sz="2400"/>
            </a:fld>
            <a:endParaRPr lang="en-US" altLang="zh-CN" sz="2400"/>
          </a:p>
        </p:txBody>
      </p:sp>
      <p:sp>
        <p:nvSpPr>
          <p:cNvPr id="1536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5365"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
        <p:nvSpPr>
          <p:cNvPr id="15366" name="AutoShape 34" descr="白色大理石"/>
          <p:cNvSpPr>
            <a:spLocks noChangeArrowheads="1"/>
          </p:cNvSpPr>
          <p:nvPr/>
        </p:nvSpPr>
        <p:spPr bwMode="auto">
          <a:xfrm>
            <a:off x="762000" y="3505200"/>
            <a:ext cx="7848600" cy="457200"/>
          </a:xfrm>
          <a:prstGeom prst="parallelogram">
            <a:avLst>
              <a:gd name="adj" fmla="val 248440"/>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387" name="AutoShape 35"/>
          <p:cNvSpPr>
            <a:spLocks noChangeArrowheads="1"/>
          </p:cNvSpPr>
          <p:nvPr/>
        </p:nvSpPr>
        <p:spPr bwMode="auto">
          <a:xfrm>
            <a:off x="2057400" y="31242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388" name="AutoShape 36"/>
          <p:cNvSpPr>
            <a:spLocks noChangeArrowheads="1"/>
          </p:cNvSpPr>
          <p:nvPr/>
        </p:nvSpPr>
        <p:spPr bwMode="auto">
          <a:xfrm>
            <a:off x="2819400" y="30480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389" name="AutoShape 37"/>
          <p:cNvSpPr>
            <a:spLocks noChangeArrowheads="1"/>
          </p:cNvSpPr>
          <p:nvPr/>
        </p:nvSpPr>
        <p:spPr bwMode="auto">
          <a:xfrm>
            <a:off x="3581400" y="27432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49</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390" name="AutoShape 38"/>
          <p:cNvSpPr>
            <a:spLocks noChangeArrowheads="1"/>
          </p:cNvSpPr>
          <p:nvPr/>
        </p:nvSpPr>
        <p:spPr bwMode="auto">
          <a:xfrm>
            <a:off x="4343400" y="30480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rPr>
              <a:t>25*</a:t>
            </a:r>
            <a:endParaRPr lang="zh-CN" altLang="en-US">
              <a:effectLst>
                <a:outerShdw blurRad="38100" dist="38100" dir="2700000" algn="tl">
                  <a:srgbClr val="C0C0C0"/>
                </a:outerShdw>
              </a:effectLst>
              <a:latin typeface="Times New Roman" panose="02020603050405020304" pitchFamily="18" charset="0"/>
            </a:endParaRPr>
          </a:p>
        </p:txBody>
      </p:sp>
      <p:sp>
        <p:nvSpPr>
          <p:cNvPr id="228391" name="AutoShape 39"/>
          <p:cNvSpPr>
            <a:spLocks noChangeArrowheads="1"/>
          </p:cNvSpPr>
          <p:nvPr/>
        </p:nvSpPr>
        <p:spPr bwMode="auto">
          <a:xfrm>
            <a:off x="5105400" y="3200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a:effectLst>
                <a:outerShdw blurRad="38100" dist="38100" dir="2700000" algn="tl">
                  <a:srgbClr val="FFFFFF"/>
                </a:outerShdw>
              </a:effectLst>
              <a:latin typeface="Times New Roman" panose="02020603050405020304" pitchFamily="18" charset="0"/>
            </a:endParaRPr>
          </a:p>
        </p:txBody>
      </p:sp>
      <p:sp>
        <p:nvSpPr>
          <p:cNvPr id="228392" name="AutoShape 40"/>
          <p:cNvSpPr>
            <a:spLocks noChangeArrowheads="1"/>
          </p:cNvSpPr>
          <p:nvPr/>
        </p:nvSpPr>
        <p:spPr bwMode="auto">
          <a:xfrm>
            <a:off x="5867400" y="3505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a:effectLst>
                <a:outerShdw blurRad="38100" dist="38100" dir="2700000" algn="tl">
                  <a:srgbClr val="FFFFFF"/>
                </a:outerShdw>
              </a:effectLst>
              <a:latin typeface="Times New Roman" panose="02020603050405020304" pitchFamily="18" charset="0"/>
            </a:endParaRPr>
          </a:p>
        </p:txBody>
      </p:sp>
      <p:sp>
        <p:nvSpPr>
          <p:cNvPr id="228394" name="Text Box 42"/>
          <p:cNvSpPr txBox="1">
            <a:spLocks noChangeArrowheads="1"/>
          </p:cNvSpPr>
          <p:nvPr/>
        </p:nvSpPr>
        <p:spPr bwMode="auto">
          <a:xfrm>
            <a:off x="228600" y="3384550"/>
            <a:ext cx="957263" cy="595313"/>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anose="02020603050405020304" pitchFamily="18" charset="0"/>
              </a:rPr>
              <a:t>i </a:t>
            </a:r>
            <a:r>
              <a:rPr lang="en-US" altLang="zh-CN" sz="3300" b="1" dirty="0">
                <a:solidFill>
                  <a:schemeClr val="hlink"/>
                </a:solidFill>
                <a:effectLst>
                  <a:outerShdw blurRad="38100" dist="38100" dir="2700000" algn="tl">
                    <a:srgbClr val="C0C0C0"/>
                  </a:outerShdw>
                </a:effectLst>
                <a:latin typeface="Times New Roman" panose="02020603050405020304" pitchFamily="18" charset="0"/>
              </a:rPr>
              <a:t>= 4</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28395" name="AutoShape 43"/>
          <p:cNvSpPr>
            <a:spLocks noChangeArrowheads="1"/>
          </p:cNvSpPr>
          <p:nvPr/>
        </p:nvSpPr>
        <p:spPr bwMode="auto">
          <a:xfrm>
            <a:off x="6934200" y="3048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15375" name="Line 44"/>
          <p:cNvSpPr>
            <a:spLocks noChangeShapeType="1"/>
          </p:cNvSpPr>
          <p:nvPr/>
        </p:nvSpPr>
        <p:spPr bwMode="auto">
          <a:xfrm>
            <a:off x="4572000" y="4419600"/>
            <a:ext cx="2667000" cy="0"/>
          </a:xfrm>
          <a:prstGeom prst="line">
            <a:avLst/>
          </a:prstGeom>
          <a:noFill/>
          <a:ln w="19050">
            <a:solidFill>
              <a:srgbClr val="00808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45"/>
          <p:cNvSpPr>
            <a:spLocks noChangeShapeType="1"/>
          </p:cNvSpPr>
          <p:nvPr/>
        </p:nvSpPr>
        <p:spPr bwMode="auto">
          <a:xfrm flipH="1">
            <a:off x="3886200" y="4572000"/>
            <a:ext cx="3276600" cy="0"/>
          </a:xfrm>
          <a:prstGeom prst="line">
            <a:avLst/>
          </a:prstGeom>
          <a:noFill/>
          <a:ln w="1905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46"/>
          <p:cNvSpPr>
            <a:spLocks noChangeShapeType="1"/>
          </p:cNvSpPr>
          <p:nvPr/>
        </p:nvSpPr>
        <p:spPr bwMode="auto">
          <a:xfrm>
            <a:off x="3886200" y="4495800"/>
            <a:ext cx="762000"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78" name="Group 47"/>
          <p:cNvGrpSpPr/>
          <p:nvPr/>
        </p:nvGrpSpPr>
        <p:grpSpPr bwMode="auto">
          <a:xfrm>
            <a:off x="228600" y="4803775"/>
            <a:ext cx="8534400" cy="1825625"/>
            <a:chOff x="144" y="1584"/>
            <a:chExt cx="5376" cy="1152"/>
          </a:xfrm>
        </p:grpSpPr>
        <p:sp>
          <p:nvSpPr>
            <p:cNvPr id="15380" name="AutoShape 48" descr="白色大理石"/>
            <p:cNvSpPr>
              <a:spLocks noChangeArrowheads="1"/>
            </p:cNvSpPr>
            <p:nvPr/>
          </p:nvSpPr>
          <p:spPr bwMode="auto">
            <a:xfrm>
              <a:off x="576" y="2064"/>
              <a:ext cx="4944" cy="295"/>
            </a:xfrm>
            <a:prstGeom prst="parallelogram">
              <a:avLst>
                <a:gd name="adj" fmla="val 248441"/>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381" name="Text Box 49"/>
            <p:cNvSpPr txBox="1">
              <a:spLocks noChangeArrowheads="1"/>
            </p:cNvSpPr>
            <p:nvPr/>
          </p:nvSpPr>
          <p:spPr bwMode="auto">
            <a:xfrm>
              <a:off x="1373" y="2351"/>
              <a:ext cx="340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8402" name="AutoShape 50"/>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403" name="AutoShape 51"/>
            <p:cNvSpPr>
              <a:spLocks noChangeArrowheads="1"/>
            </p:cNvSpPr>
            <p:nvPr/>
          </p:nvSpPr>
          <p:spPr bwMode="auto">
            <a:xfrm>
              <a:off x="177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404" name="AutoShape 52"/>
            <p:cNvSpPr>
              <a:spLocks noChangeArrowheads="1"/>
            </p:cNvSpPr>
            <p:nvPr/>
          </p:nvSpPr>
          <p:spPr bwMode="auto">
            <a:xfrm>
              <a:off x="2736" y="1584"/>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49</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405" name="AutoShape 53"/>
            <p:cNvSpPr>
              <a:spLocks noChangeArrowheads="1"/>
            </p:cNvSpPr>
            <p:nvPr/>
          </p:nvSpPr>
          <p:spPr bwMode="auto">
            <a:xfrm>
              <a:off x="225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8406" name="AutoShape 54"/>
            <p:cNvSpPr>
              <a:spLocks noChangeArrowheads="1"/>
            </p:cNvSpPr>
            <p:nvPr/>
          </p:nvSpPr>
          <p:spPr bwMode="auto">
            <a:xfrm>
              <a:off x="3216" y="1873"/>
              <a:ext cx="336" cy="44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rPr>
                <a:t>16</a:t>
              </a:r>
              <a:endParaRPr lang="zh-CN" altLang="en-US">
                <a:effectLst>
                  <a:outerShdw blurRad="38100" dist="38100" dir="2700000" algn="tl">
                    <a:srgbClr val="C0C0C0"/>
                  </a:outerShdw>
                </a:effectLst>
                <a:latin typeface="Times New Roman" panose="02020603050405020304" pitchFamily="18" charset="0"/>
              </a:endParaRPr>
            </a:p>
          </p:txBody>
        </p:sp>
        <p:sp>
          <p:nvSpPr>
            <p:cNvPr id="228407" name="AutoShape 55"/>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a:effectLst>
                  <a:outerShdw blurRad="38100" dist="38100" dir="2700000" algn="tl">
                    <a:srgbClr val="FFFFFF"/>
                  </a:outerShdw>
                </a:effectLst>
                <a:latin typeface="Times New Roman" panose="02020603050405020304" pitchFamily="18" charset="0"/>
              </a:endParaRPr>
            </a:p>
          </p:txBody>
        </p:sp>
        <p:sp>
          <p:nvSpPr>
            <p:cNvPr id="228408" name="Text Box 56"/>
            <p:cNvSpPr txBox="1">
              <a:spLocks noChangeArrowheads="1"/>
            </p:cNvSpPr>
            <p:nvPr/>
          </p:nvSpPr>
          <p:spPr bwMode="auto">
            <a:xfrm>
              <a:off x="144" y="1969"/>
              <a:ext cx="603" cy="384"/>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anose="02020603050405020304" pitchFamily="18" charset="0"/>
                </a:rPr>
                <a:t>i </a:t>
              </a:r>
              <a:r>
                <a:rPr lang="en-US" altLang="zh-CN" sz="3300" b="1" dirty="0">
                  <a:solidFill>
                    <a:schemeClr val="hlink"/>
                  </a:solidFill>
                  <a:effectLst>
                    <a:outerShdw blurRad="38100" dist="38100" dir="2700000" algn="tl">
                      <a:srgbClr val="C0C0C0"/>
                    </a:outerShdw>
                  </a:effectLst>
                  <a:latin typeface="Times New Roman" panose="02020603050405020304" pitchFamily="18" charset="0"/>
                </a:rPr>
                <a:t>= 5</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15389" name="Line 57"/>
            <p:cNvSpPr>
              <a:spLocks noChangeShapeType="1"/>
            </p:cNvSpPr>
            <p:nvPr/>
          </p:nvSpPr>
          <p:spPr bwMode="auto">
            <a:xfrm>
              <a:off x="3408" y="2640"/>
              <a:ext cx="1056" cy="0"/>
            </a:xfrm>
            <a:prstGeom prst="line">
              <a:avLst/>
            </a:prstGeom>
            <a:noFill/>
            <a:ln w="19050">
              <a:solidFill>
                <a:srgbClr val="00808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58"/>
            <p:cNvSpPr>
              <a:spLocks noChangeShapeType="1"/>
            </p:cNvSpPr>
            <p:nvPr/>
          </p:nvSpPr>
          <p:spPr bwMode="auto">
            <a:xfrm flipH="1">
              <a:off x="1440" y="2736"/>
              <a:ext cx="3024" cy="0"/>
            </a:xfrm>
            <a:prstGeom prst="line">
              <a:avLst/>
            </a:prstGeom>
            <a:noFill/>
            <a:ln w="1905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411" name="AutoShape 59"/>
            <p:cNvSpPr>
              <a:spLocks noChangeArrowheads="1"/>
            </p:cNvSpPr>
            <p:nvPr/>
          </p:nvSpPr>
          <p:spPr bwMode="auto">
            <a:xfrm>
              <a:off x="4368" y="1873"/>
              <a:ext cx="336" cy="44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a:effectLst>
                  <a:outerShdw blurRad="38100" dist="38100" dir="2700000" algn="tl">
                    <a:srgbClr val="FFFFFF"/>
                  </a:outerShdw>
                </a:effectLst>
                <a:latin typeface="Times New Roman" panose="02020603050405020304" pitchFamily="18" charset="0"/>
              </a:endParaRPr>
            </a:p>
          </p:txBody>
        </p:sp>
        <p:sp>
          <p:nvSpPr>
            <p:cNvPr id="15392" name="Line 60"/>
            <p:cNvSpPr>
              <a:spLocks noChangeShapeType="1"/>
            </p:cNvSpPr>
            <p:nvPr/>
          </p:nvSpPr>
          <p:spPr bwMode="auto">
            <a:xfrm>
              <a:off x="2976" y="2688"/>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61"/>
            <p:cNvSpPr>
              <a:spLocks noChangeShapeType="1"/>
            </p:cNvSpPr>
            <p:nvPr/>
          </p:nvSpPr>
          <p:spPr bwMode="auto">
            <a:xfrm>
              <a:off x="2448" y="2688"/>
              <a:ext cx="480"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62"/>
            <p:cNvSpPr>
              <a:spLocks noChangeShapeType="1"/>
            </p:cNvSpPr>
            <p:nvPr/>
          </p:nvSpPr>
          <p:spPr bwMode="auto">
            <a:xfrm>
              <a:off x="1968" y="2688"/>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63"/>
            <p:cNvSpPr>
              <a:spLocks noChangeShapeType="1"/>
            </p:cNvSpPr>
            <p:nvPr/>
          </p:nvSpPr>
          <p:spPr bwMode="auto">
            <a:xfrm>
              <a:off x="1440" y="2688"/>
              <a:ext cx="480"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9" name="Text Box 64"/>
          <p:cNvSpPr txBox="1">
            <a:spLocks noChangeArrowheads="1"/>
          </p:cNvSpPr>
          <p:nvPr/>
        </p:nvSpPr>
        <p:spPr bwMode="auto">
          <a:xfrm>
            <a:off x="2195513" y="3938588"/>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i="1">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44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AE904D-3D9D-4C8E-8C19-FD935C0B1B45}" type="slidenum">
              <a:rPr lang="zh-CN" altLang="en-US" sz="2400"/>
            </a:fld>
            <a:endParaRPr lang="en-US" altLang="zh-CN" sz="2400"/>
          </a:p>
        </p:txBody>
      </p:sp>
      <p:sp>
        <p:nvSpPr>
          <p:cNvPr id="1044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4453" name="Rectangle 5"/>
          <p:cNvSpPr>
            <a:spLocks noGrp="1" noChangeArrowheads="1"/>
          </p:cNvSpPr>
          <p:nvPr>
            <p:ph type="body" idx="1"/>
          </p:nvPr>
        </p:nvSpPr>
        <p:spPr>
          <a:xfrm>
            <a:off x="500063" y="2819400"/>
            <a:ext cx="847725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至</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，逐位执行上述两步操作，最后得到一个有序序列</a:t>
            </a:r>
            <a:endParaRPr lang="zh-CN" altLang="en-US" b="1">
              <a:latin typeface="黑体" panose="02010609060101010101" pitchFamily="49" charset="-122"/>
              <a:ea typeface="黑体" panose="02010609060101010101" pitchFamily="49" charset="-122"/>
            </a:endParaRPr>
          </a:p>
        </p:txBody>
      </p:sp>
      <p:sp>
        <p:nvSpPr>
          <p:cNvPr id="10445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86055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二、链式基数排序（数据结构）</a:t>
            </a:r>
            <a:endParaRPr lang="zh-CN" altLang="en-US" sz="3200" dirty="0">
              <a:latin typeface="黑体" panose="02010609060101010101" pitchFamily="49" charset="-122"/>
              <a:ea typeface="黑体" panose="02010609060101010101" pitchFamily="49" charset="-122"/>
            </a:endParaRPr>
          </a:p>
        </p:txBody>
      </p:sp>
      <p:sp>
        <p:nvSpPr>
          <p:cNvPr id="106499" name="Text Box 3"/>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fld>
            <a:endParaRPr lang="en-US" altLang="zh-CN" sz="2400" dirty="0"/>
          </a:p>
        </p:txBody>
      </p:sp>
      <p:sp>
        <p:nvSpPr>
          <p:cNvPr id="1065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65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endParaRPr lang="zh-CN" altLang="en-US" sz="4800" b="1" dirty="0">
              <a:solidFill>
                <a:schemeClr val="tx2"/>
              </a:solidFill>
              <a:latin typeface="Times New Roman" panose="02020603050405020304" pitchFamily="18" charset="0"/>
              <a:ea typeface="黑体" panose="02010609060101010101" pitchFamily="49" charset="-122"/>
            </a:endParaRPr>
          </a:p>
        </p:txBody>
      </p:sp>
      <p:sp>
        <p:nvSpPr>
          <p:cNvPr id="9" name="Rectangle 5"/>
          <p:cNvSpPr txBox="1">
            <a:spLocks noChangeArrowheads="1"/>
          </p:cNvSpPr>
          <p:nvPr/>
        </p:nvSpPr>
        <p:spPr bwMode="auto">
          <a:xfrm>
            <a:off x="539552" y="2790874"/>
            <a:ext cx="3384376" cy="337442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node{</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结点结构</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e; </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*next;</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node(){next=NULL;}</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a:t>
            </a:r>
            <a:endParaRPr lang="en-US" altLang="zh-CN" sz="1800" b="1" kern="0" dirty="0">
              <a:latin typeface="黑体" panose="02010609060101010101" pitchFamily="49" charset="-122"/>
              <a:ea typeface="黑体" panose="02010609060101010101" pitchFamily="49" charset="-122"/>
            </a:endParaRPr>
          </a:p>
        </p:txBody>
      </p:sp>
      <p:sp>
        <p:nvSpPr>
          <p:cNvPr id="7" name="Rectangle 5"/>
          <p:cNvSpPr txBox="1">
            <a:spLocks noChangeArrowheads="1"/>
          </p:cNvSpPr>
          <p:nvPr/>
        </p:nvSpPr>
        <p:spPr bwMode="auto">
          <a:xfrm>
            <a:off x="3923929" y="2790875"/>
            <a:ext cx="4248471" cy="39147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Sort{</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len</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数据长度</a:t>
            </a:r>
            <a:endParaRPr lang="zh-CN" altLang="en-US" sz="2400" b="1" kern="0" dirty="0">
              <a:latin typeface="黑体" panose="02010609060101010101" pitchFamily="49" charset="-122"/>
              <a:ea typeface="黑体" panose="02010609060101010101" pitchFamily="49" charset="-122"/>
            </a:endParaRP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node *head; //</a:t>
            </a:r>
            <a:r>
              <a:rPr lang="zh-CN" altLang="en-US" sz="2400" b="1" kern="0" dirty="0">
                <a:latin typeface="黑体" panose="02010609060101010101" pitchFamily="49" charset="-122"/>
                <a:ea typeface="黑体" panose="02010609060101010101" pitchFamily="49" charset="-122"/>
              </a:rPr>
              <a:t>头结点</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*f[10];//</a:t>
            </a:r>
            <a:r>
              <a:rPr lang="zh-CN" altLang="en-US" sz="2400" b="1" kern="0" dirty="0">
                <a:latin typeface="黑体" panose="02010609060101010101" pitchFamily="49" charset="-122"/>
                <a:ea typeface="黑体" panose="02010609060101010101" pitchFamily="49" charset="-122"/>
              </a:rPr>
              <a:t>队头指针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*r[10];//</a:t>
            </a:r>
            <a:r>
              <a:rPr lang="zh-CN" altLang="en-US" sz="2400" b="1" kern="0" dirty="0">
                <a:latin typeface="黑体" panose="02010609060101010101" pitchFamily="49" charset="-122"/>
                <a:ea typeface="黑体" panose="02010609060101010101" pitchFamily="49" charset="-122"/>
              </a:rPr>
              <a:t>队尾指针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weishu</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处理位数</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各种方法  </a:t>
            </a:r>
            <a:r>
              <a:rPr lang="en-US" altLang="zh-CN" sz="2400" b="1" kern="0"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5475"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547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5477" name="Group 253"/>
          <p:cNvGrpSpPr/>
          <p:nvPr/>
        </p:nvGrpSpPr>
        <p:grpSpPr bwMode="auto">
          <a:xfrm>
            <a:off x="57150" y="2708275"/>
            <a:ext cx="8904288" cy="4062413"/>
            <a:chOff x="0" y="768"/>
            <a:chExt cx="5609" cy="2560"/>
          </a:xfrm>
        </p:grpSpPr>
        <p:sp>
          <p:nvSpPr>
            <p:cNvPr id="105479" name="Text Box 254"/>
            <p:cNvSpPr txBox="1">
              <a:spLocks noChangeArrowheads="1"/>
            </p:cNvSpPr>
            <p:nvPr/>
          </p:nvSpPr>
          <p:spPr bwMode="auto">
            <a:xfrm>
              <a:off x="0" y="768"/>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初始状态</a:t>
              </a:r>
              <a:endParaRPr lang="zh-CN" altLang="en-US" sz="1800" b="1">
                <a:solidFill>
                  <a:srgbClr val="A200C8"/>
                </a:solidFill>
                <a:latin typeface="Times New Roman" panose="02020603050405020304" pitchFamily="18" charset="0"/>
                <a:ea typeface="楷体_GB2312" pitchFamily="49" charset="-122"/>
              </a:endParaRPr>
            </a:p>
          </p:txBody>
        </p:sp>
        <p:grpSp>
          <p:nvGrpSpPr>
            <p:cNvPr id="105480" name="Group 255"/>
            <p:cNvGrpSpPr/>
            <p:nvPr/>
          </p:nvGrpSpPr>
          <p:grpSpPr bwMode="auto">
            <a:xfrm>
              <a:off x="476" y="864"/>
              <a:ext cx="5133" cy="256"/>
              <a:chOff x="354" y="1045"/>
              <a:chExt cx="5273" cy="256"/>
            </a:xfrm>
          </p:grpSpPr>
          <p:grpSp>
            <p:nvGrpSpPr>
              <p:cNvPr id="105567" name="Group 256"/>
              <p:cNvGrpSpPr/>
              <p:nvPr/>
            </p:nvGrpSpPr>
            <p:grpSpPr bwMode="auto">
              <a:xfrm>
                <a:off x="354" y="1045"/>
                <a:ext cx="542" cy="256"/>
                <a:chOff x="1133" y="1389"/>
                <a:chExt cx="542" cy="256"/>
              </a:xfrm>
            </p:grpSpPr>
            <p:sp>
              <p:nvSpPr>
                <p:cNvPr id="105595" name="Rectangle 25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5596" name="Line 25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8" name="Group 259"/>
              <p:cNvGrpSpPr/>
              <p:nvPr/>
            </p:nvGrpSpPr>
            <p:grpSpPr bwMode="auto">
              <a:xfrm>
                <a:off x="880" y="1045"/>
                <a:ext cx="542" cy="256"/>
                <a:chOff x="1133" y="1389"/>
                <a:chExt cx="542" cy="256"/>
              </a:xfrm>
            </p:grpSpPr>
            <p:sp>
              <p:nvSpPr>
                <p:cNvPr id="105593" name="Rectangle 26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5594" name="Line 26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9" name="Group 262"/>
              <p:cNvGrpSpPr/>
              <p:nvPr/>
            </p:nvGrpSpPr>
            <p:grpSpPr bwMode="auto">
              <a:xfrm>
                <a:off x="1406" y="1045"/>
                <a:ext cx="542" cy="256"/>
                <a:chOff x="1133" y="1389"/>
                <a:chExt cx="542" cy="256"/>
              </a:xfrm>
            </p:grpSpPr>
            <p:sp>
              <p:nvSpPr>
                <p:cNvPr id="105591" name="Rectangle 26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5592" name="Line 26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0" name="Group 265"/>
              <p:cNvGrpSpPr/>
              <p:nvPr/>
            </p:nvGrpSpPr>
            <p:grpSpPr bwMode="auto">
              <a:xfrm>
                <a:off x="1931" y="1045"/>
                <a:ext cx="542" cy="256"/>
                <a:chOff x="1133" y="1389"/>
                <a:chExt cx="542" cy="256"/>
              </a:xfrm>
            </p:grpSpPr>
            <p:sp>
              <p:nvSpPr>
                <p:cNvPr id="105589" name="Rectangle 26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5590" name="Line 26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1" name="Group 268"/>
              <p:cNvGrpSpPr/>
              <p:nvPr/>
            </p:nvGrpSpPr>
            <p:grpSpPr bwMode="auto">
              <a:xfrm>
                <a:off x="2457" y="1045"/>
                <a:ext cx="542" cy="256"/>
                <a:chOff x="1133" y="1389"/>
                <a:chExt cx="542" cy="256"/>
              </a:xfrm>
            </p:grpSpPr>
            <p:sp>
              <p:nvSpPr>
                <p:cNvPr id="105587" name="Rectangle 26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5588" name="Line 27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2" name="Group 271"/>
              <p:cNvGrpSpPr/>
              <p:nvPr/>
            </p:nvGrpSpPr>
            <p:grpSpPr bwMode="auto">
              <a:xfrm>
                <a:off x="2983" y="1045"/>
                <a:ext cx="542" cy="256"/>
                <a:chOff x="1133" y="1389"/>
                <a:chExt cx="542" cy="256"/>
              </a:xfrm>
            </p:grpSpPr>
            <p:sp>
              <p:nvSpPr>
                <p:cNvPr id="105585" name="Rectangle 27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5586" name="Line 27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3" name="Group 274"/>
              <p:cNvGrpSpPr/>
              <p:nvPr/>
            </p:nvGrpSpPr>
            <p:grpSpPr bwMode="auto">
              <a:xfrm>
                <a:off x="3508" y="1045"/>
                <a:ext cx="542" cy="256"/>
                <a:chOff x="1133" y="1389"/>
                <a:chExt cx="542" cy="256"/>
              </a:xfrm>
            </p:grpSpPr>
            <p:sp>
              <p:nvSpPr>
                <p:cNvPr id="105583" name="Rectangle 27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5584" name="Line 27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4" name="Group 277"/>
              <p:cNvGrpSpPr/>
              <p:nvPr/>
            </p:nvGrpSpPr>
            <p:grpSpPr bwMode="auto">
              <a:xfrm>
                <a:off x="4034" y="1045"/>
                <a:ext cx="542" cy="256"/>
                <a:chOff x="1133" y="1389"/>
                <a:chExt cx="542" cy="256"/>
              </a:xfrm>
            </p:grpSpPr>
            <p:sp>
              <p:nvSpPr>
                <p:cNvPr id="105581" name="Rectangle 27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5582" name="Line 27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5" name="Group 280"/>
              <p:cNvGrpSpPr/>
              <p:nvPr/>
            </p:nvGrpSpPr>
            <p:grpSpPr bwMode="auto">
              <a:xfrm>
                <a:off x="4560" y="1045"/>
                <a:ext cx="542" cy="256"/>
                <a:chOff x="1133" y="1389"/>
                <a:chExt cx="542" cy="256"/>
              </a:xfrm>
            </p:grpSpPr>
            <p:sp>
              <p:nvSpPr>
                <p:cNvPr id="105579" name="Rectangle 28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5580" name="Line 28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6" name="Group 283"/>
              <p:cNvGrpSpPr/>
              <p:nvPr/>
            </p:nvGrpSpPr>
            <p:grpSpPr bwMode="auto">
              <a:xfrm>
                <a:off x="5085" y="1045"/>
                <a:ext cx="542" cy="256"/>
                <a:chOff x="1133" y="1389"/>
                <a:chExt cx="542" cy="256"/>
              </a:xfrm>
            </p:grpSpPr>
            <p:sp>
              <p:nvSpPr>
                <p:cNvPr id="105577" name="Rectangle 28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5578" name="Line 28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grpSp>
          <p:nvGrpSpPr>
            <p:cNvPr id="105481" name="Group 286"/>
            <p:cNvGrpSpPr/>
            <p:nvPr/>
          </p:nvGrpSpPr>
          <p:grpSpPr bwMode="auto">
            <a:xfrm>
              <a:off x="5206" y="2337"/>
              <a:ext cx="357" cy="452"/>
              <a:chOff x="5195" y="2337"/>
              <a:chExt cx="367" cy="452"/>
            </a:xfrm>
          </p:grpSpPr>
          <p:sp>
            <p:nvSpPr>
              <p:cNvPr id="105565" name="Text Box 287"/>
              <p:cNvSpPr txBox="1">
                <a:spLocks noChangeArrowheads="1"/>
              </p:cNvSpPr>
              <p:nvPr/>
            </p:nvSpPr>
            <p:spPr bwMode="auto">
              <a:xfrm>
                <a:off x="5195"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5566" name="Line 288"/>
              <p:cNvSpPr>
                <a:spLocks noChangeShapeType="1"/>
              </p:cNvSpPr>
              <p:nvPr/>
            </p:nvSpPr>
            <p:spPr bwMode="auto">
              <a:xfrm flipH="1" flipV="1">
                <a:off x="5368" y="2588"/>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2" name="Group 289"/>
            <p:cNvGrpSpPr/>
            <p:nvPr/>
          </p:nvGrpSpPr>
          <p:grpSpPr bwMode="auto">
            <a:xfrm>
              <a:off x="5206" y="1963"/>
              <a:ext cx="357" cy="370"/>
              <a:chOff x="5195" y="1963"/>
              <a:chExt cx="367" cy="370"/>
            </a:xfrm>
          </p:grpSpPr>
          <p:sp>
            <p:nvSpPr>
              <p:cNvPr id="105563" name="Text Box 290"/>
              <p:cNvSpPr txBox="1">
                <a:spLocks noChangeArrowheads="1"/>
              </p:cNvSpPr>
              <p:nvPr/>
            </p:nvSpPr>
            <p:spPr bwMode="auto">
              <a:xfrm>
                <a:off x="5195" y="1963"/>
                <a:ext cx="367"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5564" name="Line 291"/>
              <p:cNvSpPr>
                <a:spLocks noChangeShapeType="1"/>
              </p:cNvSpPr>
              <p:nvPr/>
            </p:nvSpPr>
            <p:spPr bwMode="auto">
              <a:xfrm flipV="1">
                <a:off x="5368" y="2222"/>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3" name="Text Box 292"/>
            <p:cNvSpPr txBox="1">
              <a:spLocks noChangeArrowheads="1"/>
            </p:cNvSpPr>
            <p:nvPr/>
          </p:nvSpPr>
          <p:spPr bwMode="auto">
            <a:xfrm>
              <a:off x="5205" y="1590"/>
              <a:ext cx="357" cy="25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5484" name="Line 293"/>
            <p:cNvSpPr>
              <a:spLocks noChangeShapeType="1"/>
            </p:cNvSpPr>
            <p:nvPr/>
          </p:nvSpPr>
          <p:spPr bwMode="auto">
            <a:xfrm>
              <a:off x="5396" y="1400"/>
              <a:ext cx="0" cy="189"/>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85" name="Line 294"/>
            <p:cNvSpPr>
              <a:spLocks noChangeShapeType="1"/>
            </p:cNvSpPr>
            <p:nvPr/>
          </p:nvSpPr>
          <p:spPr bwMode="auto">
            <a:xfrm flipV="1">
              <a:off x="5385" y="1844"/>
              <a:ext cx="0" cy="123"/>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86" name="Group 295"/>
            <p:cNvGrpSpPr/>
            <p:nvPr/>
          </p:nvGrpSpPr>
          <p:grpSpPr bwMode="auto">
            <a:xfrm>
              <a:off x="4709" y="2337"/>
              <a:ext cx="357" cy="426"/>
              <a:chOff x="4684" y="2337"/>
              <a:chExt cx="367" cy="426"/>
            </a:xfrm>
          </p:grpSpPr>
          <p:sp>
            <p:nvSpPr>
              <p:cNvPr id="105561" name="Text Box 296"/>
              <p:cNvSpPr txBox="1">
                <a:spLocks noChangeArrowheads="1"/>
              </p:cNvSpPr>
              <p:nvPr/>
            </p:nvSpPr>
            <p:spPr bwMode="auto">
              <a:xfrm>
                <a:off x="4684"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5562" name="Line 297"/>
              <p:cNvSpPr>
                <a:spLocks noChangeShapeType="1"/>
              </p:cNvSpPr>
              <p:nvPr/>
            </p:nvSpPr>
            <p:spPr bwMode="auto">
              <a:xfrm flipH="1" flipV="1">
                <a:off x="4853" y="2562"/>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7" name="Group 298"/>
            <p:cNvGrpSpPr/>
            <p:nvPr/>
          </p:nvGrpSpPr>
          <p:grpSpPr bwMode="auto">
            <a:xfrm>
              <a:off x="2107" y="2337"/>
              <a:ext cx="357" cy="437"/>
              <a:chOff x="2011" y="2337"/>
              <a:chExt cx="367" cy="437"/>
            </a:xfrm>
          </p:grpSpPr>
          <p:sp>
            <p:nvSpPr>
              <p:cNvPr id="105559" name="Text Box 299"/>
              <p:cNvSpPr txBox="1">
                <a:spLocks noChangeArrowheads="1"/>
              </p:cNvSpPr>
              <p:nvPr/>
            </p:nvSpPr>
            <p:spPr bwMode="auto">
              <a:xfrm>
                <a:off x="2011"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5560" name="Line 300"/>
              <p:cNvSpPr>
                <a:spLocks noChangeShapeType="1"/>
              </p:cNvSpPr>
              <p:nvPr/>
            </p:nvSpPr>
            <p:spPr bwMode="auto">
              <a:xfrm flipH="1" flipV="1">
                <a:off x="2197" y="2573"/>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8" name="Group 301"/>
            <p:cNvGrpSpPr/>
            <p:nvPr/>
          </p:nvGrpSpPr>
          <p:grpSpPr bwMode="auto">
            <a:xfrm>
              <a:off x="615" y="2337"/>
              <a:ext cx="358" cy="438"/>
              <a:chOff x="479" y="2337"/>
              <a:chExt cx="367" cy="438"/>
            </a:xfrm>
          </p:grpSpPr>
          <p:sp>
            <p:nvSpPr>
              <p:cNvPr id="105557" name="Text Box 302"/>
              <p:cNvSpPr txBox="1">
                <a:spLocks noChangeArrowheads="1"/>
              </p:cNvSpPr>
              <p:nvPr/>
            </p:nvSpPr>
            <p:spPr bwMode="auto">
              <a:xfrm>
                <a:off x="479"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5558" name="Line 303"/>
              <p:cNvSpPr>
                <a:spLocks noChangeShapeType="1"/>
              </p:cNvSpPr>
              <p:nvPr/>
            </p:nvSpPr>
            <p:spPr bwMode="auto">
              <a:xfrm flipH="1" flipV="1">
                <a:off x="630" y="2574"/>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9" name="Line 304"/>
            <p:cNvSpPr>
              <a:spLocks noChangeShapeType="1"/>
            </p:cNvSpPr>
            <p:nvPr/>
          </p:nvSpPr>
          <p:spPr bwMode="auto">
            <a:xfrm>
              <a:off x="777" y="1422"/>
              <a:ext cx="0" cy="9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0" name="Text Box 305"/>
            <p:cNvSpPr txBox="1">
              <a:spLocks noChangeArrowheads="1"/>
            </p:cNvSpPr>
            <p:nvPr/>
          </p:nvSpPr>
          <p:spPr bwMode="auto">
            <a:xfrm>
              <a:off x="2112" y="1962"/>
              <a:ext cx="357" cy="259"/>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5491" name="Line 306"/>
            <p:cNvSpPr>
              <a:spLocks noChangeShapeType="1"/>
            </p:cNvSpPr>
            <p:nvPr/>
          </p:nvSpPr>
          <p:spPr bwMode="auto">
            <a:xfrm flipV="1">
              <a:off x="2288" y="2207"/>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2" name="Line 307"/>
            <p:cNvSpPr>
              <a:spLocks noChangeShapeType="1"/>
            </p:cNvSpPr>
            <p:nvPr/>
          </p:nvSpPr>
          <p:spPr bwMode="auto">
            <a:xfrm>
              <a:off x="2302" y="1422"/>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93" name="Group 308"/>
            <p:cNvGrpSpPr/>
            <p:nvPr/>
          </p:nvGrpSpPr>
          <p:grpSpPr bwMode="auto">
            <a:xfrm>
              <a:off x="2623" y="2337"/>
              <a:ext cx="357" cy="448"/>
              <a:chOff x="2541" y="2337"/>
              <a:chExt cx="367" cy="448"/>
            </a:xfrm>
          </p:grpSpPr>
          <p:sp>
            <p:nvSpPr>
              <p:cNvPr id="105555" name="Text Box 309"/>
              <p:cNvSpPr txBox="1">
                <a:spLocks noChangeArrowheads="1"/>
              </p:cNvSpPr>
              <p:nvPr/>
            </p:nvSpPr>
            <p:spPr bwMode="auto">
              <a:xfrm>
                <a:off x="2541"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5556" name="Line 310"/>
              <p:cNvSpPr>
                <a:spLocks noChangeShapeType="1"/>
              </p:cNvSpPr>
              <p:nvPr/>
            </p:nvSpPr>
            <p:spPr bwMode="auto">
              <a:xfrm flipH="1" flipV="1">
                <a:off x="2730" y="2584"/>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94" name="Line 311"/>
            <p:cNvSpPr>
              <a:spLocks noChangeShapeType="1"/>
            </p:cNvSpPr>
            <p:nvPr/>
          </p:nvSpPr>
          <p:spPr bwMode="auto">
            <a:xfrm>
              <a:off x="2833" y="1422"/>
              <a:ext cx="0" cy="9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5" name="Text Box 312"/>
            <p:cNvSpPr txBox="1">
              <a:spLocks noChangeArrowheads="1"/>
            </p:cNvSpPr>
            <p:nvPr/>
          </p:nvSpPr>
          <p:spPr bwMode="auto">
            <a:xfrm>
              <a:off x="3171" y="2337"/>
              <a:ext cx="35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5496" name="Line 313"/>
            <p:cNvSpPr>
              <a:spLocks noChangeShapeType="1"/>
            </p:cNvSpPr>
            <p:nvPr/>
          </p:nvSpPr>
          <p:spPr bwMode="auto">
            <a:xfrm flipH="1" flipV="1">
              <a:off x="3326" y="2562"/>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7" name="Line 314"/>
            <p:cNvSpPr>
              <a:spLocks noChangeShapeType="1"/>
            </p:cNvSpPr>
            <p:nvPr/>
          </p:nvSpPr>
          <p:spPr bwMode="auto">
            <a:xfrm>
              <a:off x="3341" y="1411"/>
              <a:ext cx="0" cy="92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8" name="Text Box 315"/>
            <p:cNvSpPr txBox="1">
              <a:spLocks noChangeArrowheads="1"/>
            </p:cNvSpPr>
            <p:nvPr/>
          </p:nvSpPr>
          <p:spPr bwMode="auto">
            <a:xfrm>
              <a:off x="4692" y="1962"/>
              <a:ext cx="357" cy="259"/>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5499" name="Line 316"/>
            <p:cNvSpPr>
              <a:spLocks noChangeShapeType="1"/>
            </p:cNvSpPr>
            <p:nvPr/>
          </p:nvSpPr>
          <p:spPr bwMode="auto">
            <a:xfrm flipV="1">
              <a:off x="4873" y="2196"/>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500" name="Line 317"/>
            <p:cNvSpPr>
              <a:spLocks noChangeShapeType="1"/>
            </p:cNvSpPr>
            <p:nvPr/>
          </p:nvSpPr>
          <p:spPr bwMode="auto">
            <a:xfrm>
              <a:off x="4856" y="1422"/>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501" name="Group 318"/>
            <p:cNvGrpSpPr/>
            <p:nvPr/>
          </p:nvGrpSpPr>
          <p:grpSpPr bwMode="auto">
            <a:xfrm>
              <a:off x="516" y="1181"/>
              <a:ext cx="4941" cy="1784"/>
              <a:chOff x="377" y="1181"/>
              <a:chExt cx="5076" cy="1784"/>
            </a:xfrm>
          </p:grpSpPr>
          <p:sp>
            <p:nvSpPr>
              <p:cNvPr id="105534" name="Text Box 319"/>
              <p:cNvSpPr txBox="1">
                <a:spLocks noChangeArrowheads="1"/>
              </p:cNvSpPr>
              <p:nvPr/>
            </p:nvSpPr>
            <p:spPr bwMode="auto">
              <a:xfrm>
                <a:off x="473"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endParaRPr lang="en-US" altLang="zh-CN" sz="2000" b="1">
                  <a:latin typeface="Times New Roman" panose="02020603050405020304" pitchFamily="18" charset="0"/>
                  <a:ea typeface="楷体_GB2312" pitchFamily="49" charset="-122"/>
                </a:endParaRPr>
              </a:p>
            </p:txBody>
          </p:sp>
          <p:sp>
            <p:nvSpPr>
              <p:cNvPr id="105535" name="Text Box 320"/>
              <p:cNvSpPr txBox="1">
                <a:spLocks noChangeArrowheads="1"/>
              </p:cNvSpPr>
              <p:nvPr/>
            </p:nvSpPr>
            <p:spPr bwMode="auto">
              <a:xfrm>
                <a:off x="99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endParaRPr lang="en-US" altLang="zh-CN" sz="2000" b="1">
                  <a:latin typeface="Times New Roman" panose="02020603050405020304" pitchFamily="18" charset="0"/>
                  <a:ea typeface="楷体_GB2312" pitchFamily="49" charset="-122"/>
                </a:endParaRPr>
              </a:p>
            </p:txBody>
          </p:sp>
          <p:sp>
            <p:nvSpPr>
              <p:cNvPr id="105536" name="Text Box 321"/>
              <p:cNvSpPr txBox="1">
                <a:spLocks noChangeArrowheads="1"/>
              </p:cNvSpPr>
              <p:nvPr/>
            </p:nvSpPr>
            <p:spPr bwMode="auto">
              <a:xfrm>
                <a:off x="1520"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endParaRPr lang="en-US" altLang="zh-CN" sz="2000" b="1">
                  <a:latin typeface="Times New Roman" panose="02020603050405020304" pitchFamily="18" charset="0"/>
                  <a:ea typeface="楷体_GB2312" pitchFamily="49" charset="-122"/>
                </a:endParaRPr>
              </a:p>
            </p:txBody>
          </p:sp>
          <p:sp>
            <p:nvSpPr>
              <p:cNvPr id="105537" name="Text Box 322"/>
              <p:cNvSpPr txBox="1">
                <a:spLocks noChangeArrowheads="1"/>
              </p:cNvSpPr>
              <p:nvPr/>
            </p:nvSpPr>
            <p:spPr bwMode="auto">
              <a:xfrm>
                <a:off x="204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endParaRPr lang="en-US" altLang="zh-CN" sz="2000" b="1">
                  <a:latin typeface="Times New Roman" panose="02020603050405020304" pitchFamily="18" charset="0"/>
                  <a:ea typeface="楷体_GB2312" pitchFamily="49" charset="-122"/>
                </a:endParaRPr>
              </a:p>
            </p:txBody>
          </p:sp>
          <p:sp>
            <p:nvSpPr>
              <p:cNvPr id="105538" name="Text Box 323"/>
              <p:cNvSpPr txBox="1">
                <a:spLocks noChangeArrowheads="1"/>
              </p:cNvSpPr>
              <p:nvPr/>
            </p:nvSpPr>
            <p:spPr bwMode="auto">
              <a:xfrm>
                <a:off x="257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endParaRPr lang="en-US" altLang="zh-CN" sz="2000" b="1">
                  <a:latin typeface="Times New Roman" panose="02020603050405020304" pitchFamily="18" charset="0"/>
                  <a:ea typeface="楷体_GB2312" pitchFamily="49" charset="-122"/>
                </a:endParaRPr>
              </a:p>
            </p:txBody>
          </p:sp>
          <p:sp>
            <p:nvSpPr>
              <p:cNvPr id="105539" name="Text Box 324"/>
              <p:cNvSpPr txBox="1">
                <a:spLocks noChangeArrowheads="1"/>
              </p:cNvSpPr>
              <p:nvPr/>
            </p:nvSpPr>
            <p:spPr bwMode="auto">
              <a:xfrm>
                <a:off x="309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endParaRPr lang="en-US" altLang="zh-CN" sz="2000" b="1">
                  <a:latin typeface="Times New Roman" panose="02020603050405020304" pitchFamily="18" charset="0"/>
                  <a:ea typeface="楷体_GB2312" pitchFamily="49" charset="-122"/>
                </a:endParaRPr>
              </a:p>
            </p:txBody>
          </p:sp>
          <p:sp>
            <p:nvSpPr>
              <p:cNvPr id="105540" name="Text Box 325"/>
              <p:cNvSpPr txBox="1">
                <a:spLocks noChangeArrowheads="1"/>
              </p:cNvSpPr>
              <p:nvPr/>
            </p:nvSpPr>
            <p:spPr bwMode="auto">
              <a:xfrm>
                <a:off x="362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endParaRPr lang="en-US" altLang="zh-CN" sz="2000" b="1">
                  <a:latin typeface="Times New Roman" panose="02020603050405020304" pitchFamily="18" charset="0"/>
                  <a:ea typeface="楷体_GB2312" pitchFamily="49" charset="-122"/>
                </a:endParaRPr>
              </a:p>
            </p:txBody>
          </p:sp>
          <p:sp>
            <p:nvSpPr>
              <p:cNvPr id="105541" name="Text Box 326"/>
              <p:cNvSpPr txBox="1">
                <a:spLocks noChangeArrowheads="1"/>
              </p:cNvSpPr>
              <p:nvPr/>
            </p:nvSpPr>
            <p:spPr bwMode="auto">
              <a:xfrm>
                <a:off x="414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endParaRPr lang="en-US" altLang="zh-CN" sz="2000" b="1">
                  <a:latin typeface="Times New Roman" panose="02020603050405020304" pitchFamily="18" charset="0"/>
                  <a:ea typeface="楷体_GB2312" pitchFamily="49" charset="-122"/>
                </a:endParaRPr>
              </a:p>
            </p:txBody>
          </p:sp>
          <p:sp>
            <p:nvSpPr>
              <p:cNvPr id="105542" name="Text Box 327"/>
              <p:cNvSpPr txBox="1">
                <a:spLocks noChangeArrowheads="1"/>
              </p:cNvSpPr>
              <p:nvPr/>
            </p:nvSpPr>
            <p:spPr bwMode="auto">
              <a:xfrm>
                <a:off x="4669"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endParaRPr lang="en-US" altLang="zh-CN" sz="2000" b="1">
                  <a:latin typeface="Times New Roman" panose="02020603050405020304" pitchFamily="18" charset="0"/>
                  <a:ea typeface="楷体_GB2312" pitchFamily="49" charset="-122"/>
                </a:endParaRPr>
              </a:p>
            </p:txBody>
          </p:sp>
          <p:sp>
            <p:nvSpPr>
              <p:cNvPr id="105543" name="Text Box 328"/>
              <p:cNvSpPr txBox="1">
                <a:spLocks noChangeArrowheads="1"/>
              </p:cNvSpPr>
              <p:nvPr/>
            </p:nvSpPr>
            <p:spPr bwMode="auto">
              <a:xfrm>
                <a:off x="5194"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endParaRPr lang="en-US" altLang="zh-CN" sz="2000" b="1">
                  <a:latin typeface="Times New Roman" panose="02020603050405020304" pitchFamily="18" charset="0"/>
                  <a:ea typeface="楷体_GB2312" pitchFamily="49" charset="-122"/>
                </a:endParaRPr>
              </a:p>
            </p:txBody>
          </p:sp>
          <p:sp>
            <p:nvSpPr>
              <p:cNvPr id="105544" name="Text Box 329"/>
              <p:cNvSpPr txBox="1">
                <a:spLocks noChangeArrowheads="1"/>
              </p:cNvSpPr>
              <p:nvPr/>
            </p:nvSpPr>
            <p:spPr bwMode="auto">
              <a:xfrm>
                <a:off x="471"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endParaRPr lang="en-US" altLang="zh-CN" sz="2000" b="1">
                  <a:latin typeface="Times New Roman" panose="02020603050405020304" pitchFamily="18" charset="0"/>
                  <a:ea typeface="楷体_GB2312" pitchFamily="49" charset="-122"/>
                </a:endParaRPr>
              </a:p>
            </p:txBody>
          </p:sp>
          <p:sp>
            <p:nvSpPr>
              <p:cNvPr id="105545" name="Text Box 330"/>
              <p:cNvSpPr txBox="1">
                <a:spLocks noChangeArrowheads="1"/>
              </p:cNvSpPr>
              <p:nvPr/>
            </p:nvSpPr>
            <p:spPr bwMode="auto">
              <a:xfrm>
                <a:off x="9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endParaRPr lang="en-US" altLang="zh-CN" sz="2000" b="1">
                  <a:latin typeface="Times New Roman" panose="02020603050405020304" pitchFamily="18" charset="0"/>
                  <a:ea typeface="楷体_GB2312" pitchFamily="49" charset="-122"/>
                </a:endParaRPr>
              </a:p>
            </p:txBody>
          </p:sp>
          <p:sp>
            <p:nvSpPr>
              <p:cNvPr id="105546" name="Text Box 331"/>
              <p:cNvSpPr txBox="1">
                <a:spLocks noChangeArrowheads="1"/>
              </p:cNvSpPr>
              <p:nvPr/>
            </p:nvSpPr>
            <p:spPr bwMode="auto">
              <a:xfrm>
                <a:off x="15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endParaRPr lang="en-US" altLang="zh-CN" sz="2000" b="1">
                  <a:latin typeface="Times New Roman" panose="02020603050405020304" pitchFamily="18" charset="0"/>
                  <a:ea typeface="楷体_GB2312" pitchFamily="49" charset="-122"/>
                </a:endParaRPr>
              </a:p>
            </p:txBody>
          </p:sp>
          <p:sp>
            <p:nvSpPr>
              <p:cNvPr id="105547" name="Text Box 332"/>
              <p:cNvSpPr txBox="1">
                <a:spLocks noChangeArrowheads="1"/>
              </p:cNvSpPr>
              <p:nvPr/>
            </p:nvSpPr>
            <p:spPr bwMode="auto">
              <a:xfrm>
                <a:off x="2046"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endParaRPr lang="en-US" altLang="zh-CN" sz="2000" b="1">
                  <a:latin typeface="Times New Roman" panose="02020603050405020304" pitchFamily="18" charset="0"/>
                  <a:ea typeface="楷体_GB2312" pitchFamily="49" charset="-122"/>
                </a:endParaRPr>
              </a:p>
            </p:txBody>
          </p:sp>
          <p:sp>
            <p:nvSpPr>
              <p:cNvPr id="105548" name="Text Box 333"/>
              <p:cNvSpPr txBox="1">
                <a:spLocks noChangeArrowheads="1"/>
              </p:cNvSpPr>
              <p:nvPr/>
            </p:nvSpPr>
            <p:spPr bwMode="auto">
              <a:xfrm>
                <a:off x="2570"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endParaRPr lang="en-US" altLang="zh-CN" sz="2000" b="1">
                  <a:latin typeface="Times New Roman" panose="02020603050405020304" pitchFamily="18" charset="0"/>
                  <a:ea typeface="楷体_GB2312" pitchFamily="49" charset="-122"/>
                </a:endParaRPr>
              </a:p>
            </p:txBody>
          </p:sp>
          <p:sp>
            <p:nvSpPr>
              <p:cNvPr id="105549" name="Text Box 334"/>
              <p:cNvSpPr txBox="1">
                <a:spLocks noChangeArrowheads="1"/>
              </p:cNvSpPr>
              <p:nvPr/>
            </p:nvSpPr>
            <p:spPr bwMode="auto">
              <a:xfrm>
                <a:off x="30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endParaRPr lang="en-US" altLang="zh-CN" sz="2000" b="1">
                  <a:latin typeface="Times New Roman" panose="02020603050405020304" pitchFamily="18" charset="0"/>
                  <a:ea typeface="楷体_GB2312" pitchFamily="49" charset="-122"/>
                </a:endParaRPr>
              </a:p>
            </p:txBody>
          </p:sp>
          <p:sp>
            <p:nvSpPr>
              <p:cNvPr id="105550" name="Text Box 335"/>
              <p:cNvSpPr txBox="1">
                <a:spLocks noChangeArrowheads="1"/>
              </p:cNvSpPr>
              <p:nvPr/>
            </p:nvSpPr>
            <p:spPr bwMode="auto">
              <a:xfrm>
                <a:off x="36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endParaRPr lang="en-US" altLang="zh-CN" sz="2000" b="1">
                  <a:latin typeface="Times New Roman" panose="02020603050405020304" pitchFamily="18" charset="0"/>
                  <a:ea typeface="楷体_GB2312" pitchFamily="49" charset="-122"/>
                </a:endParaRPr>
              </a:p>
            </p:txBody>
          </p:sp>
          <p:sp>
            <p:nvSpPr>
              <p:cNvPr id="105551" name="Text Box 336"/>
              <p:cNvSpPr txBox="1">
                <a:spLocks noChangeArrowheads="1"/>
              </p:cNvSpPr>
              <p:nvPr/>
            </p:nvSpPr>
            <p:spPr bwMode="auto">
              <a:xfrm>
                <a:off x="414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endParaRPr lang="en-US" altLang="zh-CN" sz="2000" b="1">
                  <a:latin typeface="Times New Roman" panose="02020603050405020304" pitchFamily="18" charset="0"/>
                  <a:ea typeface="楷体_GB2312" pitchFamily="49" charset="-122"/>
                </a:endParaRPr>
              </a:p>
            </p:txBody>
          </p:sp>
          <p:sp>
            <p:nvSpPr>
              <p:cNvPr id="105552" name="Text Box 337"/>
              <p:cNvSpPr txBox="1">
                <a:spLocks noChangeArrowheads="1"/>
              </p:cNvSpPr>
              <p:nvPr/>
            </p:nvSpPr>
            <p:spPr bwMode="auto">
              <a:xfrm>
                <a:off x="466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endParaRPr lang="en-US" altLang="zh-CN" sz="2000" b="1">
                  <a:latin typeface="Times New Roman" panose="02020603050405020304" pitchFamily="18" charset="0"/>
                  <a:ea typeface="楷体_GB2312" pitchFamily="49" charset="-122"/>
                </a:endParaRPr>
              </a:p>
            </p:txBody>
          </p:sp>
          <p:sp>
            <p:nvSpPr>
              <p:cNvPr id="105553" name="Text Box 338"/>
              <p:cNvSpPr txBox="1">
                <a:spLocks noChangeArrowheads="1"/>
              </p:cNvSpPr>
              <p:nvPr/>
            </p:nvSpPr>
            <p:spPr bwMode="auto">
              <a:xfrm>
                <a:off x="5194"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endParaRPr lang="en-US" altLang="zh-CN" sz="2000" b="1">
                  <a:latin typeface="Times New Roman" panose="02020603050405020304" pitchFamily="18" charset="0"/>
                  <a:ea typeface="楷体_GB2312" pitchFamily="49" charset="-122"/>
                </a:endParaRPr>
              </a:p>
            </p:txBody>
          </p:sp>
          <p:sp>
            <p:nvSpPr>
              <p:cNvPr id="105554" name="Text Box 339"/>
              <p:cNvSpPr txBox="1">
                <a:spLocks noChangeArrowheads="1"/>
              </p:cNvSpPr>
              <p:nvPr/>
            </p:nvSpPr>
            <p:spPr bwMode="auto">
              <a:xfrm>
                <a:off x="377" y="1613"/>
                <a:ext cx="177"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一趟分配</a:t>
                </a:r>
                <a:endParaRPr lang="zh-CN" altLang="en-US" sz="1800" b="1">
                  <a:solidFill>
                    <a:srgbClr val="A200C8"/>
                  </a:solidFill>
                  <a:latin typeface="Times New Roman" panose="02020603050405020304" pitchFamily="18" charset="0"/>
                  <a:ea typeface="楷体_GB2312" pitchFamily="49" charset="-122"/>
                </a:endParaRPr>
              </a:p>
            </p:txBody>
          </p:sp>
        </p:grpSp>
        <p:grpSp>
          <p:nvGrpSpPr>
            <p:cNvPr id="105502" name="Group 340"/>
            <p:cNvGrpSpPr/>
            <p:nvPr/>
          </p:nvGrpSpPr>
          <p:grpSpPr bwMode="auto">
            <a:xfrm>
              <a:off x="467" y="3072"/>
              <a:ext cx="5133" cy="256"/>
              <a:chOff x="354" y="1045"/>
              <a:chExt cx="5273" cy="256"/>
            </a:xfrm>
          </p:grpSpPr>
          <p:grpSp>
            <p:nvGrpSpPr>
              <p:cNvPr id="105504" name="Group 341"/>
              <p:cNvGrpSpPr/>
              <p:nvPr/>
            </p:nvGrpSpPr>
            <p:grpSpPr bwMode="auto">
              <a:xfrm>
                <a:off x="354" y="1045"/>
                <a:ext cx="542" cy="256"/>
                <a:chOff x="1133" y="1389"/>
                <a:chExt cx="542" cy="256"/>
              </a:xfrm>
            </p:grpSpPr>
            <p:sp>
              <p:nvSpPr>
                <p:cNvPr id="105532" name="Rectangle 34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5533" name="Line 34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5" name="Group 344"/>
              <p:cNvGrpSpPr/>
              <p:nvPr/>
            </p:nvGrpSpPr>
            <p:grpSpPr bwMode="auto">
              <a:xfrm>
                <a:off x="880" y="1045"/>
                <a:ext cx="542" cy="256"/>
                <a:chOff x="1133" y="1389"/>
                <a:chExt cx="542" cy="256"/>
              </a:xfrm>
            </p:grpSpPr>
            <p:sp>
              <p:nvSpPr>
                <p:cNvPr id="105530" name="Rectangle 34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5531" name="Line 34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6" name="Group 347"/>
              <p:cNvGrpSpPr/>
              <p:nvPr/>
            </p:nvGrpSpPr>
            <p:grpSpPr bwMode="auto">
              <a:xfrm>
                <a:off x="1406" y="1045"/>
                <a:ext cx="542" cy="256"/>
                <a:chOff x="1133" y="1389"/>
                <a:chExt cx="542" cy="256"/>
              </a:xfrm>
            </p:grpSpPr>
            <p:sp>
              <p:nvSpPr>
                <p:cNvPr id="105528" name="Rectangle 34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5529" name="Line 34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7" name="Group 350"/>
              <p:cNvGrpSpPr/>
              <p:nvPr/>
            </p:nvGrpSpPr>
            <p:grpSpPr bwMode="auto">
              <a:xfrm>
                <a:off x="1931" y="1045"/>
                <a:ext cx="542" cy="256"/>
                <a:chOff x="1133" y="1389"/>
                <a:chExt cx="542" cy="256"/>
              </a:xfrm>
            </p:grpSpPr>
            <p:sp>
              <p:nvSpPr>
                <p:cNvPr id="105526" name="Rectangle 35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5527" name="Line 35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8" name="Group 353"/>
              <p:cNvGrpSpPr/>
              <p:nvPr/>
            </p:nvGrpSpPr>
            <p:grpSpPr bwMode="auto">
              <a:xfrm>
                <a:off x="2457" y="1045"/>
                <a:ext cx="542" cy="256"/>
                <a:chOff x="1133" y="1389"/>
                <a:chExt cx="542" cy="256"/>
              </a:xfrm>
            </p:grpSpPr>
            <p:sp>
              <p:nvSpPr>
                <p:cNvPr id="105524" name="Rectangle 35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5525" name="Line 35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9" name="Group 356"/>
              <p:cNvGrpSpPr/>
              <p:nvPr/>
            </p:nvGrpSpPr>
            <p:grpSpPr bwMode="auto">
              <a:xfrm>
                <a:off x="2983" y="1045"/>
                <a:ext cx="542" cy="256"/>
                <a:chOff x="1133" y="1389"/>
                <a:chExt cx="542" cy="256"/>
              </a:xfrm>
            </p:grpSpPr>
            <p:sp>
              <p:nvSpPr>
                <p:cNvPr id="105522" name="Rectangle 35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5523" name="Line 35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0" name="Group 359"/>
              <p:cNvGrpSpPr/>
              <p:nvPr/>
            </p:nvGrpSpPr>
            <p:grpSpPr bwMode="auto">
              <a:xfrm>
                <a:off x="3508" y="1045"/>
                <a:ext cx="542" cy="256"/>
                <a:chOff x="1133" y="1389"/>
                <a:chExt cx="542" cy="256"/>
              </a:xfrm>
            </p:grpSpPr>
            <p:sp>
              <p:nvSpPr>
                <p:cNvPr id="105520" name="Rectangle 36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5521" name="Line 36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1" name="Group 362"/>
              <p:cNvGrpSpPr/>
              <p:nvPr/>
            </p:nvGrpSpPr>
            <p:grpSpPr bwMode="auto">
              <a:xfrm>
                <a:off x="4034" y="1045"/>
                <a:ext cx="542" cy="256"/>
                <a:chOff x="1133" y="1389"/>
                <a:chExt cx="542" cy="256"/>
              </a:xfrm>
            </p:grpSpPr>
            <p:sp>
              <p:nvSpPr>
                <p:cNvPr id="105518" name="Rectangle 36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5519" name="Line 36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2" name="Group 365"/>
              <p:cNvGrpSpPr/>
              <p:nvPr/>
            </p:nvGrpSpPr>
            <p:grpSpPr bwMode="auto">
              <a:xfrm>
                <a:off x="4560" y="1045"/>
                <a:ext cx="542" cy="256"/>
                <a:chOff x="1133" y="1389"/>
                <a:chExt cx="542" cy="256"/>
              </a:xfrm>
            </p:grpSpPr>
            <p:sp>
              <p:nvSpPr>
                <p:cNvPr id="105516" name="Rectangle 36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5517" name="Line 36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3" name="Group 368"/>
              <p:cNvGrpSpPr/>
              <p:nvPr/>
            </p:nvGrpSpPr>
            <p:grpSpPr bwMode="auto">
              <a:xfrm>
                <a:off x="5085" y="1045"/>
                <a:ext cx="542" cy="256"/>
                <a:chOff x="1133" y="1389"/>
                <a:chExt cx="542" cy="256"/>
              </a:xfrm>
            </p:grpSpPr>
            <p:sp>
              <p:nvSpPr>
                <p:cNvPr id="105514" name="Rectangle 36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5515" name="Line 37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5503" name="Text Box 371"/>
            <p:cNvSpPr txBox="1">
              <a:spLocks noChangeArrowheads="1"/>
            </p:cNvSpPr>
            <p:nvPr/>
          </p:nvSpPr>
          <p:spPr bwMode="auto">
            <a:xfrm>
              <a:off x="2" y="297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endParaRPr lang="zh-CN" altLang="en-US" sz="1800" b="1">
                <a:solidFill>
                  <a:srgbClr val="A200C8"/>
                </a:solidFill>
                <a:latin typeface="Times New Roman" panose="02020603050405020304" pitchFamily="18" charset="0"/>
                <a:ea typeface="楷体_GB2312" pitchFamily="49" charset="-122"/>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6499"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6500" name="Rectangle 4"/>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6501" name="Group 249"/>
          <p:cNvGrpSpPr/>
          <p:nvPr/>
        </p:nvGrpSpPr>
        <p:grpSpPr bwMode="auto">
          <a:xfrm>
            <a:off x="100013" y="2643188"/>
            <a:ext cx="8839200" cy="4113212"/>
            <a:chOff x="63" y="1665"/>
            <a:chExt cx="5568" cy="2591"/>
          </a:xfrm>
        </p:grpSpPr>
        <p:grpSp>
          <p:nvGrpSpPr>
            <p:cNvPr id="106503" name="Group 125"/>
            <p:cNvGrpSpPr/>
            <p:nvPr/>
          </p:nvGrpSpPr>
          <p:grpSpPr bwMode="auto">
            <a:xfrm>
              <a:off x="588" y="4000"/>
              <a:ext cx="5043" cy="256"/>
              <a:chOff x="354" y="1045"/>
              <a:chExt cx="5273" cy="256"/>
            </a:xfrm>
          </p:grpSpPr>
          <p:grpSp>
            <p:nvGrpSpPr>
              <p:cNvPr id="106596" name="Group 126"/>
              <p:cNvGrpSpPr/>
              <p:nvPr/>
            </p:nvGrpSpPr>
            <p:grpSpPr bwMode="auto">
              <a:xfrm>
                <a:off x="354" y="1045"/>
                <a:ext cx="542" cy="256"/>
                <a:chOff x="1133" y="1389"/>
                <a:chExt cx="542" cy="256"/>
              </a:xfrm>
            </p:grpSpPr>
            <p:sp>
              <p:nvSpPr>
                <p:cNvPr id="106624" name="Rectangle 127"/>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6625" name="Line 128"/>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7" name="Group 129"/>
              <p:cNvGrpSpPr/>
              <p:nvPr/>
            </p:nvGrpSpPr>
            <p:grpSpPr bwMode="auto">
              <a:xfrm>
                <a:off x="880" y="1045"/>
                <a:ext cx="542" cy="256"/>
                <a:chOff x="1133" y="1389"/>
                <a:chExt cx="542" cy="256"/>
              </a:xfrm>
            </p:grpSpPr>
            <p:sp>
              <p:nvSpPr>
                <p:cNvPr id="106622" name="Rectangle 130"/>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6623" name="Line 131"/>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8" name="Group 132"/>
              <p:cNvGrpSpPr/>
              <p:nvPr/>
            </p:nvGrpSpPr>
            <p:grpSpPr bwMode="auto">
              <a:xfrm>
                <a:off x="1406" y="1045"/>
                <a:ext cx="542" cy="256"/>
                <a:chOff x="1133" y="1389"/>
                <a:chExt cx="542" cy="256"/>
              </a:xfrm>
            </p:grpSpPr>
            <p:sp>
              <p:nvSpPr>
                <p:cNvPr id="106620" name="Rectangle 133"/>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6621" name="Line 134"/>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9" name="Group 135"/>
              <p:cNvGrpSpPr/>
              <p:nvPr/>
            </p:nvGrpSpPr>
            <p:grpSpPr bwMode="auto">
              <a:xfrm>
                <a:off x="1931" y="1045"/>
                <a:ext cx="542" cy="256"/>
                <a:chOff x="1133" y="1389"/>
                <a:chExt cx="542" cy="256"/>
              </a:xfrm>
            </p:grpSpPr>
            <p:sp>
              <p:nvSpPr>
                <p:cNvPr id="106618" name="Rectangle 136"/>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6619" name="Line 137"/>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0" name="Group 138"/>
              <p:cNvGrpSpPr/>
              <p:nvPr/>
            </p:nvGrpSpPr>
            <p:grpSpPr bwMode="auto">
              <a:xfrm>
                <a:off x="2457" y="1045"/>
                <a:ext cx="542" cy="256"/>
                <a:chOff x="1133" y="1389"/>
                <a:chExt cx="542" cy="256"/>
              </a:xfrm>
            </p:grpSpPr>
            <p:sp>
              <p:nvSpPr>
                <p:cNvPr id="106616" name="Rectangle 139"/>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6617" name="Line 140"/>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1" name="Group 141"/>
              <p:cNvGrpSpPr/>
              <p:nvPr/>
            </p:nvGrpSpPr>
            <p:grpSpPr bwMode="auto">
              <a:xfrm>
                <a:off x="2983" y="1045"/>
                <a:ext cx="542" cy="256"/>
                <a:chOff x="1133" y="1389"/>
                <a:chExt cx="542" cy="256"/>
              </a:xfrm>
            </p:grpSpPr>
            <p:sp>
              <p:nvSpPr>
                <p:cNvPr id="106614" name="Rectangle 142"/>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6615" name="Line 143"/>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2" name="Group 144"/>
              <p:cNvGrpSpPr/>
              <p:nvPr/>
            </p:nvGrpSpPr>
            <p:grpSpPr bwMode="auto">
              <a:xfrm>
                <a:off x="3508" y="1045"/>
                <a:ext cx="542" cy="256"/>
                <a:chOff x="1133" y="1389"/>
                <a:chExt cx="542" cy="256"/>
              </a:xfrm>
            </p:grpSpPr>
            <p:sp>
              <p:nvSpPr>
                <p:cNvPr id="106612" name="Rectangle 145"/>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6613" name="Line 146"/>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3" name="Group 147"/>
              <p:cNvGrpSpPr/>
              <p:nvPr/>
            </p:nvGrpSpPr>
            <p:grpSpPr bwMode="auto">
              <a:xfrm>
                <a:off x="4034" y="1045"/>
                <a:ext cx="542" cy="256"/>
                <a:chOff x="1133" y="1389"/>
                <a:chExt cx="542" cy="256"/>
              </a:xfrm>
            </p:grpSpPr>
            <p:sp>
              <p:nvSpPr>
                <p:cNvPr id="106610" name="Rectangle 148"/>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6611" name="Line 149"/>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4" name="Group 150"/>
              <p:cNvGrpSpPr/>
              <p:nvPr/>
            </p:nvGrpSpPr>
            <p:grpSpPr bwMode="auto">
              <a:xfrm>
                <a:off x="4560" y="1045"/>
                <a:ext cx="542" cy="256"/>
                <a:chOff x="1133" y="1389"/>
                <a:chExt cx="542" cy="256"/>
              </a:xfrm>
            </p:grpSpPr>
            <p:sp>
              <p:nvSpPr>
                <p:cNvPr id="106608" name="Rectangle 151"/>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6609" name="Line 152"/>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5" name="Group 153"/>
              <p:cNvGrpSpPr/>
              <p:nvPr/>
            </p:nvGrpSpPr>
            <p:grpSpPr bwMode="auto">
              <a:xfrm>
                <a:off x="5085" y="1045"/>
                <a:ext cx="542" cy="256"/>
                <a:chOff x="1133" y="1389"/>
                <a:chExt cx="542" cy="256"/>
              </a:xfrm>
            </p:grpSpPr>
            <p:sp>
              <p:nvSpPr>
                <p:cNvPr id="106606" name="Rectangle 154"/>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6607" name="Line 155"/>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04" name="Text Box 156"/>
            <p:cNvSpPr txBox="1">
              <a:spLocks noChangeArrowheads="1"/>
            </p:cNvSpPr>
            <p:nvPr/>
          </p:nvSpPr>
          <p:spPr bwMode="auto">
            <a:xfrm>
              <a:off x="109" y="3921"/>
              <a:ext cx="6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endParaRPr lang="zh-CN" altLang="en-US" sz="1800" b="1">
                <a:solidFill>
                  <a:srgbClr val="A200C8"/>
                </a:solidFill>
                <a:latin typeface="Times New Roman" panose="02020603050405020304" pitchFamily="18" charset="0"/>
                <a:ea typeface="楷体_GB2312" pitchFamily="49" charset="-122"/>
              </a:endParaRPr>
            </a:p>
          </p:txBody>
        </p:sp>
        <p:grpSp>
          <p:nvGrpSpPr>
            <p:cNvPr id="106505" name="Group 157"/>
            <p:cNvGrpSpPr/>
            <p:nvPr/>
          </p:nvGrpSpPr>
          <p:grpSpPr bwMode="auto">
            <a:xfrm>
              <a:off x="4746" y="3239"/>
              <a:ext cx="352" cy="441"/>
              <a:chOff x="4701" y="2359"/>
              <a:chExt cx="367" cy="441"/>
            </a:xfrm>
          </p:grpSpPr>
          <p:sp>
            <p:nvSpPr>
              <p:cNvPr id="106594" name="Text Box 158"/>
              <p:cNvSpPr txBox="1">
                <a:spLocks noChangeArrowheads="1"/>
              </p:cNvSpPr>
              <p:nvPr/>
            </p:nvSpPr>
            <p:spPr bwMode="auto">
              <a:xfrm>
                <a:off x="4701" y="235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6595" name="Line 159"/>
              <p:cNvSpPr>
                <a:spLocks noChangeShapeType="1"/>
              </p:cNvSpPr>
              <p:nvPr/>
            </p:nvSpPr>
            <p:spPr bwMode="auto">
              <a:xfrm flipH="1" flipV="1">
                <a:off x="4874" y="2599"/>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6" name="Group 160"/>
            <p:cNvGrpSpPr/>
            <p:nvPr/>
          </p:nvGrpSpPr>
          <p:grpSpPr bwMode="auto">
            <a:xfrm>
              <a:off x="4746" y="2855"/>
              <a:ext cx="352" cy="369"/>
              <a:chOff x="4701" y="1974"/>
              <a:chExt cx="367" cy="370"/>
            </a:xfrm>
          </p:grpSpPr>
          <p:sp>
            <p:nvSpPr>
              <p:cNvPr id="106592" name="Text Box 161"/>
              <p:cNvSpPr txBox="1">
                <a:spLocks noChangeArrowheads="1"/>
              </p:cNvSpPr>
              <p:nvPr/>
            </p:nvSpPr>
            <p:spPr bwMode="auto">
              <a:xfrm>
                <a:off x="4701" y="1974"/>
                <a:ext cx="367"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6593" name="Line 162"/>
              <p:cNvSpPr>
                <a:spLocks noChangeShapeType="1"/>
              </p:cNvSpPr>
              <p:nvPr/>
            </p:nvSpPr>
            <p:spPr bwMode="auto">
              <a:xfrm flipV="1">
                <a:off x="4874" y="2233"/>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7" name="Group 163"/>
            <p:cNvGrpSpPr/>
            <p:nvPr/>
          </p:nvGrpSpPr>
          <p:grpSpPr bwMode="auto">
            <a:xfrm>
              <a:off x="4746" y="2292"/>
              <a:ext cx="352" cy="567"/>
              <a:chOff x="4701" y="1411"/>
              <a:chExt cx="367" cy="567"/>
            </a:xfrm>
          </p:grpSpPr>
          <p:sp>
            <p:nvSpPr>
              <p:cNvPr id="106589" name="Text Box 164"/>
              <p:cNvSpPr txBox="1">
                <a:spLocks noChangeArrowheads="1"/>
              </p:cNvSpPr>
              <p:nvPr/>
            </p:nvSpPr>
            <p:spPr bwMode="auto">
              <a:xfrm>
                <a:off x="4701" y="160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6590" name="Line 165"/>
              <p:cNvSpPr>
                <a:spLocks noChangeShapeType="1"/>
              </p:cNvSpPr>
              <p:nvPr/>
            </p:nvSpPr>
            <p:spPr bwMode="auto">
              <a:xfrm>
                <a:off x="4896" y="1411"/>
                <a:ext cx="0" cy="1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91" name="Line 166"/>
              <p:cNvSpPr>
                <a:spLocks noChangeShapeType="1"/>
              </p:cNvSpPr>
              <p:nvPr/>
            </p:nvSpPr>
            <p:spPr bwMode="auto">
              <a:xfrm flipV="1">
                <a:off x="4885" y="1855"/>
                <a:ext cx="0" cy="12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8" name="Group 167"/>
            <p:cNvGrpSpPr/>
            <p:nvPr/>
          </p:nvGrpSpPr>
          <p:grpSpPr bwMode="auto">
            <a:xfrm>
              <a:off x="3742" y="3239"/>
              <a:ext cx="350" cy="437"/>
              <a:chOff x="3650" y="2359"/>
              <a:chExt cx="367" cy="437"/>
            </a:xfrm>
          </p:grpSpPr>
          <p:sp>
            <p:nvSpPr>
              <p:cNvPr id="106587" name="Text Box 168"/>
              <p:cNvSpPr txBox="1">
                <a:spLocks noChangeArrowheads="1"/>
              </p:cNvSpPr>
              <p:nvPr/>
            </p:nvSpPr>
            <p:spPr bwMode="auto">
              <a:xfrm>
                <a:off x="3650" y="235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6588" name="Line 169"/>
              <p:cNvSpPr>
                <a:spLocks noChangeShapeType="1"/>
              </p:cNvSpPr>
              <p:nvPr/>
            </p:nvSpPr>
            <p:spPr bwMode="auto">
              <a:xfrm flipH="1" flipV="1">
                <a:off x="3836" y="2595"/>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9" name="Group 170"/>
            <p:cNvGrpSpPr/>
            <p:nvPr/>
          </p:nvGrpSpPr>
          <p:grpSpPr bwMode="auto">
            <a:xfrm>
              <a:off x="757" y="3239"/>
              <a:ext cx="351" cy="438"/>
              <a:chOff x="529" y="2359"/>
              <a:chExt cx="367" cy="438"/>
            </a:xfrm>
          </p:grpSpPr>
          <p:sp>
            <p:nvSpPr>
              <p:cNvPr id="106585" name="Text Box 171"/>
              <p:cNvSpPr txBox="1">
                <a:spLocks noChangeArrowheads="1"/>
              </p:cNvSpPr>
              <p:nvPr/>
            </p:nvSpPr>
            <p:spPr bwMode="auto">
              <a:xfrm>
                <a:off x="529" y="235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6586" name="Line 172"/>
              <p:cNvSpPr>
                <a:spLocks noChangeShapeType="1"/>
              </p:cNvSpPr>
              <p:nvPr/>
            </p:nvSpPr>
            <p:spPr bwMode="auto">
              <a:xfrm flipH="1" flipV="1">
                <a:off x="680" y="2596"/>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0" name="Group 173"/>
            <p:cNvGrpSpPr/>
            <p:nvPr/>
          </p:nvGrpSpPr>
          <p:grpSpPr bwMode="auto">
            <a:xfrm>
              <a:off x="3746" y="2325"/>
              <a:ext cx="350" cy="895"/>
              <a:chOff x="3655" y="1444"/>
              <a:chExt cx="367" cy="896"/>
            </a:xfrm>
          </p:grpSpPr>
          <p:sp>
            <p:nvSpPr>
              <p:cNvPr id="106582" name="Text Box 174"/>
              <p:cNvSpPr txBox="1">
                <a:spLocks noChangeArrowheads="1"/>
              </p:cNvSpPr>
              <p:nvPr/>
            </p:nvSpPr>
            <p:spPr bwMode="auto">
              <a:xfrm>
                <a:off x="3655" y="1974"/>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6583" name="Line 175"/>
              <p:cNvSpPr>
                <a:spLocks noChangeShapeType="1"/>
              </p:cNvSpPr>
              <p:nvPr/>
            </p:nvSpPr>
            <p:spPr bwMode="auto">
              <a:xfrm flipV="1">
                <a:off x="3847" y="2229"/>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4" name="Line 176"/>
              <p:cNvSpPr>
                <a:spLocks noChangeShapeType="1"/>
              </p:cNvSpPr>
              <p:nvPr/>
            </p:nvSpPr>
            <p:spPr bwMode="auto">
              <a:xfrm>
                <a:off x="3851" y="1444"/>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1" name="Group 177"/>
            <p:cNvGrpSpPr/>
            <p:nvPr/>
          </p:nvGrpSpPr>
          <p:grpSpPr bwMode="auto">
            <a:xfrm>
              <a:off x="2240" y="2313"/>
              <a:ext cx="350" cy="1351"/>
              <a:chOff x="2080" y="1432"/>
              <a:chExt cx="367" cy="1352"/>
            </a:xfrm>
          </p:grpSpPr>
          <p:sp>
            <p:nvSpPr>
              <p:cNvPr id="106579" name="Text Box 178"/>
              <p:cNvSpPr txBox="1">
                <a:spLocks noChangeArrowheads="1"/>
              </p:cNvSpPr>
              <p:nvPr/>
            </p:nvSpPr>
            <p:spPr bwMode="auto">
              <a:xfrm>
                <a:off x="2080" y="2347"/>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6580" name="Line 179"/>
              <p:cNvSpPr>
                <a:spLocks noChangeShapeType="1"/>
              </p:cNvSpPr>
              <p:nvPr/>
            </p:nvSpPr>
            <p:spPr bwMode="auto">
              <a:xfrm flipH="1" flipV="1">
                <a:off x="2269" y="2583"/>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1" name="Line 180"/>
              <p:cNvSpPr>
                <a:spLocks noChangeShapeType="1"/>
              </p:cNvSpPr>
              <p:nvPr/>
            </p:nvSpPr>
            <p:spPr bwMode="auto">
              <a:xfrm>
                <a:off x="2262" y="1432"/>
                <a:ext cx="0" cy="9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2" name="Group 181"/>
            <p:cNvGrpSpPr/>
            <p:nvPr/>
          </p:nvGrpSpPr>
          <p:grpSpPr bwMode="auto">
            <a:xfrm>
              <a:off x="516" y="2084"/>
              <a:ext cx="4999" cy="1789"/>
              <a:chOff x="278" y="1203"/>
              <a:chExt cx="5227" cy="1790"/>
            </a:xfrm>
          </p:grpSpPr>
          <p:grpSp>
            <p:nvGrpSpPr>
              <p:cNvPr id="106556" name="Group 182"/>
              <p:cNvGrpSpPr/>
              <p:nvPr/>
            </p:nvGrpSpPr>
            <p:grpSpPr bwMode="auto">
              <a:xfrm>
                <a:off x="518" y="1203"/>
                <a:ext cx="4987" cy="250"/>
                <a:chOff x="516" y="914"/>
                <a:chExt cx="4987" cy="250"/>
              </a:xfrm>
            </p:grpSpPr>
            <p:sp>
              <p:nvSpPr>
                <p:cNvPr id="106569" name="Text Box 183"/>
                <p:cNvSpPr txBox="1">
                  <a:spLocks noChangeArrowheads="1"/>
                </p:cNvSpPr>
                <p:nvPr/>
              </p:nvSpPr>
              <p:spPr bwMode="auto">
                <a:xfrm>
                  <a:off x="51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endParaRPr lang="en-US" altLang="zh-CN" sz="2000" b="1">
                    <a:latin typeface="Times New Roman" panose="02020603050405020304" pitchFamily="18" charset="0"/>
                    <a:ea typeface="楷体_GB2312" pitchFamily="49" charset="-122"/>
                  </a:endParaRPr>
                </a:p>
              </p:txBody>
            </p:sp>
            <p:sp>
              <p:nvSpPr>
                <p:cNvPr id="106570" name="Text Box 184"/>
                <p:cNvSpPr txBox="1">
                  <a:spLocks noChangeArrowheads="1"/>
                </p:cNvSpPr>
                <p:nvPr/>
              </p:nvSpPr>
              <p:spPr bwMode="auto">
                <a:xfrm>
                  <a:off x="1041"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endParaRPr lang="en-US" altLang="zh-CN" sz="2000" b="1">
                    <a:latin typeface="Times New Roman" panose="02020603050405020304" pitchFamily="18" charset="0"/>
                    <a:ea typeface="楷体_GB2312" pitchFamily="49" charset="-122"/>
                  </a:endParaRPr>
                </a:p>
              </p:txBody>
            </p:sp>
            <p:sp>
              <p:nvSpPr>
                <p:cNvPr id="106571" name="Text Box 185"/>
                <p:cNvSpPr txBox="1">
                  <a:spLocks noChangeArrowheads="1"/>
                </p:cNvSpPr>
                <p:nvPr/>
              </p:nvSpPr>
              <p:spPr bwMode="auto">
                <a:xfrm>
                  <a:off x="1564"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endParaRPr lang="en-US" altLang="zh-CN" sz="2000" b="1">
                    <a:latin typeface="Times New Roman" panose="02020603050405020304" pitchFamily="18" charset="0"/>
                    <a:ea typeface="楷体_GB2312" pitchFamily="49" charset="-122"/>
                  </a:endParaRPr>
                </a:p>
              </p:txBody>
            </p:sp>
            <p:sp>
              <p:nvSpPr>
                <p:cNvPr id="106572" name="Text Box 186"/>
                <p:cNvSpPr txBox="1">
                  <a:spLocks noChangeArrowheads="1"/>
                </p:cNvSpPr>
                <p:nvPr/>
              </p:nvSpPr>
              <p:spPr bwMode="auto">
                <a:xfrm>
                  <a:off x="208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endParaRPr lang="en-US" altLang="zh-CN" sz="2000" b="1">
                    <a:latin typeface="Times New Roman" panose="02020603050405020304" pitchFamily="18" charset="0"/>
                    <a:ea typeface="楷体_GB2312" pitchFamily="49" charset="-122"/>
                  </a:endParaRPr>
                </a:p>
              </p:txBody>
            </p:sp>
            <p:sp>
              <p:nvSpPr>
                <p:cNvPr id="106573" name="Text Box 187"/>
                <p:cNvSpPr txBox="1">
                  <a:spLocks noChangeArrowheads="1"/>
                </p:cNvSpPr>
                <p:nvPr/>
              </p:nvSpPr>
              <p:spPr bwMode="auto">
                <a:xfrm>
                  <a:off x="261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endParaRPr lang="en-US" altLang="zh-CN" sz="2000" b="1">
                    <a:latin typeface="Times New Roman" panose="02020603050405020304" pitchFamily="18" charset="0"/>
                    <a:ea typeface="楷体_GB2312" pitchFamily="49" charset="-122"/>
                  </a:endParaRPr>
                </a:p>
              </p:txBody>
            </p:sp>
            <p:sp>
              <p:nvSpPr>
                <p:cNvPr id="106574" name="Text Box 188"/>
                <p:cNvSpPr txBox="1">
                  <a:spLocks noChangeArrowheads="1"/>
                </p:cNvSpPr>
                <p:nvPr/>
              </p:nvSpPr>
              <p:spPr bwMode="auto">
                <a:xfrm>
                  <a:off x="313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endParaRPr lang="en-US" altLang="zh-CN" sz="2000" b="1">
                    <a:latin typeface="Times New Roman" panose="02020603050405020304" pitchFamily="18" charset="0"/>
                    <a:ea typeface="楷体_GB2312" pitchFamily="49" charset="-122"/>
                  </a:endParaRPr>
                </a:p>
              </p:txBody>
            </p:sp>
            <p:sp>
              <p:nvSpPr>
                <p:cNvPr id="106575" name="Text Box 189"/>
                <p:cNvSpPr txBox="1">
                  <a:spLocks noChangeArrowheads="1"/>
                </p:cNvSpPr>
                <p:nvPr/>
              </p:nvSpPr>
              <p:spPr bwMode="auto">
                <a:xfrm>
                  <a:off x="366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endParaRPr lang="en-US" altLang="zh-CN" sz="2000" b="1">
                    <a:latin typeface="Times New Roman" panose="02020603050405020304" pitchFamily="18" charset="0"/>
                    <a:ea typeface="楷体_GB2312" pitchFamily="49" charset="-122"/>
                  </a:endParaRPr>
                </a:p>
              </p:txBody>
            </p:sp>
            <p:sp>
              <p:nvSpPr>
                <p:cNvPr id="106576" name="Text Box 190"/>
                <p:cNvSpPr txBox="1">
                  <a:spLocks noChangeArrowheads="1"/>
                </p:cNvSpPr>
                <p:nvPr/>
              </p:nvSpPr>
              <p:spPr bwMode="auto">
                <a:xfrm>
                  <a:off x="4188"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endParaRPr lang="en-US" altLang="zh-CN" sz="2000" b="1">
                    <a:latin typeface="Times New Roman" panose="02020603050405020304" pitchFamily="18" charset="0"/>
                    <a:ea typeface="楷体_GB2312" pitchFamily="49" charset="-122"/>
                  </a:endParaRPr>
                </a:p>
              </p:txBody>
            </p:sp>
            <p:sp>
              <p:nvSpPr>
                <p:cNvPr id="106577" name="Text Box 191"/>
                <p:cNvSpPr txBox="1">
                  <a:spLocks noChangeArrowheads="1"/>
                </p:cNvSpPr>
                <p:nvPr/>
              </p:nvSpPr>
              <p:spPr bwMode="auto">
                <a:xfrm>
                  <a:off x="470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endParaRPr lang="en-US" altLang="zh-CN" sz="2000" b="1">
                    <a:latin typeface="Times New Roman" panose="02020603050405020304" pitchFamily="18" charset="0"/>
                    <a:ea typeface="楷体_GB2312" pitchFamily="49" charset="-122"/>
                  </a:endParaRPr>
                </a:p>
              </p:txBody>
            </p:sp>
            <p:sp>
              <p:nvSpPr>
                <p:cNvPr id="106578" name="Text Box 192"/>
                <p:cNvSpPr txBox="1">
                  <a:spLocks noChangeArrowheads="1"/>
                </p:cNvSpPr>
                <p:nvPr/>
              </p:nvSpPr>
              <p:spPr bwMode="auto">
                <a:xfrm>
                  <a:off x="5234"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endParaRPr lang="en-US" altLang="zh-CN" sz="2000" b="1">
                    <a:latin typeface="Times New Roman" panose="02020603050405020304" pitchFamily="18" charset="0"/>
                    <a:ea typeface="楷体_GB2312" pitchFamily="49" charset="-122"/>
                  </a:endParaRPr>
                </a:p>
              </p:txBody>
            </p:sp>
          </p:grpSp>
          <p:grpSp>
            <p:nvGrpSpPr>
              <p:cNvPr id="106557" name="Group 193"/>
              <p:cNvGrpSpPr/>
              <p:nvPr/>
            </p:nvGrpSpPr>
            <p:grpSpPr bwMode="auto">
              <a:xfrm>
                <a:off x="518" y="2743"/>
                <a:ext cx="4971" cy="250"/>
                <a:chOff x="516" y="914"/>
                <a:chExt cx="4971" cy="250"/>
              </a:xfrm>
            </p:grpSpPr>
            <p:sp>
              <p:nvSpPr>
                <p:cNvPr id="106559" name="Text Box 194"/>
                <p:cNvSpPr txBox="1">
                  <a:spLocks noChangeArrowheads="1"/>
                </p:cNvSpPr>
                <p:nvPr/>
              </p:nvSpPr>
              <p:spPr bwMode="auto">
                <a:xfrm>
                  <a:off x="51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endParaRPr lang="en-US" altLang="zh-CN" sz="2000" b="1">
                    <a:latin typeface="Times New Roman" panose="02020603050405020304" pitchFamily="18" charset="0"/>
                    <a:ea typeface="楷体_GB2312" pitchFamily="49" charset="-122"/>
                  </a:endParaRPr>
                </a:p>
              </p:txBody>
            </p:sp>
            <p:sp>
              <p:nvSpPr>
                <p:cNvPr id="106560" name="Text Box 195"/>
                <p:cNvSpPr txBox="1">
                  <a:spLocks noChangeArrowheads="1"/>
                </p:cNvSpPr>
                <p:nvPr/>
              </p:nvSpPr>
              <p:spPr bwMode="auto">
                <a:xfrm>
                  <a:off x="1039" y="91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endParaRPr lang="en-US" altLang="zh-CN" sz="2000" b="1">
                    <a:latin typeface="Times New Roman" panose="02020603050405020304" pitchFamily="18" charset="0"/>
                    <a:ea typeface="楷体_GB2312" pitchFamily="49" charset="-122"/>
                  </a:endParaRPr>
                </a:p>
              </p:txBody>
            </p:sp>
            <p:sp>
              <p:nvSpPr>
                <p:cNvPr id="106561" name="Text Box 196"/>
                <p:cNvSpPr txBox="1">
                  <a:spLocks noChangeArrowheads="1"/>
                </p:cNvSpPr>
                <p:nvPr/>
              </p:nvSpPr>
              <p:spPr bwMode="auto">
                <a:xfrm>
                  <a:off x="15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endParaRPr lang="en-US" altLang="zh-CN" sz="2000" b="1">
                    <a:latin typeface="Times New Roman" panose="02020603050405020304" pitchFamily="18" charset="0"/>
                    <a:ea typeface="楷体_GB2312" pitchFamily="49" charset="-122"/>
                  </a:endParaRPr>
                </a:p>
              </p:txBody>
            </p:sp>
            <p:sp>
              <p:nvSpPr>
                <p:cNvPr id="106562" name="Text Box 197"/>
                <p:cNvSpPr txBox="1">
                  <a:spLocks noChangeArrowheads="1"/>
                </p:cNvSpPr>
                <p:nvPr/>
              </p:nvSpPr>
              <p:spPr bwMode="auto">
                <a:xfrm>
                  <a:off x="2091"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endParaRPr lang="en-US" altLang="zh-CN" sz="2000" b="1">
                    <a:latin typeface="Times New Roman" panose="02020603050405020304" pitchFamily="18" charset="0"/>
                    <a:ea typeface="楷体_GB2312" pitchFamily="49" charset="-122"/>
                  </a:endParaRPr>
                </a:p>
              </p:txBody>
            </p:sp>
            <p:sp>
              <p:nvSpPr>
                <p:cNvPr id="106563" name="Text Box 198"/>
                <p:cNvSpPr txBox="1">
                  <a:spLocks noChangeArrowheads="1"/>
                </p:cNvSpPr>
                <p:nvPr/>
              </p:nvSpPr>
              <p:spPr bwMode="auto">
                <a:xfrm>
                  <a:off x="2613"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endParaRPr lang="en-US" altLang="zh-CN" sz="2000" b="1">
                    <a:latin typeface="Times New Roman" panose="02020603050405020304" pitchFamily="18" charset="0"/>
                    <a:ea typeface="楷体_GB2312" pitchFamily="49" charset="-122"/>
                  </a:endParaRPr>
                </a:p>
              </p:txBody>
            </p:sp>
            <p:sp>
              <p:nvSpPr>
                <p:cNvPr id="106564" name="Text Box 199"/>
                <p:cNvSpPr txBox="1">
                  <a:spLocks noChangeArrowheads="1"/>
                </p:cNvSpPr>
                <p:nvPr/>
              </p:nvSpPr>
              <p:spPr bwMode="auto">
                <a:xfrm>
                  <a:off x="3139"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endParaRPr lang="en-US" altLang="zh-CN" sz="2000" b="1">
                    <a:latin typeface="Times New Roman" panose="02020603050405020304" pitchFamily="18" charset="0"/>
                    <a:ea typeface="楷体_GB2312" pitchFamily="49" charset="-122"/>
                  </a:endParaRPr>
                </a:p>
              </p:txBody>
            </p:sp>
            <p:sp>
              <p:nvSpPr>
                <p:cNvPr id="106565" name="Text Box 200"/>
                <p:cNvSpPr txBox="1">
                  <a:spLocks noChangeArrowheads="1"/>
                </p:cNvSpPr>
                <p:nvPr/>
              </p:nvSpPr>
              <p:spPr bwMode="auto">
                <a:xfrm>
                  <a:off x="36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endParaRPr lang="en-US" altLang="zh-CN" sz="2000" b="1">
                    <a:latin typeface="Times New Roman" panose="02020603050405020304" pitchFamily="18" charset="0"/>
                    <a:ea typeface="楷体_GB2312" pitchFamily="49" charset="-122"/>
                  </a:endParaRPr>
                </a:p>
              </p:txBody>
            </p:sp>
            <p:sp>
              <p:nvSpPr>
                <p:cNvPr id="106566" name="Text Box 201"/>
                <p:cNvSpPr txBox="1">
                  <a:spLocks noChangeArrowheads="1"/>
                </p:cNvSpPr>
                <p:nvPr/>
              </p:nvSpPr>
              <p:spPr bwMode="auto">
                <a:xfrm>
                  <a:off x="418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endParaRPr lang="en-US" altLang="zh-CN" sz="2000" b="1">
                    <a:latin typeface="Times New Roman" panose="02020603050405020304" pitchFamily="18" charset="0"/>
                    <a:ea typeface="楷体_GB2312" pitchFamily="49" charset="-122"/>
                  </a:endParaRPr>
                </a:p>
              </p:txBody>
            </p:sp>
            <p:sp>
              <p:nvSpPr>
                <p:cNvPr id="106567" name="Text Box 202"/>
                <p:cNvSpPr txBox="1">
                  <a:spLocks noChangeArrowheads="1"/>
                </p:cNvSpPr>
                <p:nvPr/>
              </p:nvSpPr>
              <p:spPr bwMode="auto">
                <a:xfrm>
                  <a:off x="4712"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endParaRPr lang="en-US" altLang="zh-CN" sz="2000" b="1">
                    <a:latin typeface="Times New Roman" panose="02020603050405020304" pitchFamily="18" charset="0"/>
                    <a:ea typeface="楷体_GB2312" pitchFamily="49" charset="-122"/>
                  </a:endParaRPr>
                </a:p>
              </p:txBody>
            </p:sp>
            <p:sp>
              <p:nvSpPr>
                <p:cNvPr id="106568" name="Text Box 203"/>
                <p:cNvSpPr txBox="1">
                  <a:spLocks noChangeArrowheads="1"/>
                </p:cNvSpPr>
                <p:nvPr/>
              </p:nvSpPr>
              <p:spPr bwMode="auto">
                <a:xfrm>
                  <a:off x="5237"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endParaRPr lang="en-US" altLang="zh-CN" sz="2000" b="1">
                    <a:latin typeface="Times New Roman" panose="02020603050405020304" pitchFamily="18" charset="0"/>
                    <a:ea typeface="楷体_GB2312" pitchFamily="49" charset="-122"/>
                  </a:endParaRPr>
                </a:p>
              </p:txBody>
            </p:sp>
          </p:grpSp>
          <p:sp>
            <p:nvSpPr>
              <p:cNvPr id="106558" name="Text Box 204"/>
              <p:cNvSpPr txBox="1">
                <a:spLocks noChangeArrowheads="1"/>
              </p:cNvSpPr>
              <p:nvPr/>
            </p:nvSpPr>
            <p:spPr bwMode="auto">
              <a:xfrm>
                <a:off x="278" y="1874"/>
                <a:ext cx="180"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二趟分配</a:t>
                </a:r>
                <a:endParaRPr lang="zh-CN" altLang="en-US" sz="1800" b="1">
                  <a:solidFill>
                    <a:srgbClr val="A200C8"/>
                  </a:solidFill>
                  <a:latin typeface="Times New Roman" panose="02020603050405020304" pitchFamily="18" charset="0"/>
                  <a:ea typeface="楷体_GB2312" pitchFamily="49" charset="-122"/>
                </a:endParaRPr>
              </a:p>
            </p:txBody>
          </p:sp>
        </p:grpSp>
        <p:grpSp>
          <p:nvGrpSpPr>
            <p:cNvPr id="106513" name="Group 205"/>
            <p:cNvGrpSpPr/>
            <p:nvPr/>
          </p:nvGrpSpPr>
          <p:grpSpPr bwMode="auto">
            <a:xfrm>
              <a:off x="757" y="2855"/>
              <a:ext cx="351" cy="380"/>
              <a:chOff x="529" y="1974"/>
              <a:chExt cx="367" cy="381"/>
            </a:xfrm>
          </p:grpSpPr>
          <p:sp>
            <p:nvSpPr>
              <p:cNvPr id="106554" name="Text Box 206"/>
              <p:cNvSpPr txBox="1">
                <a:spLocks noChangeArrowheads="1"/>
              </p:cNvSpPr>
              <p:nvPr/>
            </p:nvSpPr>
            <p:spPr bwMode="auto">
              <a:xfrm>
                <a:off x="529" y="1974"/>
                <a:ext cx="367"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6555" name="Line 207"/>
              <p:cNvSpPr>
                <a:spLocks noChangeShapeType="1"/>
              </p:cNvSpPr>
              <p:nvPr/>
            </p:nvSpPr>
            <p:spPr bwMode="auto">
              <a:xfrm flipV="1">
                <a:off x="688" y="2210"/>
                <a:ext cx="0" cy="1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4" name="Group 208"/>
            <p:cNvGrpSpPr/>
            <p:nvPr/>
          </p:nvGrpSpPr>
          <p:grpSpPr bwMode="auto">
            <a:xfrm>
              <a:off x="757" y="2291"/>
              <a:ext cx="351" cy="567"/>
              <a:chOff x="529" y="1410"/>
              <a:chExt cx="367" cy="567"/>
            </a:xfrm>
          </p:grpSpPr>
          <p:sp>
            <p:nvSpPr>
              <p:cNvPr id="106551" name="Text Box 209"/>
              <p:cNvSpPr txBox="1">
                <a:spLocks noChangeArrowheads="1"/>
              </p:cNvSpPr>
              <p:nvPr/>
            </p:nvSpPr>
            <p:spPr bwMode="auto">
              <a:xfrm>
                <a:off x="529" y="160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6552" name="Line 210"/>
              <p:cNvSpPr>
                <a:spLocks noChangeShapeType="1"/>
              </p:cNvSpPr>
              <p:nvPr/>
            </p:nvSpPr>
            <p:spPr bwMode="auto">
              <a:xfrm flipH="1">
                <a:off x="710" y="1410"/>
                <a:ext cx="1" cy="1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3" name="Line 211"/>
              <p:cNvSpPr>
                <a:spLocks noChangeShapeType="1"/>
              </p:cNvSpPr>
              <p:nvPr/>
            </p:nvSpPr>
            <p:spPr bwMode="auto">
              <a:xfrm flipV="1">
                <a:off x="688" y="1855"/>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5" name="Group 212"/>
            <p:cNvGrpSpPr/>
            <p:nvPr/>
          </p:nvGrpSpPr>
          <p:grpSpPr bwMode="auto">
            <a:xfrm>
              <a:off x="4278" y="2347"/>
              <a:ext cx="352" cy="1329"/>
              <a:chOff x="4212" y="1466"/>
              <a:chExt cx="367" cy="1330"/>
            </a:xfrm>
          </p:grpSpPr>
          <p:sp>
            <p:nvSpPr>
              <p:cNvPr id="106548" name="Text Box 213"/>
              <p:cNvSpPr txBox="1">
                <a:spLocks noChangeArrowheads="1"/>
              </p:cNvSpPr>
              <p:nvPr/>
            </p:nvSpPr>
            <p:spPr bwMode="auto">
              <a:xfrm>
                <a:off x="4212" y="236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6549" name="Line 214"/>
              <p:cNvSpPr>
                <a:spLocks noChangeShapeType="1"/>
              </p:cNvSpPr>
              <p:nvPr/>
            </p:nvSpPr>
            <p:spPr bwMode="auto">
              <a:xfrm flipH="1" flipV="1">
                <a:off x="4381" y="2595"/>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0" name="Line 215"/>
              <p:cNvSpPr>
                <a:spLocks noChangeShapeType="1"/>
              </p:cNvSpPr>
              <p:nvPr/>
            </p:nvSpPr>
            <p:spPr bwMode="auto">
              <a:xfrm>
                <a:off x="4389" y="1466"/>
                <a:ext cx="0" cy="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6" name="Group 216"/>
            <p:cNvGrpSpPr/>
            <p:nvPr/>
          </p:nvGrpSpPr>
          <p:grpSpPr bwMode="auto">
            <a:xfrm>
              <a:off x="497" y="1745"/>
              <a:ext cx="5043" cy="256"/>
              <a:chOff x="354" y="1045"/>
              <a:chExt cx="5273" cy="256"/>
            </a:xfrm>
          </p:grpSpPr>
          <p:grpSp>
            <p:nvGrpSpPr>
              <p:cNvPr id="106518" name="Group 217"/>
              <p:cNvGrpSpPr/>
              <p:nvPr/>
            </p:nvGrpSpPr>
            <p:grpSpPr bwMode="auto">
              <a:xfrm>
                <a:off x="354" y="1045"/>
                <a:ext cx="542" cy="256"/>
                <a:chOff x="1133" y="1389"/>
                <a:chExt cx="542" cy="256"/>
              </a:xfrm>
            </p:grpSpPr>
            <p:sp>
              <p:nvSpPr>
                <p:cNvPr id="106546" name="Rectangle 218"/>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6547" name="Line 219"/>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9" name="Group 220"/>
              <p:cNvGrpSpPr/>
              <p:nvPr/>
            </p:nvGrpSpPr>
            <p:grpSpPr bwMode="auto">
              <a:xfrm>
                <a:off x="880" y="1045"/>
                <a:ext cx="542" cy="256"/>
                <a:chOff x="1133" y="1389"/>
                <a:chExt cx="542" cy="256"/>
              </a:xfrm>
            </p:grpSpPr>
            <p:sp>
              <p:nvSpPr>
                <p:cNvPr id="106544" name="Rectangle 221"/>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6545" name="Line 222"/>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0" name="Group 223"/>
              <p:cNvGrpSpPr/>
              <p:nvPr/>
            </p:nvGrpSpPr>
            <p:grpSpPr bwMode="auto">
              <a:xfrm>
                <a:off x="1406" y="1045"/>
                <a:ext cx="542" cy="256"/>
                <a:chOff x="1133" y="1389"/>
                <a:chExt cx="542" cy="256"/>
              </a:xfrm>
            </p:grpSpPr>
            <p:sp>
              <p:nvSpPr>
                <p:cNvPr id="106542" name="Rectangle 224"/>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6543" name="Line 225"/>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1" name="Group 226"/>
              <p:cNvGrpSpPr/>
              <p:nvPr/>
            </p:nvGrpSpPr>
            <p:grpSpPr bwMode="auto">
              <a:xfrm>
                <a:off x="1931" y="1045"/>
                <a:ext cx="542" cy="256"/>
                <a:chOff x="1133" y="1389"/>
                <a:chExt cx="542" cy="256"/>
              </a:xfrm>
            </p:grpSpPr>
            <p:sp>
              <p:nvSpPr>
                <p:cNvPr id="106540" name="Rectangle 227"/>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6541" name="Line 228"/>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2" name="Group 229"/>
              <p:cNvGrpSpPr/>
              <p:nvPr/>
            </p:nvGrpSpPr>
            <p:grpSpPr bwMode="auto">
              <a:xfrm>
                <a:off x="2457" y="1045"/>
                <a:ext cx="542" cy="256"/>
                <a:chOff x="1133" y="1389"/>
                <a:chExt cx="542" cy="256"/>
              </a:xfrm>
            </p:grpSpPr>
            <p:sp>
              <p:nvSpPr>
                <p:cNvPr id="106538" name="Rectangle 230"/>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6539" name="Line 231"/>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3" name="Group 232"/>
              <p:cNvGrpSpPr/>
              <p:nvPr/>
            </p:nvGrpSpPr>
            <p:grpSpPr bwMode="auto">
              <a:xfrm>
                <a:off x="2983" y="1045"/>
                <a:ext cx="542" cy="256"/>
                <a:chOff x="1133" y="1389"/>
                <a:chExt cx="542" cy="256"/>
              </a:xfrm>
            </p:grpSpPr>
            <p:sp>
              <p:nvSpPr>
                <p:cNvPr id="106536" name="Rectangle 233"/>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6537" name="Line 234"/>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4" name="Group 235"/>
              <p:cNvGrpSpPr/>
              <p:nvPr/>
            </p:nvGrpSpPr>
            <p:grpSpPr bwMode="auto">
              <a:xfrm>
                <a:off x="3508" y="1045"/>
                <a:ext cx="542" cy="256"/>
                <a:chOff x="1133" y="1389"/>
                <a:chExt cx="542" cy="256"/>
              </a:xfrm>
            </p:grpSpPr>
            <p:sp>
              <p:nvSpPr>
                <p:cNvPr id="106534" name="Rectangle 236"/>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6535" name="Line 237"/>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5" name="Group 238"/>
              <p:cNvGrpSpPr/>
              <p:nvPr/>
            </p:nvGrpSpPr>
            <p:grpSpPr bwMode="auto">
              <a:xfrm>
                <a:off x="4034" y="1045"/>
                <a:ext cx="542" cy="256"/>
                <a:chOff x="1133" y="1389"/>
                <a:chExt cx="542" cy="256"/>
              </a:xfrm>
            </p:grpSpPr>
            <p:sp>
              <p:nvSpPr>
                <p:cNvPr id="106532" name="Rectangle 239"/>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6533" name="Line 240"/>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6" name="Group 241"/>
              <p:cNvGrpSpPr/>
              <p:nvPr/>
            </p:nvGrpSpPr>
            <p:grpSpPr bwMode="auto">
              <a:xfrm>
                <a:off x="4560" y="1045"/>
                <a:ext cx="542" cy="256"/>
                <a:chOff x="1133" y="1389"/>
                <a:chExt cx="542" cy="256"/>
              </a:xfrm>
            </p:grpSpPr>
            <p:sp>
              <p:nvSpPr>
                <p:cNvPr id="106530" name="Rectangle 242"/>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6531" name="Line 243"/>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7" name="Group 244"/>
              <p:cNvGrpSpPr/>
              <p:nvPr/>
            </p:nvGrpSpPr>
            <p:grpSpPr bwMode="auto">
              <a:xfrm>
                <a:off x="5085" y="1045"/>
                <a:ext cx="542" cy="256"/>
                <a:chOff x="1133" y="1389"/>
                <a:chExt cx="542" cy="256"/>
              </a:xfrm>
            </p:grpSpPr>
            <p:sp>
              <p:nvSpPr>
                <p:cNvPr id="106528" name="Rectangle 245"/>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6529" name="Line 246"/>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17" name="Text Box 247"/>
            <p:cNvSpPr txBox="1">
              <a:spLocks noChangeArrowheads="1"/>
            </p:cNvSpPr>
            <p:nvPr/>
          </p:nvSpPr>
          <p:spPr bwMode="auto">
            <a:xfrm>
              <a:off x="63" y="1665"/>
              <a:ext cx="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endParaRPr lang="zh-CN" altLang="en-US" sz="1800" b="1">
                <a:solidFill>
                  <a:srgbClr val="A200C8"/>
                </a:solidFill>
                <a:latin typeface="Times New Roman" panose="02020603050405020304" pitchFamily="18" charset="0"/>
                <a:ea typeface="楷体_GB2312" pitchFamily="49" charset="-122"/>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984375"/>
            <a:ext cx="82296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二、链式基数排序(举例)</a:t>
            </a:r>
            <a:endParaRPr lang="en-US" altLang="zh-CN" sz="3300" dirty="0">
              <a:latin typeface="黑体" panose="02010609060101010101" pitchFamily="49" charset="-122"/>
              <a:ea typeface="黑体" panose="02010609060101010101" pitchFamily="49" charset="-122"/>
            </a:endParaRPr>
          </a:p>
        </p:txBody>
      </p:sp>
      <p:sp>
        <p:nvSpPr>
          <p:cNvPr id="107523"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7524" name="Rectangle 4"/>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7525" name="Group 129"/>
          <p:cNvGrpSpPr/>
          <p:nvPr/>
        </p:nvGrpSpPr>
        <p:grpSpPr bwMode="auto">
          <a:xfrm>
            <a:off x="233363" y="2652713"/>
            <a:ext cx="8682037" cy="4089400"/>
            <a:chOff x="-171" y="944"/>
            <a:chExt cx="5780" cy="2576"/>
          </a:xfrm>
        </p:grpSpPr>
        <p:grpSp>
          <p:nvGrpSpPr>
            <p:cNvPr id="107527" name="Group 130"/>
            <p:cNvGrpSpPr/>
            <p:nvPr/>
          </p:nvGrpSpPr>
          <p:grpSpPr bwMode="auto">
            <a:xfrm>
              <a:off x="336" y="3264"/>
              <a:ext cx="5273" cy="256"/>
              <a:chOff x="354" y="1045"/>
              <a:chExt cx="5273" cy="256"/>
            </a:xfrm>
          </p:grpSpPr>
          <p:grpSp>
            <p:nvGrpSpPr>
              <p:cNvPr id="107620" name="Group 131"/>
              <p:cNvGrpSpPr/>
              <p:nvPr/>
            </p:nvGrpSpPr>
            <p:grpSpPr bwMode="auto">
              <a:xfrm>
                <a:off x="354" y="1045"/>
                <a:ext cx="542" cy="256"/>
                <a:chOff x="1133" y="1389"/>
                <a:chExt cx="542" cy="256"/>
              </a:xfrm>
            </p:grpSpPr>
            <p:sp>
              <p:nvSpPr>
                <p:cNvPr id="107648" name="Rectangle 13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7649" name="Line 13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1" name="Group 134"/>
              <p:cNvGrpSpPr/>
              <p:nvPr/>
            </p:nvGrpSpPr>
            <p:grpSpPr bwMode="auto">
              <a:xfrm>
                <a:off x="880" y="1045"/>
                <a:ext cx="542" cy="256"/>
                <a:chOff x="1133" y="1389"/>
                <a:chExt cx="542" cy="256"/>
              </a:xfrm>
            </p:grpSpPr>
            <p:sp>
              <p:nvSpPr>
                <p:cNvPr id="107646" name="Rectangle 13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7647" name="Line 13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2" name="Group 137"/>
              <p:cNvGrpSpPr/>
              <p:nvPr/>
            </p:nvGrpSpPr>
            <p:grpSpPr bwMode="auto">
              <a:xfrm>
                <a:off x="1406" y="1045"/>
                <a:ext cx="542" cy="256"/>
                <a:chOff x="1133" y="1389"/>
                <a:chExt cx="542" cy="256"/>
              </a:xfrm>
            </p:grpSpPr>
            <p:sp>
              <p:nvSpPr>
                <p:cNvPr id="107644" name="Rectangle 13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7645" name="Line 13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3" name="Group 140"/>
              <p:cNvGrpSpPr/>
              <p:nvPr/>
            </p:nvGrpSpPr>
            <p:grpSpPr bwMode="auto">
              <a:xfrm>
                <a:off x="1931" y="1045"/>
                <a:ext cx="542" cy="256"/>
                <a:chOff x="1133" y="1389"/>
                <a:chExt cx="542" cy="256"/>
              </a:xfrm>
            </p:grpSpPr>
            <p:sp>
              <p:nvSpPr>
                <p:cNvPr id="107642" name="Rectangle 14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7643" name="Line 14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4" name="Group 143"/>
              <p:cNvGrpSpPr/>
              <p:nvPr/>
            </p:nvGrpSpPr>
            <p:grpSpPr bwMode="auto">
              <a:xfrm>
                <a:off x="2457" y="1045"/>
                <a:ext cx="542" cy="256"/>
                <a:chOff x="1133" y="1389"/>
                <a:chExt cx="542" cy="256"/>
              </a:xfrm>
            </p:grpSpPr>
            <p:sp>
              <p:nvSpPr>
                <p:cNvPr id="107640" name="Rectangle 14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7641" name="Line 14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5" name="Group 146"/>
              <p:cNvGrpSpPr/>
              <p:nvPr/>
            </p:nvGrpSpPr>
            <p:grpSpPr bwMode="auto">
              <a:xfrm>
                <a:off x="2983" y="1045"/>
                <a:ext cx="542" cy="256"/>
                <a:chOff x="1133" y="1389"/>
                <a:chExt cx="542" cy="256"/>
              </a:xfrm>
            </p:grpSpPr>
            <p:sp>
              <p:nvSpPr>
                <p:cNvPr id="107638" name="Rectangle 14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7639" name="Line 14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6" name="Group 149"/>
              <p:cNvGrpSpPr/>
              <p:nvPr/>
            </p:nvGrpSpPr>
            <p:grpSpPr bwMode="auto">
              <a:xfrm>
                <a:off x="3508" y="1045"/>
                <a:ext cx="542" cy="256"/>
                <a:chOff x="1133" y="1389"/>
                <a:chExt cx="542" cy="256"/>
              </a:xfrm>
            </p:grpSpPr>
            <p:sp>
              <p:nvSpPr>
                <p:cNvPr id="107636" name="Rectangle 15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7637" name="Line 15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7" name="Group 152"/>
              <p:cNvGrpSpPr/>
              <p:nvPr/>
            </p:nvGrpSpPr>
            <p:grpSpPr bwMode="auto">
              <a:xfrm>
                <a:off x="4034" y="1045"/>
                <a:ext cx="542" cy="256"/>
                <a:chOff x="1133" y="1389"/>
                <a:chExt cx="542" cy="256"/>
              </a:xfrm>
            </p:grpSpPr>
            <p:sp>
              <p:nvSpPr>
                <p:cNvPr id="107634" name="Rectangle 15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7635" name="Line 15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8" name="Group 155"/>
              <p:cNvGrpSpPr/>
              <p:nvPr/>
            </p:nvGrpSpPr>
            <p:grpSpPr bwMode="auto">
              <a:xfrm>
                <a:off x="4560" y="1045"/>
                <a:ext cx="542" cy="256"/>
                <a:chOff x="1133" y="1389"/>
                <a:chExt cx="542" cy="256"/>
              </a:xfrm>
            </p:grpSpPr>
            <p:sp>
              <p:nvSpPr>
                <p:cNvPr id="107632" name="Rectangle 15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7633" name="Line 15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9" name="Group 158"/>
              <p:cNvGrpSpPr/>
              <p:nvPr/>
            </p:nvGrpSpPr>
            <p:grpSpPr bwMode="auto">
              <a:xfrm>
                <a:off x="5085" y="1045"/>
                <a:ext cx="542" cy="256"/>
                <a:chOff x="1133" y="1389"/>
                <a:chExt cx="542" cy="256"/>
              </a:xfrm>
            </p:grpSpPr>
            <p:sp>
              <p:nvSpPr>
                <p:cNvPr id="107630" name="Rectangle 15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7631" name="Line 16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28" name="Text Box 161"/>
            <p:cNvSpPr txBox="1">
              <a:spLocks noChangeArrowheads="1"/>
            </p:cNvSpPr>
            <p:nvPr/>
          </p:nvSpPr>
          <p:spPr bwMode="auto">
            <a:xfrm>
              <a:off x="-169" y="3118"/>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三趟收集</a:t>
              </a:r>
              <a:endParaRPr lang="zh-CN" altLang="en-US" sz="1800" b="1">
                <a:solidFill>
                  <a:srgbClr val="A200C8"/>
                </a:solidFill>
                <a:latin typeface="Times New Roman" panose="02020603050405020304" pitchFamily="18" charset="0"/>
                <a:ea typeface="楷体_GB2312" pitchFamily="49" charset="-122"/>
              </a:endParaRPr>
            </a:p>
          </p:txBody>
        </p:sp>
        <p:grpSp>
          <p:nvGrpSpPr>
            <p:cNvPr id="107529" name="Group 162"/>
            <p:cNvGrpSpPr/>
            <p:nvPr/>
          </p:nvGrpSpPr>
          <p:grpSpPr bwMode="auto">
            <a:xfrm>
              <a:off x="1039" y="2570"/>
              <a:ext cx="367" cy="437"/>
              <a:chOff x="1039" y="2570"/>
              <a:chExt cx="367" cy="437"/>
            </a:xfrm>
          </p:grpSpPr>
          <p:sp>
            <p:nvSpPr>
              <p:cNvPr id="107618" name="Text Box 163"/>
              <p:cNvSpPr txBox="1">
                <a:spLocks noChangeArrowheads="1"/>
              </p:cNvSpPr>
              <p:nvPr/>
            </p:nvSpPr>
            <p:spPr bwMode="auto">
              <a:xfrm>
                <a:off x="1039" y="2570"/>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7619" name="Line 164"/>
              <p:cNvSpPr>
                <a:spLocks noChangeShapeType="1"/>
              </p:cNvSpPr>
              <p:nvPr/>
            </p:nvSpPr>
            <p:spPr bwMode="auto">
              <a:xfrm flipH="1" flipV="1">
                <a:off x="1225" y="2806"/>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0" name="Group 165"/>
            <p:cNvGrpSpPr/>
            <p:nvPr/>
          </p:nvGrpSpPr>
          <p:grpSpPr bwMode="auto">
            <a:xfrm>
              <a:off x="519" y="2559"/>
              <a:ext cx="367" cy="438"/>
              <a:chOff x="519" y="2559"/>
              <a:chExt cx="367" cy="438"/>
            </a:xfrm>
          </p:grpSpPr>
          <p:sp>
            <p:nvSpPr>
              <p:cNvPr id="107616" name="Text Box 166"/>
              <p:cNvSpPr txBox="1">
                <a:spLocks noChangeArrowheads="1"/>
              </p:cNvSpPr>
              <p:nvPr/>
            </p:nvSpPr>
            <p:spPr bwMode="auto">
              <a:xfrm>
                <a:off x="519" y="2559"/>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7617" name="Line 167"/>
              <p:cNvSpPr>
                <a:spLocks noChangeShapeType="1"/>
              </p:cNvSpPr>
              <p:nvPr/>
            </p:nvSpPr>
            <p:spPr bwMode="auto">
              <a:xfrm flipH="1" flipV="1">
                <a:off x="670" y="2796"/>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1" name="Group 168"/>
            <p:cNvGrpSpPr/>
            <p:nvPr/>
          </p:nvGrpSpPr>
          <p:grpSpPr bwMode="auto">
            <a:xfrm>
              <a:off x="1044" y="1655"/>
              <a:ext cx="367" cy="896"/>
              <a:chOff x="1044" y="1655"/>
              <a:chExt cx="367" cy="896"/>
            </a:xfrm>
          </p:grpSpPr>
          <p:sp>
            <p:nvSpPr>
              <p:cNvPr id="107613" name="Text Box 169"/>
              <p:cNvSpPr txBox="1">
                <a:spLocks noChangeArrowheads="1"/>
              </p:cNvSpPr>
              <p:nvPr/>
            </p:nvSpPr>
            <p:spPr bwMode="auto">
              <a:xfrm>
                <a:off x="1044" y="2185"/>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7614" name="Line 170"/>
              <p:cNvSpPr>
                <a:spLocks noChangeShapeType="1"/>
              </p:cNvSpPr>
              <p:nvPr/>
            </p:nvSpPr>
            <p:spPr bwMode="auto">
              <a:xfrm flipV="1">
                <a:off x="1236" y="2440"/>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5" name="Line 171"/>
              <p:cNvSpPr>
                <a:spLocks noChangeShapeType="1"/>
              </p:cNvSpPr>
              <p:nvPr/>
            </p:nvSpPr>
            <p:spPr bwMode="auto">
              <a:xfrm>
                <a:off x="1240" y="1655"/>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2" name="Group 172"/>
            <p:cNvGrpSpPr/>
            <p:nvPr/>
          </p:nvGrpSpPr>
          <p:grpSpPr bwMode="auto">
            <a:xfrm>
              <a:off x="5238" y="1632"/>
              <a:ext cx="367" cy="1352"/>
              <a:chOff x="5238" y="1632"/>
              <a:chExt cx="367" cy="1352"/>
            </a:xfrm>
          </p:grpSpPr>
          <p:sp>
            <p:nvSpPr>
              <p:cNvPr id="107610" name="Text Box 173"/>
              <p:cNvSpPr txBox="1">
                <a:spLocks noChangeArrowheads="1"/>
              </p:cNvSpPr>
              <p:nvPr/>
            </p:nvSpPr>
            <p:spPr bwMode="auto">
              <a:xfrm>
                <a:off x="5238" y="2550"/>
                <a:ext cx="367" cy="25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7611" name="Line 174"/>
              <p:cNvSpPr>
                <a:spLocks noChangeShapeType="1"/>
              </p:cNvSpPr>
              <p:nvPr/>
            </p:nvSpPr>
            <p:spPr bwMode="auto">
              <a:xfrm flipH="1" flipV="1">
                <a:off x="5427" y="2783"/>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2" name="Line 175"/>
              <p:cNvSpPr>
                <a:spLocks noChangeShapeType="1"/>
              </p:cNvSpPr>
              <p:nvPr/>
            </p:nvSpPr>
            <p:spPr bwMode="auto">
              <a:xfrm>
                <a:off x="5420" y="1632"/>
                <a:ext cx="0" cy="9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3" name="Group 176"/>
            <p:cNvGrpSpPr/>
            <p:nvPr/>
          </p:nvGrpSpPr>
          <p:grpSpPr bwMode="auto">
            <a:xfrm>
              <a:off x="344" y="1403"/>
              <a:ext cx="5152" cy="1784"/>
              <a:chOff x="344" y="1403"/>
              <a:chExt cx="5152" cy="1784"/>
            </a:xfrm>
          </p:grpSpPr>
          <p:grpSp>
            <p:nvGrpSpPr>
              <p:cNvPr id="107587" name="Group 177"/>
              <p:cNvGrpSpPr/>
              <p:nvPr/>
            </p:nvGrpSpPr>
            <p:grpSpPr bwMode="auto">
              <a:xfrm>
                <a:off x="510" y="1403"/>
                <a:ext cx="4986" cy="244"/>
                <a:chOff x="518" y="914"/>
                <a:chExt cx="4986" cy="244"/>
              </a:xfrm>
            </p:grpSpPr>
            <p:sp>
              <p:nvSpPr>
                <p:cNvPr id="107600" name="Text Box 178"/>
                <p:cNvSpPr txBox="1">
                  <a:spLocks noChangeArrowheads="1"/>
                </p:cNvSpPr>
                <p:nvPr/>
              </p:nvSpPr>
              <p:spPr bwMode="auto">
                <a:xfrm>
                  <a:off x="518"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endParaRPr lang="en-US" altLang="zh-CN" sz="2000" b="1">
                    <a:latin typeface="Times New Roman" panose="02020603050405020304" pitchFamily="18" charset="0"/>
                    <a:ea typeface="楷体_GB2312" pitchFamily="49" charset="-122"/>
                  </a:endParaRPr>
                </a:p>
              </p:txBody>
            </p:sp>
            <p:sp>
              <p:nvSpPr>
                <p:cNvPr id="107601" name="Text Box 179"/>
                <p:cNvSpPr txBox="1">
                  <a:spLocks noChangeArrowheads="1"/>
                </p:cNvSpPr>
                <p:nvPr/>
              </p:nvSpPr>
              <p:spPr bwMode="auto">
                <a:xfrm>
                  <a:off x="104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endParaRPr lang="en-US" altLang="zh-CN" sz="2000" b="1">
                    <a:latin typeface="Times New Roman" panose="02020603050405020304" pitchFamily="18" charset="0"/>
                    <a:ea typeface="楷体_GB2312" pitchFamily="49" charset="-122"/>
                  </a:endParaRPr>
                </a:p>
              </p:txBody>
            </p:sp>
            <p:sp>
              <p:nvSpPr>
                <p:cNvPr id="107602" name="Text Box 180"/>
                <p:cNvSpPr txBox="1">
                  <a:spLocks noChangeArrowheads="1"/>
                </p:cNvSpPr>
                <p:nvPr/>
              </p:nvSpPr>
              <p:spPr bwMode="auto">
                <a:xfrm>
                  <a:off x="1566"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endParaRPr lang="en-US" altLang="zh-CN" sz="2000" b="1">
                    <a:latin typeface="Times New Roman" panose="02020603050405020304" pitchFamily="18" charset="0"/>
                    <a:ea typeface="楷体_GB2312" pitchFamily="49" charset="-122"/>
                  </a:endParaRPr>
                </a:p>
              </p:txBody>
            </p:sp>
            <p:sp>
              <p:nvSpPr>
                <p:cNvPr id="107603" name="Text Box 181"/>
                <p:cNvSpPr txBox="1">
                  <a:spLocks noChangeArrowheads="1"/>
                </p:cNvSpPr>
                <p:nvPr/>
              </p:nvSpPr>
              <p:spPr bwMode="auto">
                <a:xfrm>
                  <a:off x="2091"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endParaRPr lang="en-US" altLang="zh-CN" sz="2000" b="1">
                    <a:latin typeface="Times New Roman" panose="02020603050405020304" pitchFamily="18" charset="0"/>
                    <a:ea typeface="楷体_GB2312" pitchFamily="49" charset="-122"/>
                  </a:endParaRPr>
                </a:p>
              </p:txBody>
            </p:sp>
            <p:sp>
              <p:nvSpPr>
                <p:cNvPr id="107604" name="Text Box 182"/>
                <p:cNvSpPr txBox="1">
                  <a:spLocks noChangeArrowheads="1"/>
                </p:cNvSpPr>
                <p:nvPr/>
              </p:nvSpPr>
              <p:spPr bwMode="auto">
                <a:xfrm>
                  <a:off x="2617"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endParaRPr lang="en-US" altLang="zh-CN" sz="2000" b="1">
                    <a:latin typeface="Times New Roman" panose="02020603050405020304" pitchFamily="18" charset="0"/>
                    <a:ea typeface="楷体_GB2312" pitchFamily="49" charset="-122"/>
                  </a:endParaRPr>
                </a:p>
              </p:txBody>
            </p:sp>
            <p:sp>
              <p:nvSpPr>
                <p:cNvPr id="107605" name="Text Box 183"/>
                <p:cNvSpPr txBox="1">
                  <a:spLocks noChangeArrowheads="1"/>
                </p:cNvSpPr>
                <p:nvPr/>
              </p:nvSpPr>
              <p:spPr bwMode="auto">
                <a:xfrm>
                  <a:off x="314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endParaRPr lang="en-US" altLang="zh-CN" sz="2000" b="1">
                    <a:latin typeface="Times New Roman" panose="02020603050405020304" pitchFamily="18" charset="0"/>
                    <a:ea typeface="楷体_GB2312" pitchFamily="49" charset="-122"/>
                  </a:endParaRPr>
                </a:p>
              </p:txBody>
            </p:sp>
            <p:sp>
              <p:nvSpPr>
                <p:cNvPr id="107606" name="Text Box 184"/>
                <p:cNvSpPr txBox="1">
                  <a:spLocks noChangeArrowheads="1"/>
                </p:cNvSpPr>
                <p:nvPr/>
              </p:nvSpPr>
              <p:spPr bwMode="auto">
                <a:xfrm>
                  <a:off x="3665"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endParaRPr lang="en-US" altLang="zh-CN" sz="2000" b="1">
                    <a:latin typeface="Times New Roman" panose="02020603050405020304" pitchFamily="18" charset="0"/>
                    <a:ea typeface="楷体_GB2312" pitchFamily="49" charset="-122"/>
                  </a:endParaRPr>
                </a:p>
              </p:txBody>
            </p:sp>
            <p:sp>
              <p:nvSpPr>
                <p:cNvPr id="107607" name="Text Box 185"/>
                <p:cNvSpPr txBox="1">
                  <a:spLocks noChangeArrowheads="1"/>
                </p:cNvSpPr>
                <p:nvPr/>
              </p:nvSpPr>
              <p:spPr bwMode="auto">
                <a:xfrm>
                  <a:off x="419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endParaRPr lang="en-US" altLang="zh-CN" sz="2000" b="1">
                    <a:latin typeface="Times New Roman" panose="02020603050405020304" pitchFamily="18" charset="0"/>
                    <a:ea typeface="楷体_GB2312" pitchFamily="49" charset="-122"/>
                  </a:endParaRPr>
                </a:p>
              </p:txBody>
            </p:sp>
            <p:sp>
              <p:nvSpPr>
                <p:cNvPr id="107608" name="Text Box 186"/>
                <p:cNvSpPr txBox="1">
                  <a:spLocks noChangeArrowheads="1"/>
                </p:cNvSpPr>
                <p:nvPr/>
              </p:nvSpPr>
              <p:spPr bwMode="auto">
                <a:xfrm>
                  <a:off x="471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endParaRPr lang="en-US" altLang="zh-CN" sz="2000" b="1">
                    <a:latin typeface="Times New Roman" panose="02020603050405020304" pitchFamily="18" charset="0"/>
                    <a:ea typeface="楷体_GB2312" pitchFamily="49" charset="-122"/>
                  </a:endParaRPr>
                </a:p>
              </p:txBody>
            </p:sp>
            <p:sp>
              <p:nvSpPr>
                <p:cNvPr id="107609" name="Text Box 187"/>
                <p:cNvSpPr txBox="1">
                  <a:spLocks noChangeArrowheads="1"/>
                </p:cNvSpPr>
                <p:nvPr/>
              </p:nvSpPr>
              <p:spPr bwMode="auto">
                <a:xfrm>
                  <a:off x="5237" y="914"/>
                  <a:ext cx="2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endParaRPr lang="en-US" altLang="zh-CN" sz="2000" b="1">
                    <a:latin typeface="Times New Roman" panose="02020603050405020304" pitchFamily="18" charset="0"/>
                    <a:ea typeface="楷体_GB2312" pitchFamily="49" charset="-122"/>
                  </a:endParaRPr>
                </a:p>
              </p:txBody>
            </p:sp>
          </p:grpSp>
          <p:grpSp>
            <p:nvGrpSpPr>
              <p:cNvPr id="107588" name="Group 188"/>
              <p:cNvGrpSpPr/>
              <p:nvPr/>
            </p:nvGrpSpPr>
            <p:grpSpPr bwMode="auto">
              <a:xfrm>
                <a:off x="512" y="2943"/>
                <a:ext cx="4969" cy="244"/>
                <a:chOff x="520" y="914"/>
                <a:chExt cx="4969" cy="244"/>
              </a:xfrm>
            </p:grpSpPr>
            <p:sp>
              <p:nvSpPr>
                <p:cNvPr id="107590" name="Text Box 189"/>
                <p:cNvSpPr txBox="1">
                  <a:spLocks noChangeArrowheads="1"/>
                </p:cNvSpPr>
                <p:nvPr/>
              </p:nvSpPr>
              <p:spPr bwMode="auto">
                <a:xfrm>
                  <a:off x="520"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endParaRPr lang="en-US" altLang="zh-CN" sz="2000" b="1">
                    <a:latin typeface="Times New Roman" panose="02020603050405020304" pitchFamily="18" charset="0"/>
                    <a:ea typeface="楷体_GB2312" pitchFamily="49" charset="-122"/>
                  </a:endParaRPr>
                </a:p>
              </p:txBody>
            </p:sp>
            <p:sp>
              <p:nvSpPr>
                <p:cNvPr id="107591" name="Text Box 190"/>
                <p:cNvSpPr txBox="1">
                  <a:spLocks noChangeArrowheads="1"/>
                </p:cNvSpPr>
                <p:nvPr/>
              </p:nvSpPr>
              <p:spPr bwMode="auto">
                <a:xfrm>
                  <a:off x="1042"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endParaRPr lang="en-US" altLang="zh-CN" sz="2000" b="1">
                    <a:latin typeface="Times New Roman" panose="02020603050405020304" pitchFamily="18" charset="0"/>
                    <a:ea typeface="楷体_GB2312" pitchFamily="49" charset="-122"/>
                  </a:endParaRPr>
                </a:p>
              </p:txBody>
            </p:sp>
            <p:sp>
              <p:nvSpPr>
                <p:cNvPr id="107592" name="Text Box 191"/>
                <p:cNvSpPr txBox="1">
                  <a:spLocks noChangeArrowheads="1"/>
                </p:cNvSpPr>
                <p:nvPr/>
              </p:nvSpPr>
              <p:spPr bwMode="auto">
                <a:xfrm>
                  <a:off x="1566"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endParaRPr lang="en-US" altLang="zh-CN" sz="2000" b="1">
                    <a:latin typeface="Times New Roman" panose="02020603050405020304" pitchFamily="18" charset="0"/>
                    <a:ea typeface="楷体_GB2312" pitchFamily="49" charset="-122"/>
                  </a:endParaRPr>
                </a:p>
              </p:txBody>
            </p:sp>
            <p:sp>
              <p:nvSpPr>
                <p:cNvPr id="107593" name="Text Box 192"/>
                <p:cNvSpPr txBox="1">
                  <a:spLocks noChangeArrowheads="1"/>
                </p:cNvSpPr>
                <p:nvPr/>
              </p:nvSpPr>
              <p:spPr bwMode="auto">
                <a:xfrm>
                  <a:off x="209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endParaRPr lang="en-US" altLang="zh-CN" sz="2000" b="1">
                    <a:latin typeface="Times New Roman" panose="02020603050405020304" pitchFamily="18" charset="0"/>
                    <a:ea typeface="楷体_GB2312" pitchFamily="49" charset="-122"/>
                  </a:endParaRPr>
                </a:p>
              </p:txBody>
            </p:sp>
            <p:sp>
              <p:nvSpPr>
                <p:cNvPr id="107594" name="Text Box 193"/>
                <p:cNvSpPr txBox="1">
                  <a:spLocks noChangeArrowheads="1"/>
                </p:cNvSpPr>
                <p:nvPr/>
              </p:nvSpPr>
              <p:spPr bwMode="auto">
                <a:xfrm>
                  <a:off x="2617"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endParaRPr lang="en-US" altLang="zh-CN" sz="2000" b="1">
                    <a:latin typeface="Times New Roman" panose="02020603050405020304" pitchFamily="18" charset="0"/>
                    <a:ea typeface="楷体_GB2312" pitchFamily="49" charset="-122"/>
                  </a:endParaRPr>
                </a:p>
              </p:txBody>
            </p:sp>
            <p:sp>
              <p:nvSpPr>
                <p:cNvPr id="107595" name="Text Box 194"/>
                <p:cNvSpPr txBox="1">
                  <a:spLocks noChangeArrowheads="1"/>
                </p:cNvSpPr>
                <p:nvPr/>
              </p:nvSpPr>
              <p:spPr bwMode="auto">
                <a:xfrm>
                  <a:off x="3140"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endParaRPr lang="en-US" altLang="zh-CN" sz="2000" b="1">
                    <a:latin typeface="Times New Roman" panose="02020603050405020304" pitchFamily="18" charset="0"/>
                    <a:ea typeface="楷体_GB2312" pitchFamily="49" charset="-122"/>
                  </a:endParaRPr>
                </a:p>
              </p:txBody>
            </p:sp>
            <p:sp>
              <p:nvSpPr>
                <p:cNvPr id="107596" name="Text Box 195"/>
                <p:cNvSpPr txBox="1">
                  <a:spLocks noChangeArrowheads="1"/>
                </p:cNvSpPr>
                <p:nvPr/>
              </p:nvSpPr>
              <p:spPr bwMode="auto">
                <a:xfrm>
                  <a:off x="3663"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endParaRPr lang="en-US" altLang="zh-CN" sz="2000" b="1">
                    <a:latin typeface="Times New Roman" panose="02020603050405020304" pitchFamily="18" charset="0"/>
                    <a:ea typeface="楷体_GB2312" pitchFamily="49" charset="-122"/>
                  </a:endParaRPr>
                </a:p>
              </p:txBody>
            </p:sp>
            <p:sp>
              <p:nvSpPr>
                <p:cNvPr id="107597" name="Text Box 196"/>
                <p:cNvSpPr txBox="1">
                  <a:spLocks noChangeArrowheads="1"/>
                </p:cNvSpPr>
                <p:nvPr/>
              </p:nvSpPr>
              <p:spPr bwMode="auto">
                <a:xfrm>
                  <a:off x="4188"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endParaRPr lang="en-US" altLang="zh-CN" sz="2000" b="1">
                    <a:latin typeface="Times New Roman" panose="02020603050405020304" pitchFamily="18" charset="0"/>
                    <a:ea typeface="楷体_GB2312" pitchFamily="49" charset="-122"/>
                  </a:endParaRPr>
                </a:p>
              </p:txBody>
            </p:sp>
            <p:sp>
              <p:nvSpPr>
                <p:cNvPr id="107598" name="Text Box 197"/>
                <p:cNvSpPr txBox="1">
                  <a:spLocks noChangeArrowheads="1"/>
                </p:cNvSpPr>
                <p:nvPr/>
              </p:nvSpPr>
              <p:spPr bwMode="auto">
                <a:xfrm>
                  <a:off x="471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endParaRPr lang="en-US" altLang="zh-CN" sz="2000" b="1">
                    <a:latin typeface="Times New Roman" panose="02020603050405020304" pitchFamily="18" charset="0"/>
                    <a:ea typeface="楷体_GB2312" pitchFamily="49" charset="-122"/>
                  </a:endParaRPr>
                </a:p>
              </p:txBody>
            </p:sp>
            <p:sp>
              <p:nvSpPr>
                <p:cNvPr id="107599" name="Text Box 198"/>
                <p:cNvSpPr txBox="1">
                  <a:spLocks noChangeArrowheads="1"/>
                </p:cNvSpPr>
                <p:nvPr/>
              </p:nvSpPr>
              <p:spPr bwMode="auto">
                <a:xfrm>
                  <a:off x="5241"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endParaRPr lang="en-US" altLang="zh-CN" sz="2000" b="1">
                    <a:latin typeface="Times New Roman" panose="02020603050405020304" pitchFamily="18" charset="0"/>
                    <a:ea typeface="楷体_GB2312" pitchFamily="49" charset="-122"/>
                  </a:endParaRPr>
                </a:p>
              </p:txBody>
            </p:sp>
          </p:grpSp>
          <p:sp>
            <p:nvSpPr>
              <p:cNvPr id="107589" name="Text Box 199"/>
              <p:cNvSpPr txBox="1">
                <a:spLocks noChangeArrowheads="1"/>
              </p:cNvSpPr>
              <p:nvPr/>
            </p:nvSpPr>
            <p:spPr bwMode="auto">
              <a:xfrm>
                <a:off x="344" y="2008"/>
                <a:ext cx="182"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三趟分配</a:t>
                </a:r>
                <a:endParaRPr lang="zh-CN" altLang="en-US" sz="1800" b="1">
                  <a:solidFill>
                    <a:srgbClr val="A200C8"/>
                  </a:solidFill>
                  <a:latin typeface="Times New Roman" panose="02020603050405020304" pitchFamily="18" charset="0"/>
                  <a:ea typeface="楷体_GB2312" pitchFamily="49" charset="-122"/>
                </a:endParaRPr>
              </a:p>
            </p:txBody>
          </p:sp>
        </p:grpSp>
        <p:grpSp>
          <p:nvGrpSpPr>
            <p:cNvPr id="107534" name="Group 200"/>
            <p:cNvGrpSpPr/>
            <p:nvPr/>
          </p:nvGrpSpPr>
          <p:grpSpPr bwMode="auto">
            <a:xfrm>
              <a:off x="519" y="2174"/>
              <a:ext cx="367" cy="381"/>
              <a:chOff x="519" y="2174"/>
              <a:chExt cx="367" cy="381"/>
            </a:xfrm>
          </p:grpSpPr>
          <p:sp>
            <p:nvSpPr>
              <p:cNvPr id="107585" name="Text Box 201"/>
              <p:cNvSpPr txBox="1">
                <a:spLocks noChangeArrowheads="1"/>
              </p:cNvSpPr>
              <p:nvPr/>
            </p:nvSpPr>
            <p:spPr bwMode="auto">
              <a:xfrm>
                <a:off x="519" y="2174"/>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7586" name="Line 202"/>
              <p:cNvSpPr>
                <a:spLocks noChangeShapeType="1"/>
              </p:cNvSpPr>
              <p:nvPr/>
            </p:nvSpPr>
            <p:spPr bwMode="auto">
              <a:xfrm flipV="1">
                <a:off x="678" y="2410"/>
                <a:ext cx="0" cy="1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5" name="Group 203"/>
            <p:cNvGrpSpPr/>
            <p:nvPr/>
          </p:nvGrpSpPr>
          <p:grpSpPr bwMode="auto">
            <a:xfrm>
              <a:off x="519" y="1610"/>
              <a:ext cx="367" cy="567"/>
              <a:chOff x="519" y="1610"/>
              <a:chExt cx="367" cy="567"/>
            </a:xfrm>
          </p:grpSpPr>
          <p:sp>
            <p:nvSpPr>
              <p:cNvPr id="107582" name="Text Box 204"/>
              <p:cNvSpPr txBox="1">
                <a:spLocks noChangeArrowheads="1"/>
              </p:cNvSpPr>
              <p:nvPr/>
            </p:nvSpPr>
            <p:spPr bwMode="auto">
              <a:xfrm>
                <a:off x="519" y="1800"/>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7583" name="Line 205"/>
              <p:cNvSpPr>
                <a:spLocks noChangeShapeType="1"/>
              </p:cNvSpPr>
              <p:nvPr/>
            </p:nvSpPr>
            <p:spPr bwMode="auto">
              <a:xfrm flipH="1">
                <a:off x="700" y="1610"/>
                <a:ext cx="1" cy="189"/>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84" name="Line 206"/>
              <p:cNvSpPr>
                <a:spLocks noChangeShapeType="1"/>
              </p:cNvSpPr>
              <p:nvPr/>
            </p:nvSpPr>
            <p:spPr bwMode="auto">
              <a:xfrm flipV="1">
                <a:off x="678" y="2055"/>
                <a:ext cx="0" cy="12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6" name="Group 207"/>
            <p:cNvGrpSpPr/>
            <p:nvPr/>
          </p:nvGrpSpPr>
          <p:grpSpPr bwMode="auto">
            <a:xfrm>
              <a:off x="1568" y="2577"/>
              <a:ext cx="367" cy="437"/>
              <a:chOff x="1568" y="2577"/>
              <a:chExt cx="367" cy="437"/>
            </a:xfrm>
          </p:grpSpPr>
          <p:sp>
            <p:nvSpPr>
              <p:cNvPr id="107580" name="Text Box 208"/>
              <p:cNvSpPr txBox="1">
                <a:spLocks noChangeArrowheads="1"/>
              </p:cNvSpPr>
              <p:nvPr/>
            </p:nvSpPr>
            <p:spPr bwMode="auto">
              <a:xfrm>
                <a:off x="1568" y="257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7581" name="Line 209"/>
              <p:cNvSpPr>
                <a:spLocks noChangeShapeType="1"/>
              </p:cNvSpPr>
              <p:nvPr/>
            </p:nvSpPr>
            <p:spPr bwMode="auto">
              <a:xfrm flipH="1" flipV="1">
                <a:off x="1754" y="2813"/>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7" name="Group 210"/>
            <p:cNvGrpSpPr/>
            <p:nvPr/>
          </p:nvGrpSpPr>
          <p:grpSpPr bwMode="auto">
            <a:xfrm>
              <a:off x="1573" y="1662"/>
              <a:ext cx="367" cy="896"/>
              <a:chOff x="1573" y="1662"/>
              <a:chExt cx="367" cy="896"/>
            </a:xfrm>
          </p:grpSpPr>
          <p:sp>
            <p:nvSpPr>
              <p:cNvPr id="107577" name="Text Box 211"/>
              <p:cNvSpPr txBox="1">
                <a:spLocks noChangeArrowheads="1"/>
              </p:cNvSpPr>
              <p:nvPr/>
            </p:nvSpPr>
            <p:spPr bwMode="auto">
              <a:xfrm>
                <a:off x="1573" y="2192"/>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7578" name="Line 212"/>
              <p:cNvSpPr>
                <a:spLocks noChangeShapeType="1"/>
              </p:cNvSpPr>
              <p:nvPr/>
            </p:nvSpPr>
            <p:spPr bwMode="auto">
              <a:xfrm flipV="1">
                <a:off x="1765" y="2447"/>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9" name="Line 213"/>
              <p:cNvSpPr>
                <a:spLocks noChangeShapeType="1"/>
              </p:cNvSpPr>
              <p:nvPr/>
            </p:nvSpPr>
            <p:spPr bwMode="auto">
              <a:xfrm>
                <a:off x="1769" y="1662"/>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8" name="Group 214"/>
            <p:cNvGrpSpPr/>
            <p:nvPr/>
          </p:nvGrpSpPr>
          <p:grpSpPr bwMode="auto">
            <a:xfrm>
              <a:off x="3113" y="2566"/>
              <a:ext cx="367" cy="437"/>
              <a:chOff x="3113" y="2566"/>
              <a:chExt cx="367" cy="437"/>
            </a:xfrm>
          </p:grpSpPr>
          <p:sp>
            <p:nvSpPr>
              <p:cNvPr id="107575" name="Text Box 215"/>
              <p:cNvSpPr txBox="1">
                <a:spLocks noChangeArrowheads="1"/>
              </p:cNvSpPr>
              <p:nvPr/>
            </p:nvSpPr>
            <p:spPr bwMode="auto">
              <a:xfrm>
                <a:off x="3113" y="2566"/>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7576" name="Line 216"/>
              <p:cNvSpPr>
                <a:spLocks noChangeShapeType="1"/>
              </p:cNvSpPr>
              <p:nvPr/>
            </p:nvSpPr>
            <p:spPr bwMode="auto">
              <a:xfrm flipH="1" flipV="1">
                <a:off x="3299" y="2802"/>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9" name="Group 217"/>
            <p:cNvGrpSpPr/>
            <p:nvPr/>
          </p:nvGrpSpPr>
          <p:grpSpPr bwMode="auto">
            <a:xfrm>
              <a:off x="3118" y="1651"/>
              <a:ext cx="367" cy="896"/>
              <a:chOff x="3118" y="1651"/>
              <a:chExt cx="367" cy="896"/>
            </a:xfrm>
          </p:grpSpPr>
          <p:sp>
            <p:nvSpPr>
              <p:cNvPr id="107572" name="Text Box 218"/>
              <p:cNvSpPr txBox="1">
                <a:spLocks noChangeArrowheads="1"/>
              </p:cNvSpPr>
              <p:nvPr/>
            </p:nvSpPr>
            <p:spPr bwMode="auto">
              <a:xfrm>
                <a:off x="3118" y="2181"/>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7573" name="Line 219"/>
              <p:cNvSpPr>
                <a:spLocks noChangeShapeType="1"/>
              </p:cNvSpPr>
              <p:nvPr/>
            </p:nvSpPr>
            <p:spPr bwMode="auto">
              <a:xfrm flipV="1">
                <a:off x="3310" y="2436"/>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4" name="Line 220"/>
              <p:cNvSpPr>
                <a:spLocks noChangeShapeType="1"/>
              </p:cNvSpPr>
              <p:nvPr/>
            </p:nvSpPr>
            <p:spPr bwMode="auto">
              <a:xfrm>
                <a:off x="3314" y="1651"/>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0" name="Group 221"/>
            <p:cNvGrpSpPr/>
            <p:nvPr/>
          </p:nvGrpSpPr>
          <p:grpSpPr bwMode="auto">
            <a:xfrm>
              <a:off x="336" y="1056"/>
              <a:ext cx="5273" cy="256"/>
              <a:chOff x="354" y="1045"/>
              <a:chExt cx="5273" cy="256"/>
            </a:xfrm>
          </p:grpSpPr>
          <p:grpSp>
            <p:nvGrpSpPr>
              <p:cNvPr id="107542" name="Group 222"/>
              <p:cNvGrpSpPr/>
              <p:nvPr/>
            </p:nvGrpSpPr>
            <p:grpSpPr bwMode="auto">
              <a:xfrm>
                <a:off x="354" y="1045"/>
                <a:ext cx="542" cy="256"/>
                <a:chOff x="1133" y="1389"/>
                <a:chExt cx="542" cy="256"/>
              </a:xfrm>
            </p:grpSpPr>
            <p:sp>
              <p:nvSpPr>
                <p:cNvPr id="107570" name="Rectangle 22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7571" name="Line 22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3" name="Group 225"/>
              <p:cNvGrpSpPr/>
              <p:nvPr/>
            </p:nvGrpSpPr>
            <p:grpSpPr bwMode="auto">
              <a:xfrm>
                <a:off x="880" y="1045"/>
                <a:ext cx="542" cy="256"/>
                <a:chOff x="1133" y="1389"/>
                <a:chExt cx="542" cy="256"/>
              </a:xfrm>
            </p:grpSpPr>
            <p:sp>
              <p:nvSpPr>
                <p:cNvPr id="107568" name="Rectangle 22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7569" name="Line 22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4" name="Group 228"/>
              <p:cNvGrpSpPr/>
              <p:nvPr/>
            </p:nvGrpSpPr>
            <p:grpSpPr bwMode="auto">
              <a:xfrm>
                <a:off x="1406" y="1045"/>
                <a:ext cx="542" cy="256"/>
                <a:chOff x="1133" y="1389"/>
                <a:chExt cx="542" cy="256"/>
              </a:xfrm>
            </p:grpSpPr>
            <p:sp>
              <p:nvSpPr>
                <p:cNvPr id="107566" name="Rectangle 22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7567" name="Line 23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5" name="Group 231"/>
              <p:cNvGrpSpPr/>
              <p:nvPr/>
            </p:nvGrpSpPr>
            <p:grpSpPr bwMode="auto">
              <a:xfrm>
                <a:off x="1931" y="1045"/>
                <a:ext cx="542" cy="256"/>
                <a:chOff x="1133" y="1389"/>
                <a:chExt cx="542" cy="256"/>
              </a:xfrm>
            </p:grpSpPr>
            <p:sp>
              <p:nvSpPr>
                <p:cNvPr id="107564" name="Rectangle 23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7565" name="Line 23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6" name="Group 234"/>
              <p:cNvGrpSpPr/>
              <p:nvPr/>
            </p:nvGrpSpPr>
            <p:grpSpPr bwMode="auto">
              <a:xfrm>
                <a:off x="2457" y="1045"/>
                <a:ext cx="542" cy="256"/>
                <a:chOff x="1133" y="1389"/>
                <a:chExt cx="542" cy="256"/>
              </a:xfrm>
            </p:grpSpPr>
            <p:sp>
              <p:nvSpPr>
                <p:cNvPr id="107562" name="Rectangle 23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7563" name="Line 23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7" name="Group 237"/>
              <p:cNvGrpSpPr/>
              <p:nvPr/>
            </p:nvGrpSpPr>
            <p:grpSpPr bwMode="auto">
              <a:xfrm>
                <a:off x="2983" y="1045"/>
                <a:ext cx="542" cy="256"/>
                <a:chOff x="1133" y="1389"/>
                <a:chExt cx="542" cy="256"/>
              </a:xfrm>
            </p:grpSpPr>
            <p:sp>
              <p:nvSpPr>
                <p:cNvPr id="107560" name="Rectangle 23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7561" name="Line 23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8" name="Group 240"/>
              <p:cNvGrpSpPr/>
              <p:nvPr/>
            </p:nvGrpSpPr>
            <p:grpSpPr bwMode="auto">
              <a:xfrm>
                <a:off x="3508" y="1045"/>
                <a:ext cx="542" cy="256"/>
                <a:chOff x="1133" y="1389"/>
                <a:chExt cx="542" cy="256"/>
              </a:xfrm>
            </p:grpSpPr>
            <p:sp>
              <p:nvSpPr>
                <p:cNvPr id="107558" name="Rectangle 24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7559" name="Line 24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9" name="Group 243"/>
              <p:cNvGrpSpPr/>
              <p:nvPr/>
            </p:nvGrpSpPr>
            <p:grpSpPr bwMode="auto">
              <a:xfrm>
                <a:off x="4034" y="1045"/>
                <a:ext cx="542" cy="256"/>
                <a:chOff x="1133" y="1389"/>
                <a:chExt cx="542" cy="256"/>
              </a:xfrm>
            </p:grpSpPr>
            <p:sp>
              <p:nvSpPr>
                <p:cNvPr id="107556" name="Rectangle 24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7557" name="Line 24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0" name="Group 246"/>
              <p:cNvGrpSpPr/>
              <p:nvPr/>
            </p:nvGrpSpPr>
            <p:grpSpPr bwMode="auto">
              <a:xfrm>
                <a:off x="4560" y="1045"/>
                <a:ext cx="542" cy="256"/>
                <a:chOff x="1133" y="1389"/>
                <a:chExt cx="542" cy="256"/>
              </a:xfrm>
            </p:grpSpPr>
            <p:sp>
              <p:nvSpPr>
                <p:cNvPr id="107554" name="Rectangle 24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7555" name="Line 24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1" name="Group 249"/>
              <p:cNvGrpSpPr/>
              <p:nvPr/>
            </p:nvGrpSpPr>
            <p:grpSpPr bwMode="auto">
              <a:xfrm>
                <a:off x="5085" y="1045"/>
                <a:ext cx="542" cy="256"/>
                <a:chOff x="1133" y="1389"/>
                <a:chExt cx="542" cy="256"/>
              </a:xfrm>
            </p:grpSpPr>
            <p:sp>
              <p:nvSpPr>
                <p:cNvPr id="107552" name="Rectangle 25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7553" name="Line 25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41" name="Text Box 252"/>
            <p:cNvSpPr txBox="1">
              <a:spLocks noChangeArrowheads="1"/>
            </p:cNvSpPr>
            <p:nvPr/>
          </p:nvSpPr>
          <p:spPr bwMode="auto">
            <a:xfrm>
              <a:off x="-171" y="944"/>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endParaRPr lang="zh-CN" altLang="en-US" sz="1800" b="1">
                <a:solidFill>
                  <a:srgbClr val="A200C8"/>
                </a:solidFill>
                <a:latin typeface="Times New Roman" panose="02020603050405020304" pitchFamily="18" charset="0"/>
                <a:ea typeface="楷体_GB2312" pitchFamily="49" charset="-122"/>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8605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endParaRPr lang="zh-CN" altLang="en-US" sz="3200" dirty="0">
              <a:latin typeface="黑体" panose="02010609060101010101" pitchFamily="49" charset="-122"/>
              <a:ea typeface="黑体" panose="02010609060101010101" pitchFamily="49" charset="-122"/>
            </a:endParaRPr>
          </a:p>
        </p:txBody>
      </p:sp>
      <p:sp>
        <p:nvSpPr>
          <p:cNvPr id="106499" name="Text Box 3"/>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fld>
            <a:endParaRPr lang="en-US" altLang="zh-CN" sz="2400" dirty="0"/>
          </a:p>
        </p:txBody>
      </p:sp>
      <p:sp>
        <p:nvSpPr>
          <p:cNvPr id="1065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65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endParaRPr lang="zh-CN" altLang="en-US" sz="4800" b="1" dirty="0">
              <a:solidFill>
                <a:schemeClr val="tx2"/>
              </a:solidFill>
              <a:latin typeface="Times New Roman" panose="02020603050405020304" pitchFamily="18" charset="0"/>
              <a:ea typeface="黑体" panose="02010609060101010101" pitchFamily="49" charset="-122"/>
            </a:endParaRPr>
          </a:p>
        </p:txBody>
      </p:sp>
      <p:sp>
        <p:nvSpPr>
          <p:cNvPr id="8" name="Rectangle 5"/>
          <p:cNvSpPr txBox="1">
            <a:spLocks noChangeArrowheads="1"/>
          </p:cNvSpPr>
          <p:nvPr/>
        </p:nvSpPr>
        <p:spPr bwMode="auto">
          <a:xfrm>
            <a:off x="314045" y="2520950"/>
            <a:ext cx="860444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void </a:t>
            </a:r>
            <a:r>
              <a:rPr lang="en-US" altLang="zh-CN" sz="2000" b="1" kern="0" dirty="0" err="1">
                <a:latin typeface="黑体" panose="02010609060101010101" pitchFamily="49" charset="-122"/>
                <a:ea typeface="黑体" panose="02010609060101010101" pitchFamily="49" charset="-122"/>
              </a:rPr>
              <a:t>RadixSort</a:t>
            </a:r>
            <a:r>
              <a:rPr lang="en-US" altLang="zh-CN" sz="2000" b="1" kern="0" dirty="0">
                <a:latin typeface="黑体" panose="02010609060101010101" pitchFamily="49" charset="-122"/>
                <a:ea typeface="黑体" panose="02010609060101010101" pitchFamily="49" charset="-122"/>
              </a:rPr>
              <a:t>(){</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int </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node* p;</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for(i=1;i&lt;=</a:t>
            </a:r>
            <a:r>
              <a:rPr lang="en-US" altLang="zh-CN" sz="2000" b="1" kern="0" dirty="0" err="1">
                <a:latin typeface="黑体" panose="02010609060101010101" pitchFamily="49" charset="-122"/>
                <a:ea typeface="黑体" panose="02010609060101010101" pitchFamily="49" charset="-122"/>
              </a:rPr>
              <a:t>weishu;i</a:t>
            </a:r>
            <a:r>
              <a:rPr lang="en-US" altLang="zh-CN" sz="2000" b="1" kern="0" dirty="0">
                <a:latin typeface="黑体" panose="02010609060101010101" pitchFamily="49" charset="-122"/>
                <a:ea typeface="黑体" panose="02010609060101010101" pitchFamily="49" charset="-122"/>
              </a:rPr>
              <a:t>++){</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err="1">
                <a:latin typeface="黑体" panose="02010609060101010101" pitchFamily="49" charset="-122"/>
                <a:ea typeface="黑体" panose="02010609060101010101" pitchFamily="49" charset="-122"/>
              </a:rPr>
              <a:t>init</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将队头队尾指针设置成</a:t>
            </a:r>
            <a:r>
              <a:rPr lang="en-US" altLang="zh-CN" sz="2000" b="1" kern="0" dirty="0">
                <a:latin typeface="黑体" panose="02010609060101010101" pitchFamily="49" charset="-122"/>
                <a:ea typeface="黑体" panose="02010609060101010101" pitchFamily="49" charset="-122"/>
              </a:rPr>
              <a:t>NULL</a:t>
            </a:r>
            <a:endParaRPr lang="en-US" altLang="zh-CN" sz="2000" b="1" kern="0" dirty="0">
              <a:latin typeface="黑体" panose="02010609060101010101" pitchFamily="49" charset="-122"/>
              <a:ea typeface="黑体" panose="02010609060101010101" pitchFamily="49" charset="-122"/>
            </a:endParaRP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p=head-&gt;next; //</a:t>
            </a:r>
            <a:r>
              <a:rPr lang="zh-CN" altLang="en-US" sz="2000" b="1" kern="0" dirty="0">
                <a:latin typeface="黑体" panose="02010609060101010101" pitchFamily="49" charset="-122"/>
                <a:ea typeface="黑体" panose="02010609060101010101" pitchFamily="49" charset="-122"/>
              </a:rPr>
              <a:t>开始一趟分配的过程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while(p){</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int w=( p-&gt;e /(int)pow(10,i-1))%10; //</a:t>
            </a:r>
            <a:r>
              <a:rPr lang="zh-CN" altLang="en-US" sz="2000" b="1" kern="0" dirty="0">
                <a:latin typeface="黑体" panose="02010609060101010101" pitchFamily="49" charset="-122"/>
                <a:ea typeface="黑体" panose="02010609060101010101" pitchFamily="49" charset="-122"/>
              </a:rPr>
              <a:t>取得第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位的数据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if(f[w]==NULL)   f[w]=p; //</a:t>
            </a:r>
            <a:r>
              <a:rPr lang="zh-CN" altLang="en-US" sz="2000" b="1" kern="0" dirty="0">
                <a:latin typeface="黑体" panose="02010609060101010101" pitchFamily="49" charset="-122"/>
                <a:ea typeface="黑体" panose="02010609060101010101" pitchFamily="49" charset="-122"/>
              </a:rPr>
              <a:t>若是该队列的第一个数据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else   r[w]-&gt;next=p; //</a:t>
            </a:r>
            <a:r>
              <a:rPr lang="zh-CN" altLang="en-US" sz="2000" b="1" kern="0" dirty="0">
                <a:latin typeface="黑体" panose="02010609060101010101" pitchFamily="49" charset="-122"/>
                <a:ea typeface="黑体" panose="02010609060101010101" pitchFamily="49" charset="-122"/>
              </a:rPr>
              <a:t>否则，在队尾插入</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r[w]=p; //</a:t>
            </a:r>
            <a:r>
              <a:rPr lang="zh-CN" altLang="en-US" sz="2000" b="1" kern="0" dirty="0">
                <a:latin typeface="黑体" panose="02010609060101010101" pitchFamily="49" charset="-122"/>
                <a:ea typeface="黑体" panose="02010609060101010101" pitchFamily="49" charset="-122"/>
              </a:rPr>
              <a:t>队尾指针指向新插入的数据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p=p-&gt;next;</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fld>
            <a:endParaRPr lang="en-US" altLang="zh-CN" sz="2400" dirty="0"/>
          </a:p>
        </p:txBody>
      </p:sp>
      <p:sp>
        <p:nvSpPr>
          <p:cNvPr id="106500" name="Text Box 4"/>
          <p:cNvSpPr txBox="1">
            <a:spLocks noChangeArrowheads="1"/>
          </p:cNvSpPr>
          <p:nvPr/>
        </p:nvSpPr>
        <p:spPr bwMode="auto">
          <a:xfrm>
            <a:off x="530324" y="10811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65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endParaRPr lang="zh-CN" altLang="en-US" sz="4800" b="1" dirty="0">
              <a:solidFill>
                <a:schemeClr val="tx2"/>
              </a:solidFill>
              <a:latin typeface="Times New Roman" panose="02020603050405020304" pitchFamily="18" charset="0"/>
              <a:ea typeface="黑体" panose="02010609060101010101" pitchFamily="49" charset="-122"/>
            </a:endParaRPr>
          </a:p>
        </p:txBody>
      </p:sp>
      <p:sp>
        <p:nvSpPr>
          <p:cNvPr id="8" name="Rectangle 5"/>
          <p:cNvSpPr txBox="1">
            <a:spLocks noChangeArrowheads="1"/>
          </p:cNvSpPr>
          <p:nvPr/>
        </p:nvSpPr>
        <p:spPr bwMode="auto">
          <a:xfrm>
            <a:off x="384076" y="2708920"/>
            <a:ext cx="8604448" cy="358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p=head;   //</a:t>
            </a:r>
            <a:r>
              <a:rPr lang="zh-CN" altLang="en-US" sz="2000" b="1" kern="0" dirty="0">
                <a:latin typeface="黑体" panose="02010609060101010101" pitchFamily="49" charset="-122"/>
                <a:ea typeface="黑体" panose="02010609060101010101" pitchFamily="49" charset="-122"/>
              </a:rPr>
              <a:t>开始一趟收集的过程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for(int i=0;i&lt;10;i++){  //</a:t>
            </a:r>
            <a:r>
              <a:rPr lang="zh-CN" altLang="en-US" sz="2000" b="1" kern="0" dirty="0">
                <a:latin typeface="黑体" panose="02010609060101010101" pitchFamily="49" charset="-122"/>
                <a:ea typeface="黑体" panose="02010609060101010101" pitchFamily="49" charset="-122"/>
              </a:rPr>
              <a:t>共</a:t>
            </a:r>
            <a:r>
              <a:rPr lang="en-US" altLang="zh-CN" sz="2000" b="1" kern="0" dirty="0">
                <a:latin typeface="黑体" panose="02010609060101010101" pitchFamily="49" charset="-122"/>
                <a:ea typeface="黑体" panose="02010609060101010101" pitchFamily="49" charset="-122"/>
              </a:rPr>
              <a:t>10</a:t>
            </a:r>
            <a:r>
              <a:rPr lang="zh-CN" altLang="en-US" sz="2000" b="1" kern="0" dirty="0">
                <a:latin typeface="黑体" panose="02010609060101010101" pitchFamily="49" charset="-122"/>
                <a:ea typeface="黑体" panose="02010609060101010101" pitchFamily="49" charset="-122"/>
              </a:rPr>
              <a:t>个队列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若第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个队列不空</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p-&gt;next=f[</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endParaRPr lang="en-US" altLang="zh-CN" sz="2000" b="1" kern="0" dirty="0">
              <a:solidFill>
                <a:srgbClr val="FF0000"/>
              </a:solidFill>
              <a:latin typeface="黑体" panose="02010609060101010101" pitchFamily="49" charset="-122"/>
              <a:ea typeface="黑体" panose="02010609060101010101" pitchFamily="49" charset="-122"/>
            </a:endParaRP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p=r[</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endParaRPr lang="en-US" altLang="zh-CN" sz="2000" b="1" kern="0" dirty="0">
              <a:solidFill>
                <a:srgbClr val="FF0000"/>
              </a:solidFill>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a:solidFill>
                  <a:srgbClr val="FF0000"/>
                </a:solidFill>
                <a:latin typeface="黑体" panose="02010609060101010101" pitchFamily="49" charset="-122"/>
                <a:ea typeface="黑体" panose="02010609060101010101" pitchFamily="49" charset="-122"/>
              </a:rPr>
              <a:t>p-&gt;next=NULL;  </a:t>
            </a:r>
            <a:r>
              <a:rPr lang="en-US" altLang="zh-CN" sz="2000" b="1" kern="0" dirty="0">
                <a:latin typeface="黑体" panose="02010609060101010101" pitchFamily="49" charset="-122"/>
                <a:ea typeface="黑体" panose="02010609060101010101" pitchFamily="49" charset="-122"/>
              </a:rPr>
              <a:t>//</a:t>
            </a:r>
            <a:r>
              <a:rPr lang="zh-CN" altLang="en-US" sz="2000" b="1" kern="0" dirty="0">
                <a:latin typeface="黑体" panose="02010609060101010101" pitchFamily="49" charset="-122"/>
                <a:ea typeface="黑体" panose="02010609060101010101" pitchFamily="49" charset="-122"/>
              </a:rPr>
              <a:t>收集结束，链表加上结束标志。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p:txBody>
      </p:sp>
      <p:sp>
        <p:nvSpPr>
          <p:cNvPr id="9" name="Rectangle 2"/>
          <p:cNvSpPr>
            <a:spLocks noGrp="1" noChangeArrowheads="1"/>
          </p:cNvSpPr>
          <p:nvPr>
            <p:ph type="title"/>
          </p:nvPr>
        </p:nvSpPr>
        <p:spPr>
          <a:xfrm>
            <a:off x="498124" y="18352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p:cNvSpPr>
            <a:spLocks noGrp="1" noChangeArrowheads="1"/>
          </p:cNvSpPr>
          <p:nvPr>
            <p:ph idx="1"/>
          </p:nvPr>
        </p:nvSpPr>
        <p:spPr>
          <a:xfrm>
            <a:off x="357188" y="1428750"/>
            <a:ext cx="8499475" cy="1592263"/>
          </a:xfrm>
        </p:spPr>
        <p:txBody>
          <a:bodyPr/>
          <a:lstStyle/>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  已知整数序列</a:t>
            </a:r>
            <a:r>
              <a:rPr lang="en-US" altLang="zh-CN" sz="2800">
                <a:latin typeface="黑体" panose="02010609060101010101" pitchFamily="49" charset="-122"/>
                <a:ea typeface="黑体" panose="02010609060101010101" pitchFamily="49" charset="-122"/>
              </a:rPr>
              <a:t>43</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12</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70</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89</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65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9</a:t>
            </a:r>
            <a:r>
              <a:rPr lang="zh-CN" altLang="en-US" sz="2800">
                <a:latin typeface="黑体" panose="02010609060101010101" pitchFamily="49" charset="-122"/>
                <a:ea typeface="黑体" panose="02010609060101010101" pitchFamily="49" charset="-122"/>
              </a:rPr>
              <a:t>，写出对其进行链式基数排序的每一趟分配和收集的结果。</a:t>
            </a:r>
            <a:endParaRPr lang="zh-CN" altLang="en-US" sz="2800">
              <a:latin typeface="黑体" panose="02010609060101010101" pitchFamily="49" charset="-122"/>
              <a:ea typeface="黑体" panose="02010609060101010101" pitchFamily="49" charset="-122"/>
            </a:endParaRPr>
          </a:p>
        </p:txBody>
      </p:sp>
      <p:sp>
        <p:nvSpPr>
          <p:cNvPr id="4"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73"/>
          <p:cNvSpPr txBox="1">
            <a:spLocks noChangeArrowheads="1"/>
          </p:cNvSpPr>
          <p:nvPr/>
        </p:nvSpPr>
        <p:spPr bwMode="auto">
          <a:xfrm>
            <a:off x="1728788" y="1776413"/>
            <a:ext cx="5457824"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1" name="Text Box 72"/>
          <p:cNvSpPr txBox="1">
            <a:spLocks noChangeArrowheads="1"/>
          </p:cNvSpPr>
          <p:nvPr/>
        </p:nvSpPr>
        <p:spPr bwMode="auto">
          <a:xfrm>
            <a:off x="1785938" y="2913063"/>
            <a:ext cx="5522366"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2" name="Text Box 71"/>
          <p:cNvSpPr txBox="1">
            <a:spLocks noChangeArrowheads="1"/>
          </p:cNvSpPr>
          <p:nvPr/>
        </p:nvSpPr>
        <p:spPr bwMode="auto">
          <a:xfrm>
            <a:off x="182403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70</a:t>
            </a:r>
            <a:endParaRPr lang="en-US" altLang="zh-CN" sz="2400" dirty="0"/>
          </a:p>
        </p:txBody>
      </p:sp>
      <p:sp>
        <p:nvSpPr>
          <p:cNvPr id="109573" name="Text Box 70"/>
          <p:cNvSpPr txBox="1">
            <a:spLocks noChangeArrowheads="1"/>
          </p:cNvSpPr>
          <p:nvPr/>
        </p:nvSpPr>
        <p:spPr bwMode="auto">
          <a:xfrm>
            <a:off x="5557838" y="25781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17</a:t>
            </a:r>
            <a:endParaRPr lang="en-US" altLang="zh-CN" sz="2400" dirty="0"/>
          </a:p>
        </p:txBody>
      </p:sp>
      <p:sp>
        <p:nvSpPr>
          <p:cNvPr id="109574" name="Line 69"/>
          <p:cNvSpPr>
            <a:spLocks noChangeShapeType="1"/>
          </p:cNvSpPr>
          <p:nvPr/>
        </p:nvSpPr>
        <p:spPr bwMode="auto">
          <a:xfrm flipH="1" flipV="1">
            <a:off x="19573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5" name="Line 68"/>
          <p:cNvSpPr>
            <a:spLocks noChangeShapeType="1"/>
          </p:cNvSpPr>
          <p:nvPr/>
        </p:nvSpPr>
        <p:spPr bwMode="auto">
          <a:xfrm flipH="1" flipV="1">
            <a:off x="5691188" y="2779713"/>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6" name="Line 67"/>
          <p:cNvSpPr>
            <a:spLocks noChangeShapeType="1"/>
          </p:cNvSpPr>
          <p:nvPr/>
        </p:nvSpPr>
        <p:spPr bwMode="auto">
          <a:xfrm>
            <a:off x="1957388" y="1971675"/>
            <a:ext cx="0" cy="593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7" name="Text Box 66"/>
          <p:cNvSpPr txBox="1">
            <a:spLocks noChangeArrowheads="1"/>
          </p:cNvSpPr>
          <p:nvPr/>
        </p:nvSpPr>
        <p:spPr bwMode="auto">
          <a:xfrm>
            <a:off x="6634163" y="221615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578" name="Text Box 65"/>
          <p:cNvSpPr txBox="1">
            <a:spLocks noChangeArrowheads="1"/>
          </p:cNvSpPr>
          <p:nvPr/>
        </p:nvSpPr>
        <p:spPr bwMode="auto">
          <a:xfrm>
            <a:off x="342423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579" name="Line 64"/>
          <p:cNvSpPr>
            <a:spLocks noChangeShapeType="1"/>
          </p:cNvSpPr>
          <p:nvPr/>
        </p:nvSpPr>
        <p:spPr bwMode="auto">
          <a:xfrm flipH="1" flipV="1">
            <a:off x="35575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0" name="Line 63"/>
          <p:cNvSpPr>
            <a:spLocks noChangeShapeType="1"/>
          </p:cNvSpPr>
          <p:nvPr/>
        </p:nvSpPr>
        <p:spPr bwMode="auto">
          <a:xfrm flipH="1" flipV="1">
            <a:off x="6757988" y="241617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1" name="Line 62"/>
          <p:cNvSpPr>
            <a:spLocks noChangeShapeType="1"/>
          </p:cNvSpPr>
          <p:nvPr/>
        </p:nvSpPr>
        <p:spPr bwMode="auto">
          <a:xfrm flipH="1">
            <a:off x="3557588" y="1985963"/>
            <a:ext cx="0" cy="593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2" name="Text Box 61"/>
          <p:cNvSpPr txBox="1">
            <a:spLocks noChangeArrowheads="1"/>
          </p:cNvSpPr>
          <p:nvPr/>
        </p:nvSpPr>
        <p:spPr bwMode="auto">
          <a:xfrm>
            <a:off x="287178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583" name="Line 60"/>
          <p:cNvSpPr>
            <a:spLocks noChangeShapeType="1"/>
          </p:cNvSpPr>
          <p:nvPr/>
        </p:nvSpPr>
        <p:spPr bwMode="auto">
          <a:xfrm flipH="1" flipV="1">
            <a:off x="29860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4" name="Line 59"/>
          <p:cNvSpPr>
            <a:spLocks noChangeShapeType="1"/>
          </p:cNvSpPr>
          <p:nvPr/>
        </p:nvSpPr>
        <p:spPr bwMode="auto">
          <a:xfrm>
            <a:off x="2986088" y="1971675"/>
            <a:ext cx="0" cy="593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5" name="Text Box 58"/>
          <p:cNvSpPr txBox="1">
            <a:spLocks noChangeArrowheads="1"/>
          </p:cNvSpPr>
          <p:nvPr/>
        </p:nvSpPr>
        <p:spPr bwMode="auto">
          <a:xfrm>
            <a:off x="6119813" y="2576513"/>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586" name="Text Box 57"/>
          <p:cNvSpPr txBox="1">
            <a:spLocks noChangeArrowheads="1"/>
          </p:cNvSpPr>
          <p:nvPr/>
        </p:nvSpPr>
        <p:spPr bwMode="auto">
          <a:xfrm>
            <a:off x="5557838" y="220662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09587" name="Line 56"/>
          <p:cNvSpPr>
            <a:spLocks noChangeShapeType="1"/>
          </p:cNvSpPr>
          <p:nvPr/>
        </p:nvSpPr>
        <p:spPr bwMode="auto">
          <a:xfrm flipH="1" flipV="1">
            <a:off x="5681663" y="2406650"/>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8" name="Line 55"/>
          <p:cNvSpPr>
            <a:spLocks noChangeShapeType="1"/>
          </p:cNvSpPr>
          <p:nvPr/>
        </p:nvSpPr>
        <p:spPr bwMode="auto">
          <a:xfrm flipH="1" flipV="1">
            <a:off x="6234113" y="277812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Line 54"/>
          <p:cNvSpPr>
            <a:spLocks noChangeShapeType="1"/>
          </p:cNvSpPr>
          <p:nvPr/>
        </p:nvSpPr>
        <p:spPr bwMode="auto">
          <a:xfrm>
            <a:off x="6224588" y="2005013"/>
            <a:ext cx="0" cy="4953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53"/>
          <p:cNvSpPr txBox="1">
            <a:spLocks noChangeArrowheads="1"/>
          </p:cNvSpPr>
          <p:nvPr/>
        </p:nvSpPr>
        <p:spPr bwMode="auto">
          <a:xfrm>
            <a:off x="4471988" y="216852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591" name="Text Box 52"/>
          <p:cNvSpPr txBox="1">
            <a:spLocks noChangeArrowheads="1"/>
          </p:cNvSpPr>
          <p:nvPr/>
        </p:nvSpPr>
        <p:spPr bwMode="auto">
          <a:xfrm>
            <a:off x="447198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75</a:t>
            </a:r>
            <a:endParaRPr lang="en-US" altLang="zh-CN" sz="2400" dirty="0"/>
          </a:p>
        </p:txBody>
      </p:sp>
      <p:sp>
        <p:nvSpPr>
          <p:cNvPr id="109592" name="Line 51"/>
          <p:cNvSpPr>
            <a:spLocks noChangeShapeType="1"/>
          </p:cNvSpPr>
          <p:nvPr/>
        </p:nvSpPr>
        <p:spPr bwMode="auto">
          <a:xfrm flipH="1" flipV="1">
            <a:off x="45862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3" name="Line 50"/>
          <p:cNvSpPr>
            <a:spLocks noChangeShapeType="1"/>
          </p:cNvSpPr>
          <p:nvPr/>
        </p:nvSpPr>
        <p:spPr bwMode="auto">
          <a:xfrm flipH="1" flipV="1">
            <a:off x="4586288" y="2366963"/>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4" name="Line 49"/>
          <p:cNvSpPr>
            <a:spLocks noChangeShapeType="1"/>
          </p:cNvSpPr>
          <p:nvPr/>
        </p:nvSpPr>
        <p:spPr bwMode="auto">
          <a:xfrm>
            <a:off x="4586288" y="1971675"/>
            <a:ext cx="0" cy="1968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5" name="Text Box 48"/>
          <p:cNvSpPr txBox="1">
            <a:spLocks noChangeArrowheads="1"/>
          </p:cNvSpPr>
          <p:nvPr/>
        </p:nvSpPr>
        <p:spPr bwMode="auto">
          <a:xfrm>
            <a:off x="664368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596" name="Line 47"/>
          <p:cNvSpPr>
            <a:spLocks noChangeShapeType="1"/>
          </p:cNvSpPr>
          <p:nvPr/>
        </p:nvSpPr>
        <p:spPr bwMode="auto">
          <a:xfrm flipH="1" flipV="1">
            <a:off x="67579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7" name="Line 46"/>
          <p:cNvSpPr>
            <a:spLocks noChangeShapeType="1"/>
          </p:cNvSpPr>
          <p:nvPr/>
        </p:nvSpPr>
        <p:spPr bwMode="auto">
          <a:xfrm flipH="1">
            <a:off x="6757988" y="1995488"/>
            <a:ext cx="0" cy="19843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8" name="Text Box 112"/>
          <p:cNvSpPr txBox="1">
            <a:spLocks noChangeArrowheads="1"/>
          </p:cNvSpPr>
          <p:nvPr/>
        </p:nvSpPr>
        <p:spPr bwMode="auto">
          <a:xfrm>
            <a:off x="814388" y="1476375"/>
            <a:ext cx="685800" cy="198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初始状态</a:t>
            </a:r>
            <a:endParaRPr lang="zh-CN" altLang="en-US" sz="2400"/>
          </a:p>
        </p:txBody>
      </p:sp>
      <p:sp>
        <p:nvSpPr>
          <p:cNvPr id="109599" name="Text Box 1"/>
          <p:cNvSpPr txBox="1">
            <a:spLocks noChangeArrowheads="1"/>
          </p:cNvSpPr>
          <p:nvPr/>
        </p:nvSpPr>
        <p:spPr bwMode="auto">
          <a:xfrm>
            <a:off x="1384300" y="2070100"/>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一趟分配</a:t>
            </a:r>
            <a:endParaRPr lang="zh-CN" altLang="en-US" sz="2400"/>
          </a:p>
        </p:txBody>
      </p:sp>
      <p:grpSp>
        <p:nvGrpSpPr>
          <p:cNvPr id="109600" name="Group 91"/>
          <p:cNvGrpSpPr/>
          <p:nvPr/>
        </p:nvGrpSpPr>
        <p:grpSpPr bwMode="auto">
          <a:xfrm>
            <a:off x="1614488" y="1476375"/>
            <a:ext cx="5257800" cy="198438"/>
            <a:chOff x="2160" y="2844"/>
            <a:chExt cx="7200" cy="312"/>
          </a:xfrm>
        </p:grpSpPr>
        <p:sp>
          <p:nvSpPr>
            <p:cNvPr id="109664" name="Text Box 111"/>
            <p:cNvSpPr txBox="1">
              <a:spLocks noChangeArrowheads="1"/>
            </p:cNvSpPr>
            <p:nvPr/>
          </p:nvSpPr>
          <p:spPr bwMode="auto">
            <a:xfrm>
              <a:off x="32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65" name="Text Box 110"/>
            <p:cNvSpPr txBox="1">
              <a:spLocks noChangeArrowheads="1"/>
            </p:cNvSpPr>
            <p:nvPr/>
          </p:nvSpPr>
          <p:spPr bwMode="auto">
            <a:xfrm>
              <a:off x="25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66" name="Line 109"/>
            <p:cNvSpPr>
              <a:spLocks noChangeShapeType="1"/>
            </p:cNvSpPr>
            <p:nvPr/>
          </p:nvSpPr>
          <p:spPr bwMode="auto">
            <a:xfrm flipV="1">
              <a:off x="21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7" name="Text Box 108"/>
            <p:cNvSpPr txBox="1">
              <a:spLocks noChangeArrowheads="1"/>
            </p:cNvSpPr>
            <p:nvPr/>
          </p:nvSpPr>
          <p:spPr bwMode="auto">
            <a:xfrm>
              <a:off x="39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68" name="Text Box 107"/>
            <p:cNvSpPr txBox="1">
              <a:spLocks noChangeArrowheads="1"/>
            </p:cNvSpPr>
            <p:nvPr/>
          </p:nvSpPr>
          <p:spPr bwMode="auto">
            <a:xfrm>
              <a:off x="46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69" name="Text Box 106"/>
            <p:cNvSpPr txBox="1">
              <a:spLocks noChangeArrowheads="1"/>
            </p:cNvSpPr>
            <p:nvPr/>
          </p:nvSpPr>
          <p:spPr bwMode="auto">
            <a:xfrm>
              <a:off x="54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70" name="Text Box 105"/>
            <p:cNvSpPr txBox="1">
              <a:spLocks noChangeArrowheads="1"/>
            </p:cNvSpPr>
            <p:nvPr/>
          </p:nvSpPr>
          <p:spPr bwMode="auto">
            <a:xfrm>
              <a:off x="90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71" name="Text Box 104"/>
            <p:cNvSpPr txBox="1">
              <a:spLocks noChangeArrowheads="1"/>
            </p:cNvSpPr>
            <p:nvPr/>
          </p:nvSpPr>
          <p:spPr bwMode="auto">
            <a:xfrm>
              <a:off x="61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72" name="Text Box 103"/>
            <p:cNvSpPr txBox="1">
              <a:spLocks noChangeArrowheads="1"/>
            </p:cNvSpPr>
            <p:nvPr/>
          </p:nvSpPr>
          <p:spPr bwMode="auto">
            <a:xfrm>
              <a:off x="75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73" name="Text Box 102"/>
            <p:cNvSpPr txBox="1">
              <a:spLocks noChangeArrowheads="1"/>
            </p:cNvSpPr>
            <p:nvPr/>
          </p:nvSpPr>
          <p:spPr bwMode="auto">
            <a:xfrm>
              <a:off x="68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74" name="Text Box 101"/>
            <p:cNvSpPr txBox="1">
              <a:spLocks noChangeArrowheads="1"/>
            </p:cNvSpPr>
            <p:nvPr/>
          </p:nvSpPr>
          <p:spPr bwMode="auto">
            <a:xfrm>
              <a:off x="82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75" name="Line 100"/>
            <p:cNvSpPr>
              <a:spLocks noChangeShapeType="1"/>
            </p:cNvSpPr>
            <p:nvPr/>
          </p:nvSpPr>
          <p:spPr bwMode="auto">
            <a:xfrm flipV="1">
              <a:off x="28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6" name="Line 99"/>
            <p:cNvSpPr>
              <a:spLocks noChangeShapeType="1"/>
            </p:cNvSpPr>
            <p:nvPr/>
          </p:nvSpPr>
          <p:spPr bwMode="auto">
            <a:xfrm flipV="1">
              <a:off x="36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7" name="Line 98"/>
            <p:cNvSpPr>
              <a:spLocks noChangeShapeType="1"/>
            </p:cNvSpPr>
            <p:nvPr/>
          </p:nvSpPr>
          <p:spPr bwMode="auto">
            <a:xfrm flipV="1">
              <a:off x="43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8" name="Line 97"/>
            <p:cNvSpPr>
              <a:spLocks noChangeShapeType="1"/>
            </p:cNvSpPr>
            <p:nvPr/>
          </p:nvSpPr>
          <p:spPr bwMode="auto">
            <a:xfrm flipV="1">
              <a:off x="50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9" name="Line 96"/>
            <p:cNvSpPr>
              <a:spLocks noChangeShapeType="1"/>
            </p:cNvSpPr>
            <p:nvPr/>
          </p:nvSpPr>
          <p:spPr bwMode="auto">
            <a:xfrm flipV="1">
              <a:off x="57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0" name="Line 95"/>
            <p:cNvSpPr>
              <a:spLocks noChangeShapeType="1"/>
            </p:cNvSpPr>
            <p:nvPr/>
          </p:nvSpPr>
          <p:spPr bwMode="auto">
            <a:xfrm flipV="1">
              <a:off x="64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1" name="Line 94"/>
            <p:cNvSpPr>
              <a:spLocks noChangeShapeType="1"/>
            </p:cNvSpPr>
            <p:nvPr/>
          </p:nvSpPr>
          <p:spPr bwMode="auto">
            <a:xfrm flipV="1">
              <a:off x="72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2" name="Line 93"/>
            <p:cNvSpPr>
              <a:spLocks noChangeShapeType="1"/>
            </p:cNvSpPr>
            <p:nvPr/>
          </p:nvSpPr>
          <p:spPr bwMode="auto">
            <a:xfrm flipV="1">
              <a:off x="79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3" name="Line 92"/>
            <p:cNvSpPr>
              <a:spLocks noChangeShapeType="1"/>
            </p:cNvSpPr>
            <p:nvPr/>
          </p:nvSpPr>
          <p:spPr bwMode="auto">
            <a:xfrm flipV="1">
              <a:off x="86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1" name="Text Box 89"/>
          <p:cNvSpPr txBox="1">
            <a:spLocks noChangeArrowheads="1"/>
          </p:cNvSpPr>
          <p:nvPr/>
        </p:nvSpPr>
        <p:spPr bwMode="auto">
          <a:xfrm>
            <a:off x="1728788" y="3654425"/>
            <a:ext cx="565152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2" name="Text Box 88"/>
          <p:cNvSpPr txBox="1">
            <a:spLocks noChangeArrowheads="1"/>
          </p:cNvSpPr>
          <p:nvPr/>
        </p:nvSpPr>
        <p:spPr bwMode="auto">
          <a:xfrm>
            <a:off x="1728789" y="5178425"/>
            <a:ext cx="543877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3" name="Text Box 2"/>
          <p:cNvSpPr txBox="1">
            <a:spLocks noChangeArrowheads="1"/>
          </p:cNvSpPr>
          <p:nvPr/>
        </p:nvSpPr>
        <p:spPr bwMode="auto">
          <a:xfrm>
            <a:off x="814388" y="3379788"/>
            <a:ext cx="685800" cy="198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一趟收集</a:t>
            </a:r>
            <a:endParaRPr lang="zh-CN" altLang="en-US" sz="2400"/>
          </a:p>
        </p:txBody>
      </p:sp>
      <p:sp>
        <p:nvSpPr>
          <p:cNvPr id="109604" name="Text Box 90"/>
          <p:cNvSpPr txBox="1">
            <a:spLocks noChangeArrowheads="1"/>
          </p:cNvSpPr>
          <p:nvPr/>
        </p:nvSpPr>
        <p:spPr bwMode="auto">
          <a:xfrm>
            <a:off x="1384300" y="4348163"/>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二趟分配</a:t>
            </a:r>
            <a:endParaRPr lang="zh-CN" altLang="en-US" sz="2400"/>
          </a:p>
        </p:txBody>
      </p:sp>
      <p:grpSp>
        <p:nvGrpSpPr>
          <p:cNvPr id="109605" name="Group 3"/>
          <p:cNvGrpSpPr/>
          <p:nvPr/>
        </p:nvGrpSpPr>
        <p:grpSpPr bwMode="auto">
          <a:xfrm>
            <a:off x="1614488" y="3357563"/>
            <a:ext cx="5257800" cy="198437"/>
            <a:chOff x="2160" y="2844"/>
            <a:chExt cx="7200" cy="312"/>
          </a:xfrm>
        </p:grpSpPr>
        <p:sp>
          <p:nvSpPr>
            <p:cNvPr id="109644" name="Text Box 23"/>
            <p:cNvSpPr txBox="1">
              <a:spLocks noChangeArrowheads="1"/>
            </p:cNvSpPr>
            <p:nvPr/>
          </p:nvSpPr>
          <p:spPr bwMode="auto">
            <a:xfrm>
              <a:off x="32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45" name="Text Box 22"/>
            <p:cNvSpPr txBox="1">
              <a:spLocks noChangeArrowheads="1"/>
            </p:cNvSpPr>
            <p:nvPr/>
          </p:nvSpPr>
          <p:spPr bwMode="auto">
            <a:xfrm>
              <a:off x="25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46" name="Line 21"/>
            <p:cNvSpPr>
              <a:spLocks noChangeShapeType="1"/>
            </p:cNvSpPr>
            <p:nvPr/>
          </p:nvSpPr>
          <p:spPr bwMode="auto">
            <a:xfrm flipV="1">
              <a:off x="21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7" name="Text Box 20"/>
            <p:cNvSpPr txBox="1">
              <a:spLocks noChangeArrowheads="1"/>
            </p:cNvSpPr>
            <p:nvPr/>
          </p:nvSpPr>
          <p:spPr bwMode="auto">
            <a:xfrm>
              <a:off x="39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48" name="Text Box 19"/>
            <p:cNvSpPr txBox="1">
              <a:spLocks noChangeArrowheads="1"/>
            </p:cNvSpPr>
            <p:nvPr/>
          </p:nvSpPr>
          <p:spPr bwMode="auto">
            <a:xfrm>
              <a:off x="46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49" name="Text Box 18"/>
            <p:cNvSpPr txBox="1">
              <a:spLocks noChangeArrowheads="1"/>
            </p:cNvSpPr>
            <p:nvPr/>
          </p:nvSpPr>
          <p:spPr bwMode="auto">
            <a:xfrm>
              <a:off x="54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50" name="Text Box 17"/>
            <p:cNvSpPr txBox="1">
              <a:spLocks noChangeArrowheads="1"/>
            </p:cNvSpPr>
            <p:nvPr/>
          </p:nvSpPr>
          <p:spPr bwMode="auto">
            <a:xfrm>
              <a:off x="90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51" name="Text Box 16"/>
            <p:cNvSpPr txBox="1">
              <a:spLocks noChangeArrowheads="1"/>
            </p:cNvSpPr>
            <p:nvPr/>
          </p:nvSpPr>
          <p:spPr bwMode="auto">
            <a:xfrm>
              <a:off x="61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52" name="Text Box 15"/>
            <p:cNvSpPr txBox="1">
              <a:spLocks noChangeArrowheads="1"/>
            </p:cNvSpPr>
            <p:nvPr/>
          </p:nvSpPr>
          <p:spPr bwMode="auto">
            <a:xfrm>
              <a:off x="75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53" name="Text Box 14"/>
            <p:cNvSpPr txBox="1">
              <a:spLocks noChangeArrowheads="1"/>
            </p:cNvSpPr>
            <p:nvPr/>
          </p:nvSpPr>
          <p:spPr bwMode="auto">
            <a:xfrm>
              <a:off x="68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09654" name="Text Box 13"/>
            <p:cNvSpPr txBox="1">
              <a:spLocks noChangeArrowheads="1"/>
            </p:cNvSpPr>
            <p:nvPr/>
          </p:nvSpPr>
          <p:spPr bwMode="auto">
            <a:xfrm>
              <a:off x="82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55" name="Line 12"/>
            <p:cNvSpPr>
              <a:spLocks noChangeShapeType="1"/>
            </p:cNvSpPr>
            <p:nvPr/>
          </p:nvSpPr>
          <p:spPr bwMode="auto">
            <a:xfrm flipV="1">
              <a:off x="28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6" name="Line 11"/>
            <p:cNvSpPr>
              <a:spLocks noChangeShapeType="1"/>
            </p:cNvSpPr>
            <p:nvPr/>
          </p:nvSpPr>
          <p:spPr bwMode="auto">
            <a:xfrm flipV="1">
              <a:off x="36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7" name="Line 10"/>
            <p:cNvSpPr>
              <a:spLocks noChangeShapeType="1"/>
            </p:cNvSpPr>
            <p:nvPr/>
          </p:nvSpPr>
          <p:spPr bwMode="auto">
            <a:xfrm flipV="1">
              <a:off x="43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8" name="Line 9"/>
            <p:cNvSpPr>
              <a:spLocks noChangeShapeType="1"/>
            </p:cNvSpPr>
            <p:nvPr/>
          </p:nvSpPr>
          <p:spPr bwMode="auto">
            <a:xfrm flipV="1">
              <a:off x="50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9" name="Line 8"/>
            <p:cNvSpPr>
              <a:spLocks noChangeShapeType="1"/>
            </p:cNvSpPr>
            <p:nvPr/>
          </p:nvSpPr>
          <p:spPr bwMode="auto">
            <a:xfrm flipV="1">
              <a:off x="57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0" name="Line 7"/>
            <p:cNvSpPr>
              <a:spLocks noChangeShapeType="1"/>
            </p:cNvSpPr>
            <p:nvPr/>
          </p:nvSpPr>
          <p:spPr bwMode="auto">
            <a:xfrm flipV="1">
              <a:off x="64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1" name="Line 6"/>
            <p:cNvSpPr>
              <a:spLocks noChangeShapeType="1"/>
            </p:cNvSpPr>
            <p:nvPr/>
          </p:nvSpPr>
          <p:spPr bwMode="auto">
            <a:xfrm flipV="1">
              <a:off x="72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2" name="Line 5"/>
            <p:cNvSpPr>
              <a:spLocks noChangeShapeType="1"/>
            </p:cNvSpPr>
            <p:nvPr/>
          </p:nvSpPr>
          <p:spPr bwMode="auto">
            <a:xfrm flipV="1">
              <a:off x="79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3" name="Line 4"/>
            <p:cNvSpPr>
              <a:spLocks noChangeShapeType="1"/>
            </p:cNvSpPr>
            <p:nvPr/>
          </p:nvSpPr>
          <p:spPr bwMode="auto">
            <a:xfrm flipV="1">
              <a:off x="86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6" name="Text Box 87"/>
          <p:cNvSpPr txBox="1">
            <a:spLocks noChangeArrowheads="1"/>
          </p:cNvSpPr>
          <p:nvPr/>
        </p:nvSpPr>
        <p:spPr bwMode="auto">
          <a:xfrm>
            <a:off x="2424113" y="444817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07" name="Line 86"/>
          <p:cNvSpPr>
            <a:spLocks noChangeShapeType="1"/>
          </p:cNvSpPr>
          <p:nvPr/>
        </p:nvSpPr>
        <p:spPr bwMode="auto">
          <a:xfrm flipH="1" flipV="1">
            <a:off x="2528888" y="464502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08" name="Text Box 85"/>
          <p:cNvSpPr txBox="1">
            <a:spLocks noChangeArrowheads="1"/>
          </p:cNvSpPr>
          <p:nvPr/>
        </p:nvSpPr>
        <p:spPr bwMode="auto">
          <a:xfrm>
            <a:off x="2414588" y="4843463"/>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09" name="Line 84"/>
          <p:cNvSpPr>
            <a:spLocks noChangeShapeType="1"/>
          </p:cNvSpPr>
          <p:nvPr/>
        </p:nvSpPr>
        <p:spPr bwMode="auto">
          <a:xfrm flipH="1" flipV="1">
            <a:off x="2528888" y="5041900"/>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0" name="Line 83"/>
          <p:cNvSpPr>
            <a:spLocks noChangeShapeType="1"/>
          </p:cNvSpPr>
          <p:nvPr/>
        </p:nvSpPr>
        <p:spPr bwMode="auto">
          <a:xfrm flipH="1">
            <a:off x="2528888" y="3852863"/>
            <a:ext cx="0" cy="595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82"/>
          <p:cNvSpPr txBox="1">
            <a:spLocks noChangeArrowheads="1"/>
          </p:cNvSpPr>
          <p:nvPr/>
        </p:nvSpPr>
        <p:spPr bwMode="auto">
          <a:xfrm>
            <a:off x="1862138" y="4484688"/>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12" name="Text Box 81"/>
          <p:cNvSpPr txBox="1">
            <a:spLocks noChangeArrowheads="1"/>
          </p:cNvSpPr>
          <p:nvPr/>
        </p:nvSpPr>
        <p:spPr bwMode="auto">
          <a:xfrm>
            <a:off x="1862138" y="487997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13" name="Line 80"/>
          <p:cNvSpPr>
            <a:spLocks noChangeShapeType="1"/>
          </p:cNvSpPr>
          <p:nvPr/>
        </p:nvSpPr>
        <p:spPr bwMode="auto">
          <a:xfrm flipH="1" flipV="1">
            <a:off x="1976438" y="5078413"/>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4" name="Line 79"/>
          <p:cNvSpPr>
            <a:spLocks noChangeShapeType="1"/>
          </p:cNvSpPr>
          <p:nvPr/>
        </p:nvSpPr>
        <p:spPr bwMode="auto">
          <a:xfrm flipH="1" flipV="1">
            <a:off x="1976438" y="468312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5" name="Text Box 78"/>
          <p:cNvSpPr txBox="1">
            <a:spLocks noChangeArrowheads="1"/>
          </p:cNvSpPr>
          <p:nvPr/>
        </p:nvSpPr>
        <p:spPr bwMode="auto">
          <a:xfrm>
            <a:off x="4034771" y="4818062"/>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43</a:t>
            </a:r>
            <a:endParaRPr lang="en-US" altLang="zh-CN" sz="2400" dirty="0"/>
          </a:p>
        </p:txBody>
      </p:sp>
      <p:sp>
        <p:nvSpPr>
          <p:cNvPr id="109616" name="Line 77"/>
          <p:cNvSpPr>
            <a:spLocks noChangeShapeType="1"/>
          </p:cNvSpPr>
          <p:nvPr/>
        </p:nvSpPr>
        <p:spPr bwMode="auto">
          <a:xfrm flipH="1" flipV="1">
            <a:off x="4149071" y="5062536"/>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76"/>
          <p:cNvSpPr txBox="1">
            <a:spLocks noChangeArrowheads="1"/>
          </p:cNvSpPr>
          <p:nvPr/>
        </p:nvSpPr>
        <p:spPr bwMode="auto">
          <a:xfrm>
            <a:off x="6128725" y="4837114"/>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89</a:t>
            </a:r>
            <a:endParaRPr lang="en-US" altLang="zh-CN" sz="2400" dirty="0"/>
          </a:p>
        </p:txBody>
      </p:sp>
      <p:sp>
        <p:nvSpPr>
          <p:cNvPr id="109618" name="Line 75"/>
          <p:cNvSpPr>
            <a:spLocks noChangeShapeType="1"/>
          </p:cNvSpPr>
          <p:nvPr/>
        </p:nvSpPr>
        <p:spPr bwMode="auto">
          <a:xfrm flipH="1">
            <a:off x="1985963" y="3889375"/>
            <a:ext cx="0" cy="59531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9" name="Line 74"/>
          <p:cNvSpPr>
            <a:spLocks noChangeShapeType="1"/>
          </p:cNvSpPr>
          <p:nvPr/>
        </p:nvSpPr>
        <p:spPr bwMode="auto">
          <a:xfrm>
            <a:off x="6238876" y="3848100"/>
            <a:ext cx="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9620" name="Group 24"/>
          <p:cNvGrpSpPr/>
          <p:nvPr/>
        </p:nvGrpSpPr>
        <p:grpSpPr bwMode="auto">
          <a:xfrm>
            <a:off x="1614488" y="5537200"/>
            <a:ext cx="5257800" cy="198438"/>
            <a:chOff x="2160" y="2844"/>
            <a:chExt cx="7200" cy="312"/>
          </a:xfrm>
        </p:grpSpPr>
        <p:sp>
          <p:nvSpPr>
            <p:cNvPr id="109624" name="Text Box 44"/>
            <p:cNvSpPr txBox="1">
              <a:spLocks noChangeArrowheads="1"/>
            </p:cNvSpPr>
            <p:nvPr/>
          </p:nvSpPr>
          <p:spPr bwMode="auto">
            <a:xfrm>
              <a:off x="32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25" name="Text Box 43"/>
            <p:cNvSpPr txBox="1">
              <a:spLocks noChangeArrowheads="1"/>
            </p:cNvSpPr>
            <p:nvPr/>
          </p:nvSpPr>
          <p:spPr bwMode="auto">
            <a:xfrm>
              <a:off x="25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26" name="Line 42"/>
            <p:cNvSpPr>
              <a:spLocks noChangeShapeType="1"/>
            </p:cNvSpPr>
            <p:nvPr/>
          </p:nvSpPr>
          <p:spPr bwMode="auto">
            <a:xfrm flipV="1">
              <a:off x="21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7" name="Text Box 41"/>
            <p:cNvSpPr txBox="1">
              <a:spLocks noChangeArrowheads="1"/>
            </p:cNvSpPr>
            <p:nvPr/>
          </p:nvSpPr>
          <p:spPr bwMode="auto">
            <a:xfrm>
              <a:off x="39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28" name="Text Box 40"/>
            <p:cNvSpPr txBox="1">
              <a:spLocks noChangeArrowheads="1"/>
            </p:cNvSpPr>
            <p:nvPr/>
          </p:nvSpPr>
          <p:spPr bwMode="auto">
            <a:xfrm>
              <a:off x="46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29" name="Text Box 39"/>
            <p:cNvSpPr txBox="1">
              <a:spLocks noChangeArrowheads="1"/>
            </p:cNvSpPr>
            <p:nvPr/>
          </p:nvSpPr>
          <p:spPr bwMode="auto">
            <a:xfrm>
              <a:off x="54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30" name="Text Box 38"/>
            <p:cNvSpPr txBox="1">
              <a:spLocks noChangeArrowheads="1"/>
            </p:cNvSpPr>
            <p:nvPr/>
          </p:nvSpPr>
          <p:spPr bwMode="auto">
            <a:xfrm>
              <a:off x="90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31" name="Text Box 37"/>
            <p:cNvSpPr txBox="1">
              <a:spLocks noChangeArrowheads="1"/>
            </p:cNvSpPr>
            <p:nvPr/>
          </p:nvSpPr>
          <p:spPr bwMode="auto">
            <a:xfrm>
              <a:off x="61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32" name="Text Box 36"/>
            <p:cNvSpPr txBox="1">
              <a:spLocks noChangeArrowheads="1"/>
            </p:cNvSpPr>
            <p:nvPr/>
          </p:nvSpPr>
          <p:spPr bwMode="auto">
            <a:xfrm>
              <a:off x="75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33" name="Text Box 35"/>
            <p:cNvSpPr txBox="1">
              <a:spLocks noChangeArrowheads="1"/>
            </p:cNvSpPr>
            <p:nvPr/>
          </p:nvSpPr>
          <p:spPr bwMode="auto">
            <a:xfrm>
              <a:off x="68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34" name="Text Box 34"/>
            <p:cNvSpPr txBox="1">
              <a:spLocks noChangeArrowheads="1"/>
            </p:cNvSpPr>
            <p:nvPr/>
          </p:nvSpPr>
          <p:spPr bwMode="auto">
            <a:xfrm>
              <a:off x="82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35" name="Line 33"/>
            <p:cNvSpPr>
              <a:spLocks noChangeShapeType="1"/>
            </p:cNvSpPr>
            <p:nvPr/>
          </p:nvSpPr>
          <p:spPr bwMode="auto">
            <a:xfrm flipV="1">
              <a:off x="28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6" name="Line 32"/>
            <p:cNvSpPr>
              <a:spLocks noChangeShapeType="1"/>
            </p:cNvSpPr>
            <p:nvPr/>
          </p:nvSpPr>
          <p:spPr bwMode="auto">
            <a:xfrm flipV="1">
              <a:off x="36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7" name="Line 31"/>
            <p:cNvSpPr>
              <a:spLocks noChangeShapeType="1"/>
            </p:cNvSpPr>
            <p:nvPr/>
          </p:nvSpPr>
          <p:spPr bwMode="auto">
            <a:xfrm flipV="1">
              <a:off x="43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8" name="Line 30"/>
            <p:cNvSpPr>
              <a:spLocks noChangeShapeType="1"/>
            </p:cNvSpPr>
            <p:nvPr/>
          </p:nvSpPr>
          <p:spPr bwMode="auto">
            <a:xfrm flipV="1">
              <a:off x="50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9" name="Line 29"/>
            <p:cNvSpPr>
              <a:spLocks noChangeShapeType="1"/>
            </p:cNvSpPr>
            <p:nvPr/>
          </p:nvSpPr>
          <p:spPr bwMode="auto">
            <a:xfrm flipV="1">
              <a:off x="57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0" name="Line 28"/>
            <p:cNvSpPr>
              <a:spLocks noChangeShapeType="1"/>
            </p:cNvSpPr>
            <p:nvPr/>
          </p:nvSpPr>
          <p:spPr bwMode="auto">
            <a:xfrm flipV="1">
              <a:off x="64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1" name="Line 27"/>
            <p:cNvSpPr>
              <a:spLocks noChangeShapeType="1"/>
            </p:cNvSpPr>
            <p:nvPr/>
          </p:nvSpPr>
          <p:spPr bwMode="auto">
            <a:xfrm flipV="1">
              <a:off x="72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2" name="Line 26"/>
            <p:cNvSpPr>
              <a:spLocks noChangeShapeType="1"/>
            </p:cNvSpPr>
            <p:nvPr/>
          </p:nvSpPr>
          <p:spPr bwMode="auto">
            <a:xfrm flipV="1">
              <a:off x="79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3" name="Line 25"/>
            <p:cNvSpPr>
              <a:spLocks noChangeShapeType="1"/>
            </p:cNvSpPr>
            <p:nvPr/>
          </p:nvSpPr>
          <p:spPr bwMode="auto">
            <a:xfrm flipV="1">
              <a:off x="86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21" name="Line 45"/>
          <p:cNvSpPr>
            <a:spLocks noChangeShapeType="1"/>
          </p:cNvSpPr>
          <p:nvPr/>
        </p:nvSpPr>
        <p:spPr bwMode="auto">
          <a:xfrm>
            <a:off x="5681663" y="1995488"/>
            <a:ext cx="0" cy="19843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2" name="Rectangle 113"/>
          <p:cNvSpPr>
            <a:spLocks noChangeArrowheads="1"/>
          </p:cNvSpPr>
          <p:nvPr/>
        </p:nvSpPr>
        <p:spPr bwMode="auto">
          <a:xfrm>
            <a:off x="795338" y="8763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09623" name="Rectangle 164"/>
          <p:cNvSpPr>
            <a:spLocks noChangeArrowheads="1"/>
          </p:cNvSpPr>
          <p:nvPr/>
        </p:nvSpPr>
        <p:spPr bwMode="auto">
          <a:xfrm>
            <a:off x="795338" y="1333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16" name="Line 74"/>
          <p:cNvSpPr>
            <a:spLocks noChangeShapeType="1"/>
          </p:cNvSpPr>
          <p:nvPr/>
        </p:nvSpPr>
        <p:spPr bwMode="auto">
          <a:xfrm>
            <a:off x="4154153" y="3821906"/>
            <a:ext cx="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Text Box 71"/>
          <p:cNvSpPr txBox="1">
            <a:spLocks noChangeArrowheads="1"/>
          </p:cNvSpPr>
          <p:nvPr/>
        </p:nvSpPr>
        <p:spPr bwMode="auto">
          <a:xfrm>
            <a:off x="5593716" y="4818856"/>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70</a:t>
            </a:r>
            <a:endParaRPr lang="en-US" altLang="zh-CN" sz="2400" dirty="0"/>
          </a:p>
        </p:txBody>
      </p:sp>
      <p:sp>
        <p:nvSpPr>
          <p:cNvPr id="118" name="Text Box 52"/>
          <p:cNvSpPr txBox="1">
            <a:spLocks noChangeArrowheads="1"/>
          </p:cNvSpPr>
          <p:nvPr/>
        </p:nvSpPr>
        <p:spPr bwMode="auto">
          <a:xfrm>
            <a:off x="5595304" y="4428329"/>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75</a:t>
            </a:r>
            <a:endParaRPr lang="en-US" altLang="zh-CN" sz="2400" dirty="0"/>
          </a:p>
        </p:txBody>
      </p:sp>
      <p:sp>
        <p:nvSpPr>
          <p:cNvPr id="119" name="Text Box 53"/>
          <p:cNvSpPr txBox="1">
            <a:spLocks noChangeArrowheads="1"/>
          </p:cNvSpPr>
          <p:nvPr/>
        </p:nvSpPr>
        <p:spPr bwMode="auto">
          <a:xfrm>
            <a:off x="5096194" y="4812506"/>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20" name="Text Box 57"/>
          <p:cNvSpPr txBox="1">
            <a:spLocks noChangeArrowheads="1"/>
          </p:cNvSpPr>
          <p:nvPr/>
        </p:nvSpPr>
        <p:spPr bwMode="auto">
          <a:xfrm>
            <a:off x="5574983" y="404852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21" name="Line 77"/>
          <p:cNvSpPr>
            <a:spLocks noChangeShapeType="1"/>
          </p:cNvSpPr>
          <p:nvPr/>
        </p:nvSpPr>
        <p:spPr bwMode="auto">
          <a:xfrm flipH="1" flipV="1">
            <a:off x="5210494" y="5068886"/>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Line 77"/>
          <p:cNvSpPr>
            <a:spLocks noChangeShapeType="1"/>
          </p:cNvSpPr>
          <p:nvPr/>
        </p:nvSpPr>
        <p:spPr bwMode="auto">
          <a:xfrm flipH="1" flipV="1">
            <a:off x="5708016" y="5062537"/>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77"/>
          <p:cNvSpPr>
            <a:spLocks noChangeShapeType="1"/>
          </p:cNvSpPr>
          <p:nvPr/>
        </p:nvSpPr>
        <p:spPr bwMode="auto">
          <a:xfrm flipH="1" flipV="1">
            <a:off x="6243025" y="5041900"/>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74"/>
          <p:cNvSpPr>
            <a:spLocks noChangeShapeType="1"/>
          </p:cNvSpPr>
          <p:nvPr/>
        </p:nvSpPr>
        <p:spPr bwMode="auto">
          <a:xfrm>
            <a:off x="5210494" y="3828256"/>
            <a:ext cx="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 name="Line 77"/>
          <p:cNvSpPr>
            <a:spLocks noChangeShapeType="1"/>
          </p:cNvSpPr>
          <p:nvPr/>
        </p:nvSpPr>
        <p:spPr bwMode="auto">
          <a:xfrm flipH="1" flipV="1">
            <a:off x="5694999" y="4645024"/>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 name="Line 77"/>
          <p:cNvSpPr>
            <a:spLocks noChangeShapeType="1"/>
          </p:cNvSpPr>
          <p:nvPr/>
        </p:nvSpPr>
        <p:spPr bwMode="auto">
          <a:xfrm flipH="1" flipV="1">
            <a:off x="5681663" y="424695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 name="Line 49"/>
          <p:cNvSpPr>
            <a:spLocks noChangeShapeType="1"/>
          </p:cNvSpPr>
          <p:nvPr/>
        </p:nvSpPr>
        <p:spPr bwMode="auto">
          <a:xfrm>
            <a:off x="5690871" y="3848100"/>
            <a:ext cx="0" cy="1968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85750"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0595" name="Text Box 3"/>
          <p:cNvSpPr txBox="1">
            <a:spLocks noChangeArrowheads="1"/>
          </p:cNvSpPr>
          <p:nvPr/>
        </p:nvSpPr>
        <p:spPr bwMode="auto">
          <a:xfrm>
            <a:off x="8028384" y="6400800"/>
            <a:ext cx="1115616"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C9F3477-3EDB-482A-BDBD-FDA07DBC8D26}" type="slidenum">
              <a:rPr lang="zh-CN" altLang="en-US" sz="2400"/>
            </a:fld>
            <a:endParaRPr lang="en-US" altLang="zh-CN" sz="2400" dirty="0"/>
          </a:p>
        </p:txBody>
      </p:sp>
      <p:sp>
        <p:nvSpPr>
          <p:cNvPr id="1105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10597" name="Rectangle 5"/>
          <p:cNvSpPr>
            <a:spLocks noGrp="1" noChangeArrowheads="1"/>
          </p:cNvSpPr>
          <p:nvPr>
            <p:ph type="body" idx="1"/>
          </p:nvPr>
        </p:nvSpPr>
        <p:spPr>
          <a:xfrm>
            <a:off x="214313" y="2643188"/>
            <a:ext cx="8750175"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若每个关键字有 </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位,关键字的基数为</a:t>
            </a:r>
            <a:r>
              <a:rPr lang="en-US" altLang="zh-CN" b="1" dirty="0">
                <a:solidFill>
                  <a:srgbClr val="FF0000"/>
                </a:solidFill>
                <a:latin typeface="黑体" panose="02010609060101010101" pitchFamily="49" charset="-122"/>
                <a:ea typeface="黑体" panose="02010609060101010101" pitchFamily="49" charset="-122"/>
              </a:rPr>
              <a:t>radix</a:t>
            </a:r>
            <a:r>
              <a:rPr lang="zh-CN" altLang="en-US" b="1" dirty="0">
                <a:solidFill>
                  <a:srgbClr val="FF0000"/>
                </a:solidFill>
                <a:latin typeface="黑体" panose="02010609060101010101" pitchFamily="49" charset="-122"/>
                <a:ea typeface="黑体" panose="02010609060101010101" pitchFamily="49" charset="-122"/>
              </a:rPr>
              <a:t> </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需要重复执行</a:t>
            </a:r>
            <a:r>
              <a:rPr lang="en-US" altLang="zh-CN" b="1" dirty="0">
                <a:solidFill>
                  <a:srgbClr val="FF0000"/>
                </a:solidFill>
                <a:latin typeface="黑体" panose="02010609060101010101" pitchFamily="49" charset="-122"/>
                <a:ea typeface="黑体" panose="02010609060101010101" pitchFamily="49" charset="-122"/>
              </a:rPr>
              <a:t>d </a:t>
            </a:r>
            <a:r>
              <a:rPr lang="zh-CN" altLang="en-US" b="1" dirty="0">
                <a:latin typeface="黑体" panose="02010609060101010101" pitchFamily="49" charset="-122"/>
                <a:ea typeface="黑体" panose="02010609060101010101" pitchFamily="49" charset="-122"/>
              </a:rPr>
              <a:t>趟</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与</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每趟对 </a:t>
            </a:r>
            <a:r>
              <a:rPr lang="en-US" altLang="zh-CN" b="1" dirty="0">
                <a:solidFill>
                  <a:srgbClr val="FF0000"/>
                </a:solidFill>
                <a:latin typeface="黑体" panose="02010609060101010101" pitchFamily="49" charset="-122"/>
                <a:ea typeface="黑体" panose="02010609060101010101" pitchFamily="49" charset="-122"/>
              </a:rPr>
              <a:t>n </a:t>
            </a:r>
            <a:r>
              <a:rPr lang="zh-CN" altLang="en-US" b="1" dirty="0">
                <a:latin typeface="黑体" panose="02010609060101010101" pitchFamily="49" charset="-122"/>
                <a:ea typeface="黑体" panose="02010609060101010101" pitchFamily="49" charset="-122"/>
              </a:rPr>
              <a:t>个对象进行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en-US" altLang="zh-CN" b="1" dirty="0">
                <a:latin typeface="黑体" panose="02010609060101010101" pitchFamily="49" charset="-122"/>
                <a:ea typeface="黑体" panose="02010609060101010101" pitchFamily="49" charset="-122"/>
              </a:rPr>
              <a:t>radix</a:t>
            </a:r>
            <a:r>
              <a:rPr lang="zh-CN" altLang="en-US" b="1" dirty="0">
                <a:latin typeface="黑体" panose="02010609060101010101" pitchFamily="49" charset="-122"/>
                <a:ea typeface="黑体" panose="02010609060101010101" pitchFamily="49" charset="-122"/>
              </a:rPr>
              <a:t>个队列进行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总时间复杂度为</a:t>
            </a:r>
            <a:r>
              <a:rPr lang="en-US" altLang="zh-CN" b="1" dirty="0">
                <a:latin typeface="黑体" panose="02010609060101010101" pitchFamily="49" charset="-122"/>
                <a:ea typeface="黑体" panose="02010609060101010101" pitchFamily="49" charset="-122"/>
              </a:rPr>
              <a:t>O(</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err="1">
                <a:solidFill>
                  <a:srgbClr val="FF0000"/>
                </a:solidFill>
                <a:latin typeface="黑体" panose="02010609060101010101" pitchFamily="49" charset="-122"/>
                <a:ea typeface="黑体" panose="02010609060101010101" pitchFamily="49" charset="-122"/>
              </a:rPr>
              <a:t>n+radix</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
        <p:nvSpPr>
          <p:cNvPr id="11059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一、直接插入排序(举例)</a:t>
            </a:r>
            <a:endParaRPr lang="en-US" altLang="zh-CN" sz="3300" dirty="0">
              <a:latin typeface="黑体" panose="02010609060101010101" pitchFamily="49" charset="-122"/>
              <a:ea typeface="黑体" panose="02010609060101010101" pitchFamily="49" charset="-122"/>
            </a:endParaRPr>
          </a:p>
        </p:txBody>
      </p:sp>
      <p:sp>
        <p:nvSpPr>
          <p:cNvPr id="163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397FEB8-BDB7-4E0F-A607-E26BADB367A7}" type="slidenum">
              <a:rPr lang="zh-CN" altLang="en-US" sz="2400"/>
            </a:fld>
            <a:endParaRPr lang="en-US" altLang="zh-CN" sz="2400"/>
          </a:p>
        </p:txBody>
      </p:sp>
      <p:sp>
        <p:nvSpPr>
          <p:cNvPr id="163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6389"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6390" name="Group 37"/>
          <p:cNvGrpSpPr/>
          <p:nvPr/>
        </p:nvGrpSpPr>
        <p:grpSpPr bwMode="auto">
          <a:xfrm>
            <a:off x="227013" y="2743200"/>
            <a:ext cx="8612187" cy="1828800"/>
            <a:chOff x="94" y="2880"/>
            <a:chExt cx="5426" cy="1152"/>
          </a:xfrm>
        </p:grpSpPr>
        <p:sp>
          <p:nvSpPr>
            <p:cNvPr id="16401" name="Rectangle 38"/>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6402" name="Text Box 39"/>
            <p:cNvSpPr txBox="1">
              <a:spLocks noChangeArrowheads="1"/>
            </p:cNvSpPr>
            <p:nvPr/>
          </p:nvSpPr>
          <p:spPr bwMode="auto">
            <a:xfrm>
              <a:off x="1374" y="3648"/>
              <a:ext cx="3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6403" name="AutoShape 40" descr="白色大理石"/>
            <p:cNvSpPr>
              <a:spLocks noChangeArrowheads="1"/>
            </p:cNvSpPr>
            <p:nvPr/>
          </p:nvSpPr>
          <p:spPr bwMode="auto">
            <a:xfrm>
              <a:off x="576" y="3360"/>
              <a:ext cx="4944" cy="288"/>
            </a:xfrm>
            <a:prstGeom prst="parallelogram">
              <a:avLst>
                <a:gd name="adj" fmla="val 248440"/>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17" name="AutoShape 41"/>
            <p:cNvSpPr>
              <a:spLocks noChangeArrowheads="1"/>
            </p:cNvSpPr>
            <p:nvPr/>
          </p:nvSpPr>
          <p:spPr bwMode="auto">
            <a:xfrm>
              <a:off x="177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18" name="AutoShape 42"/>
            <p:cNvSpPr>
              <a:spLocks noChangeArrowheads="1"/>
            </p:cNvSpPr>
            <p:nvPr/>
          </p:nvSpPr>
          <p:spPr bwMode="auto">
            <a:xfrm>
              <a:off x="225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b="1">
                <a:solidFill>
                  <a:srgbClr val="FFFFCC"/>
                </a:solidFill>
                <a:effectLst>
                  <a:outerShdw blurRad="38100" dist="38100" dir="2700000" algn="tl">
                    <a:srgbClr val="000000"/>
                  </a:outerShdw>
                </a:effectLst>
                <a:latin typeface="Times New Roman" panose="02020603050405020304" pitchFamily="18" charset="0"/>
              </a:endParaRPr>
            </a:p>
          </p:txBody>
        </p:sp>
        <p:sp>
          <p:nvSpPr>
            <p:cNvPr id="229419" name="AutoShape 43"/>
            <p:cNvSpPr>
              <a:spLocks noChangeArrowheads="1"/>
            </p:cNvSpPr>
            <p:nvPr/>
          </p:nvSpPr>
          <p:spPr bwMode="auto">
            <a:xfrm>
              <a:off x="3216" y="2880"/>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49</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20" name="AutoShape 44"/>
            <p:cNvSpPr>
              <a:spLocks noChangeArrowheads="1"/>
            </p:cNvSpPr>
            <p:nvPr/>
          </p:nvSpPr>
          <p:spPr bwMode="auto">
            <a:xfrm>
              <a:off x="2736" y="3072"/>
              <a:ext cx="327"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21" name="AutoShape 45"/>
            <p:cNvSpPr>
              <a:spLocks noChangeArrowheads="1"/>
            </p:cNvSpPr>
            <p:nvPr/>
          </p:nvSpPr>
          <p:spPr bwMode="auto">
            <a:xfrm>
              <a:off x="1296" y="3168"/>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16</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22" name="AutoShape 46"/>
            <p:cNvSpPr>
              <a:spLocks noChangeArrowheads="1"/>
            </p:cNvSpPr>
            <p:nvPr/>
          </p:nvSpPr>
          <p:spPr bwMode="auto">
            <a:xfrm>
              <a:off x="3696" y="3360"/>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rPr>
                <a:t>08</a:t>
              </a:r>
              <a:endParaRPr lang="zh-CN" altLang="en-US">
                <a:effectLst>
                  <a:outerShdw blurRad="38100" dist="38100" dir="2700000" algn="tl">
                    <a:srgbClr val="C0C0C0"/>
                  </a:outerShdw>
                </a:effectLst>
                <a:latin typeface="Times New Roman" panose="02020603050405020304" pitchFamily="18" charset="0"/>
              </a:endParaRPr>
            </a:p>
          </p:txBody>
        </p:sp>
        <p:sp>
          <p:nvSpPr>
            <p:cNvPr id="229423" name="Text Box 47"/>
            <p:cNvSpPr txBox="1">
              <a:spLocks noChangeArrowheads="1"/>
            </p:cNvSpPr>
            <p:nvPr/>
          </p:nvSpPr>
          <p:spPr bwMode="auto">
            <a:xfrm>
              <a:off x="144" y="3234"/>
              <a:ext cx="604" cy="374"/>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anose="02020603050405020304" pitchFamily="18" charset="0"/>
                </a:rPr>
                <a:t>i </a:t>
              </a:r>
              <a:r>
                <a:rPr lang="en-US" altLang="zh-CN" sz="3300" b="1" dirty="0">
                  <a:solidFill>
                    <a:schemeClr val="hlink"/>
                  </a:solidFill>
                  <a:effectLst>
                    <a:outerShdw blurRad="38100" dist="38100" dir="2700000" algn="tl">
                      <a:srgbClr val="C0C0C0"/>
                    </a:outerShdw>
                  </a:effectLst>
                  <a:latin typeface="Times New Roman" panose="02020603050405020304" pitchFamily="18" charset="0"/>
                </a:rPr>
                <a:t>= 6</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16411" name="Line 48"/>
            <p:cNvSpPr>
              <a:spLocks noChangeShapeType="1"/>
            </p:cNvSpPr>
            <p:nvPr/>
          </p:nvSpPr>
          <p:spPr bwMode="auto">
            <a:xfrm>
              <a:off x="3840" y="3936"/>
              <a:ext cx="624" cy="0"/>
            </a:xfrm>
            <a:prstGeom prst="line">
              <a:avLst/>
            </a:prstGeom>
            <a:noFill/>
            <a:ln w="19050">
              <a:solidFill>
                <a:srgbClr val="00808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49"/>
            <p:cNvSpPr>
              <a:spLocks noChangeShapeType="1"/>
            </p:cNvSpPr>
            <p:nvPr/>
          </p:nvSpPr>
          <p:spPr bwMode="auto">
            <a:xfrm flipH="1">
              <a:off x="1488" y="4032"/>
              <a:ext cx="2976" cy="0"/>
            </a:xfrm>
            <a:prstGeom prst="line">
              <a:avLst/>
            </a:prstGeom>
            <a:noFill/>
            <a:ln w="1905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9426" name="AutoShape 50"/>
            <p:cNvSpPr>
              <a:spLocks noChangeArrowheads="1"/>
            </p:cNvSpPr>
            <p:nvPr/>
          </p:nvSpPr>
          <p:spPr bwMode="auto">
            <a:xfrm>
              <a:off x="4368"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a:effectLst>
                  <a:outerShdw blurRad="38100" dist="38100" dir="2700000" algn="tl">
                    <a:srgbClr val="FFFFFF"/>
                  </a:outerShdw>
                </a:effectLst>
                <a:latin typeface="Times New Roman" panose="02020603050405020304" pitchFamily="18" charset="0"/>
              </a:endParaRPr>
            </a:p>
          </p:txBody>
        </p:sp>
        <p:sp>
          <p:nvSpPr>
            <p:cNvPr id="16414" name="Line 51"/>
            <p:cNvSpPr>
              <a:spLocks noChangeShapeType="1"/>
            </p:cNvSpPr>
            <p:nvPr/>
          </p:nvSpPr>
          <p:spPr bwMode="auto">
            <a:xfrm>
              <a:off x="3408" y="3984"/>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52"/>
            <p:cNvSpPr>
              <a:spLocks noChangeShapeType="1"/>
            </p:cNvSpPr>
            <p:nvPr/>
          </p:nvSpPr>
          <p:spPr bwMode="auto">
            <a:xfrm>
              <a:off x="2928" y="3984"/>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Line 53"/>
            <p:cNvSpPr>
              <a:spLocks noChangeShapeType="1"/>
            </p:cNvSpPr>
            <p:nvPr/>
          </p:nvSpPr>
          <p:spPr bwMode="auto">
            <a:xfrm>
              <a:off x="2448" y="3984"/>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54"/>
            <p:cNvSpPr>
              <a:spLocks noChangeShapeType="1"/>
            </p:cNvSpPr>
            <p:nvPr/>
          </p:nvSpPr>
          <p:spPr bwMode="auto">
            <a:xfrm>
              <a:off x="1968" y="3984"/>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Line 55"/>
            <p:cNvSpPr>
              <a:spLocks noChangeShapeType="1"/>
            </p:cNvSpPr>
            <p:nvPr/>
          </p:nvSpPr>
          <p:spPr bwMode="auto">
            <a:xfrm>
              <a:off x="1488" y="3984"/>
              <a:ext cx="432" cy="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91" name="Group 56"/>
          <p:cNvGrpSpPr/>
          <p:nvPr/>
        </p:nvGrpSpPr>
        <p:grpSpPr bwMode="auto">
          <a:xfrm>
            <a:off x="304800" y="4951413"/>
            <a:ext cx="8458200" cy="1677987"/>
            <a:chOff x="96" y="288"/>
            <a:chExt cx="5328" cy="1056"/>
          </a:xfrm>
        </p:grpSpPr>
        <p:sp>
          <p:nvSpPr>
            <p:cNvPr id="16392" name="AutoShape 57" descr="白色大理石"/>
            <p:cNvSpPr>
              <a:spLocks noChangeArrowheads="1"/>
            </p:cNvSpPr>
            <p:nvPr/>
          </p:nvSpPr>
          <p:spPr bwMode="auto">
            <a:xfrm>
              <a:off x="480" y="768"/>
              <a:ext cx="4944" cy="295"/>
            </a:xfrm>
            <a:prstGeom prst="parallelogram">
              <a:avLst>
                <a:gd name="adj" fmla="val 248441"/>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34" name="AutoShape 58"/>
            <p:cNvSpPr>
              <a:spLocks noChangeArrowheads="1"/>
            </p:cNvSpPr>
            <p:nvPr/>
          </p:nvSpPr>
          <p:spPr bwMode="auto">
            <a:xfrm>
              <a:off x="2256" y="528"/>
              <a:ext cx="336" cy="489"/>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35" name="AutoShape 59"/>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229436" name="AutoShape 60"/>
            <p:cNvSpPr>
              <a:spLocks noChangeArrowheads="1"/>
            </p:cNvSpPr>
            <p:nvPr/>
          </p:nvSpPr>
          <p:spPr bwMode="auto">
            <a:xfrm>
              <a:off x="369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49</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37" name="AutoShape 61"/>
            <p:cNvSpPr>
              <a:spLocks noChangeArrowheads="1"/>
            </p:cNvSpPr>
            <p:nvPr/>
          </p:nvSpPr>
          <p:spPr bwMode="auto">
            <a:xfrm>
              <a:off x="321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38" name="AutoShape 62"/>
            <p:cNvSpPr>
              <a:spLocks noChangeArrowheads="1"/>
            </p:cNvSpPr>
            <p:nvPr/>
          </p:nvSpPr>
          <p:spPr bwMode="auto">
            <a:xfrm>
              <a:off x="1776" y="576"/>
              <a:ext cx="336" cy="441"/>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16</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9439" name="AutoShape 63"/>
            <p:cNvSpPr>
              <a:spLocks noChangeArrowheads="1"/>
            </p:cNvSpPr>
            <p:nvPr/>
          </p:nvSpPr>
          <p:spPr bwMode="auto">
            <a:xfrm>
              <a:off x="1296" y="768"/>
              <a:ext cx="336" cy="249"/>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08</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16399" name="Text Box 64"/>
            <p:cNvSpPr txBox="1">
              <a:spLocks noChangeArrowheads="1"/>
            </p:cNvSpPr>
            <p:nvPr/>
          </p:nvSpPr>
          <p:spPr bwMode="auto">
            <a:xfrm>
              <a:off x="1373" y="10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29441" name="Text Box 65"/>
            <p:cNvSpPr txBox="1">
              <a:spLocks noChangeArrowheads="1"/>
            </p:cNvSpPr>
            <p:nvPr/>
          </p:nvSpPr>
          <p:spPr bwMode="auto">
            <a:xfrm>
              <a:off x="96" y="675"/>
              <a:ext cx="645" cy="38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3300">
                  <a:solidFill>
                    <a:schemeClr val="hlink"/>
                  </a:solidFill>
                  <a:latin typeface="Times New Roman" panose="02020603050405020304" pitchFamily="18" charset="0"/>
                  <a:ea typeface="隶书" panose="02010509060101010101" pitchFamily="49" charset="-122"/>
                </a:rPr>
                <a:t>完成</a:t>
              </a:r>
              <a:endPar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仿宋_GB2312" pitchFamily="49" charset="-122"/>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1619" name="Text Box 3"/>
          <p:cNvSpPr txBox="1">
            <a:spLocks noChangeArrowheads="1"/>
          </p:cNvSpPr>
          <p:nvPr/>
        </p:nvSpPr>
        <p:spPr bwMode="auto">
          <a:xfrm>
            <a:off x="8244408" y="6400800"/>
            <a:ext cx="899592"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3DE069-432F-493A-B88C-5356912DA316}" type="slidenum">
              <a:rPr lang="zh-CN" altLang="en-US" sz="2400"/>
            </a:fld>
            <a:endParaRPr lang="en-US" altLang="zh-CN" sz="2400" dirty="0"/>
          </a:p>
        </p:txBody>
      </p:sp>
      <p:sp>
        <p:nvSpPr>
          <p:cNvPr id="11162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11621" name="Rectangle 5"/>
          <p:cNvSpPr>
            <a:spLocks noGrp="1" noChangeArrowheads="1"/>
          </p:cNvSpPr>
          <p:nvPr>
            <p:ph type="body" idx="1"/>
          </p:nvPr>
        </p:nvSpPr>
        <p:spPr>
          <a:xfrm>
            <a:off x="428625" y="2819400"/>
            <a:ext cx="85725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若基数</a:t>
            </a:r>
            <a:r>
              <a:rPr lang="en-US" altLang="zh-CN" b="1">
                <a:latin typeface="黑体" panose="02010609060101010101" pitchFamily="49" charset="-122"/>
                <a:ea typeface="黑体" panose="02010609060101010101" pitchFamily="49" charset="-122"/>
              </a:rPr>
              <a:t>radix</a:t>
            </a:r>
            <a:r>
              <a:rPr lang="zh-CN" altLang="en-US" b="1">
                <a:latin typeface="黑体" panose="02010609060101010101" pitchFamily="49" charset="-122"/>
                <a:ea typeface="黑体" panose="02010609060101010101" pitchFamily="49" charset="-122"/>
              </a:rPr>
              <a:t>相同, 对于对象个数</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较多而</a:t>
            </a:r>
            <a:r>
              <a:rPr lang="zh-CN" altLang="en-US" b="1">
                <a:solidFill>
                  <a:srgbClr val="FF0000"/>
                </a:solidFill>
                <a:latin typeface="黑体" panose="02010609060101010101" pitchFamily="49" charset="-122"/>
                <a:ea typeface="黑体" panose="02010609060101010101" pitchFamily="49" charset="-122"/>
              </a:rPr>
              <a:t>关键字位数</a:t>
            </a:r>
            <a:r>
              <a:rPr lang="en-US" altLang="zh-CN" b="1">
                <a:solidFill>
                  <a:srgbClr val="FF0000"/>
                </a:solidFill>
                <a:latin typeface="黑体" panose="02010609060101010101" pitchFamily="49" charset="-122"/>
                <a:ea typeface="黑体" panose="02010609060101010101" pitchFamily="49" charset="-122"/>
              </a:rPr>
              <a:t>(d)</a:t>
            </a:r>
            <a:r>
              <a:rPr lang="zh-CN" altLang="en-US" b="1">
                <a:solidFill>
                  <a:srgbClr val="FF0000"/>
                </a:solidFill>
                <a:latin typeface="黑体" panose="02010609060101010101" pitchFamily="49" charset="-122"/>
                <a:ea typeface="黑体" panose="02010609060101010101" pitchFamily="49" charset="-122"/>
              </a:rPr>
              <a:t>较少</a:t>
            </a:r>
            <a:r>
              <a:rPr lang="zh-CN" altLang="en-US" b="1">
                <a:latin typeface="黑体" panose="02010609060101010101" pitchFamily="49" charset="-122"/>
                <a:ea typeface="黑体" panose="02010609060101010101" pitchFamily="49" charset="-122"/>
              </a:rPr>
              <a:t>的情况, 使用链式基数排序较好</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基数排序需要增加</a:t>
            </a:r>
            <a:r>
              <a:rPr lang="en-US" altLang="zh-CN" b="1">
                <a:solidFill>
                  <a:srgbClr val="FF0000"/>
                </a:solidFill>
                <a:latin typeface="黑体" panose="02010609060101010101" pitchFamily="49" charset="-122"/>
                <a:ea typeface="黑体" panose="02010609060101010101" pitchFamily="49" charset="-122"/>
              </a:rPr>
              <a:t>n+2radix</a:t>
            </a:r>
            <a:r>
              <a:rPr lang="zh-CN" altLang="en-US" b="1">
                <a:latin typeface="黑体" panose="02010609060101010101" pitchFamily="49" charset="-122"/>
                <a:ea typeface="黑体" panose="02010609060101010101" pitchFamily="49" charset="-122"/>
              </a:rPr>
              <a:t>个附加链接指针</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基数排序是</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endParaRPr lang="zh-CN" altLang="en-US" b="1">
              <a:latin typeface="黑体" panose="02010609060101010101" pitchFamily="49" charset="-122"/>
              <a:ea typeface="黑体" panose="02010609060101010101" pitchFamily="49" charset="-122"/>
            </a:endParaRPr>
          </a:p>
        </p:txBody>
      </p:sp>
      <p:sp>
        <p:nvSpPr>
          <p:cNvPr id="11162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p:cNvSpPr txBox="1">
            <a:spLocks noChangeArrowheads="1"/>
          </p:cNvSpPr>
          <p:nvPr/>
        </p:nvSpPr>
        <p:spPr bwMode="auto">
          <a:xfrm>
            <a:off x="8172400" y="6400800"/>
            <a:ext cx="971600"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DE4E35-F65A-4333-B929-FA1E0D86DD21}" type="slidenum">
              <a:rPr lang="zh-CN" altLang="en-US" sz="2400"/>
            </a:fld>
            <a:endParaRPr lang="en-US" altLang="zh-CN" sz="2400"/>
          </a:p>
        </p:txBody>
      </p:sp>
      <p:sp>
        <p:nvSpPr>
          <p:cNvPr id="112643"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第七节　各种排序方法比较</a:t>
            </a:r>
            <a:endParaRPr lang="zh-CN" altLang="en-US" sz="3600" b="1">
              <a:solidFill>
                <a:srgbClr val="333399"/>
              </a:solidFill>
              <a:ea typeface="仿宋_GB2312" pitchFamily="49" charset="-122"/>
            </a:endParaRPr>
          </a:p>
        </p:txBody>
      </p:sp>
      <p:sp>
        <p:nvSpPr>
          <p:cNvPr id="11264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aphicFrame>
        <p:nvGraphicFramePr>
          <p:cNvPr id="306540" name="Group 364"/>
          <p:cNvGraphicFramePr>
            <a:graphicFrameLocks noGrp="1"/>
          </p:cNvGraphicFramePr>
          <p:nvPr/>
        </p:nvGraphicFramePr>
        <p:xfrm>
          <a:off x="323850" y="2060575"/>
          <a:ext cx="8610600" cy="4124328"/>
        </p:xfrm>
        <a:graphic>
          <a:graphicData uri="http://schemas.openxmlformats.org/drawingml/2006/table">
            <a:tbl>
              <a:tblPr/>
              <a:tblGrid>
                <a:gridCol w="1676400"/>
                <a:gridCol w="1828800"/>
                <a:gridCol w="1600200"/>
                <a:gridCol w="1371600"/>
                <a:gridCol w="1030288"/>
                <a:gridCol w="1103312"/>
              </a:tblGrid>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排序方法</a:t>
                      </a:r>
                      <a:endPar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平均时间</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最坏情况</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辅助存储</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稳定排序</a:t>
                      </a:r>
                      <a:endParaRPr kumimoji="1"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1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适合情况</a:t>
                      </a:r>
                      <a:endParaRPr kumimoji="1" lang="zh-CN" altLang="en-US" sz="21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插入排序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1" lang="zh-CN" altLang="en-US" sz="15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记录数较少</a:t>
                      </a:r>
                      <a:endParaRPr kumimoji="1" lang="zh-CN" altLang="en-US" sz="15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856">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希尔排序</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不太多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起泡排序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不太多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快速排序</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较多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简单选择排序</a:t>
                      </a:r>
                      <a:endPar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不太多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堆排序</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记录多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归并排序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都可以</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基数排序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O(d(n+rd))</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O(d(n+rd))</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O(rd)</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40000"/>
                        </a:lnSpc>
                        <a:spcBef>
                          <a:spcPct val="30000"/>
                        </a:spcBef>
                        <a:spcAft>
                          <a:spcPct val="0"/>
                        </a:spcAft>
                        <a:buClr>
                          <a:schemeClr val="folHlink"/>
                        </a:buClr>
                        <a:buSzPct val="60000"/>
                        <a:buFont typeface="Wingdings" panose="05000000000000000000" pitchFamily="2" charset="2"/>
                        <a:buNone/>
                        <a:tabLst>
                          <a:tab pos="1071245" algn="l"/>
                        </a:tabLst>
                      </a:pPr>
                      <a:r>
                        <a:rPr kumimoji="1" lang="zh-CN" altLang="en-US"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关键字位数少</a:t>
                      </a:r>
                      <a:endParaRPr kumimoji="1" lang="zh-CN" altLang="en-US" sz="1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2717" name="Text Box 301"/>
          <p:cNvSpPr txBox="1">
            <a:spLocks noChangeArrowheads="1"/>
          </p:cNvSpPr>
          <p:nvPr/>
        </p:nvSpPr>
        <p:spPr bwMode="auto">
          <a:xfrm>
            <a:off x="250825" y="6237288"/>
            <a:ext cx="8639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400" b="1">
                <a:solidFill>
                  <a:srgbClr val="FF0000"/>
                </a:solidFill>
                <a:ea typeface="黑体" panose="02010609060101010101" pitchFamily="49" charset="-122"/>
              </a:rPr>
              <a:t>快速排序在在平均情况下，排序速度最快</a:t>
            </a:r>
            <a:endParaRPr lang="zh-CN" altLang="en-US" sz="2400" b="1">
              <a:solidFill>
                <a:srgbClr val="FF0000"/>
              </a:solidFill>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683568" y="1340768"/>
            <a:ext cx="7572375" cy="595809"/>
          </a:xfrm>
        </p:spPr>
        <p:txBody>
          <a:bodyPr/>
          <a:lstStyle/>
          <a:p>
            <a:pPr algn="just">
              <a:buFont typeface="Wingdings" panose="05000000000000000000" pitchFamily="2" charset="2"/>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21, 25, 49, 25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16, 08</a:t>
            </a:r>
            <a:endParaRPr lang="en-US" altLang="zh-CN" b="1" dirty="0">
              <a:solidFill>
                <a:srgbClr val="FF00FF"/>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dirty="0"/>
          </a:p>
        </p:txBody>
      </p:sp>
      <p:sp>
        <p:nvSpPr>
          <p:cNvPr id="4" name="内容占位符 2"/>
          <p:cNvSpPr txBox="1">
            <a:spLocks noChangeArrowheads="1"/>
          </p:cNvSpPr>
          <p:nvPr/>
        </p:nvSpPr>
        <p:spPr bwMode="auto">
          <a:xfrm>
            <a:off x="683568" y="2060849"/>
            <a:ext cx="7572375" cy="286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第一趟：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第二趟：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第三趟：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第四趟：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08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第五趟：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08, 16, 21, 25,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endParaRPr lang="en-US" altLang="zh-CN" sz="3200" b="1" kern="0" dirty="0">
              <a:solidFill>
                <a:srgbClr val="C00000"/>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84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896B9DD-124F-47AB-A545-BCA9D2F2F430}" type="slidenum">
              <a:rPr lang="zh-CN" altLang="en-US" sz="2400"/>
            </a:fld>
            <a:endParaRPr lang="en-US" altLang="zh-CN" sz="2400"/>
          </a:p>
        </p:txBody>
      </p:sp>
      <p:sp>
        <p:nvSpPr>
          <p:cNvPr id="1843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8437" name="Rectangle 5"/>
          <p:cNvSpPr>
            <a:spLocks noGrp="1" noChangeArrowheads="1"/>
          </p:cNvSpPr>
          <p:nvPr>
            <p:ph type="body" idx="1"/>
          </p:nvPr>
        </p:nvSpPr>
        <p:spPr>
          <a:xfrm>
            <a:off x="420757" y="2771664"/>
            <a:ext cx="8763000" cy="2841848"/>
          </a:xfrm>
        </p:spPr>
        <p:txBody>
          <a:bodyPr/>
          <a:lstStyle/>
          <a:p>
            <a:pPr eaLnBrk="1" hangingPunct="1">
              <a:lnSpc>
                <a:spcPct val="90000"/>
              </a:lnSpc>
              <a:spcBef>
                <a:spcPct val="30000"/>
              </a:spcBef>
            </a:pPr>
            <a:r>
              <a:rPr lang="zh-CN" altLang="en-US" sz="3200" b="1" dirty="0">
                <a:latin typeface="黑体" panose="02010609060101010101" pitchFamily="49" charset="-122"/>
                <a:ea typeface="黑体" panose="02010609060101010101" pitchFamily="49" charset="-122"/>
              </a:rPr>
              <a:t>生成顺序表</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class List{</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*Key;</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1843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94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AC9B1E3-086F-4B93-9026-5974C3C11BFE}" type="slidenum">
              <a:rPr lang="zh-CN" altLang="en-US" sz="2400"/>
            </a:fld>
            <a:endParaRPr lang="en-US" altLang="zh-CN" sz="2400"/>
          </a:p>
        </p:txBody>
      </p:sp>
      <p:sp>
        <p:nvSpPr>
          <p:cNvPr id="1946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9461" name="Rectangle 5"/>
          <p:cNvSpPr>
            <a:spLocks noGrp="1" noChangeArrowheads="1"/>
          </p:cNvSpPr>
          <p:nvPr>
            <p:ph type="body" idx="1"/>
          </p:nvPr>
        </p:nvSpPr>
        <p:spPr>
          <a:xfrm>
            <a:off x="381000" y="2708275"/>
            <a:ext cx="8763000" cy="4149725"/>
          </a:xfrm>
        </p:spPr>
        <p:txBody>
          <a:bodyPr/>
          <a:lstStyle/>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(i=2;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 {	     //</a:t>
            </a:r>
            <a:r>
              <a:rPr lang="zh-CN" altLang="en-US" sz="2000" b="1" dirty="0">
                <a:latin typeface="黑体" panose="02010609060101010101" pitchFamily="49" charset="-122"/>
                <a:ea typeface="黑体" panose="02010609060101010101" pitchFamily="49" charset="-122"/>
              </a:rPr>
              <a:t>从第</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个元素开始插入排序</a:t>
            </a:r>
            <a:endParaRPr lang="zh-CN" altLang="en-US" sz="2000"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(j=i-1; j&gt;=1; j--) {</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Key[j+1] = Key[j];</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else   break;        //</a:t>
            </a:r>
            <a:r>
              <a:rPr lang="zh-CN" altLang="en-US" sz="2000" b="1" dirty="0">
                <a:latin typeface="黑体" panose="02010609060101010101" pitchFamily="49" charset="-122"/>
                <a:ea typeface="黑体" panose="02010609060101010101" pitchFamily="49" charset="-122"/>
              </a:rPr>
              <a:t>找到新元素位置，退出循环</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 		</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Key[j+1] = temp;		</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p:txBody>
      </p:sp>
      <p:sp>
        <p:nvSpPr>
          <p:cNvPr id="1946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1507" name="Text Box 1027"/>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3F5725-3E16-46FF-83A9-1B946A39C2B1}" type="slidenum">
              <a:rPr lang="zh-CN" altLang="en-US" sz="2400"/>
            </a:fld>
            <a:endParaRPr lang="en-US" altLang="zh-CN" sz="2400"/>
          </a:p>
        </p:txBody>
      </p:sp>
      <p:sp>
        <p:nvSpPr>
          <p:cNvPr id="21508" name="Text Box 1028"/>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1509" name="Rectangle 1029"/>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3200" b="1" dirty="0">
                <a:latin typeface="黑体" panose="02010609060101010101" pitchFamily="49" charset="-122"/>
                <a:ea typeface="黑体" panose="02010609060101010101" pitchFamily="49" charset="-122"/>
              </a:rPr>
              <a:t>关键字比较次数和记录移动次数与记录关键字的</a:t>
            </a:r>
            <a:r>
              <a:rPr lang="zh-CN" altLang="en-US" sz="3200" b="1" dirty="0">
                <a:solidFill>
                  <a:srgbClr val="FF0000"/>
                </a:solidFill>
                <a:latin typeface="黑体" panose="02010609060101010101" pitchFamily="49" charset="-122"/>
                <a:ea typeface="黑体" panose="02010609060101010101" pitchFamily="49" charset="-122"/>
              </a:rPr>
              <a:t>初始排列</a:t>
            </a:r>
            <a:r>
              <a:rPr lang="zh-CN" altLang="en-US" sz="3200" b="1" dirty="0">
                <a:latin typeface="黑体" panose="02010609060101010101" pitchFamily="49" charset="-122"/>
                <a:ea typeface="黑体" panose="02010609060101010101" pitchFamily="49" charset="-122"/>
              </a:rPr>
              <a:t>有关。</a:t>
            </a:r>
            <a:endParaRPr lang="zh-CN" altLang="en-US" sz="3200" b="1" dirty="0">
              <a:latin typeface="黑体" panose="02010609060101010101" pitchFamily="49" charset="-122"/>
              <a:ea typeface="黑体" panose="02010609060101010101" pitchFamily="49" charset="-122"/>
            </a:endParaRPr>
          </a:p>
          <a:p>
            <a:pPr eaLnBrk="1" hangingPunct="1">
              <a:spcBef>
                <a:spcPct val="30000"/>
              </a:spcBef>
            </a:pPr>
            <a:endParaRPr lang="zh-CN" altLang="en-US" sz="3200" b="1" dirty="0">
              <a:latin typeface="黑体" panose="02010609060101010101" pitchFamily="49" charset="-122"/>
              <a:ea typeface="黑体" panose="02010609060101010101" pitchFamily="49" charset="-122"/>
            </a:endParaRPr>
          </a:p>
          <a:p>
            <a:pPr eaLnBrk="1" hangingPunct="1">
              <a:spcBef>
                <a:spcPct val="30000"/>
              </a:spcBef>
            </a:pPr>
            <a:r>
              <a:rPr lang="zh-CN" altLang="en-US" sz="3200" b="1" dirty="0">
                <a:latin typeface="黑体" panose="02010609060101010101" pitchFamily="49" charset="-122"/>
                <a:ea typeface="黑体" panose="02010609060101010101" pitchFamily="49" charset="-122"/>
              </a:rPr>
              <a:t>最好情况下, 排序前记录已按关键字从小到大有序, 每趟只需与前面有序记录序列的最后一个记录</a:t>
            </a:r>
            <a:r>
              <a:rPr lang="zh-CN" altLang="en-US" sz="3200" b="1" dirty="0">
                <a:solidFill>
                  <a:srgbClr val="FF0000"/>
                </a:solidFill>
                <a:latin typeface="黑体" panose="02010609060101010101" pitchFamily="49" charset="-122"/>
                <a:ea typeface="黑体" panose="02010609060101010101" pitchFamily="49" charset="-122"/>
              </a:rPr>
              <a:t>比较1次</a:t>
            </a:r>
            <a:r>
              <a:rPr lang="zh-CN" altLang="en-US" sz="3200" b="1" dirty="0">
                <a:latin typeface="黑体" panose="02010609060101010101" pitchFamily="49" charset="-122"/>
                <a:ea typeface="黑体" panose="02010609060101010101" pitchFamily="49" charset="-122"/>
              </a:rPr>
              <a:t>, 总的关键字比较次数为 </a:t>
            </a:r>
            <a:r>
              <a:rPr lang="en-US" altLang="zh-CN" sz="3200" b="1" dirty="0">
                <a:solidFill>
                  <a:srgbClr val="FF0000"/>
                </a:solidFill>
                <a:latin typeface="黑体" panose="02010609060101010101" pitchFamily="49" charset="-122"/>
                <a:ea typeface="黑体" panose="02010609060101010101" pitchFamily="49" charset="-122"/>
              </a:rPr>
              <a:t>n-1</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21510" name="Rectangle 1030"/>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70815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一、直接插入排序(算法分析)</a:t>
            </a:r>
            <a:endParaRPr lang="en-US" altLang="zh-CN" sz="3300" dirty="0">
              <a:latin typeface="黑体" panose="02010609060101010101" pitchFamily="49" charset="-122"/>
              <a:ea typeface="黑体" panose="02010609060101010101" pitchFamily="49" charset="-122"/>
            </a:endParaRPr>
          </a:p>
        </p:txBody>
      </p:sp>
      <p:sp>
        <p:nvSpPr>
          <p:cNvPr id="225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2B4A002-24A8-45B9-80FB-FFEC45D54078}" type="slidenum">
              <a:rPr lang="zh-CN" altLang="en-US" sz="2400"/>
            </a:fld>
            <a:endParaRPr lang="en-US" altLang="zh-CN" sz="2400"/>
          </a:p>
        </p:txBody>
      </p:sp>
      <p:sp>
        <p:nvSpPr>
          <p:cNvPr id="225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253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
        <p:nvSpPr>
          <p:cNvPr id="9" name="Rectangle 5"/>
          <p:cNvSpPr txBox="1">
            <a:spLocks noChangeArrowheads="1"/>
          </p:cNvSpPr>
          <p:nvPr/>
        </p:nvSpPr>
        <p:spPr bwMode="auto">
          <a:xfrm>
            <a:off x="476250" y="2511562"/>
            <a:ext cx="8191500" cy="197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eaLnBrk="1" hangingPunct="1">
              <a:lnSpc>
                <a:spcPct val="90000"/>
              </a:lnSpc>
              <a:spcBef>
                <a:spcPct val="30000"/>
              </a:spcBef>
            </a:pPr>
            <a:r>
              <a:rPr lang="zh-CN" altLang="en-US" b="1" kern="0" dirty="0">
                <a:latin typeface="黑体" panose="02010609060101010101" pitchFamily="49" charset="-122"/>
                <a:ea typeface="黑体" panose="02010609060101010101" pitchFamily="49" charset="-122"/>
              </a:rPr>
              <a:t>最坏情况下, 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趟时第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个记录必须与前面</a:t>
            </a:r>
            <a:r>
              <a:rPr lang="en-US" altLang="zh-CN" b="1" kern="0" dirty="0">
                <a:latin typeface="黑体" panose="02010609060101010101" pitchFamily="49" charset="-122"/>
                <a:ea typeface="黑体" panose="02010609060101010101" pitchFamily="49" charset="-122"/>
              </a:rPr>
              <a:t>i-1</a:t>
            </a:r>
            <a:r>
              <a:rPr lang="zh-CN" altLang="en-US" b="1" kern="0" dirty="0">
                <a:latin typeface="黑体" panose="02010609060101010101" pitchFamily="49" charset="-122"/>
                <a:ea typeface="黑体" panose="02010609060101010101" pitchFamily="49" charset="-122"/>
              </a:rPr>
              <a:t>个记录都做关键字比较, 并且每做1次比较就要做1次数据移动。则总关键字比较次数</a:t>
            </a:r>
            <a:r>
              <a:rPr lang="en-US" altLang="zh-CN" b="1" kern="0" dirty="0">
                <a:latin typeface="黑体" panose="02010609060101010101" pitchFamily="49" charset="-122"/>
                <a:ea typeface="黑体" panose="02010609060101010101" pitchFamily="49" charset="-122"/>
              </a:rPr>
              <a:t>KCN</a:t>
            </a:r>
            <a:r>
              <a:rPr lang="zh-CN" altLang="en-US" b="1" kern="0" dirty="0">
                <a:latin typeface="黑体" panose="02010609060101010101" pitchFamily="49" charset="-122"/>
                <a:ea typeface="黑体" panose="02010609060101010101" pitchFamily="49" charset="-122"/>
              </a:rPr>
              <a:t>和记录移动次数</a:t>
            </a:r>
            <a:r>
              <a:rPr lang="en-US" altLang="zh-CN" b="1" kern="0" dirty="0">
                <a:latin typeface="黑体" panose="02010609060101010101" pitchFamily="49" charset="-122"/>
                <a:ea typeface="黑体" panose="02010609060101010101" pitchFamily="49" charset="-122"/>
              </a:rPr>
              <a:t>RMN</a:t>
            </a:r>
            <a:r>
              <a:rPr lang="zh-CN" altLang="en-US" b="1" kern="0" dirty="0">
                <a:latin typeface="黑体" panose="02010609060101010101" pitchFamily="49" charset="-122"/>
                <a:ea typeface="黑体" panose="02010609060101010101" pitchFamily="49" charset="-122"/>
              </a:rPr>
              <a:t>分别为：</a:t>
            </a:r>
            <a:endParaRPr lang="zh-CN" altLang="en-US" b="1" kern="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文本框 2">
                <a:extLst>
                  <a:ext uri="{FF2B5EF4-FFF2-40B4-BE49-F238E27FC236}">
                    <ele attr="{5DB6F712-2DEF-4F15-8145-31C5AE221522}"/>
                  </a:ext>
                </a:extLst>
              </p:cNvPr>
              <p:cNvSpPr txBox="1"/>
              <p:nvPr/>
            </p:nvSpPr>
            <p:spPr>
              <a:xfrm>
                <a:off x="1907704" y="4492812"/>
                <a:ext cx="4608512" cy="1006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𝑲𝑪𝑵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p:sp>
            <p:nvSpPr>
              <p:cNvPr id="3" name="文本框 2"/>
              <p:cNvSpPr txBox="1">
                <a:spLocks noRot="1" noChangeAspect="1" noMove="1" noResize="1" noEditPoints="1" noAdjustHandles="1" noChangeArrowheads="1" noChangeShapeType="1" noTextEdit="1"/>
              </p:cNvSpPr>
              <p:nvPr/>
            </p:nvSpPr>
            <p:spPr>
              <a:xfrm>
                <a:off x="1907704" y="4492812"/>
                <a:ext cx="4608512" cy="1006238"/>
              </a:xfrm>
              <a:prstGeom prst="rect">
                <a:avLst/>
              </a:prstGeom>
              <a:blipFill rotWithShape="1">
                <a:blip r:embed="rId1"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ele attr="{CBF7653A-B152-4D50-A95C-ED44BADC0E46}"/>
                  </a:ext>
                </a:extLst>
              </p:cNvPr>
              <p:cNvSpPr txBox="1"/>
              <p:nvPr/>
            </p:nvSpPr>
            <p:spPr>
              <a:xfrm>
                <a:off x="1979712" y="5643168"/>
                <a:ext cx="5184576" cy="10048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𝑹𝑴𝑵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sty m:val="p"/>
                              <m:brk m:alnAt="23"/>
                            </m:rPr>
                            <a:rPr lang="en-US" altLang="zh-CN" b="1" i="1">
                              <a:latin typeface="Cambria Math" panose="02040503050406030204" pitchFamily="18" charset="0"/>
                            </a:rPr>
                            <m:t>i</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p:sp>
            <p:nvSpPr>
              <p:cNvPr id="12" name="文本框 11"/>
              <p:cNvSpPr txBox="1">
                <a:spLocks noRot="1" noChangeAspect="1" noMove="1" noResize="1" noEditPoints="1" noAdjustHandles="1" noChangeArrowheads="1" noChangeShapeType="1" noTextEdit="1"/>
              </p:cNvSpPr>
              <p:nvPr/>
            </p:nvSpPr>
            <p:spPr>
              <a:xfrm>
                <a:off x="1979712" y="5643168"/>
                <a:ext cx="5184576" cy="1004827"/>
              </a:xfrm>
              <a:prstGeom prst="rect">
                <a:avLst/>
              </a:prstGeom>
              <a:blipFill rotWithShape="1">
                <a:blip r:embed="rId2" cstate="print"/>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35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D1F709-C683-4088-8FF3-7BC04BC97650}" type="slidenum">
              <a:rPr lang="zh-CN" altLang="en-US" sz="2400"/>
            </a:fld>
            <a:endParaRPr lang="en-US" altLang="zh-CN" sz="2400"/>
          </a:p>
        </p:txBody>
      </p:sp>
      <p:sp>
        <p:nvSpPr>
          <p:cNvPr id="235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3557" name="Rectangle 5"/>
          <p:cNvSpPr>
            <a:spLocks noGrp="1" noChangeArrowheads="1"/>
          </p:cNvSpPr>
          <p:nvPr>
            <p:ph type="body" idx="1"/>
          </p:nvPr>
        </p:nvSpPr>
        <p:spPr>
          <a:xfrm>
            <a:off x="381000" y="2819400"/>
            <a:ext cx="8262938"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在平均情况下的关键字比较次数和记录移动次数约为 </a:t>
            </a:r>
            <a:r>
              <a:rPr lang="en-US" altLang="zh-CN" b="1">
                <a:latin typeface="黑体" panose="02010609060101010101" pitchFamily="49" charset="-122"/>
                <a:ea typeface="黑体" panose="02010609060101010101" pitchFamily="49" charset="-122"/>
              </a:rPr>
              <a:t>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/4。</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直接插入排序的时间复杂度为</a:t>
            </a:r>
            <a:r>
              <a:rPr lang="en-US" altLang="zh-CN" b="1">
                <a:latin typeface="黑体" panose="02010609060101010101" pitchFamily="49" charset="-122"/>
                <a:ea typeface="黑体" panose="02010609060101010101" pitchFamily="49" charset="-122"/>
              </a:rPr>
              <a:t>O(n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直接插入排序是一种</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直接插入排序最大的优点是</a:t>
            </a:r>
            <a:r>
              <a:rPr lang="zh-CN" altLang="en-US" b="1">
                <a:solidFill>
                  <a:schemeClr val="hlink"/>
                </a:solidFill>
                <a:latin typeface="黑体" panose="02010609060101010101" pitchFamily="49" charset="-122"/>
                <a:ea typeface="黑体" panose="02010609060101010101" pitchFamily="49" charset="-122"/>
              </a:rPr>
              <a:t>简单</a:t>
            </a:r>
            <a:r>
              <a:rPr lang="zh-CN" altLang="en-US" b="1">
                <a:latin typeface="黑体" panose="02010609060101010101" pitchFamily="49" charset="-122"/>
                <a:ea typeface="黑体" panose="02010609060101010101" pitchFamily="49" charset="-122"/>
              </a:rPr>
              <a:t>，在记录数较少时，是比较好的办法</a:t>
            </a:r>
            <a:endParaRPr lang="zh-CN" altLang="en-US" b="1">
              <a:latin typeface="黑体" panose="02010609060101010101" pitchFamily="49" charset="-122"/>
              <a:ea typeface="黑体" panose="02010609060101010101" pitchFamily="49" charset="-122"/>
            </a:endParaRPr>
          </a:p>
        </p:txBody>
      </p:sp>
      <p:sp>
        <p:nvSpPr>
          <p:cNvPr id="2355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二、折半插入排序</a:t>
            </a:r>
            <a:endParaRPr lang="en-US" altLang="zh-CN" sz="3300">
              <a:latin typeface="黑体" panose="02010609060101010101" pitchFamily="49" charset="-122"/>
              <a:ea typeface="黑体" panose="02010609060101010101" pitchFamily="49" charset="-122"/>
            </a:endParaRPr>
          </a:p>
        </p:txBody>
      </p:sp>
      <p:sp>
        <p:nvSpPr>
          <p:cNvPr id="245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55739F3-156D-4ED6-BC6B-E45D412F5195}" type="slidenum">
              <a:rPr lang="zh-CN" altLang="en-US" sz="2400"/>
            </a:fld>
            <a:endParaRPr lang="en-US" altLang="zh-CN" sz="2400"/>
          </a:p>
        </p:txBody>
      </p:sp>
      <p:sp>
        <p:nvSpPr>
          <p:cNvPr id="245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4581" name="Rectangle 5"/>
          <p:cNvSpPr>
            <a:spLocks noGrp="1" noChangeArrowheads="1"/>
          </p:cNvSpPr>
          <p:nvPr>
            <p:ph type="body" idx="1"/>
          </p:nvPr>
        </p:nvSpPr>
        <p:spPr>
          <a:xfrm>
            <a:off x="381000" y="2819400"/>
            <a:ext cx="8191500" cy="4038600"/>
          </a:xfrm>
        </p:spPr>
        <p:txBody>
          <a:bodyPr/>
          <a:lstStyle/>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折半插入排序在查找记录插入位置时，采用折半查找算法</a:t>
            </a:r>
            <a:endParaRPr lang="zh-CN" altLang="en-US"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折半</a:t>
            </a:r>
            <a:r>
              <a:rPr lang="zh-CN" altLang="en-US" sz="3000" b="1" dirty="0">
                <a:solidFill>
                  <a:srgbClr val="FF0000"/>
                </a:solidFill>
                <a:latin typeface="黑体" panose="02010609060101010101" pitchFamily="49" charset="-122"/>
                <a:ea typeface="黑体" panose="02010609060101010101" pitchFamily="49" charset="-122"/>
              </a:rPr>
              <a:t>查找</a:t>
            </a:r>
            <a:r>
              <a:rPr lang="zh-CN" altLang="en-US" sz="3000" b="1" dirty="0">
                <a:latin typeface="黑体" panose="02010609060101010101" pitchFamily="49" charset="-122"/>
                <a:ea typeface="黑体" panose="02010609060101010101" pitchFamily="49" charset="-122"/>
              </a:rPr>
              <a:t>比顺序查找快, 所以折半插入排序在查找上性能比直接插入排序好</a:t>
            </a:r>
            <a:r>
              <a:rPr lang="en-US" altLang="zh-CN" sz="3000" b="1" dirty="0">
                <a:latin typeface="黑体" panose="02010609060101010101" pitchFamily="49" charset="-122"/>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为</a:t>
            </a:r>
            <a:r>
              <a:rPr lang="en-US" altLang="zh-CN" sz="3000" b="1" dirty="0">
                <a:latin typeface="黑体" panose="02010609060101010101" pitchFamily="49" charset="-122"/>
                <a:ea typeface="黑体" panose="02010609060101010101" pitchFamily="49" charset="-122"/>
              </a:rPr>
              <a:t>O(nlog</a:t>
            </a:r>
            <a:r>
              <a:rPr lang="en-US" altLang="zh-CN" sz="2800" b="1" baseline="-25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n))</a:t>
            </a:r>
            <a:endParaRPr lang="zh-CN" altLang="en-US"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但需要</a:t>
            </a:r>
            <a:r>
              <a:rPr lang="zh-CN" altLang="en-US" sz="3000" b="1" dirty="0">
                <a:solidFill>
                  <a:srgbClr val="FF0000"/>
                </a:solidFill>
                <a:latin typeface="黑体" panose="02010609060101010101" pitchFamily="49" charset="-122"/>
                <a:ea typeface="黑体" panose="02010609060101010101" pitchFamily="49" charset="-122"/>
              </a:rPr>
              <a:t>移动</a:t>
            </a:r>
            <a:r>
              <a:rPr lang="zh-CN" altLang="en-US" sz="3000" b="1" dirty="0">
                <a:latin typeface="黑体" panose="02010609060101010101" pitchFamily="49" charset="-122"/>
                <a:ea typeface="黑体" panose="02010609060101010101" pitchFamily="49" charset="-122"/>
              </a:rPr>
              <a:t>的记录数目与直接插入排序相同(为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endParaRPr lang="en-US" altLang="zh-CN"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折半插入排序的时间复杂度为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endParaRPr lang="en-US" altLang="zh-CN"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折半插入排序是一种</a:t>
            </a:r>
            <a:r>
              <a:rPr lang="zh-CN" altLang="en-US" sz="3000" b="1" dirty="0">
                <a:solidFill>
                  <a:srgbClr val="FF0000"/>
                </a:solidFill>
                <a:latin typeface="黑体" panose="02010609060101010101" pitchFamily="49" charset="-122"/>
                <a:ea typeface="黑体" panose="02010609060101010101" pitchFamily="49" charset="-122"/>
              </a:rPr>
              <a:t>稳定</a:t>
            </a:r>
            <a:r>
              <a:rPr lang="zh-CN" altLang="en-US" sz="3000" b="1" dirty="0">
                <a:latin typeface="黑体" panose="02010609060101010101" pitchFamily="49" charset="-122"/>
                <a:ea typeface="黑体" panose="02010609060101010101" pitchFamily="49" charset="-122"/>
              </a:rPr>
              <a:t>的排序方法</a:t>
            </a:r>
            <a:endParaRPr lang="zh-CN" altLang="en-US" sz="3000" b="1" dirty="0">
              <a:latin typeface="黑体" panose="02010609060101010101" pitchFamily="49" charset="-122"/>
              <a:ea typeface="黑体" panose="02010609060101010101" pitchFamily="49" charset="-122"/>
            </a:endParaRPr>
          </a:p>
        </p:txBody>
      </p:sp>
      <p:sp>
        <p:nvSpPr>
          <p:cNvPr id="2458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7"/>
            <a:ext cx="8064896"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12,15,9,20,12</a:t>
            </a:r>
            <a:r>
              <a:rPr lang="zh-CN" altLang="en-US" b="1" baseline="30000"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,36,28</a:t>
            </a:r>
            <a:r>
              <a:rPr lang="zh-CN" altLang="en-US" b="1" dirty="0">
                <a:latin typeface="黑体" panose="02010609060101010101" pitchFamily="49" charset="-122"/>
                <a:ea typeface="黑体" panose="02010609060101010101" pitchFamily="49" charset="-122"/>
              </a:rPr>
              <a:t>，请写出每趟直接插入排序后的结果。</a:t>
            </a:r>
            <a:endParaRPr lang="zh-CN" altLang="en-US" dirty="0"/>
          </a:p>
        </p:txBody>
      </p:sp>
      <p:sp>
        <p:nvSpPr>
          <p:cNvPr id="4" name="内容占位符 2"/>
          <p:cNvSpPr txBox="1">
            <a:spLocks noChangeArrowheads="1"/>
          </p:cNvSpPr>
          <p:nvPr/>
        </p:nvSpPr>
        <p:spPr bwMode="auto">
          <a:xfrm>
            <a:off x="539552" y="2433956"/>
            <a:ext cx="8136904" cy="394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12, 15】, 9, </a:t>
            </a:r>
            <a:r>
              <a:rPr lang="zh-CN" altLang="en-US" sz="3200" b="1" kern="0" dirty="0">
                <a:latin typeface="黑体" panose="02010609060101010101" pitchFamily="49" charset="-122"/>
                <a:ea typeface="黑体" panose="02010609060101010101" pitchFamily="49" charset="-122"/>
              </a:rPr>
              <a:t>2</a:t>
            </a:r>
            <a:r>
              <a:rPr lang="en-US" altLang="zh-CN" sz="3200" b="1" kern="0" dirty="0">
                <a:latin typeface="黑体" panose="02010609060101010101" pitchFamily="49" charset="-122"/>
                <a:ea typeface="黑体" panose="02010609060101010101" pitchFamily="49" charset="-122"/>
              </a:rPr>
              <a:t>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a:t>
            </a:r>
            <a:r>
              <a:rPr lang="zh-CN" altLang="en-US" sz="3200" b="1" kern="0" dirty="0">
                <a:latin typeface="黑体" panose="02010609060101010101" pitchFamily="49" charset="-122"/>
                <a:ea typeface="黑体" panose="02010609060101010101" pitchFamily="49" charset="-122"/>
              </a:rPr>
              <a:t> </a:t>
            </a:r>
            <a:r>
              <a:rPr lang="en-US" altLang="zh-CN" sz="3200" b="1" kern="0" dirty="0">
                <a:latin typeface="黑体" panose="02010609060101010101" pitchFamily="49" charset="-122"/>
                <a:ea typeface="黑体" panose="02010609060101010101" pitchFamily="49" charset="-122"/>
              </a:rPr>
              <a:t>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4</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5</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6</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28, 36】</a:t>
            </a:r>
            <a:endParaRPr lang="en-US" altLang="zh-CN" sz="3200" b="1" kern="0" dirty="0">
              <a:solidFill>
                <a:srgbClr val="C00000"/>
              </a:solidFill>
              <a:latin typeface="黑体" panose="02010609060101010101" pitchFamily="49" charset="-122"/>
              <a:ea typeface="黑体" panose="02010609060101010101" pitchFamily="49" charset="-122"/>
            </a:endParaRPr>
          </a:p>
          <a:p>
            <a:pPr algn="just">
              <a:buFont typeface="Wingdings" panose="05000000000000000000" pitchFamily="2" charset="2"/>
              <a:buNone/>
            </a:pPr>
            <a:endParaRPr lang="en-US" altLang="zh-CN" sz="3200" b="1" kern="0" dirty="0">
              <a:solidFill>
                <a:srgbClr val="C00000"/>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一、排序(</a:t>
            </a:r>
            <a:r>
              <a:rPr lang="en-US" altLang="zh-CN" sz="3700" dirty="0">
                <a:latin typeface="黑体" panose="02010609060101010101" pitchFamily="49" charset="-122"/>
                <a:ea typeface="黑体" panose="02010609060101010101" pitchFamily="49" charset="-122"/>
              </a:rPr>
              <a:t>Sorting)</a:t>
            </a:r>
            <a:endParaRPr lang="en-US" altLang="zh-CN" sz="3700" dirty="0">
              <a:latin typeface="黑体" panose="02010609060101010101" pitchFamily="49" charset="-122"/>
              <a:ea typeface="黑体" panose="02010609060101010101" pitchFamily="49" charset="-122"/>
            </a:endParaRPr>
          </a:p>
        </p:txBody>
      </p:sp>
      <p:sp>
        <p:nvSpPr>
          <p:cNvPr id="61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FCE5EB-98AE-4860-AB0C-1A78B168E6F9}" type="slidenum">
              <a:rPr lang="zh-CN" altLang="en-US" sz="2400"/>
            </a:fld>
            <a:endParaRPr lang="en-US" altLang="zh-CN" sz="2400"/>
          </a:p>
        </p:txBody>
      </p:sp>
      <p:sp>
        <p:nvSpPr>
          <p:cNvPr id="614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endParaRPr lang="zh-CN" altLang="en-US" sz="3600" b="1" dirty="0">
              <a:solidFill>
                <a:srgbClr val="333399"/>
              </a:solidFill>
              <a:ea typeface="仿宋_GB2312" pitchFamily="49" charset="-122"/>
            </a:endParaRPr>
          </a:p>
        </p:txBody>
      </p:sp>
      <p:sp>
        <p:nvSpPr>
          <p:cNvPr id="6149"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排序</a:t>
            </a:r>
            <a:r>
              <a:rPr lang="zh-CN" altLang="en-US" b="1" dirty="0">
                <a:latin typeface="黑体" panose="02010609060101010101" pitchFamily="49" charset="-122"/>
                <a:ea typeface="黑体" panose="02010609060101010101" pitchFamily="49" charset="-122"/>
              </a:rPr>
              <a:t>：将一个数据元素（或记录）的任意序列，重新排列成一个按关键字有序的序列</a:t>
            </a: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内部排序</a:t>
            </a:r>
            <a:r>
              <a:rPr lang="zh-CN" altLang="en-US" b="1" dirty="0">
                <a:latin typeface="黑体" panose="02010609060101010101" pitchFamily="49" charset="-122"/>
                <a:ea typeface="黑体" panose="02010609060101010101" pitchFamily="49" charset="-122"/>
              </a:rPr>
              <a:t>：在排序期间数据对象全部存放在</a:t>
            </a:r>
            <a:r>
              <a:rPr lang="zh-CN" altLang="en-US" b="1" dirty="0">
                <a:solidFill>
                  <a:srgbClr val="FF0000"/>
                </a:solidFill>
                <a:latin typeface="黑体" panose="02010609060101010101" pitchFamily="49" charset="-122"/>
                <a:ea typeface="黑体" panose="02010609060101010101" pitchFamily="49" charset="-122"/>
              </a:rPr>
              <a:t>内存</a:t>
            </a:r>
            <a:r>
              <a:rPr lang="zh-CN" altLang="en-US" b="1" dirty="0">
                <a:latin typeface="黑体" panose="02010609060101010101" pitchFamily="49" charset="-122"/>
                <a:ea typeface="黑体" panose="02010609060101010101" pitchFamily="49" charset="-122"/>
              </a:rPr>
              <a:t>的排序；</a:t>
            </a: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外部排序</a:t>
            </a:r>
            <a:r>
              <a:rPr lang="zh-CN" altLang="en-US" b="1" dirty="0">
                <a:latin typeface="黑体" panose="02010609060101010101" pitchFamily="49" charset="-122"/>
                <a:ea typeface="黑体" panose="02010609060101010101" pitchFamily="49" charset="-122"/>
              </a:rPr>
              <a:t>：在排序期间全部对象个数太多，不能同时存放在内存，必须根据排序过程的要求，不断</a:t>
            </a:r>
            <a:r>
              <a:rPr lang="zh-CN" altLang="en-US" b="1" dirty="0">
                <a:solidFill>
                  <a:srgbClr val="FF0000"/>
                </a:solidFill>
                <a:latin typeface="黑体" panose="02010609060101010101" pitchFamily="49" charset="-122"/>
                <a:ea typeface="黑体" panose="02010609060101010101" pitchFamily="49" charset="-122"/>
              </a:rPr>
              <a:t>在内、外存之间移动</a:t>
            </a:r>
            <a:r>
              <a:rPr lang="zh-CN" altLang="en-US" b="1" dirty="0">
                <a:latin typeface="黑体" panose="02010609060101010101" pitchFamily="49" charset="-122"/>
                <a:ea typeface="黑体" panose="02010609060101010101" pitchFamily="49" charset="-122"/>
              </a:rPr>
              <a:t>的排序。</a:t>
            </a:r>
            <a:endParaRPr lang="en-US" altLang="zh-CN" b="1" dirty="0">
              <a:latin typeface="黑体" panose="02010609060101010101" pitchFamily="49" charset="-122"/>
              <a:ea typeface="黑体" panose="02010609060101010101" pitchFamily="49" charset="-122"/>
            </a:endParaRPr>
          </a:p>
        </p:txBody>
      </p:sp>
      <p:sp>
        <p:nvSpPr>
          <p:cNvPr id="615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00063" y="1643063"/>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三、希尔排序</a:t>
            </a:r>
            <a:endParaRPr lang="en-US" altLang="zh-CN" sz="3300">
              <a:latin typeface="黑体" panose="02010609060101010101" pitchFamily="49" charset="-122"/>
              <a:ea typeface="黑体" panose="02010609060101010101" pitchFamily="49" charset="-122"/>
            </a:endParaRPr>
          </a:p>
        </p:txBody>
      </p:sp>
      <p:sp>
        <p:nvSpPr>
          <p:cNvPr id="266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CB7DF2B-A450-4E10-8239-F0A84E2B8080}" type="slidenum">
              <a:rPr lang="zh-CN" altLang="en-US" sz="2400"/>
            </a:fld>
            <a:endParaRPr lang="en-US" altLang="zh-CN" sz="2400"/>
          </a:p>
        </p:txBody>
      </p:sp>
      <p:sp>
        <p:nvSpPr>
          <p:cNvPr id="266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6629" name="Rectangle 5"/>
          <p:cNvSpPr>
            <a:spLocks noGrp="1" noChangeArrowheads="1"/>
          </p:cNvSpPr>
          <p:nvPr>
            <p:ph type="body" idx="1"/>
          </p:nvPr>
        </p:nvSpPr>
        <p:spPr>
          <a:xfrm>
            <a:off x="381000" y="2500313"/>
            <a:ext cx="8763000" cy="4038600"/>
          </a:xfrm>
        </p:spPr>
        <p:txBody>
          <a:bodyPr/>
          <a:lstStyle/>
          <a:p>
            <a:pPr eaLnBrk="1" hangingPunct="1">
              <a:spcBef>
                <a:spcPct val="30000"/>
              </a:spcBef>
            </a:pPr>
            <a:r>
              <a:rPr lang="zh-CN" altLang="en-US" sz="3200" b="1">
                <a:latin typeface="黑体" panose="02010609060101010101" pitchFamily="49" charset="-122"/>
                <a:ea typeface="黑体" panose="02010609060101010101" pitchFamily="49" charset="-122"/>
              </a:rPr>
              <a:t>从直接插入排序可以看出，当待排序列为正序时，时间复杂度为</a:t>
            </a:r>
            <a:r>
              <a:rPr lang="en-US" altLang="zh-CN" sz="3200" b="1">
                <a:latin typeface="黑体" panose="02010609060101010101" pitchFamily="49" charset="-122"/>
                <a:ea typeface="黑体" panose="02010609060101010101" pitchFamily="49" charset="-122"/>
              </a:rPr>
              <a:t>O(n)</a:t>
            </a:r>
            <a:endParaRPr lang="en-US" altLang="zh-CN" sz="3200" b="1">
              <a:latin typeface="黑体" panose="02010609060101010101" pitchFamily="49" charset="-122"/>
              <a:ea typeface="黑体" panose="02010609060101010101" pitchFamily="49" charset="-122"/>
            </a:endParaRPr>
          </a:p>
          <a:p>
            <a:pPr eaLnBrk="1" hangingPunct="1">
              <a:spcBef>
                <a:spcPct val="30000"/>
              </a:spcBef>
            </a:pPr>
            <a:r>
              <a:rPr lang="zh-CN" altLang="en-US" sz="3200" b="1">
                <a:latin typeface="黑体" panose="02010609060101010101" pitchFamily="49" charset="-122"/>
                <a:ea typeface="黑体" panose="02010609060101010101" pitchFamily="49" charset="-122"/>
              </a:rPr>
              <a:t>若待排序列</a:t>
            </a:r>
            <a:r>
              <a:rPr lang="zh-CN" altLang="en-US" sz="3200" b="1">
                <a:solidFill>
                  <a:schemeClr val="hlink"/>
                </a:solidFill>
                <a:latin typeface="黑体" panose="02010609060101010101" pitchFamily="49" charset="-122"/>
                <a:ea typeface="黑体" panose="02010609060101010101" pitchFamily="49" charset="-122"/>
              </a:rPr>
              <a:t>基本有序</a:t>
            </a:r>
            <a:r>
              <a:rPr lang="zh-CN" altLang="en-US" sz="3200" b="1">
                <a:latin typeface="黑体" panose="02010609060101010101" pitchFamily="49" charset="-122"/>
                <a:ea typeface="黑体" panose="02010609060101010101" pitchFamily="49" charset="-122"/>
              </a:rPr>
              <a:t>时，插入排序效率会提高</a:t>
            </a:r>
            <a:endParaRPr lang="zh-CN" altLang="en-US" sz="3200" b="1">
              <a:latin typeface="黑体" panose="02010609060101010101" pitchFamily="49" charset="-122"/>
              <a:ea typeface="黑体" panose="02010609060101010101" pitchFamily="49" charset="-122"/>
            </a:endParaRPr>
          </a:p>
          <a:p>
            <a:pPr eaLnBrk="1" hangingPunct="1">
              <a:spcBef>
                <a:spcPct val="30000"/>
              </a:spcBef>
            </a:pPr>
            <a:r>
              <a:rPr lang="zh-CN" altLang="en-US" sz="3200" b="1">
                <a:latin typeface="黑体" panose="02010609060101010101" pitchFamily="49" charset="-122"/>
                <a:ea typeface="黑体" panose="02010609060101010101" pitchFamily="49" charset="-122"/>
              </a:rPr>
              <a:t>希尔排序方法是先将待排序列分成</a:t>
            </a:r>
            <a:r>
              <a:rPr lang="zh-CN" altLang="en-US" sz="3200" b="1">
                <a:solidFill>
                  <a:srgbClr val="FF0000"/>
                </a:solidFill>
                <a:latin typeface="黑体" panose="02010609060101010101" pitchFamily="49" charset="-122"/>
                <a:ea typeface="黑体" panose="02010609060101010101" pitchFamily="49" charset="-122"/>
              </a:rPr>
              <a:t>若干子序列</a:t>
            </a:r>
            <a:r>
              <a:rPr lang="zh-CN" altLang="en-US" sz="3200" b="1">
                <a:latin typeface="黑体" panose="02010609060101010101" pitchFamily="49" charset="-122"/>
                <a:ea typeface="黑体" panose="02010609060101010101" pitchFamily="49" charset="-122"/>
              </a:rPr>
              <a:t>分别进行插入排序，待整个序列基本有序时，再对</a:t>
            </a:r>
            <a:r>
              <a:rPr lang="zh-CN" altLang="en-US" sz="3200" b="1">
                <a:solidFill>
                  <a:srgbClr val="FF0000"/>
                </a:solidFill>
                <a:latin typeface="黑体" panose="02010609060101010101" pitchFamily="49" charset="-122"/>
                <a:ea typeface="黑体" panose="02010609060101010101" pitchFamily="49" charset="-122"/>
              </a:rPr>
              <a:t>全体记录</a:t>
            </a:r>
            <a:r>
              <a:rPr lang="zh-CN" altLang="en-US" sz="3200" b="1">
                <a:latin typeface="黑体" panose="02010609060101010101" pitchFamily="49" charset="-122"/>
                <a:ea typeface="黑体" panose="02010609060101010101" pitchFamily="49" charset="-122"/>
              </a:rPr>
              <a:t>进行一次直接插入排序</a:t>
            </a:r>
            <a:endParaRPr lang="zh-CN" altLang="en-US" sz="3200" b="1">
              <a:latin typeface="黑体" panose="02010609060101010101" pitchFamily="49" charset="-122"/>
              <a:ea typeface="黑体" panose="02010609060101010101" pitchFamily="49" charset="-122"/>
            </a:endParaRPr>
          </a:p>
          <a:p>
            <a:pPr eaLnBrk="1" hangingPunct="1">
              <a:spcBef>
                <a:spcPct val="30000"/>
              </a:spcBef>
            </a:pPr>
            <a:r>
              <a:rPr lang="zh-CN" altLang="en-US" sz="3200" b="1">
                <a:latin typeface="黑体" panose="02010609060101010101" pitchFamily="49" charset="-122"/>
                <a:ea typeface="黑体" panose="02010609060101010101" pitchFamily="49" charset="-122"/>
              </a:rPr>
              <a:t>希尔排序又称为</a:t>
            </a:r>
            <a:r>
              <a:rPr lang="zh-CN" altLang="en-US" sz="3200" b="1">
                <a:solidFill>
                  <a:srgbClr val="FF0000"/>
                </a:solidFill>
                <a:latin typeface="黑体" panose="02010609060101010101" pitchFamily="49" charset="-122"/>
                <a:ea typeface="黑体" panose="02010609060101010101" pitchFamily="49" charset="-122"/>
              </a:rPr>
              <a:t>缩小增量</a:t>
            </a:r>
            <a:r>
              <a:rPr lang="zh-CN" altLang="en-US" sz="3200" b="1">
                <a:latin typeface="黑体" panose="02010609060101010101" pitchFamily="49" charset="-122"/>
                <a:ea typeface="黑体" panose="02010609060101010101" pitchFamily="49" charset="-122"/>
              </a:rPr>
              <a:t>排序。</a:t>
            </a:r>
            <a:endParaRPr lang="zh-CN" altLang="en-US" sz="3200" b="1">
              <a:latin typeface="黑体" panose="02010609060101010101" pitchFamily="49" charset="-122"/>
              <a:ea typeface="黑体" panose="02010609060101010101" pitchFamily="49" charset="-122"/>
            </a:endParaRPr>
          </a:p>
        </p:txBody>
      </p:sp>
      <p:sp>
        <p:nvSpPr>
          <p:cNvPr id="2663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a:t>
            </a:r>
            <a:endParaRPr lang="en-US" altLang="zh-CN" sz="3300">
              <a:latin typeface="黑体" panose="02010609060101010101" pitchFamily="49" charset="-122"/>
              <a:ea typeface="黑体" panose="02010609060101010101" pitchFamily="49" charset="-122"/>
            </a:endParaRPr>
          </a:p>
        </p:txBody>
      </p:sp>
      <p:sp>
        <p:nvSpPr>
          <p:cNvPr id="276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59CBD-861D-4550-ACAF-BA91A9E18E82}" type="slidenum">
              <a:rPr lang="zh-CN" altLang="en-US" sz="2400"/>
            </a:fld>
            <a:endParaRPr lang="en-US" altLang="zh-CN" sz="2400"/>
          </a:p>
        </p:txBody>
      </p:sp>
      <p:sp>
        <p:nvSpPr>
          <p:cNvPr id="276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7653" name="Rectangle 5"/>
          <p:cNvSpPr>
            <a:spLocks noGrp="1" noChangeArrowheads="1"/>
          </p:cNvSpPr>
          <p:nvPr>
            <p:ph type="body" idx="1"/>
          </p:nvPr>
        </p:nvSpPr>
        <p:spPr>
          <a:xfrm>
            <a:off x="357188" y="2500313"/>
            <a:ext cx="8548687" cy="4038600"/>
          </a:xfrm>
        </p:spPr>
        <p:txBody>
          <a:bodyPr/>
          <a:lstStyle/>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首先取一个整数 </a:t>
            </a:r>
            <a:r>
              <a:rPr lang="en-US" altLang="zh-CN" sz="3200" b="1">
                <a:solidFill>
                  <a:srgbClr val="FF0000"/>
                </a:solidFill>
                <a:latin typeface="黑体" panose="02010609060101010101" pitchFamily="49" charset="-122"/>
                <a:ea typeface="黑体" panose="02010609060101010101" pitchFamily="49" charset="-122"/>
              </a:rPr>
              <a:t>gap</a:t>
            </a:r>
            <a:r>
              <a:rPr lang="en-US" altLang="zh-CN" sz="3200" b="1">
                <a:latin typeface="黑体" panose="02010609060101010101" pitchFamily="49" charset="-122"/>
                <a:ea typeface="黑体" panose="02010609060101010101" pitchFamily="49" charset="-122"/>
              </a:rPr>
              <a:t> &lt; n(</a:t>
            </a:r>
            <a:r>
              <a:rPr lang="zh-CN" altLang="en-US" sz="3200" b="1">
                <a:latin typeface="黑体" panose="02010609060101010101" pitchFamily="49" charset="-122"/>
                <a:ea typeface="黑体" panose="02010609060101010101" pitchFamily="49" charset="-122"/>
              </a:rPr>
              <a:t>待排序记录数) 作为间隔, 将全部记录分为 </a:t>
            </a:r>
            <a:r>
              <a:rPr lang="en-US" altLang="zh-CN" sz="3200" b="1">
                <a:solidFill>
                  <a:srgbClr val="FF0000"/>
                </a:solidFill>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个子序列, 所有距离为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的记录放在同一个子序列中</a:t>
            </a:r>
            <a:endParaRPr lang="zh-CN" altLang="en-US" sz="3200"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在每一个子序列中分别施行</a:t>
            </a:r>
            <a:r>
              <a:rPr lang="zh-CN" altLang="en-US" sz="3200" b="1">
                <a:solidFill>
                  <a:srgbClr val="FF0000"/>
                </a:solidFill>
                <a:latin typeface="黑体" panose="02010609060101010101" pitchFamily="49" charset="-122"/>
                <a:ea typeface="黑体" panose="02010609060101010101" pitchFamily="49" charset="-122"/>
              </a:rPr>
              <a:t>直接插入排序</a:t>
            </a:r>
            <a:r>
              <a:rPr lang="zh-CN" altLang="en-US" sz="3200" b="1">
                <a:latin typeface="黑体" panose="02010609060101010101" pitchFamily="49" charset="-122"/>
                <a:ea typeface="黑体" panose="02010609060101010101" pitchFamily="49" charset="-122"/>
              </a:rPr>
              <a:t>。</a:t>
            </a:r>
            <a:endParaRPr lang="zh-CN" altLang="en-US" sz="3200"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然后</a:t>
            </a:r>
            <a:r>
              <a:rPr lang="zh-CN" altLang="en-US" sz="3200" b="1">
                <a:solidFill>
                  <a:srgbClr val="FF0000"/>
                </a:solidFill>
                <a:latin typeface="黑体" panose="02010609060101010101" pitchFamily="49" charset="-122"/>
                <a:ea typeface="黑体" panose="02010609060101010101" pitchFamily="49" charset="-122"/>
              </a:rPr>
              <a:t>缩小间隔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例如取 </a:t>
            </a:r>
            <a:r>
              <a:rPr lang="en-US" altLang="zh-CN" sz="3200" b="1">
                <a:solidFill>
                  <a:srgbClr val="FF0000"/>
                </a:solidFill>
                <a:latin typeface="黑体" panose="02010609060101010101" pitchFamily="49" charset="-122"/>
                <a:ea typeface="黑体" panose="02010609060101010101" pitchFamily="49" charset="-122"/>
              </a:rPr>
              <a:t>gap = gap/2</a:t>
            </a:r>
            <a:endParaRPr lang="en-US" altLang="zh-CN" sz="3200" b="1">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重复上述的子序列划分和排序工作，直到最后取</a:t>
            </a:r>
            <a:r>
              <a:rPr lang="en-US" altLang="zh-CN" sz="3200" b="1">
                <a:solidFill>
                  <a:srgbClr val="FF0000"/>
                </a:solidFill>
                <a:latin typeface="黑体" panose="02010609060101010101" pitchFamily="49" charset="-122"/>
                <a:ea typeface="黑体" panose="02010609060101010101" pitchFamily="49" charset="-122"/>
              </a:rPr>
              <a:t>gap = 1</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将所有记录放在同一个序列中排序为止。</a:t>
            </a:r>
            <a:endParaRPr lang="zh-CN" altLang="en-US" sz="3200" b="1">
              <a:latin typeface="黑体" panose="02010609060101010101" pitchFamily="49" charset="-122"/>
              <a:ea typeface="黑体" panose="02010609060101010101" pitchFamily="49" charset="-122"/>
            </a:endParaRPr>
          </a:p>
        </p:txBody>
      </p:sp>
      <p:sp>
        <p:nvSpPr>
          <p:cNvPr id="2765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86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407125F-A86C-40FE-9741-2D85340EBA30}" type="slidenum">
              <a:rPr lang="zh-CN" altLang="en-US" sz="2400"/>
            </a:fld>
            <a:endParaRPr lang="en-US" altLang="zh-CN" sz="2400"/>
          </a:p>
        </p:txBody>
      </p:sp>
      <p:sp>
        <p:nvSpPr>
          <p:cNvPr id="2867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8677"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已知待排序的一组记录的初始排列为：21,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endParaRPr lang="zh-CN" altLang="en-US" b="1">
              <a:latin typeface="黑体" panose="02010609060101010101" pitchFamily="49" charset="-122"/>
              <a:ea typeface="黑体" panose="02010609060101010101" pitchFamily="49" charset="-122"/>
            </a:endParaRPr>
          </a:p>
        </p:txBody>
      </p:sp>
      <p:sp>
        <p:nvSpPr>
          <p:cNvPr id="2867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28679" name="Group 15"/>
          <p:cNvGrpSpPr/>
          <p:nvPr/>
        </p:nvGrpSpPr>
        <p:grpSpPr bwMode="auto">
          <a:xfrm>
            <a:off x="1905000" y="4875213"/>
            <a:ext cx="4565650" cy="915987"/>
            <a:chOff x="1200" y="3072"/>
            <a:chExt cx="2877" cy="576"/>
          </a:xfrm>
        </p:grpSpPr>
        <p:sp>
          <p:nvSpPr>
            <p:cNvPr id="28680" name="Text Box 8"/>
            <p:cNvSpPr txBox="1">
              <a:spLocks noChangeArrowheads="1"/>
            </p:cNvSpPr>
            <p:nvPr/>
          </p:nvSpPr>
          <p:spPr bwMode="auto">
            <a:xfrm>
              <a:off x="1296" y="3072"/>
              <a:ext cx="27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endParaRPr lang="en-US" altLang="zh-CN" sz="2400">
                <a:latin typeface="Times New Roman" panose="02020603050405020304" pitchFamily="18" charset="0"/>
              </a:endParaRPr>
            </a:p>
          </p:txBody>
        </p:sp>
        <p:sp>
          <p:nvSpPr>
            <p:cNvPr id="238601" name="Oval 9"/>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8602" name="Oval 10"/>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8603" name="Oval 11"/>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8604" name="Oval 12"/>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8605" name="Oval 13"/>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8606" name="Oval 14"/>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96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A3F96D-B87F-4788-87D9-8DD5D4D6A082}" type="slidenum">
              <a:rPr lang="zh-CN" altLang="en-US" sz="2400"/>
            </a:fld>
            <a:endParaRPr lang="en-US" altLang="zh-CN" sz="2400"/>
          </a:p>
        </p:txBody>
      </p:sp>
      <p:sp>
        <p:nvSpPr>
          <p:cNvPr id="297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2970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29702" name="Group 50"/>
          <p:cNvGrpSpPr/>
          <p:nvPr/>
        </p:nvGrpSpPr>
        <p:grpSpPr bwMode="auto">
          <a:xfrm>
            <a:off x="762000" y="2743200"/>
            <a:ext cx="6477000" cy="1828800"/>
            <a:chOff x="480" y="1728"/>
            <a:chExt cx="4080" cy="1152"/>
          </a:xfrm>
        </p:grpSpPr>
        <p:sp>
          <p:nvSpPr>
            <p:cNvPr id="29718" name="Text Box 18"/>
            <p:cNvSpPr txBox="1">
              <a:spLocks noChangeArrowheads="1"/>
            </p:cNvSpPr>
            <p:nvPr/>
          </p:nvSpPr>
          <p:spPr bwMode="auto">
            <a:xfrm>
              <a:off x="480" y="2018"/>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3</a:t>
              </a:r>
              <a:endParaRPr lang="en-US" altLang="zh-CN" sz="2900" b="1">
                <a:latin typeface="Times New Roman" panose="02020603050405020304" pitchFamily="18" charset="0"/>
              </a:endParaRPr>
            </a:p>
          </p:txBody>
        </p:sp>
        <p:grpSp>
          <p:nvGrpSpPr>
            <p:cNvPr id="29719" name="Group 19"/>
            <p:cNvGrpSpPr/>
            <p:nvPr/>
          </p:nvGrpSpPr>
          <p:grpSpPr bwMode="auto">
            <a:xfrm>
              <a:off x="1824" y="1728"/>
              <a:ext cx="2736" cy="576"/>
              <a:chOff x="1584" y="336"/>
              <a:chExt cx="2736" cy="576"/>
            </a:xfrm>
          </p:grpSpPr>
          <p:sp>
            <p:nvSpPr>
              <p:cNvPr id="29728" name="Text Box 20"/>
              <p:cNvSpPr txBox="1">
                <a:spLocks noChangeArrowheads="1"/>
              </p:cNvSpPr>
              <p:nvPr/>
            </p:nvSpPr>
            <p:spPr bwMode="auto">
              <a:xfrm>
                <a:off x="1680" y="33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39637" name="Oval 21"/>
              <p:cNvSpPr>
                <a:spLocks noChangeArrowheads="1"/>
              </p:cNvSpPr>
              <p:nvPr/>
            </p:nvSpPr>
            <p:spPr bwMode="auto">
              <a:xfrm>
                <a:off x="15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38" name="Oval 22"/>
              <p:cNvSpPr>
                <a:spLocks noChangeArrowheads="1"/>
              </p:cNvSpPr>
              <p:nvPr/>
            </p:nvSpPr>
            <p:spPr bwMode="auto">
              <a:xfrm>
                <a:off x="39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08</a:t>
                </a:r>
                <a:endParaRPr lang="zh-CN" altLang="en-US" b="1">
                  <a:solidFill>
                    <a:srgbClr val="006600"/>
                  </a:solidFill>
                  <a:effectLst>
                    <a:outerShdw blurRad="38100" dist="38100" dir="2700000" algn="tl">
                      <a:srgbClr val="000000"/>
                    </a:outerShdw>
                  </a:effectLst>
                  <a:latin typeface="Arial" panose="020B0604020202020204" pitchFamily="34" charset="0"/>
                </a:endParaRPr>
              </a:p>
            </p:txBody>
          </p:sp>
          <p:sp>
            <p:nvSpPr>
              <p:cNvPr id="239639" name="Oval 23"/>
              <p:cNvSpPr>
                <a:spLocks noChangeArrowheads="1"/>
              </p:cNvSpPr>
              <p:nvPr/>
            </p:nvSpPr>
            <p:spPr bwMode="auto">
              <a:xfrm>
                <a:off x="2016"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25</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sp>
            <p:nvSpPr>
              <p:cNvPr id="239640" name="Oval 24"/>
              <p:cNvSpPr>
                <a:spLocks noChangeArrowheads="1"/>
              </p:cNvSpPr>
              <p:nvPr/>
            </p:nvSpPr>
            <p:spPr bwMode="auto">
              <a:xfrm>
                <a:off x="254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49</a:t>
                </a:r>
                <a:endParaRPr lang="zh-CN" altLang="en-US" b="1">
                  <a:solidFill>
                    <a:srgbClr val="006600"/>
                  </a:solidFill>
                  <a:effectLst>
                    <a:outerShdw blurRad="38100" dist="38100" dir="2700000" algn="tl">
                      <a:srgbClr val="000000"/>
                    </a:outerShdw>
                  </a:effectLst>
                  <a:latin typeface="Arial" panose="020B0604020202020204" pitchFamily="34" charset="0"/>
                </a:endParaRPr>
              </a:p>
            </p:txBody>
          </p:sp>
          <p:sp>
            <p:nvSpPr>
              <p:cNvPr id="239641" name="Oval 25"/>
              <p:cNvSpPr>
                <a:spLocks noChangeArrowheads="1"/>
              </p:cNvSpPr>
              <p:nvPr/>
            </p:nvSpPr>
            <p:spPr bwMode="auto">
              <a:xfrm>
                <a:off x="3072"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42" name="Oval 26"/>
              <p:cNvSpPr>
                <a:spLocks noChangeArrowheads="1"/>
              </p:cNvSpPr>
              <p:nvPr/>
            </p:nvSpPr>
            <p:spPr bwMode="auto">
              <a:xfrm>
                <a:off x="350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16</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grpSp>
        <p:sp>
          <p:nvSpPr>
            <p:cNvPr id="29720" name="Text Box 27"/>
            <p:cNvSpPr txBox="1">
              <a:spLocks noChangeArrowheads="1"/>
            </p:cNvSpPr>
            <p:nvPr/>
          </p:nvSpPr>
          <p:spPr bwMode="auto">
            <a:xfrm>
              <a:off x="1920" y="2305"/>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nvGrpSpPr>
            <p:cNvPr id="29721" name="Group 28"/>
            <p:cNvGrpSpPr/>
            <p:nvPr/>
          </p:nvGrpSpPr>
          <p:grpSpPr bwMode="auto">
            <a:xfrm>
              <a:off x="1824" y="2544"/>
              <a:ext cx="2736" cy="336"/>
              <a:chOff x="1584" y="1248"/>
              <a:chExt cx="2736" cy="336"/>
            </a:xfrm>
          </p:grpSpPr>
          <p:sp>
            <p:nvSpPr>
              <p:cNvPr id="239645" name="Oval 29"/>
              <p:cNvSpPr>
                <a:spLocks noChangeArrowheads="1"/>
              </p:cNvSpPr>
              <p:nvPr/>
            </p:nvSpPr>
            <p:spPr bwMode="auto">
              <a:xfrm>
                <a:off x="15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46" name="Oval 30"/>
              <p:cNvSpPr>
                <a:spLocks noChangeArrowheads="1"/>
              </p:cNvSpPr>
              <p:nvPr/>
            </p:nvSpPr>
            <p:spPr bwMode="auto">
              <a:xfrm>
                <a:off x="254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08</a:t>
                </a:r>
                <a:endParaRPr lang="zh-CN" altLang="en-US" b="1">
                  <a:solidFill>
                    <a:srgbClr val="006600"/>
                  </a:solidFill>
                  <a:effectLst>
                    <a:outerShdw blurRad="38100" dist="38100" dir="2700000" algn="tl">
                      <a:srgbClr val="000000"/>
                    </a:outerShdw>
                  </a:effectLst>
                  <a:latin typeface="Arial" panose="020B0604020202020204" pitchFamily="34" charset="0"/>
                </a:endParaRPr>
              </a:p>
            </p:txBody>
          </p:sp>
          <p:sp>
            <p:nvSpPr>
              <p:cNvPr id="239647" name="Oval 31"/>
              <p:cNvSpPr>
                <a:spLocks noChangeArrowheads="1"/>
              </p:cNvSpPr>
              <p:nvPr/>
            </p:nvSpPr>
            <p:spPr bwMode="auto">
              <a:xfrm>
                <a:off x="350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25</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sp>
            <p:nvSpPr>
              <p:cNvPr id="239648" name="Oval 32"/>
              <p:cNvSpPr>
                <a:spLocks noChangeArrowheads="1"/>
              </p:cNvSpPr>
              <p:nvPr/>
            </p:nvSpPr>
            <p:spPr bwMode="auto">
              <a:xfrm>
                <a:off x="39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49</a:t>
                </a:r>
                <a:endParaRPr lang="zh-CN" altLang="en-US" b="1">
                  <a:solidFill>
                    <a:srgbClr val="006600"/>
                  </a:solidFill>
                  <a:effectLst>
                    <a:outerShdw blurRad="38100" dist="38100" dir="2700000" algn="tl">
                      <a:srgbClr val="000000"/>
                    </a:outerShdw>
                  </a:effectLst>
                  <a:latin typeface="Arial" panose="020B0604020202020204" pitchFamily="34" charset="0"/>
                </a:endParaRPr>
              </a:p>
            </p:txBody>
          </p:sp>
          <p:sp>
            <p:nvSpPr>
              <p:cNvPr id="239649" name="Oval 33"/>
              <p:cNvSpPr>
                <a:spLocks noChangeArrowheads="1"/>
              </p:cNvSpPr>
              <p:nvPr/>
            </p:nvSpPr>
            <p:spPr bwMode="auto">
              <a:xfrm>
                <a:off x="3072"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50" name="Oval 34"/>
              <p:cNvSpPr>
                <a:spLocks noChangeArrowheads="1"/>
              </p:cNvSpPr>
              <p:nvPr/>
            </p:nvSpPr>
            <p:spPr bwMode="auto">
              <a:xfrm>
                <a:off x="206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16</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grpSp>
      </p:grpSp>
      <p:grpSp>
        <p:nvGrpSpPr>
          <p:cNvPr id="29703" name="Group 35"/>
          <p:cNvGrpSpPr/>
          <p:nvPr/>
        </p:nvGrpSpPr>
        <p:grpSpPr bwMode="auto">
          <a:xfrm>
            <a:off x="762000" y="5334000"/>
            <a:ext cx="6553200" cy="1295400"/>
            <a:chOff x="288" y="2160"/>
            <a:chExt cx="4128" cy="816"/>
          </a:xfrm>
        </p:grpSpPr>
        <p:sp>
          <p:nvSpPr>
            <p:cNvPr id="29704" name="Text Box 36"/>
            <p:cNvSpPr txBox="1">
              <a:spLocks noChangeArrowheads="1"/>
            </p:cNvSpPr>
            <p:nvPr/>
          </p:nvSpPr>
          <p:spPr bwMode="auto">
            <a:xfrm>
              <a:off x="288" y="2210"/>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2</a:t>
              </a:r>
              <a:endParaRPr lang="en-US" altLang="zh-CN" sz="2900" b="1">
                <a:latin typeface="Times New Roman" panose="02020603050405020304" pitchFamily="18" charset="0"/>
              </a:endParaRPr>
            </a:p>
          </p:txBody>
        </p:sp>
        <p:sp>
          <p:nvSpPr>
            <p:cNvPr id="239653" name="Oval 37"/>
            <p:cNvSpPr>
              <a:spLocks noChangeArrowheads="1"/>
            </p:cNvSpPr>
            <p:nvPr/>
          </p:nvSpPr>
          <p:spPr bwMode="auto">
            <a:xfrm>
              <a:off x="16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54" name="Oval 38"/>
            <p:cNvSpPr>
              <a:spLocks noChangeArrowheads="1"/>
            </p:cNvSpPr>
            <p:nvPr/>
          </p:nvSpPr>
          <p:spPr bwMode="auto">
            <a:xfrm>
              <a:off x="264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55" name="Oval 39"/>
            <p:cNvSpPr>
              <a:spLocks noChangeArrowheads="1"/>
            </p:cNvSpPr>
            <p:nvPr/>
          </p:nvSpPr>
          <p:spPr bwMode="auto">
            <a:xfrm>
              <a:off x="36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56" name="Oval 40"/>
            <p:cNvSpPr>
              <a:spLocks noChangeArrowheads="1"/>
            </p:cNvSpPr>
            <p:nvPr/>
          </p:nvSpPr>
          <p:spPr bwMode="auto">
            <a:xfrm>
              <a:off x="40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49</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sp>
          <p:nvSpPr>
            <p:cNvPr id="239657" name="Oval 41"/>
            <p:cNvSpPr>
              <a:spLocks noChangeArrowheads="1"/>
            </p:cNvSpPr>
            <p:nvPr/>
          </p:nvSpPr>
          <p:spPr bwMode="auto">
            <a:xfrm>
              <a:off x="316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25*</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sp>
          <p:nvSpPr>
            <p:cNvPr id="239658" name="Oval 42"/>
            <p:cNvSpPr>
              <a:spLocks noChangeArrowheads="1"/>
            </p:cNvSpPr>
            <p:nvPr/>
          </p:nvSpPr>
          <p:spPr bwMode="auto">
            <a:xfrm>
              <a:off x="216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16</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grpSp>
          <p:nvGrpSpPr>
            <p:cNvPr id="29711" name="Group 43"/>
            <p:cNvGrpSpPr/>
            <p:nvPr/>
          </p:nvGrpSpPr>
          <p:grpSpPr bwMode="auto">
            <a:xfrm>
              <a:off x="1632" y="2640"/>
              <a:ext cx="2784" cy="336"/>
              <a:chOff x="1536" y="2640"/>
              <a:chExt cx="2784" cy="336"/>
            </a:xfrm>
          </p:grpSpPr>
          <p:sp>
            <p:nvSpPr>
              <p:cNvPr id="239660" name="Oval 44"/>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61" name="Oval 45"/>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62" name="Oval 46"/>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39663" name="Oval 47"/>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49</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sp>
            <p:nvSpPr>
              <p:cNvPr id="239664" name="Oval 48"/>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25*</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sp>
            <p:nvSpPr>
              <p:cNvPr id="239665" name="Oval 49"/>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panose="020B0604020202020204" pitchFamily="34" charset="0"/>
                  </a:rPr>
                  <a:t>16</a:t>
                </a:r>
                <a:endParaRPr lang="zh-CN" altLang="en-US" b="1">
                  <a:solidFill>
                    <a:srgbClr val="A200C8"/>
                  </a:solidFill>
                  <a:effectLst>
                    <a:outerShdw blurRad="38100" dist="38100" dir="2700000" algn="tl">
                      <a:srgbClr val="000000"/>
                    </a:outerShdw>
                  </a:effectLst>
                  <a:latin typeface="Arial" panose="020B0604020202020204" pitchFamily="34" charset="0"/>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307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fld>
            <a:endParaRPr lang="en-US" altLang="zh-CN" sz="2400" dirty="0"/>
          </a:p>
        </p:txBody>
      </p:sp>
      <p:sp>
        <p:nvSpPr>
          <p:cNvPr id="3072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30725"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30726" name="Group 55"/>
          <p:cNvGrpSpPr/>
          <p:nvPr/>
        </p:nvGrpSpPr>
        <p:grpSpPr bwMode="auto">
          <a:xfrm>
            <a:off x="685800" y="3505200"/>
            <a:ext cx="6477000" cy="1298575"/>
            <a:chOff x="336" y="3216"/>
            <a:chExt cx="4080" cy="816"/>
          </a:xfrm>
        </p:grpSpPr>
        <p:sp>
          <p:nvSpPr>
            <p:cNvPr id="30727" name="Text Box 40"/>
            <p:cNvSpPr txBox="1">
              <a:spLocks noChangeArrowheads="1"/>
            </p:cNvSpPr>
            <p:nvPr/>
          </p:nvSpPr>
          <p:spPr bwMode="auto">
            <a:xfrm>
              <a:off x="336" y="3503"/>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1</a:t>
              </a:r>
              <a:endParaRPr lang="en-US" altLang="zh-CN" sz="2900" b="1">
                <a:latin typeface="Times New Roman" panose="02020603050405020304" pitchFamily="18" charset="0"/>
              </a:endParaRPr>
            </a:p>
          </p:txBody>
        </p:sp>
        <p:grpSp>
          <p:nvGrpSpPr>
            <p:cNvPr id="30728" name="Group 41"/>
            <p:cNvGrpSpPr/>
            <p:nvPr/>
          </p:nvGrpSpPr>
          <p:grpSpPr bwMode="auto">
            <a:xfrm>
              <a:off x="1632" y="3216"/>
              <a:ext cx="2784" cy="336"/>
              <a:chOff x="1536" y="2640"/>
              <a:chExt cx="2784" cy="336"/>
            </a:xfrm>
          </p:grpSpPr>
          <p:sp>
            <p:nvSpPr>
              <p:cNvPr id="240682" name="Oval 42"/>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21</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83" name="Oval 43"/>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08</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84" name="Oval 44"/>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25</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85" name="Oval 45"/>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49</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86" name="Oval 46"/>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25*</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87" name="Oval 47"/>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16</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grpSp>
        <p:grpSp>
          <p:nvGrpSpPr>
            <p:cNvPr id="30729" name="Group 48"/>
            <p:cNvGrpSpPr/>
            <p:nvPr/>
          </p:nvGrpSpPr>
          <p:grpSpPr bwMode="auto">
            <a:xfrm>
              <a:off x="1632" y="3696"/>
              <a:ext cx="2784" cy="336"/>
              <a:chOff x="1536" y="2640"/>
              <a:chExt cx="2784" cy="336"/>
            </a:xfrm>
          </p:grpSpPr>
          <p:sp>
            <p:nvSpPr>
              <p:cNvPr id="240689" name="Oval 49"/>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21</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90" name="Oval 50"/>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08</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91" name="Oval 51"/>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25</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92" name="Oval 52"/>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49</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93" name="Oval 53"/>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25*</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sp>
            <p:nvSpPr>
              <p:cNvPr id="240694" name="Oval 54"/>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panose="020B0604020202020204" pitchFamily="34" charset="0"/>
                  </a:rPr>
                  <a:t>16</a:t>
                </a:r>
                <a:endParaRPr lang="zh-CN" altLang="en-US" b="1">
                  <a:solidFill>
                    <a:srgbClr val="CC0000"/>
                  </a:solidFill>
                  <a:effectLst>
                    <a:outerShdw blurRad="38100" dist="38100" dir="2700000" algn="tl">
                      <a:srgbClr val="000000"/>
                    </a:outerShdw>
                  </a:effectLst>
                  <a:latin typeface="Arial" panose="020B0604020202020204" pitchFamily="34" charset="0"/>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1378" name="Rectangle 2"/>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endParaRPr lang="en-US" altLang="zh-CN" sz="2000" b="1">
              <a:solidFill>
                <a:srgbClr val="FF00FF"/>
              </a:solidFill>
              <a:latin typeface="Times New Roman" panose="02020603050405020304" pitchFamily="18" charset="0"/>
            </a:endParaRPr>
          </a:p>
        </p:txBody>
      </p:sp>
      <p:sp>
        <p:nvSpPr>
          <p:cNvPr id="31748" name="Rectangle 3"/>
          <p:cNvSpPr>
            <a:spLocks noGrp="1" noChangeArrowheads="1"/>
          </p:cNvSpPr>
          <p:nvPr>
            <p:ph type="title"/>
          </p:nvPr>
        </p:nvSpPr>
        <p:spPr>
          <a:xfrm>
            <a:off x="288301" y="1196752"/>
            <a:ext cx="8686800" cy="1466205"/>
          </a:xfrm>
        </p:spPr>
        <p:txBody>
          <a:bodyPr/>
          <a:lstStyle/>
          <a:p>
            <a:pPr marL="762000" indent="-762000" algn="l" eaLnBrk="1" hangingPunct="1"/>
            <a:r>
              <a:rPr lang="zh-CN" altLang="en-US" sz="2800" dirty="0">
                <a:solidFill>
                  <a:schemeClr val="tx1"/>
                </a:solidFill>
                <a:latin typeface="+mn-ea"/>
                <a:ea typeface="+mn-ea"/>
              </a:rPr>
              <a:t>例：关键字序列 </a:t>
            </a:r>
            <a:r>
              <a:rPr lang="en-US" altLang="zh-CN" sz="2800" dirty="0">
                <a:solidFill>
                  <a:schemeClr val="tx1"/>
                </a:solidFill>
                <a:latin typeface="+mn-ea"/>
                <a:ea typeface="+mn-ea"/>
              </a:rPr>
              <a:t>T=(49</a:t>
            </a:r>
            <a:r>
              <a:rPr lang="zh-CN" altLang="en-US" sz="2800" dirty="0">
                <a:solidFill>
                  <a:schemeClr val="tx1"/>
                </a:solidFill>
                <a:latin typeface="+mn-ea"/>
                <a:ea typeface="+mn-ea"/>
              </a:rPr>
              <a:t>，</a:t>
            </a:r>
            <a:r>
              <a:rPr lang="en-US" altLang="zh-CN" sz="2800" dirty="0">
                <a:solidFill>
                  <a:schemeClr val="tx1"/>
                </a:solidFill>
                <a:latin typeface="+mn-ea"/>
                <a:ea typeface="+mn-ea"/>
              </a:rPr>
              <a:t>38</a:t>
            </a:r>
            <a:r>
              <a:rPr lang="zh-CN" altLang="en-US" sz="2800" dirty="0">
                <a:solidFill>
                  <a:schemeClr val="tx1"/>
                </a:solidFill>
                <a:latin typeface="+mn-ea"/>
                <a:ea typeface="+mn-ea"/>
              </a:rPr>
              <a:t>，</a:t>
            </a:r>
            <a:r>
              <a:rPr lang="en-US" altLang="zh-CN" sz="2800" dirty="0">
                <a:solidFill>
                  <a:schemeClr val="tx1"/>
                </a:solidFill>
                <a:latin typeface="+mn-ea"/>
                <a:ea typeface="+mn-ea"/>
              </a:rPr>
              <a:t>65</a:t>
            </a:r>
            <a:r>
              <a:rPr lang="zh-CN" altLang="en-US" sz="2800" dirty="0">
                <a:solidFill>
                  <a:schemeClr val="tx1"/>
                </a:solidFill>
                <a:latin typeface="+mn-ea"/>
                <a:ea typeface="+mn-ea"/>
              </a:rPr>
              <a:t>，</a:t>
            </a:r>
            <a:r>
              <a:rPr lang="en-US" altLang="zh-CN" sz="2800" dirty="0">
                <a:solidFill>
                  <a:schemeClr val="tx1"/>
                </a:solidFill>
                <a:latin typeface="+mn-ea"/>
                <a:ea typeface="+mn-ea"/>
              </a:rPr>
              <a:t>97, 76, 13, 27, 49*</a:t>
            </a:r>
            <a:r>
              <a:rPr lang="zh-CN" altLang="en-US" sz="2800" dirty="0">
                <a:solidFill>
                  <a:schemeClr val="tx1"/>
                </a:solidFill>
                <a:latin typeface="+mn-ea"/>
                <a:ea typeface="+mn-ea"/>
              </a:rPr>
              <a:t>，</a:t>
            </a:r>
            <a:r>
              <a:rPr lang="en-US" altLang="zh-CN" sz="2800" dirty="0">
                <a:solidFill>
                  <a:schemeClr val="tx1"/>
                </a:solidFill>
                <a:latin typeface="+mn-ea"/>
                <a:ea typeface="+mn-ea"/>
              </a:rPr>
              <a:t>55,  04</a:t>
            </a:r>
            <a:r>
              <a:rPr lang="zh-CN" altLang="en-US" sz="2800" dirty="0">
                <a:solidFill>
                  <a:schemeClr val="tx1"/>
                </a:solidFill>
                <a:latin typeface="+mn-ea"/>
                <a:ea typeface="+mn-ea"/>
              </a:rPr>
              <a:t>），请写出希尔排序的具体实现过程</a:t>
            </a:r>
            <a:r>
              <a:rPr lang="en-US" altLang="zh-CN" sz="2800" dirty="0">
                <a:solidFill>
                  <a:schemeClr val="tx1"/>
                </a:solidFill>
                <a:latin typeface="+mn-ea"/>
                <a:ea typeface="+mn-ea"/>
              </a:rPr>
              <a:t>(dk=5,3,1) </a:t>
            </a:r>
            <a:r>
              <a:rPr lang="zh-CN" altLang="en-US" sz="2800" dirty="0">
                <a:solidFill>
                  <a:schemeClr val="tx1"/>
                </a:solidFill>
                <a:latin typeface="+mn-ea"/>
                <a:ea typeface="+mn-ea"/>
              </a:rPr>
              <a:t>。</a:t>
            </a:r>
            <a:endParaRPr lang="zh-CN" altLang="en-US" sz="2800" dirty="0">
              <a:solidFill>
                <a:schemeClr val="tx1"/>
              </a:solidFill>
              <a:latin typeface="+mn-ea"/>
              <a:ea typeface="+mn-ea"/>
            </a:endParaRPr>
          </a:p>
        </p:txBody>
      </p:sp>
      <p:graphicFrame>
        <p:nvGraphicFramePr>
          <p:cNvPr id="741565" name="Group 189"/>
          <p:cNvGraphicFramePr>
            <a:graphicFrameLocks noGrp="1"/>
          </p:cNvGraphicFramePr>
          <p:nvPr/>
        </p:nvGraphicFramePr>
        <p:xfrm>
          <a:off x="1769439" y="2774082"/>
          <a:ext cx="7173912" cy="3236913"/>
        </p:xfrm>
        <a:graphic>
          <a:graphicData uri="http://schemas.openxmlformats.org/drawingml/2006/table">
            <a:tbl>
              <a:tblPr/>
              <a:tblGrid>
                <a:gridCol w="650875"/>
                <a:gridCol w="650875"/>
                <a:gridCol w="652462"/>
                <a:gridCol w="649288"/>
                <a:gridCol w="650875"/>
                <a:gridCol w="650875"/>
                <a:gridCol w="652462"/>
                <a:gridCol w="649288"/>
                <a:gridCol w="765175"/>
                <a:gridCol w="550862"/>
                <a:gridCol w="650875"/>
              </a:tblGrid>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0</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2</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3</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4</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5</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6</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7</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8</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9</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10</a:t>
                      </a:r>
                      <a:endPar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38</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65</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97</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76</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27</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r>
                        <a:rPr kumimoji="0" lang="en-US" altLang="zh-CN" sz="25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endParaRPr kumimoji="0" lang="en-US" altLang="zh-CN" sz="25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55</a:t>
                      </a:r>
                      <a:endPar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04</a:t>
                      </a:r>
                      <a:endPar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1502" name="Rectangle 126"/>
          <p:cNvSpPr>
            <a:spLocks noChangeArrowheads="1"/>
          </p:cNvSpPr>
          <p:nvPr/>
        </p:nvSpPr>
        <p:spPr bwMode="auto">
          <a:xfrm>
            <a:off x="516901" y="3364632"/>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002060"/>
                </a:solidFill>
                <a:latin typeface="Times New Roman" panose="02020603050405020304" pitchFamily="18" charset="0"/>
                <a:ea typeface="楷体_GB2312" pitchFamily="49" charset="-122"/>
              </a:rPr>
              <a:t>初态：</a:t>
            </a:r>
            <a:endParaRPr lang="zh-CN" altLang="en-US" sz="2400" b="1" dirty="0">
              <a:solidFill>
                <a:srgbClr val="002060"/>
              </a:solidFill>
              <a:latin typeface="Times New Roman" panose="02020603050405020304" pitchFamily="18" charset="0"/>
              <a:ea typeface="楷体_GB2312" pitchFamily="49" charset="-122"/>
            </a:endParaRPr>
          </a:p>
        </p:txBody>
      </p:sp>
      <p:sp>
        <p:nvSpPr>
          <p:cNvPr id="741503" name="Rectangle 127"/>
          <p:cNvSpPr>
            <a:spLocks noChangeArrowheads="1"/>
          </p:cNvSpPr>
          <p:nvPr/>
        </p:nvSpPr>
        <p:spPr bwMode="auto">
          <a:xfrm>
            <a:off x="135901" y="4048845"/>
            <a:ext cx="1600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(dk=5)</a:t>
            </a:r>
            <a:endParaRPr lang="en-US" altLang="zh-CN" sz="2000" b="1" dirty="0">
              <a:solidFill>
                <a:srgbClr val="002060"/>
              </a:solidFill>
              <a:latin typeface="Times New Roman" panose="02020603050405020304" pitchFamily="18" charset="0"/>
              <a:ea typeface="楷体_GB2312" pitchFamily="49" charset="-122"/>
            </a:endParaRPr>
          </a:p>
        </p:txBody>
      </p:sp>
      <p:sp>
        <p:nvSpPr>
          <p:cNvPr id="741504" name="Rectangle 128"/>
          <p:cNvSpPr>
            <a:spLocks noChangeArrowheads="1"/>
          </p:cNvSpPr>
          <p:nvPr/>
        </p:nvSpPr>
        <p:spPr bwMode="auto">
          <a:xfrm>
            <a:off x="135901" y="48124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(dk=3)</a:t>
            </a:r>
            <a:endParaRPr lang="en-US" altLang="zh-CN" sz="2000" b="1" dirty="0">
              <a:solidFill>
                <a:srgbClr val="002060"/>
              </a:solidFill>
              <a:latin typeface="Times New Roman" panose="02020603050405020304" pitchFamily="18" charset="0"/>
              <a:ea typeface="楷体_GB2312" pitchFamily="49" charset="-122"/>
            </a:endParaRPr>
          </a:p>
        </p:txBody>
      </p:sp>
      <p:sp>
        <p:nvSpPr>
          <p:cNvPr id="741505" name="Rectangle 129"/>
          <p:cNvSpPr>
            <a:spLocks noChangeArrowheads="1"/>
          </p:cNvSpPr>
          <p:nvPr/>
        </p:nvSpPr>
        <p:spPr bwMode="auto">
          <a:xfrm>
            <a:off x="135901" y="54982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(dk=1)</a:t>
            </a:r>
            <a:endParaRPr lang="en-US" altLang="zh-CN" sz="2000" b="1" dirty="0">
              <a:solidFill>
                <a:srgbClr val="002060"/>
              </a:solidFill>
              <a:latin typeface="Times New Roman" panose="02020603050405020304" pitchFamily="18" charset="0"/>
              <a:ea typeface="楷体_GB2312" pitchFamily="49" charset="-122"/>
            </a:endParaRPr>
          </a:p>
        </p:txBody>
      </p:sp>
      <p:sp>
        <p:nvSpPr>
          <p:cNvPr id="741506" name="Rectangle 130"/>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endParaRPr lang="en-US" altLang="zh-CN" sz="2000" b="1">
              <a:latin typeface="Times New Roman" panose="02020603050405020304" pitchFamily="18" charset="0"/>
            </a:endParaRPr>
          </a:p>
        </p:txBody>
      </p:sp>
      <p:sp>
        <p:nvSpPr>
          <p:cNvPr id="741507" name="Rectangle 131"/>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endParaRPr lang="en-US" altLang="zh-CN" sz="2000" b="1">
              <a:latin typeface="Times New Roman" panose="02020603050405020304" pitchFamily="18" charset="0"/>
            </a:endParaRPr>
          </a:p>
        </p:txBody>
      </p:sp>
      <p:sp>
        <p:nvSpPr>
          <p:cNvPr id="741508" name="Rectangle 132"/>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endParaRPr lang="en-US" altLang="zh-CN" sz="2000" b="1">
              <a:solidFill>
                <a:srgbClr val="FF00FF"/>
              </a:solidFill>
              <a:latin typeface="Times New Roman" panose="02020603050405020304" pitchFamily="18" charset="0"/>
            </a:endParaRPr>
          </a:p>
        </p:txBody>
      </p:sp>
      <p:sp>
        <p:nvSpPr>
          <p:cNvPr id="741509" name="Rectangle 133"/>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endParaRPr lang="en-US" altLang="zh-CN" sz="2000" b="1">
              <a:solidFill>
                <a:srgbClr val="FF00FF"/>
              </a:solidFill>
              <a:latin typeface="Times New Roman" panose="02020603050405020304" pitchFamily="18" charset="0"/>
            </a:endParaRPr>
          </a:p>
        </p:txBody>
      </p:sp>
      <p:sp>
        <p:nvSpPr>
          <p:cNvPr id="741510" name="Rectangle 134"/>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endParaRPr lang="en-US" altLang="zh-CN" sz="2000" b="1">
              <a:latin typeface="Times New Roman" panose="02020603050405020304" pitchFamily="18" charset="0"/>
            </a:endParaRPr>
          </a:p>
        </p:txBody>
      </p:sp>
      <p:sp>
        <p:nvSpPr>
          <p:cNvPr id="741511" name="Rectangle 135"/>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endParaRPr lang="en-US" altLang="zh-CN" sz="2000" b="1">
              <a:latin typeface="Times New Roman" panose="02020603050405020304" pitchFamily="18" charset="0"/>
            </a:endParaRPr>
          </a:p>
        </p:txBody>
      </p:sp>
      <p:sp>
        <p:nvSpPr>
          <p:cNvPr id="741512" name="Rectangle 136"/>
          <p:cNvSpPr>
            <a:spLocks noChangeArrowheads="1"/>
          </p:cNvSpPr>
          <p:nvPr/>
        </p:nvSpPr>
        <p:spPr bwMode="auto">
          <a:xfrm>
            <a:off x="3869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65</a:t>
            </a:r>
            <a:endParaRPr lang="en-US" altLang="zh-CN" sz="2000" b="1">
              <a:latin typeface="Times New Roman" panose="02020603050405020304" pitchFamily="18" charset="0"/>
            </a:endParaRPr>
          </a:p>
        </p:txBody>
      </p:sp>
      <p:sp>
        <p:nvSpPr>
          <p:cNvPr id="741513" name="Rectangle 137"/>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r>
              <a:rPr lang="en-US" altLang="zh-CN" sz="2000" b="1">
                <a:solidFill>
                  <a:schemeClr val="tx2"/>
                </a:solidFill>
                <a:latin typeface="Times New Roman" panose="02020603050405020304" pitchFamily="18" charset="0"/>
              </a:rPr>
              <a:t>*</a:t>
            </a:r>
            <a:endParaRPr lang="en-US" altLang="zh-CN" sz="2000" b="1">
              <a:solidFill>
                <a:schemeClr val="tx2"/>
              </a:solidFill>
              <a:latin typeface="Times New Roman" panose="02020603050405020304" pitchFamily="18" charset="0"/>
            </a:endParaRPr>
          </a:p>
        </p:txBody>
      </p:sp>
      <p:sp>
        <p:nvSpPr>
          <p:cNvPr id="741514" name="Rectangle 138"/>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endParaRPr lang="en-US" altLang="zh-CN" sz="2000" b="1">
              <a:latin typeface="Times New Roman" panose="02020603050405020304" pitchFamily="18" charset="0"/>
            </a:endParaRPr>
          </a:p>
        </p:txBody>
      </p:sp>
      <p:sp>
        <p:nvSpPr>
          <p:cNvPr id="741515" name="Rectangle 139"/>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endParaRPr lang="en-US" altLang="zh-CN" sz="2000" b="1">
              <a:latin typeface="Times New Roman" panose="02020603050405020304" pitchFamily="18" charset="0"/>
            </a:endParaRPr>
          </a:p>
        </p:txBody>
      </p:sp>
      <p:sp>
        <p:nvSpPr>
          <p:cNvPr id="741516" name="Rectangle 140"/>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endParaRPr lang="en-US" altLang="zh-CN" sz="2000" b="1">
              <a:latin typeface="Times New Roman" panose="02020603050405020304" pitchFamily="18" charset="0"/>
            </a:endParaRPr>
          </a:p>
        </p:txBody>
      </p:sp>
      <p:sp>
        <p:nvSpPr>
          <p:cNvPr id="741517" name="Rectangle 141"/>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endParaRPr lang="en-US" altLang="zh-CN" sz="2000" b="1">
              <a:latin typeface="Times New Roman" panose="02020603050405020304" pitchFamily="18" charset="0"/>
            </a:endParaRPr>
          </a:p>
        </p:txBody>
      </p:sp>
      <p:sp>
        <p:nvSpPr>
          <p:cNvPr id="741518" name="Rectangle 142"/>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endParaRPr lang="en-US" altLang="zh-CN" sz="2000" b="1">
              <a:solidFill>
                <a:srgbClr val="FF00FF"/>
              </a:solidFill>
              <a:latin typeface="Times New Roman" panose="02020603050405020304" pitchFamily="18" charset="0"/>
            </a:endParaRPr>
          </a:p>
        </p:txBody>
      </p:sp>
      <p:sp>
        <p:nvSpPr>
          <p:cNvPr id="741519" name="Rectangle 143"/>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endParaRPr lang="en-US" altLang="zh-CN" sz="2000" b="1">
              <a:solidFill>
                <a:srgbClr val="FF00FF"/>
              </a:solidFill>
              <a:latin typeface="Times New Roman" panose="02020603050405020304" pitchFamily="18" charset="0"/>
            </a:endParaRPr>
          </a:p>
        </p:txBody>
      </p:sp>
      <p:sp>
        <p:nvSpPr>
          <p:cNvPr id="741520" name="Rectangle 144"/>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endParaRPr lang="en-US" altLang="zh-CN" sz="2000" b="1">
              <a:solidFill>
                <a:srgbClr val="FF00FF"/>
              </a:solidFill>
              <a:latin typeface="Times New Roman" panose="02020603050405020304" pitchFamily="18" charset="0"/>
            </a:endParaRPr>
          </a:p>
        </p:txBody>
      </p:sp>
      <p:sp>
        <p:nvSpPr>
          <p:cNvPr id="741521" name="Rectangle 145"/>
          <p:cNvSpPr>
            <a:spLocks noChangeArrowheads="1"/>
          </p:cNvSpPr>
          <p:nvPr/>
        </p:nvSpPr>
        <p:spPr bwMode="auto">
          <a:xfrm>
            <a:off x="37935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endParaRPr lang="en-US" altLang="zh-CN" sz="2000" b="1">
              <a:solidFill>
                <a:srgbClr val="FF00FF"/>
              </a:solidFill>
              <a:latin typeface="Times New Roman" panose="02020603050405020304" pitchFamily="18" charset="0"/>
            </a:endParaRPr>
          </a:p>
        </p:txBody>
      </p:sp>
      <p:sp>
        <p:nvSpPr>
          <p:cNvPr id="741522" name="Rectangle 146"/>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endParaRPr lang="en-US" altLang="zh-CN" sz="2000" b="1">
              <a:solidFill>
                <a:srgbClr val="FF00FF"/>
              </a:solidFill>
              <a:latin typeface="Times New Roman" panose="02020603050405020304" pitchFamily="18" charset="0"/>
            </a:endParaRPr>
          </a:p>
        </p:txBody>
      </p:sp>
      <p:sp>
        <p:nvSpPr>
          <p:cNvPr id="741523" name="Rectangle 147"/>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endParaRPr lang="en-US" altLang="zh-CN" sz="2000" b="1">
              <a:solidFill>
                <a:srgbClr val="FF00FF"/>
              </a:solidFill>
              <a:latin typeface="Times New Roman" panose="02020603050405020304" pitchFamily="18" charset="0"/>
            </a:endParaRPr>
          </a:p>
        </p:txBody>
      </p:sp>
      <p:sp>
        <p:nvSpPr>
          <p:cNvPr id="741524" name="Rectangle 148"/>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endParaRPr lang="en-US" altLang="zh-CN" sz="2000" b="1">
              <a:solidFill>
                <a:srgbClr val="FF00FF"/>
              </a:solidFill>
              <a:latin typeface="Times New Roman" panose="02020603050405020304" pitchFamily="18" charset="0"/>
            </a:endParaRPr>
          </a:p>
        </p:txBody>
      </p:sp>
      <p:sp>
        <p:nvSpPr>
          <p:cNvPr id="741525" name="Rectangle 149"/>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endParaRPr lang="en-US" altLang="zh-CN" sz="2000" b="1">
              <a:solidFill>
                <a:srgbClr val="FF00FF"/>
              </a:solidFill>
              <a:latin typeface="Times New Roman" panose="02020603050405020304" pitchFamily="18" charset="0"/>
            </a:endParaRPr>
          </a:p>
        </p:txBody>
      </p:sp>
      <p:sp>
        <p:nvSpPr>
          <p:cNvPr id="741526" name="Rectangle 150"/>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endParaRPr lang="en-US" altLang="zh-CN" sz="2000" b="1">
              <a:solidFill>
                <a:srgbClr val="FF00FF"/>
              </a:solidFill>
              <a:latin typeface="Times New Roman" panose="02020603050405020304" pitchFamily="18" charset="0"/>
            </a:endParaRPr>
          </a:p>
        </p:txBody>
      </p:sp>
      <p:sp>
        <p:nvSpPr>
          <p:cNvPr id="741527" name="Rectangle 151"/>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endParaRPr lang="en-US" altLang="zh-CN" sz="2000" b="1">
              <a:solidFill>
                <a:srgbClr val="FF00FF"/>
              </a:solidFill>
              <a:latin typeface="Times New Roman" panose="02020603050405020304" pitchFamily="18" charset="0"/>
            </a:endParaRPr>
          </a:p>
        </p:txBody>
      </p:sp>
      <p:sp>
        <p:nvSpPr>
          <p:cNvPr id="741528" name="Rectangle 152"/>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endParaRPr lang="en-US" altLang="zh-CN" sz="2000" b="1">
              <a:latin typeface="Times New Roman" panose="02020603050405020304" pitchFamily="18" charset="0"/>
            </a:endParaRPr>
          </a:p>
        </p:txBody>
      </p:sp>
      <p:sp>
        <p:nvSpPr>
          <p:cNvPr id="741529" name="Rectangle 153"/>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endParaRPr lang="en-US" altLang="zh-CN" sz="2000" b="1">
              <a:latin typeface="Times New Roman" panose="02020603050405020304" pitchFamily="18" charset="0"/>
            </a:endParaRPr>
          </a:p>
        </p:txBody>
      </p:sp>
      <p:sp>
        <p:nvSpPr>
          <p:cNvPr id="741530" name="Rectangle 154"/>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endParaRPr lang="en-US" altLang="zh-CN" sz="2000" b="1">
              <a:solidFill>
                <a:srgbClr val="FF00FF"/>
              </a:solidFill>
              <a:latin typeface="Times New Roman" panose="02020603050405020304" pitchFamily="18" charset="0"/>
            </a:endParaRPr>
          </a:p>
        </p:txBody>
      </p:sp>
      <p:sp>
        <p:nvSpPr>
          <p:cNvPr id="741531" name="Rectangle 155"/>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endParaRPr lang="en-US" altLang="zh-CN" sz="2000" b="1">
              <a:solidFill>
                <a:srgbClr val="FF00FF"/>
              </a:solidFill>
              <a:latin typeface="Times New Roman" panose="02020603050405020304" pitchFamily="18" charset="0"/>
            </a:endParaRPr>
          </a:p>
        </p:txBody>
      </p:sp>
      <p:sp>
        <p:nvSpPr>
          <p:cNvPr id="741532" name="Rectangle 156"/>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endParaRPr lang="en-US" altLang="zh-CN" sz="2000" b="1">
              <a:latin typeface="Times New Roman" panose="02020603050405020304" pitchFamily="18" charset="0"/>
            </a:endParaRPr>
          </a:p>
        </p:txBody>
      </p:sp>
      <p:sp>
        <p:nvSpPr>
          <p:cNvPr id="741533" name="Rectangle 157"/>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endParaRPr lang="en-US" altLang="zh-CN" sz="2000" b="1">
              <a:latin typeface="Times New Roman" panose="02020603050405020304" pitchFamily="18" charset="0"/>
            </a:endParaRPr>
          </a:p>
        </p:txBody>
      </p:sp>
      <p:sp>
        <p:nvSpPr>
          <p:cNvPr id="741534" name="Rectangle 158"/>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endParaRPr lang="en-US" altLang="zh-CN" sz="2000" b="1">
              <a:solidFill>
                <a:srgbClr val="FF00FF"/>
              </a:solidFill>
              <a:latin typeface="Times New Roman" panose="02020603050405020304" pitchFamily="18" charset="0"/>
            </a:endParaRPr>
          </a:p>
        </p:txBody>
      </p:sp>
      <p:sp>
        <p:nvSpPr>
          <p:cNvPr id="741535" name="Rectangle 159"/>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endParaRPr lang="en-US" altLang="zh-CN" sz="2000" b="1">
              <a:solidFill>
                <a:srgbClr val="FF00FF"/>
              </a:solidFill>
              <a:latin typeface="Times New Roman" panose="02020603050405020304" pitchFamily="18" charset="0"/>
            </a:endParaRPr>
          </a:p>
        </p:txBody>
      </p:sp>
      <p:sp>
        <p:nvSpPr>
          <p:cNvPr id="741536" name="Rectangle 160"/>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endParaRPr lang="en-US" altLang="zh-CN" sz="2000" b="1">
              <a:latin typeface="Times New Roman" panose="02020603050405020304" pitchFamily="18" charset="0"/>
            </a:endParaRPr>
          </a:p>
        </p:txBody>
      </p:sp>
      <p:sp>
        <p:nvSpPr>
          <p:cNvPr id="741537" name="Rectangle 161"/>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endParaRPr lang="en-US" altLang="zh-CN" sz="2000" b="1">
              <a:latin typeface="Times New Roman" panose="02020603050405020304" pitchFamily="18" charset="0"/>
            </a:endParaRPr>
          </a:p>
        </p:txBody>
      </p:sp>
      <p:sp>
        <p:nvSpPr>
          <p:cNvPr id="741538" name="Rectangle 162"/>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endParaRPr lang="en-US" altLang="zh-CN" sz="2000" b="1">
              <a:solidFill>
                <a:srgbClr val="FF00FF"/>
              </a:solidFill>
              <a:latin typeface="Times New Roman" panose="02020603050405020304" pitchFamily="18" charset="0"/>
            </a:endParaRPr>
          </a:p>
        </p:txBody>
      </p:sp>
      <p:sp>
        <p:nvSpPr>
          <p:cNvPr id="741539" name="Rectangle 163"/>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endParaRPr lang="en-US" altLang="zh-CN" sz="2000" b="1">
              <a:latin typeface="Times New Roman" panose="02020603050405020304" pitchFamily="18" charset="0"/>
            </a:endParaRPr>
          </a:p>
        </p:txBody>
      </p:sp>
      <p:sp>
        <p:nvSpPr>
          <p:cNvPr id="741540" name="Rectangle 164"/>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endParaRPr lang="en-US" altLang="zh-CN" sz="2000" b="1">
              <a:latin typeface="Times New Roman" panose="02020603050405020304" pitchFamily="18" charset="0"/>
            </a:endParaRPr>
          </a:p>
        </p:txBody>
      </p:sp>
      <p:sp>
        <p:nvSpPr>
          <p:cNvPr id="741541" name="Rectangle 165"/>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endParaRPr lang="en-US" altLang="zh-CN" sz="2000" b="1">
              <a:solidFill>
                <a:srgbClr val="FF00FF"/>
              </a:solidFill>
              <a:latin typeface="Times New Roman" panose="02020603050405020304" pitchFamily="18" charset="0"/>
            </a:endParaRPr>
          </a:p>
        </p:txBody>
      </p:sp>
      <p:sp>
        <p:nvSpPr>
          <p:cNvPr id="741542" name="Rectangle 166"/>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endParaRPr lang="en-US" altLang="zh-CN" sz="2000" b="1">
              <a:latin typeface="Times New Roman" panose="02020603050405020304" pitchFamily="18" charset="0"/>
            </a:endParaRPr>
          </a:p>
        </p:txBody>
      </p:sp>
      <p:sp>
        <p:nvSpPr>
          <p:cNvPr id="741543" name="Rectangle 167"/>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endParaRPr lang="en-US" altLang="zh-CN" sz="2000" b="1">
              <a:solidFill>
                <a:srgbClr val="FF00FF"/>
              </a:solidFill>
              <a:latin typeface="Times New Roman" panose="02020603050405020304" pitchFamily="18" charset="0"/>
            </a:endParaRPr>
          </a:p>
        </p:txBody>
      </p:sp>
      <p:sp>
        <p:nvSpPr>
          <p:cNvPr id="741544" name="Rectangle 168"/>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endParaRPr lang="en-US" altLang="zh-CN" sz="2000" b="1">
              <a:latin typeface="Times New Roman" panose="02020603050405020304" pitchFamily="18" charset="0"/>
            </a:endParaRPr>
          </a:p>
        </p:txBody>
      </p:sp>
      <p:grpSp>
        <p:nvGrpSpPr>
          <p:cNvPr id="2" name="Group 169"/>
          <p:cNvGrpSpPr/>
          <p:nvPr/>
        </p:nvGrpSpPr>
        <p:grpSpPr bwMode="auto">
          <a:xfrm>
            <a:off x="2574301" y="5572845"/>
            <a:ext cx="6096000" cy="306387"/>
            <a:chOff x="1728" y="3072"/>
            <a:chExt cx="3840" cy="192"/>
          </a:xfrm>
        </p:grpSpPr>
        <p:sp>
          <p:nvSpPr>
            <p:cNvPr id="31911" name="Rectangle 170"/>
            <p:cNvSpPr>
              <a:spLocks noChangeArrowheads="1"/>
            </p:cNvSpPr>
            <p:nvPr/>
          </p:nvSpPr>
          <p:spPr bwMode="auto">
            <a:xfrm>
              <a:off x="41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endParaRPr lang="en-US" altLang="zh-CN" sz="2000" b="1">
                <a:latin typeface="Times New Roman" panose="02020603050405020304" pitchFamily="18" charset="0"/>
              </a:endParaRPr>
            </a:p>
          </p:txBody>
        </p:sp>
        <p:sp>
          <p:nvSpPr>
            <p:cNvPr id="31912" name="Rectangle 171"/>
            <p:cNvSpPr>
              <a:spLocks noChangeArrowheads="1"/>
            </p:cNvSpPr>
            <p:nvPr/>
          </p:nvSpPr>
          <p:spPr bwMode="auto">
            <a:xfrm>
              <a:off x="17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endParaRPr lang="en-US" altLang="zh-CN" sz="2000" b="1">
                <a:latin typeface="Times New Roman" panose="02020603050405020304" pitchFamily="18" charset="0"/>
              </a:endParaRPr>
            </a:p>
          </p:txBody>
        </p:sp>
        <p:sp>
          <p:nvSpPr>
            <p:cNvPr id="31913" name="Rectangle 172"/>
            <p:cNvSpPr>
              <a:spLocks noChangeArrowheads="1"/>
            </p:cNvSpPr>
            <p:nvPr/>
          </p:nvSpPr>
          <p:spPr bwMode="auto">
            <a:xfrm>
              <a:off x="33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endParaRPr lang="en-US" altLang="zh-CN" sz="2000" b="1">
                <a:latin typeface="Times New Roman" panose="02020603050405020304" pitchFamily="18" charset="0"/>
              </a:endParaRPr>
            </a:p>
          </p:txBody>
        </p:sp>
        <p:sp>
          <p:nvSpPr>
            <p:cNvPr id="31914" name="Rectangle 173"/>
            <p:cNvSpPr>
              <a:spLocks noChangeArrowheads="1"/>
            </p:cNvSpPr>
            <p:nvPr/>
          </p:nvSpPr>
          <p:spPr bwMode="auto">
            <a:xfrm>
              <a:off x="21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endParaRPr lang="en-US" altLang="zh-CN" sz="2000" b="1">
                <a:latin typeface="Times New Roman" panose="02020603050405020304" pitchFamily="18" charset="0"/>
              </a:endParaRPr>
            </a:p>
          </p:txBody>
        </p:sp>
        <p:sp>
          <p:nvSpPr>
            <p:cNvPr id="31915" name="Rectangle 174"/>
            <p:cNvSpPr>
              <a:spLocks noChangeArrowheads="1"/>
            </p:cNvSpPr>
            <p:nvPr/>
          </p:nvSpPr>
          <p:spPr bwMode="auto">
            <a:xfrm>
              <a:off x="37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endParaRPr lang="en-US" altLang="zh-CN" sz="2000" b="1">
                <a:latin typeface="Times New Roman" panose="02020603050405020304" pitchFamily="18" charset="0"/>
              </a:endParaRPr>
            </a:p>
          </p:txBody>
        </p:sp>
        <p:sp>
          <p:nvSpPr>
            <p:cNvPr id="31916" name="Rectangle 175"/>
            <p:cNvSpPr>
              <a:spLocks noChangeArrowheads="1"/>
            </p:cNvSpPr>
            <p:nvPr/>
          </p:nvSpPr>
          <p:spPr bwMode="auto">
            <a:xfrm>
              <a:off x="2496"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endParaRPr lang="en-US" altLang="zh-CN" sz="2000" b="1">
                <a:latin typeface="Times New Roman" panose="02020603050405020304" pitchFamily="18" charset="0"/>
              </a:endParaRPr>
            </a:p>
          </p:txBody>
        </p:sp>
        <p:sp>
          <p:nvSpPr>
            <p:cNvPr id="31917" name="Rectangle 176"/>
            <p:cNvSpPr>
              <a:spLocks noChangeArrowheads="1"/>
            </p:cNvSpPr>
            <p:nvPr/>
          </p:nvSpPr>
          <p:spPr bwMode="auto">
            <a:xfrm>
              <a:off x="29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endParaRPr lang="en-US" altLang="zh-CN" sz="2000" b="1">
                <a:latin typeface="Times New Roman" panose="02020603050405020304" pitchFamily="18" charset="0"/>
              </a:endParaRPr>
            </a:p>
          </p:txBody>
        </p:sp>
        <p:sp>
          <p:nvSpPr>
            <p:cNvPr id="31918" name="Rectangle 177"/>
            <p:cNvSpPr>
              <a:spLocks noChangeArrowheads="1"/>
            </p:cNvSpPr>
            <p:nvPr/>
          </p:nvSpPr>
          <p:spPr bwMode="auto">
            <a:xfrm>
              <a:off x="53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endParaRPr lang="en-US" altLang="zh-CN" sz="2000" b="1">
                <a:latin typeface="Times New Roman" panose="02020603050405020304" pitchFamily="18" charset="0"/>
              </a:endParaRPr>
            </a:p>
          </p:txBody>
        </p:sp>
        <p:sp>
          <p:nvSpPr>
            <p:cNvPr id="31919" name="Rectangle 178"/>
            <p:cNvSpPr>
              <a:spLocks noChangeArrowheads="1"/>
            </p:cNvSpPr>
            <p:nvPr/>
          </p:nvSpPr>
          <p:spPr bwMode="auto">
            <a:xfrm>
              <a:off x="4560"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endParaRPr lang="en-US" altLang="zh-CN" sz="2000" b="1">
                <a:latin typeface="Times New Roman" panose="02020603050405020304" pitchFamily="18" charset="0"/>
              </a:endParaRPr>
            </a:p>
          </p:txBody>
        </p:sp>
        <p:sp>
          <p:nvSpPr>
            <p:cNvPr id="31920" name="Rectangle 179"/>
            <p:cNvSpPr>
              <a:spLocks noChangeArrowheads="1"/>
            </p:cNvSpPr>
            <p:nvPr/>
          </p:nvSpPr>
          <p:spPr bwMode="auto">
            <a:xfrm>
              <a:off x="49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endParaRPr lang="en-US" altLang="zh-CN" sz="2000" b="1">
                <a:latin typeface="Times New Roman" panose="02020603050405020304" pitchFamily="18" charset="0"/>
              </a:endParaRPr>
            </a:p>
          </p:txBody>
        </p:sp>
      </p:grpSp>
      <p:sp>
        <p:nvSpPr>
          <p:cNvPr id="741556" name="Rectangle 180"/>
          <p:cNvSpPr>
            <a:spLocks noChangeArrowheads="1"/>
          </p:cNvSpPr>
          <p:nvPr/>
        </p:nvSpPr>
        <p:spPr bwMode="auto">
          <a:xfrm>
            <a:off x="32601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13</a:t>
            </a:r>
            <a:endParaRPr lang="en-US" altLang="zh-CN" sz="2000" b="1">
              <a:solidFill>
                <a:schemeClr val="tx2"/>
              </a:solidFill>
              <a:latin typeface="Times New Roman" panose="02020603050405020304" pitchFamily="18" charset="0"/>
            </a:endParaRPr>
          </a:p>
        </p:txBody>
      </p:sp>
      <p:sp>
        <p:nvSpPr>
          <p:cNvPr id="741557" name="Rectangle 181"/>
          <p:cNvSpPr>
            <a:spLocks noChangeArrowheads="1"/>
          </p:cNvSpPr>
          <p:nvPr/>
        </p:nvSpPr>
        <p:spPr bwMode="auto">
          <a:xfrm>
            <a:off x="3793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27  </a:t>
            </a:r>
            <a:endParaRPr lang="en-US" altLang="zh-CN" sz="2000" b="1">
              <a:solidFill>
                <a:schemeClr val="tx2"/>
              </a:solidFill>
              <a:latin typeface="Times New Roman" panose="02020603050405020304" pitchFamily="18" charset="0"/>
            </a:endParaRPr>
          </a:p>
        </p:txBody>
      </p:sp>
      <p:sp>
        <p:nvSpPr>
          <p:cNvPr id="741558" name="Rectangle 182"/>
          <p:cNvSpPr>
            <a:spLocks noChangeArrowheads="1"/>
          </p:cNvSpPr>
          <p:nvPr/>
        </p:nvSpPr>
        <p:spPr bwMode="auto">
          <a:xfrm>
            <a:off x="25743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04</a:t>
            </a:r>
            <a:endParaRPr lang="en-US" altLang="zh-CN" sz="2000" b="1">
              <a:solidFill>
                <a:schemeClr val="tx2"/>
              </a:solidFill>
              <a:latin typeface="Times New Roman" panose="02020603050405020304" pitchFamily="18" charset="0"/>
            </a:endParaRPr>
          </a:p>
        </p:txBody>
      </p:sp>
      <p:sp>
        <p:nvSpPr>
          <p:cNvPr id="741559" name="Rectangle 183"/>
          <p:cNvSpPr>
            <a:spLocks noChangeArrowheads="1"/>
          </p:cNvSpPr>
          <p:nvPr/>
        </p:nvSpPr>
        <p:spPr bwMode="auto">
          <a:xfrm>
            <a:off x="5088901" y="55728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49*</a:t>
            </a:r>
            <a:endParaRPr lang="en-US" altLang="zh-CN" sz="2000" b="1">
              <a:solidFill>
                <a:schemeClr val="tx2"/>
              </a:solidFill>
              <a:latin typeface="Times New Roman" panose="02020603050405020304" pitchFamily="18" charset="0"/>
            </a:endParaRPr>
          </a:p>
        </p:txBody>
      </p:sp>
      <p:sp>
        <p:nvSpPr>
          <p:cNvPr id="741560" name="Rectangle 184"/>
          <p:cNvSpPr>
            <a:spLocks noChangeArrowheads="1"/>
          </p:cNvSpPr>
          <p:nvPr/>
        </p:nvSpPr>
        <p:spPr bwMode="auto">
          <a:xfrm>
            <a:off x="77559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76  </a:t>
            </a:r>
            <a:endParaRPr lang="en-US" altLang="zh-CN" sz="2000" b="1">
              <a:solidFill>
                <a:schemeClr val="tx2"/>
              </a:solidFill>
              <a:latin typeface="Times New Roman" panose="02020603050405020304" pitchFamily="18" charset="0"/>
            </a:endParaRPr>
          </a:p>
        </p:txBody>
      </p:sp>
      <p:sp>
        <p:nvSpPr>
          <p:cNvPr id="741561" name="Rectangle 185"/>
          <p:cNvSpPr>
            <a:spLocks noChangeArrowheads="1"/>
          </p:cNvSpPr>
          <p:nvPr/>
        </p:nvSpPr>
        <p:spPr bwMode="auto">
          <a:xfrm>
            <a:off x="8365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97  </a:t>
            </a:r>
            <a:endParaRPr lang="en-US" altLang="zh-CN" sz="2000" b="1">
              <a:solidFill>
                <a:schemeClr val="tx2"/>
              </a:solidFill>
              <a:latin typeface="Times New Roman" panose="02020603050405020304" pitchFamily="18" charset="0"/>
            </a:endParaRPr>
          </a:p>
        </p:txBody>
      </p:sp>
      <p:sp>
        <p:nvSpPr>
          <p:cNvPr id="741563" name="Text Box 187"/>
          <p:cNvSpPr txBox="1">
            <a:spLocks noChangeArrowheads="1"/>
          </p:cNvSpPr>
          <p:nvPr/>
        </p:nvSpPr>
        <p:spPr bwMode="auto">
          <a:xfrm>
            <a:off x="669301" y="2907432"/>
            <a:ext cx="685800" cy="461963"/>
          </a:xfrm>
          <a:prstGeom prst="rect">
            <a:avLst/>
          </a:prstGeom>
          <a:noFill/>
          <a:ln w="9525">
            <a:noFill/>
            <a:miter lim="800000"/>
          </a:ln>
          <a:effectLst/>
        </p:spPr>
        <p:txBody>
          <a:bodyPr>
            <a:spAutoFit/>
          </a:bodyPr>
          <a:lstStyle/>
          <a:p>
            <a:pPr eaLnBrk="1" hangingPunct="1">
              <a:spcBef>
                <a:spcPct val="50000"/>
              </a:spcBef>
              <a:defRPr/>
            </a:pPr>
            <a:r>
              <a:rPr lang="en-US" altLang="zh-CN" b="1" dirty="0">
                <a:solidFill>
                  <a:srgbClr val="008000"/>
                </a:solidFill>
                <a:effectLst>
                  <a:outerShdw blurRad="38100" dist="38100" dir="2700000" algn="tl">
                    <a:srgbClr val="C0C0C0"/>
                  </a:outerShdw>
                </a:effectLst>
                <a:latin typeface="Times New Roman" panose="02020603050405020304" pitchFamily="18" charset="0"/>
                <a:ea typeface="楷体_GB2312" pitchFamily="49" charset="-122"/>
              </a:rPr>
              <a:t>r[i]</a:t>
            </a:r>
            <a:endParaRPr lang="en-US" altLang="zh-CN" b="1" dirty="0">
              <a:solidFill>
                <a:srgbClr val="0080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fld>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502"/>
                                        </p:tgtEl>
                                        <p:attrNameLst>
                                          <p:attrName>style.visibility</p:attrName>
                                        </p:attrNameLst>
                                      </p:cBhvr>
                                      <p:to>
                                        <p:strVal val="visible"/>
                                      </p:to>
                                    </p:set>
                                    <p:anim calcmode="lin" valueType="num">
                                      <p:cBhvr additive="base">
                                        <p:cTn id="7" dur="500" fill="hold"/>
                                        <p:tgtEl>
                                          <p:spTgt spid="741502"/>
                                        </p:tgtEl>
                                        <p:attrNameLst>
                                          <p:attrName>ppt_x</p:attrName>
                                        </p:attrNameLst>
                                      </p:cBhvr>
                                      <p:tavLst>
                                        <p:tav tm="0">
                                          <p:val>
                                            <p:strVal val="0-#ppt_w/2"/>
                                          </p:val>
                                        </p:tav>
                                        <p:tav tm="100000">
                                          <p:val>
                                            <p:strVal val="#ppt_x"/>
                                          </p:val>
                                        </p:tav>
                                      </p:tavLst>
                                    </p:anim>
                                    <p:anim calcmode="lin" valueType="num">
                                      <p:cBhvr additive="base">
                                        <p:cTn id="8" dur="500" fill="hold"/>
                                        <p:tgtEl>
                                          <p:spTgt spid="7415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1563"/>
                                        </p:tgtEl>
                                        <p:attrNameLst>
                                          <p:attrName>style.visibility</p:attrName>
                                        </p:attrNameLst>
                                      </p:cBhvr>
                                      <p:to>
                                        <p:strVal val="visible"/>
                                      </p:to>
                                    </p:set>
                                    <p:anim calcmode="lin" valueType="num">
                                      <p:cBhvr additive="base">
                                        <p:cTn id="13" dur="500" fill="hold"/>
                                        <p:tgtEl>
                                          <p:spTgt spid="741563"/>
                                        </p:tgtEl>
                                        <p:attrNameLst>
                                          <p:attrName>ppt_x</p:attrName>
                                        </p:attrNameLst>
                                      </p:cBhvr>
                                      <p:tavLst>
                                        <p:tav tm="0">
                                          <p:val>
                                            <p:strVal val="0-#ppt_w/2"/>
                                          </p:val>
                                        </p:tav>
                                        <p:tav tm="100000">
                                          <p:val>
                                            <p:strVal val="#ppt_x"/>
                                          </p:val>
                                        </p:tav>
                                      </p:tavLst>
                                    </p:anim>
                                    <p:anim calcmode="lin" valueType="num">
                                      <p:cBhvr additive="base">
                                        <p:cTn id="14" dur="500" fill="hold"/>
                                        <p:tgtEl>
                                          <p:spTgt spid="7415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41565"/>
                                        </p:tgtEl>
                                        <p:attrNameLst>
                                          <p:attrName>style.visibility</p:attrName>
                                        </p:attrNameLst>
                                      </p:cBhvr>
                                      <p:to>
                                        <p:strVal val="visible"/>
                                      </p:to>
                                    </p:set>
                                    <p:animEffect transition="in" filter="wipe(left)">
                                      <p:cBhvr>
                                        <p:cTn id="19" dur="500"/>
                                        <p:tgtEl>
                                          <p:spTgt spid="74156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41503"/>
                                        </p:tgtEl>
                                        <p:attrNameLst>
                                          <p:attrName>style.visibility</p:attrName>
                                        </p:attrNameLst>
                                      </p:cBhvr>
                                      <p:to>
                                        <p:strVal val="visible"/>
                                      </p:to>
                                    </p:set>
                                    <p:anim calcmode="lin" valueType="num">
                                      <p:cBhvr additive="base">
                                        <p:cTn id="24" dur="500" fill="hold"/>
                                        <p:tgtEl>
                                          <p:spTgt spid="741503"/>
                                        </p:tgtEl>
                                        <p:attrNameLst>
                                          <p:attrName>ppt_x</p:attrName>
                                        </p:attrNameLst>
                                      </p:cBhvr>
                                      <p:tavLst>
                                        <p:tav tm="0">
                                          <p:val>
                                            <p:strVal val="0-#ppt_w/2"/>
                                          </p:val>
                                        </p:tav>
                                        <p:tav tm="100000">
                                          <p:val>
                                            <p:strVal val="#ppt_x"/>
                                          </p:val>
                                        </p:tav>
                                      </p:tavLst>
                                    </p:anim>
                                    <p:anim calcmode="lin" valueType="num">
                                      <p:cBhvr additive="base">
                                        <p:cTn id="25" dur="500" fill="hold"/>
                                        <p:tgtEl>
                                          <p:spTgt spid="74150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741506"/>
                                        </p:tgtEl>
                                        <p:attrNameLst>
                                          <p:attrName>style.visibility</p:attrName>
                                        </p:attrNameLst>
                                      </p:cBhvr>
                                      <p:to>
                                        <p:strVal val="visible"/>
                                      </p:to>
                                    </p:set>
                                    <p:animEffect transition="in" filter="slide(fromTop)">
                                      <p:cBhvr>
                                        <p:cTn id="30" dur="500"/>
                                        <p:tgtEl>
                                          <p:spTgt spid="741506"/>
                                        </p:tgtEl>
                                      </p:cBhvr>
                                    </p:animEffect>
                                  </p:childTnLst>
                                </p:cTn>
                              </p:par>
                            </p:childTnLst>
                          </p:cTn>
                        </p:par>
                        <p:par>
                          <p:cTn id="31" fill="hold">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741507"/>
                                        </p:tgtEl>
                                        <p:attrNameLst>
                                          <p:attrName>style.visibility</p:attrName>
                                        </p:attrNameLst>
                                      </p:cBhvr>
                                      <p:to>
                                        <p:strVal val="visible"/>
                                      </p:to>
                                    </p:set>
                                    <p:animEffect transition="in" filter="slide(fromTop)">
                                      <p:cBhvr>
                                        <p:cTn id="34" dur="500"/>
                                        <p:tgtEl>
                                          <p:spTgt spid="74150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741508"/>
                                        </p:tgtEl>
                                        <p:attrNameLst>
                                          <p:attrName>style.visibility</p:attrName>
                                        </p:attrNameLst>
                                      </p:cBhvr>
                                      <p:to>
                                        <p:strVal val="visible"/>
                                      </p:to>
                                    </p:set>
                                    <p:animEffect transition="in" filter="slide(fromRight)">
                                      <p:cBhvr>
                                        <p:cTn id="39" dur="500"/>
                                        <p:tgtEl>
                                          <p:spTgt spid="741508"/>
                                        </p:tgtEl>
                                      </p:cBhvr>
                                    </p:animEffect>
                                  </p:childTnLst>
                                </p:cTn>
                              </p:par>
                            </p:childTnLst>
                          </p:cTn>
                        </p:par>
                        <p:par>
                          <p:cTn id="40" fill="hold">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741509"/>
                                        </p:tgtEl>
                                        <p:attrNameLst>
                                          <p:attrName>style.visibility</p:attrName>
                                        </p:attrNameLst>
                                      </p:cBhvr>
                                      <p:to>
                                        <p:strVal val="visible"/>
                                      </p:to>
                                    </p:set>
                                    <p:animEffect transition="in" filter="slide(fromLeft)">
                                      <p:cBhvr>
                                        <p:cTn id="43" dur="500"/>
                                        <p:tgtEl>
                                          <p:spTgt spid="74150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741510"/>
                                        </p:tgtEl>
                                        <p:attrNameLst>
                                          <p:attrName>style.visibility</p:attrName>
                                        </p:attrNameLst>
                                      </p:cBhvr>
                                      <p:to>
                                        <p:strVal val="visible"/>
                                      </p:to>
                                    </p:set>
                                    <p:animEffect transition="in" filter="slide(fromTop)">
                                      <p:cBhvr>
                                        <p:cTn id="48" dur="500"/>
                                        <p:tgtEl>
                                          <p:spTgt spid="741510"/>
                                        </p:tgtEl>
                                      </p:cBhvr>
                                    </p:animEffect>
                                  </p:childTnLst>
                                </p:cTn>
                              </p:par>
                            </p:childTnLst>
                          </p:cTn>
                        </p:par>
                        <p:par>
                          <p:cTn id="49" fill="hold">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741511"/>
                                        </p:tgtEl>
                                        <p:attrNameLst>
                                          <p:attrName>style.visibility</p:attrName>
                                        </p:attrNameLst>
                                      </p:cBhvr>
                                      <p:to>
                                        <p:strVal val="visible"/>
                                      </p:to>
                                    </p:set>
                                    <p:animEffect transition="in" filter="slide(fromTop)">
                                      <p:cBhvr>
                                        <p:cTn id="52" dur="500"/>
                                        <p:tgtEl>
                                          <p:spTgt spid="74151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741518"/>
                                        </p:tgtEl>
                                        <p:attrNameLst>
                                          <p:attrName>style.visibility</p:attrName>
                                        </p:attrNameLst>
                                      </p:cBhvr>
                                      <p:to>
                                        <p:strVal val="visible"/>
                                      </p:to>
                                    </p:set>
                                    <p:animEffect transition="in" filter="slide(fromRight)">
                                      <p:cBhvr>
                                        <p:cTn id="57" dur="500"/>
                                        <p:tgtEl>
                                          <p:spTgt spid="741518"/>
                                        </p:tgtEl>
                                      </p:cBhvr>
                                    </p:animEffect>
                                  </p:childTnLst>
                                </p:cTn>
                              </p:par>
                            </p:childTnLst>
                          </p:cTn>
                        </p:par>
                        <p:par>
                          <p:cTn id="58" fill="hold">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741519"/>
                                        </p:tgtEl>
                                        <p:attrNameLst>
                                          <p:attrName>style.visibility</p:attrName>
                                        </p:attrNameLst>
                                      </p:cBhvr>
                                      <p:to>
                                        <p:strVal val="visible"/>
                                      </p:to>
                                    </p:set>
                                    <p:animEffect transition="in" filter="slide(fromLeft)">
                                      <p:cBhvr>
                                        <p:cTn id="61" dur="500"/>
                                        <p:tgtEl>
                                          <p:spTgt spid="741519"/>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741512"/>
                                        </p:tgtEl>
                                        <p:attrNameLst>
                                          <p:attrName>style.visibility</p:attrName>
                                        </p:attrNameLst>
                                      </p:cBhvr>
                                      <p:to>
                                        <p:strVal val="visible"/>
                                      </p:to>
                                    </p:set>
                                    <p:animEffect transition="in" filter="slide(fromTop)">
                                      <p:cBhvr>
                                        <p:cTn id="66" dur="500"/>
                                        <p:tgtEl>
                                          <p:spTgt spid="741512"/>
                                        </p:tgtEl>
                                      </p:cBhvr>
                                    </p:animEffect>
                                  </p:childTnLst>
                                </p:cTn>
                              </p:par>
                            </p:childTnLst>
                          </p:cTn>
                        </p:par>
                        <p:par>
                          <p:cTn id="67" fill="hold">
                            <p:stCondLst>
                              <p:cond delay="500"/>
                            </p:stCondLst>
                            <p:childTnLst>
                              <p:par>
                                <p:cTn id="68" presetID="12" presetClass="entr" presetSubtype="1" fill="hold" grpId="0" nodeType="afterEffect">
                                  <p:stCondLst>
                                    <p:cond delay="0"/>
                                  </p:stCondLst>
                                  <p:childTnLst>
                                    <p:set>
                                      <p:cBhvr>
                                        <p:cTn id="69" dur="1" fill="hold">
                                          <p:stCondLst>
                                            <p:cond delay="0"/>
                                          </p:stCondLst>
                                        </p:cTn>
                                        <p:tgtEl>
                                          <p:spTgt spid="741513"/>
                                        </p:tgtEl>
                                        <p:attrNameLst>
                                          <p:attrName>style.visibility</p:attrName>
                                        </p:attrNameLst>
                                      </p:cBhvr>
                                      <p:to>
                                        <p:strVal val="visible"/>
                                      </p:to>
                                    </p:set>
                                    <p:animEffect transition="in" filter="slide(fromTop)">
                                      <p:cBhvr>
                                        <p:cTn id="70" dur="500"/>
                                        <p:tgtEl>
                                          <p:spTgt spid="741513"/>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741521"/>
                                        </p:tgtEl>
                                        <p:attrNameLst>
                                          <p:attrName>style.visibility</p:attrName>
                                        </p:attrNameLst>
                                      </p:cBhvr>
                                      <p:to>
                                        <p:strVal val="visible"/>
                                      </p:to>
                                    </p:set>
                                    <p:animEffect transition="in" filter="slide(fromRight)">
                                      <p:cBhvr>
                                        <p:cTn id="75" dur="500"/>
                                        <p:tgtEl>
                                          <p:spTgt spid="741521"/>
                                        </p:tgtEl>
                                      </p:cBhvr>
                                    </p:animEffect>
                                  </p:childTnLst>
                                </p:cTn>
                              </p:par>
                            </p:childTnLst>
                          </p:cTn>
                        </p:par>
                        <p:par>
                          <p:cTn id="76" fill="hold">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741520"/>
                                        </p:tgtEl>
                                        <p:attrNameLst>
                                          <p:attrName>style.visibility</p:attrName>
                                        </p:attrNameLst>
                                      </p:cBhvr>
                                      <p:to>
                                        <p:strVal val="visible"/>
                                      </p:to>
                                    </p:set>
                                    <p:animEffect transition="in" filter="slide(fromLeft)">
                                      <p:cBhvr>
                                        <p:cTn id="79" dur="500"/>
                                        <p:tgtEl>
                                          <p:spTgt spid="741520"/>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741514"/>
                                        </p:tgtEl>
                                        <p:attrNameLst>
                                          <p:attrName>style.visibility</p:attrName>
                                        </p:attrNameLst>
                                      </p:cBhvr>
                                      <p:to>
                                        <p:strVal val="visible"/>
                                      </p:to>
                                    </p:set>
                                    <p:animEffect transition="in" filter="slide(fromTop)">
                                      <p:cBhvr>
                                        <p:cTn id="84" dur="500"/>
                                        <p:tgtEl>
                                          <p:spTgt spid="741514"/>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741515"/>
                                        </p:tgtEl>
                                        <p:attrNameLst>
                                          <p:attrName>style.visibility</p:attrName>
                                        </p:attrNameLst>
                                      </p:cBhvr>
                                      <p:to>
                                        <p:strVal val="visible"/>
                                      </p:to>
                                    </p:set>
                                    <p:animEffect transition="in" filter="slide(fromTop)">
                                      <p:cBhvr>
                                        <p:cTn id="88" dur="500"/>
                                        <p:tgtEl>
                                          <p:spTgt spid="741515"/>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741523"/>
                                        </p:tgtEl>
                                        <p:attrNameLst>
                                          <p:attrName>style.visibility</p:attrName>
                                        </p:attrNameLst>
                                      </p:cBhvr>
                                      <p:to>
                                        <p:strVal val="visible"/>
                                      </p:to>
                                    </p:set>
                                    <p:animEffect transition="in" filter="slide(fromRight)">
                                      <p:cBhvr>
                                        <p:cTn id="93" dur="500"/>
                                        <p:tgtEl>
                                          <p:spTgt spid="741523"/>
                                        </p:tgtEl>
                                      </p:cBhvr>
                                    </p:animEffect>
                                  </p:childTnLst>
                                </p:cTn>
                              </p:par>
                            </p:childTnLst>
                          </p:cTn>
                        </p:par>
                        <p:par>
                          <p:cTn id="94" fill="hold">
                            <p:stCondLst>
                              <p:cond delay="500"/>
                            </p:stCondLst>
                            <p:childTnLst>
                              <p:par>
                                <p:cTn id="95" presetID="12" presetClass="entr" presetSubtype="8" fill="hold" grpId="0" nodeType="afterEffect">
                                  <p:stCondLst>
                                    <p:cond delay="0"/>
                                  </p:stCondLst>
                                  <p:childTnLst>
                                    <p:set>
                                      <p:cBhvr>
                                        <p:cTn id="96" dur="1" fill="hold">
                                          <p:stCondLst>
                                            <p:cond delay="0"/>
                                          </p:stCondLst>
                                        </p:cTn>
                                        <p:tgtEl>
                                          <p:spTgt spid="741522"/>
                                        </p:tgtEl>
                                        <p:attrNameLst>
                                          <p:attrName>style.visibility</p:attrName>
                                        </p:attrNameLst>
                                      </p:cBhvr>
                                      <p:to>
                                        <p:strVal val="visible"/>
                                      </p:to>
                                    </p:set>
                                    <p:animEffect transition="in" filter="slide(fromLeft)">
                                      <p:cBhvr>
                                        <p:cTn id="97" dur="500"/>
                                        <p:tgtEl>
                                          <p:spTgt spid="741522"/>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1" fill="hold" grpId="0" nodeType="clickEffect">
                                  <p:stCondLst>
                                    <p:cond delay="0"/>
                                  </p:stCondLst>
                                  <p:childTnLst>
                                    <p:set>
                                      <p:cBhvr>
                                        <p:cTn id="101" dur="1" fill="hold">
                                          <p:stCondLst>
                                            <p:cond delay="0"/>
                                          </p:stCondLst>
                                        </p:cTn>
                                        <p:tgtEl>
                                          <p:spTgt spid="741516"/>
                                        </p:tgtEl>
                                        <p:attrNameLst>
                                          <p:attrName>style.visibility</p:attrName>
                                        </p:attrNameLst>
                                      </p:cBhvr>
                                      <p:to>
                                        <p:strVal val="visible"/>
                                      </p:to>
                                    </p:set>
                                    <p:animEffect transition="in" filter="slide(fromTop)">
                                      <p:cBhvr>
                                        <p:cTn id="102" dur="500"/>
                                        <p:tgtEl>
                                          <p:spTgt spid="741516"/>
                                        </p:tgtEl>
                                      </p:cBhvr>
                                    </p:animEffect>
                                  </p:childTnLst>
                                </p:cTn>
                              </p:par>
                            </p:childTnLst>
                          </p:cTn>
                        </p:par>
                        <p:par>
                          <p:cTn id="103" fill="hold">
                            <p:stCondLst>
                              <p:cond delay="500"/>
                            </p:stCondLst>
                            <p:childTnLst>
                              <p:par>
                                <p:cTn id="104" presetID="12" presetClass="entr" presetSubtype="1" fill="hold" grpId="0" nodeType="afterEffect">
                                  <p:stCondLst>
                                    <p:cond delay="0"/>
                                  </p:stCondLst>
                                  <p:childTnLst>
                                    <p:set>
                                      <p:cBhvr>
                                        <p:cTn id="105" dur="1" fill="hold">
                                          <p:stCondLst>
                                            <p:cond delay="0"/>
                                          </p:stCondLst>
                                        </p:cTn>
                                        <p:tgtEl>
                                          <p:spTgt spid="741517"/>
                                        </p:tgtEl>
                                        <p:attrNameLst>
                                          <p:attrName>style.visibility</p:attrName>
                                        </p:attrNameLst>
                                      </p:cBhvr>
                                      <p:to>
                                        <p:strVal val="visible"/>
                                      </p:to>
                                    </p:set>
                                    <p:animEffect transition="in" filter="slide(fromTop)">
                                      <p:cBhvr>
                                        <p:cTn id="106" dur="500"/>
                                        <p:tgtEl>
                                          <p:spTgt spid="741517"/>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2" fill="hold" grpId="0" nodeType="clickEffect">
                                  <p:stCondLst>
                                    <p:cond delay="0"/>
                                  </p:stCondLst>
                                  <p:childTnLst>
                                    <p:set>
                                      <p:cBhvr>
                                        <p:cTn id="110" dur="1" fill="hold">
                                          <p:stCondLst>
                                            <p:cond delay="0"/>
                                          </p:stCondLst>
                                        </p:cTn>
                                        <p:tgtEl>
                                          <p:spTgt spid="741527"/>
                                        </p:tgtEl>
                                        <p:attrNameLst>
                                          <p:attrName>style.visibility</p:attrName>
                                        </p:attrNameLst>
                                      </p:cBhvr>
                                      <p:to>
                                        <p:strVal val="visible"/>
                                      </p:to>
                                    </p:set>
                                    <p:animEffect transition="in" filter="slide(fromRight)">
                                      <p:cBhvr>
                                        <p:cTn id="111" dur="500"/>
                                        <p:tgtEl>
                                          <p:spTgt spid="741527"/>
                                        </p:tgtEl>
                                      </p:cBhvr>
                                    </p:animEffect>
                                  </p:childTnLst>
                                </p:cTn>
                              </p:par>
                            </p:childTnLst>
                          </p:cTn>
                        </p:par>
                        <p:par>
                          <p:cTn id="112" fill="hold">
                            <p:stCondLst>
                              <p:cond delay="500"/>
                            </p:stCondLst>
                            <p:childTnLst>
                              <p:par>
                                <p:cTn id="113" presetID="12" presetClass="entr" presetSubtype="8" fill="hold" grpId="0" nodeType="afterEffect">
                                  <p:stCondLst>
                                    <p:cond delay="0"/>
                                  </p:stCondLst>
                                  <p:childTnLst>
                                    <p:set>
                                      <p:cBhvr>
                                        <p:cTn id="114" dur="1" fill="hold">
                                          <p:stCondLst>
                                            <p:cond delay="0"/>
                                          </p:stCondLst>
                                        </p:cTn>
                                        <p:tgtEl>
                                          <p:spTgt spid="741526"/>
                                        </p:tgtEl>
                                        <p:attrNameLst>
                                          <p:attrName>style.visibility</p:attrName>
                                        </p:attrNameLst>
                                      </p:cBhvr>
                                      <p:to>
                                        <p:strVal val="visible"/>
                                      </p:to>
                                    </p:set>
                                    <p:animEffect transition="in" filter="slide(fromLeft)">
                                      <p:cBhvr>
                                        <p:cTn id="115" dur="500"/>
                                        <p:tgtEl>
                                          <p:spTgt spid="741526"/>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741504"/>
                                        </p:tgtEl>
                                        <p:attrNameLst>
                                          <p:attrName>style.visibility</p:attrName>
                                        </p:attrNameLst>
                                      </p:cBhvr>
                                      <p:to>
                                        <p:strVal val="visible"/>
                                      </p:to>
                                    </p:set>
                                    <p:anim calcmode="lin" valueType="num">
                                      <p:cBhvr additive="base">
                                        <p:cTn id="120" dur="500" fill="hold"/>
                                        <p:tgtEl>
                                          <p:spTgt spid="741504"/>
                                        </p:tgtEl>
                                        <p:attrNameLst>
                                          <p:attrName>ppt_x</p:attrName>
                                        </p:attrNameLst>
                                      </p:cBhvr>
                                      <p:tavLst>
                                        <p:tav tm="0">
                                          <p:val>
                                            <p:strVal val="0-#ppt_w/2"/>
                                          </p:val>
                                        </p:tav>
                                        <p:tav tm="100000">
                                          <p:val>
                                            <p:strVal val="#ppt_x"/>
                                          </p:val>
                                        </p:tav>
                                      </p:tavLst>
                                    </p:anim>
                                    <p:anim calcmode="lin" valueType="num">
                                      <p:cBhvr additive="base">
                                        <p:cTn id="121" dur="500" fill="hold"/>
                                        <p:tgtEl>
                                          <p:spTgt spid="741504"/>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2" presetClass="entr" presetSubtype="1" fill="hold" grpId="0" nodeType="clickEffect">
                                  <p:stCondLst>
                                    <p:cond delay="0"/>
                                  </p:stCondLst>
                                  <p:childTnLst>
                                    <p:set>
                                      <p:cBhvr>
                                        <p:cTn id="125" dur="1" fill="hold">
                                          <p:stCondLst>
                                            <p:cond delay="0"/>
                                          </p:stCondLst>
                                        </p:cTn>
                                        <p:tgtEl>
                                          <p:spTgt spid="741524"/>
                                        </p:tgtEl>
                                        <p:attrNameLst>
                                          <p:attrName>style.visibility</p:attrName>
                                        </p:attrNameLst>
                                      </p:cBhvr>
                                      <p:to>
                                        <p:strVal val="visible"/>
                                      </p:to>
                                    </p:set>
                                    <p:animEffect transition="in" filter="slide(fromTop)">
                                      <p:cBhvr>
                                        <p:cTn id="126" dur="500"/>
                                        <p:tgtEl>
                                          <p:spTgt spid="741524"/>
                                        </p:tgtEl>
                                      </p:cBhvr>
                                    </p:animEffect>
                                  </p:childTnLst>
                                </p:cTn>
                              </p:par>
                            </p:childTnLst>
                          </p:cTn>
                        </p:par>
                        <p:par>
                          <p:cTn id="127" fill="hold">
                            <p:stCondLst>
                              <p:cond delay="500"/>
                            </p:stCondLst>
                            <p:childTnLst>
                              <p:par>
                                <p:cTn id="128" presetID="12" presetClass="entr" presetSubtype="1" fill="hold" grpId="0" nodeType="afterEffect">
                                  <p:stCondLst>
                                    <p:cond delay="0"/>
                                  </p:stCondLst>
                                  <p:childTnLst>
                                    <p:set>
                                      <p:cBhvr>
                                        <p:cTn id="129" dur="1" fill="hold">
                                          <p:stCondLst>
                                            <p:cond delay="0"/>
                                          </p:stCondLst>
                                        </p:cTn>
                                        <p:tgtEl>
                                          <p:spTgt spid="741525"/>
                                        </p:tgtEl>
                                        <p:attrNameLst>
                                          <p:attrName>style.visibility</p:attrName>
                                        </p:attrNameLst>
                                      </p:cBhvr>
                                      <p:to>
                                        <p:strVal val="visible"/>
                                      </p:to>
                                    </p:set>
                                    <p:animEffect transition="in" filter="slide(fromTop)">
                                      <p:cBhvr>
                                        <p:cTn id="130" dur="500"/>
                                        <p:tgtEl>
                                          <p:spTgt spid="741525"/>
                                        </p:tgtEl>
                                      </p:cBhvr>
                                    </p:animEffect>
                                  </p:childTnLst>
                                </p:cTn>
                              </p:par>
                            </p:childTnLst>
                          </p:cTn>
                        </p:par>
                        <p:par>
                          <p:cTn id="131" fill="hold">
                            <p:stCondLst>
                              <p:cond delay="1000"/>
                            </p:stCondLst>
                            <p:childTnLst>
                              <p:par>
                                <p:cTn id="132" presetID="12" presetClass="entr" presetSubtype="1" fill="hold" grpId="0" nodeType="afterEffect">
                                  <p:stCondLst>
                                    <p:cond delay="0"/>
                                  </p:stCondLst>
                                  <p:childTnLst>
                                    <p:set>
                                      <p:cBhvr>
                                        <p:cTn id="133" dur="1" fill="hold">
                                          <p:stCondLst>
                                            <p:cond delay="0"/>
                                          </p:stCondLst>
                                        </p:cTn>
                                        <p:tgtEl>
                                          <p:spTgt spid="741378"/>
                                        </p:tgtEl>
                                        <p:attrNameLst>
                                          <p:attrName>style.visibility</p:attrName>
                                        </p:attrNameLst>
                                      </p:cBhvr>
                                      <p:to>
                                        <p:strVal val="visible"/>
                                      </p:to>
                                    </p:set>
                                    <p:animEffect transition="in" filter="slide(fromTop)">
                                      <p:cBhvr>
                                        <p:cTn id="134" dur="500"/>
                                        <p:tgtEl>
                                          <p:spTgt spid="741378"/>
                                        </p:tgtEl>
                                      </p:cBhvr>
                                    </p:animEffect>
                                  </p:childTnLst>
                                </p:cTn>
                              </p:par>
                            </p:childTnLst>
                          </p:cTn>
                        </p:par>
                        <p:par>
                          <p:cTn id="135" fill="hold">
                            <p:stCondLst>
                              <p:cond delay="1500"/>
                            </p:stCondLst>
                            <p:childTnLst>
                              <p:par>
                                <p:cTn id="136" presetID="12" presetClass="entr" presetSubtype="1" fill="hold" grpId="0" nodeType="afterEffect">
                                  <p:stCondLst>
                                    <p:cond delay="0"/>
                                  </p:stCondLst>
                                  <p:childTnLst>
                                    <p:set>
                                      <p:cBhvr>
                                        <p:cTn id="137" dur="1" fill="hold">
                                          <p:stCondLst>
                                            <p:cond delay="0"/>
                                          </p:stCondLst>
                                        </p:cTn>
                                        <p:tgtEl>
                                          <p:spTgt spid="741538"/>
                                        </p:tgtEl>
                                        <p:attrNameLst>
                                          <p:attrName>style.visibility</p:attrName>
                                        </p:attrNameLst>
                                      </p:cBhvr>
                                      <p:to>
                                        <p:strVal val="visible"/>
                                      </p:to>
                                    </p:set>
                                    <p:animEffect transition="in" filter="slide(fromTop)">
                                      <p:cBhvr>
                                        <p:cTn id="138" dur="500"/>
                                        <p:tgtEl>
                                          <p:spTgt spid="741538"/>
                                        </p:tgtEl>
                                      </p:cBhvr>
                                    </p:animEffect>
                                  </p:childTnLst>
                                </p:cTn>
                              </p:par>
                            </p:childTnLst>
                          </p:cTn>
                        </p:par>
                      </p:childTnLst>
                    </p:cTn>
                  </p:par>
                  <p:par>
                    <p:cTn id="139" fill="hold">
                      <p:stCondLst>
                        <p:cond delay="indefinite"/>
                      </p:stCondLst>
                      <p:childTnLst>
                        <p:par>
                          <p:cTn id="140" fill="hold">
                            <p:stCondLst>
                              <p:cond delay="0"/>
                            </p:stCondLst>
                            <p:childTnLst>
                              <p:par>
                                <p:cTn id="141" presetID="12" presetClass="entr" presetSubtype="2" fill="hold" grpId="0" nodeType="clickEffect">
                                  <p:stCondLst>
                                    <p:cond delay="0"/>
                                  </p:stCondLst>
                                  <p:childTnLst>
                                    <p:set>
                                      <p:cBhvr>
                                        <p:cTn id="142" dur="1" fill="hold">
                                          <p:stCondLst>
                                            <p:cond delay="0"/>
                                          </p:stCondLst>
                                        </p:cTn>
                                        <p:tgtEl>
                                          <p:spTgt spid="741539"/>
                                        </p:tgtEl>
                                        <p:attrNameLst>
                                          <p:attrName>style.visibility</p:attrName>
                                        </p:attrNameLst>
                                      </p:cBhvr>
                                      <p:to>
                                        <p:strVal val="visible"/>
                                      </p:to>
                                    </p:set>
                                    <p:animEffect transition="in" filter="slide(fromRight)">
                                      <p:cBhvr>
                                        <p:cTn id="143" dur="500"/>
                                        <p:tgtEl>
                                          <p:spTgt spid="741539"/>
                                        </p:tgtEl>
                                      </p:cBhvr>
                                    </p:animEffect>
                                  </p:childTnLst>
                                </p:cTn>
                              </p:par>
                            </p:childTnLst>
                          </p:cTn>
                        </p:par>
                        <p:par>
                          <p:cTn id="144" fill="hold">
                            <p:stCondLst>
                              <p:cond delay="500"/>
                            </p:stCondLst>
                            <p:childTnLst>
                              <p:par>
                                <p:cTn id="145" presetID="12" presetClass="entr" presetSubtype="8" fill="hold" grpId="0" nodeType="afterEffect">
                                  <p:stCondLst>
                                    <p:cond delay="0"/>
                                  </p:stCondLst>
                                  <p:childTnLst>
                                    <p:set>
                                      <p:cBhvr>
                                        <p:cTn id="146" dur="1" fill="hold">
                                          <p:stCondLst>
                                            <p:cond delay="0"/>
                                          </p:stCondLst>
                                        </p:cTn>
                                        <p:tgtEl>
                                          <p:spTgt spid="741528"/>
                                        </p:tgtEl>
                                        <p:attrNameLst>
                                          <p:attrName>style.visibility</p:attrName>
                                        </p:attrNameLst>
                                      </p:cBhvr>
                                      <p:to>
                                        <p:strVal val="visible"/>
                                      </p:to>
                                    </p:set>
                                    <p:animEffect transition="in" filter="slide(fromLeft)">
                                      <p:cBhvr>
                                        <p:cTn id="147" dur="500"/>
                                        <p:tgtEl>
                                          <p:spTgt spid="741528"/>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741529"/>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74154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741530"/>
                                        </p:tgtEl>
                                        <p:attrNameLst>
                                          <p:attrName>style.visibility</p:attrName>
                                        </p:attrNameLst>
                                      </p:cBhvr>
                                      <p:to>
                                        <p:strVal val="visible"/>
                                      </p:to>
                                    </p:set>
                                    <p:animEffect transition="in" filter="slide(fromTop)">
                                      <p:cBhvr>
                                        <p:cTn id="159" dur="500"/>
                                        <p:tgtEl>
                                          <p:spTgt spid="741530"/>
                                        </p:tgtEl>
                                      </p:cBhvr>
                                    </p:animEffect>
                                  </p:childTnLst>
                                </p:cTn>
                              </p:par>
                            </p:childTnLst>
                          </p:cTn>
                        </p:par>
                        <p:par>
                          <p:cTn id="160" fill="hold">
                            <p:stCondLst>
                              <p:cond delay="500"/>
                            </p:stCondLst>
                            <p:childTnLst>
                              <p:par>
                                <p:cTn id="161" presetID="12" presetClass="entr" presetSubtype="1" fill="hold" grpId="0" nodeType="afterEffect">
                                  <p:stCondLst>
                                    <p:cond delay="0"/>
                                  </p:stCondLst>
                                  <p:childTnLst>
                                    <p:set>
                                      <p:cBhvr>
                                        <p:cTn id="162" dur="1" fill="hold">
                                          <p:stCondLst>
                                            <p:cond delay="0"/>
                                          </p:stCondLst>
                                        </p:cTn>
                                        <p:tgtEl>
                                          <p:spTgt spid="741531"/>
                                        </p:tgtEl>
                                        <p:attrNameLst>
                                          <p:attrName>style.visibility</p:attrName>
                                        </p:attrNameLst>
                                      </p:cBhvr>
                                      <p:to>
                                        <p:strVal val="visible"/>
                                      </p:to>
                                    </p:set>
                                    <p:animEffect transition="in" filter="slide(fromTop)">
                                      <p:cBhvr>
                                        <p:cTn id="163" dur="500"/>
                                        <p:tgtEl>
                                          <p:spTgt spid="741531"/>
                                        </p:tgtEl>
                                      </p:cBhvr>
                                    </p:animEffect>
                                  </p:childTnLst>
                                </p:cTn>
                              </p:par>
                            </p:childTnLst>
                          </p:cTn>
                        </p:par>
                        <p:par>
                          <p:cTn id="164" fill="hold">
                            <p:stCondLst>
                              <p:cond delay="1000"/>
                            </p:stCondLst>
                            <p:childTnLst>
                              <p:par>
                                <p:cTn id="165" presetID="12" presetClass="entr" presetSubtype="1" fill="hold" grpId="0" nodeType="afterEffect">
                                  <p:stCondLst>
                                    <p:cond delay="0"/>
                                  </p:stCondLst>
                                  <p:childTnLst>
                                    <p:set>
                                      <p:cBhvr>
                                        <p:cTn id="166" dur="1" fill="hold">
                                          <p:stCondLst>
                                            <p:cond delay="0"/>
                                          </p:stCondLst>
                                        </p:cTn>
                                        <p:tgtEl>
                                          <p:spTgt spid="741541"/>
                                        </p:tgtEl>
                                        <p:attrNameLst>
                                          <p:attrName>style.visibility</p:attrName>
                                        </p:attrNameLst>
                                      </p:cBhvr>
                                      <p:to>
                                        <p:strVal val="visible"/>
                                      </p:to>
                                    </p:set>
                                    <p:animEffect transition="in" filter="slide(fromTop)">
                                      <p:cBhvr>
                                        <p:cTn id="167" dur="500"/>
                                        <p:tgtEl>
                                          <p:spTgt spid="741541"/>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2" fill="hold" grpId="0" nodeType="clickEffect">
                                  <p:stCondLst>
                                    <p:cond delay="0"/>
                                  </p:stCondLst>
                                  <p:childTnLst>
                                    <p:set>
                                      <p:cBhvr>
                                        <p:cTn id="171" dur="1" fill="hold">
                                          <p:stCondLst>
                                            <p:cond delay="0"/>
                                          </p:stCondLst>
                                        </p:cTn>
                                        <p:tgtEl>
                                          <p:spTgt spid="741533"/>
                                        </p:tgtEl>
                                        <p:attrNameLst>
                                          <p:attrName>style.visibility</p:attrName>
                                        </p:attrNameLst>
                                      </p:cBhvr>
                                      <p:to>
                                        <p:strVal val="visible"/>
                                      </p:to>
                                    </p:set>
                                    <p:animEffect transition="in" filter="slide(fromRight)">
                                      <p:cBhvr>
                                        <p:cTn id="172" dur="500"/>
                                        <p:tgtEl>
                                          <p:spTgt spid="741533"/>
                                        </p:tgtEl>
                                      </p:cBhvr>
                                    </p:animEffect>
                                  </p:childTnLst>
                                </p:cTn>
                              </p:par>
                            </p:childTnLst>
                          </p:cTn>
                        </p:par>
                        <p:par>
                          <p:cTn id="173" fill="hold">
                            <p:stCondLst>
                              <p:cond delay="500"/>
                            </p:stCondLst>
                            <p:childTnLst>
                              <p:par>
                                <p:cTn id="174" presetID="12" presetClass="entr" presetSubtype="8" fill="hold" grpId="0" nodeType="afterEffect">
                                  <p:stCondLst>
                                    <p:cond delay="0"/>
                                  </p:stCondLst>
                                  <p:childTnLst>
                                    <p:set>
                                      <p:cBhvr>
                                        <p:cTn id="175" dur="1" fill="hold">
                                          <p:stCondLst>
                                            <p:cond delay="0"/>
                                          </p:stCondLst>
                                        </p:cTn>
                                        <p:tgtEl>
                                          <p:spTgt spid="741532"/>
                                        </p:tgtEl>
                                        <p:attrNameLst>
                                          <p:attrName>style.visibility</p:attrName>
                                        </p:attrNameLst>
                                      </p:cBhvr>
                                      <p:to>
                                        <p:strVal val="visible"/>
                                      </p:to>
                                    </p:set>
                                    <p:animEffect transition="in" filter="slide(fromLeft)">
                                      <p:cBhvr>
                                        <p:cTn id="176" dur="500"/>
                                        <p:tgtEl>
                                          <p:spTgt spid="74153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499"/>
                                          </p:stCondLst>
                                        </p:cTn>
                                        <p:tgtEl>
                                          <p:spTgt spid="74154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2" presetClass="entr" presetSubtype="1" fill="hold" grpId="0" nodeType="clickEffect">
                                  <p:stCondLst>
                                    <p:cond delay="0"/>
                                  </p:stCondLst>
                                  <p:childTnLst>
                                    <p:set>
                                      <p:cBhvr>
                                        <p:cTn id="183" dur="1" fill="hold">
                                          <p:stCondLst>
                                            <p:cond delay="0"/>
                                          </p:stCondLst>
                                        </p:cTn>
                                        <p:tgtEl>
                                          <p:spTgt spid="741535"/>
                                        </p:tgtEl>
                                        <p:attrNameLst>
                                          <p:attrName>style.visibility</p:attrName>
                                        </p:attrNameLst>
                                      </p:cBhvr>
                                      <p:to>
                                        <p:strVal val="visible"/>
                                      </p:to>
                                    </p:set>
                                    <p:animEffect transition="in" filter="slide(fromTop)">
                                      <p:cBhvr>
                                        <p:cTn id="184" dur="500"/>
                                        <p:tgtEl>
                                          <p:spTgt spid="741535"/>
                                        </p:tgtEl>
                                      </p:cBhvr>
                                    </p:animEffect>
                                  </p:childTnLst>
                                </p:cTn>
                              </p:par>
                            </p:childTnLst>
                          </p:cTn>
                        </p:par>
                        <p:par>
                          <p:cTn id="185" fill="hold">
                            <p:stCondLst>
                              <p:cond delay="500"/>
                            </p:stCondLst>
                            <p:childTnLst>
                              <p:par>
                                <p:cTn id="186" presetID="12" presetClass="entr" presetSubtype="1" fill="hold" grpId="0" nodeType="afterEffect">
                                  <p:stCondLst>
                                    <p:cond delay="0"/>
                                  </p:stCondLst>
                                  <p:childTnLst>
                                    <p:set>
                                      <p:cBhvr>
                                        <p:cTn id="187" dur="1" fill="hold">
                                          <p:stCondLst>
                                            <p:cond delay="0"/>
                                          </p:stCondLst>
                                        </p:cTn>
                                        <p:tgtEl>
                                          <p:spTgt spid="741534"/>
                                        </p:tgtEl>
                                        <p:attrNameLst>
                                          <p:attrName>style.visibility</p:attrName>
                                        </p:attrNameLst>
                                      </p:cBhvr>
                                      <p:to>
                                        <p:strVal val="visible"/>
                                      </p:to>
                                    </p:set>
                                    <p:animEffect transition="in" filter="slide(fromTop)">
                                      <p:cBhvr>
                                        <p:cTn id="188" dur="500"/>
                                        <p:tgtEl>
                                          <p:spTgt spid="741534"/>
                                        </p:tgtEl>
                                      </p:cBhvr>
                                    </p:animEffect>
                                  </p:childTnLst>
                                </p:cTn>
                              </p:par>
                            </p:childTnLst>
                          </p:cTn>
                        </p:par>
                        <p:par>
                          <p:cTn id="189" fill="hold">
                            <p:stCondLst>
                              <p:cond delay="1000"/>
                            </p:stCondLst>
                            <p:childTnLst>
                              <p:par>
                                <p:cTn id="190" presetID="12" presetClass="entr" presetSubtype="1" fill="hold" grpId="0" nodeType="afterEffect">
                                  <p:stCondLst>
                                    <p:cond delay="0"/>
                                  </p:stCondLst>
                                  <p:childTnLst>
                                    <p:set>
                                      <p:cBhvr>
                                        <p:cTn id="191" dur="1" fill="hold">
                                          <p:stCondLst>
                                            <p:cond delay="0"/>
                                          </p:stCondLst>
                                        </p:cTn>
                                        <p:tgtEl>
                                          <p:spTgt spid="741543"/>
                                        </p:tgtEl>
                                        <p:attrNameLst>
                                          <p:attrName>style.visibility</p:attrName>
                                        </p:attrNameLst>
                                      </p:cBhvr>
                                      <p:to>
                                        <p:strVal val="visible"/>
                                      </p:to>
                                    </p:set>
                                    <p:animEffect transition="in" filter="slide(fromTop)">
                                      <p:cBhvr>
                                        <p:cTn id="192" dur="500"/>
                                        <p:tgtEl>
                                          <p:spTgt spid="741543"/>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741537"/>
                                        </p:tgtEl>
                                        <p:attrNameLst>
                                          <p:attrName>style.visibility</p:attrName>
                                        </p:attrNameLst>
                                      </p:cBhvr>
                                      <p:to>
                                        <p:strVal val="visible"/>
                                      </p:to>
                                    </p:se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499"/>
                                          </p:stCondLst>
                                        </p:cTn>
                                        <p:tgtEl>
                                          <p:spTgt spid="741536"/>
                                        </p:tgtEl>
                                        <p:attrNameLst>
                                          <p:attrName>style.visibility</p:attrName>
                                        </p:attrNameLst>
                                      </p:cBhvr>
                                      <p:to>
                                        <p:strVal val="visible"/>
                                      </p:to>
                                    </p:se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499"/>
                                          </p:stCondLst>
                                        </p:cTn>
                                        <p:tgtEl>
                                          <p:spTgt spid="741544"/>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2" presetClass="entr" presetSubtype="8" fill="hold" grpId="0" nodeType="clickEffect">
                                  <p:stCondLst>
                                    <p:cond delay="0"/>
                                  </p:stCondLst>
                                  <p:childTnLst>
                                    <p:set>
                                      <p:cBhvr>
                                        <p:cTn id="206" dur="1" fill="hold">
                                          <p:stCondLst>
                                            <p:cond delay="0"/>
                                          </p:stCondLst>
                                        </p:cTn>
                                        <p:tgtEl>
                                          <p:spTgt spid="741505"/>
                                        </p:tgtEl>
                                        <p:attrNameLst>
                                          <p:attrName>style.visibility</p:attrName>
                                        </p:attrNameLst>
                                      </p:cBhvr>
                                      <p:to>
                                        <p:strVal val="visible"/>
                                      </p:to>
                                    </p:set>
                                    <p:anim calcmode="lin" valueType="num">
                                      <p:cBhvr additive="base">
                                        <p:cTn id="207" dur="500" fill="hold"/>
                                        <p:tgtEl>
                                          <p:spTgt spid="741505"/>
                                        </p:tgtEl>
                                        <p:attrNameLst>
                                          <p:attrName>ppt_x</p:attrName>
                                        </p:attrNameLst>
                                      </p:cBhvr>
                                      <p:tavLst>
                                        <p:tav tm="0">
                                          <p:val>
                                            <p:strVal val="0-#ppt_w/2"/>
                                          </p:val>
                                        </p:tav>
                                        <p:tav tm="100000">
                                          <p:val>
                                            <p:strVal val="#ppt_x"/>
                                          </p:val>
                                        </p:tav>
                                      </p:tavLst>
                                    </p:anim>
                                    <p:anim calcmode="lin" valueType="num">
                                      <p:cBhvr additive="base">
                                        <p:cTn id="208" dur="500" fill="hold"/>
                                        <p:tgtEl>
                                          <p:spTgt spid="741505"/>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12" presetClass="entr" presetSubtype="1" fill="hold" nodeType="clickEffect">
                                  <p:stCondLst>
                                    <p:cond delay="0"/>
                                  </p:stCondLst>
                                  <p:childTnLst>
                                    <p:set>
                                      <p:cBhvr>
                                        <p:cTn id="212" dur="1" fill="hold">
                                          <p:stCondLst>
                                            <p:cond delay="0"/>
                                          </p:stCondLst>
                                        </p:cTn>
                                        <p:tgtEl>
                                          <p:spTgt spid="2"/>
                                        </p:tgtEl>
                                        <p:attrNameLst>
                                          <p:attrName>style.visibility</p:attrName>
                                        </p:attrNameLst>
                                      </p:cBhvr>
                                      <p:to>
                                        <p:strVal val="visible"/>
                                      </p:to>
                                    </p:set>
                                    <p:animEffect transition="in" filter="slide(fromTop)">
                                      <p:cBhvr>
                                        <p:cTn id="213" dur="500"/>
                                        <p:tgtEl>
                                          <p:spTgt spid="2"/>
                                        </p:tgtEl>
                                      </p:cBhvr>
                                    </p:animEffect>
                                  </p:childTnLst>
                                </p:cTn>
                              </p:par>
                            </p:childTnLst>
                          </p:cTn>
                        </p:par>
                      </p:childTnLst>
                    </p:cTn>
                  </p:par>
                  <p:par>
                    <p:cTn id="214" fill="hold">
                      <p:stCondLst>
                        <p:cond delay="indefinite"/>
                      </p:stCondLst>
                      <p:childTnLst>
                        <p:par>
                          <p:cTn id="215" fill="hold">
                            <p:stCondLst>
                              <p:cond delay="0"/>
                            </p:stCondLst>
                            <p:childTnLst>
                              <p:par>
                                <p:cTn id="216" presetID="12" presetClass="entr" presetSubtype="8" fill="hold" grpId="0" nodeType="clickEffect">
                                  <p:stCondLst>
                                    <p:cond delay="0"/>
                                  </p:stCondLst>
                                  <p:childTnLst>
                                    <p:set>
                                      <p:cBhvr>
                                        <p:cTn id="217" dur="1" fill="hold">
                                          <p:stCondLst>
                                            <p:cond delay="0"/>
                                          </p:stCondLst>
                                        </p:cTn>
                                        <p:tgtEl>
                                          <p:spTgt spid="741558"/>
                                        </p:tgtEl>
                                        <p:attrNameLst>
                                          <p:attrName>style.visibility</p:attrName>
                                        </p:attrNameLst>
                                      </p:cBhvr>
                                      <p:to>
                                        <p:strVal val="visible"/>
                                      </p:to>
                                    </p:set>
                                    <p:animEffect transition="in" filter="slide(fromLeft)">
                                      <p:cBhvr>
                                        <p:cTn id="218" dur="500"/>
                                        <p:tgtEl>
                                          <p:spTgt spid="741558"/>
                                        </p:tgtEl>
                                      </p:cBhvr>
                                    </p:animEffect>
                                  </p:childTnLst>
                                </p:cTn>
                              </p:par>
                            </p:childTnLst>
                          </p:cTn>
                        </p:par>
                        <p:par>
                          <p:cTn id="219" fill="hold">
                            <p:stCondLst>
                              <p:cond delay="500"/>
                            </p:stCondLst>
                            <p:childTnLst>
                              <p:par>
                                <p:cTn id="220" presetID="12" presetClass="entr" presetSubtype="8" fill="hold" grpId="0" nodeType="afterEffect">
                                  <p:stCondLst>
                                    <p:cond delay="0"/>
                                  </p:stCondLst>
                                  <p:childTnLst>
                                    <p:set>
                                      <p:cBhvr>
                                        <p:cTn id="221" dur="1" fill="hold">
                                          <p:stCondLst>
                                            <p:cond delay="0"/>
                                          </p:stCondLst>
                                        </p:cTn>
                                        <p:tgtEl>
                                          <p:spTgt spid="741556"/>
                                        </p:tgtEl>
                                        <p:attrNameLst>
                                          <p:attrName>style.visibility</p:attrName>
                                        </p:attrNameLst>
                                      </p:cBhvr>
                                      <p:to>
                                        <p:strVal val="visible"/>
                                      </p:to>
                                    </p:set>
                                    <p:animEffect transition="in" filter="slide(fromLeft)">
                                      <p:cBhvr>
                                        <p:cTn id="222" dur="500"/>
                                        <p:tgtEl>
                                          <p:spTgt spid="741556"/>
                                        </p:tgtEl>
                                      </p:cBhvr>
                                    </p:animEffect>
                                  </p:childTnLst>
                                </p:cTn>
                              </p:par>
                            </p:childTnLst>
                          </p:cTn>
                        </p:par>
                        <p:par>
                          <p:cTn id="223" fill="hold">
                            <p:stCondLst>
                              <p:cond delay="1000"/>
                            </p:stCondLst>
                            <p:childTnLst>
                              <p:par>
                                <p:cTn id="224" presetID="12" presetClass="entr" presetSubtype="8" fill="hold" grpId="0" nodeType="afterEffect">
                                  <p:stCondLst>
                                    <p:cond delay="0"/>
                                  </p:stCondLst>
                                  <p:childTnLst>
                                    <p:set>
                                      <p:cBhvr>
                                        <p:cTn id="225" dur="1" fill="hold">
                                          <p:stCondLst>
                                            <p:cond delay="0"/>
                                          </p:stCondLst>
                                        </p:cTn>
                                        <p:tgtEl>
                                          <p:spTgt spid="741557"/>
                                        </p:tgtEl>
                                        <p:attrNameLst>
                                          <p:attrName>style.visibility</p:attrName>
                                        </p:attrNameLst>
                                      </p:cBhvr>
                                      <p:to>
                                        <p:strVal val="visible"/>
                                      </p:to>
                                    </p:set>
                                    <p:animEffect transition="in" filter="slide(fromLeft)">
                                      <p:cBhvr>
                                        <p:cTn id="226" dur="500"/>
                                        <p:tgtEl>
                                          <p:spTgt spid="741557"/>
                                        </p:tgtEl>
                                      </p:cBhvr>
                                    </p:animEffect>
                                  </p:childTnLst>
                                </p:cTn>
                              </p:par>
                            </p:childTnLst>
                          </p:cTn>
                        </p:par>
                        <p:par>
                          <p:cTn id="227" fill="hold">
                            <p:stCondLst>
                              <p:cond delay="1500"/>
                            </p:stCondLst>
                            <p:childTnLst>
                              <p:par>
                                <p:cTn id="228" presetID="12" presetClass="entr" presetSubtype="8" fill="hold" grpId="0" nodeType="afterEffect">
                                  <p:stCondLst>
                                    <p:cond delay="0"/>
                                  </p:stCondLst>
                                  <p:childTnLst>
                                    <p:set>
                                      <p:cBhvr>
                                        <p:cTn id="229" dur="1" fill="hold">
                                          <p:stCondLst>
                                            <p:cond delay="0"/>
                                          </p:stCondLst>
                                        </p:cTn>
                                        <p:tgtEl>
                                          <p:spTgt spid="741559"/>
                                        </p:tgtEl>
                                        <p:attrNameLst>
                                          <p:attrName>style.visibility</p:attrName>
                                        </p:attrNameLst>
                                      </p:cBhvr>
                                      <p:to>
                                        <p:strVal val="visible"/>
                                      </p:to>
                                    </p:set>
                                    <p:animEffect transition="in" filter="slide(fromLeft)">
                                      <p:cBhvr>
                                        <p:cTn id="230" dur="500"/>
                                        <p:tgtEl>
                                          <p:spTgt spid="741559"/>
                                        </p:tgtEl>
                                      </p:cBhvr>
                                    </p:animEffect>
                                  </p:childTnLst>
                                </p:cTn>
                              </p:par>
                            </p:childTnLst>
                          </p:cTn>
                        </p:par>
                        <p:par>
                          <p:cTn id="231" fill="hold">
                            <p:stCondLst>
                              <p:cond delay="2000"/>
                            </p:stCondLst>
                            <p:childTnLst>
                              <p:par>
                                <p:cTn id="232" presetID="12" presetClass="entr" presetSubtype="8" fill="hold" grpId="0" nodeType="afterEffect">
                                  <p:stCondLst>
                                    <p:cond delay="0"/>
                                  </p:stCondLst>
                                  <p:childTnLst>
                                    <p:set>
                                      <p:cBhvr>
                                        <p:cTn id="233" dur="1" fill="hold">
                                          <p:stCondLst>
                                            <p:cond delay="0"/>
                                          </p:stCondLst>
                                        </p:cTn>
                                        <p:tgtEl>
                                          <p:spTgt spid="741560"/>
                                        </p:tgtEl>
                                        <p:attrNameLst>
                                          <p:attrName>style.visibility</p:attrName>
                                        </p:attrNameLst>
                                      </p:cBhvr>
                                      <p:to>
                                        <p:strVal val="visible"/>
                                      </p:to>
                                    </p:set>
                                    <p:animEffect transition="in" filter="slide(fromLeft)">
                                      <p:cBhvr>
                                        <p:cTn id="234" dur="500"/>
                                        <p:tgtEl>
                                          <p:spTgt spid="741560"/>
                                        </p:tgtEl>
                                      </p:cBhvr>
                                    </p:animEffect>
                                  </p:childTnLst>
                                </p:cTn>
                              </p:par>
                            </p:childTnLst>
                          </p:cTn>
                        </p:par>
                        <p:par>
                          <p:cTn id="235" fill="hold">
                            <p:stCondLst>
                              <p:cond delay="2500"/>
                            </p:stCondLst>
                            <p:childTnLst>
                              <p:par>
                                <p:cTn id="236" presetID="12" presetClass="entr" presetSubtype="8" fill="hold" grpId="0" nodeType="afterEffect">
                                  <p:stCondLst>
                                    <p:cond delay="0"/>
                                  </p:stCondLst>
                                  <p:childTnLst>
                                    <p:set>
                                      <p:cBhvr>
                                        <p:cTn id="237" dur="1" fill="hold">
                                          <p:stCondLst>
                                            <p:cond delay="0"/>
                                          </p:stCondLst>
                                        </p:cTn>
                                        <p:tgtEl>
                                          <p:spTgt spid="741561"/>
                                        </p:tgtEl>
                                        <p:attrNameLst>
                                          <p:attrName>style.visibility</p:attrName>
                                        </p:attrNameLst>
                                      </p:cBhvr>
                                      <p:to>
                                        <p:strVal val="visible"/>
                                      </p:to>
                                    </p:set>
                                    <p:animEffect transition="in" filter="slide(fromLeft)">
                                      <p:cBhvr>
                                        <p:cTn id="238" dur="500"/>
                                        <p:tgtEl>
                                          <p:spTgt spid="74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autoUpdateAnimBg="0"/>
      <p:bldP spid="741502" grpId="0" autoUpdateAnimBg="0"/>
      <p:bldP spid="741503" grpId="0" autoUpdateAnimBg="0"/>
      <p:bldP spid="741504" grpId="0" autoUpdateAnimBg="0"/>
      <p:bldP spid="741505" grpId="0" autoUpdateAnimBg="0"/>
      <p:bldP spid="741506" grpId="0" animBg="1" autoUpdateAnimBg="0"/>
      <p:bldP spid="741507" grpId="0" animBg="1" autoUpdateAnimBg="0"/>
      <p:bldP spid="741508" grpId="0" animBg="1" autoUpdateAnimBg="0"/>
      <p:bldP spid="741509" grpId="0" animBg="1" autoUpdateAnimBg="0"/>
      <p:bldP spid="741510" grpId="0" animBg="1" autoUpdateAnimBg="0"/>
      <p:bldP spid="741511" grpId="0" animBg="1" autoUpdateAnimBg="0"/>
      <p:bldP spid="741512" grpId="0" animBg="1" autoUpdateAnimBg="0"/>
      <p:bldP spid="741513" grpId="0" animBg="1" autoUpdateAnimBg="0"/>
      <p:bldP spid="741514" grpId="0" animBg="1" autoUpdateAnimBg="0"/>
      <p:bldP spid="741515" grpId="0" animBg="1" autoUpdateAnimBg="0"/>
      <p:bldP spid="741516" grpId="0" animBg="1" autoUpdateAnimBg="0"/>
      <p:bldP spid="741517" grpId="0" animBg="1" autoUpdateAnimBg="0"/>
      <p:bldP spid="741518" grpId="0" animBg="1" autoUpdateAnimBg="0"/>
      <p:bldP spid="741519" grpId="0" animBg="1" autoUpdateAnimBg="0"/>
      <p:bldP spid="741520" grpId="0" animBg="1" autoUpdateAnimBg="0"/>
      <p:bldP spid="741521" grpId="0" animBg="1" autoUpdateAnimBg="0"/>
      <p:bldP spid="741522" grpId="0" animBg="1" autoUpdateAnimBg="0"/>
      <p:bldP spid="741523" grpId="0" animBg="1" autoUpdateAnimBg="0"/>
      <p:bldP spid="741524" grpId="0" animBg="1" autoUpdateAnimBg="0"/>
      <p:bldP spid="741525" grpId="0" animBg="1" autoUpdateAnimBg="0"/>
      <p:bldP spid="741526" grpId="0" animBg="1" autoUpdateAnimBg="0"/>
      <p:bldP spid="741527" grpId="0" animBg="1" autoUpdateAnimBg="0"/>
      <p:bldP spid="741528" grpId="0" animBg="1" autoUpdateAnimBg="0"/>
      <p:bldP spid="741529" grpId="0" animBg="1" autoUpdateAnimBg="0"/>
      <p:bldP spid="741530" grpId="0" animBg="1" autoUpdateAnimBg="0"/>
      <p:bldP spid="741531" grpId="0" animBg="1" autoUpdateAnimBg="0"/>
      <p:bldP spid="741532" grpId="0" animBg="1" autoUpdateAnimBg="0"/>
      <p:bldP spid="741533" grpId="0" animBg="1" autoUpdateAnimBg="0"/>
      <p:bldP spid="741534" grpId="0" animBg="1" autoUpdateAnimBg="0"/>
      <p:bldP spid="741535" grpId="0" animBg="1" autoUpdateAnimBg="0"/>
      <p:bldP spid="741536" grpId="0" animBg="1" autoUpdateAnimBg="0"/>
      <p:bldP spid="741537" grpId="0" animBg="1" autoUpdateAnimBg="0"/>
      <p:bldP spid="741538" grpId="0" animBg="1" autoUpdateAnimBg="0"/>
      <p:bldP spid="741539" grpId="0" animBg="1" autoUpdateAnimBg="0"/>
      <p:bldP spid="741540" grpId="0" animBg="1" autoUpdateAnimBg="0"/>
      <p:bldP spid="741541" grpId="0" animBg="1" autoUpdateAnimBg="0"/>
      <p:bldP spid="741542" grpId="0" animBg="1" autoUpdateAnimBg="0"/>
      <p:bldP spid="741543" grpId="0" animBg="1" autoUpdateAnimBg="0"/>
      <p:bldP spid="741544" grpId="0" animBg="1" autoUpdateAnimBg="0"/>
      <p:bldP spid="741556" grpId="0" animBg="1" autoUpdateAnimBg="0"/>
      <p:bldP spid="741557" grpId="0" animBg="1" autoUpdateAnimBg="0"/>
      <p:bldP spid="741558" grpId="0" animBg="1" autoUpdateAnimBg="0"/>
      <p:bldP spid="741559" grpId="0" animBg="1" autoUpdateAnimBg="0"/>
      <p:bldP spid="741560" grpId="0" animBg="1" autoUpdateAnimBg="0"/>
      <p:bldP spid="741561" grpId="0" animBg="1" autoUpdateAnimBg="0"/>
      <p:bldP spid="7415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endParaRPr lang="en-US" altLang="zh-CN" sz="3300">
              <a:latin typeface="黑体" panose="02010609060101010101" pitchFamily="49" charset="-122"/>
              <a:ea typeface="黑体" panose="02010609060101010101" pitchFamily="49" charset="-122"/>
            </a:endParaRPr>
          </a:p>
        </p:txBody>
      </p:sp>
      <p:sp>
        <p:nvSpPr>
          <p:cNvPr id="327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3A08431-1AAE-4332-84C9-096C32B04D4C}" type="slidenum">
              <a:rPr lang="zh-CN" altLang="en-US" sz="2400"/>
            </a:fld>
            <a:endParaRPr lang="en-US" altLang="zh-CN" sz="2400"/>
          </a:p>
        </p:txBody>
      </p:sp>
      <p:sp>
        <p:nvSpPr>
          <p:cNvPr id="3277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32773" name="Rectangle 5"/>
          <p:cNvSpPr>
            <a:spLocks noGrp="1" noChangeArrowheads="1"/>
          </p:cNvSpPr>
          <p:nvPr>
            <p:ph type="body" idx="1"/>
          </p:nvPr>
        </p:nvSpPr>
        <p:spPr>
          <a:xfrm>
            <a:off x="381000" y="2643188"/>
            <a:ext cx="8763000" cy="4038600"/>
          </a:xfrm>
        </p:spPr>
        <p:txBody>
          <a:bodyPr/>
          <a:lstStyle/>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ShellSort</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gap, m;</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(gap=</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/2; gap&gt;=1; gap/=2) {  </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(m=1; m&lt;=gap; m++) {  //</a:t>
            </a:r>
            <a:r>
              <a:rPr lang="zh-CN" altLang="en-US" sz="2400" b="1" dirty="0">
                <a:latin typeface="黑体" panose="02010609060101010101" pitchFamily="49" charset="-122"/>
                <a:ea typeface="黑体" panose="02010609060101010101" pitchFamily="49" charset="-122"/>
              </a:rPr>
              <a:t>每趟有</a:t>
            </a:r>
            <a:r>
              <a:rPr lang="en-US" altLang="zh-CN" sz="2400" b="1" dirty="0">
                <a:latin typeface="黑体" panose="02010609060101010101" pitchFamily="49" charset="-122"/>
                <a:ea typeface="黑体" panose="02010609060101010101" pitchFamily="49" charset="-122"/>
              </a:rPr>
              <a:t>gap</a:t>
            </a:r>
            <a:r>
              <a:rPr lang="zh-CN" altLang="en-US" sz="2400" b="1" dirty="0">
                <a:latin typeface="黑体" panose="02010609060101010101" pitchFamily="49" charset="-122"/>
                <a:ea typeface="黑体" panose="02010609060101010101" pitchFamily="49" charset="-122"/>
              </a:rPr>
              <a:t>个子序列</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InsertSort</a:t>
            </a:r>
            <a:r>
              <a:rPr lang="en-US" altLang="zh-CN" sz="2400" b="1" dirty="0">
                <a:latin typeface="黑体" panose="02010609060101010101" pitchFamily="49" charset="-122"/>
                <a:ea typeface="黑体" panose="02010609060101010101" pitchFamily="49" charset="-122"/>
              </a:rPr>
              <a:t>(gap, m);	// </a:t>
            </a:r>
            <a:r>
              <a:rPr lang="zh-CN" altLang="en-US" sz="2400" b="1" dirty="0">
                <a:latin typeface="黑体" panose="02010609060101010101" pitchFamily="49" charset="-122"/>
                <a:ea typeface="黑体" panose="02010609060101010101" pitchFamily="49" charset="-122"/>
              </a:rPr>
              <a:t>作直接插入排序</a:t>
            </a:r>
            <a:endParaRPr lang="zh-CN" altLang="en-US"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
        <p:nvSpPr>
          <p:cNvPr id="3277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endParaRPr lang="en-US" altLang="zh-CN" sz="3300">
              <a:latin typeface="黑体" panose="02010609060101010101" pitchFamily="49" charset="-122"/>
              <a:ea typeface="黑体" panose="02010609060101010101" pitchFamily="49" charset="-122"/>
            </a:endParaRPr>
          </a:p>
        </p:txBody>
      </p:sp>
      <p:sp>
        <p:nvSpPr>
          <p:cNvPr id="337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9ACFF3A-7CE6-433E-9CFF-2B1376919B37}" type="slidenum">
              <a:rPr lang="zh-CN" altLang="en-US" sz="2400"/>
            </a:fld>
            <a:endParaRPr lang="en-US" altLang="zh-CN" sz="2400"/>
          </a:p>
        </p:txBody>
      </p:sp>
      <p:sp>
        <p:nvSpPr>
          <p:cNvPr id="337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33797" name="Rectangle 5"/>
          <p:cNvSpPr>
            <a:spLocks noGrp="1" noChangeArrowheads="1"/>
          </p:cNvSpPr>
          <p:nvPr>
            <p:ph type="body" idx="1"/>
          </p:nvPr>
        </p:nvSpPr>
        <p:spPr>
          <a:xfrm>
            <a:off x="381000" y="2819400"/>
            <a:ext cx="8763000" cy="4038600"/>
          </a:xfrm>
        </p:spPr>
        <p:txBody>
          <a:bodyPr/>
          <a:lstStyle/>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(int gap, int m)//m</a:t>
            </a:r>
            <a:r>
              <a:rPr lang="zh-CN" altLang="en-US" sz="2000" b="1" dirty="0">
                <a:latin typeface="黑体" panose="02010609060101010101" pitchFamily="49" charset="-122"/>
                <a:ea typeface="黑体" panose="02010609060101010101" pitchFamily="49" charset="-122"/>
              </a:rPr>
              <a:t>为每个子序列的第一个元素</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err="1">
                <a:latin typeface="黑体" panose="02010609060101010101" pitchFamily="49" charset="-122"/>
                <a:ea typeface="黑体" panose="02010609060101010101" pitchFamily="49" charset="-122"/>
              </a:rPr>
              <a:t>+</a:t>
            </a:r>
            <a:r>
              <a:rPr lang="en-US" altLang="zh-CN" sz="2000" b="1" dirty="0" err="1">
                <a:solidFill>
                  <a:schemeClr val="folHlink"/>
                </a:solidFill>
                <a:latin typeface="黑体" panose="02010609060101010101" pitchFamily="49" charset="-122"/>
                <a:ea typeface="黑体" panose="02010609060101010101" pitchFamily="49" charset="-122"/>
              </a:rPr>
              <a:t>m</a:t>
            </a:r>
            <a:r>
              <a:rPr lang="en-US" altLang="zh-CN" sz="2000" b="1" dirty="0">
                <a:latin typeface="黑体" panose="02010609060101010101" pitchFamily="49" charset="-122"/>
                <a:ea typeface="黑体" panose="02010609060101010101" pitchFamily="49" charset="-122"/>
              </a:rPr>
              <a:t>;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从第二个元素</a:t>
            </a:r>
            <a:r>
              <a:rPr lang="en-US" altLang="zh-CN" sz="2000" b="1" dirty="0" err="1">
                <a:latin typeface="黑体" panose="02010609060101010101" pitchFamily="49" charset="-122"/>
                <a:ea typeface="黑体" panose="02010609060101010101" pitchFamily="49" charset="-122"/>
              </a:rPr>
              <a:t>gap+m</a:t>
            </a:r>
            <a:r>
              <a:rPr lang="zh-CN" altLang="en-US" sz="2000" b="1" dirty="0">
                <a:latin typeface="黑体" panose="02010609060101010101" pitchFamily="49" charset="-122"/>
                <a:ea typeface="黑体" panose="02010609060101010101" pitchFamily="49" charset="-122"/>
              </a:rPr>
              <a:t>开始</a:t>
            </a:r>
            <a:endParaRPr lang="zh-CN" altLang="en-US"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j&gt;0; j-=</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Key[j];</a:t>
            </a:r>
            <a:endParaRPr lang="en-US" altLang="zh-CN" sz="2000" b="1" dirty="0">
              <a:latin typeface="黑体" panose="02010609060101010101" pitchFamily="49" charset="-122"/>
              <a:ea typeface="黑体" panose="02010609060101010101" pitchFamily="49" charset="-122"/>
            </a:endParaRPr>
          </a:p>
          <a:p>
            <a:pPr eaLnBrk="1" hangingPunct="1">
              <a:buNone/>
            </a:pPr>
            <a:r>
              <a:rPr lang="en-US" altLang="zh-CN" sz="2000" b="1" dirty="0">
                <a:latin typeface="黑体" panose="02010609060101010101" pitchFamily="49" charset="-122"/>
                <a:ea typeface="黑体" panose="02010609060101010101" pitchFamily="49" charset="-122"/>
              </a:rPr>
              <a:t>              else   break;          // </a:t>
            </a:r>
            <a:r>
              <a:rPr lang="zh-CN" altLang="en-US" sz="2000" b="1" dirty="0">
                <a:latin typeface="黑体" panose="02010609060101010101" pitchFamily="49" charset="-122"/>
                <a:ea typeface="黑体" panose="02010609060101010101" pitchFamily="49" charset="-122"/>
              </a:rPr>
              <a:t>找到新元素位置</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temp;</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p:txBody>
      </p:sp>
      <p:sp>
        <p:nvSpPr>
          <p:cNvPr id="3379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48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6FCFE1-A050-40D3-AAD6-8431AE16456C}" type="slidenum">
              <a:rPr lang="zh-CN" altLang="en-US" sz="2400"/>
            </a:fld>
            <a:endParaRPr lang="en-US" altLang="zh-CN" sz="2400"/>
          </a:p>
        </p:txBody>
      </p:sp>
      <p:sp>
        <p:nvSpPr>
          <p:cNvPr id="3482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34821" name="Rectangle 5"/>
          <p:cNvSpPr>
            <a:spLocks noGrp="1" noChangeArrowheads="1"/>
          </p:cNvSpPr>
          <p:nvPr>
            <p:ph type="body" idx="1"/>
          </p:nvPr>
        </p:nvSpPr>
        <p:spPr>
          <a:xfrm>
            <a:off x="381000" y="2819400"/>
            <a:ext cx="8763000" cy="4038600"/>
          </a:xfrm>
        </p:spPr>
        <p:txBody>
          <a:bodyPr/>
          <a:lstStyle/>
          <a:p>
            <a:pPr eaLnBrk="1" hangingPunct="1">
              <a:buClr>
                <a:schemeClr val="tx2"/>
              </a:buClr>
              <a:buSzPct val="50000"/>
            </a:pPr>
            <a:r>
              <a:rPr lang="zh-CN" altLang="en-US" b="1">
                <a:latin typeface="黑体" panose="02010609060101010101" pitchFamily="49" charset="-122"/>
                <a:ea typeface="黑体" panose="02010609060101010101" pitchFamily="49" charset="-122"/>
              </a:rPr>
              <a:t>开始时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的值较大, 子序列中的记录较少, 排序速度较快</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而且记录一次</a:t>
            </a:r>
            <a:r>
              <a:rPr lang="zh-CN" altLang="en-US" b="1">
                <a:solidFill>
                  <a:schemeClr val="hlink"/>
                </a:solidFill>
                <a:latin typeface="黑体" panose="02010609060101010101" pitchFamily="49" charset="-122"/>
                <a:ea typeface="黑体" panose="02010609060101010101" pitchFamily="49" charset="-122"/>
              </a:rPr>
              <a:t>移动的间隔较大</a:t>
            </a:r>
            <a:endParaRPr lang="zh-CN" altLang="en-US" b="1">
              <a:solidFill>
                <a:schemeClr val="hlink"/>
              </a:solidFill>
              <a:latin typeface="黑体" panose="02010609060101010101" pitchFamily="49" charset="-122"/>
              <a:ea typeface="黑体" panose="02010609060101010101" pitchFamily="49" charset="-122"/>
            </a:endParaRPr>
          </a:p>
          <a:p>
            <a:pPr eaLnBrk="1" hangingPunct="1">
              <a:buClr>
                <a:schemeClr val="tx2"/>
              </a:buClr>
              <a:buSzPct val="50000"/>
            </a:pPr>
            <a:r>
              <a:rPr lang="zh-CN" altLang="en-US" b="1">
                <a:latin typeface="黑体" panose="02010609060101010101" pitchFamily="49" charset="-122"/>
                <a:ea typeface="黑体" panose="02010609060101010101" pitchFamily="49" charset="-122"/>
              </a:rPr>
              <a:t>随着排序进展,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值逐渐变小, 子序列中记录个数逐渐变多,由于前面大多数记录已基本有序, 所以排序速度仍然很快。</a:t>
            </a:r>
            <a:endParaRPr lang="zh-CN" altLang="en-US" b="1">
              <a:latin typeface="黑体" panose="02010609060101010101" pitchFamily="49" charset="-122"/>
              <a:ea typeface="黑体" panose="02010609060101010101" pitchFamily="49" charset="-122"/>
            </a:endParaRPr>
          </a:p>
          <a:p>
            <a:pPr eaLnBrk="1" hangingPunct="1">
              <a:buClr>
                <a:schemeClr val="tx2"/>
              </a:buClr>
              <a:buSzPct val="50000"/>
            </a:pPr>
            <a:r>
              <a:rPr lang="en-US" altLang="zh-CN" b="1">
                <a:latin typeface="黑体" panose="02010609060101010101" pitchFamily="49" charset="-122"/>
                <a:ea typeface="黑体" panose="02010609060101010101" pitchFamily="49" charset="-122"/>
              </a:rPr>
              <a:t>Gap</a:t>
            </a:r>
            <a:r>
              <a:rPr lang="zh-CN" altLang="en-US" b="1">
                <a:latin typeface="黑体" panose="02010609060101010101" pitchFamily="49" charset="-122"/>
                <a:ea typeface="黑体" panose="02010609060101010101" pitchFamily="49" charset="-122"/>
              </a:rPr>
              <a:t>的取法有多种。 </a:t>
            </a:r>
            <a:r>
              <a:rPr lang="en-US" altLang="zh-CN" b="1">
                <a:latin typeface="黑体" panose="02010609060101010101" pitchFamily="49" charset="-122"/>
                <a:ea typeface="黑体" panose="02010609060101010101" pitchFamily="49" charset="-122"/>
              </a:rPr>
              <a:t>shell </a:t>
            </a:r>
            <a:r>
              <a:rPr lang="zh-CN" altLang="en-US" b="1">
                <a:latin typeface="黑体" panose="02010609060101010101" pitchFamily="49" charset="-122"/>
                <a:ea typeface="黑体" panose="02010609060101010101" pitchFamily="49" charset="-122"/>
              </a:rPr>
              <a:t>提出取 </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n/2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gap/2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直到</a:t>
            </a:r>
            <a:r>
              <a:rPr lang="en-US" altLang="zh-CN" b="1">
                <a:solidFill>
                  <a:srgbClr val="FF0000"/>
                </a:solidFill>
                <a:latin typeface="黑体" panose="02010609060101010101" pitchFamily="49" charset="-122"/>
                <a:ea typeface="黑体" panose="02010609060101010101" pitchFamily="49" charset="-122"/>
              </a:rPr>
              <a:t>gap = 1</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p:txBody>
      </p:sp>
      <p:sp>
        <p:nvSpPr>
          <p:cNvPr id="3482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58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B67F06-59B4-426C-8E58-28A897F0FCF8}" type="slidenum">
              <a:rPr lang="zh-CN" altLang="en-US" sz="2400"/>
            </a:fld>
            <a:endParaRPr lang="en-US" altLang="zh-CN" sz="2400"/>
          </a:p>
        </p:txBody>
      </p:sp>
      <p:sp>
        <p:nvSpPr>
          <p:cNvPr id="3584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35845" name="Rectangle 5"/>
          <p:cNvSpPr>
            <a:spLocks noGrp="1" noChangeArrowheads="1"/>
          </p:cNvSpPr>
          <p:nvPr>
            <p:ph type="body" idx="1"/>
          </p:nvPr>
        </p:nvSpPr>
        <p:spPr>
          <a:xfrm>
            <a:off x="381000" y="2643188"/>
            <a:ext cx="8334375" cy="4038600"/>
          </a:xfrm>
        </p:spPr>
        <p:txBody>
          <a:bodyPr/>
          <a:lstStyle/>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希尔排序的性能分析是一个复杂的问题</a:t>
            </a:r>
            <a:endParaRPr lang="zh-CN" altLang="en-US" sz="2900" b="1" dirty="0">
              <a:latin typeface="黑体" panose="02010609060101010101" pitchFamily="49" charset="-122"/>
              <a:ea typeface="黑体" panose="02010609060101010101" pitchFamily="49" charset="-122"/>
            </a:endParaRPr>
          </a:p>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只对</a:t>
            </a:r>
            <a:r>
              <a:rPr lang="zh-CN" altLang="en-US" sz="2900" b="1" dirty="0">
                <a:solidFill>
                  <a:srgbClr val="FF0000"/>
                </a:solidFill>
                <a:latin typeface="黑体" panose="02010609060101010101" pitchFamily="49" charset="-122"/>
                <a:ea typeface="黑体" panose="02010609060101010101" pitchFamily="49" charset="-122"/>
              </a:rPr>
              <a:t>特定</a:t>
            </a:r>
            <a:r>
              <a:rPr lang="zh-CN" altLang="en-US" sz="2900" b="1" dirty="0">
                <a:latin typeface="黑体" panose="02010609060101010101" pitchFamily="49" charset="-122"/>
                <a:ea typeface="黑体" panose="02010609060101010101" pitchFamily="49" charset="-122"/>
              </a:rPr>
              <a:t>的待排序记录序列，可以准确地估算关键字的比较次数和记录移动次数。</a:t>
            </a:r>
            <a:endParaRPr lang="zh-CN" altLang="en-US" sz="2900" b="1" dirty="0">
              <a:latin typeface="黑体" panose="02010609060101010101" pitchFamily="49" charset="-122"/>
              <a:ea typeface="黑体" panose="02010609060101010101" pitchFamily="49" charset="-122"/>
            </a:endParaRPr>
          </a:p>
          <a:p>
            <a:pPr algn="just" eaLnBrk="1" hangingPunct="1">
              <a:lnSpc>
                <a:spcPct val="90000"/>
              </a:lnSpc>
              <a:spcBef>
                <a:spcPct val="40000"/>
              </a:spcBef>
              <a:buClr>
                <a:schemeClr val="tx2"/>
              </a:buClr>
              <a:buSzPct val="50000"/>
            </a:pPr>
            <a:r>
              <a:rPr lang="zh-CN" altLang="en-US" sz="2800" b="1" dirty="0">
                <a:latin typeface="黑体" panose="02010609060101010101" pitchFamily="49" charset="-122"/>
                <a:ea typeface="黑体" panose="02010609060101010101" pitchFamily="49" charset="-122"/>
              </a:rPr>
              <a:t>希尔排序所需的</a:t>
            </a:r>
            <a:r>
              <a:rPr lang="zh-CN" altLang="en-US" sz="2800" b="1" dirty="0">
                <a:solidFill>
                  <a:srgbClr val="FF0000"/>
                </a:solidFill>
                <a:latin typeface="黑体" panose="02010609060101010101" pitchFamily="49" charset="-122"/>
                <a:ea typeface="黑体" panose="02010609060101010101" pitchFamily="49" charset="-122"/>
              </a:rPr>
              <a:t>比较次数和移动次数</a:t>
            </a:r>
            <a:r>
              <a:rPr lang="zh-CN" altLang="en-US" sz="2800" b="1" dirty="0">
                <a:latin typeface="黑体" panose="02010609060101010101" pitchFamily="49" charset="-122"/>
                <a:ea typeface="黑体" panose="02010609060101010101" pitchFamily="49" charset="-122"/>
              </a:rPr>
              <a:t>约为</a:t>
            </a:r>
            <a:r>
              <a:rPr lang="en-US" altLang="zh-CN" sz="2800" b="1" dirty="0">
                <a:solidFill>
                  <a:srgbClr val="FF0000"/>
                </a:solidFill>
                <a:latin typeface="黑体" panose="02010609060101010101" pitchFamily="49" charset="-122"/>
                <a:ea typeface="黑体" panose="02010609060101010101" pitchFamily="49" charset="-122"/>
              </a:rPr>
              <a:t>n</a:t>
            </a:r>
            <a:r>
              <a:rPr lang="en-US" altLang="zh-CN" sz="2800" b="1" baseline="30000" dirty="0">
                <a:solidFill>
                  <a:srgbClr val="FF0000"/>
                </a:solidFill>
                <a:latin typeface="黑体" panose="02010609060101010101" pitchFamily="49" charset="-122"/>
                <a:ea typeface="黑体" panose="02010609060101010101" pitchFamily="49" charset="-122"/>
              </a:rPr>
              <a:t>1.3</a:t>
            </a:r>
            <a:endParaRPr lang="en-US" altLang="zh-CN" sz="2800" b="1" baseline="30000" dirty="0">
              <a:solidFill>
                <a:srgbClr val="FF0000"/>
              </a:solidFill>
              <a:latin typeface="黑体" panose="02010609060101010101" pitchFamily="49" charset="-122"/>
              <a:ea typeface="黑体" panose="02010609060101010101" pitchFamily="49" charset="-122"/>
            </a:endParaRP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当</a:t>
            </a:r>
            <a:r>
              <a:rPr lang="en-US" altLang="zh-CN" sz="2900" b="1" dirty="0">
                <a:latin typeface="黑体" panose="02010609060101010101" pitchFamily="49" charset="-122"/>
                <a:ea typeface="黑体" panose="02010609060101010101" pitchFamily="49" charset="-122"/>
              </a:rPr>
              <a:t>n</a:t>
            </a:r>
            <a:r>
              <a:rPr lang="zh-CN" altLang="en-US" sz="2900" b="1" dirty="0">
                <a:latin typeface="黑体" panose="02010609060101010101" pitchFamily="49" charset="-122"/>
                <a:ea typeface="黑体" panose="02010609060101010101" pitchFamily="49" charset="-122"/>
              </a:rPr>
              <a:t>趋于无穷时可减少到</a:t>
            </a:r>
            <a:r>
              <a:rPr lang="en-US" altLang="zh-CN" sz="2900" b="1" dirty="0">
                <a:solidFill>
                  <a:srgbClr val="FF0000"/>
                </a:solidFill>
                <a:latin typeface="黑体" panose="02010609060101010101" pitchFamily="49" charset="-122"/>
                <a:ea typeface="黑体" panose="02010609060101010101" pitchFamily="49" charset="-122"/>
              </a:rPr>
              <a:t>n x(log</a:t>
            </a:r>
            <a:r>
              <a:rPr lang="en-US" altLang="zh-CN" sz="2900" b="1" baseline="-25000" dirty="0">
                <a:solidFill>
                  <a:srgbClr val="FF0000"/>
                </a:solidFill>
                <a:latin typeface="黑体" panose="02010609060101010101" pitchFamily="49" charset="-122"/>
                <a:ea typeface="黑体" panose="02010609060101010101" pitchFamily="49" charset="-122"/>
              </a:rPr>
              <a:t>2 </a:t>
            </a:r>
            <a:r>
              <a:rPr lang="en-US" altLang="zh-CN" sz="2900" b="1" dirty="0">
                <a:solidFill>
                  <a:srgbClr val="FF0000"/>
                </a:solidFill>
                <a:latin typeface="黑体" panose="02010609060101010101" pitchFamily="49" charset="-122"/>
                <a:ea typeface="黑体" panose="02010609060101010101" pitchFamily="49" charset="-122"/>
              </a:rPr>
              <a:t>n)</a:t>
            </a:r>
            <a:r>
              <a:rPr lang="en-US" altLang="zh-CN" sz="2900" b="1" baseline="30000" dirty="0">
                <a:solidFill>
                  <a:srgbClr val="FF0000"/>
                </a:solidFill>
                <a:latin typeface="黑体" panose="02010609060101010101" pitchFamily="49" charset="-122"/>
                <a:ea typeface="黑体" panose="02010609060101010101" pitchFamily="49" charset="-122"/>
              </a:rPr>
              <a:t>2</a:t>
            </a:r>
            <a:endParaRPr lang="en-US" altLang="zh-CN" sz="2900" b="1" baseline="30000" dirty="0">
              <a:solidFill>
                <a:srgbClr val="FF0000"/>
              </a:solidFill>
              <a:latin typeface="黑体" panose="02010609060101010101" pitchFamily="49" charset="-122"/>
              <a:ea typeface="黑体" panose="02010609060101010101" pitchFamily="49" charset="-122"/>
            </a:endParaRP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希尔排序的时间复杂度约为</a:t>
            </a:r>
            <a:r>
              <a:rPr lang="en-US" altLang="zh-CN" sz="2900" b="1" dirty="0">
                <a:latin typeface="黑体" panose="02010609060101010101" pitchFamily="49" charset="-122"/>
                <a:ea typeface="黑体" panose="02010609060101010101" pitchFamily="49" charset="-122"/>
              </a:rPr>
              <a:t>O(n x(log</a:t>
            </a:r>
            <a:r>
              <a:rPr lang="en-US" altLang="zh-CN" sz="2900" b="1" baseline="-25000" dirty="0">
                <a:latin typeface="黑体" panose="02010609060101010101" pitchFamily="49" charset="-122"/>
                <a:ea typeface="黑体" panose="02010609060101010101" pitchFamily="49" charset="-122"/>
              </a:rPr>
              <a:t>2 </a:t>
            </a:r>
            <a:r>
              <a:rPr lang="en-US" altLang="zh-CN" sz="2900" b="1" dirty="0">
                <a:latin typeface="黑体" panose="02010609060101010101" pitchFamily="49" charset="-122"/>
                <a:ea typeface="黑体" panose="02010609060101010101" pitchFamily="49" charset="-122"/>
              </a:rPr>
              <a:t>n)</a:t>
            </a:r>
            <a:r>
              <a:rPr lang="en-US" altLang="zh-CN" sz="2900" b="1" baseline="30000" dirty="0">
                <a:latin typeface="黑体" panose="02010609060101010101" pitchFamily="49" charset="-122"/>
                <a:ea typeface="黑体" panose="02010609060101010101" pitchFamily="49" charset="-122"/>
              </a:rPr>
              <a:t>2</a:t>
            </a:r>
            <a:r>
              <a:rPr lang="en-US" altLang="zh-CN" sz="2900" b="1" dirty="0">
                <a:latin typeface="黑体" panose="02010609060101010101" pitchFamily="49" charset="-122"/>
                <a:ea typeface="黑体" panose="02010609060101010101" pitchFamily="49" charset="-122"/>
              </a:rPr>
              <a:t>)</a:t>
            </a:r>
            <a:endParaRPr lang="en-US" altLang="zh-CN" sz="2900" b="1" dirty="0">
              <a:latin typeface="黑体" panose="02010609060101010101" pitchFamily="49" charset="-122"/>
              <a:ea typeface="黑体" panose="02010609060101010101" pitchFamily="49" charset="-122"/>
            </a:endParaRP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endParaRPr lang="en-US" altLang="zh-CN" sz="2900" b="1" dirty="0">
              <a:latin typeface="黑体" panose="02010609060101010101" pitchFamily="49" charset="-122"/>
              <a:ea typeface="黑体" panose="02010609060101010101" pitchFamily="49" charset="-122"/>
            </a:endParaRPr>
          </a:p>
        </p:txBody>
      </p:sp>
      <p:sp>
        <p:nvSpPr>
          <p:cNvPr id="3584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二、排序基本操作</a:t>
            </a:r>
            <a:endParaRPr lang="en-US" altLang="zh-CN" sz="3700" dirty="0">
              <a:latin typeface="黑体" panose="02010609060101010101" pitchFamily="49" charset="-122"/>
              <a:ea typeface="黑体" panose="02010609060101010101" pitchFamily="49" charset="-122"/>
            </a:endParaRPr>
          </a:p>
        </p:txBody>
      </p:sp>
      <p:sp>
        <p:nvSpPr>
          <p:cNvPr id="71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2BFC388-6AA8-4D57-A799-6E80354152CF}" type="slidenum">
              <a:rPr lang="zh-CN" altLang="en-US" sz="2400"/>
            </a:fld>
            <a:endParaRPr lang="en-US" altLang="zh-CN" sz="2400"/>
          </a:p>
        </p:txBody>
      </p:sp>
      <p:sp>
        <p:nvSpPr>
          <p:cNvPr id="717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endParaRPr lang="zh-CN" altLang="en-US" sz="3600" b="1">
              <a:solidFill>
                <a:srgbClr val="333399"/>
              </a:solidFill>
              <a:ea typeface="仿宋_GB2312" pitchFamily="49" charset="-122"/>
            </a:endParaRPr>
          </a:p>
        </p:txBody>
      </p:sp>
      <p:sp>
        <p:nvSpPr>
          <p:cNvPr id="7173" name="Rectangle 5"/>
          <p:cNvSpPr>
            <a:spLocks noGrp="1" noChangeArrowheads="1"/>
          </p:cNvSpPr>
          <p:nvPr>
            <p:ph type="body" idx="1"/>
          </p:nvPr>
        </p:nvSpPr>
        <p:spPr>
          <a:xfrm>
            <a:off x="381000" y="2819400"/>
            <a:ext cx="8763000" cy="4038600"/>
          </a:xfrm>
        </p:spPr>
        <p:txBody>
          <a:bodyPr/>
          <a:lstStyle/>
          <a:p>
            <a:pPr eaLnBrk="1" hangingPunct="1">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排序的基本操作包括：</a:t>
            </a:r>
            <a:endParaRPr lang="zh-CN" altLang="en-US" i="1">
              <a:latin typeface="黑体" panose="02010609060101010101" pitchFamily="49" charset="-122"/>
              <a:ea typeface="黑体" panose="02010609060101010101" pitchFamily="49" charset="-122"/>
            </a:endParaRPr>
          </a:p>
          <a:p>
            <a:pPr eaLnBrk="1" hangingPunct="1">
              <a:spcBef>
                <a:spcPct val="70000"/>
              </a:spcBef>
            </a:pPr>
            <a:r>
              <a:rPr lang="zh-CN" altLang="en-US" b="1">
                <a:latin typeface="黑体" panose="02010609060101010101" pitchFamily="49" charset="-122"/>
                <a:ea typeface="黑体" panose="02010609060101010101" pitchFamily="49" charset="-122"/>
              </a:rPr>
              <a:t>比较：比较两个关键字的大小</a:t>
            </a:r>
            <a:endParaRPr lang="zh-CN" altLang="en-US" b="1">
              <a:latin typeface="黑体" panose="02010609060101010101" pitchFamily="49" charset="-122"/>
              <a:ea typeface="黑体" panose="02010609060101010101" pitchFamily="49" charset="-122"/>
            </a:endParaRPr>
          </a:p>
          <a:p>
            <a:pPr eaLnBrk="1" hangingPunct="1">
              <a:spcBef>
                <a:spcPct val="70000"/>
              </a:spcBef>
            </a:pPr>
            <a:r>
              <a:rPr lang="zh-CN" altLang="en-US" b="1">
                <a:latin typeface="黑体" panose="02010609060101010101" pitchFamily="49" charset="-122"/>
                <a:ea typeface="黑体" panose="02010609060101010101" pitchFamily="49" charset="-122"/>
              </a:rPr>
              <a:t>移动：将记录从一个位置移动至另一个位置</a:t>
            </a:r>
            <a:endParaRPr lang="zh-CN" altLang="en-US" b="1">
              <a:latin typeface="黑体" panose="02010609060101010101" pitchFamily="49" charset="-122"/>
              <a:ea typeface="黑体" panose="02010609060101010101" pitchFamily="49" charset="-122"/>
            </a:endParaRPr>
          </a:p>
        </p:txBody>
      </p:sp>
      <p:sp>
        <p:nvSpPr>
          <p:cNvPr id="717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59,20,17,36,98,14,23,83,</a:t>
            </a:r>
            <a:endParaRPr lang="en-US" altLang="zh-CN" b="1" dirty="0">
              <a:latin typeface="黑体" panose="02010609060101010101" pitchFamily="49" charset="-122"/>
              <a:ea typeface="黑体" panose="02010609060101010101" pitchFamily="49" charset="-122"/>
            </a:endParaRPr>
          </a:p>
          <a:p>
            <a:pPr algn="just">
              <a:buNone/>
            </a:pPr>
            <a:r>
              <a:rPr lang="en-US" altLang="zh-CN" b="1" dirty="0">
                <a:latin typeface="黑体" panose="02010609060101010101" pitchFamily="49" charset="-122"/>
                <a:ea typeface="黑体" panose="02010609060101010101" pitchFamily="49" charset="-122"/>
              </a:rPr>
              <a:t>13,25</a:t>
            </a:r>
            <a:r>
              <a:rPr lang="zh-CN" altLang="en-US" b="1" dirty="0">
                <a:latin typeface="黑体" panose="02010609060101010101" pitchFamily="49" charset="-122"/>
                <a:ea typeface="黑体" panose="02010609060101010101" pitchFamily="49" charset="-122"/>
              </a:rPr>
              <a:t>，间隔</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分别取</a:t>
            </a:r>
            <a:r>
              <a:rPr lang="en-US" altLang="zh-CN" b="1" dirty="0">
                <a:latin typeface="黑体" panose="02010609060101010101" pitchFamily="49" charset="-122"/>
                <a:ea typeface="黑体" panose="02010609060101010101" pitchFamily="49" charset="-122"/>
              </a:rPr>
              <a:t>5,2,1</a:t>
            </a:r>
            <a:r>
              <a:rPr lang="zh-CN" altLang="en-US" b="1" dirty="0">
                <a:latin typeface="黑体" panose="02010609060101010101" pitchFamily="49" charset="-122"/>
                <a:ea typeface="黑体" panose="02010609060101010101" pitchFamily="49" charset="-122"/>
              </a:rPr>
              <a:t>，请写出每趟希</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尔排序的结果。</a:t>
            </a:r>
            <a:endParaRPr lang="zh-CN" altLang="en-US" dirty="0"/>
          </a:p>
        </p:txBody>
      </p:sp>
      <p:sp>
        <p:nvSpPr>
          <p:cNvPr id="4" name="内容占位符 2"/>
          <p:cNvSpPr txBox="1">
            <a:spLocks noChangeArrowheads="1"/>
          </p:cNvSpPr>
          <p:nvPr/>
        </p:nvSpPr>
        <p:spPr bwMode="auto">
          <a:xfrm>
            <a:off x="575556" y="3212976"/>
            <a:ext cx="8136904" cy="2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14,20,17,13,25,59,23,83,36,98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14,13,17,20,23,59,25,83,36,98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13,14,17,20,23,25,36,59,83,98</a:t>
            </a:r>
            <a:endParaRPr lang="en-US" altLang="zh-CN" sz="32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fld>
            <a:endParaRPr lang="en-US" altLang="zh-CN" sz="2400"/>
          </a:p>
        </p:txBody>
      </p:sp>
      <p:sp>
        <p:nvSpPr>
          <p:cNvPr id="3789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37893" name="Rectangle 5"/>
          <p:cNvSpPr>
            <a:spLocks noGrp="1" noChangeArrowheads="1"/>
          </p:cNvSpPr>
          <p:nvPr>
            <p:ph type="body" idx="1"/>
          </p:nvPr>
        </p:nvSpPr>
        <p:spPr>
          <a:xfrm>
            <a:off x="457200" y="1860550"/>
            <a:ext cx="8291264" cy="4038600"/>
          </a:xfrm>
        </p:spPr>
        <p:txBody>
          <a:bodyPr/>
          <a:lstStyle/>
          <a:p>
            <a:pPr eaLnBrk="1" hangingPunct="1">
              <a:spcBef>
                <a:spcPct val="50000"/>
              </a:spcBef>
              <a:defRPr/>
            </a:pPr>
            <a:r>
              <a:rPr lang="zh-CN" altLang="en-US" sz="3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交换排序的基本思想是：</a:t>
            </a:r>
            <a:r>
              <a:rPr lang="zh-CN" altLang="en-US" sz="3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两两比较</a:t>
            </a: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待排序记录的关键码，如果发生</a:t>
            </a:r>
            <a:r>
              <a:rPr lang="zh-CN" altLang="en-US" sz="3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逆序</a:t>
            </a: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（即排列顺序与排序后的次序正好相反），则</a:t>
            </a:r>
            <a:r>
              <a:rPr lang="zh-CN" altLang="en-US" sz="3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交换</a:t>
            </a: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之，直到所有记录都排好序为止。</a:t>
            </a:r>
            <a:endParaRPr lang="zh-CN" altLang="en-US" sz="3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交换排序的主要算法有：</a:t>
            </a:r>
            <a:endParaRPr lang="en-US" altLang="zh-CN" sz="3200" b="1" dirty="0">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起泡排序（冒泡排序）</a:t>
            </a:r>
            <a:endParaRPr lang="en-US" altLang="zh-CN" sz="2800" b="1" dirty="0">
              <a:solidFill>
                <a:schemeClr val="tx2"/>
              </a:solidFill>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快速排序</a:t>
            </a:r>
            <a:endParaRPr lang="zh-CN" altLang="en-US" sz="2800" b="1" dirty="0">
              <a:solidFill>
                <a:schemeClr val="tx2"/>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endParaRPr lang="en-US" altLang="zh-CN" sz="32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endParaRPr lang="zh-CN" altLang="en-US" sz="3200" b="1" dirty="0">
              <a:latin typeface="黑体" panose="02010609060101010101" pitchFamily="49" charset="-122"/>
              <a:ea typeface="黑体" panose="02010609060101010101" pitchFamily="49" charset="-122"/>
            </a:endParaRPr>
          </a:p>
        </p:txBody>
      </p:sp>
      <p:sp>
        <p:nvSpPr>
          <p:cNvPr id="3789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一、起泡排序（冒泡排序）</a:t>
            </a:r>
            <a:endParaRPr lang="en-US" altLang="zh-CN" sz="3300" dirty="0">
              <a:latin typeface="黑体" panose="02010609060101010101" pitchFamily="49" charset="-122"/>
              <a:ea typeface="黑体" panose="02010609060101010101" pitchFamily="49" charset="-122"/>
            </a:endParaRPr>
          </a:p>
        </p:txBody>
      </p:sp>
      <p:sp>
        <p:nvSpPr>
          <p:cNvPr id="378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fld>
            <a:endParaRPr lang="en-US" altLang="zh-CN" sz="2400"/>
          </a:p>
        </p:txBody>
      </p:sp>
      <p:sp>
        <p:nvSpPr>
          <p:cNvPr id="3789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37893" name="Rectangle 5"/>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设待排序记录序列中的记录个数为</a:t>
            </a:r>
            <a:r>
              <a:rPr lang="en-US" altLang="zh-CN" b="1" dirty="0">
                <a:latin typeface="黑体" panose="02010609060101010101" pitchFamily="49" charset="-122"/>
                <a:ea typeface="黑体" panose="02010609060101010101" pitchFamily="49" charset="-122"/>
              </a:rPr>
              <a:t>n。</a:t>
            </a:r>
            <a:endParaRPr lang="en-US" altLang="zh-CN"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一般地，第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趟起泡排序从</a:t>
            </a:r>
            <a:r>
              <a:rPr lang="zh-CN" altLang="en-US" b="1" dirty="0">
                <a:solidFill>
                  <a:srgbClr val="FF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到</a:t>
            </a:r>
            <a:r>
              <a:rPr lang="en-US" altLang="zh-CN" b="1" dirty="0">
                <a:solidFill>
                  <a:srgbClr val="FF0000"/>
                </a:solidFill>
                <a:latin typeface="黑体" panose="02010609060101010101" pitchFamily="49" charset="-122"/>
                <a:ea typeface="黑体" panose="02010609060101010101" pitchFamily="49" charset="-122"/>
              </a:rPr>
              <a:t>n+1-i</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依次比较</a:t>
            </a:r>
            <a:r>
              <a:rPr lang="zh-CN" altLang="en-US" b="1" dirty="0">
                <a:solidFill>
                  <a:srgbClr val="FF0000"/>
                </a:solidFill>
                <a:latin typeface="黑体" panose="02010609060101010101" pitchFamily="49" charset="-122"/>
                <a:ea typeface="黑体" panose="02010609060101010101" pitchFamily="49" charset="-122"/>
              </a:rPr>
              <a:t>相邻</a:t>
            </a:r>
            <a:r>
              <a:rPr lang="zh-CN" altLang="en-US" b="1" dirty="0">
                <a:latin typeface="黑体" panose="02010609060101010101" pitchFamily="49" charset="-122"/>
                <a:ea typeface="黑体" panose="02010609060101010101" pitchFamily="49" charset="-122"/>
              </a:rPr>
              <a:t>两个记录的关键字，如果发生逆序，则</a:t>
            </a:r>
            <a:r>
              <a:rPr lang="zh-CN" altLang="en-US" b="1" dirty="0">
                <a:solidFill>
                  <a:schemeClr val="hlink"/>
                </a:solidFill>
                <a:latin typeface="黑体" panose="02010609060101010101" pitchFamily="49" charset="-122"/>
                <a:ea typeface="黑体" panose="02010609060101010101" pitchFamily="49" charset="-122"/>
              </a:rPr>
              <a:t>交换</a:t>
            </a:r>
            <a:r>
              <a:rPr lang="zh-CN" altLang="en-US" b="1" dirty="0">
                <a:latin typeface="黑体" panose="02010609060101010101" pitchFamily="49" charset="-122"/>
                <a:ea typeface="黑体" panose="02010609060101010101" pitchFamily="49" charset="-122"/>
              </a:rPr>
              <a:t>之</a:t>
            </a:r>
            <a:endParaRPr lang="zh-CN" altLang="en-US"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其结果是这</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个记录中，关键字最大的记录被交换到第</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的位置上，最多作</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a:t>
            </a:r>
            <a:endParaRPr lang="zh-CN" altLang="en-US" b="1" dirty="0">
              <a:latin typeface="黑体" panose="02010609060101010101" pitchFamily="49" charset="-122"/>
              <a:ea typeface="黑体" panose="02010609060101010101" pitchFamily="49" charset="-122"/>
            </a:endParaRPr>
          </a:p>
        </p:txBody>
      </p:sp>
      <p:sp>
        <p:nvSpPr>
          <p:cNvPr id="3789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389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0386569-780E-4677-8FAF-F6D2558FD01C}" type="slidenum">
              <a:rPr lang="zh-CN" altLang="en-US" sz="2400"/>
            </a:fld>
            <a:endParaRPr lang="en-US" altLang="zh-CN" sz="2400"/>
          </a:p>
        </p:txBody>
      </p:sp>
      <p:sp>
        <p:nvSpPr>
          <p:cNvPr id="3891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38917" name="Rectangle 5"/>
          <p:cNvSpPr>
            <a:spLocks noGrp="1" noChangeArrowheads="1"/>
          </p:cNvSpPr>
          <p:nvPr>
            <p:ph type="body" idx="1"/>
          </p:nvPr>
        </p:nvSpPr>
        <p:spPr>
          <a:xfrm>
            <a:off x="381000" y="2643188"/>
            <a:ext cx="8763000" cy="4038600"/>
          </a:xfrm>
        </p:spPr>
        <p:txBody>
          <a:bodyPr/>
          <a:lstStyle/>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时，为第一趟排序，</a:t>
            </a:r>
            <a:r>
              <a:rPr lang="zh-CN" altLang="en-US" b="1" dirty="0">
                <a:solidFill>
                  <a:srgbClr val="FF0000"/>
                </a:solidFill>
                <a:latin typeface="黑体" panose="02010609060101010101" pitchFamily="49" charset="-122"/>
                <a:ea typeface="黑体" panose="02010609060101010101" pitchFamily="49" charset="-122"/>
              </a:rPr>
              <a:t>关键字最大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最后一个位置</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i=2</a:t>
            </a:r>
            <a:r>
              <a:rPr lang="zh-CN" altLang="en-US" b="1" dirty="0">
                <a:latin typeface="黑体" panose="02010609060101010101" pitchFamily="49" charset="-122"/>
                <a:ea typeface="黑体" panose="02010609060101010101" pitchFamily="49" charset="-122"/>
              </a:rPr>
              <a:t>时，为第二趟排序，</a:t>
            </a:r>
            <a:r>
              <a:rPr lang="zh-CN" altLang="en-US" b="1" dirty="0">
                <a:solidFill>
                  <a:srgbClr val="FF0000"/>
                </a:solidFill>
                <a:latin typeface="黑体" panose="02010609060101010101" pitchFamily="49" charset="-122"/>
                <a:ea typeface="黑体" panose="02010609060101010101" pitchFamily="49" charset="-122"/>
              </a:rPr>
              <a:t>关键字次大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最后第二个位置</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关键字小的记录不断上浮(</a:t>
            </a:r>
            <a:r>
              <a:rPr lang="zh-CN" altLang="en-US" b="1" dirty="0">
                <a:solidFill>
                  <a:schemeClr val="hlink"/>
                </a:solidFill>
                <a:latin typeface="黑体" panose="02010609060101010101" pitchFamily="49" charset="-122"/>
                <a:ea typeface="黑体" panose="02010609060101010101" pitchFamily="49" charset="-122"/>
              </a:rPr>
              <a:t>起泡</a:t>
            </a:r>
            <a:r>
              <a:rPr lang="zh-CN" altLang="en-US" b="1" dirty="0">
                <a:latin typeface="黑体" panose="02010609060101010101" pitchFamily="49" charset="-122"/>
                <a:ea typeface="黑体" panose="02010609060101010101" pitchFamily="49" charset="-122"/>
              </a:rPr>
              <a:t>)，关键字大的记录不断下沉(每趟排序最大的一直沉到底)</a:t>
            </a:r>
            <a:endParaRPr lang="zh-CN" altLang="en-US" b="1" dirty="0">
              <a:latin typeface="黑体" panose="02010609060101010101" pitchFamily="49" charset="-122"/>
              <a:ea typeface="黑体" panose="02010609060101010101" pitchFamily="49" charset="-122"/>
            </a:endParaRPr>
          </a:p>
        </p:txBody>
      </p:sp>
      <p:sp>
        <p:nvSpPr>
          <p:cNvPr id="3891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举例</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399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1B9323-EF8E-4702-81FE-0932B7B8E3E7}" type="slidenum">
              <a:rPr lang="zh-CN" altLang="en-US" sz="2400"/>
            </a:fld>
            <a:endParaRPr lang="en-US" altLang="zh-CN" sz="2400"/>
          </a:p>
        </p:txBody>
      </p:sp>
      <p:sp>
        <p:nvSpPr>
          <p:cNvPr id="399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3994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39942" name="Group 60"/>
          <p:cNvGrpSpPr/>
          <p:nvPr/>
        </p:nvGrpSpPr>
        <p:grpSpPr bwMode="auto">
          <a:xfrm>
            <a:off x="685800" y="2819400"/>
            <a:ext cx="7623175" cy="3957638"/>
            <a:chOff x="432" y="1776"/>
            <a:chExt cx="4802" cy="2492"/>
          </a:xfrm>
        </p:grpSpPr>
        <p:grpSp>
          <p:nvGrpSpPr>
            <p:cNvPr id="39943" name="Group 51"/>
            <p:cNvGrpSpPr/>
            <p:nvPr/>
          </p:nvGrpSpPr>
          <p:grpSpPr bwMode="auto">
            <a:xfrm>
              <a:off x="528" y="1776"/>
              <a:ext cx="336" cy="2064"/>
              <a:chOff x="528" y="1824"/>
              <a:chExt cx="336" cy="2016"/>
            </a:xfrm>
          </p:grpSpPr>
          <p:sp>
            <p:nvSpPr>
              <p:cNvPr id="245768" name="Oval 8"/>
              <p:cNvSpPr>
                <a:spLocks noChangeArrowheads="1"/>
              </p:cNvSpPr>
              <p:nvPr/>
            </p:nvSpPr>
            <p:spPr bwMode="auto">
              <a:xfrm>
                <a:off x="528" y="18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69" name="Oval 9"/>
              <p:cNvSpPr>
                <a:spLocks noChangeArrowheads="1"/>
              </p:cNvSpPr>
              <p:nvPr/>
            </p:nvSpPr>
            <p:spPr bwMode="auto">
              <a:xfrm>
                <a:off x="52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0" name="Oval 10"/>
              <p:cNvSpPr>
                <a:spLocks noChangeArrowheads="1"/>
              </p:cNvSpPr>
              <p:nvPr/>
            </p:nvSpPr>
            <p:spPr bwMode="auto">
              <a:xfrm>
                <a:off x="52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1" name="Oval 11"/>
              <p:cNvSpPr>
                <a:spLocks noChangeArrowheads="1"/>
              </p:cNvSpPr>
              <p:nvPr/>
            </p:nvSpPr>
            <p:spPr bwMode="auto">
              <a:xfrm>
                <a:off x="528"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2" name="Oval 12"/>
              <p:cNvSpPr>
                <a:spLocks noChangeArrowheads="1"/>
              </p:cNvSpPr>
              <p:nvPr/>
            </p:nvSpPr>
            <p:spPr bwMode="auto">
              <a:xfrm>
                <a:off x="528" y="283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25</a:t>
                </a:r>
                <a:endParaRPr lang="zh-CN" altLang="en-US" b="1">
                  <a:solidFill>
                    <a:srgbClr val="006600"/>
                  </a:solidFill>
                  <a:effectLst>
                    <a:outerShdw blurRad="38100" dist="38100" dir="2700000" algn="tl">
                      <a:srgbClr val="000000"/>
                    </a:outerShdw>
                  </a:effectLst>
                  <a:latin typeface="Arial" panose="020B0604020202020204" pitchFamily="34" charset="0"/>
                </a:endParaRPr>
              </a:p>
            </p:txBody>
          </p:sp>
          <p:sp>
            <p:nvSpPr>
              <p:cNvPr id="245773" name="Oval 13"/>
              <p:cNvSpPr>
                <a:spLocks noChangeArrowheads="1"/>
              </p:cNvSpPr>
              <p:nvPr/>
            </p:nvSpPr>
            <p:spPr bwMode="auto">
              <a:xfrm>
                <a:off x="528"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39944" name="Group 59"/>
            <p:cNvGrpSpPr/>
            <p:nvPr/>
          </p:nvGrpSpPr>
          <p:grpSpPr bwMode="auto">
            <a:xfrm>
              <a:off x="1584" y="1776"/>
              <a:ext cx="3552" cy="2064"/>
              <a:chOff x="1584" y="1776"/>
              <a:chExt cx="3552" cy="2064"/>
            </a:xfrm>
          </p:grpSpPr>
          <p:grpSp>
            <p:nvGrpSpPr>
              <p:cNvPr id="39951" name="Group 14"/>
              <p:cNvGrpSpPr/>
              <p:nvPr/>
            </p:nvGrpSpPr>
            <p:grpSpPr bwMode="auto">
              <a:xfrm>
                <a:off x="1584" y="1776"/>
                <a:ext cx="336" cy="2064"/>
                <a:chOff x="1104" y="624"/>
                <a:chExt cx="336" cy="2064"/>
              </a:xfrm>
            </p:grpSpPr>
            <p:sp>
              <p:nvSpPr>
                <p:cNvPr id="245775" name="Oval 15"/>
                <p:cNvSpPr>
                  <a:spLocks noChangeArrowheads="1"/>
                </p:cNvSpPr>
                <p:nvPr/>
              </p:nvSpPr>
              <p:spPr bwMode="auto">
                <a:xfrm>
                  <a:off x="1104" y="6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6" name="Oval 16"/>
                <p:cNvSpPr>
                  <a:spLocks noChangeArrowheads="1"/>
                </p:cNvSpPr>
                <p:nvPr/>
              </p:nvSpPr>
              <p:spPr bwMode="auto">
                <a:xfrm>
                  <a:off x="1104" y="235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7" name="Oval 17"/>
                <p:cNvSpPr>
                  <a:spLocks noChangeArrowheads="1"/>
                </p:cNvSpPr>
                <p:nvPr/>
              </p:nvSpPr>
              <p:spPr bwMode="auto">
                <a:xfrm>
                  <a:off x="1104" y="9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8" name="Oval 18"/>
                <p:cNvSpPr>
                  <a:spLocks noChangeArrowheads="1"/>
                </p:cNvSpPr>
                <p:nvPr/>
              </p:nvSpPr>
              <p:spPr bwMode="auto">
                <a:xfrm>
                  <a:off x="1104" y="129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79" name="Oval 19"/>
                <p:cNvSpPr>
                  <a:spLocks noChangeArrowheads="1"/>
                </p:cNvSpPr>
                <p:nvPr/>
              </p:nvSpPr>
              <p:spPr bwMode="auto">
                <a:xfrm>
                  <a:off x="1104" y="1632"/>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80" name="Oval 20"/>
                <p:cNvSpPr>
                  <a:spLocks noChangeArrowheads="1"/>
                </p:cNvSpPr>
                <p:nvPr/>
              </p:nvSpPr>
              <p:spPr bwMode="auto">
                <a:xfrm>
                  <a:off x="1104" y="19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39952" name="Text Box 22"/>
              <p:cNvSpPr txBox="1">
                <a:spLocks noChangeArrowheads="1"/>
              </p:cNvSpPr>
              <p:nvPr/>
            </p:nvSpPr>
            <p:spPr bwMode="auto">
              <a:xfrm>
                <a:off x="2543"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83" name="Oval 23"/>
              <p:cNvSpPr>
                <a:spLocks noChangeArrowheads="1"/>
              </p:cNvSpPr>
              <p:nvPr/>
            </p:nvSpPr>
            <p:spPr bwMode="auto">
              <a:xfrm>
                <a:off x="2352"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84" name="Oval 24"/>
              <p:cNvSpPr>
                <a:spLocks noChangeArrowheads="1"/>
              </p:cNvSpPr>
              <p:nvPr/>
            </p:nvSpPr>
            <p:spPr bwMode="auto">
              <a:xfrm>
                <a:off x="2352"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85" name="Oval 25"/>
              <p:cNvSpPr>
                <a:spLocks noChangeArrowheads="1"/>
              </p:cNvSpPr>
              <p:nvPr/>
            </p:nvSpPr>
            <p:spPr bwMode="auto">
              <a:xfrm>
                <a:off x="2352"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86" name="Oval 26"/>
              <p:cNvSpPr>
                <a:spLocks noChangeArrowheads="1"/>
              </p:cNvSpPr>
              <p:nvPr/>
            </p:nvSpPr>
            <p:spPr bwMode="auto">
              <a:xfrm>
                <a:off x="2352"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87" name="Oval 27"/>
              <p:cNvSpPr>
                <a:spLocks noChangeArrowheads="1"/>
              </p:cNvSpPr>
              <p:nvPr/>
            </p:nvSpPr>
            <p:spPr bwMode="auto">
              <a:xfrm>
                <a:off x="2352"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88" name="Oval 28"/>
              <p:cNvSpPr>
                <a:spLocks noChangeArrowheads="1"/>
              </p:cNvSpPr>
              <p:nvPr/>
            </p:nvSpPr>
            <p:spPr bwMode="auto">
              <a:xfrm>
                <a:off x="2352" y="2784"/>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39959" name="Text Box 29"/>
              <p:cNvSpPr txBox="1">
                <a:spLocks noChangeArrowheads="1"/>
              </p:cNvSpPr>
              <p:nvPr/>
            </p:nvSpPr>
            <p:spPr bwMode="auto">
              <a:xfrm>
                <a:off x="331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0" name="Oval 30"/>
              <p:cNvSpPr>
                <a:spLocks noChangeArrowheads="1"/>
              </p:cNvSpPr>
              <p:nvPr/>
            </p:nvSpPr>
            <p:spPr bwMode="auto">
              <a:xfrm>
                <a:off x="312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1" name="Oval 31"/>
              <p:cNvSpPr>
                <a:spLocks noChangeArrowheads="1"/>
              </p:cNvSpPr>
              <p:nvPr/>
            </p:nvSpPr>
            <p:spPr bwMode="auto">
              <a:xfrm>
                <a:off x="31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2" name="Oval 32"/>
              <p:cNvSpPr>
                <a:spLocks noChangeArrowheads="1"/>
              </p:cNvSpPr>
              <p:nvPr/>
            </p:nvSpPr>
            <p:spPr bwMode="auto">
              <a:xfrm>
                <a:off x="312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3" name="Oval 33"/>
              <p:cNvSpPr>
                <a:spLocks noChangeArrowheads="1"/>
              </p:cNvSpPr>
              <p:nvPr/>
            </p:nvSpPr>
            <p:spPr bwMode="auto">
              <a:xfrm>
                <a:off x="312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4" name="Oval 34"/>
              <p:cNvSpPr>
                <a:spLocks noChangeArrowheads="1"/>
              </p:cNvSpPr>
              <p:nvPr/>
            </p:nvSpPr>
            <p:spPr bwMode="auto">
              <a:xfrm>
                <a:off x="3120"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5" name="Oval 35"/>
              <p:cNvSpPr>
                <a:spLocks noChangeArrowheads="1"/>
              </p:cNvSpPr>
              <p:nvPr/>
            </p:nvSpPr>
            <p:spPr bwMode="auto">
              <a:xfrm>
                <a:off x="3120"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39966" name="Text Box 36"/>
              <p:cNvSpPr txBox="1">
                <a:spLocks noChangeArrowheads="1"/>
              </p:cNvSpPr>
              <p:nvPr/>
            </p:nvSpPr>
            <p:spPr bwMode="auto">
              <a:xfrm>
                <a:off x="4127"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7" name="Oval 37"/>
              <p:cNvSpPr>
                <a:spLocks noChangeArrowheads="1"/>
              </p:cNvSpPr>
              <p:nvPr/>
            </p:nvSpPr>
            <p:spPr bwMode="auto">
              <a:xfrm>
                <a:off x="3936"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8" name="Oval 38"/>
              <p:cNvSpPr>
                <a:spLocks noChangeArrowheads="1"/>
              </p:cNvSpPr>
              <p:nvPr/>
            </p:nvSpPr>
            <p:spPr bwMode="auto">
              <a:xfrm>
                <a:off x="3936"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799" name="Oval 39"/>
              <p:cNvSpPr>
                <a:spLocks noChangeArrowheads="1"/>
              </p:cNvSpPr>
              <p:nvPr/>
            </p:nvSpPr>
            <p:spPr bwMode="auto">
              <a:xfrm>
                <a:off x="3936"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0" name="Oval 40"/>
              <p:cNvSpPr>
                <a:spLocks noChangeArrowheads="1"/>
              </p:cNvSpPr>
              <p:nvPr/>
            </p:nvSpPr>
            <p:spPr bwMode="auto">
              <a:xfrm>
                <a:off x="3936"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1" name="Oval 41"/>
              <p:cNvSpPr>
                <a:spLocks noChangeArrowheads="1"/>
              </p:cNvSpPr>
              <p:nvPr/>
            </p:nvSpPr>
            <p:spPr bwMode="auto">
              <a:xfrm>
                <a:off x="3936"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2" name="Oval 42"/>
              <p:cNvSpPr>
                <a:spLocks noChangeArrowheads="1"/>
              </p:cNvSpPr>
              <p:nvPr/>
            </p:nvSpPr>
            <p:spPr bwMode="auto">
              <a:xfrm>
                <a:off x="3936"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39973" name="Text Box 43"/>
              <p:cNvSpPr txBox="1">
                <a:spLocks noChangeArrowheads="1"/>
              </p:cNvSpPr>
              <p:nvPr/>
            </p:nvSpPr>
            <p:spPr bwMode="auto">
              <a:xfrm>
                <a:off x="499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804" name="Oval 44"/>
              <p:cNvSpPr>
                <a:spLocks noChangeArrowheads="1"/>
              </p:cNvSpPr>
              <p:nvPr/>
            </p:nvSpPr>
            <p:spPr bwMode="auto">
              <a:xfrm>
                <a:off x="4800"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5" name="Oval 45"/>
              <p:cNvSpPr>
                <a:spLocks noChangeArrowheads="1"/>
              </p:cNvSpPr>
              <p:nvPr/>
            </p:nvSpPr>
            <p:spPr bwMode="auto">
              <a:xfrm>
                <a:off x="48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6" name="Oval 46"/>
              <p:cNvSpPr>
                <a:spLocks noChangeArrowheads="1"/>
              </p:cNvSpPr>
              <p:nvPr/>
            </p:nvSpPr>
            <p:spPr bwMode="auto">
              <a:xfrm>
                <a:off x="480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7" name="Oval 47"/>
              <p:cNvSpPr>
                <a:spLocks noChangeArrowheads="1"/>
              </p:cNvSpPr>
              <p:nvPr/>
            </p:nvSpPr>
            <p:spPr bwMode="auto">
              <a:xfrm>
                <a:off x="480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8" name="Oval 48"/>
              <p:cNvSpPr>
                <a:spLocks noChangeArrowheads="1"/>
              </p:cNvSpPr>
              <p:nvPr/>
            </p:nvSpPr>
            <p:spPr bwMode="auto">
              <a:xfrm>
                <a:off x="48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45809" name="Oval 49"/>
              <p:cNvSpPr>
                <a:spLocks noChangeArrowheads="1"/>
              </p:cNvSpPr>
              <p:nvPr/>
            </p:nvSpPr>
            <p:spPr bwMode="auto">
              <a:xfrm>
                <a:off x="480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39980" name="Line 50"/>
              <p:cNvSpPr>
                <a:spLocks noChangeShapeType="1"/>
              </p:cNvSpPr>
              <p:nvPr/>
            </p:nvSpPr>
            <p:spPr bwMode="auto">
              <a:xfrm flipV="1">
                <a:off x="1728" y="2112"/>
                <a:ext cx="3264" cy="139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9945" name="Text Box 53"/>
            <p:cNvSpPr txBox="1">
              <a:spLocks noChangeArrowheads="1"/>
            </p:cNvSpPr>
            <p:nvPr/>
          </p:nvSpPr>
          <p:spPr bwMode="auto">
            <a:xfrm rot="10795342" flipH="1" flipV="1">
              <a:off x="432"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初始关键字</a:t>
              </a:r>
              <a:endParaRPr lang="zh-CN" altLang="en-US" sz="1700">
                <a:latin typeface="Times New Roman" panose="02020603050405020304" pitchFamily="18" charset="0"/>
              </a:endParaRPr>
            </a:p>
          </p:txBody>
        </p:sp>
        <p:sp>
          <p:nvSpPr>
            <p:cNvPr id="39946" name="Text Box 54"/>
            <p:cNvSpPr txBox="1">
              <a:spLocks noChangeArrowheads="1"/>
            </p:cNvSpPr>
            <p:nvPr/>
          </p:nvSpPr>
          <p:spPr bwMode="auto">
            <a:xfrm rot="10795342" flipH="1" flipV="1">
              <a:off x="1488"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第一趟排序</a:t>
              </a:r>
              <a:endParaRPr lang="zh-CN" altLang="en-US" sz="1700">
                <a:latin typeface="Times New Roman" panose="02020603050405020304" pitchFamily="18" charset="0"/>
              </a:endParaRPr>
            </a:p>
          </p:txBody>
        </p:sp>
        <p:sp>
          <p:nvSpPr>
            <p:cNvPr id="39947" name="Text Box 55"/>
            <p:cNvSpPr txBox="1">
              <a:spLocks noChangeArrowheads="1"/>
            </p:cNvSpPr>
            <p:nvPr/>
          </p:nvSpPr>
          <p:spPr bwMode="auto">
            <a:xfrm rot="10795342" flipH="1" flipV="1">
              <a:off x="3840"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第四趟排序</a:t>
              </a:r>
              <a:endParaRPr lang="zh-CN" altLang="en-US" sz="1700">
                <a:latin typeface="Times New Roman" panose="02020603050405020304" pitchFamily="18" charset="0"/>
              </a:endParaRPr>
            </a:p>
          </p:txBody>
        </p:sp>
        <p:sp>
          <p:nvSpPr>
            <p:cNvPr id="39948" name="Text Box 56"/>
            <p:cNvSpPr txBox="1">
              <a:spLocks noChangeArrowheads="1"/>
            </p:cNvSpPr>
            <p:nvPr/>
          </p:nvSpPr>
          <p:spPr bwMode="auto">
            <a:xfrm rot="10795342" flipH="1" flipV="1">
              <a:off x="2256" y="3889"/>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第二趟排序</a:t>
              </a:r>
              <a:endParaRPr lang="zh-CN" altLang="en-US" sz="1700">
                <a:latin typeface="Times New Roman" panose="02020603050405020304" pitchFamily="18" charset="0"/>
              </a:endParaRPr>
            </a:p>
          </p:txBody>
        </p:sp>
        <p:sp>
          <p:nvSpPr>
            <p:cNvPr id="39949" name="Text Box 57"/>
            <p:cNvSpPr txBox="1">
              <a:spLocks noChangeArrowheads="1"/>
            </p:cNvSpPr>
            <p:nvPr/>
          </p:nvSpPr>
          <p:spPr bwMode="auto">
            <a:xfrm rot="10795342" flipH="1" flipV="1">
              <a:off x="302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第三趟排序</a:t>
              </a:r>
              <a:endParaRPr lang="zh-CN" altLang="en-US" sz="1700">
                <a:latin typeface="Times New Roman" panose="02020603050405020304" pitchFamily="18" charset="0"/>
              </a:endParaRPr>
            </a:p>
          </p:txBody>
        </p:sp>
        <p:sp>
          <p:nvSpPr>
            <p:cNvPr id="39950" name="Text Box 58"/>
            <p:cNvSpPr txBox="1">
              <a:spLocks noChangeArrowheads="1"/>
            </p:cNvSpPr>
            <p:nvPr/>
          </p:nvSpPr>
          <p:spPr bwMode="auto">
            <a:xfrm rot="10795342" flipH="1" flipV="1">
              <a:off x="470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第五趟排序</a:t>
              </a:r>
              <a:endParaRPr lang="zh-CN" altLang="en-US" sz="1700">
                <a:latin typeface="Times New Roman" panose="02020603050405020304" pitchFamily="18"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53C215-B6C2-465B-B7AF-EE1DD08B17BC}" type="slidenum">
              <a:rPr lang="en-US" altLang="zh-CN" sz="2400">
                <a:latin typeface="黑体" panose="02010609060101010101" pitchFamily="49" charset="-122"/>
                <a:ea typeface="黑体" panose="02010609060101010101" pitchFamily="49" charset="-122"/>
              </a:rPr>
            </a:fld>
            <a:endParaRPr lang="en-US" altLang="zh-CN" sz="2400">
              <a:latin typeface="黑体" panose="02010609060101010101" pitchFamily="49" charset="-122"/>
              <a:ea typeface="黑体" panose="02010609060101010101" pitchFamily="49" charset="-122"/>
            </a:endParaRPr>
          </a:p>
        </p:txBody>
      </p:sp>
      <p:sp>
        <p:nvSpPr>
          <p:cNvPr id="746500" name="Rectangle 4"/>
          <p:cNvSpPr>
            <a:spLocks noChangeArrowheads="1"/>
          </p:cNvSpPr>
          <p:nvPr/>
        </p:nvSpPr>
        <p:spPr bwMode="auto">
          <a:xfrm>
            <a:off x="611560" y="1175406"/>
            <a:ext cx="80648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2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3200" b="1" dirty="0">
                <a:latin typeface="黑体" panose="02010609060101010101" pitchFamily="49" charset="-122"/>
                <a:ea typeface="黑体" panose="02010609060101010101" pitchFamily="49" charset="-122"/>
              </a:rPr>
              <a:t>关键字序列 </a:t>
            </a:r>
            <a:r>
              <a:rPr lang="en-US" altLang="zh-CN" sz="3200" b="1" dirty="0">
                <a:latin typeface="黑体" panose="02010609060101010101" pitchFamily="49" charset="-122"/>
                <a:ea typeface="黑体" panose="02010609060101010101" pitchFamily="49" charset="-122"/>
              </a:rPr>
              <a:t>T=(21</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49</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en-US" altLang="zh-CN" sz="3200" b="1" dirty="0">
                <a:solidFill>
                  <a:schemeClr val="tx2"/>
                </a:solidFill>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16</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08</a:t>
            </a:r>
            <a:r>
              <a:rPr lang="zh-CN" altLang="en-US" sz="3200" b="1" dirty="0">
                <a:latin typeface="黑体" panose="02010609060101010101" pitchFamily="49" charset="-122"/>
                <a:ea typeface="黑体" panose="02010609060101010101" pitchFamily="49" charset="-122"/>
              </a:rPr>
              <a:t>），请写出冒泡排序的具体实现过程。</a:t>
            </a:r>
            <a:endParaRPr lang="zh-CN" altLang="en-US" sz="3200" b="1" dirty="0">
              <a:latin typeface="黑体" panose="02010609060101010101" pitchFamily="49" charset="-122"/>
              <a:ea typeface="黑体" panose="02010609060101010101" pitchFamily="49" charset="-122"/>
            </a:endParaRPr>
          </a:p>
        </p:txBody>
      </p:sp>
      <p:sp>
        <p:nvSpPr>
          <p:cNvPr id="746501" name="Rectangle 5"/>
          <p:cNvSpPr>
            <a:spLocks noChangeArrowheads="1"/>
          </p:cNvSpPr>
          <p:nvPr/>
        </p:nvSpPr>
        <p:spPr bwMode="auto">
          <a:xfrm>
            <a:off x="2123728" y="2420888"/>
            <a:ext cx="6264696"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a:t>
            </a:r>
            <a:endParaRPr lang="en-US" altLang="zh-CN" sz="29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C33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49</a:t>
            </a:r>
            <a:r>
              <a:rPr lang="en-US" altLang="zh-CN" sz="29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29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endParaRPr lang="en-US" altLang="zh-CN" sz="29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endParaRPr lang="en-US" altLang="zh-CN" sz="29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endParaRPr lang="en-US" altLang="zh-CN" sz="29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08</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endParaRPr lang="en-US" altLang="zh-CN" sz="2900" b="1" dirty="0">
              <a:latin typeface="黑体" panose="02010609060101010101" pitchFamily="49" charset="-122"/>
              <a:ea typeface="黑体" panose="02010609060101010101" pitchFamily="49" charset="-122"/>
            </a:endParaRPr>
          </a:p>
        </p:txBody>
      </p:sp>
      <p:sp>
        <p:nvSpPr>
          <p:cNvPr id="746502" name="Text Box 6"/>
          <p:cNvSpPr txBox="1">
            <a:spLocks noChangeArrowheads="1"/>
          </p:cNvSpPr>
          <p:nvPr/>
        </p:nvSpPr>
        <p:spPr bwMode="auto">
          <a:xfrm>
            <a:off x="1111884" y="2420888"/>
            <a:ext cx="115212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初态：</a:t>
            </a:r>
            <a:endPar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endPar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endPar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endPar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endPar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endPar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500"/>
                                        </p:tgtEl>
                                        <p:attrNameLst>
                                          <p:attrName>style.visibility</p:attrName>
                                        </p:attrNameLst>
                                      </p:cBhvr>
                                      <p:to>
                                        <p:strVal val="visible"/>
                                      </p:to>
                                    </p:set>
                                    <p:anim calcmode="lin" valueType="num">
                                      <p:cBhvr additive="base">
                                        <p:cTn id="7" dur="500" fill="hold"/>
                                        <p:tgtEl>
                                          <p:spTgt spid="746500"/>
                                        </p:tgtEl>
                                        <p:attrNameLst>
                                          <p:attrName>ppt_x</p:attrName>
                                        </p:attrNameLst>
                                      </p:cBhvr>
                                      <p:tavLst>
                                        <p:tav tm="0">
                                          <p:val>
                                            <p:strVal val="#ppt_x"/>
                                          </p:val>
                                        </p:tav>
                                        <p:tav tm="100000">
                                          <p:val>
                                            <p:strVal val="#ppt_x"/>
                                          </p:val>
                                        </p:tav>
                                      </p:tavLst>
                                    </p:anim>
                                    <p:anim calcmode="lin" valueType="num">
                                      <p:cBhvr additive="base">
                                        <p:cTn id="8" dur="500" fill="hold"/>
                                        <p:tgtEl>
                                          <p:spTgt spid="7465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46502"/>
                                        </p:tgtEl>
                                        <p:attrNameLst>
                                          <p:attrName>style.visibility</p:attrName>
                                        </p:attrNameLst>
                                      </p:cBhvr>
                                      <p:to>
                                        <p:strVal val="visible"/>
                                      </p:to>
                                    </p:set>
                                    <p:animEffect transition="in" filter="wipe(up)">
                                      <p:cBhvr>
                                        <p:cTn id="13" dur="500"/>
                                        <p:tgtEl>
                                          <p:spTgt spid="74650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6501">
                                            <p:txEl>
                                              <p:pRg st="0" end="0"/>
                                            </p:txEl>
                                          </p:spTgt>
                                        </p:tgtEl>
                                        <p:attrNameLst>
                                          <p:attrName>style.visibility</p:attrName>
                                        </p:attrNameLst>
                                      </p:cBhvr>
                                      <p:to>
                                        <p:strVal val="visible"/>
                                      </p:to>
                                    </p:set>
                                    <p:animEffect transition="in" filter="wipe(left)">
                                      <p:cBhvr>
                                        <p:cTn id="18" dur="500"/>
                                        <p:tgtEl>
                                          <p:spTgt spid="74650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6501">
                                            <p:txEl>
                                              <p:pRg st="1" end="1"/>
                                            </p:txEl>
                                          </p:spTgt>
                                        </p:tgtEl>
                                        <p:attrNameLst>
                                          <p:attrName>style.visibility</p:attrName>
                                        </p:attrNameLst>
                                      </p:cBhvr>
                                      <p:to>
                                        <p:strVal val="visible"/>
                                      </p:to>
                                    </p:set>
                                    <p:animEffect transition="in" filter="wipe(left)">
                                      <p:cBhvr>
                                        <p:cTn id="23" dur="500"/>
                                        <p:tgtEl>
                                          <p:spTgt spid="74650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6501">
                                            <p:txEl>
                                              <p:pRg st="2" end="2"/>
                                            </p:txEl>
                                          </p:spTgt>
                                        </p:tgtEl>
                                        <p:attrNameLst>
                                          <p:attrName>style.visibility</p:attrName>
                                        </p:attrNameLst>
                                      </p:cBhvr>
                                      <p:to>
                                        <p:strVal val="visible"/>
                                      </p:to>
                                    </p:set>
                                    <p:animEffect transition="in" filter="wipe(left)">
                                      <p:cBhvr>
                                        <p:cTn id="28" dur="500"/>
                                        <p:tgtEl>
                                          <p:spTgt spid="74650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46501">
                                            <p:txEl>
                                              <p:pRg st="3" end="3"/>
                                            </p:txEl>
                                          </p:spTgt>
                                        </p:tgtEl>
                                        <p:attrNameLst>
                                          <p:attrName>style.visibility</p:attrName>
                                        </p:attrNameLst>
                                      </p:cBhvr>
                                      <p:to>
                                        <p:strVal val="visible"/>
                                      </p:to>
                                    </p:set>
                                    <p:animEffect transition="in" filter="wipe(left)">
                                      <p:cBhvr>
                                        <p:cTn id="33" dur="500"/>
                                        <p:tgtEl>
                                          <p:spTgt spid="74650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46501">
                                            <p:txEl>
                                              <p:pRg st="4" end="4"/>
                                            </p:txEl>
                                          </p:spTgt>
                                        </p:tgtEl>
                                        <p:attrNameLst>
                                          <p:attrName>style.visibility</p:attrName>
                                        </p:attrNameLst>
                                      </p:cBhvr>
                                      <p:to>
                                        <p:strVal val="visible"/>
                                      </p:to>
                                    </p:set>
                                    <p:animEffect transition="in" filter="wipe(left)">
                                      <p:cBhvr>
                                        <p:cTn id="38" dur="500"/>
                                        <p:tgtEl>
                                          <p:spTgt spid="74650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46501">
                                            <p:txEl>
                                              <p:pRg st="5" end="5"/>
                                            </p:txEl>
                                          </p:spTgt>
                                        </p:tgtEl>
                                        <p:attrNameLst>
                                          <p:attrName>style.visibility</p:attrName>
                                        </p:attrNameLst>
                                      </p:cBhvr>
                                      <p:to>
                                        <p:strVal val="visible"/>
                                      </p:to>
                                    </p:set>
                                    <p:animEffect transition="in" filter="wipe(left)">
                                      <p:cBhvr>
                                        <p:cTn id="43" dur="500"/>
                                        <p:tgtEl>
                                          <p:spTgt spid="7465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0" grpId="0" autoUpdateAnimBg="0"/>
      <p:bldP spid="746501" grpId="0" autoUpdateAnimBg="0" build="p"/>
      <p:bldP spid="7465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419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fld>
            <a:endParaRPr lang="en-US" altLang="zh-CN" sz="2400"/>
          </a:p>
        </p:txBody>
      </p:sp>
      <p:sp>
        <p:nvSpPr>
          <p:cNvPr id="419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41989" name="Rectangle 5"/>
          <p:cNvSpPr>
            <a:spLocks noGrp="1" noChangeArrowheads="1"/>
          </p:cNvSpPr>
          <p:nvPr>
            <p:ph type="body" idx="1"/>
          </p:nvPr>
        </p:nvSpPr>
        <p:spPr>
          <a:xfrm>
            <a:off x="381000" y="2819400"/>
            <a:ext cx="8079432" cy="4038600"/>
          </a:xfrm>
        </p:spPr>
        <p:txBody>
          <a:bodyPr/>
          <a:lstStyle/>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BubbleSort()</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 bool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i&lt;</a:t>
            </a:r>
            <a:r>
              <a:rPr lang="en-US" altLang="zh-CN" sz="20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len</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&amp;&amp; flag</a:t>
            </a:r>
            <a:r>
              <a:rPr lang="en-US" altLang="zh-CN" sz="2000" b="1" dirty="0">
                <a:latin typeface="黑体" panose="02010609060101010101" pitchFamily="49" charset="-122"/>
                <a:ea typeface="黑体" panose="02010609060101010101" pitchFamily="49" charset="-122"/>
              </a:rPr>
              <a:t>; i++) { </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flag=false</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(j=1; j&lt;len-i+1;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(Key[j] &gt; Key[j+1]) {</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temp = Key[j+1]; Key[j+1] = Key[j];</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Key[j] = temp;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p:txBody>
      </p:sp>
      <p:sp>
        <p:nvSpPr>
          <p:cNvPr id="4199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30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47B10F-9FFD-47A8-9407-906999E66366}" type="slidenum">
              <a:rPr lang="zh-CN" altLang="en-US" sz="2400"/>
            </a:fld>
            <a:endParaRPr lang="en-US" altLang="zh-CN" sz="2400"/>
          </a:p>
        </p:txBody>
      </p:sp>
      <p:sp>
        <p:nvSpPr>
          <p:cNvPr id="4301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43013" name="Rectangle 5"/>
          <p:cNvSpPr>
            <a:spLocks noGrp="1" noChangeArrowheads="1"/>
          </p:cNvSpPr>
          <p:nvPr>
            <p:ph type="body" idx="1"/>
          </p:nvPr>
        </p:nvSpPr>
        <p:spPr>
          <a:xfrm>
            <a:off x="381000" y="2819400"/>
            <a:ext cx="8262938"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最好情况：在记录的初始排列已经按关键字从小到大排好序时,此算法只执行</a:t>
            </a:r>
            <a:r>
              <a:rPr lang="zh-CN" altLang="en-US" b="1" dirty="0">
                <a:solidFill>
                  <a:srgbClr val="FF0000"/>
                </a:solidFill>
                <a:latin typeface="黑体" panose="02010609060101010101" pitchFamily="49" charset="-122"/>
                <a:ea typeface="黑体" panose="02010609060101010101" pitchFamily="49" charset="-122"/>
              </a:rPr>
              <a:t>一趟</a:t>
            </a:r>
            <a:r>
              <a:rPr lang="zh-CN" altLang="en-US" b="1" dirty="0">
                <a:latin typeface="黑体" panose="02010609060101010101" pitchFamily="49" charset="-122"/>
                <a:ea typeface="黑体" panose="02010609060101010101" pitchFamily="49" charset="-122"/>
              </a:rPr>
              <a:t>起泡,做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solidFill>
                  <a:srgbClr val="FF0000"/>
                </a:solidFill>
                <a:latin typeface="黑体" panose="02010609060101010101" pitchFamily="49" charset="-122"/>
                <a:ea typeface="黑体" panose="02010609060101010101" pitchFamily="49" charset="-122"/>
              </a:rPr>
              <a:t>次关键字比较</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不移动记录</a:t>
            </a:r>
            <a:r>
              <a:rPr lang="zh-CN" altLang="en-US" b="1" dirty="0">
                <a:latin typeface="黑体" panose="02010609060101010101" pitchFamily="49" charset="-122"/>
                <a:ea typeface="黑体" panose="02010609060101010101" pitchFamily="49" charset="-122"/>
              </a:rPr>
              <a:t>。时间复杂度为</a:t>
            </a:r>
            <a:r>
              <a:rPr lang="en-US" altLang="zh-CN" b="1" dirty="0">
                <a:solidFill>
                  <a:srgbClr val="FF0000"/>
                </a:solidFill>
                <a:latin typeface="黑体" panose="02010609060101010101" pitchFamily="49" charset="-122"/>
                <a:ea typeface="黑体" panose="02010609060101010101" pitchFamily="49" charset="-122"/>
              </a:rPr>
              <a:t>O(n)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endParaRPr lang="zh-CN" altLang="en-US" b="1" dirty="0">
              <a:solidFill>
                <a:srgbClr val="FF0000"/>
              </a:solidFill>
              <a:latin typeface="黑体" panose="02010609060101010101" pitchFamily="49" charset="-122"/>
              <a:ea typeface="黑体" panose="02010609060101010101" pitchFamily="49" charset="-122"/>
            </a:endParaRPr>
          </a:p>
        </p:txBody>
      </p:sp>
      <p:sp>
        <p:nvSpPr>
          <p:cNvPr id="4301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40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DCF689B-B530-4428-91B1-3DCE836ED343}" type="slidenum">
              <a:rPr lang="zh-CN" altLang="en-US" sz="2400"/>
            </a:fld>
            <a:endParaRPr lang="en-US" altLang="zh-CN" sz="2400"/>
          </a:p>
        </p:txBody>
      </p:sp>
      <p:sp>
        <p:nvSpPr>
          <p:cNvPr id="4403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44037" name="Rectangle 5"/>
          <p:cNvSpPr>
            <a:spLocks noGrp="1" noChangeArrowheads="1"/>
          </p:cNvSpPr>
          <p:nvPr>
            <p:ph type="body" idx="1"/>
          </p:nvPr>
        </p:nvSpPr>
        <p:spPr>
          <a:xfrm>
            <a:off x="428625" y="2643188"/>
            <a:ext cx="8477250" cy="4038600"/>
          </a:xfrm>
        </p:spPr>
        <p:txBody>
          <a:bodyPr/>
          <a:lstStyle/>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最坏情况：执行</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趟起泡,第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趟做</a:t>
            </a:r>
            <a:r>
              <a:rPr lang="en-US" altLang="zh-CN" b="1" dirty="0">
                <a:solidFill>
                  <a:srgbClr val="FF0000"/>
                </a:solidFill>
                <a:latin typeface="黑体" panose="02010609060101010101" pitchFamily="49" charset="-122"/>
                <a:ea typeface="黑体" panose="02010609060101010101" pitchFamily="49" charset="-122"/>
              </a:rPr>
              <a:t>n-</a:t>
            </a:r>
            <a:r>
              <a:rPr lang="en-US" altLang="zh-CN" b="1" dirty="0" err="1">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次关键字比较, 执行</a:t>
            </a:r>
            <a:r>
              <a:rPr lang="en-US" altLang="zh-CN" b="1" dirty="0">
                <a:latin typeface="黑体" panose="02010609060101010101" pitchFamily="49" charset="-122"/>
                <a:ea typeface="黑体" panose="02010609060101010101" pitchFamily="49" charset="-122"/>
              </a:rPr>
              <a:t>n-</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次记录交换，共计：</a:t>
            </a: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起泡排序的时间复杂度为</a:t>
            </a:r>
            <a:r>
              <a:rPr lang="en-US" altLang="zh-CN" b="1" dirty="0">
                <a:solidFill>
                  <a:srgbClr val="FF0000"/>
                </a:solidFill>
                <a:latin typeface="黑体" panose="02010609060101010101" pitchFamily="49" charset="-122"/>
                <a:ea typeface="黑体" panose="02010609060101010101" pitchFamily="49" charset="-122"/>
              </a:rPr>
              <a:t>O(n</a:t>
            </a:r>
            <a:r>
              <a:rPr lang="en-US" altLang="zh-CN" b="1" baseline="30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endParaRPr lang="en-US" altLang="zh-CN" b="1" dirty="0">
              <a:latin typeface="黑体" panose="02010609060101010101" pitchFamily="49" charset="-122"/>
              <a:ea typeface="黑体" panose="02010609060101010101" pitchFamily="49" charset="-122"/>
            </a:endParaRPr>
          </a:p>
        </p:txBody>
      </p:sp>
      <p:sp>
        <p:nvSpPr>
          <p:cNvPr id="4403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aphicFrame>
        <p:nvGraphicFramePr>
          <p:cNvPr id="44039" name="Object 7"/>
          <p:cNvGraphicFramePr>
            <a:graphicFrameLocks noChangeAspect="1"/>
          </p:cNvGraphicFramePr>
          <p:nvPr/>
        </p:nvGraphicFramePr>
        <p:xfrm>
          <a:off x="1752600" y="3810000"/>
          <a:ext cx="5770563" cy="1674813"/>
        </p:xfrm>
        <a:graphic>
          <a:graphicData uri="http://schemas.openxmlformats.org/presentationml/2006/ole">
            <mc:AlternateContent xmlns:mc="http://schemas.openxmlformats.org/markup-compatibility/2006">
              <mc:Choice xmlns:v="urn:schemas-microsoft-com:vml" Requires="v">
                <p:oleObj spid="_x0000_s2050" name="公式" r:id="rId1" imgW="46939200" imgH="20116800" progId="Equation.3">
                  <p:embed/>
                </p:oleObj>
              </mc:Choice>
              <mc:Fallback>
                <p:oleObj name="公式" r:id="rId1" imgW="46939200" imgH="20116800" progId="Equation.3">
                  <p:embed/>
                  <p:pic>
                    <p:nvPicPr>
                      <p:cNvPr id="0" name="Picture 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0"/>
                        <a:ext cx="5770563" cy="167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A206843-1E62-4674-A5CB-0B5DF439041E}" type="slidenum">
              <a:rPr lang="en-US" altLang="zh-CN" sz="2400">
                <a:latin typeface="黑体" panose="02010609060101010101" pitchFamily="49" charset="-122"/>
                <a:ea typeface="黑体" panose="02010609060101010101" pitchFamily="49" charset="-122"/>
              </a:rPr>
            </a:fld>
            <a:endParaRPr lang="en-US" altLang="zh-CN" sz="2400">
              <a:latin typeface="黑体" panose="02010609060101010101" pitchFamily="49" charset="-122"/>
              <a:ea typeface="黑体" panose="02010609060101010101" pitchFamily="49" charset="-122"/>
            </a:endParaRPr>
          </a:p>
        </p:txBody>
      </p:sp>
      <p:sp>
        <p:nvSpPr>
          <p:cNvPr id="748546" name="Rectangle 2"/>
          <p:cNvSpPr>
            <a:spLocks noChangeArrowheads="1"/>
          </p:cNvSpPr>
          <p:nvPr/>
        </p:nvSpPr>
        <p:spPr bwMode="auto">
          <a:xfrm>
            <a:off x="277251" y="1268760"/>
            <a:ext cx="8305800" cy="1574855"/>
          </a:xfrm>
          <a:prstGeom prst="rect">
            <a:avLst/>
          </a:prstGeom>
          <a:noFill/>
          <a:ln w="9525">
            <a:noFill/>
            <a:miter lim="800000"/>
          </a:ln>
          <a:effectLst/>
        </p:spPr>
        <p:txBody>
          <a:bodyPr>
            <a:spAutoFit/>
          </a:bodyPr>
          <a:lstStyle/>
          <a:p>
            <a:pPr marL="476250" indent="-476250" eaLnBrk="1" hangingPunct="1">
              <a:lnSpc>
                <a:spcPct val="120000"/>
              </a:lnSpc>
              <a:spcBef>
                <a:spcPct val="50000"/>
              </a:spcBef>
              <a:defRPr/>
            </a:pPr>
            <a:r>
              <a:rPr lang="en-US" altLang="zh-CN"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起泡排序的优点：</a:t>
            </a:r>
            <a:r>
              <a:rPr lang="zh-CN" altLang="en-US" sz="2800" b="1" dirty="0">
                <a:latin typeface="黑体" panose="02010609060101010101" pitchFamily="49" charset="-122"/>
                <a:ea typeface="黑体" panose="02010609060101010101" pitchFamily="49" charset="-122"/>
              </a:rPr>
              <a:t>每一趟整理元素时，不仅可以完全确定</a:t>
            </a:r>
            <a:r>
              <a:rPr lang="zh-CN" altLang="en-US" sz="2800" b="1" dirty="0">
                <a:solidFill>
                  <a:srgbClr val="FF0000"/>
                </a:solidFill>
                <a:latin typeface="黑体" panose="02010609060101010101" pitchFamily="49" charset="-122"/>
                <a:ea typeface="黑体" panose="02010609060101010101" pitchFamily="49" charset="-122"/>
              </a:rPr>
              <a:t>一个元素</a:t>
            </a:r>
            <a:r>
              <a:rPr lang="zh-CN" altLang="en-US" sz="2800" b="1" dirty="0">
                <a:latin typeface="黑体" panose="02010609060101010101" pitchFamily="49" charset="-122"/>
                <a:ea typeface="黑体" panose="02010609060101010101" pitchFamily="49" charset="-122"/>
              </a:rPr>
              <a:t>的位置（挤出一个泡到表尾），一旦下趟没有交换发生，还可以提前结束排序。</a:t>
            </a:r>
            <a:endParaRPr lang="zh-CN" altLang="en-US" sz="2800" b="1" dirty="0">
              <a:latin typeface="黑体" panose="02010609060101010101" pitchFamily="49" charset="-122"/>
              <a:ea typeface="黑体" panose="02010609060101010101" pitchFamily="49" charset="-122"/>
            </a:endParaRPr>
          </a:p>
        </p:txBody>
      </p:sp>
      <p:sp>
        <p:nvSpPr>
          <p:cNvPr id="748547" name="AutoShape 3"/>
          <p:cNvSpPr>
            <a:spLocks noChangeArrowheads="1"/>
          </p:cNvSpPr>
          <p:nvPr/>
        </p:nvSpPr>
        <p:spPr bwMode="auto">
          <a:xfrm>
            <a:off x="971600" y="2996952"/>
            <a:ext cx="7467600" cy="3537198"/>
          </a:xfrm>
          <a:prstGeom prst="wedgeEllipseCallout">
            <a:avLst>
              <a:gd name="adj1" fmla="val -22278"/>
              <a:gd name="adj2" fmla="val 12981"/>
            </a:avLst>
          </a:prstGeom>
          <a:solidFill>
            <a:schemeClr val="tx1"/>
          </a:solidFill>
          <a:ln w="9525">
            <a:solidFill>
              <a:schemeClr val="accent1"/>
            </a:solidFill>
            <a:miter lim="800000"/>
          </a:ln>
          <a:effectLst/>
        </p:spPr>
        <p:txBody>
          <a:bodyPr lIns="0" tIns="0" rIns="0" bIns="0"/>
          <a:lstStyle/>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rPr>
              <a:t>有没有比起泡排序更快的算法？</a:t>
            </a:r>
            <a:endPar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endParaRP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rPr>
              <a:t>有！</a:t>
            </a:r>
            <a:endPar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endParaRPr>
          </a:p>
          <a:p>
            <a:pPr algn="ctr" eaLnBrk="1" fontAlgn="t" hangingPunct="1">
              <a:spcBef>
                <a:spcPct val="50000"/>
              </a:spcBef>
              <a:defRPr/>
            </a:pPr>
            <a:r>
              <a:rPr lang="zh-CN" altLang="en-US" sz="2800" b="1" dirty="0">
                <a:solidFill>
                  <a:srgbClr val="FF9933"/>
                </a:solidFill>
                <a:effectLst>
                  <a:outerShdw blurRad="38100" dist="38100" dir="2700000" algn="tl">
                    <a:srgbClr val="FFFFFF"/>
                  </a:outerShdw>
                </a:effectLst>
                <a:latin typeface="黑体" panose="02010609060101010101" pitchFamily="49" charset="-122"/>
                <a:ea typeface="黑体" panose="02010609060101010101" pitchFamily="49" charset="-122"/>
              </a:rPr>
              <a:t>快速排序法</a:t>
            </a:r>
            <a:r>
              <a:rPr lang="en-US" altLang="zh-CN"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rPr>
              <a:t>——</a:t>
            </a:r>
            <a:r>
              <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rPr>
              <a:t>全球公认！</a:t>
            </a:r>
            <a:endPar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endParaRP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rPr>
              <a:t>因为它每趟都能准确定位</a:t>
            </a:r>
            <a:r>
              <a:rPr lang="zh-CN" altLang="en-US" sz="2800" b="1" dirty="0">
                <a:solidFill>
                  <a:srgbClr val="FF0000"/>
                </a:solidFill>
                <a:effectLst>
                  <a:outerShdw blurRad="38100" dist="38100" dir="2700000" algn="tl">
                    <a:srgbClr val="FFFFFF"/>
                  </a:outerShdw>
                </a:effectLst>
                <a:latin typeface="黑体" panose="02010609060101010101" pitchFamily="49" charset="-122"/>
                <a:ea typeface="黑体" panose="02010609060101010101" pitchFamily="49" charset="-122"/>
              </a:rPr>
              <a:t>不止</a:t>
            </a:r>
            <a:r>
              <a:rPr lang="en-US" altLang="zh-CN" sz="2800" b="1" dirty="0">
                <a:solidFill>
                  <a:srgbClr val="FF0000"/>
                </a:solidFill>
                <a:effectLst>
                  <a:outerShdw blurRad="38100" dist="38100" dir="2700000" algn="tl">
                    <a:srgbClr val="FFFFFF"/>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FFFFFF"/>
                  </a:outerShdw>
                </a:effectLst>
                <a:latin typeface="黑体" panose="02010609060101010101" pitchFamily="49" charset="-122"/>
                <a:ea typeface="黑体" panose="02010609060101010101" pitchFamily="49" charset="-122"/>
              </a:rPr>
              <a:t>个</a:t>
            </a:r>
            <a:r>
              <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rPr>
              <a:t>元素！</a:t>
            </a:r>
            <a:endParaRPr lang="zh-CN" altLang="en-US" sz="2800" b="1" dirty="0">
              <a:solidFill>
                <a:srgbClr val="FFFF66"/>
              </a:solidFill>
              <a:effectLst>
                <a:outerShdw blurRad="38100" dist="38100" dir="2700000" algn="tl">
                  <a:srgbClr val="FFFFFF"/>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748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48547">
                                            <p:bg/>
                                          </p:spTgt>
                                        </p:tgtEl>
                                        <p:attrNameLst>
                                          <p:attrName>style.visibility</p:attrName>
                                        </p:attrNameLst>
                                      </p:cBhvr>
                                      <p:to>
                                        <p:strVal val="visible"/>
                                      </p:to>
                                    </p:set>
                                    <p:anim calcmode="lin" valueType="num">
                                      <p:cBhvr>
                                        <p:cTn id="11" dur="500" fill="hold"/>
                                        <p:tgtEl>
                                          <p:spTgt spid="748547">
                                            <p:bg/>
                                          </p:spTgt>
                                        </p:tgtEl>
                                        <p:attrNameLst>
                                          <p:attrName>ppt_w</p:attrName>
                                        </p:attrNameLst>
                                      </p:cBhvr>
                                      <p:tavLst>
                                        <p:tav tm="0">
                                          <p:val>
                                            <p:fltVal val="0"/>
                                          </p:val>
                                        </p:tav>
                                        <p:tav tm="100000">
                                          <p:val>
                                            <p:strVal val="#ppt_w"/>
                                          </p:val>
                                        </p:tav>
                                      </p:tavLst>
                                    </p:anim>
                                    <p:anim calcmode="lin" valueType="num">
                                      <p:cBhvr>
                                        <p:cTn id="12" dur="500" fill="hold"/>
                                        <p:tgtEl>
                                          <p:spTgt spid="748547">
                                            <p:bg/>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48547">
                                            <p:txEl>
                                              <p:pRg st="0" end="0"/>
                                            </p:txEl>
                                          </p:spTgt>
                                        </p:tgtEl>
                                        <p:attrNameLst>
                                          <p:attrName>style.visibility</p:attrName>
                                        </p:attrNameLst>
                                      </p:cBhvr>
                                      <p:to>
                                        <p:strVal val="visible"/>
                                      </p:to>
                                    </p:set>
                                    <p:anim calcmode="lin" valueType="num">
                                      <p:cBhvr>
                                        <p:cTn id="17" dur="500" fill="hold"/>
                                        <p:tgtEl>
                                          <p:spTgt spid="74854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485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748547">
                                            <p:txEl>
                                              <p:pRg st="1" end="1"/>
                                            </p:txEl>
                                          </p:spTgt>
                                        </p:tgtEl>
                                        <p:attrNameLst>
                                          <p:attrName>style.visibility</p:attrName>
                                        </p:attrNameLst>
                                      </p:cBhvr>
                                      <p:to>
                                        <p:strVal val="visible"/>
                                      </p:to>
                                    </p:set>
                                    <p:anim calcmode="lin" valueType="num">
                                      <p:cBhvr>
                                        <p:cTn id="23" dur="500" fill="hold"/>
                                        <p:tgtEl>
                                          <p:spTgt spid="74854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4854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748547">
                                            <p:txEl>
                                              <p:pRg st="2" end="2"/>
                                            </p:txEl>
                                          </p:spTgt>
                                        </p:tgtEl>
                                        <p:attrNameLst>
                                          <p:attrName>style.visibility</p:attrName>
                                        </p:attrNameLst>
                                      </p:cBhvr>
                                      <p:to>
                                        <p:strVal val="visible"/>
                                      </p:to>
                                    </p:set>
                                    <p:anim calcmode="lin" valueType="num">
                                      <p:cBhvr>
                                        <p:cTn id="29" dur="500" fill="hold"/>
                                        <p:tgtEl>
                                          <p:spTgt spid="748547">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74854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48547">
                                            <p:txEl>
                                              <p:pRg st="3" end="3"/>
                                            </p:txEl>
                                          </p:spTgt>
                                        </p:tgtEl>
                                        <p:attrNameLst>
                                          <p:attrName>style.visibility</p:attrName>
                                        </p:attrNameLst>
                                      </p:cBhvr>
                                      <p:to>
                                        <p:strVal val="visible"/>
                                      </p:to>
                                    </p:set>
                                    <p:anim calcmode="lin" valueType="num">
                                      <p:cBhvr>
                                        <p:cTn id="35" dur="500" fill="hold"/>
                                        <p:tgtEl>
                                          <p:spTgt spid="74854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74854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autoUpdateAnimBg="0"/>
      <p:bldP spid="748547" grpId="0" animBg="1"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三、排序时间复杂度</a:t>
            </a:r>
            <a:endParaRPr lang="en-US" altLang="zh-CN" sz="3700" dirty="0">
              <a:latin typeface="黑体" panose="02010609060101010101" pitchFamily="49" charset="-122"/>
              <a:ea typeface="黑体" panose="02010609060101010101" pitchFamily="49" charset="-122"/>
            </a:endParaRPr>
          </a:p>
        </p:txBody>
      </p:sp>
      <p:sp>
        <p:nvSpPr>
          <p:cNvPr id="8195" name="Text Box 1027"/>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F7F53B8-E691-4A91-A0A3-1C87E88237EA}" type="slidenum">
              <a:rPr lang="zh-CN" altLang="en-US" sz="2400"/>
            </a:fld>
            <a:endParaRPr lang="en-US" altLang="zh-CN" sz="2400"/>
          </a:p>
        </p:txBody>
      </p:sp>
      <p:sp>
        <p:nvSpPr>
          <p:cNvPr id="8196" name="Text Box 1028"/>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endParaRPr lang="zh-CN" altLang="en-US" sz="3600" b="1">
              <a:solidFill>
                <a:srgbClr val="333399"/>
              </a:solidFill>
              <a:ea typeface="仿宋_GB2312" pitchFamily="49" charset="-122"/>
            </a:endParaRPr>
          </a:p>
        </p:txBody>
      </p:sp>
      <p:sp>
        <p:nvSpPr>
          <p:cNvPr id="8197" name="Rectangle 1029"/>
          <p:cNvSpPr>
            <a:spLocks noGrp="1" noChangeArrowheads="1"/>
          </p:cNvSpPr>
          <p:nvPr>
            <p:ph type="body" idx="1"/>
          </p:nvPr>
        </p:nvSpPr>
        <p:spPr>
          <a:xfrm>
            <a:off x="381000" y="2819400"/>
            <a:ext cx="8334375" cy="4038600"/>
          </a:xfrm>
        </p:spPr>
        <p:txBody>
          <a:bodyPr/>
          <a:lstStyle/>
          <a:p>
            <a:pPr eaLnBrk="1" hangingPunct="1">
              <a:lnSpc>
                <a:spcPct val="120000"/>
              </a:lnSpc>
              <a:spcBef>
                <a:spcPct val="70000"/>
              </a:spcBef>
            </a:pPr>
            <a:r>
              <a:rPr lang="zh-CN" altLang="en-US" b="1">
                <a:latin typeface="黑体" panose="02010609060101010101" pitchFamily="49" charset="-122"/>
                <a:ea typeface="黑体" panose="02010609060101010101" pitchFamily="49" charset="-122"/>
              </a:rPr>
              <a:t>排序的时间复杂度可用算法执行中的记录</a:t>
            </a:r>
            <a:r>
              <a:rPr lang="zh-CN" altLang="en-US" b="1">
                <a:solidFill>
                  <a:srgbClr val="FF0000"/>
                </a:solidFill>
                <a:latin typeface="黑体" panose="02010609060101010101" pitchFamily="49" charset="-122"/>
                <a:ea typeface="黑体" panose="02010609060101010101" pitchFamily="49" charset="-122"/>
              </a:rPr>
              <a:t>关键字比较次数</a:t>
            </a:r>
            <a:r>
              <a:rPr lang="zh-CN" altLang="en-US" b="1">
                <a:latin typeface="黑体" panose="02010609060101010101" pitchFamily="49" charset="-122"/>
                <a:ea typeface="黑体" panose="02010609060101010101" pitchFamily="49" charset="-122"/>
              </a:rPr>
              <a:t>与</a:t>
            </a:r>
            <a:r>
              <a:rPr lang="zh-CN" altLang="en-US" b="1">
                <a:solidFill>
                  <a:srgbClr val="FF0000"/>
                </a:solidFill>
                <a:latin typeface="黑体" panose="02010609060101010101" pitchFamily="49" charset="-122"/>
                <a:ea typeface="黑体" panose="02010609060101010101" pitchFamily="49" charset="-122"/>
              </a:rPr>
              <a:t>记录移动次数</a:t>
            </a:r>
            <a:r>
              <a:rPr lang="zh-CN" altLang="en-US" b="1">
                <a:latin typeface="黑体" panose="02010609060101010101" pitchFamily="49" charset="-122"/>
                <a:ea typeface="黑体" panose="02010609060101010101" pitchFamily="49" charset="-122"/>
              </a:rPr>
              <a:t>来衡量。</a:t>
            </a:r>
            <a:endParaRPr lang="zh-CN" altLang="en-US" b="1">
              <a:latin typeface="黑体" panose="02010609060101010101" pitchFamily="49" charset="-122"/>
              <a:ea typeface="黑体" panose="02010609060101010101" pitchFamily="49" charset="-122"/>
            </a:endParaRPr>
          </a:p>
        </p:txBody>
      </p:sp>
      <p:sp>
        <p:nvSpPr>
          <p:cNvPr id="8198" name="Rectangle 1030"/>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a:t>
            </a:r>
            <a:endParaRPr lang="en-US" altLang="zh-CN" sz="3300" dirty="0">
              <a:latin typeface="黑体" panose="02010609060101010101" pitchFamily="49" charset="-122"/>
              <a:ea typeface="黑体" panose="02010609060101010101" pitchFamily="49" charset="-122"/>
            </a:endParaRPr>
          </a:p>
        </p:txBody>
      </p:sp>
      <p:sp>
        <p:nvSpPr>
          <p:cNvPr id="460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D0264D-0C90-41C7-9AAC-A98505E2B4DA}" type="slidenum">
              <a:rPr lang="zh-CN" altLang="en-US" sz="2400"/>
            </a:fld>
            <a:endParaRPr lang="en-US" altLang="zh-CN" sz="2400"/>
          </a:p>
        </p:txBody>
      </p:sp>
      <p:sp>
        <p:nvSpPr>
          <p:cNvPr id="460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46085" name="Rectangle 5"/>
          <p:cNvSpPr>
            <a:spLocks noGrp="1" noChangeArrowheads="1"/>
          </p:cNvSpPr>
          <p:nvPr>
            <p:ph type="body" idx="1"/>
          </p:nvPr>
        </p:nvSpPr>
        <p:spPr>
          <a:xfrm>
            <a:off x="381000" y="2643188"/>
            <a:ext cx="8763000" cy="4038600"/>
          </a:xfrm>
        </p:spPr>
        <p:txBody>
          <a:bodyPr/>
          <a:lstStyle/>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任取待排序记录序列中的某个记录(例如取第一个记录)作为</a:t>
            </a:r>
            <a:r>
              <a:rPr lang="zh-CN" altLang="en-US" sz="3200" b="1" dirty="0">
                <a:solidFill>
                  <a:srgbClr val="FF0000"/>
                </a:solidFill>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(枢),按照该记录的关键字大小,将整个记录序列划分为</a:t>
            </a:r>
            <a:r>
              <a:rPr lang="zh-CN" altLang="en-US" sz="3200" b="1" dirty="0">
                <a:solidFill>
                  <a:srgbClr val="FF0000"/>
                </a:solidFill>
                <a:latin typeface="黑体" panose="02010609060101010101" pitchFamily="49" charset="-122"/>
                <a:ea typeface="黑体" panose="02010609060101010101" pitchFamily="49" charset="-122"/>
              </a:rPr>
              <a:t>左右</a:t>
            </a:r>
            <a:r>
              <a:rPr lang="zh-CN" altLang="en-US" sz="3200" b="1" dirty="0">
                <a:latin typeface="黑体" panose="02010609060101010101" pitchFamily="49" charset="-122"/>
                <a:ea typeface="黑体" panose="02010609060101010101" pitchFamily="49" charset="-122"/>
              </a:rPr>
              <a:t>两个子序列</a:t>
            </a:r>
            <a:r>
              <a:rPr lang="en-US" altLang="zh-CN" sz="3200" b="1" dirty="0">
                <a:latin typeface="黑体" panose="02010609060101010101" pitchFamily="49" charset="-122"/>
                <a:ea typeface="黑体" panose="02010609060101010101" pitchFamily="49" charset="-122"/>
              </a:rPr>
              <a:t>:</a:t>
            </a:r>
            <a:endParaRPr lang="en-US" altLang="zh-CN" sz="32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左侧</a:t>
            </a:r>
            <a:r>
              <a:rPr lang="zh-CN" altLang="en-US" sz="3200" b="1" dirty="0">
                <a:latin typeface="黑体" panose="02010609060101010101" pitchFamily="49" charset="-122"/>
                <a:ea typeface="黑体" panose="02010609060101010101" pitchFamily="49" charset="-122"/>
              </a:rPr>
              <a:t>子序列中所有记录的关键字</a:t>
            </a:r>
            <a:r>
              <a:rPr lang="zh-CN" altLang="en-US" sz="3200" b="1">
                <a:latin typeface="黑体" panose="02010609060101010101" pitchFamily="49" charset="-122"/>
                <a:ea typeface="黑体" panose="02010609060101010101" pitchFamily="49" charset="-122"/>
              </a:rPr>
              <a:t>都</a:t>
            </a:r>
            <a:r>
              <a:rPr lang="zh-CN" altLang="en-US" sz="3200" b="1">
                <a:solidFill>
                  <a:srgbClr val="FF0000"/>
                </a:solidFill>
                <a:latin typeface="黑体" panose="02010609060101010101" pitchFamily="49" charset="-122"/>
                <a:ea typeface="黑体" panose="02010609060101010101" pitchFamily="49" charset="-122"/>
              </a:rPr>
              <a:t>小于或等于</a:t>
            </a:r>
            <a:r>
              <a:rPr lang="zh-CN" altLang="en-US" sz="3200" b="1">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记录的关键字 </a:t>
            </a:r>
            <a:endParaRPr lang="zh-CN" altLang="en-US" sz="32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右侧</a:t>
            </a:r>
            <a:r>
              <a:rPr lang="zh-CN" altLang="en-US" sz="3200" b="1" dirty="0">
                <a:latin typeface="黑体" panose="02010609060101010101" pitchFamily="49" charset="-122"/>
                <a:ea typeface="黑体" panose="02010609060101010101" pitchFamily="49" charset="-122"/>
              </a:rPr>
              <a:t>子序列中所有记录的关键字都</a:t>
            </a:r>
            <a:r>
              <a:rPr lang="zh-CN" altLang="en-US" sz="3200" b="1" dirty="0">
                <a:solidFill>
                  <a:srgbClr val="FF0000"/>
                </a:solidFill>
                <a:latin typeface="黑体" panose="02010609060101010101" pitchFamily="49" charset="-122"/>
                <a:ea typeface="黑体" panose="02010609060101010101" pitchFamily="49" charset="-122"/>
              </a:rPr>
              <a:t>大于或等于</a:t>
            </a:r>
            <a:r>
              <a:rPr lang="zh-CN" altLang="en-US" sz="3200" b="1" dirty="0">
                <a:latin typeface="黑体" panose="02010609060101010101" pitchFamily="49" charset="-122"/>
                <a:ea typeface="黑体" panose="02010609060101010101" pitchFamily="49" charset="-122"/>
              </a:rPr>
              <a:t>基准记录的关键字</a:t>
            </a:r>
            <a:endParaRPr lang="zh-CN" altLang="en-US" sz="3200" b="1" dirty="0">
              <a:latin typeface="黑体" panose="02010609060101010101" pitchFamily="49" charset="-122"/>
              <a:ea typeface="黑体" panose="02010609060101010101" pitchFamily="49" charset="-122"/>
            </a:endParaRPr>
          </a:p>
        </p:txBody>
      </p:sp>
      <p:sp>
        <p:nvSpPr>
          <p:cNvPr id="4608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a:t>
            </a:r>
            <a:endParaRPr lang="en-US" altLang="zh-CN" sz="3300">
              <a:latin typeface="黑体" panose="02010609060101010101" pitchFamily="49" charset="-122"/>
              <a:ea typeface="黑体" panose="02010609060101010101" pitchFamily="49" charset="-122"/>
            </a:endParaRPr>
          </a:p>
        </p:txBody>
      </p:sp>
      <p:sp>
        <p:nvSpPr>
          <p:cNvPr id="471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1B02F6F-B16C-4E5B-9CD5-417A8E6F05DC}" type="slidenum">
              <a:rPr lang="zh-CN" altLang="en-US" sz="2400"/>
            </a:fld>
            <a:endParaRPr lang="en-US" altLang="zh-CN" sz="2400"/>
          </a:p>
        </p:txBody>
      </p:sp>
      <p:sp>
        <p:nvSpPr>
          <p:cNvPr id="471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47109" name="Rectangle 5"/>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solidFill>
                  <a:srgbClr val="FF0000"/>
                </a:solidFill>
                <a:latin typeface="黑体" panose="02010609060101010101" pitchFamily="49" charset="-122"/>
                <a:ea typeface="黑体" panose="02010609060101010101" pitchFamily="49" charset="-122"/>
              </a:rPr>
              <a:t>基准</a:t>
            </a:r>
            <a:r>
              <a:rPr lang="zh-CN" altLang="en-US" b="1">
                <a:latin typeface="黑体" panose="02010609060101010101" pitchFamily="49" charset="-122"/>
                <a:ea typeface="黑体" panose="02010609060101010101" pitchFamily="49" charset="-122"/>
              </a:rPr>
              <a:t>记录则排在这两个子序列</a:t>
            </a:r>
            <a:r>
              <a:rPr lang="zh-CN" altLang="en-US" b="1">
                <a:solidFill>
                  <a:srgbClr val="FF0000"/>
                </a:solidFill>
                <a:latin typeface="黑体" panose="02010609060101010101" pitchFamily="49" charset="-122"/>
                <a:ea typeface="黑体" panose="02010609060101010101" pitchFamily="49" charset="-122"/>
              </a:rPr>
              <a:t>中间</a:t>
            </a:r>
            <a:r>
              <a:rPr lang="zh-CN" altLang="en-US" b="1">
                <a:latin typeface="黑体" panose="02010609060101010101" pitchFamily="49" charset="-122"/>
                <a:ea typeface="黑体" panose="02010609060101010101" pitchFamily="49" charset="-122"/>
              </a:rPr>
              <a:t>(这也是该记录最终应安放的位置)。</a:t>
            </a:r>
            <a:endParaRPr lang="zh-CN" altLang="en-US" b="1">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然后分别</a:t>
            </a:r>
            <a:r>
              <a:rPr lang="zh-CN" altLang="en-US" b="1">
                <a:solidFill>
                  <a:srgbClr val="FF0000"/>
                </a:solidFill>
                <a:latin typeface="黑体" panose="02010609060101010101" pitchFamily="49" charset="-122"/>
                <a:ea typeface="黑体" panose="02010609060101010101" pitchFamily="49" charset="-122"/>
              </a:rPr>
              <a:t>对这两个子序列重复施行</a:t>
            </a:r>
            <a:r>
              <a:rPr lang="zh-CN" altLang="en-US" b="1">
                <a:latin typeface="黑体" panose="02010609060101010101" pitchFamily="49" charset="-122"/>
                <a:ea typeface="黑体" panose="02010609060101010101" pitchFamily="49" charset="-122"/>
              </a:rPr>
              <a:t>上述方法，直到所有的记录都排在相应位置上为止。</a:t>
            </a:r>
            <a:endParaRPr lang="zh-CN" altLang="en-US" b="1">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基准记录也称为</a:t>
            </a:r>
            <a:r>
              <a:rPr lang="zh-CN" altLang="en-US" b="1">
                <a:solidFill>
                  <a:srgbClr val="FF0000"/>
                </a:solidFill>
                <a:latin typeface="黑体" panose="02010609060101010101" pitchFamily="49" charset="-122"/>
                <a:ea typeface="黑体" panose="02010609060101010101" pitchFamily="49" charset="-122"/>
              </a:rPr>
              <a:t>枢轴</a:t>
            </a:r>
            <a:r>
              <a:rPr lang="zh-CN" altLang="en-US" b="1">
                <a:latin typeface="黑体" panose="02010609060101010101" pitchFamily="49" charset="-122"/>
                <a:ea typeface="黑体" panose="02010609060101010101" pitchFamily="49" charset="-122"/>
              </a:rPr>
              <a:t>（或支点）记录。</a:t>
            </a:r>
            <a:endParaRPr lang="zh-CN" altLang="en-US" b="1">
              <a:latin typeface="黑体" panose="02010609060101010101" pitchFamily="49" charset="-122"/>
              <a:ea typeface="黑体" panose="02010609060101010101" pitchFamily="49" charset="-122"/>
            </a:endParaRPr>
          </a:p>
        </p:txBody>
      </p:sp>
      <p:sp>
        <p:nvSpPr>
          <p:cNvPr id="4711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481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006ED22-F5F4-4BF6-A78F-CA30C17D1F5D}" type="slidenum">
              <a:rPr lang="zh-CN" altLang="en-US" sz="2400"/>
            </a:fld>
            <a:endParaRPr lang="en-US" altLang="zh-CN" sz="2400"/>
          </a:p>
        </p:txBody>
      </p:sp>
      <p:sp>
        <p:nvSpPr>
          <p:cNvPr id="481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48133" name="Rectangle 5"/>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取序列</a:t>
            </a:r>
            <a:r>
              <a:rPr lang="zh-CN" altLang="en-US" b="1">
                <a:solidFill>
                  <a:srgbClr val="FF0000"/>
                </a:solidFill>
                <a:latin typeface="黑体" panose="02010609060101010101" pitchFamily="49" charset="-122"/>
                <a:ea typeface="黑体" panose="02010609060101010101" pitchFamily="49" charset="-122"/>
              </a:rPr>
              <a:t>第一个记录</a:t>
            </a:r>
            <a:r>
              <a:rPr lang="zh-CN" altLang="en-US" b="1">
                <a:latin typeface="黑体" panose="02010609060101010101" pitchFamily="49" charset="-122"/>
                <a:ea typeface="黑体" panose="02010609060101010101" pitchFamily="49" charset="-122"/>
              </a:rPr>
              <a:t>为枢轴记录，其关键字为</a:t>
            </a:r>
            <a:r>
              <a:rPr lang="en-US" altLang="zh-CN" b="1">
                <a:solidFill>
                  <a:srgbClr val="FF0000"/>
                </a:solidFill>
                <a:latin typeface="黑体" panose="02010609060101010101" pitchFamily="49" charset="-122"/>
                <a:ea typeface="黑体" panose="02010609060101010101" pitchFamily="49" charset="-122"/>
              </a:rPr>
              <a:t>Pivotkey</a:t>
            </a:r>
            <a:endParaRPr lang="en-US" altLang="zh-CN" b="1">
              <a:solidFill>
                <a:srgbClr val="FF000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low</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第一个</a:t>
            </a:r>
            <a:r>
              <a:rPr lang="zh-CN" altLang="en-US" b="1">
                <a:latin typeface="黑体" panose="02010609060101010101" pitchFamily="49" charset="-122"/>
                <a:ea typeface="黑体" panose="02010609060101010101" pitchFamily="49" charset="-122"/>
              </a:rPr>
              <a:t>记录位置</a:t>
            </a:r>
            <a:endParaRPr lang="zh-CN" altLang="en-US" b="1">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high</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最后一个</a:t>
            </a:r>
            <a:r>
              <a:rPr lang="zh-CN" altLang="en-US" b="1">
                <a:latin typeface="黑体" panose="02010609060101010101" pitchFamily="49" charset="-122"/>
                <a:ea typeface="黑体" panose="02010609060101010101" pitchFamily="49" charset="-122"/>
              </a:rPr>
              <a:t>记录位置</a:t>
            </a:r>
            <a:endParaRPr lang="zh-CN" altLang="en-US" b="1">
              <a:latin typeface="黑体" panose="02010609060101010101" pitchFamily="49" charset="-122"/>
              <a:ea typeface="黑体" panose="02010609060101010101" pitchFamily="49" charset="-122"/>
            </a:endParaRPr>
          </a:p>
        </p:txBody>
      </p:sp>
      <p:sp>
        <p:nvSpPr>
          <p:cNvPr id="4813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6056" y="1924282"/>
            <a:ext cx="57150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二、快速排序(算法)</a:t>
            </a:r>
            <a:endParaRPr lang="en-US" altLang="zh-CN" sz="3300" dirty="0">
              <a:latin typeface="黑体" panose="02010609060101010101" pitchFamily="49" charset="-122"/>
              <a:ea typeface="黑体" panose="02010609060101010101" pitchFamily="49" charset="-122"/>
            </a:endParaRPr>
          </a:p>
        </p:txBody>
      </p:sp>
      <p:sp>
        <p:nvSpPr>
          <p:cNvPr id="501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7F1EB9-A619-4458-B5C3-3FAA351704FB}" type="slidenum">
              <a:rPr lang="zh-CN" altLang="en-US" sz="2400"/>
            </a:fld>
            <a:endParaRPr lang="en-US" altLang="zh-CN" sz="2400"/>
          </a:p>
        </p:txBody>
      </p:sp>
      <p:sp>
        <p:nvSpPr>
          <p:cNvPr id="501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0181" name="Rectangle 5"/>
          <p:cNvSpPr>
            <a:spLocks noGrp="1" noChangeArrowheads="1"/>
          </p:cNvSpPr>
          <p:nvPr>
            <p:ph type="body" idx="1"/>
          </p:nvPr>
        </p:nvSpPr>
        <p:spPr>
          <a:xfrm>
            <a:off x="304800" y="2663825"/>
            <a:ext cx="8763000" cy="4038600"/>
          </a:xfrm>
        </p:spPr>
        <p:txBody>
          <a:bodyPr/>
          <a:lstStyle/>
          <a:p>
            <a:pPr eaLnBrk="1" hangingPunct="1">
              <a:spcBef>
                <a:spcPct val="50000"/>
              </a:spcBef>
              <a:buClr>
                <a:schemeClr val="tx2"/>
              </a:buClr>
              <a:buSzPct val="50000"/>
            </a:pPr>
            <a:r>
              <a:rPr lang="zh-CN" altLang="en-US" sz="2800" b="1" dirty="0">
                <a:latin typeface="黑体" panose="02010609060101010101" pitchFamily="49" charset="-122"/>
                <a:ea typeface="黑体" panose="02010609060101010101" pitchFamily="49" charset="-122"/>
              </a:rPr>
              <a:t>一趟排序(某个子序列)过程</a:t>
            </a:r>
            <a:endParaRPr lang="zh-CN" altLang="en-US" sz="28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1.从</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向前</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小于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low++</a:t>
            </a:r>
            <a:endParaRPr lang="en-US" altLang="zh-CN" sz="2800" b="1" dirty="0">
              <a:solidFill>
                <a:srgbClr val="FF000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2.从</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向后</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大于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high--</a:t>
            </a:r>
            <a:endParaRPr lang="en-US" altLang="zh-CN" sz="2800" b="1" dirty="0">
              <a:solidFill>
                <a:srgbClr val="FF000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3.重复1,2，直到</a:t>
            </a:r>
            <a:r>
              <a:rPr lang="en-US" altLang="zh-CN" sz="2800" b="1" dirty="0">
                <a:solidFill>
                  <a:srgbClr val="FF0000"/>
                </a:solidFill>
                <a:latin typeface="黑体" panose="02010609060101010101" pitchFamily="49" charset="-122"/>
                <a:ea typeface="黑体" panose="02010609060101010101" pitchFamily="49" charset="-122"/>
              </a:rPr>
              <a:t>low=high</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将</a:t>
            </a:r>
            <a:r>
              <a:rPr lang="zh-CN" altLang="en-US" sz="2800" b="1" dirty="0">
                <a:solidFill>
                  <a:srgbClr val="FF0000"/>
                </a:solidFill>
                <a:latin typeface="黑体" panose="02010609060101010101" pitchFamily="49" charset="-122"/>
                <a:ea typeface="黑体" panose="02010609060101010101" pitchFamily="49" charset="-122"/>
              </a:rPr>
              <a:t>枢轴记录</a:t>
            </a:r>
            <a:r>
              <a:rPr lang="zh-CN" altLang="en-US" sz="2800" b="1" dirty="0">
                <a:latin typeface="黑体" panose="02010609060101010101" pitchFamily="49" charset="-122"/>
                <a:ea typeface="黑体" panose="02010609060101010101" pitchFamily="49" charset="-122"/>
              </a:rPr>
              <a:t>放在</a:t>
            </a:r>
            <a:r>
              <a:rPr lang="en-US" altLang="zh-CN" sz="2800" b="1" dirty="0">
                <a:latin typeface="黑体" panose="02010609060101010101" pitchFamily="49" charset="-122"/>
                <a:ea typeface="黑体" panose="02010609060101010101" pitchFamily="49" charset="-122"/>
              </a:rPr>
              <a:t>low(high)</a:t>
            </a:r>
            <a:r>
              <a:rPr lang="zh-CN" altLang="en-US" sz="2800" b="1" dirty="0">
                <a:latin typeface="黑体" panose="02010609060101010101" pitchFamily="49" charset="-122"/>
                <a:ea typeface="黑体" panose="02010609060101010101" pitchFamily="49" charset="-122"/>
              </a:rPr>
              <a:t>指向的位置</a:t>
            </a:r>
            <a:endParaRPr lang="zh-CN" altLang="en-US" sz="2800" b="1" dirty="0">
              <a:latin typeface="黑体" panose="02010609060101010101" pitchFamily="49" charset="-122"/>
              <a:ea typeface="黑体" panose="02010609060101010101" pitchFamily="49" charset="-122"/>
            </a:endParaRPr>
          </a:p>
        </p:txBody>
      </p:sp>
      <p:sp>
        <p:nvSpPr>
          <p:cNvPr id="5018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512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8BEF0B-C55F-4FB3-8E22-1BAEFC6262D6}" type="slidenum">
              <a:rPr lang="zh-CN" altLang="en-US" sz="2400"/>
            </a:fld>
            <a:endParaRPr lang="en-US" altLang="zh-CN" sz="2400"/>
          </a:p>
        </p:txBody>
      </p:sp>
      <p:sp>
        <p:nvSpPr>
          <p:cNvPr id="512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1205" name="Rectangle 5"/>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对枢轴记录</a:t>
            </a:r>
            <a:r>
              <a:rPr lang="zh-CN" altLang="en-US" b="1">
                <a:solidFill>
                  <a:srgbClr val="FF0000"/>
                </a:solidFill>
                <a:latin typeface="黑体" panose="02010609060101010101" pitchFamily="49" charset="-122"/>
                <a:ea typeface="黑体" panose="02010609060101010101" pitchFamily="49" charset="-122"/>
              </a:rPr>
              <a:t>前后两个子序列</a:t>
            </a:r>
            <a:r>
              <a:rPr lang="zh-CN" altLang="en-US" b="1">
                <a:latin typeface="黑体" panose="02010609060101010101" pitchFamily="49" charset="-122"/>
                <a:ea typeface="黑体" panose="02010609060101010101" pitchFamily="49" charset="-122"/>
              </a:rPr>
              <a:t>执行相同的操作，直到每个子序列都</a:t>
            </a:r>
            <a:r>
              <a:rPr lang="zh-CN" altLang="en-US" b="1">
                <a:solidFill>
                  <a:srgbClr val="FF0000"/>
                </a:solidFill>
                <a:latin typeface="黑体" panose="02010609060101010101" pitchFamily="49" charset="-122"/>
                <a:ea typeface="黑体" panose="02010609060101010101" pitchFamily="49" charset="-122"/>
              </a:rPr>
              <a:t>只有一个</a:t>
            </a:r>
            <a:r>
              <a:rPr lang="zh-CN" altLang="en-US" b="1">
                <a:latin typeface="黑体" panose="02010609060101010101" pitchFamily="49" charset="-122"/>
                <a:ea typeface="黑体" panose="02010609060101010101" pitchFamily="49" charset="-122"/>
              </a:rPr>
              <a:t>记录为止</a:t>
            </a:r>
            <a:endParaRPr lang="zh-CN" altLang="en-US" b="1">
              <a:latin typeface="黑体" panose="02010609060101010101" pitchFamily="49" charset="-122"/>
              <a:ea typeface="黑体" panose="02010609060101010101" pitchFamily="49" charset="-122"/>
            </a:endParaRPr>
          </a:p>
        </p:txBody>
      </p:sp>
      <p:sp>
        <p:nvSpPr>
          <p:cNvPr id="5120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22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0CB58D-C28E-4A96-AA39-D6B969794E6D}" type="slidenum">
              <a:rPr lang="zh-CN" altLang="en-US" sz="2400"/>
            </a:fld>
            <a:endParaRPr lang="en-US" altLang="zh-CN" sz="2400"/>
          </a:p>
        </p:txBody>
      </p:sp>
      <p:sp>
        <p:nvSpPr>
          <p:cNvPr id="522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2229"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52230" name="Group 98"/>
          <p:cNvGrpSpPr/>
          <p:nvPr/>
        </p:nvGrpSpPr>
        <p:grpSpPr bwMode="auto">
          <a:xfrm>
            <a:off x="1233488" y="2519363"/>
            <a:ext cx="7472362" cy="4138612"/>
            <a:chOff x="777" y="1586"/>
            <a:chExt cx="4706" cy="2608"/>
          </a:xfrm>
        </p:grpSpPr>
        <p:sp>
          <p:nvSpPr>
            <p:cNvPr id="253960" name="Oval 8"/>
            <p:cNvSpPr>
              <a:spLocks noChangeArrowheads="1"/>
            </p:cNvSpPr>
            <p:nvPr/>
          </p:nvSpPr>
          <p:spPr bwMode="auto">
            <a:xfrm>
              <a:off x="2719"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1" name="Oval 9"/>
            <p:cNvSpPr>
              <a:spLocks noChangeArrowheads="1"/>
            </p:cNvSpPr>
            <p:nvPr/>
          </p:nvSpPr>
          <p:spPr bwMode="auto">
            <a:xfrm>
              <a:off x="4965"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2" name="Oval 10"/>
            <p:cNvSpPr>
              <a:spLocks noChangeArrowheads="1"/>
            </p:cNvSpPr>
            <p:nvPr/>
          </p:nvSpPr>
          <p:spPr bwMode="auto">
            <a:xfrm>
              <a:off x="3123" y="1586"/>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3" name="Oval 11"/>
            <p:cNvSpPr>
              <a:spLocks noChangeArrowheads="1"/>
            </p:cNvSpPr>
            <p:nvPr/>
          </p:nvSpPr>
          <p:spPr bwMode="auto">
            <a:xfrm>
              <a:off x="3617"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4" name="Oval 12"/>
            <p:cNvSpPr>
              <a:spLocks noChangeArrowheads="1"/>
            </p:cNvSpPr>
            <p:nvPr/>
          </p:nvSpPr>
          <p:spPr bwMode="auto">
            <a:xfrm>
              <a:off x="4112"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5" name="Oval 13"/>
            <p:cNvSpPr>
              <a:spLocks noChangeArrowheads="1"/>
            </p:cNvSpPr>
            <p:nvPr/>
          </p:nvSpPr>
          <p:spPr bwMode="auto">
            <a:xfrm>
              <a:off x="4516"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52237" name="Text Box 14"/>
            <p:cNvSpPr txBox="1">
              <a:spLocks noChangeArrowheads="1"/>
            </p:cNvSpPr>
            <p:nvPr/>
          </p:nvSpPr>
          <p:spPr bwMode="auto">
            <a:xfrm>
              <a:off x="816" y="1667"/>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初始关键字</a:t>
              </a:r>
              <a:endParaRPr lang="zh-CN" altLang="en-US" sz="2400" b="1">
                <a:latin typeface="Times New Roman" panose="02020603050405020304" pitchFamily="18" charset="0"/>
                <a:ea typeface="楷体_GB2312" pitchFamily="49" charset="-122"/>
              </a:endParaRPr>
            </a:p>
          </p:txBody>
        </p:sp>
        <p:sp>
          <p:nvSpPr>
            <p:cNvPr id="253967" name="Oval 15"/>
            <p:cNvSpPr>
              <a:spLocks noChangeArrowheads="1"/>
            </p:cNvSpPr>
            <p:nvPr/>
          </p:nvSpPr>
          <p:spPr bwMode="auto">
            <a:xfrm>
              <a:off x="2719"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8" name="Oval 16"/>
            <p:cNvSpPr>
              <a:spLocks noChangeArrowheads="1"/>
            </p:cNvSpPr>
            <p:nvPr/>
          </p:nvSpPr>
          <p:spPr bwMode="auto">
            <a:xfrm>
              <a:off x="3123" y="2075"/>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69" name="Oval 17"/>
            <p:cNvSpPr>
              <a:spLocks noChangeArrowheads="1"/>
            </p:cNvSpPr>
            <p:nvPr/>
          </p:nvSpPr>
          <p:spPr bwMode="auto">
            <a:xfrm>
              <a:off x="3617"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0" name="Oval 18"/>
            <p:cNvSpPr>
              <a:spLocks noChangeArrowheads="1"/>
            </p:cNvSpPr>
            <p:nvPr/>
          </p:nvSpPr>
          <p:spPr bwMode="auto">
            <a:xfrm>
              <a:off x="4112"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1" name="Oval 19"/>
            <p:cNvSpPr>
              <a:spLocks noChangeArrowheads="1"/>
            </p:cNvSpPr>
            <p:nvPr/>
          </p:nvSpPr>
          <p:spPr bwMode="auto">
            <a:xfrm>
              <a:off x="4516"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2" name="Oval 20"/>
            <p:cNvSpPr>
              <a:spLocks noChangeArrowheads="1"/>
            </p:cNvSpPr>
            <p:nvPr/>
          </p:nvSpPr>
          <p:spPr bwMode="auto">
            <a:xfrm>
              <a:off x="2090" y="2075"/>
              <a:ext cx="314" cy="285"/>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b="1">
                <a:solidFill>
                  <a:srgbClr val="FFFFCC"/>
                </a:solidFill>
                <a:effectLst>
                  <a:outerShdw blurRad="38100" dist="38100" dir="2700000" algn="tl">
                    <a:srgbClr val="000000"/>
                  </a:outerShdw>
                </a:effectLst>
                <a:latin typeface="Arial" panose="020B0604020202020204" pitchFamily="34" charset="0"/>
              </a:endParaRPr>
            </a:p>
          </p:txBody>
        </p:sp>
        <p:sp>
          <p:nvSpPr>
            <p:cNvPr id="253973" name="Oval 21"/>
            <p:cNvSpPr>
              <a:spLocks noChangeArrowheads="1"/>
            </p:cNvSpPr>
            <p:nvPr/>
          </p:nvSpPr>
          <p:spPr bwMode="auto">
            <a:xfrm>
              <a:off x="2719"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4" name="Oval 22"/>
            <p:cNvSpPr>
              <a:spLocks noChangeArrowheads="1"/>
            </p:cNvSpPr>
            <p:nvPr/>
          </p:nvSpPr>
          <p:spPr bwMode="auto">
            <a:xfrm>
              <a:off x="4965"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5" name="Oval 23"/>
            <p:cNvSpPr>
              <a:spLocks noChangeArrowheads="1"/>
            </p:cNvSpPr>
            <p:nvPr/>
          </p:nvSpPr>
          <p:spPr bwMode="auto">
            <a:xfrm>
              <a:off x="3617"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6" name="Oval 24"/>
            <p:cNvSpPr>
              <a:spLocks noChangeArrowheads="1"/>
            </p:cNvSpPr>
            <p:nvPr/>
          </p:nvSpPr>
          <p:spPr bwMode="auto">
            <a:xfrm>
              <a:off x="4112"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7" name="Oval 25"/>
            <p:cNvSpPr>
              <a:spLocks noChangeArrowheads="1"/>
            </p:cNvSpPr>
            <p:nvPr/>
          </p:nvSpPr>
          <p:spPr bwMode="auto">
            <a:xfrm>
              <a:off x="4561"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8" name="Oval 26"/>
            <p:cNvSpPr>
              <a:spLocks noChangeArrowheads="1"/>
            </p:cNvSpPr>
            <p:nvPr/>
          </p:nvSpPr>
          <p:spPr bwMode="auto">
            <a:xfrm>
              <a:off x="2719"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79" name="Oval 27"/>
            <p:cNvSpPr>
              <a:spLocks noChangeArrowheads="1"/>
            </p:cNvSpPr>
            <p:nvPr/>
          </p:nvSpPr>
          <p:spPr bwMode="auto">
            <a:xfrm>
              <a:off x="4965" y="2891"/>
              <a:ext cx="315" cy="28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80" name="Oval 28"/>
            <p:cNvSpPr>
              <a:spLocks noChangeArrowheads="1"/>
            </p:cNvSpPr>
            <p:nvPr/>
          </p:nvSpPr>
          <p:spPr bwMode="auto">
            <a:xfrm>
              <a:off x="3617"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81" name="Oval 29"/>
            <p:cNvSpPr>
              <a:spLocks noChangeArrowheads="1"/>
            </p:cNvSpPr>
            <p:nvPr/>
          </p:nvSpPr>
          <p:spPr bwMode="auto">
            <a:xfrm>
              <a:off x="4112"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82" name="Oval 30"/>
            <p:cNvSpPr>
              <a:spLocks noChangeArrowheads="1"/>
            </p:cNvSpPr>
            <p:nvPr/>
          </p:nvSpPr>
          <p:spPr bwMode="auto">
            <a:xfrm>
              <a:off x="3168"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52254" name="Rectangle 31"/>
            <p:cNvSpPr>
              <a:spLocks noChangeArrowheads="1"/>
            </p:cNvSpPr>
            <p:nvPr/>
          </p:nvSpPr>
          <p:spPr bwMode="auto">
            <a:xfrm>
              <a:off x="5055" y="2116"/>
              <a:ext cx="225" cy="203"/>
            </a:xfrm>
            <a:prstGeom prst="rect">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5" name="Rectangle 32"/>
            <p:cNvSpPr>
              <a:spLocks noChangeArrowheads="1"/>
            </p:cNvSpPr>
            <p:nvPr/>
          </p:nvSpPr>
          <p:spPr bwMode="auto">
            <a:xfrm>
              <a:off x="4608" y="2976"/>
              <a:ext cx="225" cy="204"/>
            </a:xfrm>
            <a:prstGeom prst="rect">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6" name="Rectangle 33"/>
            <p:cNvSpPr>
              <a:spLocks noChangeArrowheads="1"/>
            </p:cNvSpPr>
            <p:nvPr/>
          </p:nvSpPr>
          <p:spPr bwMode="auto">
            <a:xfrm>
              <a:off x="3168" y="2544"/>
              <a:ext cx="225" cy="204"/>
            </a:xfrm>
            <a:prstGeom prst="rect">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86" name="Oval 34"/>
            <p:cNvSpPr>
              <a:spLocks noChangeArrowheads="1"/>
            </p:cNvSpPr>
            <p:nvPr/>
          </p:nvSpPr>
          <p:spPr bwMode="auto">
            <a:xfrm>
              <a:off x="2719"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87" name="Oval 35"/>
            <p:cNvSpPr>
              <a:spLocks noChangeArrowheads="1"/>
            </p:cNvSpPr>
            <p:nvPr/>
          </p:nvSpPr>
          <p:spPr bwMode="auto">
            <a:xfrm>
              <a:off x="4965"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88" name="Oval 36"/>
            <p:cNvSpPr>
              <a:spLocks noChangeArrowheads="1"/>
            </p:cNvSpPr>
            <p:nvPr/>
          </p:nvSpPr>
          <p:spPr bwMode="auto">
            <a:xfrm>
              <a:off x="4516"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89" name="Oval 37"/>
            <p:cNvSpPr>
              <a:spLocks noChangeArrowheads="1"/>
            </p:cNvSpPr>
            <p:nvPr/>
          </p:nvSpPr>
          <p:spPr bwMode="auto">
            <a:xfrm>
              <a:off x="4112"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90" name="Oval 38"/>
            <p:cNvSpPr>
              <a:spLocks noChangeArrowheads="1"/>
            </p:cNvSpPr>
            <p:nvPr/>
          </p:nvSpPr>
          <p:spPr bwMode="auto">
            <a:xfrm>
              <a:off x="3123" y="3338"/>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52262" name="Rectangle 39"/>
            <p:cNvSpPr>
              <a:spLocks noChangeArrowheads="1"/>
            </p:cNvSpPr>
            <p:nvPr/>
          </p:nvSpPr>
          <p:spPr bwMode="auto">
            <a:xfrm>
              <a:off x="3662" y="3379"/>
              <a:ext cx="225" cy="203"/>
            </a:xfrm>
            <a:prstGeom prst="rect">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92" name="Oval 40"/>
            <p:cNvSpPr>
              <a:spLocks noChangeArrowheads="1"/>
            </p:cNvSpPr>
            <p:nvPr/>
          </p:nvSpPr>
          <p:spPr bwMode="auto">
            <a:xfrm>
              <a:off x="2719"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93" name="Oval 41"/>
            <p:cNvSpPr>
              <a:spLocks noChangeArrowheads="1"/>
            </p:cNvSpPr>
            <p:nvPr/>
          </p:nvSpPr>
          <p:spPr bwMode="auto">
            <a:xfrm>
              <a:off x="4965"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94" name="Oval 42"/>
            <p:cNvSpPr>
              <a:spLocks noChangeArrowheads="1"/>
            </p:cNvSpPr>
            <p:nvPr/>
          </p:nvSpPr>
          <p:spPr bwMode="auto">
            <a:xfrm>
              <a:off x="4516"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95" name="Oval 43"/>
            <p:cNvSpPr>
              <a:spLocks noChangeArrowheads="1"/>
            </p:cNvSpPr>
            <p:nvPr/>
          </p:nvSpPr>
          <p:spPr bwMode="auto">
            <a:xfrm>
              <a:off x="4112"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96" name="Oval 44"/>
            <p:cNvSpPr>
              <a:spLocks noChangeArrowheads="1"/>
            </p:cNvSpPr>
            <p:nvPr/>
          </p:nvSpPr>
          <p:spPr bwMode="auto">
            <a:xfrm>
              <a:off x="3123" y="3745"/>
              <a:ext cx="32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3997" name="Oval 45"/>
            <p:cNvSpPr>
              <a:spLocks noChangeArrowheads="1"/>
            </p:cNvSpPr>
            <p:nvPr/>
          </p:nvSpPr>
          <p:spPr bwMode="auto">
            <a:xfrm>
              <a:off x="3617" y="3745"/>
              <a:ext cx="315" cy="28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b="1">
                <a:solidFill>
                  <a:srgbClr val="FFFFCC"/>
                </a:solidFill>
                <a:effectLst>
                  <a:outerShdw blurRad="38100" dist="38100" dir="2700000" algn="tl">
                    <a:srgbClr val="000000"/>
                  </a:outerShdw>
                </a:effectLst>
                <a:latin typeface="Arial" panose="020B0604020202020204" pitchFamily="34" charset="0"/>
              </a:endParaRPr>
            </a:p>
          </p:txBody>
        </p:sp>
        <p:sp>
          <p:nvSpPr>
            <p:cNvPr id="52269" name="Line 46"/>
            <p:cNvSpPr>
              <a:spLocks noChangeShapeType="1"/>
            </p:cNvSpPr>
            <p:nvPr/>
          </p:nvSpPr>
          <p:spPr bwMode="auto">
            <a:xfrm>
              <a:off x="2269" y="1871"/>
              <a:ext cx="1" cy="2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0" name="Text Box 47"/>
            <p:cNvSpPr txBox="1">
              <a:spLocks noChangeArrowheads="1"/>
            </p:cNvSpPr>
            <p:nvPr/>
          </p:nvSpPr>
          <p:spPr bwMode="auto">
            <a:xfrm>
              <a:off x="1968" y="1681"/>
              <a:ext cx="67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700" b="1">
                  <a:latin typeface="Times New Roman" panose="02020603050405020304" pitchFamily="18" charset="0"/>
                </a:rPr>
                <a:t>pivotkey</a:t>
              </a:r>
              <a:endParaRPr lang="en-US" altLang="zh-CN" sz="1700" b="1">
                <a:latin typeface="Times New Roman" panose="02020603050405020304" pitchFamily="18" charset="0"/>
              </a:endParaRPr>
            </a:p>
          </p:txBody>
        </p:sp>
        <p:sp>
          <p:nvSpPr>
            <p:cNvPr id="52271" name="Text Box 48"/>
            <p:cNvSpPr txBox="1">
              <a:spLocks noChangeArrowheads="1"/>
            </p:cNvSpPr>
            <p:nvPr/>
          </p:nvSpPr>
          <p:spPr bwMode="auto">
            <a:xfrm>
              <a:off x="816" y="2116"/>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一次交换</a:t>
              </a:r>
              <a:endParaRPr lang="zh-CN" altLang="en-US" sz="2400" b="1">
                <a:latin typeface="Times New Roman" panose="02020603050405020304" pitchFamily="18" charset="0"/>
                <a:ea typeface="楷体_GB2312" pitchFamily="49" charset="-122"/>
              </a:endParaRPr>
            </a:p>
          </p:txBody>
        </p:sp>
        <p:sp>
          <p:nvSpPr>
            <p:cNvPr id="52272" name="Text Box 49"/>
            <p:cNvSpPr txBox="1">
              <a:spLocks noChangeArrowheads="1"/>
            </p:cNvSpPr>
            <p:nvPr/>
          </p:nvSpPr>
          <p:spPr bwMode="auto">
            <a:xfrm>
              <a:off x="816" y="2523"/>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二次交换</a:t>
              </a:r>
              <a:endParaRPr lang="zh-CN" altLang="en-US" sz="2400" b="1">
                <a:latin typeface="Times New Roman" panose="02020603050405020304" pitchFamily="18" charset="0"/>
                <a:ea typeface="楷体_GB2312" pitchFamily="49" charset="-122"/>
              </a:endParaRPr>
            </a:p>
          </p:txBody>
        </p:sp>
        <p:sp>
          <p:nvSpPr>
            <p:cNvPr id="52273" name="Text Box 50"/>
            <p:cNvSpPr txBox="1">
              <a:spLocks noChangeArrowheads="1"/>
            </p:cNvSpPr>
            <p:nvPr/>
          </p:nvSpPr>
          <p:spPr bwMode="auto">
            <a:xfrm>
              <a:off x="816" y="2931"/>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三次交换</a:t>
              </a:r>
              <a:endParaRPr lang="zh-CN" altLang="en-US" sz="2400" b="1">
                <a:latin typeface="Times New Roman" panose="02020603050405020304" pitchFamily="18" charset="0"/>
                <a:ea typeface="楷体_GB2312" pitchFamily="49" charset="-122"/>
              </a:endParaRPr>
            </a:p>
          </p:txBody>
        </p:sp>
        <p:sp>
          <p:nvSpPr>
            <p:cNvPr id="52274" name="Text Box 51"/>
            <p:cNvSpPr txBox="1">
              <a:spLocks noChangeArrowheads="1"/>
            </p:cNvSpPr>
            <p:nvPr/>
          </p:nvSpPr>
          <p:spPr bwMode="auto">
            <a:xfrm>
              <a:off x="816" y="3340"/>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ea typeface="楷体_GB2312" pitchFamily="49" charset="-122"/>
                </a:rPr>
                <a:t>high-1</a:t>
              </a:r>
              <a:endParaRPr lang="en-US" altLang="zh-CN" sz="2400" b="1">
                <a:latin typeface="Times New Roman" panose="02020603050405020304" pitchFamily="18" charset="0"/>
                <a:ea typeface="楷体_GB2312" pitchFamily="49" charset="-122"/>
              </a:endParaRPr>
            </a:p>
          </p:txBody>
        </p:sp>
        <p:sp>
          <p:nvSpPr>
            <p:cNvPr id="52275" name="Text Box 52"/>
            <p:cNvSpPr txBox="1">
              <a:spLocks noChangeArrowheads="1"/>
            </p:cNvSpPr>
            <p:nvPr/>
          </p:nvSpPr>
          <p:spPr bwMode="auto">
            <a:xfrm>
              <a:off x="777" y="3745"/>
              <a:ext cx="1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endParaRPr lang="zh-CN" altLang="en-US" sz="2400" b="1">
                <a:latin typeface="Times New Roman" panose="02020603050405020304" pitchFamily="18" charset="0"/>
                <a:ea typeface="楷体_GB2312" pitchFamily="49" charset="-122"/>
              </a:endParaRPr>
            </a:p>
          </p:txBody>
        </p:sp>
        <p:sp>
          <p:nvSpPr>
            <p:cNvPr id="52276" name="Text Box 53"/>
            <p:cNvSpPr txBox="1">
              <a:spLocks noChangeArrowheads="1"/>
            </p:cNvSpPr>
            <p:nvPr/>
          </p:nvSpPr>
          <p:spPr bwMode="auto">
            <a:xfrm>
              <a:off x="2639" y="1873"/>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endParaRPr lang="en-US" altLang="zh-CN" sz="1700">
                <a:solidFill>
                  <a:srgbClr val="CC0066"/>
                </a:solidFill>
                <a:latin typeface="Arial" panose="020B0604020202020204" pitchFamily="34" charset="0"/>
              </a:endParaRPr>
            </a:p>
          </p:txBody>
        </p:sp>
        <p:sp>
          <p:nvSpPr>
            <p:cNvPr id="52277" name="Line 55"/>
            <p:cNvSpPr>
              <a:spLocks noChangeShapeType="1"/>
            </p:cNvSpPr>
            <p:nvPr/>
          </p:nvSpPr>
          <p:spPr bwMode="auto">
            <a:xfrm flipV="1">
              <a:off x="2853" y="1871"/>
              <a:ext cx="0" cy="163"/>
            </a:xfrm>
            <a:prstGeom prst="line">
              <a:avLst/>
            </a:prstGeom>
            <a:noFill/>
            <a:ln w="952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Line 56"/>
            <p:cNvSpPr>
              <a:spLocks noChangeShapeType="1"/>
            </p:cNvSpPr>
            <p:nvPr/>
          </p:nvSpPr>
          <p:spPr bwMode="auto">
            <a:xfrm flipV="1">
              <a:off x="5145" y="1871"/>
              <a:ext cx="0" cy="163"/>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9" name="Line 58"/>
            <p:cNvSpPr>
              <a:spLocks noChangeShapeType="1"/>
            </p:cNvSpPr>
            <p:nvPr/>
          </p:nvSpPr>
          <p:spPr bwMode="auto">
            <a:xfrm flipV="1">
              <a:off x="3264" y="2352"/>
              <a:ext cx="0" cy="163"/>
            </a:xfrm>
            <a:prstGeom prst="line">
              <a:avLst/>
            </a:prstGeom>
            <a:noFill/>
            <a:ln w="952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0" name="Line 60"/>
            <p:cNvSpPr>
              <a:spLocks noChangeShapeType="1"/>
            </p:cNvSpPr>
            <p:nvPr/>
          </p:nvSpPr>
          <p:spPr bwMode="auto">
            <a:xfrm flipV="1">
              <a:off x="4704" y="2784"/>
              <a:ext cx="0" cy="163"/>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1" name="Line 62"/>
            <p:cNvSpPr>
              <a:spLocks noChangeShapeType="1"/>
            </p:cNvSpPr>
            <p:nvPr/>
          </p:nvSpPr>
          <p:spPr bwMode="auto">
            <a:xfrm flipV="1">
              <a:off x="5184" y="2304"/>
              <a:ext cx="0" cy="163"/>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2" name="Line 68"/>
            <p:cNvSpPr>
              <a:spLocks noChangeShapeType="1"/>
            </p:cNvSpPr>
            <p:nvPr/>
          </p:nvSpPr>
          <p:spPr bwMode="auto">
            <a:xfrm flipV="1">
              <a:off x="3792" y="3216"/>
              <a:ext cx="0" cy="163"/>
            </a:xfrm>
            <a:prstGeom prst="line">
              <a:avLst/>
            </a:prstGeom>
            <a:noFill/>
            <a:ln w="952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3" name="Line 71"/>
            <p:cNvSpPr>
              <a:spLocks noChangeShapeType="1"/>
            </p:cNvSpPr>
            <p:nvPr/>
          </p:nvSpPr>
          <p:spPr bwMode="auto">
            <a:xfrm flipV="1">
              <a:off x="4704" y="3168"/>
              <a:ext cx="1" cy="163"/>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84" name="Line 74"/>
            <p:cNvSpPr>
              <a:spLocks noChangeShapeType="1"/>
            </p:cNvSpPr>
            <p:nvPr/>
          </p:nvSpPr>
          <p:spPr bwMode="auto">
            <a:xfrm flipH="1" flipV="1">
              <a:off x="4272" y="3552"/>
              <a:ext cx="0" cy="192"/>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5" name="Line 77"/>
            <p:cNvSpPr>
              <a:spLocks noChangeShapeType="1"/>
            </p:cNvSpPr>
            <p:nvPr/>
          </p:nvSpPr>
          <p:spPr bwMode="auto">
            <a:xfrm flipV="1">
              <a:off x="3707" y="4031"/>
              <a:ext cx="0" cy="163"/>
            </a:xfrm>
            <a:prstGeom prst="line">
              <a:avLst/>
            </a:prstGeom>
            <a:noFill/>
            <a:ln w="952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6" name="Line 80"/>
            <p:cNvSpPr>
              <a:spLocks noChangeShapeType="1"/>
            </p:cNvSpPr>
            <p:nvPr/>
          </p:nvSpPr>
          <p:spPr bwMode="auto">
            <a:xfrm flipV="1">
              <a:off x="3887" y="4031"/>
              <a:ext cx="1" cy="163"/>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7" name="Line 82"/>
            <p:cNvSpPr>
              <a:spLocks noChangeShapeType="1"/>
            </p:cNvSpPr>
            <p:nvPr/>
          </p:nvSpPr>
          <p:spPr bwMode="auto">
            <a:xfrm flipH="1" flipV="1">
              <a:off x="3792" y="3552"/>
              <a:ext cx="0" cy="163"/>
            </a:xfrm>
            <a:prstGeom prst="line">
              <a:avLst/>
            </a:prstGeom>
            <a:noFill/>
            <a:ln w="952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8" name="Text Box 86"/>
            <p:cNvSpPr txBox="1">
              <a:spLocks noChangeArrowheads="1"/>
            </p:cNvSpPr>
            <p:nvPr/>
          </p:nvSpPr>
          <p:spPr bwMode="auto">
            <a:xfrm>
              <a:off x="5184" y="1873"/>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endParaRPr lang="en-US" altLang="zh-CN" sz="1700">
                <a:solidFill>
                  <a:srgbClr val="CC0066"/>
                </a:solidFill>
                <a:latin typeface="Arial" panose="020B0604020202020204" pitchFamily="34" charset="0"/>
              </a:endParaRPr>
            </a:p>
          </p:txBody>
        </p:sp>
        <p:sp>
          <p:nvSpPr>
            <p:cNvPr id="52289" name="Line 87"/>
            <p:cNvSpPr>
              <a:spLocks noChangeShapeType="1"/>
            </p:cNvSpPr>
            <p:nvPr/>
          </p:nvSpPr>
          <p:spPr bwMode="auto">
            <a:xfrm flipV="1">
              <a:off x="3264" y="2736"/>
              <a:ext cx="1" cy="163"/>
            </a:xfrm>
            <a:prstGeom prst="line">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90" name="Text Box 88"/>
            <p:cNvSpPr txBox="1">
              <a:spLocks noChangeArrowheads="1"/>
            </p:cNvSpPr>
            <p:nvPr/>
          </p:nvSpPr>
          <p:spPr bwMode="auto">
            <a:xfrm>
              <a:off x="3071" y="2351"/>
              <a:ext cx="20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endParaRPr lang="en-US" altLang="zh-CN" sz="1700">
                <a:solidFill>
                  <a:srgbClr val="CC0066"/>
                </a:solidFill>
                <a:latin typeface="Arial" panose="020B0604020202020204" pitchFamily="34" charset="0"/>
              </a:endParaRPr>
            </a:p>
          </p:txBody>
        </p:sp>
        <p:sp>
          <p:nvSpPr>
            <p:cNvPr id="52291" name="Text Box 89"/>
            <p:cNvSpPr txBox="1">
              <a:spLocks noChangeArrowheads="1"/>
            </p:cNvSpPr>
            <p:nvPr/>
          </p:nvSpPr>
          <p:spPr bwMode="auto">
            <a:xfrm>
              <a:off x="3071" y="2736"/>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endParaRPr lang="en-US" altLang="zh-CN" sz="1700">
                <a:solidFill>
                  <a:srgbClr val="CC0066"/>
                </a:solidFill>
                <a:latin typeface="Arial" panose="020B0604020202020204" pitchFamily="34" charset="0"/>
              </a:endParaRPr>
            </a:p>
          </p:txBody>
        </p:sp>
        <p:sp>
          <p:nvSpPr>
            <p:cNvPr id="52292" name="Text Box 90"/>
            <p:cNvSpPr txBox="1">
              <a:spLocks noChangeArrowheads="1"/>
            </p:cNvSpPr>
            <p:nvPr/>
          </p:nvSpPr>
          <p:spPr bwMode="auto">
            <a:xfrm>
              <a:off x="3601" y="3216"/>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endParaRPr lang="en-US" altLang="zh-CN" sz="1700">
                <a:solidFill>
                  <a:srgbClr val="CC0066"/>
                </a:solidFill>
                <a:latin typeface="Arial" panose="020B0604020202020204" pitchFamily="34" charset="0"/>
              </a:endParaRPr>
            </a:p>
          </p:txBody>
        </p:sp>
        <p:sp>
          <p:nvSpPr>
            <p:cNvPr id="52293" name="Text Box 91"/>
            <p:cNvSpPr txBox="1">
              <a:spLocks noChangeArrowheads="1"/>
            </p:cNvSpPr>
            <p:nvPr/>
          </p:nvSpPr>
          <p:spPr bwMode="auto">
            <a:xfrm>
              <a:off x="3601" y="360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endParaRPr lang="en-US" altLang="zh-CN" sz="1700">
                <a:solidFill>
                  <a:srgbClr val="CC0066"/>
                </a:solidFill>
                <a:latin typeface="Arial" panose="020B0604020202020204" pitchFamily="34" charset="0"/>
              </a:endParaRPr>
            </a:p>
          </p:txBody>
        </p:sp>
        <p:sp>
          <p:nvSpPr>
            <p:cNvPr id="52294" name="Text Box 92"/>
            <p:cNvSpPr txBox="1">
              <a:spLocks noChangeArrowheads="1"/>
            </p:cNvSpPr>
            <p:nvPr/>
          </p:nvSpPr>
          <p:spPr bwMode="auto">
            <a:xfrm>
              <a:off x="3505" y="403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endParaRPr lang="en-US" altLang="zh-CN" sz="1700">
                <a:solidFill>
                  <a:srgbClr val="CC0066"/>
                </a:solidFill>
                <a:latin typeface="Arial" panose="020B0604020202020204" pitchFamily="34" charset="0"/>
              </a:endParaRPr>
            </a:p>
          </p:txBody>
        </p:sp>
        <p:sp>
          <p:nvSpPr>
            <p:cNvPr id="52295" name="Text Box 93"/>
            <p:cNvSpPr txBox="1">
              <a:spLocks noChangeArrowheads="1"/>
            </p:cNvSpPr>
            <p:nvPr/>
          </p:nvSpPr>
          <p:spPr bwMode="auto">
            <a:xfrm>
              <a:off x="5232" y="2351"/>
              <a:ext cx="25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endParaRPr lang="en-US" altLang="zh-CN" sz="1700">
                <a:solidFill>
                  <a:srgbClr val="CC0066"/>
                </a:solidFill>
                <a:latin typeface="Arial" panose="020B0604020202020204" pitchFamily="34" charset="0"/>
              </a:endParaRPr>
            </a:p>
          </p:txBody>
        </p:sp>
        <p:sp>
          <p:nvSpPr>
            <p:cNvPr id="52296" name="Text Box 94"/>
            <p:cNvSpPr txBox="1">
              <a:spLocks noChangeArrowheads="1"/>
            </p:cNvSpPr>
            <p:nvPr/>
          </p:nvSpPr>
          <p:spPr bwMode="auto">
            <a:xfrm>
              <a:off x="4753" y="278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endParaRPr lang="en-US" altLang="zh-CN" sz="1700">
                <a:solidFill>
                  <a:srgbClr val="CC0066"/>
                </a:solidFill>
                <a:latin typeface="Arial" panose="020B0604020202020204" pitchFamily="34" charset="0"/>
              </a:endParaRPr>
            </a:p>
          </p:txBody>
        </p:sp>
        <p:sp>
          <p:nvSpPr>
            <p:cNvPr id="52297" name="Text Box 95"/>
            <p:cNvSpPr txBox="1">
              <a:spLocks noChangeArrowheads="1"/>
            </p:cNvSpPr>
            <p:nvPr/>
          </p:nvSpPr>
          <p:spPr bwMode="auto">
            <a:xfrm>
              <a:off x="4753" y="321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endParaRPr lang="en-US" altLang="zh-CN" sz="1700">
                <a:solidFill>
                  <a:srgbClr val="CC0066"/>
                </a:solidFill>
                <a:latin typeface="Arial" panose="020B0604020202020204" pitchFamily="34" charset="0"/>
              </a:endParaRPr>
            </a:p>
          </p:txBody>
        </p:sp>
        <p:sp>
          <p:nvSpPr>
            <p:cNvPr id="52298" name="Text Box 96"/>
            <p:cNvSpPr txBox="1">
              <a:spLocks noChangeArrowheads="1"/>
            </p:cNvSpPr>
            <p:nvPr/>
          </p:nvSpPr>
          <p:spPr bwMode="auto">
            <a:xfrm>
              <a:off x="4321" y="360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endParaRPr lang="en-US" altLang="zh-CN" sz="1700">
                <a:solidFill>
                  <a:srgbClr val="CC0066"/>
                </a:solidFill>
                <a:latin typeface="Arial" panose="020B0604020202020204" pitchFamily="34" charset="0"/>
              </a:endParaRPr>
            </a:p>
          </p:txBody>
        </p:sp>
        <p:sp>
          <p:nvSpPr>
            <p:cNvPr id="52299" name="Text Box 97"/>
            <p:cNvSpPr txBox="1">
              <a:spLocks noChangeArrowheads="1"/>
            </p:cNvSpPr>
            <p:nvPr/>
          </p:nvSpPr>
          <p:spPr bwMode="auto">
            <a:xfrm>
              <a:off x="3935" y="4032"/>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endParaRPr lang="en-US" altLang="zh-CN" sz="1700">
                <a:solidFill>
                  <a:srgbClr val="CC0066"/>
                </a:solidFill>
                <a:latin typeface="Arial" panose="020B060402020202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32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BA6D5CD-3BB0-45A1-8A3B-501DAF8A63F2}" type="slidenum">
              <a:rPr lang="zh-CN" altLang="en-US" sz="2400"/>
            </a:fld>
            <a:endParaRPr lang="en-US" altLang="zh-CN" sz="2400"/>
          </a:p>
        </p:txBody>
      </p:sp>
      <p:sp>
        <p:nvSpPr>
          <p:cNvPr id="532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3253"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53254" name="Group 106"/>
          <p:cNvGrpSpPr/>
          <p:nvPr/>
        </p:nvGrpSpPr>
        <p:grpSpPr bwMode="auto">
          <a:xfrm>
            <a:off x="838200" y="3275013"/>
            <a:ext cx="6858000" cy="2825750"/>
            <a:chOff x="528" y="2064"/>
            <a:chExt cx="4320" cy="1780"/>
          </a:xfrm>
        </p:grpSpPr>
        <p:sp>
          <p:nvSpPr>
            <p:cNvPr id="255059" name="Oval 83"/>
            <p:cNvSpPr>
              <a:spLocks noChangeArrowheads="1"/>
            </p:cNvSpPr>
            <p:nvPr/>
          </p:nvSpPr>
          <p:spPr bwMode="auto">
            <a:xfrm>
              <a:off x="4515"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0" name="Oval 84"/>
            <p:cNvSpPr>
              <a:spLocks noChangeArrowheads="1"/>
            </p:cNvSpPr>
            <p:nvPr/>
          </p:nvSpPr>
          <p:spPr bwMode="auto">
            <a:xfrm>
              <a:off x="4099"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1" name="Oval 85"/>
            <p:cNvSpPr>
              <a:spLocks noChangeArrowheads="1"/>
            </p:cNvSpPr>
            <p:nvPr/>
          </p:nvSpPr>
          <p:spPr bwMode="auto">
            <a:xfrm>
              <a:off x="3724"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2" name="Oval 86"/>
            <p:cNvSpPr>
              <a:spLocks noChangeArrowheads="1"/>
            </p:cNvSpPr>
            <p:nvPr/>
          </p:nvSpPr>
          <p:spPr bwMode="auto">
            <a:xfrm>
              <a:off x="2808"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3" name="Oval 87"/>
            <p:cNvSpPr>
              <a:spLocks noChangeArrowheads="1"/>
            </p:cNvSpPr>
            <p:nvPr/>
          </p:nvSpPr>
          <p:spPr bwMode="auto">
            <a:xfrm>
              <a:off x="3266" y="2065"/>
              <a:ext cx="291" cy="273"/>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b="1">
                <a:solidFill>
                  <a:srgbClr val="FFFFCC"/>
                </a:solidFill>
                <a:effectLst>
                  <a:outerShdw blurRad="38100" dist="38100" dir="2700000" algn="tl">
                    <a:srgbClr val="000000"/>
                  </a:outerShdw>
                </a:effectLst>
                <a:latin typeface="Arial" panose="020B0604020202020204" pitchFamily="34" charset="0"/>
              </a:endParaRPr>
            </a:p>
          </p:txBody>
        </p:sp>
        <p:sp>
          <p:nvSpPr>
            <p:cNvPr id="255066" name="Oval 90"/>
            <p:cNvSpPr>
              <a:spLocks noChangeArrowheads="1"/>
            </p:cNvSpPr>
            <p:nvPr/>
          </p:nvSpPr>
          <p:spPr bwMode="auto">
            <a:xfrm>
              <a:off x="2475" y="2825"/>
              <a:ext cx="291" cy="274"/>
            </a:xfrm>
            <a:prstGeom prst="ellipse">
              <a:avLst/>
            </a:prstGeom>
            <a:solidFill>
              <a:srgbClr val="3366FF"/>
            </a:soli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7" name="Oval 91"/>
            <p:cNvSpPr>
              <a:spLocks noChangeArrowheads="1"/>
            </p:cNvSpPr>
            <p:nvPr/>
          </p:nvSpPr>
          <p:spPr bwMode="auto">
            <a:xfrm>
              <a:off x="4128" y="2832"/>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8" name="Oval 92"/>
            <p:cNvSpPr>
              <a:spLocks noChangeArrowheads="1"/>
            </p:cNvSpPr>
            <p:nvPr/>
          </p:nvSpPr>
          <p:spPr bwMode="auto">
            <a:xfrm>
              <a:off x="4557"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69" name="Oval 93"/>
            <p:cNvSpPr>
              <a:spLocks noChangeArrowheads="1"/>
            </p:cNvSpPr>
            <p:nvPr/>
          </p:nvSpPr>
          <p:spPr bwMode="auto">
            <a:xfrm>
              <a:off x="3744" y="2832"/>
              <a:ext cx="292" cy="274"/>
            </a:xfrm>
            <a:prstGeom prst="ellipse">
              <a:avLst/>
            </a:prstGeom>
            <a:solidFill>
              <a:srgbClr val="0000FF"/>
            </a:soli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0" name="Oval 94"/>
            <p:cNvSpPr>
              <a:spLocks noChangeArrowheads="1"/>
            </p:cNvSpPr>
            <p:nvPr/>
          </p:nvSpPr>
          <p:spPr bwMode="auto">
            <a:xfrm>
              <a:off x="2850"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1" name="Oval 95"/>
            <p:cNvSpPr>
              <a:spLocks noChangeArrowheads="1"/>
            </p:cNvSpPr>
            <p:nvPr/>
          </p:nvSpPr>
          <p:spPr bwMode="auto">
            <a:xfrm>
              <a:off x="3308" y="2825"/>
              <a:ext cx="291" cy="274"/>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b="1">
                <a:solidFill>
                  <a:srgbClr val="FFFFCC"/>
                </a:solidFill>
                <a:effectLst>
                  <a:outerShdw blurRad="38100" dist="38100" dir="2700000" algn="tl">
                    <a:srgbClr val="000000"/>
                  </a:outerShdw>
                </a:effectLst>
                <a:latin typeface="Arial" panose="020B0604020202020204" pitchFamily="34" charset="0"/>
              </a:endParaRPr>
            </a:p>
          </p:txBody>
        </p:sp>
        <p:sp>
          <p:nvSpPr>
            <p:cNvPr id="255058" name="Oval 82"/>
            <p:cNvSpPr>
              <a:spLocks noChangeArrowheads="1"/>
            </p:cNvSpPr>
            <p:nvPr/>
          </p:nvSpPr>
          <p:spPr bwMode="auto">
            <a:xfrm>
              <a:off x="2376" y="2064"/>
              <a:ext cx="349"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53267" name="Text Box 88"/>
            <p:cNvSpPr txBox="1">
              <a:spLocks noChangeArrowheads="1"/>
            </p:cNvSpPr>
            <p:nvPr/>
          </p:nvSpPr>
          <p:spPr bwMode="auto">
            <a:xfrm>
              <a:off x="528" y="2065"/>
              <a:ext cx="13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endParaRPr lang="zh-CN" altLang="en-US" sz="2400" b="1">
                <a:latin typeface="Times New Roman" panose="02020603050405020304" pitchFamily="18" charset="0"/>
                <a:ea typeface="楷体_GB2312" pitchFamily="49" charset="-122"/>
              </a:endParaRPr>
            </a:p>
          </p:txBody>
        </p:sp>
        <p:sp>
          <p:nvSpPr>
            <p:cNvPr id="53268" name="Text Box 89"/>
            <p:cNvSpPr txBox="1">
              <a:spLocks noChangeArrowheads="1"/>
            </p:cNvSpPr>
            <p:nvPr/>
          </p:nvSpPr>
          <p:spPr bwMode="auto">
            <a:xfrm>
              <a:off x="528" y="2784"/>
              <a:ext cx="1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分别进行快速排序</a:t>
              </a:r>
              <a:endParaRPr lang="zh-CN" altLang="en-US" sz="2400" b="1">
                <a:latin typeface="Times New Roman" panose="02020603050405020304" pitchFamily="18" charset="0"/>
                <a:ea typeface="楷体_GB2312" pitchFamily="49" charset="-122"/>
              </a:endParaRPr>
            </a:p>
          </p:txBody>
        </p:sp>
        <p:sp>
          <p:nvSpPr>
            <p:cNvPr id="53269" name="Text Box 96"/>
            <p:cNvSpPr txBox="1">
              <a:spLocks noChangeArrowheads="1"/>
            </p:cNvSpPr>
            <p:nvPr/>
          </p:nvSpPr>
          <p:spPr bwMode="auto">
            <a:xfrm>
              <a:off x="576" y="3505"/>
              <a:ext cx="9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有序序列</a:t>
              </a:r>
              <a:endParaRPr lang="zh-CN" altLang="en-US" sz="2400" b="1">
                <a:latin typeface="Times New Roman" panose="02020603050405020304" pitchFamily="18" charset="0"/>
                <a:ea typeface="楷体_GB2312" pitchFamily="49" charset="-122"/>
              </a:endParaRPr>
            </a:p>
          </p:txBody>
        </p:sp>
        <p:sp>
          <p:nvSpPr>
            <p:cNvPr id="255073" name="Oval 97"/>
            <p:cNvSpPr>
              <a:spLocks noChangeArrowheads="1"/>
            </p:cNvSpPr>
            <p:nvPr/>
          </p:nvSpPr>
          <p:spPr bwMode="auto">
            <a:xfrm>
              <a:off x="2475"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4" name="Oval 98"/>
            <p:cNvSpPr>
              <a:spLocks noChangeArrowheads="1"/>
            </p:cNvSpPr>
            <p:nvPr/>
          </p:nvSpPr>
          <p:spPr bwMode="auto">
            <a:xfrm>
              <a:off x="4128" y="3570"/>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5" name="Oval 99"/>
            <p:cNvSpPr>
              <a:spLocks noChangeArrowheads="1"/>
            </p:cNvSpPr>
            <p:nvPr/>
          </p:nvSpPr>
          <p:spPr bwMode="auto">
            <a:xfrm>
              <a:off x="4557"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6" name="Oval 100"/>
            <p:cNvSpPr>
              <a:spLocks noChangeArrowheads="1"/>
            </p:cNvSpPr>
            <p:nvPr/>
          </p:nvSpPr>
          <p:spPr bwMode="auto">
            <a:xfrm>
              <a:off x="3744" y="3570"/>
              <a:ext cx="292"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7" name="Oval 101"/>
            <p:cNvSpPr>
              <a:spLocks noChangeArrowheads="1"/>
            </p:cNvSpPr>
            <p:nvPr/>
          </p:nvSpPr>
          <p:spPr bwMode="auto">
            <a:xfrm>
              <a:off x="2850"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55078" name="Oval 102"/>
            <p:cNvSpPr>
              <a:spLocks noChangeArrowheads="1"/>
            </p:cNvSpPr>
            <p:nvPr/>
          </p:nvSpPr>
          <p:spPr bwMode="auto">
            <a:xfrm>
              <a:off x="3308"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6D863D-F073-46BC-8EFD-30C29ABD93EF}" type="slidenum">
              <a:rPr lang="en-US" altLang="zh-CN" sz="2400"/>
            </a:fld>
            <a:endParaRPr lang="en-US" altLang="zh-CN" sz="2400"/>
          </a:p>
        </p:txBody>
      </p:sp>
      <p:sp>
        <p:nvSpPr>
          <p:cNvPr id="54275" name="Rectangle 2"/>
          <p:cNvSpPr>
            <a:spLocks noGrp="1" noChangeArrowheads="1"/>
          </p:cNvSpPr>
          <p:nvPr>
            <p:ph type="title"/>
          </p:nvPr>
        </p:nvSpPr>
        <p:spPr>
          <a:xfrm>
            <a:off x="252412" y="1304094"/>
            <a:ext cx="8305800" cy="1141412"/>
          </a:xfrm>
        </p:spPr>
        <p:txBody>
          <a:bodyPr/>
          <a:lstStyle/>
          <a:p>
            <a:pPr marL="762000" indent="-762000" algn="l" eaLnBrk="1" hangingPunct="1"/>
            <a:r>
              <a:rPr lang="zh-CN" altLang="en-US" sz="2800" dirty="0">
                <a:solidFill>
                  <a:srgbClr val="002060"/>
                </a:solidFill>
                <a:latin typeface="黑体" panose="02010609060101010101" pitchFamily="49" charset="-122"/>
                <a:ea typeface="黑体" panose="02010609060101010101" pitchFamily="49" charset="-122"/>
              </a:rPr>
              <a:t> 例：</a:t>
            </a:r>
            <a:r>
              <a:rPr lang="zh-CN" altLang="en-US" sz="2800" dirty="0">
                <a:solidFill>
                  <a:schemeClr val="tx1"/>
                </a:solidFill>
                <a:latin typeface="黑体" panose="02010609060101010101" pitchFamily="49" charset="-122"/>
                <a:ea typeface="黑体" panose="02010609060101010101" pitchFamily="49" charset="-122"/>
              </a:rPr>
              <a:t>以关键字序列（</a:t>
            </a:r>
            <a:r>
              <a:rPr lang="en-US" altLang="zh-CN" sz="2800" dirty="0">
                <a:solidFill>
                  <a:schemeClr val="tx1"/>
                </a:solidFill>
                <a:latin typeface="黑体" panose="02010609060101010101" pitchFamily="49" charset="-122"/>
                <a:ea typeface="黑体" panose="02010609060101010101" pitchFamily="49" charset="-122"/>
              </a:rPr>
              <a:t>256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301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751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129</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937</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863</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742</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694</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076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438</a:t>
            </a:r>
            <a:r>
              <a:rPr lang="zh-CN" altLang="en-US" sz="2800" dirty="0">
                <a:solidFill>
                  <a:schemeClr val="tx1"/>
                </a:solidFill>
                <a:latin typeface="黑体" panose="02010609060101010101" pitchFamily="49" charset="-122"/>
                <a:ea typeface="黑体" panose="02010609060101010101" pitchFamily="49" charset="-122"/>
              </a:rPr>
              <a:t>）为例，写出执行快速算法的</a:t>
            </a:r>
            <a:r>
              <a:rPr lang="zh-CN" altLang="en-US" sz="2800" dirty="0">
                <a:solidFill>
                  <a:srgbClr val="C00000"/>
                </a:solidFill>
                <a:latin typeface="黑体" panose="02010609060101010101" pitchFamily="49" charset="-122"/>
                <a:ea typeface="黑体" panose="02010609060101010101" pitchFamily="49" charset="-122"/>
              </a:rPr>
              <a:t>各趟</a:t>
            </a:r>
            <a:r>
              <a:rPr lang="zh-CN" altLang="en-US" sz="2800" dirty="0">
                <a:solidFill>
                  <a:schemeClr val="tx1"/>
                </a:solidFill>
                <a:latin typeface="黑体" panose="02010609060101010101" pitchFamily="49" charset="-122"/>
                <a:ea typeface="黑体" panose="02010609060101010101" pitchFamily="49" charset="-122"/>
              </a:rPr>
              <a:t>排序结束时，关键字序列的状态。</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51619" name="Rectangle 3"/>
          <p:cNvSpPr>
            <a:spLocks noChangeArrowheads="1"/>
          </p:cNvSpPr>
          <p:nvPr/>
        </p:nvSpPr>
        <p:spPr bwMode="auto">
          <a:xfrm>
            <a:off x="381000" y="272677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C00000"/>
                </a:solidFill>
                <a:latin typeface="Times New Roman" panose="02020603050405020304" pitchFamily="18" charset="0"/>
                <a:ea typeface="楷体_GB2312" pitchFamily="49" charset="-122"/>
              </a:rPr>
              <a:t>原始序列： </a:t>
            </a: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endParaRPr lang="en-US" altLang="zh-CN" sz="2200" b="1" dirty="0">
              <a:latin typeface="黑体" panose="02010609060101010101" pitchFamily="49" charset="-122"/>
              <a:ea typeface="黑体" panose="02010609060101010101" pitchFamily="49" charset="-122"/>
            </a:endParaRPr>
          </a:p>
        </p:txBody>
      </p:sp>
      <p:sp>
        <p:nvSpPr>
          <p:cNvPr id="751621" name="Text Box 5"/>
          <p:cNvSpPr txBox="1">
            <a:spLocks noChangeArrowheads="1"/>
          </p:cNvSpPr>
          <p:nvPr/>
        </p:nvSpPr>
        <p:spPr bwMode="auto">
          <a:xfrm>
            <a:off x="914400" y="3410982"/>
            <a:ext cx="9906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a:t>
            </a:r>
            <a:endParaRPr lang="zh-CN" altLang="en-US" sz="2000" b="1" dirty="0">
              <a:solidFill>
                <a:srgbClr val="002060"/>
              </a:solidFill>
              <a:latin typeface="Times New Roman" panose="02020603050405020304" pitchFamily="18" charset="0"/>
              <a:ea typeface="楷体_GB2312" pitchFamily="49" charset="-122"/>
            </a:endParaRP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a:t>
            </a:r>
            <a:endParaRPr lang="zh-CN" altLang="en-US" sz="2000" b="1" dirty="0">
              <a:solidFill>
                <a:srgbClr val="002060"/>
              </a:solidFill>
              <a:latin typeface="Times New Roman" panose="02020603050405020304" pitchFamily="18" charset="0"/>
              <a:ea typeface="楷体_GB2312" pitchFamily="49" charset="-122"/>
            </a:endParaRPr>
          </a:p>
          <a:p>
            <a:pPr eaLnBrk="1" hangingPunct="1">
              <a:spcBef>
                <a:spcPct val="13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a:t>
            </a:r>
            <a:endParaRPr lang="zh-CN" altLang="en-US" sz="2000" b="1" dirty="0">
              <a:solidFill>
                <a:srgbClr val="002060"/>
              </a:solidFill>
              <a:latin typeface="Times New Roman" panose="02020603050405020304" pitchFamily="18" charset="0"/>
              <a:ea typeface="楷体_GB2312" pitchFamily="49" charset="-122"/>
            </a:endParaRP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4</a:t>
            </a:r>
            <a:r>
              <a:rPr lang="zh-CN" altLang="en-US" sz="2000" b="1" dirty="0">
                <a:solidFill>
                  <a:srgbClr val="002060"/>
                </a:solidFill>
                <a:latin typeface="Times New Roman" panose="02020603050405020304" pitchFamily="18" charset="0"/>
                <a:ea typeface="楷体_GB2312" pitchFamily="49" charset="-122"/>
              </a:rPr>
              <a:t>趟</a:t>
            </a:r>
            <a:endParaRPr lang="zh-CN" altLang="en-US" sz="2000" b="1" dirty="0">
              <a:solidFill>
                <a:srgbClr val="002060"/>
              </a:solidFill>
              <a:latin typeface="Times New Roman" panose="02020603050405020304" pitchFamily="18" charset="0"/>
              <a:ea typeface="楷体_GB2312" pitchFamily="49" charset="-122"/>
            </a:endParaRPr>
          </a:p>
        </p:txBody>
      </p:sp>
      <p:sp>
        <p:nvSpPr>
          <p:cNvPr id="751622" name="Rectangle 6"/>
          <p:cNvSpPr>
            <a:spLocks noChangeArrowheads="1"/>
          </p:cNvSpPr>
          <p:nvPr/>
        </p:nvSpPr>
        <p:spPr bwMode="auto">
          <a:xfrm>
            <a:off x="2057400" y="3410982"/>
            <a:ext cx="6834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endParaRPr lang="en-US" altLang="zh-CN" sz="2200" b="1" dirty="0">
              <a:latin typeface="黑体" panose="02010609060101010101" pitchFamily="49" charset="-122"/>
              <a:ea typeface="黑体" panose="02010609060101010101" pitchFamily="49" charset="-122"/>
            </a:endParaRPr>
          </a:p>
        </p:txBody>
      </p:sp>
      <p:sp>
        <p:nvSpPr>
          <p:cNvPr id="751623" name="Rectangle 7"/>
          <p:cNvSpPr>
            <a:spLocks noChangeArrowheads="1"/>
          </p:cNvSpPr>
          <p:nvPr/>
        </p:nvSpPr>
        <p:spPr bwMode="auto">
          <a:xfrm>
            <a:off x="1981200" y="4020582"/>
            <a:ext cx="6834188" cy="338138"/>
          </a:xfrm>
          <a:prstGeom prst="rect">
            <a:avLst/>
          </a:prstGeom>
          <a:solidFill>
            <a:schemeClr val="bg1"/>
          </a:solidFill>
          <a:ln w="9525">
            <a:noFill/>
            <a:miter lim="800000"/>
          </a:ln>
          <a:effectLst/>
        </p:spPr>
        <p:txBody>
          <a:bodyPr wrap="none" lIns="0" tIns="0" rIns="0" bIns="0">
            <a:spAutoFit/>
          </a:bodyPr>
          <a:lstStyle/>
          <a:p>
            <a:pPr eaLnBrk="1" hangingPunct="1">
              <a:defRPr/>
            </a:pPr>
            <a:r>
              <a:rPr lang="en-US" altLang="zh-CN" sz="2200" b="1">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076</a:t>
            </a:r>
            <a:r>
              <a:rPr lang="zh-CN" altLang="en-US" sz="2200" b="1">
                <a:latin typeface="黑体" panose="02010609060101010101" pitchFamily="49" charset="-122"/>
                <a:ea typeface="黑体" panose="02010609060101010101" pitchFamily="49" charset="-122"/>
              </a:rPr>
              <a:t>，</a:t>
            </a:r>
            <a:r>
              <a:rPr lang="en-US" altLang="zh-CN" sz="2200" b="1">
                <a:solidFill>
                  <a:schemeClr val="tx2"/>
                </a:solidFill>
                <a:latin typeface="黑体" panose="02010609060101010101" pitchFamily="49" charset="-122"/>
                <a:ea typeface="黑体" panose="02010609060101010101" pitchFamily="49" charset="-122"/>
              </a:rPr>
              <a:t>129</a:t>
            </a:r>
            <a:r>
              <a:rPr lang="zh-CN" altLang="en-US" sz="2200" b="1">
                <a:latin typeface="黑体" panose="02010609060101010101" pitchFamily="49" charset="-122"/>
                <a:ea typeface="黑体" panose="02010609060101010101" pitchFamily="49" charset="-122"/>
              </a:rPr>
              <a:t>，</a:t>
            </a:r>
            <a:r>
              <a:rPr lang="en-US" altLang="zh-CN" sz="2200" b="1">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256</a:t>
            </a:r>
            <a:r>
              <a:rPr lang="zh-CN" altLang="en-US" sz="2200" b="1">
                <a:latin typeface="黑体" panose="02010609060101010101" pitchFamily="49" charset="-122"/>
                <a:ea typeface="黑体" panose="02010609060101010101" pitchFamily="49" charset="-122"/>
              </a:rPr>
              <a:t>，</a:t>
            </a:r>
            <a:r>
              <a:rPr lang="en-US" altLang="zh-CN" sz="2200" b="1">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751</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937</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863</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742</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694</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301</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438</a:t>
            </a:r>
            <a:endParaRPr lang="en-US" altLang="zh-CN" sz="2200" b="1">
              <a:latin typeface="黑体" panose="02010609060101010101" pitchFamily="49" charset="-122"/>
              <a:ea typeface="黑体" panose="02010609060101010101" pitchFamily="49" charset="-122"/>
            </a:endParaRPr>
          </a:p>
        </p:txBody>
      </p:sp>
      <p:sp>
        <p:nvSpPr>
          <p:cNvPr id="751624" name="AutoShape 8"/>
          <p:cNvSpPr>
            <a:spLocks noChangeArrowheads="1"/>
          </p:cNvSpPr>
          <p:nvPr/>
        </p:nvSpPr>
        <p:spPr bwMode="auto">
          <a:xfrm>
            <a:off x="5977136" y="2498170"/>
            <a:ext cx="2785864" cy="379412"/>
          </a:xfrm>
          <a:prstGeom prst="wedgeRoundRectCallout">
            <a:avLst>
              <a:gd name="adj1" fmla="val 5084"/>
              <a:gd name="adj2" fmla="val -88857"/>
              <a:gd name="adj3" fmla="val 16667"/>
            </a:avLst>
          </a:prstGeom>
          <a:solidFill>
            <a:schemeClr val="tx2">
              <a:lumMod val="40000"/>
              <a:lumOff val="60000"/>
            </a:schemeClr>
          </a:solidFill>
          <a:ln>
            <a:noFill/>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000" b="1" dirty="0">
                <a:solidFill>
                  <a:srgbClr val="002060"/>
                </a:solidFill>
                <a:latin typeface="黑体" panose="02010609060101010101" pitchFamily="49" charset="-122"/>
                <a:ea typeface="黑体" panose="02010609060101010101" pitchFamily="49" charset="-122"/>
              </a:rPr>
              <a:t> 意即模拟算法实现步骤</a:t>
            </a:r>
            <a:endParaRPr lang="zh-CN" altLang="en-US" sz="2000" b="1" dirty="0">
              <a:solidFill>
                <a:srgbClr val="002060"/>
              </a:solidFill>
              <a:latin typeface="黑体" panose="02010609060101010101" pitchFamily="49" charset="-122"/>
              <a:ea typeface="黑体" panose="02010609060101010101" pitchFamily="49" charset="-122"/>
            </a:endParaRPr>
          </a:p>
        </p:txBody>
      </p:sp>
      <p:sp>
        <p:nvSpPr>
          <p:cNvPr id="751625" name="Rectangle 9"/>
          <p:cNvSpPr>
            <a:spLocks noChangeArrowheads="1"/>
          </p:cNvSpPr>
          <p:nvPr/>
        </p:nvSpPr>
        <p:spPr bwMode="auto">
          <a:xfrm>
            <a:off x="2000250" y="2860120"/>
            <a:ext cx="576263" cy="338137"/>
          </a:xfrm>
          <a:prstGeom prst="rect">
            <a:avLst/>
          </a:prstGeom>
          <a:solidFill>
            <a:schemeClr val="bg1"/>
          </a:solidFill>
          <a:ln w="9525">
            <a:noFill/>
            <a:miter lim="800000"/>
          </a:ln>
          <a:effectLst/>
        </p:spPr>
        <p:txBody>
          <a:bodyPr lIns="0" tIns="0" rIns="0" bIns="0">
            <a:spAutoFit/>
          </a:bodyPr>
          <a:lstStyle/>
          <a:p>
            <a:pPr eaLnBrk="1" fontAlgn="t" hangingPunct="1">
              <a:spcBef>
                <a:spcPct val="50000"/>
              </a:spcBef>
              <a:defRPr/>
            </a:pPr>
            <a:r>
              <a:rPr lang="en-US" altLang="zh-CN" sz="2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256</a:t>
            </a:r>
            <a:endParaRPr lang="en-US" altLang="zh-CN" sz="2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751626" name="Rectangle 10"/>
          <p:cNvSpPr>
            <a:spLocks noChangeArrowheads="1"/>
          </p:cNvSpPr>
          <p:nvPr/>
        </p:nvSpPr>
        <p:spPr bwMode="auto">
          <a:xfrm>
            <a:off x="20574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076</a:t>
            </a:r>
            <a:endParaRPr lang="en-US" altLang="zh-CN" sz="2200" b="1">
              <a:solidFill>
                <a:schemeClr val="tx2"/>
              </a:solidFill>
              <a:latin typeface="黑体" panose="02010609060101010101" pitchFamily="49" charset="-122"/>
              <a:ea typeface="黑体" panose="02010609060101010101" pitchFamily="49" charset="-122"/>
            </a:endParaRPr>
          </a:p>
        </p:txBody>
      </p:sp>
      <p:sp>
        <p:nvSpPr>
          <p:cNvPr id="751627" name="Rectangle 11"/>
          <p:cNvSpPr>
            <a:spLocks noChangeArrowheads="1"/>
          </p:cNvSpPr>
          <p:nvPr/>
        </p:nvSpPr>
        <p:spPr bwMode="auto">
          <a:xfrm>
            <a:off x="7620000" y="3477658"/>
            <a:ext cx="5334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dirty="0">
                <a:solidFill>
                  <a:schemeClr val="tx2"/>
                </a:solidFill>
                <a:latin typeface="黑体" panose="02010609060101010101" pitchFamily="49" charset="-122"/>
                <a:ea typeface="黑体" panose="02010609060101010101" pitchFamily="49" charset="-122"/>
              </a:rPr>
              <a:t>301</a:t>
            </a:r>
            <a:endParaRPr lang="en-US" altLang="zh-CN" sz="2200" b="1" dirty="0">
              <a:solidFill>
                <a:schemeClr val="tx2"/>
              </a:solidFill>
              <a:latin typeface="黑体" panose="02010609060101010101" pitchFamily="49" charset="-122"/>
              <a:ea typeface="黑体" panose="02010609060101010101" pitchFamily="49" charset="-122"/>
            </a:endParaRPr>
          </a:p>
        </p:txBody>
      </p:sp>
      <p:sp>
        <p:nvSpPr>
          <p:cNvPr id="751628" name="Rectangle 12"/>
          <p:cNvSpPr>
            <a:spLocks noChangeArrowheads="1"/>
          </p:cNvSpPr>
          <p:nvPr/>
        </p:nvSpPr>
        <p:spPr bwMode="auto">
          <a:xfrm>
            <a:off x="27432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129</a:t>
            </a:r>
            <a:endParaRPr lang="en-US" altLang="zh-CN" sz="2200" b="1">
              <a:solidFill>
                <a:schemeClr val="tx2"/>
              </a:solidFill>
              <a:latin typeface="黑体" panose="02010609060101010101" pitchFamily="49" charset="-122"/>
              <a:ea typeface="黑体" panose="02010609060101010101" pitchFamily="49" charset="-122"/>
            </a:endParaRPr>
          </a:p>
        </p:txBody>
      </p:sp>
      <p:sp>
        <p:nvSpPr>
          <p:cNvPr id="751629" name="Rectangle 13"/>
          <p:cNvSpPr>
            <a:spLocks noChangeArrowheads="1"/>
          </p:cNvSpPr>
          <p:nvPr/>
        </p:nvSpPr>
        <p:spPr bwMode="auto">
          <a:xfrm>
            <a:off x="41910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751</a:t>
            </a:r>
            <a:endParaRPr lang="en-US" altLang="zh-CN" sz="2200" b="1">
              <a:solidFill>
                <a:schemeClr val="tx2"/>
              </a:solidFill>
              <a:latin typeface="黑体" panose="02010609060101010101" pitchFamily="49" charset="-122"/>
              <a:ea typeface="黑体" panose="02010609060101010101" pitchFamily="49" charset="-122"/>
            </a:endParaRPr>
          </a:p>
        </p:txBody>
      </p:sp>
      <p:sp>
        <p:nvSpPr>
          <p:cNvPr id="751630" name="Rectangle 14"/>
          <p:cNvSpPr>
            <a:spLocks noChangeArrowheads="1"/>
          </p:cNvSpPr>
          <p:nvPr/>
        </p:nvSpPr>
        <p:spPr bwMode="auto">
          <a:xfrm>
            <a:off x="3462338" y="3410982"/>
            <a:ext cx="428625" cy="338138"/>
          </a:xfrm>
          <a:prstGeom prst="rect">
            <a:avLst/>
          </a:prstGeom>
          <a:solidFill>
            <a:schemeClr val="bg1"/>
          </a:solidFill>
          <a:ln w="9525">
            <a:noFill/>
            <a:miter lim="800000"/>
          </a:ln>
          <a:effectLst/>
        </p:spPr>
        <p:txBody>
          <a:bodyPr wrap="none"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256</a:t>
            </a:r>
            <a:endPar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2" name="Group 15"/>
          <p:cNvGrpSpPr/>
          <p:nvPr/>
        </p:nvGrpSpPr>
        <p:grpSpPr bwMode="auto">
          <a:xfrm>
            <a:off x="1981200" y="3410982"/>
            <a:ext cx="6934200" cy="382588"/>
            <a:chOff x="1248" y="1392"/>
            <a:chExt cx="4368" cy="240"/>
          </a:xfrm>
        </p:grpSpPr>
        <p:sp>
          <p:nvSpPr>
            <p:cNvPr id="54301" name="Rectangle 16"/>
            <p:cNvSpPr>
              <a:spLocks noChangeArrowheads="1"/>
            </p:cNvSpPr>
            <p:nvPr/>
          </p:nvSpPr>
          <p:spPr bwMode="auto">
            <a:xfrm>
              <a:off x="1248" y="1392"/>
              <a:ext cx="768" cy="240"/>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2" name="Rectangle 17"/>
            <p:cNvSpPr>
              <a:spLocks noChangeArrowheads="1"/>
            </p:cNvSpPr>
            <p:nvPr/>
          </p:nvSpPr>
          <p:spPr bwMode="auto">
            <a:xfrm>
              <a:off x="2592" y="1392"/>
              <a:ext cx="3024" cy="240"/>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34" name="Rectangle 18"/>
          <p:cNvSpPr>
            <a:spLocks noChangeArrowheads="1"/>
          </p:cNvSpPr>
          <p:nvPr/>
        </p:nvSpPr>
        <p:spPr bwMode="auto">
          <a:xfrm>
            <a:off x="4038600" y="4020582"/>
            <a:ext cx="4800600" cy="381000"/>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35" name="Rectangle 19"/>
          <p:cNvSpPr>
            <a:spLocks noChangeArrowheads="1"/>
          </p:cNvSpPr>
          <p:nvPr/>
        </p:nvSpPr>
        <p:spPr bwMode="auto">
          <a:xfrm>
            <a:off x="1981200" y="4020582"/>
            <a:ext cx="7162800" cy="407988"/>
          </a:xfrm>
          <a:prstGeom prst="rect">
            <a:avLst/>
          </a:prstGeom>
          <a:solidFill>
            <a:schemeClr val="bg1"/>
          </a:solidFill>
          <a:ln w="9525">
            <a:noFill/>
            <a:miter lim="800000"/>
          </a:ln>
          <a:effectLst/>
        </p:spPr>
        <p:txBody>
          <a:bodyPr lIns="0" tIns="0" rIns="0" bIns="72000">
            <a:spAutoFit/>
          </a:bodyPr>
          <a:lstStyle/>
          <a:p>
            <a:pPr eaLnBrk="1" hangingPunct="1">
              <a:defRPr/>
            </a:pPr>
            <a:r>
              <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438</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937</a:t>
            </a:r>
            <a:endParaRPr lang="en-US" altLang="zh-CN" sz="2200" b="1" dirty="0">
              <a:solidFill>
                <a:schemeClr val="tx2"/>
              </a:solidFill>
              <a:latin typeface="黑体" panose="02010609060101010101" pitchFamily="49" charset="-122"/>
              <a:ea typeface="黑体" panose="02010609060101010101" pitchFamily="49" charset="-122"/>
            </a:endParaRPr>
          </a:p>
        </p:txBody>
      </p:sp>
      <p:sp>
        <p:nvSpPr>
          <p:cNvPr id="751636" name="Rectangle 20"/>
          <p:cNvSpPr>
            <a:spLocks noChangeArrowheads="1"/>
          </p:cNvSpPr>
          <p:nvPr/>
        </p:nvSpPr>
        <p:spPr bwMode="auto">
          <a:xfrm>
            <a:off x="6858000" y="4020582"/>
            <a:ext cx="500063" cy="336550"/>
          </a:xfrm>
          <a:prstGeom prst="rect">
            <a:avLst/>
          </a:prstGeom>
          <a:solidFill>
            <a:schemeClr val="bg1"/>
          </a:solidFill>
          <a:ln w="9525">
            <a:noFill/>
            <a:miter lim="800000"/>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751</a:t>
            </a:r>
            <a:endPar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3" name="Group 21"/>
          <p:cNvGrpSpPr/>
          <p:nvPr/>
        </p:nvGrpSpPr>
        <p:grpSpPr bwMode="auto">
          <a:xfrm>
            <a:off x="4038600" y="4020582"/>
            <a:ext cx="4724400" cy="381000"/>
            <a:chOff x="2592" y="1776"/>
            <a:chExt cx="2976" cy="240"/>
          </a:xfrm>
        </p:grpSpPr>
        <p:sp>
          <p:nvSpPr>
            <p:cNvPr id="54299" name="Rectangle 22"/>
            <p:cNvSpPr>
              <a:spLocks noChangeArrowheads="1"/>
            </p:cNvSpPr>
            <p:nvPr/>
          </p:nvSpPr>
          <p:spPr bwMode="auto">
            <a:xfrm>
              <a:off x="2592" y="1776"/>
              <a:ext cx="1680" cy="240"/>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0" name="Rectangle 23"/>
            <p:cNvSpPr>
              <a:spLocks noChangeArrowheads="1"/>
            </p:cNvSpPr>
            <p:nvPr/>
          </p:nvSpPr>
          <p:spPr bwMode="auto">
            <a:xfrm>
              <a:off x="4800" y="1776"/>
              <a:ext cx="768" cy="240"/>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40" name="Rectangle 24"/>
          <p:cNvSpPr>
            <a:spLocks noChangeArrowheads="1"/>
          </p:cNvSpPr>
          <p:nvPr/>
        </p:nvSpPr>
        <p:spPr bwMode="auto">
          <a:xfrm>
            <a:off x="1981200" y="4707970"/>
            <a:ext cx="7162800" cy="338137"/>
          </a:xfrm>
          <a:prstGeom prst="rect">
            <a:avLst/>
          </a:prstGeom>
          <a:solidFill>
            <a:schemeClr val="bg1"/>
          </a:solidFill>
          <a:ln w="9525">
            <a:noFill/>
            <a:miter lim="800000"/>
          </a:ln>
          <a:effectLst/>
        </p:spPr>
        <p:txBody>
          <a:bodyPr lIns="0" tIns="0" rIns="0" bIns="0">
            <a:spAutoFit/>
          </a:bodyPr>
          <a:lstStyle/>
          <a:p>
            <a:pPr eaLnBrk="1" hangingPunct="1">
              <a:defRPr/>
            </a:pPr>
            <a:r>
              <a:rPr lang="en-US" altLang="zh-CN" sz="2200" b="1">
                <a:effectLst>
                  <a:outerShdw blurRad="38100" dist="38100" dir="2700000" algn="tl">
                    <a:srgbClr val="C0C0C0"/>
                  </a:outerShdw>
                </a:effectLst>
                <a:latin typeface="黑体" panose="02010609060101010101" pitchFamily="49" charset="-122"/>
                <a:ea typeface="黑体" panose="02010609060101010101" pitchFamily="49" charset="-122"/>
              </a:rPr>
              <a:t>076</a:t>
            </a:r>
            <a:r>
              <a:rPr lang="zh-CN" altLang="en-US" sz="2200" b="1">
                <a:latin typeface="黑体" panose="02010609060101010101" pitchFamily="49" charset="-122"/>
                <a:ea typeface="黑体" panose="02010609060101010101" pitchFamily="49" charset="-122"/>
              </a:rPr>
              <a:t>，</a:t>
            </a:r>
            <a:r>
              <a:rPr lang="en-US" altLang="zh-CN" sz="2200" b="1">
                <a:effectLst>
                  <a:outerShdw blurRad="38100" dist="38100" dir="2700000" algn="tl">
                    <a:srgbClr val="C0C0C0"/>
                  </a:outerShdw>
                </a:effectLst>
                <a:latin typeface="黑体" panose="02010609060101010101" pitchFamily="49" charset="-122"/>
                <a:ea typeface="黑体" panose="02010609060101010101" pitchFamily="49" charset="-122"/>
              </a:rPr>
              <a:t>129</a:t>
            </a:r>
            <a:r>
              <a:rPr lang="zh-CN" altLang="en-US" sz="2200" b="1">
                <a:latin typeface="黑体" panose="02010609060101010101" pitchFamily="49" charset="-122"/>
                <a:ea typeface="黑体" panose="02010609060101010101" pitchFamily="49" charset="-122"/>
              </a:rPr>
              <a:t>，</a:t>
            </a:r>
            <a:r>
              <a:rPr lang="en-US" altLang="zh-CN" sz="2200" b="1">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256</a:t>
            </a:r>
            <a:r>
              <a:rPr lang="zh-CN" altLang="en-US" sz="2200" b="1">
                <a:latin typeface="黑体" panose="02010609060101010101" pitchFamily="49" charset="-122"/>
                <a:ea typeface="黑体" panose="02010609060101010101" pitchFamily="49" charset="-122"/>
              </a:rPr>
              <a:t>，</a:t>
            </a:r>
            <a:r>
              <a:rPr lang="en-US" altLang="zh-CN" sz="2200" b="1">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438</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301</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694</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742</a:t>
            </a:r>
            <a:r>
              <a:rPr lang="zh-CN" altLang="en-US" sz="2200" b="1">
                <a:latin typeface="黑体" panose="02010609060101010101" pitchFamily="49" charset="-122"/>
                <a:ea typeface="黑体" panose="02010609060101010101" pitchFamily="49" charset="-122"/>
              </a:rPr>
              <a:t>，</a:t>
            </a:r>
            <a:r>
              <a:rPr lang="en-US" altLang="zh-CN" sz="2200" b="1">
                <a:effectLst>
                  <a:outerShdw blurRad="38100" dist="38100" dir="2700000" algn="tl">
                    <a:srgbClr val="C0C0C0"/>
                  </a:outerShdw>
                </a:effectLst>
                <a:latin typeface="黑体" panose="02010609060101010101" pitchFamily="49" charset="-122"/>
                <a:ea typeface="黑体" panose="02010609060101010101" pitchFamily="49" charset="-122"/>
              </a:rPr>
              <a:t>751</a:t>
            </a:r>
            <a:r>
              <a:rPr lang="zh-CN" altLang="en-US" sz="2200" b="1">
                <a:latin typeface="黑体" panose="02010609060101010101" pitchFamily="49" charset="-122"/>
                <a:ea typeface="黑体" panose="02010609060101010101" pitchFamily="49" charset="-122"/>
              </a:rPr>
              <a:t>，</a:t>
            </a:r>
            <a:r>
              <a:rPr lang="en-US" altLang="zh-CN" sz="2200" b="1">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863</a:t>
            </a: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937</a:t>
            </a:r>
            <a:endParaRPr lang="en-US" altLang="zh-CN" sz="2200" b="1">
              <a:latin typeface="黑体" panose="02010609060101010101" pitchFamily="49" charset="-122"/>
              <a:ea typeface="黑体" panose="02010609060101010101" pitchFamily="49" charset="-122"/>
            </a:endParaRPr>
          </a:p>
        </p:txBody>
      </p:sp>
      <p:sp>
        <p:nvSpPr>
          <p:cNvPr id="751641" name="Rectangle 25"/>
          <p:cNvSpPr>
            <a:spLocks noChangeArrowheads="1"/>
          </p:cNvSpPr>
          <p:nvPr/>
        </p:nvSpPr>
        <p:spPr bwMode="auto">
          <a:xfrm>
            <a:off x="7543800" y="4707970"/>
            <a:ext cx="1219200" cy="379412"/>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2" name="Rectangle 26"/>
          <p:cNvSpPr>
            <a:spLocks noChangeArrowheads="1"/>
          </p:cNvSpPr>
          <p:nvPr/>
        </p:nvSpPr>
        <p:spPr bwMode="auto">
          <a:xfrm>
            <a:off x="1981200" y="4630182"/>
            <a:ext cx="7162800" cy="520700"/>
          </a:xfrm>
          <a:prstGeom prst="rect">
            <a:avLst/>
          </a:prstGeom>
          <a:solidFill>
            <a:schemeClr val="bg1"/>
          </a:solidFill>
          <a:ln w="9525">
            <a:noFill/>
            <a:miter lim="800000"/>
          </a:ln>
          <a:effectLst/>
        </p:spPr>
        <p:txBody>
          <a:bodyPr lIns="0" tIns="72000" rIns="0" bIns="108000">
            <a:spAutoFit/>
          </a:bodyPr>
          <a:lstStyle/>
          <a:p>
            <a:pPr eaLnBrk="1" hangingPunct="1">
              <a:defRPr/>
            </a:pP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endParaRPr lang="en-US" altLang="zh-CN" sz="2200" b="1" dirty="0">
              <a:latin typeface="黑体" panose="02010609060101010101" pitchFamily="49" charset="-122"/>
              <a:ea typeface="黑体" panose="02010609060101010101" pitchFamily="49" charset="-122"/>
            </a:endParaRPr>
          </a:p>
        </p:txBody>
      </p:sp>
      <p:sp>
        <p:nvSpPr>
          <p:cNvPr id="751643" name="Rectangle 27"/>
          <p:cNvSpPr>
            <a:spLocks noChangeArrowheads="1"/>
          </p:cNvSpPr>
          <p:nvPr/>
        </p:nvSpPr>
        <p:spPr bwMode="auto">
          <a:xfrm>
            <a:off x="4800600" y="4707970"/>
            <a:ext cx="533400" cy="338137"/>
          </a:xfrm>
          <a:prstGeom prst="rect">
            <a:avLst/>
          </a:prstGeom>
          <a:solidFill>
            <a:schemeClr val="bg1"/>
          </a:solidFill>
          <a:ln w="9525">
            <a:noFill/>
            <a:miter lim="800000"/>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438</a:t>
            </a:r>
            <a:endParaRPr lang="en-US" altLang="zh-CN"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751644" name="Rectangle 28"/>
          <p:cNvSpPr>
            <a:spLocks noChangeArrowheads="1"/>
          </p:cNvSpPr>
          <p:nvPr/>
        </p:nvSpPr>
        <p:spPr bwMode="auto">
          <a:xfrm>
            <a:off x="5410200" y="4707970"/>
            <a:ext cx="1295400" cy="379412"/>
          </a:xfrm>
          <a:prstGeom prst="rect">
            <a:avLst/>
          </a:prstGeom>
          <a:noFill/>
          <a:ln w="222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5" name="Rectangle 29"/>
          <p:cNvSpPr>
            <a:spLocks noChangeArrowheads="1"/>
          </p:cNvSpPr>
          <p:nvPr/>
        </p:nvSpPr>
        <p:spPr bwMode="auto">
          <a:xfrm>
            <a:off x="1981200" y="5392182"/>
            <a:ext cx="7162800" cy="407988"/>
          </a:xfrm>
          <a:prstGeom prst="rect">
            <a:avLst/>
          </a:prstGeom>
          <a:solidFill>
            <a:schemeClr val="bg1"/>
          </a:solidFill>
          <a:ln w="9525">
            <a:noFill/>
            <a:miter lim="800000"/>
          </a:ln>
          <a:effectLst/>
        </p:spPr>
        <p:txBody>
          <a:bodyPr lIns="0" tIns="0" rIns="0" bIns="72000">
            <a:spAutoFit/>
          </a:bodyPr>
          <a:lstStyle/>
          <a:p>
            <a:pPr eaLnBrk="1" hangingPunct="1">
              <a:defRPr/>
            </a:pP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438</a:t>
            </a:r>
            <a:r>
              <a:rPr lang="zh-CN" altLang="en-US" sz="2200" b="1" dirty="0">
                <a:latin typeface="黑体" panose="02010609060101010101" pitchFamily="49" charset="-122"/>
                <a:ea typeface="黑体" panose="02010609060101010101" pitchFamily="49" charset="-122"/>
              </a:rPr>
              <a:t>，</a:t>
            </a:r>
            <a:r>
              <a:rPr lang="en-US" altLang="zh-CN" sz="2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937</a:t>
            </a:r>
            <a:endPar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1624"/>
                                        </p:tgtEl>
                                        <p:attrNameLst>
                                          <p:attrName>style.visibility</p:attrName>
                                        </p:attrNameLst>
                                      </p:cBhvr>
                                      <p:to>
                                        <p:strVal val="visible"/>
                                      </p:to>
                                    </p:set>
                                    <p:anim calcmode="lin" valueType="num">
                                      <p:cBhvr additive="base">
                                        <p:cTn id="7" dur="500" fill="hold"/>
                                        <p:tgtEl>
                                          <p:spTgt spid="751624"/>
                                        </p:tgtEl>
                                        <p:attrNameLst>
                                          <p:attrName>ppt_x</p:attrName>
                                        </p:attrNameLst>
                                      </p:cBhvr>
                                      <p:tavLst>
                                        <p:tav tm="0">
                                          <p:val>
                                            <p:strVal val="1+#ppt_w/2"/>
                                          </p:val>
                                        </p:tav>
                                        <p:tav tm="100000">
                                          <p:val>
                                            <p:strVal val="#ppt_x"/>
                                          </p:val>
                                        </p:tav>
                                      </p:tavLst>
                                    </p:anim>
                                    <p:anim calcmode="lin" valueType="num">
                                      <p:cBhvr additive="base">
                                        <p:cTn id="8" dur="500" fill="hold"/>
                                        <p:tgtEl>
                                          <p:spTgt spid="7516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1619"/>
                                        </p:tgtEl>
                                        <p:attrNameLst>
                                          <p:attrName>style.visibility</p:attrName>
                                        </p:attrNameLst>
                                      </p:cBhvr>
                                      <p:to>
                                        <p:strVal val="visible"/>
                                      </p:to>
                                    </p:set>
                                    <p:animEffect transition="in" filter="wipe(left)">
                                      <p:cBhvr>
                                        <p:cTn id="13" dur="500"/>
                                        <p:tgtEl>
                                          <p:spTgt spid="7516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1621"/>
                                        </p:tgtEl>
                                        <p:attrNameLst>
                                          <p:attrName>style.visibility</p:attrName>
                                        </p:attrNameLst>
                                      </p:cBhvr>
                                      <p:to>
                                        <p:strVal val="visible"/>
                                      </p:to>
                                    </p:set>
                                    <p:animEffect transition="in" filter="wipe(up)">
                                      <p:cBhvr>
                                        <p:cTn id="18" dur="500"/>
                                        <p:tgtEl>
                                          <p:spTgt spid="75162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16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16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1626"/>
                                        </p:tgtEl>
                                        <p:attrNameLst>
                                          <p:attrName>style.visibility</p:attrName>
                                        </p:attrNameLst>
                                      </p:cBhvr>
                                      <p:to>
                                        <p:strVal val="visible"/>
                                      </p:to>
                                    </p:set>
                                    <p:anim calcmode="lin" valueType="num">
                                      <p:cBhvr additive="base">
                                        <p:cTn id="31" dur="500" fill="hold"/>
                                        <p:tgtEl>
                                          <p:spTgt spid="751626"/>
                                        </p:tgtEl>
                                        <p:attrNameLst>
                                          <p:attrName>ppt_x</p:attrName>
                                        </p:attrNameLst>
                                      </p:cBhvr>
                                      <p:tavLst>
                                        <p:tav tm="0">
                                          <p:val>
                                            <p:strVal val="1+#ppt_w/2"/>
                                          </p:val>
                                        </p:tav>
                                        <p:tav tm="100000">
                                          <p:val>
                                            <p:strVal val="#ppt_x"/>
                                          </p:val>
                                        </p:tav>
                                      </p:tavLst>
                                    </p:anim>
                                    <p:anim calcmode="lin" valueType="num">
                                      <p:cBhvr additive="base">
                                        <p:cTn id="32" dur="500" fill="hold"/>
                                        <p:tgtEl>
                                          <p:spTgt spid="7516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1627"/>
                                        </p:tgtEl>
                                        <p:attrNameLst>
                                          <p:attrName>style.visibility</p:attrName>
                                        </p:attrNameLst>
                                      </p:cBhvr>
                                      <p:to>
                                        <p:strVal val="visible"/>
                                      </p:to>
                                    </p:set>
                                    <p:anim calcmode="lin" valueType="num">
                                      <p:cBhvr additive="base">
                                        <p:cTn id="37" dur="500" fill="hold"/>
                                        <p:tgtEl>
                                          <p:spTgt spid="751627"/>
                                        </p:tgtEl>
                                        <p:attrNameLst>
                                          <p:attrName>ppt_x</p:attrName>
                                        </p:attrNameLst>
                                      </p:cBhvr>
                                      <p:tavLst>
                                        <p:tav tm="0">
                                          <p:val>
                                            <p:strVal val="0-#ppt_w/2"/>
                                          </p:val>
                                        </p:tav>
                                        <p:tav tm="100000">
                                          <p:val>
                                            <p:strVal val="#ppt_x"/>
                                          </p:val>
                                        </p:tav>
                                      </p:tavLst>
                                    </p:anim>
                                    <p:anim calcmode="lin" valueType="num">
                                      <p:cBhvr additive="base">
                                        <p:cTn id="38" dur="500" fill="hold"/>
                                        <p:tgtEl>
                                          <p:spTgt spid="7516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1628"/>
                                        </p:tgtEl>
                                        <p:attrNameLst>
                                          <p:attrName>style.visibility</p:attrName>
                                        </p:attrNameLst>
                                      </p:cBhvr>
                                      <p:to>
                                        <p:strVal val="visible"/>
                                      </p:to>
                                    </p:set>
                                    <p:anim calcmode="lin" valueType="num">
                                      <p:cBhvr additive="base">
                                        <p:cTn id="43" dur="500" fill="hold"/>
                                        <p:tgtEl>
                                          <p:spTgt spid="751628"/>
                                        </p:tgtEl>
                                        <p:attrNameLst>
                                          <p:attrName>ppt_x</p:attrName>
                                        </p:attrNameLst>
                                      </p:cBhvr>
                                      <p:tavLst>
                                        <p:tav tm="0">
                                          <p:val>
                                            <p:strVal val="1+#ppt_w/2"/>
                                          </p:val>
                                        </p:tav>
                                        <p:tav tm="100000">
                                          <p:val>
                                            <p:strVal val="#ppt_x"/>
                                          </p:val>
                                        </p:tav>
                                      </p:tavLst>
                                    </p:anim>
                                    <p:anim calcmode="lin" valueType="num">
                                      <p:cBhvr additive="base">
                                        <p:cTn id="44" dur="500" fill="hold"/>
                                        <p:tgtEl>
                                          <p:spTgt spid="7516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1629"/>
                                        </p:tgtEl>
                                        <p:attrNameLst>
                                          <p:attrName>style.visibility</p:attrName>
                                        </p:attrNameLst>
                                      </p:cBhvr>
                                      <p:to>
                                        <p:strVal val="visible"/>
                                      </p:to>
                                    </p:set>
                                    <p:anim calcmode="lin" valueType="num">
                                      <p:cBhvr additive="base">
                                        <p:cTn id="49" dur="500" fill="hold"/>
                                        <p:tgtEl>
                                          <p:spTgt spid="751629"/>
                                        </p:tgtEl>
                                        <p:attrNameLst>
                                          <p:attrName>ppt_x</p:attrName>
                                        </p:attrNameLst>
                                      </p:cBhvr>
                                      <p:tavLst>
                                        <p:tav tm="0">
                                          <p:val>
                                            <p:strVal val="0-#ppt_w/2"/>
                                          </p:val>
                                        </p:tav>
                                        <p:tav tm="100000">
                                          <p:val>
                                            <p:strVal val="#ppt_x"/>
                                          </p:val>
                                        </p:tav>
                                      </p:tavLst>
                                    </p:anim>
                                    <p:anim calcmode="lin" valueType="num">
                                      <p:cBhvr additive="base">
                                        <p:cTn id="50" dur="500" fill="hold"/>
                                        <p:tgtEl>
                                          <p:spTgt spid="75162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751630"/>
                                        </p:tgtEl>
                                        <p:attrNameLst>
                                          <p:attrName>style.visibility</p:attrName>
                                        </p:attrNameLst>
                                      </p:cBhvr>
                                      <p:to>
                                        <p:strVal val="visible"/>
                                      </p:to>
                                    </p:set>
                                    <p:animEffect transition="in" filter="slide(fromTop)">
                                      <p:cBhvr>
                                        <p:cTn id="55" dur="500"/>
                                        <p:tgtEl>
                                          <p:spTgt spid="751630"/>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51623"/>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751634"/>
                                        </p:tgtEl>
                                        <p:attrNameLst>
                                          <p:attrName>style.visibility</p:attrName>
                                        </p:attrNameLst>
                                      </p:cBhvr>
                                      <p:to>
                                        <p:strVal val="visible"/>
                                      </p:to>
                                    </p:set>
                                  </p:childTnLst>
                                  <p:subTnLst>
                                    <p:set>
                                      <p:cBhvr override="childStyle">
                                        <p:cTn dur="1" fill="hold" display="0" masterRel="nextClick" afterEffect="1"/>
                                        <p:tgtEl>
                                          <p:spTgt spid="751634"/>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516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751636"/>
                                        </p:tgtEl>
                                        <p:attrNameLst>
                                          <p:attrName>style.visibility</p:attrName>
                                        </p:attrNameLst>
                                      </p:cBhvr>
                                      <p:to>
                                        <p:strVal val="visible"/>
                                      </p:to>
                                    </p:set>
                                    <p:animEffect transition="in" filter="slide(fromTop)">
                                      <p:cBhvr>
                                        <p:cTn id="77" dur="500"/>
                                        <p:tgtEl>
                                          <p:spTgt spid="751636"/>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751640"/>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7516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516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751643"/>
                                        </p:tgtEl>
                                        <p:attrNameLst>
                                          <p:attrName>style.visibility</p:attrName>
                                        </p:attrNameLst>
                                      </p:cBhvr>
                                      <p:to>
                                        <p:strVal val="visible"/>
                                      </p:to>
                                    </p:set>
                                    <p:animEffect transition="in" filter="slide(fromTop)">
                                      <p:cBhvr>
                                        <p:cTn id="99" dur="500"/>
                                        <p:tgtEl>
                                          <p:spTgt spid="751643"/>
                                        </p:tgtEl>
                                      </p:cBhvr>
                                    </p:animEffect>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51644"/>
                                        </p:tgtEl>
                                        <p:attrNameLst>
                                          <p:attrName>style.visibility</p:attrName>
                                        </p:attrNameLst>
                                      </p:cBhvr>
                                      <p:to>
                                        <p:strVal val="visible"/>
                                      </p:to>
                                    </p:set>
                                    <p:anim calcmode="lin" valueType="num">
                                      <p:cBhvr>
                                        <p:cTn id="104" dur="500" fill="hold"/>
                                        <p:tgtEl>
                                          <p:spTgt spid="751644"/>
                                        </p:tgtEl>
                                        <p:attrNameLst>
                                          <p:attrName>ppt_w</p:attrName>
                                        </p:attrNameLst>
                                      </p:cBhvr>
                                      <p:tavLst>
                                        <p:tav tm="0">
                                          <p:val>
                                            <p:fltVal val="0"/>
                                          </p:val>
                                        </p:tav>
                                        <p:tav tm="100000">
                                          <p:val>
                                            <p:strVal val="#ppt_w"/>
                                          </p:val>
                                        </p:tav>
                                      </p:tavLst>
                                    </p:anim>
                                    <p:anim calcmode="lin" valueType="num">
                                      <p:cBhvr>
                                        <p:cTn id="105" dur="500" fill="hold"/>
                                        <p:tgtEl>
                                          <p:spTgt spid="751644"/>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51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autoUpdateAnimBg="0"/>
      <p:bldP spid="751621" grpId="0" autoUpdateAnimBg="0"/>
      <p:bldP spid="751622" grpId="0" autoUpdateAnimBg="0"/>
      <p:bldP spid="751623" grpId="0" animBg="1" autoUpdateAnimBg="0"/>
      <p:bldP spid="751624" grpId="0" animBg="1" autoUpdateAnimBg="0"/>
      <p:bldP spid="751625" grpId="0" animBg="1" autoUpdateAnimBg="0"/>
      <p:bldP spid="751626" grpId="0" animBg="1" autoUpdateAnimBg="0"/>
      <p:bldP spid="751627" grpId="0" animBg="1" autoUpdateAnimBg="0"/>
      <p:bldP spid="751628" grpId="0" animBg="1" autoUpdateAnimBg="0"/>
      <p:bldP spid="751629" grpId="0" animBg="1" autoUpdateAnimBg="0"/>
      <p:bldP spid="751630" grpId="0" animBg="1" autoUpdateAnimBg="0"/>
      <p:bldP spid="751634" grpId="0" animBg="1"/>
      <p:bldP spid="751635" grpId="0" animBg="1" autoUpdateAnimBg="0"/>
      <p:bldP spid="751636" grpId="0" animBg="1" autoUpdateAnimBg="0"/>
      <p:bldP spid="751640" grpId="0" animBg="1" autoUpdateAnimBg="0"/>
      <p:bldP spid="751641" grpId="0" animBg="1"/>
      <p:bldP spid="751642" grpId="0" animBg="1" autoUpdateAnimBg="0"/>
      <p:bldP spid="751643" grpId="0" animBg="1" autoUpdateAnimBg="0"/>
      <p:bldP spid="751644" grpId="0" animBg="1"/>
      <p:bldP spid="75164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二、快速排序(算法实现)</a:t>
            </a:r>
            <a:endParaRPr lang="en-US" altLang="zh-CN" sz="3300">
              <a:latin typeface="黑体" panose="02010609060101010101" pitchFamily="49" charset="-122"/>
              <a:ea typeface="黑体" panose="02010609060101010101" pitchFamily="49" charset="-122"/>
            </a:endParaRPr>
          </a:p>
        </p:txBody>
      </p:sp>
      <p:sp>
        <p:nvSpPr>
          <p:cNvPr id="552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9090E1-D617-402C-8F60-020D38CB866F}" type="slidenum">
              <a:rPr lang="zh-CN" altLang="en-US" sz="2400"/>
            </a:fld>
            <a:endParaRPr lang="en-US" altLang="zh-CN" sz="2400"/>
          </a:p>
        </p:txBody>
      </p:sp>
      <p:sp>
        <p:nvSpPr>
          <p:cNvPr id="553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5301" name="Rectangle 5"/>
          <p:cNvSpPr>
            <a:spLocks noGrp="1" noChangeArrowheads="1"/>
          </p:cNvSpPr>
          <p:nvPr>
            <p:ph type="body" idx="1"/>
          </p:nvPr>
        </p:nvSpPr>
        <p:spPr>
          <a:xfrm>
            <a:off x="381000" y="2819400"/>
            <a:ext cx="8763000" cy="4038600"/>
          </a:xfrm>
        </p:spPr>
        <p:txBody>
          <a:bodyPr/>
          <a:lstStyle/>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void QuickSort(int low, int high)</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int i, j</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 = low;	j = high;</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记录顺序表的上、下界</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Pivotkey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[low];</a:t>
            </a:r>
            <a:r>
              <a:rPr lang="en-US" altLang="zh-CN" sz="1900" b="1" dirty="0">
                <a:latin typeface="黑体" panose="02010609060101010101" pitchFamily="49" charset="-122"/>
                <a:ea typeface="黑体" panose="02010609060101010101" pitchFamily="49" charset="-122"/>
              </a:rPr>
              <a:t>       //</a:t>
            </a:r>
            <a:r>
              <a:rPr lang="en-US" altLang="zh-CN" sz="1900" b="1" dirty="0" err="1">
                <a:latin typeface="黑体" panose="02010609060101010101" pitchFamily="49" charset="-122"/>
                <a:ea typeface="黑体" panose="02010609060101010101" pitchFamily="49" charset="-122"/>
              </a:rPr>
              <a:t>PrivotKey</a:t>
            </a:r>
            <a:r>
              <a:rPr lang="zh-CN" altLang="en-US" sz="1900" b="1" dirty="0">
                <a:latin typeface="黑体" panose="02010609060101010101" pitchFamily="49" charset="-122"/>
                <a:ea typeface="黑体" panose="02010609060101010101" pitchFamily="49" charset="-122"/>
              </a:rPr>
              <a:t>记录枢轴记录</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while(</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&lt;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//当high&gt;low的时候循环</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&gt;=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else break;</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]&lt;</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   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high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Pivotkey;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if (i&lt;low-1)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i, </a:t>
            </a:r>
            <a:r>
              <a:rPr lang="zh-CN" altLang="zh-CN" sz="1900" b="1" dirty="0">
                <a:latin typeface="黑体" panose="02010609060101010101" pitchFamily="49" charset="-122"/>
                <a:ea typeface="黑体" panose="02010609060101010101" pitchFamily="49" charset="-122"/>
              </a:rPr>
              <a:t>low</a:t>
            </a:r>
            <a:r>
              <a:rPr lang="zh-CN" altLang="en-US"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1</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//对子对象数组进行递归快速排序</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i</a:t>
            </a:r>
            <a:r>
              <a:rPr lang="en-US" altLang="zh-CN" sz="1900" b="1" dirty="0">
                <a:latin typeface="黑体" panose="02010609060101010101" pitchFamily="49" charset="-122"/>
                <a:ea typeface="黑体" panose="02010609060101010101" pitchFamily="49" charset="-122"/>
              </a:rPr>
              <a:t>f (high+1&lt;j)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high+1</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j</a:t>
            </a:r>
            <a:r>
              <a:rPr lang="zh-CN" altLang="zh-CN" sz="1900" b="1" dirty="0">
                <a:latin typeface="黑体" panose="02010609060101010101" pitchFamily="49" charset="-122"/>
                <a:ea typeface="黑体" panose="02010609060101010101" pitchFamily="49" charset="-122"/>
              </a:rPr>
              <a:t>);}</a:t>
            </a:r>
            <a:endParaRPr lang="zh-CN" altLang="zh-CN" sz="1900" b="1" dirty="0">
              <a:latin typeface="黑体" panose="02010609060101010101" pitchFamily="49" charset="-122"/>
              <a:ea typeface="黑体" panose="02010609060101010101" pitchFamily="49" charset="-122"/>
            </a:endParaRPr>
          </a:p>
        </p:txBody>
      </p:sp>
      <p:sp>
        <p:nvSpPr>
          <p:cNvPr id="5530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13,11,22,34,15,44,76,66,</a:t>
            </a:r>
            <a:endParaRPr lang="en-US" altLang="zh-CN" b="1" dirty="0">
              <a:latin typeface="黑体" panose="02010609060101010101" pitchFamily="49" charset="-122"/>
              <a:ea typeface="黑体" panose="02010609060101010101" pitchFamily="49" charset="-122"/>
            </a:endParaRPr>
          </a:p>
          <a:p>
            <a:pPr algn="just">
              <a:buNone/>
            </a:pPr>
            <a:r>
              <a:rPr lang="en-US" altLang="zh-CN" b="1" dirty="0">
                <a:latin typeface="黑体" panose="02010609060101010101" pitchFamily="49" charset="-122"/>
                <a:ea typeface="黑体" panose="02010609060101010101" pitchFamily="49" charset="-122"/>
              </a:rPr>
              <a:t>100,9,14,20,2,5,8</a:t>
            </a:r>
            <a:r>
              <a:rPr lang="zh-CN" altLang="en-US" b="1" dirty="0">
                <a:latin typeface="黑体" panose="02010609060101010101" pitchFamily="49" charset="-122"/>
                <a:ea typeface="黑体" panose="02010609060101010101" pitchFamily="49" charset="-122"/>
              </a:rPr>
              <a:t>，请写出每趟快速排序</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的结果。</a:t>
            </a:r>
            <a:endParaRPr lang="zh-CN" altLang="en-US" dirty="0"/>
          </a:p>
        </p:txBody>
      </p:sp>
      <p:sp>
        <p:nvSpPr>
          <p:cNvPr id="4" name="内容占位符 2"/>
          <p:cNvSpPr txBox="1">
            <a:spLocks noChangeArrowheads="1"/>
          </p:cNvSpPr>
          <p:nvPr/>
        </p:nvSpPr>
        <p:spPr bwMode="auto">
          <a:xfrm>
            <a:off x="539552" y="3068960"/>
            <a:ext cx="860444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答：每趟结果如下：</a:t>
            </a:r>
            <a:endParaRPr lang="en-US" altLang="zh-CN" sz="26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1</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8,11,5,2,9,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,76,66,100,44,14,20,15,34,22</a:t>
            </a:r>
            <a:endParaRPr lang="en-US" altLang="zh-CN" sz="26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2</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2,5,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,11,9,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,22,66,34,44,14,20,15,</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endParaRPr lang="en-US" altLang="zh-CN" sz="26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3</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,15,20,14,</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,44,34,66,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endParaRPr lang="en-US" altLang="zh-CN" sz="26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4</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,14,</a:t>
            </a:r>
            <a:r>
              <a:rPr lang="en-US" altLang="zh-CN" sz="2600" b="1" u="sng" kern="0" dirty="0">
                <a:solidFill>
                  <a:srgbClr val="C00000"/>
                </a:solidFill>
                <a:latin typeface="黑体" panose="02010609060101010101" pitchFamily="49" charset="-122"/>
                <a:ea typeface="黑体" panose="02010609060101010101" pitchFamily="49" charset="-122"/>
              </a:rPr>
              <a:t>15</a:t>
            </a:r>
            <a:r>
              <a:rPr lang="en-US" altLang="zh-CN" sz="2600" b="1" kern="0" dirty="0">
                <a:solidFill>
                  <a:srgbClr val="C00000"/>
                </a:solidFill>
                <a:latin typeface="黑体" panose="02010609060101010101" pitchFamily="49" charset="-122"/>
                <a:ea typeface="黑体" panose="02010609060101010101" pitchFamily="49" charset="-122"/>
              </a:rPr>
              <a:t>,20,</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,34,</a:t>
            </a:r>
            <a:r>
              <a:rPr lang="en-US" altLang="zh-CN" sz="2600" b="1" u="sng" kern="0" dirty="0">
                <a:solidFill>
                  <a:srgbClr val="C00000"/>
                </a:solidFill>
                <a:latin typeface="黑体" panose="02010609060101010101" pitchFamily="49" charset="-122"/>
                <a:ea typeface="黑体" panose="02010609060101010101" pitchFamily="49" charset="-122"/>
              </a:rPr>
              <a:t>44</a:t>
            </a:r>
            <a:r>
              <a:rPr lang="en-US" altLang="zh-CN" sz="2600" b="1" kern="0" dirty="0">
                <a:solidFill>
                  <a:srgbClr val="C00000"/>
                </a:solidFill>
                <a:latin typeface="黑体" panose="02010609060101010101" pitchFamily="49" charset="-122"/>
                <a:ea typeface="黑体" panose="02010609060101010101" pitchFamily="49" charset="-122"/>
              </a:rPr>
              <a:t>,66,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endParaRPr lang="en-US" altLang="zh-CN" sz="2600" b="1" kern="0" dirty="0">
              <a:solidFill>
                <a:srgbClr val="C00000"/>
              </a:solidFill>
              <a:latin typeface="黑体" panose="02010609060101010101" pitchFamily="49" charset="-122"/>
              <a:ea typeface="黑体" panose="02010609060101010101" pitchFamily="49" charset="-122"/>
            </a:endParaRP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428625" y="1785938"/>
            <a:ext cx="5715000" cy="681037"/>
          </a:xfrm>
        </p:spPr>
        <p:txBody>
          <a:bodyPr/>
          <a:lstStyle/>
          <a:p>
            <a:pPr algn="l" eaLnBrk="1" hangingPunct="1"/>
            <a:r>
              <a:rPr lang="zh-CN" altLang="en-US" sz="3700" dirty="0">
                <a:latin typeface="黑体" panose="02010609060101010101" pitchFamily="49" charset="-122"/>
                <a:ea typeface="黑体" panose="02010609060101010101" pitchFamily="49" charset="-122"/>
              </a:rPr>
              <a:t>四、排序方法的稳定性</a:t>
            </a:r>
            <a:endParaRPr lang="en-US" altLang="zh-CN" sz="3700" dirty="0">
              <a:latin typeface="黑体" panose="02010609060101010101" pitchFamily="49" charset="-122"/>
              <a:ea typeface="黑体" panose="02010609060101010101" pitchFamily="49" charset="-122"/>
            </a:endParaRPr>
          </a:p>
        </p:txBody>
      </p:sp>
      <p:sp>
        <p:nvSpPr>
          <p:cNvPr id="9219" name="Text Box 1027"/>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F5CB2B-D7B7-4B99-B465-C5109324494C}" type="slidenum">
              <a:rPr lang="zh-CN" altLang="en-US" sz="2400"/>
            </a:fld>
            <a:endParaRPr lang="en-US" altLang="zh-CN" sz="2400"/>
          </a:p>
        </p:txBody>
      </p:sp>
      <p:sp>
        <p:nvSpPr>
          <p:cNvPr id="9220" name="Text Box 1028"/>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endParaRPr lang="zh-CN" altLang="en-US" sz="3600" b="1" dirty="0">
              <a:solidFill>
                <a:srgbClr val="333399"/>
              </a:solidFill>
              <a:ea typeface="仿宋_GB2312" pitchFamily="49" charset="-122"/>
            </a:endParaRPr>
          </a:p>
        </p:txBody>
      </p:sp>
      <p:sp>
        <p:nvSpPr>
          <p:cNvPr id="9221" name="Rectangle 1029"/>
          <p:cNvSpPr>
            <a:spLocks noGrp="1" noChangeArrowheads="1"/>
          </p:cNvSpPr>
          <p:nvPr>
            <p:ph type="body" idx="1"/>
          </p:nvPr>
        </p:nvSpPr>
        <p:spPr>
          <a:xfrm>
            <a:off x="357188" y="2571750"/>
            <a:ext cx="8334375"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如果在记录序列中有两个记录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r[j], </a:t>
            </a:r>
            <a:r>
              <a:rPr lang="zh-CN" altLang="en-US" b="1" dirty="0">
                <a:latin typeface="黑体" panose="02010609060101010101" pitchFamily="49" charset="-122"/>
                <a:ea typeface="黑体" panose="02010609060101010101" pitchFamily="49" charset="-122"/>
              </a:rPr>
              <a:t>它们的关键字 </a:t>
            </a:r>
            <a:r>
              <a:rPr lang="en-US" altLang="zh-CN" b="1" dirty="0">
                <a:latin typeface="黑体" panose="02010609060101010101" pitchFamily="49" charset="-122"/>
                <a:ea typeface="黑体" panose="02010609060101010101" pitchFamily="49" charset="-122"/>
              </a:rPr>
              <a:t>key[i] == key[j] , </a:t>
            </a:r>
            <a:r>
              <a:rPr lang="zh-CN" altLang="en-US" b="1" dirty="0">
                <a:latin typeface="黑体" panose="02010609060101010101" pitchFamily="49" charset="-122"/>
                <a:ea typeface="黑体" panose="02010609060101010101" pitchFamily="49" charset="-122"/>
              </a:rPr>
              <a:t>且在排序之前,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排在</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前面。</a:t>
            </a:r>
            <a:endParaRPr lang="zh-CN" altLang="en-US" b="1" dirty="0">
              <a:latin typeface="黑体" panose="02010609060101010101" pitchFamily="49" charset="-122"/>
              <a:ea typeface="黑体" panose="02010609060101010101" pitchFamily="49" charset="-122"/>
            </a:endParaRPr>
          </a:p>
          <a:p>
            <a:pPr eaLnBrk="1" hangingPunct="1">
              <a:spcBef>
                <a:spcPct val="70000"/>
              </a:spcBef>
            </a:pPr>
            <a:r>
              <a:rPr lang="zh-CN" altLang="en-US" b="1" dirty="0">
                <a:latin typeface="黑体" panose="02010609060101010101" pitchFamily="49" charset="-122"/>
                <a:ea typeface="黑体" panose="02010609060101010101" pitchFamily="49" charset="-122"/>
              </a:rPr>
              <a:t>如果在排序之后,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仍在记录</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的前面, 则称这个排序方法是</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 </a:t>
            </a:r>
            <a:endParaRPr lang="zh-CN" altLang="en-US" b="1" dirty="0">
              <a:latin typeface="黑体" panose="02010609060101010101" pitchFamily="49" charset="-122"/>
              <a:ea typeface="黑体" panose="02010609060101010101" pitchFamily="49" charset="-122"/>
            </a:endParaRPr>
          </a:p>
          <a:p>
            <a:pPr eaLnBrk="1" hangingPunct="1">
              <a:spcBef>
                <a:spcPct val="70000"/>
              </a:spcBef>
            </a:pPr>
            <a:r>
              <a:rPr lang="zh-CN" altLang="en-US" b="1" dirty="0">
                <a:latin typeface="黑体" panose="02010609060101010101" pitchFamily="49" charset="-122"/>
                <a:ea typeface="黑体" panose="02010609060101010101" pitchFamily="49" charset="-122"/>
              </a:rPr>
              <a:t>否则称这个排序方法是</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a:t>
            </a:r>
            <a:endParaRPr lang="zh-CN" altLang="en-US" b="1" dirty="0">
              <a:latin typeface="黑体" panose="02010609060101010101" pitchFamily="49" charset="-122"/>
              <a:ea typeface="黑体" panose="02010609060101010101" pitchFamily="49" charset="-122"/>
            </a:endParaRPr>
          </a:p>
        </p:txBody>
      </p:sp>
      <p:sp>
        <p:nvSpPr>
          <p:cNvPr id="9222" name="Rectangle 1030"/>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63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80B1375-F87C-439F-8F0B-EF19276401D7}" type="slidenum">
              <a:rPr lang="zh-CN" altLang="en-US" sz="2400"/>
            </a:fld>
            <a:endParaRPr lang="en-US" altLang="zh-CN" sz="2400"/>
          </a:p>
        </p:txBody>
      </p:sp>
      <p:sp>
        <p:nvSpPr>
          <p:cNvPr id="5632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6325" name="Rectangle 5"/>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快速排序是一个</a:t>
            </a:r>
            <a:r>
              <a:rPr lang="zh-CN" altLang="en-US" b="1" dirty="0">
                <a:solidFill>
                  <a:srgbClr val="FF0000"/>
                </a:solidFill>
                <a:latin typeface="黑体" panose="02010609060101010101" pitchFamily="49" charset="-122"/>
                <a:ea typeface="黑体" panose="02010609060101010101" pitchFamily="49" charset="-122"/>
              </a:rPr>
              <a:t>递归</a:t>
            </a:r>
            <a:r>
              <a:rPr lang="zh-CN" altLang="en-US" b="1" dirty="0">
                <a:latin typeface="黑体" panose="02010609060101010101" pitchFamily="49" charset="-122"/>
                <a:ea typeface="黑体" panose="02010609060101010101" pitchFamily="49" charset="-122"/>
              </a:rPr>
              <a:t>过程,其递归树如图所示</a:t>
            </a:r>
            <a:endParaRPr lang="zh-CN" altLang="en-US" b="1" dirty="0">
              <a:latin typeface="黑体" panose="02010609060101010101" pitchFamily="49" charset="-122"/>
              <a:ea typeface="黑体" panose="02010609060101010101" pitchFamily="49" charset="-122"/>
            </a:endParaRPr>
          </a:p>
        </p:txBody>
      </p:sp>
      <p:sp>
        <p:nvSpPr>
          <p:cNvPr id="5632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56327" name="Group 7"/>
          <p:cNvGrpSpPr/>
          <p:nvPr/>
        </p:nvGrpSpPr>
        <p:grpSpPr bwMode="auto">
          <a:xfrm>
            <a:off x="5486400" y="3429000"/>
            <a:ext cx="3448050" cy="2514600"/>
            <a:chOff x="1824" y="864"/>
            <a:chExt cx="2171" cy="1584"/>
          </a:xfrm>
        </p:grpSpPr>
        <p:sp>
          <p:nvSpPr>
            <p:cNvPr id="56329" name="Line 8"/>
            <p:cNvSpPr>
              <a:spLocks noChangeShapeType="1"/>
            </p:cNvSpPr>
            <p:nvPr/>
          </p:nvSpPr>
          <p:spPr bwMode="auto">
            <a:xfrm>
              <a:off x="2112" y="1584"/>
              <a:ext cx="192" cy="2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9"/>
            <p:cNvSpPr>
              <a:spLocks noChangeShapeType="1"/>
            </p:cNvSpPr>
            <p:nvPr/>
          </p:nvSpPr>
          <p:spPr bwMode="auto">
            <a:xfrm>
              <a:off x="2640" y="1152"/>
              <a:ext cx="1056" cy="10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10" name="Oval 10"/>
            <p:cNvSpPr>
              <a:spLocks noChangeArrowheads="1"/>
            </p:cNvSpPr>
            <p:nvPr/>
          </p:nvSpPr>
          <p:spPr bwMode="auto">
            <a:xfrm>
              <a:off x="3648"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endParaRPr lang="zh-CN" altLang="en-US">
                <a:solidFill>
                  <a:srgbClr val="0000FF"/>
                </a:solidFill>
                <a:latin typeface="Times New Roman" panose="02020603050405020304" pitchFamily="18" charset="0"/>
              </a:endParaRPr>
            </a:p>
          </p:txBody>
        </p:sp>
        <p:sp>
          <p:nvSpPr>
            <p:cNvPr id="256011" name="Oval 11"/>
            <p:cNvSpPr>
              <a:spLocks noChangeArrowheads="1"/>
            </p:cNvSpPr>
            <p:nvPr/>
          </p:nvSpPr>
          <p:spPr bwMode="auto">
            <a:xfrm>
              <a:off x="3216" y="172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endParaRPr lang="zh-CN" altLang="en-US">
                <a:solidFill>
                  <a:srgbClr val="0000FF"/>
                </a:solidFill>
                <a:latin typeface="Times New Roman" panose="02020603050405020304" pitchFamily="18" charset="0"/>
              </a:endParaRPr>
            </a:p>
          </p:txBody>
        </p:sp>
        <p:sp>
          <p:nvSpPr>
            <p:cNvPr id="256012" name="Oval 12"/>
            <p:cNvSpPr>
              <a:spLocks noChangeArrowheads="1"/>
            </p:cNvSpPr>
            <p:nvPr/>
          </p:nvSpPr>
          <p:spPr bwMode="auto">
            <a:xfrm>
              <a:off x="2352" y="864"/>
              <a:ext cx="336" cy="336"/>
            </a:xfrm>
            <a:prstGeom prst="ellipse">
              <a:avLst/>
            </a:prstGeom>
            <a:gradFill rotWithShape="0">
              <a:gsLst>
                <a:gs pos="0">
                  <a:schemeClr val="accent1"/>
                </a:gs>
                <a:gs pos="100000">
                  <a:schemeClr val="accent1">
                    <a:gamma/>
                    <a:shade val="46275"/>
                    <a:invGamma/>
                  </a:schemeClr>
                </a:gs>
              </a:gsLst>
              <a:lin ang="2700000" scaled="1"/>
            </a:gradFill>
            <a:ln w="38100">
              <a:solidFill>
                <a:schemeClr val="accent1"/>
              </a:solidFill>
              <a:round/>
            </a:ln>
          </p:spPr>
          <p:txBody>
            <a:bodyPr wrap="none" lIns="92355" tIns="46178" rIns="92355" bIns="46178" anchor="ctr"/>
            <a:lstStyle/>
            <a:p>
              <a:pPr algn="ctr" defTabSz="923925" eaLnBrk="1" hangingPunct="1">
                <a:defRPr/>
              </a:pPr>
              <a:endParaRPr lang="zh-CN" altLang="en-US">
                <a:solidFill>
                  <a:srgbClr val="0000FF"/>
                </a:solidFill>
                <a:latin typeface="Times New Roman" panose="02020603050405020304" pitchFamily="18" charset="0"/>
              </a:endParaRPr>
            </a:p>
          </p:txBody>
        </p:sp>
        <p:sp>
          <p:nvSpPr>
            <p:cNvPr id="256013" name="Text Box 13"/>
            <p:cNvSpPr txBox="1">
              <a:spLocks noChangeArrowheads="1"/>
            </p:cNvSpPr>
            <p:nvPr/>
          </p:nvSpPr>
          <p:spPr bwMode="auto">
            <a:xfrm>
              <a:off x="2352" y="864"/>
              <a:ext cx="394" cy="330"/>
            </a:xfrm>
            <a:prstGeom prst="rect">
              <a:avLst/>
            </a:prstGeom>
            <a:noFill/>
            <a:ln w="9525">
              <a:noFill/>
              <a:miter lim="800000"/>
            </a:ln>
          </p:spPr>
          <p:txBody>
            <a:bodyPr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anose="020B0606020202030204" pitchFamily="34" charset="0"/>
                </a:rPr>
                <a:t>21</a:t>
              </a:r>
              <a:endParaRPr lang="zh-CN" altLang="en-US" b="1">
                <a:solidFill>
                  <a:srgbClr val="FFFFCC"/>
                </a:solidFill>
                <a:effectLst>
                  <a:outerShdw blurRad="38100" dist="38100" dir="2700000" algn="tl">
                    <a:srgbClr val="C0C0C0"/>
                  </a:outerShdw>
                </a:effectLst>
                <a:latin typeface="Arial Narrow" panose="020B0606020202030204" pitchFamily="34" charset="0"/>
              </a:endParaRPr>
            </a:p>
          </p:txBody>
        </p:sp>
        <p:sp>
          <p:nvSpPr>
            <p:cNvPr id="256014" name="Oval 14"/>
            <p:cNvSpPr>
              <a:spLocks noChangeArrowheads="1"/>
            </p:cNvSpPr>
            <p:nvPr/>
          </p:nvSpPr>
          <p:spPr bwMode="auto">
            <a:xfrm>
              <a:off x="2784" y="1296"/>
              <a:ext cx="34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endParaRPr lang="zh-CN" altLang="en-US">
                <a:solidFill>
                  <a:srgbClr val="0000FF"/>
                </a:solidFill>
                <a:latin typeface="Times New Roman" panose="02020603050405020304" pitchFamily="18" charset="0"/>
              </a:endParaRPr>
            </a:p>
          </p:txBody>
        </p:sp>
        <p:sp>
          <p:nvSpPr>
            <p:cNvPr id="256015" name="Text Box 15"/>
            <p:cNvSpPr txBox="1">
              <a:spLocks noChangeArrowheads="1"/>
            </p:cNvSpPr>
            <p:nvPr/>
          </p:nvSpPr>
          <p:spPr bwMode="auto">
            <a:xfrm>
              <a:off x="2783" y="1305"/>
              <a:ext cx="405" cy="330"/>
            </a:xfrm>
            <a:prstGeom prst="rect">
              <a:avLst/>
            </a:prstGeom>
            <a:noFill/>
            <a:ln w="9525">
              <a:noFill/>
              <a:miter lim="800000"/>
            </a:ln>
            <a:effectLst>
              <a:outerShdw dist="35921" dir="2700000" algn="ctr" rotWithShape="0">
                <a:srgbClr val="808080"/>
              </a:outerShdw>
            </a:effectLst>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anose="020B0606020202030204" pitchFamily="34" charset="0"/>
                </a:rPr>
                <a:t>25*</a:t>
              </a:r>
              <a:endParaRPr lang="zh-CN" altLang="en-US" b="1">
                <a:solidFill>
                  <a:srgbClr val="FFFFCC"/>
                </a:solidFill>
                <a:effectLst>
                  <a:outerShdw blurRad="38100" dist="38100" dir="2700000" algn="tl">
                    <a:srgbClr val="C0C0C0"/>
                  </a:outerShdw>
                </a:effectLst>
                <a:latin typeface="Arial Narrow" panose="020B0606020202030204" pitchFamily="34" charset="0"/>
              </a:endParaRPr>
            </a:p>
          </p:txBody>
        </p:sp>
        <p:sp>
          <p:nvSpPr>
            <p:cNvPr id="256016" name="Text Box 16"/>
            <p:cNvSpPr txBox="1">
              <a:spLocks noChangeArrowheads="1"/>
            </p:cNvSpPr>
            <p:nvPr/>
          </p:nvSpPr>
          <p:spPr bwMode="auto">
            <a:xfrm>
              <a:off x="3236" y="1736"/>
              <a:ext cx="324"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anose="020B0606020202030204" pitchFamily="34" charset="0"/>
                </a:rPr>
                <a:t>25</a:t>
              </a:r>
              <a:endParaRPr lang="zh-CN" altLang="en-US" b="1">
                <a:solidFill>
                  <a:srgbClr val="FFFFCC"/>
                </a:solidFill>
                <a:effectLst>
                  <a:outerShdw blurRad="38100" dist="38100" dir="2700000" algn="tl">
                    <a:srgbClr val="C0C0C0"/>
                  </a:outerShdw>
                </a:effectLst>
                <a:latin typeface="Arial Narrow" panose="020B0606020202030204" pitchFamily="34" charset="0"/>
              </a:endParaRPr>
            </a:p>
          </p:txBody>
        </p:sp>
        <p:sp>
          <p:nvSpPr>
            <p:cNvPr id="256017" name="Text Box 17"/>
            <p:cNvSpPr txBox="1">
              <a:spLocks noChangeArrowheads="1"/>
            </p:cNvSpPr>
            <p:nvPr/>
          </p:nvSpPr>
          <p:spPr bwMode="auto">
            <a:xfrm>
              <a:off x="3671" y="2112"/>
              <a:ext cx="324"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anose="020B0606020202030204" pitchFamily="34" charset="0"/>
                </a:rPr>
                <a:t>49</a:t>
              </a:r>
              <a:endParaRPr lang="zh-CN" altLang="en-US" b="1">
                <a:solidFill>
                  <a:srgbClr val="FFFFCC"/>
                </a:solidFill>
                <a:effectLst>
                  <a:outerShdw blurRad="38100" dist="38100" dir="2700000" algn="tl">
                    <a:srgbClr val="C0C0C0"/>
                  </a:outerShdw>
                </a:effectLst>
                <a:latin typeface="Arial Narrow" panose="020B0606020202030204" pitchFamily="34" charset="0"/>
              </a:endParaRPr>
            </a:p>
          </p:txBody>
        </p:sp>
        <p:sp>
          <p:nvSpPr>
            <p:cNvPr id="256018" name="Oval 18"/>
            <p:cNvSpPr>
              <a:spLocks noChangeArrowheads="1"/>
            </p:cNvSpPr>
            <p:nvPr/>
          </p:nvSpPr>
          <p:spPr bwMode="auto">
            <a:xfrm>
              <a:off x="182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anose="020B0606020202030204" pitchFamily="34" charset="0"/>
                </a:rPr>
                <a:t>08</a:t>
              </a:r>
              <a:endParaRPr lang="zh-CN" altLang="en-US" b="1">
                <a:solidFill>
                  <a:srgbClr val="FFFFCC"/>
                </a:solidFill>
                <a:effectLst>
                  <a:outerShdw blurRad="38100" dist="38100" dir="2700000" algn="tl">
                    <a:srgbClr val="000000"/>
                  </a:outerShdw>
                </a:effectLst>
                <a:latin typeface="Arial Narrow" panose="020B0606020202030204" pitchFamily="34" charset="0"/>
              </a:endParaRPr>
            </a:p>
          </p:txBody>
        </p:sp>
        <p:sp>
          <p:nvSpPr>
            <p:cNvPr id="256019" name="Oval 19"/>
            <p:cNvSpPr>
              <a:spLocks noChangeArrowheads="1"/>
            </p:cNvSpPr>
            <p:nvPr/>
          </p:nvSpPr>
          <p:spPr bwMode="auto">
            <a:xfrm>
              <a:off x="2208" y="177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anose="020B0606020202030204" pitchFamily="34" charset="0"/>
                </a:rPr>
                <a:t>16</a:t>
              </a:r>
              <a:endParaRPr lang="zh-CN" altLang="en-US" b="1">
                <a:solidFill>
                  <a:srgbClr val="FFFFCC"/>
                </a:solidFill>
                <a:effectLst>
                  <a:outerShdw blurRad="38100" dist="38100" dir="2700000" algn="tl">
                    <a:srgbClr val="000000"/>
                  </a:outerShdw>
                </a:effectLst>
                <a:latin typeface="Arial Narrow" panose="020B0606020202030204" pitchFamily="34" charset="0"/>
              </a:endParaRPr>
            </a:p>
          </p:txBody>
        </p:sp>
        <p:sp>
          <p:nvSpPr>
            <p:cNvPr id="56341" name="Line 20"/>
            <p:cNvSpPr>
              <a:spLocks noChangeShapeType="1"/>
            </p:cNvSpPr>
            <p:nvPr/>
          </p:nvSpPr>
          <p:spPr bwMode="auto">
            <a:xfrm flipH="1">
              <a:off x="2112" y="1104"/>
              <a:ext cx="240" cy="2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28" name="Rectangle 21"/>
          <p:cNvSpPr>
            <a:spLocks noChangeArrowheads="1"/>
          </p:cNvSpPr>
          <p:nvPr/>
        </p:nvSpPr>
        <p:spPr bwMode="auto">
          <a:xfrm>
            <a:off x="381000" y="3505200"/>
            <a:ext cx="5181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利用序列</a:t>
            </a:r>
            <a:r>
              <a:rPr lang="zh-CN" altLang="en-US" b="1" dirty="0">
                <a:solidFill>
                  <a:srgbClr val="FF0000"/>
                </a:solidFill>
                <a:latin typeface="黑体" panose="02010609060101010101" pitchFamily="49" charset="-122"/>
                <a:ea typeface="黑体" panose="02010609060101010101" pitchFamily="49" charset="-122"/>
              </a:rPr>
              <a:t>第一个</a:t>
            </a:r>
            <a:r>
              <a:rPr lang="zh-CN" altLang="en-US" b="1" dirty="0">
                <a:latin typeface="黑体" panose="02010609060101010101" pitchFamily="49" charset="-122"/>
                <a:ea typeface="黑体" panose="02010609060101010101" pitchFamily="49" charset="-122"/>
              </a:rPr>
              <a:t>记录作为基准，将整个序列划分为左右两个子序列。只要是关键字</a:t>
            </a:r>
            <a:r>
              <a:rPr lang="zh-CN" altLang="en-US" b="1" dirty="0">
                <a:solidFill>
                  <a:srgbClr val="FF0000"/>
                </a:solidFill>
                <a:latin typeface="黑体" panose="02010609060101010101" pitchFamily="49" charset="-122"/>
                <a:ea typeface="黑体" panose="02010609060101010101" pitchFamily="49" charset="-122"/>
              </a:rPr>
              <a:t>小于等于</a:t>
            </a:r>
            <a:r>
              <a:rPr lang="zh-CN" altLang="en-US" b="1" dirty="0">
                <a:latin typeface="黑体" panose="02010609060101010101" pitchFamily="49" charset="-122"/>
                <a:ea typeface="黑体" panose="02010609060101010101" pitchFamily="49" charset="-122"/>
              </a:rPr>
              <a:t>基准记录关键字的记录都移到序列</a:t>
            </a:r>
            <a:r>
              <a:rPr lang="zh-CN" altLang="en-US" b="1" dirty="0">
                <a:solidFill>
                  <a:srgbClr val="FF0000"/>
                </a:solidFill>
                <a:latin typeface="黑体" panose="02010609060101010101" pitchFamily="49" charset="-122"/>
                <a:ea typeface="黑体" panose="02010609060101010101" pitchFamily="49" charset="-122"/>
              </a:rPr>
              <a:t>左侧</a:t>
            </a:r>
            <a:r>
              <a:rPr lang="zh-CN" altLang="en-US" b="1" dirty="0">
                <a:latin typeface="黑体" panose="02010609060101010101" pitchFamily="49" charset="-122"/>
                <a:ea typeface="黑体" panose="02010609060101010101" pitchFamily="49" charset="-122"/>
              </a:rPr>
              <a:t>，其他的在序列</a:t>
            </a:r>
            <a:r>
              <a:rPr lang="zh-CN" altLang="en-US" b="1" dirty="0">
                <a:solidFill>
                  <a:srgbClr val="FF0000"/>
                </a:solidFill>
                <a:latin typeface="黑体" panose="02010609060101010101" pitchFamily="49" charset="-122"/>
                <a:ea typeface="黑体" panose="02010609060101010101" pitchFamily="49" charset="-122"/>
              </a:rPr>
              <a:t>右侧</a:t>
            </a:r>
            <a:endParaRPr lang="zh-CN" altLang="en-US"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73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20FE951-8A7A-47F4-9D82-B9E9DE8DCD3D}" type="slidenum">
              <a:rPr lang="zh-CN" altLang="en-US" sz="2400"/>
            </a:fld>
            <a:endParaRPr lang="en-US" altLang="zh-CN" sz="2400"/>
          </a:p>
        </p:txBody>
      </p:sp>
      <p:sp>
        <p:nvSpPr>
          <p:cNvPr id="5734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7349" name="Rectangle 5"/>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快速排序的</a:t>
            </a:r>
            <a:r>
              <a:rPr lang="zh-CN" altLang="en-US" b="1">
                <a:solidFill>
                  <a:srgbClr val="FF0000"/>
                </a:solidFill>
                <a:latin typeface="黑体" panose="02010609060101010101" pitchFamily="49" charset="-122"/>
                <a:ea typeface="黑体" panose="02010609060101010101" pitchFamily="49" charset="-122"/>
              </a:rPr>
              <a:t>趟数</a:t>
            </a:r>
            <a:r>
              <a:rPr lang="zh-CN" altLang="en-US" b="1">
                <a:latin typeface="黑体" panose="02010609060101010101" pitchFamily="49" charset="-122"/>
                <a:ea typeface="黑体" panose="02010609060101010101" pitchFamily="49" charset="-122"/>
              </a:rPr>
              <a:t>取决于递归树的</a:t>
            </a:r>
            <a:r>
              <a:rPr lang="zh-CN" altLang="en-US" b="1">
                <a:solidFill>
                  <a:srgbClr val="FF0000"/>
                </a:solidFill>
                <a:latin typeface="黑体" panose="02010609060101010101" pitchFamily="49" charset="-122"/>
                <a:ea typeface="黑体" panose="02010609060101010101" pitchFamily="49" charset="-122"/>
              </a:rPr>
              <a:t>高度</a:t>
            </a:r>
            <a:r>
              <a:rPr lang="zh-CN" altLang="en-US"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如果每次划分对一个记录定位后, 该记录的左侧子序列与右侧子序列的</a:t>
            </a:r>
            <a:r>
              <a:rPr lang="zh-CN" altLang="en-US" b="1">
                <a:solidFill>
                  <a:srgbClr val="FF0000"/>
                </a:solidFill>
                <a:latin typeface="黑体" panose="02010609060101010101" pitchFamily="49" charset="-122"/>
                <a:ea typeface="黑体" panose="02010609060101010101" pitchFamily="49" charset="-122"/>
              </a:rPr>
              <a:t>长度相同</a:t>
            </a:r>
            <a:r>
              <a:rPr lang="zh-CN" altLang="en-US" b="1">
                <a:latin typeface="黑体" panose="02010609060101010101" pitchFamily="49" charset="-122"/>
                <a:ea typeface="黑体" panose="02010609060101010101" pitchFamily="49" charset="-122"/>
              </a:rPr>
              <a:t>, 则下一步将是对两个</a:t>
            </a:r>
            <a:r>
              <a:rPr lang="zh-CN" altLang="en-US" b="1">
                <a:solidFill>
                  <a:srgbClr val="FF0000"/>
                </a:solidFill>
                <a:latin typeface="黑体" panose="02010609060101010101" pitchFamily="49" charset="-122"/>
                <a:ea typeface="黑体" panose="02010609060101010101" pitchFamily="49" charset="-122"/>
              </a:rPr>
              <a:t>长度减半</a:t>
            </a:r>
            <a:r>
              <a:rPr lang="zh-CN" altLang="en-US" b="1">
                <a:latin typeface="黑体" panose="02010609060101010101" pitchFamily="49" charset="-122"/>
                <a:ea typeface="黑体" panose="02010609060101010101" pitchFamily="49" charset="-122"/>
              </a:rPr>
              <a:t>的子序列进行排序, 这是最理想的情况。</a:t>
            </a:r>
            <a:endParaRPr lang="zh-CN" altLang="en-US" b="1">
              <a:latin typeface="黑体" panose="02010609060101010101" pitchFamily="49" charset="-122"/>
              <a:ea typeface="黑体" panose="02010609060101010101" pitchFamily="49" charset="-122"/>
            </a:endParaRPr>
          </a:p>
        </p:txBody>
      </p:sp>
      <p:sp>
        <p:nvSpPr>
          <p:cNvPr id="5735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83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E34CD3B-75A4-4E38-83C7-2FB975B89D67}" type="slidenum">
              <a:rPr lang="zh-CN" altLang="en-US" sz="2400"/>
            </a:fld>
            <a:endParaRPr lang="en-US" altLang="zh-CN" sz="2400"/>
          </a:p>
        </p:txBody>
      </p:sp>
      <p:sp>
        <p:nvSpPr>
          <p:cNvPr id="5837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8373" name="Rectangle 5"/>
          <p:cNvSpPr>
            <a:spLocks noGrp="1" noChangeArrowheads="1"/>
          </p:cNvSpPr>
          <p:nvPr>
            <p:ph type="body" idx="1"/>
          </p:nvPr>
        </p:nvSpPr>
        <p:spPr>
          <a:xfrm>
            <a:off x="428625" y="2500313"/>
            <a:ext cx="8477250" cy="4038600"/>
          </a:xfrm>
        </p:spPr>
        <p:txBody>
          <a:bodyPr/>
          <a:lstStyle/>
          <a:p>
            <a:pPr eaLnBrk="1" hangingPunct="1">
              <a:lnSpc>
                <a:spcPct val="80000"/>
              </a:lnSpc>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在 </a:t>
            </a:r>
            <a:r>
              <a:rPr lang="en-US" altLang="zh-CN" sz="3200" b="1" dirty="0">
                <a:latin typeface="黑体" panose="02010609060101010101" pitchFamily="49" charset="-122"/>
                <a:ea typeface="黑体" panose="02010609060101010101" pitchFamily="49" charset="-122"/>
              </a:rPr>
              <a:t>n</a:t>
            </a:r>
            <a:r>
              <a:rPr lang="zh-CN" altLang="en-US" sz="3200" b="1" dirty="0">
                <a:latin typeface="黑体" panose="02010609060101010101" pitchFamily="49" charset="-122"/>
                <a:ea typeface="黑体" panose="02010609060101010101" pitchFamily="49" charset="-122"/>
              </a:rPr>
              <a:t>个元素的序列中,对一个记录定位所需时间为 </a:t>
            </a:r>
            <a:r>
              <a:rPr lang="en-US" altLang="zh-CN" sz="3200" b="1" dirty="0">
                <a:latin typeface="黑体" panose="02010609060101010101" pitchFamily="49" charset="-122"/>
                <a:ea typeface="黑体" panose="02010609060101010101" pitchFamily="49" charset="-122"/>
              </a:rPr>
              <a:t>O(n)。</a:t>
            </a:r>
            <a:r>
              <a:rPr lang="zh-CN" altLang="en-US" sz="3200" b="1" dirty="0">
                <a:latin typeface="黑体" panose="02010609060101010101" pitchFamily="49" charset="-122"/>
                <a:ea typeface="黑体" panose="02010609060101010101" pitchFamily="49" charset="-122"/>
              </a:rPr>
              <a:t>若设 </a:t>
            </a:r>
            <a:r>
              <a:rPr lang="en-US" altLang="zh-CN" sz="3200" b="1" dirty="0">
                <a:latin typeface="黑体" panose="02010609060101010101" pitchFamily="49" charset="-122"/>
                <a:ea typeface="黑体" panose="02010609060101010101" pitchFamily="49" charset="-122"/>
              </a:rPr>
              <a:t>t(n) </a:t>
            </a:r>
            <a:r>
              <a:rPr lang="zh-CN" altLang="en-US" sz="3200" b="1" dirty="0">
                <a:latin typeface="黑体" panose="02010609060101010101" pitchFamily="49" charset="-122"/>
                <a:ea typeface="黑体" panose="02010609060101010101" pitchFamily="49" charset="-122"/>
              </a:rPr>
              <a:t>是对 </a:t>
            </a:r>
            <a:r>
              <a:rPr lang="en-US" altLang="zh-CN" sz="3200" b="1" dirty="0">
                <a:latin typeface="黑体" panose="02010609060101010101" pitchFamily="49" charset="-122"/>
                <a:ea typeface="黑体" panose="02010609060101010101" pitchFamily="49" charset="-122"/>
              </a:rPr>
              <a:t>n </a:t>
            </a:r>
            <a:r>
              <a:rPr lang="zh-CN" altLang="en-US" sz="3200" b="1" dirty="0">
                <a:latin typeface="黑体" panose="02010609060101010101" pitchFamily="49" charset="-122"/>
                <a:ea typeface="黑体" panose="02010609060101010101" pitchFamily="49" charset="-122"/>
              </a:rPr>
              <a:t>个元素的序列进行排序所需的时间, 而且每次对一个记录正确</a:t>
            </a:r>
            <a:r>
              <a:rPr lang="zh-CN" altLang="en-US" sz="3200" b="1" dirty="0">
                <a:solidFill>
                  <a:srgbClr val="FF0000"/>
                </a:solidFill>
                <a:latin typeface="黑体" panose="02010609060101010101" pitchFamily="49" charset="-122"/>
                <a:ea typeface="黑体" panose="02010609060101010101" pitchFamily="49" charset="-122"/>
              </a:rPr>
              <a:t>定位</a:t>
            </a:r>
            <a:r>
              <a:rPr lang="zh-CN" altLang="en-US" sz="3200" b="1" dirty="0">
                <a:latin typeface="黑体" panose="02010609060101010101" pitchFamily="49" charset="-122"/>
                <a:ea typeface="黑体" panose="02010609060101010101" pitchFamily="49" charset="-122"/>
              </a:rPr>
              <a:t>后, 正好把序列划分为长度相等的</a:t>
            </a:r>
            <a:r>
              <a:rPr lang="zh-CN" altLang="en-US" sz="3200" b="1" dirty="0">
                <a:solidFill>
                  <a:srgbClr val="FF0000"/>
                </a:solidFill>
                <a:latin typeface="黑体" panose="02010609060101010101" pitchFamily="49" charset="-122"/>
                <a:ea typeface="黑体" panose="02010609060101010101" pitchFamily="49" charset="-122"/>
              </a:rPr>
              <a:t>两个子序列</a:t>
            </a:r>
            <a:r>
              <a:rPr lang="zh-CN" altLang="en-US" sz="3200" b="1" dirty="0">
                <a:latin typeface="黑体" panose="02010609060101010101" pitchFamily="49" charset="-122"/>
                <a:ea typeface="黑体" panose="02010609060101010101" pitchFamily="49" charset="-122"/>
              </a:rPr>
              <a:t>, 此时, 总的计算时间为：</a:t>
            </a:r>
            <a:endParaRPr lang="zh-CN" altLang="en-US" sz="3200" b="1" dirty="0">
              <a:latin typeface="黑体" panose="02010609060101010101" pitchFamily="49" charset="-122"/>
              <a:ea typeface="黑体" panose="02010609060101010101" pitchFamily="49" charset="-122"/>
            </a:endParaRP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endParaRPr lang="en-US" altLang="zh-CN" sz="1800" b="1" dirty="0">
              <a:solidFill>
                <a:srgbClr val="000066"/>
              </a:solidFill>
              <a:latin typeface="Arial" panose="020B0604020202020204" pitchFamily="34" charset="0"/>
              <a:ea typeface="楷体_GB2312" pitchFamily="49" charset="-122"/>
            </a:endParaRP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r>
              <a:rPr lang="en-US" altLang="zh-CN" sz="2400" b="1" dirty="0">
                <a:solidFill>
                  <a:srgbClr val="000066"/>
                </a:solidFill>
                <a:latin typeface="Arial" panose="020B0604020202020204" pitchFamily="34" charset="0"/>
                <a:ea typeface="楷体_GB2312" pitchFamily="49" charset="-122"/>
              </a:rPr>
              <a:t>T(n) </a:t>
            </a:r>
            <a:r>
              <a:rPr lang="en-US" altLang="zh-CN" sz="2400" b="1" dirty="0">
                <a:solidFill>
                  <a:srgbClr val="000066"/>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000066"/>
                </a:solidFill>
                <a:latin typeface="Arial" panose="020B0604020202020204" pitchFamily="34" charset="0"/>
                <a:ea typeface="楷体_GB2312" pitchFamily="49" charset="-122"/>
              </a:rPr>
              <a:t> </a:t>
            </a:r>
            <a:r>
              <a:rPr lang="en-US" altLang="zh-CN" sz="2400" b="1" dirty="0" err="1">
                <a:solidFill>
                  <a:srgbClr val="000066"/>
                </a:solidFill>
                <a:latin typeface="Arial" panose="020B0604020202020204" pitchFamily="34" charset="0"/>
                <a:ea typeface="楷体_GB2312" pitchFamily="49" charset="-122"/>
              </a:rPr>
              <a:t>cn</a:t>
            </a:r>
            <a:r>
              <a:rPr lang="en-US" altLang="zh-CN" sz="2400" b="1" dirty="0">
                <a:solidFill>
                  <a:srgbClr val="000066"/>
                </a:solidFill>
                <a:latin typeface="Arial" panose="020B0604020202020204" pitchFamily="34" charset="0"/>
                <a:ea typeface="楷体_GB2312" pitchFamily="49" charset="-122"/>
              </a:rPr>
              <a:t> + 2T(n/2 )      // c </a:t>
            </a:r>
            <a:r>
              <a:rPr lang="zh-CN" altLang="en-US" sz="2400" b="1" dirty="0">
                <a:solidFill>
                  <a:srgbClr val="000066"/>
                </a:solidFill>
                <a:latin typeface="Arial" panose="020B0604020202020204" pitchFamily="34" charset="0"/>
                <a:ea typeface="楷体_GB2312" pitchFamily="49" charset="-122"/>
              </a:rPr>
              <a:t>是一个常数</a:t>
            </a:r>
            <a:endParaRPr lang="zh-CN" altLang="en-US" sz="2400" b="1" dirty="0">
              <a:solidFill>
                <a:srgbClr val="000066"/>
              </a:solidFill>
              <a:latin typeface="Arial" panose="020B0604020202020204" pitchFamily="34" charset="0"/>
              <a:ea typeface="楷体_GB2312" pitchFamily="49" charset="-122"/>
            </a:endParaRPr>
          </a:p>
          <a:p>
            <a:pPr lvl="2" algn="just" eaLnBrk="1" hangingPunct="1">
              <a:lnSpc>
                <a:spcPct val="80000"/>
              </a:lnSpc>
              <a:spcBef>
                <a:spcPct val="10000"/>
              </a:spcBef>
              <a:buFont typeface="Wingdings" panose="05000000000000000000" pitchFamily="2" charset="2"/>
              <a:buNone/>
            </a:pPr>
            <a:r>
              <a:rPr lang="zh-CN" altLang="en-US" b="1" dirty="0">
                <a:solidFill>
                  <a:srgbClr val="000066"/>
                </a:solidFill>
                <a:latin typeface="Arial" panose="020B0604020202020204" pitchFamily="34" charset="0"/>
                <a:ea typeface="楷体_GB2312" pitchFamily="49" charset="-122"/>
                <a:sym typeface="Symbol" panose="05050102010706020507" pitchFamily="18" charset="2"/>
              </a:rPr>
              <a:t>    </a:t>
            </a:r>
            <a:r>
              <a:rPr lang="zh-CN" altLang="en-US"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+ 2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/2 + 2T(n/4) ) = 2cn + 4T(n/4)</a:t>
            </a:r>
            <a:endParaRPr lang="en-US" altLang="zh-CN" b="1" dirty="0">
              <a:solidFill>
                <a:srgbClr val="000066"/>
              </a:solidFill>
              <a:latin typeface="Arial" panose="020B0604020202020204" pitchFamily="34" charset="0"/>
              <a:ea typeface="楷体_GB2312" pitchFamily="49" charset="-122"/>
            </a:endParaRP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2cn + 4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/4 +2T(n/8) ) = 3cn + 8T(n/8)</a:t>
            </a:r>
            <a:endParaRPr lang="en-US" altLang="zh-CN" b="1" dirty="0">
              <a:solidFill>
                <a:srgbClr val="000066"/>
              </a:solidFill>
              <a:latin typeface="Arial" panose="020B0604020202020204" pitchFamily="34" charset="0"/>
              <a:ea typeface="楷体_GB2312" pitchFamily="49" charset="-122"/>
            </a:endParaRP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rPr>
              <a:t>    ………</a:t>
            </a:r>
            <a:endParaRPr lang="en-US" altLang="zh-CN" b="1" dirty="0">
              <a:solidFill>
                <a:srgbClr val="000066"/>
              </a:solidFill>
              <a:latin typeface="Arial" panose="020B0604020202020204" pitchFamily="34" charset="0"/>
              <a:ea typeface="楷体_GB2312" pitchFamily="49" charset="-122"/>
            </a:endParaRP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 </a:t>
            </a:r>
            <a:r>
              <a:rPr lang="en-US" altLang="zh-CN" b="1" dirty="0" err="1">
                <a:solidFill>
                  <a:srgbClr val="000066"/>
                </a:solidFill>
                <a:latin typeface="Arial" panose="020B0604020202020204" pitchFamily="34" charset="0"/>
                <a:ea typeface="楷体_GB2312" pitchFamily="49" charset="-122"/>
              </a:rPr>
              <a:t>nT</a:t>
            </a:r>
            <a:r>
              <a:rPr lang="en-US" altLang="zh-CN" b="1" dirty="0">
                <a:solidFill>
                  <a:srgbClr val="000066"/>
                </a:solidFill>
                <a:latin typeface="Arial" panose="020B0604020202020204" pitchFamily="34" charset="0"/>
                <a:ea typeface="楷体_GB2312" pitchFamily="49" charset="-122"/>
              </a:rPr>
              <a:t>(1) = O(n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a:t>
            </a:r>
            <a:endParaRPr lang="zh-CN" altLang="en-US" b="1" dirty="0">
              <a:latin typeface="Arial" panose="020B0604020202020204" pitchFamily="34" charset="0"/>
              <a:ea typeface="黑体" panose="02010609060101010101" pitchFamily="49" charset="-122"/>
            </a:endParaRPr>
          </a:p>
        </p:txBody>
      </p:sp>
      <p:sp>
        <p:nvSpPr>
          <p:cNvPr id="5837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93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93DE8B9-E4A6-41F0-8C5D-7E04C51E456F}" type="slidenum">
              <a:rPr lang="zh-CN" altLang="en-US" sz="2400"/>
            </a:fld>
            <a:endParaRPr lang="en-US" altLang="zh-CN" sz="2400"/>
          </a:p>
        </p:txBody>
      </p:sp>
      <p:sp>
        <p:nvSpPr>
          <p:cNvPr id="593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59397" name="Rectangle 5"/>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可以证明, 快速排序的平均计算时间也是</a:t>
            </a:r>
            <a:r>
              <a:rPr lang="en-US" altLang="zh-CN" b="1" dirty="0">
                <a:latin typeface="黑体" panose="02010609060101010101" pitchFamily="49" charset="-122"/>
                <a:ea typeface="黑体" panose="02010609060101010101" pitchFamily="49" charset="-122"/>
              </a:rPr>
              <a:t>O(nlog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endParaRPr lang="en-US" altLang="zh-CN"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实验结果表明: 就平均计算时间而言, 快速排序是所有</a:t>
            </a:r>
            <a:r>
              <a:rPr lang="zh-CN" altLang="en-US" b="1" dirty="0">
                <a:solidFill>
                  <a:srgbClr val="FF0000"/>
                </a:solidFill>
                <a:latin typeface="黑体" panose="02010609060101010101" pitchFamily="49" charset="-122"/>
                <a:ea typeface="黑体" panose="02010609060101010101" pitchFamily="49" charset="-122"/>
              </a:rPr>
              <a:t>内排序</a:t>
            </a:r>
            <a:r>
              <a:rPr lang="zh-CN" altLang="en-US" b="1" dirty="0">
                <a:latin typeface="黑体" panose="02010609060101010101" pitchFamily="49" charset="-122"/>
                <a:ea typeface="黑体" panose="02010609060101010101" pitchFamily="49" charset="-122"/>
              </a:rPr>
              <a:t>方法中</a:t>
            </a:r>
            <a:r>
              <a:rPr lang="zh-CN" altLang="en-US" b="1" dirty="0">
                <a:solidFill>
                  <a:srgbClr val="FF0000"/>
                </a:solidFill>
                <a:latin typeface="黑体" panose="02010609060101010101" pitchFamily="49" charset="-122"/>
                <a:ea typeface="黑体" panose="02010609060101010101" pitchFamily="49" charset="-122"/>
              </a:rPr>
              <a:t>最好</a:t>
            </a:r>
            <a:r>
              <a:rPr lang="zh-CN" altLang="en-US" b="1" dirty="0">
                <a:latin typeface="黑体" panose="02010609060101010101" pitchFamily="49" charset="-122"/>
                <a:ea typeface="黑体" panose="02010609060101010101" pitchFamily="49" charset="-122"/>
              </a:rPr>
              <a:t>的一个。</a:t>
            </a:r>
            <a:endParaRPr lang="zh-CN" altLang="en-US"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但快速排序是一种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endParaRPr lang="zh-CN" altLang="en-US" b="1" dirty="0">
              <a:latin typeface="黑体" panose="02010609060101010101" pitchFamily="49" charset="-122"/>
              <a:ea typeface="黑体" panose="02010609060101010101" pitchFamily="49" charset="-122"/>
            </a:endParaRPr>
          </a:p>
        </p:txBody>
      </p:sp>
      <p:sp>
        <p:nvSpPr>
          <p:cNvPr id="5939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604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CC04F9-429E-4A45-9D79-5CFE304929AE}" type="slidenum">
              <a:rPr lang="zh-CN" altLang="en-US" sz="2400"/>
            </a:fld>
            <a:endParaRPr lang="en-US" altLang="zh-CN" sz="2400"/>
          </a:p>
        </p:txBody>
      </p:sp>
      <p:sp>
        <p:nvSpPr>
          <p:cNvPr id="6042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60421" name="Rectangle 5"/>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在</a:t>
            </a:r>
            <a:r>
              <a:rPr lang="zh-CN" altLang="en-US" sz="2900" b="1" dirty="0">
                <a:solidFill>
                  <a:srgbClr val="FF0000"/>
                </a:solidFill>
                <a:latin typeface="黑体" panose="02010609060101010101" pitchFamily="49" charset="-122"/>
                <a:ea typeface="黑体" panose="02010609060101010101" pitchFamily="49" charset="-122"/>
              </a:rPr>
              <a:t>最坏</a:t>
            </a:r>
            <a:r>
              <a:rPr lang="zh-CN" altLang="en-US" sz="2900" b="1" dirty="0">
                <a:latin typeface="黑体" panose="02010609060101010101" pitchFamily="49" charset="-122"/>
                <a:ea typeface="黑体" panose="02010609060101010101" pitchFamily="49" charset="-122"/>
              </a:rPr>
              <a:t>情况下, 即待排序记录序列已经按其关键字</a:t>
            </a:r>
            <a:r>
              <a:rPr lang="zh-CN" altLang="en-US" sz="2900" b="1" dirty="0">
                <a:solidFill>
                  <a:srgbClr val="FF0000"/>
                </a:solidFill>
                <a:latin typeface="黑体" panose="02010609060101010101" pitchFamily="49" charset="-122"/>
                <a:ea typeface="黑体" panose="02010609060101010101" pitchFamily="49" charset="-122"/>
              </a:rPr>
              <a:t>从小到大</a:t>
            </a:r>
            <a:r>
              <a:rPr lang="zh-CN" altLang="en-US" sz="2900" b="1" dirty="0">
                <a:latin typeface="黑体" panose="02010609060101010101" pitchFamily="49" charset="-122"/>
                <a:ea typeface="黑体" panose="02010609060101010101" pitchFamily="49" charset="-122"/>
              </a:rPr>
              <a:t>排好序, 其递归树成为</a:t>
            </a:r>
            <a:r>
              <a:rPr lang="zh-CN" altLang="en-US" sz="2900" b="1" dirty="0">
                <a:solidFill>
                  <a:srgbClr val="FF0000"/>
                </a:solidFill>
                <a:latin typeface="黑体" panose="02010609060101010101" pitchFamily="49" charset="-122"/>
                <a:ea typeface="黑体" panose="02010609060101010101" pitchFamily="49" charset="-122"/>
              </a:rPr>
              <a:t>单支树</a:t>
            </a:r>
            <a:r>
              <a:rPr lang="zh-CN" altLang="en-US" sz="2900" b="1" dirty="0">
                <a:latin typeface="黑体" panose="02010609060101010101" pitchFamily="49" charset="-122"/>
                <a:ea typeface="黑体" panose="02010609060101010101" pitchFamily="49" charset="-122"/>
              </a:rPr>
              <a:t>, </a:t>
            </a:r>
            <a:endParaRPr lang="zh-CN" altLang="en-US" sz="29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每次划分只得到一个比上一次少一个记录的子序列</a:t>
            </a:r>
            <a:endParaRPr lang="zh-CN" altLang="en-US" sz="29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必须经过</a:t>
            </a:r>
            <a:r>
              <a:rPr lang="en-US" altLang="zh-CN" sz="2900" b="1" dirty="0">
                <a:solidFill>
                  <a:srgbClr val="FF0000"/>
                </a:solidFill>
                <a:latin typeface="黑体" panose="02010609060101010101" pitchFamily="49" charset="-122"/>
                <a:ea typeface="黑体" panose="02010609060101010101" pitchFamily="49" charset="-122"/>
              </a:rPr>
              <a:t>n-1</a:t>
            </a:r>
            <a:r>
              <a:rPr lang="zh-CN" altLang="en-US" sz="2900" b="1" dirty="0">
                <a:solidFill>
                  <a:srgbClr val="FF0000"/>
                </a:solidFill>
                <a:latin typeface="黑体" panose="02010609060101010101" pitchFamily="49" charset="-122"/>
                <a:ea typeface="黑体" panose="02010609060101010101" pitchFamily="49" charset="-122"/>
              </a:rPr>
              <a:t>趟</a:t>
            </a:r>
            <a:r>
              <a:rPr lang="zh-CN" altLang="en-US" sz="2900" b="1" dirty="0">
                <a:latin typeface="黑体" panose="02010609060101010101" pitchFamily="49" charset="-122"/>
                <a:ea typeface="黑体" panose="02010609060101010101" pitchFamily="49" charset="-122"/>
              </a:rPr>
              <a:t>才能把所有记录定位, </a:t>
            </a:r>
            <a:endParaRPr lang="zh-CN" altLang="en-US" sz="29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而且第</a:t>
            </a:r>
            <a:r>
              <a:rPr lang="en-US" altLang="zh-CN" sz="2900" b="1" dirty="0">
                <a:solidFill>
                  <a:srgbClr val="FF0000"/>
                </a:solidFill>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趟需要经过</a:t>
            </a:r>
            <a:r>
              <a:rPr lang="en-US" altLang="zh-CN" sz="2900" b="1" dirty="0">
                <a:latin typeface="黑体" panose="02010609060101010101" pitchFamily="49" charset="-122"/>
                <a:ea typeface="黑体" panose="02010609060101010101" pitchFamily="49" charset="-122"/>
              </a:rPr>
              <a:t>n-i</a:t>
            </a:r>
            <a:r>
              <a:rPr lang="zh-CN" altLang="en-US" sz="2900" b="1" dirty="0">
                <a:latin typeface="黑体" panose="02010609060101010101" pitchFamily="49" charset="-122"/>
                <a:ea typeface="黑体" panose="02010609060101010101" pitchFamily="49" charset="-122"/>
              </a:rPr>
              <a:t>次关键字比较才能找到第</a:t>
            </a:r>
            <a:r>
              <a:rPr lang="en-US" altLang="zh-CN" sz="2900" b="1" dirty="0">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个记录的安放位置，总的</a:t>
            </a:r>
            <a:r>
              <a:rPr lang="zh-CN" altLang="en-US" sz="2900" b="1" dirty="0">
                <a:solidFill>
                  <a:srgbClr val="FF0000"/>
                </a:solidFill>
                <a:latin typeface="黑体" panose="02010609060101010101" pitchFamily="49" charset="-122"/>
                <a:ea typeface="黑体" panose="02010609060101010101" pitchFamily="49" charset="-122"/>
              </a:rPr>
              <a:t>关键字比较次数</a:t>
            </a:r>
            <a:r>
              <a:rPr lang="zh-CN" altLang="en-US" sz="2900" b="1" dirty="0">
                <a:latin typeface="黑体" panose="02010609060101010101" pitchFamily="49" charset="-122"/>
                <a:ea typeface="黑体" panose="02010609060101010101" pitchFamily="49" charset="-122"/>
              </a:rPr>
              <a:t>将达到</a:t>
            </a:r>
            <a:endParaRPr lang="zh-CN" altLang="en-US" sz="2900" b="1" dirty="0">
              <a:latin typeface="黑体" panose="02010609060101010101" pitchFamily="49" charset="-122"/>
              <a:ea typeface="黑体" panose="02010609060101010101" pitchFamily="49" charset="-122"/>
            </a:endParaRPr>
          </a:p>
        </p:txBody>
      </p:sp>
      <p:sp>
        <p:nvSpPr>
          <p:cNvPr id="6042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aphicFrame>
        <p:nvGraphicFramePr>
          <p:cNvPr id="60423" name="Object 7"/>
          <p:cNvGraphicFramePr>
            <a:graphicFrameLocks noChangeAspect="1"/>
          </p:cNvGraphicFramePr>
          <p:nvPr/>
        </p:nvGraphicFramePr>
        <p:xfrm>
          <a:off x="2667000" y="5846763"/>
          <a:ext cx="3919538" cy="1011237"/>
        </p:xfrm>
        <a:graphic>
          <a:graphicData uri="http://schemas.openxmlformats.org/presentationml/2006/ole">
            <mc:AlternateContent xmlns:mc="http://schemas.openxmlformats.org/markup-compatibility/2006">
              <mc:Choice xmlns:v="urn:schemas-microsoft-com:vml" Requires="v">
                <p:oleObj spid="_x0000_s3074" name="公式" r:id="rId1" imgW="40538400" imgH="10668000" progId="Equation.3">
                  <p:embed/>
                </p:oleObj>
              </mc:Choice>
              <mc:Fallback>
                <p:oleObj name="公式" r:id="rId1" imgW="40538400" imgH="10668000" progId="Equation.3">
                  <p:embed/>
                  <p:pic>
                    <p:nvPicPr>
                      <p:cNvPr id="0" name="Picture 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846763"/>
                        <a:ext cx="3919538" cy="101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二、快速排序(改进)</a:t>
            </a:r>
            <a:endParaRPr lang="en-US" altLang="zh-CN" sz="3300">
              <a:latin typeface="黑体" panose="02010609060101010101" pitchFamily="49" charset="-122"/>
              <a:ea typeface="黑体" panose="02010609060101010101" pitchFamily="49" charset="-122"/>
            </a:endParaRPr>
          </a:p>
        </p:txBody>
      </p:sp>
      <p:sp>
        <p:nvSpPr>
          <p:cNvPr id="614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3700D8-F1AB-4D25-90BE-24A043F6D357}" type="slidenum">
              <a:rPr lang="zh-CN" altLang="en-US" sz="2400"/>
            </a:fld>
            <a:endParaRPr lang="en-US" altLang="zh-CN" sz="2400"/>
          </a:p>
        </p:txBody>
      </p:sp>
      <p:sp>
        <p:nvSpPr>
          <p:cNvPr id="6144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endParaRPr lang="zh-CN" altLang="en-US" sz="3600" b="1">
              <a:solidFill>
                <a:srgbClr val="333399"/>
              </a:solidFill>
              <a:ea typeface="仿宋_GB2312" pitchFamily="49" charset="-122"/>
            </a:endParaRPr>
          </a:p>
        </p:txBody>
      </p:sp>
      <p:sp>
        <p:nvSpPr>
          <p:cNvPr id="61445" name="Rectangle 5"/>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枢轴记录取</a:t>
            </a:r>
            <a:r>
              <a:rPr lang="en-US" altLang="zh-CN" b="1">
                <a:solidFill>
                  <a:srgbClr val="FF0000"/>
                </a:solidFill>
                <a:latin typeface="黑体" panose="02010609060101010101" pitchFamily="49" charset="-122"/>
                <a:ea typeface="黑体" panose="02010609060101010101" pitchFamily="49" charset="-122"/>
              </a:rPr>
              <a:t>low、high、(low+high)/2</a:t>
            </a:r>
            <a:r>
              <a:rPr lang="zh-CN" altLang="en-US" b="1">
                <a:latin typeface="黑体" panose="02010609060101010101" pitchFamily="49" charset="-122"/>
                <a:ea typeface="黑体" panose="02010609060101010101" pitchFamily="49" charset="-122"/>
              </a:rPr>
              <a:t>三者指向记录关键字居中的记录</a:t>
            </a:r>
            <a:endParaRPr lang="zh-CN" altLang="en-US" b="1">
              <a:latin typeface="黑体" panose="02010609060101010101" pitchFamily="49" charset="-122"/>
              <a:ea typeface="黑体" panose="02010609060101010101" pitchFamily="49" charset="-122"/>
            </a:endParaRPr>
          </a:p>
        </p:txBody>
      </p:sp>
      <p:sp>
        <p:nvSpPr>
          <p:cNvPr id="6144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5"/>
          <p:cNvSpPr>
            <a:spLocks noGrp="1"/>
          </p:cNvSpPr>
          <p:nvPr>
            <p:ph type="sldNum" sz="quarter" idx="4294967295"/>
          </p:nvPr>
        </p:nvSpPr>
        <p:spPr bwMode="auto">
          <a:xfrm>
            <a:off x="8427244" y="6058867"/>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A3132EA-7E9F-4A3D-A10D-4FF3CDE5DAFB}" type="slidenum">
              <a:rPr lang="en-US" altLang="zh-CN" sz="2400">
                <a:latin typeface="黑体" panose="02010609060101010101" pitchFamily="49" charset="-122"/>
                <a:ea typeface="黑体" panose="02010609060101010101" pitchFamily="49" charset="-122"/>
              </a:rPr>
            </a:fld>
            <a:endParaRPr lang="en-US" altLang="zh-CN" sz="2400">
              <a:latin typeface="黑体" panose="02010609060101010101" pitchFamily="49" charset="-122"/>
              <a:ea typeface="黑体" panose="02010609060101010101" pitchFamily="49" charset="-122"/>
            </a:endParaRPr>
          </a:p>
        </p:txBody>
      </p:sp>
      <p:sp>
        <p:nvSpPr>
          <p:cNvPr id="755714" name="Rectangle 2"/>
          <p:cNvSpPr>
            <a:spLocks noGrp="1" noChangeArrowheads="1"/>
          </p:cNvSpPr>
          <p:nvPr>
            <p:ph type="title"/>
          </p:nvPr>
        </p:nvSpPr>
        <p:spPr>
          <a:xfrm>
            <a:off x="457200" y="1311622"/>
            <a:ext cx="8229600" cy="381000"/>
          </a:xfrm>
        </p:spPr>
        <p:txBody>
          <a:bodyPr/>
          <a:lstStyle/>
          <a:p>
            <a:pPr marL="1238250" indent="-1238250" eaLnBrk="1" hangingPunct="1"/>
            <a:r>
              <a:rPr lang="zh-CN" altLang="en-US" sz="2800" dirty="0">
                <a:solidFill>
                  <a:srgbClr val="002060"/>
                </a:solidFill>
                <a:latin typeface="黑体" panose="02010609060101010101" pitchFamily="49" charset="-122"/>
                <a:ea typeface="黑体" panose="02010609060101010101" pitchFamily="49" charset="-122"/>
              </a:rPr>
              <a:t>讨论：</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快速排序”是否真的比任何排序算法都快？</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55715" name="Rectangle 3"/>
          <p:cNvSpPr>
            <a:spLocks noChangeArrowheads="1"/>
          </p:cNvSpPr>
          <p:nvPr/>
        </p:nvSpPr>
        <p:spPr bwMode="auto">
          <a:xfrm>
            <a:off x="547618" y="2348880"/>
            <a:ext cx="73914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设每个子表的支点都在中间（比较均衡），则：</a:t>
            </a:r>
            <a:endParaRPr lang="zh-CN" altLang="en-US" sz="2400" b="1" dirty="0">
              <a:latin typeface="黑体" panose="02010609060101010101" pitchFamily="49" charset="-122"/>
              <a:ea typeface="黑体" panose="02010609060101010101" pitchFamily="49" charset="-122"/>
            </a:endParaRPr>
          </a:p>
          <a:p>
            <a:pPr eaLnBrk="1" fontAlgn="t" hangingPunct="1">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趟比较，可以确定</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个元素的位置；</a:t>
            </a:r>
            <a:endParaRPr lang="zh-CN" altLang="en-US" sz="2400" b="1" dirty="0">
              <a:latin typeface="黑体" panose="02010609060101010101" pitchFamily="49" charset="-122"/>
              <a:ea typeface="黑体" panose="02010609060101010101" pitchFamily="49" charset="-122"/>
            </a:endParaRP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个元素的位置；</a:t>
            </a:r>
            <a:endParaRPr lang="zh-CN" altLang="en-US" sz="2400" b="1" dirty="0">
              <a:latin typeface="黑体" panose="02010609060101010101" pitchFamily="49" charset="-122"/>
              <a:ea typeface="黑体" panose="02010609060101010101" pitchFamily="49" charset="-122"/>
            </a:endParaRP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个元素的位置；</a:t>
            </a:r>
            <a:endParaRPr lang="zh-CN" altLang="en-US" sz="2400" b="1" dirty="0">
              <a:latin typeface="黑体" panose="02010609060101010101" pitchFamily="49" charset="-122"/>
              <a:ea typeface="黑体" panose="02010609060101010101" pitchFamily="49" charset="-122"/>
            </a:endParaRP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个元素的位置；</a:t>
            </a:r>
            <a:endParaRPr lang="zh-CN" altLang="en-US" sz="2400" b="1" dirty="0">
              <a:latin typeface="黑体" panose="02010609060101010101" pitchFamily="49" charset="-122"/>
              <a:ea typeface="黑体" panose="02010609060101010101" pitchFamily="49" charset="-122"/>
            </a:endParaRP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只需</a:t>
            </a:r>
            <a:r>
              <a:rPr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log</a:t>
            </a:r>
            <a:r>
              <a:rPr lang="en-US" altLang="zh-CN" sz="2400" b="1" baseline="-40000" dirty="0">
                <a:solidFill>
                  <a:srgbClr val="FF0000"/>
                </a:solidFill>
                <a:latin typeface="黑体" panose="02010609060101010101" pitchFamily="49" charset="-122"/>
                <a:ea typeface="黑体" panose="02010609060101010101" pitchFamily="49" charset="-122"/>
              </a:rPr>
              <a:t>2</a:t>
            </a:r>
            <a:r>
              <a:rPr lang="en-US" altLang="zh-CN" sz="2400" b="1" dirty="0">
                <a:solidFill>
                  <a:srgbClr val="FF0000"/>
                </a:solidFill>
                <a:latin typeface="黑体" panose="02010609060101010101" pitchFamily="49" charset="-122"/>
                <a:ea typeface="黑体" panose="02010609060101010101" pitchFamily="49" charset="-122"/>
              </a:rPr>
              <a:t>n</a:t>
            </a:r>
            <a:r>
              <a:rPr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趟便可排好序。</a:t>
            </a:r>
            <a:endParaRPr lang="zh-CN" altLang="en-US" sz="2400" b="1" dirty="0">
              <a:latin typeface="黑体" panose="02010609060101010101" pitchFamily="49" charset="-122"/>
              <a:ea typeface="黑体" panose="02010609060101010101" pitchFamily="49" charset="-122"/>
            </a:endParaRPr>
          </a:p>
        </p:txBody>
      </p:sp>
      <p:sp>
        <p:nvSpPr>
          <p:cNvPr id="755716" name="Rectangle 4"/>
          <p:cNvSpPr>
            <a:spLocks noChangeArrowheads="1"/>
          </p:cNvSpPr>
          <p:nvPr/>
        </p:nvSpPr>
        <p:spPr bwMode="auto">
          <a:xfrm>
            <a:off x="600868" y="1798812"/>
            <a:ext cx="7942263" cy="338137"/>
          </a:xfrm>
          <a:prstGeom prst="rect">
            <a:avLst/>
          </a:prstGeom>
          <a:noFill/>
          <a:ln w="9525">
            <a:noFill/>
            <a:miter lim="800000"/>
          </a:ln>
          <a:effectLst/>
        </p:spPr>
        <p:txBody>
          <a:bodyPr wrap="none" lIns="0" tIns="0" rIns="0" bIns="0">
            <a:spAutoFit/>
          </a:bodyPr>
          <a:lstStyle/>
          <a:p>
            <a:pPr eaLnBrk="1" fontAlgn="t" hangingPunct="1">
              <a:defRPr/>
            </a:pPr>
            <a:r>
              <a:rPr lang="en-US" altLang="zh-CN" sz="2200" b="1" dirty="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z="2200" b="1" dirty="0">
                <a:effectLst>
                  <a:outerShdw blurRad="38100" dist="38100" dir="2700000" algn="tl">
                    <a:srgbClr val="C0C0C0"/>
                  </a:outerShdw>
                </a:effectLst>
                <a:latin typeface="黑体" panose="02010609060101010101" pitchFamily="49" charset="-122"/>
                <a:ea typeface="黑体" panose="02010609060101010101" pitchFamily="49" charset="-122"/>
              </a:rPr>
              <a:t>基本上是，因为每趟可以确定的数据元素是呈</a:t>
            </a:r>
            <a:r>
              <a:rPr lang="zh-CN" altLang="en-US" sz="22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指数</a:t>
            </a:r>
            <a:r>
              <a:rPr lang="zh-CN" altLang="en-US" sz="2200" b="1" dirty="0">
                <a:effectLst>
                  <a:outerShdw blurRad="38100" dist="38100" dir="2700000" algn="tl">
                    <a:srgbClr val="C0C0C0"/>
                  </a:outerShdw>
                </a:effectLst>
                <a:latin typeface="黑体" panose="02010609060101010101" pitchFamily="49" charset="-122"/>
                <a:ea typeface="黑体" panose="02010609060101010101" pitchFamily="49" charset="-122"/>
              </a:rPr>
              <a:t>增加的。</a:t>
            </a:r>
            <a:endParaRPr lang="zh-CN" altLang="en-US" sz="22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755717" name="Rectangle 5"/>
          <p:cNvSpPr>
            <a:spLocks noChangeArrowheads="1"/>
          </p:cNvSpPr>
          <p:nvPr/>
        </p:nvSpPr>
        <p:spPr bwMode="auto">
          <a:xfrm>
            <a:off x="319018" y="5093667"/>
            <a:ext cx="8534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76250">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400" b="1">
                <a:latin typeface="黑体" panose="02010609060101010101" pitchFamily="49" charset="-122"/>
                <a:ea typeface="黑体" panose="02010609060101010101" pitchFamily="49" charset="-122"/>
              </a:rPr>
              <a:t>而且，每趟需要比较和移动的元素也呈指数下降，加上编程时使用了交替逼近技巧，更进一步减少了移动次数，所以速度特别快。</a:t>
            </a:r>
            <a:endParaRPr lang="zh-CN" altLang="en-US" sz="2400" b="1">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500" fill="hold"/>
                                        <p:tgtEl>
                                          <p:spTgt spid="755714"/>
                                        </p:tgtEl>
                                        <p:attrNameLst>
                                          <p:attrName>ppt_w</p:attrName>
                                        </p:attrNameLst>
                                      </p:cBhvr>
                                      <p:tavLst>
                                        <p:tav tm="0">
                                          <p:val>
                                            <p:fltVal val="0"/>
                                          </p:val>
                                        </p:tav>
                                        <p:tav tm="100000">
                                          <p:val>
                                            <p:strVal val="#ppt_w"/>
                                          </p:val>
                                        </p:tav>
                                      </p:tavLst>
                                    </p:anim>
                                    <p:anim calcmode="lin" valueType="num">
                                      <p:cBhvr>
                                        <p:cTn id="8" dur="500" fill="hold"/>
                                        <p:tgtEl>
                                          <p:spTgt spid="7557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Effect transition="in" filter="wipe(left)">
                                      <p:cBhvr>
                                        <p:cTn id="13" dur="500"/>
                                        <p:tgtEl>
                                          <p:spTgt spid="7557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5715">
                                            <p:txEl>
                                              <p:pRg st="0" end="0"/>
                                            </p:txEl>
                                          </p:spTgt>
                                        </p:tgtEl>
                                        <p:attrNameLst>
                                          <p:attrName>style.visibility</p:attrName>
                                        </p:attrNameLst>
                                      </p:cBhvr>
                                      <p:to>
                                        <p:strVal val="visible"/>
                                      </p:to>
                                    </p:set>
                                    <p:animEffect transition="in" filter="wipe(up)">
                                      <p:cBhvr>
                                        <p:cTn id="18" dur="500"/>
                                        <p:tgtEl>
                                          <p:spTgt spid="7557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55715">
                                            <p:txEl>
                                              <p:pRg st="1" end="1"/>
                                            </p:txEl>
                                          </p:spTgt>
                                        </p:tgtEl>
                                        <p:attrNameLst>
                                          <p:attrName>style.visibility</p:attrName>
                                        </p:attrNameLst>
                                      </p:cBhvr>
                                      <p:to>
                                        <p:strVal val="visible"/>
                                      </p:to>
                                    </p:set>
                                    <p:animEffect transition="in" filter="wipe(up)">
                                      <p:cBhvr>
                                        <p:cTn id="23" dur="500"/>
                                        <p:tgtEl>
                                          <p:spTgt spid="75571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55715">
                                            <p:txEl>
                                              <p:pRg st="2" end="2"/>
                                            </p:txEl>
                                          </p:spTgt>
                                        </p:tgtEl>
                                        <p:attrNameLst>
                                          <p:attrName>style.visibility</p:attrName>
                                        </p:attrNameLst>
                                      </p:cBhvr>
                                      <p:to>
                                        <p:strVal val="visible"/>
                                      </p:to>
                                    </p:set>
                                    <p:animEffect transition="in" filter="wipe(up)">
                                      <p:cBhvr>
                                        <p:cTn id="28" dur="500"/>
                                        <p:tgtEl>
                                          <p:spTgt spid="75571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55715">
                                            <p:txEl>
                                              <p:pRg st="3" end="3"/>
                                            </p:txEl>
                                          </p:spTgt>
                                        </p:tgtEl>
                                        <p:attrNameLst>
                                          <p:attrName>style.visibility</p:attrName>
                                        </p:attrNameLst>
                                      </p:cBhvr>
                                      <p:to>
                                        <p:strVal val="visible"/>
                                      </p:to>
                                    </p:set>
                                    <p:animEffect transition="in" filter="wipe(up)">
                                      <p:cBhvr>
                                        <p:cTn id="33" dur="500"/>
                                        <p:tgtEl>
                                          <p:spTgt spid="75571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55715">
                                            <p:txEl>
                                              <p:pRg st="4" end="4"/>
                                            </p:txEl>
                                          </p:spTgt>
                                        </p:tgtEl>
                                        <p:attrNameLst>
                                          <p:attrName>style.visibility</p:attrName>
                                        </p:attrNameLst>
                                      </p:cBhvr>
                                      <p:to>
                                        <p:strVal val="visible"/>
                                      </p:to>
                                    </p:set>
                                    <p:animEffect transition="in" filter="wipe(up)">
                                      <p:cBhvr>
                                        <p:cTn id="38" dur="500"/>
                                        <p:tgtEl>
                                          <p:spTgt spid="755715">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55715">
                                            <p:txEl>
                                              <p:pRg st="5" end="5"/>
                                            </p:txEl>
                                          </p:spTgt>
                                        </p:tgtEl>
                                        <p:attrNameLst>
                                          <p:attrName>style.visibility</p:attrName>
                                        </p:attrNameLst>
                                      </p:cBhvr>
                                      <p:to>
                                        <p:strVal val="visible"/>
                                      </p:to>
                                    </p:set>
                                    <p:animEffect transition="in" filter="wipe(up)">
                                      <p:cBhvr>
                                        <p:cTn id="43" dur="500"/>
                                        <p:tgtEl>
                                          <p:spTgt spid="75571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55715">
                                            <p:txEl>
                                              <p:pRg st="6" end="6"/>
                                            </p:txEl>
                                          </p:spTgt>
                                        </p:tgtEl>
                                        <p:attrNameLst>
                                          <p:attrName>style.visibility</p:attrName>
                                        </p:attrNameLst>
                                      </p:cBhvr>
                                      <p:to>
                                        <p:strVal val="visible"/>
                                      </p:to>
                                    </p:set>
                                    <p:animEffect transition="in" filter="wipe(up)">
                                      <p:cBhvr>
                                        <p:cTn id="48" dur="500"/>
                                        <p:tgtEl>
                                          <p:spTgt spid="755715">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7557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utoUpdateAnimBg="0"/>
      <p:bldP spid="755715" grpId="0" autoUpdateAnimBg="0" build="p"/>
      <p:bldP spid="755716" grpId="0" autoUpdateAnimBg="0"/>
      <p:bldP spid="755717"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fld>
            <a:endParaRPr lang="en-US" altLang="zh-CN" sz="2400"/>
          </a:p>
        </p:txBody>
      </p:sp>
      <p:sp>
        <p:nvSpPr>
          <p:cNvPr id="6451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4517" name="Rectangle 5"/>
          <p:cNvSpPr>
            <a:spLocks noGrp="1" noChangeArrowheads="1"/>
          </p:cNvSpPr>
          <p:nvPr>
            <p:ph type="body" idx="1"/>
          </p:nvPr>
        </p:nvSpPr>
        <p:spPr>
          <a:xfrm>
            <a:off x="369093" y="1916832"/>
            <a:ext cx="8405813" cy="4038600"/>
          </a:xfrm>
        </p:spPr>
        <p:txBody>
          <a:bodyPr/>
          <a:lstStyle/>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选择排序的基本思想是</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趟在后面</a:t>
            </a:r>
            <a:r>
              <a:rPr lang="en-US" altLang="zh-CN" b="1" dirty="0">
                <a:solidFill>
                  <a:srgbClr val="FF0000"/>
                </a:solidFill>
                <a:latin typeface="黑体" panose="02010609060101010101" pitchFamily="49" charset="-122"/>
                <a:ea typeface="黑体" panose="02010609060101010101" pitchFamily="49" charset="-122"/>
              </a:rPr>
              <a:t>n+1 -i</a:t>
            </a:r>
            <a:r>
              <a:rPr lang="zh-CN" altLang="en-US" b="1" dirty="0">
                <a:latin typeface="黑体" panose="02010609060101010101" pitchFamily="49" charset="-122"/>
                <a:ea typeface="黑体" panose="02010609060101010101" pitchFamily="49" charset="-122"/>
              </a:rPr>
              <a:t>个待排记录中选取关键字</a:t>
            </a:r>
            <a:r>
              <a:rPr lang="zh-CN" altLang="en-US" b="1" dirty="0">
                <a:solidFill>
                  <a:srgbClr val="FF0000"/>
                </a:solidFill>
                <a:latin typeface="黑体" panose="02010609060101010101" pitchFamily="49" charset="-122"/>
                <a:ea typeface="黑体" panose="02010609060101010101" pitchFamily="49" charset="-122"/>
              </a:rPr>
              <a:t>最小</a:t>
            </a:r>
            <a:r>
              <a:rPr lang="zh-CN" altLang="en-US" b="1" dirty="0">
                <a:latin typeface="黑体" panose="02010609060101010101" pitchFamily="49" charset="-122"/>
                <a:ea typeface="黑体" panose="02010609060101010101" pitchFamily="49" charset="-122"/>
              </a:rPr>
              <a:t>的记录作为有序序列中的第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a:t>
            </a: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选择排序有多种具体实现算法</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a:t>
            </a:r>
            <a:endParaRPr lang="zh-CN" altLang="en-US" b="1" dirty="0">
              <a:latin typeface="黑体" panose="02010609060101010101" pitchFamily="49" charset="-122"/>
              <a:ea typeface="黑体" panose="02010609060101010101" pitchFamily="49" charset="-122"/>
            </a:endParaRP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a:t>
            </a:r>
            <a:endParaRPr lang="zh-CN" altLang="en-US"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p:txBody>
      </p:sp>
      <p:sp>
        <p:nvSpPr>
          <p:cNvPr id="6451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endParaRPr lang="en-US" altLang="zh-CN" sz="3300">
              <a:latin typeface="黑体" panose="02010609060101010101" pitchFamily="49" charset="-122"/>
              <a:ea typeface="黑体" panose="02010609060101010101" pitchFamily="49" charset="-122"/>
            </a:endParaRPr>
          </a:p>
        </p:txBody>
      </p:sp>
      <p:sp>
        <p:nvSpPr>
          <p:cNvPr id="645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fld>
            <a:endParaRPr lang="en-US" altLang="zh-CN" sz="2400"/>
          </a:p>
        </p:txBody>
      </p:sp>
      <p:sp>
        <p:nvSpPr>
          <p:cNvPr id="6451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4517" name="Rectangle 5"/>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每一趟(例如第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a:t>
            </a:r>
            <a:r>
              <a:rPr lang="en-US" altLang="zh-CN" b="1" dirty="0">
                <a:latin typeface="黑体" panose="02010609060101010101" pitchFamily="49" charset="-122"/>
                <a:ea typeface="黑体" panose="02010609060101010101" pitchFamily="49" charset="-122"/>
              </a:rPr>
              <a:t>i=1,2,</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在后面</a:t>
            </a:r>
            <a:endParaRPr lang="zh-CN" altLang="en-US" b="1" dirty="0">
              <a:latin typeface="黑体" panose="02010609060101010101" pitchFamily="49" charset="-122"/>
              <a:ea typeface="黑体" panose="02010609060101010101" pitchFamily="49" charset="-122"/>
            </a:endParaRPr>
          </a:p>
          <a:p>
            <a:pPr eaLnBrk="1" hangingPunct="1">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个待排序记录中通过</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次比较，选出关键字最小的记录,与第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个记录交换</a:t>
            </a:r>
            <a:endParaRPr lang="zh-CN" altLang="en-US" b="1" dirty="0">
              <a:latin typeface="黑体" panose="02010609060101010101" pitchFamily="49" charset="-122"/>
              <a:ea typeface="黑体" panose="02010609060101010101" pitchFamily="49" charset="-122"/>
            </a:endParaRPr>
          </a:p>
        </p:txBody>
      </p:sp>
      <p:sp>
        <p:nvSpPr>
          <p:cNvPr id="6451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55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7CF784F-EE2C-494A-A085-F9564B3DB57E}" type="slidenum">
              <a:rPr lang="zh-CN" altLang="en-US" sz="2400"/>
            </a:fld>
            <a:endParaRPr lang="en-US" altLang="zh-CN" sz="2400"/>
          </a:p>
        </p:txBody>
      </p:sp>
      <p:sp>
        <p:nvSpPr>
          <p:cNvPr id="655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554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65542" name="Group 8"/>
          <p:cNvGrpSpPr/>
          <p:nvPr/>
        </p:nvGrpSpPr>
        <p:grpSpPr bwMode="auto">
          <a:xfrm>
            <a:off x="1447800" y="2895600"/>
            <a:ext cx="4529138" cy="914400"/>
            <a:chOff x="1200" y="3072"/>
            <a:chExt cx="2854" cy="576"/>
          </a:xfrm>
        </p:grpSpPr>
        <p:sp>
          <p:nvSpPr>
            <p:cNvPr id="65566" name="Text Box 9"/>
            <p:cNvSpPr txBox="1">
              <a:spLocks noChangeArrowheads="1"/>
            </p:cNvSpPr>
            <p:nvPr/>
          </p:nvSpPr>
          <p:spPr bwMode="auto">
            <a:xfrm>
              <a:off x="1296" y="3072"/>
              <a:ext cx="27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    </a:t>
              </a:r>
              <a:endParaRPr lang="en-US" altLang="zh-CN" sz="2400">
                <a:latin typeface="Times New Roman" panose="02020603050405020304" pitchFamily="18" charset="0"/>
              </a:endParaRPr>
            </a:p>
          </p:txBody>
        </p:sp>
        <p:sp>
          <p:nvSpPr>
            <p:cNvPr id="266250" name="Oval 10"/>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51" name="Oval 11"/>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52" name="Oval 12"/>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53" name="Oval 13"/>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54" name="Oval 14"/>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55" name="Oval 15"/>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65543" name="Text Box 16"/>
          <p:cNvSpPr txBox="1">
            <a:spLocks noChangeArrowheads="1"/>
          </p:cNvSpPr>
          <p:nvPr/>
        </p:nvSpPr>
        <p:spPr bwMode="auto">
          <a:xfrm>
            <a:off x="6553200" y="4419600"/>
            <a:ext cx="130016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08</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交换21,08</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16</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交换25,16</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21</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交换49,21</a:t>
            </a:r>
            <a:endParaRPr lang="zh-CN" altLang="en-US" sz="2000">
              <a:latin typeface="黑体" panose="02010609060101010101" pitchFamily="49" charset="-122"/>
              <a:ea typeface="黑体" panose="02010609060101010101" pitchFamily="49" charset="-122"/>
            </a:endParaRPr>
          </a:p>
        </p:txBody>
      </p:sp>
      <p:grpSp>
        <p:nvGrpSpPr>
          <p:cNvPr id="65544" name="Group 27"/>
          <p:cNvGrpSpPr/>
          <p:nvPr/>
        </p:nvGrpSpPr>
        <p:grpSpPr bwMode="auto">
          <a:xfrm>
            <a:off x="1447800" y="4419600"/>
            <a:ext cx="4343400" cy="531813"/>
            <a:chOff x="912" y="2784"/>
            <a:chExt cx="2736" cy="336"/>
          </a:xfrm>
        </p:grpSpPr>
        <p:sp>
          <p:nvSpPr>
            <p:cNvPr id="266261" name="Oval 21"/>
            <p:cNvSpPr>
              <a:spLocks noChangeArrowheads="1"/>
            </p:cNvSpPr>
            <p:nvPr/>
          </p:nvSpPr>
          <p:spPr bwMode="auto">
            <a:xfrm>
              <a:off x="9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62" name="Oval 22"/>
            <p:cNvSpPr>
              <a:spLocks noChangeArrowheads="1"/>
            </p:cNvSpPr>
            <p:nvPr/>
          </p:nvSpPr>
          <p:spPr bwMode="auto">
            <a:xfrm>
              <a:off x="33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3333FF"/>
                  </a:solidFill>
                  <a:effectLst>
                    <a:outerShdw blurRad="38100" dist="38100" dir="2700000" algn="tl">
                      <a:srgbClr val="000000"/>
                    </a:outerShdw>
                  </a:effectLst>
                  <a:latin typeface="Arial" panose="020B0604020202020204" pitchFamily="34" charset="0"/>
                </a:rPr>
                <a:t>08</a:t>
              </a:r>
              <a:endParaRPr lang="zh-CN" altLang="en-US" b="1">
                <a:solidFill>
                  <a:srgbClr val="3333FF"/>
                </a:solidFill>
                <a:effectLst>
                  <a:outerShdw blurRad="38100" dist="38100" dir="2700000" algn="tl">
                    <a:srgbClr val="000000"/>
                  </a:outerShdw>
                </a:effectLst>
                <a:latin typeface="Arial" panose="020B0604020202020204" pitchFamily="34" charset="0"/>
              </a:endParaRPr>
            </a:p>
          </p:txBody>
        </p:sp>
        <p:sp>
          <p:nvSpPr>
            <p:cNvPr id="266263" name="Oval 23"/>
            <p:cNvSpPr>
              <a:spLocks noChangeArrowheads="1"/>
            </p:cNvSpPr>
            <p:nvPr/>
          </p:nvSpPr>
          <p:spPr bwMode="auto">
            <a:xfrm>
              <a:off x="1344"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64" name="Oval 24"/>
            <p:cNvSpPr>
              <a:spLocks noChangeArrowheads="1"/>
            </p:cNvSpPr>
            <p:nvPr/>
          </p:nvSpPr>
          <p:spPr bwMode="auto">
            <a:xfrm>
              <a:off x="187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65" name="Oval 25"/>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66" name="Oval 26"/>
            <p:cNvSpPr>
              <a:spLocks noChangeArrowheads="1"/>
            </p:cNvSpPr>
            <p:nvPr/>
          </p:nvSpPr>
          <p:spPr bwMode="auto">
            <a:xfrm>
              <a:off x="283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65545" name="Group 42"/>
          <p:cNvGrpSpPr/>
          <p:nvPr/>
        </p:nvGrpSpPr>
        <p:grpSpPr bwMode="auto">
          <a:xfrm>
            <a:off x="1447800" y="5257800"/>
            <a:ext cx="4343400" cy="533400"/>
            <a:chOff x="912" y="3312"/>
            <a:chExt cx="2736" cy="336"/>
          </a:xfrm>
        </p:grpSpPr>
        <p:sp>
          <p:nvSpPr>
            <p:cNvPr id="266269" name="Oval 29"/>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70" name="Oval 30"/>
            <p:cNvSpPr>
              <a:spLocks noChangeArrowheads="1"/>
            </p:cNvSpPr>
            <p:nvPr/>
          </p:nvSpPr>
          <p:spPr bwMode="auto">
            <a:xfrm>
              <a:off x="331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Arial" panose="020B0604020202020204" pitchFamily="34" charset="0"/>
                </a:rPr>
                <a:t>21</a:t>
              </a:r>
              <a:endParaRPr lang="zh-CN" altLang="en-US" b="1">
                <a:solidFill>
                  <a:schemeClr val="hlink"/>
                </a:solidFill>
                <a:effectLst>
                  <a:outerShdw blurRad="38100" dist="38100" dir="2700000" algn="tl">
                    <a:srgbClr val="000000"/>
                  </a:outerShdw>
                </a:effectLst>
                <a:latin typeface="Arial" panose="020B0604020202020204" pitchFamily="34" charset="0"/>
              </a:endParaRPr>
            </a:p>
          </p:txBody>
        </p:sp>
        <p:sp>
          <p:nvSpPr>
            <p:cNvPr id="266271" name="Oval 31"/>
            <p:cNvSpPr>
              <a:spLocks noChangeArrowheads="1"/>
            </p:cNvSpPr>
            <p:nvPr/>
          </p:nvSpPr>
          <p:spPr bwMode="auto">
            <a:xfrm>
              <a:off x="1344"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72" name="Oval 32"/>
            <p:cNvSpPr>
              <a:spLocks noChangeArrowheads="1"/>
            </p:cNvSpPr>
            <p:nvPr/>
          </p:nvSpPr>
          <p:spPr bwMode="auto">
            <a:xfrm>
              <a:off x="187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73" name="Oval 33"/>
            <p:cNvSpPr>
              <a:spLocks noChangeArrowheads="1"/>
            </p:cNvSpPr>
            <p:nvPr/>
          </p:nvSpPr>
          <p:spPr bwMode="auto">
            <a:xfrm>
              <a:off x="24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74" name="Oval 34"/>
            <p:cNvSpPr>
              <a:spLocks noChangeArrowheads="1"/>
            </p:cNvSpPr>
            <p:nvPr/>
          </p:nvSpPr>
          <p:spPr bwMode="auto">
            <a:xfrm>
              <a:off x="28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panose="020B0604020202020204" pitchFamily="34" charset="0"/>
                </a:rPr>
                <a:t>16</a:t>
              </a:r>
              <a:endParaRPr lang="zh-CN" altLang="en-US" b="1">
                <a:solidFill>
                  <a:schemeClr val="tx2"/>
                </a:solidFill>
                <a:effectLst>
                  <a:outerShdw blurRad="38100" dist="38100" dir="2700000" algn="tl">
                    <a:srgbClr val="000000"/>
                  </a:outerShdw>
                </a:effectLst>
                <a:latin typeface="Arial" panose="020B0604020202020204" pitchFamily="34" charset="0"/>
              </a:endParaRPr>
            </a:p>
          </p:txBody>
        </p:sp>
      </p:grpSp>
      <p:grpSp>
        <p:nvGrpSpPr>
          <p:cNvPr id="65546" name="Group 51"/>
          <p:cNvGrpSpPr/>
          <p:nvPr/>
        </p:nvGrpSpPr>
        <p:grpSpPr bwMode="auto">
          <a:xfrm>
            <a:off x="1447800" y="6094413"/>
            <a:ext cx="4343400" cy="534987"/>
            <a:chOff x="912" y="3840"/>
            <a:chExt cx="2736" cy="336"/>
          </a:xfrm>
        </p:grpSpPr>
        <p:sp>
          <p:nvSpPr>
            <p:cNvPr id="266284" name="Oval 44"/>
            <p:cNvSpPr>
              <a:spLocks noChangeArrowheads="1"/>
            </p:cNvSpPr>
            <p:nvPr/>
          </p:nvSpPr>
          <p:spPr bwMode="auto">
            <a:xfrm>
              <a:off x="91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85" name="Oval 45"/>
            <p:cNvSpPr>
              <a:spLocks noChangeArrowheads="1"/>
            </p:cNvSpPr>
            <p:nvPr/>
          </p:nvSpPr>
          <p:spPr bwMode="auto">
            <a:xfrm>
              <a:off x="331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panose="020B0604020202020204" pitchFamily="34" charset="0"/>
                </a:rPr>
                <a:t>21</a:t>
              </a:r>
              <a:endParaRPr lang="zh-CN" altLang="en-US" b="1">
                <a:solidFill>
                  <a:schemeClr val="tx2"/>
                </a:solidFill>
                <a:effectLst>
                  <a:outerShdw blurRad="38100" dist="38100" dir="2700000" algn="tl">
                    <a:srgbClr val="000000"/>
                  </a:outerShdw>
                </a:effectLst>
                <a:latin typeface="Arial" panose="020B0604020202020204" pitchFamily="34" charset="0"/>
              </a:endParaRPr>
            </a:p>
          </p:txBody>
        </p:sp>
        <p:sp>
          <p:nvSpPr>
            <p:cNvPr id="266286" name="Oval 46"/>
            <p:cNvSpPr>
              <a:spLocks noChangeArrowheads="1"/>
            </p:cNvSpPr>
            <p:nvPr/>
          </p:nvSpPr>
          <p:spPr bwMode="auto">
            <a:xfrm>
              <a:off x="288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87" name="Oval 47"/>
            <p:cNvSpPr>
              <a:spLocks noChangeArrowheads="1"/>
            </p:cNvSpPr>
            <p:nvPr/>
          </p:nvSpPr>
          <p:spPr bwMode="auto">
            <a:xfrm>
              <a:off x="187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88" name="Oval 48"/>
            <p:cNvSpPr>
              <a:spLocks noChangeArrowheads="1"/>
            </p:cNvSpPr>
            <p:nvPr/>
          </p:nvSpPr>
          <p:spPr bwMode="auto">
            <a:xfrm>
              <a:off x="240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6290" name="Oval 50"/>
            <p:cNvSpPr>
              <a:spLocks noChangeArrowheads="1"/>
            </p:cNvSpPr>
            <p:nvPr/>
          </p:nvSpPr>
          <p:spPr bwMode="auto">
            <a:xfrm>
              <a:off x="139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65547" name="Text Box 52"/>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dirty="0">
                <a:latin typeface="黑体" panose="02010609060101010101" pitchFamily="49" charset="-122"/>
                <a:ea typeface="黑体" panose="02010609060101010101" pitchFamily="49" charset="-122"/>
              </a:rPr>
              <a:t>i=1</a:t>
            </a: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第一趟</a:t>
            </a:r>
            <a:r>
              <a:rPr lang="en-US" altLang="zh-CN" sz="2000" dirty="0">
                <a:latin typeface="黑体" panose="02010609060101010101" pitchFamily="49" charset="-122"/>
                <a:ea typeface="黑体" panose="02010609060101010101" pitchFamily="49" charset="-122"/>
              </a:rPr>
              <a:t>i=2</a:t>
            </a: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第二趟</a:t>
            </a:r>
            <a:r>
              <a:rPr lang="en-US" altLang="zh-CN" sz="2000" dirty="0">
                <a:latin typeface="黑体" panose="02010609060101010101" pitchFamily="49" charset="-122"/>
                <a:ea typeface="黑体" panose="02010609060101010101" pitchFamily="49" charset="-122"/>
              </a:rPr>
              <a:t>i=3</a:t>
            </a:r>
            <a:endParaRPr lang="en-US" altLang="zh-CN" sz="2000" dirty="0">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60D47A6-17FF-448A-A377-2EB81DA37B86}" type="slidenum">
              <a:rPr lang="zh-CN" altLang="en-US" sz="2400"/>
            </a:fld>
            <a:endParaRPr lang="en-US" altLang="zh-CN" sz="2400"/>
          </a:p>
        </p:txBody>
      </p:sp>
      <p:sp>
        <p:nvSpPr>
          <p:cNvPr id="10243"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插入排序</a:t>
            </a:r>
            <a:endParaRPr lang="zh-CN" altLang="en-US" sz="3600" b="1" dirty="0">
              <a:solidFill>
                <a:srgbClr val="333399"/>
              </a:solidFill>
              <a:ea typeface="仿宋_GB2312" pitchFamily="49" charset="-122"/>
            </a:endParaRPr>
          </a:p>
        </p:txBody>
      </p:sp>
      <p:sp>
        <p:nvSpPr>
          <p:cNvPr id="10244" name="Rectangle 5"/>
          <p:cNvSpPr>
            <a:spLocks noGrp="1" noChangeArrowheads="1"/>
          </p:cNvSpPr>
          <p:nvPr>
            <p:ph type="body" idx="1"/>
          </p:nvPr>
        </p:nvSpPr>
        <p:spPr>
          <a:xfrm>
            <a:off x="616875" y="2132856"/>
            <a:ext cx="8001000" cy="4038600"/>
          </a:xfrm>
        </p:spPr>
        <p:txBody>
          <a:bodyPr/>
          <a:lstStyle/>
          <a:p>
            <a:pPr eaLnBrk="1" hangingPunct="1">
              <a:spcBef>
                <a:spcPct val="30000"/>
              </a:spcBef>
            </a:pPr>
            <a:r>
              <a:rPr lang="zh-CN" altLang="en-US" sz="3600" b="1" dirty="0">
                <a:latin typeface="黑体" panose="02010609060101010101" pitchFamily="49" charset="-122"/>
                <a:ea typeface="黑体" panose="02010609060101010101" pitchFamily="49" charset="-122"/>
              </a:rPr>
              <a:t>基本思想</a:t>
            </a:r>
            <a:r>
              <a:rPr lang="zh-CN" altLang="en-US" b="1" dirty="0">
                <a:latin typeface="黑体" panose="02010609060101010101" pitchFamily="49" charset="-122"/>
                <a:ea typeface="黑体" panose="02010609060101010101" pitchFamily="49" charset="-122"/>
              </a:rPr>
              <a:t>：每步将一个待排序的对象, 按其关键字大小,  插入到前面</a:t>
            </a:r>
            <a:r>
              <a:rPr lang="zh-CN" altLang="en-US" b="1" dirty="0">
                <a:solidFill>
                  <a:srgbClr val="FF0000"/>
                </a:solidFill>
                <a:latin typeface="黑体" panose="02010609060101010101" pitchFamily="49" charset="-122"/>
                <a:ea typeface="黑体" panose="02010609060101010101" pitchFamily="49" charset="-122"/>
              </a:rPr>
              <a:t>已经排好序</a:t>
            </a:r>
            <a:r>
              <a:rPr lang="zh-CN" altLang="en-US" b="1" dirty="0">
                <a:latin typeface="黑体" panose="02010609060101010101" pitchFamily="49" charset="-122"/>
                <a:ea typeface="黑体" panose="02010609060101010101" pitchFamily="49" charset="-122"/>
              </a:rPr>
              <a:t>的有序表的适当位置上, 直到对象全部插入为止。</a:t>
            </a:r>
            <a:endParaRPr lang="zh-CN" altLang="en-US" b="1" dirty="0">
              <a:latin typeface="黑体" panose="02010609060101010101" pitchFamily="49" charset="-122"/>
              <a:ea typeface="黑体" panose="02010609060101010101" pitchFamily="49" charset="-122"/>
            </a:endParaRPr>
          </a:p>
        </p:txBody>
      </p:sp>
      <p:sp>
        <p:nvSpPr>
          <p:cNvPr id="10245"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65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EE1960-BE72-43D7-A95F-175176C4C6E4}" type="slidenum">
              <a:rPr lang="zh-CN" altLang="en-US" sz="2400"/>
            </a:fld>
            <a:endParaRPr lang="en-US" altLang="zh-CN" sz="2400"/>
          </a:p>
        </p:txBody>
      </p:sp>
      <p:sp>
        <p:nvSpPr>
          <p:cNvPr id="6656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6565"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66566" name="Group 6"/>
          <p:cNvGrpSpPr/>
          <p:nvPr/>
        </p:nvGrpSpPr>
        <p:grpSpPr bwMode="auto">
          <a:xfrm>
            <a:off x="1447800" y="2895600"/>
            <a:ext cx="4341813" cy="914400"/>
            <a:chOff x="1200" y="3072"/>
            <a:chExt cx="2736" cy="576"/>
          </a:xfrm>
        </p:grpSpPr>
        <p:sp>
          <p:nvSpPr>
            <p:cNvPr id="66590" name="Text Box 7"/>
            <p:cNvSpPr txBox="1">
              <a:spLocks noChangeArrowheads="1"/>
            </p:cNvSpPr>
            <p:nvPr/>
          </p:nvSpPr>
          <p:spPr bwMode="auto">
            <a:xfrm>
              <a:off x="1296" y="3072"/>
              <a:ext cx="25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a:t>
              </a:r>
              <a:endParaRPr lang="en-US" altLang="zh-CN" sz="2400" b="1">
                <a:latin typeface="Times New Roman" panose="02020603050405020304" pitchFamily="18" charset="0"/>
              </a:endParaRPr>
            </a:p>
          </p:txBody>
        </p:sp>
        <p:sp>
          <p:nvSpPr>
            <p:cNvPr id="267272" name="Oval 8"/>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73" name="Oval 9"/>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74" name="Oval 10"/>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75" name="Oval 11"/>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76" name="Oval 12"/>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77" name="Oval 13"/>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66567" name="Text Box 14"/>
          <p:cNvSpPr txBox="1">
            <a:spLocks noChangeArrowheads="1"/>
          </p:cNvSpPr>
          <p:nvPr/>
        </p:nvSpPr>
        <p:spPr bwMode="auto">
          <a:xfrm>
            <a:off x="6629400" y="4498975"/>
            <a:ext cx="1423988"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结束</a:t>
            </a:r>
            <a:endParaRPr lang="zh-CN" altLang="en-US" sz="2000">
              <a:latin typeface="黑体" panose="02010609060101010101" pitchFamily="49" charset="-122"/>
              <a:ea typeface="黑体" panose="02010609060101010101" pitchFamily="49" charset="-122"/>
            </a:endParaRPr>
          </a:p>
        </p:txBody>
      </p:sp>
      <p:grpSp>
        <p:nvGrpSpPr>
          <p:cNvPr id="66568" name="Group 37"/>
          <p:cNvGrpSpPr/>
          <p:nvPr/>
        </p:nvGrpSpPr>
        <p:grpSpPr bwMode="auto">
          <a:xfrm>
            <a:off x="1447800" y="4419600"/>
            <a:ext cx="4419600" cy="531813"/>
            <a:chOff x="912" y="2784"/>
            <a:chExt cx="2784" cy="336"/>
          </a:xfrm>
        </p:grpSpPr>
        <p:sp>
          <p:nvSpPr>
            <p:cNvPr id="267294" name="Oval 30"/>
            <p:cNvSpPr>
              <a:spLocks noChangeArrowheads="1"/>
            </p:cNvSpPr>
            <p:nvPr/>
          </p:nvSpPr>
          <p:spPr bwMode="auto">
            <a:xfrm>
              <a:off x="91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96" name="Oval 32"/>
            <p:cNvSpPr>
              <a:spLocks noChangeArrowheads="1"/>
            </p:cNvSpPr>
            <p:nvPr/>
          </p:nvSpPr>
          <p:spPr bwMode="auto">
            <a:xfrm>
              <a:off x="288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97" name="Oval 33"/>
            <p:cNvSpPr>
              <a:spLocks noChangeArrowheads="1"/>
            </p:cNvSpPr>
            <p:nvPr/>
          </p:nvSpPr>
          <p:spPr bwMode="auto">
            <a:xfrm>
              <a:off x="336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298" name="Oval 34"/>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panose="020B0604020202020204" pitchFamily="34" charset="0"/>
                </a:rPr>
                <a:t>25*</a:t>
              </a:r>
              <a:endParaRPr lang="zh-CN" altLang="en-US" b="1">
                <a:solidFill>
                  <a:schemeClr val="tx2"/>
                </a:solidFill>
                <a:effectLst>
                  <a:outerShdw blurRad="38100" dist="38100" dir="2700000" algn="tl">
                    <a:srgbClr val="000000"/>
                  </a:outerShdw>
                </a:effectLst>
                <a:latin typeface="Arial" panose="020B0604020202020204" pitchFamily="34" charset="0"/>
              </a:endParaRPr>
            </a:p>
          </p:txBody>
        </p:sp>
        <p:sp>
          <p:nvSpPr>
            <p:cNvPr id="267299" name="Oval 35"/>
            <p:cNvSpPr>
              <a:spLocks noChangeArrowheads="1"/>
            </p:cNvSpPr>
            <p:nvPr/>
          </p:nvSpPr>
          <p:spPr bwMode="auto">
            <a:xfrm>
              <a:off x="139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00" name="Oval 36"/>
            <p:cNvSpPr>
              <a:spLocks noChangeArrowheads="1"/>
            </p:cNvSpPr>
            <p:nvPr/>
          </p:nvSpPr>
          <p:spPr bwMode="auto">
            <a:xfrm>
              <a:off x="187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66569" name="Group 46"/>
          <p:cNvGrpSpPr/>
          <p:nvPr/>
        </p:nvGrpSpPr>
        <p:grpSpPr bwMode="auto">
          <a:xfrm>
            <a:off x="1447800" y="5257800"/>
            <a:ext cx="4419600" cy="533400"/>
            <a:chOff x="912" y="3312"/>
            <a:chExt cx="2784" cy="336"/>
          </a:xfrm>
        </p:grpSpPr>
        <p:sp>
          <p:nvSpPr>
            <p:cNvPr id="267303" name="Oval 39"/>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04" name="Oval 40"/>
            <p:cNvSpPr>
              <a:spLocks noChangeArrowheads="1"/>
            </p:cNvSpPr>
            <p:nvPr/>
          </p:nvSpPr>
          <p:spPr bwMode="auto">
            <a:xfrm>
              <a:off x="288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panose="020B0604020202020204" pitchFamily="34" charset="0"/>
                </a:rPr>
                <a:t>25</a:t>
              </a:r>
              <a:endParaRPr lang="zh-CN" altLang="en-US" b="1">
                <a:solidFill>
                  <a:schemeClr val="tx2"/>
                </a:solidFill>
                <a:effectLst>
                  <a:outerShdw blurRad="38100" dist="38100" dir="2700000" algn="tl">
                    <a:srgbClr val="000000"/>
                  </a:outerShdw>
                </a:effectLst>
                <a:latin typeface="Arial" panose="020B0604020202020204" pitchFamily="34" charset="0"/>
              </a:endParaRPr>
            </a:p>
          </p:txBody>
        </p:sp>
        <p:sp>
          <p:nvSpPr>
            <p:cNvPr id="267305" name="Oval 41"/>
            <p:cNvSpPr>
              <a:spLocks noChangeArrowheads="1"/>
            </p:cNvSpPr>
            <p:nvPr/>
          </p:nvSpPr>
          <p:spPr bwMode="auto">
            <a:xfrm>
              <a:off x="33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07" name="Oval 43"/>
            <p:cNvSpPr>
              <a:spLocks noChangeArrowheads="1"/>
            </p:cNvSpPr>
            <p:nvPr/>
          </p:nvSpPr>
          <p:spPr bwMode="auto">
            <a:xfrm>
              <a:off x="139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08" name="Oval 44"/>
            <p:cNvSpPr>
              <a:spLocks noChangeArrowheads="1"/>
            </p:cNvSpPr>
            <p:nvPr/>
          </p:nvSpPr>
          <p:spPr bwMode="auto">
            <a:xfrm>
              <a:off x="187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09" name="Oval 45"/>
            <p:cNvSpPr>
              <a:spLocks noChangeArrowheads="1"/>
            </p:cNvSpPr>
            <p:nvPr/>
          </p:nvSpPr>
          <p:spPr bwMode="auto">
            <a:xfrm>
              <a:off x="2400"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66570" name="Group 55"/>
          <p:cNvGrpSpPr/>
          <p:nvPr/>
        </p:nvGrpSpPr>
        <p:grpSpPr bwMode="auto">
          <a:xfrm>
            <a:off x="1447800" y="6094413"/>
            <a:ext cx="4419600" cy="534987"/>
            <a:chOff x="912" y="3792"/>
            <a:chExt cx="2784" cy="336"/>
          </a:xfrm>
        </p:grpSpPr>
        <p:sp>
          <p:nvSpPr>
            <p:cNvPr id="267312" name="Oval 48"/>
            <p:cNvSpPr>
              <a:spLocks noChangeArrowheads="1"/>
            </p:cNvSpPr>
            <p:nvPr/>
          </p:nvSpPr>
          <p:spPr bwMode="auto">
            <a:xfrm>
              <a:off x="9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14" name="Oval 50"/>
            <p:cNvSpPr>
              <a:spLocks noChangeArrowheads="1"/>
            </p:cNvSpPr>
            <p:nvPr/>
          </p:nvSpPr>
          <p:spPr bwMode="auto">
            <a:xfrm>
              <a:off x="3360" y="379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15" name="Oval 51"/>
            <p:cNvSpPr>
              <a:spLocks noChangeArrowheads="1"/>
            </p:cNvSpPr>
            <p:nvPr/>
          </p:nvSpPr>
          <p:spPr bwMode="auto">
            <a:xfrm>
              <a:off x="139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16" name="Oval 52"/>
            <p:cNvSpPr>
              <a:spLocks noChangeArrowheads="1"/>
            </p:cNvSpPr>
            <p:nvPr/>
          </p:nvSpPr>
          <p:spPr bwMode="auto">
            <a:xfrm>
              <a:off x="18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17" name="Oval 53"/>
            <p:cNvSpPr>
              <a:spLocks noChangeArrowheads="1"/>
            </p:cNvSpPr>
            <p:nvPr/>
          </p:nvSpPr>
          <p:spPr bwMode="auto">
            <a:xfrm>
              <a:off x="240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67318" name="Oval 54"/>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66571" name="Text Box 56"/>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第三趟</a:t>
            </a:r>
            <a:r>
              <a:rPr lang="en-US" altLang="zh-CN" sz="2000" dirty="0">
                <a:latin typeface="黑体" panose="02010609060101010101" pitchFamily="49" charset="-122"/>
                <a:ea typeface="黑体" panose="02010609060101010101" pitchFamily="49" charset="-122"/>
              </a:rPr>
              <a:t>i=4</a:t>
            </a: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第四趟</a:t>
            </a:r>
            <a:r>
              <a:rPr lang="en-US" altLang="zh-CN" sz="2000" dirty="0">
                <a:latin typeface="黑体" panose="02010609060101010101" pitchFamily="49" charset="-122"/>
                <a:ea typeface="黑体" panose="02010609060101010101" pitchFamily="49" charset="-122"/>
              </a:rPr>
              <a:t>i=5</a:t>
            </a: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第五趟</a:t>
            </a:r>
            <a:r>
              <a:rPr lang="en-US" altLang="zh-CN" sz="2000" dirty="0">
                <a:latin typeface="黑体" panose="02010609060101010101" pitchFamily="49" charset="-122"/>
                <a:ea typeface="黑体" panose="02010609060101010101" pitchFamily="49" charset="-122"/>
              </a:rPr>
              <a:t>i=6</a:t>
            </a:r>
            <a:endParaRPr lang="en-US" altLang="zh-CN" sz="2000" dirty="0">
              <a:latin typeface="黑体" panose="02010609060101010101" pitchFamily="49" charset="-122"/>
              <a:ea typeface="黑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算法实现</a:t>
            </a:r>
            <a:r>
              <a:rPr lang="en-US" altLang="zh-CN" sz="3300">
                <a:latin typeface="黑体" panose="02010609060101010101" pitchFamily="49" charset="-122"/>
                <a:ea typeface="黑体" panose="02010609060101010101" pitchFamily="49" charset="-122"/>
              </a:rPr>
              <a:t>)</a:t>
            </a:r>
            <a:endParaRPr lang="en-US" altLang="zh-CN" sz="3300">
              <a:latin typeface="黑体" panose="02010609060101010101" pitchFamily="49" charset="-122"/>
              <a:ea typeface="黑体" panose="02010609060101010101" pitchFamily="49" charset="-122"/>
            </a:endParaRPr>
          </a:p>
        </p:txBody>
      </p:sp>
      <p:sp>
        <p:nvSpPr>
          <p:cNvPr id="675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EDD6F5-6B4D-4A82-B383-E4AD409AFF5F}" type="slidenum">
              <a:rPr lang="zh-CN" altLang="en-US" sz="2400"/>
            </a:fld>
            <a:endParaRPr lang="en-US" altLang="zh-CN" sz="2400"/>
          </a:p>
        </p:txBody>
      </p:sp>
      <p:sp>
        <p:nvSpPr>
          <p:cNvPr id="675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7589" name="Rectangle 5"/>
          <p:cNvSpPr>
            <a:spLocks noGrp="1" noChangeArrowheads="1"/>
          </p:cNvSpPr>
          <p:nvPr>
            <p:ph type="body" idx="4294967295"/>
          </p:nvPr>
        </p:nvSpPr>
        <p:spPr>
          <a:xfrm>
            <a:off x="457200" y="2819400"/>
            <a:ext cx="8763000" cy="4038600"/>
          </a:xfrm>
        </p:spPr>
        <p:txBody>
          <a:bodyPr/>
          <a:lstStyle/>
          <a:p>
            <a:pPr eaLnBrk="1" hangingPunct="1">
              <a:buClr>
                <a:schemeClr val="tx2"/>
              </a:buClr>
              <a:buSzPct val="50000"/>
              <a:buFont typeface="Wingdings" panose="05000000000000000000" pitchFamily="2" charset="2"/>
              <a:buNone/>
            </a:pPr>
            <a:r>
              <a:rPr lang="en-US" altLang="zh-CN" sz="2000" b="1" dirty="0" err="1">
                <a:latin typeface="黑体" panose="02010609060101010101" pitchFamily="49" charset="-122"/>
                <a:ea typeface="黑体" panose="02010609060101010101" pitchFamily="49" charset="-122"/>
              </a:rPr>
              <a:t>SelectSort</a:t>
            </a:r>
            <a:r>
              <a:rPr lang="en-US" altLang="zh-CN" sz="2000" b="1" dirty="0">
                <a:latin typeface="黑体" panose="02010609060101010101" pitchFamily="49" charset="-122"/>
                <a:ea typeface="黑体" panose="02010609060101010101" pitchFamily="49" charset="-122"/>
              </a:rPr>
              <a:t>(int n)</a:t>
            </a:r>
            <a:endParaRPr lang="en-US" altLang="zh-CN" sz="2000" b="1" dirty="0">
              <a:latin typeface="黑体" panose="02010609060101010101" pitchFamily="49" charset="-122"/>
              <a:ea typeface="黑体" panose="02010609060101010101" pitchFamily="49" charset="-122"/>
            </a:endParaRPr>
          </a:p>
          <a:p>
            <a:pPr eaLnBrk="1" hangingPunct="1">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k, temp;</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i&lt;n; i++) {</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 = i;				    // k</a:t>
            </a:r>
            <a:r>
              <a:rPr lang="zh-CN" altLang="en-US" sz="2000" b="1" dirty="0">
                <a:latin typeface="黑体" panose="02010609060101010101" pitchFamily="49" charset="-122"/>
                <a:ea typeface="黑体" panose="02010609060101010101" pitchFamily="49" charset="-122"/>
              </a:rPr>
              <a:t>位置的值为当前的最小值</a:t>
            </a:r>
            <a:endParaRPr lang="zh-CN" altLang="en-US"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for (j=i+1; j&lt;=n;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找出最小值的位置</a:t>
            </a:r>
            <a:endParaRPr lang="zh-CN" altLang="en-US"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(Key[k] &gt; Key[j]) </a:t>
            </a:r>
            <a:r>
              <a:rPr lang="en-US" altLang="zh-CN" sz="2000" b="1" dirty="0">
                <a:solidFill>
                  <a:srgbClr val="FF0000"/>
                </a:solidFill>
                <a:latin typeface="黑体" panose="02010609060101010101" pitchFamily="49" charset="-122"/>
                <a:ea typeface="黑体" panose="02010609060101010101" pitchFamily="49" charset="-122"/>
              </a:rPr>
              <a:t>k = j</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若</a:t>
            </a:r>
            <a:r>
              <a:rPr lang="en-US" altLang="zh-CN" sz="2000" b="1" dirty="0">
                <a:latin typeface="黑体" panose="02010609060101010101" pitchFamily="49" charset="-122"/>
                <a:ea typeface="黑体" panose="02010609060101010101" pitchFamily="49" charset="-122"/>
              </a:rPr>
              <a:t>k!=</a:t>
            </a:r>
            <a:r>
              <a:rPr lang="en-US" altLang="zh-CN" sz="2000" b="1" dirty="0" err="1">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，则</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位置与</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位置的数据进行交换</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a:t>
            </a:r>
            <a:r>
              <a:rPr lang="en-US" altLang="zh-CN" sz="2000" b="1" dirty="0">
                <a:solidFill>
                  <a:srgbClr val="FF0000"/>
                </a:solidFill>
                <a:latin typeface="黑体" panose="02010609060101010101" pitchFamily="49" charset="-122"/>
                <a:ea typeface="黑体" panose="02010609060101010101" pitchFamily="49" charset="-122"/>
              </a:rPr>
              <a:t>k!=</a:t>
            </a:r>
            <a:r>
              <a:rPr lang="en-US" altLang="zh-CN" sz="2000" b="1" dirty="0" err="1">
                <a:solidFill>
                  <a:srgbClr val="FF0000"/>
                </a:solidFill>
                <a:latin typeface="黑体" panose="02010609060101010101" pitchFamily="49" charset="-122"/>
                <a:ea typeface="黑体" panose="02010609060101010101" pitchFamily="49" charset="-122"/>
              </a:rPr>
              <a:t>i</a:t>
            </a:r>
            <a:r>
              <a:rPr lang="en-US" altLang="zh-CN" sz="2000" b="1" dirty="0">
                <a:solidFill>
                  <a:srgbClr val="FF0000"/>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Key[k]; Key[k] = Key[i]; Key[i] = temp;}</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p:txBody>
      </p:sp>
      <p:sp>
        <p:nvSpPr>
          <p:cNvPr id="6759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86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33333F5-ED4B-42D0-9E01-4101FA28156B}" type="slidenum">
              <a:rPr lang="zh-CN" altLang="en-US" sz="2400"/>
            </a:fld>
            <a:endParaRPr lang="en-US" altLang="zh-CN" sz="2400"/>
          </a:p>
        </p:txBody>
      </p:sp>
      <p:sp>
        <p:nvSpPr>
          <p:cNvPr id="6861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8613" name="Rectangle 5"/>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简单选择排序的</a:t>
            </a:r>
            <a:r>
              <a:rPr lang="zh-CN" altLang="en-US" b="1" dirty="0">
                <a:solidFill>
                  <a:srgbClr val="FF0000"/>
                </a:solidFill>
                <a:latin typeface="黑体" panose="02010609060101010101" pitchFamily="49" charset="-122"/>
                <a:ea typeface="黑体" panose="02010609060101010101" pitchFamily="49" charset="-122"/>
              </a:rPr>
              <a:t>关键字比较次数 </a:t>
            </a:r>
            <a:r>
              <a:rPr lang="en-US" altLang="zh-CN" b="1" dirty="0">
                <a:latin typeface="黑体" panose="02010609060101010101" pitchFamily="49" charset="-122"/>
                <a:ea typeface="黑体" panose="02010609060101010101" pitchFamily="49" charset="-122"/>
              </a:rPr>
              <a:t>KCN </a:t>
            </a:r>
            <a:r>
              <a:rPr lang="zh-CN" altLang="en-US" b="1" dirty="0">
                <a:latin typeface="黑体" panose="02010609060101010101" pitchFamily="49" charset="-122"/>
                <a:ea typeface="黑体" panose="02010609060101010101" pitchFamily="49" charset="-122"/>
              </a:rPr>
              <a:t>与记录的</a:t>
            </a:r>
            <a:r>
              <a:rPr lang="zh-CN" altLang="en-US" b="1" dirty="0">
                <a:solidFill>
                  <a:srgbClr val="FF0000"/>
                </a:solidFill>
                <a:latin typeface="黑体" panose="02010609060101010101" pitchFamily="49" charset="-122"/>
                <a:ea typeface="黑体" panose="02010609060101010101" pitchFamily="49" charset="-122"/>
              </a:rPr>
              <a:t>初始排列无关</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设整个待排序记录序列有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个记录,则第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趟选择最小关键字记录所需的比较次数总是 </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次。总的关键字比较次数为</a:t>
            </a:r>
            <a:endParaRPr lang="zh-CN" altLang="en-US" b="1" dirty="0">
              <a:latin typeface="黑体" panose="02010609060101010101" pitchFamily="49" charset="-122"/>
              <a:ea typeface="黑体" panose="02010609060101010101" pitchFamily="49" charset="-122"/>
            </a:endParaRP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n-1</a:t>
            </a:r>
            <a:endParaRPr lang="en-US" altLang="zh-CN" sz="2300" b="1" dirty="0">
              <a:latin typeface="黑体" panose="02010609060101010101" pitchFamily="49" charset="-122"/>
              <a:ea typeface="黑体" panose="02010609060101010101" pitchFamily="49" charset="-122"/>
            </a:endParaRP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KCN = ∑(n-i) = n(n-1)/2</a:t>
            </a:r>
            <a:endParaRPr lang="en-US" altLang="zh-CN" b="1" dirty="0">
              <a:latin typeface="黑体" panose="02010609060101010101" pitchFamily="49" charset="-122"/>
              <a:ea typeface="黑体" panose="02010609060101010101" pitchFamily="49" charset="-122"/>
            </a:endParaRPr>
          </a:p>
          <a:p>
            <a:pPr eaLnBrk="1" hangingPunct="1">
              <a:lnSpc>
                <a:spcPct val="6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i=1</a:t>
            </a:r>
            <a:endParaRPr lang="en-US" altLang="zh-CN" sz="2300" b="1" dirty="0">
              <a:latin typeface="黑体" panose="02010609060101010101" pitchFamily="49" charset="-122"/>
              <a:ea typeface="黑体" panose="02010609060101010101" pitchFamily="49" charset="-122"/>
            </a:endParaRPr>
          </a:p>
        </p:txBody>
      </p:sp>
      <p:sp>
        <p:nvSpPr>
          <p:cNvPr id="6861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96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9006EDF-E613-4589-9C2C-3AE40857B410}" type="slidenum">
              <a:rPr lang="zh-CN" altLang="en-US" sz="2400"/>
            </a:fld>
            <a:endParaRPr lang="en-US" altLang="zh-CN" sz="2400"/>
          </a:p>
        </p:txBody>
      </p:sp>
      <p:sp>
        <p:nvSpPr>
          <p:cNvPr id="6963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69637" name="Rectangle 5"/>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记录的</a:t>
            </a:r>
            <a:r>
              <a:rPr lang="zh-CN" altLang="en-US" sz="2900" b="1" dirty="0">
                <a:solidFill>
                  <a:srgbClr val="FF0000"/>
                </a:solidFill>
                <a:latin typeface="黑体" panose="02010609060101010101" pitchFamily="49" charset="-122"/>
                <a:ea typeface="黑体" panose="02010609060101010101" pitchFamily="49" charset="-122"/>
              </a:rPr>
              <a:t>移动次数</a:t>
            </a:r>
            <a:r>
              <a:rPr lang="zh-CN" altLang="en-US" sz="2900" b="1" dirty="0">
                <a:latin typeface="黑体" panose="02010609060101010101" pitchFamily="49" charset="-122"/>
                <a:ea typeface="黑体" panose="02010609060101010101" pitchFamily="49" charset="-122"/>
              </a:rPr>
              <a:t>与记录序列的</a:t>
            </a:r>
            <a:r>
              <a:rPr lang="zh-CN" altLang="en-US" sz="2900" b="1" dirty="0">
                <a:solidFill>
                  <a:srgbClr val="FF0000"/>
                </a:solidFill>
                <a:latin typeface="黑体" panose="02010609060101010101" pitchFamily="49" charset="-122"/>
                <a:ea typeface="黑体" panose="02010609060101010101" pitchFamily="49" charset="-122"/>
              </a:rPr>
              <a:t>初始排列有关</a:t>
            </a:r>
            <a:r>
              <a:rPr lang="zh-CN" altLang="en-US" sz="2900" b="1" dirty="0">
                <a:latin typeface="黑体" panose="02010609060101010101" pitchFamily="49" charset="-122"/>
                <a:ea typeface="黑体" panose="02010609060101010101" pitchFamily="49" charset="-122"/>
              </a:rPr>
              <a:t>。当这组记录的初始状态是按其关键字从小到大有序的时候,记录的移动次数</a:t>
            </a:r>
            <a:r>
              <a:rPr lang="en-US" altLang="zh-CN" sz="2900" b="1" dirty="0">
                <a:solidFill>
                  <a:srgbClr val="0070C0"/>
                </a:solidFill>
                <a:latin typeface="黑体" panose="02010609060101010101" pitchFamily="49" charset="-122"/>
                <a:ea typeface="黑体" panose="02010609060101010101" pitchFamily="49" charset="-122"/>
              </a:rPr>
              <a:t>RMN=0</a:t>
            </a:r>
            <a:r>
              <a:rPr lang="en-US" altLang="zh-CN" sz="2900" b="1" dirty="0">
                <a:latin typeface="黑体" panose="02010609060101010101" pitchFamily="49" charset="-122"/>
                <a:ea typeface="黑体" panose="02010609060101010101" pitchFamily="49" charset="-122"/>
              </a:rPr>
              <a:t>,</a:t>
            </a:r>
            <a:r>
              <a:rPr lang="zh-CN" altLang="en-US" sz="2900" b="1" dirty="0">
                <a:latin typeface="黑体" panose="02010609060101010101" pitchFamily="49" charset="-122"/>
                <a:ea typeface="黑体" panose="02010609060101010101" pitchFamily="49" charset="-122"/>
              </a:rPr>
              <a:t>达到最少</a:t>
            </a:r>
            <a:endParaRPr lang="zh-CN" altLang="en-US" sz="29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最坏情况是每一趟都要进行交换，总的记录移动次数为 </a:t>
            </a:r>
            <a:r>
              <a:rPr lang="en-US" altLang="zh-CN" sz="2900" b="1" dirty="0">
                <a:solidFill>
                  <a:srgbClr val="0070C0"/>
                </a:solidFill>
                <a:latin typeface="黑体" panose="02010609060101010101" pitchFamily="49" charset="-122"/>
                <a:ea typeface="黑体" panose="02010609060101010101" pitchFamily="49" charset="-122"/>
              </a:rPr>
              <a:t>RMN = 3(n-1)</a:t>
            </a:r>
            <a:endParaRPr lang="en-US" altLang="zh-CN" sz="2900" b="1" dirty="0">
              <a:solidFill>
                <a:srgbClr val="0070C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简单选择排序时间复杂度为</a:t>
            </a:r>
            <a:r>
              <a:rPr lang="en-US" altLang="zh-CN" sz="2900" b="1" dirty="0">
                <a:solidFill>
                  <a:srgbClr val="FF0000"/>
                </a:solidFill>
                <a:latin typeface="黑体" panose="02010609060101010101" pitchFamily="49" charset="-122"/>
                <a:ea typeface="黑体" panose="02010609060101010101" pitchFamily="49" charset="-122"/>
              </a:rPr>
              <a:t>O(n</a:t>
            </a:r>
            <a:r>
              <a:rPr lang="en-US" altLang="zh-CN" sz="2900" b="1" baseline="30000" dirty="0">
                <a:solidFill>
                  <a:srgbClr val="FF0000"/>
                </a:solidFill>
                <a:latin typeface="黑体" panose="02010609060101010101" pitchFamily="49" charset="-122"/>
                <a:ea typeface="黑体" panose="02010609060101010101" pitchFamily="49" charset="-122"/>
              </a:rPr>
              <a:t>2</a:t>
            </a:r>
            <a:r>
              <a:rPr lang="en-US" altLang="zh-CN" sz="2900" b="1" dirty="0">
                <a:solidFill>
                  <a:srgbClr val="FF0000"/>
                </a:solidFill>
                <a:latin typeface="黑体" panose="02010609060101010101" pitchFamily="49" charset="-122"/>
                <a:ea typeface="黑体" panose="02010609060101010101" pitchFamily="49" charset="-122"/>
              </a:rPr>
              <a:t>)</a:t>
            </a:r>
            <a:endParaRPr lang="en-US" altLang="zh-CN" sz="2900" b="1" dirty="0">
              <a:solidFill>
                <a:srgbClr val="FF0000"/>
              </a:solidFill>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endParaRPr lang="zh-CN" altLang="en-US" sz="2900" b="1" dirty="0">
              <a:latin typeface="黑体" panose="02010609060101010101" pitchFamily="49" charset="-122"/>
              <a:ea typeface="黑体" panose="02010609060101010101" pitchFamily="49" charset="-122"/>
            </a:endParaRPr>
          </a:p>
        </p:txBody>
      </p:sp>
      <p:sp>
        <p:nvSpPr>
          <p:cNvPr id="6963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60E1640-5DE6-448B-BDAF-68B50808C3BF}" type="slidenum">
              <a:rPr lang="en-US" altLang="zh-CN" sz="2800">
                <a:latin typeface="黑体" panose="02010609060101010101" pitchFamily="49" charset="-122"/>
                <a:ea typeface="黑体" panose="02010609060101010101" pitchFamily="49" charset="-122"/>
              </a:rPr>
            </a:fld>
            <a:endParaRPr lang="en-US" altLang="zh-CN" sz="2800">
              <a:latin typeface="黑体" panose="02010609060101010101" pitchFamily="49" charset="-122"/>
              <a:ea typeface="黑体" panose="02010609060101010101" pitchFamily="49" charset="-122"/>
            </a:endParaRPr>
          </a:p>
        </p:txBody>
      </p:sp>
      <p:sp>
        <p:nvSpPr>
          <p:cNvPr id="757763" name="Rectangle 3"/>
          <p:cNvSpPr>
            <a:spLocks noChangeArrowheads="1"/>
          </p:cNvSpPr>
          <p:nvPr/>
        </p:nvSpPr>
        <p:spPr bwMode="auto">
          <a:xfrm>
            <a:off x="395536" y="1343026"/>
            <a:ext cx="8534400" cy="1816100"/>
          </a:xfrm>
          <a:prstGeom prst="rect">
            <a:avLst/>
          </a:prstGeom>
          <a:noFill/>
          <a:ln w="9525">
            <a:noFill/>
            <a:miter lim="800000"/>
          </a:ln>
        </p:spPr>
        <p:txBody>
          <a:bodyPr>
            <a:spAutoFit/>
          </a:bodyPr>
          <a:lstStyle/>
          <a:p>
            <a:pPr>
              <a:spcBef>
                <a:spcPct val="50000"/>
              </a:spcBef>
              <a:defRPr/>
            </a:pPr>
            <a:r>
              <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优点：</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实现简单</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spcBef>
                <a:spcPct val="50000"/>
              </a:spcBef>
              <a:defRPr/>
            </a:pPr>
            <a:r>
              <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缺点：</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每趟只能确定一个元素，表长为</a:t>
            </a: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n</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时需要</a:t>
            </a: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n-1</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趟</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spcBef>
                <a:spcPct val="50000"/>
              </a:spcBef>
              <a:defRPr/>
            </a:pPr>
            <a:r>
              <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前提：</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顺序存储结构</a:t>
            </a:r>
            <a:r>
              <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8" name="Rectangle 7"/>
          <p:cNvSpPr>
            <a:spLocks noChangeArrowheads="1"/>
          </p:cNvSpPr>
          <p:nvPr/>
        </p:nvSpPr>
        <p:spPr bwMode="auto">
          <a:xfrm>
            <a:off x="430212" y="3356992"/>
            <a:ext cx="8347075" cy="1987550"/>
          </a:xfrm>
          <a:prstGeom prst="rect">
            <a:avLst/>
          </a:prstGeom>
          <a:noFill/>
          <a:ln w="9525">
            <a:noFill/>
            <a:miter lim="800000"/>
          </a:ln>
          <a:effectLst/>
        </p:spPr>
        <p:txBody>
          <a:bodyPr>
            <a:spAutoFit/>
          </a:bodyPr>
          <a:lstStyle/>
          <a:p>
            <a:pPr marL="1143000" indent="-1143000" eaLnBrk="1" hangingPunct="1">
              <a:defRPr/>
            </a:pPr>
            <a:r>
              <a:rPr lang="zh-CN" altLang="en-US" sz="2800" b="1" dirty="0">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讨论：</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能否利用（</a:t>
            </a:r>
            <a:r>
              <a:rPr lang="zh-CN" altLang="en-US" sz="2800" b="1" dirty="0">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或记忆</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）首趟的</a:t>
            </a: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n-1</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次比较所得信息，从而尽量减少后续比较次数呢？</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marL="1143000" indent="-1143000" eaLnBrk="1" hangingPunct="1">
              <a:spcBef>
                <a:spcPct val="20000"/>
              </a:spcBef>
              <a:defRPr/>
            </a:pPr>
            <a:endParaRPr lang="en-US" altLang="zh-CN" sz="2800" b="1" dirty="0">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marL="1143000" indent="-1143000" eaLnBrk="1" hangingPunct="1">
              <a:spcBef>
                <a:spcPct val="20000"/>
              </a:spcBef>
              <a:defRPr/>
            </a:pPr>
            <a:r>
              <a:rPr lang="zh-CN" altLang="en-US" sz="2800" b="1" dirty="0">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答：</a:t>
            </a:r>
            <a:r>
              <a:rPr lang="zh-CN" altLang="en-US" sz="28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能！</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请看</a:t>
            </a:r>
            <a:r>
              <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9" name="AutoShape 8"/>
          <p:cNvSpPr>
            <a:spLocks noChangeArrowheads="1"/>
          </p:cNvSpPr>
          <p:nvPr/>
        </p:nvSpPr>
        <p:spPr bwMode="auto">
          <a:xfrm>
            <a:off x="3389311" y="4731828"/>
            <a:ext cx="2428875" cy="760562"/>
          </a:xfrm>
          <a:prstGeom prst="wedgeEllipseCallout">
            <a:avLst>
              <a:gd name="adj1" fmla="val -23301"/>
              <a:gd name="adj2" fmla="val 29028"/>
            </a:avLst>
          </a:prstGeom>
          <a:solidFill>
            <a:schemeClr val="tx2">
              <a:lumMod val="20000"/>
              <a:lumOff val="80000"/>
            </a:schemeClr>
          </a:solidFill>
          <a:ln w="9525">
            <a:solidFill>
              <a:srgbClr val="FFFFFF"/>
            </a:solidFill>
            <a:miter lim="800000"/>
          </a:ln>
          <a:effectLst/>
        </p:spPr>
        <p:txBody>
          <a:bodyPr/>
          <a:lstStyle/>
          <a:p>
            <a:pPr algn="ctr" eaLnBrk="1" hangingPunct="1">
              <a:defRPr/>
            </a:pPr>
            <a:r>
              <a:rPr lang="zh-CN" altLang="en-US" sz="2800" b="1" dirty="0">
                <a:solidFill>
                  <a:schemeClr val="tx2"/>
                </a:solidFill>
                <a:effectLst>
                  <a:outerShdw blurRad="38100" dist="38100" dir="2700000" algn="tl">
                    <a:srgbClr val="FFFFFF"/>
                  </a:outerShdw>
                </a:effectLst>
                <a:latin typeface="楷体_GB2312" pitchFamily="49" charset="-122"/>
                <a:ea typeface="楷体_GB2312" pitchFamily="49" charset="-122"/>
              </a:rPr>
              <a:t>堆排序</a:t>
            </a:r>
            <a:endParaRPr lang="zh-CN" altLang="en-US" sz="2800" b="1" dirty="0">
              <a:solidFill>
                <a:schemeClr val="tx2"/>
              </a:solidFill>
              <a:effectLst>
                <a:outerShdw blurRad="38100" dist="38100" dir="2700000" algn="tl">
                  <a:srgbClr val="FFFFFF"/>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wipe(left)">
                                      <p:cBhvr>
                                        <p:cTn id="7" dur="500"/>
                                        <p:tgtEl>
                                          <p:spTgt spid="75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63">
                                            <p:txEl>
                                              <p:pRg st="1" end="1"/>
                                            </p:txEl>
                                          </p:spTgt>
                                        </p:tgtEl>
                                        <p:attrNameLst>
                                          <p:attrName>style.visibility</p:attrName>
                                        </p:attrNameLst>
                                      </p:cBhvr>
                                      <p:to>
                                        <p:strVal val="visible"/>
                                      </p:to>
                                    </p:set>
                                    <p:animEffect transition="in" filter="wipe(left)">
                                      <p:cBhvr>
                                        <p:cTn id="12" dur="500"/>
                                        <p:tgtEl>
                                          <p:spTgt spid="75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63">
                                            <p:txEl>
                                              <p:pRg st="2" end="2"/>
                                            </p:txEl>
                                          </p:spTgt>
                                        </p:tgtEl>
                                        <p:attrNameLst>
                                          <p:attrName>style.visibility</p:attrName>
                                        </p:attrNameLst>
                                      </p:cBhvr>
                                      <p:to>
                                        <p:strVal val="visible"/>
                                      </p:to>
                                    </p:set>
                                    <p:animEffect transition="in" filter="wipe(left)">
                                      <p:cBhvr>
                                        <p:cTn id="17" dur="500"/>
                                        <p:tgtEl>
                                          <p:spTgt spid="757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strips(downRigh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strips(downRight)">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autoUpdateAnimBg="0" build="p"/>
      <p:bldP spid="8" grpId="0" autoUpdateAnimBg="0" build="p"/>
      <p:bldP spid="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00063" y="171450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endParaRPr lang="en-US" altLang="zh-CN" sz="3300" dirty="0">
              <a:latin typeface="黑体" panose="02010609060101010101" pitchFamily="49" charset="-122"/>
              <a:ea typeface="黑体" panose="02010609060101010101" pitchFamily="49" charset="-122"/>
            </a:endParaRPr>
          </a:p>
        </p:txBody>
      </p:sp>
      <p:sp>
        <p:nvSpPr>
          <p:cNvPr id="716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1722333-7B65-4D1A-A0FB-76C00DB31BED}" type="slidenum">
              <a:rPr lang="zh-CN" altLang="en-US" sz="2400"/>
            </a:fld>
            <a:endParaRPr lang="en-US" altLang="zh-CN" sz="2400"/>
          </a:p>
        </p:txBody>
      </p:sp>
      <p:sp>
        <p:nvSpPr>
          <p:cNvPr id="716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1685" name="Rectangle 5"/>
          <p:cNvSpPr>
            <a:spLocks noGrp="1" noChangeArrowheads="1"/>
          </p:cNvSpPr>
          <p:nvPr>
            <p:ph type="body" idx="1"/>
          </p:nvPr>
        </p:nvSpPr>
        <p:spPr>
          <a:xfrm>
            <a:off x="357188" y="2500313"/>
            <a:ext cx="8477250" cy="4038600"/>
          </a:xfrm>
        </p:spPr>
        <p:txBody>
          <a:bodyPr/>
          <a:lstStyle/>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设有一个关键字集合，按</a:t>
            </a:r>
            <a:r>
              <a:rPr lang="zh-CN" altLang="en-US" sz="2800" b="1" dirty="0">
                <a:solidFill>
                  <a:srgbClr val="FF0000"/>
                </a:solidFill>
                <a:latin typeface="黑体" panose="02010609060101010101" pitchFamily="49" charset="-122"/>
                <a:ea typeface="黑体" panose="02010609060101010101" pitchFamily="49" charset="-122"/>
              </a:rPr>
              <a:t>完全二叉树</a:t>
            </a:r>
            <a:r>
              <a:rPr lang="zh-CN" altLang="en-US" sz="2800" b="1" dirty="0">
                <a:latin typeface="黑体" panose="02010609060101010101" pitchFamily="49" charset="-122"/>
                <a:ea typeface="黑体" panose="02010609060101010101" pitchFamily="49" charset="-122"/>
              </a:rPr>
              <a:t>的顺序存储方式存放在一个一维数组中。对它们从根开始，自顶向下，同一层自左向右，从 1 开始连续编号。</a:t>
            </a:r>
            <a:endParaRPr lang="en-US" altLang="zh-CN" sz="28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若满足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endPar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sym typeface="Symbol" panose="05050102010706020507" pitchFamily="18" charset="2"/>
              </a:rPr>
              <a:t>若</a:t>
            </a:r>
            <a:r>
              <a:rPr lang="zh-CN" altLang="en-US" sz="2800" b="1" dirty="0">
                <a:latin typeface="黑体" panose="02010609060101010101" pitchFamily="49" charset="-122"/>
                <a:ea typeface="黑体" panose="02010609060101010101" pitchFamily="49" charset="-122"/>
              </a:rPr>
              <a:t>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endPar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7168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727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280B92-326C-4149-B22F-7A72E98ADC05}" type="slidenum">
              <a:rPr lang="zh-CN" altLang="en-US" sz="2400"/>
            </a:fld>
            <a:endParaRPr lang="en-US" altLang="zh-CN" sz="2400"/>
          </a:p>
        </p:txBody>
      </p:sp>
      <p:sp>
        <p:nvSpPr>
          <p:cNvPr id="727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2709"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2710" name="Group 77"/>
          <p:cNvGrpSpPr/>
          <p:nvPr/>
        </p:nvGrpSpPr>
        <p:grpSpPr bwMode="auto">
          <a:xfrm>
            <a:off x="2686050" y="3127375"/>
            <a:ext cx="3455988" cy="2816225"/>
            <a:chOff x="1692" y="1968"/>
            <a:chExt cx="1987" cy="1680"/>
          </a:xfrm>
        </p:grpSpPr>
        <p:sp>
          <p:nvSpPr>
            <p:cNvPr id="72711" name="Line 59"/>
            <p:cNvSpPr>
              <a:spLocks noChangeShapeType="1"/>
            </p:cNvSpPr>
            <p:nvPr/>
          </p:nvSpPr>
          <p:spPr bwMode="auto">
            <a:xfrm flipH="1">
              <a:off x="3168" y="3024"/>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60"/>
            <p:cNvSpPr>
              <a:spLocks noChangeShapeType="1"/>
            </p:cNvSpPr>
            <p:nvPr/>
          </p:nvSpPr>
          <p:spPr bwMode="auto">
            <a:xfrm>
              <a:off x="2928" y="2448"/>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61"/>
            <p:cNvSpPr>
              <a:spLocks noChangeShapeType="1"/>
            </p:cNvSpPr>
            <p:nvPr/>
          </p:nvSpPr>
          <p:spPr bwMode="auto">
            <a:xfrm>
              <a:off x="2496" y="3024"/>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62"/>
            <p:cNvSpPr>
              <a:spLocks noChangeShapeType="1"/>
            </p:cNvSpPr>
            <p:nvPr/>
          </p:nvSpPr>
          <p:spPr bwMode="auto">
            <a:xfrm flipH="1">
              <a:off x="2016" y="2448"/>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1423" name="Oval 63"/>
            <p:cNvSpPr>
              <a:spLocks noChangeArrowheads="1"/>
            </p:cNvSpPr>
            <p:nvPr/>
          </p:nvSpPr>
          <p:spPr bwMode="auto">
            <a:xfrm>
              <a:off x="2688" y="220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4" name="Oval 64"/>
            <p:cNvSpPr>
              <a:spLocks noChangeArrowheads="1"/>
            </p:cNvSpPr>
            <p:nvPr/>
          </p:nvSpPr>
          <p:spPr bwMode="auto">
            <a:xfrm>
              <a:off x="2256"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5" name="Oval 65"/>
            <p:cNvSpPr>
              <a:spLocks noChangeArrowheads="1"/>
            </p:cNvSpPr>
            <p:nvPr/>
          </p:nvSpPr>
          <p:spPr bwMode="auto">
            <a:xfrm>
              <a:off x="17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6" name="Oval 66"/>
            <p:cNvSpPr>
              <a:spLocks noChangeArrowheads="1"/>
            </p:cNvSpPr>
            <p:nvPr/>
          </p:nvSpPr>
          <p:spPr bwMode="auto">
            <a:xfrm>
              <a:off x="2448"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7" name="Oval 67"/>
            <p:cNvSpPr>
              <a:spLocks noChangeArrowheads="1"/>
            </p:cNvSpPr>
            <p:nvPr/>
          </p:nvSpPr>
          <p:spPr bwMode="auto">
            <a:xfrm>
              <a:off x="3168"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8" name="Oval 68"/>
            <p:cNvSpPr>
              <a:spLocks noChangeArrowheads="1"/>
            </p:cNvSpPr>
            <p:nvPr/>
          </p:nvSpPr>
          <p:spPr bwMode="auto">
            <a:xfrm>
              <a:off x="29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9" name="Text Box 69"/>
            <p:cNvSpPr txBox="1">
              <a:spLocks noChangeArrowheads="1"/>
            </p:cNvSpPr>
            <p:nvPr/>
          </p:nvSpPr>
          <p:spPr bwMode="auto">
            <a:xfrm>
              <a:off x="2604" y="1968"/>
              <a:ext cx="211"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0" name="Text Box 70"/>
            <p:cNvSpPr txBox="1">
              <a:spLocks noChangeArrowheads="1"/>
            </p:cNvSpPr>
            <p:nvPr/>
          </p:nvSpPr>
          <p:spPr bwMode="auto">
            <a:xfrm>
              <a:off x="3468" y="2591"/>
              <a:ext cx="211" cy="313"/>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1" name="Text Box 71"/>
            <p:cNvSpPr txBox="1">
              <a:spLocks noChangeArrowheads="1"/>
            </p:cNvSpPr>
            <p:nvPr/>
          </p:nvSpPr>
          <p:spPr bwMode="auto">
            <a:xfrm>
              <a:off x="2892" y="3073"/>
              <a:ext cx="210"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2" name="Text Box 72"/>
            <p:cNvSpPr txBox="1">
              <a:spLocks noChangeArrowheads="1"/>
            </p:cNvSpPr>
            <p:nvPr/>
          </p:nvSpPr>
          <p:spPr bwMode="auto">
            <a:xfrm>
              <a:off x="2640" y="3073"/>
              <a:ext cx="211"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3" name="Text Box 73"/>
            <p:cNvSpPr txBox="1">
              <a:spLocks noChangeArrowheads="1"/>
            </p:cNvSpPr>
            <p:nvPr/>
          </p:nvSpPr>
          <p:spPr bwMode="auto">
            <a:xfrm>
              <a:off x="1692" y="3073"/>
              <a:ext cx="211"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4" name="Text Box 74"/>
            <p:cNvSpPr txBox="1">
              <a:spLocks noChangeArrowheads="1"/>
            </p:cNvSpPr>
            <p:nvPr/>
          </p:nvSpPr>
          <p:spPr bwMode="auto">
            <a:xfrm>
              <a:off x="2112" y="2506"/>
              <a:ext cx="211" cy="313"/>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a:t>
            </a:r>
            <a:endParaRPr lang="en-US" altLang="zh-CN" sz="3300">
              <a:latin typeface="黑体" panose="02010609060101010101" pitchFamily="49" charset="-122"/>
              <a:ea typeface="黑体" panose="02010609060101010101" pitchFamily="49" charset="-122"/>
            </a:endParaRPr>
          </a:p>
        </p:txBody>
      </p:sp>
      <p:sp>
        <p:nvSpPr>
          <p:cNvPr id="737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F6DB7D2-527C-4F62-88F0-D0B90A388010}" type="slidenum">
              <a:rPr lang="zh-CN" altLang="en-US" sz="2400"/>
            </a:fld>
            <a:endParaRPr lang="en-US" altLang="zh-CN" sz="2400"/>
          </a:p>
        </p:txBody>
      </p:sp>
      <p:sp>
        <p:nvSpPr>
          <p:cNvPr id="737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3733" name="Rectangle 5"/>
          <p:cNvSpPr>
            <a:spLocks noGrp="1" noChangeArrowheads="1"/>
          </p:cNvSpPr>
          <p:nvPr>
            <p:ph type="body" idx="1"/>
          </p:nvPr>
        </p:nvSpPr>
        <p:spPr>
          <a:xfrm>
            <a:off x="381000" y="2819400"/>
            <a:ext cx="8262938"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堆排序主要要解决</a:t>
            </a:r>
            <a:r>
              <a:rPr lang="zh-CN" altLang="en-US" b="1">
                <a:solidFill>
                  <a:srgbClr val="FF0000"/>
                </a:solidFill>
                <a:latin typeface="黑体" panose="02010609060101010101" pitchFamily="49" charset="-122"/>
                <a:ea typeface="黑体" panose="02010609060101010101" pitchFamily="49" charset="-122"/>
              </a:rPr>
              <a:t>两个问题</a:t>
            </a:r>
            <a:r>
              <a:rPr lang="zh-CN" altLang="en-US"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1.如何根据给定的序列</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建初始堆</a:t>
            </a:r>
            <a:endPar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2.如何在交换掉根结点后，将剩下的结点调整为新的堆(</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筛选</a:t>
            </a:r>
            <a:r>
              <a:rPr lang="zh-CN" altLang="en-US" b="1">
                <a:latin typeface="黑体" panose="02010609060101010101" pitchFamily="49" charset="-122"/>
                <a:ea typeface="黑体" panose="02010609060101010101" pitchFamily="49" charset="-122"/>
                <a:sym typeface="Symbol" panose="05050102010706020507" pitchFamily="18" charset="2"/>
              </a:rPr>
              <a:t>)</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7373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a:t>
            </a:r>
            <a:endParaRPr lang="en-US" altLang="zh-CN" sz="3300">
              <a:latin typeface="黑体" panose="02010609060101010101" pitchFamily="49" charset="-122"/>
              <a:ea typeface="黑体" panose="02010609060101010101" pitchFamily="49" charset="-122"/>
            </a:endParaRPr>
          </a:p>
        </p:txBody>
      </p:sp>
      <p:sp>
        <p:nvSpPr>
          <p:cNvPr id="747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025453-46D7-44E2-9590-030EE34DBE1A}" type="slidenum">
              <a:rPr lang="zh-CN" altLang="en-US" sz="2400"/>
            </a:fld>
            <a:endParaRPr lang="en-US" altLang="zh-CN" sz="2400"/>
          </a:p>
        </p:txBody>
      </p:sp>
      <p:sp>
        <p:nvSpPr>
          <p:cNvPr id="747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4757" name="Rectangle 5"/>
          <p:cNvSpPr>
            <a:spLocks noGrp="1" noChangeArrowheads="1"/>
          </p:cNvSpPr>
          <p:nvPr>
            <p:ph type="body" idx="1"/>
          </p:nvPr>
        </p:nvSpPr>
        <p:spPr>
          <a:xfrm>
            <a:off x="381000" y="2500313"/>
            <a:ext cx="8763000" cy="4038600"/>
          </a:xfrm>
        </p:spPr>
        <p:txBody>
          <a:bodyPr/>
          <a:lstStyle/>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输出</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结点</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用</a:t>
            </a:r>
            <a:r>
              <a:rPr lang="zh-CN" altLang="en-US" sz="3200" b="1" dirty="0">
                <a:solidFill>
                  <a:srgbClr val="FF0000"/>
                </a:solidFill>
                <a:latin typeface="黑体" panose="02010609060101010101" pitchFamily="49" charset="-122"/>
                <a:ea typeface="黑体" panose="02010609060101010101" pitchFamily="49" charset="-122"/>
              </a:rPr>
              <a:t>最后</a:t>
            </a:r>
            <a:r>
              <a:rPr lang="zh-CN" altLang="en-US" sz="3200" b="1" dirty="0">
                <a:latin typeface="黑体" panose="02010609060101010101" pitchFamily="49" charset="-122"/>
                <a:ea typeface="黑体" panose="02010609060101010101" pitchFamily="49" charset="-122"/>
              </a:rPr>
              <a:t>结点代替根结点值</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比较</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结点与</a:t>
            </a:r>
            <a:r>
              <a:rPr lang="zh-CN" altLang="en-US" sz="3200" b="1" dirty="0">
                <a:solidFill>
                  <a:srgbClr val="FF0000"/>
                </a:solidFill>
                <a:latin typeface="黑体" panose="02010609060101010101" pitchFamily="49" charset="-122"/>
                <a:ea typeface="黑体" panose="02010609060101010101" pitchFamily="49" charset="-122"/>
              </a:rPr>
              <a:t>两个子结点</a:t>
            </a:r>
            <a:r>
              <a:rPr lang="zh-CN" altLang="en-US" sz="3200" b="1" dirty="0">
                <a:latin typeface="黑体" panose="02010609060101010101" pitchFamily="49" charset="-122"/>
                <a:ea typeface="黑体" panose="02010609060101010101" pitchFamily="49" charset="-122"/>
              </a:rPr>
              <a:t>的值，如果小于其中一个子结点，则选择</a:t>
            </a:r>
            <a:r>
              <a:rPr lang="zh-CN" altLang="en-US" sz="3200" b="1" dirty="0">
                <a:solidFill>
                  <a:srgbClr val="FF0000"/>
                </a:solidFill>
                <a:latin typeface="黑体" panose="02010609060101010101" pitchFamily="49" charset="-122"/>
                <a:ea typeface="黑体" panose="02010609060101010101" pitchFamily="49" charset="-122"/>
              </a:rPr>
              <a:t>大</a:t>
            </a:r>
            <a:r>
              <a:rPr lang="zh-CN" altLang="en-US" sz="3200" b="1" dirty="0">
                <a:latin typeface="黑体" panose="02010609060101010101" pitchFamily="49" charset="-122"/>
                <a:ea typeface="黑体" panose="02010609060101010101" pitchFamily="49" charset="-122"/>
              </a:rPr>
              <a:t>的子结点与根结点交换</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继续将</a:t>
            </a:r>
            <a:r>
              <a:rPr lang="zh-CN" altLang="en-US" sz="3200" b="1" dirty="0">
                <a:solidFill>
                  <a:srgbClr val="FF0000"/>
                </a:solidFill>
                <a:latin typeface="黑体" panose="02010609060101010101" pitchFamily="49" charset="-122"/>
                <a:ea typeface="黑体" panose="02010609060101010101" pitchFamily="49" charset="-122"/>
              </a:rPr>
              <a:t>交换</a:t>
            </a:r>
            <a:r>
              <a:rPr lang="zh-CN" altLang="en-US" sz="3200" b="1" dirty="0">
                <a:latin typeface="黑体" panose="02010609060101010101" pitchFamily="49" charset="-122"/>
                <a:ea typeface="黑体" panose="02010609060101010101" pitchFamily="49" charset="-122"/>
              </a:rPr>
              <a:t>的结点与其</a:t>
            </a:r>
            <a:r>
              <a:rPr lang="zh-CN" altLang="en-US" sz="3200" b="1" dirty="0">
                <a:solidFill>
                  <a:srgbClr val="FF0000"/>
                </a:solidFill>
                <a:latin typeface="黑体" panose="02010609060101010101" pitchFamily="49" charset="-122"/>
                <a:ea typeface="黑体" panose="02010609060101010101" pitchFamily="49" charset="-122"/>
              </a:rPr>
              <a:t>子结点</a:t>
            </a:r>
            <a:r>
              <a:rPr lang="zh-CN" altLang="en-US" sz="3200" b="1" dirty="0">
                <a:latin typeface="黑体" panose="02010609060101010101" pitchFamily="49" charset="-122"/>
                <a:ea typeface="黑体" panose="02010609060101010101" pitchFamily="49" charset="-122"/>
              </a:rPr>
              <a:t>比较</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直到</a:t>
            </a:r>
            <a:r>
              <a:rPr lang="zh-CN" altLang="en-US" sz="3200" b="1" dirty="0">
                <a:solidFill>
                  <a:srgbClr val="FF0000"/>
                </a:solidFill>
                <a:latin typeface="黑体" panose="02010609060101010101" pitchFamily="49" charset="-122"/>
                <a:ea typeface="黑体" panose="02010609060101010101" pitchFamily="49" charset="-122"/>
              </a:rPr>
              <a:t>叶子</a:t>
            </a:r>
            <a:r>
              <a:rPr lang="zh-CN" altLang="en-US" sz="3200" b="1" dirty="0">
                <a:latin typeface="黑体" panose="02010609060101010101" pitchFamily="49" charset="-122"/>
                <a:ea typeface="黑体" panose="02010609060101010101" pitchFamily="49" charset="-122"/>
              </a:rPr>
              <a:t>结点或者</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节点值</a:t>
            </a:r>
            <a:r>
              <a:rPr lang="zh-CN" altLang="en-US" sz="3200" b="1" dirty="0">
                <a:solidFill>
                  <a:srgbClr val="FF0000"/>
                </a:solidFill>
                <a:latin typeface="黑体" panose="02010609060101010101" pitchFamily="49" charset="-122"/>
                <a:ea typeface="黑体" panose="02010609060101010101" pitchFamily="49" charset="-122"/>
              </a:rPr>
              <a:t>大于等于</a:t>
            </a:r>
            <a:r>
              <a:rPr lang="zh-CN" altLang="en-US" sz="3200" b="1" dirty="0">
                <a:latin typeface="黑体" panose="02010609060101010101" pitchFamily="49" charset="-122"/>
                <a:ea typeface="黑体" panose="02010609060101010101" pitchFamily="49" charset="-122"/>
              </a:rPr>
              <a:t>两个子结点</a:t>
            </a:r>
            <a:endParaRPr lang="zh-CN" altLang="en-US" sz="3200" b="1" dirty="0">
              <a:latin typeface="黑体" panose="02010609060101010101" pitchFamily="49" charset="-122"/>
              <a:ea typeface="黑体" panose="02010609060101010101" pitchFamily="49" charset="-122"/>
              <a:sym typeface="Symbol" panose="05050102010706020507" pitchFamily="18" charset="2"/>
            </a:endParaRPr>
          </a:p>
        </p:txBody>
      </p:sp>
      <p:sp>
        <p:nvSpPr>
          <p:cNvPr id="7475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二、堆排序(筛选举例)</a:t>
            </a:r>
            <a:endParaRPr lang="en-US" altLang="zh-CN" sz="3300">
              <a:latin typeface="黑体" panose="02010609060101010101" pitchFamily="49" charset="-122"/>
              <a:ea typeface="黑体" panose="02010609060101010101" pitchFamily="49" charset="-122"/>
            </a:endParaRPr>
          </a:p>
        </p:txBody>
      </p:sp>
      <p:sp>
        <p:nvSpPr>
          <p:cNvPr id="757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01FDF5-1A30-461F-933B-97F0DABF0296}" type="slidenum">
              <a:rPr lang="zh-CN" altLang="en-US" sz="2400"/>
            </a:fld>
            <a:endParaRPr lang="en-US" altLang="zh-CN" sz="2400"/>
          </a:p>
        </p:txBody>
      </p:sp>
      <p:sp>
        <p:nvSpPr>
          <p:cNvPr id="757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578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5782" name="Group 25"/>
          <p:cNvGrpSpPr/>
          <p:nvPr/>
        </p:nvGrpSpPr>
        <p:grpSpPr bwMode="auto">
          <a:xfrm>
            <a:off x="304800" y="3100388"/>
            <a:ext cx="2905125" cy="2312987"/>
            <a:chOff x="192" y="1908"/>
            <a:chExt cx="2010" cy="1644"/>
          </a:xfrm>
        </p:grpSpPr>
        <p:sp>
          <p:nvSpPr>
            <p:cNvPr id="75817" name="Line 9"/>
            <p:cNvSpPr>
              <a:spLocks noChangeShapeType="1"/>
            </p:cNvSpPr>
            <p:nvPr/>
          </p:nvSpPr>
          <p:spPr bwMode="auto">
            <a:xfrm>
              <a:off x="1428" y="23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10"/>
            <p:cNvSpPr>
              <a:spLocks noChangeShapeType="1"/>
            </p:cNvSpPr>
            <p:nvPr/>
          </p:nvSpPr>
          <p:spPr bwMode="auto">
            <a:xfrm>
              <a:off x="996" y="29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11"/>
            <p:cNvSpPr>
              <a:spLocks noChangeShapeType="1"/>
            </p:cNvSpPr>
            <p:nvPr/>
          </p:nvSpPr>
          <p:spPr bwMode="auto">
            <a:xfrm flipH="1">
              <a:off x="516" y="23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44" name="Oval 12"/>
            <p:cNvSpPr>
              <a:spLocks noChangeArrowheads="1"/>
            </p:cNvSpPr>
            <p:nvPr/>
          </p:nvSpPr>
          <p:spPr bwMode="auto">
            <a:xfrm>
              <a:off x="148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5" name="Oval 13"/>
            <p:cNvSpPr>
              <a:spLocks noChangeArrowheads="1"/>
            </p:cNvSpPr>
            <p:nvPr/>
          </p:nvSpPr>
          <p:spPr bwMode="auto">
            <a:xfrm>
              <a:off x="755" y="2640"/>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6" name="Oval 14"/>
            <p:cNvSpPr>
              <a:spLocks noChangeArrowheads="1"/>
            </p:cNvSpPr>
            <p:nvPr/>
          </p:nvSpPr>
          <p:spPr bwMode="auto">
            <a:xfrm>
              <a:off x="275" y="32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7" name="Oval 15"/>
            <p:cNvSpPr>
              <a:spLocks noChangeArrowheads="1"/>
            </p:cNvSpPr>
            <p:nvPr/>
          </p:nvSpPr>
          <p:spPr bwMode="auto">
            <a:xfrm>
              <a:off x="94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8" name="Oval 16"/>
            <p:cNvSpPr>
              <a:spLocks noChangeArrowheads="1"/>
            </p:cNvSpPr>
            <p:nvPr/>
          </p:nvSpPr>
          <p:spPr bwMode="auto">
            <a:xfrm>
              <a:off x="1668"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9" name="Oval 17"/>
            <p:cNvSpPr>
              <a:spLocks noChangeArrowheads="1"/>
            </p:cNvSpPr>
            <p:nvPr/>
          </p:nvSpPr>
          <p:spPr bwMode="auto">
            <a:xfrm>
              <a:off x="1200"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50" name="Text Box 18"/>
            <p:cNvSpPr txBox="1">
              <a:spLocks noChangeArrowheads="1"/>
            </p:cNvSpPr>
            <p:nvPr/>
          </p:nvSpPr>
          <p:spPr bwMode="auto">
            <a:xfrm>
              <a:off x="1105" y="1908"/>
              <a:ext cx="234"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1" name="Text Box 19"/>
            <p:cNvSpPr txBox="1">
              <a:spLocks noChangeArrowheads="1"/>
            </p:cNvSpPr>
            <p:nvPr/>
          </p:nvSpPr>
          <p:spPr bwMode="auto">
            <a:xfrm>
              <a:off x="1968" y="2533"/>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2" name="Text Box 20"/>
            <p:cNvSpPr txBox="1">
              <a:spLocks noChangeArrowheads="1"/>
            </p:cNvSpPr>
            <p:nvPr/>
          </p:nvSpPr>
          <p:spPr bwMode="auto">
            <a:xfrm>
              <a:off x="1391" y="3012"/>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3" name="Text Box 21"/>
            <p:cNvSpPr txBox="1">
              <a:spLocks noChangeArrowheads="1"/>
            </p:cNvSpPr>
            <p:nvPr/>
          </p:nvSpPr>
          <p:spPr bwMode="auto">
            <a:xfrm>
              <a:off x="1141" y="3012"/>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4" name="Text Box 22"/>
            <p:cNvSpPr txBox="1">
              <a:spLocks noChangeArrowheads="1"/>
            </p:cNvSpPr>
            <p:nvPr/>
          </p:nvSpPr>
          <p:spPr bwMode="auto">
            <a:xfrm>
              <a:off x="192" y="3012"/>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5" name="Text Box 23"/>
            <p:cNvSpPr txBox="1">
              <a:spLocks noChangeArrowheads="1"/>
            </p:cNvSpPr>
            <p:nvPr/>
          </p:nvSpPr>
          <p:spPr bwMode="auto">
            <a:xfrm>
              <a:off x="612" y="2444"/>
              <a:ext cx="234"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75783" name="Line 42"/>
          <p:cNvSpPr>
            <a:spLocks noChangeShapeType="1"/>
          </p:cNvSpPr>
          <p:nvPr/>
        </p:nvSpPr>
        <p:spPr bwMode="auto">
          <a:xfrm flipV="1">
            <a:off x="1295400" y="3657600"/>
            <a:ext cx="381000" cy="457200"/>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5784" name="Group 44"/>
          <p:cNvGrpSpPr/>
          <p:nvPr/>
        </p:nvGrpSpPr>
        <p:grpSpPr bwMode="auto">
          <a:xfrm>
            <a:off x="3276600" y="3022600"/>
            <a:ext cx="2927350" cy="2390775"/>
            <a:chOff x="2208" y="1859"/>
            <a:chExt cx="2010" cy="1645"/>
          </a:xfrm>
        </p:grpSpPr>
        <p:sp>
          <p:nvSpPr>
            <p:cNvPr id="75801" name="Line 27"/>
            <p:cNvSpPr>
              <a:spLocks noChangeShapeType="1"/>
            </p:cNvSpPr>
            <p:nvPr/>
          </p:nvSpPr>
          <p:spPr bwMode="auto">
            <a:xfrm>
              <a:off x="3444" y="2304"/>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Line 28"/>
            <p:cNvSpPr>
              <a:spLocks noChangeShapeType="1"/>
            </p:cNvSpPr>
            <p:nvPr/>
          </p:nvSpPr>
          <p:spPr bwMode="auto">
            <a:xfrm>
              <a:off x="3012" y="2880"/>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29"/>
            <p:cNvSpPr>
              <a:spLocks noChangeShapeType="1"/>
            </p:cNvSpPr>
            <p:nvPr/>
          </p:nvSpPr>
          <p:spPr bwMode="auto">
            <a:xfrm flipH="1">
              <a:off x="2532" y="2304"/>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62" name="Oval 30"/>
            <p:cNvSpPr>
              <a:spLocks noChangeArrowheads="1"/>
            </p:cNvSpPr>
            <p:nvPr/>
          </p:nvSpPr>
          <p:spPr bwMode="auto">
            <a:xfrm>
              <a:off x="350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3" name="Oval 31"/>
            <p:cNvSpPr>
              <a:spLocks noChangeArrowheads="1"/>
            </p:cNvSpPr>
            <p:nvPr/>
          </p:nvSpPr>
          <p:spPr bwMode="auto">
            <a:xfrm>
              <a:off x="2772" y="2592"/>
              <a:ext cx="339"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4" name="Oval 32"/>
            <p:cNvSpPr>
              <a:spLocks noChangeArrowheads="1"/>
            </p:cNvSpPr>
            <p:nvPr/>
          </p:nvSpPr>
          <p:spPr bwMode="auto">
            <a:xfrm>
              <a:off x="229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5" name="Oval 33"/>
            <p:cNvSpPr>
              <a:spLocks noChangeArrowheads="1"/>
            </p:cNvSpPr>
            <p:nvPr/>
          </p:nvSpPr>
          <p:spPr bwMode="auto">
            <a:xfrm>
              <a:off x="296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6" name="Oval 34"/>
            <p:cNvSpPr>
              <a:spLocks noChangeArrowheads="1"/>
            </p:cNvSpPr>
            <p:nvPr/>
          </p:nvSpPr>
          <p:spPr bwMode="auto">
            <a:xfrm>
              <a:off x="3684" y="259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7" name="Oval 35"/>
            <p:cNvSpPr>
              <a:spLocks noChangeArrowheads="1"/>
            </p:cNvSpPr>
            <p:nvPr/>
          </p:nvSpPr>
          <p:spPr bwMode="auto">
            <a:xfrm>
              <a:off x="3216" y="2064"/>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8" name="Text Box 36"/>
            <p:cNvSpPr txBox="1">
              <a:spLocks noChangeArrowheads="1"/>
            </p:cNvSpPr>
            <p:nvPr/>
          </p:nvSpPr>
          <p:spPr bwMode="auto">
            <a:xfrm>
              <a:off x="3121" y="1859"/>
              <a:ext cx="231" cy="313"/>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69" name="Text Box 37"/>
            <p:cNvSpPr txBox="1">
              <a:spLocks noChangeArrowheads="1"/>
            </p:cNvSpPr>
            <p:nvPr/>
          </p:nvSpPr>
          <p:spPr bwMode="auto">
            <a:xfrm>
              <a:off x="3986" y="2485"/>
              <a:ext cx="232"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0" name="Text Box 38"/>
            <p:cNvSpPr txBox="1">
              <a:spLocks noChangeArrowheads="1"/>
            </p:cNvSpPr>
            <p:nvPr/>
          </p:nvSpPr>
          <p:spPr bwMode="auto">
            <a:xfrm>
              <a:off x="3409" y="2964"/>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1" name="Text Box 39"/>
            <p:cNvSpPr txBox="1">
              <a:spLocks noChangeArrowheads="1"/>
            </p:cNvSpPr>
            <p:nvPr/>
          </p:nvSpPr>
          <p:spPr bwMode="auto">
            <a:xfrm>
              <a:off x="3155" y="2964"/>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2" name="Text Box 40"/>
            <p:cNvSpPr txBox="1">
              <a:spLocks noChangeArrowheads="1"/>
            </p:cNvSpPr>
            <p:nvPr/>
          </p:nvSpPr>
          <p:spPr bwMode="auto">
            <a:xfrm>
              <a:off x="2208" y="2964"/>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3" name="Text Box 41"/>
            <p:cNvSpPr txBox="1">
              <a:spLocks noChangeArrowheads="1"/>
            </p:cNvSpPr>
            <p:nvPr/>
          </p:nvSpPr>
          <p:spPr bwMode="auto">
            <a:xfrm>
              <a:off x="2629" y="2396"/>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5816" name="Line 43"/>
            <p:cNvSpPr>
              <a:spLocks noChangeShapeType="1"/>
            </p:cNvSpPr>
            <p:nvPr/>
          </p:nvSpPr>
          <p:spPr bwMode="auto">
            <a:xfrm flipV="1">
              <a:off x="2496" y="2832"/>
              <a:ext cx="240" cy="288"/>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5785" name="Group 62"/>
          <p:cNvGrpSpPr/>
          <p:nvPr/>
        </p:nvGrpSpPr>
        <p:grpSpPr bwMode="auto">
          <a:xfrm>
            <a:off x="6300788" y="3175000"/>
            <a:ext cx="2819400" cy="2309813"/>
            <a:chOff x="3888" y="1956"/>
            <a:chExt cx="2019" cy="1644"/>
          </a:xfrm>
        </p:grpSpPr>
        <p:sp>
          <p:nvSpPr>
            <p:cNvPr id="75786" name="Line 46"/>
            <p:cNvSpPr>
              <a:spLocks noChangeShapeType="1"/>
            </p:cNvSpPr>
            <p:nvPr/>
          </p:nvSpPr>
          <p:spPr bwMode="auto">
            <a:xfrm>
              <a:off x="5124" y="240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47"/>
            <p:cNvSpPr>
              <a:spLocks noChangeShapeType="1"/>
            </p:cNvSpPr>
            <p:nvPr/>
          </p:nvSpPr>
          <p:spPr bwMode="auto">
            <a:xfrm>
              <a:off x="4692" y="297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48"/>
            <p:cNvSpPr>
              <a:spLocks noChangeShapeType="1"/>
            </p:cNvSpPr>
            <p:nvPr/>
          </p:nvSpPr>
          <p:spPr bwMode="auto">
            <a:xfrm flipH="1">
              <a:off x="4212" y="240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81" name="Oval 49"/>
            <p:cNvSpPr>
              <a:spLocks noChangeArrowheads="1"/>
            </p:cNvSpPr>
            <p:nvPr/>
          </p:nvSpPr>
          <p:spPr bwMode="auto">
            <a:xfrm>
              <a:off x="518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2" name="Oval 50"/>
            <p:cNvSpPr>
              <a:spLocks noChangeArrowheads="1"/>
            </p:cNvSpPr>
            <p:nvPr/>
          </p:nvSpPr>
          <p:spPr bwMode="auto">
            <a:xfrm>
              <a:off x="4452" y="2688"/>
              <a:ext cx="338"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3" name="Oval 51"/>
            <p:cNvSpPr>
              <a:spLocks noChangeArrowheads="1"/>
            </p:cNvSpPr>
            <p:nvPr/>
          </p:nvSpPr>
          <p:spPr bwMode="auto">
            <a:xfrm>
              <a:off x="3972" y="3264"/>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4" name="Oval 52"/>
            <p:cNvSpPr>
              <a:spLocks noChangeArrowheads="1"/>
            </p:cNvSpPr>
            <p:nvPr/>
          </p:nvSpPr>
          <p:spPr bwMode="auto">
            <a:xfrm>
              <a:off x="464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5" name="Oval 53"/>
            <p:cNvSpPr>
              <a:spLocks noChangeArrowheads="1"/>
            </p:cNvSpPr>
            <p:nvPr/>
          </p:nvSpPr>
          <p:spPr bwMode="auto">
            <a:xfrm>
              <a:off x="5364" y="2688"/>
              <a:ext cx="340"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6" name="Oval 54"/>
            <p:cNvSpPr>
              <a:spLocks noChangeArrowheads="1"/>
            </p:cNvSpPr>
            <p:nvPr/>
          </p:nvSpPr>
          <p:spPr bwMode="auto">
            <a:xfrm>
              <a:off x="4896" y="2161"/>
              <a:ext cx="333" cy="339"/>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7" name="Text Box 55"/>
            <p:cNvSpPr txBox="1">
              <a:spLocks noChangeArrowheads="1"/>
            </p:cNvSpPr>
            <p:nvPr/>
          </p:nvSpPr>
          <p:spPr bwMode="auto">
            <a:xfrm>
              <a:off x="4800" y="1956"/>
              <a:ext cx="241"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88" name="Text Box 56"/>
            <p:cNvSpPr txBox="1">
              <a:spLocks noChangeArrowheads="1"/>
            </p:cNvSpPr>
            <p:nvPr/>
          </p:nvSpPr>
          <p:spPr bwMode="auto">
            <a:xfrm>
              <a:off x="5665" y="2581"/>
              <a:ext cx="242"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89" name="Text Box 57"/>
            <p:cNvSpPr txBox="1">
              <a:spLocks noChangeArrowheads="1"/>
            </p:cNvSpPr>
            <p:nvPr/>
          </p:nvSpPr>
          <p:spPr bwMode="auto">
            <a:xfrm>
              <a:off x="5088" y="3059"/>
              <a:ext cx="241" cy="328"/>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90" name="Text Box 58"/>
            <p:cNvSpPr txBox="1">
              <a:spLocks noChangeArrowheads="1"/>
            </p:cNvSpPr>
            <p:nvPr/>
          </p:nvSpPr>
          <p:spPr bwMode="auto">
            <a:xfrm>
              <a:off x="4834" y="3059"/>
              <a:ext cx="243" cy="328"/>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91" name="Text Box 59"/>
            <p:cNvSpPr txBox="1">
              <a:spLocks noChangeArrowheads="1"/>
            </p:cNvSpPr>
            <p:nvPr/>
          </p:nvSpPr>
          <p:spPr bwMode="auto">
            <a:xfrm>
              <a:off x="3888" y="3059"/>
              <a:ext cx="242" cy="328"/>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92" name="Text Box 60"/>
            <p:cNvSpPr txBox="1">
              <a:spLocks noChangeArrowheads="1"/>
            </p:cNvSpPr>
            <p:nvPr/>
          </p:nvSpPr>
          <p:spPr bwMode="auto">
            <a:xfrm>
              <a:off x="4307" y="2493"/>
              <a:ext cx="241"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a:t>
            </a:r>
            <a:endParaRPr lang="en-US" altLang="zh-CN" sz="3300">
              <a:latin typeface="黑体" panose="02010609060101010101" pitchFamily="49" charset="-122"/>
              <a:ea typeface="黑体" panose="02010609060101010101" pitchFamily="49" charset="-122"/>
            </a:endParaRPr>
          </a:p>
        </p:txBody>
      </p:sp>
      <p:sp>
        <p:nvSpPr>
          <p:cNvPr id="112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BFE35C-A25F-421E-8945-ABA2EFAE3CE9}" type="slidenum">
              <a:rPr lang="zh-CN" altLang="en-US" sz="2400"/>
            </a:fld>
            <a:endParaRPr lang="en-US" altLang="zh-CN" sz="2400"/>
          </a:p>
        </p:txBody>
      </p:sp>
      <p:sp>
        <p:nvSpPr>
          <p:cNvPr id="1126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1269" name="Rectangle 5"/>
          <p:cNvSpPr>
            <a:spLocks noGrp="1" noChangeArrowheads="1"/>
          </p:cNvSpPr>
          <p:nvPr>
            <p:ph type="body" idx="1"/>
          </p:nvPr>
        </p:nvSpPr>
        <p:spPr>
          <a:xfrm>
            <a:off x="381000" y="2571750"/>
            <a:ext cx="8334375"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当插入第</a:t>
            </a:r>
            <a:r>
              <a:rPr lang="en-US" altLang="zh-CN" b="1" dirty="0">
                <a:latin typeface="黑体" panose="02010609060101010101" pitchFamily="49" charset="-122"/>
                <a:ea typeface="黑体" panose="02010609060101010101" pitchFamily="49" charset="-122"/>
              </a:rPr>
              <a:t>i(i≥1)</a:t>
            </a:r>
            <a:r>
              <a:rPr lang="zh-CN" altLang="en-US" b="1" dirty="0">
                <a:latin typeface="黑体" panose="02010609060101010101" pitchFamily="49" charset="-122"/>
                <a:ea typeface="黑体" panose="02010609060101010101" pitchFamily="49" charset="-122"/>
              </a:rPr>
              <a:t>个对象时, 前面的</a:t>
            </a:r>
            <a:r>
              <a:rPr lang="en-US" altLang="zh-CN" b="1" dirty="0">
                <a:latin typeface="黑体" panose="02010609060101010101" pitchFamily="49" charset="-122"/>
                <a:ea typeface="黑体" panose="02010609060101010101" pitchFamily="49" charset="-122"/>
              </a:rPr>
              <a:t>r[1], r[2],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r[i-1]</a:t>
            </a:r>
            <a:r>
              <a:rPr lang="zh-CN" altLang="en-US" b="1" dirty="0">
                <a:latin typeface="黑体" panose="02010609060101010101" pitchFamily="49" charset="-122"/>
                <a:ea typeface="黑体" panose="02010609060101010101" pitchFamily="49" charset="-122"/>
              </a:rPr>
              <a:t>已经排好序。</a:t>
            </a:r>
            <a:endParaRPr lang="zh-CN" altLang="en-US" b="1" dirty="0">
              <a:latin typeface="黑体" panose="02010609060101010101" pitchFamily="49" charset="-122"/>
              <a:ea typeface="黑体" panose="02010609060101010101" pitchFamily="49" charset="-122"/>
            </a:endParaRPr>
          </a:p>
          <a:p>
            <a:pPr eaLnBrk="1" hangingPunct="1">
              <a:spcBef>
                <a:spcPct val="30000"/>
              </a:spcBef>
            </a:pPr>
            <a:r>
              <a:rPr lang="zh-CN" altLang="en-US" b="1" dirty="0">
                <a:latin typeface="黑体" panose="02010609060101010101" pitchFamily="49" charset="-122"/>
                <a:ea typeface="黑体" panose="02010609060101010101" pitchFamily="49" charset="-122"/>
              </a:rPr>
              <a:t>用</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的关键字与</a:t>
            </a:r>
            <a:r>
              <a:rPr lang="en-US" altLang="zh-CN" b="1" dirty="0">
                <a:latin typeface="黑体" panose="02010609060101010101" pitchFamily="49" charset="-122"/>
                <a:ea typeface="黑体" panose="02010609060101010101" pitchFamily="49" charset="-122"/>
              </a:rPr>
              <a:t>r[i-1], r[i-2], </a:t>
            </a:r>
            <a:r>
              <a:rPr lang="en-US" altLang="zh-CN"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的关键字顺序进行比较(和顺序查找类似)，如果</a:t>
            </a:r>
            <a:r>
              <a:rPr lang="zh-CN" altLang="en-US" b="1" dirty="0">
                <a:solidFill>
                  <a:srgbClr val="FF0000"/>
                </a:solidFill>
                <a:latin typeface="黑体" panose="02010609060101010101" pitchFamily="49" charset="-122"/>
                <a:ea typeface="黑体" panose="02010609060101010101" pitchFamily="49" charset="-122"/>
              </a:rPr>
              <a:t>小于</a:t>
            </a:r>
            <a:r>
              <a:rPr lang="zh-CN" altLang="en-US" b="1" dirty="0">
                <a:latin typeface="黑体" panose="02010609060101010101" pitchFamily="49" charset="-122"/>
                <a:ea typeface="黑体" panose="02010609060101010101" pitchFamily="49" charset="-122"/>
              </a:rPr>
              <a:t>，则将</a:t>
            </a:r>
            <a:r>
              <a:rPr lang="en-US" altLang="zh-CN" b="1" dirty="0">
                <a:latin typeface="黑体" panose="02010609060101010101" pitchFamily="49" charset="-122"/>
                <a:ea typeface="黑体" panose="02010609060101010101" pitchFamily="49" charset="-122"/>
              </a:rPr>
              <a:t>r[x]</a:t>
            </a:r>
            <a:r>
              <a:rPr lang="zh-CN" altLang="en-US" b="1" dirty="0">
                <a:latin typeface="黑体" panose="02010609060101010101" pitchFamily="49" charset="-122"/>
                <a:ea typeface="黑体" panose="02010609060101010101" pitchFamily="49" charset="-122"/>
              </a:rPr>
              <a:t>向后移动(插入位置后的记录向后顺移)</a:t>
            </a:r>
            <a:endParaRPr lang="zh-CN" altLang="en-US" b="1" dirty="0">
              <a:latin typeface="黑体" panose="02010609060101010101" pitchFamily="49" charset="-122"/>
              <a:ea typeface="黑体" panose="02010609060101010101" pitchFamily="49" charset="-122"/>
            </a:endParaRPr>
          </a:p>
          <a:p>
            <a:pPr eaLnBrk="1" hangingPunct="1">
              <a:spcBef>
                <a:spcPct val="30000"/>
              </a:spcBef>
            </a:pPr>
            <a:r>
              <a:rPr lang="zh-CN" altLang="en-US" b="1" dirty="0">
                <a:latin typeface="黑体" panose="02010609060101010101" pitchFamily="49" charset="-122"/>
                <a:ea typeface="黑体" panose="02010609060101010101" pitchFamily="49" charset="-122"/>
              </a:rPr>
              <a:t>找到插入位置即将</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插入</a:t>
            </a:r>
            <a:endParaRPr lang="en-US" altLang="zh-CN" b="1" dirty="0">
              <a:latin typeface="黑体" panose="02010609060101010101" pitchFamily="49" charset="-122"/>
              <a:ea typeface="黑体" panose="02010609060101010101" pitchFamily="49" charset="-122"/>
            </a:endParaRPr>
          </a:p>
        </p:txBody>
      </p:sp>
      <p:sp>
        <p:nvSpPr>
          <p:cNvPr id="1127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a:t>
            </a:r>
            <a:endParaRPr lang="en-US" altLang="zh-CN" sz="3300">
              <a:latin typeface="黑体" panose="02010609060101010101" pitchFamily="49" charset="-122"/>
              <a:ea typeface="黑体" panose="02010609060101010101" pitchFamily="49" charset="-122"/>
            </a:endParaRPr>
          </a:p>
        </p:txBody>
      </p:sp>
      <p:sp>
        <p:nvSpPr>
          <p:cNvPr id="768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E275D8C-A631-4314-8154-29B6483CCA60}" type="slidenum">
              <a:rPr lang="zh-CN" altLang="en-US" sz="2400"/>
            </a:fld>
            <a:endParaRPr lang="en-US" altLang="zh-CN" sz="2400"/>
          </a:p>
        </p:txBody>
      </p:sp>
      <p:sp>
        <p:nvSpPr>
          <p:cNvPr id="768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6805" name="Rectangle 5"/>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根据给定的序列，从1至</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按顺序创建一个</a:t>
            </a:r>
            <a:r>
              <a:rPr lang="zh-CN" altLang="en-US" b="1">
                <a:solidFill>
                  <a:srgbClr val="FF0000"/>
                </a:solidFill>
                <a:latin typeface="黑体" panose="02010609060101010101" pitchFamily="49" charset="-122"/>
                <a:ea typeface="黑体" panose="02010609060101010101" pitchFamily="49" charset="-122"/>
              </a:rPr>
              <a:t>完全二叉树</a:t>
            </a:r>
            <a:endParaRPr lang="zh-CN" altLang="en-US" b="1">
              <a:solidFill>
                <a:srgbClr val="FF0000"/>
              </a:solidFill>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最后一个非终端结点</a:t>
            </a:r>
            <a:r>
              <a:rPr lang="zh-CN" altLang="en-US" b="1">
                <a:latin typeface="黑体" panose="02010609060101010101" pitchFamily="49" charset="-122"/>
                <a:ea typeface="黑体" panose="02010609060101010101" pitchFamily="49" charset="-122"/>
              </a:rPr>
              <a:t>(第</a:t>
            </a:r>
            <a:r>
              <a:rPr lang="en-US" altLang="zh-CN" b="1">
                <a:solidFill>
                  <a:srgbClr val="FF0000"/>
                </a:solidFill>
                <a:latin typeface="黑体" panose="02010609060101010101" pitchFamily="49" charset="-122"/>
                <a:ea typeface="黑体" panose="02010609060101010101" pitchFamily="49" charset="-122"/>
              </a:rPr>
              <a:t>n/2</a:t>
            </a:r>
            <a:r>
              <a:rPr lang="zh-CN" altLang="en-US" b="1">
                <a:latin typeface="黑体" panose="02010609060101010101" pitchFamily="49" charset="-122"/>
                <a:ea typeface="黑体" panose="02010609060101010101" pitchFamily="49" charset="-122"/>
              </a:rPr>
              <a:t>个结点)开始至</a:t>
            </a:r>
            <a:r>
              <a:rPr lang="zh-CN" altLang="en-US" b="1">
                <a:solidFill>
                  <a:srgbClr val="FF0000"/>
                </a:solidFill>
                <a:latin typeface="黑体" panose="02010609060101010101" pitchFamily="49" charset="-122"/>
                <a:ea typeface="黑体" panose="02010609060101010101" pitchFamily="49" charset="-122"/>
              </a:rPr>
              <a:t>第1个结点</a:t>
            </a:r>
            <a:r>
              <a:rPr lang="zh-CN" altLang="en-US" b="1">
                <a:latin typeface="黑体" panose="02010609060101010101" pitchFamily="49" charset="-122"/>
                <a:ea typeface="黑体" panose="02010609060101010101" pitchFamily="49" charset="-122"/>
              </a:rPr>
              <a:t>，逐步做</a:t>
            </a:r>
            <a:r>
              <a:rPr lang="zh-CN" altLang="en-US" b="1">
                <a:solidFill>
                  <a:srgbClr val="FF0000"/>
                </a:solidFill>
                <a:latin typeface="黑体" panose="02010609060101010101" pitchFamily="49" charset="-122"/>
                <a:ea typeface="黑体" panose="02010609060101010101" pitchFamily="49" charset="-122"/>
              </a:rPr>
              <a:t>筛选</a:t>
            </a:r>
            <a:r>
              <a:rPr lang="zh-CN" altLang="en-US" b="1">
                <a:latin typeface="黑体" panose="02010609060101010101" pitchFamily="49" charset="-122"/>
                <a:ea typeface="黑体" panose="02010609060101010101" pitchFamily="49" charset="-122"/>
              </a:rPr>
              <a:t>（向叶子方向操作）</a:t>
            </a:r>
            <a:endParaRPr lang="zh-CN" altLang="en-US" b="1">
              <a:latin typeface="黑体" panose="02010609060101010101" pitchFamily="49" charset="-122"/>
              <a:ea typeface="黑体" panose="02010609060101010101" pitchFamily="49" charset="-122"/>
            </a:endParaRPr>
          </a:p>
        </p:txBody>
      </p:sp>
      <p:sp>
        <p:nvSpPr>
          <p:cNvPr id="7680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78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70FBB54-5DCE-4CDF-993D-8E1CF29282B9}" type="slidenum">
              <a:rPr lang="zh-CN" altLang="en-US" sz="2400"/>
            </a:fld>
            <a:endParaRPr lang="en-US" altLang="zh-CN" sz="2400"/>
          </a:p>
        </p:txBody>
      </p:sp>
      <p:sp>
        <p:nvSpPr>
          <p:cNvPr id="778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7829" name="Rectangle 5"/>
          <p:cNvSpPr>
            <a:spLocks noGrp="1" noChangeArrowheads="1"/>
          </p:cNvSpPr>
          <p:nvPr>
            <p:ph type="body" idx="1"/>
          </p:nvPr>
        </p:nvSpPr>
        <p:spPr>
          <a:xfrm>
            <a:off x="714375"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已知待排序的一组记录的初始排列为：21,25,49,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,16,08  </a:t>
            </a:r>
            <a:endParaRPr lang="zh-CN"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7783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7831" name="Group 76"/>
          <p:cNvGrpSpPr/>
          <p:nvPr/>
        </p:nvGrpSpPr>
        <p:grpSpPr bwMode="auto">
          <a:xfrm>
            <a:off x="3276600" y="3716338"/>
            <a:ext cx="3217863" cy="2649537"/>
            <a:chOff x="1824" y="2409"/>
            <a:chExt cx="2027" cy="1671"/>
          </a:xfrm>
        </p:grpSpPr>
        <p:sp>
          <p:nvSpPr>
            <p:cNvPr id="77833" name="Line 51"/>
            <p:cNvSpPr>
              <a:spLocks noChangeShapeType="1"/>
            </p:cNvSpPr>
            <p:nvPr/>
          </p:nvSpPr>
          <p:spPr bwMode="auto">
            <a:xfrm flipH="1">
              <a:off x="3264" y="3456"/>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52"/>
            <p:cNvSpPr>
              <a:spLocks noChangeShapeType="1"/>
            </p:cNvSpPr>
            <p:nvPr/>
          </p:nvSpPr>
          <p:spPr bwMode="auto">
            <a:xfrm>
              <a:off x="2592" y="345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53"/>
            <p:cNvSpPr>
              <a:spLocks noChangeShapeType="1"/>
            </p:cNvSpPr>
            <p:nvPr/>
          </p:nvSpPr>
          <p:spPr bwMode="auto">
            <a:xfrm>
              <a:off x="3120" y="288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54"/>
            <p:cNvSpPr>
              <a:spLocks noChangeShapeType="1"/>
            </p:cNvSpPr>
            <p:nvPr/>
          </p:nvSpPr>
          <p:spPr bwMode="auto">
            <a:xfrm flipH="1">
              <a:off x="2112" y="288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5" name="Oval 55"/>
            <p:cNvSpPr>
              <a:spLocks noChangeArrowheads="1"/>
            </p:cNvSpPr>
            <p:nvPr/>
          </p:nvSpPr>
          <p:spPr bwMode="auto">
            <a:xfrm>
              <a:off x="2832" y="2640"/>
              <a:ext cx="336" cy="32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6" name="Oval 56"/>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7" name="Oval 57"/>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8" name="Oval 58"/>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9" name="Oval 59"/>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40" name="Oval 60"/>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41" name="Text Box 61"/>
            <p:cNvSpPr txBox="1">
              <a:spLocks noChangeArrowheads="1"/>
            </p:cNvSpPr>
            <p:nvPr/>
          </p:nvSpPr>
          <p:spPr bwMode="auto">
            <a:xfrm>
              <a:off x="2700" y="2409"/>
              <a:ext cx="232" cy="336"/>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2" name="Text Box 62"/>
            <p:cNvSpPr txBox="1">
              <a:spLocks noChangeArrowheads="1"/>
            </p:cNvSpPr>
            <p:nvPr/>
          </p:nvSpPr>
          <p:spPr bwMode="auto">
            <a:xfrm>
              <a:off x="2268" y="2880"/>
              <a:ext cx="232" cy="336"/>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3" name="Text Box 63"/>
            <p:cNvSpPr txBox="1">
              <a:spLocks noChangeArrowheads="1"/>
            </p:cNvSpPr>
            <p:nvPr/>
          </p:nvSpPr>
          <p:spPr bwMode="auto">
            <a:xfrm>
              <a:off x="3612" y="2977"/>
              <a:ext cx="232" cy="336"/>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4" name="Text Box 64"/>
            <p:cNvSpPr txBox="1">
              <a:spLocks noChangeArrowheads="1"/>
            </p:cNvSpPr>
            <p:nvPr/>
          </p:nvSpPr>
          <p:spPr bwMode="auto">
            <a:xfrm>
              <a:off x="1824" y="3464"/>
              <a:ext cx="232" cy="32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5" name="Text Box 65"/>
            <p:cNvSpPr txBox="1">
              <a:spLocks noChangeArrowheads="1"/>
            </p:cNvSpPr>
            <p:nvPr/>
          </p:nvSpPr>
          <p:spPr bwMode="auto">
            <a:xfrm>
              <a:off x="2688" y="3464"/>
              <a:ext cx="232" cy="32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6" name="Text Box 66"/>
            <p:cNvSpPr txBox="1">
              <a:spLocks noChangeArrowheads="1"/>
            </p:cNvSpPr>
            <p:nvPr/>
          </p:nvSpPr>
          <p:spPr bwMode="auto">
            <a:xfrm>
              <a:off x="3036" y="3464"/>
              <a:ext cx="232" cy="32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7849" name="Line 67"/>
            <p:cNvSpPr>
              <a:spLocks noChangeShapeType="1"/>
            </p:cNvSpPr>
            <p:nvPr/>
          </p:nvSpPr>
          <p:spPr bwMode="auto">
            <a:xfrm flipH="1">
              <a:off x="3552" y="2928"/>
              <a:ext cx="144" cy="24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8" name="Text Box 68"/>
            <p:cNvSpPr txBox="1">
              <a:spLocks noChangeArrowheads="1"/>
            </p:cNvSpPr>
            <p:nvPr/>
          </p:nvSpPr>
          <p:spPr bwMode="auto">
            <a:xfrm>
              <a:off x="3662" y="2619"/>
              <a:ext cx="189" cy="367"/>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276555" name="Text Box 75"/>
          <p:cNvSpPr txBox="1">
            <a:spLocks noChangeArrowheads="1"/>
          </p:cNvSpPr>
          <p:nvPr/>
        </p:nvSpPr>
        <p:spPr bwMode="auto">
          <a:xfrm>
            <a:off x="3429000" y="6342063"/>
            <a:ext cx="2719388" cy="523875"/>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88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3F9C8C-DD41-4E5A-8AC4-FE53D3697BDF}" type="slidenum">
              <a:rPr lang="zh-CN" altLang="en-US" sz="2400"/>
            </a:fld>
            <a:endParaRPr lang="en-US" altLang="zh-CN" sz="2400"/>
          </a:p>
        </p:txBody>
      </p:sp>
      <p:sp>
        <p:nvSpPr>
          <p:cNvPr id="788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8853"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8854" name="Group 7"/>
          <p:cNvGrpSpPr/>
          <p:nvPr/>
        </p:nvGrpSpPr>
        <p:grpSpPr bwMode="auto">
          <a:xfrm>
            <a:off x="609600" y="3200400"/>
            <a:ext cx="3219450" cy="2652713"/>
            <a:chOff x="1824" y="2409"/>
            <a:chExt cx="2028" cy="1671"/>
          </a:xfrm>
        </p:grpSpPr>
        <p:sp>
          <p:nvSpPr>
            <p:cNvPr id="78877" name="Line 8"/>
            <p:cNvSpPr>
              <a:spLocks noChangeShapeType="1"/>
            </p:cNvSpPr>
            <p:nvPr/>
          </p:nvSpPr>
          <p:spPr bwMode="auto">
            <a:xfrm flipH="1">
              <a:off x="3264" y="3456"/>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8" name="Line 9"/>
            <p:cNvSpPr>
              <a:spLocks noChangeShapeType="1"/>
            </p:cNvSpPr>
            <p:nvPr/>
          </p:nvSpPr>
          <p:spPr bwMode="auto">
            <a:xfrm>
              <a:off x="2592" y="345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
            <p:cNvSpPr>
              <a:spLocks noChangeShapeType="1"/>
            </p:cNvSpPr>
            <p:nvPr/>
          </p:nvSpPr>
          <p:spPr bwMode="auto">
            <a:xfrm>
              <a:off x="3120" y="288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Line 11"/>
            <p:cNvSpPr>
              <a:spLocks noChangeShapeType="1"/>
            </p:cNvSpPr>
            <p:nvPr/>
          </p:nvSpPr>
          <p:spPr bwMode="auto">
            <a:xfrm flipH="1">
              <a:off x="2112" y="288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16" name="Oval 12"/>
            <p:cNvSpPr>
              <a:spLocks noChangeArrowheads="1"/>
            </p:cNvSpPr>
            <p:nvPr/>
          </p:nvSpPr>
          <p:spPr bwMode="auto">
            <a:xfrm>
              <a:off x="2832"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17" name="Oval 13"/>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18" name="Oval 14"/>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19" name="Oval 15"/>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20" name="Oval 16"/>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21" name="Oval 17"/>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22" name="Text Box 18"/>
            <p:cNvSpPr txBox="1">
              <a:spLocks noChangeArrowheads="1"/>
            </p:cNvSpPr>
            <p:nvPr/>
          </p:nvSpPr>
          <p:spPr bwMode="auto">
            <a:xfrm>
              <a:off x="2700" y="2409"/>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3" name="Text Box 19"/>
            <p:cNvSpPr txBox="1">
              <a:spLocks noChangeArrowheads="1"/>
            </p:cNvSpPr>
            <p:nvPr/>
          </p:nvSpPr>
          <p:spPr bwMode="auto">
            <a:xfrm>
              <a:off x="2268" y="2880"/>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4" name="Text Box 20"/>
            <p:cNvSpPr txBox="1">
              <a:spLocks noChangeArrowheads="1"/>
            </p:cNvSpPr>
            <p:nvPr/>
          </p:nvSpPr>
          <p:spPr bwMode="auto">
            <a:xfrm>
              <a:off x="3612" y="297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5" name="Text Box 21"/>
            <p:cNvSpPr txBox="1">
              <a:spLocks noChangeArrowheads="1"/>
            </p:cNvSpPr>
            <p:nvPr/>
          </p:nvSpPr>
          <p:spPr bwMode="auto">
            <a:xfrm>
              <a:off x="1824" y="3465"/>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6" name="Text Box 22"/>
            <p:cNvSpPr txBox="1">
              <a:spLocks noChangeArrowheads="1"/>
            </p:cNvSpPr>
            <p:nvPr/>
          </p:nvSpPr>
          <p:spPr bwMode="auto">
            <a:xfrm>
              <a:off x="2688" y="3465"/>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7" name="Text Box 23"/>
            <p:cNvSpPr txBox="1">
              <a:spLocks noChangeArrowheads="1"/>
            </p:cNvSpPr>
            <p:nvPr/>
          </p:nvSpPr>
          <p:spPr bwMode="auto">
            <a:xfrm>
              <a:off x="3036" y="3465"/>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893" name="Line 24"/>
            <p:cNvSpPr>
              <a:spLocks noChangeShapeType="1"/>
            </p:cNvSpPr>
            <p:nvPr/>
          </p:nvSpPr>
          <p:spPr bwMode="auto">
            <a:xfrm flipH="1">
              <a:off x="3552" y="2928"/>
              <a:ext cx="144" cy="24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29" name="Text Box 25"/>
            <p:cNvSpPr txBox="1">
              <a:spLocks noChangeArrowheads="1"/>
            </p:cNvSpPr>
            <p:nvPr/>
          </p:nvSpPr>
          <p:spPr bwMode="auto">
            <a:xfrm>
              <a:off x="3662" y="2619"/>
              <a:ext cx="190" cy="374"/>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277530" name="Text Box 26"/>
          <p:cNvSpPr txBox="1">
            <a:spLocks noChangeArrowheads="1"/>
          </p:cNvSpPr>
          <p:nvPr/>
        </p:nvSpPr>
        <p:spPr bwMode="auto">
          <a:xfrm>
            <a:off x="838200" y="5957888"/>
            <a:ext cx="2719388" cy="523875"/>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nvGrpSpPr>
          <p:cNvPr id="78856" name="Group 47"/>
          <p:cNvGrpSpPr/>
          <p:nvPr/>
        </p:nvGrpSpPr>
        <p:grpSpPr bwMode="auto">
          <a:xfrm>
            <a:off x="4953000" y="3200400"/>
            <a:ext cx="3186113" cy="2667000"/>
            <a:chOff x="3132" y="1920"/>
            <a:chExt cx="2007" cy="1680"/>
          </a:xfrm>
        </p:grpSpPr>
        <p:sp>
          <p:nvSpPr>
            <p:cNvPr id="78859" name="Line 28"/>
            <p:cNvSpPr>
              <a:spLocks noChangeShapeType="1"/>
            </p:cNvSpPr>
            <p:nvPr/>
          </p:nvSpPr>
          <p:spPr bwMode="auto">
            <a:xfrm flipH="1">
              <a:off x="4598" y="2976"/>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Line 29"/>
            <p:cNvSpPr>
              <a:spLocks noChangeShapeType="1"/>
            </p:cNvSpPr>
            <p:nvPr/>
          </p:nvSpPr>
          <p:spPr bwMode="auto">
            <a:xfrm>
              <a:off x="4358" y="240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30"/>
            <p:cNvSpPr>
              <a:spLocks noChangeShapeType="1"/>
            </p:cNvSpPr>
            <p:nvPr/>
          </p:nvSpPr>
          <p:spPr bwMode="auto">
            <a:xfrm>
              <a:off x="3936" y="297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31"/>
            <p:cNvSpPr>
              <a:spLocks noChangeShapeType="1"/>
            </p:cNvSpPr>
            <p:nvPr/>
          </p:nvSpPr>
          <p:spPr bwMode="auto">
            <a:xfrm flipH="1">
              <a:off x="3456" y="240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36" name="Oval 32"/>
            <p:cNvSpPr>
              <a:spLocks noChangeArrowheads="1"/>
            </p:cNvSpPr>
            <p:nvPr/>
          </p:nvSpPr>
          <p:spPr bwMode="auto">
            <a:xfrm>
              <a:off x="4128" y="21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37" name="Oval 33"/>
            <p:cNvSpPr>
              <a:spLocks noChangeArrowheads="1"/>
            </p:cNvSpPr>
            <p:nvPr/>
          </p:nvSpPr>
          <p:spPr bwMode="auto">
            <a:xfrm>
              <a:off x="3696"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38" name="Oval 34"/>
            <p:cNvSpPr>
              <a:spLocks noChangeArrowheads="1"/>
            </p:cNvSpPr>
            <p:nvPr/>
          </p:nvSpPr>
          <p:spPr bwMode="auto">
            <a:xfrm>
              <a:off x="32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39" name="Oval 35"/>
            <p:cNvSpPr>
              <a:spLocks noChangeArrowheads="1"/>
            </p:cNvSpPr>
            <p:nvPr/>
          </p:nvSpPr>
          <p:spPr bwMode="auto">
            <a:xfrm>
              <a:off x="3888"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40" name="Oval 36"/>
            <p:cNvSpPr>
              <a:spLocks noChangeArrowheads="1"/>
            </p:cNvSpPr>
            <p:nvPr/>
          </p:nvSpPr>
          <p:spPr bwMode="auto">
            <a:xfrm>
              <a:off x="4608"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41" name="Oval 37"/>
            <p:cNvSpPr>
              <a:spLocks noChangeArrowheads="1"/>
            </p:cNvSpPr>
            <p:nvPr/>
          </p:nvSpPr>
          <p:spPr bwMode="auto">
            <a:xfrm>
              <a:off x="44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42" name="Text Box 38"/>
            <p:cNvSpPr txBox="1">
              <a:spLocks noChangeArrowheads="1"/>
            </p:cNvSpPr>
            <p:nvPr/>
          </p:nvSpPr>
          <p:spPr bwMode="auto">
            <a:xfrm>
              <a:off x="4296" y="1920"/>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3" name="Text Box 39"/>
            <p:cNvSpPr txBox="1">
              <a:spLocks noChangeArrowheads="1"/>
            </p:cNvSpPr>
            <p:nvPr/>
          </p:nvSpPr>
          <p:spPr bwMode="auto">
            <a:xfrm>
              <a:off x="4908" y="2544"/>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4" name="Text Box 40"/>
            <p:cNvSpPr txBox="1">
              <a:spLocks noChangeArrowheads="1"/>
            </p:cNvSpPr>
            <p:nvPr/>
          </p:nvSpPr>
          <p:spPr bwMode="auto">
            <a:xfrm>
              <a:off x="4332" y="302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5" name="Text Box 41"/>
            <p:cNvSpPr txBox="1">
              <a:spLocks noChangeArrowheads="1"/>
            </p:cNvSpPr>
            <p:nvPr/>
          </p:nvSpPr>
          <p:spPr bwMode="auto">
            <a:xfrm>
              <a:off x="4080" y="302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6" name="Text Box 42"/>
            <p:cNvSpPr txBox="1">
              <a:spLocks noChangeArrowheads="1"/>
            </p:cNvSpPr>
            <p:nvPr/>
          </p:nvSpPr>
          <p:spPr bwMode="auto">
            <a:xfrm>
              <a:off x="3132" y="302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7" name="Text Box 43"/>
            <p:cNvSpPr txBox="1">
              <a:spLocks noChangeArrowheads="1"/>
            </p:cNvSpPr>
            <p:nvPr/>
          </p:nvSpPr>
          <p:spPr bwMode="auto">
            <a:xfrm>
              <a:off x="3564" y="2448"/>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8" name="Text Box 44"/>
            <p:cNvSpPr txBox="1">
              <a:spLocks noChangeArrowheads="1"/>
            </p:cNvSpPr>
            <p:nvPr/>
          </p:nvSpPr>
          <p:spPr bwMode="auto">
            <a:xfrm>
              <a:off x="3692" y="2132"/>
              <a:ext cx="189" cy="37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876" name="Line 45"/>
            <p:cNvSpPr>
              <a:spLocks noChangeShapeType="1"/>
            </p:cNvSpPr>
            <p:nvPr/>
          </p:nvSpPr>
          <p:spPr bwMode="auto">
            <a:xfrm>
              <a:off x="3782" y="2448"/>
              <a:ext cx="48" cy="24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57" name="Text Box 46"/>
          <p:cNvSpPr txBox="1">
            <a:spLocks noChangeArrowheads="1"/>
          </p:cNvSpPr>
          <p:nvPr/>
        </p:nvSpPr>
        <p:spPr bwMode="auto">
          <a:xfrm>
            <a:off x="5181600" y="5943600"/>
            <a:ext cx="316547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900" b="1" dirty="0">
                <a:latin typeface="Times New Roman" panose="02020603050405020304" pitchFamily="18" charset="0"/>
                <a:ea typeface="楷体_GB2312" pitchFamily="49" charset="-122"/>
              </a:rPr>
              <a:t>i = 3 </a:t>
            </a:r>
            <a:r>
              <a:rPr lang="zh-CN" altLang="en-US" sz="2900" b="1" dirty="0">
                <a:latin typeface="Times New Roman" panose="02020603050405020304" pitchFamily="18" charset="0"/>
                <a:ea typeface="楷体_GB2312" pitchFamily="49" charset="-122"/>
              </a:rPr>
              <a:t>时的局部调整</a:t>
            </a:r>
            <a:endParaRPr lang="zh-CN" altLang="en-US" sz="2900" b="1" dirty="0">
              <a:latin typeface="Times New Roman" panose="02020603050405020304" pitchFamily="18" charset="0"/>
              <a:ea typeface="楷体_GB2312" pitchFamily="49" charset="-122"/>
            </a:endParaRPr>
          </a:p>
          <a:p>
            <a:pPr algn="ctr" eaLnBrk="1" hangingPunct="1">
              <a:spcBef>
                <a:spcPct val="0"/>
              </a:spcBef>
              <a:buClrTx/>
              <a:buSzTx/>
              <a:buFontTx/>
              <a:buNone/>
            </a:pPr>
            <a:r>
              <a:rPr lang="en-US" altLang="zh-CN"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ea typeface="楷体_GB2312" pitchFamily="49" charset="-122"/>
              </a:rPr>
              <a:t>不需要调整</a:t>
            </a:r>
            <a:r>
              <a:rPr lang="en-US" altLang="zh-CN" sz="1800" b="1" dirty="0">
                <a:latin typeface="Times New Roman" panose="02020603050405020304" pitchFamily="18" charset="0"/>
                <a:ea typeface="楷体_GB2312" pitchFamily="49" charset="-122"/>
              </a:rPr>
              <a:t>]</a:t>
            </a:r>
            <a:endParaRPr lang="en-US" altLang="zh-CN" sz="1800" b="1" dirty="0">
              <a:latin typeface="Times New Roman" panose="02020603050405020304" pitchFamily="18" charset="0"/>
              <a:ea typeface="楷体_GB2312" pitchFamily="49" charset="-122"/>
            </a:endParaRPr>
          </a:p>
        </p:txBody>
      </p:sp>
      <p:sp>
        <p:nvSpPr>
          <p:cNvPr id="78858" name="AutoShape 48"/>
          <p:cNvSpPr>
            <a:spLocks noChangeArrowheads="1"/>
          </p:cNvSpPr>
          <p:nvPr/>
        </p:nvSpPr>
        <p:spPr bwMode="auto">
          <a:xfrm>
            <a:off x="4038600" y="4572000"/>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98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43BD2C-FA3A-4687-BC4E-5089A9167850}" type="slidenum">
              <a:rPr lang="zh-CN" altLang="en-US" sz="2400"/>
            </a:fld>
            <a:endParaRPr lang="en-US" altLang="zh-CN" sz="2400"/>
          </a:p>
        </p:txBody>
      </p:sp>
      <p:sp>
        <p:nvSpPr>
          <p:cNvPr id="7987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9877"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9878" name="Group 99"/>
          <p:cNvGrpSpPr/>
          <p:nvPr/>
        </p:nvGrpSpPr>
        <p:grpSpPr bwMode="auto">
          <a:xfrm>
            <a:off x="1219200" y="2695575"/>
            <a:ext cx="3205163" cy="3171825"/>
            <a:chOff x="768" y="1699"/>
            <a:chExt cx="2019" cy="1997"/>
          </a:xfrm>
        </p:grpSpPr>
        <p:sp>
          <p:nvSpPr>
            <p:cNvPr id="79902" name="Line 50"/>
            <p:cNvSpPr>
              <a:spLocks noChangeShapeType="1"/>
            </p:cNvSpPr>
            <p:nvPr/>
          </p:nvSpPr>
          <p:spPr bwMode="auto">
            <a:xfrm flipH="1">
              <a:off x="2208" y="3072"/>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3" name="Line 51"/>
            <p:cNvSpPr>
              <a:spLocks noChangeShapeType="1"/>
            </p:cNvSpPr>
            <p:nvPr/>
          </p:nvSpPr>
          <p:spPr bwMode="auto">
            <a:xfrm>
              <a:off x="1536" y="3072"/>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4" name="Line 52"/>
            <p:cNvSpPr>
              <a:spLocks noChangeShapeType="1"/>
            </p:cNvSpPr>
            <p:nvPr/>
          </p:nvSpPr>
          <p:spPr bwMode="auto">
            <a:xfrm>
              <a:off x="2064" y="2496"/>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5" name="Line 53"/>
            <p:cNvSpPr>
              <a:spLocks noChangeShapeType="1"/>
            </p:cNvSpPr>
            <p:nvPr/>
          </p:nvSpPr>
          <p:spPr bwMode="auto">
            <a:xfrm flipH="1">
              <a:off x="1056" y="2496"/>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82" name="Oval 54"/>
            <p:cNvSpPr>
              <a:spLocks noChangeArrowheads="1"/>
            </p:cNvSpPr>
            <p:nvPr/>
          </p:nvSpPr>
          <p:spPr bwMode="auto">
            <a:xfrm>
              <a:off x="1776"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3" name="Oval 55"/>
            <p:cNvSpPr>
              <a:spLocks noChangeArrowheads="1"/>
            </p:cNvSpPr>
            <p:nvPr/>
          </p:nvSpPr>
          <p:spPr bwMode="auto">
            <a:xfrm>
              <a:off x="129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4" name="Oval 56"/>
            <p:cNvSpPr>
              <a:spLocks noChangeArrowheads="1"/>
            </p:cNvSpPr>
            <p:nvPr/>
          </p:nvSpPr>
          <p:spPr bwMode="auto">
            <a:xfrm>
              <a:off x="8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5" name="Oval 57"/>
            <p:cNvSpPr>
              <a:spLocks noChangeArrowheads="1"/>
            </p:cNvSpPr>
            <p:nvPr/>
          </p:nvSpPr>
          <p:spPr bwMode="auto">
            <a:xfrm>
              <a:off x="225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6" name="Oval 58"/>
            <p:cNvSpPr>
              <a:spLocks noChangeArrowheads="1"/>
            </p:cNvSpPr>
            <p:nvPr/>
          </p:nvSpPr>
          <p:spPr bwMode="auto">
            <a:xfrm>
              <a:off x="1488"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7" name="Oval 59"/>
            <p:cNvSpPr>
              <a:spLocks noChangeArrowheads="1"/>
            </p:cNvSpPr>
            <p:nvPr/>
          </p:nvSpPr>
          <p:spPr bwMode="auto">
            <a:xfrm>
              <a:off x="20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8" name="Text Box 60"/>
            <p:cNvSpPr txBox="1">
              <a:spLocks noChangeArrowheads="1"/>
            </p:cNvSpPr>
            <p:nvPr/>
          </p:nvSpPr>
          <p:spPr bwMode="auto">
            <a:xfrm>
              <a:off x="1644" y="2024"/>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89" name="Text Box 61"/>
            <p:cNvSpPr txBox="1">
              <a:spLocks noChangeArrowheads="1"/>
            </p:cNvSpPr>
            <p:nvPr/>
          </p:nvSpPr>
          <p:spPr bwMode="auto">
            <a:xfrm>
              <a:off x="1212" y="2497"/>
              <a:ext cx="231" cy="33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0" name="Text Box 62"/>
            <p:cNvSpPr txBox="1">
              <a:spLocks noChangeArrowheads="1"/>
            </p:cNvSpPr>
            <p:nvPr/>
          </p:nvSpPr>
          <p:spPr bwMode="auto">
            <a:xfrm>
              <a:off x="2556" y="2593"/>
              <a:ext cx="231" cy="33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1" name="Text Box 63"/>
            <p:cNvSpPr txBox="1">
              <a:spLocks noChangeArrowheads="1"/>
            </p:cNvSpPr>
            <p:nvPr/>
          </p:nvSpPr>
          <p:spPr bwMode="auto">
            <a:xfrm>
              <a:off x="768" y="3081"/>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2" name="Text Box 64"/>
            <p:cNvSpPr txBox="1">
              <a:spLocks noChangeArrowheads="1"/>
            </p:cNvSpPr>
            <p:nvPr/>
          </p:nvSpPr>
          <p:spPr bwMode="auto">
            <a:xfrm>
              <a:off x="1632" y="3081"/>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3" name="Text Box 65"/>
            <p:cNvSpPr txBox="1">
              <a:spLocks noChangeArrowheads="1"/>
            </p:cNvSpPr>
            <p:nvPr/>
          </p:nvSpPr>
          <p:spPr bwMode="auto">
            <a:xfrm>
              <a:off x="1980" y="3081"/>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9918" name="Line 66"/>
            <p:cNvSpPr>
              <a:spLocks noChangeShapeType="1"/>
            </p:cNvSpPr>
            <p:nvPr/>
          </p:nvSpPr>
          <p:spPr bwMode="auto">
            <a:xfrm flipH="1">
              <a:off x="2016" y="2016"/>
              <a:ext cx="144" cy="24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5" name="Text Box 67"/>
            <p:cNvSpPr txBox="1">
              <a:spLocks noChangeArrowheads="1"/>
            </p:cNvSpPr>
            <p:nvPr/>
          </p:nvSpPr>
          <p:spPr bwMode="auto">
            <a:xfrm>
              <a:off x="2112" y="1699"/>
              <a:ext cx="189" cy="37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79879" name="AutoShape 68"/>
          <p:cNvSpPr>
            <a:spLocks noChangeArrowheads="1"/>
          </p:cNvSpPr>
          <p:nvPr/>
        </p:nvSpPr>
        <p:spPr bwMode="auto">
          <a:xfrm>
            <a:off x="441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1" name="Text Box 93"/>
          <p:cNvSpPr txBox="1">
            <a:spLocks noChangeArrowheads="1"/>
          </p:cNvSpPr>
          <p:nvPr/>
        </p:nvSpPr>
        <p:spPr bwMode="auto">
          <a:xfrm>
            <a:off x="5486400" y="5913438"/>
            <a:ext cx="3175000" cy="97472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2900" b="1" i="1" dirty="0">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2900" b="1" dirty="0">
                <a:effectLst>
                  <a:outerShdw blurRad="38100" dist="38100" dir="2700000" algn="tl">
                    <a:srgbClr val="C0C0C0"/>
                  </a:outerShdw>
                </a:effectLst>
                <a:latin typeface="Times New Roman" panose="02020603050405020304" pitchFamily="18" charset="0"/>
                <a:ea typeface="仿宋_GB2312" pitchFamily="49" charset="-122"/>
              </a:rPr>
              <a:t> = 1 </a:t>
            </a:r>
            <a:r>
              <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rPr>
              <a:t>时的局部调整</a:t>
            </a:r>
            <a:endPar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rPr>
              <a:t>形成最大堆</a:t>
            </a:r>
            <a:endParaRPr lang="zh-CN" altLang="en-US"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9881" name="AutoShape 94"/>
          <p:cNvSpPr>
            <a:spLocks noChangeArrowheads="1"/>
          </p:cNvSpPr>
          <p:nvPr/>
        </p:nvSpPr>
        <p:spPr bwMode="auto">
          <a:xfrm>
            <a:off x="60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3" name="Text Box 95"/>
          <p:cNvSpPr txBox="1">
            <a:spLocks noChangeArrowheads="1"/>
          </p:cNvSpPr>
          <p:nvPr/>
        </p:nvSpPr>
        <p:spPr bwMode="auto">
          <a:xfrm>
            <a:off x="1103313" y="5899150"/>
            <a:ext cx="3175000" cy="808038"/>
          </a:xfrm>
          <a:prstGeom prst="rect">
            <a:avLst/>
          </a:prstGeom>
          <a:noFill/>
          <a:ln w="9525">
            <a:noFill/>
            <a:miter lim="800000"/>
          </a:ln>
        </p:spPr>
        <p:txBody>
          <a:bodyPr wrap="none" lIns="92355" tIns="46178" rIns="92355" bIns="46178">
            <a:spAutoFit/>
          </a:bodyPr>
          <a:lstStyle/>
          <a:p>
            <a:pPr algn="ctr" defTabSz="923925" eaLnBrk="1" hangingPunct="1">
              <a:defRPr/>
            </a:pPr>
            <a:r>
              <a:rPr lang="en-US" altLang="zh-CN" sz="2900" b="1" i="1" dirty="0">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2900" b="1" dirty="0">
                <a:effectLst>
                  <a:outerShdw blurRad="38100" dist="38100" dir="2700000" algn="tl">
                    <a:srgbClr val="C0C0C0"/>
                  </a:outerShdw>
                </a:effectLst>
                <a:latin typeface="Times New Roman" panose="02020603050405020304" pitchFamily="18" charset="0"/>
                <a:ea typeface="仿宋_GB2312" pitchFamily="49" charset="-122"/>
              </a:rPr>
              <a:t> = 2 </a:t>
            </a:r>
            <a:r>
              <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rPr>
              <a:t>时的局部调整</a:t>
            </a:r>
            <a:endPar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endParaRPr>
          </a:p>
          <a:p>
            <a:pPr algn="ctr" defTabSz="923925" eaLnBrk="1" hangingPunct="1">
              <a:defRPr/>
            </a:pPr>
            <a:r>
              <a:rPr lang="en-US" altLang="zh-CN" sz="1800" b="1" dirty="0">
                <a:latin typeface="仿宋_GB2312" pitchFamily="49" charset="-122"/>
                <a:ea typeface="仿宋_GB2312" pitchFamily="49" charset="-122"/>
              </a:rPr>
              <a:t>[</a:t>
            </a:r>
            <a:r>
              <a:rPr lang="zh-CN" altLang="en-US" sz="1800" b="1" dirty="0">
                <a:latin typeface="仿宋_GB2312" pitchFamily="49" charset="-122"/>
                <a:ea typeface="仿宋_GB2312" pitchFamily="49" charset="-122"/>
              </a:rPr>
              <a:t>不需要调整</a:t>
            </a:r>
            <a:r>
              <a:rPr lang="en-US" altLang="zh-CN" sz="1800" b="1" dirty="0">
                <a:latin typeface="仿宋_GB2312" pitchFamily="49" charset="-122"/>
                <a:ea typeface="仿宋_GB2312" pitchFamily="49" charset="-122"/>
              </a:rPr>
              <a:t>]</a:t>
            </a:r>
            <a:endParaRPr lang="zh-CN" altLang="en-US" sz="1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仿宋_GB2312" pitchFamily="49" charset="-122"/>
              <a:ea typeface="仿宋_GB2312" pitchFamily="49" charset="-122"/>
            </a:endParaRPr>
          </a:p>
        </p:txBody>
      </p:sp>
      <p:grpSp>
        <p:nvGrpSpPr>
          <p:cNvPr id="79883" name="Group 98"/>
          <p:cNvGrpSpPr/>
          <p:nvPr/>
        </p:nvGrpSpPr>
        <p:grpSpPr bwMode="auto">
          <a:xfrm>
            <a:off x="5410200" y="3200400"/>
            <a:ext cx="3186113" cy="2667000"/>
            <a:chOff x="3276" y="2016"/>
            <a:chExt cx="2007" cy="1680"/>
          </a:xfrm>
        </p:grpSpPr>
        <p:sp>
          <p:nvSpPr>
            <p:cNvPr id="79884" name="Line 46"/>
            <p:cNvSpPr>
              <a:spLocks noChangeShapeType="1"/>
            </p:cNvSpPr>
            <p:nvPr/>
          </p:nvSpPr>
          <p:spPr bwMode="auto">
            <a:xfrm flipH="1">
              <a:off x="4752" y="3072"/>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47"/>
            <p:cNvSpPr>
              <a:spLocks noChangeShapeType="1"/>
            </p:cNvSpPr>
            <p:nvPr/>
          </p:nvSpPr>
          <p:spPr bwMode="auto">
            <a:xfrm>
              <a:off x="4512" y="2496"/>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48"/>
            <p:cNvSpPr>
              <a:spLocks noChangeShapeType="1"/>
            </p:cNvSpPr>
            <p:nvPr/>
          </p:nvSpPr>
          <p:spPr bwMode="auto">
            <a:xfrm>
              <a:off x="4080" y="3072"/>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49"/>
            <p:cNvSpPr>
              <a:spLocks noChangeShapeType="1"/>
            </p:cNvSpPr>
            <p:nvPr/>
          </p:nvSpPr>
          <p:spPr bwMode="auto">
            <a:xfrm flipH="1">
              <a:off x="3600" y="2496"/>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7" name="Oval 69"/>
            <p:cNvSpPr>
              <a:spLocks noChangeArrowheads="1"/>
            </p:cNvSpPr>
            <p:nvPr/>
          </p:nvSpPr>
          <p:spPr bwMode="auto">
            <a:xfrm>
              <a:off x="4272"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98" name="Oval 70"/>
            <p:cNvSpPr>
              <a:spLocks noChangeArrowheads="1"/>
            </p:cNvSpPr>
            <p:nvPr/>
          </p:nvSpPr>
          <p:spPr bwMode="auto">
            <a:xfrm>
              <a:off x="3840"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99" name="Oval 71"/>
            <p:cNvSpPr>
              <a:spLocks noChangeArrowheads="1"/>
            </p:cNvSpPr>
            <p:nvPr/>
          </p:nvSpPr>
          <p:spPr bwMode="auto">
            <a:xfrm>
              <a:off x="33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0" name="Oval 72"/>
            <p:cNvSpPr>
              <a:spLocks noChangeArrowheads="1"/>
            </p:cNvSpPr>
            <p:nvPr/>
          </p:nvSpPr>
          <p:spPr bwMode="auto">
            <a:xfrm>
              <a:off x="4032"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1" name="Oval 73"/>
            <p:cNvSpPr>
              <a:spLocks noChangeArrowheads="1"/>
            </p:cNvSpPr>
            <p:nvPr/>
          </p:nvSpPr>
          <p:spPr bwMode="auto">
            <a:xfrm>
              <a:off x="4752"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2" name="Oval 74"/>
            <p:cNvSpPr>
              <a:spLocks noChangeArrowheads="1"/>
            </p:cNvSpPr>
            <p:nvPr/>
          </p:nvSpPr>
          <p:spPr bwMode="auto">
            <a:xfrm>
              <a:off x="45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3" name="Text Box 75"/>
            <p:cNvSpPr txBox="1">
              <a:spLocks noChangeArrowheads="1"/>
            </p:cNvSpPr>
            <p:nvPr/>
          </p:nvSpPr>
          <p:spPr bwMode="auto">
            <a:xfrm>
              <a:off x="4188" y="201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4" name="Text Box 76"/>
            <p:cNvSpPr txBox="1">
              <a:spLocks noChangeArrowheads="1"/>
            </p:cNvSpPr>
            <p:nvPr/>
          </p:nvSpPr>
          <p:spPr bwMode="auto">
            <a:xfrm>
              <a:off x="5052" y="2640"/>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5" name="Text Box 77"/>
            <p:cNvSpPr txBox="1">
              <a:spLocks noChangeArrowheads="1"/>
            </p:cNvSpPr>
            <p:nvPr/>
          </p:nvSpPr>
          <p:spPr bwMode="auto">
            <a:xfrm>
              <a:off x="4476" y="312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6" name="Text Box 78"/>
            <p:cNvSpPr txBox="1">
              <a:spLocks noChangeArrowheads="1"/>
            </p:cNvSpPr>
            <p:nvPr/>
          </p:nvSpPr>
          <p:spPr bwMode="auto">
            <a:xfrm>
              <a:off x="4224" y="312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7" name="Text Box 79"/>
            <p:cNvSpPr txBox="1">
              <a:spLocks noChangeArrowheads="1"/>
            </p:cNvSpPr>
            <p:nvPr/>
          </p:nvSpPr>
          <p:spPr bwMode="auto">
            <a:xfrm>
              <a:off x="3276" y="312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8" name="Text Box 80"/>
            <p:cNvSpPr txBox="1">
              <a:spLocks noChangeArrowheads="1"/>
            </p:cNvSpPr>
            <p:nvPr/>
          </p:nvSpPr>
          <p:spPr bwMode="auto">
            <a:xfrm>
              <a:off x="3696" y="255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9900" name="Line 96"/>
            <p:cNvSpPr>
              <a:spLocks noChangeShapeType="1"/>
            </p:cNvSpPr>
            <p:nvPr/>
          </p:nvSpPr>
          <p:spPr bwMode="auto">
            <a:xfrm flipH="1" flipV="1">
              <a:off x="4656" y="2496"/>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97"/>
            <p:cNvSpPr>
              <a:spLocks noChangeShapeType="1"/>
            </p:cNvSpPr>
            <p:nvPr/>
          </p:nvSpPr>
          <p:spPr bwMode="auto">
            <a:xfrm>
              <a:off x="4704" y="2448"/>
              <a:ext cx="240" cy="288"/>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08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D462D78-E9C2-4038-ACCE-6CD909224A23}" type="slidenum">
              <a:rPr lang="zh-CN" altLang="en-US" sz="2400"/>
            </a:fld>
            <a:endParaRPr lang="en-US" altLang="zh-CN" sz="2400"/>
          </a:p>
        </p:txBody>
      </p:sp>
      <p:sp>
        <p:nvSpPr>
          <p:cNvPr id="809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0901"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0902" name="Group 97"/>
          <p:cNvGrpSpPr/>
          <p:nvPr/>
        </p:nvGrpSpPr>
        <p:grpSpPr bwMode="auto">
          <a:xfrm>
            <a:off x="1066800" y="2686050"/>
            <a:ext cx="7391400" cy="4175125"/>
            <a:chOff x="336" y="648"/>
            <a:chExt cx="5280" cy="3200"/>
          </a:xfrm>
        </p:grpSpPr>
        <p:sp>
          <p:nvSpPr>
            <p:cNvPr id="80903" name="Line 48"/>
            <p:cNvSpPr>
              <a:spLocks noChangeShapeType="1"/>
            </p:cNvSpPr>
            <p:nvPr/>
          </p:nvSpPr>
          <p:spPr bwMode="auto">
            <a:xfrm flipH="1">
              <a:off x="4512"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49"/>
            <p:cNvSpPr>
              <a:spLocks noChangeShapeType="1"/>
            </p:cNvSpPr>
            <p:nvPr/>
          </p:nvSpPr>
          <p:spPr bwMode="auto">
            <a:xfrm>
              <a:off x="4272"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50"/>
            <p:cNvSpPr>
              <a:spLocks noChangeShapeType="1"/>
            </p:cNvSpPr>
            <p:nvPr/>
          </p:nvSpPr>
          <p:spPr bwMode="auto">
            <a:xfrm>
              <a:off x="3840"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51"/>
            <p:cNvSpPr>
              <a:spLocks noChangeShapeType="1"/>
            </p:cNvSpPr>
            <p:nvPr/>
          </p:nvSpPr>
          <p:spPr bwMode="auto">
            <a:xfrm flipH="1">
              <a:off x="3360"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Line 52"/>
            <p:cNvSpPr>
              <a:spLocks noChangeShapeType="1"/>
            </p:cNvSpPr>
            <p:nvPr/>
          </p:nvSpPr>
          <p:spPr bwMode="auto">
            <a:xfrm flipH="1">
              <a:off x="1824"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8" name="Line 53"/>
            <p:cNvSpPr>
              <a:spLocks noChangeShapeType="1"/>
            </p:cNvSpPr>
            <p:nvPr/>
          </p:nvSpPr>
          <p:spPr bwMode="auto">
            <a:xfrm>
              <a:off x="1152"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54"/>
            <p:cNvSpPr>
              <a:spLocks noChangeShapeType="1"/>
            </p:cNvSpPr>
            <p:nvPr/>
          </p:nvSpPr>
          <p:spPr bwMode="auto">
            <a:xfrm>
              <a:off x="1680"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Line 55"/>
            <p:cNvSpPr>
              <a:spLocks noChangeShapeType="1"/>
            </p:cNvSpPr>
            <p:nvPr/>
          </p:nvSpPr>
          <p:spPr bwMode="auto">
            <a:xfrm flipH="1">
              <a:off x="672"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08" name="Oval 56"/>
            <p:cNvSpPr>
              <a:spLocks noChangeArrowheads="1"/>
            </p:cNvSpPr>
            <p:nvPr/>
          </p:nvSpPr>
          <p:spPr bwMode="auto">
            <a:xfrm>
              <a:off x="1392"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09" name="Oval 57"/>
            <p:cNvSpPr>
              <a:spLocks noChangeArrowheads="1"/>
            </p:cNvSpPr>
            <p:nvPr/>
          </p:nvSpPr>
          <p:spPr bwMode="auto">
            <a:xfrm>
              <a:off x="912"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0" name="Oval 58"/>
            <p:cNvSpPr>
              <a:spLocks noChangeArrowheads="1"/>
            </p:cNvSpPr>
            <p:nvPr/>
          </p:nvSpPr>
          <p:spPr bwMode="auto">
            <a:xfrm>
              <a:off x="4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1" name="Oval 59"/>
            <p:cNvSpPr>
              <a:spLocks noChangeArrowheads="1"/>
            </p:cNvSpPr>
            <p:nvPr/>
          </p:nvSpPr>
          <p:spPr bwMode="auto">
            <a:xfrm>
              <a:off x="187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2" name="Oval 60"/>
            <p:cNvSpPr>
              <a:spLocks noChangeArrowheads="1"/>
            </p:cNvSpPr>
            <p:nvPr/>
          </p:nvSpPr>
          <p:spPr bwMode="auto">
            <a:xfrm>
              <a:off x="1104" y="2016"/>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3" name="Oval 61"/>
            <p:cNvSpPr>
              <a:spLocks noChangeArrowheads="1"/>
            </p:cNvSpPr>
            <p:nvPr/>
          </p:nvSpPr>
          <p:spPr bwMode="auto">
            <a:xfrm>
              <a:off x="16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4" name="Text Box 62"/>
            <p:cNvSpPr txBox="1">
              <a:spLocks noChangeArrowheads="1"/>
            </p:cNvSpPr>
            <p:nvPr/>
          </p:nvSpPr>
          <p:spPr bwMode="auto">
            <a:xfrm>
              <a:off x="1260" y="720"/>
              <a:ext cx="239"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5" name="Text Box 63"/>
            <p:cNvSpPr txBox="1">
              <a:spLocks noChangeArrowheads="1"/>
            </p:cNvSpPr>
            <p:nvPr/>
          </p:nvSpPr>
          <p:spPr bwMode="auto">
            <a:xfrm>
              <a:off x="828" y="1191"/>
              <a:ext cx="239"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6" name="Text Box 64"/>
            <p:cNvSpPr txBox="1">
              <a:spLocks noChangeArrowheads="1"/>
            </p:cNvSpPr>
            <p:nvPr/>
          </p:nvSpPr>
          <p:spPr bwMode="auto">
            <a:xfrm>
              <a:off x="2171" y="1288"/>
              <a:ext cx="240"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7" name="Text Box 65"/>
            <p:cNvSpPr txBox="1">
              <a:spLocks noChangeArrowheads="1"/>
            </p:cNvSpPr>
            <p:nvPr/>
          </p:nvSpPr>
          <p:spPr bwMode="auto">
            <a:xfrm>
              <a:off x="384" y="1773"/>
              <a:ext cx="244" cy="35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8" name="Text Box 66"/>
            <p:cNvSpPr txBox="1">
              <a:spLocks noChangeArrowheads="1"/>
            </p:cNvSpPr>
            <p:nvPr/>
          </p:nvSpPr>
          <p:spPr bwMode="auto">
            <a:xfrm>
              <a:off x="1248" y="1775"/>
              <a:ext cx="24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9" name="Text Box 67"/>
            <p:cNvSpPr txBox="1">
              <a:spLocks noChangeArrowheads="1"/>
            </p:cNvSpPr>
            <p:nvPr/>
          </p:nvSpPr>
          <p:spPr bwMode="auto">
            <a:xfrm>
              <a:off x="1596" y="1775"/>
              <a:ext cx="242"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0923" name="AutoShape 68"/>
            <p:cNvSpPr>
              <a:spLocks noChangeArrowheads="1"/>
            </p:cNvSpPr>
            <p:nvPr/>
          </p:nvSpPr>
          <p:spPr bwMode="auto">
            <a:xfrm>
              <a:off x="24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9621" name="Oval 69"/>
            <p:cNvSpPr>
              <a:spLocks noChangeArrowheads="1"/>
            </p:cNvSpPr>
            <p:nvPr/>
          </p:nvSpPr>
          <p:spPr bwMode="auto">
            <a:xfrm>
              <a:off x="4032" y="912"/>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79622" name="Oval 70"/>
            <p:cNvSpPr>
              <a:spLocks noChangeArrowheads="1"/>
            </p:cNvSpPr>
            <p:nvPr/>
          </p:nvSpPr>
          <p:spPr bwMode="auto">
            <a:xfrm>
              <a:off x="3600"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3" name="Oval 71"/>
            <p:cNvSpPr>
              <a:spLocks noChangeArrowheads="1"/>
            </p:cNvSpPr>
            <p:nvPr/>
          </p:nvSpPr>
          <p:spPr bwMode="auto">
            <a:xfrm>
              <a:off x="3120"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4" name="Oval 72"/>
            <p:cNvSpPr>
              <a:spLocks noChangeArrowheads="1"/>
            </p:cNvSpPr>
            <p:nvPr/>
          </p:nvSpPr>
          <p:spPr bwMode="auto">
            <a:xfrm>
              <a:off x="379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5" name="Oval 73"/>
            <p:cNvSpPr>
              <a:spLocks noChangeArrowheads="1"/>
            </p:cNvSpPr>
            <p:nvPr/>
          </p:nvSpPr>
          <p:spPr bwMode="auto">
            <a:xfrm>
              <a:off x="451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6" name="Oval 74"/>
            <p:cNvSpPr>
              <a:spLocks noChangeArrowheads="1"/>
            </p:cNvSpPr>
            <p:nvPr/>
          </p:nvSpPr>
          <p:spPr bwMode="auto">
            <a:xfrm>
              <a:off x="4320" y="2016"/>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79627" name="Text Box 75"/>
            <p:cNvSpPr txBox="1">
              <a:spLocks noChangeArrowheads="1"/>
            </p:cNvSpPr>
            <p:nvPr/>
          </p:nvSpPr>
          <p:spPr bwMode="auto">
            <a:xfrm>
              <a:off x="3937" y="712"/>
              <a:ext cx="240" cy="348"/>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28" name="Text Box 76"/>
            <p:cNvSpPr txBox="1">
              <a:spLocks noChangeArrowheads="1"/>
            </p:cNvSpPr>
            <p:nvPr/>
          </p:nvSpPr>
          <p:spPr bwMode="auto">
            <a:xfrm>
              <a:off x="4800" y="1334"/>
              <a:ext cx="24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29" name="Text Box 77"/>
            <p:cNvSpPr txBox="1">
              <a:spLocks noChangeArrowheads="1"/>
            </p:cNvSpPr>
            <p:nvPr/>
          </p:nvSpPr>
          <p:spPr bwMode="auto">
            <a:xfrm>
              <a:off x="4225" y="1815"/>
              <a:ext cx="24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0" name="Text Box 78"/>
            <p:cNvSpPr txBox="1">
              <a:spLocks noChangeArrowheads="1"/>
            </p:cNvSpPr>
            <p:nvPr/>
          </p:nvSpPr>
          <p:spPr bwMode="auto">
            <a:xfrm>
              <a:off x="3973" y="1815"/>
              <a:ext cx="243"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1" name="Text Box 79"/>
            <p:cNvSpPr txBox="1">
              <a:spLocks noChangeArrowheads="1"/>
            </p:cNvSpPr>
            <p:nvPr/>
          </p:nvSpPr>
          <p:spPr bwMode="auto">
            <a:xfrm>
              <a:off x="3024" y="1815"/>
              <a:ext cx="24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2" name="Text Box 80"/>
            <p:cNvSpPr txBox="1">
              <a:spLocks noChangeArrowheads="1"/>
            </p:cNvSpPr>
            <p:nvPr/>
          </p:nvSpPr>
          <p:spPr bwMode="auto">
            <a:xfrm>
              <a:off x="3444" y="1248"/>
              <a:ext cx="238"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3" name="Rectangle 81" descr="永恒"/>
            <p:cNvSpPr>
              <a:spLocks noChangeArrowheads="1"/>
            </p:cNvSpPr>
            <p:nvPr/>
          </p:nvSpPr>
          <p:spPr bwMode="auto">
            <a:xfrm>
              <a:off x="336" y="2736"/>
              <a:ext cx="2064"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49  25  21  25* 16  08</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0937" name="Line 82"/>
            <p:cNvSpPr>
              <a:spLocks noChangeShapeType="1"/>
            </p:cNvSpPr>
            <p:nvPr/>
          </p:nvSpPr>
          <p:spPr bwMode="auto">
            <a:xfrm>
              <a:off x="67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83"/>
            <p:cNvSpPr>
              <a:spLocks noChangeShapeType="1"/>
            </p:cNvSpPr>
            <p:nvPr/>
          </p:nvSpPr>
          <p:spPr bwMode="auto">
            <a:xfrm>
              <a:off x="10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84"/>
            <p:cNvSpPr>
              <a:spLocks noChangeShapeType="1"/>
            </p:cNvSpPr>
            <p:nvPr/>
          </p:nvSpPr>
          <p:spPr bwMode="auto">
            <a:xfrm>
              <a:off x="13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85"/>
            <p:cNvSpPr>
              <a:spLocks noChangeShapeType="1"/>
            </p:cNvSpPr>
            <p:nvPr/>
          </p:nvSpPr>
          <p:spPr bwMode="auto">
            <a:xfrm>
              <a:off x="172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86"/>
            <p:cNvSpPr>
              <a:spLocks noChangeShapeType="1"/>
            </p:cNvSpPr>
            <p:nvPr/>
          </p:nvSpPr>
          <p:spPr bwMode="auto">
            <a:xfrm>
              <a:off x="206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39" name="Rectangle 87" descr="永恒"/>
            <p:cNvSpPr>
              <a:spLocks noChangeArrowheads="1"/>
            </p:cNvSpPr>
            <p:nvPr/>
          </p:nvSpPr>
          <p:spPr bwMode="auto">
            <a:xfrm>
              <a:off x="3024" y="2736"/>
              <a:ext cx="2064"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  25  21  25* 16  </a:t>
              </a:r>
              <a:r>
                <a:rPr lang="zh-CN" altLang="en-US" b="1">
                  <a:solidFill>
                    <a:schemeClr val="hlink"/>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0943" name="Line 88"/>
            <p:cNvSpPr>
              <a:spLocks noChangeShapeType="1"/>
            </p:cNvSpPr>
            <p:nvPr/>
          </p:nvSpPr>
          <p:spPr bwMode="auto">
            <a:xfrm>
              <a:off x="33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4" name="Line 89"/>
            <p:cNvSpPr>
              <a:spLocks noChangeShapeType="1"/>
            </p:cNvSpPr>
            <p:nvPr/>
          </p:nvSpPr>
          <p:spPr bwMode="auto">
            <a:xfrm>
              <a:off x="369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5" name="Line 90"/>
            <p:cNvSpPr>
              <a:spLocks noChangeShapeType="1"/>
            </p:cNvSpPr>
            <p:nvPr/>
          </p:nvSpPr>
          <p:spPr bwMode="auto">
            <a:xfrm>
              <a:off x="403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6" name="Line 91"/>
            <p:cNvSpPr>
              <a:spLocks noChangeShapeType="1"/>
            </p:cNvSpPr>
            <p:nvPr/>
          </p:nvSpPr>
          <p:spPr bwMode="auto">
            <a:xfrm>
              <a:off x="441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7" name="Line 92"/>
            <p:cNvSpPr>
              <a:spLocks noChangeShapeType="1"/>
            </p:cNvSpPr>
            <p:nvPr/>
          </p:nvSpPr>
          <p:spPr bwMode="auto">
            <a:xfrm>
              <a:off x="47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45" name="Text Box 93"/>
            <p:cNvSpPr txBox="1">
              <a:spLocks noChangeArrowheads="1"/>
            </p:cNvSpPr>
            <p:nvPr/>
          </p:nvSpPr>
          <p:spPr bwMode="auto">
            <a:xfrm>
              <a:off x="2976" y="3217"/>
              <a:ext cx="2159" cy="631"/>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6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6</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46" name="Text Box 94"/>
            <p:cNvSpPr txBox="1">
              <a:spLocks noChangeArrowheads="1"/>
            </p:cNvSpPr>
            <p:nvPr/>
          </p:nvSpPr>
          <p:spPr bwMode="auto">
            <a:xfrm>
              <a:off x="722" y="3193"/>
              <a:ext cx="1221" cy="352"/>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初始最大堆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0950" name="Freeform 95"/>
            <p:cNvSpPr/>
            <p:nvPr/>
          </p:nvSpPr>
          <p:spPr bwMode="auto">
            <a:xfrm>
              <a:off x="2856"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51" name="AutoShape 96"/>
            <p:cNvSpPr>
              <a:spLocks noChangeArrowheads="1"/>
            </p:cNvSpPr>
            <p:nvPr/>
          </p:nvSpPr>
          <p:spPr bwMode="auto">
            <a:xfrm>
              <a:off x="5040"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19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AB2D108-5A23-4AAB-AC2B-B595FB5EF8B2}" type="slidenum">
              <a:rPr lang="zh-CN" altLang="en-US" sz="2400"/>
            </a:fld>
            <a:endParaRPr lang="en-US" altLang="zh-CN" sz="2400"/>
          </a:p>
        </p:txBody>
      </p:sp>
      <p:sp>
        <p:nvSpPr>
          <p:cNvPr id="8192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1925"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1926" name="Group 111"/>
          <p:cNvGrpSpPr/>
          <p:nvPr/>
        </p:nvGrpSpPr>
        <p:grpSpPr bwMode="auto">
          <a:xfrm>
            <a:off x="762000" y="2608263"/>
            <a:ext cx="8153400" cy="4178300"/>
            <a:chOff x="48" y="648"/>
            <a:chExt cx="5664" cy="3199"/>
          </a:xfrm>
        </p:grpSpPr>
        <p:sp>
          <p:nvSpPr>
            <p:cNvPr id="81927" name="Line 56"/>
            <p:cNvSpPr>
              <a:spLocks noChangeShapeType="1"/>
            </p:cNvSpPr>
            <p:nvPr/>
          </p:nvSpPr>
          <p:spPr bwMode="auto">
            <a:xfrm flipH="1">
              <a:off x="4500" y="1728"/>
              <a:ext cx="144"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Line 57"/>
            <p:cNvSpPr>
              <a:spLocks noChangeShapeType="1"/>
            </p:cNvSpPr>
            <p:nvPr/>
          </p:nvSpPr>
          <p:spPr bwMode="auto">
            <a:xfrm>
              <a:off x="4260" y="1152"/>
              <a:ext cx="384" cy="4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Line 58"/>
            <p:cNvSpPr>
              <a:spLocks noChangeShapeType="1"/>
            </p:cNvSpPr>
            <p:nvPr/>
          </p:nvSpPr>
          <p:spPr bwMode="auto">
            <a:xfrm>
              <a:off x="3828" y="1728"/>
              <a:ext cx="96"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0" name="Line 59"/>
            <p:cNvSpPr>
              <a:spLocks noChangeShapeType="1"/>
            </p:cNvSpPr>
            <p:nvPr/>
          </p:nvSpPr>
          <p:spPr bwMode="auto">
            <a:xfrm flipH="1">
              <a:off x="3348" y="1152"/>
              <a:ext cx="768" cy="9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1" name="Line 60"/>
            <p:cNvSpPr>
              <a:spLocks noChangeShapeType="1"/>
            </p:cNvSpPr>
            <p:nvPr/>
          </p:nvSpPr>
          <p:spPr bwMode="auto">
            <a:xfrm flipH="1">
              <a:off x="1968"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61"/>
            <p:cNvSpPr>
              <a:spLocks noChangeShapeType="1"/>
            </p:cNvSpPr>
            <p:nvPr/>
          </p:nvSpPr>
          <p:spPr bwMode="auto">
            <a:xfrm>
              <a:off x="1296"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62"/>
            <p:cNvSpPr>
              <a:spLocks noChangeShapeType="1"/>
            </p:cNvSpPr>
            <p:nvPr/>
          </p:nvSpPr>
          <p:spPr bwMode="auto">
            <a:xfrm>
              <a:off x="1824"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63"/>
            <p:cNvSpPr>
              <a:spLocks noChangeShapeType="1"/>
            </p:cNvSpPr>
            <p:nvPr/>
          </p:nvSpPr>
          <p:spPr bwMode="auto">
            <a:xfrm flipH="1">
              <a:off x="816"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40" name="Oval 64"/>
            <p:cNvSpPr>
              <a:spLocks noChangeArrowheads="1"/>
            </p:cNvSpPr>
            <p:nvPr/>
          </p:nvSpPr>
          <p:spPr bwMode="auto">
            <a:xfrm>
              <a:off x="1536" y="912"/>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1" name="Oval 65"/>
            <p:cNvSpPr>
              <a:spLocks noChangeArrowheads="1"/>
            </p:cNvSpPr>
            <p:nvPr/>
          </p:nvSpPr>
          <p:spPr bwMode="auto">
            <a:xfrm>
              <a:off x="1056"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0642" name="Oval 66"/>
            <p:cNvSpPr>
              <a:spLocks noChangeArrowheads="1"/>
            </p:cNvSpPr>
            <p:nvPr/>
          </p:nvSpPr>
          <p:spPr bwMode="auto">
            <a:xfrm>
              <a:off x="576"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3" name="Oval 67"/>
            <p:cNvSpPr>
              <a:spLocks noChangeArrowheads="1"/>
            </p:cNvSpPr>
            <p:nvPr/>
          </p:nvSpPr>
          <p:spPr bwMode="auto">
            <a:xfrm>
              <a:off x="2017" y="1440"/>
              <a:ext cx="335"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4" name="Oval 68"/>
            <p:cNvSpPr>
              <a:spLocks noChangeArrowheads="1"/>
            </p:cNvSpPr>
            <p:nvPr/>
          </p:nvSpPr>
          <p:spPr bwMode="auto">
            <a:xfrm>
              <a:off x="1248" y="2017"/>
              <a:ext cx="336"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5" name="Oval 69"/>
            <p:cNvSpPr>
              <a:spLocks noChangeArrowheads="1"/>
            </p:cNvSpPr>
            <p:nvPr/>
          </p:nvSpPr>
          <p:spPr bwMode="auto">
            <a:xfrm>
              <a:off x="1776"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0646" name="Text Box 70"/>
            <p:cNvSpPr txBox="1">
              <a:spLocks noChangeArrowheads="1"/>
            </p:cNvSpPr>
            <p:nvPr/>
          </p:nvSpPr>
          <p:spPr bwMode="auto">
            <a:xfrm>
              <a:off x="1404" y="721"/>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47" name="Text Box 71"/>
            <p:cNvSpPr txBox="1">
              <a:spLocks noChangeArrowheads="1"/>
            </p:cNvSpPr>
            <p:nvPr/>
          </p:nvSpPr>
          <p:spPr bwMode="auto">
            <a:xfrm>
              <a:off x="973" y="1193"/>
              <a:ext cx="234"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48" name="Text Box 72"/>
            <p:cNvSpPr txBox="1">
              <a:spLocks noChangeArrowheads="1"/>
            </p:cNvSpPr>
            <p:nvPr/>
          </p:nvSpPr>
          <p:spPr bwMode="auto">
            <a:xfrm>
              <a:off x="2316" y="1287"/>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49" name="Text Box 73"/>
            <p:cNvSpPr txBox="1">
              <a:spLocks noChangeArrowheads="1"/>
            </p:cNvSpPr>
            <p:nvPr/>
          </p:nvSpPr>
          <p:spPr bwMode="auto">
            <a:xfrm>
              <a:off x="528" y="1775"/>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50" name="Text Box 74"/>
            <p:cNvSpPr txBox="1">
              <a:spLocks noChangeArrowheads="1"/>
            </p:cNvSpPr>
            <p:nvPr/>
          </p:nvSpPr>
          <p:spPr bwMode="auto">
            <a:xfrm>
              <a:off x="1391" y="1775"/>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51" name="Text Box 75"/>
            <p:cNvSpPr txBox="1">
              <a:spLocks noChangeArrowheads="1"/>
            </p:cNvSpPr>
            <p:nvPr/>
          </p:nvSpPr>
          <p:spPr bwMode="auto">
            <a:xfrm>
              <a:off x="1740" y="1775"/>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1947" name="AutoShape 76"/>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0653" name="Oval 77"/>
            <p:cNvSpPr>
              <a:spLocks noChangeArrowheads="1"/>
            </p:cNvSpPr>
            <p:nvPr/>
          </p:nvSpPr>
          <p:spPr bwMode="auto">
            <a:xfrm>
              <a:off x="4020" y="912"/>
              <a:ext cx="335" cy="337"/>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anose="02020603050405020304" pitchFamily="18" charset="0"/>
              </a:endParaRPr>
            </a:p>
          </p:txBody>
        </p:sp>
        <p:sp>
          <p:nvSpPr>
            <p:cNvPr id="280654" name="Oval 78"/>
            <p:cNvSpPr>
              <a:spLocks noChangeArrowheads="1"/>
            </p:cNvSpPr>
            <p:nvPr/>
          </p:nvSpPr>
          <p:spPr bwMode="auto">
            <a:xfrm>
              <a:off x="3588"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55" name="Oval 79"/>
            <p:cNvSpPr>
              <a:spLocks noChangeArrowheads="1"/>
            </p:cNvSpPr>
            <p:nvPr/>
          </p:nvSpPr>
          <p:spPr bwMode="auto">
            <a:xfrm>
              <a:off x="3108"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56" name="Oval 80"/>
            <p:cNvSpPr>
              <a:spLocks noChangeArrowheads="1"/>
            </p:cNvSpPr>
            <p:nvPr/>
          </p:nvSpPr>
          <p:spPr bwMode="auto">
            <a:xfrm>
              <a:off x="3780" y="2017"/>
              <a:ext cx="336" cy="335"/>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anose="02020603050405020304" pitchFamily="18" charset="0"/>
              </a:endParaRPr>
            </a:p>
          </p:txBody>
        </p:sp>
        <p:sp>
          <p:nvSpPr>
            <p:cNvPr id="280657" name="Oval 81"/>
            <p:cNvSpPr>
              <a:spLocks noChangeArrowheads="1"/>
            </p:cNvSpPr>
            <p:nvPr/>
          </p:nvSpPr>
          <p:spPr bwMode="auto">
            <a:xfrm>
              <a:off x="4500"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58" name="Oval 82"/>
            <p:cNvSpPr>
              <a:spLocks noChangeArrowheads="1"/>
            </p:cNvSpPr>
            <p:nvPr/>
          </p:nvSpPr>
          <p:spPr bwMode="auto">
            <a:xfrm>
              <a:off x="4308"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0659" name="Text Box 83"/>
            <p:cNvSpPr txBox="1">
              <a:spLocks noChangeArrowheads="1"/>
            </p:cNvSpPr>
            <p:nvPr/>
          </p:nvSpPr>
          <p:spPr bwMode="auto">
            <a:xfrm>
              <a:off x="3935" y="712"/>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0" name="Text Box 84"/>
            <p:cNvSpPr txBox="1">
              <a:spLocks noChangeArrowheads="1"/>
            </p:cNvSpPr>
            <p:nvPr/>
          </p:nvSpPr>
          <p:spPr bwMode="auto">
            <a:xfrm>
              <a:off x="4801" y="1332"/>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1" name="Text Box 85"/>
            <p:cNvSpPr txBox="1">
              <a:spLocks noChangeArrowheads="1"/>
            </p:cNvSpPr>
            <p:nvPr/>
          </p:nvSpPr>
          <p:spPr bwMode="auto">
            <a:xfrm>
              <a:off x="4223" y="1815"/>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2" name="Text Box 86"/>
            <p:cNvSpPr txBox="1">
              <a:spLocks noChangeArrowheads="1"/>
            </p:cNvSpPr>
            <p:nvPr/>
          </p:nvSpPr>
          <p:spPr bwMode="auto">
            <a:xfrm>
              <a:off x="3972" y="1815"/>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3" name="Text Box 87"/>
            <p:cNvSpPr txBox="1">
              <a:spLocks noChangeArrowheads="1"/>
            </p:cNvSpPr>
            <p:nvPr/>
          </p:nvSpPr>
          <p:spPr bwMode="auto">
            <a:xfrm>
              <a:off x="3024" y="1815"/>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4" name="Text Box 88"/>
            <p:cNvSpPr txBox="1">
              <a:spLocks noChangeArrowheads="1"/>
            </p:cNvSpPr>
            <p:nvPr/>
          </p:nvSpPr>
          <p:spPr bwMode="auto">
            <a:xfrm>
              <a:off x="3444" y="1247"/>
              <a:ext cx="236"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5" name="Rectangle 89" descr="永恒"/>
            <p:cNvSpPr>
              <a:spLocks noChangeArrowheads="1"/>
            </p:cNvSpPr>
            <p:nvPr/>
          </p:nvSpPr>
          <p:spPr bwMode="auto">
            <a:xfrm>
              <a:off x="432" y="2736"/>
              <a:ext cx="2064" cy="335"/>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  25* 21  08  16  </a:t>
              </a:r>
              <a:r>
                <a:rPr lang="zh-CN" altLang="en-US" b="1">
                  <a:solidFill>
                    <a:schemeClr val="hlink"/>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1961" name="Line 90"/>
            <p:cNvSpPr>
              <a:spLocks noChangeShapeType="1"/>
            </p:cNvSpPr>
            <p:nvPr/>
          </p:nvSpPr>
          <p:spPr bwMode="auto">
            <a:xfrm>
              <a:off x="76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91"/>
            <p:cNvSpPr>
              <a:spLocks noChangeShapeType="1"/>
            </p:cNvSpPr>
            <p:nvPr/>
          </p:nvSpPr>
          <p:spPr bwMode="auto">
            <a:xfrm>
              <a:off x="11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92"/>
            <p:cNvSpPr>
              <a:spLocks noChangeShapeType="1"/>
            </p:cNvSpPr>
            <p:nvPr/>
          </p:nvSpPr>
          <p:spPr bwMode="auto">
            <a:xfrm>
              <a:off x="14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93"/>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94"/>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1" name="Rectangle 95" descr="永恒"/>
            <p:cNvSpPr>
              <a:spLocks noChangeArrowheads="1"/>
            </p:cNvSpPr>
            <p:nvPr/>
          </p:nvSpPr>
          <p:spPr bwMode="auto">
            <a:xfrm>
              <a:off x="3216" y="2736"/>
              <a:ext cx="2061" cy="335"/>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  25* 21  08  </a:t>
              </a:r>
              <a:r>
                <a:rPr lang="zh-CN" altLang="en-US" b="1">
                  <a:solidFill>
                    <a:schemeClr val="hlink"/>
                  </a:solidFill>
                  <a:effectLst>
                    <a:outerShdw blurRad="38100" dist="38100" dir="2700000" algn="tl">
                      <a:srgbClr val="000000"/>
                    </a:outerShdw>
                  </a:effectLst>
                  <a:latin typeface="Times New Roman" panose="02020603050405020304"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1967" name="Line 96"/>
            <p:cNvSpPr>
              <a:spLocks noChangeShapeType="1"/>
            </p:cNvSpPr>
            <p:nvPr/>
          </p:nvSpPr>
          <p:spPr bwMode="auto">
            <a:xfrm>
              <a:off x="35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8" name="Line 97"/>
            <p:cNvSpPr>
              <a:spLocks noChangeShapeType="1"/>
            </p:cNvSpPr>
            <p:nvPr/>
          </p:nvSpPr>
          <p:spPr bwMode="auto">
            <a:xfrm>
              <a:off x="393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9" name="Line 98"/>
            <p:cNvSpPr>
              <a:spLocks noChangeShapeType="1"/>
            </p:cNvSpPr>
            <p:nvPr/>
          </p:nvSpPr>
          <p:spPr bwMode="auto">
            <a:xfrm>
              <a:off x="427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Line 99"/>
            <p:cNvSpPr>
              <a:spLocks noChangeShapeType="1"/>
            </p:cNvSpPr>
            <p:nvPr/>
          </p:nvSpPr>
          <p:spPr bwMode="auto">
            <a:xfrm>
              <a:off x="46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1" name="Line 100"/>
            <p:cNvSpPr>
              <a:spLocks noChangeShapeType="1"/>
            </p:cNvSpPr>
            <p:nvPr/>
          </p:nvSpPr>
          <p:spPr bwMode="auto">
            <a:xfrm>
              <a:off x="49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7" name="Text Box 101"/>
            <p:cNvSpPr txBox="1">
              <a:spLocks noChangeArrowheads="1"/>
            </p:cNvSpPr>
            <p:nvPr/>
          </p:nvSpPr>
          <p:spPr bwMode="auto">
            <a:xfrm>
              <a:off x="3168" y="3216"/>
              <a:ext cx="2046" cy="631"/>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5</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5</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78" name="Text Box 102"/>
            <p:cNvSpPr txBox="1">
              <a:spLocks noChangeArrowheads="1"/>
            </p:cNvSpPr>
            <p:nvPr/>
          </p:nvSpPr>
          <p:spPr bwMode="auto">
            <a:xfrm>
              <a:off x="528" y="3206"/>
              <a:ext cx="1886" cy="632"/>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5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1974" name="Freeform 103"/>
            <p:cNvSpPr/>
            <p:nvPr/>
          </p:nvSpPr>
          <p:spPr bwMode="auto">
            <a:xfrm>
              <a:off x="312"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75" name="AutoShape 104"/>
            <p:cNvSpPr>
              <a:spLocks noChangeArrowheads="1"/>
            </p:cNvSpPr>
            <p:nvPr/>
          </p:nvSpPr>
          <p:spPr bwMode="auto">
            <a:xfrm>
              <a:off x="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1976" name="Line 105"/>
            <p:cNvSpPr>
              <a:spLocks noChangeShapeType="1"/>
            </p:cNvSpPr>
            <p:nvPr/>
          </p:nvSpPr>
          <p:spPr bwMode="auto">
            <a:xfrm flipV="1">
              <a:off x="816" y="1728"/>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7" name="Line 106"/>
            <p:cNvSpPr>
              <a:spLocks noChangeShapeType="1"/>
            </p:cNvSpPr>
            <p:nvPr/>
          </p:nvSpPr>
          <p:spPr bwMode="auto">
            <a:xfrm flipV="1">
              <a:off x="1296" y="1152"/>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107"/>
            <p:cNvSpPr>
              <a:spLocks noChangeShapeType="1"/>
            </p:cNvSpPr>
            <p:nvPr/>
          </p:nvSpPr>
          <p:spPr bwMode="auto">
            <a:xfrm flipH="1">
              <a:off x="1200" y="1104"/>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108"/>
            <p:cNvSpPr>
              <a:spLocks noChangeShapeType="1"/>
            </p:cNvSpPr>
            <p:nvPr/>
          </p:nvSpPr>
          <p:spPr bwMode="auto">
            <a:xfrm flipH="1">
              <a:off x="768" y="1680"/>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Freeform 109"/>
            <p:cNvSpPr/>
            <p:nvPr/>
          </p:nvSpPr>
          <p:spPr bwMode="auto">
            <a:xfrm>
              <a:off x="3040"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0686" name="AutoShape 110"/>
            <p:cNvSpPr>
              <a:spLocks noChangeArrowheads="1"/>
            </p:cNvSpPr>
            <p:nvPr/>
          </p:nvSpPr>
          <p:spPr bwMode="auto">
            <a:xfrm>
              <a:off x="5136" y="1488"/>
              <a:ext cx="576" cy="288"/>
            </a:xfrm>
            <a:prstGeom prst="rightArrow">
              <a:avLst>
                <a:gd name="adj1" fmla="val 50000"/>
                <a:gd name="adj2" fmla="val 50000"/>
              </a:avLst>
            </a:prstGeom>
            <a:gradFill rotWithShape="0">
              <a:gsLst>
                <a:gs pos="0">
                  <a:schemeClr val="hlink"/>
                </a:gs>
                <a:gs pos="100000">
                  <a:schemeClr val="hlink">
                    <a:gamma/>
                    <a:shade val="46275"/>
                    <a:invGamma/>
                  </a:schemeClr>
                </a:gs>
              </a:gsLst>
              <a:lin ang="2700000" scaled="1"/>
            </a:gradFill>
            <a:ln w="9525">
              <a:solidFill>
                <a:schemeClr val="hlink"/>
              </a:solidFill>
              <a:miter lim="800000"/>
            </a:ln>
          </p:spPr>
          <p:txBody>
            <a:bodyPr wrap="none" anchor="ctr"/>
            <a:lstStyle/>
            <a:p>
              <a:pPr eaLnBrk="1" hangingPunct="1">
                <a:defRPr/>
              </a:pPr>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6ED323C-BD47-4C56-9A0A-7D21E767F377}" type="slidenum">
              <a:rPr lang="zh-CN" altLang="en-US" sz="2400"/>
            </a:fld>
            <a:endParaRPr lang="en-US" altLang="zh-CN" sz="2400"/>
          </a:p>
        </p:txBody>
      </p:sp>
      <p:sp>
        <p:nvSpPr>
          <p:cNvPr id="8294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2949"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2950" name="Group 115"/>
          <p:cNvGrpSpPr/>
          <p:nvPr/>
        </p:nvGrpSpPr>
        <p:grpSpPr bwMode="auto">
          <a:xfrm>
            <a:off x="990600" y="2628900"/>
            <a:ext cx="7543800" cy="4232275"/>
            <a:chOff x="96" y="648"/>
            <a:chExt cx="5568" cy="3187"/>
          </a:xfrm>
        </p:grpSpPr>
        <p:sp>
          <p:nvSpPr>
            <p:cNvPr id="82951" name="Line 62"/>
            <p:cNvSpPr>
              <a:spLocks noChangeShapeType="1"/>
            </p:cNvSpPr>
            <p:nvPr/>
          </p:nvSpPr>
          <p:spPr bwMode="auto">
            <a:xfrm flipH="1">
              <a:off x="445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63"/>
            <p:cNvSpPr>
              <a:spLocks noChangeShapeType="1"/>
            </p:cNvSpPr>
            <p:nvPr/>
          </p:nvSpPr>
          <p:spPr bwMode="auto">
            <a:xfrm>
              <a:off x="4216"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64"/>
            <p:cNvSpPr>
              <a:spLocks noChangeShapeType="1"/>
            </p:cNvSpPr>
            <p:nvPr/>
          </p:nvSpPr>
          <p:spPr bwMode="auto">
            <a:xfrm>
              <a:off x="378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65"/>
            <p:cNvSpPr>
              <a:spLocks noChangeShapeType="1"/>
            </p:cNvSpPr>
            <p:nvPr/>
          </p:nvSpPr>
          <p:spPr bwMode="auto">
            <a:xfrm flipH="1">
              <a:off x="330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66"/>
            <p:cNvSpPr>
              <a:spLocks noChangeShapeType="1"/>
            </p:cNvSpPr>
            <p:nvPr/>
          </p:nvSpPr>
          <p:spPr bwMode="auto">
            <a:xfrm flipH="1">
              <a:off x="1968" y="1728"/>
              <a:ext cx="144"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67"/>
            <p:cNvSpPr>
              <a:spLocks noChangeShapeType="1"/>
            </p:cNvSpPr>
            <p:nvPr/>
          </p:nvSpPr>
          <p:spPr bwMode="auto">
            <a:xfrm>
              <a:off x="1296" y="1728"/>
              <a:ext cx="96"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68"/>
            <p:cNvSpPr>
              <a:spLocks noChangeShapeType="1"/>
            </p:cNvSpPr>
            <p:nvPr/>
          </p:nvSpPr>
          <p:spPr bwMode="auto">
            <a:xfrm>
              <a:off x="1824" y="1152"/>
              <a:ext cx="384" cy="4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69"/>
            <p:cNvSpPr>
              <a:spLocks noChangeShapeType="1"/>
            </p:cNvSpPr>
            <p:nvPr/>
          </p:nvSpPr>
          <p:spPr bwMode="auto">
            <a:xfrm flipH="1">
              <a:off x="816" y="1152"/>
              <a:ext cx="768" cy="9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70" name="Oval 70"/>
            <p:cNvSpPr>
              <a:spLocks noChangeArrowheads="1"/>
            </p:cNvSpPr>
            <p:nvPr/>
          </p:nvSpPr>
          <p:spPr bwMode="auto">
            <a:xfrm>
              <a:off x="1536"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71" name="Oval 71"/>
            <p:cNvSpPr>
              <a:spLocks noChangeArrowheads="1"/>
            </p:cNvSpPr>
            <p:nvPr/>
          </p:nvSpPr>
          <p:spPr bwMode="auto">
            <a:xfrm>
              <a:off x="10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1672" name="Oval 72"/>
            <p:cNvSpPr>
              <a:spLocks noChangeArrowheads="1"/>
            </p:cNvSpPr>
            <p:nvPr/>
          </p:nvSpPr>
          <p:spPr bwMode="auto">
            <a:xfrm>
              <a:off x="576" y="20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73" name="Oval 73"/>
            <p:cNvSpPr>
              <a:spLocks noChangeArrowheads="1"/>
            </p:cNvSpPr>
            <p:nvPr/>
          </p:nvSpPr>
          <p:spPr bwMode="auto">
            <a:xfrm>
              <a:off x="2016"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74" name="Oval 74"/>
            <p:cNvSpPr>
              <a:spLocks noChangeArrowheads="1"/>
            </p:cNvSpPr>
            <p:nvPr/>
          </p:nvSpPr>
          <p:spPr bwMode="auto">
            <a:xfrm>
              <a:off x="1248"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75" name="Oval 75"/>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76" name="Text Box 76"/>
            <p:cNvSpPr txBox="1">
              <a:spLocks noChangeArrowheads="1"/>
            </p:cNvSpPr>
            <p:nvPr/>
          </p:nvSpPr>
          <p:spPr bwMode="auto">
            <a:xfrm>
              <a:off x="1404" y="719"/>
              <a:ext cx="252"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77" name="Text Box 77"/>
            <p:cNvSpPr txBox="1">
              <a:spLocks noChangeArrowheads="1"/>
            </p:cNvSpPr>
            <p:nvPr/>
          </p:nvSpPr>
          <p:spPr bwMode="auto">
            <a:xfrm>
              <a:off x="971" y="1192"/>
              <a:ext cx="247"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78" name="Text Box 78"/>
            <p:cNvSpPr txBox="1">
              <a:spLocks noChangeArrowheads="1"/>
            </p:cNvSpPr>
            <p:nvPr/>
          </p:nvSpPr>
          <p:spPr bwMode="auto">
            <a:xfrm>
              <a:off x="2316" y="1286"/>
              <a:ext cx="246"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79" name="Text Box 79"/>
            <p:cNvSpPr txBox="1">
              <a:spLocks noChangeArrowheads="1"/>
            </p:cNvSpPr>
            <p:nvPr/>
          </p:nvSpPr>
          <p:spPr bwMode="auto">
            <a:xfrm>
              <a:off x="528" y="1774"/>
              <a:ext cx="246" cy="345"/>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80" name="Text Box 80"/>
            <p:cNvSpPr txBox="1">
              <a:spLocks noChangeArrowheads="1"/>
            </p:cNvSpPr>
            <p:nvPr/>
          </p:nvSpPr>
          <p:spPr bwMode="auto">
            <a:xfrm>
              <a:off x="1391" y="1774"/>
              <a:ext cx="248" cy="345"/>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81" name="Text Box 81"/>
            <p:cNvSpPr txBox="1">
              <a:spLocks noChangeArrowheads="1"/>
            </p:cNvSpPr>
            <p:nvPr/>
          </p:nvSpPr>
          <p:spPr bwMode="auto">
            <a:xfrm>
              <a:off x="1739" y="1774"/>
              <a:ext cx="248" cy="345"/>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2971" name="AutoShape 82"/>
            <p:cNvSpPr>
              <a:spLocks noChangeArrowheads="1"/>
            </p:cNvSpPr>
            <p:nvPr/>
          </p:nvSpPr>
          <p:spPr bwMode="auto">
            <a:xfrm>
              <a:off x="25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1683" name="Oval 83"/>
            <p:cNvSpPr>
              <a:spLocks noChangeArrowheads="1"/>
            </p:cNvSpPr>
            <p:nvPr/>
          </p:nvSpPr>
          <p:spPr bwMode="auto">
            <a:xfrm>
              <a:off x="39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1684" name="Oval 84"/>
            <p:cNvSpPr>
              <a:spLocks noChangeArrowheads="1"/>
            </p:cNvSpPr>
            <p:nvPr/>
          </p:nvSpPr>
          <p:spPr bwMode="auto">
            <a:xfrm>
              <a:off x="3544"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85" name="Oval 85"/>
            <p:cNvSpPr>
              <a:spLocks noChangeArrowheads="1"/>
            </p:cNvSpPr>
            <p:nvPr/>
          </p:nvSpPr>
          <p:spPr bwMode="auto">
            <a:xfrm>
              <a:off x="3064" y="2016"/>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1686" name="Oval 86"/>
            <p:cNvSpPr>
              <a:spLocks noChangeArrowheads="1"/>
            </p:cNvSpPr>
            <p:nvPr/>
          </p:nvSpPr>
          <p:spPr bwMode="auto">
            <a:xfrm>
              <a:off x="3737" y="2016"/>
              <a:ext cx="335"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87" name="Oval 87"/>
            <p:cNvSpPr>
              <a:spLocks noChangeArrowheads="1"/>
            </p:cNvSpPr>
            <p:nvPr/>
          </p:nvSpPr>
          <p:spPr bwMode="auto">
            <a:xfrm>
              <a:off x="44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88" name="Oval 88"/>
            <p:cNvSpPr>
              <a:spLocks noChangeArrowheads="1"/>
            </p:cNvSpPr>
            <p:nvPr/>
          </p:nvSpPr>
          <p:spPr bwMode="auto">
            <a:xfrm>
              <a:off x="42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89" name="Text Box 89"/>
            <p:cNvSpPr txBox="1">
              <a:spLocks noChangeArrowheads="1"/>
            </p:cNvSpPr>
            <p:nvPr/>
          </p:nvSpPr>
          <p:spPr bwMode="auto">
            <a:xfrm>
              <a:off x="3892" y="711"/>
              <a:ext cx="250"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0" name="Text Box 90"/>
            <p:cNvSpPr txBox="1">
              <a:spLocks noChangeArrowheads="1"/>
            </p:cNvSpPr>
            <p:nvPr/>
          </p:nvSpPr>
          <p:spPr bwMode="auto">
            <a:xfrm>
              <a:off x="4755" y="1335"/>
              <a:ext cx="248"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1" name="Text Box 91"/>
            <p:cNvSpPr txBox="1">
              <a:spLocks noChangeArrowheads="1"/>
            </p:cNvSpPr>
            <p:nvPr/>
          </p:nvSpPr>
          <p:spPr bwMode="auto">
            <a:xfrm>
              <a:off x="4179" y="1814"/>
              <a:ext cx="246"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2" name="Text Box 92"/>
            <p:cNvSpPr txBox="1">
              <a:spLocks noChangeArrowheads="1"/>
            </p:cNvSpPr>
            <p:nvPr/>
          </p:nvSpPr>
          <p:spPr bwMode="auto">
            <a:xfrm>
              <a:off x="3928" y="1814"/>
              <a:ext cx="252"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3" name="Text Box 93"/>
            <p:cNvSpPr txBox="1">
              <a:spLocks noChangeArrowheads="1"/>
            </p:cNvSpPr>
            <p:nvPr/>
          </p:nvSpPr>
          <p:spPr bwMode="auto">
            <a:xfrm>
              <a:off x="2980" y="1814"/>
              <a:ext cx="248"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4" name="Text Box 94"/>
            <p:cNvSpPr txBox="1">
              <a:spLocks noChangeArrowheads="1"/>
            </p:cNvSpPr>
            <p:nvPr/>
          </p:nvSpPr>
          <p:spPr bwMode="auto">
            <a:xfrm>
              <a:off x="3400" y="1246"/>
              <a:ext cx="250"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5" name="Rectangle 95" descr="永恒"/>
            <p:cNvSpPr>
              <a:spLocks noChangeArrowheads="1"/>
            </p:cNvSpPr>
            <p:nvPr/>
          </p:nvSpPr>
          <p:spPr bwMode="auto">
            <a:xfrm>
              <a:off x="432" y="2736"/>
              <a:ext cx="2062"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 16  21  08  </a:t>
              </a:r>
              <a:r>
                <a:rPr lang="zh-CN" altLang="en-US" b="1">
                  <a:solidFill>
                    <a:schemeClr val="hlink"/>
                  </a:solidFill>
                  <a:effectLst>
                    <a:outerShdw blurRad="38100" dist="38100" dir="2700000" algn="tl">
                      <a:srgbClr val="000000"/>
                    </a:outerShdw>
                  </a:effectLst>
                  <a:latin typeface="Times New Roman" panose="02020603050405020304"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2985" name="Line 96"/>
            <p:cNvSpPr>
              <a:spLocks noChangeShapeType="1"/>
            </p:cNvSpPr>
            <p:nvPr/>
          </p:nvSpPr>
          <p:spPr bwMode="auto">
            <a:xfrm>
              <a:off x="81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97"/>
            <p:cNvSpPr>
              <a:spLocks noChangeShapeType="1"/>
            </p:cNvSpPr>
            <p:nvPr/>
          </p:nvSpPr>
          <p:spPr bwMode="auto">
            <a:xfrm>
              <a:off x="11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7" name="Line 98"/>
            <p:cNvSpPr>
              <a:spLocks noChangeShapeType="1"/>
            </p:cNvSpPr>
            <p:nvPr/>
          </p:nvSpPr>
          <p:spPr bwMode="auto">
            <a:xfrm>
              <a:off x="14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8" name="Line 99"/>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9" name="Line 100"/>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1" name="Rectangle 101" descr="永恒"/>
            <p:cNvSpPr>
              <a:spLocks noChangeArrowheads="1"/>
            </p:cNvSpPr>
            <p:nvPr/>
          </p:nvSpPr>
          <p:spPr bwMode="auto">
            <a:xfrm>
              <a:off x="3030" y="2736"/>
              <a:ext cx="2065"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08  16  21  </a:t>
              </a:r>
              <a:r>
                <a:rPr lang="zh-CN" altLang="en-US" b="1">
                  <a:solidFill>
                    <a:schemeClr val="hlink"/>
                  </a:solidFill>
                  <a:effectLst>
                    <a:outerShdw blurRad="38100" dist="38100" dir="2700000" algn="tl">
                      <a:srgbClr val="000000"/>
                    </a:outerShdw>
                  </a:effectLst>
                  <a:latin typeface="Times New Roman" panose="02020603050405020304"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2991" name="Line 102"/>
            <p:cNvSpPr>
              <a:spLocks noChangeShapeType="1"/>
            </p:cNvSpPr>
            <p:nvPr/>
          </p:nvSpPr>
          <p:spPr bwMode="auto">
            <a:xfrm>
              <a:off x="336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103"/>
            <p:cNvSpPr>
              <a:spLocks noChangeShapeType="1"/>
            </p:cNvSpPr>
            <p:nvPr/>
          </p:nvSpPr>
          <p:spPr bwMode="auto">
            <a:xfrm>
              <a:off x="370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3" name="Line 104"/>
            <p:cNvSpPr>
              <a:spLocks noChangeShapeType="1"/>
            </p:cNvSpPr>
            <p:nvPr/>
          </p:nvSpPr>
          <p:spPr bwMode="auto">
            <a:xfrm>
              <a:off x="403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4" name="Line 105"/>
            <p:cNvSpPr>
              <a:spLocks noChangeShapeType="1"/>
            </p:cNvSpPr>
            <p:nvPr/>
          </p:nvSpPr>
          <p:spPr bwMode="auto">
            <a:xfrm>
              <a:off x="442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5" name="Line 106"/>
            <p:cNvSpPr>
              <a:spLocks noChangeShapeType="1"/>
            </p:cNvSpPr>
            <p:nvPr/>
          </p:nvSpPr>
          <p:spPr bwMode="auto">
            <a:xfrm>
              <a:off x="475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7" name="Text Box 107"/>
            <p:cNvSpPr txBox="1">
              <a:spLocks noChangeArrowheads="1"/>
            </p:cNvSpPr>
            <p:nvPr/>
          </p:nvSpPr>
          <p:spPr bwMode="auto">
            <a:xfrm>
              <a:off x="2982" y="3215"/>
              <a:ext cx="2230" cy="620"/>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4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4</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708" name="Text Box 108"/>
            <p:cNvSpPr txBox="1">
              <a:spLocks noChangeArrowheads="1"/>
            </p:cNvSpPr>
            <p:nvPr/>
          </p:nvSpPr>
          <p:spPr bwMode="auto">
            <a:xfrm>
              <a:off x="528" y="3207"/>
              <a:ext cx="2004" cy="618"/>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4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2998" name="AutoShape 109"/>
            <p:cNvSpPr>
              <a:spLocks noChangeArrowheads="1"/>
            </p:cNvSpPr>
            <p:nvPr/>
          </p:nvSpPr>
          <p:spPr bwMode="auto">
            <a:xfrm>
              <a:off x="96"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2999" name="Line 110"/>
            <p:cNvSpPr>
              <a:spLocks noChangeShapeType="1"/>
            </p:cNvSpPr>
            <p:nvPr/>
          </p:nvSpPr>
          <p:spPr bwMode="auto">
            <a:xfrm flipV="1">
              <a:off x="1296" y="1152"/>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0" name="Line 111"/>
            <p:cNvSpPr>
              <a:spLocks noChangeShapeType="1"/>
            </p:cNvSpPr>
            <p:nvPr/>
          </p:nvSpPr>
          <p:spPr bwMode="auto">
            <a:xfrm flipH="1">
              <a:off x="1200" y="1104"/>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1" name="Freeform 112"/>
            <p:cNvSpPr/>
            <p:nvPr/>
          </p:nvSpPr>
          <p:spPr bwMode="auto">
            <a:xfrm>
              <a:off x="384"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002" name="AutoShape 113"/>
            <p:cNvSpPr>
              <a:spLocks noChangeArrowheads="1"/>
            </p:cNvSpPr>
            <p:nvPr/>
          </p:nvSpPr>
          <p:spPr bwMode="auto">
            <a:xfrm>
              <a:off x="50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3003" name="Freeform 114"/>
            <p:cNvSpPr/>
            <p:nvPr/>
          </p:nvSpPr>
          <p:spPr bwMode="auto">
            <a:xfrm>
              <a:off x="3288"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39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C3D2BC3-2B67-45B4-9824-BE257FAF47D0}" type="slidenum">
              <a:rPr lang="zh-CN" altLang="en-US" sz="2400"/>
            </a:fld>
            <a:endParaRPr lang="en-US" altLang="zh-CN" sz="2400"/>
          </a:p>
        </p:txBody>
      </p:sp>
      <p:sp>
        <p:nvSpPr>
          <p:cNvPr id="8397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3973"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3974" name="Group 6"/>
          <p:cNvGrpSpPr/>
          <p:nvPr/>
        </p:nvGrpSpPr>
        <p:grpSpPr bwMode="auto">
          <a:xfrm>
            <a:off x="685800" y="2671763"/>
            <a:ext cx="7772400" cy="4186237"/>
            <a:chOff x="144" y="632"/>
            <a:chExt cx="5424" cy="3208"/>
          </a:xfrm>
        </p:grpSpPr>
        <p:sp>
          <p:nvSpPr>
            <p:cNvPr id="83975" name="Line 7"/>
            <p:cNvSpPr>
              <a:spLocks noChangeShapeType="1"/>
            </p:cNvSpPr>
            <p:nvPr/>
          </p:nvSpPr>
          <p:spPr bwMode="auto">
            <a:xfrm flipH="1">
              <a:off x="435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8"/>
            <p:cNvSpPr>
              <a:spLocks noChangeShapeType="1"/>
            </p:cNvSpPr>
            <p:nvPr/>
          </p:nvSpPr>
          <p:spPr bwMode="auto">
            <a:xfrm>
              <a:off x="4116"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9"/>
            <p:cNvSpPr>
              <a:spLocks noChangeShapeType="1"/>
            </p:cNvSpPr>
            <p:nvPr/>
          </p:nvSpPr>
          <p:spPr bwMode="auto">
            <a:xfrm>
              <a:off x="368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10"/>
            <p:cNvSpPr>
              <a:spLocks noChangeShapeType="1"/>
            </p:cNvSpPr>
            <p:nvPr/>
          </p:nvSpPr>
          <p:spPr bwMode="auto">
            <a:xfrm flipH="1">
              <a:off x="320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Line 11"/>
            <p:cNvSpPr>
              <a:spLocks noChangeShapeType="1"/>
            </p:cNvSpPr>
            <p:nvPr/>
          </p:nvSpPr>
          <p:spPr bwMode="auto">
            <a:xfrm flipH="1">
              <a:off x="1968"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Line 12"/>
            <p:cNvSpPr>
              <a:spLocks noChangeShapeType="1"/>
            </p:cNvSpPr>
            <p:nvPr/>
          </p:nvSpPr>
          <p:spPr bwMode="auto">
            <a:xfrm>
              <a:off x="1296"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1" name="Line 13"/>
            <p:cNvSpPr>
              <a:spLocks noChangeShapeType="1"/>
            </p:cNvSpPr>
            <p:nvPr/>
          </p:nvSpPr>
          <p:spPr bwMode="auto">
            <a:xfrm>
              <a:off x="1824"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14"/>
            <p:cNvSpPr>
              <a:spLocks noChangeShapeType="1"/>
            </p:cNvSpPr>
            <p:nvPr/>
          </p:nvSpPr>
          <p:spPr bwMode="auto">
            <a:xfrm flipH="1">
              <a:off x="816"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39" name="Oval 15"/>
            <p:cNvSpPr>
              <a:spLocks noChangeArrowheads="1"/>
            </p:cNvSpPr>
            <p:nvPr/>
          </p:nvSpPr>
          <p:spPr bwMode="auto">
            <a:xfrm>
              <a:off x="1535" y="912"/>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2640" name="Oval 16"/>
            <p:cNvSpPr>
              <a:spLocks noChangeArrowheads="1"/>
            </p:cNvSpPr>
            <p:nvPr/>
          </p:nvSpPr>
          <p:spPr bwMode="auto">
            <a:xfrm>
              <a:off x="1056"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2641" name="Oval 17"/>
            <p:cNvSpPr>
              <a:spLocks noChangeArrowheads="1"/>
            </p:cNvSpPr>
            <p:nvPr/>
          </p:nvSpPr>
          <p:spPr bwMode="auto">
            <a:xfrm>
              <a:off x="5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42" name="Oval 18"/>
            <p:cNvSpPr>
              <a:spLocks noChangeArrowheads="1"/>
            </p:cNvSpPr>
            <p:nvPr/>
          </p:nvSpPr>
          <p:spPr bwMode="auto">
            <a:xfrm>
              <a:off x="2016"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2643" name="Oval 19"/>
            <p:cNvSpPr>
              <a:spLocks noChangeArrowheads="1"/>
            </p:cNvSpPr>
            <p:nvPr/>
          </p:nvSpPr>
          <p:spPr bwMode="auto">
            <a:xfrm>
              <a:off x="1249" y="2016"/>
              <a:ext cx="339"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44" name="Oval 20"/>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45" name="Text Box 21"/>
            <p:cNvSpPr txBox="1">
              <a:spLocks noChangeArrowheads="1"/>
            </p:cNvSpPr>
            <p:nvPr/>
          </p:nvSpPr>
          <p:spPr bwMode="auto">
            <a:xfrm>
              <a:off x="1404" y="715"/>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6" name="Text Box 22"/>
            <p:cNvSpPr txBox="1">
              <a:spLocks noChangeArrowheads="1"/>
            </p:cNvSpPr>
            <p:nvPr/>
          </p:nvSpPr>
          <p:spPr bwMode="auto">
            <a:xfrm>
              <a:off x="972" y="1183"/>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7" name="Text Box 23"/>
            <p:cNvSpPr txBox="1">
              <a:spLocks noChangeArrowheads="1"/>
            </p:cNvSpPr>
            <p:nvPr/>
          </p:nvSpPr>
          <p:spPr bwMode="auto">
            <a:xfrm>
              <a:off x="2316" y="128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8" name="Text Box 24"/>
            <p:cNvSpPr txBox="1">
              <a:spLocks noChangeArrowheads="1"/>
            </p:cNvSpPr>
            <p:nvPr/>
          </p:nvSpPr>
          <p:spPr bwMode="auto">
            <a:xfrm>
              <a:off x="528" y="1772"/>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9" name="Text Box 25"/>
            <p:cNvSpPr txBox="1">
              <a:spLocks noChangeArrowheads="1"/>
            </p:cNvSpPr>
            <p:nvPr/>
          </p:nvSpPr>
          <p:spPr bwMode="auto">
            <a:xfrm>
              <a:off x="1394" y="1772"/>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50" name="Text Box 26"/>
            <p:cNvSpPr txBox="1">
              <a:spLocks noChangeArrowheads="1"/>
            </p:cNvSpPr>
            <p:nvPr/>
          </p:nvSpPr>
          <p:spPr bwMode="auto">
            <a:xfrm>
              <a:off x="1739" y="1772"/>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3995" name="AutoShape 27"/>
            <p:cNvSpPr>
              <a:spLocks noChangeArrowheads="1"/>
            </p:cNvSpPr>
            <p:nvPr/>
          </p:nvSpPr>
          <p:spPr bwMode="auto">
            <a:xfrm>
              <a:off x="25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2652" name="Oval 28"/>
            <p:cNvSpPr>
              <a:spLocks noChangeArrowheads="1"/>
            </p:cNvSpPr>
            <p:nvPr/>
          </p:nvSpPr>
          <p:spPr bwMode="auto">
            <a:xfrm>
              <a:off x="38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2653" name="Oval 29"/>
            <p:cNvSpPr>
              <a:spLocks noChangeArrowheads="1"/>
            </p:cNvSpPr>
            <p:nvPr/>
          </p:nvSpPr>
          <p:spPr bwMode="auto">
            <a:xfrm>
              <a:off x="3444"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2654" name="Oval 30"/>
            <p:cNvSpPr>
              <a:spLocks noChangeArrowheads="1"/>
            </p:cNvSpPr>
            <p:nvPr/>
          </p:nvSpPr>
          <p:spPr bwMode="auto">
            <a:xfrm>
              <a:off x="2963" y="2016"/>
              <a:ext cx="337"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55" name="Oval 31"/>
            <p:cNvSpPr>
              <a:spLocks noChangeArrowheads="1"/>
            </p:cNvSpPr>
            <p:nvPr/>
          </p:nvSpPr>
          <p:spPr bwMode="auto">
            <a:xfrm>
              <a:off x="363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56" name="Oval 32"/>
            <p:cNvSpPr>
              <a:spLocks noChangeArrowheads="1"/>
            </p:cNvSpPr>
            <p:nvPr/>
          </p:nvSpPr>
          <p:spPr bwMode="auto">
            <a:xfrm>
              <a:off x="4356" y="1440"/>
              <a:ext cx="336" cy="336"/>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21</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anose="02020603050405020304" pitchFamily="18" charset="0"/>
              </a:endParaRPr>
            </a:p>
          </p:txBody>
        </p:sp>
        <p:sp>
          <p:nvSpPr>
            <p:cNvPr id="282657" name="Oval 33"/>
            <p:cNvSpPr>
              <a:spLocks noChangeArrowheads="1"/>
            </p:cNvSpPr>
            <p:nvPr/>
          </p:nvSpPr>
          <p:spPr bwMode="auto">
            <a:xfrm>
              <a:off x="41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58" name="Text Box 34"/>
            <p:cNvSpPr txBox="1">
              <a:spLocks noChangeArrowheads="1"/>
            </p:cNvSpPr>
            <p:nvPr/>
          </p:nvSpPr>
          <p:spPr bwMode="auto">
            <a:xfrm>
              <a:off x="3792" y="704"/>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59" name="Text Box 35"/>
            <p:cNvSpPr txBox="1">
              <a:spLocks noChangeArrowheads="1"/>
            </p:cNvSpPr>
            <p:nvPr/>
          </p:nvSpPr>
          <p:spPr bwMode="auto">
            <a:xfrm>
              <a:off x="4656" y="133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0" name="Text Box 36"/>
            <p:cNvSpPr txBox="1">
              <a:spLocks noChangeArrowheads="1"/>
            </p:cNvSpPr>
            <p:nvPr/>
          </p:nvSpPr>
          <p:spPr bwMode="auto">
            <a:xfrm>
              <a:off x="4081" y="181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1" name="Text Box 37"/>
            <p:cNvSpPr txBox="1">
              <a:spLocks noChangeArrowheads="1"/>
            </p:cNvSpPr>
            <p:nvPr/>
          </p:nvSpPr>
          <p:spPr bwMode="auto">
            <a:xfrm>
              <a:off x="3828" y="181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2" name="Text Box 38"/>
            <p:cNvSpPr txBox="1">
              <a:spLocks noChangeArrowheads="1"/>
            </p:cNvSpPr>
            <p:nvPr/>
          </p:nvSpPr>
          <p:spPr bwMode="auto">
            <a:xfrm>
              <a:off x="2879" y="181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3" name="Text Box 39"/>
            <p:cNvSpPr txBox="1">
              <a:spLocks noChangeArrowheads="1"/>
            </p:cNvSpPr>
            <p:nvPr/>
          </p:nvSpPr>
          <p:spPr bwMode="auto">
            <a:xfrm>
              <a:off x="3300" y="1244"/>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4" name="Rectangle 40" descr="永恒"/>
            <p:cNvSpPr>
              <a:spLocks noChangeArrowheads="1"/>
            </p:cNvSpPr>
            <p:nvPr/>
          </p:nvSpPr>
          <p:spPr bwMode="auto">
            <a:xfrm>
              <a:off x="432" y="2737"/>
              <a:ext cx="2064" cy="337"/>
            </a:xfrm>
            <a:prstGeom prst="rect">
              <a:avLst/>
            </a:prstGeom>
            <a:blipFill dpi="0" rotWithShape="0">
              <a:blip r:embed="rId1" cstate="print"/>
              <a:srcRect/>
              <a:tile tx="0" ty="0" sx="100000" sy="100000" flip="none" algn="tl"/>
            </a:blipFill>
            <a:ln w="28575">
              <a:solidFill>
                <a:schemeClr val="tx1"/>
              </a:solidFill>
              <a:miter lim="800000"/>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21  16  08  </a:t>
              </a:r>
              <a:r>
                <a:rPr lang="zh-CN" altLang="en-US" b="1">
                  <a:solidFill>
                    <a:schemeClr val="hlink"/>
                  </a:solidFill>
                  <a:effectLst>
                    <a:outerShdw blurRad="38100" dist="38100" dir="2700000" algn="tl">
                      <a:srgbClr val="000000"/>
                    </a:outerShdw>
                  </a:effectLst>
                  <a:latin typeface="Times New Roman" panose="02020603050405020304"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4009" name="Line 41"/>
            <p:cNvSpPr>
              <a:spLocks noChangeShapeType="1"/>
            </p:cNvSpPr>
            <p:nvPr/>
          </p:nvSpPr>
          <p:spPr bwMode="auto">
            <a:xfrm>
              <a:off x="76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0" name="Line 42"/>
            <p:cNvSpPr>
              <a:spLocks noChangeShapeType="1"/>
            </p:cNvSpPr>
            <p:nvPr/>
          </p:nvSpPr>
          <p:spPr bwMode="auto">
            <a:xfrm>
              <a:off x="110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1" name="Line 43"/>
            <p:cNvSpPr>
              <a:spLocks noChangeShapeType="1"/>
            </p:cNvSpPr>
            <p:nvPr/>
          </p:nvSpPr>
          <p:spPr bwMode="auto">
            <a:xfrm>
              <a:off x="144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2" name="Line 44"/>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3" name="Line 45"/>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0" name="Rectangle 46" descr="永恒"/>
            <p:cNvSpPr>
              <a:spLocks noChangeArrowheads="1"/>
            </p:cNvSpPr>
            <p:nvPr/>
          </p:nvSpPr>
          <p:spPr bwMode="auto">
            <a:xfrm>
              <a:off x="3216" y="2737"/>
              <a:ext cx="2064" cy="337"/>
            </a:xfrm>
            <a:prstGeom prst="rect">
              <a:avLst/>
            </a:prstGeom>
            <a:blipFill dpi="0" rotWithShape="0">
              <a:blip r:embed="rId1" cstate="print"/>
              <a:srcRect/>
              <a:tile tx="0" ty="0" sx="100000" sy="100000" flip="none" algn="tl"/>
            </a:blipFill>
            <a:ln w="28575">
              <a:solidFill>
                <a:schemeClr val="tx1"/>
              </a:solidFill>
              <a:miter lim="800000"/>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08  16  </a:t>
              </a:r>
              <a:r>
                <a:rPr lang="zh-CN" altLang="en-US" b="1">
                  <a:solidFill>
                    <a:schemeClr val="hlink"/>
                  </a:solidFill>
                  <a:effectLst>
                    <a:outerShdw blurRad="38100" dist="38100" dir="2700000" algn="tl">
                      <a:srgbClr val="000000"/>
                    </a:outerShdw>
                  </a:effectLst>
                  <a:latin typeface="Times New Roman" panose="02020603050405020304"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4015" name="Line 47"/>
            <p:cNvSpPr>
              <a:spLocks noChangeShapeType="1"/>
            </p:cNvSpPr>
            <p:nvPr/>
          </p:nvSpPr>
          <p:spPr bwMode="auto">
            <a:xfrm>
              <a:off x="35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6" name="Line 48"/>
            <p:cNvSpPr>
              <a:spLocks noChangeShapeType="1"/>
            </p:cNvSpPr>
            <p:nvPr/>
          </p:nvSpPr>
          <p:spPr bwMode="auto">
            <a:xfrm>
              <a:off x="38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7" name="Line 49"/>
            <p:cNvSpPr>
              <a:spLocks noChangeShapeType="1"/>
            </p:cNvSpPr>
            <p:nvPr/>
          </p:nvSpPr>
          <p:spPr bwMode="auto">
            <a:xfrm>
              <a:off x="42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8" name="Line 50"/>
            <p:cNvSpPr>
              <a:spLocks noChangeShapeType="1"/>
            </p:cNvSpPr>
            <p:nvPr/>
          </p:nvSpPr>
          <p:spPr bwMode="auto">
            <a:xfrm>
              <a:off x="46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9" name="Line 51"/>
            <p:cNvSpPr>
              <a:spLocks noChangeShapeType="1"/>
            </p:cNvSpPr>
            <p:nvPr/>
          </p:nvSpPr>
          <p:spPr bwMode="auto">
            <a:xfrm>
              <a:off x="49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6" name="Text Box 52"/>
            <p:cNvSpPr txBox="1">
              <a:spLocks noChangeArrowheads="1"/>
            </p:cNvSpPr>
            <p:nvPr/>
          </p:nvSpPr>
          <p:spPr bwMode="auto">
            <a:xfrm>
              <a:off x="3168" y="3207"/>
              <a:ext cx="2107" cy="633"/>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3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3</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77" name="Text Box 53"/>
            <p:cNvSpPr txBox="1">
              <a:spLocks noChangeArrowheads="1"/>
            </p:cNvSpPr>
            <p:nvPr/>
          </p:nvSpPr>
          <p:spPr bwMode="auto">
            <a:xfrm>
              <a:off x="528" y="3201"/>
              <a:ext cx="1891" cy="6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3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4022" name="AutoShape 54"/>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3" name="Line 55"/>
            <p:cNvSpPr>
              <a:spLocks noChangeShapeType="1"/>
            </p:cNvSpPr>
            <p:nvPr/>
          </p:nvSpPr>
          <p:spPr bwMode="auto">
            <a:xfrm flipH="1" flipV="1">
              <a:off x="1968" y="1152"/>
              <a:ext cx="144" cy="192"/>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4" name="Line 56"/>
            <p:cNvSpPr>
              <a:spLocks noChangeShapeType="1"/>
            </p:cNvSpPr>
            <p:nvPr/>
          </p:nvSpPr>
          <p:spPr bwMode="auto">
            <a:xfrm>
              <a:off x="2064" y="1104"/>
              <a:ext cx="144" cy="192"/>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5" name="AutoShape 57"/>
            <p:cNvSpPr>
              <a:spLocks noChangeArrowheads="1"/>
            </p:cNvSpPr>
            <p:nvPr/>
          </p:nvSpPr>
          <p:spPr bwMode="auto">
            <a:xfrm>
              <a:off x="49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6" name="Freeform 58"/>
            <p:cNvSpPr/>
            <p:nvPr/>
          </p:nvSpPr>
          <p:spPr bwMode="auto">
            <a:xfrm>
              <a:off x="840"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27" name="Freeform 59"/>
            <p:cNvSpPr/>
            <p:nvPr/>
          </p:nvSpPr>
          <p:spPr bwMode="auto">
            <a:xfrm>
              <a:off x="3140"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二、堆排序(举例)</a:t>
            </a:r>
            <a:endParaRPr lang="en-US" altLang="zh-CN" sz="3300" dirty="0">
              <a:latin typeface="黑体" panose="02010609060101010101" pitchFamily="49" charset="-122"/>
              <a:ea typeface="黑体" panose="02010609060101010101" pitchFamily="49" charset="-122"/>
            </a:endParaRPr>
          </a:p>
        </p:txBody>
      </p:sp>
      <p:sp>
        <p:nvSpPr>
          <p:cNvPr id="849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68406D-2B19-4B24-B030-CF631EDBBAFD}" type="slidenum">
              <a:rPr lang="zh-CN" altLang="en-US" sz="2400"/>
            </a:fld>
            <a:endParaRPr lang="en-US" altLang="zh-CN" sz="2400"/>
          </a:p>
        </p:txBody>
      </p:sp>
      <p:sp>
        <p:nvSpPr>
          <p:cNvPr id="849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endParaRPr lang="zh-CN" altLang="en-US" sz="3600" b="1" dirty="0">
              <a:solidFill>
                <a:srgbClr val="333399"/>
              </a:solidFill>
              <a:ea typeface="仿宋_GB2312" pitchFamily="49" charset="-122"/>
            </a:endParaRPr>
          </a:p>
        </p:txBody>
      </p:sp>
      <p:sp>
        <p:nvSpPr>
          <p:cNvPr id="84997"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4998" name="Group 58"/>
          <p:cNvGrpSpPr/>
          <p:nvPr/>
        </p:nvGrpSpPr>
        <p:grpSpPr bwMode="auto">
          <a:xfrm>
            <a:off x="1066800" y="2590800"/>
            <a:ext cx="7291388" cy="4270375"/>
            <a:chOff x="144" y="632"/>
            <a:chExt cx="5163" cy="3199"/>
          </a:xfrm>
        </p:grpSpPr>
        <p:sp>
          <p:nvSpPr>
            <p:cNvPr id="84999" name="Line 6"/>
            <p:cNvSpPr>
              <a:spLocks noChangeShapeType="1"/>
            </p:cNvSpPr>
            <p:nvPr/>
          </p:nvSpPr>
          <p:spPr bwMode="auto">
            <a:xfrm flipH="1">
              <a:off x="465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7"/>
            <p:cNvSpPr>
              <a:spLocks noChangeShapeType="1"/>
            </p:cNvSpPr>
            <p:nvPr/>
          </p:nvSpPr>
          <p:spPr bwMode="auto">
            <a:xfrm>
              <a:off x="4416"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Line 8"/>
            <p:cNvSpPr>
              <a:spLocks noChangeShapeType="1"/>
            </p:cNvSpPr>
            <p:nvPr/>
          </p:nvSpPr>
          <p:spPr bwMode="auto">
            <a:xfrm>
              <a:off x="398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2" name="Line 9"/>
            <p:cNvSpPr>
              <a:spLocks noChangeShapeType="1"/>
            </p:cNvSpPr>
            <p:nvPr/>
          </p:nvSpPr>
          <p:spPr bwMode="auto">
            <a:xfrm flipH="1">
              <a:off x="350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0"/>
            <p:cNvSpPr>
              <a:spLocks noChangeShapeType="1"/>
            </p:cNvSpPr>
            <p:nvPr/>
          </p:nvSpPr>
          <p:spPr bwMode="auto">
            <a:xfrm flipH="1">
              <a:off x="201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1"/>
            <p:cNvSpPr>
              <a:spLocks noChangeShapeType="1"/>
            </p:cNvSpPr>
            <p:nvPr/>
          </p:nvSpPr>
          <p:spPr bwMode="auto">
            <a:xfrm>
              <a:off x="134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2"/>
            <p:cNvSpPr>
              <a:spLocks noChangeShapeType="1"/>
            </p:cNvSpPr>
            <p:nvPr/>
          </p:nvSpPr>
          <p:spPr bwMode="auto">
            <a:xfrm>
              <a:off x="1872"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13"/>
            <p:cNvSpPr>
              <a:spLocks noChangeShapeType="1"/>
            </p:cNvSpPr>
            <p:nvPr/>
          </p:nvSpPr>
          <p:spPr bwMode="auto">
            <a:xfrm flipH="1">
              <a:off x="86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62" name="Oval 14"/>
            <p:cNvSpPr>
              <a:spLocks noChangeArrowheads="1"/>
            </p:cNvSpPr>
            <p:nvPr/>
          </p:nvSpPr>
          <p:spPr bwMode="auto">
            <a:xfrm>
              <a:off x="1584" y="911"/>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3663" name="Oval 15"/>
            <p:cNvSpPr>
              <a:spLocks noChangeArrowheads="1"/>
            </p:cNvSpPr>
            <p:nvPr/>
          </p:nvSpPr>
          <p:spPr bwMode="auto">
            <a:xfrm>
              <a:off x="1104" y="1439"/>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3664" name="Oval 16"/>
            <p:cNvSpPr>
              <a:spLocks noChangeArrowheads="1"/>
            </p:cNvSpPr>
            <p:nvPr/>
          </p:nvSpPr>
          <p:spPr bwMode="auto">
            <a:xfrm>
              <a:off x="62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5" name="Oval 17"/>
            <p:cNvSpPr>
              <a:spLocks noChangeArrowheads="1"/>
            </p:cNvSpPr>
            <p:nvPr/>
          </p:nvSpPr>
          <p:spPr bwMode="auto">
            <a:xfrm>
              <a:off x="2064"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6" name="Oval 18"/>
            <p:cNvSpPr>
              <a:spLocks noChangeArrowheads="1"/>
            </p:cNvSpPr>
            <p:nvPr/>
          </p:nvSpPr>
          <p:spPr bwMode="auto">
            <a:xfrm>
              <a:off x="129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7" name="Oval 19"/>
            <p:cNvSpPr>
              <a:spLocks noChangeArrowheads="1"/>
            </p:cNvSpPr>
            <p:nvPr/>
          </p:nvSpPr>
          <p:spPr bwMode="auto">
            <a:xfrm>
              <a:off x="182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8" name="Text Box 20"/>
            <p:cNvSpPr txBox="1">
              <a:spLocks noChangeArrowheads="1"/>
            </p:cNvSpPr>
            <p:nvPr/>
          </p:nvSpPr>
          <p:spPr bwMode="auto">
            <a:xfrm>
              <a:off x="1452" y="716"/>
              <a:ext cx="236"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69" name="Text Box 21"/>
            <p:cNvSpPr txBox="1">
              <a:spLocks noChangeArrowheads="1"/>
            </p:cNvSpPr>
            <p:nvPr/>
          </p:nvSpPr>
          <p:spPr bwMode="auto">
            <a:xfrm>
              <a:off x="1021" y="1189"/>
              <a:ext cx="239"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0" name="Text Box 22"/>
            <p:cNvSpPr txBox="1">
              <a:spLocks noChangeArrowheads="1"/>
            </p:cNvSpPr>
            <p:nvPr/>
          </p:nvSpPr>
          <p:spPr bwMode="auto">
            <a:xfrm>
              <a:off x="2365" y="1284"/>
              <a:ext cx="238" cy="341"/>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1" name="Text Box 23"/>
            <p:cNvSpPr txBox="1">
              <a:spLocks noChangeArrowheads="1"/>
            </p:cNvSpPr>
            <p:nvPr/>
          </p:nvSpPr>
          <p:spPr bwMode="auto">
            <a:xfrm>
              <a:off x="576" y="1770"/>
              <a:ext cx="239"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2" name="Text Box 24"/>
            <p:cNvSpPr txBox="1">
              <a:spLocks noChangeArrowheads="1"/>
            </p:cNvSpPr>
            <p:nvPr/>
          </p:nvSpPr>
          <p:spPr bwMode="auto">
            <a:xfrm>
              <a:off x="1441" y="1770"/>
              <a:ext cx="238"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3" name="Text Box 25"/>
            <p:cNvSpPr txBox="1">
              <a:spLocks noChangeArrowheads="1"/>
            </p:cNvSpPr>
            <p:nvPr/>
          </p:nvSpPr>
          <p:spPr bwMode="auto">
            <a:xfrm>
              <a:off x="1789" y="1770"/>
              <a:ext cx="238"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5019" name="AutoShape 26"/>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3675" name="Oval 27"/>
            <p:cNvSpPr>
              <a:spLocks noChangeArrowheads="1"/>
            </p:cNvSpPr>
            <p:nvPr/>
          </p:nvSpPr>
          <p:spPr bwMode="auto">
            <a:xfrm>
              <a:off x="4176" y="911"/>
              <a:ext cx="336"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3676" name="Oval 28"/>
            <p:cNvSpPr>
              <a:spLocks noChangeArrowheads="1"/>
            </p:cNvSpPr>
            <p:nvPr/>
          </p:nvSpPr>
          <p:spPr bwMode="auto">
            <a:xfrm>
              <a:off x="3744" y="1439"/>
              <a:ext cx="335"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16</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3677" name="Oval 29"/>
            <p:cNvSpPr>
              <a:spLocks noChangeArrowheads="1"/>
            </p:cNvSpPr>
            <p:nvPr/>
          </p:nvSpPr>
          <p:spPr bwMode="auto">
            <a:xfrm>
              <a:off x="326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78" name="Oval 30"/>
            <p:cNvSpPr>
              <a:spLocks noChangeArrowheads="1"/>
            </p:cNvSpPr>
            <p:nvPr/>
          </p:nvSpPr>
          <p:spPr bwMode="auto">
            <a:xfrm>
              <a:off x="393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79" name="Oval 31"/>
            <p:cNvSpPr>
              <a:spLocks noChangeArrowheads="1"/>
            </p:cNvSpPr>
            <p:nvPr/>
          </p:nvSpPr>
          <p:spPr bwMode="auto">
            <a:xfrm>
              <a:off x="4656"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80" name="Oval 32"/>
            <p:cNvSpPr>
              <a:spLocks noChangeArrowheads="1"/>
            </p:cNvSpPr>
            <p:nvPr/>
          </p:nvSpPr>
          <p:spPr bwMode="auto">
            <a:xfrm>
              <a:off x="446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81" name="Text Box 33"/>
            <p:cNvSpPr txBox="1">
              <a:spLocks noChangeArrowheads="1"/>
            </p:cNvSpPr>
            <p:nvPr/>
          </p:nvSpPr>
          <p:spPr bwMode="auto">
            <a:xfrm>
              <a:off x="4091" y="709"/>
              <a:ext cx="243"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2" name="Text Box 34"/>
            <p:cNvSpPr txBox="1">
              <a:spLocks noChangeArrowheads="1"/>
            </p:cNvSpPr>
            <p:nvPr/>
          </p:nvSpPr>
          <p:spPr bwMode="auto">
            <a:xfrm>
              <a:off x="4956" y="1331"/>
              <a:ext cx="237" cy="341"/>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3" name="Text Box 35"/>
            <p:cNvSpPr txBox="1">
              <a:spLocks noChangeArrowheads="1"/>
            </p:cNvSpPr>
            <p:nvPr/>
          </p:nvSpPr>
          <p:spPr bwMode="auto">
            <a:xfrm>
              <a:off x="4381" y="1809"/>
              <a:ext cx="243"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4" name="Text Box 36"/>
            <p:cNvSpPr txBox="1">
              <a:spLocks noChangeArrowheads="1"/>
            </p:cNvSpPr>
            <p:nvPr/>
          </p:nvSpPr>
          <p:spPr bwMode="auto">
            <a:xfrm>
              <a:off x="4128" y="1809"/>
              <a:ext cx="242"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5" name="Text Box 37"/>
            <p:cNvSpPr txBox="1">
              <a:spLocks noChangeArrowheads="1"/>
            </p:cNvSpPr>
            <p:nvPr/>
          </p:nvSpPr>
          <p:spPr bwMode="auto">
            <a:xfrm>
              <a:off x="3181" y="1809"/>
              <a:ext cx="237"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6" name="Text Box 38"/>
            <p:cNvSpPr txBox="1">
              <a:spLocks noChangeArrowheads="1"/>
            </p:cNvSpPr>
            <p:nvPr/>
          </p:nvSpPr>
          <p:spPr bwMode="auto">
            <a:xfrm>
              <a:off x="3599" y="1243"/>
              <a:ext cx="241" cy="341"/>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7" name="Rectangle 39" descr="永恒"/>
            <p:cNvSpPr>
              <a:spLocks noChangeArrowheads="1"/>
            </p:cNvSpPr>
            <p:nvPr/>
          </p:nvSpPr>
          <p:spPr bwMode="auto">
            <a:xfrm>
              <a:off x="432" y="2736"/>
              <a:ext cx="2064" cy="338"/>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16  08  </a:t>
              </a:r>
              <a:r>
                <a:rPr lang="zh-CN" altLang="en-US" b="1">
                  <a:solidFill>
                    <a:schemeClr val="hlink"/>
                  </a:solidFill>
                  <a:effectLst>
                    <a:outerShdw blurRad="38100" dist="38100" dir="2700000" algn="tl">
                      <a:srgbClr val="000000"/>
                    </a:outerShdw>
                  </a:effectLst>
                  <a:latin typeface="Times New Roman" panose="02020603050405020304"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5033" name="Line 40"/>
            <p:cNvSpPr>
              <a:spLocks noChangeShapeType="1"/>
            </p:cNvSpPr>
            <p:nvPr/>
          </p:nvSpPr>
          <p:spPr bwMode="auto">
            <a:xfrm>
              <a:off x="76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1"/>
            <p:cNvSpPr>
              <a:spLocks noChangeShapeType="1"/>
            </p:cNvSpPr>
            <p:nvPr/>
          </p:nvSpPr>
          <p:spPr bwMode="auto">
            <a:xfrm>
              <a:off x="110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42"/>
            <p:cNvSpPr>
              <a:spLocks noChangeShapeType="1"/>
            </p:cNvSpPr>
            <p:nvPr/>
          </p:nvSpPr>
          <p:spPr bwMode="auto">
            <a:xfrm>
              <a:off x="144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43"/>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44"/>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3" name="Rectangle 45" descr="永恒"/>
            <p:cNvSpPr>
              <a:spLocks noChangeArrowheads="1"/>
            </p:cNvSpPr>
            <p:nvPr/>
          </p:nvSpPr>
          <p:spPr bwMode="auto">
            <a:xfrm>
              <a:off x="3216" y="2736"/>
              <a:ext cx="2064" cy="338"/>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 </a:t>
              </a:r>
              <a:r>
                <a:rPr lang="zh-CN" altLang="en-US" b="1">
                  <a:solidFill>
                    <a:schemeClr val="tx2"/>
                  </a:solidFill>
                  <a:effectLst>
                    <a:outerShdw blurRad="38100" dist="38100" dir="2700000" algn="tl">
                      <a:srgbClr val="000000"/>
                    </a:outerShdw>
                  </a:effectLst>
                  <a:latin typeface="Times New Roman" panose="02020603050405020304" pitchFamily="18" charset="0"/>
                </a:rPr>
                <a:t> </a:t>
              </a:r>
              <a:r>
                <a:rPr lang="zh-CN" altLang="en-US" b="1">
                  <a:solidFill>
                    <a:schemeClr val="hlink"/>
                  </a:solidFill>
                  <a:effectLst>
                    <a:outerShdw blurRad="38100" dist="38100" dir="2700000" algn="tl">
                      <a:srgbClr val="000000"/>
                    </a:outerShdw>
                  </a:effectLst>
                  <a:latin typeface="Times New Roman" panose="02020603050405020304" pitchFamily="18" charset="0"/>
                </a:rPr>
                <a:t>16  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5039" name="Line 46"/>
            <p:cNvSpPr>
              <a:spLocks noChangeShapeType="1"/>
            </p:cNvSpPr>
            <p:nvPr/>
          </p:nvSpPr>
          <p:spPr bwMode="auto">
            <a:xfrm>
              <a:off x="35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47"/>
            <p:cNvSpPr>
              <a:spLocks noChangeShapeType="1"/>
            </p:cNvSpPr>
            <p:nvPr/>
          </p:nvSpPr>
          <p:spPr bwMode="auto">
            <a:xfrm>
              <a:off x="38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Line 48"/>
            <p:cNvSpPr>
              <a:spLocks noChangeShapeType="1"/>
            </p:cNvSpPr>
            <p:nvPr/>
          </p:nvSpPr>
          <p:spPr bwMode="auto">
            <a:xfrm>
              <a:off x="42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2" name="Line 49"/>
            <p:cNvSpPr>
              <a:spLocks noChangeShapeType="1"/>
            </p:cNvSpPr>
            <p:nvPr/>
          </p:nvSpPr>
          <p:spPr bwMode="auto">
            <a:xfrm>
              <a:off x="46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Line 50"/>
            <p:cNvSpPr>
              <a:spLocks noChangeShapeType="1"/>
            </p:cNvSpPr>
            <p:nvPr/>
          </p:nvSpPr>
          <p:spPr bwMode="auto">
            <a:xfrm>
              <a:off x="49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9" name="Text Box 51"/>
            <p:cNvSpPr txBox="1">
              <a:spLocks noChangeArrowheads="1"/>
            </p:cNvSpPr>
            <p:nvPr/>
          </p:nvSpPr>
          <p:spPr bwMode="auto">
            <a:xfrm>
              <a:off x="3167" y="3214"/>
              <a:ext cx="2140" cy="617"/>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2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solidFill>
                    <a:schemeClr va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所有</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700" name="Text Box 52"/>
            <p:cNvSpPr txBox="1">
              <a:spLocks noChangeArrowheads="1"/>
            </p:cNvSpPr>
            <p:nvPr/>
          </p:nvSpPr>
          <p:spPr bwMode="auto">
            <a:xfrm>
              <a:off x="528" y="3205"/>
              <a:ext cx="1921" cy="616"/>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2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5046" name="AutoShape 53"/>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5047" name="Line 54"/>
            <p:cNvSpPr>
              <a:spLocks noChangeShapeType="1"/>
            </p:cNvSpPr>
            <p:nvPr/>
          </p:nvSpPr>
          <p:spPr bwMode="auto">
            <a:xfrm flipV="1">
              <a:off x="1344" y="1152"/>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8" name="Line 55"/>
            <p:cNvSpPr>
              <a:spLocks noChangeShapeType="1"/>
            </p:cNvSpPr>
            <p:nvPr/>
          </p:nvSpPr>
          <p:spPr bwMode="auto">
            <a:xfrm flipH="1">
              <a:off x="1296" y="1104"/>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9" name="Freeform 56"/>
            <p:cNvSpPr/>
            <p:nvPr/>
          </p:nvSpPr>
          <p:spPr bwMode="auto">
            <a:xfrm>
              <a:off x="816"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5050" name="Freeform 57"/>
            <p:cNvSpPr/>
            <p:nvPr/>
          </p:nvSpPr>
          <p:spPr bwMode="auto">
            <a:xfrm>
              <a:off x="3976" y="672"/>
              <a:ext cx="736" cy="736"/>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待排序列为</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请将该序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列调整为“</a:t>
            </a:r>
            <a:r>
              <a:rPr lang="zh-CN" altLang="en-US" sz="2800" b="1" dirty="0">
                <a:solidFill>
                  <a:srgbClr val="FF0000"/>
                </a:solidFill>
                <a:latin typeface="黑体" panose="02010609060101010101" pitchFamily="49" charset="-122"/>
                <a:ea typeface="黑体" panose="02010609060101010101" pitchFamily="49" charset="-122"/>
              </a:rPr>
              <a:t>大顶</a:t>
            </a:r>
            <a:r>
              <a:rPr lang="zh-CN" altLang="en-US" sz="2800" b="1" dirty="0">
                <a:latin typeface="黑体" panose="02010609060101010101" pitchFamily="49" charset="-122"/>
                <a:ea typeface="黑体" panose="02010609060101010101" pitchFamily="49" charset="-122"/>
              </a:rPr>
              <a:t>”堆，并画出调整过程。并写出每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趟排序的结果。</a:t>
            </a:r>
            <a:endParaRPr lang="zh-CN" altLang="en-US" sz="2800" dirty="0"/>
          </a:p>
        </p:txBody>
      </p:sp>
      <p:sp>
        <p:nvSpPr>
          <p:cNvPr id="4" name="内容占位符 2"/>
          <p:cNvSpPr txBox="1">
            <a:spLocks noChangeArrowheads="1"/>
          </p:cNvSpPr>
          <p:nvPr/>
        </p:nvSpPr>
        <p:spPr bwMode="auto">
          <a:xfrm>
            <a:off x="475928" y="2937377"/>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grpSp>
        <p:nvGrpSpPr>
          <p:cNvPr id="2" name="组合 1"/>
          <p:cNvGrpSpPr/>
          <p:nvPr/>
        </p:nvGrpSpPr>
        <p:grpSpPr>
          <a:xfrm>
            <a:off x="1907704" y="3524163"/>
            <a:ext cx="3810953" cy="2682770"/>
            <a:chOff x="1957799" y="3717032"/>
            <a:chExt cx="3810953" cy="2682770"/>
          </a:xfrm>
        </p:grpSpPr>
        <p:sp>
          <p:nvSpPr>
            <p:cNvPr id="7" name="Line 55"/>
            <p:cNvSpPr>
              <a:spLocks noChangeShapeType="1"/>
            </p:cNvSpPr>
            <p:nvPr/>
          </p:nvSpPr>
          <p:spPr bwMode="auto">
            <a:xfrm flipH="1">
              <a:off x="4397152" y="4783832"/>
              <a:ext cx="3048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p:cNvSpPr>
              <a:spLocks noChangeShapeType="1"/>
            </p:cNvSpPr>
            <p:nvPr/>
          </p:nvSpPr>
          <p:spPr bwMode="auto">
            <a:xfrm>
              <a:off x="4244752" y="4098032"/>
              <a:ext cx="4572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p:cNvSpPr>
              <a:spLocks noChangeShapeType="1"/>
            </p:cNvSpPr>
            <p:nvPr/>
          </p:nvSpPr>
          <p:spPr bwMode="auto">
            <a:xfrm flipH="1">
              <a:off x="3406552" y="4021832"/>
              <a:ext cx="533400" cy="5334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p:cNvSpPr>
              <a:spLocks noChangeShapeType="1"/>
            </p:cNvSpPr>
            <p:nvPr/>
          </p:nvSpPr>
          <p:spPr bwMode="auto">
            <a:xfrm>
              <a:off x="3406552" y="4783832"/>
              <a:ext cx="2286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p:cNvSpPr>
              <a:spLocks noChangeShapeType="1"/>
            </p:cNvSpPr>
            <p:nvPr/>
          </p:nvSpPr>
          <p:spPr bwMode="auto">
            <a:xfrm flipH="1">
              <a:off x="2292438" y="5620058"/>
              <a:ext cx="295269"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p:cNvSpPr>
              <a:spLocks noChangeShapeType="1"/>
            </p:cNvSpPr>
            <p:nvPr/>
          </p:nvSpPr>
          <p:spPr bwMode="auto">
            <a:xfrm flipH="1">
              <a:off x="2796952" y="4783832"/>
              <a:ext cx="3810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p:cNvSpPr>
              <a:spLocks noChangeArrowheads="1"/>
            </p:cNvSpPr>
            <p:nvPr/>
          </p:nvSpPr>
          <p:spPr bwMode="auto">
            <a:xfrm>
              <a:off x="45495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15" name="Oval 63"/>
            <p:cNvSpPr>
              <a:spLocks noChangeArrowheads="1"/>
            </p:cNvSpPr>
            <p:nvPr/>
          </p:nvSpPr>
          <p:spPr bwMode="auto">
            <a:xfrm>
              <a:off x="31017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b="1" dirty="0">
                <a:latin typeface="Times New Roman" panose="02020603050405020304" pitchFamily="18" charset="0"/>
              </a:endParaRPr>
            </a:p>
          </p:txBody>
        </p:sp>
        <p:sp>
          <p:nvSpPr>
            <p:cNvPr id="16" name="Oval 64"/>
            <p:cNvSpPr>
              <a:spLocks noChangeArrowheads="1"/>
            </p:cNvSpPr>
            <p:nvPr/>
          </p:nvSpPr>
          <p:spPr bwMode="auto">
            <a:xfrm>
              <a:off x="2465146" y="5192879"/>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p:cNvSpPr>
              <a:spLocks noChangeArrowheads="1"/>
            </p:cNvSpPr>
            <p:nvPr/>
          </p:nvSpPr>
          <p:spPr bwMode="auto">
            <a:xfrm>
              <a:off x="3863752" y="37170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sp>
          <p:nvSpPr>
            <p:cNvPr id="19" name="Oval 70"/>
            <p:cNvSpPr>
              <a:spLocks noChangeArrowheads="1"/>
            </p:cNvSpPr>
            <p:nvPr/>
          </p:nvSpPr>
          <p:spPr bwMode="auto">
            <a:xfrm>
              <a:off x="40923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0" name="Line 73"/>
            <p:cNvSpPr>
              <a:spLocks noChangeShapeType="1"/>
            </p:cNvSpPr>
            <p:nvPr/>
          </p:nvSpPr>
          <p:spPr bwMode="auto">
            <a:xfrm>
              <a:off x="4930552" y="4783832"/>
              <a:ext cx="685800" cy="6858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p:cNvSpPr>
              <a:spLocks noChangeArrowheads="1"/>
            </p:cNvSpPr>
            <p:nvPr/>
          </p:nvSpPr>
          <p:spPr bwMode="auto">
            <a:xfrm>
              <a:off x="53115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22" name="Oval 75"/>
            <p:cNvSpPr>
              <a:spLocks noChangeArrowheads="1"/>
            </p:cNvSpPr>
            <p:nvPr/>
          </p:nvSpPr>
          <p:spPr bwMode="auto">
            <a:xfrm>
              <a:off x="1957799" y="594260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23" name="Oval 76"/>
            <p:cNvSpPr>
              <a:spLocks noChangeArrowheads="1"/>
            </p:cNvSpPr>
            <p:nvPr/>
          </p:nvSpPr>
          <p:spPr bwMode="auto">
            <a:xfrm>
              <a:off x="34827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6</a:t>
              </a:r>
              <a:endParaRPr kumimoji="0" lang="zh-CN" altLang="en-US"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33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9C77CB-8BBB-482A-877D-87260E9CF995}" type="slidenum">
              <a:rPr lang="zh-CN" altLang="en-US" sz="2400"/>
            </a:fld>
            <a:endParaRPr lang="en-US" altLang="zh-CN" sz="2400"/>
          </a:p>
        </p:txBody>
      </p:sp>
      <p:sp>
        <p:nvSpPr>
          <p:cNvPr id="1331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3317"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endParaRPr lang="zh-CN" altLang="en-US" b="1">
              <a:latin typeface="黑体" panose="02010609060101010101" pitchFamily="49" charset="-122"/>
              <a:ea typeface="黑体" panose="02010609060101010101" pitchFamily="49" charset="-122"/>
            </a:endParaRPr>
          </a:p>
        </p:txBody>
      </p:sp>
      <p:sp>
        <p:nvSpPr>
          <p:cNvPr id="1331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3319" name="Group 7"/>
          <p:cNvGrpSpPr/>
          <p:nvPr/>
        </p:nvGrpSpPr>
        <p:grpSpPr bwMode="auto">
          <a:xfrm>
            <a:off x="838200" y="4498975"/>
            <a:ext cx="7848600" cy="1671638"/>
            <a:chOff x="480" y="288"/>
            <a:chExt cx="4944" cy="1057"/>
          </a:xfrm>
        </p:grpSpPr>
        <p:sp>
          <p:nvSpPr>
            <p:cNvPr id="13320" name="AutoShape 8" descr="白色大理石"/>
            <p:cNvSpPr>
              <a:spLocks noChangeArrowheads="1"/>
            </p:cNvSpPr>
            <p:nvPr/>
          </p:nvSpPr>
          <p:spPr bwMode="auto">
            <a:xfrm>
              <a:off x="480" y="768"/>
              <a:ext cx="4944" cy="288"/>
            </a:xfrm>
            <a:prstGeom prst="parallelogram">
              <a:avLst>
                <a:gd name="adj" fmla="val 248440"/>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6313" name="AutoShape 9"/>
            <p:cNvSpPr>
              <a:spLocks noChangeArrowheads="1"/>
            </p:cNvSpPr>
            <p:nvPr/>
          </p:nvSpPr>
          <p:spPr bwMode="auto">
            <a:xfrm>
              <a:off x="1296" y="52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a:effectLst>
                  <a:outerShdw blurRad="38100" dist="38100" dir="2700000" algn="tl">
                    <a:srgbClr val="FFFFFF"/>
                  </a:outerShdw>
                </a:effectLst>
                <a:latin typeface="Times New Roman" panose="02020603050405020304" pitchFamily="18" charset="0"/>
              </a:endParaRPr>
            </a:p>
          </p:txBody>
        </p:sp>
        <p:sp>
          <p:nvSpPr>
            <p:cNvPr id="226314" name="AutoShape 10"/>
            <p:cNvSpPr>
              <a:spLocks noChangeArrowheads="1"/>
            </p:cNvSpPr>
            <p:nvPr/>
          </p:nvSpPr>
          <p:spPr bwMode="auto">
            <a:xfrm>
              <a:off x="177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226315" name="AutoShape 11"/>
            <p:cNvSpPr>
              <a:spLocks noChangeArrowheads="1"/>
            </p:cNvSpPr>
            <p:nvPr/>
          </p:nvSpPr>
          <p:spPr bwMode="auto">
            <a:xfrm>
              <a:off x="2256" y="288"/>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a:effectLst>
                  <a:outerShdw blurRad="38100" dist="38100" dir="2700000" algn="tl">
                    <a:srgbClr val="FFFFFF"/>
                  </a:outerShdw>
                </a:effectLst>
                <a:latin typeface="Times New Roman" panose="02020603050405020304" pitchFamily="18" charset="0"/>
              </a:endParaRPr>
            </a:p>
          </p:txBody>
        </p:sp>
        <p:sp>
          <p:nvSpPr>
            <p:cNvPr id="226316" name="AutoShape 12"/>
            <p:cNvSpPr>
              <a:spLocks noChangeArrowheads="1"/>
            </p:cNvSpPr>
            <p:nvPr/>
          </p:nvSpPr>
          <p:spPr bwMode="auto">
            <a:xfrm>
              <a:off x="273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226317" name="AutoShape 13"/>
            <p:cNvSpPr>
              <a:spLocks noChangeArrowheads="1"/>
            </p:cNvSpPr>
            <p:nvPr/>
          </p:nvSpPr>
          <p:spPr bwMode="auto">
            <a:xfrm>
              <a:off x="3216" y="57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a:effectLst>
                  <a:outerShdw blurRad="38100" dist="38100" dir="2700000" algn="tl">
                    <a:srgbClr val="FFFFFF"/>
                  </a:outerShdw>
                </a:effectLst>
                <a:latin typeface="Times New Roman" panose="02020603050405020304" pitchFamily="18" charset="0"/>
              </a:endParaRPr>
            </a:p>
          </p:txBody>
        </p:sp>
        <p:sp>
          <p:nvSpPr>
            <p:cNvPr id="226318" name="AutoShape 14"/>
            <p:cNvSpPr>
              <a:spLocks noChangeArrowheads="1"/>
            </p:cNvSpPr>
            <p:nvPr/>
          </p:nvSpPr>
          <p:spPr bwMode="auto">
            <a:xfrm>
              <a:off x="3696" y="76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a:effectLst>
                  <a:outerShdw blurRad="38100" dist="38100" dir="2700000" algn="tl">
                    <a:srgbClr val="FFFFFF"/>
                  </a:outerShdw>
                </a:effectLst>
                <a:latin typeface="Times New Roman" panose="02020603050405020304" pitchFamily="18" charset="0"/>
              </a:endParaRPr>
            </a:p>
          </p:txBody>
        </p:sp>
        <p:sp>
          <p:nvSpPr>
            <p:cNvPr id="13327" name="Text Box 15"/>
            <p:cNvSpPr txBox="1">
              <a:spLocks noChangeArrowheads="1"/>
            </p:cNvSpPr>
            <p:nvPr/>
          </p:nvSpPr>
          <p:spPr bwMode="auto">
            <a:xfrm>
              <a:off x="1373" y="1056"/>
              <a:ext cx="258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 8 95 4 6 27 18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 8 27 4 6 18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 8 18 4 6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 8 6 4 【27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 4 6 【18 27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 4 【8 18 27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4 【6 8 18 27 95 132 310】</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如果将</a:t>
            </a:r>
            <a:r>
              <a:rPr lang="zh-CN" altLang="en-US" sz="2800" b="1" dirty="0">
                <a:latin typeface="黑体" panose="02010609060101010101" pitchFamily="49" charset="-122"/>
                <a:ea typeface="黑体" panose="02010609060101010101" pitchFamily="49" charset="-122"/>
              </a:rPr>
              <a:t>待排序列</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调整为“</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solidFill>
                  <a:srgbClr val="FF0000"/>
                </a:solidFill>
                <a:latin typeface="黑体" panose="02010609060101010101" pitchFamily="49" charset="-122"/>
                <a:ea typeface="黑体" panose="02010609060101010101" pitchFamily="49" charset="-122"/>
              </a:rPr>
              <a:t>小顶</a:t>
            </a:r>
            <a:r>
              <a:rPr lang="zh-CN" altLang="en-US" sz="2800" b="1" dirty="0">
                <a:latin typeface="黑体" panose="02010609060101010101" pitchFamily="49" charset="-122"/>
                <a:ea typeface="黑体" panose="02010609060101010101" pitchFamily="49" charset="-122"/>
              </a:rPr>
              <a:t>”堆，则结果如下：</a:t>
            </a:r>
            <a:endParaRPr lang="zh-CN" altLang="en-US" sz="2800" dirty="0"/>
          </a:p>
        </p:txBody>
      </p:sp>
      <p:sp>
        <p:nvSpPr>
          <p:cNvPr id="4" name="内容占位符 2"/>
          <p:cNvSpPr txBox="1">
            <a:spLocks noChangeArrowheads="1"/>
          </p:cNvSpPr>
          <p:nvPr/>
        </p:nvSpPr>
        <p:spPr bwMode="auto">
          <a:xfrm>
            <a:off x="467544" y="2453732"/>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grpSp>
        <p:nvGrpSpPr>
          <p:cNvPr id="2" name="组合 1"/>
          <p:cNvGrpSpPr/>
          <p:nvPr/>
        </p:nvGrpSpPr>
        <p:grpSpPr>
          <a:xfrm>
            <a:off x="1907704" y="3140968"/>
            <a:ext cx="3810953" cy="2682770"/>
            <a:chOff x="1957799" y="3717032"/>
            <a:chExt cx="3810953" cy="2682770"/>
          </a:xfrm>
        </p:grpSpPr>
        <p:sp>
          <p:nvSpPr>
            <p:cNvPr id="7" name="Line 55"/>
            <p:cNvSpPr>
              <a:spLocks noChangeShapeType="1"/>
            </p:cNvSpPr>
            <p:nvPr/>
          </p:nvSpPr>
          <p:spPr bwMode="auto">
            <a:xfrm flipH="1">
              <a:off x="4397152" y="4783832"/>
              <a:ext cx="3048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p:cNvSpPr>
              <a:spLocks noChangeShapeType="1"/>
            </p:cNvSpPr>
            <p:nvPr/>
          </p:nvSpPr>
          <p:spPr bwMode="auto">
            <a:xfrm>
              <a:off x="4244752" y="4098032"/>
              <a:ext cx="4572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p:cNvSpPr>
              <a:spLocks noChangeShapeType="1"/>
            </p:cNvSpPr>
            <p:nvPr/>
          </p:nvSpPr>
          <p:spPr bwMode="auto">
            <a:xfrm flipH="1">
              <a:off x="3406552" y="4021832"/>
              <a:ext cx="533400" cy="5334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p:cNvSpPr>
              <a:spLocks noChangeShapeType="1"/>
            </p:cNvSpPr>
            <p:nvPr/>
          </p:nvSpPr>
          <p:spPr bwMode="auto">
            <a:xfrm>
              <a:off x="3406552" y="4783832"/>
              <a:ext cx="2286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p:cNvSpPr>
              <a:spLocks noChangeShapeType="1"/>
            </p:cNvSpPr>
            <p:nvPr/>
          </p:nvSpPr>
          <p:spPr bwMode="auto">
            <a:xfrm flipH="1">
              <a:off x="2292438" y="5620058"/>
              <a:ext cx="295269"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p:cNvSpPr>
              <a:spLocks noChangeShapeType="1"/>
            </p:cNvSpPr>
            <p:nvPr/>
          </p:nvSpPr>
          <p:spPr bwMode="auto">
            <a:xfrm flipH="1">
              <a:off x="2796952" y="4783832"/>
              <a:ext cx="3810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p:cNvSpPr>
              <a:spLocks noChangeArrowheads="1"/>
            </p:cNvSpPr>
            <p:nvPr/>
          </p:nvSpPr>
          <p:spPr bwMode="auto">
            <a:xfrm>
              <a:off x="45495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15" name="Oval 63"/>
            <p:cNvSpPr>
              <a:spLocks noChangeArrowheads="1"/>
            </p:cNvSpPr>
            <p:nvPr/>
          </p:nvSpPr>
          <p:spPr bwMode="auto">
            <a:xfrm>
              <a:off x="31017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6</a:t>
              </a:r>
              <a:endParaRPr kumimoji="0" lang="zh-CN" altLang="en-US" sz="2000" b="1" dirty="0">
                <a:latin typeface="Times New Roman" panose="02020603050405020304" pitchFamily="18" charset="0"/>
              </a:endParaRPr>
            </a:p>
          </p:txBody>
        </p:sp>
        <p:sp>
          <p:nvSpPr>
            <p:cNvPr id="16" name="Oval 64"/>
            <p:cNvSpPr>
              <a:spLocks noChangeArrowheads="1"/>
            </p:cNvSpPr>
            <p:nvPr/>
          </p:nvSpPr>
          <p:spPr bwMode="auto">
            <a:xfrm>
              <a:off x="2465146" y="5192879"/>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p:cNvSpPr>
              <a:spLocks noChangeArrowheads="1"/>
            </p:cNvSpPr>
            <p:nvPr/>
          </p:nvSpPr>
          <p:spPr bwMode="auto">
            <a:xfrm>
              <a:off x="3863752" y="37170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19" name="Oval 70"/>
            <p:cNvSpPr>
              <a:spLocks noChangeArrowheads="1"/>
            </p:cNvSpPr>
            <p:nvPr/>
          </p:nvSpPr>
          <p:spPr bwMode="auto">
            <a:xfrm>
              <a:off x="40923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20" name="Line 73"/>
            <p:cNvSpPr>
              <a:spLocks noChangeShapeType="1"/>
            </p:cNvSpPr>
            <p:nvPr/>
          </p:nvSpPr>
          <p:spPr bwMode="auto">
            <a:xfrm>
              <a:off x="4930552" y="4783832"/>
              <a:ext cx="685800" cy="6858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p:cNvSpPr>
              <a:spLocks noChangeArrowheads="1"/>
            </p:cNvSpPr>
            <p:nvPr/>
          </p:nvSpPr>
          <p:spPr bwMode="auto">
            <a:xfrm>
              <a:off x="53115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2" name="Oval 75"/>
            <p:cNvSpPr>
              <a:spLocks noChangeArrowheads="1"/>
            </p:cNvSpPr>
            <p:nvPr/>
          </p:nvSpPr>
          <p:spPr bwMode="auto">
            <a:xfrm>
              <a:off x="1957799" y="594260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dirty="0">
                <a:latin typeface="Times New Roman" panose="02020603050405020304" pitchFamily="18" charset="0"/>
              </a:endParaRPr>
            </a:p>
          </p:txBody>
        </p:sp>
        <p:sp>
          <p:nvSpPr>
            <p:cNvPr id="23" name="Oval 76"/>
            <p:cNvSpPr>
              <a:spLocks noChangeArrowheads="1"/>
            </p:cNvSpPr>
            <p:nvPr/>
          </p:nvSpPr>
          <p:spPr bwMode="auto">
            <a:xfrm>
              <a:off x="34827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6,8,18,132,310,95,27,【4】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8,27,18,132,310,95,【6,4】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18,27,95,132,310,【8,6,4】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27,132,95,310,【18,8,6,4】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95,132,310,【27,18,8,6,4】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132,310,【95,27,18,8,6,4】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310,【132,95,27,18,8,6,4】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75"/>
            <a:ext cx="77152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一趟筛选算法实现</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最大堆</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419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fld>
            <a:endParaRPr lang="en-US" altLang="zh-CN" sz="2400"/>
          </a:p>
        </p:txBody>
      </p:sp>
      <p:sp>
        <p:nvSpPr>
          <p:cNvPr id="419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endParaRPr lang="zh-CN" altLang="en-US" sz="3600" b="1" dirty="0">
              <a:solidFill>
                <a:srgbClr val="333399"/>
              </a:solidFill>
              <a:ea typeface="仿宋_GB2312" pitchFamily="49" charset="-122"/>
            </a:endParaRPr>
          </a:p>
        </p:txBody>
      </p:sp>
      <p:sp>
        <p:nvSpPr>
          <p:cNvPr id="41989" name="Rectangle 5"/>
          <p:cNvSpPr>
            <a:spLocks noGrp="1" noChangeArrowheads="1"/>
          </p:cNvSpPr>
          <p:nvPr>
            <p:ph type="body" idx="1"/>
          </p:nvPr>
        </p:nvSpPr>
        <p:spPr>
          <a:xfrm>
            <a:off x="381000" y="2819400"/>
            <a:ext cx="8763000" cy="4038600"/>
          </a:xfrm>
        </p:spPr>
        <p:txBody>
          <a:bodyPr/>
          <a:lstStyle/>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void shift(int </a:t>
            </a:r>
            <a:r>
              <a:rPr lang="en-US" altLang="zh-CN" sz="2000" b="1" dirty="0" err="1">
                <a:latin typeface="黑体" panose="02010609060101010101" pitchFamily="49" charset="-122"/>
                <a:ea typeface="黑体" panose="02010609060101010101" pitchFamily="49" charset="-122"/>
              </a:rPr>
              <a:t>k,int</a:t>
            </a:r>
            <a:r>
              <a:rPr lang="en-US" altLang="zh-CN" sz="2000" b="1" dirty="0">
                <a:latin typeface="黑体" panose="02010609060101010101" pitchFamily="49" charset="-122"/>
                <a:ea typeface="黑体" panose="02010609060101010101" pitchFamily="49" charset="-122"/>
              </a:rPr>
              <a:t> m){  //</a:t>
            </a:r>
            <a:r>
              <a:rPr lang="zh-CN" altLang="en-US" sz="2000" b="1" dirty="0">
                <a:latin typeface="黑体" panose="02010609060101010101" pitchFamily="49" charset="-122"/>
                <a:ea typeface="黑体" panose="02010609060101010101" pitchFamily="49" charset="-122"/>
              </a:rPr>
              <a:t>结点</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的调整过程，</a:t>
            </a:r>
            <a:r>
              <a:rPr lang="en-US" altLang="zh-CN" sz="2000" b="1" dirty="0">
                <a:latin typeface="黑体" panose="02010609060101010101" pitchFamily="49" charset="-122"/>
                <a:ea typeface="黑体" panose="02010609060101010101" pitchFamily="49" charset="-122"/>
              </a:rPr>
              <a:t>m</a:t>
            </a:r>
            <a:r>
              <a:rPr lang="zh-CN" altLang="en-US" sz="2000" b="1" dirty="0">
                <a:latin typeface="黑体" panose="02010609060101010101" pitchFamily="49" charset="-122"/>
                <a:ea typeface="黑体" panose="02010609060101010101" pitchFamily="49" charset="-122"/>
              </a:rPr>
              <a:t>为表长</a:t>
            </a:r>
            <a:endParaRPr lang="zh-CN" altLang="en-US"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i,j</a:t>
            </a:r>
            <a:r>
              <a:rPr lang="en-US" altLang="zh-CN" sz="2000" b="1" dirty="0">
                <a:latin typeface="黑体" panose="02010609060101010101" pitchFamily="49" charset="-122"/>
                <a:ea typeface="黑体" panose="02010609060101010101" pitchFamily="49" charset="-122"/>
              </a:rPr>
              <a:t>;  i=k; j=2*i;</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while(j&lt;=m){ //j</a:t>
            </a:r>
            <a:r>
              <a:rPr lang="zh-CN" altLang="en-US" sz="2000" b="1" dirty="0">
                <a:latin typeface="黑体" panose="02010609060101010101" pitchFamily="49" charset="-122"/>
                <a:ea typeface="黑体" panose="02010609060101010101" pitchFamily="49" charset="-122"/>
              </a:rPr>
              <a:t>表示结点的左孩子</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a:t>
            </a:r>
            <a:r>
              <a:rPr lang="en-US" altLang="zh-CN" sz="2000" b="1" dirty="0">
                <a:solidFill>
                  <a:srgbClr val="FF0000"/>
                </a:solidFill>
                <a:latin typeface="黑体" panose="02010609060101010101" pitchFamily="49" charset="-122"/>
                <a:ea typeface="黑体" panose="02010609060101010101" pitchFamily="49" charset="-122"/>
              </a:rPr>
              <a:t>j&lt;m</a:t>
            </a:r>
            <a:r>
              <a:rPr lang="en-US" altLang="zh-CN" sz="2000" b="1" dirty="0">
                <a:latin typeface="黑体" panose="02010609060101010101" pitchFamily="49" charset="-122"/>
                <a:ea typeface="黑体" panose="02010609060101010101" pitchFamily="49" charset="-122"/>
              </a:rPr>
              <a:t> &amp;&amp; data[j]&lt;data[j+1])//</a:t>
            </a:r>
            <a:r>
              <a:rPr lang="zh-CN" altLang="en-US" sz="2000" b="1" dirty="0">
                <a:latin typeface="黑体" panose="02010609060101010101" pitchFamily="49" charset="-122"/>
                <a:ea typeface="黑体" panose="02010609060101010101" pitchFamily="49" charset="-122"/>
              </a:rPr>
              <a:t>比较</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的左右两个孩子谁大</a:t>
            </a:r>
            <a:endParaRPr lang="zh-CN" altLang="en-US"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if(data[</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]&gt;=data[j]) //</a:t>
            </a:r>
            <a:r>
              <a:rPr lang="zh-CN" altLang="en-US" sz="2000" b="1" dirty="0">
                <a:latin typeface="黑体" panose="02010609060101010101" pitchFamily="49" charset="-122"/>
                <a:ea typeface="黑体" panose="02010609060101010101" pitchFamily="49" charset="-122"/>
              </a:rPr>
              <a:t>若不需要交换，则退出；否则交换</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break;</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else{  int temp=data[i]; data[i]=data[j]; data[j]=temp;</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i=j; j=2*i;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继续下趟</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p:txBody>
      </p:sp>
      <p:sp>
        <p:nvSpPr>
          <p:cNvPr id="4199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0063"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70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6E8E4-1F12-4F2C-A13D-B705E8B83001}" type="slidenum">
              <a:rPr lang="zh-CN" altLang="en-US" sz="2400"/>
            </a:fld>
            <a:endParaRPr lang="en-US" altLang="zh-CN" sz="2400"/>
          </a:p>
        </p:txBody>
      </p:sp>
      <p:sp>
        <p:nvSpPr>
          <p:cNvPr id="8704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7045" name="Rectangle 5"/>
          <p:cNvSpPr>
            <a:spLocks noGrp="1" noChangeArrowheads="1"/>
          </p:cNvSpPr>
          <p:nvPr>
            <p:ph type="body" idx="1"/>
          </p:nvPr>
        </p:nvSpPr>
        <p:spPr>
          <a:xfrm>
            <a:off x="428625" y="2643188"/>
            <a:ext cx="8429625"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对于长度为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的序列，其对应的完全二叉树的深度为</a:t>
            </a:r>
            <a:r>
              <a:rPr lang="en-US" altLang="zh-CN" b="1"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n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2</a:t>
            </a:r>
            <a:r>
              <a:rPr lang="en-US" altLang="zh-CN" b="1" baseline="30000" dirty="0">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en-US" altLang="zh-CN" sz="3200" b="1" dirty="0">
                <a:solidFill>
                  <a:srgbClr val="FF0000"/>
                </a:solidFill>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zh-CN" altLang="en-US"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log</a:t>
            </a:r>
            <a:r>
              <a:rPr lang="en-US" altLang="zh-CN" sz="3200" b="1" baseline="-40000" dirty="0">
                <a:latin typeface="黑体" panose="02010609060101010101" pitchFamily="49" charset="-122"/>
                <a:ea typeface="黑体" panose="02010609060101010101" pitchFamily="49" charset="-122"/>
              </a:rPr>
              <a:t>2</a:t>
            </a:r>
            <a:r>
              <a:rPr lang="en-US" altLang="zh-CN" sz="3200" b="1" dirty="0">
                <a:latin typeface="黑体" panose="02010609060101010101" pitchFamily="49" charset="-122"/>
                <a:ea typeface="黑体" panose="02010609060101010101" pitchFamily="49" charset="-122"/>
              </a:rPr>
              <a:t>n</a:t>
            </a:r>
            <a:r>
              <a:rPr lang="en-US" altLang="zh-CN"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a:t>
            </a:r>
            <a:endParaRPr lang="en-US" altLang="zh-CN" sz="32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对深度为</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的堆，筛选算法中进行的关键字比较次数至多为</a:t>
            </a:r>
            <a:r>
              <a:rPr lang="zh-CN" altLang="en-US" b="1"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次</a:t>
            </a:r>
            <a:endParaRPr lang="zh-CN" altLang="en-US"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堆排序时间主要耗费在</a:t>
            </a:r>
            <a:r>
              <a:rPr lang="zh-CN" altLang="en-US" b="1" dirty="0">
                <a:solidFill>
                  <a:srgbClr val="FF0000"/>
                </a:solidFill>
                <a:latin typeface="黑体" panose="02010609060101010101" pitchFamily="49" charset="-122"/>
                <a:ea typeface="黑体" panose="02010609060101010101" pitchFamily="49" charset="-122"/>
              </a:rPr>
              <a:t>建初始堆</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调整建新堆</a:t>
            </a:r>
            <a:r>
              <a:rPr lang="zh-CN" altLang="en-US" b="1" dirty="0">
                <a:latin typeface="黑体" panose="02010609060101010101" pitchFamily="49" charset="-122"/>
                <a:ea typeface="黑体" panose="02010609060101010101" pitchFamily="49" charset="-122"/>
              </a:rPr>
              <a:t>(筛选)上</a:t>
            </a:r>
            <a:endParaRPr lang="zh-CN" altLang="en-US" b="1" dirty="0">
              <a:latin typeface="黑体" panose="02010609060101010101" pitchFamily="49" charset="-122"/>
              <a:ea typeface="黑体" panose="02010609060101010101" pitchFamily="49" charset="-122"/>
            </a:endParaRPr>
          </a:p>
        </p:txBody>
      </p:sp>
      <p:sp>
        <p:nvSpPr>
          <p:cNvPr id="8704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80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C1337D-B6CE-4520-B54D-55E4B0498B33}" type="slidenum">
              <a:rPr lang="zh-CN" altLang="en-US" sz="2400"/>
            </a:fld>
            <a:endParaRPr lang="en-US" altLang="zh-CN" sz="2400"/>
          </a:p>
        </p:txBody>
      </p:sp>
      <p:sp>
        <p:nvSpPr>
          <p:cNvPr id="8806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8069" name="Rectangle 5"/>
          <p:cNvSpPr>
            <a:spLocks noGrp="1" noChangeArrowheads="1"/>
          </p:cNvSpPr>
          <p:nvPr>
            <p:ph type="body" idx="1"/>
          </p:nvPr>
        </p:nvSpPr>
        <p:spPr>
          <a:xfrm>
            <a:off x="428625" y="2500313"/>
            <a:ext cx="8405813" cy="4038600"/>
          </a:xfrm>
        </p:spPr>
        <p:txBody>
          <a:bodyPr/>
          <a:lstStyle/>
          <a:p>
            <a:pPr eaLnBrk="1" hangingPunct="1">
              <a:buClr>
                <a:schemeClr val="tx2"/>
              </a:buClr>
              <a:buSzPct val="50000"/>
            </a:pPr>
            <a:r>
              <a:rPr lang="zh-CN" altLang="en-US" b="1" dirty="0">
                <a:latin typeface="黑体" panose="02010609060101010101" pitchFamily="49" charset="-122"/>
                <a:ea typeface="黑体" panose="02010609060101010101" pitchFamily="49" charset="-122"/>
              </a:rPr>
              <a:t>对长度为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的序列，排序最多需要做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次调整建新堆(筛选)。建初始堆时，需要</a:t>
            </a:r>
            <a:r>
              <a:rPr lang="en-US" altLang="zh-CN" b="1" dirty="0">
                <a:solidFill>
                  <a:srgbClr val="FF0000"/>
                </a:solidFill>
                <a:latin typeface="黑体" panose="02010609060101010101" pitchFamily="49" charset="-122"/>
                <a:ea typeface="黑体" panose="02010609060101010101" pitchFamily="49" charset="-122"/>
              </a:rPr>
              <a:t>n/2</a:t>
            </a:r>
            <a:r>
              <a:rPr lang="zh-CN" altLang="en-US" b="1" dirty="0">
                <a:latin typeface="黑体" panose="02010609060101010101" pitchFamily="49" charset="-122"/>
                <a:ea typeface="黑体" panose="02010609060101010101" pitchFamily="49" charset="-122"/>
              </a:rPr>
              <a:t>次筛选</a:t>
            </a:r>
            <a:endParaRPr lang="zh-CN" altLang="en-US"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因此共需要</a:t>
            </a:r>
            <a:r>
              <a:rPr lang="en-US" altLang="zh-CN" b="1" dirty="0">
                <a:solidFill>
                  <a:srgbClr val="FF0000"/>
                </a:solidFill>
                <a:latin typeface="黑体" panose="02010609060101010101" pitchFamily="49" charset="-122"/>
                <a:ea typeface="黑体" panose="02010609060101010101" pitchFamily="49" charset="-122"/>
              </a:rPr>
              <a:t>O(</a:t>
            </a:r>
            <a:r>
              <a:rPr lang="en-US" altLang="zh-CN" b="1" dirty="0" err="1">
                <a:solidFill>
                  <a:srgbClr val="FF0000"/>
                </a:solidFill>
                <a:latin typeface="黑体" panose="02010609060101010101" pitchFamily="49" charset="-122"/>
                <a:ea typeface="黑体" panose="02010609060101010101" pitchFamily="49" charset="-122"/>
              </a:rPr>
              <a:t>nxk</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量级的时间</a:t>
            </a:r>
            <a:endParaRPr lang="zh-CN" altLang="en-US" b="1" dirty="0">
              <a:latin typeface="黑体" panose="02010609060101010101" pitchFamily="49" charset="-122"/>
              <a:ea typeface="黑体" panose="02010609060101010101" pitchFamily="49" charset="-122"/>
            </a:endParaRPr>
          </a:p>
          <a:p>
            <a:pPr eaLnBrk="1" hangingPunct="1">
              <a:buClr>
                <a:schemeClr val="tx2"/>
              </a:buClr>
              <a:buSzPct val="50000"/>
            </a:pPr>
            <a:r>
              <a:rPr lang="en-US" altLang="zh-CN" b="1" dirty="0">
                <a:solidFill>
                  <a:srgbClr val="FF0000"/>
                </a:solidFill>
                <a:latin typeface="黑体" panose="02010609060101010101" pitchFamily="49" charset="-122"/>
                <a:ea typeface="黑体" panose="02010609060101010101" pitchFamily="49" charset="-122"/>
              </a:rPr>
              <a:t>k = 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endParaRPr lang="zh-CN" altLang="en-US" b="1" dirty="0">
              <a:latin typeface="黑体" panose="02010609060101010101" pitchFamily="49" charset="-122"/>
              <a:ea typeface="黑体" panose="02010609060101010101" pitchFamily="49" charset="-122"/>
            </a:endParaRPr>
          </a:p>
        </p:txBody>
      </p:sp>
      <p:sp>
        <p:nvSpPr>
          <p:cNvPr id="8807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一、归并</a:t>
            </a:r>
            <a:endParaRPr lang="en-US" altLang="zh-CN" sz="3300">
              <a:latin typeface="黑体" panose="02010609060101010101" pitchFamily="49" charset="-122"/>
              <a:ea typeface="黑体" panose="02010609060101010101" pitchFamily="49" charset="-122"/>
            </a:endParaRPr>
          </a:p>
        </p:txBody>
      </p:sp>
      <p:sp>
        <p:nvSpPr>
          <p:cNvPr id="901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277E170-2D93-4F24-A5CE-5F0E7AC8F882}" type="slidenum">
              <a:rPr lang="zh-CN" altLang="en-US" sz="2400"/>
            </a:fld>
            <a:endParaRPr lang="en-US" altLang="zh-CN" sz="2400"/>
          </a:p>
        </p:txBody>
      </p:sp>
      <p:sp>
        <p:nvSpPr>
          <p:cNvPr id="9011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0117" name="Rectangle 5"/>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归并是将两个或两个以上的</a:t>
            </a:r>
            <a:r>
              <a:rPr lang="zh-CN" altLang="en-US" b="1" dirty="0">
                <a:solidFill>
                  <a:srgbClr val="FF0000"/>
                </a:solidFill>
                <a:latin typeface="黑体" panose="02010609060101010101" pitchFamily="49" charset="-122"/>
                <a:ea typeface="黑体" panose="02010609060101010101" pitchFamily="49" charset="-122"/>
              </a:rPr>
              <a:t>有序表</a:t>
            </a:r>
            <a:r>
              <a:rPr lang="zh-CN" altLang="en-US" b="1" dirty="0">
                <a:latin typeface="黑体" panose="02010609060101010101" pitchFamily="49" charset="-122"/>
                <a:ea typeface="黑体" panose="02010609060101010101" pitchFamily="49" charset="-122"/>
              </a:rPr>
              <a:t>合并成一个新的有序表的操作过程。</a:t>
            </a:r>
            <a:endParaRPr lang="zh-CN" altLang="en-US" b="1" dirty="0">
              <a:latin typeface="黑体" panose="02010609060101010101" pitchFamily="49" charset="-122"/>
              <a:ea typeface="黑体" panose="02010609060101010101" pitchFamily="49" charset="-122"/>
            </a:endParaRPr>
          </a:p>
        </p:txBody>
      </p:sp>
      <p:sp>
        <p:nvSpPr>
          <p:cNvPr id="9011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a:t>
            </a:r>
            <a:endParaRPr lang="en-US" altLang="zh-CN" sz="3300">
              <a:latin typeface="黑体" panose="02010609060101010101" pitchFamily="49" charset="-122"/>
              <a:ea typeface="黑体" panose="02010609060101010101" pitchFamily="49" charset="-122"/>
            </a:endParaRPr>
          </a:p>
        </p:txBody>
      </p:sp>
      <p:sp>
        <p:nvSpPr>
          <p:cNvPr id="911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216EE8-5DF1-453C-941D-F83758AC125D}" type="slidenum">
              <a:rPr lang="zh-CN" altLang="en-US" sz="2400"/>
            </a:fld>
            <a:endParaRPr lang="en-US" altLang="zh-CN" sz="2400"/>
          </a:p>
        </p:txBody>
      </p:sp>
      <p:sp>
        <p:nvSpPr>
          <p:cNvPr id="911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1141" name="Rectangle 5"/>
          <p:cNvSpPr>
            <a:spLocks noGrp="1" noChangeArrowheads="1"/>
          </p:cNvSpPr>
          <p:nvPr>
            <p:ph type="body" idx="1"/>
          </p:nvPr>
        </p:nvSpPr>
        <p:spPr>
          <a:xfrm>
            <a:off x="599716" y="3057525"/>
            <a:ext cx="8763000" cy="3644900"/>
          </a:xfrm>
        </p:spPr>
        <p:txBody>
          <a:bodyPr/>
          <a:lstStyle/>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void Merge(int left, int mid, int right )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int i = left,  j = mid+1,  k = left;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 i &lt;= mid &amp;&amp; j &lt;= right ) {  //</a:t>
            </a:r>
            <a:r>
              <a:rPr lang="zh-CN" altLang="en-US" sz="2000" b="1" dirty="0">
                <a:latin typeface="黑体" panose="02010609060101010101" pitchFamily="49" charset="-122"/>
                <a:ea typeface="黑体" panose="02010609060101010101" pitchFamily="49" charset="-122"/>
              </a:rPr>
              <a:t>两两比较将较小的并入</a:t>
            </a:r>
            <a:endParaRPr lang="zh-CN" altLang="en-US"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(Key[i] </a:t>
            </a:r>
            <a:r>
              <a:rPr lang="en-US" altLang="zh-CN" sz="2000" b="1" dirty="0">
                <a:solidFill>
                  <a:srgbClr val="FF0000"/>
                </a:solidFill>
                <a:latin typeface="黑体" panose="02010609060101010101" pitchFamily="49" charset="-122"/>
                <a:ea typeface="黑体" panose="02010609060101010101" pitchFamily="49" charset="-122"/>
              </a:rPr>
              <a:t>&lt;= </a:t>
            </a:r>
            <a:r>
              <a:rPr lang="en-US" altLang="zh-CN" sz="2000" b="1" dirty="0">
                <a:latin typeface="黑体" panose="02010609060101010101" pitchFamily="49" charset="-122"/>
                <a:ea typeface="黑体" panose="02010609060101010101" pitchFamily="49" charset="-122"/>
              </a:rPr>
              <a:t>Key[j])  Data[k++] = Key[i++];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else  Data[k++] = 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(i&lt;=mid) { Data[k++]=Key[i++]; }//</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前剩余的并入</a:t>
            </a:r>
            <a:endParaRPr lang="zh-CN" altLang="en-US"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 (j&lt;=right){ Data[k++]=Key[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后剩余的并入</a:t>
            </a:r>
            <a:endParaRPr lang="zh-CN" altLang="en-US"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p:txBody>
      </p:sp>
      <p:sp>
        <p:nvSpPr>
          <p:cNvPr id="9114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91143" name="Group 13"/>
          <p:cNvGrpSpPr/>
          <p:nvPr/>
        </p:nvGrpSpPr>
        <p:grpSpPr bwMode="auto">
          <a:xfrm>
            <a:off x="3314700" y="1708150"/>
            <a:ext cx="5616575" cy="1219200"/>
            <a:chOff x="2160" y="1152"/>
            <a:chExt cx="3456" cy="768"/>
          </a:xfrm>
        </p:grpSpPr>
        <p:sp>
          <p:nvSpPr>
            <p:cNvPr id="91144" name="Rectangle 8"/>
            <p:cNvSpPr>
              <a:spLocks noChangeArrowheads="1"/>
            </p:cNvSpPr>
            <p:nvPr/>
          </p:nvSpPr>
          <p:spPr bwMode="auto">
            <a:xfrm>
              <a:off x="3024" y="1344"/>
              <a:ext cx="1056" cy="240"/>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5" name="Rectangle 9"/>
            <p:cNvSpPr>
              <a:spLocks noChangeArrowheads="1"/>
            </p:cNvSpPr>
            <p:nvPr/>
          </p:nvSpPr>
          <p:spPr bwMode="auto">
            <a:xfrm>
              <a:off x="4080" y="1344"/>
              <a:ext cx="1488" cy="240"/>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6" name="Rectangle 10"/>
            <p:cNvSpPr>
              <a:spLocks noChangeArrowheads="1"/>
            </p:cNvSpPr>
            <p:nvPr/>
          </p:nvSpPr>
          <p:spPr bwMode="auto">
            <a:xfrm>
              <a:off x="3024" y="1680"/>
              <a:ext cx="2544" cy="240"/>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7" name="Text Box 11"/>
            <p:cNvSpPr txBox="1">
              <a:spLocks noChangeArrowheads="1"/>
            </p:cNvSpPr>
            <p:nvPr/>
          </p:nvSpPr>
          <p:spPr bwMode="auto">
            <a:xfrm>
              <a:off x="2928" y="1152"/>
              <a:ext cx="2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AC549B"/>
                  </a:solidFill>
                </a:rPr>
                <a:t>Left	          mid		right</a:t>
              </a:r>
              <a:endParaRPr lang="en-US" altLang="zh-CN" sz="1600">
                <a:solidFill>
                  <a:srgbClr val="AC549B"/>
                </a:solidFill>
              </a:endParaRPr>
            </a:p>
          </p:txBody>
        </p:sp>
        <p:sp>
          <p:nvSpPr>
            <p:cNvPr id="91148" name="Text Box 12"/>
            <p:cNvSpPr txBox="1">
              <a:spLocks noChangeArrowheads="1"/>
            </p:cNvSpPr>
            <p:nvPr/>
          </p:nvSpPr>
          <p:spPr bwMode="auto">
            <a:xfrm>
              <a:off x="2160" y="1346"/>
              <a:ext cx="816"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1700" dirty="0">
                  <a:solidFill>
                    <a:srgbClr val="CC0066"/>
                  </a:solidFill>
                </a:rPr>
                <a:t>Key</a:t>
              </a:r>
              <a:endParaRPr lang="en-US" altLang="zh-CN" sz="1700" dirty="0">
                <a:solidFill>
                  <a:srgbClr val="CC0066"/>
                </a:solidFill>
              </a:endParaRPr>
            </a:p>
            <a:p>
              <a:pPr algn="r" eaLnBrk="1" hangingPunct="1">
                <a:spcBef>
                  <a:spcPct val="0"/>
                </a:spcBef>
                <a:buClrTx/>
                <a:buSzTx/>
                <a:buFontTx/>
                <a:buNone/>
              </a:pPr>
              <a:endParaRPr lang="en-US" altLang="zh-CN" sz="1700" dirty="0">
                <a:solidFill>
                  <a:srgbClr val="CC0066"/>
                </a:solidFill>
              </a:endParaRPr>
            </a:p>
            <a:p>
              <a:pPr algn="r" eaLnBrk="1" hangingPunct="1">
                <a:spcBef>
                  <a:spcPct val="0"/>
                </a:spcBef>
                <a:buClrTx/>
                <a:buSzTx/>
                <a:buFontTx/>
                <a:buNone/>
              </a:pPr>
              <a:r>
                <a:rPr lang="en-US" altLang="zh-CN" sz="1700" dirty="0">
                  <a:solidFill>
                    <a:srgbClr val="CC0066"/>
                  </a:solidFill>
                </a:rPr>
                <a:t>Data</a:t>
              </a:r>
              <a:endParaRPr lang="en-US" altLang="zh-CN" sz="1700" dirty="0">
                <a:solidFill>
                  <a:srgbClr val="CC0066"/>
                </a:solidFill>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二、两路归并(性能分析)</a:t>
            </a:r>
            <a:endParaRPr lang="en-US" altLang="zh-CN" sz="3300">
              <a:latin typeface="黑体" panose="02010609060101010101" pitchFamily="49" charset="-122"/>
              <a:ea typeface="黑体" panose="02010609060101010101" pitchFamily="49" charset="-122"/>
            </a:endParaRPr>
          </a:p>
        </p:txBody>
      </p:sp>
      <p:sp>
        <p:nvSpPr>
          <p:cNvPr id="921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497D1DE-6C83-4AA1-9A1F-7A8E00B83E73}" type="slidenum">
              <a:rPr lang="zh-CN" altLang="en-US" sz="2400"/>
            </a:fld>
            <a:endParaRPr lang="en-US" altLang="zh-CN" sz="2400"/>
          </a:p>
        </p:txBody>
      </p:sp>
      <p:sp>
        <p:nvSpPr>
          <p:cNvPr id="9216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2165" name="Rectangle 5"/>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假设待归并的两个有序表长度分别为</a:t>
            </a:r>
            <a:r>
              <a:rPr lang="en-US" altLang="zh-CN" b="1">
                <a:solidFill>
                  <a:srgbClr val="FF0000"/>
                </a:solidFill>
                <a:latin typeface="黑体" panose="02010609060101010101" pitchFamily="49" charset="-122"/>
                <a:ea typeface="黑体" panose="02010609060101010101" pitchFamily="49" charset="-122"/>
              </a:rPr>
              <a:t>m</a:t>
            </a:r>
            <a:r>
              <a:rPr lang="zh-CN" altLang="en-US" b="1">
                <a:solidFill>
                  <a:srgbClr val="FF0000"/>
                </a:solidFill>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L</a:t>
            </a:r>
            <a:r>
              <a:rPr lang="zh-CN" altLang="en-US" b="1">
                <a:latin typeface="黑体" panose="02010609060101010101" pitchFamily="49" charset="-122"/>
                <a:ea typeface="黑体" panose="02010609060101010101" pitchFamily="49" charset="-122"/>
              </a:rPr>
              <a:t>，则两路归并后，新的有序表长度为</a:t>
            </a:r>
            <a:r>
              <a:rPr lang="en-US" altLang="zh-CN" b="1">
                <a:solidFill>
                  <a:srgbClr val="FF0000"/>
                </a:solidFill>
                <a:latin typeface="黑体" panose="02010609060101010101" pitchFamily="49" charset="-122"/>
                <a:ea typeface="黑体" panose="02010609060101010101" pitchFamily="49" charset="-122"/>
              </a:rPr>
              <a:t>m+L</a:t>
            </a:r>
            <a:endParaRPr lang="en-US" altLang="zh-CN" b="1">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两路归并操作至多只需要</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次移位</a:t>
            </a:r>
            <a:r>
              <a:rPr lang="zh-CN" altLang="en-US" b="1">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次比较</a:t>
            </a:r>
            <a:endParaRPr lang="zh-CN" altLang="en-US" b="1">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因此两路归并的时间复杂度为</a:t>
            </a:r>
            <a:r>
              <a:rPr lang="en-US" altLang="zh-CN" b="1">
                <a:solidFill>
                  <a:srgbClr val="FF0000"/>
                </a:solidFill>
                <a:latin typeface="黑体" panose="02010609060101010101" pitchFamily="49" charset="-122"/>
                <a:ea typeface="黑体" panose="02010609060101010101" pitchFamily="49" charset="-122"/>
              </a:rPr>
              <a:t>O(m+L)</a:t>
            </a:r>
            <a:endParaRPr lang="en-US" altLang="zh-CN" b="1">
              <a:solidFill>
                <a:srgbClr val="FF0000"/>
              </a:solidFill>
              <a:latin typeface="黑体" panose="02010609060101010101" pitchFamily="49" charset="-122"/>
              <a:ea typeface="黑体" panose="02010609060101010101" pitchFamily="49" charset="-122"/>
            </a:endParaRPr>
          </a:p>
        </p:txBody>
      </p:sp>
      <p:sp>
        <p:nvSpPr>
          <p:cNvPr id="9216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endParaRPr lang="en-US" altLang="zh-CN" sz="3300">
              <a:latin typeface="黑体" panose="02010609060101010101" pitchFamily="49" charset="-122"/>
              <a:ea typeface="黑体" panose="02010609060101010101" pitchFamily="49" charset="-122"/>
            </a:endParaRPr>
          </a:p>
        </p:txBody>
      </p:sp>
      <p:sp>
        <p:nvSpPr>
          <p:cNvPr id="931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4FB4AB-B4B9-47A6-A7C8-EE71F55BF539}" type="slidenum">
              <a:rPr lang="zh-CN" altLang="en-US" sz="2400"/>
            </a:fld>
            <a:endParaRPr lang="en-US" altLang="zh-CN" sz="2400"/>
          </a:p>
        </p:txBody>
      </p:sp>
      <p:sp>
        <p:nvSpPr>
          <p:cNvPr id="931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3189" name="Rectangle 5"/>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个记录看成是</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个有序序列</a:t>
            </a:r>
            <a:endParaRPr lang="zh-CN" altLang="en-US" b="1">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zh-CN" altLang="en-US" b="1">
                <a:solidFill>
                  <a:srgbClr val="FF0000"/>
                </a:solidFill>
                <a:latin typeface="黑体" panose="02010609060101010101" pitchFamily="49" charset="-122"/>
                <a:ea typeface="黑体" panose="02010609060101010101" pitchFamily="49" charset="-122"/>
              </a:rPr>
              <a:t>前后相邻</a:t>
            </a:r>
            <a:r>
              <a:rPr lang="zh-CN" altLang="en-US" b="1">
                <a:latin typeface="黑体" panose="02010609060101010101" pitchFamily="49" charset="-122"/>
                <a:ea typeface="黑体" panose="02010609060101010101" pitchFamily="49" charset="-122"/>
              </a:rPr>
              <a:t>的</a:t>
            </a:r>
            <a:r>
              <a:rPr lang="zh-CN" altLang="en-US" b="1">
                <a:solidFill>
                  <a:srgbClr val="FF0000"/>
                </a:solidFill>
                <a:latin typeface="黑体" panose="02010609060101010101" pitchFamily="49" charset="-122"/>
                <a:ea typeface="黑体" panose="02010609060101010101" pitchFamily="49" charset="-122"/>
              </a:rPr>
              <a:t>两个</a:t>
            </a:r>
            <a:r>
              <a:rPr lang="zh-CN" altLang="en-US" b="1">
                <a:latin typeface="黑体" panose="02010609060101010101" pitchFamily="49" charset="-122"/>
                <a:ea typeface="黑体" panose="02010609060101010101" pitchFamily="49" charset="-122"/>
              </a:rPr>
              <a:t>有序序列归并为一个有序序列(两路归并)</a:t>
            </a:r>
            <a:endParaRPr lang="zh-CN" altLang="en-US" b="1">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重复做两路归并操作，直到只有</a:t>
            </a:r>
            <a:r>
              <a:rPr lang="zh-CN" altLang="en-US" b="1">
                <a:solidFill>
                  <a:srgbClr val="FF0000"/>
                </a:solidFill>
                <a:latin typeface="黑体" panose="02010609060101010101" pitchFamily="49" charset="-122"/>
                <a:ea typeface="黑体" panose="02010609060101010101" pitchFamily="49" charset="-122"/>
              </a:rPr>
              <a:t>一个</a:t>
            </a:r>
            <a:r>
              <a:rPr lang="zh-CN" altLang="en-US" b="1">
                <a:latin typeface="黑体" panose="02010609060101010101" pitchFamily="49" charset="-122"/>
                <a:ea typeface="黑体" panose="02010609060101010101" pitchFamily="49" charset="-122"/>
              </a:rPr>
              <a:t>有序序列为止</a:t>
            </a:r>
            <a:endParaRPr lang="zh-CN" altLang="en-US" b="1">
              <a:latin typeface="黑体" panose="02010609060101010101" pitchFamily="49" charset="-122"/>
              <a:ea typeface="黑体" panose="02010609060101010101" pitchFamily="49" charset="-122"/>
            </a:endParaRPr>
          </a:p>
        </p:txBody>
      </p:sp>
      <p:sp>
        <p:nvSpPr>
          <p:cNvPr id="9319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43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2DCA7A-65EA-4548-91EB-7C5FF8B1F8FF}" type="slidenum">
              <a:rPr lang="zh-CN" altLang="en-US" sz="2400"/>
            </a:fld>
            <a:endParaRPr lang="en-US" altLang="zh-CN" sz="2400"/>
          </a:p>
        </p:txBody>
      </p:sp>
      <p:sp>
        <p:nvSpPr>
          <p:cNvPr id="143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endParaRPr lang="zh-CN" altLang="en-US" sz="3600" b="1">
              <a:solidFill>
                <a:srgbClr val="333399"/>
              </a:solidFill>
              <a:ea typeface="仿宋_GB2312" pitchFamily="49" charset="-122"/>
            </a:endParaRPr>
          </a:p>
        </p:txBody>
      </p:sp>
      <p:sp>
        <p:nvSpPr>
          <p:cNvPr id="1434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4342" name="Group 17"/>
          <p:cNvGrpSpPr/>
          <p:nvPr/>
        </p:nvGrpSpPr>
        <p:grpSpPr bwMode="auto">
          <a:xfrm>
            <a:off x="228600" y="2819400"/>
            <a:ext cx="8534400" cy="1828800"/>
            <a:chOff x="144" y="1584"/>
            <a:chExt cx="5376" cy="1152"/>
          </a:xfrm>
        </p:grpSpPr>
        <p:sp>
          <p:nvSpPr>
            <p:cNvPr id="14357" name="AutoShape 18" descr="白色大理石"/>
            <p:cNvSpPr>
              <a:spLocks noChangeArrowheads="1"/>
            </p:cNvSpPr>
            <p:nvPr/>
          </p:nvSpPr>
          <p:spPr bwMode="auto">
            <a:xfrm>
              <a:off x="576" y="2064"/>
              <a:ext cx="4944" cy="288"/>
            </a:xfrm>
            <a:prstGeom prst="parallelogram">
              <a:avLst>
                <a:gd name="adj" fmla="val 248440"/>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58" name="Text Box 19"/>
            <p:cNvSpPr txBox="1">
              <a:spLocks noChangeArrowheads="1"/>
            </p:cNvSpPr>
            <p:nvPr/>
          </p:nvSpPr>
          <p:spPr bwMode="auto">
            <a:xfrm>
              <a:off x="1373" y="2352"/>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7348" name="AutoShape 20"/>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7349" name="AutoShape 21"/>
            <p:cNvSpPr>
              <a:spLocks noChangeArrowheads="1"/>
            </p:cNvSpPr>
            <p:nvPr/>
          </p:nvSpPr>
          <p:spPr bwMode="auto">
            <a:xfrm>
              <a:off x="1776" y="17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rPr>
                <a:t>25</a:t>
              </a:r>
              <a:endParaRPr lang="zh-CN" altLang="en-US">
                <a:effectLst>
                  <a:outerShdw blurRad="38100" dist="38100" dir="2700000" algn="tl">
                    <a:srgbClr val="C0C0C0"/>
                  </a:outerShdw>
                </a:effectLst>
                <a:latin typeface="Times New Roman" panose="02020603050405020304" pitchFamily="18" charset="0"/>
              </a:endParaRPr>
            </a:p>
          </p:txBody>
        </p:sp>
        <p:sp>
          <p:nvSpPr>
            <p:cNvPr id="227350" name="AutoShape 22"/>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a:effectLst>
                  <a:outerShdw blurRad="38100" dist="38100" dir="2700000" algn="tl">
                    <a:srgbClr val="FFFFFF"/>
                  </a:outerShdw>
                </a:effectLst>
                <a:latin typeface="Times New Roman" panose="02020603050405020304" pitchFamily="18" charset="0"/>
              </a:endParaRPr>
            </a:p>
          </p:txBody>
        </p:sp>
        <p:sp>
          <p:nvSpPr>
            <p:cNvPr id="227351" name="AutoShape 23"/>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227352" name="AutoShape 24"/>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a:effectLst>
                  <a:outerShdw blurRad="38100" dist="38100" dir="2700000" algn="tl">
                    <a:srgbClr val="FFFFFF"/>
                  </a:outerShdw>
                </a:effectLst>
                <a:latin typeface="Times New Roman" panose="02020603050405020304" pitchFamily="18" charset="0"/>
              </a:endParaRPr>
            </a:p>
          </p:txBody>
        </p:sp>
        <p:sp>
          <p:nvSpPr>
            <p:cNvPr id="227353" name="AutoShape 25"/>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a:effectLst>
                  <a:outerShdw blurRad="38100" dist="38100" dir="2700000" algn="tl">
                    <a:srgbClr val="FFFFFF"/>
                  </a:outerShdw>
                </a:effectLst>
                <a:latin typeface="Times New Roman" panose="02020603050405020304" pitchFamily="18" charset="0"/>
              </a:endParaRPr>
            </a:p>
          </p:txBody>
        </p:sp>
        <p:sp>
          <p:nvSpPr>
            <p:cNvPr id="227354" name="AutoShape 26"/>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227355" name="Text Box 27"/>
            <p:cNvSpPr txBox="1">
              <a:spLocks noChangeArrowheads="1"/>
            </p:cNvSpPr>
            <p:nvPr/>
          </p:nvSpPr>
          <p:spPr bwMode="auto">
            <a:xfrm>
              <a:off x="144" y="1922"/>
              <a:ext cx="603" cy="37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anose="02020603050405020304" pitchFamily="18" charset="0"/>
                </a:rPr>
                <a:t>i </a:t>
              </a:r>
              <a:r>
                <a:rPr lang="en-US" altLang="zh-CN" sz="3300" b="1" dirty="0">
                  <a:solidFill>
                    <a:schemeClr val="hlink"/>
                  </a:solidFill>
                  <a:effectLst>
                    <a:outerShdw blurRad="38100" dist="38100" dir="2700000" algn="tl">
                      <a:srgbClr val="C0C0C0"/>
                    </a:outerShdw>
                  </a:effectLst>
                  <a:latin typeface="Times New Roman" panose="02020603050405020304" pitchFamily="18" charset="0"/>
                </a:rPr>
                <a:t>= 2</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14367" name="Line 28"/>
            <p:cNvSpPr>
              <a:spLocks noChangeShapeType="1"/>
            </p:cNvSpPr>
            <p:nvPr/>
          </p:nvSpPr>
          <p:spPr bwMode="auto">
            <a:xfrm>
              <a:off x="1920" y="2640"/>
              <a:ext cx="2544" cy="0"/>
            </a:xfrm>
            <a:prstGeom prst="line">
              <a:avLst/>
            </a:prstGeom>
            <a:noFill/>
            <a:ln w="19050">
              <a:solidFill>
                <a:srgbClr val="00808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29"/>
            <p:cNvSpPr>
              <a:spLocks noChangeShapeType="1"/>
            </p:cNvSpPr>
            <p:nvPr/>
          </p:nvSpPr>
          <p:spPr bwMode="auto">
            <a:xfrm flipH="1">
              <a:off x="1920" y="2736"/>
              <a:ext cx="2544" cy="0"/>
            </a:xfrm>
            <a:prstGeom prst="line">
              <a:avLst/>
            </a:prstGeom>
            <a:noFill/>
            <a:ln w="1905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3" name="Group 30"/>
          <p:cNvGrpSpPr/>
          <p:nvPr/>
        </p:nvGrpSpPr>
        <p:grpSpPr bwMode="auto">
          <a:xfrm>
            <a:off x="-3175" y="4875213"/>
            <a:ext cx="8613775" cy="1828800"/>
            <a:chOff x="94" y="2880"/>
            <a:chExt cx="5426" cy="1152"/>
          </a:xfrm>
        </p:grpSpPr>
        <p:sp>
          <p:nvSpPr>
            <p:cNvPr id="14344" name="Rectangle 31"/>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4345" name="Text Box 32"/>
            <p:cNvSpPr txBox="1">
              <a:spLocks noChangeArrowheads="1"/>
            </p:cNvSpPr>
            <p:nvPr/>
          </p:nvSpPr>
          <p:spPr bwMode="auto">
            <a:xfrm>
              <a:off x="1374" y="3648"/>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4346" name="AutoShape 33" descr="白色大理石"/>
            <p:cNvSpPr>
              <a:spLocks noChangeArrowheads="1"/>
            </p:cNvSpPr>
            <p:nvPr/>
          </p:nvSpPr>
          <p:spPr bwMode="auto">
            <a:xfrm>
              <a:off x="576" y="3360"/>
              <a:ext cx="4944" cy="288"/>
            </a:xfrm>
            <a:prstGeom prst="parallelogram">
              <a:avLst>
                <a:gd name="adj" fmla="val 248440"/>
              </a:avLst>
            </a:prstGeom>
            <a:blipFill dpi="0" rotWithShape="0">
              <a:blip r:embed="rId1" cstate="print"/>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362" name="AutoShape 34"/>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21</a:t>
              </a:r>
              <a:endParaRPr lang="zh-CN" altLang="en-US">
                <a:solidFill>
                  <a:srgbClr val="FFFFCC"/>
                </a:solidFill>
                <a:effectLst>
                  <a:outerShdw blurRad="38100" dist="38100" dir="2700000" algn="tl">
                    <a:srgbClr val="000000"/>
                  </a:outerShdw>
                </a:effectLst>
                <a:latin typeface="Times New Roman" panose="02020603050405020304" pitchFamily="18" charset="0"/>
              </a:endParaRPr>
            </a:p>
          </p:txBody>
        </p:sp>
        <p:sp>
          <p:nvSpPr>
            <p:cNvPr id="227363" name="AutoShape 35"/>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panose="020B0604020202020204" pitchFamily="34" charset="0"/>
                </a:rPr>
                <a:t>25</a:t>
              </a:r>
              <a:endParaRPr lang="zh-CN" altLang="en-US" b="1">
                <a:solidFill>
                  <a:srgbClr val="FFFFCC"/>
                </a:solidFill>
                <a:effectLst>
                  <a:outerShdw blurRad="38100" dist="38100" dir="2700000" algn="tl">
                    <a:srgbClr val="000000"/>
                  </a:outerShdw>
                </a:effectLst>
                <a:latin typeface="Times New Roman" panose="02020603050405020304" pitchFamily="18" charset="0"/>
              </a:endParaRPr>
            </a:p>
          </p:txBody>
        </p:sp>
        <p:sp>
          <p:nvSpPr>
            <p:cNvPr id="227364" name="AutoShape 36"/>
            <p:cNvSpPr>
              <a:spLocks noChangeArrowheads="1"/>
            </p:cNvSpPr>
            <p:nvPr/>
          </p:nvSpPr>
          <p:spPr bwMode="auto">
            <a:xfrm>
              <a:off x="2256" y="288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rPr>
                <a:t>49</a:t>
              </a:r>
              <a:endParaRPr lang="zh-CN" altLang="en-US">
                <a:effectLst>
                  <a:outerShdw blurRad="38100" dist="38100" dir="2700000" algn="tl">
                    <a:srgbClr val="C0C0C0"/>
                  </a:outerShdw>
                </a:effectLst>
                <a:latin typeface="Times New Roman" panose="02020603050405020304" pitchFamily="18" charset="0"/>
              </a:endParaRPr>
            </a:p>
          </p:txBody>
        </p:sp>
        <p:sp>
          <p:nvSpPr>
            <p:cNvPr id="227365" name="AutoShape 37"/>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a:effectLst>
                  <a:outerShdw blurRad="38100" dist="38100" dir="2700000" algn="tl">
                    <a:srgbClr val="FFFFFF"/>
                  </a:outerShdw>
                </a:effectLst>
                <a:latin typeface="Times New Roman" panose="02020603050405020304" pitchFamily="18" charset="0"/>
              </a:endParaRPr>
            </a:p>
          </p:txBody>
        </p:sp>
        <p:sp>
          <p:nvSpPr>
            <p:cNvPr id="227366" name="AutoShape 38"/>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a:effectLst>
                  <a:outerShdw blurRad="38100" dist="38100" dir="2700000" algn="tl">
                    <a:srgbClr val="FFFFFF"/>
                  </a:outerShdw>
                </a:effectLst>
                <a:latin typeface="Times New Roman" panose="02020603050405020304" pitchFamily="18" charset="0"/>
              </a:endParaRPr>
            </a:p>
          </p:txBody>
        </p:sp>
        <p:sp>
          <p:nvSpPr>
            <p:cNvPr id="227367" name="AutoShape 39"/>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a:effectLst>
                  <a:outerShdw blurRad="38100" dist="38100" dir="2700000" algn="tl">
                    <a:srgbClr val="FFFFFF"/>
                  </a:outerShdw>
                </a:effectLst>
                <a:latin typeface="Times New Roman" panose="02020603050405020304" pitchFamily="18" charset="0"/>
              </a:endParaRPr>
            </a:p>
          </p:txBody>
        </p:sp>
        <p:sp>
          <p:nvSpPr>
            <p:cNvPr id="227368" name="AutoShape 40"/>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a:effectLst>
                  <a:outerShdw blurRad="38100" dist="38100" dir="2700000" algn="tl">
                    <a:srgbClr val="FFFFFF"/>
                  </a:outerShdw>
                </a:effectLst>
                <a:latin typeface="Times New Roman" panose="02020603050405020304" pitchFamily="18" charset="0"/>
              </a:endParaRPr>
            </a:p>
          </p:txBody>
        </p:sp>
        <p:sp>
          <p:nvSpPr>
            <p:cNvPr id="227369" name="Text Box 41"/>
            <p:cNvSpPr txBox="1">
              <a:spLocks noChangeArrowheads="1"/>
            </p:cNvSpPr>
            <p:nvPr/>
          </p:nvSpPr>
          <p:spPr bwMode="auto">
            <a:xfrm>
              <a:off x="144" y="3234"/>
              <a:ext cx="604" cy="374"/>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anose="02020603050405020304" pitchFamily="18" charset="0"/>
                </a:rPr>
                <a:t>i </a:t>
              </a:r>
              <a:r>
                <a:rPr lang="en-US" altLang="zh-CN" sz="3300" b="1" dirty="0">
                  <a:solidFill>
                    <a:schemeClr val="hlink"/>
                  </a:solidFill>
                  <a:effectLst>
                    <a:outerShdw blurRad="38100" dist="38100" dir="2700000" algn="tl">
                      <a:srgbClr val="C0C0C0"/>
                    </a:outerShdw>
                  </a:effectLst>
                  <a:latin typeface="Times New Roman" panose="02020603050405020304" pitchFamily="18" charset="0"/>
                </a:rPr>
                <a:t>= 3</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14355" name="Line 42"/>
            <p:cNvSpPr>
              <a:spLocks noChangeShapeType="1"/>
            </p:cNvSpPr>
            <p:nvPr/>
          </p:nvSpPr>
          <p:spPr bwMode="auto">
            <a:xfrm>
              <a:off x="2400" y="3936"/>
              <a:ext cx="2064" cy="0"/>
            </a:xfrm>
            <a:prstGeom prst="line">
              <a:avLst/>
            </a:prstGeom>
            <a:noFill/>
            <a:ln w="19050">
              <a:solidFill>
                <a:srgbClr val="00808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43"/>
            <p:cNvSpPr>
              <a:spLocks noChangeShapeType="1"/>
            </p:cNvSpPr>
            <p:nvPr/>
          </p:nvSpPr>
          <p:spPr bwMode="auto">
            <a:xfrm flipH="1">
              <a:off x="2400" y="4032"/>
              <a:ext cx="2064" cy="0"/>
            </a:xfrm>
            <a:prstGeom prst="line">
              <a:avLst/>
            </a:prstGeom>
            <a:noFill/>
            <a:ln w="1905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三、2路－归并排序(举例)</a:t>
            </a:r>
            <a:endParaRPr lang="en-US" altLang="zh-CN" sz="3300">
              <a:latin typeface="黑体" panose="02010609060101010101" pitchFamily="49" charset="-122"/>
              <a:ea typeface="黑体" panose="02010609060101010101" pitchFamily="49" charset="-122"/>
            </a:endParaRPr>
          </a:p>
        </p:txBody>
      </p:sp>
      <p:sp>
        <p:nvSpPr>
          <p:cNvPr id="942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F591D6E-1154-4A28-800E-EDBF4F9BE36B}" type="slidenum">
              <a:rPr lang="zh-CN" altLang="en-US" sz="2400"/>
            </a:fld>
            <a:endParaRPr lang="en-US" altLang="zh-CN" sz="2400"/>
          </a:p>
        </p:txBody>
      </p:sp>
      <p:sp>
        <p:nvSpPr>
          <p:cNvPr id="9421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4213"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94214" name="Group 8"/>
          <p:cNvGrpSpPr/>
          <p:nvPr/>
        </p:nvGrpSpPr>
        <p:grpSpPr bwMode="auto">
          <a:xfrm>
            <a:off x="2895600" y="2816228"/>
            <a:ext cx="4572012" cy="915982"/>
            <a:chOff x="1200" y="3070"/>
            <a:chExt cx="2881" cy="578"/>
          </a:xfrm>
        </p:grpSpPr>
        <p:sp>
          <p:nvSpPr>
            <p:cNvPr id="94237" name="Text Box 9"/>
            <p:cNvSpPr txBox="1">
              <a:spLocks noChangeArrowheads="1"/>
            </p:cNvSpPr>
            <p:nvPr/>
          </p:nvSpPr>
          <p:spPr bwMode="auto">
            <a:xfrm>
              <a:off x="1248" y="3070"/>
              <a:ext cx="28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    </a:t>
              </a:r>
              <a:endParaRPr lang="en-US" altLang="zh-CN" sz="2400" dirty="0">
                <a:latin typeface="Times New Roman" panose="02020603050405020304" pitchFamily="18" charset="0"/>
              </a:endParaRPr>
            </a:p>
          </p:txBody>
        </p:sp>
        <p:sp>
          <p:nvSpPr>
            <p:cNvPr id="290826" name="Oval 10"/>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27" name="Oval 11"/>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28" name="Oval 12"/>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29" name="Oval 13"/>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0" name="Oval 14"/>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1" name="Oval 15"/>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94215" name="Group 24"/>
          <p:cNvGrpSpPr/>
          <p:nvPr/>
        </p:nvGrpSpPr>
        <p:grpSpPr bwMode="auto">
          <a:xfrm>
            <a:off x="2971800" y="4194175"/>
            <a:ext cx="4343400" cy="530225"/>
            <a:chOff x="1872" y="2688"/>
            <a:chExt cx="2736" cy="336"/>
          </a:xfrm>
        </p:grpSpPr>
        <p:sp>
          <p:nvSpPr>
            <p:cNvPr id="290834" name="Oval 18"/>
            <p:cNvSpPr>
              <a:spLocks noChangeArrowheads="1"/>
            </p:cNvSpPr>
            <p:nvPr/>
          </p:nvSpPr>
          <p:spPr bwMode="auto">
            <a:xfrm>
              <a:off x="1872"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5" name="Oval 19"/>
            <p:cNvSpPr>
              <a:spLocks noChangeArrowheads="1"/>
            </p:cNvSpPr>
            <p:nvPr/>
          </p:nvSpPr>
          <p:spPr bwMode="auto">
            <a:xfrm>
              <a:off x="3840"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6" name="Oval 20"/>
            <p:cNvSpPr>
              <a:spLocks noChangeArrowheads="1"/>
            </p:cNvSpPr>
            <p:nvPr/>
          </p:nvSpPr>
          <p:spPr bwMode="auto">
            <a:xfrm>
              <a:off x="2304"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7" name="Oval 21"/>
            <p:cNvSpPr>
              <a:spLocks noChangeArrowheads="1"/>
            </p:cNvSpPr>
            <p:nvPr/>
          </p:nvSpPr>
          <p:spPr bwMode="auto">
            <a:xfrm>
              <a:off x="3264"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8" name="Oval 22"/>
            <p:cNvSpPr>
              <a:spLocks noChangeArrowheads="1"/>
            </p:cNvSpPr>
            <p:nvPr/>
          </p:nvSpPr>
          <p:spPr bwMode="auto">
            <a:xfrm>
              <a:off x="2880"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9" name="Oval 23"/>
            <p:cNvSpPr>
              <a:spLocks noChangeArrowheads="1"/>
            </p:cNvSpPr>
            <p:nvPr/>
          </p:nvSpPr>
          <p:spPr bwMode="auto">
            <a:xfrm>
              <a:off x="4272"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94216" name="Group 39"/>
          <p:cNvGrpSpPr/>
          <p:nvPr/>
        </p:nvGrpSpPr>
        <p:grpSpPr bwMode="auto">
          <a:xfrm>
            <a:off x="2971800" y="5108575"/>
            <a:ext cx="4343400" cy="530225"/>
            <a:chOff x="1872" y="3216"/>
            <a:chExt cx="2736" cy="336"/>
          </a:xfrm>
        </p:grpSpPr>
        <p:sp>
          <p:nvSpPr>
            <p:cNvPr id="290842" name="Oval 26"/>
            <p:cNvSpPr>
              <a:spLocks noChangeArrowheads="1"/>
            </p:cNvSpPr>
            <p:nvPr/>
          </p:nvSpPr>
          <p:spPr bwMode="auto">
            <a:xfrm>
              <a:off x="1872"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3" name="Oval 27"/>
            <p:cNvSpPr>
              <a:spLocks noChangeArrowheads="1"/>
            </p:cNvSpPr>
            <p:nvPr/>
          </p:nvSpPr>
          <p:spPr bwMode="auto">
            <a:xfrm>
              <a:off x="3840"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4" name="Oval 28"/>
            <p:cNvSpPr>
              <a:spLocks noChangeArrowheads="1"/>
            </p:cNvSpPr>
            <p:nvPr/>
          </p:nvSpPr>
          <p:spPr bwMode="auto">
            <a:xfrm>
              <a:off x="230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5" name="Oval 29"/>
            <p:cNvSpPr>
              <a:spLocks noChangeArrowheads="1"/>
            </p:cNvSpPr>
            <p:nvPr/>
          </p:nvSpPr>
          <p:spPr bwMode="auto">
            <a:xfrm>
              <a:off x="326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6" name="Oval 30"/>
            <p:cNvSpPr>
              <a:spLocks noChangeArrowheads="1"/>
            </p:cNvSpPr>
            <p:nvPr/>
          </p:nvSpPr>
          <p:spPr bwMode="auto">
            <a:xfrm>
              <a:off x="2880"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7" name="Oval 31"/>
            <p:cNvSpPr>
              <a:spLocks noChangeArrowheads="1"/>
            </p:cNvSpPr>
            <p:nvPr/>
          </p:nvSpPr>
          <p:spPr bwMode="auto">
            <a:xfrm>
              <a:off x="4272"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94217" name="Group 38"/>
          <p:cNvGrpSpPr/>
          <p:nvPr/>
        </p:nvGrpSpPr>
        <p:grpSpPr bwMode="auto">
          <a:xfrm>
            <a:off x="3048000" y="6019800"/>
            <a:ext cx="4267200" cy="533400"/>
            <a:chOff x="1920" y="3792"/>
            <a:chExt cx="2688" cy="336"/>
          </a:xfrm>
        </p:grpSpPr>
        <p:sp>
          <p:nvSpPr>
            <p:cNvPr id="290848" name="Oval 32"/>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9" name="Oval 33"/>
            <p:cNvSpPr>
              <a:spLocks noChangeArrowheads="1"/>
            </p:cNvSpPr>
            <p:nvPr/>
          </p:nvSpPr>
          <p:spPr bwMode="auto">
            <a:xfrm>
              <a:off x="192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0" name="Oval 34"/>
            <p:cNvSpPr>
              <a:spLocks noChangeArrowheads="1"/>
            </p:cNvSpPr>
            <p:nvPr/>
          </p:nvSpPr>
          <p:spPr bwMode="auto">
            <a:xfrm>
              <a:off x="33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1" name="Oval 35"/>
            <p:cNvSpPr>
              <a:spLocks noChangeArrowheads="1"/>
            </p:cNvSpPr>
            <p:nvPr/>
          </p:nvSpPr>
          <p:spPr bwMode="auto">
            <a:xfrm>
              <a:off x="42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2" name="Oval 36"/>
            <p:cNvSpPr>
              <a:spLocks noChangeArrowheads="1"/>
            </p:cNvSpPr>
            <p:nvPr/>
          </p:nvSpPr>
          <p:spPr bwMode="auto">
            <a:xfrm>
              <a:off x="3888"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3" name="Oval 37"/>
            <p:cNvSpPr>
              <a:spLocks noChangeArrowheads="1"/>
            </p:cNvSpPr>
            <p:nvPr/>
          </p:nvSpPr>
          <p:spPr bwMode="auto">
            <a:xfrm>
              <a:off x="235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94218" name="Text Box 40"/>
          <p:cNvSpPr txBox="1">
            <a:spLocks noChangeArrowheads="1"/>
          </p:cNvSpPr>
          <p:nvPr/>
        </p:nvSpPr>
        <p:spPr bwMode="auto">
          <a:xfrm>
            <a:off x="762000" y="4267200"/>
            <a:ext cx="19050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t>一趟归并之后</a:t>
            </a:r>
            <a:endParaRPr lang="zh-CN" altLang="en-US" sz="2000" dirty="0"/>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二趟归并之后</a:t>
            </a:r>
            <a:endParaRPr lang="zh-CN" altLang="en-US" sz="2000" dirty="0"/>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三趟归并之后</a:t>
            </a:r>
            <a:endParaRPr lang="zh-CN" alt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FD67A05-64FE-42C3-A022-BB7BC949C905}" type="slidenum">
              <a:rPr lang="en-US" altLang="zh-CN" sz="2400">
                <a:latin typeface="黑体" panose="02010609060101010101" pitchFamily="49" charset="-122"/>
                <a:ea typeface="黑体" panose="02010609060101010101" pitchFamily="49" charset="-122"/>
              </a:rPr>
            </a:fld>
            <a:endParaRPr lang="en-US" altLang="zh-CN" sz="2400">
              <a:latin typeface="黑体" panose="02010609060101010101" pitchFamily="49" charset="-122"/>
              <a:ea typeface="黑体" panose="02010609060101010101" pitchFamily="49" charset="-122"/>
            </a:endParaRPr>
          </a:p>
        </p:txBody>
      </p:sp>
      <p:sp>
        <p:nvSpPr>
          <p:cNvPr id="781316" name="Rectangle 4"/>
          <p:cNvSpPr>
            <a:spLocks noChangeArrowheads="1"/>
          </p:cNvSpPr>
          <p:nvPr/>
        </p:nvSpPr>
        <p:spPr bwMode="auto">
          <a:xfrm>
            <a:off x="500063" y="1357313"/>
            <a:ext cx="8153400" cy="1295400"/>
          </a:xfrm>
          <a:prstGeom prst="rect">
            <a:avLst/>
          </a:prstGeom>
          <a:noFill/>
          <a:ln w="9525">
            <a:noFill/>
            <a:miter lim="800000"/>
          </a:ln>
          <a:effectLst/>
        </p:spPr>
        <p:txBody>
          <a:bodyPr anchor="ctr"/>
          <a:lstStyle/>
          <a:p>
            <a:pPr eaLnBrk="1" hangingPunct="1">
              <a:defRPr/>
            </a:pPr>
            <a:r>
              <a:rPr lang="zh-CN" altLang="en-US" sz="2800" b="1" dirty="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关键字序列</a:t>
            </a:r>
            <a:r>
              <a:rPr lang="en-US" altLang="zh-CN" sz="2800" b="1">
                <a:latin typeface="黑体" panose="02010609060101010101" pitchFamily="49" charset="-122"/>
                <a:ea typeface="黑体" panose="02010609060101010101" pitchFamily="49" charset="-122"/>
              </a:rPr>
              <a:t>T =</a:t>
            </a:r>
            <a:r>
              <a:rPr lang="zh-CN" altLang="en-US" sz="2800" b="1">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25</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49</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25</a:t>
            </a:r>
            <a:r>
              <a:rPr lang="en-US" altLang="zh-CN"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93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62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72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08</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37</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16</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54</a:t>
            </a:r>
            <a:r>
              <a:rPr lang="zh-CN" altLang="en-US" sz="2800" b="1" dirty="0">
                <a:latin typeface="黑体" panose="02010609060101010101" pitchFamily="49" charset="-122"/>
                <a:ea typeface="黑体" panose="02010609060101010101" pitchFamily="49" charset="-122"/>
              </a:rPr>
              <a:t>），请给出归并排序的具体实现过程。</a:t>
            </a:r>
            <a:endParaRPr lang="zh-CN" altLang="en-US" sz="2800" b="1" dirty="0">
              <a:latin typeface="黑体" panose="02010609060101010101" pitchFamily="49" charset="-122"/>
              <a:ea typeface="黑体" panose="02010609060101010101" pitchFamily="49" charset="-122"/>
            </a:endParaRPr>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1316"/>
                                        </p:tgtEl>
                                        <p:attrNameLst>
                                          <p:attrName>style.visibility</p:attrName>
                                        </p:attrNameLst>
                                      </p:cBhvr>
                                      <p:to>
                                        <p:strVal val="visible"/>
                                      </p:to>
                                    </p:set>
                                    <p:anim calcmode="lin" valueType="num">
                                      <p:cBhvr additive="base">
                                        <p:cTn id="7" dur="500" fill="hold"/>
                                        <p:tgtEl>
                                          <p:spTgt spid="781316"/>
                                        </p:tgtEl>
                                        <p:attrNameLst>
                                          <p:attrName>ppt_x</p:attrName>
                                        </p:attrNameLst>
                                      </p:cBhvr>
                                      <p:tavLst>
                                        <p:tav tm="0">
                                          <p:val>
                                            <p:strVal val="#ppt_x"/>
                                          </p:val>
                                        </p:tav>
                                        <p:tav tm="100000">
                                          <p:val>
                                            <p:strVal val="#ppt_x"/>
                                          </p:val>
                                        </p:tav>
                                      </p:tavLst>
                                    </p:anim>
                                    <p:anim calcmode="lin" valueType="num">
                                      <p:cBhvr additive="base">
                                        <p:cTn id="8" dur="500" fill="hold"/>
                                        <p:tgtEl>
                                          <p:spTgt spid="781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D6B47C7-A8CD-46D4-B134-9FC0B9EEE35A}" type="slidenum">
              <a:rPr lang="en-US" altLang="zh-CN" sz="2400"/>
            </a:fld>
            <a:endParaRPr lang="en-US" altLang="zh-CN" sz="2400"/>
          </a:p>
        </p:txBody>
      </p:sp>
      <p:grpSp>
        <p:nvGrpSpPr>
          <p:cNvPr id="2" name="Group 2"/>
          <p:cNvGrpSpPr/>
          <p:nvPr/>
        </p:nvGrpSpPr>
        <p:grpSpPr bwMode="auto">
          <a:xfrm>
            <a:off x="1371600" y="1157288"/>
            <a:ext cx="7543800" cy="533400"/>
            <a:chOff x="144" y="720"/>
            <a:chExt cx="4752" cy="336"/>
          </a:xfrm>
        </p:grpSpPr>
        <p:sp>
          <p:nvSpPr>
            <p:cNvPr id="782339" name="Rectangle 3" descr="白色大理石"/>
            <p:cNvSpPr>
              <a:spLocks noChangeArrowheads="1"/>
            </p:cNvSpPr>
            <p:nvPr/>
          </p:nvSpPr>
          <p:spPr bwMode="auto">
            <a:xfrm>
              <a:off x="144" y="72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0" name="Rectangle 4" descr="白色大理石"/>
            <p:cNvSpPr>
              <a:spLocks noChangeArrowheads="1"/>
            </p:cNvSpPr>
            <p:nvPr/>
          </p:nvSpPr>
          <p:spPr bwMode="auto">
            <a:xfrm>
              <a:off x="624"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1" name="Rectangle 5" descr="白色大理石"/>
            <p:cNvSpPr>
              <a:spLocks noChangeArrowheads="1"/>
            </p:cNvSpPr>
            <p:nvPr/>
          </p:nvSpPr>
          <p:spPr bwMode="auto">
            <a:xfrm>
              <a:off x="1536"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2" name="Rectangle 6" descr="白色大理石"/>
            <p:cNvSpPr>
              <a:spLocks noChangeArrowheads="1"/>
            </p:cNvSpPr>
            <p:nvPr/>
          </p:nvSpPr>
          <p:spPr bwMode="auto">
            <a:xfrm>
              <a:off x="1968"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3" name="Rectangle 7" descr="白色大理石"/>
            <p:cNvSpPr>
              <a:spLocks noChangeArrowheads="1"/>
            </p:cNvSpPr>
            <p:nvPr/>
          </p:nvSpPr>
          <p:spPr bwMode="auto">
            <a:xfrm>
              <a:off x="2400"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4" name="Rectangle 8" descr="白色大理石"/>
            <p:cNvSpPr>
              <a:spLocks noChangeArrowheads="1"/>
            </p:cNvSpPr>
            <p:nvPr/>
          </p:nvSpPr>
          <p:spPr bwMode="auto">
            <a:xfrm>
              <a:off x="2832"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5" name="Rectangle 9" descr="白色大理石"/>
            <p:cNvSpPr>
              <a:spLocks noChangeArrowheads="1"/>
            </p:cNvSpPr>
            <p:nvPr/>
          </p:nvSpPr>
          <p:spPr bwMode="auto">
            <a:xfrm>
              <a:off x="3264"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6" name="Rectangle 10" descr="白色大理石"/>
            <p:cNvSpPr>
              <a:spLocks noChangeArrowheads="1"/>
            </p:cNvSpPr>
            <p:nvPr/>
          </p:nvSpPr>
          <p:spPr bwMode="auto">
            <a:xfrm>
              <a:off x="3696"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7" name="Rectangle 11" descr="白色大理石"/>
            <p:cNvSpPr>
              <a:spLocks noChangeArrowheads="1"/>
            </p:cNvSpPr>
            <p:nvPr/>
          </p:nvSpPr>
          <p:spPr bwMode="auto">
            <a:xfrm>
              <a:off x="4128"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8" name="Rectangle 12" descr="白色大理石"/>
            <p:cNvSpPr>
              <a:spLocks noChangeArrowheads="1"/>
            </p:cNvSpPr>
            <p:nvPr/>
          </p:nvSpPr>
          <p:spPr bwMode="auto">
            <a:xfrm>
              <a:off x="4560"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9" name="Rectangle 13" descr="白色大理石"/>
            <p:cNvSpPr>
              <a:spLocks noChangeArrowheads="1"/>
            </p:cNvSpPr>
            <p:nvPr/>
          </p:nvSpPr>
          <p:spPr bwMode="auto">
            <a:xfrm>
              <a:off x="1056" y="72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grpSp>
        <p:nvGrpSpPr>
          <p:cNvPr id="3" name="Group 14"/>
          <p:cNvGrpSpPr/>
          <p:nvPr/>
        </p:nvGrpSpPr>
        <p:grpSpPr bwMode="auto">
          <a:xfrm>
            <a:off x="1371600" y="1690688"/>
            <a:ext cx="1295400" cy="1143000"/>
            <a:chOff x="144" y="1056"/>
            <a:chExt cx="816" cy="720"/>
          </a:xfrm>
        </p:grpSpPr>
        <p:sp>
          <p:nvSpPr>
            <p:cNvPr id="782351" name="Rectangle 15" descr="白色大理石"/>
            <p:cNvSpPr>
              <a:spLocks noChangeArrowheads="1"/>
            </p:cNvSpPr>
            <p:nvPr/>
          </p:nvSpPr>
          <p:spPr bwMode="auto">
            <a:xfrm>
              <a:off x="144"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52" name="Rectangle 16" descr="白色大理石"/>
            <p:cNvSpPr>
              <a:spLocks noChangeArrowheads="1"/>
            </p:cNvSpPr>
            <p:nvPr/>
          </p:nvSpPr>
          <p:spPr bwMode="auto">
            <a:xfrm>
              <a:off x="528"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44" name="Line 17"/>
            <p:cNvSpPr>
              <a:spLocks noChangeShapeType="1"/>
            </p:cNvSpPr>
            <p:nvPr/>
          </p:nvSpPr>
          <p:spPr bwMode="auto">
            <a:xfrm>
              <a:off x="144"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5" name="Line 18"/>
            <p:cNvSpPr>
              <a:spLocks noChangeShapeType="1"/>
            </p:cNvSpPr>
            <p:nvPr/>
          </p:nvSpPr>
          <p:spPr bwMode="auto">
            <a:xfrm>
              <a:off x="960"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9"/>
          <p:cNvGrpSpPr/>
          <p:nvPr/>
        </p:nvGrpSpPr>
        <p:grpSpPr bwMode="auto">
          <a:xfrm>
            <a:off x="2819400" y="1690688"/>
            <a:ext cx="1295400" cy="1143000"/>
            <a:chOff x="1056" y="1056"/>
            <a:chExt cx="816" cy="720"/>
          </a:xfrm>
        </p:grpSpPr>
        <p:sp>
          <p:nvSpPr>
            <p:cNvPr id="782356" name="Rectangle 20" descr="白色大理石"/>
            <p:cNvSpPr>
              <a:spLocks noChangeArrowheads="1"/>
            </p:cNvSpPr>
            <p:nvPr/>
          </p:nvSpPr>
          <p:spPr bwMode="auto">
            <a:xfrm>
              <a:off x="1056" y="1440"/>
              <a:ext cx="480"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57" name="Rectangle 21" descr="白色大理石"/>
            <p:cNvSpPr>
              <a:spLocks noChangeArrowheads="1"/>
            </p:cNvSpPr>
            <p:nvPr/>
          </p:nvSpPr>
          <p:spPr bwMode="auto">
            <a:xfrm>
              <a:off x="1440"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40" name="Line 22"/>
            <p:cNvSpPr>
              <a:spLocks noChangeShapeType="1"/>
            </p:cNvSpPr>
            <p:nvPr/>
          </p:nvSpPr>
          <p:spPr bwMode="auto">
            <a:xfrm>
              <a:off x="105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1" name="Line 23"/>
            <p:cNvSpPr>
              <a:spLocks noChangeShapeType="1"/>
            </p:cNvSpPr>
            <p:nvPr/>
          </p:nvSpPr>
          <p:spPr bwMode="auto">
            <a:xfrm>
              <a:off x="1872"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4"/>
          <p:cNvGrpSpPr/>
          <p:nvPr/>
        </p:nvGrpSpPr>
        <p:grpSpPr bwMode="auto">
          <a:xfrm>
            <a:off x="4267200" y="1690688"/>
            <a:ext cx="1219200" cy="1143000"/>
            <a:chOff x="1968" y="1056"/>
            <a:chExt cx="768" cy="720"/>
          </a:xfrm>
        </p:grpSpPr>
        <p:sp>
          <p:nvSpPr>
            <p:cNvPr id="782361" name="Rectangle 25" descr="白色大理石"/>
            <p:cNvSpPr>
              <a:spLocks noChangeArrowheads="1"/>
            </p:cNvSpPr>
            <p:nvPr/>
          </p:nvSpPr>
          <p:spPr bwMode="auto">
            <a:xfrm>
              <a:off x="1968"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62" name="Rectangle 26" descr="白色大理石"/>
            <p:cNvSpPr>
              <a:spLocks noChangeArrowheads="1"/>
            </p:cNvSpPr>
            <p:nvPr/>
          </p:nvSpPr>
          <p:spPr bwMode="auto">
            <a:xfrm>
              <a:off x="2352" y="144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36" name="Line 27"/>
            <p:cNvSpPr>
              <a:spLocks noChangeShapeType="1"/>
            </p:cNvSpPr>
            <p:nvPr/>
          </p:nvSpPr>
          <p:spPr bwMode="auto">
            <a:xfrm>
              <a:off x="1968"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7" name="Line 28"/>
            <p:cNvSpPr>
              <a:spLocks noChangeShapeType="1"/>
            </p:cNvSpPr>
            <p:nvPr/>
          </p:nvSpPr>
          <p:spPr bwMode="auto">
            <a:xfrm>
              <a:off x="273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9"/>
          <p:cNvGrpSpPr/>
          <p:nvPr/>
        </p:nvGrpSpPr>
        <p:grpSpPr bwMode="auto">
          <a:xfrm>
            <a:off x="5638800" y="1690688"/>
            <a:ext cx="1219200" cy="1143000"/>
            <a:chOff x="2832" y="1056"/>
            <a:chExt cx="768" cy="720"/>
          </a:xfrm>
        </p:grpSpPr>
        <p:sp>
          <p:nvSpPr>
            <p:cNvPr id="782366" name="Rectangle 30" descr="白色大理石"/>
            <p:cNvSpPr>
              <a:spLocks noChangeArrowheads="1"/>
            </p:cNvSpPr>
            <p:nvPr/>
          </p:nvSpPr>
          <p:spPr bwMode="auto">
            <a:xfrm>
              <a:off x="2832"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67" name="Rectangle 31" descr="白色大理石"/>
            <p:cNvSpPr>
              <a:spLocks noChangeArrowheads="1"/>
            </p:cNvSpPr>
            <p:nvPr/>
          </p:nvSpPr>
          <p:spPr bwMode="auto">
            <a:xfrm>
              <a:off x="3216" y="144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32" name="Line 32"/>
            <p:cNvSpPr>
              <a:spLocks noChangeShapeType="1"/>
            </p:cNvSpPr>
            <p:nvPr/>
          </p:nvSpPr>
          <p:spPr bwMode="auto">
            <a:xfrm>
              <a:off x="2832"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3" name="Line 33"/>
            <p:cNvSpPr>
              <a:spLocks noChangeShapeType="1"/>
            </p:cNvSpPr>
            <p:nvPr/>
          </p:nvSpPr>
          <p:spPr bwMode="auto">
            <a:xfrm>
              <a:off x="3600"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4"/>
          <p:cNvGrpSpPr/>
          <p:nvPr/>
        </p:nvGrpSpPr>
        <p:grpSpPr bwMode="auto">
          <a:xfrm>
            <a:off x="7010400" y="1690688"/>
            <a:ext cx="1219200" cy="1143000"/>
            <a:chOff x="3696" y="1056"/>
            <a:chExt cx="768" cy="720"/>
          </a:xfrm>
        </p:grpSpPr>
        <p:sp>
          <p:nvSpPr>
            <p:cNvPr id="782371" name="Rectangle 35" descr="白色大理石"/>
            <p:cNvSpPr>
              <a:spLocks noChangeArrowheads="1"/>
            </p:cNvSpPr>
            <p:nvPr/>
          </p:nvSpPr>
          <p:spPr bwMode="auto">
            <a:xfrm>
              <a:off x="3696" y="144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72" name="Rectangle 36" descr="白色大理石"/>
            <p:cNvSpPr>
              <a:spLocks noChangeArrowheads="1"/>
            </p:cNvSpPr>
            <p:nvPr/>
          </p:nvSpPr>
          <p:spPr bwMode="auto">
            <a:xfrm>
              <a:off x="4032"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28" name="Line 37"/>
            <p:cNvSpPr>
              <a:spLocks noChangeShapeType="1"/>
            </p:cNvSpPr>
            <p:nvPr/>
          </p:nvSpPr>
          <p:spPr bwMode="auto">
            <a:xfrm>
              <a:off x="369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9" name="Line 38"/>
            <p:cNvSpPr>
              <a:spLocks noChangeShapeType="1"/>
            </p:cNvSpPr>
            <p:nvPr/>
          </p:nvSpPr>
          <p:spPr bwMode="auto">
            <a:xfrm>
              <a:off x="4464"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39"/>
          <p:cNvGrpSpPr/>
          <p:nvPr/>
        </p:nvGrpSpPr>
        <p:grpSpPr bwMode="auto">
          <a:xfrm>
            <a:off x="8382000" y="1690688"/>
            <a:ext cx="533400" cy="1143000"/>
            <a:chOff x="4560" y="1056"/>
            <a:chExt cx="336" cy="720"/>
          </a:xfrm>
        </p:grpSpPr>
        <p:sp>
          <p:nvSpPr>
            <p:cNvPr id="782376" name="Rectangle 40" descr="白色大理石"/>
            <p:cNvSpPr>
              <a:spLocks noChangeArrowheads="1"/>
            </p:cNvSpPr>
            <p:nvPr/>
          </p:nvSpPr>
          <p:spPr bwMode="auto">
            <a:xfrm>
              <a:off x="4560" y="144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dirty="0">
                  <a:solidFill>
                    <a:schemeClr val="tx2"/>
                  </a:solidFill>
                  <a:effectLst>
                    <a:outerShdw blurRad="38100" dist="38100" dir="2700000" algn="tl">
                      <a:srgbClr val="C0C0C0"/>
                    </a:outerShdw>
                  </a:effectLst>
                  <a:ea typeface="仿宋_GB2312" pitchFamily="49" charset="-122"/>
                </a:rPr>
                <a:t>54</a:t>
              </a:r>
              <a:endParaRPr lang="en-US" altLang="zh-CN" sz="28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24" name="Line 41"/>
            <p:cNvSpPr>
              <a:spLocks noChangeShapeType="1"/>
            </p:cNvSpPr>
            <p:nvPr/>
          </p:nvSpPr>
          <p:spPr bwMode="auto">
            <a:xfrm>
              <a:off x="4560"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5" name="Line 42"/>
            <p:cNvSpPr>
              <a:spLocks noChangeShapeType="1"/>
            </p:cNvSpPr>
            <p:nvPr/>
          </p:nvSpPr>
          <p:spPr bwMode="auto">
            <a:xfrm>
              <a:off x="489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43"/>
          <p:cNvGrpSpPr/>
          <p:nvPr/>
        </p:nvGrpSpPr>
        <p:grpSpPr bwMode="auto">
          <a:xfrm>
            <a:off x="7010400" y="3976688"/>
            <a:ext cx="1752600" cy="1143000"/>
            <a:chOff x="3696" y="2496"/>
            <a:chExt cx="1104" cy="720"/>
          </a:xfrm>
        </p:grpSpPr>
        <p:sp>
          <p:nvSpPr>
            <p:cNvPr id="782380" name="Rectangle 44" descr="白色大理石"/>
            <p:cNvSpPr>
              <a:spLocks noChangeArrowheads="1"/>
            </p:cNvSpPr>
            <p:nvPr/>
          </p:nvSpPr>
          <p:spPr bwMode="auto">
            <a:xfrm>
              <a:off x="369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1" name="Rectangle 45" descr="白色大理石"/>
            <p:cNvSpPr>
              <a:spLocks noChangeArrowheads="1"/>
            </p:cNvSpPr>
            <p:nvPr/>
          </p:nvSpPr>
          <p:spPr bwMode="auto">
            <a:xfrm>
              <a:off x="4032"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2" name="Rectangle 46" descr="白色大理石"/>
            <p:cNvSpPr>
              <a:spLocks noChangeArrowheads="1"/>
            </p:cNvSpPr>
            <p:nvPr/>
          </p:nvSpPr>
          <p:spPr bwMode="auto">
            <a:xfrm>
              <a:off x="441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21" name="Line 47"/>
            <p:cNvSpPr>
              <a:spLocks noChangeShapeType="1"/>
            </p:cNvSpPr>
            <p:nvPr/>
          </p:nvSpPr>
          <p:spPr bwMode="auto">
            <a:xfrm>
              <a:off x="3696" y="249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2" name="Line 48"/>
            <p:cNvSpPr>
              <a:spLocks noChangeShapeType="1"/>
            </p:cNvSpPr>
            <p:nvPr/>
          </p:nvSpPr>
          <p:spPr bwMode="auto">
            <a:xfrm>
              <a:off x="4800" y="249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49"/>
          <p:cNvGrpSpPr/>
          <p:nvPr/>
        </p:nvGrpSpPr>
        <p:grpSpPr bwMode="auto">
          <a:xfrm>
            <a:off x="1371600" y="2833688"/>
            <a:ext cx="2743200" cy="1143000"/>
            <a:chOff x="144" y="1776"/>
            <a:chExt cx="1728" cy="720"/>
          </a:xfrm>
        </p:grpSpPr>
        <p:sp>
          <p:nvSpPr>
            <p:cNvPr id="782386" name="Rectangle 50" descr="白色大理石"/>
            <p:cNvSpPr>
              <a:spLocks noChangeArrowheads="1"/>
            </p:cNvSpPr>
            <p:nvPr/>
          </p:nvSpPr>
          <p:spPr bwMode="auto">
            <a:xfrm>
              <a:off x="144"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7" name="Rectangle 51" descr="白色大理石"/>
            <p:cNvSpPr>
              <a:spLocks noChangeArrowheads="1"/>
            </p:cNvSpPr>
            <p:nvPr/>
          </p:nvSpPr>
          <p:spPr bwMode="auto">
            <a:xfrm>
              <a:off x="528"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8" name="Rectangle 52" descr="白色大理石"/>
            <p:cNvSpPr>
              <a:spLocks noChangeArrowheads="1"/>
            </p:cNvSpPr>
            <p:nvPr/>
          </p:nvSpPr>
          <p:spPr bwMode="auto">
            <a:xfrm>
              <a:off x="864"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9" name="Rectangle 53" descr="白色大理石"/>
            <p:cNvSpPr>
              <a:spLocks noChangeArrowheads="1"/>
            </p:cNvSpPr>
            <p:nvPr/>
          </p:nvSpPr>
          <p:spPr bwMode="auto">
            <a:xfrm>
              <a:off x="1248"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16" name="Line 54"/>
            <p:cNvSpPr>
              <a:spLocks noChangeShapeType="1"/>
            </p:cNvSpPr>
            <p:nvPr/>
          </p:nvSpPr>
          <p:spPr bwMode="auto">
            <a:xfrm>
              <a:off x="144"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7" name="Line 55"/>
            <p:cNvSpPr>
              <a:spLocks noChangeShapeType="1"/>
            </p:cNvSpPr>
            <p:nvPr/>
          </p:nvSpPr>
          <p:spPr bwMode="auto">
            <a:xfrm flipH="1">
              <a:off x="1728" y="1776"/>
              <a:ext cx="144" cy="288"/>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6"/>
          <p:cNvGrpSpPr/>
          <p:nvPr/>
        </p:nvGrpSpPr>
        <p:grpSpPr bwMode="auto">
          <a:xfrm>
            <a:off x="4267200" y="2833688"/>
            <a:ext cx="2590800" cy="1143000"/>
            <a:chOff x="1968" y="1776"/>
            <a:chExt cx="1632" cy="720"/>
          </a:xfrm>
        </p:grpSpPr>
        <p:sp>
          <p:nvSpPr>
            <p:cNvPr id="782393" name="Rectangle 57" descr="白色大理石"/>
            <p:cNvSpPr>
              <a:spLocks noChangeArrowheads="1"/>
            </p:cNvSpPr>
            <p:nvPr/>
          </p:nvSpPr>
          <p:spPr bwMode="auto">
            <a:xfrm>
              <a:off x="1968"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94" name="Rectangle 58" descr="白色大理石"/>
            <p:cNvSpPr>
              <a:spLocks noChangeArrowheads="1"/>
            </p:cNvSpPr>
            <p:nvPr/>
          </p:nvSpPr>
          <p:spPr bwMode="auto">
            <a:xfrm>
              <a:off x="2352"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95" name="Rectangle 59" descr="白色大理石"/>
            <p:cNvSpPr>
              <a:spLocks noChangeArrowheads="1"/>
            </p:cNvSpPr>
            <p:nvPr/>
          </p:nvSpPr>
          <p:spPr bwMode="auto">
            <a:xfrm>
              <a:off x="2688" y="2160"/>
              <a:ext cx="433"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96" name="Rectangle 60" descr="白色大理石"/>
            <p:cNvSpPr>
              <a:spLocks noChangeArrowheads="1"/>
            </p:cNvSpPr>
            <p:nvPr/>
          </p:nvSpPr>
          <p:spPr bwMode="auto">
            <a:xfrm>
              <a:off x="3072" y="2160"/>
              <a:ext cx="385"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10" name="Line 61"/>
            <p:cNvSpPr>
              <a:spLocks noChangeShapeType="1"/>
            </p:cNvSpPr>
            <p:nvPr/>
          </p:nvSpPr>
          <p:spPr bwMode="auto">
            <a:xfrm>
              <a:off x="1968"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1" name="Line 62"/>
            <p:cNvSpPr>
              <a:spLocks noChangeShapeType="1"/>
            </p:cNvSpPr>
            <p:nvPr/>
          </p:nvSpPr>
          <p:spPr bwMode="auto">
            <a:xfrm flipH="1">
              <a:off x="3504" y="1776"/>
              <a:ext cx="96" cy="288"/>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63"/>
          <p:cNvGrpSpPr/>
          <p:nvPr/>
        </p:nvGrpSpPr>
        <p:grpSpPr bwMode="auto">
          <a:xfrm>
            <a:off x="1371600" y="3976688"/>
            <a:ext cx="5257800" cy="1143000"/>
            <a:chOff x="144" y="2496"/>
            <a:chExt cx="3312" cy="720"/>
          </a:xfrm>
        </p:grpSpPr>
        <p:sp>
          <p:nvSpPr>
            <p:cNvPr id="782400" name="Rectangle 64" descr="白色大理石"/>
            <p:cNvSpPr>
              <a:spLocks noChangeArrowheads="1"/>
            </p:cNvSpPr>
            <p:nvPr/>
          </p:nvSpPr>
          <p:spPr bwMode="auto">
            <a:xfrm>
              <a:off x="144"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1" name="Rectangle 65" descr="白色大理石"/>
            <p:cNvSpPr>
              <a:spLocks noChangeArrowheads="1"/>
            </p:cNvSpPr>
            <p:nvPr/>
          </p:nvSpPr>
          <p:spPr bwMode="auto">
            <a:xfrm>
              <a:off x="528"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2" name="Rectangle 66" descr="白色大理石"/>
            <p:cNvSpPr>
              <a:spLocks noChangeArrowheads="1"/>
            </p:cNvSpPr>
            <p:nvPr/>
          </p:nvSpPr>
          <p:spPr bwMode="auto">
            <a:xfrm>
              <a:off x="864"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3" name="Rectangle 67" descr="白色大理石"/>
            <p:cNvSpPr>
              <a:spLocks noChangeArrowheads="1"/>
            </p:cNvSpPr>
            <p:nvPr/>
          </p:nvSpPr>
          <p:spPr bwMode="auto">
            <a:xfrm>
              <a:off x="1248"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4" name="Rectangle 68" descr="白色大理石"/>
            <p:cNvSpPr>
              <a:spLocks noChangeArrowheads="1"/>
            </p:cNvSpPr>
            <p:nvPr/>
          </p:nvSpPr>
          <p:spPr bwMode="auto">
            <a:xfrm>
              <a:off x="1632"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5" name="Rectangle 69" descr="白色大理石"/>
            <p:cNvSpPr>
              <a:spLocks noChangeArrowheads="1"/>
            </p:cNvSpPr>
            <p:nvPr/>
          </p:nvSpPr>
          <p:spPr bwMode="auto">
            <a:xfrm>
              <a:off x="201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6" name="Rectangle 70" descr="白色大理石"/>
            <p:cNvSpPr>
              <a:spLocks noChangeArrowheads="1"/>
            </p:cNvSpPr>
            <p:nvPr/>
          </p:nvSpPr>
          <p:spPr bwMode="auto">
            <a:xfrm>
              <a:off x="2352"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7" name="Rectangle 71" descr="白色大理石"/>
            <p:cNvSpPr>
              <a:spLocks noChangeArrowheads="1"/>
            </p:cNvSpPr>
            <p:nvPr/>
          </p:nvSpPr>
          <p:spPr bwMode="auto">
            <a:xfrm>
              <a:off x="273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04" name="Line 72"/>
            <p:cNvSpPr>
              <a:spLocks noChangeShapeType="1"/>
            </p:cNvSpPr>
            <p:nvPr/>
          </p:nvSpPr>
          <p:spPr bwMode="auto">
            <a:xfrm>
              <a:off x="144" y="249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5" name="Line 73"/>
            <p:cNvSpPr>
              <a:spLocks noChangeShapeType="1"/>
            </p:cNvSpPr>
            <p:nvPr/>
          </p:nvSpPr>
          <p:spPr bwMode="auto">
            <a:xfrm flipH="1">
              <a:off x="3216" y="2496"/>
              <a:ext cx="240" cy="288"/>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4"/>
          <p:cNvGrpSpPr/>
          <p:nvPr/>
        </p:nvGrpSpPr>
        <p:grpSpPr bwMode="auto">
          <a:xfrm>
            <a:off x="1371600" y="5119688"/>
            <a:ext cx="7391400" cy="1143000"/>
            <a:chOff x="144" y="3216"/>
            <a:chExt cx="4656" cy="720"/>
          </a:xfrm>
        </p:grpSpPr>
        <p:sp>
          <p:nvSpPr>
            <p:cNvPr id="782411" name="Rectangle 75" descr="白色大理石"/>
            <p:cNvSpPr>
              <a:spLocks noChangeArrowheads="1"/>
            </p:cNvSpPr>
            <p:nvPr/>
          </p:nvSpPr>
          <p:spPr bwMode="auto">
            <a:xfrm>
              <a:off x="144"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2" name="Rectangle 76" descr="白色大理石"/>
            <p:cNvSpPr>
              <a:spLocks noChangeArrowheads="1"/>
            </p:cNvSpPr>
            <p:nvPr/>
          </p:nvSpPr>
          <p:spPr bwMode="auto">
            <a:xfrm>
              <a:off x="528"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3" name="Rectangle 77" descr="白色大理石"/>
            <p:cNvSpPr>
              <a:spLocks noChangeArrowheads="1"/>
            </p:cNvSpPr>
            <p:nvPr/>
          </p:nvSpPr>
          <p:spPr bwMode="auto">
            <a:xfrm>
              <a:off x="864"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4" name="Rectangle 78" descr="白色大理石"/>
            <p:cNvSpPr>
              <a:spLocks noChangeArrowheads="1"/>
            </p:cNvSpPr>
            <p:nvPr/>
          </p:nvSpPr>
          <p:spPr bwMode="auto">
            <a:xfrm>
              <a:off x="1248"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5" name="Rectangle 79" descr="白色大理石"/>
            <p:cNvSpPr>
              <a:spLocks noChangeArrowheads="1"/>
            </p:cNvSpPr>
            <p:nvPr/>
          </p:nvSpPr>
          <p:spPr bwMode="auto">
            <a:xfrm>
              <a:off x="1632"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6" name="Rectangle 80" descr="白色大理石"/>
            <p:cNvSpPr>
              <a:spLocks noChangeArrowheads="1"/>
            </p:cNvSpPr>
            <p:nvPr/>
          </p:nvSpPr>
          <p:spPr bwMode="auto">
            <a:xfrm>
              <a:off x="2016"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7" name="Rectangle 81" descr="白色大理石"/>
            <p:cNvSpPr>
              <a:spLocks noChangeArrowheads="1"/>
            </p:cNvSpPr>
            <p:nvPr/>
          </p:nvSpPr>
          <p:spPr bwMode="auto">
            <a:xfrm>
              <a:off x="2352"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8" name="Rectangle 82" descr="白色大理石"/>
            <p:cNvSpPr>
              <a:spLocks noChangeArrowheads="1"/>
            </p:cNvSpPr>
            <p:nvPr/>
          </p:nvSpPr>
          <p:spPr bwMode="auto">
            <a:xfrm>
              <a:off x="2736"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9" name="Rectangle 83" descr="白色大理石"/>
            <p:cNvSpPr>
              <a:spLocks noChangeArrowheads="1"/>
            </p:cNvSpPr>
            <p:nvPr/>
          </p:nvSpPr>
          <p:spPr bwMode="auto">
            <a:xfrm>
              <a:off x="3072"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20" name="Rectangle 84" descr="白色大理石"/>
            <p:cNvSpPr>
              <a:spLocks noChangeArrowheads="1"/>
            </p:cNvSpPr>
            <p:nvPr/>
          </p:nvSpPr>
          <p:spPr bwMode="auto">
            <a:xfrm>
              <a:off x="3408"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21" name="Rectangle 85" descr="白色大理石"/>
            <p:cNvSpPr>
              <a:spLocks noChangeArrowheads="1"/>
            </p:cNvSpPr>
            <p:nvPr/>
          </p:nvSpPr>
          <p:spPr bwMode="auto">
            <a:xfrm>
              <a:off x="3792"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294" name="Line 86"/>
            <p:cNvSpPr>
              <a:spLocks noChangeShapeType="1"/>
            </p:cNvSpPr>
            <p:nvPr/>
          </p:nvSpPr>
          <p:spPr bwMode="auto">
            <a:xfrm>
              <a:off x="192" y="321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5" name="Line 87"/>
            <p:cNvSpPr>
              <a:spLocks noChangeShapeType="1"/>
            </p:cNvSpPr>
            <p:nvPr/>
          </p:nvSpPr>
          <p:spPr bwMode="auto">
            <a:xfrm flipH="1">
              <a:off x="4224" y="3216"/>
              <a:ext cx="576"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24" name="Text Box 88"/>
          <p:cNvSpPr txBox="1">
            <a:spLocks noChangeArrowheads="1"/>
          </p:cNvSpPr>
          <p:nvPr/>
        </p:nvSpPr>
        <p:spPr bwMode="auto">
          <a:xfrm>
            <a:off x="308992" y="1235065"/>
            <a:ext cx="906017" cy="461665"/>
          </a:xfrm>
          <a:prstGeom prst="rect">
            <a:avLst/>
          </a:prstGeom>
          <a:noFill/>
          <a:ln w="9525">
            <a:noFill/>
            <a:miter lim="800000"/>
          </a:ln>
        </p:spPr>
        <p:txBody>
          <a:bodyPr wrap="none">
            <a:spAutoFit/>
          </a:bodyPr>
          <a:lstStyle/>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=1</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5" name="Rectangle 89"/>
          <p:cNvSpPr>
            <a:spLocks noChangeArrowheads="1"/>
          </p:cNvSpPr>
          <p:nvPr/>
        </p:nvSpPr>
        <p:spPr bwMode="auto">
          <a:xfrm>
            <a:off x="278531" y="2136775"/>
            <a:ext cx="957313"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1</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=2</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6" name="Rectangle 90"/>
          <p:cNvSpPr>
            <a:spLocks noChangeArrowheads="1"/>
          </p:cNvSpPr>
          <p:nvPr/>
        </p:nvSpPr>
        <p:spPr bwMode="auto">
          <a:xfrm>
            <a:off x="304799" y="3245572"/>
            <a:ext cx="957313"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2</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=4</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7" name="Rectangle 91"/>
          <p:cNvSpPr>
            <a:spLocks noChangeArrowheads="1"/>
          </p:cNvSpPr>
          <p:nvPr/>
        </p:nvSpPr>
        <p:spPr bwMode="auto">
          <a:xfrm>
            <a:off x="316631" y="4437489"/>
            <a:ext cx="957313"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3</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=8</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8" name="Rectangle 92"/>
          <p:cNvSpPr>
            <a:spLocks noChangeArrowheads="1"/>
          </p:cNvSpPr>
          <p:nvPr/>
        </p:nvSpPr>
        <p:spPr bwMode="auto">
          <a:xfrm>
            <a:off x="299022" y="5569803"/>
            <a:ext cx="1059906"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4</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=16</a:t>
            </a:r>
            <a:endParaRPr lang="en-US" altLang="zh-CN" b="1" dirty="0">
              <a:effectLst>
                <a:outerShdw blurRad="38100" dist="38100" dir="2700000" algn="tl">
                  <a:srgbClr val="C0C0C0"/>
                </a:outerShdw>
              </a:effectLst>
              <a:latin typeface="Times New Roman" panose="02020603050405020304" pitchFamily="18" charset="0"/>
            </a:endParaRPr>
          </a:p>
        </p:txBody>
      </p:sp>
      <p:grpSp>
        <p:nvGrpSpPr>
          <p:cNvPr id="14" name="Group 93"/>
          <p:cNvGrpSpPr/>
          <p:nvPr/>
        </p:nvGrpSpPr>
        <p:grpSpPr bwMode="auto">
          <a:xfrm>
            <a:off x="7010400" y="2833688"/>
            <a:ext cx="1828800" cy="1143000"/>
            <a:chOff x="3696" y="1776"/>
            <a:chExt cx="1152" cy="720"/>
          </a:xfrm>
        </p:grpSpPr>
        <p:sp>
          <p:nvSpPr>
            <p:cNvPr id="782430" name="Rectangle 94" descr="白色大理石"/>
            <p:cNvSpPr>
              <a:spLocks noChangeArrowheads="1"/>
            </p:cNvSpPr>
            <p:nvPr/>
          </p:nvSpPr>
          <p:spPr bwMode="auto">
            <a:xfrm>
              <a:off x="3696"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31" name="Rectangle 95" descr="白色大理石"/>
            <p:cNvSpPr>
              <a:spLocks noChangeArrowheads="1"/>
            </p:cNvSpPr>
            <p:nvPr/>
          </p:nvSpPr>
          <p:spPr bwMode="auto">
            <a:xfrm>
              <a:off x="4032"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32" name="Rectangle 96" descr="白色大理石"/>
            <p:cNvSpPr>
              <a:spLocks noChangeArrowheads="1"/>
            </p:cNvSpPr>
            <p:nvPr/>
          </p:nvSpPr>
          <p:spPr bwMode="auto">
            <a:xfrm>
              <a:off x="4416"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281" name="Line 97"/>
            <p:cNvSpPr>
              <a:spLocks noChangeShapeType="1"/>
            </p:cNvSpPr>
            <p:nvPr/>
          </p:nvSpPr>
          <p:spPr bwMode="auto">
            <a:xfrm>
              <a:off x="3696"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2" name="Line 98"/>
            <p:cNvSpPr>
              <a:spLocks noChangeShapeType="1"/>
            </p:cNvSpPr>
            <p:nvPr/>
          </p:nvSpPr>
          <p:spPr bwMode="auto">
            <a:xfrm>
              <a:off x="4848"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35" name="Rectangle 99"/>
          <p:cNvSpPr>
            <a:spLocks noChangeArrowheads="1"/>
          </p:cNvSpPr>
          <p:nvPr/>
        </p:nvSpPr>
        <p:spPr bwMode="auto">
          <a:xfrm>
            <a:off x="2214563" y="6338888"/>
            <a:ext cx="5024438" cy="523220"/>
          </a:xfrm>
          <a:prstGeom prst="rect">
            <a:avLst/>
          </a:prstGeom>
          <a:noFill/>
          <a:ln w="9525">
            <a:noFill/>
            <a:miter lim="800000"/>
          </a:ln>
        </p:spPr>
        <p:txBody>
          <a:bodyPr wrap="square">
            <a:spAutoFit/>
          </a:bodyPr>
          <a:lstStyle/>
          <a:p>
            <a:pPr eaLnBrk="1" hangingPunct="1">
              <a:defRPr/>
            </a:pP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整个归并排序仅需 </a:t>
            </a:r>
            <a:r>
              <a:rPr lang="zh-CN" altLang="en-US"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a:t>
            </a:r>
            <a:r>
              <a:rPr lang="en-US" altLang="zh-CN"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rPr>
              <a:t>log</a:t>
            </a:r>
            <a:r>
              <a:rPr lang="en-US" altLang="zh-CN" sz="2800" b="1" baseline="-25000"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lang="en-US" altLang="zh-CN"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rPr>
              <a:t>n</a:t>
            </a:r>
            <a:r>
              <a:rPr lang="en-US" altLang="zh-CN"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 </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趟</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424"/>
                                        </p:tgtEl>
                                        <p:attrNameLst>
                                          <p:attrName>style.visibility</p:attrName>
                                        </p:attrNameLst>
                                      </p:cBhvr>
                                      <p:to>
                                        <p:strVal val="visible"/>
                                      </p:to>
                                    </p:set>
                                    <p:anim calcmode="lin" valueType="num">
                                      <p:cBhvr additive="base">
                                        <p:cTn id="7" dur="500" fill="hold"/>
                                        <p:tgtEl>
                                          <p:spTgt spid="782424"/>
                                        </p:tgtEl>
                                        <p:attrNameLst>
                                          <p:attrName>ppt_x</p:attrName>
                                        </p:attrNameLst>
                                      </p:cBhvr>
                                      <p:tavLst>
                                        <p:tav tm="0">
                                          <p:val>
                                            <p:strVal val="0-#ppt_w/2"/>
                                          </p:val>
                                        </p:tav>
                                        <p:tav tm="100000">
                                          <p:val>
                                            <p:strVal val="#ppt_x"/>
                                          </p:val>
                                        </p:tav>
                                      </p:tavLst>
                                    </p:anim>
                                    <p:anim calcmode="lin" valueType="num">
                                      <p:cBhvr additive="base">
                                        <p:cTn id="8" dur="500" fill="hold"/>
                                        <p:tgtEl>
                                          <p:spTgt spid="7824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2425"/>
                                        </p:tgtEl>
                                        <p:attrNameLst>
                                          <p:attrName>style.visibility</p:attrName>
                                        </p:attrNameLst>
                                      </p:cBhvr>
                                      <p:to>
                                        <p:strVal val="visible"/>
                                      </p:to>
                                    </p:set>
                                    <p:anim calcmode="lin" valueType="num">
                                      <p:cBhvr additive="base">
                                        <p:cTn id="18" dur="500" fill="hold"/>
                                        <p:tgtEl>
                                          <p:spTgt spid="782425"/>
                                        </p:tgtEl>
                                        <p:attrNameLst>
                                          <p:attrName>ppt_x</p:attrName>
                                        </p:attrNameLst>
                                      </p:cBhvr>
                                      <p:tavLst>
                                        <p:tav tm="0">
                                          <p:val>
                                            <p:strVal val="0-#ppt_w/2"/>
                                          </p:val>
                                        </p:tav>
                                        <p:tav tm="100000">
                                          <p:val>
                                            <p:strVal val="#ppt_x"/>
                                          </p:val>
                                        </p:tav>
                                      </p:tavLst>
                                    </p:anim>
                                    <p:anim calcmode="lin" valueType="num">
                                      <p:cBhvr additive="base">
                                        <p:cTn id="19" dur="500" fill="hold"/>
                                        <p:tgtEl>
                                          <p:spTgt spid="7824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par>
                          <p:cTn id="37" fill="hold">
                            <p:stCondLst>
                              <p:cond delay="2000"/>
                            </p:stCondLst>
                            <p:childTnLst>
                              <p:par>
                                <p:cTn id="38" presetID="22" presetClass="entr" presetSubtype="1"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childTnLst>
                          </p:cTn>
                        </p:par>
                        <p:par>
                          <p:cTn id="41" fill="hold">
                            <p:stCondLst>
                              <p:cond delay="2500"/>
                            </p:stCondLst>
                            <p:childTnLst>
                              <p:par>
                                <p:cTn id="42" presetID="22" presetClass="entr" presetSubtype="1"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2426"/>
                                        </p:tgtEl>
                                        <p:attrNameLst>
                                          <p:attrName>style.visibility</p:attrName>
                                        </p:attrNameLst>
                                      </p:cBhvr>
                                      <p:to>
                                        <p:strVal val="visible"/>
                                      </p:to>
                                    </p:set>
                                    <p:anim calcmode="lin" valueType="num">
                                      <p:cBhvr additive="base">
                                        <p:cTn id="49" dur="500" fill="hold"/>
                                        <p:tgtEl>
                                          <p:spTgt spid="782426"/>
                                        </p:tgtEl>
                                        <p:attrNameLst>
                                          <p:attrName>ppt_x</p:attrName>
                                        </p:attrNameLst>
                                      </p:cBhvr>
                                      <p:tavLst>
                                        <p:tav tm="0">
                                          <p:val>
                                            <p:strVal val="0-#ppt_w/2"/>
                                          </p:val>
                                        </p:tav>
                                        <p:tav tm="100000">
                                          <p:val>
                                            <p:strVal val="#ppt_x"/>
                                          </p:val>
                                        </p:tav>
                                      </p:tavLst>
                                    </p:anim>
                                    <p:anim calcmode="lin" valueType="num">
                                      <p:cBhvr additive="base">
                                        <p:cTn id="50" dur="500" fill="hold"/>
                                        <p:tgtEl>
                                          <p:spTgt spid="7824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782427"/>
                                        </p:tgtEl>
                                        <p:attrNameLst>
                                          <p:attrName>style.visibility</p:attrName>
                                        </p:attrNameLst>
                                      </p:cBhvr>
                                      <p:to>
                                        <p:strVal val="visible"/>
                                      </p:to>
                                    </p:set>
                                    <p:anim calcmode="lin" valueType="num">
                                      <p:cBhvr additive="base">
                                        <p:cTn id="70" dur="500" fill="hold"/>
                                        <p:tgtEl>
                                          <p:spTgt spid="782427"/>
                                        </p:tgtEl>
                                        <p:attrNameLst>
                                          <p:attrName>ppt_x</p:attrName>
                                        </p:attrNameLst>
                                      </p:cBhvr>
                                      <p:tavLst>
                                        <p:tav tm="0">
                                          <p:val>
                                            <p:strVal val="0-#ppt_w/2"/>
                                          </p:val>
                                        </p:tav>
                                        <p:tav tm="100000">
                                          <p:val>
                                            <p:strVal val="#ppt_x"/>
                                          </p:val>
                                        </p:tav>
                                      </p:tavLst>
                                    </p:anim>
                                    <p:anim calcmode="lin" valueType="num">
                                      <p:cBhvr additive="base">
                                        <p:cTn id="71" dur="500" fill="hold"/>
                                        <p:tgtEl>
                                          <p:spTgt spid="78242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up)">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up)">
                                      <p:cBhvr>
                                        <p:cTn id="81" dur="500"/>
                                        <p:tgtEl>
                                          <p:spTgt spid="9"/>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82428"/>
                                        </p:tgtEl>
                                        <p:attrNameLst>
                                          <p:attrName>style.visibility</p:attrName>
                                        </p:attrNameLst>
                                      </p:cBhvr>
                                      <p:to>
                                        <p:strVal val="visible"/>
                                      </p:to>
                                    </p:set>
                                    <p:anim calcmode="lin" valueType="num">
                                      <p:cBhvr additive="base">
                                        <p:cTn id="86" dur="500" fill="hold"/>
                                        <p:tgtEl>
                                          <p:spTgt spid="782428"/>
                                        </p:tgtEl>
                                        <p:attrNameLst>
                                          <p:attrName>ppt_x</p:attrName>
                                        </p:attrNameLst>
                                      </p:cBhvr>
                                      <p:tavLst>
                                        <p:tav tm="0">
                                          <p:val>
                                            <p:strVal val="0-#ppt_w/2"/>
                                          </p:val>
                                        </p:tav>
                                        <p:tav tm="100000">
                                          <p:val>
                                            <p:strVal val="#ppt_x"/>
                                          </p:val>
                                        </p:tav>
                                      </p:tavLst>
                                    </p:anim>
                                    <p:anim calcmode="lin" valueType="num">
                                      <p:cBhvr additive="base">
                                        <p:cTn id="87" dur="500" fill="hold"/>
                                        <p:tgtEl>
                                          <p:spTgt spid="782428"/>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782435"/>
                                        </p:tgtEl>
                                        <p:attrNameLst>
                                          <p:attrName>style.visibility</p:attrName>
                                        </p:attrNameLst>
                                      </p:cBhvr>
                                      <p:to>
                                        <p:strVal val="visible"/>
                                      </p:to>
                                    </p:set>
                                    <p:anim calcmode="lin" valueType="num">
                                      <p:cBhvr>
                                        <p:cTn id="97" dur="500" fill="hold"/>
                                        <p:tgtEl>
                                          <p:spTgt spid="782435"/>
                                        </p:tgtEl>
                                        <p:attrNameLst>
                                          <p:attrName>ppt_w</p:attrName>
                                        </p:attrNameLst>
                                      </p:cBhvr>
                                      <p:tavLst>
                                        <p:tav tm="0">
                                          <p:val>
                                            <p:fltVal val="0"/>
                                          </p:val>
                                        </p:tav>
                                        <p:tav tm="100000">
                                          <p:val>
                                            <p:strVal val="#ppt_w"/>
                                          </p:val>
                                        </p:tav>
                                      </p:tavLst>
                                    </p:anim>
                                    <p:anim calcmode="lin" valueType="num">
                                      <p:cBhvr>
                                        <p:cTn id="98" dur="500" fill="hold"/>
                                        <p:tgtEl>
                                          <p:spTgt spid="7824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424" grpId="0" autoUpdateAnimBg="0"/>
      <p:bldP spid="782425" grpId="0" autoUpdateAnimBg="0"/>
      <p:bldP spid="782426" grpId="0" autoUpdateAnimBg="0"/>
      <p:bldP spid="782427" grpId="0" autoUpdateAnimBg="0"/>
      <p:bldP spid="782428" grpId="0" autoUpdateAnimBg="0"/>
      <p:bldP spid="78243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822196"/>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三、2路－归并排序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972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798621-42F6-46E0-9380-23EF4E16069E}" type="slidenum">
              <a:rPr lang="zh-CN" altLang="en-US" sz="2400"/>
            </a:fld>
            <a:endParaRPr lang="en-US" altLang="zh-CN" sz="2400"/>
          </a:p>
        </p:txBody>
      </p:sp>
      <p:sp>
        <p:nvSpPr>
          <p:cNvPr id="972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7285" name="Rectangle 5"/>
          <p:cNvSpPr>
            <a:spLocks noGrp="1" noChangeArrowheads="1"/>
          </p:cNvSpPr>
          <p:nvPr>
            <p:ph type="body" idx="4294967295"/>
          </p:nvPr>
        </p:nvSpPr>
        <p:spPr>
          <a:xfrm>
            <a:off x="539552" y="2663825"/>
            <a:ext cx="8604448" cy="4038600"/>
          </a:xfrm>
        </p:spPr>
        <p:txBody>
          <a:bodyPr/>
          <a:lstStyle/>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void </a:t>
            </a:r>
            <a:r>
              <a:rPr lang="en-US" altLang="zh-CN" sz="1900" b="1" dirty="0" err="1">
                <a:latin typeface="黑体" panose="02010609060101010101" pitchFamily="49" charset="-122"/>
                <a:ea typeface="黑体" panose="02010609060101010101" pitchFamily="49" charset="-122"/>
              </a:rPr>
              <a:t>MergeSort</a:t>
            </a:r>
            <a:r>
              <a:rPr lang="en-US" altLang="zh-CN" sz="1900" b="1" dirty="0">
                <a:latin typeface="黑体" panose="02010609060101010101" pitchFamily="49" charset="-122"/>
                <a:ea typeface="黑体" panose="02010609060101010101" pitchFamily="49" charset="-122"/>
              </a:rPr>
              <a:t>()</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int left, mid, right, step;</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(step=1; step&lt;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step*=2) {//step</a:t>
            </a:r>
            <a:r>
              <a:rPr lang="zh-CN" altLang="en-US" sz="1900" b="1" dirty="0">
                <a:latin typeface="黑体" panose="02010609060101010101" pitchFamily="49" charset="-122"/>
                <a:ea typeface="黑体" panose="02010609060101010101" pitchFamily="49" charset="-122"/>
              </a:rPr>
              <a:t>表示每个子序列的长度</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(left=1; left&lt;=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left+=2*step) {</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mid = left + step -1;   //left</a:t>
            </a:r>
            <a:r>
              <a:rPr lang="zh-CN" altLang="en-US" sz="1900" b="1" dirty="0">
                <a:latin typeface="黑体" panose="02010609060101010101" pitchFamily="49" charset="-122"/>
                <a:ea typeface="黑体" panose="02010609060101010101" pitchFamily="49" charset="-122"/>
              </a:rPr>
              <a:t>指向第一个序列的第一个元素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(mid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break;   //mid</a:t>
            </a:r>
            <a:r>
              <a:rPr lang="zh-CN" altLang="en-US" sz="1900" b="1" dirty="0">
                <a:latin typeface="黑体" panose="02010609060101010101" pitchFamily="49" charset="-122"/>
                <a:ea typeface="黑体" panose="02010609060101010101" pitchFamily="49" charset="-122"/>
              </a:rPr>
              <a:t>指向第一个序列的最后元素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right = left + 2*step -1;//right</a:t>
            </a:r>
            <a:r>
              <a:rPr lang="zh-CN" altLang="en-US" sz="1900" b="1" dirty="0">
                <a:latin typeface="黑体" panose="02010609060101010101" pitchFamily="49" charset="-122"/>
                <a:ea typeface="黑体" panose="02010609060101010101" pitchFamily="49" charset="-122"/>
              </a:rPr>
              <a:t>指向第二个序列的最后元素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(right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right = </a:t>
            </a:r>
            <a:r>
              <a:rPr lang="en-US" altLang="zh-CN" sz="1900" b="1">
                <a:latin typeface="黑体" panose="02010609060101010101" pitchFamily="49" charset="-122"/>
                <a:ea typeface="黑体" panose="02010609060101010101" pitchFamily="49" charset="-122"/>
              </a:rPr>
              <a:t>len;</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Merge(left, mid, right);</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for(int t=1;t&lt;=</a:t>
            </a:r>
            <a:r>
              <a:rPr lang="en-US" altLang="zh-CN" sz="1900" b="1" dirty="0" err="1">
                <a:latin typeface="黑体" panose="02010609060101010101" pitchFamily="49" charset="-122"/>
                <a:ea typeface="黑体" panose="02010609060101010101" pitchFamily="49" charset="-122"/>
              </a:rPr>
              <a:t>len;t</a:t>
            </a:r>
            <a:r>
              <a:rPr lang="en-US" altLang="zh-CN" sz="1900" b="1" dirty="0">
                <a:latin typeface="黑体" panose="02010609060101010101" pitchFamily="49" charset="-122"/>
                <a:ea typeface="黑体" panose="02010609060101010101" pitchFamily="49" charset="-122"/>
              </a:rPr>
              <a:t>++) Key[t]=Data[t];//</a:t>
            </a:r>
            <a:r>
              <a:rPr lang="zh-CN" altLang="en-US" sz="1900" b="1" dirty="0">
                <a:latin typeface="黑体" panose="02010609060101010101" pitchFamily="49" charset="-122"/>
                <a:ea typeface="黑体" panose="02010609060101010101" pitchFamily="49" charset="-122"/>
              </a:rPr>
              <a:t>保留一趟排序后的结果</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a:t>
            </a:r>
            <a:endParaRPr lang="en-US" altLang="zh-CN" sz="1900" b="1" dirty="0">
              <a:latin typeface="黑体" panose="02010609060101010101" pitchFamily="49" charset="-122"/>
              <a:ea typeface="黑体" panose="02010609060101010101" pitchFamily="49" charset="-122"/>
            </a:endParaRPr>
          </a:p>
        </p:txBody>
      </p:sp>
      <p:sp>
        <p:nvSpPr>
          <p:cNvPr id="9728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57188"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三、2路－归并排序(性能分析)</a:t>
            </a:r>
            <a:endParaRPr lang="en-US" altLang="zh-CN" sz="3300">
              <a:latin typeface="黑体" panose="02010609060101010101" pitchFamily="49" charset="-122"/>
              <a:ea typeface="黑体" panose="02010609060101010101" pitchFamily="49" charset="-122"/>
            </a:endParaRPr>
          </a:p>
        </p:txBody>
      </p:sp>
      <p:sp>
        <p:nvSpPr>
          <p:cNvPr id="983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32AB93-AA2A-4DB9-A196-1F86B7330DED}" type="slidenum">
              <a:rPr lang="zh-CN" altLang="en-US" sz="2400"/>
            </a:fld>
            <a:endParaRPr lang="en-US" altLang="zh-CN" sz="2400"/>
          </a:p>
        </p:txBody>
      </p:sp>
      <p:sp>
        <p:nvSpPr>
          <p:cNvPr id="983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8309" name="Rectangle 5"/>
          <p:cNvSpPr>
            <a:spLocks noGrp="1" noChangeArrowheads="1"/>
          </p:cNvSpPr>
          <p:nvPr>
            <p:ph type="body" idx="1"/>
          </p:nvPr>
        </p:nvSpPr>
        <p:spPr>
          <a:xfrm>
            <a:off x="214313" y="2643188"/>
            <a:ext cx="8763000"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如果待排序的记录为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个，则需要做</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趟两路归并排序</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每趟两路归并排序的时间复杂度为</a:t>
            </a:r>
            <a:r>
              <a:rPr lang="en-US" altLang="zh-CN" b="1" dirty="0">
                <a:solidFill>
                  <a:srgbClr val="FF0000"/>
                </a:solidFill>
                <a:latin typeface="黑体" panose="02010609060101010101" pitchFamily="49" charset="-122"/>
                <a:ea typeface="黑体" panose="02010609060101010101" pitchFamily="49" charset="-122"/>
              </a:rPr>
              <a:t>O(n)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因此2路－归并排序的时间复杂度为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归并排序是一种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endParaRPr lang="zh-CN" altLang="en-US" b="1" dirty="0">
              <a:latin typeface="黑体" panose="02010609060101010101" pitchFamily="49" charset="-122"/>
              <a:ea typeface="黑体" panose="02010609060101010101" pitchFamily="49" charset="-122"/>
            </a:endParaRPr>
          </a:p>
        </p:txBody>
      </p:sp>
      <p:sp>
        <p:nvSpPr>
          <p:cNvPr id="9831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a:t>
            </a:r>
            <a:endParaRPr lang="en-US" altLang="zh-CN" sz="3300">
              <a:latin typeface="黑体" panose="02010609060101010101" pitchFamily="49" charset="-122"/>
              <a:ea typeface="黑体" panose="02010609060101010101" pitchFamily="49" charset="-122"/>
            </a:endParaRPr>
          </a:p>
        </p:txBody>
      </p:sp>
      <p:sp>
        <p:nvSpPr>
          <p:cNvPr id="993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5E14B4-024F-4F99-98A1-27C9561B8BA1}" type="slidenum">
              <a:rPr lang="zh-CN" altLang="en-US" sz="2400"/>
            </a:fld>
            <a:endParaRPr lang="en-US" altLang="zh-CN" sz="2400"/>
          </a:p>
        </p:txBody>
      </p:sp>
      <p:sp>
        <p:nvSpPr>
          <p:cNvPr id="993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99333" name="Rectangle 5"/>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例：对52张扑克牌按以下次序排序：</a:t>
            </a:r>
            <a:endParaRPr lang="zh-CN" altLang="en-US" b="1">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a:t>
            </a:r>
            <a:endPar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ClrTx/>
              <a:buSzTx/>
              <a:buFontTx/>
              <a:buNone/>
            </a:pP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	</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A&lt;2&lt;3&lt;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a:t>
            </a:r>
            <a:endParaRPr lang="en-US" altLang="zh-CN">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两个关键字：花色</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endParaRPr lang="zh-CN" altLang="en-US">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面值</a:t>
            </a:r>
            <a:r>
              <a:rPr lang="zh-CN" altLang="en-US">
                <a:latin typeface="黑体" panose="02010609060101010101" pitchFamily="49" charset="-122"/>
                <a:ea typeface="黑体" panose="02010609060101010101" pitchFamily="49" charset="-122"/>
                <a:sym typeface="Symbol" panose="05050102010706020507" pitchFamily="18" charset="2"/>
              </a:rPr>
              <a:t>（2&lt;3&lt;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a:t>
            </a:r>
            <a:endParaRPr lang="en-US" altLang="zh-CN">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并且“花色”地位高于“面值”</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9933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984375"/>
            <a:ext cx="8229600" cy="681038"/>
          </a:xfrm>
        </p:spPr>
        <p:txBody>
          <a:bodyPr/>
          <a:lstStyle/>
          <a:p>
            <a:pPr algn="l" eaLnBrk="1" hangingPunct="1"/>
            <a:r>
              <a:rPr lang="zh-CN" altLang="en-US" sz="3200">
                <a:latin typeface="黑体" panose="02010609060101010101" pitchFamily="49" charset="-122"/>
                <a:ea typeface="黑体" panose="02010609060101010101" pitchFamily="49" charset="-122"/>
              </a:rPr>
              <a:t>一、多关键字的排序(最低位优先法</a:t>
            </a:r>
            <a:r>
              <a:rPr lang="en-US" altLang="zh-CN" sz="3200">
                <a:latin typeface="黑体" panose="02010609060101010101" pitchFamily="49" charset="-122"/>
                <a:ea typeface="黑体" panose="02010609060101010101" pitchFamily="49" charset="-122"/>
              </a:rPr>
              <a:t>LSD)</a:t>
            </a:r>
            <a:endParaRPr lang="en-US" altLang="zh-CN" sz="3200">
              <a:latin typeface="黑体" panose="02010609060101010101" pitchFamily="49" charset="-122"/>
              <a:ea typeface="黑体" panose="02010609060101010101" pitchFamily="49" charset="-122"/>
            </a:endParaRPr>
          </a:p>
        </p:txBody>
      </p:sp>
      <p:sp>
        <p:nvSpPr>
          <p:cNvPr id="1003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89EF9A9-FD77-4F06-8F69-70EE7F871DD1}" type="slidenum">
              <a:rPr lang="zh-CN" altLang="en-US" sz="2400"/>
            </a:fld>
            <a:endParaRPr lang="en-US" altLang="zh-CN" sz="2400"/>
          </a:p>
        </p:txBody>
      </p:sp>
      <p:sp>
        <p:nvSpPr>
          <p:cNvPr id="1003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0357" name="Rectangle 5"/>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kd</a:t>
            </a:r>
            <a:r>
              <a:rPr lang="zh-CN" altLang="en-US" b="1">
                <a:latin typeface="黑体" panose="02010609060101010101" pitchFamily="49" charset="-122"/>
                <a:ea typeface="黑体" panose="02010609060101010101" pitchFamily="49" charset="-122"/>
              </a:rPr>
              <a:t>起进行排序，</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然后再对</a:t>
            </a:r>
            <a:r>
              <a:rPr lang="zh-CN" altLang="en-US" b="1">
                <a:solidFill>
                  <a:srgbClr val="FF0000"/>
                </a:solidFill>
                <a:latin typeface="黑体" panose="02010609060101010101" pitchFamily="49" charset="-122"/>
                <a:ea typeface="黑体" panose="02010609060101010101" pitchFamily="49" charset="-122"/>
              </a:rPr>
              <a:t>高一位</a:t>
            </a:r>
            <a:r>
              <a:rPr lang="zh-CN" altLang="en-US" b="1">
                <a:latin typeface="黑体" panose="02010609060101010101" pitchFamily="49" charset="-122"/>
                <a:ea typeface="黑体" panose="02010609060101010101" pitchFamily="49" charset="-122"/>
              </a:rPr>
              <a:t>的关键字排序，</a:t>
            </a:r>
            <a:r>
              <a:rPr lang="zh-CN" altLang="en-US" b="1">
                <a:latin typeface="Times New Roman" panose="02020603050405020304" pitchFamily="18" charset="0"/>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依次重复，直至对</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k1</a:t>
            </a:r>
            <a:r>
              <a:rPr lang="zh-CN" altLang="en-US" b="1">
                <a:latin typeface="黑体" panose="02010609060101010101" pitchFamily="49" charset="-122"/>
                <a:ea typeface="黑体" panose="02010609060101010101" pitchFamily="49" charset="-122"/>
              </a:rPr>
              <a:t>排序后，便成为一个有序序列</a:t>
            </a:r>
            <a:endParaRPr lang="en-US" altLang="zh-CN" b="1">
              <a:latin typeface="黑体" panose="02010609060101010101" pitchFamily="49" charset="-122"/>
              <a:ea typeface="黑体" panose="02010609060101010101" pitchFamily="49" charset="-122"/>
            </a:endParaRPr>
          </a:p>
        </p:txBody>
      </p:sp>
      <p:sp>
        <p:nvSpPr>
          <p:cNvPr id="10035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1984375"/>
            <a:ext cx="86868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一、多关键字的排序(最低位优先法</a:t>
            </a:r>
            <a:r>
              <a:rPr lang="en-US" altLang="zh-CN" sz="3300">
                <a:latin typeface="黑体" panose="02010609060101010101" pitchFamily="49" charset="-122"/>
                <a:ea typeface="黑体" panose="02010609060101010101" pitchFamily="49" charset="-122"/>
              </a:rPr>
              <a:t>LSD－</a:t>
            </a:r>
            <a:r>
              <a:rPr lang="zh-CN" altLang="en-US" sz="3300">
                <a:latin typeface="黑体" panose="02010609060101010101" pitchFamily="49" charset="-122"/>
                <a:ea typeface="黑体" panose="02010609060101010101" pitchFamily="49" charset="-122"/>
              </a:rPr>
              <a:t>举例)</a:t>
            </a:r>
            <a:endParaRPr lang="zh-CN" altLang="en-US" sz="3300">
              <a:latin typeface="黑体" panose="02010609060101010101" pitchFamily="49" charset="-122"/>
              <a:ea typeface="黑体" panose="02010609060101010101" pitchFamily="49" charset="-122"/>
            </a:endParaRPr>
          </a:p>
        </p:txBody>
      </p:sp>
      <p:sp>
        <p:nvSpPr>
          <p:cNvPr id="1013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2CECAEE-EC2E-4318-AC79-3C0C03FC23CF}" type="slidenum">
              <a:rPr lang="zh-CN" altLang="en-US" sz="2400"/>
            </a:fld>
            <a:endParaRPr lang="en-US" altLang="zh-CN" sz="2400"/>
          </a:p>
        </p:txBody>
      </p:sp>
      <p:sp>
        <p:nvSpPr>
          <p:cNvPr id="1013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138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1382" name="Group 8"/>
          <p:cNvGrpSpPr/>
          <p:nvPr/>
        </p:nvGrpSpPr>
        <p:grpSpPr bwMode="auto">
          <a:xfrm>
            <a:off x="3124200" y="3048000"/>
            <a:ext cx="4605338" cy="914400"/>
            <a:chOff x="1200" y="3072"/>
            <a:chExt cx="2902" cy="576"/>
          </a:xfrm>
        </p:grpSpPr>
        <p:sp>
          <p:nvSpPr>
            <p:cNvPr id="101398" name="Text Box 9"/>
            <p:cNvSpPr txBox="1">
              <a:spLocks noChangeArrowheads="1"/>
            </p:cNvSpPr>
            <p:nvPr/>
          </p:nvSpPr>
          <p:spPr bwMode="auto">
            <a:xfrm>
              <a:off x="1296" y="3072"/>
              <a:ext cx="28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0        1        2        3        4        5    </a:t>
              </a:r>
              <a:endParaRPr lang="en-US" altLang="zh-CN" sz="2400">
                <a:latin typeface="Times New Roman" panose="02020603050405020304" pitchFamily="18" charset="0"/>
              </a:endParaRPr>
            </a:p>
          </p:txBody>
        </p:sp>
        <p:sp>
          <p:nvSpPr>
            <p:cNvPr id="296970" name="Oval 10"/>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1" name="Oval 11"/>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2" name="Oval 12"/>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3" name="Oval 13"/>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4" name="Oval 14"/>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5" name="Oval 15"/>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101383" name="Group 24"/>
          <p:cNvGrpSpPr/>
          <p:nvPr/>
        </p:nvGrpSpPr>
        <p:grpSpPr bwMode="auto">
          <a:xfrm>
            <a:off x="3200400" y="4648200"/>
            <a:ext cx="4267200" cy="533400"/>
            <a:chOff x="1488" y="2784"/>
            <a:chExt cx="2688" cy="336"/>
          </a:xfrm>
        </p:grpSpPr>
        <p:sp>
          <p:nvSpPr>
            <p:cNvPr id="296978" name="Oval 18"/>
            <p:cNvSpPr>
              <a:spLocks noChangeArrowheads="1"/>
            </p:cNvSpPr>
            <p:nvPr/>
          </p:nvSpPr>
          <p:spPr bwMode="auto">
            <a:xfrm>
              <a:off x="148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9" name="Oval 19"/>
            <p:cNvSpPr>
              <a:spLocks noChangeArrowheads="1"/>
            </p:cNvSpPr>
            <p:nvPr/>
          </p:nvSpPr>
          <p:spPr bwMode="auto">
            <a:xfrm>
              <a:off x="340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0" name="Oval 20"/>
            <p:cNvSpPr>
              <a:spLocks noChangeArrowheads="1"/>
            </p:cNvSpPr>
            <p:nvPr/>
          </p:nvSpPr>
          <p:spPr bwMode="auto">
            <a:xfrm>
              <a:off x="196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1" name="Oval 21"/>
            <p:cNvSpPr>
              <a:spLocks noChangeArrowheads="1"/>
            </p:cNvSpPr>
            <p:nvPr/>
          </p:nvSpPr>
          <p:spPr bwMode="auto">
            <a:xfrm>
              <a:off x="384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2" name="Oval 22"/>
            <p:cNvSpPr>
              <a:spLocks noChangeArrowheads="1"/>
            </p:cNvSpPr>
            <p:nvPr/>
          </p:nvSpPr>
          <p:spPr bwMode="auto">
            <a:xfrm>
              <a:off x="244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3" name="Oval 23"/>
            <p:cNvSpPr>
              <a:spLocks noChangeArrowheads="1"/>
            </p:cNvSpPr>
            <p:nvPr/>
          </p:nvSpPr>
          <p:spPr bwMode="auto">
            <a:xfrm>
              <a:off x="292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101384" name="Group 32"/>
          <p:cNvGrpSpPr/>
          <p:nvPr/>
        </p:nvGrpSpPr>
        <p:grpSpPr bwMode="auto">
          <a:xfrm>
            <a:off x="3200400" y="5791200"/>
            <a:ext cx="4267200" cy="536575"/>
            <a:chOff x="1488" y="3504"/>
            <a:chExt cx="2688" cy="336"/>
          </a:xfrm>
        </p:grpSpPr>
        <p:sp>
          <p:nvSpPr>
            <p:cNvPr id="296986" name="Oval 26"/>
            <p:cNvSpPr>
              <a:spLocks noChangeArrowheads="1"/>
            </p:cNvSpPr>
            <p:nvPr/>
          </p:nvSpPr>
          <p:spPr bwMode="auto">
            <a:xfrm>
              <a:off x="24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7" name="Oval 27"/>
            <p:cNvSpPr>
              <a:spLocks noChangeArrowheads="1"/>
            </p:cNvSpPr>
            <p:nvPr/>
          </p:nvSpPr>
          <p:spPr bwMode="auto">
            <a:xfrm>
              <a:off x="148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8" name="Oval 28"/>
            <p:cNvSpPr>
              <a:spLocks noChangeArrowheads="1"/>
            </p:cNvSpPr>
            <p:nvPr/>
          </p:nvSpPr>
          <p:spPr bwMode="auto">
            <a:xfrm>
              <a:off x="288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9" name="Oval 29"/>
            <p:cNvSpPr>
              <a:spLocks noChangeArrowheads="1"/>
            </p:cNvSpPr>
            <p:nvPr/>
          </p:nvSpPr>
          <p:spPr bwMode="auto">
            <a:xfrm>
              <a:off x="384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90" name="Oval 30"/>
            <p:cNvSpPr>
              <a:spLocks noChangeArrowheads="1"/>
            </p:cNvSpPr>
            <p:nvPr/>
          </p:nvSpPr>
          <p:spPr bwMode="auto">
            <a:xfrm>
              <a:off x="336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91" name="Oval 31"/>
            <p:cNvSpPr>
              <a:spLocks noChangeArrowheads="1"/>
            </p:cNvSpPr>
            <p:nvPr/>
          </p:nvSpPr>
          <p:spPr bwMode="auto">
            <a:xfrm>
              <a:off x="19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101385" name="Text Box 33"/>
          <p:cNvSpPr txBox="1">
            <a:spLocks noChangeArrowheads="1"/>
          </p:cNvSpPr>
          <p:nvPr/>
        </p:nvSpPr>
        <p:spPr bwMode="auto">
          <a:xfrm>
            <a:off x="457200" y="4724400"/>
            <a:ext cx="25146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t>最低位(个位)排序后</a:t>
            </a: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r>
              <a:rPr lang="zh-CN" altLang="en-US" sz="2000"/>
              <a:t>最高位(十位)排序后</a:t>
            </a:r>
            <a:endParaRPr lang="zh-CN" altLang="en-US" sz="2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28625" y="1785938"/>
            <a:ext cx="82296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a:t>
            </a:r>
            <a:endParaRPr lang="en-US" altLang="zh-CN" sz="3300" dirty="0">
              <a:latin typeface="黑体" panose="02010609060101010101" pitchFamily="49" charset="-122"/>
              <a:ea typeface="黑体" panose="02010609060101010101" pitchFamily="49" charset="-122"/>
            </a:endParaRPr>
          </a:p>
        </p:txBody>
      </p:sp>
      <p:sp>
        <p:nvSpPr>
          <p:cNvPr id="1024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7505062-D38B-4656-ADE6-107094D5F0CA}" type="slidenum">
              <a:rPr lang="zh-CN" altLang="en-US" sz="2400"/>
            </a:fld>
            <a:endParaRPr lang="en-US" altLang="zh-CN" sz="2400"/>
          </a:p>
        </p:txBody>
      </p:sp>
      <p:sp>
        <p:nvSpPr>
          <p:cNvPr id="1024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2405" name="Rectangle 5"/>
          <p:cNvSpPr>
            <a:spLocks noGrp="1" noChangeArrowheads="1"/>
          </p:cNvSpPr>
          <p:nvPr>
            <p:ph type="body" idx="1"/>
          </p:nvPr>
        </p:nvSpPr>
        <p:spPr>
          <a:xfrm>
            <a:off x="428625" y="2643188"/>
            <a:ext cx="8405813"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基数排序：借助</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和</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zh-CN" altLang="en-US" b="1" dirty="0">
                <a:solidFill>
                  <a:srgbClr val="FF0000"/>
                </a:solidFill>
                <a:latin typeface="黑体" panose="02010609060101010101" pitchFamily="49" charset="-122"/>
                <a:ea typeface="黑体" panose="02010609060101010101" pitchFamily="49" charset="-122"/>
              </a:rPr>
              <a:t>单逻辑关键字</a:t>
            </a:r>
            <a:r>
              <a:rPr lang="zh-CN" altLang="en-US" b="1" dirty="0">
                <a:latin typeface="黑体" panose="02010609060101010101" pitchFamily="49" charset="-122"/>
                <a:ea typeface="黑体" panose="02010609060101010101" pitchFamily="49" charset="-122"/>
              </a:rPr>
              <a:t>进行排序的一种方法</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链式基数排序方法：用</a:t>
            </a:r>
            <a:r>
              <a:rPr lang="zh-CN" altLang="en-US" b="1" dirty="0">
                <a:solidFill>
                  <a:srgbClr val="FF0000"/>
                </a:solidFill>
                <a:latin typeface="黑体" panose="02010609060101010101" pitchFamily="49" charset="-122"/>
                <a:ea typeface="黑体" panose="02010609060101010101" pitchFamily="49" charset="-122"/>
              </a:rPr>
              <a:t>链表作存储结构</a:t>
            </a:r>
            <a:r>
              <a:rPr lang="zh-CN" altLang="en-US" b="1" dirty="0">
                <a:latin typeface="黑体" panose="02010609060101010101" pitchFamily="49" charset="-122"/>
                <a:ea typeface="黑体" panose="02010609060101010101" pitchFamily="49" charset="-122"/>
              </a:rPr>
              <a:t>的基数排序</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设置</a:t>
            </a:r>
            <a:r>
              <a:rPr lang="zh-CN" altLang="en-US" b="1" dirty="0">
                <a:solidFill>
                  <a:srgbClr val="FF0000"/>
                </a:solidFill>
                <a:latin typeface="黑体" panose="02010609060101010101" pitchFamily="49" charset="-122"/>
                <a:ea typeface="黑体" panose="02010609060101010101" pitchFamily="49" charset="-122"/>
              </a:rPr>
              <a:t>10个队列</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f[i]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e[i]</a:t>
            </a:r>
            <a:r>
              <a:rPr lang="zh-CN" altLang="en-US" b="1" dirty="0">
                <a:latin typeface="黑体" panose="02010609060101010101" pitchFamily="49" charset="-122"/>
                <a:ea typeface="黑体" panose="02010609060101010101" pitchFamily="49" charset="-122"/>
              </a:rPr>
              <a:t>分别为第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个队列的头指针和尾指针</a:t>
            </a:r>
            <a:endParaRPr lang="zh-CN" altLang="en-US" b="1" dirty="0">
              <a:latin typeface="黑体" panose="02010609060101010101" pitchFamily="49" charset="-122"/>
              <a:ea typeface="黑体" panose="02010609060101010101" pitchFamily="49" charset="-122"/>
            </a:endParaRPr>
          </a:p>
        </p:txBody>
      </p:sp>
      <p:sp>
        <p:nvSpPr>
          <p:cNvPr id="10240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00063"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34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36B6832-E1C1-4D75-9D80-31C4A59E89F7}" type="slidenum">
              <a:rPr lang="zh-CN" altLang="en-US" sz="2400"/>
            </a:fld>
            <a:endParaRPr lang="en-US" altLang="zh-CN" sz="2400"/>
          </a:p>
        </p:txBody>
      </p:sp>
      <p:sp>
        <p:nvSpPr>
          <p:cNvPr id="1034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3429" name="Rectangle 5"/>
          <p:cNvSpPr>
            <a:spLocks noGrp="1" noChangeArrowheads="1"/>
          </p:cNvSpPr>
          <p:nvPr>
            <p:ph type="body" idx="1"/>
          </p:nvPr>
        </p:nvSpPr>
        <p:spPr>
          <a:xfrm>
            <a:off x="381000" y="2643188"/>
            <a:ext cx="8763000" cy="4038600"/>
          </a:xfrm>
        </p:spPr>
        <p:txBody>
          <a:bodyPr/>
          <a:lstStyle/>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趟分配</a:t>
            </a:r>
            <a:r>
              <a:rPr lang="zh-CN" altLang="en-US" b="1" dirty="0">
                <a:latin typeface="黑体" panose="02010609060101010101" pitchFamily="49" charset="-122"/>
                <a:ea typeface="黑体" panose="02010609060101010101" pitchFamily="49" charset="-122"/>
              </a:rPr>
              <a:t>：根据第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位关键字的值，改变记录的指针，将链表中记录按次序分配至10个链队列中（采用</a:t>
            </a:r>
            <a:r>
              <a:rPr lang="zh-CN" altLang="en-US" b="1" dirty="0">
                <a:solidFill>
                  <a:schemeClr val="hlink"/>
                </a:solidFill>
                <a:latin typeface="黑体" panose="02010609060101010101" pitchFamily="49" charset="-122"/>
                <a:ea typeface="黑体" panose="02010609060101010101" pitchFamily="49" charset="-122"/>
              </a:rPr>
              <a:t>队尾插入</a:t>
            </a:r>
            <a:r>
              <a:rPr lang="zh-CN" altLang="en-US" b="1" dirty="0">
                <a:latin typeface="黑体" panose="02010609060101010101" pitchFamily="49" charset="-122"/>
                <a:ea typeface="黑体" panose="02010609060101010101" pitchFamily="49" charset="-122"/>
              </a:rPr>
              <a:t>法）；每个队列中记录关键字的第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位关键字相同</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趟收集</a:t>
            </a:r>
            <a:r>
              <a:rPr lang="zh-CN" altLang="en-US" b="1" dirty="0">
                <a:latin typeface="黑体" panose="02010609060101010101" pitchFamily="49" charset="-122"/>
                <a:ea typeface="黑体" panose="02010609060101010101" pitchFamily="49" charset="-122"/>
              </a:rPr>
              <a:t>：改变所有非空队列的</a:t>
            </a:r>
            <a:r>
              <a:rPr lang="zh-CN" altLang="en-US" b="1" dirty="0">
                <a:solidFill>
                  <a:srgbClr val="FF0000"/>
                </a:solidFill>
                <a:latin typeface="黑体" panose="02010609060101010101" pitchFamily="49" charset="-122"/>
                <a:ea typeface="黑体" panose="02010609060101010101" pitchFamily="49" charset="-122"/>
              </a:rPr>
              <a:t>队尾</a:t>
            </a:r>
            <a:r>
              <a:rPr lang="zh-CN" altLang="en-US" b="1" dirty="0">
                <a:latin typeface="黑体" panose="02010609060101010101" pitchFamily="49" charset="-122"/>
                <a:ea typeface="黑体" panose="02010609060101010101" pitchFamily="49" charset="-122"/>
              </a:rPr>
              <a:t>记录的指针域，令其指向下一个非空队列的队头记录，重新将10个队列链成一个链表</a:t>
            </a:r>
            <a:endParaRPr lang="zh-CN" altLang="en-US" b="1" dirty="0">
              <a:latin typeface="黑体" panose="02010609060101010101" pitchFamily="49" charset="-122"/>
              <a:ea typeface="黑体" panose="02010609060101010101" pitchFamily="49" charset="-122"/>
            </a:endParaRPr>
          </a:p>
        </p:txBody>
      </p:sp>
      <p:sp>
        <p:nvSpPr>
          <p:cNvPr id="10343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23925"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23925"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0</TotalTime>
  <Words>18153</Words>
  <Application>WPS 演示</Application>
  <PresentationFormat>全屏显示(4:3)</PresentationFormat>
  <Paragraphs>3398</Paragraphs>
  <Slides>111</Slides>
  <Notes>65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111</vt:i4>
      </vt:variant>
    </vt:vector>
  </HeadingPairs>
  <TitlesOfParts>
    <vt:vector size="133" baseType="lpstr">
      <vt:lpstr>Arial</vt:lpstr>
      <vt:lpstr>宋体</vt:lpstr>
      <vt:lpstr>Wingdings</vt:lpstr>
      <vt:lpstr>Tahoma</vt:lpstr>
      <vt:lpstr>隶书</vt:lpstr>
      <vt:lpstr>华文彩云</vt:lpstr>
      <vt:lpstr>黑体</vt:lpstr>
      <vt:lpstr>仿宋_GB2312</vt:lpstr>
      <vt:lpstr>仿宋</vt:lpstr>
      <vt:lpstr>Times New Roman</vt:lpstr>
      <vt:lpstr>微软雅黑</vt:lpstr>
      <vt:lpstr>Arial Unicode MS</vt:lpstr>
      <vt:lpstr>楷体_GB2312</vt:lpstr>
      <vt:lpstr>新宋体</vt:lpstr>
      <vt:lpstr>Symbol</vt:lpstr>
      <vt:lpstr>Arial Narrow</vt:lpstr>
      <vt:lpstr>MS Hei</vt:lpstr>
      <vt:lpstr>Segoe Print</vt:lpstr>
      <vt:lpstr>数字图像处理</vt:lpstr>
      <vt:lpstr>PBrush</vt:lpstr>
      <vt:lpstr>Equation.3</vt:lpstr>
      <vt:lpstr>Equation.3</vt:lpstr>
      <vt:lpstr>第十章 内部排序</vt:lpstr>
      <vt:lpstr>一、排序(Sorting)</vt:lpstr>
      <vt:lpstr>二、排序基本操作</vt:lpstr>
      <vt:lpstr>三、排序时间复杂度</vt:lpstr>
      <vt:lpstr>四、排序方法的稳定性</vt:lpstr>
      <vt:lpstr>PowerPoint 演示文稿</vt:lpstr>
      <vt:lpstr>一、直接插入排序</vt:lpstr>
      <vt:lpstr>一、直接插入排序(举例)</vt:lpstr>
      <vt:lpstr>一、直接插入排序(举例)</vt:lpstr>
      <vt:lpstr>一、直接插入排序(举例)</vt:lpstr>
      <vt:lpstr>一、直接插入排序(举例)</vt:lpstr>
      <vt:lpstr>PowerPoint 演示文稿</vt:lpstr>
      <vt:lpstr>一、直接插入排序(算法实现)</vt:lpstr>
      <vt:lpstr>一、直接插入排序(算法实现)</vt:lpstr>
      <vt:lpstr>一、直接插入排序(算法分析)</vt:lpstr>
      <vt:lpstr>一、直接插入排序(算法分析)</vt:lpstr>
      <vt:lpstr>一、直接插入排序(算法分析)</vt:lpstr>
      <vt:lpstr>二、折半插入排序</vt:lpstr>
      <vt:lpstr>PowerPoint 演示文稿</vt:lpstr>
      <vt:lpstr>三、希尔排序</vt:lpstr>
      <vt:lpstr>三、希尔排序(算法)</vt:lpstr>
      <vt:lpstr>三、希尔排序(举例)</vt:lpstr>
      <vt:lpstr>三、希尔排序(举例)</vt:lpstr>
      <vt:lpstr>三、希尔排序(举例)</vt:lpstr>
      <vt:lpstr>例：关键字序列 T=(49，38，65，97, 76, 13, 27, 49*，55,  04），请写出希尔排序的具体实现过程(dk=5,3,1) 。</vt:lpstr>
      <vt:lpstr>三、希尔排序(算法实现)</vt:lpstr>
      <vt:lpstr>三、希尔排序(算法实现)</vt:lpstr>
      <vt:lpstr>四、希尔排序(算法分析)</vt:lpstr>
      <vt:lpstr>四、希尔排序(算法分析)</vt:lpstr>
      <vt:lpstr>PowerPoint 演示文稿</vt:lpstr>
      <vt:lpstr>PowerPoint 演示文稿</vt:lpstr>
      <vt:lpstr>一、起泡排序（冒泡排序）</vt:lpstr>
      <vt:lpstr>一、起泡排序(算法)</vt:lpstr>
      <vt:lpstr>一、起泡排序(举例)</vt:lpstr>
      <vt:lpstr>PowerPoint 演示文稿</vt:lpstr>
      <vt:lpstr>一、起泡排序(算法实现)</vt:lpstr>
      <vt:lpstr>一、起泡排序(性能分析)</vt:lpstr>
      <vt:lpstr>一、起泡排序(性能分析)</vt:lpstr>
      <vt:lpstr>PowerPoint 演示文稿</vt:lpstr>
      <vt:lpstr>二、快速排序</vt:lpstr>
      <vt:lpstr>二、快速排序</vt:lpstr>
      <vt:lpstr>二、快速排序(算法)</vt:lpstr>
      <vt:lpstr>二、快速排序(算法)</vt:lpstr>
      <vt:lpstr>二、快速排序(算法)</vt:lpstr>
      <vt:lpstr>二、快速排序(举例)</vt:lpstr>
      <vt:lpstr>二、快速排序(举例)</vt:lpstr>
      <vt:lpstr> 例：以关键字序列（256，301，751，129，937，863，742，694，076，438）为例，写出执行快速算法的各趟排序结束时，关键字序列的状态。</vt:lpstr>
      <vt:lpstr>二、快速排序(算法实现)</vt:lpstr>
      <vt:lpstr>PowerPoint 演示文稿</vt:lpstr>
      <vt:lpstr>二、快速排序(性能分析)</vt:lpstr>
      <vt:lpstr>二、快速排序(性能分析)</vt:lpstr>
      <vt:lpstr>二、快速排序(性能分析)</vt:lpstr>
      <vt:lpstr>二、快速排序(性能分析)</vt:lpstr>
      <vt:lpstr>二、快速排序(性能分析)</vt:lpstr>
      <vt:lpstr>二、快速排序(改进)</vt:lpstr>
      <vt:lpstr>讨论：“快速排序”是否真的比任何排序算法都快？</vt:lpstr>
      <vt:lpstr>PowerPoint 演示文稿</vt:lpstr>
      <vt:lpstr>一、简单选择排序(算法)</vt:lpstr>
      <vt:lpstr>一、简单选择排序(举例)</vt:lpstr>
      <vt:lpstr>一、简单选择排序(举例)</vt:lpstr>
      <vt:lpstr>一、简单选择排序(算法实现)</vt:lpstr>
      <vt:lpstr>一、简单选择排序(性能分析)</vt:lpstr>
      <vt:lpstr>一、简单选择排序(性能分析)</vt:lpstr>
      <vt:lpstr>PowerPoint 演示文稿</vt:lpstr>
      <vt:lpstr>二、堆排序</vt:lpstr>
      <vt:lpstr>二、堆排序(举例)</vt:lpstr>
      <vt:lpstr>二、堆排序</vt:lpstr>
      <vt:lpstr>二、堆排序(筛选)</vt:lpstr>
      <vt:lpstr>二、堆排序(筛选举例)</vt:lpstr>
      <vt:lpstr>二、堆排序(创建初始堆)</vt:lpstr>
      <vt:lpstr>二、堆排序(创建初始堆举例)</vt:lpstr>
      <vt:lpstr>二、堆排序(创建初始堆举例)</vt:lpstr>
      <vt:lpstr>二、堆排序(创建初始堆举例)</vt:lpstr>
      <vt:lpstr>二、堆排序(举例)</vt:lpstr>
      <vt:lpstr>二、堆排序(举例)</vt:lpstr>
      <vt:lpstr>二、堆排序(举例)</vt:lpstr>
      <vt:lpstr>二、堆排序(举例)</vt:lpstr>
      <vt:lpstr>二、堆排序(举例)</vt:lpstr>
      <vt:lpstr>PowerPoint 演示文稿</vt:lpstr>
      <vt:lpstr>PowerPoint 演示文稿</vt:lpstr>
      <vt:lpstr>PowerPoint 演示文稿</vt:lpstr>
      <vt:lpstr>PowerPoint 演示文稿</vt:lpstr>
      <vt:lpstr>二、堆排序(一趟筛选算法实现-最大堆)</vt:lpstr>
      <vt:lpstr>二、堆排序(性能分析)</vt:lpstr>
      <vt:lpstr>二、堆排序(性能分析)</vt:lpstr>
      <vt:lpstr>一、归并</vt:lpstr>
      <vt:lpstr>二、两路归并</vt:lpstr>
      <vt:lpstr>二、两路归并(性能分析)</vt:lpstr>
      <vt:lpstr>三、2路－归并排序(算法)</vt:lpstr>
      <vt:lpstr>三、2路－归并排序(举例)</vt:lpstr>
      <vt:lpstr>PowerPoint 演示文稿</vt:lpstr>
      <vt:lpstr>PowerPoint 演示文稿</vt:lpstr>
      <vt:lpstr>三、2路－归并排序(算法实现)</vt:lpstr>
      <vt:lpstr>三、2路－归并排序(性能分析)</vt:lpstr>
      <vt:lpstr>一、多关键字的排序</vt:lpstr>
      <vt:lpstr>一、多关键字的排序(最低位优先法LSD)</vt:lpstr>
      <vt:lpstr>一、多关键字的排序(最低位优先法LSD－举例)</vt:lpstr>
      <vt:lpstr>二、链式基数排序</vt:lpstr>
      <vt:lpstr>二、链式基数排序</vt:lpstr>
      <vt:lpstr>二、链式基数排序</vt:lpstr>
      <vt:lpstr>二、链式基数排序（数据结构）</vt:lpstr>
      <vt:lpstr>二、链式基数排序(举例)</vt:lpstr>
      <vt:lpstr>二、链式基数排序(举例)</vt:lpstr>
      <vt:lpstr>二、链式基数排序(举例)</vt:lpstr>
      <vt:lpstr>二、链式基数排序（一趟分配和收集的过程）</vt:lpstr>
      <vt:lpstr>二、链式基数排序（一趟分配和收集的过程）</vt:lpstr>
      <vt:lpstr>PowerPoint 演示文稿</vt:lpstr>
      <vt:lpstr>PowerPoint 演示文稿</vt:lpstr>
      <vt:lpstr>二、链式基数排序(性能分析)</vt:lpstr>
      <vt:lpstr>二、链式基数排序(性能分析)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Taki</cp:lastModifiedBy>
  <cp:revision>980</cp:revision>
  <cp:lastPrinted>2113-01-01T00:00:00Z</cp:lastPrinted>
  <dcterms:created xsi:type="dcterms:W3CDTF">2002-05-23T03:32:00Z</dcterms:created>
  <dcterms:modified xsi:type="dcterms:W3CDTF">2021-12-20T15:04:38Z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2052-11.1.0.10011</vt:lpwstr>
  </property>
</Properties>
</file>