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7"/>
  </p:notesMasterIdLst>
  <p:handoutMasterIdLst>
    <p:handoutMasterId r:id="rId28"/>
  </p:handoutMasterIdLst>
  <p:sldIdLst>
    <p:sldId id="350" r:id="rId2"/>
    <p:sldId id="293" r:id="rId3"/>
    <p:sldId id="283" r:id="rId4"/>
    <p:sldId id="295" r:id="rId5"/>
    <p:sldId id="351" r:id="rId6"/>
    <p:sldId id="297" r:id="rId7"/>
    <p:sldId id="353" r:id="rId8"/>
    <p:sldId id="352" r:id="rId9"/>
    <p:sldId id="296" r:id="rId10"/>
    <p:sldId id="299" r:id="rId11"/>
    <p:sldId id="298" r:id="rId12"/>
    <p:sldId id="357" r:id="rId13"/>
    <p:sldId id="346" r:id="rId14"/>
    <p:sldId id="347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3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99"/>
    <a:srgbClr val="00FF00"/>
    <a:srgbClr val="777777"/>
    <a:srgbClr val="AC549B"/>
    <a:srgbClr val="3333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035" autoAdjust="0"/>
    <p:restoredTop sz="57014" autoAdjust="0"/>
  </p:normalViewPr>
  <p:slideViewPr>
    <p:cSldViewPr>
      <p:cViewPr varScale="1">
        <p:scale>
          <a:sx n="57" d="100"/>
          <a:sy n="57" d="100"/>
        </p:scale>
        <p:origin x="2504" y="-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13" Type="http://schemas.openxmlformats.org/officeDocument/2006/relationships/slide" Target="slides/slide18.xml"/><Relationship Id="rId18" Type="http://schemas.openxmlformats.org/officeDocument/2006/relationships/slide" Target="slides/slide24.xml"/><Relationship Id="rId3" Type="http://schemas.openxmlformats.org/officeDocument/2006/relationships/slide" Target="slides/slide6.xml"/><Relationship Id="rId7" Type="http://schemas.openxmlformats.org/officeDocument/2006/relationships/slide" Target="slides/slide12.xml"/><Relationship Id="rId12" Type="http://schemas.openxmlformats.org/officeDocument/2006/relationships/slide" Target="slides/slide17.xml"/><Relationship Id="rId17" Type="http://schemas.openxmlformats.org/officeDocument/2006/relationships/slide" Target="slides/slide23.xml"/><Relationship Id="rId2" Type="http://schemas.openxmlformats.org/officeDocument/2006/relationships/slide" Target="slides/slide4.xml"/><Relationship Id="rId16" Type="http://schemas.openxmlformats.org/officeDocument/2006/relationships/slide" Target="slides/slide21.xml"/><Relationship Id="rId1" Type="http://schemas.openxmlformats.org/officeDocument/2006/relationships/slide" Target="slides/slide3.xml"/><Relationship Id="rId6" Type="http://schemas.openxmlformats.org/officeDocument/2006/relationships/slide" Target="slides/slide11.xml"/><Relationship Id="rId11" Type="http://schemas.openxmlformats.org/officeDocument/2006/relationships/slide" Target="slides/slide16.xml"/><Relationship Id="rId5" Type="http://schemas.openxmlformats.org/officeDocument/2006/relationships/slide" Target="slides/slide10.xml"/><Relationship Id="rId15" Type="http://schemas.openxmlformats.org/officeDocument/2006/relationships/slide" Target="slides/slide20.xml"/><Relationship Id="rId10" Type="http://schemas.openxmlformats.org/officeDocument/2006/relationships/slide" Target="slides/slide15.xml"/><Relationship Id="rId19" Type="http://schemas.openxmlformats.org/officeDocument/2006/relationships/slide" Target="slides/slide25.xml"/><Relationship Id="rId4" Type="http://schemas.openxmlformats.org/officeDocument/2006/relationships/slide" Target="slides/slide9.xml"/><Relationship Id="rId9" Type="http://schemas.openxmlformats.org/officeDocument/2006/relationships/slide" Target="slides/slide14.xml"/><Relationship Id="rId14" Type="http://schemas.openxmlformats.org/officeDocument/2006/relationships/slide" Target="slides/slide1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E49D6692-6FF0-4CDF-9AE6-1149A5C26E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2169CEBE-448A-4C75-BBCB-4DBA419E908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7396" name="Rectangle 4">
            <a:extLst>
              <a:ext uri="{FF2B5EF4-FFF2-40B4-BE49-F238E27FC236}">
                <a16:creationId xmlns:a16="http://schemas.microsoft.com/office/drawing/2014/main" id="{BA3B302F-249D-4059-B9C5-A2BAC95A604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7397" name="Rectangle 5">
            <a:extLst>
              <a:ext uri="{FF2B5EF4-FFF2-40B4-BE49-F238E27FC236}">
                <a16:creationId xmlns:a16="http://schemas.microsoft.com/office/drawing/2014/main" id="{A334D332-D598-49D8-ADAB-C8ABDDC2573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FB12D0F-2513-4C01-8132-5C89A77851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E7433BAB-25A0-4C6F-B89E-21B706C32C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B87A0F77-3330-4878-8DE2-3A3B98D6E2A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0FB0557-A66F-434B-833E-E5A1BABEF6C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9" name="Rectangle 5">
            <a:extLst>
              <a:ext uri="{FF2B5EF4-FFF2-40B4-BE49-F238E27FC236}">
                <a16:creationId xmlns:a16="http://schemas.microsoft.com/office/drawing/2014/main" id="{3CE6B960-4FB7-41D3-AD97-2D8232BE059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8310" name="Rectangle 6">
            <a:extLst>
              <a:ext uri="{FF2B5EF4-FFF2-40B4-BE49-F238E27FC236}">
                <a16:creationId xmlns:a16="http://schemas.microsoft.com/office/drawing/2014/main" id="{AC69584C-0887-4658-BF98-6B626155391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>
            <a:extLst>
              <a:ext uri="{FF2B5EF4-FFF2-40B4-BE49-F238E27FC236}">
                <a16:creationId xmlns:a16="http://schemas.microsoft.com/office/drawing/2014/main" id="{0FADD4AD-06A4-4D84-B023-526D73B05F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FD268E3-EC92-49B6-B95F-4CAF8CF8BB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2880DA19-C437-4855-87C2-5E4C1E720C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F6FEBC25-3C1C-49D7-A79B-FC85A5DE29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ADE71B80-8107-4F21-881B-631D9A6834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E62F2E3-727C-4A3D-9FF0-D25579E511E1}" type="slidenum">
              <a:rPr lang="zh-CN" altLang="en-US" sz="1200" smtClean="0"/>
              <a:pPr/>
              <a:t>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420E1CA8-66A5-4A59-AF91-D3A17A7F24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92008364-861C-4520-80F1-5D12B2ED4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数组的第一个元素浪费没用，有时候用来记录表中的元素个数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类的完整定义：</a:t>
            </a:r>
            <a:endParaRPr lang="en-US" altLang="zh-CN" dirty="0"/>
          </a:p>
          <a:p>
            <a:r>
              <a:rPr lang="en-US" altLang="zh-CN" dirty="0"/>
              <a:t>template&lt;class </a:t>
            </a:r>
            <a:r>
              <a:rPr lang="en-US" altLang="zh-CN" dirty="0" err="1"/>
              <a:t>T,int</a:t>
            </a:r>
            <a:r>
              <a:rPr lang="en-US" altLang="zh-CN" dirty="0"/>
              <a:t> MaxSize&gt;</a:t>
            </a:r>
          </a:p>
          <a:p>
            <a:r>
              <a:rPr lang="en-US" altLang="zh-CN" dirty="0"/>
              <a:t>class SqList{</a:t>
            </a:r>
          </a:p>
          <a:p>
            <a:r>
              <a:rPr lang="en-US" altLang="zh-CN" dirty="0"/>
              <a:t>   T data[MaxSize];</a:t>
            </a:r>
          </a:p>
          <a:p>
            <a:r>
              <a:rPr lang="en-US" altLang="zh-CN" dirty="0"/>
              <a:t>   int length;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SeqList();</a:t>
            </a:r>
          </a:p>
          <a:p>
            <a:r>
              <a:rPr lang="en-US" altLang="zh-CN" dirty="0"/>
              <a:t>    SeqList(T a[],int n);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ListLength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T Get(int pos);</a:t>
            </a:r>
          </a:p>
          <a:p>
            <a:r>
              <a:rPr lang="en-US" altLang="zh-CN" dirty="0"/>
              <a:t>    int Locate(T item);</a:t>
            </a:r>
          </a:p>
          <a:p>
            <a:r>
              <a:rPr lang="en-US" altLang="zh-CN" dirty="0"/>
              <a:t>    void </a:t>
            </a:r>
            <a:r>
              <a:rPr lang="en-US" altLang="zh-CN" dirty="0" err="1"/>
              <a:t>PrintSeqList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void Insert(int </a:t>
            </a:r>
            <a:r>
              <a:rPr lang="en-US" altLang="zh-CN" dirty="0" err="1"/>
              <a:t>i,T</a:t>
            </a:r>
            <a:r>
              <a:rPr lang="en-US" altLang="zh-CN" dirty="0"/>
              <a:t> item);</a:t>
            </a:r>
          </a:p>
          <a:p>
            <a:r>
              <a:rPr lang="en-US" altLang="zh-CN" dirty="0"/>
              <a:t>    T delete(int 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};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734F2845-7B8F-4E25-8891-15236A3449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C3B276-A6D1-4EE0-AA08-A721AA6E8040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420E1CA8-66A5-4A59-AF91-D3A17A7F24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92008364-861C-4520-80F1-5D12B2ED4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734F2845-7B8F-4E25-8891-15236A3449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C3B276-A6D1-4EE0-AA08-A721AA6E8040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29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6B42154E-181B-43FD-AADA-D26E821D4A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B38DC7F4-03BD-48D7-8AB6-5F4EE4B83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注意：在程序中，第一个单位浪费了没有使用，顺序表的第一个元素放在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SeqList[1]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/>
              <a:t>使用</a:t>
            </a:r>
            <a:r>
              <a:rPr lang="en-US" altLang="zh-CN" dirty="0"/>
              <a:t>exit</a:t>
            </a:r>
            <a:r>
              <a:rPr lang="zh-CN" altLang="en-US" dirty="0"/>
              <a:t>，要包含头文件</a:t>
            </a:r>
            <a:r>
              <a:rPr lang="en-US" altLang="zh-CN" dirty="0"/>
              <a:t>#include&lt;stdlib.h&gt;</a:t>
            </a:r>
            <a:r>
              <a:rPr lang="zh-CN" altLang="en-US" dirty="0"/>
              <a:t>，或者使用万能头文件</a:t>
            </a:r>
            <a:r>
              <a:rPr lang="en-US" altLang="zh-CN" dirty="0"/>
              <a:t>#include&lt;bits/stdc++.h&gt;</a:t>
            </a:r>
          </a:p>
          <a:p>
            <a:endParaRPr lang="en-US" altLang="zh-CN" dirty="0"/>
          </a:p>
          <a:p>
            <a:r>
              <a:rPr lang="en-US" altLang="zh-CN" dirty="0"/>
              <a:t>exit</a:t>
            </a:r>
            <a:r>
              <a:rPr lang="zh-CN" altLang="en-US" dirty="0"/>
              <a:t>函数用于结束正在运行的程序，</a:t>
            </a:r>
            <a:r>
              <a:rPr lang="en-US" altLang="zh-CN" dirty="0"/>
              <a:t>exit</a:t>
            </a:r>
            <a:r>
              <a:rPr lang="zh-CN" altLang="en-US" dirty="0"/>
              <a:t>函数将参数是返回给</a:t>
            </a:r>
            <a:r>
              <a:rPr lang="en-US" altLang="zh-CN" dirty="0"/>
              <a:t>OS</a:t>
            </a:r>
            <a:r>
              <a:rPr lang="zh-CN" altLang="en-US" dirty="0"/>
              <a:t>（操作系统）。</a:t>
            </a:r>
            <a:r>
              <a:rPr lang="en-US" altLang="zh-CN" dirty="0"/>
              <a:t>void exit(int status);</a:t>
            </a:r>
            <a:r>
              <a:rPr lang="zh-CN" altLang="en-US" dirty="0"/>
              <a:t>一般</a:t>
            </a:r>
            <a:r>
              <a:rPr lang="en-US" altLang="zh-CN" dirty="0"/>
              <a:t>status</a:t>
            </a:r>
            <a:r>
              <a:rPr lang="zh-CN" altLang="en-US" dirty="0"/>
              <a:t>是：</a:t>
            </a:r>
            <a:r>
              <a:rPr lang="en-US" altLang="zh-CN" dirty="0"/>
              <a:t>0 </a:t>
            </a:r>
            <a:r>
              <a:rPr lang="zh-CN" altLang="en-US" dirty="0"/>
              <a:t>为正常退出；非</a:t>
            </a:r>
            <a:r>
              <a:rPr lang="en-US" altLang="zh-CN" dirty="0"/>
              <a:t>0</a:t>
            </a:r>
            <a:r>
              <a:rPr lang="zh-CN" altLang="en-US" dirty="0"/>
              <a:t>为非正常退出。在</a:t>
            </a:r>
            <a:r>
              <a:rPr lang="en-US" altLang="zh-CN" dirty="0"/>
              <a:t>main</a:t>
            </a:r>
            <a:r>
              <a:rPr lang="zh-CN" altLang="en-US" dirty="0"/>
              <a:t>函数（其代表一个进程）结束时会隐式地调用</a:t>
            </a:r>
            <a:r>
              <a:rPr lang="en-US" altLang="zh-CN" dirty="0"/>
              <a:t>exit</a:t>
            </a:r>
            <a:r>
              <a:rPr lang="zh-CN" altLang="en-US" dirty="0"/>
              <a:t>函数。</a:t>
            </a:r>
            <a:r>
              <a:rPr lang="en-US" altLang="zh-CN" dirty="0"/>
              <a:t>exit</a:t>
            </a:r>
            <a:r>
              <a:rPr lang="zh-CN" altLang="en-US" dirty="0"/>
              <a:t>会删除进程使用的内存空间，同时把错误信息（就是那个“</a:t>
            </a:r>
            <a:r>
              <a:rPr lang="en-US" altLang="zh-CN" dirty="0"/>
              <a:t>1”</a:t>
            </a:r>
            <a:r>
              <a:rPr lang="zh-CN" altLang="en-US" dirty="0"/>
              <a:t>）返回父进程。所以一般程序执行到 </a:t>
            </a:r>
            <a:r>
              <a:rPr lang="en-US" altLang="zh-CN" dirty="0"/>
              <a:t>main() </a:t>
            </a:r>
            <a:r>
              <a:rPr lang="zh-CN" altLang="en-US" dirty="0"/>
              <a:t>的结尾就完成了</a:t>
            </a:r>
            <a:r>
              <a:rPr lang="en-US" altLang="zh-CN" dirty="0"/>
              <a:t>, </a:t>
            </a:r>
            <a:r>
              <a:rPr lang="zh-CN" altLang="en-US" dirty="0"/>
              <a:t>如果想要随时结束程序，可以尝试着用这个</a:t>
            </a:r>
            <a:r>
              <a:rPr lang="en-US" altLang="zh-CN" dirty="0"/>
              <a:t>exit</a:t>
            </a:r>
            <a:r>
              <a:rPr lang="zh-CN" altLang="en-US" dirty="0"/>
              <a:t>函数。总的来说和</a:t>
            </a:r>
            <a:r>
              <a:rPr lang="en-US" altLang="zh-CN" dirty="0"/>
              <a:t>return</a:t>
            </a:r>
            <a:r>
              <a:rPr lang="zh-CN" altLang="en-US" dirty="0"/>
              <a:t>函数区别比较小。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6A49EB0-A329-4B4C-A3BE-38B09173E3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DFE8B33-7EE2-4742-ADC9-8AD288122984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60BF075-5074-4B61-8F22-FAB846EFA0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F134D1C9-A103-4DD4-B6F0-815D08D16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E3A3BA18-FB33-4484-9D63-F5342E7B4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02AF889-41BD-4329-8B47-C958E7ABE177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32635BD7-0E3C-4C8B-9F66-C99EFBD528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5ED36EF2-A6FD-4EAE-8E05-D6119E1F1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73D98092-65B4-401E-ADD3-B059974E88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6D8C02-6D37-4F13-8F14-4BCBDFB5469E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算法步骤：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、检查插入条件是否满足：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）顺序表的存储空间是否已达到最大值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）插入位置是否合法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、从最后一个元素向前直到第</a:t>
            </a:r>
            <a:r>
              <a:rPr lang="en-US" altLang="zh-CN" dirty="0" err="1"/>
              <a:t>i</a:t>
            </a:r>
            <a:r>
              <a:rPr lang="zh-CN" altLang="en-US" dirty="0"/>
              <a:t>个元素为止，将每个元素均向后移一个存储单元，将第</a:t>
            </a:r>
            <a:r>
              <a:rPr lang="en-US" altLang="zh-CN" dirty="0" err="1"/>
              <a:t>i</a:t>
            </a:r>
            <a:r>
              <a:rPr lang="zh-CN" altLang="en-US" dirty="0"/>
              <a:t>个位置空出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、将新元素写入到第</a:t>
            </a:r>
            <a:r>
              <a:rPr lang="en-US" altLang="zh-CN" dirty="0" err="1"/>
              <a:t>i</a:t>
            </a:r>
            <a:r>
              <a:rPr lang="zh-CN" altLang="en-US" dirty="0"/>
              <a:t>个元素处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、将顺序表长度加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38181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顺序表上的插入运算，时间主要消耗在数据的移动上。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插入位置</a:t>
            </a:r>
            <a:r>
              <a:rPr lang="en-US" altLang="zh-CN" dirty="0" err="1"/>
              <a:t>i</a:t>
            </a:r>
            <a:r>
              <a:rPr lang="zh-CN" altLang="en-US" dirty="0"/>
              <a:t>的取值范围为：</a:t>
            </a:r>
            <a:r>
              <a:rPr lang="en-US" altLang="zh-CN" dirty="0"/>
              <a:t>1&lt;=</a:t>
            </a:r>
            <a:r>
              <a:rPr lang="en-US" altLang="zh-CN" dirty="0" err="1"/>
              <a:t>i</a:t>
            </a:r>
            <a:r>
              <a:rPr lang="en-US" altLang="zh-CN" dirty="0"/>
              <a:t>&lt;=n+1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6934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8204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7652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算法步骤：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、检查删除条件是否满足：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）顺序表是否为空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）删除位置是否合法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、从第</a:t>
            </a:r>
            <a:r>
              <a:rPr lang="en-US" altLang="zh-CN" dirty="0"/>
              <a:t>i+1</a:t>
            </a:r>
            <a:r>
              <a:rPr lang="zh-CN" altLang="en-US" dirty="0"/>
              <a:t>个元素向后直至最后一个元素为止，将每个元素均前移一个存储单元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、将顺序表长度减</a:t>
            </a:r>
            <a:r>
              <a:rPr lang="en-US" altLang="zh-CN" dirty="0"/>
              <a:t>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2063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210035A5-669D-41B9-8A7C-1BF4D800FF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12230338-22FB-4E96-8205-CF999AB76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B1D5992F-764C-4986-BECD-3686F71E9D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28EC968-7A88-4E65-8021-89D243C3F39D}" type="slidenum">
              <a:rPr lang="zh-CN" altLang="en-US" sz="1200" smtClean="0"/>
              <a:pPr/>
              <a:t>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与插入操作相同，顺序表的删除操作时间主要消耗在移动元素上。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1&lt;=</a:t>
            </a:r>
            <a:r>
              <a:rPr lang="en-US" altLang="zh-CN" dirty="0" err="1"/>
              <a:t>i</a:t>
            </a:r>
            <a:r>
              <a:rPr lang="en-US" altLang="zh-CN" dirty="0"/>
              <a:t>&lt;=n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861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3319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3427555E-9468-4584-946E-2EB8CAC429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086DEADC-2EBA-4949-A91C-378655658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28B050DB-4E12-4E78-8CE0-26C4660832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27E1AE9-F115-49EE-971D-A9870DC05126}" type="slidenum">
              <a:rPr lang="zh-CN" altLang="en-US" sz="1200" smtClean="0"/>
              <a:pPr/>
              <a:t>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6643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4569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3981EC68-5808-4EFC-B73F-85CFDD6082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8BB6AD04-EE4F-49D5-9E0B-7F2AE748B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C26E31B5-E3BC-42AC-B975-BAE87603AE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BED2899-5FD8-46F1-9B8C-96027AA2FD9A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04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3789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268E3-EC92-49B6-B95F-4CAF8CF8BBB6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6501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DD0316D8-3C98-4AA2-BD22-0DD4F6D77FA2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97B77345-3BB5-4F75-8990-F53B7F5BA4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AE12F2BD-80E4-4103-B68F-37904863A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31EA670B-3D15-40D4-8309-0C8360FEE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9ADE19B6-820E-4454-8974-071F2B082D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62A6846-9537-4015-88B1-DDA0E2EBA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2985F336-258A-4B3B-BBE6-C2E6BDCAF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12FE084D-C05B-483C-88EB-2441FC2C5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8C57A9CA-D4B6-405D-8BD7-DF6164FA1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684EFBBA-8E67-4419-8552-B27936ACE1E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FC6E4A02-1C98-4798-BA23-8CC71255D4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88BDCC3E-B89B-44A9-8D57-8ECF6F6265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kumimoji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BD3E8315-9106-4FD5-B7EB-D64BF24F8B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18FFDB4-1206-48A6-BD9D-F2B039CBF3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17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394796A-E9C2-470E-B56C-BFFC491B8EB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872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1013" y="195263"/>
            <a:ext cx="2124075" cy="64341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5263"/>
            <a:ext cx="6221413" cy="64341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C2F5DF9-1BD2-4470-AC5A-7134C07DC4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2623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95263"/>
            <a:ext cx="7869238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05000"/>
            <a:ext cx="8497888" cy="47244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7314469-5783-4827-BF57-D816A32EC0F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437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FBDAAB1-4086-4E77-9997-3F2244EA359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819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B8E0830-8BCF-47A1-BC3E-BE1926DE21E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36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17195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1550" y="1905000"/>
            <a:ext cx="4173538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2D9BEC1-69D7-4A8F-8D59-F3F5781D2A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90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F045E1EF-2EA7-469F-B542-8CF1CDD3E8C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640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AF7796A8-2218-4BA2-B137-231811DC40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998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843FFDA9-B926-4C61-BAB6-883368823D3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234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743BDF9-2DA8-415D-919B-8EFE3A3C231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910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A9CC6AD-AEC0-4903-9697-FC50815851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825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C91B2E5-2CBA-4FB2-8814-5E178C2DC2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90513" y="30797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200AB0A-0DAC-49E3-B877-7DFFCC6EF45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73100" y="30797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8" name="Rectangle 9">
            <a:extLst>
              <a:ext uri="{FF2B5EF4-FFF2-40B4-BE49-F238E27FC236}">
                <a16:creationId xmlns:a16="http://schemas.microsoft.com/office/drawing/2014/main" id="{222530ED-768E-4C49-BCA9-63BAA84CE0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95263"/>
            <a:ext cx="78692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7EA25E99-8EF6-4939-AB2E-B9FB8B4C3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4978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24" name="Rectangle 12">
            <a:extLst>
              <a:ext uri="{FF2B5EF4-FFF2-40B4-BE49-F238E27FC236}">
                <a16:creationId xmlns:a16="http://schemas.microsoft.com/office/drawing/2014/main" id="{3F819CD4-389B-4F9E-A1EA-8239A679243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848600" y="64008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graphicFrame>
        <p:nvGraphicFramePr>
          <p:cNvPr id="1031" name="Object 18">
            <a:extLst>
              <a:ext uri="{FF2B5EF4-FFF2-40B4-BE49-F238E27FC236}">
                <a16:creationId xmlns:a16="http://schemas.microsoft.com/office/drawing/2014/main" id="{576760CD-0252-4C55-BA92-6F4B4525101B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419100" y="736600"/>
          <a:ext cx="8858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14" imgW="1162212" imgH="619211" progId="PBrush">
                  <p:embed/>
                </p:oleObj>
              </mc:Choice>
              <mc:Fallback>
                <p:oleObj name="位图图像" r:id="rId14" imgW="1162212" imgH="619211" progId="PBrush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736600"/>
                        <a:ext cx="8858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19">
            <a:extLst>
              <a:ext uri="{FF2B5EF4-FFF2-40B4-BE49-F238E27FC236}">
                <a16:creationId xmlns:a16="http://schemas.microsoft.com/office/drawing/2014/main" id="{6F8FE3A5-8418-4EDE-B040-A0BD32C860AA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0" y="65722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3" name="Rectangle 20">
            <a:extLst>
              <a:ext uri="{FF2B5EF4-FFF2-40B4-BE49-F238E27FC236}">
                <a16:creationId xmlns:a16="http://schemas.microsoft.com/office/drawing/2014/main" id="{A32BBA63-EE31-4FB1-A6DB-478DE3CB672B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35000" y="20002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ACCD9829-8C6A-4E83-BE4B-B33D4A82545B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15913" y="990600"/>
            <a:ext cx="863758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1035" name="Picture 23">
            <a:extLst>
              <a:ext uri="{FF2B5EF4-FFF2-40B4-BE49-F238E27FC236}">
                <a16:creationId xmlns:a16="http://schemas.microsoft.com/office/drawing/2014/main" id="{5A747960-1232-400F-B41E-813423D097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952500"/>
            <a:ext cx="5334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>
            <a:extLst>
              <a:ext uri="{FF2B5EF4-FFF2-40B4-BE49-F238E27FC236}">
                <a16:creationId xmlns:a16="http://schemas.microsoft.com/office/drawing/2014/main" id="{9EECDABE-8253-43FE-AEE5-188AD7D9426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ADE0416-196A-4896-A83D-DE6271B94A4B}" type="slidenum"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9314" name="Rectangle 2">
            <a:extLst>
              <a:ext uri="{FF2B5EF4-FFF2-40B4-BE49-F238E27FC236}">
                <a16:creationId xmlns:a16="http://schemas.microsoft.com/office/drawing/2014/main" id="{7453B979-2B3D-4C7F-990D-E60F58D36F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712" y="130969"/>
            <a:ext cx="5357813" cy="785812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40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数据结构课程的起点：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19AB96-5444-4F26-8691-F3A04BA991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" y="1302544"/>
            <a:ext cx="8191500" cy="46386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4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98BE8DC-EDAD-49D7-8D2F-62E0131D86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一、顺序表（元素位置）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4F30D842-0881-4DB1-B53A-460E2F3A0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DEFF7B8C-B0EF-48CC-BDC2-4A04B6AF648D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10</a:t>
            </a:fld>
            <a:endParaRPr lang="en-US" altLang="zh-CN" sz="2400"/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81071166-4EA2-47B5-AA9E-2E599D3D7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616820D5-43AC-415A-9916-4F0419CE52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8763000" cy="3962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顺序表数据元素的位置：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     LOC(</a:t>
            </a:r>
            <a:r>
              <a:rPr lang="en-US" altLang="zh-CN" b="1" i="1">
                <a:latin typeface="Times New Roman" panose="02020603050405020304" pitchFamily="18" charset="0"/>
              </a:rPr>
              <a:t>a 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b="1">
                <a:latin typeface="Times New Roman" panose="02020603050405020304" pitchFamily="18" charset="0"/>
              </a:rPr>
              <a:t>) = LOC(</a:t>
            </a:r>
            <a:r>
              <a:rPr lang="en-US" altLang="zh-CN" b="1" i="1">
                <a:latin typeface="Times New Roman" panose="02020603050405020304" pitchFamily="18" charset="0"/>
              </a:rPr>
              <a:t> a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 i-1</a:t>
            </a:r>
            <a:r>
              <a:rPr lang="en-US" altLang="zh-CN" b="1" i="1">
                <a:latin typeface="Times New Roman" panose="02020603050405020304" pitchFamily="18" charset="0"/>
              </a:rPr>
              <a:t> ) </a:t>
            </a:r>
            <a:r>
              <a:rPr lang="en-US" altLang="zh-CN" b="1">
                <a:latin typeface="Times New Roman" panose="02020603050405020304" pitchFamily="18" charset="0"/>
              </a:rPr>
              <a:t>+ </a:t>
            </a:r>
            <a:r>
              <a:rPr lang="en-US" altLang="zh-CN" b="1" i="1">
                <a:latin typeface="Times New Roman" panose="02020603050405020304" pitchFamily="18" charset="0"/>
              </a:rPr>
              <a:t>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     LOC(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 i</a:t>
            </a:r>
            <a:r>
              <a:rPr lang="en-US" altLang="zh-CN" b="1">
                <a:latin typeface="Times New Roman" panose="02020603050405020304" pitchFamily="18" charset="0"/>
              </a:rPr>
              <a:t>) = LOC(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)+(i-1)*</a:t>
            </a:r>
            <a:r>
              <a:rPr lang="en-US" altLang="zh-CN" b="1" i="1">
                <a:latin typeface="Times New Roman" panose="02020603050405020304" pitchFamily="18" charset="0"/>
              </a:rPr>
              <a:t>l</a:t>
            </a:r>
            <a:r>
              <a:rPr lang="en-US" altLang="zh-CN" b="1">
                <a:latin typeface="Times New Roman" panose="02020603050405020304" pitchFamily="18" charset="0"/>
              </a:rPr>
              <a:t>     </a:t>
            </a:r>
            <a:r>
              <a:rPr lang="en-US" altLang="zh-CN" sz="1600" i="1">
                <a:latin typeface="Times New Roman" panose="02020603050405020304" pitchFamily="18" charset="0"/>
              </a:rPr>
              <a:t>l</a:t>
            </a:r>
            <a:r>
              <a:rPr lang="zh-CN" altLang="en-US" sz="1600" i="1">
                <a:latin typeface="Times New Roman" panose="02020603050405020304" pitchFamily="18" charset="0"/>
              </a:rPr>
              <a:t>表示元素占用的内存单元</a:t>
            </a:r>
            <a:r>
              <a:rPr lang="zh-CN" altLang="en-US" sz="1600">
                <a:latin typeface="Times New Roman" panose="02020603050405020304" pitchFamily="18" charset="0"/>
              </a:rPr>
              <a:t> 数</a:t>
            </a: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4F9D9898-A1AB-4573-ABD4-4E250C995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18439" name="Group 55">
            <a:extLst>
              <a:ext uri="{FF2B5EF4-FFF2-40B4-BE49-F238E27FC236}">
                <a16:creationId xmlns:a16="http://schemas.microsoft.com/office/drawing/2014/main" id="{7F2DC541-FCB7-49F4-924D-818FE5DCCE9C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419600"/>
            <a:ext cx="7010400" cy="2187575"/>
            <a:chOff x="624" y="2736"/>
            <a:chExt cx="4416" cy="1378"/>
          </a:xfrm>
        </p:grpSpPr>
        <p:sp>
          <p:nvSpPr>
            <p:cNvPr id="18440" name="Text Box 30">
              <a:extLst>
                <a:ext uri="{FF2B5EF4-FFF2-40B4-BE49-F238E27FC236}">
                  <a16:creationId xmlns:a16="http://schemas.microsoft.com/office/drawing/2014/main" id="{913716AA-9D6C-4BB4-9924-613094F41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107"/>
              <a:ext cx="4256" cy="36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t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>
                  <a:solidFill>
                    <a:srgbClr val="C80000"/>
                  </a:solidFill>
                  <a:latin typeface="Times New Roman" panose="02020603050405020304" pitchFamily="18" charset="0"/>
                </a:rPr>
                <a:t> a</a:t>
              </a:r>
              <a:r>
                <a:rPr lang="en-US" altLang="zh-CN" b="1" i="1" baseline="-25000">
                  <a:solidFill>
                    <a:srgbClr val="C8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b="1">
                  <a:solidFill>
                    <a:srgbClr val="CC0000"/>
                  </a:solidFill>
                  <a:latin typeface="Arial Narrow" panose="020B0606020202030204" pitchFamily="34" charset="0"/>
                  <a:ea typeface="仿宋_GB2312" pitchFamily="49" charset="-122"/>
                </a:rPr>
                <a:t>    </a:t>
              </a:r>
              <a:r>
                <a:rPr lang="en-US" altLang="zh-CN" b="1" i="1">
                  <a:solidFill>
                    <a:srgbClr val="C8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i="1" baseline="-25000">
                  <a:solidFill>
                    <a:srgbClr val="C8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b="1" baseline="-25000">
                  <a:solidFill>
                    <a:srgbClr val="CC0000"/>
                  </a:solidFill>
                  <a:latin typeface="Arial Narrow" panose="020B0606020202030204" pitchFamily="34" charset="0"/>
                  <a:ea typeface="仿宋_GB2312" pitchFamily="49" charset="-122"/>
                </a:rPr>
                <a:t> </a:t>
              </a:r>
              <a:r>
                <a:rPr lang="en-US" altLang="zh-CN" b="1">
                  <a:solidFill>
                    <a:srgbClr val="CC0000"/>
                  </a:solidFill>
                  <a:latin typeface="Arial Narrow" panose="020B0606020202030204" pitchFamily="34" charset="0"/>
                  <a:ea typeface="仿宋_GB2312" pitchFamily="49" charset="-122"/>
                </a:rPr>
                <a:t>  …    </a:t>
              </a:r>
              <a:r>
                <a:rPr lang="en-US" altLang="zh-CN" b="1" i="1">
                  <a:solidFill>
                    <a:srgbClr val="C8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C80000"/>
                  </a:solidFill>
                  <a:latin typeface="Times New Roman" panose="02020603050405020304" pitchFamily="18" charset="0"/>
                </a:rPr>
                <a:t> i</a:t>
              </a:r>
              <a:r>
                <a:rPr lang="en-US" altLang="zh-CN" b="1">
                  <a:solidFill>
                    <a:srgbClr val="CC0000"/>
                  </a:solidFill>
                  <a:latin typeface="Arial Narrow" panose="020B0606020202030204" pitchFamily="34" charset="0"/>
                  <a:ea typeface="仿宋_GB2312" pitchFamily="49" charset="-122"/>
                </a:rPr>
                <a:t>    …   …     …   </a:t>
              </a:r>
              <a:r>
                <a:rPr lang="en-US" altLang="zh-CN" b="1" i="1">
                  <a:solidFill>
                    <a:srgbClr val="C8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i="1" baseline="-25000">
                  <a:solidFill>
                    <a:srgbClr val="C8000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8441" name="Line 31">
              <a:extLst>
                <a:ext uri="{FF2B5EF4-FFF2-40B4-BE49-F238E27FC236}">
                  <a16:creationId xmlns:a16="http://schemas.microsoft.com/office/drawing/2014/main" id="{1C0B2CEF-7EDE-41E9-8CD9-E37F5F2C0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107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2" name="Line 32">
              <a:extLst>
                <a:ext uri="{FF2B5EF4-FFF2-40B4-BE49-F238E27FC236}">
                  <a16:creationId xmlns:a16="http://schemas.microsoft.com/office/drawing/2014/main" id="{ABE68001-152E-43A3-855F-E47F0078A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107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3" name="Line 33">
              <a:extLst>
                <a:ext uri="{FF2B5EF4-FFF2-40B4-BE49-F238E27FC236}">
                  <a16:creationId xmlns:a16="http://schemas.microsoft.com/office/drawing/2014/main" id="{8E8350A5-EA5C-4DF5-8F9D-927CCDECA3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107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4" name="Line 34">
              <a:extLst>
                <a:ext uri="{FF2B5EF4-FFF2-40B4-BE49-F238E27FC236}">
                  <a16:creationId xmlns:a16="http://schemas.microsoft.com/office/drawing/2014/main" id="{54540F94-6284-4EE3-884D-C653AD28AC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107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5" name="Line 35">
              <a:extLst>
                <a:ext uri="{FF2B5EF4-FFF2-40B4-BE49-F238E27FC236}">
                  <a16:creationId xmlns:a16="http://schemas.microsoft.com/office/drawing/2014/main" id="{83C8CF1E-4366-4B25-BB4B-7F6E1FDA9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107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6" name="Line 36">
              <a:extLst>
                <a:ext uri="{FF2B5EF4-FFF2-40B4-BE49-F238E27FC236}">
                  <a16:creationId xmlns:a16="http://schemas.microsoft.com/office/drawing/2014/main" id="{24D083F7-38C2-47CF-BEA8-2051224BE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107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7" name="Line 37">
              <a:extLst>
                <a:ext uri="{FF2B5EF4-FFF2-40B4-BE49-F238E27FC236}">
                  <a16:creationId xmlns:a16="http://schemas.microsoft.com/office/drawing/2014/main" id="{BAAC9555-4017-4208-9758-018CC3BC37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107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8" name="Line 38">
              <a:extLst>
                <a:ext uri="{FF2B5EF4-FFF2-40B4-BE49-F238E27FC236}">
                  <a16:creationId xmlns:a16="http://schemas.microsoft.com/office/drawing/2014/main" id="{00E68C16-204E-48C3-B426-7BA8A565A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107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9" name="Line 39">
              <a:extLst>
                <a:ext uri="{FF2B5EF4-FFF2-40B4-BE49-F238E27FC236}">
                  <a16:creationId xmlns:a16="http://schemas.microsoft.com/office/drawing/2014/main" id="{5206FF91-3DB8-4327-8943-4EA39039FD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3107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0" name="Text Box 40">
              <a:extLst>
                <a:ext uri="{FF2B5EF4-FFF2-40B4-BE49-F238E27FC236}">
                  <a16:creationId xmlns:a16="http://schemas.microsoft.com/office/drawing/2014/main" id="{15A6AC41-8020-44F3-AABD-53403F1A2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736"/>
              <a:ext cx="34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  </a:t>
              </a:r>
              <a:r>
                <a:rPr lang="zh-CN" altLang="en-US" sz="20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1        2       …         </a:t>
              </a:r>
              <a:r>
                <a:rPr lang="en-US" altLang="zh-CN" sz="20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i        …      …       …       n</a:t>
              </a:r>
            </a:p>
          </p:txBody>
        </p:sp>
        <p:sp>
          <p:nvSpPr>
            <p:cNvPr id="18451" name="AutoShape 41">
              <a:extLst>
                <a:ext uri="{FF2B5EF4-FFF2-40B4-BE49-F238E27FC236}">
                  <a16:creationId xmlns:a16="http://schemas.microsoft.com/office/drawing/2014/main" id="{2B5E5919-F3F0-4850-BCE6-BB02D932FEF0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937" y="3309"/>
              <a:ext cx="93" cy="432"/>
            </a:xfrm>
            <a:prstGeom prst="leftBrace">
              <a:avLst>
                <a:gd name="adj1" fmla="val 38710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8452" name="AutoShape 42">
              <a:extLst>
                <a:ext uri="{FF2B5EF4-FFF2-40B4-BE49-F238E27FC236}">
                  <a16:creationId xmlns:a16="http://schemas.microsoft.com/office/drawing/2014/main" id="{AD3647E7-FF79-4667-8E79-693D52D00B6A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369" y="3309"/>
              <a:ext cx="93" cy="432"/>
            </a:xfrm>
            <a:prstGeom prst="leftBrace">
              <a:avLst>
                <a:gd name="adj1" fmla="val 38710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8453" name="AutoShape 43">
              <a:extLst>
                <a:ext uri="{FF2B5EF4-FFF2-40B4-BE49-F238E27FC236}">
                  <a16:creationId xmlns:a16="http://schemas.microsoft.com/office/drawing/2014/main" id="{AADF6CB1-BD0E-4643-A0F1-E13A754963F2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801" y="3309"/>
              <a:ext cx="93" cy="432"/>
            </a:xfrm>
            <a:prstGeom prst="leftBrace">
              <a:avLst>
                <a:gd name="adj1" fmla="val 38710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8454" name="AutoShape 44">
              <a:extLst>
                <a:ext uri="{FF2B5EF4-FFF2-40B4-BE49-F238E27FC236}">
                  <a16:creationId xmlns:a16="http://schemas.microsoft.com/office/drawing/2014/main" id="{27BD2D19-3B78-44A1-ABB2-0A581D5A21CB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233" y="3309"/>
              <a:ext cx="93" cy="432"/>
            </a:xfrm>
            <a:prstGeom prst="leftBrace">
              <a:avLst>
                <a:gd name="adj1" fmla="val 38710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8455" name="AutoShape 45">
              <a:extLst>
                <a:ext uri="{FF2B5EF4-FFF2-40B4-BE49-F238E27FC236}">
                  <a16:creationId xmlns:a16="http://schemas.microsoft.com/office/drawing/2014/main" id="{06839EF3-47BC-42F1-BA49-04842216D3C8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665" y="3309"/>
              <a:ext cx="93" cy="432"/>
            </a:xfrm>
            <a:prstGeom prst="leftBrace">
              <a:avLst>
                <a:gd name="adj1" fmla="val 38710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8456" name="AutoShape 46">
              <a:extLst>
                <a:ext uri="{FF2B5EF4-FFF2-40B4-BE49-F238E27FC236}">
                  <a16:creationId xmlns:a16="http://schemas.microsoft.com/office/drawing/2014/main" id="{7D81E956-1D87-41A0-84C8-FADD270FBEA1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097" y="3309"/>
              <a:ext cx="93" cy="432"/>
            </a:xfrm>
            <a:prstGeom prst="leftBrace">
              <a:avLst>
                <a:gd name="adj1" fmla="val 38710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8457" name="AutoShape 47">
              <a:extLst>
                <a:ext uri="{FF2B5EF4-FFF2-40B4-BE49-F238E27FC236}">
                  <a16:creationId xmlns:a16="http://schemas.microsoft.com/office/drawing/2014/main" id="{F713DDA1-BFEC-4F0B-BE0F-59285203107F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529" y="3309"/>
              <a:ext cx="93" cy="432"/>
            </a:xfrm>
            <a:prstGeom prst="leftBrace">
              <a:avLst>
                <a:gd name="adj1" fmla="val 38710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8458" name="AutoShape 48">
              <a:extLst>
                <a:ext uri="{FF2B5EF4-FFF2-40B4-BE49-F238E27FC236}">
                  <a16:creationId xmlns:a16="http://schemas.microsoft.com/office/drawing/2014/main" id="{CEDFDDFD-90D0-4A03-A652-7D883D2B35FF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961" y="3309"/>
              <a:ext cx="93" cy="432"/>
            </a:xfrm>
            <a:prstGeom prst="leftBrace">
              <a:avLst>
                <a:gd name="adj1" fmla="val 38710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8459" name="AutoShape 49">
              <a:extLst>
                <a:ext uri="{FF2B5EF4-FFF2-40B4-BE49-F238E27FC236}">
                  <a16:creationId xmlns:a16="http://schemas.microsoft.com/office/drawing/2014/main" id="{BC57826E-0E01-4CC9-93B4-C3608EEFBF22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586" y="3211"/>
              <a:ext cx="92" cy="720"/>
            </a:xfrm>
            <a:prstGeom prst="leftBrace">
              <a:avLst>
                <a:gd name="adj1" fmla="val 65217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8460" name="Text Box 50">
              <a:extLst>
                <a:ext uri="{FF2B5EF4-FFF2-40B4-BE49-F238E27FC236}">
                  <a16:creationId xmlns:a16="http://schemas.microsoft.com/office/drawing/2014/main" id="{66A669A9-36FB-459B-9BC7-37B98DBE5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710"/>
              <a:ext cx="44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600" b="1" i="1">
                  <a:solidFill>
                    <a:srgbClr val="C80000"/>
                  </a:solidFill>
                  <a:latin typeface="Times New Roman" panose="02020603050405020304" pitchFamily="18" charset="0"/>
                </a:rPr>
                <a:t>   </a:t>
              </a:r>
              <a:r>
                <a:rPr lang="en-US" altLang="zh-CN" sz="2000" b="1" i="1">
                  <a:solidFill>
                    <a:srgbClr val="C80000"/>
                  </a:solidFill>
                  <a:latin typeface="Times New Roman" panose="02020603050405020304" pitchFamily="18" charset="0"/>
                </a:rPr>
                <a:t>b       b+l        …  b+(i-1)*l   …     …      …    b+(n-1)*l  </a:t>
              </a:r>
            </a:p>
          </p:txBody>
        </p:sp>
        <p:sp>
          <p:nvSpPr>
            <p:cNvPr id="18461" name="Line 51">
              <a:extLst>
                <a:ext uri="{FF2B5EF4-FFF2-40B4-BE49-F238E27FC236}">
                  <a16:creationId xmlns:a16="http://schemas.microsoft.com/office/drawing/2014/main" id="{28C9A967-8FD9-49C5-818C-2C7DC5DE23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3571"/>
              <a:ext cx="0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2" name="Line 52">
              <a:extLst>
                <a:ext uri="{FF2B5EF4-FFF2-40B4-BE49-F238E27FC236}">
                  <a16:creationId xmlns:a16="http://schemas.microsoft.com/office/drawing/2014/main" id="{71A56828-7581-48E3-A94B-82F493BB14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3571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3" name="Line 53">
              <a:extLst>
                <a:ext uri="{FF2B5EF4-FFF2-40B4-BE49-F238E27FC236}">
                  <a16:creationId xmlns:a16="http://schemas.microsoft.com/office/drawing/2014/main" id="{E85A480A-C4E1-4375-B2C7-DE1B71B7DF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3571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4" name="Line 54">
              <a:extLst>
                <a:ext uri="{FF2B5EF4-FFF2-40B4-BE49-F238E27FC236}">
                  <a16:creationId xmlns:a16="http://schemas.microsoft.com/office/drawing/2014/main" id="{2F3DEAB3-E5A3-4C7F-AEBF-7F2F0F6CD0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3571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23012C4-70A7-405F-8A6C-038BC04373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二、顺序表的定义和创建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6985A529-487C-4BED-BF69-EDE675B4B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47AB345-46D5-4A9A-8D58-49785BBC1C7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11</a:t>
            </a:fld>
            <a:endParaRPr lang="en-US" altLang="zh-CN" sz="2400"/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D6B9891C-4AE0-4B7E-AF69-5028A5F66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E3AED40F-0A5F-4558-9C82-BD51EB5903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762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采用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语言中的</a:t>
            </a:r>
            <a:r>
              <a:rPr lang="zh-CN" altLang="en-US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一维数组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顺序表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53F6AAED-F886-4CFC-941F-C7175224C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E3AD27FD-ED5D-4DF5-8B47-351AC275F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888" y="3430876"/>
            <a:ext cx="8347112" cy="3342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class </a:t>
            </a:r>
            <a:r>
              <a:rPr lang="en-US" altLang="en-US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SeqList</a:t>
            </a: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{</a:t>
            </a:r>
          </a:p>
          <a:p>
            <a:pPr eaLnBrk="1" hangingPunct="1">
              <a:spcBef>
                <a:spcPct val="30000"/>
              </a:spcBef>
              <a:buClrTx/>
              <a:buSzTx/>
              <a:buNone/>
            </a:pP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const int MAXLISTLEN=100;   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//MAXLISTLEN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表示最大表长</a:t>
            </a:r>
            <a:endParaRPr lang="en-US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data [MAXLISTLEN+1];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顺序表</a:t>
            </a:r>
            <a:endParaRPr lang="en-US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int ListLen;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表的有效长度</a:t>
            </a:r>
            <a:endParaRPr lang="en-US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public: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SeqList(); 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无参构造方法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en-US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SeqList</a:t>
            </a: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a[],int n); //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有参构造方法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>
            <a:extLst>
              <a:ext uri="{FF2B5EF4-FFF2-40B4-BE49-F238E27FC236}">
                <a16:creationId xmlns:a16="http://schemas.microsoft.com/office/drawing/2014/main" id="{6985A529-487C-4BED-BF69-EDE675B4B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47AB345-46D5-4A9A-8D58-49785BBC1C7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12</a:t>
            </a:fld>
            <a:endParaRPr lang="en-US" altLang="zh-CN" sz="2400"/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D6B9891C-4AE0-4B7E-AF69-5028A5F66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53F6AAED-F886-4CFC-941F-C7175224C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C118F042-319C-48F8-B556-5680FABB2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08" y="2132856"/>
            <a:ext cx="8534400" cy="3342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int </a:t>
            </a:r>
            <a:r>
              <a:rPr lang="en-US" altLang="en-US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ListLength</a:t>
            </a: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();    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求线性表的长度</a:t>
            </a:r>
            <a:endParaRPr lang="en-US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Get(</a:t>
            </a:r>
            <a:r>
              <a:rPr lang="en-US" altLang="en-US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en-US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);   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取顺序表的第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个元素</a:t>
            </a:r>
            <a:endParaRPr lang="en-US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int Locate(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item);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求顺序表值为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item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的元素序号</a:t>
            </a:r>
            <a:endParaRPr lang="en-US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void Print();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按序号依次输出各元素</a:t>
            </a:r>
            <a:endParaRPr lang="en-US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void Insert(int </a:t>
            </a:r>
            <a:r>
              <a:rPr lang="en-US" altLang="en-US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i,</a:t>
            </a:r>
            <a:r>
              <a:rPr lang="en-US" alt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item);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在第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个位置插入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item</a:t>
            </a:r>
            <a:endParaRPr lang="en-US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void delete(int </a:t>
            </a:r>
            <a:r>
              <a:rPr lang="en-US" altLang="en-US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);//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删除顺序表的第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个元素</a:t>
            </a:r>
            <a:endParaRPr lang="en-US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};</a:t>
            </a:r>
            <a:endParaRPr lang="zh-CN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C9620A83-2D19-49E5-84D7-372A76E4D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61" y="5730645"/>
            <a:ext cx="7531100" cy="95408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注意：在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语言中数组的下标是从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开始，即：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V[n+1]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的有效范围是从 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V[0]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～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V[n]</a:t>
            </a:r>
          </a:p>
        </p:txBody>
      </p:sp>
    </p:spTree>
    <p:extLst>
      <p:ext uri="{BB962C8B-B14F-4D97-AF65-F5344CB8AC3E}">
        <p14:creationId xmlns:p14="http://schemas.microsoft.com/office/powerpoint/2010/main" val="71845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08E6228-291D-4683-9B40-D14A2E967D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二、顺序表的定义和创建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BF5C8391-F4D5-4E29-9F06-96E528018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BA46836C-B90F-4550-98A7-43A878B35594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13</a:t>
            </a:fld>
            <a:endParaRPr lang="en-US" altLang="zh-CN" sz="2400"/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2A247C34-90AD-4CEF-AD0E-66340D7D9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8A584846-8D33-4670-8C3B-FACCE03771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583488" cy="1185664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顺序表的创建：将输入的关键字依次放入顺序表中：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77498C26-AD34-400F-9E3C-1785560B0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284B683-B458-487B-9A5A-7B5D530DD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756" y="4038983"/>
            <a:ext cx="8583488" cy="2854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b="1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SeqList</a:t>
            </a:r>
            <a:r>
              <a:rPr lang="en-US" altLang="zh-CN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()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	{  </a:t>
            </a:r>
            <a:r>
              <a:rPr lang="en-US" altLang="zh-CN" sz="2400" b="1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cin</a:t>
            </a:r>
            <a:r>
              <a:rPr lang="en-US" altLang="zh-CN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 &gt;&gt;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ListLen</a:t>
            </a:r>
            <a:r>
              <a:rPr lang="en-US" altLang="zh-CN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; 		         //</a:t>
            </a:r>
            <a:r>
              <a:rPr lang="zh-CN" altLang="en-US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输入表长</a:t>
            </a:r>
            <a:endParaRPr lang="en-US" altLang="zh-CN" sz="2400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     if(</a:t>
            </a:r>
            <a:r>
              <a:rPr lang="en-US" altLang="zh-CN" sz="2400" b="1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ListLen</a:t>
            </a:r>
            <a:r>
              <a:rPr lang="en-US" altLang="zh-CN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 &gt; </a:t>
            </a:r>
            <a:r>
              <a:rPr lang="en-US" altLang="en-US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MAXLISTLEN) exit(1); //</a:t>
            </a:r>
            <a:r>
              <a:rPr lang="zh-CN" altLang="en-US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出错返回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	   </a:t>
            </a:r>
            <a:r>
              <a:rPr lang="en-US" altLang="zh-CN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for (</a:t>
            </a:r>
            <a:r>
              <a:rPr lang="en-US" altLang="zh-CN" sz="2400" b="1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=1; </a:t>
            </a:r>
            <a:r>
              <a:rPr lang="en-US" altLang="zh-CN" sz="2400" b="1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&lt;=</a:t>
            </a:r>
            <a:r>
              <a:rPr lang="en-US" altLang="zh-CN" sz="2400" b="1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ListLen</a:t>
            </a:r>
            <a:r>
              <a:rPr lang="en-US" altLang="zh-CN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en-US" altLang="zh-CN" sz="2400" b="1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++)      //</a:t>
            </a:r>
            <a:r>
              <a:rPr lang="zh-CN" altLang="en-US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从第</a:t>
            </a:r>
            <a:r>
              <a:rPr lang="en-US" altLang="zh-CN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个位置开始</a:t>
            </a:r>
            <a:endParaRPr lang="en-US" altLang="zh-CN" sz="2400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		    </a:t>
            </a:r>
            <a:r>
              <a:rPr lang="en-US" altLang="zh-CN" sz="2400" b="1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cin</a:t>
            </a:r>
            <a:r>
              <a:rPr lang="en-US" altLang="zh-CN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&gt;&gt;data[</a:t>
            </a:r>
            <a:r>
              <a:rPr lang="en-US" altLang="zh-CN" sz="2400" b="1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];		    //</a:t>
            </a:r>
            <a:r>
              <a:rPr lang="zh-CN" altLang="en-US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将数据放入顺序表中</a:t>
            </a:r>
            <a:endParaRPr lang="en-US" altLang="zh-CN" sz="2400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  }</a:t>
            </a:r>
            <a:endParaRPr lang="zh-CN" altLang="en-US" sz="2400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486EBE0-7BAE-4E09-BDC0-703258E101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三、顺序表的查找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5077B0A3-695B-4BB1-8EE1-925CE5473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1C2D5181-3C8D-44BC-AB8F-60C40A28F55D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14</a:t>
            </a:fld>
            <a:endParaRPr lang="en-US" altLang="zh-CN" sz="2400"/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5CA9D58C-F84F-4F7D-9A6E-5D6BC7442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2843E320-2F51-4F1E-AC84-A7D8A7504D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输出指定位置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的数据元素值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如果指定位置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超出范围，返回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int Get(int </a:t>
            </a:r>
            <a:r>
              <a:rPr lang="en-US" altLang="en-US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if ((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&gt; ListLen) || (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&lt; 1) || (ListLen == 0))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exit(1); 		//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出错返回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return  data[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];	      //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返回指定位置的元素值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 }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A6931CC4-1427-4378-8520-AB1D2C565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0C65E67-2F5D-40FE-8DDE-7E62F4B249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四、顺序表的插入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23029048-F21F-4D58-ADA0-214C6826E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3043AA6E-A992-4AF7-87E1-A38FE16D99E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15</a:t>
            </a:fld>
            <a:endParaRPr lang="en-US" altLang="zh-CN" sz="2400"/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257524DC-4C1C-4FC9-A729-11DB725EB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5EDA2AA7-2F9E-484B-B104-8579185DBA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38100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顺序表的插入操作是指在顺序表的第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个数据元素和第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个数据元素之间插入一个新的数据元素，即将长度为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的顺序表：</a:t>
            </a:r>
          </a:p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 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 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变成长度为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的顺序表：</a:t>
            </a:r>
          </a:p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 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 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E5767DFC-4DF2-430D-A68A-B464DF269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072A44D-C50F-49DA-A1B0-B460F12F47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四、顺序表的插入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B2870456-3D49-4287-B777-052A3D7B9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A7E81E5C-DAC0-46B3-B29C-DD8E843450D4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16</a:t>
            </a:fld>
            <a:endParaRPr lang="en-US" altLang="zh-CN" sz="2400"/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0F0DEE67-22EF-4C99-A49A-AFC704A3A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FB757ADD-F48C-48E7-AC58-7B0DAEEC75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15240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在第3个元素与第4个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元素之间插入新元素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需要将最后元素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至第4元素(共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7-4+1)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都向后移一位置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E7DD87C4-762E-40B8-B6ED-E8ACF5EC9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26631" name="Group 44">
            <a:extLst>
              <a:ext uri="{FF2B5EF4-FFF2-40B4-BE49-F238E27FC236}">
                <a16:creationId xmlns:a16="http://schemas.microsoft.com/office/drawing/2014/main" id="{B10DF7DF-1EA5-4E01-965F-6B668671902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038600"/>
            <a:ext cx="5943600" cy="2601913"/>
            <a:chOff x="1200" y="2448"/>
            <a:chExt cx="3744" cy="1639"/>
          </a:xfrm>
        </p:grpSpPr>
        <p:grpSp>
          <p:nvGrpSpPr>
            <p:cNvPr id="26632" name="Group 8">
              <a:extLst>
                <a:ext uri="{FF2B5EF4-FFF2-40B4-BE49-F238E27FC236}">
                  <a16:creationId xmlns:a16="http://schemas.microsoft.com/office/drawing/2014/main" id="{FAA1A4DA-7271-43DC-B4C1-DA92B27B88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640"/>
              <a:ext cx="3744" cy="345"/>
              <a:chOff x="1200" y="2429"/>
              <a:chExt cx="3936" cy="384"/>
            </a:xfrm>
          </p:grpSpPr>
          <p:sp>
            <p:nvSpPr>
              <p:cNvPr id="26658" name="Rectangle 9">
                <a:extLst>
                  <a:ext uri="{FF2B5EF4-FFF2-40B4-BE49-F238E27FC236}">
                    <a16:creationId xmlns:a16="http://schemas.microsoft.com/office/drawing/2014/main" id="{6C360A06-0B01-4F1F-8D00-6277E31F9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429"/>
                <a:ext cx="3936" cy="38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26659" name="Text Box 10">
                <a:extLst>
                  <a:ext uri="{FF2B5EF4-FFF2-40B4-BE49-F238E27FC236}">
                    <a16:creationId xmlns:a16="http://schemas.microsoft.com/office/drawing/2014/main" id="{3CF4DF24-5E50-4512-A8A2-9B52A59010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2448"/>
                <a:ext cx="3882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 25   34   57   16    48   09   63          </a:t>
                </a:r>
                <a:r>
                  <a:rPr lang="zh-CN" altLang="en-US" sz="2800" b="1">
                    <a:solidFill>
                      <a:schemeClr val="tx2"/>
                    </a:solidFill>
                    <a:latin typeface="Arial Narrow" panose="020B0606020202030204" pitchFamily="34" charset="0"/>
                    <a:sym typeface="Symbol" panose="05050102010706020507" pitchFamily="18" charset="2"/>
                  </a:rPr>
                  <a:t></a:t>
                </a:r>
                <a:endParaRPr lang="zh-CN" altLang="en-US" sz="2800" b="1">
                  <a:latin typeface="Arial Narrow" panose="020B060602020203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6660" name="Line 11">
                <a:extLst>
                  <a:ext uri="{FF2B5EF4-FFF2-40B4-BE49-F238E27FC236}">
                    <a16:creationId xmlns:a16="http://schemas.microsoft.com/office/drawing/2014/main" id="{F6CF5D31-CEE7-41A5-BA84-366F34DD1E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2429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1" name="Line 12">
                <a:extLst>
                  <a:ext uri="{FF2B5EF4-FFF2-40B4-BE49-F238E27FC236}">
                    <a16:creationId xmlns:a16="http://schemas.microsoft.com/office/drawing/2014/main" id="{18BE862E-A780-49FA-946A-21B2B12D7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2429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2" name="Line 13">
                <a:extLst>
                  <a:ext uri="{FF2B5EF4-FFF2-40B4-BE49-F238E27FC236}">
                    <a16:creationId xmlns:a16="http://schemas.microsoft.com/office/drawing/2014/main" id="{B4470C74-4DE4-4363-A6EF-91929BD49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429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3" name="Line 14">
                <a:extLst>
                  <a:ext uri="{FF2B5EF4-FFF2-40B4-BE49-F238E27FC236}">
                    <a16:creationId xmlns:a16="http://schemas.microsoft.com/office/drawing/2014/main" id="{E3764802-46BE-467F-8E0D-C71BD6762F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429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4" name="Line 15">
                <a:extLst>
                  <a:ext uri="{FF2B5EF4-FFF2-40B4-BE49-F238E27FC236}">
                    <a16:creationId xmlns:a16="http://schemas.microsoft.com/office/drawing/2014/main" id="{55339FD0-83EB-4125-A621-7C8F76CA33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2429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5" name="Line 16">
                <a:extLst>
                  <a:ext uri="{FF2B5EF4-FFF2-40B4-BE49-F238E27FC236}">
                    <a16:creationId xmlns:a16="http://schemas.microsoft.com/office/drawing/2014/main" id="{F0FD80C0-C154-4615-9CB1-A1036FA41C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429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6" name="Line 17">
                <a:extLst>
                  <a:ext uri="{FF2B5EF4-FFF2-40B4-BE49-F238E27FC236}">
                    <a16:creationId xmlns:a16="http://schemas.microsoft.com/office/drawing/2014/main" id="{688EDB83-E9E7-4DEA-97F2-C9C828148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2429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7" name="Line 18">
                <a:extLst>
                  <a:ext uri="{FF2B5EF4-FFF2-40B4-BE49-F238E27FC236}">
                    <a16:creationId xmlns:a16="http://schemas.microsoft.com/office/drawing/2014/main" id="{D21B1066-DB4A-49F0-93FD-30C1CA919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429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33" name="Text Box 19">
              <a:extLst>
                <a:ext uri="{FF2B5EF4-FFF2-40B4-BE49-F238E27FC236}">
                  <a16:creationId xmlns:a16="http://schemas.microsoft.com/office/drawing/2014/main" id="{664530E2-EFBA-495A-8116-81FD5AF502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552"/>
              <a:ext cx="3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   </a:t>
              </a:r>
              <a:r>
                <a:rPr lang="en-US" altLang="zh-CN" sz="1800">
                  <a:latin typeface="Times New Roman" panose="02020603050405020304" pitchFamily="18" charset="0"/>
                </a:rPr>
                <a:t>1       2         3       4         5        6        7        8</a:t>
              </a:r>
            </a:p>
          </p:txBody>
        </p:sp>
        <p:grpSp>
          <p:nvGrpSpPr>
            <p:cNvPr id="26634" name="Group 20">
              <a:extLst>
                <a:ext uri="{FF2B5EF4-FFF2-40B4-BE49-F238E27FC236}">
                  <a16:creationId xmlns:a16="http://schemas.microsoft.com/office/drawing/2014/main" id="{89CB098A-7509-448D-A798-0035131991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3744"/>
              <a:ext cx="3744" cy="343"/>
              <a:chOff x="1200" y="3773"/>
              <a:chExt cx="3936" cy="415"/>
            </a:xfrm>
          </p:grpSpPr>
          <p:sp>
            <p:nvSpPr>
              <p:cNvPr id="26646" name="Rectangle 21">
                <a:extLst>
                  <a:ext uri="{FF2B5EF4-FFF2-40B4-BE49-F238E27FC236}">
                    <a16:creationId xmlns:a16="http://schemas.microsoft.com/office/drawing/2014/main" id="{5DAC0072-DCA7-434D-8BA1-C4146586C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3773"/>
                <a:ext cx="3936" cy="38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26647" name="Text Box 22">
                <a:extLst>
                  <a:ext uri="{FF2B5EF4-FFF2-40B4-BE49-F238E27FC236}">
                    <a16:creationId xmlns:a16="http://schemas.microsoft.com/office/drawing/2014/main" id="{E48182F1-802E-49B8-9B32-2A2D7F6FC7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6" y="3792"/>
                <a:ext cx="3882" cy="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25    34   57  50    16    48   09   63    </a:t>
                </a:r>
                <a:r>
                  <a:rPr lang="zh-CN" altLang="en-US" sz="2800" b="1">
                    <a:solidFill>
                      <a:schemeClr val="tx2"/>
                    </a:solidFill>
                    <a:latin typeface="Arial Narrow" panose="020B0606020202030204" pitchFamily="34" charset="0"/>
                    <a:sym typeface="Symbol" panose="05050102010706020507" pitchFamily="18" charset="2"/>
                  </a:rPr>
                  <a:t></a:t>
                </a:r>
                <a:endParaRPr lang="zh-CN" altLang="en-US" sz="2800" b="1">
                  <a:latin typeface="Arial Narrow" panose="020B060602020203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6648" name="Line 23">
                <a:extLst>
                  <a:ext uri="{FF2B5EF4-FFF2-40B4-BE49-F238E27FC236}">
                    <a16:creationId xmlns:a16="http://schemas.microsoft.com/office/drawing/2014/main" id="{5DA29141-C9BF-49E8-A668-7A139EF5A5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3773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9" name="Line 24">
                <a:extLst>
                  <a:ext uri="{FF2B5EF4-FFF2-40B4-BE49-F238E27FC236}">
                    <a16:creationId xmlns:a16="http://schemas.microsoft.com/office/drawing/2014/main" id="{0177BA23-65E5-45E1-996E-0C3D38099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3773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0" name="Line 25">
                <a:extLst>
                  <a:ext uri="{FF2B5EF4-FFF2-40B4-BE49-F238E27FC236}">
                    <a16:creationId xmlns:a16="http://schemas.microsoft.com/office/drawing/2014/main" id="{562CE249-5153-4FCA-807B-BD4CF4DBCA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3773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1" name="Line 26">
                <a:extLst>
                  <a:ext uri="{FF2B5EF4-FFF2-40B4-BE49-F238E27FC236}">
                    <a16:creationId xmlns:a16="http://schemas.microsoft.com/office/drawing/2014/main" id="{EAA09F04-C6C7-4607-9192-E1F4B0B8F4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3773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2" name="Line 27">
                <a:extLst>
                  <a:ext uri="{FF2B5EF4-FFF2-40B4-BE49-F238E27FC236}">
                    <a16:creationId xmlns:a16="http://schemas.microsoft.com/office/drawing/2014/main" id="{17CBAD6B-0ADB-4388-85A7-AFFAE2F3AE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3773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3" name="Line 28">
                <a:extLst>
                  <a:ext uri="{FF2B5EF4-FFF2-40B4-BE49-F238E27FC236}">
                    <a16:creationId xmlns:a16="http://schemas.microsoft.com/office/drawing/2014/main" id="{9852010F-AA98-47EB-9A70-6C1C92A539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3773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4" name="Line 29">
                <a:extLst>
                  <a:ext uri="{FF2B5EF4-FFF2-40B4-BE49-F238E27FC236}">
                    <a16:creationId xmlns:a16="http://schemas.microsoft.com/office/drawing/2014/main" id="{5CBA6CD6-5DE6-4B1D-95A9-BE35EEAAA2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3773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5" name="Line 30">
                <a:extLst>
                  <a:ext uri="{FF2B5EF4-FFF2-40B4-BE49-F238E27FC236}">
                    <a16:creationId xmlns:a16="http://schemas.microsoft.com/office/drawing/2014/main" id="{3BBA685C-5640-4B14-9B87-94AF8AC383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3773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6" name="Rectangle 31">
                <a:extLst>
                  <a:ext uri="{FF2B5EF4-FFF2-40B4-BE49-F238E27FC236}">
                    <a16:creationId xmlns:a16="http://schemas.microsoft.com/office/drawing/2014/main" id="{340B57F6-3CBD-47FC-BB03-2D99D6A4F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773"/>
                <a:ext cx="384" cy="384"/>
              </a:xfrm>
              <a:prstGeom prst="rect">
                <a:avLst/>
              </a:prstGeom>
              <a:solidFill>
                <a:srgbClr val="008080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26657" name="Text Box 32">
                <a:extLst>
                  <a:ext uri="{FF2B5EF4-FFF2-40B4-BE49-F238E27FC236}">
                    <a16:creationId xmlns:a16="http://schemas.microsoft.com/office/drawing/2014/main" id="{5221DFD3-03B3-4F1F-8201-5FBCA7258F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3792"/>
                <a:ext cx="384" cy="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50</a:t>
                </a:r>
                <a:endParaRPr lang="zh-CN" altLang="en-US" sz="28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6635" name="Line 33">
              <a:extLst>
                <a:ext uri="{FF2B5EF4-FFF2-40B4-BE49-F238E27FC236}">
                  <a16:creationId xmlns:a16="http://schemas.microsoft.com/office/drawing/2014/main" id="{6B3E9203-AA82-4999-9727-92F345E995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076"/>
              <a:ext cx="288" cy="4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6" name="Line 34">
              <a:extLst>
                <a:ext uri="{FF2B5EF4-FFF2-40B4-BE49-F238E27FC236}">
                  <a16:creationId xmlns:a16="http://schemas.microsoft.com/office/drawing/2014/main" id="{E50F3DF5-4276-4DE2-A925-97652171BD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3024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6637" name="Group 35">
              <a:extLst>
                <a:ext uri="{FF2B5EF4-FFF2-40B4-BE49-F238E27FC236}">
                  <a16:creationId xmlns:a16="http://schemas.microsoft.com/office/drawing/2014/main" id="{BBD4A2E3-A8E3-4FAD-A57D-DA43D47F62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3233"/>
              <a:ext cx="333" cy="318"/>
              <a:chOff x="2400" y="3101"/>
              <a:chExt cx="336" cy="356"/>
            </a:xfrm>
          </p:grpSpPr>
          <p:sp>
            <p:nvSpPr>
              <p:cNvPr id="26644" name="Rectangle 36">
                <a:extLst>
                  <a:ext uri="{FF2B5EF4-FFF2-40B4-BE49-F238E27FC236}">
                    <a16:creationId xmlns:a16="http://schemas.microsoft.com/office/drawing/2014/main" id="{B14EA615-B6F0-4011-A6AC-723CACD89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3101"/>
                <a:ext cx="336" cy="336"/>
              </a:xfrm>
              <a:prstGeom prst="rect">
                <a:avLst/>
              </a:prstGeom>
              <a:solidFill>
                <a:srgbClr val="008080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t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26645" name="Text Box 37">
                <a:extLst>
                  <a:ext uri="{FF2B5EF4-FFF2-40B4-BE49-F238E27FC236}">
                    <a16:creationId xmlns:a16="http://schemas.microsoft.com/office/drawing/2014/main" id="{8095C793-3695-4671-BD0D-2654E6336B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3123"/>
                <a:ext cx="323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50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6638" name="Text Box 38">
              <a:extLst>
                <a:ext uri="{FF2B5EF4-FFF2-40B4-BE49-F238E27FC236}">
                  <a16:creationId xmlns:a16="http://schemas.microsoft.com/office/drawing/2014/main" id="{787C2D3B-D097-4625-B000-1AAFA97BB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183"/>
              <a:ext cx="8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rgbClr val="FF5050"/>
                  </a:solidFill>
                  <a:latin typeface="Times New Roman" panose="02020603050405020304" pitchFamily="18" charset="0"/>
                  <a:ea typeface="隶书" pitchFamily="49" charset="-122"/>
                </a:rPr>
                <a:t>插入 </a:t>
              </a:r>
              <a:r>
                <a:rPr lang="en-US" altLang="zh-CN" b="1">
                  <a:solidFill>
                    <a:srgbClr val="FF505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6639" name="Line 39">
              <a:extLst>
                <a:ext uri="{FF2B5EF4-FFF2-40B4-BE49-F238E27FC236}">
                  <a16:creationId xmlns:a16="http://schemas.microsoft.com/office/drawing/2014/main" id="{00A5A3EE-D74B-471C-A8DE-C6650138E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076"/>
              <a:ext cx="288" cy="4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0" name="Line 40">
              <a:extLst>
                <a:ext uri="{FF2B5EF4-FFF2-40B4-BE49-F238E27FC236}">
                  <a16:creationId xmlns:a16="http://schemas.microsoft.com/office/drawing/2014/main" id="{652E9D55-904E-4F54-B1FE-43FF29302F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076"/>
              <a:ext cx="288" cy="4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1" name="Line 41">
              <a:extLst>
                <a:ext uri="{FF2B5EF4-FFF2-40B4-BE49-F238E27FC236}">
                  <a16:creationId xmlns:a16="http://schemas.microsoft.com/office/drawing/2014/main" id="{890A8714-8E6E-4029-8114-2246CC77BA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076"/>
              <a:ext cx="288" cy="4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2" name="Text Box 42">
              <a:extLst>
                <a:ext uri="{FF2B5EF4-FFF2-40B4-BE49-F238E27FC236}">
                  <a16:creationId xmlns:a16="http://schemas.microsoft.com/office/drawing/2014/main" id="{A5E6D413-82FA-48FC-87DA-F3B44353A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005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i=4</a:t>
              </a:r>
              <a:endPara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43" name="Text Box 43">
              <a:extLst>
                <a:ext uri="{FF2B5EF4-FFF2-40B4-BE49-F238E27FC236}">
                  <a16:creationId xmlns:a16="http://schemas.microsoft.com/office/drawing/2014/main" id="{A68EB01D-ECC1-40BA-8322-EC3A07803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448"/>
              <a:ext cx="3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   </a:t>
              </a:r>
              <a:r>
                <a:rPr lang="en-US" altLang="zh-CN" sz="1800">
                  <a:latin typeface="Times New Roman" panose="02020603050405020304" pitchFamily="18" charset="0"/>
                </a:rPr>
                <a:t>1       2        3       4         5        6        7        8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B3F8DE8-CDA4-498C-A2BD-1F0FBFB12D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四、顺序表的插入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94930B25-234D-4868-9972-B90598DE3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5254F788-5DD3-4A89-B164-DE4E3C9D510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17</a:t>
            </a:fld>
            <a:endParaRPr lang="en-US" altLang="zh-CN" sz="2400"/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F31ED181-759B-4C1A-9D8B-98970D951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28677" name="Rectangle 6">
            <a:extLst>
              <a:ext uri="{FF2B5EF4-FFF2-40B4-BE49-F238E27FC236}">
                <a16:creationId xmlns:a16="http://schemas.microsoft.com/office/drawing/2014/main" id="{61CA3A6A-6727-482B-A944-5E518D9FD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aphicFrame>
        <p:nvGraphicFramePr>
          <p:cNvPr id="28678" name="Object 50">
            <a:extLst>
              <a:ext uri="{FF2B5EF4-FFF2-40B4-BE49-F238E27FC236}">
                <a16:creationId xmlns:a16="http://schemas.microsoft.com/office/drawing/2014/main" id="{603419F1-D700-4645-8303-C9578104AC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2195513"/>
          <a:ext cx="2971800" cy="156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像" r:id="rId3" imgW="5114286" imgH="2238687" progId="PBrush">
                  <p:embed/>
                </p:oleObj>
              </mc:Choice>
              <mc:Fallback>
                <p:oleObj name="BMP 图像" r:id="rId3" imgW="5114286" imgH="2238687" progId="PBrush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195513"/>
                        <a:ext cx="2971800" cy="156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48" name="Rectangle 52">
            <a:extLst>
              <a:ext uri="{FF2B5EF4-FFF2-40B4-BE49-F238E27FC236}">
                <a16:creationId xmlns:a16="http://schemas.microsoft.com/office/drawing/2014/main" id="{83C4316E-637E-401E-B81A-7680DD52BF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2590800"/>
            <a:ext cx="8675687" cy="4267200"/>
          </a:xfrm>
          <a:noFill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将新数据插入到指定位置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上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如果指定位置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超出范围，异常退出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如果表长已达到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MAXLISTLEN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，异常退出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void Insert(int </a:t>
            </a:r>
            <a:r>
              <a:rPr lang="en-US" altLang="en-US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i,int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NewItem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{   int j;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if ((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&gt;ListLen+1) || (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&lt; 1) || (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ListLen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== MAXLISTLEN)) 	    exit(1);				//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出错返回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for (j = ListLen; j&gt;=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; j--)        //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向后移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data[j+1] = data[j];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data[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] = 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NewItem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ListLen++; 			       //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表长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+1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4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080ECBE-CD6C-4ED8-B36A-0163FD010B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四、顺序表的插入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17594232-2259-40A8-8587-0AED3E859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F7454A1C-0A21-41B0-8776-BDC8C7C656C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18</a:t>
            </a:fld>
            <a:endParaRPr lang="en-US" altLang="zh-CN" sz="2400"/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D0D6D8A4-8A24-4CCB-B45B-1D9861DDF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99BF2F8A-9E8C-488D-986F-0ADCF84C23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38100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在顺序表中插入一个元素，需要向后移动元素个数为：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n-i+1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平均移动元素数为：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      n+1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 E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is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>
                <a:latin typeface="宋体" panose="02010600030101010101" pitchFamily="2" charset="-122"/>
              </a:rPr>
              <a:t>∑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p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x (n-i+1)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      i=1</a:t>
            </a: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4421931F-E105-4E8F-BE9E-3B63444A5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6AB86E41-752A-45E4-919D-D98C633D23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四、顺序表的插入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65C7E3BA-42F0-4DEF-8A8E-7A40BE3A7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630BBE2-1417-4604-82D3-12081D499D54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19</a:t>
            </a:fld>
            <a:endParaRPr lang="en-US" altLang="zh-CN" sz="2400"/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92A1CEC4-A544-43DF-A17C-D7A144B87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2398A03D-AA0F-458F-B6B1-6606800AC1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38100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当插入位置等概率时，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=1/(n+1)，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因此：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      n+1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 E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is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>
                <a:latin typeface="宋体" panose="02010600030101010101" pitchFamily="2" charset="-122"/>
              </a:rPr>
              <a:t>∑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[1/(n+1)] x (n-i+1) = n/2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      i=1</a:t>
            </a:r>
          </a:p>
          <a:p>
            <a:pPr eaLnBrk="1" hangingPunct="1">
              <a:spcBef>
                <a:spcPct val="30000"/>
              </a:spcBef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顺序表插入操作的时间复杂度为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O(n)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75A52509-3C60-4B5C-8A33-EE9146DAC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7AF1E62A-A084-411F-A532-4C93FD95A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581400"/>
            <a:ext cx="8458200" cy="1463675"/>
          </a:xfrm>
          <a:solidFill>
            <a:schemeClr val="bg1"/>
          </a:solidFill>
        </p:spPr>
        <p:txBody>
          <a:bodyPr anchor="t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600" dirty="0">
                <a:solidFill>
                  <a:schemeClr val="tx1"/>
                </a:solidFill>
                <a:latin typeface="隶书" pitchFamily="49" charset="-122"/>
              </a:rPr>
              <a:t>第二章</a:t>
            </a:r>
            <a:br>
              <a:rPr lang="zh-CN" altLang="en-US" sz="7200" dirty="0">
                <a:solidFill>
                  <a:schemeClr val="tx1"/>
                </a:solidFill>
                <a:latin typeface="隶书" pitchFamily="49" charset="-122"/>
              </a:rPr>
            </a:b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线性表</a:t>
            </a:r>
            <a:endParaRPr lang="en-US" altLang="zh-CN" sz="2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</a:endParaRPr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3117118E-79D8-4B77-B943-B2BB40C6E4F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4800" y="2667000"/>
            <a:ext cx="8458200" cy="92075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CCE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7172" name="Rectangle 7">
            <a:extLst>
              <a:ext uri="{FF2B5EF4-FFF2-40B4-BE49-F238E27FC236}">
                <a16:creationId xmlns:a16="http://schemas.microsoft.com/office/drawing/2014/main" id="{3B420ECD-ADAF-482B-AEA6-93467D78D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80232" name="Rectangle 8">
            <a:extLst>
              <a:ext uri="{FF2B5EF4-FFF2-40B4-BE49-F238E27FC236}">
                <a16:creationId xmlns:a16="http://schemas.microsoft.com/office/drawing/2014/main" id="{42986E96-0453-44F1-A012-2D3AB2B2B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66800"/>
            <a:ext cx="78692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6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彩云" pitchFamily="2" charset="-122"/>
                <a:ea typeface="华文彩云" pitchFamily="2" charset="-122"/>
              </a:rPr>
              <a:t>数据结构</a:t>
            </a:r>
            <a:endParaRPr lang="en-US" altLang="zh-CN" sz="60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彩云" pitchFamily="2" charset="-122"/>
              <a:ea typeface="华文彩云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89BBFF6-BDE3-475C-8198-0EAA792DC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五、顺序表的删除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D6C68AC9-AE2A-4F53-AC64-4D28F561A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811D737-F490-47E0-9E3C-AF4743580818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20</a:t>
            </a:fld>
            <a:endParaRPr lang="en-US" altLang="zh-CN" sz="2400"/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E485312A-08A3-41F0-B484-C9B91492C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CBF9C53F-CDC5-4BF6-BFC1-FE2651A2C6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38100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顺序表的删除操作是指将顺序表的第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个数据元素删除，即将长度为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的顺序表：</a:t>
            </a:r>
          </a:p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 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i+1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 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变成长度为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的顺序表：</a:t>
            </a:r>
          </a:p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 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i+1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 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BD300918-3669-4DA6-837C-54933E6ED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B5A69AA-9E58-47A1-9023-9E680B14A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五、顺序表的删除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DC3790C4-5899-4DA9-B411-0B0E53C85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EAF1C22C-F1BE-48E2-B316-382D481B53FF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21</a:t>
            </a:fld>
            <a:endParaRPr lang="en-US" altLang="zh-CN" sz="2400"/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D2984A32-E83A-42E3-9C37-99A6A295B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0E73C761-6071-45B7-8BB8-77F97DB28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15240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将第4个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元素删除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需将第5个元素至最后一个元素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(共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7-4)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都向前移一个位置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8FFB0EE2-2060-48DE-A26B-106BAAECC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32775" name="Group 46">
            <a:extLst>
              <a:ext uri="{FF2B5EF4-FFF2-40B4-BE49-F238E27FC236}">
                <a16:creationId xmlns:a16="http://schemas.microsoft.com/office/drawing/2014/main" id="{DE7C96C7-99AD-46B0-A88E-15C7311BE899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4071030"/>
            <a:ext cx="5943600" cy="2601913"/>
            <a:chOff x="1200" y="2544"/>
            <a:chExt cx="3744" cy="1639"/>
          </a:xfrm>
        </p:grpSpPr>
        <p:grpSp>
          <p:nvGrpSpPr>
            <p:cNvPr id="32776" name="Group 8">
              <a:extLst>
                <a:ext uri="{FF2B5EF4-FFF2-40B4-BE49-F238E27FC236}">
                  <a16:creationId xmlns:a16="http://schemas.microsoft.com/office/drawing/2014/main" id="{85A5C948-D398-4241-9F82-F30AB2A207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736"/>
              <a:ext cx="3744" cy="345"/>
              <a:chOff x="1200" y="2429"/>
              <a:chExt cx="3936" cy="384"/>
            </a:xfrm>
          </p:grpSpPr>
          <p:sp>
            <p:nvSpPr>
              <p:cNvPr id="32798" name="Rectangle 9">
                <a:extLst>
                  <a:ext uri="{FF2B5EF4-FFF2-40B4-BE49-F238E27FC236}">
                    <a16:creationId xmlns:a16="http://schemas.microsoft.com/office/drawing/2014/main" id="{6C8C1E17-7AF8-46CF-B868-831B71BDF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429"/>
                <a:ext cx="3936" cy="38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32799" name="Text Box 10">
                <a:extLst>
                  <a:ext uri="{FF2B5EF4-FFF2-40B4-BE49-F238E27FC236}">
                    <a16:creationId xmlns:a16="http://schemas.microsoft.com/office/drawing/2014/main" id="{88B22557-23AE-4F4C-AF21-99A48BBC40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2448"/>
                <a:ext cx="3882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 dirty="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 25   34   57          48   09   63    </a:t>
                </a:r>
                <a:r>
                  <a:rPr lang="zh-CN" altLang="en-US" sz="2800" b="1" dirty="0">
                    <a:solidFill>
                      <a:schemeClr val="tx2"/>
                    </a:solidFill>
                    <a:latin typeface="Arial Narrow" panose="020B0606020202030204" pitchFamily="34" charset="0"/>
                    <a:sym typeface="Symbol" panose="05050102010706020507" pitchFamily="18" charset="2"/>
                  </a:rPr>
                  <a:t></a:t>
                </a:r>
                <a:endParaRPr lang="zh-CN" altLang="en-US" sz="2800" b="1" dirty="0">
                  <a:latin typeface="Arial Narrow" panose="020B060602020203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32800" name="Line 11">
                <a:extLst>
                  <a:ext uri="{FF2B5EF4-FFF2-40B4-BE49-F238E27FC236}">
                    <a16:creationId xmlns:a16="http://schemas.microsoft.com/office/drawing/2014/main" id="{F9AB3A0F-F3D8-433D-89F0-D0726C3BBB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2429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1" name="Line 12">
                <a:extLst>
                  <a:ext uri="{FF2B5EF4-FFF2-40B4-BE49-F238E27FC236}">
                    <a16:creationId xmlns:a16="http://schemas.microsoft.com/office/drawing/2014/main" id="{96F8CAE0-3C5D-4201-82AB-E4CCF2D4B3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2429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2" name="Line 13">
                <a:extLst>
                  <a:ext uri="{FF2B5EF4-FFF2-40B4-BE49-F238E27FC236}">
                    <a16:creationId xmlns:a16="http://schemas.microsoft.com/office/drawing/2014/main" id="{96E87C38-43DD-4DCB-A2FE-4B7B38204C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429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3" name="Line 14">
                <a:extLst>
                  <a:ext uri="{FF2B5EF4-FFF2-40B4-BE49-F238E27FC236}">
                    <a16:creationId xmlns:a16="http://schemas.microsoft.com/office/drawing/2014/main" id="{656A2A6B-CFBA-4307-B80C-28E1260C6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429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4" name="Line 15">
                <a:extLst>
                  <a:ext uri="{FF2B5EF4-FFF2-40B4-BE49-F238E27FC236}">
                    <a16:creationId xmlns:a16="http://schemas.microsoft.com/office/drawing/2014/main" id="{FEBD6EB3-1BD9-416D-B00B-33F66B3940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2429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5" name="Line 16">
                <a:extLst>
                  <a:ext uri="{FF2B5EF4-FFF2-40B4-BE49-F238E27FC236}">
                    <a16:creationId xmlns:a16="http://schemas.microsoft.com/office/drawing/2014/main" id="{A5B066CE-F04C-4C3A-947E-DD23677F47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429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6" name="Line 17">
                <a:extLst>
                  <a:ext uri="{FF2B5EF4-FFF2-40B4-BE49-F238E27FC236}">
                    <a16:creationId xmlns:a16="http://schemas.microsoft.com/office/drawing/2014/main" id="{4EF55E65-C606-4C2B-A52F-373DD9C90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2429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7" name="Line 18">
                <a:extLst>
                  <a:ext uri="{FF2B5EF4-FFF2-40B4-BE49-F238E27FC236}">
                    <a16:creationId xmlns:a16="http://schemas.microsoft.com/office/drawing/2014/main" id="{4422E23D-1130-4C25-AB7A-F82F902FAE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429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777" name="Text Box 19">
              <a:extLst>
                <a:ext uri="{FF2B5EF4-FFF2-40B4-BE49-F238E27FC236}">
                  <a16:creationId xmlns:a16="http://schemas.microsoft.com/office/drawing/2014/main" id="{62ECF59C-06CA-46A0-8819-09839865F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648"/>
              <a:ext cx="3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   </a:t>
              </a:r>
              <a:r>
                <a:rPr lang="en-US" altLang="zh-CN" sz="1800">
                  <a:latin typeface="Times New Roman" panose="02020603050405020304" pitchFamily="18" charset="0"/>
                </a:rPr>
                <a:t>1       2         3       4         5        6        7        8</a:t>
              </a:r>
            </a:p>
          </p:txBody>
        </p:sp>
        <p:sp>
          <p:nvSpPr>
            <p:cNvPr id="32778" name="Rectangle 21">
              <a:extLst>
                <a:ext uri="{FF2B5EF4-FFF2-40B4-BE49-F238E27FC236}">
                  <a16:creationId xmlns:a16="http://schemas.microsoft.com/office/drawing/2014/main" id="{B7B41290-A709-44B0-919E-2B3FB7AED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840"/>
              <a:ext cx="3744" cy="31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2779" name="Text Box 22">
              <a:extLst>
                <a:ext uri="{FF2B5EF4-FFF2-40B4-BE49-F238E27FC236}">
                  <a16:creationId xmlns:a16="http://schemas.microsoft.com/office/drawing/2014/main" id="{7BC1B2B9-0D02-440E-8C31-638BD485A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6" y="3856"/>
              <a:ext cx="36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chemeClr val="tx2"/>
                  </a:solidFill>
                  <a:latin typeface="Arial Narrow" panose="020B0606020202030204" pitchFamily="34" charset="0"/>
                </a:rPr>
                <a:t>25    34   57   48   09   63    </a:t>
              </a:r>
              <a:r>
                <a:rPr lang="zh-CN" altLang="en-US" sz="2800" b="1">
                  <a:solidFill>
                    <a:schemeClr val="tx2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</a:t>
              </a:r>
              <a:endParaRPr lang="zh-CN" altLang="en-US" sz="2800" b="1">
                <a:latin typeface="Arial Narrow" panose="020B060602020203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2780" name="Line 23">
              <a:extLst>
                <a:ext uri="{FF2B5EF4-FFF2-40B4-BE49-F238E27FC236}">
                  <a16:creationId xmlns:a16="http://schemas.microsoft.com/office/drawing/2014/main" id="{40883173-62B7-4FFC-9EBF-18E9DD721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3840"/>
              <a:ext cx="0" cy="31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1" name="Line 24">
              <a:extLst>
                <a:ext uri="{FF2B5EF4-FFF2-40B4-BE49-F238E27FC236}">
                  <a16:creationId xmlns:a16="http://schemas.microsoft.com/office/drawing/2014/main" id="{7F920389-59A5-470F-93D4-0F0F4B738A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1" y="3840"/>
              <a:ext cx="0" cy="31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2" name="Line 25">
              <a:extLst>
                <a:ext uri="{FF2B5EF4-FFF2-40B4-BE49-F238E27FC236}">
                  <a16:creationId xmlns:a16="http://schemas.microsoft.com/office/drawing/2014/main" id="{5ED3C972-98A3-49AB-B79F-3D3980AB33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6" y="3840"/>
              <a:ext cx="0" cy="31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3" name="Line 26">
              <a:extLst>
                <a:ext uri="{FF2B5EF4-FFF2-40B4-BE49-F238E27FC236}">
                  <a16:creationId xmlns:a16="http://schemas.microsoft.com/office/drawing/2014/main" id="{015E405E-DAD9-4CBF-8ED3-FED8728B58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1" y="3840"/>
              <a:ext cx="0" cy="31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4" name="Line 27">
              <a:extLst>
                <a:ext uri="{FF2B5EF4-FFF2-40B4-BE49-F238E27FC236}">
                  <a16:creationId xmlns:a16="http://schemas.microsoft.com/office/drawing/2014/main" id="{F80215C6-3823-45C7-903A-868F29CC53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6" y="3840"/>
              <a:ext cx="0" cy="31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5" name="Line 28">
              <a:extLst>
                <a:ext uri="{FF2B5EF4-FFF2-40B4-BE49-F238E27FC236}">
                  <a16:creationId xmlns:a16="http://schemas.microsoft.com/office/drawing/2014/main" id="{8A5E1640-6D5B-4F91-95DF-90ABBB36C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2" y="3840"/>
              <a:ext cx="0" cy="31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6" name="Line 29">
              <a:extLst>
                <a:ext uri="{FF2B5EF4-FFF2-40B4-BE49-F238E27FC236}">
                  <a16:creationId xmlns:a16="http://schemas.microsoft.com/office/drawing/2014/main" id="{D6B5C1EC-0DFC-4A6F-A6E1-80B0C08EA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7" y="3840"/>
              <a:ext cx="0" cy="31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7" name="Line 30">
              <a:extLst>
                <a:ext uri="{FF2B5EF4-FFF2-40B4-BE49-F238E27FC236}">
                  <a16:creationId xmlns:a16="http://schemas.microsoft.com/office/drawing/2014/main" id="{6FF81167-8AFA-4B80-A42B-44A000DC18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2" y="3840"/>
              <a:ext cx="0" cy="31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8" name="Line 34">
              <a:extLst>
                <a:ext uri="{FF2B5EF4-FFF2-40B4-BE49-F238E27FC236}">
                  <a16:creationId xmlns:a16="http://schemas.microsoft.com/office/drawing/2014/main" id="{E66608C4-40EC-4F74-B13C-8491A6C274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3120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2789" name="Group 35">
              <a:extLst>
                <a:ext uri="{FF2B5EF4-FFF2-40B4-BE49-F238E27FC236}">
                  <a16:creationId xmlns:a16="http://schemas.microsoft.com/office/drawing/2014/main" id="{2FFFD931-7A41-4D8E-91BF-1356C2534D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736"/>
              <a:ext cx="336" cy="362"/>
              <a:chOff x="2400" y="3101"/>
              <a:chExt cx="336" cy="336"/>
            </a:xfrm>
          </p:grpSpPr>
          <p:sp>
            <p:nvSpPr>
              <p:cNvPr id="32796" name="Rectangle 36">
                <a:extLst>
                  <a:ext uri="{FF2B5EF4-FFF2-40B4-BE49-F238E27FC236}">
                    <a16:creationId xmlns:a16="http://schemas.microsoft.com/office/drawing/2014/main" id="{632DA7D3-77C5-422E-AD92-C64B3BA3E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3101"/>
                <a:ext cx="336" cy="336"/>
              </a:xfrm>
              <a:prstGeom prst="rect">
                <a:avLst/>
              </a:prstGeom>
              <a:solidFill>
                <a:srgbClr val="008080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t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32797" name="Text Box 37">
                <a:extLst>
                  <a:ext uri="{FF2B5EF4-FFF2-40B4-BE49-F238E27FC236}">
                    <a16:creationId xmlns:a16="http://schemas.microsoft.com/office/drawing/2014/main" id="{81D97D7D-D716-4A2B-BC23-549FC8937A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3123"/>
                <a:ext cx="320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16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2790" name="Text Box 38">
              <a:extLst>
                <a:ext uri="{FF2B5EF4-FFF2-40B4-BE49-F238E27FC236}">
                  <a16:creationId xmlns:a16="http://schemas.microsoft.com/office/drawing/2014/main" id="{37FE033B-F260-4101-8A39-7086F9372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279"/>
              <a:ext cx="8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rgbClr val="FF5050"/>
                  </a:solidFill>
                  <a:latin typeface="Times New Roman" panose="02020603050405020304" pitchFamily="18" charset="0"/>
                  <a:ea typeface="隶书" pitchFamily="49" charset="-122"/>
                </a:rPr>
                <a:t>删除16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2791" name="Line 40">
              <a:extLst>
                <a:ext uri="{FF2B5EF4-FFF2-40B4-BE49-F238E27FC236}">
                  <a16:creationId xmlns:a16="http://schemas.microsoft.com/office/drawing/2014/main" id="{4E36E1B5-42E5-4760-A876-1FDA0FEDFB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3168"/>
              <a:ext cx="288" cy="5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2" name="Text Box 42">
              <a:extLst>
                <a:ext uri="{FF2B5EF4-FFF2-40B4-BE49-F238E27FC236}">
                  <a16:creationId xmlns:a16="http://schemas.microsoft.com/office/drawing/2014/main" id="{5CEDF089-34ED-411D-9671-C3061C1E4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101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i=4</a:t>
              </a:r>
              <a:endPara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93" name="Text Box 43">
              <a:extLst>
                <a:ext uri="{FF2B5EF4-FFF2-40B4-BE49-F238E27FC236}">
                  <a16:creationId xmlns:a16="http://schemas.microsoft.com/office/drawing/2014/main" id="{CFF7C57D-3684-4192-BC5F-BA1F56EF3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544"/>
              <a:ext cx="3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   </a:t>
              </a:r>
              <a:r>
                <a:rPr lang="en-US" altLang="zh-CN" sz="1800">
                  <a:latin typeface="Times New Roman" panose="02020603050405020304" pitchFamily="18" charset="0"/>
                </a:rPr>
                <a:t>1       2         3       4         5        6       7       8</a:t>
              </a:r>
            </a:p>
          </p:txBody>
        </p:sp>
        <p:sp>
          <p:nvSpPr>
            <p:cNvPr id="32794" name="Line 44">
              <a:extLst>
                <a:ext uri="{FF2B5EF4-FFF2-40B4-BE49-F238E27FC236}">
                  <a16:creationId xmlns:a16="http://schemas.microsoft.com/office/drawing/2014/main" id="{BC603E9B-F969-41C7-B280-8E98AE68BC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3168"/>
              <a:ext cx="288" cy="5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5" name="Line 45">
              <a:extLst>
                <a:ext uri="{FF2B5EF4-FFF2-40B4-BE49-F238E27FC236}">
                  <a16:creationId xmlns:a16="http://schemas.microsoft.com/office/drawing/2014/main" id="{85DE594A-4940-42AE-A0CC-F503C34AA2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3168"/>
              <a:ext cx="288" cy="5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C684AAC-DFC0-4FBE-88CA-F8413F08A2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五、顺序表的删除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8C20FB14-5ADB-4A6A-BD02-8057E1EC0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CB085C52-25FA-4183-8F50-DC3BF22AEEE8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22</a:t>
            </a:fld>
            <a:endParaRPr lang="en-US" altLang="zh-CN" sz="2400"/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BB2987CC-CE4F-4F25-BB6F-A694C0450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4886B865-517B-4BD1-9117-7C498B566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aphicFrame>
        <p:nvGraphicFramePr>
          <p:cNvPr id="33798" name="Object 1024">
            <a:extLst>
              <a:ext uri="{FF2B5EF4-FFF2-40B4-BE49-F238E27FC236}">
                <a16:creationId xmlns:a16="http://schemas.microsoft.com/office/drawing/2014/main" id="{3D58EFCC-479A-4C93-AF9A-3D4BF01477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2492375"/>
          <a:ext cx="36576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像" r:id="rId3" imgW="5114286" imgH="2238687" progId="PBrush">
                  <p:embed/>
                </p:oleObj>
              </mc:Choice>
              <mc:Fallback>
                <p:oleObj name="BMP 图像" r:id="rId3" imgW="5114286" imgH="2238687" progId="PBrush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492375"/>
                        <a:ext cx="36576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Text Box 9">
            <a:extLst>
              <a:ext uri="{FF2B5EF4-FFF2-40B4-BE49-F238E27FC236}">
                <a16:creationId xmlns:a16="http://schemas.microsoft.com/office/drawing/2014/main" id="{7A3CAE9B-478C-4871-A730-8FC415677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19400"/>
            <a:ext cx="8839200" cy="388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将指定位置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的数据元素删除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如果指定位置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超出范围，异常退出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如果为空表，异常退出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void delete(int </a:t>
            </a:r>
            <a:r>
              <a:rPr lang="en-US" altLang="en-US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{  if ((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&gt; ListLen) || (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&lt; 1) || (ListLen == 0)) 			   exit(1); 				//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出错返回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 for (int j = i+1; j&lt;=ListLen; 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j++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)    //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向前移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data[j-1] = data[j];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ListLen--;				//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表长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7FFC7BE-EB19-444B-AC66-C6AD92D6A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五、顺序表的删除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C3FC208E-8DF4-4574-A2E8-2BFC9A769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F4F038E4-4278-4326-B7A5-141452E0325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23</a:t>
            </a:fld>
            <a:endParaRPr lang="en-US" altLang="zh-CN" sz="2400"/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AEFC02BC-50A6-4AA2-B852-C42ADF740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E7F8FBB7-A298-4785-8A3F-EC5AD026FA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38100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在顺序表中删除一个元素，需要向前移动元素个数为：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n-i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平均移动元素数为： 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       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 E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dl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>
                <a:latin typeface="宋体" panose="02010600030101010101" pitchFamily="2" charset="-122"/>
              </a:rPr>
              <a:t>∑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q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x (n-i)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      i=1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B31F057A-7AF4-4685-BDE8-D57807E7B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8ECAB62-DA32-47CC-843B-2FB8BF79C5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五、顺序表的删除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B913C222-70F4-4E22-8B4C-A7232300B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FDA565F-C614-4FEE-9DE5-432902B8D4A8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24</a:t>
            </a:fld>
            <a:endParaRPr lang="en-US" altLang="zh-CN" sz="2400"/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8F350391-35C7-4856-8A87-1B236B66E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7602CF65-59B3-4251-BFF0-0A18D8756C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38100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当插入位置等概率时，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=1/n，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因此：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      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E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dl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>
                <a:latin typeface="宋体" panose="02010600030101010101" pitchFamily="2" charset="-122"/>
              </a:rPr>
              <a:t>∑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[1/n] x (n-i) = (n-1)/2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     i=1</a:t>
            </a:r>
          </a:p>
          <a:p>
            <a:pPr eaLnBrk="1" hangingPunct="1">
              <a:spcBef>
                <a:spcPct val="30000"/>
              </a:spcBef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顺序表删除操作的时间复杂度为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O(n)</a:t>
            </a: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5CED63F5-A22E-410B-A45B-599D14FBE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A952041F-FF21-4728-96BD-3D1A0BB788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六、顺序表的优缺点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0AA796BA-7327-4B71-B08D-2D94315E5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5560598-21A5-4075-A116-8E34CE4CE05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25</a:t>
            </a:fld>
            <a:endParaRPr lang="en-US" altLang="zh-CN" sz="2400"/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5A8A30B2-BD77-4CB8-BBD7-E3096C0DF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CE4ECC34-D4EC-42D3-89E9-5B17E9835D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405813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优点：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元素可以随机存取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元素位置可用一个简单、直观的公式表示并求取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缺点：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在作插入或删除操作时，需要移动大量元素      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7AEAF398-9129-45A2-89AF-857812E58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BA28CB8-33A7-481D-BEA2-F162BD5A4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0063" y="1500188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数据结构的特点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38532925-0114-4D7B-B25A-3757F4B87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A91B302A-DA3E-4DB6-8E96-BAB49152EDD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</a:t>
            </a:fld>
            <a:endParaRPr lang="en-US" altLang="zh-CN" sz="2400"/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353E58CD-248C-4114-9201-66A073009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000125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第一节　线性表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30D883D1-7C25-490C-9B4C-19433FFF6C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214563"/>
            <a:ext cx="8763000" cy="371475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在数据元素的非空有限集中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１、存在惟一的一个被称作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第一个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的数据元素(如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１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２、存在惟一的一个被称作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最后一个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的数据元素(如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６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３、除第一个元素外，每个数据元素均只有一个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前驱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４、除最后一个元素外，每个数据元素均只有一个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后继</a:t>
            </a:r>
          </a:p>
        </p:txBody>
      </p:sp>
      <p:sp>
        <p:nvSpPr>
          <p:cNvPr id="9222" name="Rectangle 7">
            <a:extLst>
              <a:ext uri="{FF2B5EF4-FFF2-40B4-BE49-F238E27FC236}">
                <a16:creationId xmlns:a16="http://schemas.microsoft.com/office/drawing/2014/main" id="{91B75669-6EE8-4689-81B1-0B23A0FBB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pSp>
        <p:nvGrpSpPr>
          <p:cNvPr id="9223" name="Group 8">
            <a:extLst>
              <a:ext uri="{FF2B5EF4-FFF2-40B4-BE49-F238E27FC236}">
                <a16:creationId xmlns:a16="http://schemas.microsoft.com/office/drawing/2014/main" id="{4DB861C1-CE0E-4605-B715-760B9260DBBA}"/>
              </a:ext>
            </a:extLst>
          </p:cNvPr>
          <p:cNvGrpSpPr>
            <a:grpSpLocks/>
          </p:cNvGrpSpPr>
          <p:nvPr/>
        </p:nvGrpSpPr>
        <p:grpSpPr bwMode="auto">
          <a:xfrm>
            <a:off x="5857875" y="2500313"/>
            <a:ext cx="2605088" cy="328612"/>
            <a:chOff x="2640" y="2207"/>
            <a:chExt cx="3129" cy="312"/>
          </a:xfrm>
        </p:grpSpPr>
        <p:sp>
          <p:nvSpPr>
            <p:cNvPr id="9225" name="Oval 9">
              <a:extLst>
                <a:ext uri="{FF2B5EF4-FFF2-40B4-BE49-F238E27FC236}">
                  <a16:creationId xmlns:a16="http://schemas.microsoft.com/office/drawing/2014/main" id="{600C5D5A-61AD-4165-956E-A4CA00B09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227"/>
              <a:ext cx="288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226" name="Oval 10">
              <a:extLst>
                <a:ext uri="{FF2B5EF4-FFF2-40B4-BE49-F238E27FC236}">
                  <a16:creationId xmlns:a16="http://schemas.microsoft.com/office/drawing/2014/main" id="{BBB5DFAC-86BA-48DF-A891-253DE64E1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4" y="2221"/>
              <a:ext cx="287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227" name="Line 11">
              <a:extLst>
                <a:ext uri="{FF2B5EF4-FFF2-40B4-BE49-F238E27FC236}">
                  <a16:creationId xmlns:a16="http://schemas.microsoft.com/office/drawing/2014/main" id="{7C6AA99D-2108-47E5-83FE-DC6301B37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2359"/>
              <a:ext cx="284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9228" name="Line 12">
              <a:extLst>
                <a:ext uri="{FF2B5EF4-FFF2-40B4-BE49-F238E27FC236}">
                  <a16:creationId xmlns:a16="http://schemas.microsoft.com/office/drawing/2014/main" id="{A3DA8264-0582-405E-8AE0-E1FDD908F1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1" y="2359"/>
              <a:ext cx="283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9229" name="Oval 13">
              <a:extLst>
                <a:ext uri="{FF2B5EF4-FFF2-40B4-BE49-F238E27FC236}">
                  <a16:creationId xmlns:a16="http://schemas.microsoft.com/office/drawing/2014/main" id="{A2855101-0256-4281-9DA3-A20F75562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" y="2221"/>
              <a:ext cx="288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230" name="Line 14">
              <a:extLst>
                <a:ext uri="{FF2B5EF4-FFF2-40B4-BE49-F238E27FC236}">
                  <a16:creationId xmlns:a16="http://schemas.microsoft.com/office/drawing/2014/main" id="{D7F8D8B7-F7CE-4719-AC95-BE13DE909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2" y="2359"/>
              <a:ext cx="28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9231" name="Oval 15">
              <a:extLst>
                <a:ext uri="{FF2B5EF4-FFF2-40B4-BE49-F238E27FC236}">
                  <a16:creationId xmlns:a16="http://schemas.microsoft.com/office/drawing/2014/main" id="{52C93C84-D535-4C18-B8EE-03C22478F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" y="2221"/>
              <a:ext cx="288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232" name="Line 16">
              <a:extLst>
                <a:ext uri="{FF2B5EF4-FFF2-40B4-BE49-F238E27FC236}">
                  <a16:creationId xmlns:a16="http://schemas.microsoft.com/office/drawing/2014/main" id="{B7ADB6D7-A939-4CE3-A6C5-707584A791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2" y="2353"/>
              <a:ext cx="28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9233" name="Oval 17">
              <a:extLst>
                <a:ext uri="{FF2B5EF4-FFF2-40B4-BE49-F238E27FC236}">
                  <a16:creationId xmlns:a16="http://schemas.microsoft.com/office/drawing/2014/main" id="{91F250CD-1D5E-469F-B88C-5A753CB8B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" y="2208"/>
              <a:ext cx="288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234" name="Text Box 18">
              <a:extLst>
                <a:ext uri="{FF2B5EF4-FFF2-40B4-BE49-F238E27FC236}">
                  <a16:creationId xmlns:a16="http://schemas.microsoft.com/office/drawing/2014/main" id="{6CD21194-8E09-4110-B3FB-109651B6E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1" y="2258"/>
              <a:ext cx="15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9235" name="Text Box 19">
              <a:extLst>
                <a:ext uri="{FF2B5EF4-FFF2-40B4-BE49-F238E27FC236}">
                  <a16:creationId xmlns:a16="http://schemas.microsoft.com/office/drawing/2014/main" id="{F6563843-744F-4912-9789-A8D11CC30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2254"/>
              <a:ext cx="152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9236" name="Text Box 20">
              <a:extLst>
                <a:ext uri="{FF2B5EF4-FFF2-40B4-BE49-F238E27FC236}">
                  <a16:creationId xmlns:a16="http://schemas.microsoft.com/office/drawing/2014/main" id="{28E6514F-14AE-42FF-8656-9DCCADD3B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9" y="2255"/>
              <a:ext cx="15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9237" name="Text Box 21">
              <a:extLst>
                <a:ext uri="{FF2B5EF4-FFF2-40B4-BE49-F238E27FC236}">
                  <a16:creationId xmlns:a16="http://schemas.microsoft.com/office/drawing/2014/main" id="{453F565F-074B-4D0A-B650-C81E23BF0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2" y="2258"/>
              <a:ext cx="15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9238" name="Text Box 22">
              <a:extLst>
                <a:ext uri="{FF2B5EF4-FFF2-40B4-BE49-F238E27FC236}">
                  <a16:creationId xmlns:a16="http://schemas.microsoft.com/office/drawing/2014/main" id="{B1E8645E-7DE2-4DA8-B0FE-017FBF743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6" y="2248"/>
              <a:ext cx="152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9239" name="Line 23">
              <a:extLst>
                <a:ext uri="{FF2B5EF4-FFF2-40B4-BE49-F238E27FC236}">
                  <a16:creationId xmlns:a16="http://schemas.microsoft.com/office/drawing/2014/main" id="{39A91560-3350-40DC-A3A8-B9DACA0BF0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9" y="2352"/>
              <a:ext cx="28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9240" name="Oval 24">
              <a:extLst>
                <a:ext uri="{FF2B5EF4-FFF2-40B4-BE49-F238E27FC236}">
                  <a16:creationId xmlns:a16="http://schemas.microsoft.com/office/drawing/2014/main" id="{0C55DC71-DF4F-4B81-8207-CEF4A70AF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1" y="2207"/>
              <a:ext cx="288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241" name="Text Box 25">
              <a:extLst>
                <a:ext uri="{FF2B5EF4-FFF2-40B4-BE49-F238E27FC236}">
                  <a16:creationId xmlns:a16="http://schemas.microsoft.com/office/drawing/2014/main" id="{81B23AA1-DA8B-47BE-AAEE-76D366F69A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2" y="2246"/>
              <a:ext cx="15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26" name="Rectangle 4">
            <a:extLst>
              <a:ext uri="{FF2B5EF4-FFF2-40B4-BE49-F238E27FC236}">
                <a16:creationId xmlns:a16="http://schemas.microsoft.com/office/drawing/2014/main" id="{F0E44EC0-223D-4411-A4F0-98E619676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6143625"/>
            <a:ext cx="8929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4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简言之，线性结构反映结点间的逻辑关系是</a:t>
            </a:r>
            <a:r>
              <a:rPr lang="zh-CN" altLang="en-US" sz="2400" b="1" u="sng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一对一（</a:t>
            </a:r>
            <a:r>
              <a:rPr lang="en-US" altLang="zh-CN" sz="2400" b="1" u="sng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1:1</a:t>
            </a:r>
            <a:r>
              <a:rPr lang="zh-CN" altLang="en-US" sz="2400" b="1" u="sng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1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3432D49-5A68-4D0A-B84D-05C7D14EB2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1857375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二、线性表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AEE6568A-5D19-489B-B84F-7FBDF2CB7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C3178E6D-D29B-4E11-B92D-C19973FFBFB5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4</a:t>
            </a:fld>
            <a:endParaRPr lang="en-US" altLang="zh-CN" sz="2400"/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8C4DF2E4-7D6A-4A99-9B71-CDDACC5A3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第一节　线性表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10C14C1D-5767-4668-828B-2B2CC1D432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3886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线性表是</a:t>
            </a:r>
            <a:r>
              <a:rPr lang="zh-CN" altLang="en-US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最简单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的一类线性数据结构</a:t>
            </a:r>
          </a:p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线性表是由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个数据元素组成的有限序列，相邻数据元素之间存在着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序偶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关系，可以写为：</a:t>
            </a:r>
          </a:p>
          <a:p>
            <a:pPr algn="ctr" eaLnBrk="1" hangingPunct="1">
              <a:lnSpc>
                <a:spcPct val="11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 a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 a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 a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i+1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 a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C0A280A3-5E4B-4D07-90EF-BD8F34D45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内容占位符 3">
            <a:extLst>
              <a:ext uri="{FF2B5EF4-FFF2-40B4-BE49-F238E27FC236}">
                <a16:creationId xmlns:a16="http://schemas.microsoft.com/office/drawing/2014/main" id="{301AC87E-A6B6-4356-8CA2-5942E754A791}"/>
              </a:ext>
            </a:extLst>
          </p:cNvPr>
          <p:cNvGrpSpPr>
            <a:grpSpLocks noGrp="1"/>
          </p:cNvGrpSpPr>
          <p:nvPr/>
        </p:nvGrpSpPr>
        <p:grpSpPr bwMode="auto">
          <a:xfrm>
            <a:off x="219075" y="1428750"/>
            <a:ext cx="8924925" cy="4568825"/>
            <a:chOff x="465138" y="1874375"/>
            <a:chExt cx="9416619" cy="3386811"/>
          </a:xfrm>
        </p:grpSpPr>
        <p:sp>
          <p:nvSpPr>
            <p:cNvPr id="12291" name="Rectangle 2">
              <a:extLst>
                <a:ext uri="{FF2B5EF4-FFF2-40B4-BE49-F238E27FC236}">
                  <a16:creationId xmlns:a16="http://schemas.microsoft.com/office/drawing/2014/main" id="{CB4A7C0C-987E-4CC4-B6D2-110552D71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402" y="1874375"/>
              <a:ext cx="8438513" cy="739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30000"/>
                </a:spcAft>
                <a:buClrTx/>
                <a:buSzTx/>
                <a:buFontTx/>
                <a:buNone/>
              </a:pPr>
              <a:r>
                <a:rPr lang="zh-CN" altLang="en-US" sz="3600" b="1">
                  <a:latin typeface="黑体" panose="02010609060101010101" pitchFamily="49" charset="-122"/>
                  <a:ea typeface="黑体" panose="02010609060101010101" pitchFamily="49" charset="-122"/>
                </a:rPr>
                <a:t>（</a:t>
              </a: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b="1" baseline="-3000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,a</a:t>
              </a:r>
              <a:r>
                <a:rPr lang="en-US" altLang="zh-CN" b="1" baseline="-3000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,…a</a:t>
              </a:r>
              <a:r>
                <a:rPr lang="en-US" altLang="zh-CN" b="1" baseline="-30000">
                  <a:latin typeface="黑体" panose="02010609060101010101" pitchFamily="49" charset="-122"/>
                  <a:ea typeface="黑体" panose="02010609060101010101" pitchFamily="49" charset="-122"/>
                </a:rPr>
                <a:t>i-1</a:t>
              </a:r>
              <a:r>
                <a:rPr lang="zh-CN" altLang="en-US" b="1" baseline="-30000"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b="1" baseline="-30000">
                  <a:latin typeface="黑体" panose="02010609060101010101" pitchFamily="49" charset="-122"/>
                  <a:ea typeface="黑体" panose="02010609060101010101" pitchFamily="49" charset="-122"/>
                </a:rPr>
                <a:t>i</a:t>
              </a: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, a</a:t>
              </a:r>
              <a:r>
                <a:rPr lang="en-US" altLang="zh-CN" b="1" baseline="-30000">
                  <a:latin typeface="黑体" panose="02010609060101010101" pitchFamily="49" charset="-122"/>
                  <a:ea typeface="黑体" panose="02010609060101010101" pitchFamily="49" charset="-122"/>
                </a:rPr>
                <a:t>i</a:t>
              </a:r>
              <a:r>
                <a:rPr lang="zh-CN" altLang="en-US" b="1" baseline="-30000">
                  <a:latin typeface="黑体" panose="02010609060101010101" pitchFamily="49" charset="-122"/>
                  <a:ea typeface="黑体" panose="02010609060101010101" pitchFamily="49" charset="-122"/>
                </a:rPr>
                <a:t>＋</a:t>
              </a:r>
              <a:r>
                <a:rPr lang="en-US" altLang="zh-CN" b="1" baseline="-3000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 …,a</a:t>
              </a:r>
              <a:r>
                <a:rPr lang="en-US" altLang="zh-CN" b="1" baseline="-30000"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r>
                <a:rPr lang="zh-CN" altLang="en-US" sz="3600" b="1"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  <a:p>
              <a:pPr algn="ctr" eaLnBrk="1" hangingPunct="1">
                <a:spcBef>
                  <a:spcPct val="50000"/>
                </a:spcBef>
                <a:spcAft>
                  <a:spcPct val="30000"/>
                </a:spcAft>
                <a:buClrTx/>
                <a:buSzTx/>
                <a:buFontTx/>
                <a:buNone/>
              </a:pPr>
              <a:endParaRPr lang="en-US" altLang="zh-CN" sz="8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292" name="Rectangle 5">
              <a:extLst>
                <a:ext uri="{FF2B5EF4-FFF2-40B4-BE49-F238E27FC236}">
                  <a16:creationId xmlns:a16="http://schemas.microsoft.com/office/drawing/2014/main" id="{A83A9CFC-CCB5-4D6B-8844-AB93773C7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7996" y="4575126"/>
              <a:ext cx="2441575" cy="387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n=0</a:t>
              </a:r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时称为</a:t>
              </a:r>
            </a:p>
          </p:txBody>
        </p:sp>
        <p:sp>
          <p:nvSpPr>
            <p:cNvPr id="12293" name="AutoShape 6">
              <a:extLst>
                <a:ext uri="{FF2B5EF4-FFF2-40B4-BE49-F238E27FC236}">
                  <a16:creationId xmlns:a16="http://schemas.microsoft.com/office/drawing/2014/main" id="{B5AF0646-8F91-438C-A5DF-6CE8E355A5D9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208604" y="66737"/>
              <a:ext cx="489971" cy="5164330"/>
            </a:xfrm>
            <a:prstGeom prst="leftBrace">
              <a:avLst>
                <a:gd name="adj1" fmla="val 86224"/>
                <a:gd name="adj2" fmla="val 50000"/>
              </a:avLst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294" name="Rectangle 7">
              <a:extLst>
                <a:ext uri="{FF2B5EF4-FFF2-40B4-BE49-F238E27FC236}">
                  <a16:creationId xmlns:a16="http://schemas.microsoft.com/office/drawing/2014/main" id="{2C8D659F-0E39-40AF-B5B3-8A56C3306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9275" y="2789238"/>
              <a:ext cx="1647825" cy="342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数据元素</a:t>
              </a:r>
            </a:p>
          </p:txBody>
        </p:sp>
        <p:sp>
          <p:nvSpPr>
            <p:cNvPr id="12295" name="Line 8">
              <a:extLst>
                <a:ext uri="{FF2B5EF4-FFF2-40B4-BE49-F238E27FC236}">
                  <a16:creationId xmlns:a16="http://schemas.microsoft.com/office/drawing/2014/main" id="{673E6575-BC97-46C0-8EBA-BF0FFCB64C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1577" y="2298019"/>
              <a:ext cx="936625" cy="115570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6" name="Rectangle 9">
              <a:extLst>
                <a:ext uri="{FF2B5EF4-FFF2-40B4-BE49-F238E27FC236}">
                  <a16:creationId xmlns:a16="http://schemas.microsoft.com/office/drawing/2014/main" id="{19913171-4082-4538-A5BC-C8224EF26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38" y="3400425"/>
              <a:ext cx="1641475" cy="342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线性起点</a:t>
              </a:r>
            </a:p>
          </p:txBody>
        </p:sp>
        <p:sp>
          <p:nvSpPr>
            <p:cNvPr id="12297" name="Line 10">
              <a:extLst>
                <a:ext uri="{FF2B5EF4-FFF2-40B4-BE49-F238E27FC236}">
                  <a16:creationId xmlns:a16="http://schemas.microsoft.com/office/drawing/2014/main" id="{0E8E8453-0312-42EB-97AE-FC9CA6276D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2822" y="2403936"/>
              <a:ext cx="753737" cy="1006165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" name="Rectangle 11">
              <a:extLst>
                <a:ext uri="{FF2B5EF4-FFF2-40B4-BE49-F238E27FC236}">
                  <a16:creationId xmlns:a16="http://schemas.microsoft.com/office/drawing/2014/main" id="{F89F3C66-2FD3-48FC-A534-9530B50F9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613" y="3355975"/>
              <a:ext cx="2357437" cy="387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2800" b="1" baseline="-30000">
                  <a:latin typeface="黑体" panose="02010609060101010101" pitchFamily="49" charset="-122"/>
                  <a:ea typeface="黑体" panose="02010609060101010101" pitchFamily="49" charset="-122"/>
                </a:rPr>
                <a:t>i</a:t>
              </a: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的直接前趋</a:t>
              </a:r>
            </a:p>
          </p:txBody>
        </p:sp>
        <p:sp>
          <p:nvSpPr>
            <p:cNvPr id="12299" name="Rectangle 12">
              <a:extLst>
                <a:ext uri="{FF2B5EF4-FFF2-40B4-BE49-F238E27FC236}">
                  <a16:creationId xmlns:a16="http://schemas.microsoft.com/office/drawing/2014/main" id="{D937EAD5-1C3D-42C4-81AD-664E99F3A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0117" y="3357145"/>
              <a:ext cx="2282825" cy="387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2800" b="1" baseline="-30000">
                  <a:latin typeface="黑体" panose="02010609060101010101" pitchFamily="49" charset="-122"/>
                  <a:ea typeface="黑体" panose="02010609060101010101" pitchFamily="49" charset="-122"/>
                </a:rPr>
                <a:t>i</a:t>
              </a: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的直接后继</a:t>
              </a:r>
            </a:p>
          </p:txBody>
        </p:sp>
        <p:sp>
          <p:nvSpPr>
            <p:cNvPr id="12300" name="Line 13">
              <a:extLst>
                <a:ext uri="{FF2B5EF4-FFF2-40B4-BE49-F238E27FC236}">
                  <a16:creationId xmlns:a16="http://schemas.microsoft.com/office/drawing/2014/main" id="{3DBA74F4-6FC1-48FF-8B69-1DCCBF54CA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4324" y="2403928"/>
              <a:ext cx="0" cy="1019175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" name="Line 14">
              <a:extLst>
                <a:ext uri="{FF2B5EF4-FFF2-40B4-BE49-F238E27FC236}">
                  <a16:creationId xmlns:a16="http://schemas.microsoft.com/office/drawing/2014/main" id="{058A231D-4012-4FF9-97B8-3154D7B5F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3320" y="2456882"/>
              <a:ext cx="226654" cy="953219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" name="AutoShape 15">
              <a:extLst>
                <a:ext uri="{FF2B5EF4-FFF2-40B4-BE49-F238E27FC236}">
                  <a16:creationId xmlns:a16="http://schemas.microsoft.com/office/drawing/2014/main" id="{5B2750CB-1D25-4686-BED5-3E5DDA11A85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34826" y="4310274"/>
              <a:ext cx="2263774" cy="950912"/>
            </a:xfrm>
            <a:prstGeom prst="wedgeRoundRectCallout">
              <a:avLst>
                <a:gd name="adj1" fmla="val 56472"/>
                <a:gd name="adj2" fmla="val 242546"/>
                <a:gd name="adj3" fmla="val 16667"/>
              </a:avLst>
            </a:prstGeom>
            <a:noFill/>
            <a:ln w="349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下标，是元素的序号，表示元素在表中的位置</a:t>
              </a:r>
            </a:p>
          </p:txBody>
        </p:sp>
        <p:sp>
          <p:nvSpPr>
            <p:cNvPr id="17" name="AutoShape 16">
              <a:extLst>
                <a:ext uri="{FF2B5EF4-FFF2-40B4-BE49-F238E27FC236}">
                  <a16:creationId xmlns:a16="http://schemas.microsoft.com/office/drawing/2014/main" id="{50505204-A845-4E2B-BF10-06A0E3E0385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620562" y="4098514"/>
              <a:ext cx="1716833" cy="1122661"/>
            </a:xfrm>
            <a:prstGeom prst="wedgeRoundRectCallout">
              <a:avLst>
                <a:gd name="adj1" fmla="val -28505"/>
                <a:gd name="adj2" fmla="val 193056"/>
                <a:gd name="adj3" fmla="val 16667"/>
              </a:avLst>
            </a:prstGeom>
            <a:noFill/>
            <a:ln w="349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latin typeface="黑体" pitchFamily="2" charset="-122"/>
                  <a:ea typeface="黑体" pitchFamily="2" charset="-122"/>
                </a:rPr>
                <a:t>n</a:t>
              </a:r>
              <a:r>
                <a:rPr lang="zh-CN" altLang="en-US" sz="2000" b="1">
                  <a:latin typeface="黑体" pitchFamily="2" charset="-122"/>
                  <a:ea typeface="黑体" pitchFamily="2" charset="-122"/>
                </a:rPr>
                <a:t>为元素总个数，即表长。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n≥0</a:t>
              </a:r>
            </a:p>
          </p:txBody>
        </p:sp>
        <p:sp>
          <p:nvSpPr>
            <p:cNvPr id="12304" name="Rectangle 17">
              <a:extLst>
                <a:ext uri="{FF2B5EF4-FFF2-40B4-BE49-F238E27FC236}">
                  <a16:creationId xmlns:a16="http://schemas.microsoft.com/office/drawing/2014/main" id="{C518B2F5-170D-4892-91F7-322C315DC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8327" y="4522170"/>
              <a:ext cx="1090612" cy="433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空表</a:t>
              </a:r>
            </a:p>
          </p:txBody>
        </p:sp>
        <p:sp>
          <p:nvSpPr>
            <p:cNvPr id="12305" name="Rectangle 18">
              <a:extLst>
                <a:ext uri="{FF2B5EF4-FFF2-40B4-BE49-F238E27FC236}">
                  <a16:creationId xmlns:a16="http://schemas.microsoft.com/office/drawing/2014/main" id="{8642DE82-0FE4-4CFE-9D3C-3D4C6AD72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2495" y="3357135"/>
              <a:ext cx="1719262" cy="342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线性终点</a:t>
              </a:r>
            </a:p>
          </p:txBody>
        </p:sp>
        <p:sp>
          <p:nvSpPr>
            <p:cNvPr id="12306" name="Oval 19">
              <a:extLst>
                <a:ext uri="{FF2B5EF4-FFF2-40B4-BE49-F238E27FC236}">
                  <a16:creationId xmlns:a16="http://schemas.microsoft.com/office/drawing/2014/main" id="{676B422B-1936-41DF-B8D7-BD4447D1C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075" y="2108200"/>
              <a:ext cx="234950" cy="339725"/>
            </a:xfrm>
            <a:prstGeom prst="ellips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307" name="Oval 20">
              <a:extLst>
                <a:ext uri="{FF2B5EF4-FFF2-40B4-BE49-F238E27FC236}">
                  <a16:creationId xmlns:a16="http://schemas.microsoft.com/office/drawing/2014/main" id="{117FB5F2-6DBD-4F94-B10F-453A104C8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6242" y="2086199"/>
              <a:ext cx="233362" cy="339725"/>
            </a:xfrm>
            <a:prstGeom prst="ellips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308" name="Line 22">
              <a:extLst>
                <a:ext uri="{FF2B5EF4-FFF2-40B4-BE49-F238E27FC236}">
                  <a16:creationId xmlns:a16="http://schemas.microsoft.com/office/drawing/2014/main" id="{62775CE7-6458-450A-8288-D43FA0169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8327" y="4945818"/>
              <a:ext cx="115551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D0CC810-F11F-44A6-B0B4-2AFE5B1544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二、线性表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1F7900C2-0655-4D96-A932-DCCB34A4E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A77C89B-093B-45DC-A11E-C181411E95BD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6</a:t>
            </a:fld>
            <a:endParaRPr lang="en-US" altLang="zh-CN" sz="2400"/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29AA997D-DCE4-4200-AAAF-701B977FF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第一节　线性表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42A29F07-4F57-4DF6-8E89-52D7FE8157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118586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线性表中的元素具有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相同的特性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，属于同一数据对象，如：</a:t>
            </a:r>
          </a:p>
          <a:p>
            <a:pPr eaLnBrk="1" hangingPunct="1">
              <a:lnSpc>
                <a:spcPct val="11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0841EB49-C2EB-477F-ACD1-B602B14E9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sp>
        <p:nvSpPr>
          <p:cNvPr id="13319" name="Rectangle 8">
            <a:extLst>
              <a:ext uri="{FF2B5EF4-FFF2-40B4-BE49-F238E27FC236}">
                <a16:creationId xmlns:a16="http://schemas.microsoft.com/office/drawing/2014/main" id="{CA8B8E73-3607-4C25-9B45-0B3F0DC4D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056063"/>
            <a:ext cx="8123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26</a:t>
            </a: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个英文字母组成的英文表是什么结构。</a:t>
            </a:r>
          </a:p>
        </p:txBody>
      </p:sp>
      <p:sp>
        <p:nvSpPr>
          <p:cNvPr id="11273" name="Rectangle 9">
            <a:extLst>
              <a:ext uri="{FF2B5EF4-FFF2-40B4-BE49-F238E27FC236}">
                <a16:creationId xmlns:a16="http://schemas.microsoft.com/office/drawing/2014/main" id="{38451B14-5DB4-4BB7-883E-0F322A8C1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4786313"/>
            <a:ext cx="594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ea typeface="楷体_GB2312" pitchFamily="49" charset="-122"/>
              </a:rPr>
              <a:t>    （ </a:t>
            </a:r>
            <a:r>
              <a:rPr lang="en-US" altLang="zh-CN" sz="2400" b="1">
                <a:ea typeface="楷体_GB2312" pitchFamily="49" charset="-122"/>
              </a:rPr>
              <a:t>A,  B,  C,  D, ……  ,  Z</a:t>
            </a:r>
            <a:r>
              <a:rPr lang="zh-CN" altLang="en-US" sz="2400" b="1">
                <a:ea typeface="楷体_GB2312" pitchFamily="49" charset="-122"/>
              </a:rPr>
              <a:t>）</a:t>
            </a:r>
          </a:p>
        </p:txBody>
      </p:sp>
      <p:sp>
        <p:nvSpPr>
          <p:cNvPr id="11274" name="Rectangle 10">
            <a:extLst>
              <a:ext uri="{FF2B5EF4-FFF2-40B4-BE49-F238E27FC236}">
                <a16:creationId xmlns:a16="http://schemas.microsoft.com/office/drawing/2014/main" id="{D58E6A95-8D75-47F1-A6FD-E5A9C44D4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5357813"/>
            <a:ext cx="82867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分析：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数据元素都是同类型（</a:t>
            </a: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字母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），元素间关系是线性的。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3" grpId="0" autoUpdateAnimBg="0"/>
      <p:bldP spid="1127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Text Box 4">
            <a:extLst>
              <a:ext uri="{FF2B5EF4-FFF2-40B4-BE49-F238E27FC236}">
                <a16:creationId xmlns:a16="http://schemas.microsoft.com/office/drawing/2014/main" id="{54A30414-FD72-4751-AC2B-31761CAAC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214438"/>
            <a:ext cx="7559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分析学生情况登记表是什么结构。</a:t>
            </a:r>
          </a:p>
        </p:txBody>
      </p:sp>
      <p:graphicFrame>
        <p:nvGraphicFramePr>
          <p:cNvPr id="68687" name="Group 79">
            <a:extLst>
              <a:ext uri="{FF2B5EF4-FFF2-40B4-BE49-F238E27FC236}">
                <a16:creationId xmlns:a16="http://schemas.microsoft.com/office/drawing/2014/main" id="{B03A0F43-B5AA-4A19-BFCC-0F8876C7785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0063" y="1785938"/>
          <a:ext cx="7704137" cy="2776534"/>
        </p:xfrm>
        <a:graphic>
          <a:graphicData uri="http://schemas.openxmlformats.org/drawingml/2006/table">
            <a:tbl>
              <a:tblPr/>
              <a:tblGrid>
                <a:gridCol w="1917700">
                  <a:extLst>
                    <a:ext uri="{9D8B030D-6E8A-4147-A177-3AD203B41FA5}">
                      <a16:colId xmlns:a16="http://schemas.microsoft.com/office/drawing/2014/main" val="3481597453"/>
                    </a:ext>
                  </a:extLst>
                </a:gridCol>
                <a:gridCol w="1158875">
                  <a:extLst>
                    <a:ext uri="{9D8B030D-6E8A-4147-A177-3AD203B41FA5}">
                      <a16:colId xmlns:a16="http://schemas.microsoft.com/office/drawing/2014/main" val="1810177165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3734460689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894156798"/>
                    </a:ext>
                  </a:extLst>
                </a:gridCol>
                <a:gridCol w="2592387">
                  <a:extLst>
                    <a:ext uri="{9D8B030D-6E8A-4147-A177-3AD203B41FA5}">
                      <a16:colId xmlns:a16="http://schemas.microsoft.com/office/drawing/2014/main" val="53406753"/>
                    </a:ext>
                  </a:extLst>
                </a:gridCol>
              </a:tblGrid>
              <a:tr h="39633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学号</a:t>
                      </a: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4B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姓名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4B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性别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4B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年龄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4B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班级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4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298502"/>
                  </a:ext>
                </a:extLst>
              </a:tr>
              <a:tr h="39633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0406010402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陈杰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 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2004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级计软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04-1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班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72975"/>
                  </a:ext>
                </a:extLst>
              </a:tr>
              <a:tr h="3985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0406010405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邓博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 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2004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级计软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04-1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班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07794"/>
                  </a:ext>
                </a:extLst>
              </a:tr>
              <a:tr h="39633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0406010406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管杰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2004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级计软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04-1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班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255411"/>
                  </a:ext>
                </a:extLst>
              </a:tr>
              <a:tr h="39633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0406010410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黄腾达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 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2004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级计软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04-1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班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512343"/>
                  </a:ext>
                </a:extLst>
              </a:tr>
              <a:tr h="39633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0406010413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李荣智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2004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级计软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04-1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班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816517"/>
                  </a:ext>
                </a:extLst>
              </a:tr>
              <a:tr h="39633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 ：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89778"/>
                  </a:ext>
                </a:extLst>
              </a:tr>
            </a:tbl>
          </a:graphicData>
        </a:graphic>
      </p:graphicFrame>
      <p:sp>
        <p:nvSpPr>
          <p:cNvPr id="68682" name="Rectangle 74">
            <a:extLst>
              <a:ext uri="{FF2B5EF4-FFF2-40B4-BE49-F238E27FC236}">
                <a16:creationId xmlns:a16="http://schemas.microsoft.com/office/drawing/2014/main" id="{B472D1BB-CA27-46DB-94B8-CD7C42968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4786313"/>
            <a:ext cx="7786688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分析：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数据元素都是同类型（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记录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），元素间关系是线性的。</a:t>
            </a:r>
          </a:p>
        </p:txBody>
      </p:sp>
      <p:sp>
        <p:nvSpPr>
          <p:cNvPr id="68683" name="Rectangle 75">
            <a:extLst>
              <a:ext uri="{FF2B5EF4-FFF2-40B4-BE49-F238E27FC236}">
                <a16:creationId xmlns:a16="http://schemas.microsoft.com/office/drawing/2014/main" id="{C62D83B4-6328-4644-9CC0-334A3C89B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5857875"/>
            <a:ext cx="7715250" cy="4365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注意：同一线性表中的元素必定具有相同特性 ！</a:t>
            </a:r>
          </a:p>
        </p:txBody>
      </p:sp>
      <p:sp>
        <p:nvSpPr>
          <p:cNvPr id="15416" name="Text Box 3">
            <a:extLst>
              <a:ext uri="{FF2B5EF4-FFF2-40B4-BE49-F238E27FC236}">
                <a16:creationId xmlns:a16="http://schemas.microsoft.com/office/drawing/2014/main" id="{C608C21D-3E23-4E94-94A4-46723AB66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D7D01815-F13B-439A-8EA8-266C2C7D01D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7</a:t>
            </a:fld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6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utoUpdateAnimBg="0"/>
      <p:bldP spid="68682" grpId="0" autoUpdateAnimBg="0"/>
      <p:bldP spid="68683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79A4C628-CB80-4575-8FCF-0E8BB509E8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624888" y="6400800"/>
            <a:ext cx="519112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8028802-0AF5-46F9-A524-E46BB42F6692}" type="slidenum"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51C17BE7-2548-4DEE-B27A-5503ADE6D6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01000" cy="1754188"/>
          </a:xfrm>
          <a:noFill/>
        </p:spPr>
        <p:txBody>
          <a:bodyPr/>
          <a:lstStyle/>
          <a:p>
            <a:pPr marL="0" indent="0" algn="just"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“</a:t>
            </a:r>
            <a:r>
              <a:rPr lang="zh-CN" altLang="en-US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同一数据逻辑结构中的所有数据元素都具有相同的特性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”是指数据元素所包含的</a:t>
            </a:r>
            <a:r>
              <a:rPr lang="zh-CN" altLang="en-US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数据项的个数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都相等。</a:t>
            </a:r>
          </a:p>
        </p:txBody>
      </p:sp>
      <p:sp>
        <p:nvSpPr>
          <p:cNvPr id="274436" name="Rectangle 4">
            <a:extLst>
              <a:ext uri="{FF2B5EF4-FFF2-40B4-BE49-F238E27FC236}">
                <a16:creationId xmlns:a16="http://schemas.microsoft.com/office/drawing/2014/main" id="{87E7D837-DF83-496C-A654-E21700BD9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507" y="3821113"/>
            <a:ext cx="2209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(×)</a:t>
            </a:r>
          </a:p>
        </p:txBody>
      </p:sp>
      <p:sp>
        <p:nvSpPr>
          <p:cNvPr id="274437" name="AutoShape 5">
            <a:extLst>
              <a:ext uri="{FF2B5EF4-FFF2-40B4-BE49-F238E27FC236}">
                <a16:creationId xmlns:a16="http://schemas.microsoft.com/office/drawing/2014/main" id="{EDE934EA-B108-4753-A553-F35054406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5373216"/>
            <a:ext cx="6629400" cy="685800"/>
          </a:xfrm>
          <a:prstGeom prst="wedgeRoundRectCallout">
            <a:avLst>
              <a:gd name="adj1" fmla="val -45486"/>
              <a:gd name="adj2" fmla="val -159318"/>
              <a:gd name="adj3" fmla="val 16667"/>
            </a:avLst>
          </a:prstGeom>
          <a:solidFill>
            <a:srgbClr val="CCFFFF"/>
          </a:solidFill>
          <a:ln w="25400">
            <a:solidFill>
              <a:srgbClr val="339966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是指各元素具有相同的数据类型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63D339D0-3AB0-460C-B59C-5A6575B57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616" y="1285875"/>
            <a:ext cx="45053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判断题：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autoUpdateAnimBg="0"/>
      <p:bldP spid="274436" grpId="0" autoUpdateAnimBg="0"/>
      <p:bldP spid="27443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EE9A6DA-25A7-4BA3-94C0-6B11235B15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一、顺序表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64B7479A-611A-4006-8BE4-B3ACCBAE8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53F5107D-501B-4078-A497-36EAD922EA7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9</a:t>
            </a:fld>
            <a:endParaRPr lang="en-US" altLang="zh-CN" sz="2400"/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686F93F7-930F-4E29-BFCD-C0B4C336B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顺序表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F9303626-6367-41CA-A433-CA9B750F89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3886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顺序表是</a:t>
            </a:r>
            <a:r>
              <a:rPr lang="zh-CN" altLang="en-US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线性表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的顺序存储表示</a:t>
            </a:r>
          </a:p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顺序表采用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一组地址连续的存储单元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（例如数组）依次存储线性表的数据元素</a:t>
            </a:r>
            <a:endParaRPr lang="zh-CN" altLang="en-US"/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34725464-54C9-4889-AB60-09F0D11CB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第２章　线性表</a:t>
            </a:r>
          </a:p>
        </p:txBody>
      </p:sp>
      <p:graphicFrame>
        <p:nvGraphicFramePr>
          <p:cNvPr id="226333" name="Group 29">
            <a:extLst>
              <a:ext uri="{FF2B5EF4-FFF2-40B4-BE49-F238E27FC236}">
                <a16:creationId xmlns:a16="http://schemas.microsoft.com/office/drawing/2014/main" id="{F47829E1-A3F1-4CEF-8E76-18C13C3A9C78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5638800"/>
          <a:ext cx="5181600" cy="517818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44514727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230824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13264713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49827664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8137855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20150378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9979394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215779136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549" marB="455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549" marB="455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45549" marB="455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T="45549" marB="455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T="45549" marB="455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549" marB="455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marT="45549" marB="455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marT="45549" marB="455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382789"/>
                  </a:ext>
                </a:extLst>
              </a:tr>
            </a:tbl>
          </a:graphicData>
        </a:graphic>
      </p:graphicFrame>
      <p:sp>
        <p:nvSpPr>
          <p:cNvPr id="17435" name="Text Box 30">
            <a:extLst>
              <a:ext uri="{FF2B5EF4-FFF2-40B4-BE49-F238E27FC236}">
                <a16:creationId xmlns:a16="http://schemas.microsoft.com/office/drawing/2014/main" id="{3AC3F947-7D1E-4870-BE3A-46BCE92A2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181600"/>
            <a:ext cx="563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   </a:t>
            </a:r>
            <a:r>
              <a:rPr lang="en-US" altLang="zh-CN" sz="1800"/>
              <a:t>b      b+1   b+2   b+3   b+4      </a:t>
            </a:r>
            <a:r>
              <a:rPr lang="en-US" altLang="zh-CN" sz="1800">
                <a:latin typeface="Times New Roman" panose="02020603050405020304" pitchFamily="18" charset="0"/>
              </a:rPr>
              <a:t>…</a:t>
            </a:r>
            <a:r>
              <a:rPr lang="en-US" altLang="zh-CN" sz="1800"/>
              <a:t>  b+24  b+25</a:t>
            </a:r>
          </a:p>
        </p:txBody>
      </p:sp>
      <p:sp>
        <p:nvSpPr>
          <p:cNvPr id="17436" name="Rectangle 31">
            <a:extLst>
              <a:ext uri="{FF2B5EF4-FFF2-40B4-BE49-F238E27FC236}">
                <a16:creationId xmlns:a16="http://schemas.microsoft.com/office/drawing/2014/main" id="{5275BAAD-6B49-46EF-8C2B-9CD81838F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6375400"/>
            <a:ext cx="2622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i="1"/>
              <a:t>每个字母占用一个内存单元</a:t>
            </a:r>
            <a:endParaRPr lang="zh-CN" alt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数字图像处理">
  <a:themeElements>
    <a:clrScheme name="数字图像处理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数字图像处理">
      <a:majorFont>
        <a:latin typeface="Tahoma"/>
        <a:ea typeface="隶书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2225">
          <a:solidFill>
            <a:schemeClr val="tx1"/>
          </a:solidFill>
          <a:round/>
          <a:headEnd/>
          <a:tailEnd/>
        </a:ln>
      </a:spPr>
      <a:bodyPr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数字图像处理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字图像处理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字图像处理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Settings\acer\Application Data\Microsoft\Templates\数字图像处理.pot</Template>
  <TotalTime>16534</TotalTime>
  <Words>2442</Words>
  <Application>Microsoft Office PowerPoint</Application>
  <PresentationFormat>全屏显示(4:3)</PresentationFormat>
  <Paragraphs>336</Paragraphs>
  <Slides>25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黑体</vt:lpstr>
      <vt:lpstr>华文彩云</vt:lpstr>
      <vt:lpstr>隶书</vt:lpstr>
      <vt:lpstr>宋体</vt:lpstr>
      <vt:lpstr>Arial</vt:lpstr>
      <vt:lpstr>Arial Narrow</vt:lpstr>
      <vt:lpstr>Tahoma</vt:lpstr>
      <vt:lpstr>Times New Roman</vt:lpstr>
      <vt:lpstr>Wingdings</vt:lpstr>
      <vt:lpstr>数字图像处理</vt:lpstr>
      <vt:lpstr>位图图像</vt:lpstr>
      <vt:lpstr>BMP 图像</vt:lpstr>
      <vt:lpstr> 数据结构课程的起点：</vt:lpstr>
      <vt:lpstr>第二章 线性表</vt:lpstr>
      <vt:lpstr>一、线性数据结构的特点</vt:lpstr>
      <vt:lpstr>二、线性表</vt:lpstr>
      <vt:lpstr>PowerPoint 演示文稿</vt:lpstr>
      <vt:lpstr>二、线性表</vt:lpstr>
      <vt:lpstr>PowerPoint 演示文稿</vt:lpstr>
      <vt:lpstr>PowerPoint 演示文稿</vt:lpstr>
      <vt:lpstr>一、顺序表</vt:lpstr>
      <vt:lpstr>一、顺序表（元素位置）</vt:lpstr>
      <vt:lpstr>二、顺序表的定义和创建</vt:lpstr>
      <vt:lpstr>PowerPoint 演示文稿</vt:lpstr>
      <vt:lpstr>二、顺序表的定义和创建</vt:lpstr>
      <vt:lpstr>三、顺序表的查找</vt:lpstr>
      <vt:lpstr>四、顺序表的插入</vt:lpstr>
      <vt:lpstr>四、顺序表的插入</vt:lpstr>
      <vt:lpstr>四、顺序表的插入</vt:lpstr>
      <vt:lpstr>四、顺序表的插入</vt:lpstr>
      <vt:lpstr>四、顺序表的插入</vt:lpstr>
      <vt:lpstr>五、顺序表的删除</vt:lpstr>
      <vt:lpstr>五、顺序表的删除</vt:lpstr>
      <vt:lpstr>五、顺序表的删除</vt:lpstr>
      <vt:lpstr>五、顺序表的删除</vt:lpstr>
      <vt:lpstr>五、顺序表的删除</vt:lpstr>
      <vt:lpstr>六、顺序表的优缺点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蔡茂国</dc:creator>
  <cp:lastModifiedBy>yang fang</cp:lastModifiedBy>
  <cp:revision>997</cp:revision>
  <cp:lastPrinted>1601-01-01T00:00:00Z</cp:lastPrinted>
  <dcterms:created xsi:type="dcterms:W3CDTF">2002-05-23T03:32:32Z</dcterms:created>
  <dcterms:modified xsi:type="dcterms:W3CDTF">2021-09-06T10:58:00Z</dcterms:modified>
</cp:coreProperties>
</file>