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68" r:id="rId2"/>
    <p:sldId id="269" r:id="rId3"/>
    <p:sldId id="274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30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FF7C80"/>
    <a:srgbClr val="CC3300"/>
    <a:srgbClr val="808080"/>
    <a:srgbClr val="DDDDDD"/>
    <a:srgbClr val="AC549B"/>
    <a:srgbClr val="333399"/>
    <a:srgbClr val="3333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035" autoAdjust="0"/>
    <p:restoredTop sz="69593" autoAdjust="0"/>
  </p:normalViewPr>
  <p:slideViewPr>
    <p:cSldViewPr>
      <p:cViewPr varScale="1">
        <p:scale>
          <a:sx n="67" d="100"/>
          <a:sy n="67" d="100"/>
        </p:scale>
        <p:origin x="1602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FFC98386-1DE2-492A-8E19-26276D79FE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7515F4F-37E9-44F7-999E-95604B088F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187EE6AB-3B45-4B03-AD92-45A354CE4B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67C9F7C3-CF21-4460-AFCB-7C3CE2F004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9D70B8-4526-4C6C-A532-1F81BFAC6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B3A3D5D-7811-4D0E-AC2D-DE2F1FFFE5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0681508-9E24-49D8-8A13-9E19FF495D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BD56E6-E980-4EEE-B573-50D2029B0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00AB75DA-96E6-4DD8-935B-E013747FB2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8216B647-6743-4728-97C0-79C1B07E2C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D8A6A502-C1FF-4AF6-81C5-1127B6DB2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B9A54E-8C9E-4916-BE69-2B3D9C211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50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ACD7725B-5313-404B-B1FB-EB5E5B7BE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C2002C0-67A4-4098-A38A-1611A8F4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BC0329B-600A-44EC-8153-5DFD698F3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72FA9C-1054-4E6A-9A6D-01939211F5B1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06599B9-1AE5-4C1F-8B93-9326F2418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CD4C7212-AD51-455F-9807-FABD3AD9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1088044-3CED-4F17-8E2B-D90D36CEA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D13732-5BDD-44E5-9EF5-0F1830207C6E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86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4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627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F1924929-D169-486B-A0B3-5AF54D6DA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F01131DF-DA2D-4DCF-80D1-3602A25B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CEBE3B8-9DDB-4436-81D3-40D459923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276397-B3A0-462A-8E09-B3B8F2B1965C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F1924929-D169-486B-A0B3-5AF54D6DA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F01131DF-DA2D-4DCF-80D1-3602A25B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CEBE3B8-9DDB-4436-81D3-40D459923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276397-B3A0-462A-8E09-B3B8F2B1965C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70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96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406D68C-D892-432A-9911-6028CCB4D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CCC68F9-CF94-4C90-B2F1-C4E3DC49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C7FE18F2-A691-491E-A280-54C7796F4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82A2F6-3499-42D0-8749-762CA2B60188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62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C09DB6-0B3B-4DD0-A820-114998559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AC8CE6D6-64B5-41EE-B84E-A898788A6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定长 固定上下界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随机存储结构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C805038A-A936-4E71-A370-086218CC0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B9D2CE-8DFB-4C76-8439-8135326C772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227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9726C81A-266D-4C6F-B1E4-78BF71175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346778D-01BD-4EAE-BA49-4C64305B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65268140-3664-4A65-AFF1-A5761DFDA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AB20EA-9D49-412C-8873-7D2D9AA0EC42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AAAAE68A-4030-41AB-A395-ED2115E6B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063B879-AC15-45FF-AE48-6DB85D2E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E28FC675-40E7-44D5-AF3B-AFAB25579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94CCB6-4454-485D-91BE-16EEC910C3CC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51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2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44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2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97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B9A54E-8C9E-4916-BE69-2B3D9C2117D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26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46820DEB-38E1-40A7-8CA0-ACB01F9C5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16EE23F1-9059-4F1E-8F8B-5D851CF4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A900863A-7C23-4443-8110-0249B1AFA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1E29C3-399A-4F0A-99B2-85941921EA39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72CC5C1-BD9A-4B36-B0DB-3F0C87BFD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05787A2C-C4FB-449B-BF74-47EA96B30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DE1BB159-BD06-4B10-B196-BA0EC8315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BE3DD-12A7-421C-BA24-879BB69F7434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3DC7DE-FEBD-499C-9157-7EE8082754F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A761F9E-E0A3-42FB-9819-E1E36081F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20E0C73-4900-48CA-990C-19D600975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233B28C-D14E-45B2-B1AD-F72128500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A653A66-39AB-40CD-87AF-4658287ED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A7CF020-9CB9-4406-B016-AD9184158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78BDDF4-4569-4FC5-8CA6-0C1E08B3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C8D5936-185B-4768-979F-76D7101A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9A43D91-11A0-4CFA-8269-70DC7BA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08812A7-11C4-46B2-9B4E-A7D9D5ED65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1067D37-CC71-4922-8912-C8FA1C5A8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D799432-F1AE-4473-8A46-761B4183D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76CDBFB-80A2-4F7C-BC19-E1C478BBB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EDE99B4-21C1-4372-92A3-3C716D29A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5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24B195-E2E8-4CB2-9AFD-78311F7E59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5EF560B-3078-48D7-A892-63975EBDDE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8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19EBBE9-FD19-4CCF-90BC-6B6168151F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7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3A13FF9-4E1D-4180-8F36-FBC1AEDE7B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F1BFF4-A653-4C92-9387-2256C66F8A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61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D673A00-9171-401F-BDEA-3DD47E248F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6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08FC53F-3BFB-482E-B341-56670996EB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48EBF61-862F-4A8B-9A76-E16C5ED9C4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1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9E12F1-7CC4-4E83-B3CF-9110B5FAB2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66BC3E-029E-41BA-BB65-E5BBA0644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51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57C73C-4C0B-401B-B3B6-9C8D5F12B6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7FD2A3-1BCC-4FC8-B823-18FE78799B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EF4E60AD-508A-47FE-97FA-417A76E4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FF6F247-166C-430F-AE99-F5DC2A077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08632434-9D30-48DE-AF40-66CC653CC8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D5B28037-6968-4584-B0D7-BACF02D6B5A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位图图像" r:id="rId14" imgW="1162212" imgH="619211" progId="Paint.Picture">
                  <p:embed/>
                </p:oleObj>
              </mc:Choice>
              <mc:Fallback>
                <p:oleObj name="位图图像" r:id="rId14" imgW="1162212" imgH="619211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2B551C2D-5809-420F-B317-E19D4FD85C4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0ABB0CA7-6EE9-49CD-BE18-37D9516E262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29EA7872-BB14-445F-94CC-ED7B47395F9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9C6AE104-334F-4476-BD66-0E8CD2B1B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5802D92D-8273-4AAB-B838-39D7CD36B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chemeClr val="tx1"/>
                </a:solidFill>
                <a:latin typeface="隶书" pitchFamily="49" charset="-122"/>
              </a:rPr>
              <a:t>第五章</a:t>
            </a:r>
            <a:br>
              <a:rPr lang="zh-CN" altLang="en-US" sz="720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数组和广义表</a:t>
            </a:r>
            <a:endParaRPr lang="en-US" altLang="zh-CN" sz="28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4D4B30F-0423-41C9-B02E-396717C052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B7BA5ED-0DC6-45CD-9D93-2017082C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581018CB-D49F-4870-B51E-7CC2565C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5F3E63-21AF-45F9-9881-71F7F2FCB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887" y="1693341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二、二维数组的顺序表示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851C3A2E-AF7A-442B-90B3-0E8F06762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690" y="634048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2FD468A-24B9-4CC8-8EDA-409370E0F19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1C39301-E0B7-4BA6-8C37-0DDDCEF8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5" y="1093267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9822BF9-974D-463E-B7F1-12DB79B37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687" y="2531541"/>
            <a:ext cx="3038475" cy="1905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mxn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以列序为主序存储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107DE2E-8CFB-46C1-8785-958AA9A3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62" y="187726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42761" name="Group 73">
            <a:extLst>
              <a:ext uri="{FF2B5EF4-FFF2-40B4-BE49-F238E27FC236}">
                <a16:creationId xmlns:a16="http://schemas.microsoft.com/office/drawing/2014/main" id="{59D5A7F2-A3B5-4DA5-8231-9B30B7DF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53714"/>
              </p:ext>
            </p:extLst>
          </p:nvPr>
        </p:nvGraphicFramePr>
        <p:xfrm>
          <a:off x="257966" y="4340727"/>
          <a:ext cx="8642350" cy="592137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2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</a:t>
                      </a:r>
                      <a:endParaRPr kumimoji="1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endParaRPr kumimoji="1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m-1,0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m-1,1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0,n-1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m-1,n-1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43" name="Rectangle 49">
            <a:extLst>
              <a:ext uri="{FF2B5EF4-FFF2-40B4-BE49-F238E27FC236}">
                <a16:creationId xmlns:a16="http://schemas.microsoft.com/office/drawing/2014/main" id="{7488FA0C-6551-42B9-860F-FAE7D49C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75" y="5012804"/>
            <a:ext cx="87487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+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+ j x m) x L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是二维数组的起始存储地址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为每个数据元素占用存储单元的长度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+ ((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-s) + (j-t) x m) x L</a:t>
            </a:r>
          </a:p>
          <a:p>
            <a:pPr eaLnBrk="1" hangingPunct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444" name="Group 63">
            <a:extLst>
              <a:ext uri="{FF2B5EF4-FFF2-40B4-BE49-F238E27FC236}">
                <a16:creationId xmlns:a16="http://schemas.microsoft.com/office/drawing/2014/main" id="{923F75AF-308D-476E-878A-D4092A3ACD43}"/>
              </a:ext>
            </a:extLst>
          </p:cNvPr>
          <p:cNvGrpSpPr>
            <a:grpSpLocks/>
          </p:cNvGrpSpPr>
          <p:nvPr/>
        </p:nvGrpSpPr>
        <p:grpSpPr bwMode="auto">
          <a:xfrm>
            <a:off x="3708525" y="2348979"/>
            <a:ext cx="5184775" cy="1771650"/>
            <a:chOff x="2381" y="1661"/>
            <a:chExt cx="3266" cy="1116"/>
          </a:xfrm>
        </p:grpSpPr>
        <p:sp>
          <p:nvSpPr>
            <p:cNvPr id="17445" name="Text Box 20">
              <a:extLst>
                <a:ext uri="{FF2B5EF4-FFF2-40B4-BE49-F238E27FC236}">
                  <a16:creationId xmlns:a16="http://schemas.microsoft.com/office/drawing/2014/main" id="{BA884ED1-FA39-46AC-B12B-AED216B0D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14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mxn</a:t>
              </a:r>
              <a:r>
                <a:rPr lang="en-US" altLang="zh-CN" sz="2400"/>
                <a:t>=</a:t>
              </a:r>
            </a:p>
          </p:txBody>
        </p:sp>
        <p:grpSp>
          <p:nvGrpSpPr>
            <p:cNvPr id="17446" name="Group 50">
              <a:extLst>
                <a:ext uri="{FF2B5EF4-FFF2-40B4-BE49-F238E27FC236}">
                  <a16:creationId xmlns:a16="http://schemas.microsoft.com/office/drawing/2014/main" id="{12A868C2-ABEC-419F-AD12-22A1CDA80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1661"/>
              <a:ext cx="2586" cy="1116"/>
              <a:chOff x="3016" y="2160"/>
              <a:chExt cx="2540" cy="1116"/>
            </a:xfrm>
          </p:grpSpPr>
          <p:grpSp>
            <p:nvGrpSpPr>
              <p:cNvPr id="17447" name="Group 51">
                <a:extLst>
                  <a:ext uri="{FF2B5EF4-FFF2-40B4-BE49-F238E27FC236}">
                    <a16:creationId xmlns:a16="http://schemas.microsoft.com/office/drawing/2014/main" id="{A61FC7B2-47C4-41D9-8189-2C5117454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6" y="2256"/>
                <a:ext cx="2404" cy="1008"/>
                <a:chOff x="624" y="4416"/>
                <a:chExt cx="1584" cy="1008"/>
              </a:xfrm>
            </p:grpSpPr>
            <p:sp>
              <p:nvSpPr>
                <p:cNvPr id="17457" name="AutoShape 52">
                  <a:extLst>
                    <a:ext uri="{FF2B5EF4-FFF2-40B4-BE49-F238E27FC236}">
                      <a16:creationId xmlns:a16="http://schemas.microsoft.com/office/drawing/2014/main" id="{1E7A131F-73A2-4E1F-A5E9-DB1ED9FBA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" y="4464"/>
                  <a:ext cx="48" cy="960"/>
                </a:xfrm>
                <a:prstGeom prst="leftBracket">
                  <a:avLst>
                    <a:gd name="adj" fmla="val 16666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7458" name="AutoShape 53">
                  <a:extLst>
                    <a:ext uri="{FF2B5EF4-FFF2-40B4-BE49-F238E27FC236}">
                      <a16:creationId xmlns:a16="http://schemas.microsoft.com/office/drawing/2014/main" id="{67A04E17-B05F-4182-9172-30DBEE094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160" y="4416"/>
                  <a:ext cx="48" cy="1008"/>
                </a:xfrm>
                <a:prstGeom prst="leftBracket">
                  <a:avLst>
                    <a:gd name="adj" fmla="val 17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17448" name="Text Box 54">
                <a:extLst>
                  <a:ext uri="{FF2B5EF4-FFF2-40B4-BE49-F238E27FC236}">
                    <a16:creationId xmlns:a16="http://schemas.microsoft.com/office/drawing/2014/main" id="{9017E736-D195-4B9F-9B63-9A74BBD2B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2160"/>
                <a:ext cx="2495" cy="1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a</a:t>
                </a:r>
                <a:r>
                  <a:rPr lang="en-US" altLang="zh-CN" sz="2400" baseline="-25000"/>
                  <a:t>00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01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02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  a</a:t>
                </a:r>
                <a:r>
                  <a:rPr lang="en-US" altLang="zh-CN" sz="2400" baseline="-25000"/>
                  <a:t>0,n-1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a</a:t>
                </a:r>
                <a:r>
                  <a:rPr lang="en-US" altLang="zh-CN" sz="2400" baseline="-25000"/>
                  <a:t>10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11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12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  a</a:t>
                </a:r>
                <a:r>
                  <a:rPr lang="en-US" altLang="zh-CN" sz="2400" baseline="-25000"/>
                  <a:t>1,n-1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 :      :       :         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a</a:t>
                </a:r>
                <a:r>
                  <a:rPr lang="en-US" altLang="zh-CN" sz="2400" baseline="-25000"/>
                  <a:t>m-1,0</a:t>
                </a:r>
                <a:r>
                  <a:rPr lang="en-US" altLang="zh-CN" sz="2400"/>
                  <a:t> a</a:t>
                </a:r>
                <a:r>
                  <a:rPr lang="en-US" altLang="zh-CN" sz="2400" baseline="-25000"/>
                  <a:t>m-1,1</a:t>
                </a:r>
                <a:r>
                  <a:rPr lang="en-US" altLang="zh-CN" sz="2400"/>
                  <a:t>  a</a:t>
                </a:r>
                <a:r>
                  <a:rPr lang="en-US" altLang="zh-CN" sz="2400" baseline="-25000"/>
                  <a:t>m1,2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 a</a:t>
                </a:r>
                <a:r>
                  <a:rPr lang="en-US" altLang="zh-CN" sz="2400" baseline="-25000"/>
                  <a:t>m-1,n-1</a:t>
                </a:r>
                <a:r>
                  <a:rPr lang="en-US" altLang="zh-CN" sz="2400"/>
                  <a:t>      </a:t>
                </a:r>
                <a:endParaRPr lang="zh-CN" altLang="en-US" sz="2000" baseline="-25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449" name="AutoShape 55">
                <a:extLst>
                  <a:ext uri="{FF2B5EF4-FFF2-40B4-BE49-F238E27FC236}">
                    <a16:creationId xmlns:a16="http://schemas.microsoft.com/office/drawing/2014/main" id="{A9CB1085-CBD9-4BEA-AB6E-FAE4CF9D1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296"/>
                <a:ext cx="45" cy="953"/>
              </a:xfrm>
              <a:prstGeom prst="lef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0" name="AutoShape 56">
                <a:extLst>
                  <a:ext uri="{FF2B5EF4-FFF2-40B4-BE49-F238E27FC236}">
                    <a16:creationId xmlns:a16="http://schemas.microsoft.com/office/drawing/2014/main" id="{529E2D31-A606-4213-A59E-9462594BD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296"/>
                <a:ext cx="45" cy="953"/>
              </a:xfrm>
              <a:prstGeom prst="righ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1" name="AutoShape 57">
                <a:extLst>
                  <a:ext uri="{FF2B5EF4-FFF2-40B4-BE49-F238E27FC236}">
                    <a16:creationId xmlns:a16="http://schemas.microsoft.com/office/drawing/2014/main" id="{17D8422C-77D2-4271-AD14-89A1E781D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6" y="2296"/>
                <a:ext cx="45" cy="953"/>
              </a:xfrm>
              <a:prstGeom prst="lef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2" name="AutoShape 58">
                <a:extLst>
                  <a:ext uri="{FF2B5EF4-FFF2-40B4-BE49-F238E27FC236}">
                    <a16:creationId xmlns:a16="http://schemas.microsoft.com/office/drawing/2014/main" id="{AE15AD72-9318-4433-AF56-AB826647F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" y="2296"/>
                <a:ext cx="45" cy="953"/>
              </a:xfrm>
              <a:prstGeom prst="righ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3" name="AutoShape 59">
                <a:extLst>
                  <a:ext uri="{FF2B5EF4-FFF2-40B4-BE49-F238E27FC236}">
                    <a16:creationId xmlns:a16="http://schemas.microsoft.com/office/drawing/2014/main" id="{11320782-55BE-4CA2-8B8A-F334652E7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2296"/>
                <a:ext cx="45" cy="953"/>
              </a:xfrm>
              <a:prstGeom prst="lef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4" name="AutoShape 60">
                <a:extLst>
                  <a:ext uri="{FF2B5EF4-FFF2-40B4-BE49-F238E27FC236}">
                    <a16:creationId xmlns:a16="http://schemas.microsoft.com/office/drawing/2014/main" id="{0FFE7227-20A1-4E25-B7E9-FCC21A4B8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" y="2296"/>
                <a:ext cx="45" cy="953"/>
              </a:xfrm>
              <a:prstGeom prst="righ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5" name="AutoShape 61">
                <a:extLst>
                  <a:ext uri="{FF2B5EF4-FFF2-40B4-BE49-F238E27FC236}">
                    <a16:creationId xmlns:a16="http://schemas.microsoft.com/office/drawing/2014/main" id="{D6710B34-FC6A-4433-AE1D-50C62CBBC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2296"/>
                <a:ext cx="45" cy="953"/>
              </a:xfrm>
              <a:prstGeom prst="lef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7456" name="AutoShape 62">
                <a:extLst>
                  <a:ext uri="{FF2B5EF4-FFF2-40B4-BE49-F238E27FC236}">
                    <a16:creationId xmlns:a16="http://schemas.microsoft.com/office/drawing/2014/main" id="{ECC6E99D-13F7-4AD7-A493-2DC59177E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2296"/>
                <a:ext cx="45" cy="953"/>
              </a:xfrm>
              <a:prstGeom prst="rightBracket">
                <a:avLst>
                  <a:gd name="adj" fmla="val 17648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7FB0DB-3967-4B4E-B877-46046D087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三、多维数组的顺序表示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15DE6A1A-92A8-4D4F-801C-A9B5BA90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7BA62B9-58DF-4B4C-9872-053497DF99B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729EED9-3F3A-48B1-9107-6564A6CF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FB590A2-7A88-4298-8491-19C4F8426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33464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为主序存储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(K)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维数组元素存储位置</a:t>
            </a: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j1,j2,..,jk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dirty="0">
                <a:latin typeface="Times New Roman"/>
                <a:ea typeface="黑体" pitchFamily="2" charset="-122"/>
              </a:rPr>
              <a:t>…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+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((b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)+(b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)+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x L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6C6DD25-80F7-416C-8C0B-A10D1005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43777" name="Group 65">
            <a:extLst>
              <a:ext uri="{FF2B5EF4-FFF2-40B4-BE49-F238E27FC236}">
                <a16:creationId xmlns:a16="http://schemas.microsoft.com/office/drawing/2014/main" id="{99870279-669E-4B95-9A3E-50220018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22983"/>
              </p:ext>
            </p:extLst>
          </p:nvPr>
        </p:nvGraphicFramePr>
        <p:xfrm>
          <a:off x="313295" y="5626264"/>
          <a:ext cx="8642350" cy="592138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0 01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0bk-1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0 11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0,1bk-1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b1-1, ,0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b1-1,,bk-1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C97C606-752E-4FF4-81D7-C3C57CD41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三、多维数组的顺序表示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4E93F87-231B-4DB5-8737-C5F79175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D661E46-C9E8-4479-873F-F77659E6C17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E426E6C-8030-4875-9F27-70DD940F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51B41DE-4224-4AC1-814C-103A37DD0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33464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为主序存储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(K)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维数组元素存储位置</a:t>
            </a: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j1,j2,..,jk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00 0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+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((b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)+(b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xb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)+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xL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B5868459-3B67-4A46-9DD4-A391DBBF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44787" name="Group 51">
            <a:extLst>
              <a:ext uri="{FF2B5EF4-FFF2-40B4-BE49-F238E27FC236}">
                <a16:creationId xmlns:a16="http://schemas.microsoft.com/office/drawing/2014/main" id="{46F22D9B-6785-4195-8CD1-DD5A5A75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97635"/>
              </p:ext>
            </p:extLst>
          </p:nvPr>
        </p:nvGraphicFramePr>
        <p:xfrm>
          <a:off x="323850" y="5734050"/>
          <a:ext cx="8642350" cy="55245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00 0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10 0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b1-1,0 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01 0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11 0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b1-1,1,0</a:t>
                      </a:r>
                      <a:endParaRPr kumimoji="1" lang="zh-CN" alt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 b2-1,b1-1</a:t>
                      </a:r>
                      <a:endParaRPr kumimoji="1" lang="zh-CN" alt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b1-1,,bk-1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55120A6-131D-44DB-A3C5-CDADF7C68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一、矩阵的压缩存储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4F4CD01-1404-45EE-9A48-A58CE12D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98C36E7-C05F-480F-9857-2A4B0AE5227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C9E52C4D-3CC1-428E-8F90-F5262B77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D926947-F246-4AE1-B396-B890E7004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如果矩阵中有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许多值相同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的元素或者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特殊矩阵、稀疏矩阵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，为了节省存储空间，可以对这类矩阵进行压缩存储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压缩存储：为多个值相同的元素只分配一个存储空间；对零元素不分配空间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D1E2C2B-0B7A-41BA-B8B9-137A12527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B66B733-A69E-4173-929F-80B207F29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二、特殊矩阵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8AEF56F-6442-4D46-9EA5-C0530787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D564A4C-710B-4332-97BB-DA5543779AB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FE485E0-E865-4D01-8D56-F7CB089B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ACB1DDB-ED1F-40C4-B4FF-E375E3CAD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特殊矩阵：矩阵中，值相同的元素或者零元素的分布有一定规律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对称矩阵：矩阵中，对角线两边对应位置上元素的值相同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三角矩阵：矩阵中，对角线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边元素值为常数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，称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三角矩阵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E5E3965-0350-4D98-BC05-058BCE38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E791EA6-4DEA-4633-AE5E-D469013AB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二、特殊矩阵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7FE369D-A378-4083-86FB-EAA9DB035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2D2C270-51CA-4E83-8480-A5764972E1A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89A60C9-4343-4E01-BFB4-C02A648A5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AAB2558-84A2-4D28-9D7E-F3A32C66E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如果只存储对称矩阵对角线上的值和对角线以上部分的值，则与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上三角矩阵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存储方法相同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如果只存储对称矩阵对角线上的值和对角线以下部分的值，则与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下三角矩阵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存储方法相同 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2508032A-AE0E-4952-8F9D-A338567D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35D179-75C6-43B2-86AC-1E8A65112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37976"/>
            <a:ext cx="725805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二、特殊矩阵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对称下三角矩阵存储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B943F27-0ABA-474C-A9B9-9CC2D121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2CED169-331E-4115-80E1-D4283A7DB8A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 dirty="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E0C2EBED-8858-4145-A9B9-CCE335B7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6" y="1154558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C4C421A-F85F-4AB5-AE26-A6C19318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5589240"/>
            <a:ext cx="8820150" cy="1052512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)= 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)+(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(i+1)xi/2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)x L 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i≥j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)= LOC(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&lt;j)</a:t>
            </a:r>
          </a:p>
          <a:p>
            <a:pPr marL="0" indent="0" eaLnBrk="1" hangingPunct="1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2F8E0224-CE54-410E-8974-4F607AED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624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29703" name="Group 52">
            <a:extLst>
              <a:ext uri="{FF2B5EF4-FFF2-40B4-BE49-F238E27FC236}">
                <a16:creationId xmlns:a16="http://schemas.microsoft.com/office/drawing/2014/main" id="{0804EA5F-41C0-41C7-AA0A-3112BFC5BD8C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638076"/>
            <a:ext cx="5616575" cy="1800225"/>
            <a:chOff x="1156" y="2795"/>
            <a:chExt cx="3538" cy="1134"/>
          </a:xfrm>
        </p:grpSpPr>
        <p:grpSp>
          <p:nvGrpSpPr>
            <p:cNvPr id="29740" name="Group 51">
              <a:extLst>
                <a:ext uri="{FF2B5EF4-FFF2-40B4-BE49-F238E27FC236}">
                  <a16:creationId xmlns:a16="http://schemas.microsoft.com/office/drawing/2014/main" id="{FB937D9E-0625-4D16-A953-EFE59BBA9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886"/>
              <a:ext cx="2631" cy="1043"/>
              <a:chOff x="2018" y="2886"/>
              <a:chExt cx="2631" cy="1043"/>
            </a:xfrm>
          </p:grpSpPr>
          <p:sp>
            <p:nvSpPr>
              <p:cNvPr id="29748" name="Rectangle 22">
                <a:extLst>
                  <a:ext uri="{FF2B5EF4-FFF2-40B4-BE49-F238E27FC236}">
                    <a16:creationId xmlns:a16="http://schemas.microsoft.com/office/drawing/2014/main" id="{4D168BC9-9EA2-436E-910A-15C9A092B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886"/>
                <a:ext cx="499" cy="9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49" name="Rectangle 23">
                <a:extLst>
                  <a:ext uri="{FF2B5EF4-FFF2-40B4-BE49-F238E27FC236}">
                    <a16:creationId xmlns:a16="http://schemas.microsoft.com/office/drawing/2014/main" id="{D77C65A8-EBC4-4D2A-AD40-7D33BC13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3092"/>
                <a:ext cx="453" cy="7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0" name="Rectangle 24">
                <a:extLst>
                  <a:ext uri="{FF2B5EF4-FFF2-40B4-BE49-F238E27FC236}">
                    <a16:creationId xmlns:a16="http://schemas.microsoft.com/office/drawing/2014/main" id="{F865F641-F138-464C-BB1B-C9B430B6C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320"/>
                <a:ext cx="540" cy="5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1" name="Rectangle 27">
                <a:extLst>
                  <a:ext uri="{FF2B5EF4-FFF2-40B4-BE49-F238E27FC236}">
                    <a16:creationId xmlns:a16="http://schemas.microsoft.com/office/drawing/2014/main" id="{9D0D794A-7570-45DF-9C6E-7C4E3A29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3702"/>
                <a:ext cx="680" cy="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2" name="Rectangle 29">
                <a:extLst>
                  <a:ext uri="{FF2B5EF4-FFF2-40B4-BE49-F238E27FC236}">
                    <a16:creationId xmlns:a16="http://schemas.microsoft.com/office/drawing/2014/main" id="{04EE355F-0E3E-4614-9F35-CD1F40ED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521"/>
                <a:ext cx="529" cy="3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3" name="Rectangle 42">
                <a:extLst>
                  <a:ext uri="{FF2B5EF4-FFF2-40B4-BE49-F238E27FC236}">
                    <a16:creationId xmlns:a16="http://schemas.microsoft.com/office/drawing/2014/main" id="{3E49F826-B35A-4DBA-8DE1-989ACC82D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799"/>
                <a:ext cx="2631" cy="1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29741" name="Group 44">
              <a:extLst>
                <a:ext uri="{FF2B5EF4-FFF2-40B4-BE49-F238E27FC236}">
                  <a16:creationId xmlns:a16="http://schemas.microsoft.com/office/drawing/2014/main" id="{B4C55EC7-73D3-407D-98E8-3A2B24AAF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795"/>
              <a:ext cx="3538" cy="1116"/>
              <a:chOff x="1156" y="2659"/>
              <a:chExt cx="3266" cy="1116"/>
            </a:xfrm>
          </p:grpSpPr>
          <p:grpSp>
            <p:nvGrpSpPr>
              <p:cNvPr id="29742" name="Group 45">
                <a:extLst>
                  <a:ext uri="{FF2B5EF4-FFF2-40B4-BE49-F238E27FC236}">
                    <a16:creationId xmlns:a16="http://schemas.microsoft.com/office/drawing/2014/main" id="{DCF8E129-504D-4576-AB89-9F8C7F310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7" y="2659"/>
                <a:ext cx="2495" cy="1116"/>
                <a:chOff x="288" y="2205"/>
                <a:chExt cx="2495" cy="1116"/>
              </a:xfrm>
            </p:grpSpPr>
            <p:grpSp>
              <p:nvGrpSpPr>
                <p:cNvPr id="29744" name="Group 46">
                  <a:extLst>
                    <a:ext uri="{FF2B5EF4-FFF2-40B4-BE49-F238E27FC236}">
                      <a16:creationId xmlns:a16="http://schemas.microsoft.com/office/drawing/2014/main" id="{7CA4255E-CFA8-4F69-A8FC-5A44B2B55D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301"/>
                  <a:ext cx="2495" cy="1008"/>
                  <a:chOff x="624" y="4416"/>
                  <a:chExt cx="1584" cy="1008"/>
                </a:xfrm>
              </p:grpSpPr>
              <p:sp>
                <p:nvSpPr>
                  <p:cNvPr id="29746" name="AutoShape 47">
                    <a:extLst>
                      <a:ext uri="{FF2B5EF4-FFF2-40B4-BE49-F238E27FC236}">
                        <a16:creationId xmlns:a16="http://schemas.microsoft.com/office/drawing/2014/main" id="{3194B836-1768-4FF1-9B4D-FDAD3FAB8E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4464"/>
                    <a:ext cx="48" cy="960"/>
                  </a:xfrm>
                  <a:prstGeom prst="leftBracket">
                    <a:avLst>
                      <a:gd name="adj" fmla="val 166667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29747" name="AutoShape 48">
                    <a:extLst>
                      <a:ext uri="{FF2B5EF4-FFF2-40B4-BE49-F238E27FC236}">
                        <a16:creationId xmlns:a16="http://schemas.microsoft.com/office/drawing/2014/main" id="{A36140A6-9E55-41D4-A760-D503F9DA4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160" y="4416"/>
                    <a:ext cx="48" cy="1008"/>
                  </a:xfrm>
                  <a:prstGeom prst="leftBracket">
                    <a:avLst>
                      <a:gd name="adj" fmla="val 175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sp>
              <p:nvSpPr>
                <p:cNvPr id="29745" name="Text Box 49">
                  <a:extLst>
                    <a:ext uri="{FF2B5EF4-FFF2-40B4-BE49-F238E27FC236}">
                      <a16:creationId xmlns:a16="http://schemas.microsoft.com/office/drawing/2014/main" id="{15D8DDB5-D3A2-4629-AD7E-C38B30FC0B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" y="2205"/>
                  <a:ext cx="2404" cy="1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   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0,n-1</a:t>
                  </a:r>
                  <a:endPara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12   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1,n-1</a:t>
                  </a:r>
                  <a:endPara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:    :    :          :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n-1,2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n-1,n-1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</a:t>
                  </a:r>
                  <a:endParaRPr lang="zh-CN" altLang="en-US" sz="2000" baseline="-25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9743" name="Text Box 50">
                <a:extLst>
                  <a:ext uri="{FF2B5EF4-FFF2-40B4-BE49-F238E27FC236}">
                    <a16:creationId xmlns:a16="http://schemas.microsoft.com/office/drawing/2014/main" id="{D1FE0995-DA04-412E-A72F-AD5C5C661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3112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  <a:r>
                  <a:rPr lang="en-US" altLang="zh-CN" sz="2400" baseline="-25000"/>
                  <a:t>mxn</a:t>
                </a:r>
                <a:r>
                  <a:rPr lang="en-US" altLang="zh-CN" sz="2400"/>
                  <a:t>=</a:t>
                </a:r>
              </a:p>
            </p:txBody>
          </p:sp>
        </p:grpSp>
      </p:grpSp>
      <p:graphicFrame>
        <p:nvGraphicFramePr>
          <p:cNvPr id="249011" name="Group 179">
            <a:extLst>
              <a:ext uri="{FF2B5EF4-FFF2-40B4-BE49-F238E27FC236}">
                <a16:creationId xmlns:a16="http://schemas.microsoft.com/office/drawing/2014/main" id="{5808F571-6741-4A8A-8F09-2052DBAFB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30829"/>
              </p:ext>
            </p:extLst>
          </p:nvPr>
        </p:nvGraphicFramePr>
        <p:xfrm>
          <a:off x="611188" y="4581176"/>
          <a:ext cx="8064500" cy="697033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3245852046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182586618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443233461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6611195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13452877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34588411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6111456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357668468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10810792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09714509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1285405989"/>
                    </a:ext>
                  </a:extLst>
                </a:gridCol>
              </a:tblGrid>
              <a:tr h="2193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n(n+1)/2-1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2980"/>
                  </a:ext>
                </a:extLst>
              </a:tr>
              <a:tr h="4775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n-1,n-1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9243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35D179-75C6-43B2-86AC-1E8A65112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37976"/>
            <a:ext cx="725805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二、特殊矩阵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对称上三角矩阵存储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B943F27-0ABA-474C-A9B9-9CC2D121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350" y="637633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2CED169-331E-4115-80E1-D4283A7DB8A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 dirty="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E0C2EBED-8858-4145-A9B9-CCE335B72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6" y="1154558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C4C421A-F85F-4AB5-AE26-A6C19318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5589240"/>
            <a:ext cx="8820150" cy="105251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)=LOC(a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)+(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nxi-(i-1)xi/2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(j-</a:t>
            </a:r>
            <a:r>
              <a:rPr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xL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i≤j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)=LOC(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 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&gt;j)</a:t>
            </a:r>
          </a:p>
          <a:p>
            <a:pPr marL="0" indent="0" eaLnBrk="1" hangingPunct="1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2F8E0224-CE54-410E-8974-4F607AED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624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49011" name="Group 179">
            <a:extLst>
              <a:ext uri="{FF2B5EF4-FFF2-40B4-BE49-F238E27FC236}">
                <a16:creationId xmlns:a16="http://schemas.microsoft.com/office/drawing/2014/main" id="{5808F571-6741-4A8A-8F09-2052DBAFB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02394"/>
              </p:ext>
            </p:extLst>
          </p:nvPr>
        </p:nvGraphicFramePr>
        <p:xfrm>
          <a:off x="479896" y="4417975"/>
          <a:ext cx="8340575" cy="785624"/>
        </p:xfrm>
        <a:graphic>
          <a:graphicData uri="http://schemas.openxmlformats.org/drawingml/2006/table">
            <a:tbl>
              <a:tblPr/>
              <a:tblGrid>
                <a:gridCol w="707728">
                  <a:extLst>
                    <a:ext uri="{9D8B030D-6E8A-4147-A177-3AD203B41FA5}">
                      <a16:colId xmlns:a16="http://schemas.microsoft.com/office/drawing/2014/main" val="32458520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258661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432334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611195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1345287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588411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6111456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76684681"/>
                    </a:ext>
                  </a:extLst>
                </a:gridCol>
                <a:gridCol w="217935">
                  <a:extLst>
                    <a:ext uri="{9D8B030D-6E8A-4147-A177-3AD203B41FA5}">
                      <a16:colId xmlns:a16="http://schemas.microsoft.com/office/drawing/2014/main" val="1081079282"/>
                    </a:ext>
                  </a:extLst>
                </a:gridCol>
                <a:gridCol w="887315">
                  <a:extLst>
                    <a:ext uri="{9D8B030D-6E8A-4147-A177-3AD203B41FA5}">
                      <a16:colId xmlns:a16="http://schemas.microsoft.com/office/drawing/2014/main" val="1609714509"/>
                    </a:ext>
                  </a:extLst>
                </a:gridCol>
                <a:gridCol w="1054989">
                  <a:extLst>
                    <a:ext uri="{9D8B030D-6E8A-4147-A177-3AD203B41FA5}">
                      <a16:colId xmlns:a16="http://schemas.microsoft.com/office/drawing/2014/main" val="1285405989"/>
                    </a:ext>
                  </a:extLst>
                </a:gridCol>
              </a:tblGrid>
              <a:tr h="308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n(n+1)/2-1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2980"/>
                  </a:ext>
                </a:extLst>
              </a:tr>
              <a:tr h="4775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0,n-1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1,n-1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n-2,n-2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n-2,n-1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n-1,n-1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2437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F6E101B1-BF05-443F-9B85-BFD8AFE15176}"/>
              </a:ext>
            </a:extLst>
          </p:cNvPr>
          <p:cNvGrpSpPr/>
          <p:nvPr/>
        </p:nvGrpSpPr>
        <p:grpSpPr>
          <a:xfrm>
            <a:off x="1475656" y="2581370"/>
            <a:ext cx="5344708" cy="1790700"/>
            <a:chOff x="1763688" y="2747211"/>
            <a:chExt cx="5344708" cy="1790700"/>
          </a:xfrm>
        </p:grpSpPr>
        <p:grpSp>
          <p:nvGrpSpPr>
            <p:cNvPr id="29740" name="Group 51">
              <a:extLst>
                <a:ext uri="{FF2B5EF4-FFF2-40B4-BE49-F238E27FC236}">
                  <a16:creationId xmlns:a16="http://schemas.microsoft.com/office/drawing/2014/main" id="{FB937D9E-0625-4D16-A953-EFE59BBA9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171" y="2888115"/>
              <a:ext cx="3920101" cy="1616717"/>
              <a:chOff x="2199" y="2918"/>
              <a:chExt cx="2436" cy="1049"/>
            </a:xfrm>
          </p:grpSpPr>
          <p:sp>
            <p:nvSpPr>
              <p:cNvPr id="29748" name="Rectangle 22">
                <a:extLst>
                  <a:ext uri="{FF2B5EF4-FFF2-40B4-BE49-F238E27FC236}">
                    <a16:creationId xmlns:a16="http://schemas.microsoft.com/office/drawing/2014/main" id="{4D168BC9-9EA2-436E-910A-15C9A092B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3010"/>
                <a:ext cx="499" cy="95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49" name="Rectangle 23">
                <a:extLst>
                  <a:ext uri="{FF2B5EF4-FFF2-40B4-BE49-F238E27FC236}">
                    <a16:creationId xmlns:a16="http://schemas.microsoft.com/office/drawing/2014/main" id="{D77C65A8-EBC4-4D2A-AD40-7D33BC13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017"/>
                <a:ext cx="453" cy="7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0" name="Rectangle 24">
                <a:extLst>
                  <a:ext uri="{FF2B5EF4-FFF2-40B4-BE49-F238E27FC236}">
                    <a16:creationId xmlns:a16="http://schemas.microsoft.com/office/drawing/2014/main" id="{F865F641-F138-464C-BB1B-C9B430B6C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3024"/>
                <a:ext cx="540" cy="5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1" name="Rectangle 27">
                <a:extLst>
                  <a:ext uri="{FF2B5EF4-FFF2-40B4-BE49-F238E27FC236}">
                    <a16:creationId xmlns:a16="http://schemas.microsoft.com/office/drawing/2014/main" id="{9D0D794A-7570-45DF-9C6E-7C4E3A29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3013"/>
                <a:ext cx="472" cy="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2" name="Rectangle 29">
                <a:extLst>
                  <a:ext uri="{FF2B5EF4-FFF2-40B4-BE49-F238E27FC236}">
                    <a16:creationId xmlns:a16="http://schemas.microsoft.com/office/drawing/2014/main" id="{04EE355F-0E3E-4614-9F35-CD1F40ED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3017"/>
                <a:ext cx="529" cy="3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9753" name="Rectangle 42">
                <a:extLst>
                  <a:ext uri="{FF2B5EF4-FFF2-40B4-BE49-F238E27FC236}">
                    <a16:creationId xmlns:a16="http://schemas.microsoft.com/office/drawing/2014/main" id="{3E49F826-B35A-4DBA-8DE1-989ACC82D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2918"/>
                <a:ext cx="2433" cy="10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</p:grpSp>
        <p:grpSp>
          <p:nvGrpSpPr>
            <p:cNvPr id="29741" name="Group 44">
              <a:extLst>
                <a:ext uri="{FF2B5EF4-FFF2-40B4-BE49-F238E27FC236}">
                  <a16:creationId xmlns:a16="http://schemas.microsoft.com/office/drawing/2014/main" id="{B4C55EC7-73D3-407D-98E8-3A2B24AAF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688" y="2747211"/>
              <a:ext cx="5344708" cy="1790700"/>
              <a:chOff x="1506" y="2715"/>
              <a:chExt cx="2916" cy="1128"/>
            </a:xfrm>
          </p:grpSpPr>
          <p:grpSp>
            <p:nvGrpSpPr>
              <p:cNvPr id="29742" name="Group 45">
                <a:extLst>
                  <a:ext uri="{FF2B5EF4-FFF2-40B4-BE49-F238E27FC236}">
                    <a16:creationId xmlns:a16="http://schemas.microsoft.com/office/drawing/2014/main" id="{DCF8E129-504D-4576-AB89-9F8C7F310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715"/>
                <a:ext cx="2282" cy="1128"/>
                <a:chOff x="501" y="2261"/>
                <a:chExt cx="2282" cy="1128"/>
              </a:xfrm>
            </p:grpSpPr>
            <p:grpSp>
              <p:nvGrpSpPr>
                <p:cNvPr id="29744" name="Group 46">
                  <a:extLst>
                    <a:ext uri="{FF2B5EF4-FFF2-40B4-BE49-F238E27FC236}">
                      <a16:creationId xmlns:a16="http://schemas.microsoft.com/office/drawing/2014/main" id="{7CA4255E-CFA8-4F69-A8FC-5A44B2B55D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1" y="2301"/>
                  <a:ext cx="2282" cy="1008"/>
                  <a:chOff x="759" y="4416"/>
                  <a:chExt cx="1449" cy="1008"/>
                </a:xfrm>
              </p:grpSpPr>
              <p:sp>
                <p:nvSpPr>
                  <p:cNvPr id="29746" name="AutoShape 47">
                    <a:extLst>
                      <a:ext uri="{FF2B5EF4-FFF2-40B4-BE49-F238E27FC236}">
                        <a16:creationId xmlns:a16="http://schemas.microsoft.com/office/drawing/2014/main" id="{3194B836-1768-4FF1-9B4D-FDAD3FAB8E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" y="4464"/>
                    <a:ext cx="48" cy="960"/>
                  </a:xfrm>
                  <a:prstGeom prst="leftBracket">
                    <a:avLst>
                      <a:gd name="adj" fmla="val 166667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29747" name="AutoShape 48">
                    <a:extLst>
                      <a:ext uri="{FF2B5EF4-FFF2-40B4-BE49-F238E27FC236}">
                        <a16:creationId xmlns:a16="http://schemas.microsoft.com/office/drawing/2014/main" id="{A36140A6-9E55-41D4-A760-D503F9DA4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160" y="4416"/>
                    <a:ext cx="48" cy="1008"/>
                  </a:xfrm>
                  <a:prstGeom prst="leftBracket">
                    <a:avLst>
                      <a:gd name="adj" fmla="val 175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sp>
              <p:nvSpPr>
                <p:cNvPr id="29745" name="Text Box 49">
                  <a:extLst>
                    <a:ext uri="{FF2B5EF4-FFF2-40B4-BE49-F238E27FC236}">
                      <a16:creationId xmlns:a16="http://schemas.microsoft.com/office/drawing/2014/main" id="{15D8DDB5-D3A2-4629-AD7E-C38B30FC0B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" y="2261"/>
                  <a:ext cx="2236" cy="11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0,n-1</a:t>
                  </a:r>
                  <a:endPara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eaLnBrk="1" hangingPunct="1"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1,n-2 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1,n-1</a:t>
                  </a:r>
                  <a:endPara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:    :    :          :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n-1,0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n-1,2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…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a</a:t>
                  </a:r>
                  <a:r>
                    <a:rPr lang="en-US" altLang="zh-CN" sz="2400" baseline="-25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n-1,n-1</a:t>
                  </a:r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</a:t>
                  </a:r>
                  <a:endParaRPr lang="zh-CN" altLang="en-US" sz="2000" baseline="-25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9743" name="Text Box 50">
                <a:extLst>
                  <a:ext uri="{FF2B5EF4-FFF2-40B4-BE49-F238E27FC236}">
                    <a16:creationId xmlns:a16="http://schemas.microsoft.com/office/drawing/2014/main" id="{D1FE0995-DA04-412E-A72F-AD5C5C661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6" y="3018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 err="1"/>
                  <a:t>A</a:t>
                </a:r>
                <a:r>
                  <a:rPr lang="en-US" altLang="zh-CN" sz="2400" baseline="-25000" dirty="0" err="1"/>
                  <a:t>mxn</a:t>
                </a:r>
                <a:r>
                  <a:rPr lang="en-US" altLang="zh-CN" sz="2400" baseline="-25000" dirty="0"/>
                  <a:t>  </a:t>
                </a:r>
                <a:r>
                  <a:rPr lang="en-US" altLang="zh-CN" sz="2400" dirty="0"/>
                  <a:t>=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190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CAD216E-C234-4CB5-BA19-23423D0CE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三、稀疏矩阵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CE9AD19-11BE-4C3C-98E0-21018B20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F13FEAA-5571-41C9-AB44-EDF760E2B8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54B9D4D-C719-4A8C-8BA4-A1D22B53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F91AD59-8751-4782-8060-C986A7664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稀疏矩阵：矩阵中有许多值相同的元素或者零元素，而且分布没有任何规律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假设在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mxn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的矩阵中，有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个非零元素，令：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	 δ= t /(m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如果稀疏因子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δ≤0.05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，则称该矩阵为稀疏矩阵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A90ACE01-F593-4F18-8CF1-CB20B4B9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8F60A0A-0130-4E66-A9D9-B2564F67C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三、稀疏矩阵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三元组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E57109E-F41A-45E7-8885-95D53056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231340A-9851-452D-9C8A-E81E3D8D2F9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62B72BE-759F-41A6-A74E-3D30EC73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116AB077-2DD7-4827-BCC5-BBAA95577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819400"/>
            <a:ext cx="88201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用三元组存储稀疏矩阵中的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非零元素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三元组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i,j,a</a:t>
            </a:r>
            <a:r>
              <a:rPr lang="en-US" altLang="zh-CN" sz="28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表示矩阵中</a:t>
            </a:r>
            <a:r>
              <a:rPr lang="en-US" altLang="zh-CN" sz="28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位置的值为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AB010D9-28FD-423E-A5FC-EFB139CF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33799" name="Group 24">
            <a:extLst>
              <a:ext uri="{FF2B5EF4-FFF2-40B4-BE49-F238E27FC236}">
                <a16:creationId xmlns:a16="http://schemas.microsoft.com/office/drawing/2014/main" id="{A6529202-C7EB-4B4C-A0DA-B0D3D6ABB494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508500"/>
            <a:ext cx="2976563" cy="2071688"/>
            <a:chOff x="2608" y="2976"/>
            <a:chExt cx="1875" cy="1305"/>
          </a:xfrm>
        </p:grpSpPr>
        <p:grpSp>
          <p:nvGrpSpPr>
            <p:cNvPr id="33838" name="Group 19">
              <a:extLst>
                <a:ext uri="{FF2B5EF4-FFF2-40B4-BE49-F238E27FC236}">
                  <a16:creationId xmlns:a16="http://schemas.microsoft.com/office/drawing/2014/main" id="{CF2DCD30-91B9-45B6-AC58-6F9A1A22F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3072"/>
              <a:ext cx="1860" cy="1175"/>
              <a:chOff x="624" y="4416"/>
              <a:chExt cx="1584" cy="1008"/>
            </a:xfrm>
          </p:grpSpPr>
          <p:sp>
            <p:nvSpPr>
              <p:cNvPr id="33840" name="AutoShape 20">
                <a:extLst>
                  <a:ext uri="{FF2B5EF4-FFF2-40B4-BE49-F238E27FC236}">
                    <a16:creationId xmlns:a16="http://schemas.microsoft.com/office/drawing/2014/main" id="{9B865232-6FA9-4F6A-B37B-521DC09B4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4464"/>
                <a:ext cx="48" cy="960"/>
              </a:xfrm>
              <a:prstGeom prst="leftBracket">
                <a:avLst>
                  <a:gd name="adj" fmla="val 1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3841" name="AutoShape 21">
                <a:extLst>
                  <a:ext uri="{FF2B5EF4-FFF2-40B4-BE49-F238E27FC236}">
                    <a16:creationId xmlns:a16="http://schemas.microsoft.com/office/drawing/2014/main" id="{3221BE77-2C14-4FB0-8948-1FD1AB1C94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0" y="4416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33839" name="Text Box 22">
              <a:extLst>
                <a:ext uri="{FF2B5EF4-FFF2-40B4-BE49-F238E27FC236}">
                  <a16:creationId xmlns:a16="http://schemas.microsoft.com/office/drawing/2014/main" id="{485BFDE0-FBD2-4E7D-A7DC-E3E33DEE2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2976"/>
              <a:ext cx="1835" cy="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0 12  9  0  0  0  0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0  0  0  0  0  0  0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-3  0  0  0  0 14  0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0  0 24  0  0  0  0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0 18  0  0  0  0  0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15  0  0 -7  0  0  0</a:t>
              </a:r>
              <a:endPara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51971" name="Group 67">
            <a:extLst>
              <a:ext uri="{FF2B5EF4-FFF2-40B4-BE49-F238E27FC236}">
                <a16:creationId xmlns:a16="http://schemas.microsoft.com/office/drawing/2014/main" id="{CAFDB861-4B24-4D5A-98CC-4B087AAEFA3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292600"/>
          <a:ext cx="3263900" cy="2438400"/>
        </p:xfrm>
        <a:graphic>
          <a:graphicData uri="http://schemas.openxmlformats.org/drawingml/2006/table">
            <a:tbl>
              <a:tblPr/>
              <a:tblGrid>
                <a:gridCol w="1087437">
                  <a:extLst>
                    <a:ext uri="{9D8B030D-6E8A-4147-A177-3AD203B41FA5}">
                      <a16:colId xmlns:a16="http://schemas.microsoft.com/office/drawing/2014/main" val="95716948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895879891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76510754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行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列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063355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9239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32386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02045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200178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01724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11447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72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1E29539-604A-48EF-B24D-19CB59EE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381777B2-20D2-407D-B93E-AB3BE4C4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A3A9B34-671B-45E9-93FE-91031385B8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E90C5FD-27FA-4320-82D9-13031540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数组的定义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5BB46DA-2980-4137-A59C-4F4EA8A84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数组是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相同类型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的数据元素的集合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数组是一种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定长的线性表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数组一般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不作插入和删除操作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一旦建立了数组，则结构中的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数据元素个数和数据元素之间的关系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就不再发生变动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F94F503-DC16-4A39-BC77-0DF64469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2EA1E4E-EC1C-426D-9741-79A55EF31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三、稀疏矩阵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转置运算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49B83DA-0736-497C-8D0F-63B2F927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2E1A92A-E075-41DC-9509-BEA2C76AC64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58C202E-67F9-49E9-8FB5-83BE77B4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矩阵的压缩存储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65C8A85-288B-4513-8396-E33BC57DB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设矩阵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列数为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，对矩阵三元组表扫描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次扫描，找寻所有列号为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将其行号变列号、列号变行号，顺次存于转置矩阵三元组表中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E47C0C3-F00C-4DC5-8FEC-333EB01B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34823" name="Group 50">
            <a:extLst>
              <a:ext uri="{FF2B5EF4-FFF2-40B4-BE49-F238E27FC236}">
                <a16:creationId xmlns:a16="http://schemas.microsoft.com/office/drawing/2014/main" id="{2B3027A6-9C02-4512-9F7C-959F96C09E7A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424363"/>
            <a:ext cx="2609850" cy="2433637"/>
            <a:chOff x="3560" y="2641"/>
            <a:chExt cx="1644" cy="1533"/>
          </a:xfrm>
        </p:grpSpPr>
        <p:sp>
          <p:nvSpPr>
            <p:cNvPr id="34862" name="AutoShape 9">
              <a:extLst>
                <a:ext uri="{FF2B5EF4-FFF2-40B4-BE49-F238E27FC236}">
                  <a16:creationId xmlns:a16="http://schemas.microsoft.com/office/drawing/2014/main" id="{0F555485-F85F-4398-A37A-9BD0B7773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2641"/>
              <a:ext cx="49" cy="1463"/>
            </a:xfrm>
            <a:prstGeom prst="leftBracket">
              <a:avLst>
                <a:gd name="adj" fmla="val 24881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863" name="AutoShape 10">
              <a:extLst>
                <a:ext uri="{FF2B5EF4-FFF2-40B4-BE49-F238E27FC236}">
                  <a16:creationId xmlns:a16="http://schemas.microsoft.com/office/drawing/2014/main" id="{8234EF1A-5A30-4310-A47C-090B55D596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31" y="2659"/>
              <a:ext cx="62" cy="1445"/>
            </a:xfrm>
            <a:prstGeom prst="leftBracket">
              <a:avLst>
                <a:gd name="adj" fmla="val 19422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864" name="Text Box 11">
              <a:extLst>
                <a:ext uri="{FF2B5EF4-FFF2-40B4-BE49-F238E27FC236}">
                  <a16:creationId xmlns:a16="http://schemas.microsoft.com/office/drawing/2014/main" id="{E8ACD1FF-CCBC-40C9-8ACE-3B97B1560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659"/>
              <a:ext cx="1598" cy="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0 -3  0  0 15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12  0  0  0 18  0  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9  0  0 24  0  0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 0  0  0 -7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0  0  0  0  0  0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0  0 14  0  0  0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0  0  0  0  0  0</a:t>
              </a:r>
              <a:endParaRPr lang="en-US" altLang="zh-CN" sz="2000" b="1" baseline="-25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55058" name="Group 82">
            <a:extLst>
              <a:ext uri="{FF2B5EF4-FFF2-40B4-BE49-F238E27FC236}">
                <a16:creationId xmlns:a16="http://schemas.microsoft.com/office/drawing/2014/main" id="{D00C38DD-D1B0-4955-9D7A-301BE96FEB0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368800"/>
          <a:ext cx="3263900" cy="2438400"/>
        </p:xfrm>
        <a:graphic>
          <a:graphicData uri="http://schemas.openxmlformats.org/drawingml/2006/table">
            <a:tbl>
              <a:tblPr/>
              <a:tblGrid>
                <a:gridCol w="1087437">
                  <a:extLst>
                    <a:ext uri="{9D8B030D-6E8A-4147-A177-3AD203B41FA5}">
                      <a16:colId xmlns:a16="http://schemas.microsoft.com/office/drawing/2014/main" val="266989379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373736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998113441"/>
                    </a:ext>
                  </a:extLst>
                </a:gridCol>
              </a:tblGrid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行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列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39137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2206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2727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44277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26121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42526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50833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3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3B2E2AE-520D-4444-A920-2578F24E3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一、广义表的定义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D5E1E01-138C-4906-B010-8E8D7D2C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D34F50B-D7B3-487B-B19A-C1B8EC15117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518C080-6DC6-43C6-8C59-334F7F748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广义表的定义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47FD96E-F766-4636-8215-042084029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广义表：由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n(≥0)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个表元素组成的有限序列：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LS = (a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是广义表的名称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是广义表的元素，既可以是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称为子表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，也可以是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数据元素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称为原子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为广义表的长度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(n=0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的广义表为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06D9EADE-5CB6-4FB2-A6B9-0415A3B1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128205D-ACDC-45E0-89C3-34B40D82B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二、广义表举例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696FC87-FDB0-42B5-BA64-108D0B59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8A18D2E-530E-46E5-A1F3-11D4039B280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73C48D4A-DCBF-4AEF-8495-D74D144A4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广义表的定义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C674636-B450-4FF6-BBF3-435ECF093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A=( );			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是一个空表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,n=0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B=(e);			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有一个原子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,n=1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C=(a,(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b,c,d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));	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两个元素，分别为原子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和子表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b,c,d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),n=2</a:t>
            </a: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D=(A,B,C);		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有三个元素均为列表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,n=3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E=(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a,E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);		//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递归的列表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,n=2(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，均指广义表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5B4206C3-456C-4268-A67D-C581EEEB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6AE8C6A-CEE6-4B36-940A-A33335D20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三、广义表的表头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001CF80-A922-4E0B-8956-3489E692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B80CF2D-AFB7-4CAA-8BC9-4FC03B408ED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1AB22C4-3140-4ADB-8BAB-8D6812D8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广义表的定义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162605F-E193-40CC-88BA-984F73E00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表头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(head)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：广义表的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第一个元素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表头既可以是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，也可以是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广义表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GetHead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GetHead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GetHead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(B,C)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 B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C4165146-74AA-44DA-9909-6A69C0ABC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E45AE14A-5B46-481B-88C2-D7DC2C43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49080"/>
            <a:ext cx="19097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E5B1487-3098-4E89-907E-41DC9510D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四、广义表的表尾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1819A1BF-A32E-4E80-9B0C-297022EA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79EFD64-63E0-409F-8054-78DDDA87CEA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8ABFBB68-82BB-4A6A-9538-A4ECD234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广义表的定义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0A4BC4C-1FE0-4243-AB4D-24ADAB1BF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(tail)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：广义表中，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除表头外的部分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表尾一定是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GetTail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GetTail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(B,C)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GetTail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(B,C)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 (C)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94557891-D3F6-4517-A661-91AA07C5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pic>
        <p:nvPicPr>
          <p:cNvPr id="40967" name="Picture 7">
            <a:extLst>
              <a:ext uri="{FF2B5EF4-FFF2-40B4-BE49-F238E27FC236}">
                <a16:creationId xmlns:a16="http://schemas.microsoft.com/office/drawing/2014/main" id="{52BCD212-4271-43BA-8E71-238164A4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7072"/>
            <a:ext cx="19097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807E43E-97DA-4E8D-9446-0BABC7FF5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一、广义表的存储结构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3F5368F8-904B-4EAF-9874-46E14F18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B40F3A9-7172-48FF-AB40-A3B2DC02A9F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5273CA1-ED3A-4C64-BD44-7BCE344F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广义表的存储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E5AB9BB0-5ED2-4E90-8C65-B98B8251A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708275"/>
            <a:ext cx="8820150" cy="4149725"/>
          </a:xfrm>
        </p:spPr>
        <p:txBody>
          <a:bodyPr/>
          <a:lstStyle/>
          <a:p>
            <a:pPr eaLnBrk="1" hangingPunct="1">
              <a:spcBef>
                <a:spcPct val="1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广义表一般采用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</a:p>
          <a:p>
            <a:pPr eaLnBrk="1" hangingPunct="1">
              <a:spcBef>
                <a:spcPct val="1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表结点</a:t>
            </a:r>
          </a:p>
          <a:p>
            <a:pPr eaLnBrk="1" hangingPunct="1">
              <a:spcBef>
                <a:spcPct val="1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原子结点</a:t>
            </a:r>
          </a:p>
          <a:p>
            <a:pPr eaLnBrk="1" hangingPunct="1">
              <a:spcBef>
                <a:spcPct val="120000"/>
              </a:spcBef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表示表头，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表示表尾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1AB9442-637D-450E-A73A-0F2396D4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60115" name="Group 19">
            <a:extLst>
              <a:ext uri="{FF2B5EF4-FFF2-40B4-BE49-F238E27FC236}">
                <a16:creationId xmlns:a16="http://schemas.microsoft.com/office/drawing/2014/main" id="{019A511B-3389-4BFE-964C-44A9FC69766B}"/>
              </a:ext>
            </a:extLst>
          </p:cNvPr>
          <p:cNvGraphicFramePr>
            <a:graphicFrameLocks noGrp="1"/>
          </p:cNvGraphicFramePr>
          <p:nvPr/>
        </p:nvGraphicFramePr>
        <p:xfrm>
          <a:off x="2987675" y="3716338"/>
          <a:ext cx="3935413" cy="517956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Tag=1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137" name="Group 41">
            <a:extLst>
              <a:ext uri="{FF2B5EF4-FFF2-40B4-BE49-F238E27FC236}">
                <a16:creationId xmlns:a16="http://schemas.microsoft.com/office/drawing/2014/main" id="{FFA9AE19-3326-420D-A624-330A60A0B14F}"/>
              </a:ext>
            </a:extLst>
          </p:cNvPr>
          <p:cNvGraphicFramePr>
            <a:graphicFrameLocks noGrp="1"/>
          </p:cNvGraphicFramePr>
          <p:nvPr/>
        </p:nvGraphicFramePr>
        <p:xfrm>
          <a:off x="2987675" y="4941888"/>
          <a:ext cx="2592388" cy="517956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Tag=0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EF78034-AC78-42FD-9DD0-98F1ECCA5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一、广义表的存储结构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6BC735D-9682-4901-BD1B-BF85612D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D6B64B3-B5CD-46A1-8A37-0A7F5032CF4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9CEBAF92-72E2-43E9-A183-F0247769A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广义表的存储</a:t>
            </a: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343E6A87-8CD3-497A-875B-65F9A2CC4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46086" name="Group 29">
            <a:extLst>
              <a:ext uri="{FF2B5EF4-FFF2-40B4-BE49-F238E27FC236}">
                <a16:creationId xmlns:a16="http://schemas.microsoft.com/office/drawing/2014/main" id="{321AED0A-F102-412E-9547-0C4B4BC85C0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906713"/>
            <a:ext cx="1081087" cy="314325"/>
            <a:chOff x="1020" y="2387"/>
            <a:chExt cx="681" cy="198"/>
          </a:xfrm>
        </p:grpSpPr>
        <p:sp>
          <p:nvSpPr>
            <p:cNvPr id="46194" name="Text Box 26">
              <a:extLst>
                <a:ext uri="{FF2B5EF4-FFF2-40B4-BE49-F238E27FC236}">
                  <a16:creationId xmlns:a16="http://schemas.microsoft.com/office/drawing/2014/main" id="{BE9AFF9C-9068-4905-95FF-F8042AC9A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87"/>
              <a:ext cx="2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6195" name="Text Box 27">
              <a:extLst>
                <a:ext uri="{FF2B5EF4-FFF2-40B4-BE49-F238E27FC236}">
                  <a16:creationId xmlns:a16="http://schemas.microsoft.com/office/drawing/2014/main" id="{8E075896-6185-4BBF-A58B-6139139D9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387"/>
              <a:ext cx="2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^</a:t>
              </a:r>
            </a:p>
          </p:txBody>
        </p:sp>
        <p:sp>
          <p:nvSpPr>
            <p:cNvPr id="46196" name="Text Box 28">
              <a:extLst>
                <a:ext uri="{FF2B5EF4-FFF2-40B4-BE49-F238E27FC236}">
                  <a16:creationId xmlns:a16="http://schemas.microsoft.com/office/drawing/2014/main" id="{6F04B029-C6F8-4ED6-8D18-3E229F01F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387"/>
              <a:ext cx="2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^</a:t>
              </a:r>
            </a:p>
          </p:txBody>
        </p:sp>
      </p:grpSp>
      <p:grpSp>
        <p:nvGrpSpPr>
          <p:cNvPr id="46087" name="Group 37">
            <a:extLst>
              <a:ext uri="{FF2B5EF4-FFF2-40B4-BE49-F238E27FC236}">
                <a16:creationId xmlns:a16="http://schemas.microsoft.com/office/drawing/2014/main" id="{E887832F-FD80-4B7A-AA95-EA1B6B700058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835275"/>
            <a:ext cx="719138" cy="457200"/>
            <a:chOff x="340" y="1888"/>
            <a:chExt cx="453" cy="288"/>
          </a:xfrm>
        </p:grpSpPr>
        <p:sp>
          <p:nvSpPr>
            <p:cNvPr id="46192" name="Line 35">
              <a:extLst>
                <a:ext uri="{FF2B5EF4-FFF2-40B4-BE49-F238E27FC236}">
                  <a16:creationId xmlns:a16="http://schemas.microsoft.com/office/drawing/2014/main" id="{A5521A42-32DF-4AC6-83EE-4E9B9FDBB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045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93" name="Text Box 36">
              <a:extLst>
                <a:ext uri="{FF2B5EF4-FFF2-40B4-BE49-F238E27FC236}">
                  <a16:creationId xmlns:a16="http://schemas.microsoft.com/office/drawing/2014/main" id="{6ED19CF5-113D-4719-BD42-66D819DD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8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</p:grpSp>
      <p:grpSp>
        <p:nvGrpSpPr>
          <p:cNvPr id="46088" name="Group 120">
            <a:extLst>
              <a:ext uri="{FF2B5EF4-FFF2-40B4-BE49-F238E27FC236}">
                <a16:creationId xmlns:a16="http://schemas.microsoft.com/office/drawing/2014/main" id="{D1270627-B2E5-4133-A6A6-952CC6CF7367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3438525"/>
            <a:ext cx="1873250" cy="935038"/>
            <a:chOff x="249" y="2268"/>
            <a:chExt cx="1180" cy="589"/>
          </a:xfrm>
        </p:grpSpPr>
        <p:grpSp>
          <p:nvGrpSpPr>
            <p:cNvPr id="46181" name="Group 34">
              <a:extLst>
                <a:ext uri="{FF2B5EF4-FFF2-40B4-BE49-F238E27FC236}">
                  <a16:creationId xmlns:a16="http://schemas.microsoft.com/office/drawing/2014/main" id="{90022631-520D-42B3-A9FA-964A5D3A4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54" cy="198"/>
              <a:chOff x="975" y="2795"/>
              <a:chExt cx="454" cy="198"/>
            </a:xfrm>
          </p:grpSpPr>
          <p:sp>
            <p:nvSpPr>
              <p:cNvPr id="46190" name="Text Box 31">
                <a:extLst>
                  <a:ext uri="{FF2B5EF4-FFF2-40B4-BE49-F238E27FC236}">
                    <a16:creationId xmlns:a16="http://schemas.microsoft.com/office/drawing/2014/main" id="{65DCEE09-A7D0-4CF0-A99B-FB9FFE711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91" name="Text Box 32">
                <a:extLst>
                  <a:ext uri="{FF2B5EF4-FFF2-40B4-BE49-F238E27FC236}">
                    <a16:creationId xmlns:a16="http://schemas.microsoft.com/office/drawing/2014/main" id="{CF95B223-68BC-4C6C-8A6A-C31E6D46B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46182" name="Group 38">
              <a:extLst>
                <a:ext uri="{FF2B5EF4-FFF2-40B4-BE49-F238E27FC236}">
                  <a16:creationId xmlns:a16="http://schemas.microsoft.com/office/drawing/2014/main" id="{1AE4CE1B-7023-4B90-BFBE-89AE61BA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268"/>
              <a:ext cx="453" cy="288"/>
              <a:chOff x="340" y="1888"/>
              <a:chExt cx="453" cy="288"/>
            </a:xfrm>
          </p:grpSpPr>
          <p:sp>
            <p:nvSpPr>
              <p:cNvPr id="46188" name="Line 39">
                <a:extLst>
                  <a:ext uri="{FF2B5EF4-FFF2-40B4-BE49-F238E27FC236}">
                    <a16:creationId xmlns:a16="http://schemas.microsoft.com/office/drawing/2014/main" id="{2167456C-DF3F-486A-9E97-F2F163912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0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9" name="Text Box 40">
                <a:extLst>
                  <a:ext uri="{FF2B5EF4-FFF2-40B4-BE49-F238E27FC236}">
                    <a16:creationId xmlns:a16="http://schemas.microsoft.com/office/drawing/2014/main" id="{B0C10565-0E89-4FC9-A04E-B85E93FB4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88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46183" name="Group 41">
              <a:extLst>
                <a:ext uri="{FF2B5EF4-FFF2-40B4-BE49-F238E27FC236}">
                  <a16:creationId xmlns:a16="http://schemas.microsoft.com/office/drawing/2014/main" id="{A96F75BF-3EAF-4E11-AB2A-A5CB82828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296"/>
              <a:ext cx="681" cy="198"/>
              <a:chOff x="1020" y="2387"/>
              <a:chExt cx="681" cy="198"/>
            </a:xfrm>
          </p:grpSpPr>
          <p:sp>
            <p:nvSpPr>
              <p:cNvPr id="46185" name="Text Box 42">
                <a:extLst>
                  <a:ext uri="{FF2B5EF4-FFF2-40B4-BE49-F238E27FC236}">
                    <a16:creationId xmlns:a16="http://schemas.microsoft.com/office/drawing/2014/main" id="{94C3DF40-5A2E-4F35-BE9D-9172F133C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86" name="Text Box 43">
                <a:extLst>
                  <a:ext uri="{FF2B5EF4-FFF2-40B4-BE49-F238E27FC236}">
                    <a16:creationId xmlns:a16="http://schemas.microsoft.com/office/drawing/2014/main" id="{F34E6FAD-E116-4128-8567-FA3B65C53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87" name="Text Box 44">
                <a:extLst>
                  <a:ext uri="{FF2B5EF4-FFF2-40B4-BE49-F238E27FC236}">
                    <a16:creationId xmlns:a16="http://schemas.microsoft.com/office/drawing/2014/main" id="{B5BC418C-F47D-4FB2-B8F3-8C63C7932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</p:grpSp>
        <p:sp>
          <p:nvSpPr>
            <p:cNvPr id="46184" name="Line 45">
              <a:extLst>
                <a:ext uri="{FF2B5EF4-FFF2-40B4-BE49-F238E27FC236}">
                  <a16:creationId xmlns:a16="http://schemas.microsoft.com/office/drawing/2014/main" id="{79E23EC8-AD97-4609-95B2-26921D261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89" name="Group 124">
            <a:extLst>
              <a:ext uri="{FF2B5EF4-FFF2-40B4-BE49-F238E27FC236}">
                <a16:creationId xmlns:a16="http://schemas.microsoft.com/office/drawing/2014/main" id="{158AC063-6127-4786-A4DC-C78395D0C9A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852738"/>
            <a:ext cx="6051550" cy="1520825"/>
            <a:chOff x="1836" y="1899"/>
            <a:chExt cx="3812" cy="958"/>
          </a:xfrm>
        </p:grpSpPr>
        <p:grpSp>
          <p:nvGrpSpPr>
            <p:cNvPr id="46138" name="Group 46">
              <a:extLst>
                <a:ext uri="{FF2B5EF4-FFF2-40B4-BE49-F238E27FC236}">
                  <a16:creationId xmlns:a16="http://schemas.microsoft.com/office/drawing/2014/main" id="{786FA6A8-E1D6-4883-B1E4-21FB199CF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296"/>
              <a:ext cx="454" cy="198"/>
              <a:chOff x="975" y="2795"/>
              <a:chExt cx="454" cy="198"/>
            </a:xfrm>
          </p:grpSpPr>
          <p:sp>
            <p:nvSpPr>
              <p:cNvPr id="46179" name="Text Box 47">
                <a:extLst>
                  <a:ext uri="{FF2B5EF4-FFF2-40B4-BE49-F238E27FC236}">
                    <a16:creationId xmlns:a16="http://schemas.microsoft.com/office/drawing/2014/main" id="{4A598E64-CE5A-44BA-BC4A-7AF08C3A2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80" name="Text Box 48">
                <a:extLst>
                  <a:ext uri="{FF2B5EF4-FFF2-40B4-BE49-F238E27FC236}">
                    <a16:creationId xmlns:a16="http://schemas.microsoft.com/office/drawing/2014/main" id="{9A832798-A06D-45AA-A2AF-E2C584B0B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grpSp>
          <p:nvGrpSpPr>
            <p:cNvPr id="46139" name="Group 49">
              <a:extLst>
                <a:ext uri="{FF2B5EF4-FFF2-40B4-BE49-F238E27FC236}">
                  <a16:creationId xmlns:a16="http://schemas.microsoft.com/office/drawing/2014/main" id="{51338D09-61EE-47F3-8D22-613C18907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1899"/>
              <a:ext cx="453" cy="288"/>
              <a:chOff x="340" y="1888"/>
              <a:chExt cx="453" cy="288"/>
            </a:xfrm>
          </p:grpSpPr>
          <p:sp>
            <p:nvSpPr>
              <p:cNvPr id="46177" name="Line 50">
                <a:extLst>
                  <a:ext uri="{FF2B5EF4-FFF2-40B4-BE49-F238E27FC236}">
                    <a16:creationId xmlns:a16="http://schemas.microsoft.com/office/drawing/2014/main" id="{5EEFC430-815A-49E4-B67E-0886F0C5A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0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78" name="Text Box 51">
                <a:extLst>
                  <a:ext uri="{FF2B5EF4-FFF2-40B4-BE49-F238E27FC236}">
                    <a16:creationId xmlns:a16="http://schemas.microsoft.com/office/drawing/2014/main" id="{DC417EDE-113F-4026-A69C-4828873D1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88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grpSp>
          <p:nvGrpSpPr>
            <p:cNvPr id="46140" name="Group 52">
              <a:extLst>
                <a:ext uri="{FF2B5EF4-FFF2-40B4-BE49-F238E27FC236}">
                  <a16:creationId xmlns:a16="http://schemas.microsoft.com/office/drawing/2014/main" id="{9513FCA7-6830-4424-A87A-9B39542CB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933"/>
              <a:ext cx="681" cy="198"/>
              <a:chOff x="1020" y="2387"/>
              <a:chExt cx="681" cy="198"/>
            </a:xfrm>
          </p:grpSpPr>
          <p:sp>
            <p:nvSpPr>
              <p:cNvPr id="46174" name="Text Box 53">
                <a:extLst>
                  <a:ext uri="{FF2B5EF4-FFF2-40B4-BE49-F238E27FC236}">
                    <a16:creationId xmlns:a16="http://schemas.microsoft.com/office/drawing/2014/main" id="{623BF6C1-479D-4B25-8A92-F1B1F3759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75" name="Text Box 54">
                <a:extLst>
                  <a:ext uri="{FF2B5EF4-FFF2-40B4-BE49-F238E27FC236}">
                    <a16:creationId xmlns:a16="http://schemas.microsoft.com/office/drawing/2014/main" id="{4E46DE7C-6942-4632-B9AE-B77143E96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76" name="Text Box 55">
                <a:extLst>
                  <a:ext uri="{FF2B5EF4-FFF2-40B4-BE49-F238E27FC236}">
                    <a16:creationId xmlns:a16="http://schemas.microsoft.com/office/drawing/2014/main" id="{9F590D35-9465-4069-9A98-76E51D594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41" name="Line 56">
              <a:extLst>
                <a:ext uri="{FF2B5EF4-FFF2-40B4-BE49-F238E27FC236}">
                  <a16:creationId xmlns:a16="http://schemas.microsoft.com/office/drawing/2014/main" id="{78805415-4679-4234-8DB1-44473176D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42" name="Group 61">
              <a:extLst>
                <a:ext uri="{FF2B5EF4-FFF2-40B4-BE49-F238E27FC236}">
                  <a16:creationId xmlns:a16="http://schemas.microsoft.com/office/drawing/2014/main" id="{E284D14A-0D70-47BF-9FC0-240F5BB49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933"/>
              <a:ext cx="681" cy="198"/>
              <a:chOff x="1020" y="2387"/>
              <a:chExt cx="681" cy="198"/>
            </a:xfrm>
          </p:grpSpPr>
          <p:sp>
            <p:nvSpPr>
              <p:cNvPr id="46171" name="Text Box 62">
                <a:extLst>
                  <a:ext uri="{FF2B5EF4-FFF2-40B4-BE49-F238E27FC236}">
                    <a16:creationId xmlns:a16="http://schemas.microsoft.com/office/drawing/2014/main" id="{EE4A3478-6BDA-4ACD-A154-D86C7BC93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72" name="Text Box 63">
                <a:extLst>
                  <a:ext uri="{FF2B5EF4-FFF2-40B4-BE49-F238E27FC236}">
                    <a16:creationId xmlns:a16="http://schemas.microsoft.com/office/drawing/2014/main" id="{CEEC6115-74F9-4B62-AA77-FCB12671F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73" name="Text Box 64">
                <a:extLst>
                  <a:ext uri="{FF2B5EF4-FFF2-40B4-BE49-F238E27FC236}">
                    <a16:creationId xmlns:a16="http://schemas.microsoft.com/office/drawing/2014/main" id="{0FEB0937-D430-43E0-A34B-8388A1FC8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</p:grpSp>
        <p:grpSp>
          <p:nvGrpSpPr>
            <p:cNvPr id="46143" name="Group 66">
              <a:extLst>
                <a:ext uri="{FF2B5EF4-FFF2-40B4-BE49-F238E27FC236}">
                  <a16:creationId xmlns:a16="http://schemas.microsoft.com/office/drawing/2014/main" id="{51BDCF21-1EB1-4878-921B-4B6A1B46C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659"/>
              <a:ext cx="454" cy="198"/>
              <a:chOff x="975" y="2795"/>
              <a:chExt cx="454" cy="198"/>
            </a:xfrm>
          </p:grpSpPr>
          <p:sp>
            <p:nvSpPr>
              <p:cNvPr id="46169" name="Text Box 67">
                <a:extLst>
                  <a:ext uri="{FF2B5EF4-FFF2-40B4-BE49-F238E27FC236}">
                    <a16:creationId xmlns:a16="http://schemas.microsoft.com/office/drawing/2014/main" id="{BCF08C45-2637-432A-AB25-0F765C442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70" name="Text Box 68">
                <a:extLst>
                  <a:ext uri="{FF2B5EF4-FFF2-40B4-BE49-F238E27FC236}">
                    <a16:creationId xmlns:a16="http://schemas.microsoft.com/office/drawing/2014/main" id="{60E74B93-45F8-4F3E-AFF4-EC703B196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46144" name="Group 69">
              <a:extLst>
                <a:ext uri="{FF2B5EF4-FFF2-40B4-BE49-F238E27FC236}">
                  <a16:creationId xmlns:a16="http://schemas.microsoft.com/office/drawing/2014/main" id="{2D067329-F930-4A2D-A31A-164C4BC8F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2296"/>
              <a:ext cx="681" cy="198"/>
              <a:chOff x="1020" y="2387"/>
              <a:chExt cx="681" cy="198"/>
            </a:xfrm>
          </p:grpSpPr>
          <p:sp>
            <p:nvSpPr>
              <p:cNvPr id="46166" name="Text Box 70">
                <a:extLst>
                  <a:ext uri="{FF2B5EF4-FFF2-40B4-BE49-F238E27FC236}">
                    <a16:creationId xmlns:a16="http://schemas.microsoft.com/office/drawing/2014/main" id="{86CB2513-39C6-4C0F-9108-FDD82019F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67" name="Text Box 71">
                <a:extLst>
                  <a:ext uri="{FF2B5EF4-FFF2-40B4-BE49-F238E27FC236}">
                    <a16:creationId xmlns:a16="http://schemas.microsoft.com/office/drawing/2014/main" id="{D6E61A9B-FD57-421E-8810-EA5F378E5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68" name="Text Box 72">
                <a:extLst>
                  <a:ext uri="{FF2B5EF4-FFF2-40B4-BE49-F238E27FC236}">
                    <a16:creationId xmlns:a16="http://schemas.microsoft.com/office/drawing/2014/main" id="{01CDB0FB-F9BA-4B9D-A3B2-DA4F49232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45" name="Line 73">
              <a:extLst>
                <a:ext uri="{FF2B5EF4-FFF2-40B4-BE49-F238E27FC236}">
                  <a16:creationId xmlns:a16="http://schemas.microsoft.com/office/drawing/2014/main" id="{5BDB20BF-C699-4E48-9E2E-ED1A98AA3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46" name="Group 74">
              <a:extLst>
                <a:ext uri="{FF2B5EF4-FFF2-40B4-BE49-F238E27FC236}">
                  <a16:creationId xmlns:a16="http://schemas.microsoft.com/office/drawing/2014/main" id="{57530008-31FE-4B5C-AC03-192D2EB7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659"/>
              <a:ext cx="454" cy="198"/>
              <a:chOff x="975" y="2795"/>
              <a:chExt cx="454" cy="198"/>
            </a:xfrm>
          </p:grpSpPr>
          <p:sp>
            <p:nvSpPr>
              <p:cNvPr id="46164" name="Text Box 75">
                <a:extLst>
                  <a:ext uri="{FF2B5EF4-FFF2-40B4-BE49-F238E27FC236}">
                    <a16:creationId xmlns:a16="http://schemas.microsoft.com/office/drawing/2014/main" id="{E05EB0C1-7E39-4AA8-B508-9D6E7B5B8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65" name="Text Box 76">
                <a:extLst>
                  <a:ext uri="{FF2B5EF4-FFF2-40B4-BE49-F238E27FC236}">
                    <a16:creationId xmlns:a16="http://schemas.microsoft.com/office/drawing/2014/main" id="{BA588339-CE40-4FF6-B270-5538232BA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grpSp>
          <p:nvGrpSpPr>
            <p:cNvPr id="46147" name="Group 77">
              <a:extLst>
                <a:ext uri="{FF2B5EF4-FFF2-40B4-BE49-F238E27FC236}">
                  <a16:creationId xmlns:a16="http://schemas.microsoft.com/office/drawing/2014/main" id="{2065D20C-A7C7-4192-A779-6201D436A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296"/>
              <a:ext cx="681" cy="198"/>
              <a:chOff x="1020" y="2387"/>
              <a:chExt cx="681" cy="198"/>
            </a:xfrm>
          </p:grpSpPr>
          <p:sp>
            <p:nvSpPr>
              <p:cNvPr id="46161" name="Text Box 78">
                <a:extLst>
                  <a:ext uri="{FF2B5EF4-FFF2-40B4-BE49-F238E27FC236}">
                    <a16:creationId xmlns:a16="http://schemas.microsoft.com/office/drawing/2014/main" id="{65B07ABC-2C93-454B-82BB-41974F633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62" name="Text Box 79">
                <a:extLst>
                  <a:ext uri="{FF2B5EF4-FFF2-40B4-BE49-F238E27FC236}">
                    <a16:creationId xmlns:a16="http://schemas.microsoft.com/office/drawing/2014/main" id="{363A2821-07EA-4545-8ED3-3B9DFF83B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63" name="Text Box 80">
                <a:extLst>
                  <a:ext uri="{FF2B5EF4-FFF2-40B4-BE49-F238E27FC236}">
                    <a16:creationId xmlns:a16="http://schemas.microsoft.com/office/drawing/2014/main" id="{FEAE14BA-8A57-4FC9-BB44-D47486F43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48" name="Line 81">
              <a:extLst>
                <a:ext uri="{FF2B5EF4-FFF2-40B4-BE49-F238E27FC236}">
                  <a16:creationId xmlns:a16="http://schemas.microsoft.com/office/drawing/2014/main" id="{E4BF8B76-8F98-4676-82BE-9A0FE17FF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49" name="Group 82">
              <a:extLst>
                <a:ext uri="{FF2B5EF4-FFF2-40B4-BE49-F238E27FC236}">
                  <a16:creationId xmlns:a16="http://schemas.microsoft.com/office/drawing/2014/main" id="{0EEA1C25-0517-4A0C-BD53-F98434E77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" y="2659"/>
              <a:ext cx="454" cy="198"/>
              <a:chOff x="975" y="2795"/>
              <a:chExt cx="454" cy="198"/>
            </a:xfrm>
          </p:grpSpPr>
          <p:sp>
            <p:nvSpPr>
              <p:cNvPr id="46159" name="Text Box 83">
                <a:extLst>
                  <a:ext uri="{FF2B5EF4-FFF2-40B4-BE49-F238E27FC236}">
                    <a16:creationId xmlns:a16="http://schemas.microsoft.com/office/drawing/2014/main" id="{BAD12C7E-A6CA-4ADA-88F9-1A54CB40F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60" name="Text Box 84">
                <a:extLst>
                  <a:ext uri="{FF2B5EF4-FFF2-40B4-BE49-F238E27FC236}">
                    <a16:creationId xmlns:a16="http://schemas.microsoft.com/office/drawing/2014/main" id="{D577B126-BA29-4CE8-9B7E-404C25926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46150" name="Group 85">
              <a:extLst>
                <a:ext uri="{FF2B5EF4-FFF2-40B4-BE49-F238E27FC236}">
                  <a16:creationId xmlns:a16="http://schemas.microsoft.com/office/drawing/2014/main" id="{5653D434-B117-4165-B738-FBCF5842C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" y="2296"/>
              <a:ext cx="681" cy="198"/>
              <a:chOff x="1020" y="2387"/>
              <a:chExt cx="681" cy="198"/>
            </a:xfrm>
          </p:grpSpPr>
          <p:sp>
            <p:nvSpPr>
              <p:cNvPr id="46156" name="Text Box 86">
                <a:extLst>
                  <a:ext uri="{FF2B5EF4-FFF2-40B4-BE49-F238E27FC236}">
                    <a16:creationId xmlns:a16="http://schemas.microsoft.com/office/drawing/2014/main" id="{17CD3A7B-A03B-4A15-81B7-1103A0982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57" name="Text Box 87">
                <a:extLst>
                  <a:ext uri="{FF2B5EF4-FFF2-40B4-BE49-F238E27FC236}">
                    <a16:creationId xmlns:a16="http://schemas.microsoft.com/office/drawing/2014/main" id="{D098870C-0584-41C3-8D15-6AFDFFAA2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58" name="Text Box 88">
                <a:extLst>
                  <a:ext uri="{FF2B5EF4-FFF2-40B4-BE49-F238E27FC236}">
                    <a16:creationId xmlns:a16="http://schemas.microsoft.com/office/drawing/2014/main" id="{ADA8E21F-AFE4-46FC-A7F4-F180A19BD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</p:grpSp>
        <p:sp>
          <p:nvSpPr>
            <p:cNvPr id="46151" name="Line 89">
              <a:extLst>
                <a:ext uri="{FF2B5EF4-FFF2-40B4-BE49-F238E27FC236}">
                  <a16:creationId xmlns:a16="http://schemas.microsoft.com/office/drawing/2014/main" id="{0A6DD8D9-6CF5-4CAE-90E7-E5C88AA14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4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2" name="Line 90">
              <a:extLst>
                <a:ext uri="{FF2B5EF4-FFF2-40B4-BE49-F238E27FC236}">
                  <a16:creationId xmlns:a16="http://schemas.microsoft.com/office/drawing/2014/main" id="{F805288B-95D0-4A81-92AF-A6745CD8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38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3" name="Line 91">
              <a:extLst>
                <a:ext uri="{FF2B5EF4-FFF2-40B4-BE49-F238E27FC236}">
                  <a16:creationId xmlns:a16="http://schemas.microsoft.com/office/drawing/2014/main" id="{621AF820-1206-41B2-828B-FCECD7A2D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38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4" name="Line 92">
              <a:extLst>
                <a:ext uri="{FF2B5EF4-FFF2-40B4-BE49-F238E27FC236}">
                  <a16:creationId xmlns:a16="http://schemas.microsoft.com/office/drawing/2014/main" id="{804FFD78-D1CE-4C20-A045-67353BFA8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55" name="Line 93">
              <a:extLst>
                <a:ext uri="{FF2B5EF4-FFF2-40B4-BE49-F238E27FC236}">
                  <a16:creationId xmlns:a16="http://schemas.microsoft.com/office/drawing/2014/main" id="{51946FE0-FCB0-43B1-A061-E1A7192FE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90" name="Group 121">
            <a:extLst>
              <a:ext uri="{FF2B5EF4-FFF2-40B4-BE49-F238E27FC236}">
                <a16:creationId xmlns:a16="http://schemas.microsoft.com/office/drawing/2014/main" id="{8CF214A5-634E-498B-AB67-A2397BFA80F3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4562475"/>
            <a:ext cx="4537075" cy="457200"/>
            <a:chOff x="295" y="2976"/>
            <a:chExt cx="2858" cy="288"/>
          </a:xfrm>
        </p:grpSpPr>
        <p:grpSp>
          <p:nvGrpSpPr>
            <p:cNvPr id="46120" name="Group 116">
              <a:extLst>
                <a:ext uri="{FF2B5EF4-FFF2-40B4-BE49-F238E27FC236}">
                  <a16:creationId xmlns:a16="http://schemas.microsoft.com/office/drawing/2014/main" id="{3716B2CA-7A3F-4A8D-80AE-1183B35F8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976"/>
              <a:ext cx="2858" cy="288"/>
              <a:chOff x="295" y="2976"/>
              <a:chExt cx="2858" cy="288"/>
            </a:xfrm>
          </p:grpSpPr>
          <p:grpSp>
            <p:nvGrpSpPr>
              <p:cNvPr id="46126" name="Group 98">
                <a:extLst>
                  <a:ext uri="{FF2B5EF4-FFF2-40B4-BE49-F238E27FC236}">
                    <a16:creationId xmlns:a16="http://schemas.microsoft.com/office/drawing/2014/main" id="{79C15546-E2F6-44A5-A404-88F47CDE7F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3022"/>
                <a:ext cx="681" cy="198"/>
                <a:chOff x="1020" y="2387"/>
                <a:chExt cx="681" cy="198"/>
              </a:xfrm>
            </p:grpSpPr>
            <p:sp>
              <p:nvSpPr>
                <p:cNvPr id="46135" name="Text Box 99">
                  <a:extLst>
                    <a:ext uri="{FF2B5EF4-FFF2-40B4-BE49-F238E27FC236}">
                      <a16:creationId xmlns:a16="http://schemas.microsoft.com/office/drawing/2014/main" id="{B4F5E1DE-302E-475E-9D45-08F5AE0D1D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</a:p>
              </p:txBody>
            </p:sp>
            <p:sp>
              <p:nvSpPr>
                <p:cNvPr id="46136" name="Text Box 100">
                  <a:extLst>
                    <a:ext uri="{FF2B5EF4-FFF2-40B4-BE49-F238E27FC236}">
                      <a16:creationId xmlns:a16="http://schemas.microsoft.com/office/drawing/2014/main" id="{5DEDF860-C046-40B8-AD60-B037A1E89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7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6137" name="Text Box 101">
                  <a:extLst>
                    <a:ext uri="{FF2B5EF4-FFF2-40B4-BE49-F238E27FC236}">
                      <a16:creationId xmlns:a16="http://schemas.microsoft.com/office/drawing/2014/main" id="{C7B53016-3406-40CF-BB3F-5D7CF6047A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4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46127" name="Group 102">
                <a:extLst>
                  <a:ext uri="{FF2B5EF4-FFF2-40B4-BE49-F238E27FC236}">
                    <a16:creationId xmlns:a16="http://schemas.microsoft.com/office/drawing/2014/main" id="{DC31CE39-448E-4C42-8DBD-678A87B397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2" y="3022"/>
                <a:ext cx="681" cy="198"/>
                <a:chOff x="1020" y="2387"/>
                <a:chExt cx="681" cy="198"/>
              </a:xfrm>
            </p:grpSpPr>
            <p:sp>
              <p:nvSpPr>
                <p:cNvPr id="46132" name="Text Box 103">
                  <a:extLst>
                    <a:ext uri="{FF2B5EF4-FFF2-40B4-BE49-F238E27FC236}">
                      <a16:creationId xmlns:a16="http://schemas.microsoft.com/office/drawing/2014/main" id="{28CCC46B-3F91-4CB5-B7D2-23A1AC3F66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0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</a:p>
              </p:txBody>
            </p:sp>
            <p:sp>
              <p:nvSpPr>
                <p:cNvPr id="46133" name="Text Box 104">
                  <a:extLst>
                    <a:ext uri="{FF2B5EF4-FFF2-40B4-BE49-F238E27FC236}">
                      <a16:creationId xmlns:a16="http://schemas.microsoft.com/office/drawing/2014/main" id="{9B54731D-C3C5-4BF0-9F8C-15A92DA961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7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6134" name="Text Box 105">
                  <a:extLst>
                    <a:ext uri="{FF2B5EF4-FFF2-40B4-BE49-F238E27FC236}">
                      <a16:creationId xmlns:a16="http://schemas.microsoft.com/office/drawing/2014/main" id="{86A02533-ACAC-408B-93B9-3F6120517D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4" y="2387"/>
                  <a:ext cx="227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^</a:t>
                  </a:r>
                </a:p>
              </p:txBody>
            </p:sp>
          </p:grpSp>
          <p:sp>
            <p:nvSpPr>
              <p:cNvPr id="46128" name="Line 107">
                <a:extLst>
                  <a:ext uri="{FF2B5EF4-FFF2-40B4-BE49-F238E27FC236}">
                    <a16:creationId xmlns:a16="http://schemas.microsoft.com/office/drawing/2014/main" id="{D578CDC8-446C-4983-9F99-747BAC753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311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129" name="Group 108">
                <a:extLst>
                  <a:ext uri="{FF2B5EF4-FFF2-40B4-BE49-F238E27FC236}">
                    <a16:creationId xmlns:a16="http://schemas.microsoft.com/office/drawing/2014/main" id="{BB885382-DDE0-430B-9F9E-B1E9C87546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" y="2976"/>
                <a:ext cx="453" cy="288"/>
                <a:chOff x="340" y="1888"/>
                <a:chExt cx="453" cy="288"/>
              </a:xfrm>
            </p:grpSpPr>
            <p:sp>
              <p:nvSpPr>
                <p:cNvPr id="46130" name="Line 109">
                  <a:extLst>
                    <a:ext uri="{FF2B5EF4-FFF2-40B4-BE49-F238E27FC236}">
                      <a16:creationId xmlns:a16="http://schemas.microsoft.com/office/drawing/2014/main" id="{EACD5E5D-8CB8-4DD9-AF40-86FA72E43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" y="2045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31" name="Text Box 110">
                  <a:extLst>
                    <a:ext uri="{FF2B5EF4-FFF2-40B4-BE49-F238E27FC236}">
                      <a16:creationId xmlns:a16="http://schemas.microsoft.com/office/drawing/2014/main" id="{BE13AA0A-73D3-40BF-AE1A-A81980B10E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" y="188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D</a:t>
                  </a:r>
                </a:p>
              </p:txBody>
            </p:sp>
          </p:grpSp>
        </p:grpSp>
        <p:grpSp>
          <p:nvGrpSpPr>
            <p:cNvPr id="46121" name="Group 94">
              <a:extLst>
                <a:ext uri="{FF2B5EF4-FFF2-40B4-BE49-F238E27FC236}">
                  <a16:creationId xmlns:a16="http://schemas.microsoft.com/office/drawing/2014/main" id="{0DA64E34-F439-4B83-B9E2-FD978A25F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3022"/>
              <a:ext cx="681" cy="198"/>
              <a:chOff x="1020" y="2387"/>
              <a:chExt cx="681" cy="198"/>
            </a:xfrm>
          </p:grpSpPr>
          <p:sp>
            <p:nvSpPr>
              <p:cNvPr id="46123" name="Text Box 95">
                <a:extLst>
                  <a:ext uri="{FF2B5EF4-FFF2-40B4-BE49-F238E27FC236}">
                    <a16:creationId xmlns:a16="http://schemas.microsoft.com/office/drawing/2014/main" id="{46CDB576-5E97-48F8-B181-132059C6A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24" name="Text Box 96">
                <a:extLst>
                  <a:ext uri="{FF2B5EF4-FFF2-40B4-BE49-F238E27FC236}">
                    <a16:creationId xmlns:a16="http://schemas.microsoft.com/office/drawing/2014/main" id="{C088FD84-7051-4767-A96A-E7B6E715E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  <p:sp>
            <p:nvSpPr>
              <p:cNvPr id="46125" name="Text Box 97">
                <a:extLst>
                  <a:ext uri="{FF2B5EF4-FFF2-40B4-BE49-F238E27FC236}">
                    <a16:creationId xmlns:a16="http://schemas.microsoft.com/office/drawing/2014/main" id="{C209069E-1E91-495C-A8E6-AFA656FC3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122" name="Line 106">
              <a:extLst>
                <a:ext uri="{FF2B5EF4-FFF2-40B4-BE49-F238E27FC236}">
                  <a16:creationId xmlns:a16="http://schemas.microsoft.com/office/drawing/2014/main" id="{DFDEFD6B-6159-43DD-BEA3-1D72EF5B5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91" name="Group 122">
            <a:extLst>
              <a:ext uri="{FF2B5EF4-FFF2-40B4-BE49-F238E27FC236}">
                <a16:creationId xmlns:a16="http://schemas.microsoft.com/office/drawing/2014/main" id="{76AB17DA-93ED-4C7B-8CDA-66CE8ECDA978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3698875"/>
            <a:ext cx="2159000" cy="1081088"/>
            <a:chOff x="567" y="2432"/>
            <a:chExt cx="1360" cy="681"/>
          </a:xfrm>
        </p:grpSpPr>
        <p:sp>
          <p:nvSpPr>
            <p:cNvPr id="46117" name="Line 111">
              <a:extLst>
                <a:ext uri="{FF2B5EF4-FFF2-40B4-BE49-F238E27FC236}">
                  <a16:creationId xmlns:a16="http://schemas.microsoft.com/office/drawing/2014/main" id="{3A4B7864-9278-4CC3-97E0-BF7A25265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8" name="Line 112">
              <a:extLst>
                <a:ext uri="{FF2B5EF4-FFF2-40B4-BE49-F238E27FC236}">
                  <a16:creationId xmlns:a16="http://schemas.microsoft.com/office/drawing/2014/main" id="{75D98DC8-62D6-4741-9FD2-2A3D674F3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931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113">
              <a:extLst>
                <a:ext uri="{FF2B5EF4-FFF2-40B4-BE49-F238E27FC236}">
                  <a16:creationId xmlns:a16="http://schemas.microsoft.com/office/drawing/2014/main" id="{BB37D4ED-E92F-4584-A950-CA19589E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7" y="24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92" name="Group 123">
            <a:extLst>
              <a:ext uri="{FF2B5EF4-FFF2-40B4-BE49-F238E27FC236}">
                <a16:creationId xmlns:a16="http://schemas.microsoft.com/office/drawing/2014/main" id="{34E4C104-D516-497F-8129-22B48AD3BEA4}"/>
              </a:ext>
            </a:extLst>
          </p:cNvPr>
          <p:cNvGrpSpPr>
            <a:grpSpLocks/>
          </p:cNvGrpSpPr>
          <p:nvPr/>
        </p:nvGrpSpPr>
        <p:grpSpPr bwMode="auto">
          <a:xfrm>
            <a:off x="3421063" y="3122613"/>
            <a:ext cx="1008062" cy="1657350"/>
            <a:chOff x="2154" y="2069"/>
            <a:chExt cx="635" cy="1044"/>
          </a:xfrm>
        </p:grpSpPr>
        <p:sp>
          <p:nvSpPr>
            <p:cNvPr id="46114" name="Line 117">
              <a:extLst>
                <a:ext uri="{FF2B5EF4-FFF2-40B4-BE49-F238E27FC236}">
                  <a16:creationId xmlns:a16="http://schemas.microsoft.com/office/drawing/2014/main" id="{7A28B786-9B0C-4182-ACD3-6A2528363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293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Line 118">
              <a:extLst>
                <a:ext uri="{FF2B5EF4-FFF2-40B4-BE49-F238E27FC236}">
                  <a16:creationId xmlns:a16="http://schemas.microsoft.com/office/drawing/2014/main" id="{C7D2D3E2-720D-415C-BD2C-34CCA49CC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06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6" name="Line 119">
              <a:extLst>
                <a:ext uri="{FF2B5EF4-FFF2-40B4-BE49-F238E27FC236}">
                  <a16:creationId xmlns:a16="http://schemas.microsoft.com/office/drawing/2014/main" id="{D6433D98-25C9-4417-8500-B3FAEA04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93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6093" name="Group 145">
            <a:extLst>
              <a:ext uri="{FF2B5EF4-FFF2-40B4-BE49-F238E27FC236}">
                <a16:creationId xmlns:a16="http://schemas.microsoft.com/office/drawing/2014/main" id="{8D4A50D3-E6F4-403C-ABBF-C0EE66CBC74E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5138738"/>
            <a:ext cx="3168650" cy="1035050"/>
            <a:chOff x="295" y="3339"/>
            <a:chExt cx="1996" cy="652"/>
          </a:xfrm>
        </p:grpSpPr>
        <p:grpSp>
          <p:nvGrpSpPr>
            <p:cNvPr id="46095" name="Group 126">
              <a:extLst>
                <a:ext uri="{FF2B5EF4-FFF2-40B4-BE49-F238E27FC236}">
                  <a16:creationId xmlns:a16="http://schemas.microsoft.com/office/drawing/2014/main" id="{0D3FD32E-4565-4756-A788-1CB3FA35C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3793"/>
              <a:ext cx="454" cy="198"/>
              <a:chOff x="975" y="2795"/>
              <a:chExt cx="454" cy="198"/>
            </a:xfrm>
          </p:grpSpPr>
          <p:sp>
            <p:nvSpPr>
              <p:cNvPr id="46112" name="Text Box 127">
                <a:extLst>
                  <a:ext uri="{FF2B5EF4-FFF2-40B4-BE49-F238E27FC236}">
                    <a16:creationId xmlns:a16="http://schemas.microsoft.com/office/drawing/2014/main" id="{A2E0C427-349C-408D-B14F-4F0BBF42D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6113" name="Text Box 128">
                <a:extLst>
                  <a:ext uri="{FF2B5EF4-FFF2-40B4-BE49-F238E27FC236}">
                    <a16:creationId xmlns:a16="http://schemas.microsoft.com/office/drawing/2014/main" id="{A3AA8896-C692-49A0-9014-61FDC5DA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2795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grpSp>
          <p:nvGrpSpPr>
            <p:cNvPr id="46096" name="Group 129">
              <a:extLst>
                <a:ext uri="{FF2B5EF4-FFF2-40B4-BE49-F238E27FC236}">
                  <a16:creationId xmlns:a16="http://schemas.microsoft.com/office/drawing/2014/main" id="{C2F22BFA-941D-407B-A118-7A9DBCEA7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367"/>
              <a:ext cx="453" cy="288"/>
              <a:chOff x="340" y="1888"/>
              <a:chExt cx="453" cy="288"/>
            </a:xfrm>
          </p:grpSpPr>
          <p:sp>
            <p:nvSpPr>
              <p:cNvPr id="46110" name="Line 130">
                <a:extLst>
                  <a:ext uri="{FF2B5EF4-FFF2-40B4-BE49-F238E27FC236}">
                    <a16:creationId xmlns:a16="http://schemas.microsoft.com/office/drawing/2014/main" id="{F891F61F-07EC-46AA-85A1-50BED871C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045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1" name="Text Box 131">
                <a:extLst>
                  <a:ext uri="{FF2B5EF4-FFF2-40B4-BE49-F238E27FC236}">
                    <a16:creationId xmlns:a16="http://schemas.microsoft.com/office/drawing/2014/main" id="{B78FB187-24FC-4234-B4E3-7E4286AE9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88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46097" name="Group 132">
              <a:extLst>
                <a:ext uri="{FF2B5EF4-FFF2-40B4-BE49-F238E27FC236}">
                  <a16:creationId xmlns:a16="http://schemas.microsoft.com/office/drawing/2014/main" id="{DF726E1C-4142-40E5-878D-9A62BCA69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3430"/>
              <a:ext cx="681" cy="198"/>
              <a:chOff x="1020" y="2387"/>
              <a:chExt cx="681" cy="198"/>
            </a:xfrm>
          </p:grpSpPr>
          <p:sp>
            <p:nvSpPr>
              <p:cNvPr id="46107" name="Text Box 133">
                <a:extLst>
                  <a:ext uri="{FF2B5EF4-FFF2-40B4-BE49-F238E27FC236}">
                    <a16:creationId xmlns:a16="http://schemas.microsoft.com/office/drawing/2014/main" id="{AD912EF5-F3DB-4C3C-9BD1-38FEAFB7D7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08" name="Text Box 134">
                <a:extLst>
                  <a:ext uri="{FF2B5EF4-FFF2-40B4-BE49-F238E27FC236}">
                    <a16:creationId xmlns:a16="http://schemas.microsoft.com/office/drawing/2014/main" id="{6189E413-C140-473B-A49C-3578B8A3C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09" name="Text Box 135">
                <a:extLst>
                  <a:ext uri="{FF2B5EF4-FFF2-40B4-BE49-F238E27FC236}">
                    <a16:creationId xmlns:a16="http://schemas.microsoft.com/office/drawing/2014/main" id="{DAEBEE7E-DF1D-40CB-AD0F-A21BFDB64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6098" name="Line 136">
              <a:extLst>
                <a:ext uri="{FF2B5EF4-FFF2-40B4-BE49-F238E27FC236}">
                  <a16:creationId xmlns:a16="http://schemas.microsoft.com/office/drawing/2014/main" id="{DE53074C-08F4-4DCC-BB15-D75D2FA76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5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099" name="Group 137">
              <a:extLst>
                <a:ext uri="{FF2B5EF4-FFF2-40B4-BE49-F238E27FC236}">
                  <a16:creationId xmlns:a16="http://schemas.microsoft.com/office/drawing/2014/main" id="{F74CDE9C-8E95-4D47-86E9-B81B22F94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3430"/>
              <a:ext cx="681" cy="198"/>
              <a:chOff x="1020" y="2387"/>
              <a:chExt cx="681" cy="198"/>
            </a:xfrm>
          </p:grpSpPr>
          <p:sp>
            <p:nvSpPr>
              <p:cNvPr id="46104" name="Text Box 138">
                <a:extLst>
                  <a:ext uri="{FF2B5EF4-FFF2-40B4-BE49-F238E27FC236}">
                    <a16:creationId xmlns:a16="http://schemas.microsoft.com/office/drawing/2014/main" id="{DF29101D-9C33-46C5-8E63-11DD6C3A7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6105" name="Text Box 139">
                <a:extLst>
                  <a:ext uri="{FF2B5EF4-FFF2-40B4-BE49-F238E27FC236}">
                    <a16:creationId xmlns:a16="http://schemas.microsoft.com/office/drawing/2014/main" id="{69D216F4-6632-4608-B3B3-BC3D44230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106" name="Text Box 140">
                <a:extLst>
                  <a:ext uri="{FF2B5EF4-FFF2-40B4-BE49-F238E27FC236}">
                    <a16:creationId xmlns:a16="http://schemas.microsoft.com/office/drawing/2014/main" id="{8EC9F42C-F713-46FD-9117-FC29D11B0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2387"/>
                <a:ext cx="227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^</a:t>
                </a:r>
              </a:p>
            </p:txBody>
          </p:sp>
        </p:grpSp>
        <p:sp>
          <p:nvSpPr>
            <p:cNvPr id="46100" name="Line 141">
              <a:extLst>
                <a:ext uri="{FF2B5EF4-FFF2-40B4-BE49-F238E27FC236}">
                  <a16:creationId xmlns:a16="http://schemas.microsoft.com/office/drawing/2014/main" id="{E6970546-6668-4F35-BC00-E315791C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5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Line 142">
              <a:extLst>
                <a:ext uri="{FF2B5EF4-FFF2-40B4-BE49-F238E27FC236}">
                  <a16:creationId xmlns:a16="http://schemas.microsoft.com/office/drawing/2014/main" id="{E058DE2A-9105-4914-B3BB-7D87CB743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333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2" name="Line 143">
              <a:extLst>
                <a:ext uri="{FF2B5EF4-FFF2-40B4-BE49-F238E27FC236}">
                  <a16:creationId xmlns:a16="http://schemas.microsoft.com/office/drawing/2014/main" id="{315691DE-24DC-4247-846D-21B520ADB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3339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3" name="Line 144">
              <a:extLst>
                <a:ext uri="{FF2B5EF4-FFF2-40B4-BE49-F238E27FC236}">
                  <a16:creationId xmlns:a16="http://schemas.microsoft.com/office/drawing/2014/main" id="{71FE0A35-ACD9-4CBF-96EE-9B948F2A3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33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6094" name="Picture 146">
            <a:extLst>
              <a:ext uri="{FF2B5EF4-FFF2-40B4-BE49-F238E27FC236}">
                <a16:creationId xmlns:a16="http://schemas.microsoft.com/office/drawing/2014/main" id="{3A363D72-AB53-4A38-8D80-EFE8F725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652963"/>
            <a:ext cx="19097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2ED397E-BF9F-4729-AE95-675332B58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FBFC81E-83F2-43B0-960C-CBCEAD76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CDBDFEC-0C10-478A-9DB6-346903CB663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54E162A-5768-48E9-994B-6EE61E9D1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数组的定义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BC03B29-643F-43D9-ABBD-5D58E8F1C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数组中的每个数据元素都对应于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一组下标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(j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,j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,j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0≤j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≤b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 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称为第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维的长度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(i=1,2,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,n)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91FEDAD-712F-4ADE-A279-ED889551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4A1DDA5-58C4-44D4-8854-2178DBCA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二、一维数组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999D22-07E2-4A24-80B9-06AC3523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F07D035-0931-420D-834F-5A252691D6F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A0F8B02-65BE-4381-9928-BC10F0D7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数组的定义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A4674F4-DE30-4282-A118-5EEE2C14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一维数组是一种简单的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定长线性表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一维数组中的每个数据元素是一个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原子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int A[8]={8,7,5,4,6,1,3,2}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=8,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每个元素都是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131A7B3-444A-46CE-9988-8E761AFC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aphicFrame>
        <p:nvGraphicFramePr>
          <p:cNvPr id="233479" name="Group 7">
            <a:extLst>
              <a:ext uri="{FF2B5EF4-FFF2-40B4-BE49-F238E27FC236}">
                <a16:creationId xmlns:a16="http://schemas.microsoft.com/office/drawing/2014/main" id="{BD410759-B983-446A-9E5A-D948F240B1AC}"/>
              </a:ext>
            </a:extLst>
          </p:cNvPr>
          <p:cNvGraphicFramePr>
            <a:graphicFrameLocks noGrp="1"/>
          </p:cNvGraphicFramePr>
          <p:nvPr/>
        </p:nvGraphicFramePr>
        <p:xfrm>
          <a:off x="2055813" y="6046788"/>
          <a:ext cx="5181600" cy="5180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0896877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1333104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7204213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0336384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480285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335916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0329725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0227562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809372"/>
                  </a:ext>
                </a:extLst>
              </a:tr>
            </a:tbl>
          </a:graphicData>
        </a:graphic>
      </p:graphicFrame>
      <p:sp>
        <p:nvSpPr>
          <p:cNvPr id="10267" name="Text Box 27">
            <a:extLst>
              <a:ext uri="{FF2B5EF4-FFF2-40B4-BE49-F238E27FC236}">
                <a16:creationId xmlns:a16="http://schemas.microsoft.com/office/drawing/2014/main" id="{C3FC69A4-E128-4F4B-B593-82207C806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711032"/>
            <a:ext cx="563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0        1        2       3       4        5       6       7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E1EC0B8-FFC2-496A-A819-837A1AFF1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三、二维数组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230FFF8-6CA5-45BF-87BD-0E67EE7B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3A69092-B23A-4AB8-ABA2-9C28F83B88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064615D3-D343-48AD-B2D8-8369872A3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数组的定义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A5321F1-3054-49DB-B722-035192EA3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二维数组是这样一个定长线性表，其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每个数据元素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也是一个定长线性表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Amxn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 ((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00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01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0,n-1</a:t>
            </a:r>
            <a:r>
              <a:rPr lang="en-US" altLang="zh-CN" sz="2400" dirty="0"/>
              <a:t>), (a</a:t>
            </a:r>
            <a:r>
              <a:rPr lang="en-US" altLang="zh-CN" sz="2400" baseline="-25000" dirty="0"/>
              <a:t>10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1,n-1</a:t>
            </a:r>
            <a:r>
              <a:rPr lang="en-US" altLang="zh-CN" sz="2400" dirty="0"/>
              <a:t>),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,(a</a:t>
            </a:r>
            <a:r>
              <a:rPr lang="en-US" altLang="zh-CN" sz="2400" baseline="-25000" dirty="0"/>
              <a:t>m-1,0</a:t>
            </a:r>
            <a:r>
              <a:rPr lang="en-US" altLang="zh-CN" sz="2400" dirty="0"/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m-1,n-1</a:t>
            </a:r>
            <a:r>
              <a:rPr lang="en-US" altLang="zh-CN" sz="2400" dirty="0"/>
              <a:t>))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87B0504-40F7-40FE-9E5B-414274B5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11271" name="Group 36">
            <a:extLst>
              <a:ext uri="{FF2B5EF4-FFF2-40B4-BE49-F238E27FC236}">
                <a16:creationId xmlns:a16="http://schemas.microsoft.com/office/drawing/2014/main" id="{B6AC0D4C-1517-4C54-9234-B4FAD73143F1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5111750" cy="1771650"/>
            <a:chOff x="930" y="2523"/>
            <a:chExt cx="3220" cy="1116"/>
          </a:xfrm>
        </p:grpSpPr>
        <p:grpSp>
          <p:nvGrpSpPr>
            <p:cNvPr id="11272" name="Group 29">
              <a:extLst>
                <a:ext uri="{FF2B5EF4-FFF2-40B4-BE49-F238E27FC236}">
                  <a16:creationId xmlns:a16="http://schemas.microsoft.com/office/drawing/2014/main" id="{E7924CE0-51A3-4177-B573-BBCF58CF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619"/>
              <a:ext cx="2495" cy="1008"/>
              <a:chOff x="624" y="4416"/>
              <a:chExt cx="1584" cy="1008"/>
            </a:xfrm>
          </p:grpSpPr>
          <p:sp>
            <p:nvSpPr>
              <p:cNvPr id="11275" name="AutoShape 30">
                <a:extLst>
                  <a:ext uri="{FF2B5EF4-FFF2-40B4-BE49-F238E27FC236}">
                    <a16:creationId xmlns:a16="http://schemas.microsoft.com/office/drawing/2014/main" id="{E1C9FC1D-7866-434A-B269-995D16CBB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4464"/>
                <a:ext cx="48" cy="960"/>
              </a:xfrm>
              <a:prstGeom prst="leftBracket">
                <a:avLst>
                  <a:gd name="adj" fmla="val 1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276" name="AutoShape 31">
                <a:extLst>
                  <a:ext uri="{FF2B5EF4-FFF2-40B4-BE49-F238E27FC236}">
                    <a16:creationId xmlns:a16="http://schemas.microsoft.com/office/drawing/2014/main" id="{087109B5-F36C-4237-A04C-CC6BD14C9F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0" y="4416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1273" name="Text Box 32">
              <a:extLst>
                <a:ext uri="{FF2B5EF4-FFF2-40B4-BE49-F238E27FC236}">
                  <a16:creationId xmlns:a16="http://schemas.microsoft.com/office/drawing/2014/main" id="{ED0443CC-698A-41C2-9C75-97F7DBEB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23"/>
              <a:ext cx="2397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00</a:t>
              </a:r>
              <a:r>
                <a:rPr lang="en-US" altLang="zh-CN" sz="2400"/>
                <a:t>     a</a:t>
              </a:r>
              <a:r>
                <a:rPr lang="en-US" altLang="zh-CN" sz="2400" baseline="-25000"/>
                <a:t>01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02  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 a</a:t>
              </a:r>
              <a:r>
                <a:rPr lang="en-US" altLang="zh-CN" sz="2400" baseline="-25000"/>
                <a:t>0,n-1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10</a:t>
              </a:r>
              <a:r>
                <a:rPr lang="en-US" altLang="zh-CN" sz="2400"/>
                <a:t>     a</a:t>
              </a:r>
              <a:r>
                <a:rPr lang="en-US" altLang="zh-CN" sz="2400" baseline="-25000"/>
                <a:t>11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12  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 a</a:t>
              </a:r>
              <a:r>
                <a:rPr lang="en-US" altLang="zh-CN" sz="2400" baseline="-25000"/>
                <a:t>1,n-1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  :       :       :         :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m-1,0</a:t>
              </a:r>
              <a:r>
                <a:rPr lang="en-US" altLang="zh-CN" sz="2400"/>
                <a:t>  a</a:t>
              </a:r>
              <a:r>
                <a:rPr lang="en-US" altLang="zh-CN" sz="2400" baseline="-25000"/>
                <a:t>m-1,1</a:t>
              </a:r>
              <a:r>
                <a:rPr lang="en-US" altLang="zh-CN" sz="2400"/>
                <a:t> a</a:t>
              </a:r>
              <a:r>
                <a:rPr lang="en-US" altLang="zh-CN" sz="2400" baseline="-25000"/>
                <a:t>m1,2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a</a:t>
              </a:r>
              <a:r>
                <a:rPr lang="en-US" altLang="zh-CN" sz="2400" baseline="-25000"/>
                <a:t>m-1,n-1</a:t>
              </a:r>
              <a:r>
                <a:rPr lang="en-US" altLang="zh-CN" sz="2400"/>
                <a:t>      </a:t>
              </a:r>
              <a:endPara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4" name="Text Box 34">
              <a:extLst>
                <a:ext uri="{FF2B5EF4-FFF2-40B4-BE49-F238E27FC236}">
                  <a16:creationId xmlns:a16="http://schemas.microsoft.com/office/drawing/2014/main" id="{414812A6-3BB5-4C82-94CC-FEC8C880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022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mxn </a:t>
              </a:r>
              <a:r>
                <a:rPr lang="en-US" altLang="zh-CN" sz="2400"/>
                <a:t>=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51E35F-D16C-4B80-9B81-48D68C535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三、多维数组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3039DFD9-6CA3-4BDC-9F8B-50B78E8A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9F1051E-1933-4C30-97DD-D662FCF6B40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0C87254-A0A5-473C-9303-E0F2DA47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数组的定义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F72F2C2-AA72-40AB-886B-D3AE02EA1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多维数组是这样一个定长线性表，其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每个数据元素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也是一个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定长线性表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降一维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如果其数据元素不是一维数组，则其数据元素的每个数据元素也是一个定长线性表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一直到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一个定长线性表是一维数组，其每个数据元素为一个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DC62E49-32F3-4080-8BD6-9C7BE2B7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FA4A680-DABB-4F4D-8004-FEA98E961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一、数组的顺序表示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D2FBD366-3985-4E07-A6E0-0C427E93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BE5523-7A04-4396-8812-2913672D54D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51589E0F-EBEA-4334-AB65-A9C3CC1D1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15AC655-4D73-49A4-883F-789579A6A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顺序存储：数组由相同类型的数据组成，且一般不作插入和删除操作，一般采用顺序存储结构表示数组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次序约定：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计算机中，存储单元是一维结构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，而数组为多维结构，则用一组连续的存储单元存放数组的数据元素时，有一个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次序约定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15F9A481-7B9E-454C-A341-5828F1A1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3D86A2-EF01-4EAD-9AEC-4FDC9C42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二、二维数组的顺序表示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26E84B8B-B1E1-4932-BAF1-890FD125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7EB4D06-B49D-4E68-AF44-F80C70797A5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DD951F60-F94A-43C5-8AA7-25189A08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ABFB586-BF68-4724-948F-9941BEFBF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mxn</a:t>
            </a:r>
            <a:r>
              <a:rPr lang="en-US" altLang="zh-CN" sz="2400" dirty="0"/>
              <a:t> =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dirty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spcBef>
                <a:spcPct val="50000"/>
              </a:spcBef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行序				   列序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mxn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 ((</a:t>
            </a: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baseline="-25000" dirty="0"/>
              <a:t>,n-1</a:t>
            </a:r>
            <a:r>
              <a:rPr lang="en-US" altLang="zh-CN" sz="2400" dirty="0"/>
              <a:t>), (a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aseline="-25000" dirty="0"/>
              <a:t>0 </a:t>
            </a: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aseline="-25000" dirty="0"/>
              <a:t>,n-1</a:t>
            </a:r>
            <a:r>
              <a:rPr lang="en-US" altLang="zh-CN" sz="2400" dirty="0"/>
              <a:t>),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,(a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m-1</a:t>
            </a:r>
            <a:r>
              <a:rPr lang="en-US" altLang="zh-CN" sz="2400" baseline="-25000" dirty="0"/>
              <a:t>,0</a:t>
            </a:r>
            <a:r>
              <a:rPr lang="en-US" altLang="zh-CN" sz="2400" dirty="0"/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m-1</a:t>
            </a:r>
            <a:r>
              <a:rPr lang="en-US" altLang="zh-CN" sz="2400" baseline="-25000" dirty="0"/>
              <a:t>,n-1</a:t>
            </a:r>
            <a:r>
              <a:rPr lang="en-US" altLang="zh-CN" sz="2400" dirty="0"/>
              <a:t>))</a:t>
            </a:r>
          </a:p>
          <a:p>
            <a:pPr eaLnBrk="1" hangingPunct="1"/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mxn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 ((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m-1,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), (a</a:t>
            </a:r>
            <a:r>
              <a:rPr lang="en-US" altLang="zh-CN" sz="2400" baseline="-25000" dirty="0"/>
              <a:t>0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m-1,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),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,(a</a:t>
            </a:r>
            <a:r>
              <a:rPr lang="en-US" altLang="zh-CN" sz="2400" baseline="-25000" dirty="0"/>
              <a:t>0,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n-1</a:t>
            </a:r>
            <a:r>
              <a:rPr lang="en-US" altLang="zh-CN" sz="2400" dirty="0"/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m-1,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n-1</a:t>
            </a:r>
            <a:r>
              <a:rPr lang="en-US" altLang="zh-CN" sz="2400" dirty="0"/>
              <a:t>))</a:t>
            </a:r>
            <a:endParaRPr lang="zh-CN" altLang="en-US" dirty="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95E4786-1CE3-494B-8DD9-E3C267A6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14343" name="Group 29">
            <a:extLst>
              <a:ext uri="{FF2B5EF4-FFF2-40B4-BE49-F238E27FC236}">
                <a16:creationId xmlns:a16="http://schemas.microsoft.com/office/drawing/2014/main" id="{2ADB942D-E4AF-4B18-88B3-144BD134A34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357563"/>
            <a:ext cx="4105275" cy="1771650"/>
            <a:chOff x="3016" y="2160"/>
            <a:chExt cx="2540" cy="1116"/>
          </a:xfrm>
        </p:grpSpPr>
        <p:grpSp>
          <p:nvGrpSpPr>
            <p:cNvPr id="14356" name="Group 15">
              <a:extLst>
                <a:ext uri="{FF2B5EF4-FFF2-40B4-BE49-F238E27FC236}">
                  <a16:creationId xmlns:a16="http://schemas.microsoft.com/office/drawing/2014/main" id="{C2BD3ECF-03C7-498A-82C0-3D8A306BB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256"/>
              <a:ext cx="2404" cy="1008"/>
              <a:chOff x="624" y="4416"/>
              <a:chExt cx="1584" cy="1008"/>
            </a:xfrm>
          </p:grpSpPr>
          <p:sp>
            <p:nvSpPr>
              <p:cNvPr id="14366" name="AutoShape 16">
                <a:extLst>
                  <a:ext uri="{FF2B5EF4-FFF2-40B4-BE49-F238E27FC236}">
                    <a16:creationId xmlns:a16="http://schemas.microsoft.com/office/drawing/2014/main" id="{207E2C13-7F4D-46E0-89F5-50EFF81F5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4464"/>
                <a:ext cx="48" cy="960"/>
              </a:xfrm>
              <a:prstGeom prst="leftBracket">
                <a:avLst>
                  <a:gd name="adj" fmla="val 16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367" name="AutoShape 17">
                <a:extLst>
                  <a:ext uri="{FF2B5EF4-FFF2-40B4-BE49-F238E27FC236}">
                    <a16:creationId xmlns:a16="http://schemas.microsoft.com/office/drawing/2014/main" id="{A6E80B71-8528-475D-84C1-12ADA7420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0" y="4416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4357" name="Text Box 18">
              <a:extLst>
                <a:ext uri="{FF2B5EF4-FFF2-40B4-BE49-F238E27FC236}">
                  <a16:creationId xmlns:a16="http://schemas.microsoft.com/office/drawing/2014/main" id="{1461966D-9FFF-429E-A3E7-227319C58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160"/>
              <a:ext cx="2495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  a</a:t>
              </a:r>
              <a:r>
                <a:rPr lang="en-US" altLang="zh-CN" sz="2400" baseline="-25000"/>
                <a:t>00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01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02   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  a</a:t>
              </a:r>
              <a:r>
                <a:rPr lang="en-US" altLang="zh-CN" sz="2400" baseline="-25000"/>
                <a:t>0,n-1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  a</a:t>
              </a:r>
              <a:r>
                <a:rPr lang="en-US" altLang="zh-CN" sz="2400" baseline="-25000"/>
                <a:t>10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11</a:t>
              </a:r>
              <a:r>
                <a:rPr lang="en-US" altLang="zh-CN" sz="2400"/>
                <a:t>    a</a:t>
              </a:r>
              <a:r>
                <a:rPr lang="en-US" altLang="zh-CN" sz="2400" baseline="-25000"/>
                <a:t>12   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  a</a:t>
              </a:r>
              <a:r>
                <a:rPr lang="en-US" altLang="zh-CN" sz="2400" baseline="-25000"/>
                <a:t>1,n-1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    :      :       :         :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m-1,0</a:t>
              </a:r>
              <a:r>
                <a:rPr lang="en-US" altLang="zh-CN" sz="2400"/>
                <a:t> a</a:t>
              </a:r>
              <a:r>
                <a:rPr lang="en-US" altLang="zh-CN" sz="2400" baseline="-25000"/>
                <a:t>m-1,1</a:t>
              </a:r>
              <a:r>
                <a:rPr lang="en-US" altLang="zh-CN" sz="2400"/>
                <a:t>  a</a:t>
              </a:r>
              <a:r>
                <a:rPr lang="en-US" altLang="zh-CN" sz="2400" baseline="-25000"/>
                <a:t>m1,2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r>
                <a:rPr lang="en-US" altLang="zh-CN" sz="2400"/>
                <a:t> a</a:t>
              </a:r>
              <a:r>
                <a:rPr lang="en-US" altLang="zh-CN" sz="2400" baseline="-25000"/>
                <a:t>m-1,n-1</a:t>
              </a:r>
              <a:r>
                <a:rPr lang="en-US" altLang="zh-CN" sz="2400"/>
                <a:t>      </a:t>
              </a:r>
              <a:endParaRPr lang="zh-CN" altLang="en-US" sz="2000" baseline="-25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58" name="AutoShape 21">
              <a:extLst>
                <a:ext uri="{FF2B5EF4-FFF2-40B4-BE49-F238E27FC236}">
                  <a16:creationId xmlns:a16="http://schemas.microsoft.com/office/drawing/2014/main" id="{3F01F48D-42E5-42ED-9A19-9160139EE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96"/>
              <a:ext cx="45" cy="953"/>
            </a:xfrm>
            <a:prstGeom prst="lef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59" name="AutoShape 22">
              <a:extLst>
                <a:ext uri="{FF2B5EF4-FFF2-40B4-BE49-F238E27FC236}">
                  <a16:creationId xmlns:a16="http://schemas.microsoft.com/office/drawing/2014/main" id="{59652C65-9000-4C3E-8B20-D910E3EC9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296"/>
              <a:ext cx="45" cy="953"/>
            </a:xfrm>
            <a:prstGeom prst="righ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0" name="AutoShape 23">
              <a:extLst>
                <a:ext uri="{FF2B5EF4-FFF2-40B4-BE49-F238E27FC236}">
                  <a16:creationId xmlns:a16="http://schemas.microsoft.com/office/drawing/2014/main" id="{FBA027CF-1706-448F-A6FB-F359FBB07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296"/>
              <a:ext cx="45" cy="953"/>
            </a:xfrm>
            <a:prstGeom prst="lef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1" name="AutoShape 24">
              <a:extLst>
                <a:ext uri="{FF2B5EF4-FFF2-40B4-BE49-F238E27FC236}">
                  <a16:creationId xmlns:a16="http://schemas.microsoft.com/office/drawing/2014/main" id="{54EEB36B-F5C2-4119-805B-32E15895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2296"/>
              <a:ext cx="45" cy="953"/>
            </a:xfrm>
            <a:prstGeom prst="righ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2" name="AutoShape 25">
              <a:extLst>
                <a:ext uri="{FF2B5EF4-FFF2-40B4-BE49-F238E27FC236}">
                  <a16:creationId xmlns:a16="http://schemas.microsoft.com/office/drawing/2014/main" id="{D71256CE-35F2-4EC9-8D30-4F33F6B9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296"/>
              <a:ext cx="45" cy="953"/>
            </a:xfrm>
            <a:prstGeom prst="lef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3" name="AutoShape 26">
              <a:extLst>
                <a:ext uri="{FF2B5EF4-FFF2-40B4-BE49-F238E27FC236}">
                  <a16:creationId xmlns:a16="http://schemas.microsoft.com/office/drawing/2014/main" id="{0973EB84-687E-4CA8-949F-1736F4A05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296"/>
              <a:ext cx="45" cy="953"/>
            </a:xfrm>
            <a:prstGeom prst="righ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4" name="AutoShape 27">
              <a:extLst>
                <a:ext uri="{FF2B5EF4-FFF2-40B4-BE49-F238E27FC236}">
                  <a16:creationId xmlns:a16="http://schemas.microsoft.com/office/drawing/2014/main" id="{46FAD4B4-8851-454E-89D9-0001AD716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296"/>
              <a:ext cx="45" cy="953"/>
            </a:xfrm>
            <a:prstGeom prst="lef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65" name="AutoShape 28">
              <a:extLst>
                <a:ext uri="{FF2B5EF4-FFF2-40B4-BE49-F238E27FC236}">
                  <a16:creationId xmlns:a16="http://schemas.microsoft.com/office/drawing/2014/main" id="{EF7FED30-BFA7-43CD-B50A-ABE38191A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2296"/>
              <a:ext cx="45" cy="953"/>
            </a:xfrm>
            <a:prstGeom prst="rightBracket">
              <a:avLst>
                <a:gd name="adj" fmla="val 1764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4344" name="Group 38">
            <a:extLst>
              <a:ext uri="{FF2B5EF4-FFF2-40B4-BE49-F238E27FC236}">
                <a16:creationId xmlns:a16="http://schemas.microsoft.com/office/drawing/2014/main" id="{D25FDE56-BFD8-494E-BC77-D5E1288510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7563"/>
            <a:ext cx="3960813" cy="1800225"/>
            <a:chOff x="288" y="2205"/>
            <a:chExt cx="2495" cy="1134"/>
          </a:xfrm>
        </p:grpSpPr>
        <p:grpSp>
          <p:nvGrpSpPr>
            <p:cNvPr id="14345" name="Group 19">
              <a:extLst>
                <a:ext uri="{FF2B5EF4-FFF2-40B4-BE49-F238E27FC236}">
                  <a16:creationId xmlns:a16="http://schemas.microsoft.com/office/drawing/2014/main" id="{9F59C47E-2869-4198-B35B-50B0BE0D3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205"/>
              <a:ext cx="2495" cy="1116"/>
              <a:chOff x="288" y="2205"/>
              <a:chExt cx="2495" cy="1116"/>
            </a:xfrm>
          </p:grpSpPr>
          <p:grpSp>
            <p:nvGrpSpPr>
              <p:cNvPr id="14352" name="Group 8">
                <a:extLst>
                  <a:ext uri="{FF2B5EF4-FFF2-40B4-BE49-F238E27FC236}">
                    <a16:creationId xmlns:a16="http://schemas.microsoft.com/office/drawing/2014/main" id="{8E9B6EEC-BA2C-4AA0-88C1-2C1F046F7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301"/>
                <a:ext cx="2495" cy="1008"/>
                <a:chOff x="624" y="4416"/>
                <a:chExt cx="1584" cy="1008"/>
              </a:xfrm>
            </p:grpSpPr>
            <p:sp>
              <p:nvSpPr>
                <p:cNvPr id="14354" name="AutoShape 9">
                  <a:extLst>
                    <a:ext uri="{FF2B5EF4-FFF2-40B4-BE49-F238E27FC236}">
                      <a16:creationId xmlns:a16="http://schemas.microsoft.com/office/drawing/2014/main" id="{E4DC1C46-9F55-495A-AAAB-926FF54C6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" y="4464"/>
                  <a:ext cx="48" cy="960"/>
                </a:xfrm>
                <a:prstGeom prst="leftBracket">
                  <a:avLst>
                    <a:gd name="adj" fmla="val 16666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4355" name="AutoShape 10">
                  <a:extLst>
                    <a:ext uri="{FF2B5EF4-FFF2-40B4-BE49-F238E27FC236}">
                      <a16:creationId xmlns:a16="http://schemas.microsoft.com/office/drawing/2014/main" id="{11BBBA93-6A01-4C5D-9F75-7725D4E101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160" y="4416"/>
                  <a:ext cx="48" cy="1008"/>
                </a:xfrm>
                <a:prstGeom prst="leftBracket">
                  <a:avLst>
                    <a:gd name="adj" fmla="val 17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14353" name="Text Box 11">
                <a:extLst>
                  <a:ext uri="{FF2B5EF4-FFF2-40B4-BE49-F238E27FC236}">
                    <a16:creationId xmlns:a16="http://schemas.microsoft.com/office/drawing/2014/main" id="{4952175E-CCA5-4BD1-8978-4437FF9D7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2205"/>
                <a:ext cx="2404" cy="1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a</a:t>
                </a:r>
                <a:r>
                  <a:rPr lang="en-US" altLang="zh-CN" sz="2400" baseline="-25000"/>
                  <a:t>00</a:t>
                </a:r>
                <a:r>
                  <a:rPr lang="en-US" altLang="zh-CN" sz="2400"/>
                  <a:t>     a</a:t>
                </a:r>
                <a:r>
                  <a:rPr lang="en-US" altLang="zh-CN" sz="2400" baseline="-25000"/>
                  <a:t>01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02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 a</a:t>
                </a:r>
                <a:r>
                  <a:rPr lang="en-US" altLang="zh-CN" sz="2400" baseline="-25000"/>
                  <a:t>0,n-1</a:t>
                </a:r>
                <a:endParaRPr lang="en-US" altLang="zh-CN" sz="240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a</a:t>
                </a:r>
                <a:r>
                  <a:rPr lang="en-US" altLang="zh-CN" sz="2400" baseline="-25000"/>
                  <a:t>10</a:t>
                </a:r>
                <a:r>
                  <a:rPr lang="en-US" altLang="zh-CN" sz="2400"/>
                  <a:t>     a</a:t>
                </a:r>
                <a:r>
                  <a:rPr lang="en-US" altLang="zh-CN" sz="2400" baseline="-25000"/>
                  <a:t>11</a:t>
                </a:r>
                <a:r>
                  <a:rPr lang="en-US" altLang="zh-CN" sz="2400"/>
                  <a:t>    a</a:t>
                </a:r>
                <a:r>
                  <a:rPr lang="en-US" altLang="zh-CN" sz="2400" baseline="-25000"/>
                  <a:t>12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 a</a:t>
                </a:r>
                <a:r>
                  <a:rPr lang="en-US" altLang="zh-CN" sz="2400" baseline="-25000"/>
                  <a:t>1,n-1</a:t>
                </a:r>
                <a:endParaRPr lang="en-US" altLang="zh-CN" sz="240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:       :       :         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/>
                  <a:t> a</a:t>
                </a:r>
                <a:r>
                  <a:rPr lang="en-US" altLang="zh-CN" sz="2400" baseline="-25000"/>
                  <a:t>m-1,0</a:t>
                </a:r>
                <a:r>
                  <a:rPr lang="en-US" altLang="zh-CN" sz="2400"/>
                  <a:t>  a</a:t>
                </a:r>
                <a:r>
                  <a:rPr lang="en-US" altLang="zh-CN" sz="2400" baseline="-25000"/>
                  <a:t>m-1,1</a:t>
                </a:r>
                <a:r>
                  <a:rPr lang="en-US" altLang="zh-CN" sz="2400"/>
                  <a:t> a</a:t>
                </a:r>
                <a:r>
                  <a:rPr lang="en-US" altLang="zh-CN" sz="2400" baseline="-25000"/>
                  <a:t>m1,2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2400"/>
                  <a:t>a</a:t>
                </a:r>
                <a:r>
                  <a:rPr lang="en-US" altLang="zh-CN" sz="2400" baseline="-25000"/>
                  <a:t>m-1,n-1</a:t>
                </a:r>
                <a:r>
                  <a:rPr lang="en-US" altLang="zh-CN" sz="2400"/>
                  <a:t>      </a:t>
                </a:r>
                <a:endParaRPr lang="zh-CN" altLang="en-US" sz="2000" baseline="-25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4346" name="AutoShape 30">
              <a:extLst>
                <a:ext uri="{FF2B5EF4-FFF2-40B4-BE49-F238E27FC236}">
                  <a16:creationId xmlns:a16="http://schemas.microsoft.com/office/drawing/2014/main" id="{F81361BC-8849-4F33-8CB7-89DDCE526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296"/>
              <a:ext cx="91" cy="182"/>
            </a:xfrm>
            <a:prstGeom prst="leftBracke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47" name="AutoShape 31">
              <a:extLst>
                <a:ext uri="{FF2B5EF4-FFF2-40B4-BE49-F238E27FC236}">
                  <a16:creationId xmlns:a16="http://schemas.microsoft.com/office/drawing/2014/main" id="{E8D921F7-0399-45EC-983B-FFE7C7EF3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296"/>
              <a:ext cx="46" cy="181"/>
            </a:xfrm>
            <a:prstGeom prst="rightBracket">
              <a:avLst>
                <a:gd name="adj" fmla="val 327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48" name="AutoShape 32">
              <a:extLst>
                <a:ext uri="{FF2B5EF4-FFF2-40B4-BE49-F238E27FC236}">
                  <a16:creationId xmlns:a16="http://schemas.microsoft.com/office/drawing/2014/main" id="{78645A59-7AD8-4638-8636-CF48D178C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614"/>
              <a:ext cx="46" cy="181"/>
            </a:xfrm>
            <a:prstGeom prst="rightBracket">
              <a:avLst>
                <a:gd name="adj" fmla="val 327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49" name="AutoShape 33">
              <a:extLst>
                <a:ext uri="{FF2B5EF4-FFF2-40B4-BE49-F238E27FC236}">
                  <a16:creationId xmlns:a16="http://schemas.microsoft.com/office/drawing/2014/main" id="{2A1F2F71-55C6-4813-9E68-45B64D646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158"/>
              <a:ext cx="46" cy="181"/>
            </a:xfrm>
            <a:prstGeom prst="rightBracket">
              <a:avLst>
                <a:gd name="adj" fmla="val 327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50" name="AutoShape 34">
              <a:extLst>
                <a:ext uri="{FF2B5EF4-FFF2-40B4-BE49-F238E27FC236}">
                  <a16:creationId xmlns:a16="http://schemas.microsoft.com/office/drawing/2014/main" id="{9064985C-5C37-498F-A56C-E98CF2DF6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568"/>
              <a:ext cx="91" cy="182"/>
            </a:xfrm>
            <a:prstGeom prst="leftBracke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51" name="AutoShape 35">
              <a:extLst>
                <a:ext uri="{FF2B5EF4-FFF2-40B4-BE49-F238E27FC236}">
                  <a16:creationId xmlns:a16="http://schemas.microsoft.com/office/drawing/2014/main" id="{52BB181C-F28C-4398-BB14-6D0BFD60B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3113"/>
              <a:ext cx="91" cy="182"/>
            </a:xfrm>
            <a:prstGeom prst="leftBracke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51DB7A2-EB59-47D2-964D-7BF265479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005" y="179325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二、二维数组的顺序表示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F6A7AB4-E466-4B90-8327-E5096335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718" y="638859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E3A8CF0-0509-440B-A6F8-A03113F142A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59E2D2E9-7B49-49C4-BD39-6B049606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17" y="1074372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第二节　数组的表示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76A8792-7D6C-4BD6-8BEB-90E625B18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717" y="2531442"/>
            <a:ext cx="3038475" cy="1905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mxn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以行序为主序存储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E5BED4A-C0E6-40C3-9DFD-B5CBABFE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2" y="240807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第５章　数组和广义表</a:t>
            </a:r>
          </a:p>
        </p:txBody>
      </p:sp>
      <p:grpSp>
        <p:nvGrpSpPr>
          <p:cNvPr id="15367" name="Group 33">
            <a:extLst>
              <a:ext uri="{FF2B5EF4-FFF2-40B4-BE49-F238E27FC236}">
                <a16:creationId xmlns:a16="http://schemas.microsoft.com/office/drawing/2014/main" id="{332745A3-9B7D-454F-817A-B450B8EA993A}"/>
              </a:ext>
            </a:extLst>
          </p:cNvPr>
          <p:cNvGrpSpPr>
            <a:grpSpLocks/>
          </p:cNvGrpSpPr>
          <p:nvPr/>
        </p:nvGrpSpPr>
        <p:grpSpPr bwMode="auto">
          <a:xfrm>
            <a:off x="3778555" y="2348880"/>
            <a:ext cx="5184775" cy="1800225"/>
            <a:chOff x="2381" y="1752"/>
            <a:chExt cx="3266" cy="1134"/>
          </a:xfrm>
        </p:grpSpPr>
        <p:grpSp>
          <p:nvGrpSpPr>
            <p:cNvPr id="15397" name="Group 20">
              <a:extLst>
                <a:ext uri="{FF2B5EF4-FFF2-40B4-BE49-F238E27FC236}">
                  <a16:creationId xmlns:a16="http://schemas.microsoft.com/office/drawing/2014/main" id="{EEC1F15C-C58F-455F-9EDB-8038895B3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752"/>
              <a:ext cx="2495" cy="1134"/>
              <a:chOff x="288" y="2205"/>
              <a:chExt cx="2495" cy="1134"/>
            </a:xfrm>
          </p:grpSpPr>
          <p:grpSp>
            <p:nvGrpSpPr>
              <p:cNvPr id="15399" name="Group 21">
                <a:extLst>
                  <a:ext uri="{FF2B5EF4-FFF2-40B4-BE49-F238E27FC236}">
                    <a16:creationId xmlns:a16="http://schemas.microsoft.com/office/drawing/2014/main" id="{694D5C6B-DA75-46FC-89C3-2D05D5DFBB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205"/>
                <a:ext cx="2495" cy="1116"/>
                <a:chOff x="288" y="2205"/>
                <a:chExt cx="2495" cy="1116"/>
              </a:xfrm>
            </p:grpSpPr>
            <p:grpSp>
              <p:nvGrpSpPr>
                <p:cNvPr id="15406" name="Group 22">
                  <a:extLst>
                    <a:ext uri="{FF2B5EF4-FFF2-40B4-BE49-F238E27FC236}">
                      <a16:creationId xmlns:a16="http://schemas.microsoft.com/office/drawing/2014/main" id="{43C521F2-4FF8-4D26-9983-9D4308A8DA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2301"/>
                  <a:ext cx="2495" cy="1008"/>
                  <a:chOff x="624" y="4416"/>
                  <a:chExt cx="1584" cy="1008"/>
                </a:xfrm>
              </p:grpSpPr>
              <p:sp>
                <p:nvSpPr>
                  <p:cNvPr id="15408" name="AutoShape 23">
                    <a:extLst>
                      <a:ext uri="{FF2B5EF4-FFF2-40B4-BE49-F238E27FC236}">
                        <a16:creationId xmlns:a16="http://schemas.microsoft.com/office/drawing/2014/main" id="{CA7B88D8-C0B6-40DB-AEB3-69DED06164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4464"/>
                    <a:ext cx="48" cy="960"/>
                  </a:xfrm>
                  <a:prstGeom prst="leftBracket">
                    <a:avLst>
                      <a:gd name="adj" fmla="val 166667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5409" name="AutoShape 24">
                    <a:extLst>
                      <a:ext uri="{FF2B5EF4-FFF2-40B4-BE49-F238E27FC236}">
                        <a16:creationId xmlns:a16="http://schemas.microsoft.com/office/drawing/2014/main" id="{8A684916-0344-4F00-8B4E-F794753A2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160" y="4416"/>
                    <a:ext cx="48" cy="1008"/>
                  </a:xfrm>
                  <a:prstGeom prst="leftBracket">
                    <a:avLst>
                      <a:gd name="adj" fmla="val 175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sp>
              <p:nvSpPr>
                <p:cNvPr id="15407" name="Text Box 25">
                  <a:extLst>
                    <a:ext uri="{FF2B5EF4-FFF2-40B4-BE49-F238E27FC236}">
                      <a16:creationId xmlns:a16="http://schemas.microsoft.com/office/drawing/2014/main" id="{B19950A6-F965-4431-8409-FA3542BAA3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" y="2205"/>
                  <a:ext cx="2404" cy="1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/>
                    <a:t>  a</a:t>
                  </a:r>
                  <a:r>
                    <a:rPr lang="en-US" altLang="zh-CN" sz="2400" baseline="-25000" dirty="0"/>
                    <a:t>00</a:t>
                  </a:r>
                  <a:r>
                    <a:rPr lang="en-US" altLang="zh-CN" sz="2400" dirty="0"/>
                    <a:t>     a</a:t>
                  </a:r>
                  <a:r>
                    <a:rPr lang="en-US" altLang="zh-CN" sz="2400" baseline="-25000" dirty="0"/>
                    <a:t>01</a:t>
                  </a:r>
                  <a:r>
                    <a:rPr lang="en-US" altLang="zh-CN" sz="2400" dirty="0"/>
                    <a:t>    a</a:t>
                  </a:r>
                  <a:r>
                    <a:rPr lang="en-US" altLang="zh-CN" sz="2400" baseline="-25000" dirty="0"/>
                    <a:t>02  </a:t>
                  </a:r>
                  <a:r>
                    <a:rPr lang="en-US" altLang="zh-CN" sz="2400" dirty="0">
                      <a:latin typeface="Times New Roman" panose="02020603050405020304" pitchFamily="18" charset="0"/>
                    </a:rPr>
                    <a:t>…</a:t>
                  </a:r>
                  <a:r>
                    <a:rPr lang="en-US" altLang="zh-CN" sz="2400" dirty="0"/>
                    <a:t> a</a:t>
                  </a:r>
                  <a:r>
                    <a:rPr lang="en-US" altLang="zh-CN" sz="2400" baseline="-25000" dirty="0"/>
                    <a:t>0,n-1</a:t>
                  </a:r>
                  <a:endParaRPr lang="en-US" altLang="zh-CN" sz="2400" dirty="0"/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/>
                    <a:t>  a</a:t>
                  </a:r>
                  <a:r>
                    <a:rPr lang="en-US" altLang="zh-CN" sz="2400" baseline="-25000" dirty="0"/>
                    <a:t>10</a:t>
                  </a:r>
                  <a:r>
                    <a:rPr lang="en-US" altLang="zh-CN" sz="2400" dirty="0"/>
                    <a:t>     a</a:t>
                  </a:r>
                  <a:r>
                    <a:rPr lang="en-US" altLang="zh-CN" sz="2400" baseline="-25000" dirty="0"/>
                    <a:t>11</a:t>
                  </a:r>
                  <a:r>
                    <a:rPr lang="en-US" altLang="zh-CN" sz="2400" dirty="0"/>
                    <a:t>    a</a:t>
                  </a:r>
                  <a:r>
                    <a:rPr lang="en-US" altLang="zh-CN" sz="2400" baseline="-25000" dirty="0"/>
                    <a:t>12  </a:t>
                  </a:r>
                  <a:r>
                    <a:rPr lang="en-US" altLang="zh-CN" sz="2400" dirty="0">
                      <a:latin typeface="Times New Roman" panose="02020603050405020304" pitchFamily="18" charset="0"/>
                    </a:rPr>
                    <a:t>…</a:t>
                  </a:r>
                  <a:r>
                    <a:rPr lang="en-US" altLang="zh-CN" sz="2400" dirty="0"/>
                    <a:t> a</a:t>
                  </a:r>
                  <a:r>
                    <a:rPr lang="en-US" altLang="zh-CN" sz="2400" baseline="-25000" dirty="0"/>
                    <a:t>1,n-1</a:t>
                  </a:r>
                  <a:endParaRPr lang="en-US" altLang="zh-CN" sz="2400" dirty="0"/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/>
                    <a:t>   :       :       :         :</a:t>
                  </a:r>
                </a:p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400" dirty="0"/>
                    <a:t> a</a:t>
                  </a:r>
                  <a:r>
                    <a:rPr lang="en-US" altLang="zh-CN" sz="2400" baseline="-25000" dirty="0"/>
                    <a:t>m-1,0</a:t>
                  </a:r>
                  <a:r>
                    <a:rPr lang="en-US" altLang="zh-CN" sz="2400" dirty="0"/>
                    <a:t>  a</a:t>
                  </a:r>
                  <a:r>
                    <a:rPr lang="en-US" altLang="zh-CN" sz="2400" baseline="-25000" dirty="0"/>
                    <a:t>m-1,1</a:t>
                  </a:r>
                  <a:r>
                    <a:rPr lang="en-US" altLang="zh-CN" sz="2400" dirty="0"/>
                    <a:t> a</a:t>
                  </a:r>
                  <a:r>
                    <a:rPr lang="en-US" altLang="zh-CN" sz="2400" baseline="-25000" dirty="0"/>
                    <a:t>m1,2</a:t>
                  </a:r>
                  <a:r>
                    <a:rPr lang="en-US" altLang="zh-CN" sz="2400" dirty="0">
                      <a:latin typeface="Times New Roman" panose="02020603050405020304" pitchFamily="18" charset="0"/>
                    </a:rPr>
                    <a:t>…</a:t>
                  </a:r>
                  <a:r>
                    <a:rPr lang="en-US" altLang="zh-CN" sz="2400" dirty="0"/>
                    <a:t>a</a:t>
                  </a:r>
                  <a:r>
                    <a:rPr lang="en-US" altLang="zh-CN" sz="2400" baseline="-25000" dirty="0"/>
                    <a:t>m-1,n-1</a:t>
                  </a:r>
                  <a:r>
                    <a:rPr lang="en-US" altLang="zh-CN" sz="2400" dirty="0"/>
                    <a:t>      </a:t>
                  </a:r>
                  <a:endParaRPr lang="zh-CN" altLang="en-US" sz="2000" baseline="-25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5400" name="AutoShape 26">
                <a:extLst>
                  <a:ext uri="{FF2B5EF4-FFF2-40B4-BE49-F238E27FC236}">
                    <a16:creationId xmlns:a16="http://schemas.microsoft.com/office/drawing/2014/main" id="{C7C8F35F-22D0-4D54-82E6-66CA60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" y="2296"/>
                <a:ext cx="91" cy="182"/>
              </a:xfrm>
              <a:prstGeom prst="leftBracke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1" name="AutoShape 27">
                <a:extLst>
                  <a:ext uri="{FF2B5EF4-FFF2-40B4-BE49-F238E27FC236}">
                    <a16:creationId xmlns:a16="http://schemas.microsoft.com/office/drawing/2014/main" id="{0EAD569B-C6D3-48B3-B52A-D83BDF03F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2296"/>
                <a:ext cx="46" cy="181"/>
              </a:xfrm>
              <a:prstGeom prst="rightBracket">
                <a:avLst>
                  <a:gd name="adj" fmla="val 3279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2" name="AutoShape 28">
                <a:extLst>
                  <a:ext uri="{FF2B5EF4-FFF2-40B4-BE49-F238E27FC236}">
                    <a16:creationId xmlns:a16="http://schemas.microsoft.com/office/drawing/2014/main" id="{0AFFC6C6-E2FC-4F83-83E2-3FEC9F869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2614"/>
                <a:ext cx="46" cy="181"/>
              </a:xfrm>
              <a:prstGeom prst="rightBracket">
                <a:avLst>
                  <a:gd name="adj" fmla="val 3279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3" name="AutoShape 29">
                <a:extLst>
                  <a:ext uri="{FF2B5EF4-FFF2-40B4-BE49-F238E27FC236}">
                    <a16:creationId xmlns:a16="http://schemas.microsoft.com/office/drawing/2014/main" id="{C17366DB-434E-40E8-A389-96BA57B7D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" y="3158"/>
                <a:ext cx="46" cy="181"/>
              </a:xfrm>
              <a:prstGeom prst="rightBracket">
                <a:avLst>
                  <a:gd name="adj" fmla="val 3279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4" name="AutoShape 30">
                <a:extLst>
                  <a:ext uri="{FF2B5EF4-FFF2-40B4-BE49-F238E27FC236}">
                    <a16:creationId xmlns:a16="http://schemas.microsoft.com/office/drawing/2014/main" id="{E88DF99C-BEE4-4889-AD2E-DF7C81D6C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" y="2568"/>
                <a:ext cx="91" cy="182"/>
              </a:xfrm>
              <a:prstGeom prst="leftBracke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5" name="AutoShape 31">
                <a:extLst>
                  <a:ext uri="{FF2B5EF4-FFF2-40B4-BE49-F238E27FC236}">
                    <a16:creationId xmlns:a16="http://schemas.microsoft.com/office/drawing/2014/main" id="{B913DCCC-861B-4947-AE6C-0316B3776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" y="3113"/>
                <a:ext cx="91" cy="182"/>
              </a:xfrm>
              <a:prstGeom prst="leftBracke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5398" name="Text Box 32">
              <a:extLst>
                <a:ext uri="{FF2B5EF4-FFF2-40B4-BE49-F238E27FC236}">
                  <a16:creationId xmlns:a16="http://schemas.microsoft.com/office/drawing/2014/main" id="{9F96922B-D807-4665-9880-DAE399E9F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205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  <a:r>
                <a:rPr lang="en-US" altLang="zh-CN" sz="2400" baseline="-25000"/>
                <a:t>mxn</a:t>
              </a:r>
              <a:r>
                <a:rPr lang="en-US" altLang="zh-CN" sz="2400"/>
                <a:t>=</a:t>
              </a:r>
            </a:p>
          </p:txBody>
        </p:sp>
      </p:grpSp>
      <p:graphicFrame>
        <p:nvGraphicFramePr>
          <p:cNvPr id="239728" name="Group 112">
            <a:extLst>
              <a:ext uri="{FF2B5EF4-FFF2-40B4-BE49-F238E27FC236}">
                <a16:creationId xmlns:a16="http://schemas.microsoft.com/office/drawing/2014/main" id="{44349D55-3C67-4E75-9C94-14797E06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78669"/>
              </p:ext>
            </p:extLst>
          </p:nvPr>
        </p:nvGraphicFramePr>
        <p:xfrm>
          <a:off x="320981" y="4365325"/>
          <a:ext cx="8642350" cy="592137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2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</a:t>
                      </a:r>
                      <a:endParaRPr kumimoji="1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01</a:t>
                      </a:r>
                      <a:endParaRPr kumimoji="1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0,n-1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1,n-1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m-1,0</a:t>
                      </a:r>
                      <a:endParaRPr kumimoji="1" lang="zh-CN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黑体" pitchFamily="2" charset="-122"/>
                        </a:rPr>
                        <a:t>…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a</a:t>
                      </a:r>
                      <a:r>
                        <a:rPr kumimoji="1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m-1,n-1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96" name="Rectangle 114">
            <a:extLst>
              <a:ext uri="{FF2B5EF4-FFF2-40B4-BE49-F238E27FC236}">
                <a16:creationId xmlns:a16="http://schemas.microsoft.com/office/drawing/2014/main" id="{504396D4-AFC6-4B98-93EF-73C5D963A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05" y="5012705"/>
            <a:ext cx="874871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+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x n + j) x L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是二维数组的起始存储地址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为每个数据元素占用存储单元的长度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LOC(a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ij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= LOC(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+ ((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-s)x n + (j-t)) x L</a:t>
            </a:r>
          </a:p>
          <a:p>
            <a:pPr marL="0" indent="0" eaLnBrk="1" hangingPunct="1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3465</TotalTime>
  <Words>2375</Words>
  <Application>Microsoft Office PowerPoint</Application>
  <PresentationFormat>全屏显示(4:3)</PresentationFormat>
  <Paragraphs>457</Paragraphs>
  <Slides>26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华文彩云</vt:lpstr>
      <vt:lpstr>隶书</vt:lpstr>
      <vt:lpstr>Arial</vt:lpstr>
      <vt:lpstr>Tahoma</vt:lpstr>
      <vt:lpstr>Times New Roman</vt:lpstr>
      <vt:lpstr>Wingdings</vt:lpstr>
      <vt:lpstr>数字图像处理</vt:lpstr>
      <vt:lpstr>位图图像</vt:lpstr>
      <vt:lpstr>第五章 数组和广义表</vt:lpstr>
      <vt:lpstr>一、数组</vt:lpstr>
      <vt:lpstr>一、数组</vt:lpstr>
      <vt:lpstr>二、一维数组</vt:lpstr>
      <vt:lpstr>三、二维数组</vt:lpstr>
      <vt:lpstr>三、多维数组</vt:lpstr>
      <vt:lpstr>一、数组的顺序表示</vt:lpstr>
      <vt:lpstr>二、二维数组的顺序表示</vt:lpstr>
      <vt:lpstr>二、二维数组的顺序表示</vt:lpstr>
      <vt:lpstr>二、二维数组的顺序表示</vt:lpstr>
      <vt:lpstr>三、多维数组的顺序表示</vt:lpstr>
      <vt:lpstr>三、多维数组的顺序表示</vt:lpstr>
      <vt:lpstr>一、矩阵的压缩存储</vt:lpstr>
      <vt:lpstr>二、特殊矩阵</vt:lpstr>
      <vt:lpstr>二、特殊矩阵</vt:lpstr>
      <vt:lpstr>二、特殊矩阵(对称下三角矩阵存储)</vt:lpstr>
      <vt:lpstr>二、特殊矩阵(对称上三角矩阵存储)</vt:lpstr>
      <vt:lpstr>三、稀疏矩阵</vt:lpstr>
      <vt:lpstr>三、稀疏矩阵(三元组)</vt:lpstr>
      <vt:lpstr>三、稀疏矩阵(转置运算)</vt:lpstr>
      <vt:lpstr>一、广义表的定义</vt:lpstr>
      <vt:lpstr>二、广义表举例</vt:lpstr>
      <vt:lpstr>三、广义表的表头</vt:lpstr>
      <vt:lpstr>四、广义表的表尾</vt:lpstr>
      <vt:lpstr>一、广义表的存储结构</vt:lpstr>
      <vt:lpstr>一、广义表的存储结构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郑 彦薇</cp:lastModifiedBy>
  <cp:revision>623</cp:revision>
  <cp:lastPrinted>1601-01-01T00:00:00Z</cp:lastPrinted>
  <dcterms:created xsi:type="dcterms:W3CDTF">2002-05-23T03:32:32Z</dcterms:created>
  <dcterms:modified xsi:type="dcterms:W3CDTF">2021-12-27T07:47:48Z</dcterms:modified>
</cp:coreProperties>
</file>