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300" r:id="rId2"/>
    <p:sldId id="301" r:id="rId3"/>
    <p:sldId id="302" r:id="rId4"/>
    <p:sldId id="348" r:id="rId5"/>
    <p:sldId id="303" r:id="rId6"/>
    <p:sldId id="304" r:id="rId7"/>
    <p:sldId id="305" r:id="rId8"/>
    <p:sldId id="306" r:id="rId9"/>
    <p:sldId id="307" r:id="rId10"/>
    <p:sldId id="390" r:id="rId11"/>
    <p:sldId id="392" r:id="rId12"/>
    <p:sldId id="308" r:id="rId13"/>
    <p:sldId id="309" r:id="rId14"/>
    <p:sldId id="310" r:id="rId15"/>
    <p:sldId id="312" r:id="rId16"/>
    <p:sldId id="333" r:id="rId17"/>
    <p:sldId id="315" r:id="rId18"/>
    <p:sldId id="316" r:id="rId19"/>
    <p:sldId id="317" r:id="rId20"/>
    <p:sldId id="318" r:id="rId21"/>
    <p:sldId id="319" r:id="rId22"/>
    <p:sldId id="320" r:id="rId23"/>
    <p:sldId id="391" r:id="rId24"/>
    <p:sldId id="394" r:id="rId25"/>
    <p:sldId id="395" r:id="rId26"/>
    <p:sldId id="356" r:id="rId27"/>
    <p:sldId id="322" r:id="rId28"/>
    <p:sldId id="323" r:id="rId29"/>
    <p:sldId id="338" r:id="rId30"/>
    <p:sldId id="324" r:id="rId31"/>
    <p:sldId id="339" r:id="rId32"/>
    <p:sldId id="353" r:id="rId33"/>
    <p:sldId id="351" r:id="rId34"/>
    <p:sldId id="352" r:id="rId35"/>
    <p:sldId id="354" r:id="rId36"/>
    <p:sldId id="355" r:id="rId37"/>
    <p:sldId id="382" r:id="rId38"/>
    <p:sldId id="383" r:id="rId39"/>
    <p:sldId id="384" r:id="rId40"/>
    <p:sldId id="38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FF7C80"/>
    <a:srgbClr val="CC3300"/>
    <a:srgbClr val="808080"/>
    <a:srgbClr val="DDDDDD"/>
    <a:srgbClr val="AC549B"/>
    <a:srgbClr val="3333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8013" autoAdjust="0"/>
    <p:restoredTop sz="54932" autoAdjust="0"/>
  </p:normalViewPr>
  <p:slideViewPr>
    <p:cSldViewPr>
      <p:cViewPr varScale="1">
        <p:scale>
          <a:sx n="54" d="100"/>
          <a:sy n="54" d="100"/>
        </p:scale>
        <p:origin x="26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31.xml"/><Relationship Id="rId3" Type="http://schemas.openxmlformats.org/officeDocument/2006/relationships/slide" Target="slides/slide3.xml"/><Relationship Id="rId21" Type="http://schemas.openxmlformats.org/officeDocument/2006/relationships/slide" Target="slides/slide26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3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5.xml"/><Relationship Id="rId29" Type="http://schemas.openxmlformats.org/officeDocument/2006/relationships/slide" Target="slides/slide34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>
            <a:extLst>
              <a:ext uri="{FF2B5EF4-FFF2-40B4-BE49-F238E27FC236}">
                <a16:creationId xmlns:a16="http://schemas.microsoft.com/office/drawing/2014/main" id="{8C0FB609-01AB-4BFC-BD1E-3CD0A42817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1027">
            <a:extLst>
              <a:ext uri="{FF2B5EF4-FFF2-40B4-BE49-F238E27FC236}">
                <a16:creationId xmlns:a16="http://schemas.microsoft.com/office/drawing/2014/main" id="{E9F39092-B2B6-4149-8A13-750630DFE5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1028">
            <a:extLst>
              <a:ext uri="{FF2B5EF4-FFF2-40B4-BE49-F238E27FC236}">
                <a16:creationId xmlns:a16="http://schemas.microsoft.com/office/drawing/2014/main" id="{8ACB29A7-2058-49FC-AD9E-04917C1A29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1029">
            <a:extLst>
              <a:ext uri="{FF2B5EF4-FFF2-40B4-BE49-F238E27FC236}">
                <a16:creationId xmlns:a16="http://schemas.microsoft.com/office/drawing/2014/main" id="{CA4F016C-C435-477D-8F85-B44DEE0E61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EA7DE3-AD3A-4013-9133-199A0908F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4241799-D88F-4470-A768-623368BC6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DD13E68-3DDE-43F0-B2D0-DE3F5B967D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32C7D5-1D3C-499C-A150-36E88100840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F1A54542-04C9-4601-BCA7-81150EACF8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DEFE402F-6C6C-4216-BE08-961CA85C5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E32C168F-62FF-45F9-9200-93A744573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5198D3-7567-4379-9E7E-2B792BAD22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9352638E-BA4B-4568-975D-404457614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716CE9A4-3288-49DA-9AA1-009C4B1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013C0AA7-3C5B-4E2D-B6BE-75888DAEC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F800FB-8F58-4EB4-B1FF-64EB9824F97D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9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759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43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2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在叶子结点集合确定的前提下，二叉树可以有许多不同的形态。哈夫曼树是所有可能的二叉树形态中，树的带权路径长度最小的二叉树。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51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25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E4B9A27B-FCD6-4F7F-8CA9-A41C371C7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8F254AA4-C152-4C19-8DA4-171908F52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在设计</a:t>
            </a:r>
            <a:r>
              <a:rPr lang="en-US" altLang="zh-CN" dirty="0"/>
              <a:t>Huffman</a:t>
            </a:r>
            <a:r>
              <a:rPr lang="zh-CN" altLang="en-US" dirty="0"/>
              <a:t>树的结点结构时，考虑到在寻求</a:t>
            </a:r>
            <a:r>
              <a:rPr lang="en-US" altLang="zh-CN" dirty="0"/>
              <a:t>Huffman</a:t>
            </a:r>
            <a:r>
              <a:rPr lang="zh-CN" altLang="en-US" dirty="0"/>
              <a:t>编码的过程中，需要多次从叶子结点向根结点回溯，因此采用三叉链表结构。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假设叶子结点数为</a:t>
            </a:r>
            <a:r>
              <a:rPr lang="en-US" altLang="zh-CN" dirty="0"/>
              <a:t>n</a:t>
            </a:r>
            <a:r>
              <a:rPr lang="zh-CN" altLang="en-US" dirty="0"/>
              <a:t>，从</a:t>
            </a:r>
            <a:r>
              <a:rPr lang="en-US" altLang="zh-CN" dirty="0"/>
              <a:t>Huffman</a:t>
            </a:r>
            <a:r>
              <a:rPr lang="zh-CN" altLang="en-US" dirty="0"/>
              <a:t>算法可知（分支结点都是度为</a:t>
            </a:r>
            <a:r>
              <a:rPr lang="en-US" altLang="zh-CN" dirty="0"/>
              <a:t>2</a:t>
            </a:r>
            <a:r>
              <a:rPr lang="zh-CN" altLang="en-US"/>
              <a:t>的结点），因此，</a:t>
            </a:r>
            <a:r>
              <a:rPr lang="en-US" altLang="zh-CN"/>
              <a:t>Huffman</a:t>
            </a:r>
            <a:r>
              <a:rPr lang="zh-CN" altLang="en-US" dirty="0"/>
              <a:t>树中的度为</a:t>
            </a:r>
            <a:r>
              <a:rPr lang="en-US" altLang="zh-CN" dirty="0"/>
              <a:t>2</a:t>
            </a:r>
            <a:r>
              <a:rPr lang="zh-CN" altLang="en-US" dirty="0"/>
              <a:t>的分支结点数是</a:t>
            </a:r>
            <a:r>
              <a:rPr lang="en-US" altLang="zh-CN" dirty="0"/>
              <a:t>n-1</a:t>
            </a:r>
            <a:r>
              <a:rPr lang="zh-CN" altLang="en-US" dirty="0"/>
              <a:t>。由此可见，</a:t>
            </a:r>
            <a:r>
              <a:rPr lang="en-US" altLang="zh-CN" dirty="0"/>
              <a:t>Huffman</a:t>
            </a:r>
            <a:r>
              <a:rPr lang="zh-CN" altLang="en-US" dirty="0"/>
              <a:t>树的存储空间是可以预见的，为</a:t>
            </a:r>
            <a:r>
              <a:rPr lang="en-US" altLang="zh-CN" dirty="0"/>
              <a:t>2n-1</a:t>
            </a:r>
            <a:r>
              <a:rPr lang="zh-CN" altLang="en-US" dirty="0"/>
              <a:t>。通常，数组的第一个单元浪费不用，下标从</a:t>
            </a:r>
            <a:r>
              <a:rPr lang="en-US" altLang="zh-CN" dirty="0"/>
              <a:t>1~2n-1</a:t>
            </a:r>
            <a:r>
              <a:rPr lang="zh-CN" altLang="en-US" dirty="0"/>
              <a:t>共</a:t>
            </a:r>
            <a:r>
              <a:rPr lang="en-US" altLang="zh-CN" dirty="0"/>
              <a:t>2n-1</a:t>
            </a:r>
            <a:r>
              <a:rPr lang="zh-CN" altLang="en-US" dirty="0"/>
              <a:t>个元素。因此分配的空间是</a:t>
            </a:r>
            <a:r>
              <a:rPr lang="en-US" altLang="zh-CN" dirty="0"/>
              <a:t>2n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7D4382C4-079C-4FE5-BDE6-846B8255C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CD1B5B-5B7C-4280-A056-9AA1359F547A}" type="slidenum">
              <a:rPr lang="zh-CN" altLang="en-US" sz="1200" smtClean="0"/>
              <a:pPr/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42984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E4B9A27B-FCD6-4F7F-8CA9-A41C371C7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8F254AA4-C152-4C19-8DA4-171908F52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7D4382C4-079C-4FE5-BDE6-846B8255C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CD1B5B-5B7C-4280-A056-9AA1359F547A}" type="slidenum">
              <a:rPr lang="zh-CN" altLang="en-US" sz="1200" smtClean="0"/>
              <a:pPr/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32693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BD1F0047-EEBB-475D-A04B-EA664CC1C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EACB5A-BD2A-4186-8D10-FC3B18203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第一种做法：同时选出两个最小的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selectMin</a:t>
            </a:r>
            <a:r>
              <a:rPr lang="en-US" altLang="zh-CN" dirty="0"/>
              <a:t>(int </a:t>
            </a:r>
            <a:r>
              <a:rPr lang="en-US" altLang="zh-CN" dirty="0" err="1"/>
              <a:t>len</a:t>
            </a:r>
            <a:r>
              <a:rPr lang="en-US" altLang="zh-CN" dirty="0"/>
              <a:t>, int &amp;p1, int &amp;p2) {</a:t>
            </a:r>
          </a:p>
          <a:p>
            <a:pPr>
              <a:defRPr/>
            </a:pPr>
            <a:r>
              <a:rPr lang="en-US" altLang="zh-CN" dirty="0"/>
              <a:t>        int Max=9999;</a:t>
            </a:r>
          </a:p>
          <a:p>
            <a:pPr>
              <a:defRPr/>
            </a:pPr>
            <a:r>
              <a:rPr lang="en-US" altLang="zh-CN" dirty="0"/>
              <a:t>        int min1 = Max, min2 = Max; p1 = 0; p2 = 0;//min1</a:t>
            </a:r>
            <a:r>
              <a:rPr lang="zh-CN" altLang="en-US" dirty="0"/>
              <a:t>值最小，</a:t>
            </a:r>
            <a:r>
              <a:rPr lang="en-US" altLang="zh-CN" dirty="0"/>
              <a:t>min2</a:t>
            </a:r>
            <a:r>
              <a:rPr lang="zh-CN" altLang="en-US" dirty="0"/>
              <a:t>值次小，</a:t>
            </a:r>
            <a:r>
              <a:rPr lang="en-US" altLang="zh-CN" dirty="0"/>
              <a:t>p1,p2</a:t>
            </a:r>
            <a:r>
              <a:rPr lang="zh-CN" altLang="en-US" dirty="0"/>
              <a:t>为该值对应的数组下标</a:t>
            </a:r>
          </a:p>
          <a:p>
            <a:pPr>
              <a:defRPr/>
            </a:pPr>
            <a:r>
              <a:rPr lang="zh-CN" altLang="en-US" dirty="0"/>
              <a:t>        </a:t>
            </a:r>
            <a:r>
              <a:rPr lang="en-US" altLang="zh-CN" dirty="0"/>
              <a:t>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defRPr/>
            </a:pPr>
            <a:r>
              <a:rPr lang="en-US" altLang="zh-CN" dirty="0"/>
              <a:t>            if(node[</a:t>
            </a:r>
            <a:r>
              <a:rPr lang="en-US" altLang="zh-CN" dirty="0" err="1"/>
              <a:t>i</a:t>
            </a:r>
            <a:r>
              <a:rPr lang="en-US" altLang="zh-CN" dirty="0"/>
              <a:t>].parent==0){</a:t>
            </a:r>
          </a:p>
          <a:p>
            <a:pPr>
              <a:defRPr/>
            </a:pPr>
            <a:r>
              <a:rPr lang="en-US" altLang="zh-CN" dirty="0"/>
              <a:t>                if(node[</a:t>
            </a:r>
            <a:r>
              <a:rPr lang="en-US" altLang="zh-CN" dirty="0" err="1"/>
              <a:t>i</a:t>
            </a:r>
            <a:r>
              <a:rPr lang="en-US" altLang="zh-CN" dirty="0"/>
              <a:t>].weight &lt; min1){</a:t>
            </a:r>
          </a:p>
          <a:p>
            <a:pPr>
              <a:defRPr/>
            </a:pPr>
            <a:r>
              <a:rPr lang="en-US" altLang="zh-CN" dirty="0"/>
              <a:t>                   min2 = min1;</a:t>
            </a:r>
          </a:p>
          <a:p>
            <a:pPr>
              <a:defRPr/>
            </a:pPr>
            <a:r>
              <a:rPr lang="en-US" altLang="zh-CN" dirty="0"/>
              <a:t>                   p2 = p1;</a:t>
            </a:r>
          </a:p>
          <a:p>
            <a:pPr>
              <a:defRPr/>
            </a:pPr>
            <a:r>
              <a:rPr lang="en-US" altLang="zh-CN" dirty="0"/>
              <a:t>                   min1 = node[</a:t>
            </a:r>
            <a:r>
              <a:rPr lang="en-US" altLang="zh-CN" dirty="0" err="1"/>
              <a:t>i</a:t>
            </a:r>
            <a:r>
              <a:rPr lang="en-US" altLang="zh-CN" dirty="0"/>
              <a:t>].weight;</a:t>
            </a:r>
          </a:p>
          <a:p>
            <a:pPr>
              <a:defRPr/>
            </a:pPr>
            <a:r>
              <a:rPr lang="en-US" altLang="zh-CN" dirty="0"/>
              <a:t>                   p1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             }</a:t>
            </a:r>
          </a:p>
          <a:p>
            <a:pPr>
              <a:defRPr/>
            </a:pPr>
            <a:r>
              <a:rPr lang="en-US" altLang="zh-CN" dirty="0"/>
              <a:t>                else if(node[</a:t>
            </a:r>
            <a:r>
              <a:rPr lang="en-US" altLang="zh-CN" dirty="0" err="1"/>
              <a:t>i</a:t>
            </a:r>
            <a:r>
              <a:rPr lang="en-US" altLang="zh-CN" dirty="0"/>
              <a:t>].weight &lt; min2){</a:t>
            </a:r>
          </a:p>
          <a:p>
            <a:pPr>
              <a:defRPr/>
            </a:pPr>
            <a:r>
              <a:rPr lang="en-US" altLang="zh-CN" dirty="0"/>
              <a:t>                   min2 = node[</a:t>
            </a:r>
            <a:r>
              <a:rPr lang="en-US" altLang="zh-CN" dirty="0" err="1"/>
              <a:t>i</a:t>
            </a:r>
            <a:r>
              <a:rPr lang="en-US" altLang="zh-CN" dirty="0"/>
              <a:t>].weight;</a:t>
            </a:r>
          </a:p>
          <a:p>
            <a:pPr>
              <a:defRPr/>
            </a:pPr>
            <a:r>
              <a:rPr lang="en-US" altLang="zh-CN" dirty="0"/>
              <a:t>                   p2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            }</a:t>
            </a:r>
          </a:p>
          <a:p>
            <a:pPr>
              <a:defRPr/>
            </a:pPr>
            <a:r>
              <a:rPr lang="en-US" altLang="zh-CN" dirty="0"/>
              <a:t>            }</a:t>
            </a:r>
          </a:p>
          <a:p>
            <a:pPr>
              <a:defRPr/>
            </a:pPr>
            <a:r>
              <a:rPr lang="en-US" altLang="zh-CN" dirty="0"/>
              <a:t>        }</a:t>
            </a:r>
          </a:p>
          <a:p>
            <a:pPr>
              <a:defRPr/>
            </a:pPr>
            <a:r>
              <a:rPr lang="en-US" altLang="zh-CN" dirty="0"/>
              <a:t>    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///////////////////////////////////////////</a:t>
            </a:r>
          </a:p>
          <a:p>
            <a:pPr>
              <a:defRPr/>
            </a:pPr>
            <a:r>
              <a:rPr lang="zh-CN" altLang="en-US" dirty="0"/>
              <a:t>第二种做法：分两步走，先选出最小的，再选出次小的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void Select(int i1, int &amp;s1, int &amp;s2) 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	int  j, s;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	s = 0;		// </a:t>
            </a:r>
            <a:r>
              <a:rPr lang="zh-CN" altLang="en-US" dirty="0"/>
              <a:t>从树集合中，找出根最小的树的序号</a:t>
            </a:r>
          </a:p>
          <a:p>
            <a:pPr>
              <a:defRPr/>
            </a:pPr>
            <a:r>
              <a:rPr lang="zh-CN" altLang="en-US" dirty="0"/>
              <a:t>	</a:t>
            </a:r>
            <a:r>
              <a:rPr lang="en-US" altLang="zh-CN" dirty="0"/>
              <a:t>for (j=1; j&lt;i1; j++) {</a:t>
            </a:r>
          </a:p>
          <a:p>
            <a:pPr>
              <a:defRPr/>
            </a:pPr>
            <a:r>
              <a:rPr lang="en-US" altLang="zh-CN" dirty="0"/>
              <a:t>	       if (HT[j].parent == 0) </a:t>
            </a:r>
          </a:p>
          <a:p>
            <a:pPr>
              <a:defRPr/>
            </a:pPr>
            <a:r>
              <a:rPr lang="en-US" altLang="zh-CN" dirty="0"/>
              <a:t>	           if (s==0 || HT[j].weight &lt; HT[s].weight)    //s</a:t>
            </a:r>
            <a:r>
              <a:rPr lang="zh-CN" altLang="en-US" dirty="0"/>
              <a:t>初始值为</a:t>
            </a:r>
            <a:r>
              <a:rPr lang="en-US" altLang="zh-CN" dirty="0"/>
              <a:t>0</a:t>
            </a:r>
            <a:r>
              <a:rPr lang="zh-CN" altLang="en-US" dirty="0"/>
              <a:t>，是为了方便找到第一个符合要求的结点准备的。因为第一个数据下标为</a:t>
            </a:r>
            <a:r>
              <a:rPr lang="en-US" altLang="zh-CN" dirty="0"/>
              <a:t>1</a:t>
            </a:r>
          </a:p>
          <a:p>
            <a:pPr>
              <a:defRPr/>
            </a:pPr>
            <a:r>
              <a:rPr lang="en-US" altLang="zh-CN" dirty="0"/>
              <a:t>                                     s = j;	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	s1 = s;</a:t>
            </a:r>
          </a:p>
          <a:p>
            <a:pPr>
              <a:defRPr/>
            </a:pPr>
            <a:r>
              <a:rPr lang="en-US" altLang="zh-CN" dirty="0"/>
              <a:t>		</a:t>
            </a:r>
          </a:p>
          <a:p>
            <a:pPr>
              <a:defRPr/>
            </a:pPr>
            <a:r>
              <a:rPr lang="en-US" altLang="zh-CN" dirty="0"/>
              <a:t>	s = 0;		// </a:t>
            </a:r>
            <a:r>
              <a:rPr lang="zh-CN" altLang="en-US" dirty="0"/>
              <a:t>从树集合中，找出根次小的树的序号</a:t>
            </a:r>
          </a:p>
          <a:p>
            <a:pPr>
              <a:defRPr/>
            </a:pPr>
            <a:r>
              <a:rPr lang="zh-CN" altLang="en-US" dirty="0"/>
              <a:t>	</a:t>
            </a:r>
            <a:r>
              <a:rPr lang="en-US" altLang="zh-CN" dirty="0"/>
              <a:t>for (j=1; j&lt;i1; </a:t>
            </a:r>
            <a:r>
              <a:rPr lang="en-US" altLang="zh-CN" dirty="0" err="1"/>
              <a:t>j++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	      if ((HT[j].parent == 0) &amp;&amp; (j != s1)) </a:t>
            </a:r>
          </a:p>
          <a:p>
            <a:pPr>
              <a:defRPr/>
            </a:pPr>
            <a:r>
              <a:rPr lang="en-US" altLang="zh-CN" dirty="0"/>
              <a:t>	         if (s==0 || HT[j].weight &lt; HT[s].weight) </a:t>
            </a:r>
          </a:p>
          <a:p>
            <a:pPr>
              <a:defRPr/>
            </a:pPr>
            <a:r>
              <a:rPr lang="en-US" altLang="zh-CN" dirty="0"/>
              <a:t>                                  s = j;	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	s2 = s;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CB876BD7-5CAF-44DB-9884-E965A68B7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4B8FC0-6CAF-43D1-B80B-23CD6278284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1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775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因为任何叶子结点的路径不会是另一个叶子结点的路径的前缀，所以，哈夫曼编码属于前缀编码。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0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id="{E688B0A9-C236-4A65-B24C-382DC37A4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>
            <a:extLst>
              <a:ext uri="{FF2B5EF4-FFF2-40B4-BE49-F238E27FC236}">
                <a16:creationId xmlns:a16="http://schemas.microsoft.com/office/drawing/2014/main" id="{13B65861-98B0-42BA-B50A-A5743607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翻转也可以调用</a:t>
            </a:r>
            <a:r>
              <a:rPr lang="en-US" altLang="zh-CN" dirty="0"/>
              <a:t>reverse</a:t>
            </a:r>
            <a:r>
              <a:rPr lang="zh-CN" altLang="en-US" dirty="0"/>
              <a:t>函数，注意它包含在头文件</a:t>
            </a:r>
            <a:r>
              <a:rPr lang="en-US" altLang="zh-CN"/>
              <a:t>algorithm</a:t>
            </a:r>
            <a:r>
              <a:rPr lang="zh-CN" altLang="en-US"/>
              <a:t>中</a:t>
            </a:r>
            <a:endParaRPr lang="nl-NL" altLang="zh-CN" dirty="0"/>
          </a:p>
          <a:p>
            <a:r>
              <a:rPr lang="nl-NL" altLang="zh-CN" dirty="0"/>
              <a:t>reverse(cd.begin(),cd.end());</a:t>
            </a:r>
          </a:p>
          <a:p>
            <a:r>
              <a:rPr lang="nl-NL" altLang="zh-CN" dirty="0"/>
              <a:t>node[i].code=cd;</a:t>
            </a:r>
            <a:endParaRPr lang="en-US" altLang="zh-CN" dirty="0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1DBAF607-CF6A-4501-A22A-5BC634663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49D888-96E8-4AD3-AE3C-437D167E1E42}" type="slidenum">
              <a:rPr lang="zh-CN" altLang="en-US" sz="1200" smtClean="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注意：当判断到最后一个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，此时又还没到达叶子结点时，出错，要处理一下，正常结束时，</a:t>
            </a:r>
            <a:r>
              <a:rPr lang="en-US" altLang="zh-CN" dirty="0"/>
              <a:t>c=Root</a:t>
            </a:r>
            <a:r>
              <a:rPr lang="zh-CN" altLang="en-US" dirty="0"/>
              <a:t>，因此可以用来作为判断条件。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void </a:t>
            </a:r>
            <a:r>
              <a:rPr lang="en-US" altLang="zh-CN" dirty="0" err="1"/>
              <a:t>deCode</a:t>
            </a:r>
            <a:r>
              <a:rPr lang="en-US" altLang="zh-CN" dirty="0"/>
              <a:t>(string str){</a:t>
            </a:r>
          </a:p>
          <a:p>
            <a:r>
              <a:rPr lang="en-US" altLang="zh-CN" dirty="0"/>
              <a:t>       int </a:t>
            </a:r>
            <a:r>
              <a:rPr lang="en-US" altLang="zh-CN" dirty="0" err="1"/>
              <a:t>i</a:t>
            </a:r>
            <a:r>
              <a:rPr lang="en-US" altLang="zh-CN" dirty="0"/>
              <a:t>, c, Root=2*num-1;// Huffman</a:t>
            </a:r>
            <a:r>
              <a:rPr lang="zh-CN" altLang="en-US" dirty="0"/>
              <a:t>树的根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int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str.length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c = Root;			// </a:t>
            </a:r>
            <a:r>
              <a:rPr lang="zh-CN" altLang="en-US" dirty="0"/>
              <a:t>指针指向</a:t>
            </a:r>
            <a:r>
              <a:rPr lang="en-US" altLang="zh-CN" dirty="0"/>
              <a:t>Huffman</a:t>
            </a:r>
            <a:r>
              <a:rPr lang="zh-CN" altLang="en-US" dirty="0"/>
              <a:t>树的根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string result="";</a:t>
            </a:r>
          </a:p>
          <a:p>
            <a:endParaRPr lang="en-US" altLang="zh-CN" dirty="0"/>
          </a:p>
          <a:p>
            <a:r>
              <a:rPr lang="en-US" altLang="zh-CN" dirty="0"/>
              <a:t>      for 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ch</a:t>
            </a:r>
            <a:r>
              <a:rPr lang="en-US" altLang="zh-CN" dirty="0"/>
              <a:t>=str[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if (</a:t>
            </a:r>
            <a:r>
              <a:rPr lang="en-US" altLang="zh-CN" dirty="0" err="1"/>
              <a:t>ch</a:t>
            </a:r>
            <a:r>
              <a:rPr lang="en-US" altLang="zh-CN" dirty="0"/>
              <a:t> == '0')</a:t>
            </a:r>
          </a:p>
          <a:p>
            <a:r>
              <a:rPr lang="en-US" altLang="zh-CN" dirty="0"/>
              <a:t>                c = node[c].</a:t>
            </a:r>
            <a:r>
              <a:rPr lang="en-US" altLang="zh-CN" dirty="0" err="1"/>
              <a:t>lchild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else if(</a:t>
            </a:r>
            <a:r>
              <a:rPr lang="en-US" altLang="zh-CN" dirty="0" err="1"/>
              <a:t>ch</a:t>
            </a:r>
            <a:r>
              <a:rPr lang="en-US" altLang="zh-CN" dirty="0"/>
              <a:t>=='1')</a:t>
            </a:r>
          </a:p>
          <a:p>
            <a:r>
              <a:rPr lang="en-US" altLang="zh-CN" dirty="0"/>
              <a:t>                c = node[c].</a:t>
            </a:r>
            <a:r>
              <a:rPr lang="en-US" altLang="zh-CN" dirty="0" err="1"/>
              <a:t>rchild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else</a:t>
            </a:r>
          </a:p>
          <a:p>
            <a:r>
              <a:rPr lang="en-US" altLang="zh-CN" dirty="0"/>
              <a:t>               {</a:t>
            </a:r>
            <a:r>
              <a:rPr lang="en-US" altLang="zh-CN" dirty="0" err="1"/>
              <a:t>cout</a:t>
            </a:r>
            <a:r>
              <a:rPr lang="en-US" altLang="zh-CN" dirty="0"/>
              <a:t>&lt;&lt;"error!"&lt;&lt;</a:t>
            </a:r>
            <a:r>
              <a:rPr lang="en-US" altLang="zh-CN" dirty="0" err="1"/>
              <a:t>endl</a:t>
            </a:r>
            <a:r>
              <a:rPr lang="en-US" altLang="zh-CN" dirty="0"/>
              <a:t>; break;}</a:t>
            </a:r>
          </a:p>
          <a:p>
            <a:endParaRPr lang="en-US" altLang="zh-CN" dirty="0"/>
          </a:p>
          <a:p>
            <a:r>
              <a:rPr lang="en-US" altLang="zh-CN" dirty="0"/>
              <a:t>           if ((node[c].</a:t>
            </a:r>
            <a:r>
              <a:rPr lang="en-US" altLang="zh-CN" dirty="0" err="1"/>
              <a:t>lchild</a:t>
            </a:r>
            <a:r>
              <a:rPr lang="en-US" altLang="zh-CN" dirty="0"/>
              <a:t> == 0) &amp;&amp; (node[c].</a:t>
            </a:r>
            <a:r>
              <a:rPr lang="en-US" altLang="zh-CN" dirty="0" err="1"/>
              <a:t>rchild</a:t>
            </a:r>
            <a:r>
              <a:rPr lang="en-US" altLang="zh-CN" dirty="0"/>
              <a:t> == 0)) {// </a:t>
            </a:r>
            <a:r>
              <a:rPr lang="zh-CN" altLang="en-US" dirty="0"/>
              <a:t>结点为叶子，输出字符</a:t>
            </a:r>
          </a:p>
          <a:p>
            <a:r>
              <a:rPr lang="zh-CN" altLang="en-US" dirty="0"/>
              <a:t>	           </a:t>
            </a:r>
            <a:r>
              <a:rPr lang="en-US" altLang="zh-CN" dirty="0"/>
              <a:t>result+=node[c].data;</a:t>
            </a:r>
          </a:p>
          <a:p>
            <a:r>
              <a:rPr lang="en-US" altLang="zh-CN" dirty="0"/>
              <a:t>	           c = Root;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if(c!=Root)       //</a:t>
            </a:r>
            <a:r>
              <a:rPr lang="zh-CN" altLang="en-US" dirty="0"/>
              <a:t>标识不完整的特殊情况</a:t>
            </a:r>
          </a:p>
          <a:p>
            <a:r>
              <a:rPr lang="zh-CN" altLang="en-US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&lt;&lt;result&lt;&lt;</a:t>
            </a:r>
            <a:r>
              <a:rPr lang="en-US" altLang="zh-CN" dirty="0" err="1"/>
              <a:t>endl</a:t>
            </a:r>
            <a:r>
              <a:rPr lang="en-US" altLang="zh-CN" dirty="0"/>
              <a:t>;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850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5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一、二叉树的中序线索化算法：</a:t>
            </a:r>
            <a:endParaRPr lang="en-US" altLang="zh-CN" dirty="0"/>
          </a:p>
          <a:p>
            <a:r>
              <a:rPr lang="zh-CN" altLang="en-US" dirty="0"/>
              <a:t>设置一个全局变量指针</a:t>
            </a:r>
            <a:r>
              <a:rPr lang="en-US" altLang="zh-CN" dirty="0" err="1"/>
              <a:t>prenode</a:t>
            </a:r>
            <a:r>
              <a:rPr lang="zh-CN" altLang="en-US" dirty="0"/>
              <a:t>指向刚刚访问过的结点，初始值为</a:t>
            </a:r>
            <a:r>
              <a:rPr lang="en-US" altLang="zh-CN" dirty="0"/>
              <a:t>NULL</a:t>
            </a:r>
            <a:r>
              <a:rPr lang="zh-CN" altLang="en-US" dirty="0"/>
              <a:t>（因为第一个结点没有前驱）。另外，各个结点的</a:t>
            </a:r>
            <a:r>
              <a:rPr lang="en-US" altLang="zh-CN" dirty="0" err="1"/>
              <a:t>Ltag</a:t>
            </a:r>
            <a:r>
              <a:rPr lang="zh-CN" altLang="en-US" dirty="0"/>
              <a:t>和</a:t>
            </a:r>
            <a:r>
              <a:rPr lang="en-US" altLang="zh-CN" dirty="0" err="1"/>
              <a:t>Rtag</a:t>
            </a:r>
            <a:r>
              <a:rPr lang="zh-CN" altLang="en-US" dirty="0"/>
              <a:t>的初始化值为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dirty="0"/>
              <a:t>BiNode* </a:t>
            </a:r>
            <a:r>
              <a:rPr lang="en-US" altLang="zh-CN" dirty="0" err="1"/>
              <a:t>prenode</a:t>
            </a:r>
            <a:r>
              <a:rPr lang="en-US" altLang="zh-CN" dirty="0"/>
              <a:t>=NULL;</a:t>
            </a:r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InThreaded</a:t>
            </a:r>
            <a:r>
              <a:rPr lang="en-US" altLang="zh-CN" dirty="0"/>
              <a:t>(BiNode* &amp;p){</a:t>
            </a:r>
          </a:p>
          <a:p>
            <a:r>
              <a:rPr lang="en-US" altLang="zh-CN" dirty="0"/>
              <a:t>    if(p){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InThreaded</a:t>
            </a:r>
            <a:r>
              <a:rPr lang="en-US" altLang="zh-CN" dirty="0"/>
              <a:t>(p-&gt;</a:t>
            </a:r>
            <a:r>
              <a:rPr lang="en-US" altLang="zh-CN" dirty="0" err="1"/>
              <a:t>lChild</a:t>
            </a:r>
            <a:r>
              <a:rPr lang="en-US" altLang="zh-CN" dirty="0"/>
              <a:t>);  //</a:t>
            </a:r>
            <a:r>
              <a:rPr lang="zh-CN" altLang="en-US" dirty="0"/>
              <a:t>中序线索化左子树</a:t>
            </a:r>
          </a:p>
          <a:p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if(p-&gt;</a:t>
            </a:r>
            <a:r>
              <a:rPr lang="en-US" altLang="zh-CN" dirty="0" err="1"/>
              <a:t>lChild</a:t>
            </a:r>
            <a:r>
              <a:rPr lang="en-US" altLang="zh-CN" dirty="0"/>
              <a:t>==NULL){  //</a:t>
            </a:r>
            <a:r>
              <a:rPr lang="zh-CN" altLang="en-US" dirty="0"/>
              <a:t>线索化左孩子指针，指向前驱结点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p-&gt;</a:t>
            </a:r>
            <a:r>
              <a:rPr lang="en-US" altLang="zh-CN" dirty="0" err="1"/>
              <a:t>Ltag</a:t>
            </a:r>
            <a:r>
              <a:rPr lang="en-US" altLang="zh-CN" dirty="0"/>
              <a:t>=1;  </a:t>
            </a:r>
          </a:p>
          <a:p>
            <a:r>
              <a:rPr lang="en-US" altLang="zh-CN" dirty="0"/>
              <a:t>           p-&gt;</a:t>
            </a:r>
            <a:r>
              <a:rPr lang="en-US" altLang="zh-CN" dirty="0" err="1"/>
              <a:t>lChild</a:t>
            </a:r>
            <a:r>
              <a:rPr lang="en-US" altLang="zh-CN" dirty="0"/>
              <a:t>=</a:t>
            </a:r>
            <a:r>
              <a:rPr lang="en-US" altLang="zh-CN" dirty="0" err="1"/>
              <a:t>prenode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endParaRPr lang="en-US" altLang="zh-CN" dirty="0"/>
          </a:p>
          <a:p>
            <a:r>
              <a:rPr lang="en-US" altLang="zh-CN" dirty="0"/>
              <a:t>      if(p-&gt;</a:t>
            </a:r>
            <a:r>
              <a:rPr lang="en-US" altLang="zh-CN" dirty="0" err="1"/>
              <a:t>rChild</a:t>
            </a:r>
            <a:r>
              <a:rPr lang="en-US" altLang="zh-CN" dirty="0"/>
              <a:t>==NULL)  //</a:t>
            </a:r>
            <a:r>
              <a:rPr lang="zh-CN" altLang="en-US" dirty="0"/>
              <a:t>线索化右孩子指针，注意这个过程是分两次完成的。第一次在本次将</a:t>
            </a:r>
            <a:r>
              <a:rPr lang="en-US" altLang="zh-CN" dirty="0" err="1"/>
              <a:t>Trag</a:t>
            </a:r>
            <a:r>
              <a:rPr lang="zh-CN" altLang="en-US" dirty="0"/>
              <a:t>设置成</a:t>
            </a:r>
            <a:r>
              <a:rPr lang="en-US" altLang="zh-CN" dirty="0"/>
              <a:t>1</a:t>
            </a:r>
            <a:r>
              <a:rPr lang="zh-CN" altLang="en-US" dirty="0"/>
              <a:t>。第二次在下一趟运行时，再指向后继结点</a:t>
            </a:r>
          </a:p>
          <a:p>
            <a:r>
              <a:rPr lang="zh-CN" altLang="en-US" dirty="0"/>
              <a:t>         </a:t>
            </a:r>
            <a:r>
              <a:rPr lang="en-US" altLang="zh-CN" dirty="0"/>
              <a:t>p-&gt;</a:t>
            </a:r>
            <a:r>
              <a:rPr lang="en-US" altLang="zh-CN" dirty="0" err="1"/>
              <a:t>RTag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     if(</a:t>
            </a:r>
            <a:r>
              <a:rPr lang="en-US" altLang="zh-CN" dirty="0" err="1"/>
              <a:t>prenode</a:t>
            </a:r>
            <a:r>
              <a:rPr lang="en-US" altLang="zh-CN" dirty="0"/>
              <a:t>!=NULL){     //</a:t>
            </a:r>
            <a:r>
              <a:rPr lang="zh-CN" altLang="en-US" dirty="0"/>
              <a:t>这个过程在下一趟进行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if(</a:t>
            </a:r>
            <a:r>
              <a:rPr lang="en-US" altLang="zh-CN" dirty="0" err="1"/>
              <a:t>prenode</a:t>
            </a:r>
            <a:r>
              <a:rPr lang="en-US" altLang="zh-CN" dirty="0"/>
              <a:t>-&gt;</a:t>
            </a:r>
            <a:r>
              <a:rPr lang="en-US" altLang="zh-CN" dirty="0" err="1"/>
              <a:t>Rtag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prenode</a:t>
            </a:r>
            <a:r>
              <a:rPr lang="en-US" altLang="zh-CN" dirty="0"/>
              <a:t>-&gt;</a:t>
            </a:r>
            <a:r>
              <a:rPr lang="en-US" altLang="zh-CN" dirty="0" err="1"/>
              <a:t>rChild</a:t>
            </a:r>
            <a:r>
              <a:rPr lang="en-US" altLang="zh-CN" dirty="0"/>
              <a:t>=p;</a:t>
            </a:r>
          </a:p>
          <a:p>
            <a:r>
              <a:rPr lang="en-US" altLang="zh-CN" dirty="0"/>
              <a:t>     }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prenode</a:t>
            </a:r>
            <a:r>
              <a:rPr lang="en-US" altLang="zh-CN" dirty="0"/>
              <a:t>=p;  //</a:t>
            </a:r>
            <a:r>
              <a:rPr lang="zh-CN" altLang="en-US" dirty="0"/>
              <a:t>将</a:t>
            </a:r>
            <a:r>
              <a:rPr lang="en-US" altLang="zh-CN" dirty="0"/>
              <a:t>p</a:t>
            </a:r>
            <a:r>
              <a:rPr lang="zh-CN" altLang="en-US" dirty="0"/>
              <a:t>设置成当前被访问过的新节点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InThreaded</a:t>
            </a:r>
            <a:r>
              <a:rPr lang="en-US" altLang="zh-CN" dirty="0"/>
              <a:t>(p-&gt;</a:t>
            </a:r>
            <a:r>
              <a:rPr lang="en-US" altLang="zh-CN" dirty="0" err="1"/>
              <a:t>rChild</a:t>
            </a:r>
            <a:r>
              <a:rPr lang="en-US" altLang="zh-CN" dirty="0"/>
              <a:t>); //</a:t>
            </a:r>
            <a:r>
              <a:rPr lang="zh-CN" altLang="en-US" dirty="0"/>
              <a:t>中序线索化右子树</a:t>
            </a:r>
          </a:p>
          <a:p>
            <a:r>
              <a:rPr lang="zh-CN" altLang="en-US" dirty="0"/>
              <a:t>     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</a:t>
            </a:r>
          </a:p>
          <a:p>
            <a:r>
              <a:rPr lang="zh-CN" altLang="en-US" dirty="0"/>
              <a:t>二、求后继结点和前驱结点的算法：</a:t>
            </a:r>
            <a:endParaRPr lang="en-US" altLang="zh-CN" dirty="0"/>
          </a:p>
          <a:p>
            <a:r>
              <a:rPr lang="zh-CN" altLang="en-US" dirty="0"/>
              <a:t>当标志位为</a:t>
            </a:r>
            <a:r>
              <a:rPr lang="en-US" altLang="zh-CN" dirty="0"/>
              <a:t>0</a:t>
            </a:r>
            <a:r>
              <a:rPr lang="zh-CN" altLang="en-US" dirty="0"/>
              <a:t>时，结点的前驱是左子树最右边的结点，后继是右子树最左边的结点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、在中序二叉树中求结点的后继指针的算法</a:t>
            </a:r>
            <a:endParaRPr lang="en-US" altLang="zh-CN" dirty="0"/>
          </a:p>
          <a:p>
            <a:r>
              <a:rPr lang="en-US" altLang="zh-CN" dirty="0"/>
              <a:t>BiNode*  </a:t>
            </a:r>
            <a:r>
              <a:rPr lang="en-US" altLang="zh-CN" dirty="0" err="1"/>
              <a:t>GetNext</a:t>
            </a:r>
            <a:r>
              <a:rPr lang="en-US" altLang="zh-CN" dirty="0"/>
              <a:t>(BiNode*  p){</a:t>
            </a:r>
          </a:p>
          <a:p>
            <a:r>
              <a:rPr lang="en-US" altLang="zh-CN" dirty="0"/>
              <a:t>    if(p-&gt;</a:t>
            </a:r>
            <a:r>
              <a:rPr lang="en-US" altLang="zh-CN" dirty="0" err="1"/>
              <a:t>RTag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return p-&gt;</a:t>
            </a:r>
            <a:r>
              <a:rPr lang="en-US" altLang="zh-CN" dirty="0" err="1"/>
              <a:t>rChild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p=p-&gt;</a:t>
            </a:r>
            <a:r>
              <a:rPr lang="en-US" altLang="zh-CN" dirty="0" err="1"/>
              <a:t>rChild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while(p-&gt;</a:t>
            </a:r>
            <a:r>
              <a:rPr lang="en-US" altLang="zh-CN" dirty="0" err="1"/>
              <a:t>LTag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  p=p-&gt;</a:t>
            </a:r>
            <a:r>
              <a:rPr lang="en-US" altLang="zh-CN" dirty="0" err="1"/>
              <a:t>lChild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return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、在中序二叉树中求结点的前驱指针的算法</a:t>
            </a:r>
          </a:p>
          <a:p>
            <a:r>
              <a:rPr lang="en-US" altLang="zh-CN" dirty="0"/>
              <a:t>BiNode*  </a:t>
            </a:r>
            <a:r>
              <a:rPr lang="en-US" altLang="zh-CN" dirty="0" err="1"/>
              <a:t>GetPre</a:t>
            </a:r>
            <a:r>
              <a:rPr lang="en-US" altLang="zh-CN" dirty="0"/>
              <a:t>(BiNode*  p){</a:t>
            </a:r>
          </a:p>
          <a:p>
            <a:r>
              <a:rPr lang="en-US" altLang="zh-CN" dirty="0"/>
              <a:t>    if(p-&gt;</a:t>
            </a:r>
            <a:r>
              <a:rPr lang="en-US" altLang="zh-CN" dirty="0" err="1"/>
              <a:t>LTag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return p-&gt;</a:t>
            </a:r>
            <a:r>
              <a:rPr lang="en-US" altLang="zh-CN" dirty="0" err="1"/>
              <a:t>lChild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p=p-&gt;</a:t>
            </a:r>
            <a:r>
              <a:rPr lang="en-US" altLang="zh-CN" dirty="0" err="1"/>
              <a:t>lChild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while(p-&gt;</a:t>
            </a:r>
            <a:r>
              <a:rPr lang="en-US" altLang="zh-CN" dirty="0" err="1"/>
              <a:t>RTag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  p=p-&gt;</a:t>
            </a:r>
            <a:r>
              <a:rPr lang="en-US" altLang="zh-CN" dirty="0" err="1"/>
              <a:t>rChild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return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/////////////////////////////////////</a:t>
            </a:r>
          </a:p>
          <a:p>
            <a:r>
              <a:rPr lang="zh-CN" altLang="en-US" dirty="0"/>
              <a:t>三、在中序线索二叉树下的遍历算法：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Travese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BiNode* p=root;</a:t>
            </a:r>
          </a:p>
          <a:p>
            <a:r>
              <a:rPr lang="en-US" altLang="zh-CN" dirty="0"/>
              <a:t>   while(p-&gt;</a:t>
            </a:r>
            <a:r>
              <a:rPr lang="en-US" altLang="zh-CN" dirty="0" err="1"/>
              <a:t>lTag</a:t>
            </a:r>
            <a:r>
              <a:rPr lang="en-US" altLang="zh-CN" dirty="0"/>
              <a:t>==0)  //</a:t>
            </a:r>
            <a:r>
              <a:rPr lang="zh-CN" altLang="en-US" dirty="0"/>
              <a:t>从根节点找到中序遍历的起始结点</a:t>
            </a:r>
            <a:r>
              <a:rPr lang="en-US" altLang="zh-CN" dirty="0"/>
              <a:t>p</a:t>
            </a:r>
          </a:p>
          <a:p>
            <a:r>
              <a:rPr lang="en-US" altLang="zh-CN" dirty="0"/>
              <a:t>       p=p-&gt;</a:t>
            </a:r>
            <a:r>
              <a:rPr lang="en-US" altLang="zh-CN" dirty="0" err="1"/>
              <a:t>lchild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while(p){    //</a:t>
            </a:r>
            <a:r>
              <a:rPr lang="zh-CN" altLang="en-US" dirty="0"/>
              <a:t>反复调用</a:t>
            </a:r>
            <a:r>
              <a:rPr lang="en-US" altLang="zh-CN" dirty="0" err="1"/>
              <a:t>GetNext</a:t>
            </a:r>
            <a:r>
              <a:rPr lang="zh-CN" altLang="en-US" dirty="0"/>
              <a:t>函数，依次找到每个结点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&lt;&lt;p-&gt;data&lt;&lt;“ “;</a:t>
            </a:r>
          </a:p>
          <a:p>
            <a:r>
              <a:rPr lang="en-US" altLang="zh-CN" dirty="0"/>
              <a:t>      p=</a:t>
            </a:r>
            <a:r>
              <a:rPr lang="en-US" altLang="zh-CN" dirty="0" err="1"/>
              <a:t>GetNext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67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、双亲表示法：</a:t>
            </a:r>
            <a:endParaRPr lang="en-US" altLang="zh-CN" dirty="0"/>
          </a:p>
          <a:p>
            <a:r>
              <a:rPr lang="zh-CN" altLang="en-US" dirty="0"/>
              <a:t>优点：不仅利用结点的双亲指针域很容易找到其双亲结点，而且查找其所有祖先结点也非常便利、高效；</a:t>
            </a:r>
            <a:endParaRPr lang="en-US" altLang="zh-CN" dirty="0"/>
          </a:p>
          <a:p>
            <a:r>
              <a:rPr lang="zh-CN" altLang="en-US" dirty="0"/>
              <a:t>缺点：若需要查找指定结点的孩子或子孙结点，则需遍历整个树的存储空间，效率低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75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45409B20-C167-4C3A-B0EA-8ABDD6F7C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65933BDB-BD1F-4403-AFB4-F823E49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每个结点</a:t>
            </a:r>
            <a:r>
              <a:rPr lang="en-US" altLang="zh-CN" dirty="0"/>
              <a:t>d</a:t>
            </a:r>
            <a:r>
              <a:rPr lang="zh-CN" altLang="en-US" dirty="0"/>
              <a:t>个指针，共</a:t>
            </a:r>
            <a:r>
              <a:rPr lang="en-US" altLang="zh-CN" dirty="0" err="1"/>
              <a:t>dn</a:t>
            </a:r>
            <a:r>
              <a:rPr lang="zh-CN" altLang="en-US" dirty="0"/>
              <a:t>个指针域；</a:t>
            </a:r>
            <a:r>
              <a:rPr lang="en-US" altLang="zh-CN" dirty="0"/>
              <a:t>n</a:t>
            </a:r>
            <a:r>
              <a:rPr lang="zh-CN" altLang="en-US" dirty="0"/>
              <a:t>个结点只使用</a:t>
            </a:r>
            <a:r>
              <a:rPr lang="en-US" altLang="zh-CN" dirty="0"/>
              <a:t>n-1</a:t>
            </a:r>
            <a:r>
              <a:rPr lang="zh-CN" altLang="en-US" dirty="0"/>
              <a:t>个指针域，所以空链域</a:t>
            </a:r>
            <a:r>
              <a:rPr lang="en-US" altLang="zh-CN" dirty="0"/>
              <a:t>=</a:t>
            </a:r>
            <a:r>
              <a:rPr lang="en-US" altLang="zh-CN" dirty="0" err="1"/>
              <a:t>dn</a:t>
            </a:r>
            <a:r>
              <a:rPr lang="en-US" altLang="zh-CN" dirty="0"/>
              <a:t>-(n-1)=(d-1)n+1</a:t>
            </a:r>
          </a:p>
          <a:p>
            <a:endParaRPr lang="en-US" altLang="zh-CN" dirty="0"/>
          </a:p>
          <a:p>
            <a:r>
              <a:rPr lang="zh-CN" altLang="en-US" dirty="0"/>
              <a:t>采用多重链表结构，许多算法设计可以直接参照二叉树的二叉链表结构的算法，其优点是简单易学；缺点是存在许多指针域的浪费。</a:t>
            </a:r>
            <a:endParaRPr lang="en-US" altLang="zh-CN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C55115F9-A7B1-45E7-958C-E866F9F7F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06ABCB-1125-4170-A460-4ADB5798B10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在树的一些应用中，存在结点之间的关系变化大，而结点集合变化较小的情况。针对这种操作特征，可以采用孩子单链表表示法。结点集合采用顺序存储结构，关系集合采用链式存储结构。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优点：可以减少多重链表表示法的空间浪费；可以方便、快捷地查找指定结点的孩子结点</a:t>
            </a:r>
          </a:p>
          <a:p>
            <a:r>
              <a:rPr lang="zh-CN" altLang="en-US" dirty="0"/>
              <a:t>缺点：查找双亲结点则需遍历所有的链表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39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树中的关系主要分成父子关系和兄弟关系两类。在树的孩子兄弟表示法中，每个结点存储只存储这两类关系中的最亲密的代表，即第一个孩子结点的指针和下一个兄弟结点的指针。</a:t>
            </a:r>
            <a:endParaRPr lang="en-US" altLang="zh-CN" dirty="0"/>
          </a:p>
          <a:p>
            <a:r>
              <a:rPr lang="zh-CN" altLang="en-US" dirty="0"/>
              <a:t>孩子兄弟表示法建立起了树和二叉树之间的对应关系，所以常常将其称为树的二叉树表示法。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相比树的其他存储结构，孩子兄弟表示法既简化了结构，又可以将许多二叉树的优秀算法移植到树结构的应用中来，因此具有很好的学习、应用价值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98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02847A6D-8591-46CB-8E37-FB439C235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54419A68-7BF5-4EE6-98A1-2A19EB06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192DF981-A4E8-4097-8E61-B7448079A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6F8087-49C4-4F4A-9ACB-481C21F93F6F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51777960-C86E-41E7-8821-55EBFB9A5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1AD1F4F1-799D-4E1B-A8F8-7332273A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A702C3D2-4453-4734-BD51-EF947E3B4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5C9ADF-234A-4668-A45E-A1DC0448A09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333C851-4D4B-4A25-902E-BC586F13D0D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1C05348-69CD-4308-ABAB-9B1DC147D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60A6BD6-C9F2-405F-BBD4-03630C54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E6C131B-D5D3-4545-BDCC-C2C10B018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97A9F53-7A16-4A11-BC51-EDF2CCD85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731D3FF-6A7A-4F89-84C8-857CF89C2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160AFB-EAAA-4BFE-B314-D6C99014C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C1521BB-235C-4419-BDC4-AA918AF5F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74371FA-1AFE-4B30-B62A-913BD969A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890BEDD-F549-428A-BC26-4594AFA79E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EEDAF7B-F26D-4303-B738-F723A24AB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27774E6-58F9-48F5-8080-3B0D7F270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7D453C8-68A9-422A-BE9C-4F0A1EF9F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D1C74D2-A276-4CAA-B172-5EEBAF0733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62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6CB88FC-F1F7-4FB7-97F4-290E7AC2A5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37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E89650F-81D8-4130-B1C8-44A3A9C606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9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6D20D69-A0EC-4297-A575-32AD39AA51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42A9C8E-BCB3-4888-B913-823D3176CB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15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42B43F2-FAFF-4A94-9F4C-8E3FC583F2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2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C36F199-7236-4203-9B78-69CE17788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40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0E7455B-E004-4433-B155-FABD30D244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1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9880C17-CA78-47D9-8C6E-A420F11D50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CB4971-2DD9-402B-B4A6-3467C19EF5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15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F522DF-1070-4838-848D-1428796920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1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0C3CFE-93CB-4FA4-8EB8-3A134CC8E2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D763B7-6FCD-4147-B7B0-4E41A45095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27DE0927-8934-4C90-9CA5-9E0FB8AC8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05F64468-799B-4AEB-8683-D9EF0B790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5B887921-7410-4FC5-91DB-22B856D62C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3280DCFA-F9D9-4524-A50E-ED0581FA23F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位图图像" r:id="rId14" imgW="1162212" imgH="619211" progId="PBrush">
                  <p:embed/>
                </p:oleObj>
              </mc:Choice>
              <mc:Fallback>
                <p:oleObj name="位图图像" r:id="rId14" imgW="1162212" imgH="619211" progId="PBrush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C636CAA6-BC9A-4C78-895B-21F379082C3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2791F7AB-9D6B-4E17-B51F-E00424700FA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61478D5A-12AB-47FA-8611-49F825D62BE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:a16="http://schemas.microsoft.com/office/drawing/2014/main" id="{3472DA3E-DFB5-4708-A14B-86304EDE9B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169A7BE-42C5-4E32-99F7-B59E43E5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一、增加新指针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EF474BB1-F95A-4184-98E8-4F456686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ADFDC56-7E2A-4425-B642-45CFDE2F006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/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37E65134-9907-4302-88D5-80F65118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134ED97F-86AF-4DB2-9AC0-34BAB11E1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5549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最简单的方法是在每个结点中，增加前驱(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fwd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和后继(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bkwd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在做二叉树遍历（前、中、后序），将每个结点的前驱和后继信息添入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fwd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bkwd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域中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9AC022C9-458C-4096-9EEF-6ABC1656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71687" name="Group 12">
            <a:extLst>
              <a:ext uri="{FF2B5EF4-FFF2-40B4-BE49-F238E27FC236}">
                <a16:creationId xmlns:a16="http://schemas.microsoft.com/office/drawing/2014/main" id="{A16A7F5F-6BAB-4EC6-B688-DDC8A014392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419600"/>
            <a:ext cx="5410200" cy="466725"/>
            <a:chOff x="960" y="2928"/>
            <a:chExt cx="2928" cy="294"/>
          </a:xfrm>
        </p:grpSpPr>
        <p:sp>
          <p:nvSpPr>
            <p:cNvPr id="71688" name="Text Box 7">
              <a:extLst>
                <a:ext uri="{FF2B5EF4-FFF2-40B4-BE49-F238E27FC236}">
                  <a16:creationId xmlns:a16="http://schemas.microsoft.com/office/drawing/2014/main" id="{3235C748-E3BB-473A-8BD5-B9794EE41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fwd</a:t>
              </a:r>
            </a:p>
          </p:txBody>
        </p:sp>
        <p:sp>
          <p:nvSpPr>
            <p:cNvPr id="71689" name="Text Box 8">
              <a:extLst>
                <a:ext uri="{FF2B5EF4-FFF2-40B4-BE49-F238E27FC236}">
                  <a16:creationId xmlns:a16="http://schemas.microsoft.com/office/drawing/2014/main" id="{B451199C-1979-4B6C-8F0A-CDCBB43D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lChild</a:t>
              </a:r>
            </a:p>
          </p:txBody>
        </p:sp>
        <p:sp>
          <p:nvSpPr>
            <p:cNvPr id="71690" name="Text Box 9">
              <a:extLst>
                <a:ext uri="{FF2B5EF4-FFF2-40B4-BE49-F238E27FC236}">
                  <a16:creationId xmlns:a16="http://schemas.microsoft.com/office/drawing/2014/main" id="{25922ACC-AA6B-46CB-9751-2CC5C9707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data</a:t>
              </a:r>
            </a:p>
          </p:txBody>
        </p:sp>
        <p:sp>
          <p:nvSpPr>
            <p:cNvPr id="71691" name="Text Box 10">
              <a:extLst>
                <a:ext uri="{FF2B5EF4-FFF2-40B4-BE49-F238E27FC236}">
                  <a16:creationId xmlns:a16="http://schemas.microsoft.com/office/drawing/2014/main" id="{DD305246-0328-4297-9C73-7D6C66F5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rChild</a:t>
              </a:r>
            </a:p>
          </p:txBody>
        </p:sp>
        <p:sp>
          <p:nvSpPr>
            <p:cNvPr id="71692" name="Text Box 11">
              <a:extLst>
                <a:ext uri="{FF2B5EF4-FFF2-40B4-BE49-F238E27FC236}">
                  <a16:creationId xmlns:a16="http://schemas.microsoft.com/office/drawing/2014/main" id="{EC4E7A45-D3F7-48AF-A3C3-FDCD3C461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bkwd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F3E04FA0-DF5D-4D91-9B35-0523DD9BEF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400800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EAFCDA-7372-4A33-BDE2-78544B1A7FD0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83971" name="Text Box 2">
            <a:extLst>
              <a:ext uri="{FF2B5EF4-FFF2-40B4-BE49-F238E27FC236}">
                <a16:creationId xmlns:a16="http://schemas.microsoft.com/office/drawing/2014/main" id="{9B82C1E6-91DD-40A9-9925-36BCF5370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3" y="1299270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练习：将下面的树转换为二叉树，写出先序、中序、后序遍历的序列分别是多少？</a:t>
            </a:r>
          </a:p>
        </p:txBody>
      </p:sp>
      <p:grpSp>
        <p:nvGrpSpPr>
          <p:cNvPr id="83972" name="Group 3">
            <a:extLst>
              <a:ext uri="{FF2B5EF4-FFF2-40B4-BE49-F238E27FC236}">
                <a16:creationId xmlns:a16="http://schemas.microsoft.com/office/drawing/2014/main" id="{2593EAC1-E50F-4E3D-9022-1505F8BDC7F8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492896"/>
            <a:ext cx="4113212" cy="3505200"/>
            <a:chOff x="1296" y="1056"/>
            <a:chExt cx="2592" cy="2208"/>
          </a:xfrm>
        </p:grpSpPr>
        <p:sp>
          <p:nvSpPr>
            <p:cNvPr id="83973" name="AutoShape 4">
              <a:extLst>
                <a:ext uri="{FF2B5EF4-FFF2-40B4-BE49-F238E27FC236}">
                  <a16:creationId xmlns:a16="http://schemas.microsoft.com/office/drawing/2014/main" id="{2E8164F3-439F-484C-A5C6-BA13F691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5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3974" name="AutoShape 5">
              <a:extLst>
                <a:ext uri="{FF2B5EF4-FFF2-40B4-BE49-F238E27FC236}">
                  <a16:creationId xmlns:a16="http://schemas.microsoft.com/office/drawing/2014/main" id="{AE927008-2338-4699-8324-69C09ED7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3975" name="AutoShape 6">
              <a:extLst>
                <a:ext uri="{FF2B5EF4-FFF2-40B4-BE49-F238E27FC236}">
                  <a16:creationId xmlns:a16="http://schemas.microsoft.com/office/drawing/2014/main" id="{B1CF711A-BB58-437F-BCCD-0C44DB6CC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7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3976" name="AutoShape 7">
              <a:extLst>
                <a:ext uri="{FF2B5EF4-FFF2-40B4-BE49-F238E27FC236}">
                  <a16:creationId xmlns:a16="http://schemas.microsoft.com/office/drawing/2014/main" id="{58BA2C37-4A16-4865-8AB2-010BF37B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3977" name="AutoShape 8">
              <a:extLst>
                <a:ext uri="{FF2B5EF4-FFF2-40B4-BE49-F238E27FC236}">
                  <a16:creationId xmlns:a16="http://schemas.microsoft.com/office/drawing/2014/main" id="{2B357051-780D-471C-8D2E-BF4A6E894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0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3978" name="AutoShape 9">
              <a:extLst>
                <a:ext uri="{FF2B5EF4-FFF2-40B4-BE49-F238E27FC236}">
                  <a16:creationId xmlns:a16="http://schemas.microsoft.com/office/drawing/2014/main" id="{C3529B1A-91DC-4F82-AEEA-A814B504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3979" name="AutoShape 10">
              <a:extLst>
                <a:ext uri="{FF2B5EF4-FFF2-40B4-BE49-F238E27FC236}">
                  <a16:creationId xmlns:a16="http://schemas.microsoft.com/office/drawing/2014/main" id="{E4F1DB35-4DC1-4EAE-83BE-01077971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6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980" name="AutoShape 11">
              <a:extLst>
                <a:ext uri="{FF2B5EF4-FFF2-40B4-BE49-F238E27FC236}">
                  <a16:creationId xmlns:a16="http://schemas.microsoft.com/office/drawing/2014/main" id="{F4170DF7-F6A0-4C33-B389-5CB04968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3981" name="AutoShape 12">
              <a:extLst>
                <a:ext uri="{FF2B5EF4-FFF2-40B4-BE49-F238E27FC236}">
                  <a16:creationId xmlns:a16="http://schemas.microsoft.com/office/drawing/2014/main" id="{DED317A1-B8ED-4DCA-A619-915141E43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3982" name="AutoShape 13">
              <a:extLst>
                <a:ext uri="{FF2B5EF4-FFF2-40B4-BE49-F238E27FC236}">
                  <a16:creationId xmlns:a16="http://schemas.microsoft.com/office/drawing/2014/main" id="{3B380C46-EDDF-4A84-867F-C0E23CF89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3983" name="AutoShape 14">
              <a:extLst>
                <a:ext uri="{FF2B5EF4-FFF2-40B4-BE49-F238E27FC236}">
                  <a16:creationId xmlns:a16="http://schemas.microsoft.com/office/drawing/2014/main" id="{8039C6D3-3ADA-48E0-96BE-E28ABBFA3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3984" name="AutoShape 15">
              <a:extLst>
                <a:ext uri="{FF2B5EF4-FFF2-40B4-BE49-F238E27FC236}">
                  <a16:creationId xmlns:a16="http://schemas.microsoft.com/office/drawing/2014/main" id="{75D5AF5F-FF0B-44E5-A962-23DC10942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3985" name="Line 16">
              <a:extLst>
                <a:ext uri="{FF2B5EF4-FFF2-40B4-BE49-F238E27FC236}">
                  <a16:creationId xmlns:a16="http://schemas.microsoft.com/office/drawing/2014/main" id="{754D711E-650B-4265-A2B8-C5F0EFA63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6" name="Line 17">
              <a:extLst>
                <a:ext uri="{FF2B5EF4-FFF2-40B4-BE49-F238E27FC236}">
                  <a16:creationId xmlns:a16="http://schemas.microsoft.com/office/drawing/2014/main" id="{7C9029DA-3D08-435C-A09A-89D5C9D44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152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7" name="Line 18">
              <a:extLst>
                <a:ext uri="{FF2B5EF4-FFF2-40B4-BE49-F238E27FC236}">
                  <a16:creationId xmlns:a16="http://schemas.microsoft.com/office/drawing/2014/main" id="{8FBF256C-8745-420A-84D7-BFE0135DF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8" name="Line 19">
              <a:extLst>
                <a:ext uri="{FF2B5EF4-FFF2-40B4-BE49-F238E27FC236}">
                  <a16:creationId xmlns:a16="http://schemas.microsoft.com/office/drawing/2014/main" id="{725779A5-87A8-48E4-977B-0F842B5D4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9" name="Line 20">
              <a:extLst>
                <a:ext uri="{FF2B5EF4-FFF2-40B4-BE49-F238E27FC236}">
                  <a16:creationId xmlns:a16="http://schemas.microsoft.com/office/drawing/2014/main" id="{3165EBBB-3727-4921-8278-DD71B87A5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0" name="Line 21">
              <a:extLst>
                <a:ext uri="{FF2B5EF4-FFF2-40B4-BE49-F238E27FC236}">
                  <a16:creationId xmlns:a16="http://schemas.microsoft.com/office/drawing/2014/main" id="{BDDA48F5-BEF2-4797-8305-58FFC2AF4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1" name="Line 22">
              <a:extLst>
                <a:ext uri="{FF2B5EF4-FFF2-40B4-BE49-F238E27FC236}">
                  <a16:creationId xmlns:a16="http://schemas.microsoft.com/office/drawing/2014/main" id="{759D6CEB-9BDA-4EEA-8E02-86142A8D1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2" name="Line 23">
              <a:extLst>
                <a:ext uri="{FF2B5EF4-FFF2-40B4-BE49-F238E27FC236}">
                  <a16:creationId xmlns:a16="http://schemas.microsoft.com/office/drawing/2014/main" id="{D4474B9E-08B0-4D74-981A-AC168D05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824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3" name="Line 24">
              <a:extLst>
                <a:ext uri="{FF2B5EF4-FFF2-40B4-BE49-F238E27FC236}">
                  <a16:creationId xmlns:a16="http://schemas.microsoft.com/office/drawing/2014/main" id="{C25AFFC7-4543-451D-8C8E-10DD9C837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24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4" name="Line 25">
              <a:extLst>
                <a:ext uri="{FF2B5EF4-FFF2-40B4-BE49-F238E27FC236}">
                  <a16:creationId xmlns:a16="http://schemas.microsoft.com/office/drawing/2014/main" id="{8A4E9329-F099-4661-9A7F-CB738B361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96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5" name="Line 26">
              <a:extLst>
                <a:ext uri="{FF2B5EF4-FFF2-40B4-BE49-F238E27FC236}">
                  <a16:creationId xmlns:a16="http://schemas.microsoft.com/office/drawing/2014/main" id="{3AAC0E3E-0BA4-4408-8468-2A3901D9C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>
            <a:extLst>
              <a:ext uri="{FF2B5EF4-FFF2-40B4-BE49-F238E27FC236}">
                <a16:creationId xmlns:a16="http://schemas.microsoft.com/office/drawing/2014/main" id="{587D2AC0-0478-4459-82A1-57BA3C0C71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400800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A5E5FF-909C-496F-92EE-3625A642EE06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86019" name="Text Box 2">
            <a:extLst>
              <a:ext uri="{FF2B5EF4-FFF2-40B4-BE49-F238E27FC236}">
                <a16:creationId xmlns:a16="http://schemas.microsoft.com/office/drawing/2014/main" id="{A6122023-0E51-4059-8C3E-8BAF7A81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858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grpSp>
        <p:nvGrpSpPr>
          <p:cNvPr id="86020" name="组合 78">
            <a:extLst>
              <a:ext uri="{FF2B5EF4-FFF2-40B4-BE49-F238E27FC236}">
                <a16:creationId xmlns:a16="http://schemas.microsoft.com/office/drawing/2014/main" id="{EA211BFF-6198-44E7-985D-59087915A51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643063"/>
            <a:ext cx="4113213" cy="3529012"/>
            <a:chOff x="5030787" y="2643182"/>
            <a:chExt cx="4113213" cy="3529034"/>
          </a:xfrm>
        </p:grpSpPr>
        <p:sp>
          <p:nvSpPr>
            <p:cNvPr id="86047" name="AutoShape 4">
              <a:extLst>
                <a:ext uri="{FF2B5EF4-FFF2-40B4-BE49-F238E27FC236}">
                  <a16:creationId xmlns:a16="http://schemas.microsoft.com/office/drawing/2014/main" id="{A15EC487-033A-4A82-945B-72777CFD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199" y="26431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6048" name="AutoShape 5">
              <a:extLst>
                <a:ext uri="{FF2B5EF4-FFF2-40B4-BE49-F238E27FC236}">
                  <a16:creationId xmlns:a16="http://schemas.microsoft.com/office/drawing/2014/main" id="{41F7D225-84F4-4353-9F18-04928C06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199" y="36337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6049" name="AutoShape 6">
              <a:extLst>
                <a:ext uri="{FF2B5EF4-FFF2-40B4-BE49-F238E27FC236}">
                  <a16:creationId xmlns:a16="http://schemas.microsoft.com/office/drawing/2014/main" id="{12C5EF70-76F2-4470-B9CE-FD29442F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826" y="5715016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6050" name="AutoShape 7">
              <a:extLst>
                <a:ext uri="{FF2B5EF4-FFF2-40B4-BE49-F238E27FC236}">
                  <a16:creationId xmlns:a16="http://schemas.microsoft.com/office/drawing/2014/main" id="{8F032806-E6AC-4F89-9514-3C1C7DB6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199" y="47005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6051" name="AutoShape 8">
              <a:extLst>
                <a:ext uri="{FF2B5EF4-FFF2-40B4-BE49-F238E27FC236}">
                  <a16:creationId xmlns:a16="http://schemas.microsoft.com/office/drawing/2014/main" id="{531504AC-C543-4193-94D8-7E0B5964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7" y="47767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6052" name="AutoShape 9">
              <a:extLst>
                <a:ext uri="{FF2B5EF4-FFF2-40B4-BE49-F238E27FC236}">
                  <a16:creationId xmlns:a16="http://schemas.microsoft.com/office/drawing/2014/main" id="{7A535B49-FCC9-4188-A464-84B5B489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7" y="37099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053" name="AutoShape 10">
              <a:extLst>
                <a:ext uri="{FF2B5EF4-FFF2-40B4-BE49-F238E27FC236}">
                  <a16:creationId xmlns:a16="http://schemas.microsoft.com/office/drawing/2014/main" id="{311041A1-EA4D-400D-8CD5-915D7CD6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611" y="36337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6054" name="AutoShape 11">
              <a:extLst>
                <a:ext uri="{FF2B5EF4-FFF2-40B4-BE49-F238E27FC236}">
                  <a16:creationId xmlns:a16="http://schemas.microsoft.com/office/drawing/2014/main" id="{E39D944B-77D5-4E04-B480-F8AA0935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35" y="56149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6055" name="AutoShape 12">
              <a:extLst>
                <a:ext uri="{FF2B5EF4-FFF2-40B4-BE49-F238E27FC236}">
                  <a16:creationId xmlns:a16="http://schemas.microsoft.com/office/drawing/2014/main" id="{55324F79-65A6-4345-B81C-8B8C627AE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588" y="56149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6056" name="AutoShape 13">
              <a:extLst>
                <a:ext uri="{FF2B5EF4-FFF2-40B4-BE49-F238E27FC236}">
                  <a16:creationId xmlns:a16="http://schemas.microsoft.com/office/drawing/2014/main" id="{D9EF668B-F277-49B9-972F-366614676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976" y="46243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6057" name="AutoShape 14">
              <a:extLst>
                <a:ext uri="{FF2B5EF4-FFF2-40B4-BE49-F238E27FC236}">
                  <a16:creationId xmlns:a16="http://schemas.microsoft.com/office/drawing/2014/main" id="{41DB99DE-D459-4E28-A686-F66379D5A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611" y="46243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6058" name="AutoShape 15">
              <a:extLst>
                <a:ext uri="{FF2B5EF4-FFF2-40B4-BE49-F238E27FC236}">
                  <a16:creationId xmlns:a16="http://schemas.microsoft.com/office/drawing/2014/main" id="{1331CDB0-0D9F-446B-A96E-8A3A239C0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247" y="46243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6059" name="Line 17">
              <a:extLst>
                <a:ext uri="{FF2B5EF4-FFF2-40B4-BE49-F238E27FC236}">
                  <a16:creationId xmlns:a16="http://schemas.microsoft.com/office/drawing/2014/main" id="{E6F00A85-F76F-42AF-9290-361A14AB5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5" y="2795582"/>
              <a:ext cx="1124943" cy="99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0" name="Line 19">
              <a:extLst>
                <a:ext uri="{FF2B5EF4-FFF2-40B4-BE49-F238E27FC236}">
                  <a16:creationId xmlns:a16="http://schemas.microsoft.com/office/drawing/2014/main" id="{EC845B35-7791-4DB4-8D32-7C4B622A7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2066" y="4167182"/>
              <a:ext cx="187233" cy="690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1" name="Line 20">
              <a:extLst>
                <a:ext uri="{FF2B5EF4-FFF2-40B4-BE49-F238E27FC236}">
                  <a16:creationId xmlns:a16="http://schemas.microsoft.com/office/drawing/2014/main" id="{D54CF0AE-FFA1-433C-A80F-708E2A84B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3702" y="4090982"/>
              <a:ext cx="139009" cy="623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2" name="Line 21">
              <a:extLst>
                <a:ext uri="{FF2B5EF4-FFF2-40B4-BE49-F238E27FC236}">
                  <a16:creationId xmlns:a16="http://schemas.microsoft.com/office/drawing/2014/main" id="{0F0B9784-E079-4EC7-9838-707F5D36F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2264" y="5143512"/>
              <a:ext cx="142876" cy="714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3" name="Line 23">
              <a:extLst>
                <a:ext uri="{FF2B5EF4-FFF2-40B4-BE49-F238E27FC236}">
                  <a16:creationId xmlns:a16="http://schemas.microsoft.com/office/drawing/2014/main" id="{534826D3-2433-4680-BBC4-CCCA05092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758" y="3862382"/>
              <a:ext cx="380853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4" name="Line 25">
              <a:extLst>
                <a:ext uri="{FF2B5EF4-FFF2-40B4-BE49-F238E27FC236}">
                  <a16:creationId xmlns:a16="http://schemas.microsoft.com/office/drawing/2014/main" id="{DF305F00-0B6F-4680-87B1-05E1A123F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9586" y="5072074"/>
              <a:ext cx="294800" cy="542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86065" name="直接连接符 58">
              <a:extLst>
                <a:ext uri="{FF2B5EF4-FFF2-40B4-BE49-F238E27FC236}">
                  <a16:creationId xmlns:a16="http://schemas.microsoft.com/office/drawing/2014/main" id="{E2FACBD1-F6EE-42E7-8870-D0CCA98BADA1}"/>
                </a:ext>
              </a:extLst>
            </p:cNvPr>
            <p:cNvCxnSpPr>
              <a:cxnSpLocks noChangeShapeType="1"/>
              <a:stCxn id="86052" idx="6"/>
              <a:endCxn id="86048" idx="2"/>
            </p:cNvCxnSpPr>
            <p:nvPr/>
          </p:nvCxnSpPr>
          <p:spPr bwMode="auto">
            <a:xfrm flipV="1">
              <a:off x="5487811" y="3862382"/>
              <a:ext cx="1066388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6" name="直接连接符 60">
              <a:extLst>
                <a:ext uri="{FF2B5EF4-FFF2-40B4-BE49-F238E27FC236}">
                  <a16:creationId xmlns:a16="http://schemas.microsoft.com/office/drawing/2014/main" id="{0814FAEB-40DB-41C8-AB29-B4A10FBDA82C}"/>
                </a:ext>
              </a:extLst>
            </p:cNvPr>
            <p:cNvCxnSpPr>
              <a:cxnSpLocks noChangeShapeType="1"/>
              <a:stCxn id="86048" idx="6"/>
              <a:endCxn id="86053" idx="2"/>
            </p:cNvCxnSpPr>
            <p:nvPr/>
          </p:nvCxnSpPr>
          <p:spPr bwMode="auto">
            <a:xfrm>
              <a:off x="7011223" y="3862382"/>
              <a:ext cx="106638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7" name="直接连接符 62">
              <a:extLst>
                <a:ext uri="{FF2B5EF4-FFF2-40B4-BE49-F238E27FC236}">
                  <a16:creationId xmlns:a16="http://schemas.microsoft.com/office/drawing/2014/main" id="{9A14B76D-C9C6-4835-8425-0FBB87A25845}"/>
                </a:ext>
              </a:extLst>
            </p:cNvPr>
            <p:cNvCxnSpPr>
              <a:cxnSpLocks noChangeShapeType="1"/>
              <a:stCxn id="86058" idx="6"/>
              <a:endCxn id="86057" idx="2"/>
            </p:cNvCxnSpPr>
            <p:nvPr/>
          </p:nvCxnSpPr>
          <p:spPr bwMode="auto">
            <a:xfrm>
              <a:off x="7925271" y="4852982"/>
              <a:ext cx="15234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8" name="直接连接符 64">
              <a:extLst>
                <a:ext uri="{FF2B5EF4-FFF2-40B4-BE49-F238E27FC236}">
                  <a16:creationId xmlns:a16="http://schemas.microsoft.com/office/drawing/2014/main" id="{3B042E8D-C472-4928-9CB0-865F753B12C8}"/>
                </a:ext>
              </a:extLst>
            </p:cNvPr>
            <p:cNvCxnSpPr>
              <a:cxnSpLocks noChangeShapeType="1"/>
              <a:stCxn id="86057" idx="6"/>
              <a:endCxn id="86056" idx="2"/>
            </p:cNvCxnSpPr>
            <p:nvPr/>
          </p:nvCxnSpPr>
          <p:spPr bwMode="auto">
            <a:xfrm>
              <a:off x="8534635" y="4852982"/>
              <a:ext cx="152341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9" name="直接连接符 66">
              <a:extLst>
                <a:ext uri="{FF2B5EF4-FFF2-40B4-BE49-F238E27FC236}">
                  <a16:creationId xmlns:a16="http://schemas.microsoft.com/office/drawing/2014/main" id="{EB0386A9-87C5-4D86-BEA8-7CF00CF6E7D0}"/>
                </a:ext>
              </a:extLst>
            </p:cNvPr>
            <p:cNvCxnSpPr>
              <a:cxnSpLocks noChangeShapeType="1"/>
              <a:stCxn id="86055" idx="6"/>
              <a:endCxn id="86054" idx="2"/>
            </p:cNvCxnSpPr>
            <p:nvPr/>
          </p:nvCxnSpPr>
          <p:spPr bwMode="auto">
            <a:xfrm>
              <a:off x="8077612" y="5843582"/>
              <a:ext cx="4570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21" name="组合 77">
            <a:extLst>
              <a:ext uri="{FF2B5EF4-FFF2-40B4-BE49-F238E27FC236}">
                <a16:creationId xmlns:a16="http://schemas.microsoft.com/office/drawing/2014/main" id="{8E4119E4-80E9-422C-8FD3-73DF4FABE3B6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1143000"/>
            <a:ext cx="2957512" cy="5243513"/>
            <a:chOff x="714348" y="1428736"/>
            <a:chExt cx="2957354" cy="5243546"/>
          </a:xfrm>
        </p:grpSpPr>
        <p:sp>
          <p:nvSpPr>
            <p:cNvPr id="86024" name="AutoShape 4">
              <a:extLst>
                <a:ext uri="{FF2B5EF4-FFF2-40B4-BE49-F238E27FC236}">
                  <a16:creationId xmlns:a16="http://schemas.microsoft.com/office/drawing/2014/main" id="{3EE184CD-E914-4671-BA09-1F7A0894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1428736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6025" name="AutoShape 5">
              <a:extLst>
                <a:ext uri="{FF2B5EF4-FFF2-40B4-BE49-F238E27FC236}">
                  <a16:creationId xmlns:a16="http://schemas.microsoft.com/office/drawing/2014/main" id="{CAF9F6FF-CBA6-4CFE-8F35-4844CC06B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18" y="2928934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6026" name="AutoShape 6">
              <a:extLst>
                <a:ext uri="{FF2B5EF4-FFF2-40B4-BE49-F238E27FC236}">
                  <a16:creationId xmlns:a16="http://schemas.microsoft.com/office/drawing/2014/main" id="{D4485E67-2042-4FA5-B828-3CCFAD97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14" y="450057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6027" name="AutoShape 7">
              <a:extLst>
                <a:ext uri="{FF2B5EF4-FFF2-40B4-BE49-F238E27FC236}">
                  <a16:creationId xmlns:a16="http://schemas.microsoft.com/office/drawing/2014/main" id="{3044B986-A3D7-4747-932E-63077D91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66" y="371475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6028" name="AutoShape 8">
              <a:extLst>
                <a:ext uri="{FF2B5EF4-FFF2-40B4-BE49-F238E27FC236}">
                  <a16:creationId xmlns:a16="http://schemas.microsoft.com/office/drawing/2014/main" id="{2FC199CD-BC71-47B7-8143-96872439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48" y="300037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6029" name="AutoShape 9">
              <a:extLst>
                <a:ext uri="{FF2B5EF4-FFF2-40B4-BE49-F238E27FC236}">
                  <a16:creationId xmlns:a16="http://schemas.microsoft.com/office/drawing/2014/main" id="{8FE9ABD5-05E7-47CD-8349-8DC614401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228599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030" name="AutoShape 10">
              <a:extLst>
                <a:ext uri="{FF2B5EF4-FFF2-40B4-BE49-F238E27FC236}">
                  <a16:creationId xmlns:a16="http://schemas.microsoft.com/office/drawing/2014/main" id="{73D6ECF1-68A8-470A-97A8-D283821E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22" y="3643314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6031" name="AutoShape 11">
              <a:extLst>
                <a:ext uri="{FF2B5EF4-FFF2-40B4-BE49-F238E27FC236}">
                  <a16:creationId xmlns:a16="http://schemas.microsoft.com/office/drawing/2014/main" id="{B0C4920D-F41F-4EF9-AB25-571863956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174" y="62150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6032" name="AutoShape 12">
              <a:extLst>
                <a:ext uri="{FF2B5EF4-FFF2-40B4-BE49-F238E27FC236}">
                  <a16:creationId xmlns:a16="http://schemas.microsoft.com/office/drawing/2014/main" id="{2ECA5FF3-8B0C-483A-9691-1C379EF0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84" y="557214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6033" name="AutoShape 13">
              <a:extLst>
                <a:ext uri="{FF2B5EF4-FFF2-40B4-BE49-F238E27FC236}">
                  <a16:creationId xmlns:a16="http://schemas.microsoft.com/office/drawing/2014/main" id="{1BFE8E83-7040-4EC6-9422-69E9D80E2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8" y="557214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6034" name="AutoShape 14">
              <a:extLst>
                <a:ext uri="{FF2B5EF4-FFF2-40B4-BE49-F238E27FC236}">
                  <a16:creationId xmlns:a16="http://schemas.microsoft.com/office/drawing/2014/main" id="{5E602C10-BA03-46F5-A462-2B97B475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12" y="5000636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6035" name="AutoShape 15">
              <a:extLst>
                <a:ext uri="{FF2B5EF4-FFF2-40B4-BE49-F238E27FC236}">
                  <a16:creationId xmlns:a16="http://schemas.microsoft.com/office/drawing/2014/main" id="{3906CB15-053D-4CC7-A30D-C253D9A95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08" y="450057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86036" name="直接连接符 51">
              <a:extLst>
                <a:ext uri="{FF2B5EF4-FFF2-40B4-BE49-F238E27FC236}">
                  <a16:creationId xmlns:a16="http://schemas.microsoft.com/office/drawing/2014/main" id="{E98B160D-66D3-40DB-9875-CA31538F7BEF}"/>
                </a:ext>
              </a:extLst>
            </p:cNvPr>
            <p:cNvCxnSpPr>
              <a:cxnSpLocks noChangeShapeType="1"/>
              <a:stCxn id="86024" idx="4"/>
              <a:endCxn id="86029" idx="0"/>
            </p:cNvCxnSpPr>
            <p:nvPr/>
          </p:nvCxnSpPr>
          <p:spPr bwMode="auto">
            <a:xfrm rot="5400000">
              <a:off x="1314336" y="1943088"/>
              <a:ext cx="400056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37" name="直接连接符 53">
              <a:extLst>
                <a:ext uri="{FF2B5EF4-FFF2-40B4-BE49-F238E27FC236}">
                  <a16:creationId xmlns:a16="http://schemas.microsoft.com/office/drawing/2014/main" id="{5143493C-2C01-462E-B9DB-BFEB4EB6147E}"/>
                </a:ext>
              </a:extLst>
            </p:cNvPr>
            <p:cNvCxnSpPr>
              <a:cxnSpLocks noChangeShapeType="1"/>
              <a:stCxn id="86029" idx="3"/>
              <a:endCxn id="86028" idx="0"/>
            </p:cNvCxnSpPr>
            <p:nvPr/>
          </p:nvCxnSpPr>
          <p:spPr bwMode="auto">
            <a:xfrm rot="5400000">
              <a:off x="914316" y="2704781"/>
              <a:ext cx="324135" cy="2670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38" name="直接连接符 55">
              <a:extLst>
                <a:ext uri="{FF2B5EF4-FFF2-40B4-BE49-F238E27FC236}">
                  <a16:creationId xmlns:a16="http://schemas.microsoft.com/office/drawing/2014/main" id="{3443B054-97BB-4124-9980-75502A46B727}"/>
                </a:ext>
              </a:extLst>
            </p:cNvPr>
            <p:cNvCxnSpPr>
              <a:cxnSpLocks noChangeShapeType="1"/>
              <a:stCxn id="86029" idx="5"/>
              <a:endCxn id="86025" idx="1"/>
            </p:cNvCxnSpPr>
            <p:nvPr/>
          </p:nvCxnSpPr>
          <p:spPr bwMode="auto">
            <a:xfrm rot="16200000" flipH="1">
              <a:off x="1533133" y="2676174"/>
              <a:ext cx="319652" cy="3197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39" name="直接连接符 57">
              <a:extLst>
                <a:ext uri="{FF2B5EF4-FFF2-40B4-BE49-F238E27FC236}">
                  <a16:creationId xmlns:a16="http://schemas.microsoft.com/office/drawing/2014/main" id="{0E4E80B1-429C-419D-AB34-A8D00822F5B1}"/>
                </a:ext>
              </a:extLst>
            </p:cNvPr>
            <p:cNvCxnSpPr>
              <a:cxnSpLocks noChangeShapeType="1"/>
              <a:stCxn id="86025" idx="5"/>
              <a:endCxn id="86030" idx="0"/>
            </p:cNvCxnSpPr>
            <p:nvPr/>
          </p:nvCxnSpPr>
          <p:spPr bwMode="auto">
            <a:xfrm rot="16200000" flipH="1">
              <a:off x="2218906" y="3276285"/>
              <a:ext cx="324135" cy="4099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0" name="直接连接符 61">
              <a:extLst>
                <a:ext uri="{FF2B5EF4-FFF2-40B4-BE49-F238E27FC236}">
                  <a16:creationId xmlns:a16="http://schemas.microsoft.com/office/drawing/2014/main" id="{33B77C95-D3D1-469A-AB57-E4C853CAEFF4}"/>
                </a:ext>
              </a:extLst>
            </p:cNvPr>
            <p:cNvCxnSpPr>
              <a:cxnSpLocks noChangeShapeType="1"/>
              <a:stCxn id="86025" idx="4"/>
              <a:endCxn id="86027" idx="0"/>
            </p:cNvCxnSpPr>
            <p:nvPr/>
          </p:nvCxnSpPr>
          <p:spPr bwMode="auto">
            <a:xfrm rot="5400000">
              <a:off x="1707245" y="3407567"/>
              <a:ext cx="32861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1" name="直接连接符 65">
              <a:extLst>
                <a:ext uri="{FF2B5EF4-FFF2-40B4-BE49-F238E27FC236}">
                  <a16:creationId xmlns:a16="http://schemas.microsoft.com/office/drawing/2014/main" id="{065DF366-6E7B-41F6-9939-8843E63F8947}"/>
                </a:ext>
              </a:extLst>
            </p:cNvPr>
            <p:cNvCxnSpPr>
              <a:cxnSpLocks noChangeShapeType="1"/>
              <a:stCxn id="86027" idx="3"/>
              <a:endCxn id="86026" idx="1"/>
            </p:cNvCxnSpPr>
            <p:nvPr/>
          </p:nvCxnSpPr>
          <p:spPr bwMode="auto">
            <a:xfrm rot="5400000">
              <a:off x="1192956" y="4193385"/>
              <a:ext cx="46252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2" name="直接连接符 68">
              <a:extLst>
                <a:ext uri="{FF2B5EF4-FFF2-40B4-BE49-F238E27FC236}">
                  <a16:creationId xmlns:a16="http://schemas.microsoft.com/office/drawing/2014/main" id="{38EF74AA-0180-4CD8-8EF5-CBEB49A98B2E}"/>
                </a:ext>
              </a:extLst>
            </p:cNvPr>
            <p:cNvCxnSpPr>
              <a:cxnSpLocks noChangeShapeType="1"/>
              <a:stCxn id="86030" idx="4"/>
              <a:endCxn id="86035" idx="0"/>
            </p:cNvCxnSpPr>
            <p:nvPr/>
          </p:nvCxnSpPr>
          <p:spPr bwMode="auto">
            <a:xfrm rot="5400000">
              <a:off x="2278749" y="4193385"/>
              <a:ext cx="400056" cy="2143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3" name="直接连接符 70">
              <a:extLst>
                <a:ext uri="{FF2B5EF4-FFF2-40B4-BE49-F238E27FC236}">
                  <a16:creationId xmlns:a16="http://schemas.microsoft.com/office/drawing/2014/main" id="{AD313FDF-219D-49F5-9E53-DCC534B1E208}"/>
                </a:ext>
              </a:extLst>
            </p:cNvPr>
            <p:cNvCxnSpPr>
              <a:cxnSpLocks noChangeShapeType="1"/>
              <a:stCxn id="86035" idx="5"/>
              <a:endCxn id="86034" idx="1"/>
            </p:cNvCxnSpPr>
            <p:nvPr/>
          </p:nvCxnSpPr>
          <p:spPr bwMode="auto">
            <a:xfrm rot="16200000" flipH="1">
              <a:off x="2568984" y="4855033"/>
              <a:ext cx="176776" cy="248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4" name="直接连接符 72">
              <a:extLst>
                <a:ext uri="{FF2B5EF4-FFF2-40B4-BE49-F238E27FC236}">
                  <a16:creationId xmlns:a16="http://schemas.microsoft.com/office/drawing/2014/main" id="{C12D98ED-7979-432C-8067-FA97EF7DAF16}"/>
                </a:ext>
              </a:extLst>
            </p:cNvPr>
            <p:cNvCxnSpPr>
              <a:cxnSpLocks noChangeShapeType="1"/>
              <a:stCxn id="86034" idx="5"/>
              <a:endCxn id="86033" idx="0"/>
            </p:cNvCxnSpPr>
            <p:nvPr/>
          </p:nvCxnSpPr>
          <p:spPr bwMode="auto">
            <a:xfrm rot="16200000" flipH="1">
              <a:off x="3183319" y="5312268"/>
              <a:ext cx="181259" cy="3384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5" name="直接连接符 74">
              <a:extLst>
                <a:ext uri="{FF2B5EF4-FFF2-40B4-BE49-F238E27FC236}">
                  <a16:creationId xmlns:a16="http://schemas.microsoft.com/office/drawing/2014/main" id="{6E0D8164-87DB-46BF-A9F3-7BED1D764B11}"/>
                </a:ext>
              </a:extLst>
            </p:cNvPr>
            <p:cNvCxnSpPr>
              <a:cxnSpLocks noChangeShapeType="1"/>
              <a:stCxn id="86034" idx="3"/>
              <a:endCxn id="86032" idx="7"/>
            </p:cNvCxnSpPr>
            <p:nvPr/>
          </p:nvCxnSpPr>
          <p:spPr bwMode="auto">
            <a:xfrm rot="5400000">
              <a:off x="2604703" y="5462256"/>
              <a:ext cx="248214" cy="1054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6" name="直接连接符 76">
              <a:extLst>
                <a:ext uri="{FF2B5EF4-FFF2-40B4-BE49-F238E27FC236}">
                  <a16:creationId xmlns:a16="http://schemas.microsoft.com/office/drawing/2014/main" id="{FB041698-0836-4A7D-92E1-9BAD8E26A0C3}"/>
                </a:ext>
              </a:extLst>
            </p:cNvPr>
            <p:cNvCxnSpPr>
              <a:cxnSpLocks noChangeShapeType="1"/>
              <a:stCxn id="86032" idx="5"/>
              <a:endCxn id="86031" idx="0"/>
            </p:cNvCxnSpPr>
            <p:nvPr/>
          </p:nvCxnSpPr>
          <p:spPr bwMode="auto">
            <a:xfrm rot="16200000" flipH="1">
              <a:off x="2647534" y="5990929"/>
              <a:ext cx="252697" cy="1956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22" name="右箭头 79">
            <a:extLst>
              <a:ext uri="{FF2B5EF4-FFF2-40B4-BE49-F238E27FC236}">
                <a16:creationId xmlns:a16="http://schemas.microsoft.com/office/drawing/2014/main" id="{768E5A83-3B91-406E-9C73-F97AEC54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643313"/>
            <a:ext cx="928687" cy="28575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6023" name="TextBox 80">
            <a:extLst>
              <a:ext uri="{FF2B5EF4-FFF2-40B4-BE49-F238E27FC236}">
                <a16:creationId xmlns:a16="http://schemas.microsoft.com/office/drawing/2014/main" id="{A1F6CD13-04D4-4B6A-A9BE-D24A4CD4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657850"/>
            <a:ext cx="5572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先序遍历结果：</a:t>
            </a:r>
            <a:r>
              <a:rPr lang="en-US" altLang="zh-CN" sz="2400"/>
              <a:t>ABECFJDGHKLI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中序遍历结果：</a:t>
            </a:r>
            <a:r>
              <a:rPr lang="en-US" altLang="zh-CN" sz="2400"/>
              <a:t>EBJFCGKLHIDA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后序遍历结果：</a:t>
            </a:r>
            <a:r>
              <a:rPr lang="en-US" altLang="zh-CN" sz="2400"/>
              <a:t>EJFLKIHGDCBA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17CF498-EE21-433E-8D5D-521BB534C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三、森林与二叉树的对应关系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C8D39E89-D624-4C9D-9D36-844FC8AD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EC8DE3D-9761-4C49-897C-0432CA9B3A0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B3A8CF3B-090D-4C61-A147-E715D702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22C00606-B455-4D07-BCE1-AFD40FEA4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如果把森林中的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第二棵树的根结点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看作是第一棵树的根结点的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兄弟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，则可找到一个唯一的二叉树与之对应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5B38973A-EE9D-4E3C-913B-652C7632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88071" name="Text Box 78">
            <a:extLst>
              <a:ext uri="{FF2B5EF4-FFF2-40B4-BE49-F238E27FC236}">
                <a16:creationId xmlns:a16="http://schemas.microsoft.com/office/drawing/2014/main" id="{FE856BEB-1B4D-4A3A-92C1-19BE23A1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400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三棵树的森林</a:t>
            </a:r>
          </a:p>
        </p:txBody>
      </p:sp>
      <p:sp>
        <p:nvSpPr>
          <p:cNvPr id="88072" name="Text Box 79">
            <a:extLst>
              <a:ext uri="{FF2B5EF4-FFF2-40B4-BE49-F238E27FC236}">
                <a16:creationId xmlns:a16="http://schemas.microsoft.com/office/drawing/2014/main" id="{B698E581-B7E3-49DD-B830-EF4575E8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对应的二叉树</a:t>
            </a:r>
          </a:p>
        </p:txBody>
      </p:sp>
      <p:sp>
        <p:nvSpPr>
          <p:cNvPr id="88073" name="Text Box 80">
            <a:extLst>
              <a:ext uri="{FF2B5EF4-FFF2-40B4-BE49-F238E27FC236}">
                <a16:creationId xmlns:a16="http://schemas.microsoft.com/office/drawing/2014/main" id="{9B1C8BEA-1370-4802-B80E-BAADB960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2589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solidFill>
                  <a:srgbClr val="CC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        T</a:t>
            </a:r>
            <a:r>
              <a:rPr lang="en-US" altLang="zh-CN" sz="2800" b="1" baseline="-25000">
                <a:solidFill>
                  <a:srgbClr val="CC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       T</a:t>
            </a:r>
            <a:r>
              <a:rPr lang="en-US" altLang="zh-CN" sz="2800" b="1" baseline="-25000">
                <a:solidFill>
                  <a:srgbClr val="CC0099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CC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8074" name="Group 81">
            <a:extLst>
              <a:ext uri="{FF2B5EF4-FFF2-40B4-BE49-F238E27FC236}">
                <a16:creationId xmlns:a16="http://schemas.microsoft.com/office/drawing/2014/main" id="{CC01B879-D027-4F5D-A3C5-B933462FC25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19600"/>
            <a:ext cx="3124200" cy="1885950"/>
            <a:chOff x="384" y="508"/>
            <a:chExt cx="2112" cy="1336"/>
          </a:xfrm>
        </p:grpSpPr>
        <p:sp>
          <p:nvSpPr>
            <p:cNvPr id="88107" name="Line 82">
              <a:extLst>
                <a:ext uri="{FF2B5EF4-FFF2-40B4-BE49-F238E27FC236}">
                  <a16:creationId xmlns:a16="http://schemas.microsoft.com/office/drawing/2014/main" id="{5C5EABBA-EF59-437C-82DA-5759D7860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816"/>
              <a:ext cx="1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8" name="Line 83">
              <a:extLst>
                <a:ext uri="{FF2B5EF4-FFF2-40B4-BE49-F238E27FC236}">
                  <a16:creationId xmlns:a16="http://schemas.microsoft.com/office/drawing/2014/main" id="{51A71953-8793-414C-9071-03F085EE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816"/>
              <a:ext cx="1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9" name="Line 84">
              <a:extLst>
                <a:ext uri="{FF2B5EF4-FFF2-40B4-BE49-F238E27FC236}">
                  <a16:creationId xmlns:a16="http://schemas.microsoft.com/office/drawing/2014/main" id="{5265FAFA-83F4-41EC-AD6D-266861CB0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16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0" name="Line 85">
              <a:extLst>
                <a:ext uri="{FF2B5EF4-FFF2-40B4-BE49-F238E27FC236}">
                  <a16:creationId xmlns:a16="http://schemas.microsoft.com/office/drawing/2014/main" id="{3DE88284-77B8-44AF-BF78-4243C291E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816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1" name="Line 86">
              <a:extLst>
                <a:ext uri="{FF2B5EF4-FFF2-40B4-BE49-F238E27FC236}">
                  <a16:creationId xmlns:a16="http://schemas.microsoft.com/office/drawing/2014/main" id="{DBF67826-96D5-4C6C-B567-D7261710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2" name="Line 87">
              <a:extLst>
                <a:ext uri="{FF2B5EF4-FFF2-40B4-BE49-F238E27FC236}">
                  <a16:creationId xmlns:a16="http://schemas.microsoft.com/office/drawing/2014/main" id="{FD2A655E-8DB5-487F-B677-1D34C10D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9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3" name="Line 88">
              <a:extLst>
                <a:ext uri="{FF2B5EF4-FFF2-40B4-BE49-F238E27FC236}">
                  <a16:creationId xmlns:a16="http://schemas.microsoft.com/office/drawing/2014/main" id="{BCF0F9B6-EE1C-48CF-B544-B99E980FB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4" name="Line 89">
              <a:extLst>
                <a:ext uri="{FF2B5EF4-FFF2-40B4-BE49-F238E27FC236}">
                  <a16:creationId xmlns:a16="http://schemas.microsoft.com/office/drawing/2014/main" id="{71D578EE-A47B-4197-909F-B03C2B8CB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81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5" name="Oval 90">
              <a:extLst>
                <a:ext uri="{FF2B5EF4-FFF2-40B4-BE49-F238E27FC236}">
                  <a16:creationId xmlns:a16="http://schemas.microsoft.com/office/drawing/2014/main" id="{4DA51A66-1E6E-4E0E-A17F-801ED934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6" name="Oval 91">
              <a:extLst>
                <a:ext uri="{FF2B5EF4-FFF2-40B4-BE49-F238E27FC236}">
                  <a16:creationId xmlns:a16="http://schemas.microsoft.com/office/drawing/2014/main" id="{B08B2969-1E7D-4908-9303-FBF4772AF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7" name="Oval 92">
              <a:extLst>
                <a:ext uri="{FF2B5EF4-FFF2-40B4-BE49-F238E27FC236}">
                  <a16:creationId xmlns:a16="http://schemas.microsoft.com/office/drawing/2014/main" id="{A49CF5FB-F379-48A8-9FBB-D809C2CD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289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8" name="Oval 93">
              <a:extLst>
                <a:ext uri="{FF2B5EF4-FFF2-40B4-BE49-F238E27FC236}">
                  <a16:creationId xmlns:a16="http://schemas.microsoft.com/office/drawing/2014/main" id="{F72EC30E-E131-41B1-A2A2-B8E46D70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9" name="Oval 94">
              <a:extLst>
                <a:ext uri="{FF2B5EF4-FFF2-40B4-BE49-F238E27FC236}">
                  <a16:creationId xmlns:a16="http://schemas.microsoft.com/office/drawing/2014/main" id="{CD13DD86-DF7B-4BE4-9E1B-7A45989B4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0" name="Oval 95">
              <a:extLst>
                <a:ext uri="{FF2B5EF4-FFF2-40B4-BE49-F238E27FC236}">
                  <a16:creationId xmlns:a16="http://schemas.microsoft.com/office/drawing/2014/main" id="{16696A09-5271-4AAC-BA01-60317E20F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1" name="Oval 96">
              <a:extLst>
                <a:ext uri="{FF2B5EF4-FFF2-40B4-BE49-F238E27FC236}">
                  <a16:creationId xmlns:a16="http://schemas.microsoft.com/office/drawing/2014/main" id="{574FAB7F-4A9A-4841-8812-4F4F57E9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36"/>
              <a:ext cx="289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2" name="Oval 97">
              <a:extLst>
                <a:ext uri="{FF2B5EF4-FFF2-40B4-BE49-F238E27FC236}">
                  <a16:creationId xmlns:a16="http://schemas.microsoft.com/office/drawing/2014/main" id="{5E6D76F0-0915-4307-95D2-ED9E3070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3" name="Oval 98">
              <a:extLst>
                <a:ext uri="{FF2B5EF4-FFF2-40B4-BE49-F238E27FC236}">
                  <a16:creationId xmlns:a16="http://schemas.microsoft.com/office/drawing/2014/main" id="{13B5F9ED-7CC2-4AC8-A872-102E92234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575"/>
              <a:ext cx="288" cy="28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4" name="Oval 99">
              <a:extLst>
                <a:ext uri="{FF2B5EF4-FFF2-40B4-BE49-F238E27FC236}">
                  <a16:creationId xmlns:a16="http://schemas.microsoft.com/office/drawing/2014/main" id="{2F174D0D-F64A-4396-8EF7-0DD54CD3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75"/>
              <a:ext cx="288" cy="28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5" name="Oval 100">
              <a:extLst>
                <a:ext uri="{FF2B5EF4-FFF2-40B4-BE49-F238E27FC236}">
                  <a16:creationId xmlns:a16="http://schemas.microsoft.com/office/drawing/2014/main" id="{72F234E2-6BE5-477A-BF56-A53C4654F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75"/>
              <a:ext cx="288" cy="28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6" name="Text Box 101">
              <a:extLst>
                <a:ext uri="{FF2B5EF4-FFF2-40B4-BE49-F238E27FC236}">
                  <a16:creationId xmlns:a16="http://schemas.microsoft.com/office/drawing/2014/main" id="{482B0E6E-3EC0-4C09-A9B7-EE89AC89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517"/>
              <a:ext cx="2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27" name="Text Box 102">
              <a:extLst>
                <a:ext uri="{FF2B5EF4-FFF2-40B4-BE49-F238E27FC236}">
                  <a16:creationId xmlns:a16="http://schemas.microsoft.com/office/drawing/2014/main" id="{B59305D1-68E1-45FB-A538-809FAA796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508"/>
              <a:ext cx="2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28" name="Text Box 103">
              <a:extLst>
                <a:ext uri="{FF2B5EF4-FFF2-40B4-BE49-F238E27FC236}">
                  <a16:creationId xmlns:a16="http://schemas.microsoft.com/office/drawing/2014/main" id="{F3ED3E39-FCC1-4C78-BE1E-9FD8AFA30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508"/>
              <a:ext cx="3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29" name="Text Box 104">
              <a:extLst>
                <a:ext uri="{FF2B5EF4-FFF2-40B4-BE49-F238E27FC236}">
                  <a16:creationId xmlns:a16="http://schemas.microsoft.com/office/drawing/2014/main" id="{AEF17B98-AA77-49FF-BE53-9788E4F5D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997"/>
              <a:ext cx="2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0" name="Text Box 105">
              <a:extLst>
                <a:ext uri="{FF2B5EF4-FFF2-40B4-BE49-F238E27FC236}">
                  <a16:creationId xmlns:a16="http://schemas.microsoft.com/office/drawing/2014/main" id="{24654448-405E-4307-9237-F947F6A26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97"/>
              <a:ext cx="2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1" name="Text Box 106">
              <a:extLst>
                <a:ext uri="{FF2B5EF4-FFF2-40B4-BE49-F238E27FC236}">
                  <a16:creationId xmlns:a16="http://schemas.microsoft.com/office/drawing/2014/main" id="{4BE700CA-AFB1-4089-8B11-C67F8104C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" y="997"/>
              <a:ext cx="2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2" name="Text Box 107">
              <a:extLst>
                <a:ext uri="{FF2B5EF4-FFF2-40B4-BE49-F238E27FC236}">
                  <a16:creationId xmlns:a16="http://schemas.microsoft.com/office/drawing/2014/main" id="{020EA93A-3C64-4376-830E-EB675A496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997"/>
              <a:ext cx="3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3" name="Text Box 108">
              <a:extLst>
                <a:ext uri="{FF2B5EF4-FFF2-40B4-BE49-F238E27FC236}">
                  <a16:creationId xmlns:a16="http://schemas.microsoft.com/office/drawing/2014/main" id="{83D1014F-5588-401E-9A14-C9CC6B3C1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997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4" name="Text Box 109">
              <a:extLst>
                <a:ext uri="{FF2B5EF4-FFF2-40B4-BE49-F238E27FC236}">
                  <a16:creationId xmlns:a16="http://schemas.microsoft.com/office/drawing/2014/main" id="{0F7FBEE7-0252-4E8E-B25A-F3F14907B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997"/>
              <a:ext cx="24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5" name="Text Box 110">
              <a:extLst>
                <a:ext uri="{FF2B5EF4-FFF2-40B4-BE49-F238E27FC236}">
                  <a16:creationId xmlns:a16="http://schemas.microsoft.com/office/drawing/2014/main" id="{77921DBD-6FCC-4D0E-80D8-BAF948129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" y="1476"/>
              <a:ext cx="2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6" name="Text Box 111">
              <a:extLst>
                <a:ext uri="{FF2B5EF4-FFF2-40B4-BE49-F238E27FC236}">
                  <a16:creationId xmlns:a16="http://schemas.microsoft.com/office/drawing/2014/main" id="{F450579A-DBEC-4702-BF01-64B47F4A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1476"/>
              <a:ext cx="3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75" name="Group 146">
            <a:extLst>
              <a:ext uri="{FF2B5EF4-FFF2-40B4-BE49-F238E27FC236}">
                <a16:creationId xmlns:a16="http://schemas.microsoft.com/office/drawing/2014/main" id="{8CF9D900-41C6-437B-BF19-6BC234F2466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657600"/>
            <a:ext cx="3508375" cy="2805113"/>
            <a:chOff x="3072" y="2304"/>
            <a:chExt cx="2210" cy="1767"/>
          </a:xfrm>
        </p:grpSpPr>
        <p:sp>
          <p:nvSpPr>
            <p:cNvPr id="88076" name="Line 112">
              <a:extLst>
                <a:ext uri="{FF2B5EF4-FFF2-40B4-BE49-F238E27FC236}">
                  <a16:creationId xmlns:a16="http://schemas.microsoft.com/office/drawing/2014/main" id="{928584D3-8DB6-4582-82E0-8A8DA50F8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1"/>
              <a:ext cx="480" cy="2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7" name="Line 113">
              <a:extLst>
                <a:ext uri="{FF2B5EF4-FFF2-40B4-BE49-F238E27FC236}">
                  <a16:creationId xmlns:a16="http://schemas.microsoft.com/office/drawing/2014/main" id="{DC584690-4C19-49E1-AA6C-F9FDF8C32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3607"/>
              <a:ext cx="240" cy="2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8" name="Line 114">
              <a:extLst>
                <a:ext uri="{FF2B5EF4-FFF2-40B4-BE49-F238E27FC236}">
                  <a16:creationId xmlns:a16="http://schemas.microsoft.com/office/drawing/2014/main" id="{A85C219C-EC06-4FA1-9F5A-EA02E1D9A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53"/>
              <a:ext cx="624" cy="5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9" name="Line 115">
              <a:extLst>
                <a:ext uri="{FF2B5EF4-FFF2-40B4-BE49-F238E27FC236}">
                  <a16:creationId xmlns:a16="http://schemas.microsoft.com/office/drawing/2014/main" id="{9C973CDF-697D-4C0F-A886-816B33C95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88"/>
              <a:ext cx="528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0" name="Oval 117">
              <a:extLst>
                <a:ext uri="{FF2B5EF4-FFF2-40B4-BE49-F238E27FC236}">
                  <a16:creationId xmlns:a16="http://schemas.microsoft.com/office/drawing/2014/main" id="{A8257D90-3F3B-4335-9D70-82CBBB6B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13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81" name="Oval 118">
              <a:extLst>
                <a:ext uri="{FF2B5EF4-FFF2-40B4-BE49-F238E27FC236}">
                  <a16:creationId xmlns:a16="http://schemas.microsoft.com/office/drawing/2014/main" id="{4584F1DE-574E-4DF6-B792-D841781B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420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82" name="Oval 119">
              <a:extLst>
                <a:ext uri="{FF2B5EF4-FFF2-40B4-BE49-F238E27FC236}">
                  <a16:creationId xmlns:a16="http://schemas.microsoft.com/office/drawing/2014/main" id="{B1ECF91E-D319-4838-9D1D-1D97873FB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93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83" name="Oval 120">
              <a:extLst>
                <a:ext uri="{FF2B5EF4-FFF2-40B4-BE49-F238E27FC236}">
                  <a16:creationId xmlns:a16="http://schemas.microsoft.com/office/drawing/2014/main" id="{F4D38829-B7C8-4CD1-B4A1-841B68F3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7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8084" name="Group 142">
              <a:extLst>
                <a:ext uri="{FF2B5EF4-FFF2-40B4-BE49-F238E27FC236}">
                  <a16:creationId xmlns:a16="http://schemas.microsoft.com/office/drawing/2014/main" id="{B7F70D93-239E-4725-A29C-A28739F52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304"/>
              <a:ext cx="288" cy="327"/>
              <a:chOff x="3456" y="2444"/>
              <a:chExt cx="288" cy="336"/>
            </a:xfrm>
          </p:grpSpPr>
          <p:sp>
            <p:nvSpPr>
              <p:cNvPr id="88105" name="Oval 116">
                <a:extLst>
                  <a:ext uri="{FF2B5EF4-FFF2-40B4-BE49-F238E27FC236}">
                    <a16:creationId xmlns:a16="http://schemas.microsoft.com/office/drawing/2014/main" id="{F0D99C9C-F6C6-446F-A326-796B88694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87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106" name="Text Box 121">
                <a:extLst>
                  <a:ext uri="{FF2B5EF4-FFF2-40B4-BE49-F238E27FC236}">
                    <a16:creationId xmlns:a16="http://schemas.microsoft.com/office/drawing/2014/main" id="{A7D87E75-D6A5-4D63-BE60-EDA9A3D8F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6" y="2444"/>
                <a:ext cx="27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8085" name="Text Box 122">
              <a:extLst>
                <a:ext uri="{FF2B5EF4-FFF2-40B4-BE49-F238E27FC236}">
                  <a16:creationId xmlns:a16="http://schemas.microsoft.com/office/drawing/2014/main" id="{12C8F052-DDFB-408F-A6A4-71341682D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77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6" name="Text Box 123">
              <a:extLst>
                <a:ext uri="{FF2B5EF4-FFF2-40B4-BE49-F238E27FC236}">
                  <a16:creationId xmlns:a16="http://schemas.microsoft.com/office/drawing/2014/main" id="{5009D5A5-E9D3-432B-8C6B-F25647BFC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" y="305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7" name="Text Box 124">
              <a:extLst>
                <a:ext uri="{FF2B5EF4-FFF2-40B4-BE49-F238E27FC236}">
                  <a16:creationId xmlns:a16="http://schemas.microsoft.com/office/drawing/2014/main" id="{727CFF70-C6B6-4CFD-8278-554244F41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70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8" name="Text Box 125">
              <a:extLst>
                <a:ext uri="{FF2B5EF4-FFF2-40B4-BE49-F238E27FC236}">
                  <a16:creationId xmlns:a16="http://schemas.microsoft.com/office/drawing/2014/main" id="{611A329E-685A-422E-BB07-9A4F68093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337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9" name="Line 126">
              <a:extLst>
                <a:ext uri="{FF2B5EF4-FFF2-40B4-BE49-F238E27FC236}">
                  <a16:creationId xmlns:a16="http://schemas.microsoft.com/office/drawing/2014/main" id="{238AA568-8AD7-4211-AD77-6D6FD138F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663"/>
              <a:ext cx="240" cy="1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0" name="Line 127">
              <a:extLst>
                <a:ext uri="{FF2B5EF4-FFF2-40B4-BE49-F238E27FC236}">
                  <a16:creationId xmlns:a16="http://schemas.microsoft.com/office/drawing/2014/main" id="{38EA106F-B95A-44A1-A8D1-AAEEAB826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3242"/>
              <a:ext cx="528" cy="5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1" name="Oval 128">
              <a:extLst>
                <a:ext uri="{FF2B5EF4-FFF2-40B4-BE49-F238E27FC236}">
                  <a16:creationId xmlns:a16="http://schemas.microsoft.com/office/drawing/2014/main" id="{DCB8E120-FCC3-403B-96FF-C6C4271D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09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2" name="Oval 129">
              <a:extLst>
                <a:ext uri="{FF2B5EF4-FFF2-40B4-BE49-F238E27FC236}">
                  <a16:creationId xmlns:a16="http://schemas.microsoft.com/office/drawing/2014/main" id="{55164D7D-910B-4949-90B8-45D54837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29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3" name="Oval 130">
              <a:extLst>
                <a:ext uri="{FF2B5EF4-FFF2-40B4-BE49-F238E27FC236}">
                  <a16:creationId xmlns:a16="http://schemas.microsoft.com/office/drawing/2014/main" id="{6FDB3131-8FD7-454F-AD68-5591369E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756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4" name="Oval 131">
              <a:extLst>
                <a:ext uri="{FF2B5EF4-FFF2-40B4-BE49-F238E27FC236}">
                  <a16:creationId xmlns:a16="http://schemas.microsoft.com/office/drawing/2014/main" id="{5286906F-6D31-4E7B-9588-F8C068A5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74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5" name="Text Box 132">
              <a:extLst>
                <a:ext uri="{FF2B5EF4-FFF2-40B4-BE49-F238E27FC236}">
                  <a16:creationId xmlns:a16="http://schemas.microsoft.com/office/drawing/2014/main" id="{8EBAFA50-80EC-4C56-8A29-08ADF61FD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05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96" name="Text Box 133">
              <a:extLst>
                <a:ext uri="{FF2B5EF4-FFF2-40B4-BE49-F238E27FC236}">
                  <a16:creationId xmlns:a16="http://schemas.microsoft.com/office/drawing/2014/main" id="{C90929E2-7AE2-4BA3-AABA-FE1E83C17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25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97" name="Text Box 134">
              <a:extLst>
                <a:ext uri="{FF2B5EF4-FFF2-40B4-BE49-F238E27FC236}">
                  <a16:creationId xmlns:a16="http://schemas.microsoft.com/office/drawing/2014/main" id="{A37BC5CD-EB83-447F-9DBD-36F62F7D3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2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98" name="Line 136">
              <a:extLst>
                <a:ext uri="{FF2B5EF4-FFF2-40B4-BE49-F238E27FC236}">
                  <a16:creationId xmlns:a16="http://schemas.microsoft.com/office/drawing/2014/main" id="{3F4FE59C-72ED-4E26-8CE4-B760F9406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" y="2869"/>
              <a:ext cx="288" cy="2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9" name="Oval 137">
              <a:extLst>
                <a:ext uri="{FF2B5EF4-FFF2-40B4-BE49-F238E27FC236}">
                  <a16:creationId xmlns:a16="http://schemas.microsoft.com/office/drawing/2014/main" id="{280A34D8-022B-4D5C-BB64-4350ACCFF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682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00" name="Oval 138">
              <a:extLst>
                <a:ext uri="{FF2B5EF4-FFF2-40B4-BE49-F238E27FC236}">
                  <a16:creationId xmlns:a16="http://schemas.microsoft.com/office/drawing/2014/main" id="{08BDE4A1-B099-4C94-BFE2-E02B96A7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3055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01" name="Text Box 139">
              <a:extLst>
                <a:ext uri="{FF2B5EF4-FFF2-40B4-BE49-F238E27FC236}">
                  <a16:creationId xmlns:a16="http://schemas.microsoft.com/office/drawing/2014/main" id="{0542A7B3-E2E6-46D0-B591-44BA55506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67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02" name="Text Box 140">
              <a:extLst>
                <a:ext uri="{FF2B5EF4-FFF2-40B4-BE49-F238E27FC236}">
                  <a16:creationId xmlns:a16="http://schemas.microsoft.com/office/drawing/2014/main" id="{BCF529A3-85F8-476A-8FB9-75CD30C91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0" y="3013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03" name="Line 143">
              <a:extLst>
                <a:ext uri="{FF2B5EF4-FFF2-40B4-BE49-F238E27FC236}">
                  <a16:creationId xmlns:a16="http://schemas.microsoft.com/office/drawing/2014/main" id="{45E4C0A2-F16B-438A-A870-F279C0D84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15"/>
              <a:ext cx="288" cy="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4" name="Text Box 145">
              <a:extLst>
                <a:ext uri="{FF2B5EF4-FFF2-40B4-BE49-F238E27FC236}">
                  <a16:creationId xmlns:a16="http://schemas.microsoft.com/office/drawing/2014/main" id="{0B4BD343-F769-437B-86E3-5AFD91322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74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BC63087-2605-4F8A-9872-6540155E5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439492DB-34D1-4047-BEFF-EF7F3BAB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8DAD758-FD65-48E9-8010-873B0AC1D16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D30897B7-3E71-4342-88CD-E0DCE51F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58A98B53-280B-41C7-BD8F-BCBA14CDA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对树的遍历主要有两种：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先根（次序）遍历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 后根（次序）遍历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FF6B7F31-F6D6-47FB-94B9-54A05BC84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9095" name="Group 73">
            <a:extLst>
              <a:ext uri="{FF2B5EF4-FFF2-40B4-BE49-F238E27FC236}">
                <a16:creationId xmlns:a16="http://schemas.microsoft.com/office/drawing/2014/main" id="{B6BEB5BD-852A-4364-A0C8-3B0D2648340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89096" name="Line 74">
              <a:extLst>
                <a:ext uri="{FF2B5EF4-FFF2-40B4-BE49-F238E27FC236}">
                  <a16:creationId xmlns:a16="http://schemas.microsoft.com/office/drawing/2014/main" id="{F7DAA427-912F-45DC-AF4E-84F7A7A3E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097" name="Line 75">
              <a:extLst>
                <a:ext uri="{FF2B5EF4-FFF2-40B4-BE49-F238E27FC236}">
                  <a16:creationId xmlns:a16="http://schemas.microsoft.com/office/drawing/2014/main" id="{568C3146-2499-40CC-BE09-E8BF9BC65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098" name="Oval 76">
              <a:extLst>
                <a:ext uri="{FF2B5EF4-FFF2-40B4-BE49-F238E27FC236}">
                  <a16:creationId xmlns:a16="http://schemas.microsoft.com/office/drawing/2014/main" id="{1FD67877-C4EF-442D-B3B8-E2AB896E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9099" name="Line 77">
              <a:extLst>
                <a:ext uri="{FF2B5EF4-FFF2-40B4-BE49-F238E27FC236}">
                  <a16:creationId xmlns:a16="http://schemas.microsoft.com/office/drawing/2014/main" id="{A6798061-7F2F-4580-8078-C92646F78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0" name="Oval 78">
              <a:extLst>
                <a:ext uri="{FF2B5EF4-FFF2-40B4-BE49-F238E27FC236}">
                  <a16:creationId xmlns:a16="http://schemas.microsoft.com/office/drawing/2014/main" id="{B835F458-8660-44F1-9BCD-11B0C859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9101" name="Line 79">
              <a:extLst>
                <a:ext uri="{FF2B5EF4-FFF2-40B4-BE49-F238E27FC236}">
                  <a16:creationId xmlns:a16="http://schemas.microsoft.com/office/drawing/2014/main" id="{2CC7B9B0-082F-459B-B2AA-EE1CB1A92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2" name="Oval 80">
              <a:extLst>
                <a:ext uri="{FF2B5EF4-FFF2-40B4-BE49-F238E27FC236}">
                  <a16:creationId xmlns:a16="http://schemas.microsoft.com/office/drawing/2014/main" id="{D2610B1D-EEBB-4C29-B32A-45E7CF65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9103" name="Line 81">
              <a:extLst>
                <a:ext uri="{FF2B5EF4-FFF2-40B4-BE49-F238E27FC236}">
                  <a16:creationId xmlns:a16="http://schemas.microsoft.com/office/drawing/2014/main" id="{DC5B3C37-C5F7-405B-8097-818EB97AE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4" name="Oval 82">
              <a:extLst>
                <a:ext uri="{FF2B5EF4-FFF2-40B4-BE49-F238E27FC236}">
                  <a16:creationId xmlns:a16="http://schemas.microsoft.com/office/drawing/2014/main" id="{F41AE918-F390-4D01-8BC7-3C4623323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9105" name="Oval 83">
              <a:extLst>
                <a:ext uri="{FF2B5EF4-FFF2-40B4-BE49-F238E27FC236}">
                  <a16:creationId xmlns:a16="http://schemas.microsoft.com/office/drawing/2014/main" id="{BA1DE63A-D091-4C10-A5F2-57E59BA5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9106" name="Oval 84">
              <a:extLst>
                <a:ext uri="{FF2B5EF4-FFF2-40B4-BE49-F238E27FC236}">
                  <a16:creationId xmlns:a16="http://schemas.microsoft.com/office/drawing/2014/main" id="{13C121D0-2F5E-4002-ABFE-18E4F6332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9107" name="Line 85">
              <a:extLst>
                <a:ext uri="{FF2B5EF4-FFF2-40B4-BE49-F238E27FC236}">
                  <a16:creationId xmlns:a16="http://schemas.microsoft.com/office/drawing/2014/main" id="{5FB7B9E3-874F-48C4-8FDD-DF2EBDF48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8" name="Oval 86">
              <a:extLst>
                <a:ext uri="{FF2B5EF4-FFF2-40B4-BE49-F238E27FC236}">
                  <a16:creationId xmlns:a16="http://schemas.microsoft.com/office/drawing/2014/main" id="{3C9C39A4-8736-4DCE-9C69-F38F20E3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7900574-5C70-49DB-BC85-E92D2F31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478CE09-BC6D-4CD5-8C5A-F8763EE1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ADA3DF4-C76C-44E9-8A0B-B45E2A4F7D1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EF233016-7F2E-4B5F-8187-C5CE9A730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9A5A2029-AC45-43DC-B218-17D01EA29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5638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先根（次序）遍历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 当树非空时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访问根结点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依次先根遍历根的各棵子树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输出结果：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ABEFCDG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FF3CD6D2-BAC7-45E5-8FA3-81EE6999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0119" name="Group 7">
            <a:extLst>
              <a:ext uri="{FF2B5EF4-FFF2-40B4-BE49-F238E27FC236}">
                <a16:creationId xmlns:a16="http://schemas.microsoft.com/office/drawing/2014/main" id="{758805C3-7E7F-405E-8B21-3856069E7F1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90120" name="Line 8">
              <a:extLst>
                <a:ext uri="{FF2B5EF4-FFF2-40B4-BE49-F238E27FC236}">
                  <a16:creationId xmlns:a16="http://schemas.microsoft.com/office/drawing/2014/main" id="{6B9EEB6D-480C-4E24-B422-68899FD08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1" name="Line 9">
              <a:extLst>
                <a:ext uri="{FF2B5EF4-FFF2-40B4-BE49-F238E27FC236}">
                  <a16:creationId xmlns:a16="http://schemas.microsoft.com/office/drawing/2014/main" id="{B8352D7E-874E-4F4E-B7C7-F4212C0EB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2" name="Oval 10">
              <a:extLst>
                <a:ext uri="{FF2B5EF4-FFF2-40B4-BE49-F238E27FC236}">
                  <a16:creationId xmlns:a16="http://schemas.microsoft.com/office/drawing/2014/main" id="{21584907-5A47-407D-B39A-ACE1AE1E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0123" name="Line 11">
              <a:extLst>
                <a:ext uri="{FF2B5EF4-FFF2-40B4-BE49-F238E27FC236}">
                  <a16:creationId xmlns:a16="http://schemas.microsoft.com/office/drawing/2014/main" id="{2FF1D22E-A91F-429D-871E-F3ECE811A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4" name="Oval 12">
              <a:extLst>
                <a:ext uri="{FF2B5EF4-FFF2-40B4-BE49-F238E27FC236}">
                  <a16:creationId xmlns:a16="http://schemas.microsoft.com/office/drawing/2014/main" id="{D98F426C-1856-46D6-A032-D0AEA9AA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0125" name="Line 13">
              <a:extLst>
                <a:ext uri="{FF2B5EF4-FFF2-40B4-BE49-F238E27FC236}">
                  <a16:creationId xmlns:a16="http://schemas.microsoft.com/office/drawing/2014/main" id="{43E12EBC-CD55-4B35-86C7-CC5AF12DC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6" name="Oval 14">
              <a:extLst>
                <a:ext uri="{FF2B5EF4-FFF2-40B4-BE49-F238E27FC236}">
                  <a16:creationId xmlns:a16="http://schemas.microsoft.com/office/drawing/2014/main" id="{4FA204D8-A3A9-4E40-B108-0036E41E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0127" name="Line 15">
              <a:extLst>
                <a:ext uri="{FF2B5EF4-FFF2-40B4-BE49-F238E27FC236}">
                  <a16:creationId xmlns:a16="http://schemas.microsoft.com/office/drawing/2014/main" id="{5AD03C6D-1E4E-45D1-892F-985FA1DA6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8" name="Oval 16">
              <a:extLst>
                <a:ext uri="{FF2B5EF4-FFF2-40B4-BE49-F238E27FC236}">
                  <a16:creationId xmlns:a16="http://schemas.microsoft.com/office/drawing/2014/main" id="{B63B7725-5E2B-4CDB-9884-82F06661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90129" name="Oval 17">
              <a:extLst>
                <a:ext uri="{FF2B5EF4-FFF2-40B4-BE49-F238E27FC236}">
                  <a16:creationId xmlns:a16="http://schemas.microsoft.com/office/drawing/2014/main" id="{01413FF8-990E-4EB1-8A85-88EEF568B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0130" name="Oval 18">
              <a:extLst>
                <a:ext uri="{FF2B5EF4-FFF2-40B4-BE49-F238E27FC236}">
                  <a16:creationId xmlns:a16="http://schemas.microsoft.com/office/drawing/2014/main" id="{42A09518-79DB-4E50-BC46-EC14453D5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0131" name="Line 19">
              <a:extLst>
                <a:ext uri="{FF2B5EF4-FFF2-40B4-BE49-F238E27FC236}">
                  <a16:creationId xmlns:a16="http://schemas.microsoft.com/office/drawing/2014/main" id="{657A638A-4B0D-4B51-8060-1173C64E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32" name="Oval 20">
              <a:extLst>
                <a:ext uri="{FF2B5EF4-FFF2-40B4-BE49-F238E27FC236}">
                  <a16:creationId xmlns:a16="http://schemas.microsoft.com/office/drawing/2014/main" id="{1FEC46EE-E7A9-4189-8D0F-F27AEE2E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7EFC711-0B5B-4B0F-A1F9-EBB8ECBEA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7678406A-35FA-41A6-ABB3-0FD29631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E6D97EE-75E2-4964-B725-B89F03D2C2B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8F04EB26-00A7-42E6-B00F-9EA9BE27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74F1FC30-2D76-4C80-AEE4-584817155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5638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 后根（次序）遍历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 当树非空时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依次后根遍历根的各棵子树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访问根结点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输出结果：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EFBCGDA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8030D592-8DF3-407A-8E9D-5A1163B1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1143" name="Group 7">
            <a:extLst>
              <a:ext uri="{FF2B5EF4-FFF2-40B4-BE49-F238E27FC236}">
                <a16:creationId xmlns:a16="http://schemas.microsoft.com/office/drawing/2014/main" id="{A07F9B5B-6178-4ADF-9045-5BF654AC03C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E14EA081-BD9A-4B42-A5E1-071F4F9DC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DEF54749-8DC0-460C-AB0F-CA96B438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id="{81E491D7-D98F-49DC-9ABD-A3DCC9F8F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2CFBD5C8-B7E7-4566-851F-3429DAB78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48" name="Oval 12">
              <a:extLst>
                <a:ext uri="{FF2B5EF4-FFF2-40B4-BE49-F238E27FC236}">
                  <a16:creationId xmlns:a16="http://schemas.microsoft.com/office/drawing/2014/main" id="{7381B115-0C97-4B3D-9577-453A7222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1149" name="Line 13">
              <a:extLst>
                <a:ext uri="{FF2B5EF4-FFF2-40B4-BE49-F238E27FC236}">
                  <a16:creationId xmlns:a16="http://schemas.microsoft.com/office/drawing/2014/main" id="{C8768C27-829A-4E89-BBAD-575FD9F00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2CC8C26D-8AFA-4663-BB4F-D329802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83645D3A-33F2-4F9C-817D-5CE864F9F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52" name="Oval 16">
              <a:extLst>
                <a:ext uri="{FF2B5EF4-FFF2-40B4-BE49-F238E27FC236}">
                  <a16:creationId xmlns:a16="http://schemas.microsoft.com/office/drawing/2014/main" id="{B305409B-A7FE-49A5-B894-CEB565C9A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76C14C0A-28FA-4869-B59E-6CF979DA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1154" name="Oval 18">
              <a:extLst>
                <a:ext uri="{FF2B5EF4-FFF2-40B4-BE49-F238E27FC236}">
                  <a16:creationId xmlns:a16="http://schemas.microsoft.com/office/drawing/2014/main" id="{8290C9BC-DA59-4A7E-A3A7-E2B5FD7D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1155" name="Line 19">
              <a:extLst>
                <a:ext uri="{FF2B5EF4-FFF2-40B4-BE49-F238E27FC236}">
                  <a16:creationId xmlns:a16="http://schemas.microsoft.com/office/drawing/2014/main" id="{4F569454-68EE-4881-A9C2-5278C56A3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53014C35-04FA-4A77-B19D-B52C22E38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6A7819F-C9F0-4D4B-943C-7DD915A4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ED5451BF-E6BC-426F-A97E-8865D3C97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68BBB2C-07D9-4C08-9EAC-EBEFCB97118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AA35852C-4854-4861-BAEF-A363D6FFE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D3E42B2A-AA99-4C54-83AD-57921DFE1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3. 与二叉树遍历的关系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当采用</a:t>
            </a:r>
            <a:r>
              <a:rPr lang="zh-CN" altLang="en-US" b="1" i="1" dirty="0"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表示树时：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树的先根遍历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，与树对应的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二叉树的先根遍历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完全相同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树的后根遍历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，与树对应的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二叉树的中根遍历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完全相同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08F5288E-A61F-4DD8-8FE5-617FA1A1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56BE0CC-306C-46FC-93D7-3385B81E5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一、最优二叉树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F0DE94C8-DA6D-4D16-875E-A05399C9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6D4946F-6857-46E7-9584-5C9E91D8D72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9E87DABD-8F36-45D2-8840-208154BD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F051AC85-31A4-4797-B7BB-E2EEEE7A4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路径：从树中一个结点到另一个结点之间的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构成这两个结点之间的路径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路径长度：路径上的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分支数目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树的路径长度：从树根到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每个结点的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路径长度之和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右树路径长度为：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2*1 + 3*2 + 1*3 = 11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941B3D8F-5A20-4C55-A8D4-0ABBED20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3191" name="Group 21">
            <a:extLst>
              <a:ext uri="{FF2B5EF4-FFF2-40B4-BE49-F238E27FC236}">
                <a16:creationId xmlns:a16="http://schemas.microsoft.com/office/drawing/2014/main" id="{31A4F248-BA4F-4C28-A8C5-DD52C9F694C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93192" name="Line 22">
              <a:extLst>
                <a:ext uri="{FF2B5EF4-FFF2-40B4-BE49-F238E27FC236}">
                  <a16:creationId xmlns:a16="http://schemas.microsoft.com/office/drawing/2014/main" id="{F3D04875-8E11-4C8F-BF5B-320715D88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3" name="Line 23">
              <a:extLst>
                <a:ext uri="{FF2B5EF4-FFF2-40B4-BE49-F238E27FC236}">
                  <a16:creationId xmlns:a16="http://schemas.microsoft.com/office/drawing/2014/main" id="{ADD06D4E-369A-42A4-A1FD-49075255F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4" name="Oval 24">
              <a:extLst>
                <a:ext uri="{FF2B5EF4-FFF2-40B4-BE49-F238E27FC236}">
                  <a16:creationId xmlns:a16="http://schemas.microsoft.com/office/drawing/2014/main" id="{B20B5687-5885-413A-849A-C7B64646F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3195" name="Line 25">
              <a:extLst>
                <a:ext uri="{FF2B5EF4-FFF2-40B4-BE49-F238E27FC236}">
                  <a16:creationId xmlns:a16="http://schemas.microsoft.com/office/drawing/2014/main" id="{65B0F2CD-4329-4973-BA4F-23BAF33EF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6" name="Oval 26">
              <a:extLst>
                <a:ext uri="{FF2B5EF4-FFF2-40B4-BE49-F238E27FC236}">
                  <a16:creationId xmlns:a16="http://schemas.microsoft.com/office/drawing/2014/main" id="{887A264A-0CF2-403F-AB8F-FB63A09F4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3197" name="Line 27">
              <a:extLst>
                <a:ext uri="{FF2B5EF4-FFF2-40B4-BE49-F238E27FC236}">
                  <a16:creationId xmlns:a16="http://schemas.microsoft.com/office/drawing/2014/main" id="{C5951791-5444-4592-8513-5A654320F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8" name="Oval 28">
              <a:extLst>
                <a:ext uri="{FF2B5EF4-FFF2-40B4-BE49-F238E27FC236}">
                  <a16:creationId xmlns:a16="http://schemas.microsoft.com/office/drawing/2014/main" id="{AF4569D8-6F9D-461C-BE78-0CF02B37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3199" name="Line 29">
              <a:extLst>
                <a:ext uri="{FF2B5EF4-FFF2-40B4-BE49-F238E27FC236}">
                  <a16:creationId xmlns:a16="http://schemas.microsoft.com/office/drawing/2014/main" id="{D41B7184-3BF1-4316-83B1-0E52B7960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200" name="Oval 30">
              <a:extLst>
                <a:ext uri="{FF2B5EF4-FFF2-40B4-BE49-F238E27FC236}">
                  <a16:creationId xmlns:a16="http://schemas.microsoft.com/office/drawing/2014/main" id="{6FB38FE9-20B0-4B1F-8941-73AEB5AF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3201" name="Oval 31">
              <a:extLst>
                <a:ext uri="{FF2B5EF4-FFF2-40B4-BE49-F238E27FC236}">
                  <a16:creationId xmlns:a16="http://schemas.microsoft.com/office/drawing/2014/main" id="{BC139AB4-20FA-4A03-AD89-3FB34F49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3202" name="Line 32">
              <a:extLst>
                <a:ext uri="{FF2B5EF4-FFF2-40B4-BE49-F238E27FC236}">
                  <a16:creationId xmlns:a16="http://schemas.microsoft.com/office/drawing/2014/main" id="{532D0E12-55D3-496D-864E-5747B2211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203" name="Oval 33">
              <a:extLst>
                <a:ext uri="{FF2B5EF4-FFF2-40B4-BE49-F238E27FC236}">
                  <a16:creationId xmlns:a16="http://schemas.microsoft.com/office/drawing/2014/main" id="{6EBA874B-3619-4268-B5AA-C222598B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93204" name="Oval 34">
              <a:extLst>
                <a:ext uri="{FF2B5EF4-FFF2-40B4-BE49-F238E27FC236}">
                  <a16:creationId xmlns:a16="http://schemas.microsoft.com/office/drawing/2014/main" id="{12B5FB16-4154-4821-B151-3BB05D6C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0DB3DC2-0C63-465C-8A84-B9323258C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一、最优二叉树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FDE14B6A-F545-4D4B-8EF4-3A9F595F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7FE6C47-DBA0-4028-ADE5-04F732B2200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DA1B2CF2-6C0C-4139-BD93-7BC243FA8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08AB028C-1E56-4B31-AAF0-1468EAA65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带权路径长度：从结点到树根之间的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路径长度与结点上权的乘积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树的带权路径长度(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WPL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树中所有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叶子结点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的带权路径长度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WPL =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=27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2E0833D3-9CE4-4350-BEB4-487D9337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4215" name="Group 24">
            <a:extLst>
              <a:ext uri="{FF2B5EF4-FFF2-40B4-BE49-F238E27FC236}">
                <a16:creationId xmlns:a16="http://schemas.microsoft.com/office/drawing/2014/main" id="{59A89226-659A-4215-9CCE-A5AB5433DFE3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419600"/>
            <a:ext cx="2667000" cy="2362200"/>
            <a:chOff x="3840" y="2832"/>
            <a:chExt cx="1680" cy="1488"/>
          </a:xfrm>
        </p:grpSpPr>
        <p:grpSp>
          <p:nvGrpSpPr>
            <p:cNvPr id="94216" name="Group 7">
              <a:extLst>
                <a:ext uri="{FF2B5EF4-FFF2-40B4-BE49-F238E27FC236}">
                  <a16:creationId xmlns:a16="http://schemas.microsoft.com/office/drawing/2014/main" id="{D7EBDF7B-A3FB-4DF8-937F-DA219F53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32"/>
              <a:ext cx="1680" cy="1488"/>
              <a:chOff x="3696" y="2565"/>
              <a:chExt cx="1680" cy="1584"/>
            </a:xfrm>
          </p:grpSpPr>
          <p:sp>
            <p:nvSpPr>
              <p:cNvPr id="94220" name="Line 8">
                <a:extLst>
                  <a:ext uri="{FF2B5EF4-FFF2-40B4-BE49-F238E27FC236}">
                    <a16:creationId xmlns:a16="http://schemas.microsoft.com/office/drawing/2014/main" id="{7D3F5B31-E062-41D8-9955-58E04B6C5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2736"/>
                <a:ext cx="36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1" name="Line 9">
                <a:extLst>
                  <a:ext uri="{FF2B5EF4-FFF2-40B4-BE49-F238E27FC236}">
                    <a16:creationId xmlns:a16="http://schemas.microsoft.com/office/drawing/2014/main" id="{ADF7998E-0AD8-4D02-937E-558223F0C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736"/>
                <a:ext cx="36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2" name="Oval 10">
                <a:extLst>
                  <a:ext uri="{FF2B5EF4-FFF2-40B4-BE49-F238E27FC236}">
                    <a16:creationId xmlns:a16="http://schemas.microsoft.com/office/drawing/2014/main" id="{54E0B2D8-7F52-425E-82FD-3780FA8F7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65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94223" name="Line 11">
                <a:extLst>
                  <a:ext uri="{FF2B5EF4-FFF2-40B4-BE49-F238E27FC236}">
                    <a16:creationId xmlns:a16="http://schemas.microsoft.com/office/drawing/2014/main" id="{60B2F9DA-9AE5-4EF2-B73F-834DA753B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6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4" name="Oval 12">
                <a:extLst>
                  <a:ext uri="{FF2B5EF4-FFF2-40B4-BE49-F238E27FC236}">
                    <a16:creationId xmlns:a16="http://schemas.microsoft.com/office/drawing/2014/main" id="{DADE68BB-5F4A-43ED-BE18-2BD9B7D85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87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94225" name="Line 13">
                <a:extLst>
                  <a:ext uri="{FF2B5EF4-FFF2-40B4-BE49-F238E27FC236}">
                    <a16:creationId xmlns:a16="http://schemas.microsoft.com/office/drawing/2014/main" id="{214CD893-BD5F-4C97-B1D9-4FDE44166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47"/>
                <a:ext cx="216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6" name="Oval 14">
                <a:extLst>
                  <a:ext uri="{FF2B5EF4-FFF2-40B4-BE49-F238E27FC236}">
                    <a16:creationId xmlns:a16="http://schemas.microsoft.com/office/drawing/2014/main" id="{6E98B394-DA46-4058-B6FF-06B77DFDF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4227" name="Line 15">
                <a:extLst>
                  <a:ext uri="{FF2B5EF4-FFF2-40B4-BE49-F238E27FC236}">
                    <a16:creationId xmlns:a16="http://schemas.microsoft.com/office/drawing/2014/main" id="{4FDEF5DF-05F3-437C-9DD3-71D59D013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3147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8" name="Oval 16">
                <a:extLst>
                  <a:ext uri="{FF2B5EF4-FFF2-40B4-BE49-F238E27FC236}">
                    <a16:creationId xmlns:a16="http://schemas.microsoft.com/office/drawing/2014/main" id="{D18F7750-4F30-48C7-A7FE-71BB4180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94229" name="Oval 17">
                <a:extLst>
                  <a:ext uri="{FF2B5EF4-FFF2-40B4-BE49-F238E27FC236}">
                    <a16:creationId xmlns:a16="http://schemas.microsoft.com/office/drawing/2014/main" id="{1A82DEDF-83FA-4FEF-835E-42FAC79BA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94230" name="Line 18">
                <a:extLst>
                  <a:ext uri="{FF2B5EF4-FFF2-40B4-BE49-F238E27FC236}">
                    <a16:creationId xmlns:a16="http://schemas.microsoft.com/office/drawing/2014/main" id="{80BB9FDA-F900-40C9-8628-DBA35977E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31" name="Oval 19">
                <a:extLst>
                  <a:ext uri="{FF2B5EF4-FFF2-40B4-BE49-F238E27FC236}">
                    <a16:creationId xmlns:a16="http://schemas.microsoft.com/office/drawing/2014/main" id="{025527FA-8A31-40B4-8630-8084CBCF4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861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94232" name="Oval 20">
                <a:extLst>
                  <a:ext uri="{FF2B5EF4-FFF2-40B4-BE49-F238E27FC236}">
                    <a16:creationId xmlns:a16="http://schemas.microsoft.com/office/drawing/2014/main" id="{90B0D186-B8E8-4770-9AE6-DC52E0918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sp>
          <p:nvSpPr>
            <p:cNvPr id="94217" name="Text Box 21">
              <a:extLst>
                <a:ext uri="{FF2B5EF4-FFF2-40B4-BE49-F238E27FC236}">
                  <a16:creationId xmlns:a16="http://schemas.microsoft.com/office/drawing/2014/main" id="{87AE12FD-1EB8-40E7-BEDD-78C577F44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94218" name="Text Box 22">
              <a:extLst>
                <a:ext uri="{FF2B5EF4-FFF2-40B4-BE49-F238E27FC236}">
                  <a16:creationId xmlns:a16="http://schemas.microsoft.com/office/drawing/2014/main" id="{B6498F84-702C-44DE-9708-0572A0A85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8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３</a:t>
              </a:r>
            </a:p>
          </p:txBody>
        </p:sp>
        <p:sp>
          <p:nvSpPr>
            <p:cNvPr id="94219" name="Text Box 23">
              <a:extLst>
                <a:ext uri="{FF2B5EF4-FFF2-40B4-BE49-F238E27FC236}">
                  <a16:creationId xmlns:a16="http://schemas.microsoft.com/office/drawing/2014/main" id="{D5A9A766-E55D-4027-85F7-DBD8B0E74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４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C8A42DF-227C-4D96-A314-1F7045885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一、最优二叉树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2DB01A7E-40CB-436A-8E2D-46E0A261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E41AD4F-1E34-43B2-AB04-0F9ECAE6246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86944E15-B32F-4155-93DF-64804015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1E5BA497-C8D6-4B3E-968E-CF8AE23D7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最优二叉树：假设二叉树有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个叶子，其每个叶子结点带权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则带权路径长度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WPL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最小的二叉树称为最优二叉树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赫夫曼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Huffman)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树就是一棵最优二叉树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WPL =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=19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479BF07B-9F2C-4E33-97FB-ED4B1E6B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5239" name="Group 25">
            <a:extLst>
              <a:ext uri="{FF2B5EF4-FFF2-40B4-BE49-F238E27FC236}">
                <a16:creationId xmlns:a16="http://schemas.microsoft.com/office/drawing/2014/main" id="{CE342977-F4D3-46BC-8313-AF13123D2DF6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5049838"/>
            <a:ext cx="2552700" cy="1731962"/>
            <a:chOff x="3792" y="2832"/>
            <a:chExt cx="1608" cy="1091"/>
          </a:xfrm>
        </p:grpSpPr>
        <p:sp>
          <p:nvSpPr>
            <p:cNvPr id="95240" name="Line 9">
              <a:extLst>
                <a:ext uri="{FF2B5EF4-FFF2-40B4-BE49-F238E27FC236}">
                  <a16:creationId xmlns:a16="http://schemas.microsoft.com/office/drawing/2014/main" id="{70478D13-DB37-474E-B365-9BEA278B9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2993"/>
              <a:ext cx="360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1" name="Line 10">
              <a:extLst>
                <a:ext uri="{FF2B5EF4-FFF2-40B4-BE49-F238E27FC236}">
                  <a16:creationId xmlns:a16="http://schemas.microsoft.com/office/drawing/2014/main" id="{EC439F18-A7E5-4E90-8735-328D9DF56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993"/>
              <a:ext cx="360" cy="31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2" name="Oval 11">
              <a:extLst>
                <a:ext uri="{FF2B5EF4-FFF2-40B4-BE49-F238E27FC236}">
                  <a16:creationId xmlns:a16="http://schemas.microsoft.com/office/drawing/2014/main" id="{FE2692F1-39AB-42AF-B534-045314BD9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32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5243" name="Line 12">
              <a:extLst>
                <a:ext uri="{FF2B5EF4-FFF2-40B4-BE49-F238E27FC236}">
                  <a16:creationId xmlns:a16="http://schemas.microsoft.com/office/drawing/2014/main" id="{6FEFE4E1-A6EC-471F-BD4A-DE90726F5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88"/>
              <a:ext cx="264" cy="2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4" name="Oval 13">
              <a:extLst>
                <a:ext uri="{FF2B5EF4-FFF2-40B4-BE49-F238E27FC236}">
                  <a16:creationId xmlns:a16="http://schemas.microsoft.com/office/drawing/2014/main" id="{4CC0D1BB-575A-40A7-BA2B-38B0C66E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633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5245" name="Line 14">
              <a:extLst>
                <a:ext uri="{FF2B5EF4-FFF2-40B4-BE49-F238E27FC236}">
                  <a16:creationId xmlns:a16="http://schemas.microsoft.com/office/drawing/2014/main" id="{C816F3D0-4125-4FC7-A38E-8B45BAFB4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08"/>
              <a:ext cx="216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6" name="Oval 15">
              <a:extLst>
                <a:ext uri="{FF2B5EF4-FFF2-40B4-BE49-F238E27FC236}">
                  <a16:creationId xmlns:a16="http://schemas.microsoft.com/office/drawing/2014/main" id="{EC3E1A9F-C3B6-4703-A12B-0F4AEF29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5247" name="Oval 18">
              <a:extLst>
                <a:ext uri="{FF2B5EF4-FFF2-40B4-BE49-F238E27FC236}">
                  <a16:creationId xmlns:a16="http://schemas.microsoft.com/office/drawing/2014/main" id="{3448822F-D772-45B5-997F-1AF0FCCA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5248" name="Oval 21">
              <a:extLst>
                <a:ext uri="{FF2B5EF4-FFF2-40B4-BE49-F238E27FC236}">
                  <a16:creationId xmlns:a16="http://schemas.microsoft.com/office/drawing/2014/main" id="{43F743DE-8D50-4EE2-AE14-80C329D8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3653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5249" name="Text Box 22">
              <a:extLst>
                <a:ext uri="{FF2B5EF4-FFF2-40B4-BE49-F238E27FC236}">
                  <a16:creationId xmlns:a16="http://schemas.microsoft.com/office/drawing/2014/main" id="{AE47757E-2EB3-46FB-A974-1CFBAEF9A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95250" name="Text Box 23">
              <a:extLst>
                <a:ext uri="{FF2B5EF4-FFF2-40B4-BE49-F238E27FC236}">
                  <a16:creationId xmlns:a16="http://schemas.microsoft.com/office/drawing/2014/main" id="{F14D3AB2-5167-4574-AF93-A1699E0C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45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３</a:t>
              </a:r>
            </a:p>
          </p:txBody>
        </p:sp>
        <p:sp>
          <p:nvSpPr>
            <p:cNvPr id="95251" name="Text Box 24">
              <a:extLst>
                <a:ext uri="{FF2B5EF4-FFF2-40B4-BE49-F238E27FC236}">
                  <a16:creationId xmlns:a16="http://schemas.microsoft.com/office/drawing/2014/main" id="{4F4829C6-A821-49F6-A7C2-F0FE3A9E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４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CA4CFB3-831F-44DA-8147-19EBEB370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二、利用空指针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B455490C-07AA-4D77-B4F5-27AB4070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7647700-F0D5-4C9F-8FAD-6EAB63B35BE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/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A146CD5-573A-418D-8F7F-73ECEB25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383F00A2-B2B4-4E42-9124-E63BB0968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个结点的二叉树中，必定存在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个空链域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因为每个结点有两个链域（左、右孩子指针），因此共有2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个链域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除根结点外，每个结点都有且仅有一个分支相连，即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个链域被使用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C4106C8-EFDF-4500-84E2-DFF44515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8E10657-0601-4676-9CF2-A64388F21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树(构造)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13DB37E-4301-4055-BECA-AA687B1E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FEF48D6-8110-4DBA-B208-9919278ECC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DA03D9A0-AEC4-4A03-B7B2-8356767BC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8DE73D25-6E0D-49CD-B3DA-1C0CD3D09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树中，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权值最大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的结点离根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权值最小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的结点离根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最远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15025B14-A67D-40C3-B7EC-E4EB8765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6263" name="Group 7">
            <a:extLst>
              <a:ext uri="{FF2B5EF4-FFF2-40B4-BE49-F238E27FC236}">
                <a16:creationId xmlns:a16="http://schemas.microsoft.com/office/drawing/2014/main" id="{A29A77DD-CAA4-4676-891A-8F34118D844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648200"/>
            <a:ext cx="2552700" cy="1731963"/>
            <a:chOff x="3792" y="2832"/>
            <a:chExt cx="1608" cy="1091"/>
          </a:xfrm>
        </p:grpSpPr>
        <p:sp>
          <p:nvSpPr>
            <p:cNvPr id="96264" name="Line 8">
              <a:extLst>
                <a:ext uri="{FF2B5EF4-FFF2-40B4-BE49-F238E27FC236}">
                  <a16:creationId xmlns:a16="http://schemas.microsoft.com/office/drawing/2014/main" id="{E6A8D9E2-43FE-498D-919E-8995C954A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2993"/>
              <a:ext cx="360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65" name="Line 9">
              <a:extLst>
                <a:ext uri="{FF2B5EF4-FFF2-40B4-BE49-F238E27FC236}">
                  <a16:creationId xmlns:a16="http://schemas.microsoft.com/office/drawing/2014/main" id="{8473DEDD-D7E6-4AEA-9E4E-38EB2788F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993"/>
              <a:ext cx="360" cy="31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66" name="Oval 10">
              <a:extLst>
                <a:ext uri="{FF2B5EF4-FFF2-40B4-BE49-F238E27FC236}">
                  <a16:creationId xmlns:a16="http://schemas.microsoft.com/office/drawing/2014/main" id="{1AEADEFC-5789-4BCC-9F58-F9449AD6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32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6267" name="Line 11">
              <a:extLst>
                <a:ext uri="{FF2B5EF4-FFF2-40B4-BE49-F238E27FC236}">
                  <a16:creationId xmlns:a16="http://schemas.microsoft.com/office/drawing/2014/main" id="{ADC71B7F-8AFE-4A4B-9510-93C5A7080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88"/>
              <a:ext cx="264" cy="2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68" name="Oval 12">
              <a:extLst>
                <a:ext uri="{FF2B5EF4-FFF2-40B4-BE49-F238E27FC236}">
                  <a16:creationId xmlns:a16="http://schemas.microsoft.com/office/drawing/2014/main" id="{2D667B1C-7DA7-4EB9-9C33-B64E018F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633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6269" name="Line 13">
              <a:extLst>
                <a:ext uri="{FF2B5EF4-FFF2-40B4-BE49-F238E27FC236}">
                  <a16:creationId xmlns:a16="http://schemas.microsoft.com/office/drawing/2014/main" id="{9D674C94-F2B6-4AE8-940A-5615382F4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08"/>
              <a:ext cx="216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70" name="Oval 14">
              <a:extLst>
                <a:ext uri="{FF2B5EF4-FFF2-40B4-BE49-F238E27FC236}">
                  <a16:creationId xmlns:a16="http://schemas.microsoft.com/office/drawing/2014/main" id="{E4304812-73F4-4C8F-9B88-57F32869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6271" name="Oval 15">
              <a:extLst>
                <a:ext uri="{FF2B5EF4-FFF2-40B4-BE49-F238E27FC236}">
                  <a16:creationId xmlns:a16="http://schemas.microsoft.com/office/drawing/2014/main" id="{A64164C2-641B-4798-BA6A-8775E785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6272" name="Oval 16">
              <a:extLst>
                <a:ext uri="{FF2B5EF4-FFF2-40B4-BE49-F238E27FC236}">
                  <a16:creationId xmlns:a16="http://schemas.microsoft.com/office/drawing/2014/main" id="{BB75CFA4-95B2-4B61-8EFB-1BA83F5B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3653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6273" name="Text Box 17">
              <a:extLst>
                <a:ext uri="{FF2B5EF4-FFF2-40B4-BE49-F238E27FC236}">
                  <a16:creationId xmlns:a16="http://schemas.microsoft.com/office/drawing/2014/main" id="{E66D981F-7608-4E33-961A-2129C9241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96274" name="Text Box 18">
              <a:extLst>
                <a:ext uri="{FF2B5EF4-FFF2-40B4-BE49-F238E27FC236}">
                  <a16:creationId xmlns:a16="http://schemas.microsoft.com/office/drawing/2014/main" id="{D1D1BE97-9135-484A-988D-C375B950A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45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３</a:t>
              </a:r>
            </a:p>
          </p:txBody>
        </p:sp>
        <p:sp>
          <p:nvSpPr>
            <p:cNvPr id="96275" name="Text Box 19">
              <a:extLst>
                <a:ext uri="{FF2B5EF4-FFF2-40B4-BE49-F238E27FC236}">
                  <a16:creationId xmlns:a16="http://schemas.microsoft.com/office/drawing/2014/main" id="{859EC6C7-E426-412F-AAD6-193018C8D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４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B75D61F-B65C-4C54-91BA-F76E85B1D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树(算法)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F5BDBD3B-8063-4B07-8EEC-6E53F39A6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043A7DC-D029-4CE6-B743-53AB6298907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9715AB1F-5C3F-41CA-A611-C63B71448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4B7AE93A-5003-48B7-BEA3-4BFDE1CB6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2357438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1.根据给定的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个权值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构成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棵二叉树的集合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={T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}，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其中每棵二叉树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中只有一个权值为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2.在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选取两棵根结点的权值最小的树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，作为左、右子树构造一棵新的二叉树，且置其根结点的权值为其左、右子树权值之和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3.在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这两棵树，同时将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新得到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的二叉树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4.重复2, 3，直到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只含一棵树为止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CF792E37-D5F3-422F-A067-27FB00D5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CC86BB4-0567-414F-AA08-8C85F42F1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B337815A-D913-4FC5-9D00-550B7BE5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9D3952B-5A55-4F17-B7F6-069682D0267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4E60DD62-D01E-4171-B8ED-8EA18015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8309" name="Rectangle 6">
            <a:extLst>
              <a:ext uri="{FF2B5EF4-FFF2-40B4-BE49-F238E27FC236}">
                <a16:creationId xmlns:a16="http://schemas.microsoft.com/office/drawing/2014/main" id="{C73C0417-FE04-406B-998A-3F35E934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8310" name="Group 73">
            <a:extLst>
              <a:ext uri="{FF2B5EF4-FFF2-40B4-BE49-F238E27FC236}">
                <a16:creationId xmlns:a16="http://schemas.microsoft.com/office/drawing/2014/main" id="{FC504BED-977E-4C89-A61C-F3EC5E9C195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636838"/>
            <a:ext cx="6548438" cy="4003675"/>
            <a:chOff x="768" y="1680"/>
            <a:chExt cx="4125" cy="2522"/>
          </a:xfrm>
        </p:grpSpPr>
        <p:sp>
          <p:nvSpPr>
            <p:cNvPr id="98311" name="Text Box 8">
              <a:extLst>
                <a:ext uri="{FF2B5EF4-FFF2-40B4-BE49-F238E27FC236}">
                  <a16:creationId xmlns:a16="http://schemas.microsoft.com/office/drawing/2014/main" id="{CE188191-4B28-45FD-B0B4-810E3CBF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680"/>
              <a:ext cx="12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{7} {5} {2} {4}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12" name="Text Box 9">
              <a:extLst>
                <a:ext uri="{FF2B5EF4-FFF2-40B4-BE49-F238E27FC236}">
                  <a16:creationId xmlns:a16="http://schemas.microsoft.com/office/drawing/2014/main" id="{8F81B160-ABBE-44E9-A99D-5BCD3B924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680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{7} {5} {6}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13" name="Text Box 10">
              <a:extLst>
                <a:ext uri="{FF2B5EF4-FFF2-40B4-BE49-F238E27FC236}">
                  <a16:creationId xmlns:a16="http://schemas.microsoft.com/office/drawing/2014/main" id="{C22B4C6A-7AEB-4AA2-ADD5-3CF4C45B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10"/>
              <a:ext cx="9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{7} {11}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14" name="Rectangle 11">
              <a:extLst>
                <a:ext uri="{FF2B5EF4-FFF2-40B4-BE49-F238E27FC236}">
                  <a16:creationId xmlns:a16="http://schemas.microsoft.com/office/drawing/2014/main" id="{E234FCBD-DBB1-45AA-81E2-7F946E67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2118"/>
              <a:ext cx="236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5" name="Rectangle 12">
              <a:extLst>
                <a:ext uri="{FF2B5EF4-FFF2-40B4-BE49-F238E27FC236}">
                  <a16:creationId xmlns:a16="http://schemas.microsoft.com/office/drawing/2014/main" id="{481028F3-3865-43BA-9F4F-9C23C28DF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18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6" name="Rectangle 13">
              <a:extLst>
                <a:ext uri="{FF2B5EF4-FFF2-40B4-BE49-F238E27FC236}">
                  <a16:creationId xmlns:a16="http://schemas.microsoft.com/office/drawing/2014/main" id="{05BBEFE3-7C8B-4250-B1B9-76BF617C5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118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7" name="Rectangle 14">
              <a:extLst>
                <a:ext uri="{FF2B5EF4-FFF2-40B4-BE49-F238E27FC236}">
                  <a16:creationId xmlns:a16="http://schemas.microsoft.com/office/drawing/2014/main" id="{DF06454B-A06F-4103-92FE-01A744A44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118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8" name="Text Box 15">
              <a:extLst>
                <a:ext uri="{FF2B5EF4-FFF2-40B4-BE49-F238E27FC236}">
                  <a16:creationId xmlns:a16="http://schemas.microsoft.com/office/drawing/2014/main" id="{650A3041-B5C3-4F77-8251-738E4E08A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083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19" name="Text Box 16">
              <a:extLst>
                <a:ext uri="{FF2B5EF4-FFF2-40B4-BE49-F238E27FC236}">
                  <a16:creationId xmlns:a16="http://schemas.microsoft.com/office/drawing/2014/main" id="{80B21243-F237-405F-AEA9-6B7CF5F8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2078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0" name="Text Box 17">
              <a:extLst>
                <a:ext uri="{FF2B5EF4-FFF2-40B4-BE49-F238E27FC236}">
                  <a16:creationId xmlns:a16="http://schemas.microsoft.com/office/drawing/2014/main" id="{81F58487-0486-4FB7-A1A9-84FFD8641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0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1" name="Text Box 18">
              <a:extLst>
                <a:ext uri="{FF2B5EF4-FFF2-40B4-BE49-F238E27FC236}">
                  <a16:creationId xmlns:a16="http://schemas.microsoft.com/office/drawing/2014/main" id="{D5BF176E-5C06-4B20-AC74-30FFFEECD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20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2" name="Text Box 19">
              <a:extLst>
                <a:ext uri="{FF2B5EF4-FFF2-40B4-BE49-F238E27FC236}">
                  <a16:creationId xmlns:a16="http://schemas.microsoft.com/office/drawing/2014/main" id="{BF53E636-3D82-46D8-A0C9-9086882D3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3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初始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3" name="Text Box 20">
              <a:extLst>
                <a:ext uri="{FF2B5EF4-FFF2-40B4-BE49-F238E27FC236}">
                  <a16:creationId xmlns:a16="http://schemas.microsoft.com/office/drawing/2014/main" id="{F3774CF3-2E60-4A4C-9E68-D9105F05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531"/>
              <a:ext cx="8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合并</a:t>
              </a:r>
              <a:r>
                <a:rPr lang="zh-CN" altLang="en-US" sz="2000" b="1">
                  <a:latin typeface="Times New Roman" panose="02020603050405020304" pitchFamily="18" charset="0"/>
                </a:rPr>
                <a:t>{2} {4}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98324" name="Group 21">
              <a:extLst>
                <a:ext uri="{FF2B5EF4-FFF2-40B4-BE49-F238E27FC236}">
                  <a16:creationId xmlns:a16="http://schemas.microsoft.com/office/drawing/2014/main" id="{E51B7698-4FB1-4EBB-BFE9-0BB8AC994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1985"/>
              <a:ext cx="1326" cy="597"/>
              <a:chOff x="3456" y="1145"/>
              <a:chExt cx="1344" cy="807"/>
            </a:xfrm>
          </p:grpSpPr>
          <p:sp>
            <p:nvSpPr>
              <p:cNvPr id="98363" name="Line 22">
                <a:extLst>
                  <a:ext uri="{FF2B5EF4-FFF2-40B4-BE49-F238E27FC236}">
                    <a16:creationId xmlns:a16="http://schemas.microsoft.com/office/drawing/2014/main" id="{8616D3A0-CE41-48D0-ACA1-ED27A05A7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21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4" name="Line 23">
                <a:extLst>
                  <a:ext uri="{FF2B5EF4-FFF2-40B4-BE49-F238E27FC236}">
                    <a16:creationId xmlns:a16="http://schemas.microsoft.com/office/drawing/2014/main" id="{7E4802B9-E843-4B33-91F9-881B90ECD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1421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5" name="Rectangle 24">
                <a:extLst>
                  <a:ext uri="{FF2B5EF4-FFF2-40B4-BE49-F238E27FC236}">
                    <a16:creationId xmlns:a16="http://schemas.microsoft.com/office/drawing/2014/main" id="{45CFA746-F3CC-499D-AE0E-91C35473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29"/>
                <a:ext cx="240" cy="24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6" name="Rectangle 25">
                <a:extLst>
                  <a:ext uri="{FF2B5EF4-FFF2-40B4-BE49-F238E27FC236}">
                    <a16:creationId xmlns:a16="http://schemas.microsoft.com/office/drawing/2014/main" id="{5BBFB48F-91B7-4B33-8A4E-C8FF2F06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229"/>
                <a:ext cx="240" cy="24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7" name="Rectangle 26">
                <a:extLst>
                  <a:ext uri="{FF2B5EF4-FFF2-40B4-BE49-F238E27FC236}">
                    <a16:creationId xmlns:a16="http://schemas.microsoft.com/office/drawing/2014/main" id="{8DCB743E-BBE7-49AC-89AD-F103B5297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661"/>
                <a:ext cx="240" cy="239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8" name="Rectangle 27">
                <a:extLst>
                  <a:ext uri="{FF2B5EF4-FFF2-40B4-BE49-F238E27FC236}">
                    <a16:creationId xmlns:a16="http://schemas.microsoft.com/office/drawing/2014/main" id="{8105AE9A-A49F-4258-B0D5-41EB6563D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661"/>
                <a:ext cx="240" cy="239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9" name="Oval 28">
                <a:extLst>
                  <a:ext uri="{FF2B5EF4-FFF2-40B4-BE49-F238E27FC236}">
                    <a16:creationId xmlns:a16="http://schemas.microsoft.com/office/drawing/2014/main" id="{74D5411A-F178-434B-934A-C424AF329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181"/>
                <a:ext cx="294" cy="288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70" name="Text Box 29">
                <a:extLst>
                  <a:ext uri="{FF2B5EF4-FFF2-40B4-BE49-F238E27FC236}">
                    <a16:creationId xmlns:a16="http://schemas.microsoft.com/office/drawing/2014/main" id="{0DC13F07-101B-453B-899F-3C00A1D02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183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7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1" name="Text Box 30">
                <a:extLst>
                  <a:ext uri="{FF2B5EF4-FFF2-40B4-BE49-F238E27FC236}">
                    <a16:creationId xmlns:a16="http://schemas.microsoft.com/office/drawing/2014/main" id="{52C7A9F3-1148-467B-8C53-0F2929C31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6" y="1175"/>
                <a:ext cx="19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5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2" name="Text Box 31">
                <a:extLst>
                  <a:ext uri="{FF2B5EF4-FFF2-40B4-BE49-F238E27FC236}">
                    <a16:creationId xmlns:a16="http://schemas.microsoft.com/office/drawing/2014/main" id="{3EE6A7DB-C7AD-4DD7-B1E5-8248D7650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1" y="1614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3" name="Text Box 32">
                <a:extLst>
                  <a:ext uri="{FF2B5EF4-FFF2-40B4-BE49-F238E27FC236}">
                    <a16:creationId xmlns:a16="http://schemas.microsoft.com/office/drawing/2014/main" id="{77876F70-D326-4F18-89EB-1A04CD1C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1614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4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4" name="Text Box 33">
                <a:extLst>
                  <a:ext uri="{FF2B5EF4-FFF2-40B4-BE49-F238E27FC236}">
                    <a16:creationId xmlns:a16="http://schemas.microsoft.com/office/drawing/2014/main" id="{F1ED4E9F-9C63-4821-B9A2-3E0574B9C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" y="1145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6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8325" name="Text Box 34">
              <a:extLst>
                <a:ext uri="{FF2B5EF4-FFF2-40B4-BE49-F238E27FC236}">
                  <a16:creationId xmlns:a16="http://schemas.microsoft.com/office/drawing/2014/main" id="{B794656B-51B4-4ED8-907D-D3E1A2FAD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2816"/>
              <a:ext cx="6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{18}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26" name="Line 35">
              <a:extLst>
                <a:ext uri="{FF2B5EF4-FFF2-40B4-BE49-F238E27FC236}">
                  <a16:creationId xmlns:a16="http://schemas.microsoft.com/office/drawing/2014/main" id="{591D9C87-2AF0-4487-9F8C-0608F8921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3162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7" name="Line 36">
              <a:extLst>
                <a:ext uri="{FF2B5EF4-FFF2-40B4-BE49-F238E27FC236}">
                  <a16:creationId xmlns:a16="http://schemas.microsoft.com/office/drawing/2014/main" id="{699D87EA-03DC-4D60-A570-F4E02BF7A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3162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8" name="Line 37">
              <a:extLst>
                <a:ext uri="{FF2B5EF4-FFF2-40B4-BE49-F238E27FC236}">
                  <a16:creationId xmlns:a16="http://schemas.microsoft.com/office/drawing/2014/main" id="{A530B4BF-EDA2-4939-97A0-B8C2946F9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8" y="3517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9" name="Line 38">
              <a:extLst>
                <a:ext uri="{FF2B5EF4-FFF2-40B4-BE49-F238E27FC236}">
                  <a16:creationId xmlns:a16="http://schemas.microsoft.com/office/drawing/2014/main" id="{A71106E3-78C0-44BB-81B4-4CA92A846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1" y="3475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0" name="Rectangle 39">
              <a:extLst>
                <a:ext uri="{FF2B5EF4-FFF2-40B4-BE49-F238E27FC236}">
                  <a16:creationId xmlns:a16="http://schemas.microsoft.com/office/drawing/2014/main" id="{EE6430A0-B37F-4ADA-A781-6A676739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3304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1" name="Rectangle 40">
              <a:extLst>
                <a:ext uri="{FF2B5EF4-FFF2-40B4-BE49-F238E27FC236}">
                  <a16:creationId xmlns:a16="http://schemas.microsoft.com/office/drawing/2014/main" id="{0B91D39F-2BB7-4F53-BC58-5BDC9C77E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304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2" name="Rectangle 41">
              <a:extLst>
                <a:ext uri="{FF2B5EF4-FFF2-40B4-BE49-F238E27FC236}">
                  <a16:creationId xmlns:a16="http://schemas.microsoft.com/office/drawing/2014/main" id="{661CA2BE-E7BF-4AD1-85A6-595F735EC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3652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3" name="Rectangle 42">
              <a:extLst>
                <a:ext uri="{FF2B5EF4-FFF2-40B4-BE49-F238E27FC236}">
                  <a16:creationId xmlns:a16="http://schemas.microsoft.com/office/drawing/2014/main" id="{2D78BE4B-DC45-4D8E-8E68-510EED9CA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3652"/>
              <a:ext cx="236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4" name="Oval 43">
              <a:extLst>
                <a:ext uri="{FF2B5EF4-FFF2-40B4-BE49-F238E27FC236}">
                  <a16:creationId xmlns:a16="http://schemas.microsoft.com/office/drawing/2014/main" id="{1EFCFD50-E372-4A22-B7CB-F532FA05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297"/>
              <a:ext cx="284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5" name="Oval 44">
              <a:extLst>
                <a:ext uri="{FF2B5EF4-FFF2-40B4-BE49-F238E27FC236}">
                  <a16:creationId xmlns:a16="http://schemas.microsoft.com/office/drawing/2014/main" id="{56717C18-2D26-43B7-9C3C-BB402447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984"/>
              <a:ext cx="285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98336" name="Text Box 45">
              <a:extLst>
                <a:ext uri="{FF2B5EF4-FFF2-40B4-BE49-F238E27FC236}">
                  <a16:creationId xmlns:a16="http://schemas.microsoft.com/office/drawing/2014/main" id="{8610FFB2-1E61-4373-9DF9-181AA5150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" y="32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37" name="Text Box 46">
              <a:extLst>
                <a:ext uri="{FF2B5EF4-FFF2-40B4-BE49-F238E27FC236}">
                  <a16:creationId xmlns:a16="http://schemas.microsoft.com/office/drawing/2014/main" id="{0551A3B6-3A65-491E-A109-E7D447559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32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38" name="Text Box 47">
              <a:extLst>
                <a:ext uri="{FF2B5EF4-FFF2-40B4-BE49-F238E27FC236}">
                  <a16:creationId xmlns:a16="http://schemas.microsoft.com/office/drawing/2014/main" id="{71F523F5-BD68-4A70-A7CF-9235DCEA9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36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39" name="Text Box 48">
              <a:extLst>
                <a:ext uri="{FF2B5EF4-FFF2-40B4-BE49-F238E27FC236}">
                  <a16:creationId xmlns:a16="http://schemas.microsoft.com/office/drawing/2014/main" id="{B37D71CB-B3F9-4D01-BF45-414C43322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618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40" name="Text Box 49">
              <a:extLst>
                <a:ext uri="{FF2B5EF4-FFF2-40B4-BE49-F238E27FC236}">
                  <a16:creationId xmlns:a16="http://schemas.microsoft.com/office/drawing/2014/main" id="{BED66E96-CAA5-4CF8-9CAD-35526665E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327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41" name="Text Box 50">
              <a:extLst>
                <a:ext uri="{FF2B5EF4-FFF2-40B4-BE49-F238E27FC236}">
                  <a16:creationId xmlns:a16="http://schemas.microsoft.com/office/drawing/2014/main" id="{A6EF8CD3-73B9-4F6F-9985-FAA00EFE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" y="3917"/>
              <a:ext cx="8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合并</a:t>
              </a:r>
              <a:r>
                <a:rPr lang="zh-CN" altLang="en-US" sz="2000" b="1">
                  <a:latin typeface="Times New Roman" panose="02020603050405020304" pitchFamily="18" charset="0"/>
                </a:rPr>
                <a:t>{5} {6}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42" name="Line 51">
              <a:extLst>
                <a:ext uri="{FF2B5EF4-FFF2-40B4-BE49-F238E27FC236}">
                  <a16:creationId xmlns:a16="http://schemas.microsoft.com/office/drawing/2014/main" id="{54A9E87C-0A08-4B24-9B5C-1B88CEB03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9" y="3162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3" name="Line 52">
              <a:extLst>
                <a:ext uri="{FF2B5EF4-FFF2-40B4-BE49-F238E27FC236}">
                  <a16:creationId xmlns:a16="http://schemas.microsoft.com/office/drawing/2014/main" id="{0D22C7A4-8557-4784-A2F7-CB855D648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3126"/>
              <a:ext cx="143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4" name="Line 53">
              <a:extLst>
                <a:ext uri="{FF2B5EF4-FFF2-40B4-BE49-F238E27FC236}">
                  <a16:creationId xmlns:a16="http://schemas.microsoft.com/office/drawing/2014/main" id="{3138C9D9-E6B1-4B00-A073-455CEBB8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481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5" name="Line 54">
              <a:extLst>
                <a:ext uri="{FF2B5EF4-FFF2-40B4-BE49-F238E27FC236}">
                  <a16:creationId xmlns:a16="http://schemas.microsoft.com/office/drawing/2014/main" id="{3E4EA3A9-2E36-4DCC-8C92-C8A71183B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5" y="3475"/>
              <a:ext cx="143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6" name="Rectangle 55">
              <a:extLst>
                <a:ext uri="{FF2B5EF4-FFF2-40B4-BE49-F238E27FC236}">
                  <a16:creationId xmlns:a16="http://schemas.microsoft.com/office/drawing/2014/main" id="{8190DFCD-09C9-4E57-A015-A23919E3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3304"/>
              <a:ext cx="236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47" name="Rectangle 56">
              <a:extLst>
                <a:ext uri="{FF2B5EF4-FFF2-40B4-BE49-F238E27FC236}">
                  <a16:creationId xmlns:a16="http://schemas.microsoft.com/office/drawing/2014/main" id="{F63791BA-55D2-4D68-B97A-D43CCE43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3652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48" name="Oval 57">
              <a:extLst>
                <a:ext uri="{FF2B5EF4-FFF2-40B4-BE49-F238E27FC236}">
                  <a16:creationId xmlns:a16="http://schemas.microsoft.com/office/drawing/2014/main" id="{537D5A73-4F7C-474A-B6BE-6A645282C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297"/>
              <a:ext cx="284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49" name="Oval 58">
              <a:extLst>
                <a:ext uri="{FF2B5EF4-FFF2-40B4-BE49-F238E27FC236}">
                  <a16:creationId xmlns:a16="http://schemas.microsoft.com/office/drawing/2014/main" id="{C71DDCA7-FA16-4594-8641-238245A3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984"/>
              <a:ext cx="284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0" name="Text Box 59">
              <a:extLst>
                <a:ext uri="{FF2B5EF4-FFF2-40B4-BE49-F238E27FC236}">
                  <a16:creationId xmlns:a16="http://schemas.microsoft.com/office/drawing/2014/main" id="{DFF7C421-7AE6-4A22-BBDC-19A46334D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36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1" name="Text Box 60">
              <a:extLst>
                <a:ext uri="{FF2B5EF4-FFF2-40B4-BE49-F238E27FC236}">
                  <a16:creationId xmlns:a16="http://schemas.microsoft.com/office/drawing/2014/main" id="{0B218F8C-F071-432C-8B43-779B0B6EF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3952"/>
              <a:ext cx="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合并</a:t>
              </a:r>
              <a:r>
                <a:rPr lang="zh-CN" altLang="en-US" sz="2000" b="1">
                  <a:latin typeface="Times New Roman" panose="02020603050405020304" pitchFamily="18" charset="0"/>
                </a:rPr>
                <a:t>{7} {11}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2" name="Line 61">
              <a:extLst>
                <a:ext uri="{FF2B5EF4-FFF2-40B4-BE49-F238E27FC236}">
                  <a16:creationId xmlns:a16="http://schemas.microsoft.com/office/drawing/2014/main" id="{E27427B1-1C2D-4EB8-BC10-4CCA01853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3801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3" name="Line 62">
              <a:extLst>
                <a:ext uri="{FF2B5EF4-FFF2-40B4-BE49-F238E27FC236}">
                  <a16:creationId xmlns:a16="http://schemas.microsoft.com/office/drawing/2014/main" id="{30CB0FA2-4B92-4A52-83FF-092B118AE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0" y="3801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4" name="Rectangle 63">
              <a:extLst>
                <a:ext uri="{FF2B5EF4-FFF2-40B4-BE49-F238E27FC236}">
                  <a16:creationId xmlns:a16="http://schemas.microsoft.com/office/drawing/2014/main" id="{220E087D-0667-4922-9998-586C5A72F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3979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5" name="Rectangle 64">
              <a:extLst>
                <a:ext uri="{FF2B5EF4-FFF2-40B4-BE49-F238E27FC236}">
                  <a16:creationId xmlns:a16="http://schemas.microsoft.com/office/drawing/2014/main" id="{395090E5-227B-4037-91CA-9B579B47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979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6" name="Oval 65">
              <a:extLst>
                <a:ext uri="{FF2B5EF4-FFF2-40B4-BE49-F238E27FC236}">
                  <a16:creationId xmlns:a16="http://schemas.microsoft.com/office/drawing/2014/main" id="{C908DD07-8E01-4DE5-8C74-2C9CE699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3623"/>
              <a:ext cx="284" cy="21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7" name="Text Box 66">
              <a:extLst>
                <a:ext uri="{FF2B5EF4-FFF2-40B4-BE49-F238E27FC236}">
                  <a16:creationId xmlns:a16="http://schemas.microsoft.com/office/drawing/2014/main" id="{91ABC4BE-AB2C-4403-9ADD-EAE00985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394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8" name="Text Box 67">
              <a:extLst>
                <a:ext uri="{FF2B5EF4-FFF2-40B4-BE49-F238E27FC236}">
                  <a16:creationId xmlns:a16="http://schemas.microsoft.com/office/drawing/2014/main" id="{B8334330-810A-4592-B1DA-87A53DDBD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3263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9" name="Text Box 68">
              <a:extLst>
                <a:ext uri="{FF2B5EF4-FFF2-40B4-BE49-F238E27FC236}">
                  <a16:creationId xmlns:a16="http://schemas.microsoft.com/office/drawing/2014/main" id="{66514AC0-9701-4AA6-A5A9-F6F365D30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" y="394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60" name="Text Box 69">
              <a:extLst>
                <a:ext uri="{FF2B5EF4-FFF2-40B4-BE49-F238E27FC236}">
                  <a16:creationId xmlns:a16="http://schemas.microsoft.com/office/drawing/2014/main" id="{79695647-27F8-4977-9F6F-5955B6311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3590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61" name="Text Box 70">
              <a:extLst>
                <a:ext uri="{FF2B5EF4-FFF2-40B4-BE49-F238E27FC236}">
                  <a16:creationId xmlns:a16="http://schemas.microsoft.com/office/drawing/2014/main" id="{A21CAE3D-1AF2-4B91-8792-FE2A36058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327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62" name="Text Box 71">
              <a:extLst>
                <a:ext uri="{FF2B5EF4-FFF2-40B4-BE49-F238E27FC236}">
                  <a16:creationId xmlns:a16="http://schemas.microsoft.com/office/drawing/2014/main" id="{0CD022E9-01C6-4A53-BCD0-764E8B475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2981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18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>
            <a:extLst>
              <a:ext uri="{FF2B5EF4-FFF2-40B4-BE49-F238E27FC236}">
                <a16:creationId xmlns:a16="http://schemas.microsoft.com/office/drawing/2014/main" id="{E1D1C6AF-8CFF-44DE-ABDE-B576DEDDD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2013" y="6400800"/>
            <a:ext cx="66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A89C25-4DF8-4F1B-8BF2-3F6C12A3F694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A15AA4C-0C9A-447C-8184-EC23D1B0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31" y="69278"/>
            <a:ext cx="8032377" cy="26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练习：有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个带权结点，其权值分别为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4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8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5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16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30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，试以它们为叶子结点构造一棵赫夫曼树，并计算其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ea typeface="+mn-ea"/>
              </a:rPr>
              <a:t>WPL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  <a:ea typeface="+mn-ea"/>
              </a:rPr>
              <a:t>。</a:t>
            </a:r>
          </a:p>
        </p:txBody>
      </p:sp>
      <p:grpSp>
        <p:nvGrpSpPr>
          <p:cNvPr id="2" name="组合 116">
            <a:extLst>
              <a:ext uri="{FF2B5EF4-FFF2-40B4-BE49-F238E27FC236}">
                <a16:creationId xmlns:a16="http://schemas.microsoft.com/office/drawing/2014/main" id="{D4034D2E-884D-4E85-9EF5-CA6F1044A43C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874963"/>
            <a:ext cx="2446337" cy="3754437"/>
            <a:chOff x="3571868" y="2928934"/>
            <a:chExt cx="2446352" cy="3754461"/>
          </a:xfrm>
        </p:grpSpPr>
        <p:grpSp>
          <p:nvGrpSpPr>
            <p:cNvPr id="99334" name="组合 68">
              <a:extLst>
                <a:ext uri="{FF2B5EF4-FFF2-40B4-BE49-F238E27FC236}">
                  <a16:creationId xmlns:a16="http://schemas.microsoft.com/office/drawing/2014/main" id="{D47DC34A-FFA1-4522-8A7D-AAE9B213F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2066" y="5572140"/>
              <a:ext cx="374650" cy="396875"/>
              <a:chOff x="1347788" y="3276601"/>
              <a:chExt cx="374650" cy="396875"/>
            </a:xfrm>
          </p:grpSpPr>
          <p:sp>
            <p:nvSpPr>
              <p:cNvPr id="99371" name="Rectangle 11">
                <a:extLst>
                  <a:ext uri="{FF2B5EF4-FFF2-40B4-BE49-F238E27FC236}">
                    <a16:creationId xmlns:a16="http://schemas.microsoft.com/office/drawing/2014/main" id="{4E31A9F8-CC76-4B90-92A8-39CA8360B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6" y="3332162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72" name="Text Box 15">
                <a:extLst>
                  <a:ext uri="{FF2B5EF4-FFF2-40B4-BE49-F238E27FC236}">
                    <a16:creationId xmlns:a16="http://schemas.microsoft.com/office/drawing/2014/main" id="{6C69F8D6-33BD-49A0-9261-6F1B58D8A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7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9335" name="Oval 44">
              <a:extLst>
                <a:ext uri="{FF2B5EF4-FFF2-40B4-BE49-F238E27FC236}">
                  <a16:creationId xmlns:a16="http://schemas.microsoft.com/office/drawing/2014/main" id="{585DC830-3311-4C4B-B901-C54BF0B9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2" y="5643576"/>
              <a:ext cx="452440" cy="33813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99336" name="组合 69">
              <a:extLst>
                <a:ext uri="{FF2B5EF4-FFF2-40B4-BE49-F238E27FC236}">
                  <a16:creationId xmlns:a16="http://schemas.microsoft.com/office/drawing/2014/main" id="{DD0BBAEE-5117-417E-B315-B7950BB2A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286520"/>
              <a:ext cx="374650" cy="396875"/>
              <a:chOff x="1347788" y="3276601"/>
              <a:chExt cx="374650" cy="396875"/>
            </a:xfrm>
          </p:grpSpPr>
          <p:sp>
            <p:nvSpPr>
              <p:cNvPr id="99369" name="Rectangle 11">
                <a:extLst>
                  <a:ext uri="{FF2B5EF4-FFF2-40B4-BE49-F238E27FC236}">
                    <a16:creationId xmlns:a16="http://schemas.microsoft.com/office/drawing/2014/main" id="{8755C4F1-1ED0-4A8A-BAB6-311C1AF2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7" y="3332161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70" name="Text Box 15">
                <a:extLst>
                  <a:ext uri="{FF2B5EF4-FFF2-40B4-BE49-F238E27FC236}">
                    <a16:creationId xmlns:a16="http://schemas.microsoft.com/office/drawing/2014/main" id="{85B1BC7B-860E-4495-B1F4-61C4A635A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4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37" name="组合 72">
              <a:extLst>
                <a:ext uri="{FF2B5EF4-FFF2-40B4-BE49-F238E27FC236}">
                  <a16:creationId xmlns:a16="http://schemas.microsoft.com/office/drawing/2014/main" id="{4C6D85EB-E84F-45A5-910A-DDB3852B4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3570" y="5572140"/>
              <a:ext cx="374650" cy="396875"/>
              <a:chOff x="1347788" y="3276601"/>
              <a:chExt cx="374650" cy="396875"/>
            </a:xfrm>
          </p:grpSpPr>
          <p:sp>
            <p:nvSpPr>
              <p:cNvPr id="99367" name="Rectangle 11">
                <a:extLst>
                  <a:ext uri="{FF2B5EF4-FFF2-40B4-BE49-F238E27FC236}">
                    <a16:creationId xmlns:a16="http://schemas.microsoft.com/office/drawing/2014/main" id="{035B42B7-EE34-47A4-8277-0CBBF0B91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6" y="3332162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8" name="Text Box 15">
                <a:extLst>
                  <a:ext uri="{FF2B5EF4-FFF2-40B4-BE49-F238E27FC236}">
                    <a16:creationId xmlns:a16="http://schemas.microsoft.com/office/drawing/2014/main" id="{5EAB024C-29E2-4B4D-BF04-581A37711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8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38" name="组合 75">
              <a:extLst>
                <a:ext uri="{FF2B5EF4-FFF2-40B4-BE49-F238E27FC236}">
                  <a16:creationId xmlns:a16="http://schemas.microsoft.com/office/drawing/2014/main" id="{B535BE4F-53BF-49B6-A843-7FE6AE799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496" y="6286520"/>
              <a:ext cx="374650" cy="396875"/>
              <a:chOff x="1347788" y="3276601"/>
              <a:chExt cx="374650" cy="396875"/>
            </a:xfrm>
          </p:grpSpPr>
          <p:sp>
            <p:nvSpPr>
              <p:cNvPr id="99365" name="Rectangle 11">
                <a:extLst>
                  <a:ext uri="{FF2B5EF4-FFF2-40B4-BE49-F238E27FC236}">
                    <a16:creationId xmlns:a16="http://schemas.microsoft.com/office/drawing/2014/main" id="{1EA28156-F35C-4814-9F33-5241F5BFB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8" y="3332161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6" name="Text Box 15">
                <a:extLst>
                  <a:ext uri="{FF2B5EF4-FFF2-40B4-BE49-F238E27FC236}">
                    <a16:creationId xmlns:a16="http://schemas.microsoft.com/office/drawing/2014/main" id="{106689FC-349D-4859-AD8B-3BF7A4A7D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39" name="组合 78">
              <a:extLst>
                <a:ext uri="{FF2B5EF4-FFF2-40B4-BE49-F238E27FC236}">
                  <a16:creationId xmlns:a16="http://schemas.microsoft.com/office/drawing/2014/main" id="{C9CE4648-3411-45EE-ACB3-399CFBDCE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68" y="5643578"/>
              <a:ext cx="374650" cy="396875"/>
              <a:chOff x="1347788" y="3276601"/>
              <a:chExt cx="374650" cy="396875"/>
            </a:xfrm>
          </p:grpSpPr>
          <p:sp>
            <p:nvSpPr>
              <p:cNvPr id="99363" name="Rectangle 11">
                <a:extLst>
                  <a:ext uri="{FF2B5EF4-FFF2-40B4-BE49-F238E27FC236}">
                    <a16:creationId xmlns:a16="http://schemas.microsoft.com/office/drawing/2014/main" id="{BD6DA7A4-9F43-4F1E-9361-2D66F295A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8" y="3332161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4" name="Text Box 15">
                <a:extLst>
                  <a:ext uri="{FF2B5EF4-FFF2-40B4-BE49-F238E27FC236}">
                    <a16:creationId xmlns:a16="http://schemas.microsoft.com/office/drawing/2014/main" id="{176809FC-4099-467C-8DB7-C83C9A4C4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5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81">
              <a:extLst>
                <a:ext uri="{FF2B5EF4-FFF2-40B4-BE49-F238E27FC236}">
                  <a16:creationId xmlns:a16="http://schemas.microsoft.com/office/drawing/2014/main" id="{ECBCD9D2-A319-4D05-B395-BA6095719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620" y="4286256"/>
              <a:ext cx="463372" cy="400110"/>
              <a:chOff x="1347788" y="3276601"/>
              <a:chExt cx="463372" cy="400110"/>
            </a:xfrm>
          </p:grpSpPr>
          <p:sp>
            <p:nvSpPr>
              <p:cNvPr id="99361" name="Rectangle 11">
                <a:extLst>
                  <a:ext uri="{FF2B5EF4-FFF2-40B4-BE49-F238E27FC236}">
                    <a16:creationId xmlns:a16="http://schemas.microsoft.com/office/drawing/2014/main" id="{67748C2D-F5CE-4AF8-91BC-0E6C941E0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8" y="3332163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2" name="Text Box 15">
                <a:extLst>
                  <a:ext uri="{FF2B5EF4-FFF2-40B4-BE49-F238E27FC236}">
                    <a16:creationId xmlns:a16="http://schemas.microsoft.com/office/drawing/2014/main" id="{B94D1B9F-DCE4-4C08-9771-C472F7B66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16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41" name="组合 84">
              <a:extLst>
                <a:ext uri="{FF2B5EF4-FFF2-40B4-BE49-F238E27FC236}">
                  <a16:creationId xmlns:a16="http://schemas.microsoft.com/office/drawing/2014/main" id="{446C830A-4395-44F3-866E-2DA46451E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3306" y="3571876"/>
              <a:ext cx="463372" cy="400110"/>
              <a:chOff x="1347788" y="3276601"/>
              <a:chExt cx="463372" cy="400110"/>
            </a:xfrm>
          </p:grpSpPr>
          <p:sp>
            <p:nvSpPr>
              <p:cNvPr id="99359" name="Rectangle 11">
                <a:extLst>
                  <a:ext uri="{FF2B5EF4-FFF2-40B4-BE49-F238E27FC236}">
                    <a16:creationId xmlns:a16="http://schemas.microsoft.com/office/drawing/2014/main" id="{DEB1042B-EEEA-4A3D-A785-07D648B56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7" y="3332163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0" name="Text Box 15">
                <a:extLst>
                  <a:ext uri="{FF2B5EF4-FFF2-40B4-BE49-F238E27FC236}">
                    <a16:creationId xmlns:a16="http://schemas.microsoft.com/office/drawing/2014/main" id="{A11A1C07-CFCF-4683-A8CE-20801C46D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30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9342" name="Oval 44">
              <a:extLst>
                <a:ext uri="{FF2B5EF4-FFF2-40B4-BE49-F238E27FC236}">
                  <a16:creationId xmlns:a16="http://schemas.microsoft.com/office/drawing/2014/main" id="{084E63CE-8E6F-4DE0-A2C5-E0355A5F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0" y="5000634"/>
              <a:ext cx="452440" cy="33814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9343" name="Oval 44">
              <a:extLst>
                <a:ext uri="{FF2B5EF4-FFF2-40B4-BE49-F238E27FC236}">
                  <a16:creationId xmlns:a16="http://schemas.microsoft.com/office/drawing/2014/main" id="{0AC66816-7E59-4041-8EC7-21D61521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6" y="5000634"/>
              <a:ext cx="452441" cy="33814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15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9344" name="Oval 44">
              <a:extLst>
                <a:ext uri="{FF2B5EF4-FFF2-40B4-BE49-F238E27FC236}">
                  <a16:creationId xmlns:a16="http://schemas.microsoft.com/office/drawing/2014/main" id="{23938D73-19C9-492B-85BE-4DAF335D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7" y="4357693"/>
              <a:ext cx="452441" cy="33813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26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9345" name="Oval 44">
              <a:extLst>
                <a:ext uri="{FF2B5EF4-FFF2-40B4-BE49-F238E27FC236}">
                  <a16:creationId xmlns:a16="http://schemas.microsoft.com/office/drawing/2014/main" id="{4B945AD8-F8CB-46A2-A0FA-22430E273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47" y="3571875"/>
              <a:ext cx="452440" cy="33814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9346" name="Oval 44">
              <a:extLst>
                <a:ext uri="{FF2B5EF4-FFF2-40B4-BE49-F238E27FC236}">
                  <a16:creationId xmlns:a16="http://schemas.microsoft.com/office/drawing/2014/main" id="{3B4F0AF2-C8E5-4026-A052-E1349438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57" y="2928934"/>
              <a:ext cx="452441" cy="33813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72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99347" name="直接连接符 93">
              <a:extLst>
                <a:ext uri="{FF2B5EF4-FFF2-40B4-BE49-F238E27FC236}">
                  <a16:creationId xmlns:a16="http://schemas.microsoft.com/office/drawing/2014/main" id="{6BF66EB6-5D06-4F90-A930-824766FF5851}"/>
                </a:ext>
              </a:extLst>
            </p:cNvPr>
            <p:cNvCxnSpPr>
              <a:cxnSpLocks noChangeShapeType="1"/>
              <a:stCxn id="99335" idx="4"/>
              <a:endCxn id="99366" idx="0"/>
            </p:cNvCxnSpPr>
            <p:nvPr/>
          </p:nvCxnSpPr>
          <p:spPr bwMode="auto">
            <a:xfrm rot="5400000">
              <a:off x="4121939" y="6038868"/>
              <a:ext cx="304804" cy="1905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8" name="直接连接符 95">
              <a:extLst>
                <a:ext uri="{FF2B5EF4-FFF2-40B4-BE49-F238E27FC236}">
                  <a16:creationId xmlns:a16="http://schemas.microsoft.com/office/drawing/2014/main" id="{6D444A25-D1F4-4BA8-8972-56CCB6130670}"/>
                </a:ext>
              </a:extLst>
            </p:cNvPr>
            <p:cNvCxnSpPr>
              <a:cxnSpLocks noChangeShapeType="1"/>
              <a:stCxn id="99335" idx="5"/>
              <a:endCxn id="99370" idx="0"/>
            </p:cNvCxnSpPr>
            <p:nvPr/>
          </p:nvCxnSpPr>
          <p:spPr bwMode="auto">
            <a:xfrm rot="16200000" flipH="1">
              <a:off x="4462912" y="5998837"/>
              <a:ext cx="354323" cy="22104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9" name="直接连接符 97">
              <a:extLst>
                <a:ext uri="{FF2B5EF4-FFF2-40B4-BE49-F238E27FC236}">
                  <a16:creationId xmlns:a16="http://schemas.microsoft.com/office/drawing/2014/main" id="{91129AD5-3684-4ACF-B4DC-72897991EE75}"/>
                </a:ext>
              </a:extLst>
            </p:cNvPr>
            <p:cNvCxnSpPr>
              <a:cxnSpLocks noChangeShapeType="1"/>
              <a:stCxn id="99342" idx="4"/>
              <a:endCxn id="99363" idx="0"/>
            </p:cNvCxnSpPr>
            <p:nvPr/>
          </p:nvCxnSpPr>
          <p:spPr bwMode="auto">
            <a:xfrm rot="5400000">
              <a:off x="3741333" y="5356634"/>
              <a:ext cx="360366" cy="3246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0" name="直接连接符 99">
              <a:extLst>
                <a:ext uri="{FF2B5EF4-FFF2-40B4-BE49-F238E27FC236}">
                  <a16:creationId xmlns:a16="http://schemas.microsoft.com/office/drawing/2014/main" id="{72AD3C77-F5FD-41B1-8DA0-2E1C80A7CE74}"/>
                </a:ext>
              </a:extLst>
            </p:cNvPr>
            <p:cNvCxnSpPr>
              <a:cxnSpLocks noChangeShapeType="1"/>
              <a:stCxn id="99342" idx="5"/>
              <a:endCxn id="99335" idx="0"/>
            </p:cNvCxnSpPr>
            <p:nvPr/>
          </p:nvCxnSpPr>
          <p:spPr bwMode="auto">
            <a:xfrm rot="16200000" flipH="1">
              <a:off x="4129534" y="5403520"/>
              <a:ext cx="354323" cy="12579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1" name="直接连接符 101">
              <a:extLst>
                <a:ext uri="{FF2B5EF4-FFF2-40B4-BE49-F238E27FC236}">
                  <a16:creationId xmlns:a16="http://schemas.microsoft.com/office/drawing/2014/main" id="{A2FCAD30-826E-45F2-8245-CED656EE3BE7}"/>
                </a:ext>
              </a:extLst>
            </p:cNvPr>
            <p:cNvCxnSpPr>
              <a:cxnSpLocks noChangeShapeType="1"/>
              <a:stCxn id="99343" idx="4"/>
              <a:endCxn id="99371" idx="0"/>
            </p:cNvCxnSpPr>
            <p:nvPr/>
          </p:nvCxnSpPr>
          <p:spPr bwMode="auto">
            <a:xfrm rot="5400000">
              <a:off x="5277250" y="5320915"/>
              <a:ext cx="288928" cy="3246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2" name="直接连接符 103">
              <a:extLst>
                <a:ext uri="{FF2B5EF4-FFF2-40B4-BE49-F238E27FC236}">
                  <a16:creationId xmlns:a16="http://schemas.microsoft.com/office/drawing/2014/main" id="{FD7427F7-D87D-41BD-8C18-BBA16C8DDBC0}"/>
                </a:ext>
              </a:extLst>
            </p:cNvPr>
            <p:cNvCxnSpPr>
              <a:cxnSpLocks noChangeShapeType="1"/>
              <a:stCxn id="99343" idx="5"/>
              <a:endCxn id="99368" idx="0"/>
            </p:cNvCxnSpPr>
            <p:nvPr/>
          </p:nvCxnSpPr>
          <p:spPr bwMode="auto">
            <a:xfrm rot="16200000" flipH="1">
              <a:off x="5641639" y="5391614"/>
              <a:ext cx="282885" cy="781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3" name="直接连接符 105">
              <a:extLst>
                <a:ext uri="{FF2B5EF4-FFF2-40B4-BE49-F238E27FC236}">
                  <a16:creationId xmlns:a16="http://schemas.microsoft.com/office/drawing/2014/main" id="{F0196FDA-DF5F-43E6-8710-CF26A889787D}"/>
                </a:ext>
              </a:extLst>
            </p:cNvPr>
            <p:cNvCxnSpPr>
              <a:cxnSpLocks noChangeShapeType="1"/>
              <a:stCxn id="99342" idx="7"/>
              <a:endCxn id="99344" idx="3"/>
            </p:cNvCxnSpPr>
            <p:nvPr/>
          </p:nvCxnSpPr>
          <p:spPr bwMode="auto">
            <a:xfrm rot="5400000" flipH="1" flipV="1">
              <a:off x="4274827" y="4615286"/>
              <a:ext cx="403842" cy="4658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4" name="直接连接符 107">
              <a:extLst>
                <a:ext uri="{FF2B5EF4-FFF2-40B4-BE49-F238E27FC236}">
                  <a16:creationId xmlns:a16="http://schemas.microsoft.com/office/drawing/2014/main" id="{29C41EE7-52E7-4075-B79C-56DBFCAD4030}"/>
                </a:ext>
              </a:extLst>
            </p:cNvPr>
            <p:cNvCxnSpPr>
              <a:cxnSpLocks noChangeShapeType="1"/>
              <a:stCxn id="99344" idx="5"/>
              <a:endCxn id="99343" idx="0"/>
            </p:cNvCxnSpPr>
            <p:nvPr/>
          </p:nvCxnSpPr>
          <p:spPr bwMode="auto">
            <a:xfrm rot="16200000" flipH="1">
              <a:off x="5129666" y="4546264"/>
              <a:ext cx="354323" cy="5544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5" name="直接连接符 109">
              <a:extLst>
                <a:ext uri="{FF2B5EF4-FFF2-40B4-BE49-F238E27FC236}">
                  <a16:creationId xmlns:a16="http://schemas.microsoft.com/office/drawing/2014/main" id="{F44867B6-B121-4D8F-916F-1CF7AC42D9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089837" y="3911163"/>
              <a:ext cx="376242" cy="4120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6" name="直接连接符 111">
              <a:extLst>
                <a:ext uri="{FF2B5EF4-FFF2-40B4-BE49-F238E27FC236}">
                  <a16:creationId xmlns:a16="http://schemas.microsoft.com/office/drawing/2014/main" id="{8375C222-7B75-4AA7-A1C7-25FB437C503A}"/>
                </a:ext>
              </a:extLst>
            </p:cNvPr>
            <p:cNvCxnSpPr>
              <a:cxnSpLocks noChangeShapeType="1"/>
              <a:stCxn id="99345" idx="4"/>
              <a:endCxn id="99344" idx="0"/>
            </p:cNvCxnSpPr>
            <p:nvPr/>
          </p:nvCxnSpPr>
          <p:spPr bwMode="auto">
            <a:xfrm rot="16200000" flipH="1">
              <a:off x="4467222" y="3955259"/>
              <a:ext cx="447680" cy="35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7" name="直接连接符 113">
              <a:extLst>
                <a:ext uri="{FF2B5EF4-FFF2-40B4-BE49-F238E27FC236}">
                  <a16:creationId xmlns:a16="http://schemas.microsoft.com/office/drawing/2014/main" id="{D3138D88-14D3-4D46-8735-5021710A5780}"/>
                </a:ext>
              </a:extLst>
            </p:cNvPr>
            <p:cNvCxnSpPr>
              <a:cxnSpLocks noChangeShapeType="1"/>
              <a:stCxn id="99346" idx="4"/>
              <a:endCxn id="99360" idx="0"/>
            </p:cNvCxnSpPr>
            <p:nvPr/>
          </p:nvCxnSpPr>
          <p:spPr bwMode="auto">
            <a:xfrm rot="5400000">
              <a:off x="3868289" y="3284888"/>
              <a:ext cx="304804" cy="26917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8" name="直接连接符 115">
              <a:extLst>
                <a:ext uri="{FF2B5EF4-FFF2-40B4-BE49-F238E27FC236}">
                  <a16:creationId xmlns:a16="http://schemas.microsoft.com/office/drawing/2014/main" id="{2B835D5E-16C9-4E82-8EAC-E7E05B6F6B5A}"/>
                </a:ext>
              </a:extLst>
            </p:cNvPr>
            <p:cNvCxnSpPr>
              <a:cxnSpLocks noChangeShapeType="1"/>
              <a:stCxn id="99346" idx="5"/>
              <a:endCxn id="99345" idx="0"/>
            </p:cNvCxnSpPr>
            <p:nvPr/>
          </p:nvCxnSpPr>
          <p:spPr bwMode="auto">
            <a:xfrm rot="16200000" flipH="1">
              <a:off x="4236691" y="3296099"/>
              <a:ext cx="354323" cy="1972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EFD00AC-2A0B-4AAC-8AEC-24E1A9BCC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923" y="3598128"/>
            <a:ext cx="56925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WPL=30*1+16*2+(5+7+8)*4+(2+4)*5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=172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A934750-4529-47BA-BCAC-A3F6A7F3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714500"/>
            <a:ext cx="8031236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树(定义结点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三叉链表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B553F7BC-D9AC-4890-ABE8-265F297AB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42193B9-4D40-4F39-8F4E-2449272141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6748E10A-2D01-4963-88AD-66F72A2C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AE15F9B8-C436-4455-A7D4-7D4F667A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20583" name="Rectangle 71">
            <a:extLst>
              <a:ext uri="{FF2B5EF4-FFF2-40B4-BE49-F238E27FC236}">
                <a16:creationId xmlns:a16="http://schemas.microsoft.com/office/drawing/2014/main" id="{63A91D26-A7FB-44DA-BF10-7116D074F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88967"/>
            <a:ext cx="9540552" cy="245054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class 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HTNode{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char c;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int  weight;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权值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int  parent, lchild, rchild;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双亲、左右孩子指针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string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code;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    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字符对应的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HTNode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(){ parent=0;lchild=0;rchild=0;weight=0;}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93E2318D-7653-41FA-B2C7-7BB9B85D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5085184"/>
            <a:ext cx="8634164" cy="196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 class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HuffmanTree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zh-CN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int Num;          // 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叶子结点数目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HTNode 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HT;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// HT=new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HTNode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[2*Num];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844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83" grpId="0" autoUpdateAnimBg="0"/>
      <p:bldP spid="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A934750-4529-47BA-BCAC-A3F6A7F3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714500"/>
            <a:ext cx="8031236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树(定义结点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三叉链表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B553F7BC-D9AC-4890-ABE8-265F297AB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42193B9-4D40-4F39-8F4E-2449272141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6748E10A-2D01-4963-88AD-66F72A2C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AE15F9B8-C436-4455-A7D4-7D4F667A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20583" name="Rectangle 71">
            <a:extLst>
              <a:ext uri="{FF2B5EF4-FFF2-40B4-BE49-F238E27FC236}">
                <a16:creationId xmlns:a16="http://schemas.microsoft.com/office/drawing/2014/main" id="{63A91D26-A7FB-44DA-BF10-7116D074F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236" y="2488967"/>
            <a:ext cx="9043292" cy="245054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HuffmanTree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(){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&gt;&gt;Num; HT=new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HTNode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[2*Num];}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//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构造函数还包含结点的初始化过程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createHuffman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();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huffmanCode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从叶子到根逆向求每个字符的编码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Code(string str);  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deCode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(string str);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解码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~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HuffmanTree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(){delete[]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HT;Num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=0;}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8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35FDE5B-1B05-4774-8008-064B42397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树(程序)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37F7035A-1980-429D-B399-E9661142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B16BA0A-4802-4A30-A551-A94F8AB7153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ED9BAEC3-8A65-4EE5-B71D-A118C865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5EEEBAD1-8305-404D-858A-8563DB32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26662" name="Rectangle 6">
            <a:extLst>
              <a:ext uri="{FF2B5EF4-FFF2-40B4-BE49-F238E27FC236}">
                <a16:creationId xmlns:a16="http://schemas.microsoft.com/office/drawing/2014/main" id="{F37CD1E7-A9C3-4760-8F6D-3F90C4586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357438"/>
            <a:ext cx="8675687" cy="41497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CreateHuffmanTree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s1, s2;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=1;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&lt;= Num; ++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	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读入叶子结点表示的字符		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&gt;&gt;HT[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].c;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=1;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&lt;= Num; ++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	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读入叶子结点的权值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&gt;&gt;HT[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].weight;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= Num+1;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&lt; 2*Num; ++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{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建树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Select(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从树集合中，找出根最小和次小的两棵树，注意，函数的后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两个参数要为引用方式，因为这两个值需要从函数中传出来。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HT[s1].parent =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HT[s2].parent =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;//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将最小的两棵树合并成一棵树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HT[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].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lchild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= s1; HT[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].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rchild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= s2;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HT[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].weight = HT[s1].weight + HT[s2].weight;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2427A28-FE24-4788-BA08-04759C2D5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B4C2E8CF-694E-4FD4-A143-3349A542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AB83DAD-46B0-41A8-818D-46522AF9255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408ABAA4-819C-4F2A-9A36-13696D9DB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BE518A62-6751-418F-9A1A-937DD4A03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57438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设给出一段报文：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GOOD_GOOD_GOOD_GOOOOOOOO_OFF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字符集合是 {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O, G, _, D, F}，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各个字符出现的频度(次数)是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W＝{ 15, 4, 4, 3, 2}。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若给每个字符以等长编码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O: 000  G: 001  _: 010   D: 011   F: 100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则总编码长度为 (1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5+4+4+3+2) * 3 = 84.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4D7A5755-262F-4638-86E8-CB323FC27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18DFCB6-C484-4BCF-AABD-F5806259A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7145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209165CF-56FC-4977-9BB1-AB944C26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77A52BE-4449-418B-BC7B-C510690EC8D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4C5776B3-20E1-4499-BF12-03792E0F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A66F5FBC-DEEE-46EE-A90F-DBC2185A2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2428875"/>
            <a:ext cx="8262938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若按各个字符出现的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不同而给予不等长编码，可望减少总编码长度。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各字符{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O, G, _, D, F }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出现概率为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{ 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5/28, 4/28, 4/28, 3/28, 2/28 },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化整为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{ 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5, 4, 4, 3, 2 }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AC12F069-EB26-409E-AA50-64D22349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454C3B9-4AC7-4A3C-B10C-1B1190B26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DA15E943-7A3A-45FD-9096-88F78957F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2F5A744-2D7D-48F0-A2F4-F10D3FDC3D8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E1CB90B3-66A2-4433-B5AC-0641FB1E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AB4A6B65-0067-4442-84A1-C77892704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各字符出现概率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取整数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为{1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5, 4, 4, 3, 2}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如果规定，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树的左子树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右子树，则可构成右图所示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BE9D3374-44F8-429D-8B17-17F30433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06503" name="Group 48">
            <a:extLst>
              <a:ext uri="{FF2B5EF4-FFF2-40B4-BE49-F238E27FC236}">
                <a16:creationId xmlns:a16="http://schemas.microsoft.com/office/drawing/2014/main" id="{652B2578-8AEB-4C6B-A5AD-7FDDF958C18C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292600"/>
            <a:ext cx="2373313" cy="2417763"/>
            <a:chOff x="3916" y="2709"/>
            <a:chExt cx="1495" cy="1523"/>
          </a:xfrm>
        </p:grpSpPr>
        <p:sp>
          <p:nvSpPr>
            <p:cNvPr id="106504" name="Line 8">
              <a:extLst>
                <a:ext uri="{FF2B5EF4-FFF2-40B4-BE49-F238E27FC236}">
                  <a16:creationId xmlns:a16="http://schemas.microsoft.com/office/drawing/2014/main" id="{043037B8-BD79-488D-8AC7-FB8491B31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936"/>
              <a:ext cx="264" cy="3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5" name="Line 9">
              <a:extLst>
                <a:ext uri="{FF2B5EF4-FFF2-40B4-BE49-F238E27FC236}">
                  <a16:creationId xmlns:a16="http://schemas.microsoft.com/office/drawing/2014/main" id="{1632DA09-0B22-48EF-B7E6-B6908CB2F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891"/>
              <a:ext cx="230" cy="27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265AEA68-7F9C-4F9C-97B3-42505D50B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" y="3345"/>
              <a:ext cx="272" cy="18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Line 11">
              <a:extLst>
                <a:ext uri="{FF2B5EF4-FFF2-40B4-BE49-F238E27FC236}">
                  <a16:creationId xmlns:a16="http://schemas.microsoft.com/office/drawing/2014/main" id="{3E269625-8F56-4790-84E5-327EA6DA3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2" y="3339"/>
              <a:ext cx="279" cy="19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Rectangle 12">
              <a:extLst>
                <a:ext uri="{FF2B5EF4-FFF2-40B4-BE49-F238E27FC236}">
                  <a16:creationId xmlns:a16="http://schemas.microsoft.com/office/drawing/2014/main" id="{7DBDD89A-3CCD-4074-9BF2-91B214A78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3159"/>
              <a:ext cx="240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09" name="Oval 14">
              <a:extLst>
                <a:ext uri="{FF2B5EF4-FFF2-40B4-BE49-F238E27FC236}">
                  <a16:creationId xmlns:a16="http://schemas.microsoft.com/office/drawing/2014/main" id="{C3F2EB52-D4F9-4CE5-8291-3EBF009E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3161"/>
              <a:ext cx="289" cy="21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0" name="Oval 15">
              <a:extLst>
                <a:ext uri="{FF2B5EF4-FFF2-40B4-BE49-F238E27FC236}">
                  <a16:creationId xmlns:a16="http://schemas.microsoft.com/office/drawing/2014/main" id="{8E5031A8-C717-4B20-9ED4-0ED0959CE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2709"/>
              <a:ext cx="289" cy="21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1" name="Line 17">
              <a:extLst>
                <a:ext uri="{FF2B5EF4-FFF2-40B4-BE49-F238E27FC236}">
                  <a16:creationId xmlns:a16="http://schemas.microsoft.com/office/drawing/2014/main" id="{F2807650-4E3E-4D2E-9234-9594B7DD1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18">
              <a:extLst>
                <a:ext uri="{FF2B5EF4-FFF2-40B4-BE49-F238E27FC236}">
                  <a16:creationId xmlns:a16="http://schemas.microsoft.com/office/drawing/2014/main" id="{530B6896-F7C2-4E09-927F-52D86DA49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5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Rectangle 19">
              <a:extLst>
                <a:ext uri="{FF2B5EF4-FFF2-40B4-BE49-F238E27FC236}">
                  <a16:creationId xmlns:a16="http://schemas.microsoft.com/office/drawing/2014/main" id="{197DD33C-DEF0-4AB9-8E6A-B7C4A90E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4" name="Rectangle 20">
              <a:extLst>
                <a:ext uri="{FF2B5EF4-FFF2-40B4-BE49-F238E27FC236}">
                  <a16:creationId xmlns:a16="http://schemas.microsoft.com/office/drawing/2014/main" id="{D3716ADB-46AB-4841-BF8C-AAF14CFF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5" name="Oval 21">
              <a:extLst>
                <a:ext uri="{FF2B5EF4-FFF2-40B4-BE49-F238E27FC236}">
                  <a16:creationId xmlns:a16="http://schemas.microsoft.com/office/drawing/2014/main" id="{C4F2C932-EB62-4B25-93DA-5F71DE690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480"/>
              <a:ext cx="289" cy="21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106516" name="Text Box 22">
              <a:extLst>
                <a:ext uri="{FF2B5EF4-FFF2-40B4-BE49-F238E27FC236}">
                  <a16:creationId xmlns:a16="http://schemas.microsoft.com/office/drawing/2014/main" id="{0F63698B-CD1C-4C50-A16D-B82B6970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6517" name="Text Box 23">
              <a:extLst>
                <a:ext uri="{FF2B5EF4-FFF2-40B4-BE49-F238E27FC236}">
                  <a16:creationId xmlns:a16="http://schemas.microsoft.com/office/drawing/2014/main" id="{019016F9-5D32-4872-9B78-9BBD6D402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31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6518" name="Text Box 24">
              <a:extLst>
                <a:ext uri="{FF2B5EF4-FFF2-40B4-BE49-F238E27FC236}">
                  <a16:creationId xmlns:a16="http://schemas.microsoft.com/office/drawing/2014/main" id="{61D0698A-0BF1-4A10-B726-06DC7B42E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6519" name="Text Box 26">
              <a:extLst>
                <a:ext uri="{FF2B5EF4-FFF2-40B4-BE49-F238E27FC236}">
                  <a16:creationId xmlns:a16="http://schemas.microsoft.com/office/drawing/2014/main" id="{0BF66D03-2FB5-4E13-8F63-172B840F8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37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06520" name="Text Box 27">
              <a:extLst>
                <a:ext uri="{FF2B5EF4-FFF2-40B4-BE49-F238E27FC236}">
                  <a16:creationId xmlns:a16="http://schemas.microsoft.com/office/drawing/2014/main" id="{0065AB53-C048-48FA-8FBD-89FA461EB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2711"/>
              <a:ext cx="3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28</a:t>
              </a:r>
            </a:p>
          </p:txBody>
        </p:sp>
        <p:sp>
          <p:nvSpPr>
            <p:cNvPr id="106521" name="Line 28">
              <a:extLst>
                <a:ext uri="{FF2B5EF4-FFF2-40B4-BE49-F238E27FC236}">
                  <a16:creationId xmlns:a16="http://schemas.microsoft.com/office/drawing/2014/main" id="{643141B5-267B-4CD4-9893-945C120A2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Line 29">
              <a:extLst>
                <a:ext uri="{FF2B5EF4-FFF2-40B4-BE49-F238E27FC236}">
                  <a16:creationId xmlns:a16="http://schemas.microsoft.com/office/drawing/2014/main" id="{22A9C0AA-BC0C-4DC7-98FC-DE4EED71F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Rectangle 30">
              <a:extLst>
                <a:ext uri="{FF2B5EF4-FFF2-40B4-BE49-F238E27FC236}">
                  <a16:creationId xmlns:a16="http://schemas.microsoft.com/office/drawing/2014/main" id="{88E2D62D-79D8-4922-AFCB-6ED036CF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24" name="Rectangle 31">
              <a:extLst>
                <a:ext uri="{FF2B5EF4-FFF2-40B4-BE49-F238E27FC236}">
                  <a16:creationId xmlns:a16="http://schemas.microsoft.com/office/drawing/2014/main" id="{4D393633-B739-4994-9E46-E98114D95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25" name="Oval 32">
              <a:extLst>
                <a:ext uri="{FF2B5EF4-FFF2-40B4-BE49-F238E27FC236}">
                  <a16:creationId xmlns:a16="http://schemas.microsoft.com/office/drawing/2014/main" id="{77542393-43A3-4AAE-B790-E4443196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480"/>
              <a:ext cx="289" cy="21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5</a:t>
              </a:r>
            </a:p>
          </p:txBody>
        </p:sp>
        <p:sp>
          <p:nvSpPr>
            <p:cNvPr id="106526" name="Text Box 33">
              <a:extLst>
                <a:ext uri="{FF2B5EF4-FFF2-40B4-BE49-F238E27FC236}">
                  <a16:creationId xmlns:a16="http://schemas.microsoft.com/office/drawing/2014/main" id="{8B9D74ED-EAAC-4995-B4F0-0577E9D98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6527" name="Text Box 34">
              <a:extLst>
                <a:ext uri="{FF2B5EF4-FFF2-40B4-BE49-F238E27FC236}">
                  <a16:creationId xmlns:a16="http://schemas.microsoft.com/office/drawing/2014/main" id="{2165159D-612F-4DFB-A9AA-F83E6B761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6528" name="Text Box 38">
              <a:extLst>
                <a:ext uri="{FF2B5EF4-FFF2-40B4-BE49-F238E27FC236}">
                  <a16:creationId xmlns:a16="http://schemas.microsoft.com/office/drawing/2014/main" id="{11BF7627-7030-4A01-869C-B5C83E154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9" name="Text Box 39">
              <a:extLst>
                <a:ext uri="{FF2B5EF4-FFF2-40B4-BE49-F238E27FC236}">
                  <a16:creationId xmlns:a16="http://schemas.microsoft.com/office/drawing/2014/main" id="{8C024715-81EC-4628-B958-2415E0F8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6530" name="Text Box 44">
              <a:extLst>
                <a:ext uri="{FF2B5EF4-FFF2-40B4-BE49-F238E27FC236}">
                  <a16:creationId xmlns:a16="http://schemas.microsoft.com/office/drawing/2014/main" id="{8B0D389F-19EE-4826-A475-80FDB9852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1" name="Text Box 45">
              <a:extLst>
                <a:ext uri="{FF2B5EF4-FFF2-40B4-BE49-F238E27FC236}">
                  <a16:creationId xmlns:a16="http://schemas.microsoft.com/office/drawing/2014/main" id="{F45A05FE-BA46-466D-BA75-9AE81591B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6532" name="Text Box 47">
              <a:extLst>
                <a:ext uri="{FF2B5EF4-FFF2-40B4-BE49-F238E27FC236}">
                  <a16:creationId xmlns:a16="http://schemas.microsoft.com/office/drawing/2014/main" id="{74C00AEC-0A4C-4E0F-9FD3-17F11CB8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5AC0C2C-E81C-4EFC-BB23-D153E90E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二、利用空指针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1DEF5EF6-6543-476A-98C9-63595230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6A1160B-9446-4033-9501-69E87B0D21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619AB4E4-C20E-4CB1-ACAE-9BC5A5A2C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DBEE3D90-BEA2-48B9-A9BA-FDB10B209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在结点中增加两个标记位（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LTag, RTag)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LTag=0,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域指示结点的左孩子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　LTag=1,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域指示结点的前驱结点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RTag=0,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域指示结点的右孩子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　RTag=1,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域指示结点的后继结点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04538D5C-9E25-48DF-8149-C65E63F5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74759" name="Group 7">
            <a:extLst>
              <a:ext uri="{FF2B5EF4-FFF2-40B4-BE49-F238E27FC236}">
                <a16:creationId xmlns:a16="http://schemas.microsoft.com/office/drawing/2014/main" id="{B75EAD97-81B9-4751-A419-304A6CDDB97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733800"/>
            <a:ext cx="5410200" cy="466725"/>
            <a:chOff x="960" y="2928"/>
            <a:chExt cx="2928" cy="294"/>
          </a:xfrm>
        </p:grpSpPr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B942F7B7-1163-471F-91DE-6496CE158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LTag</a:t>
              </a:r>
            </a:p>
          </p:txBody>
        </p:sp>
        <p:sp>
          <p:nvSpPr>
            <p:cNvPr id="74761" name="Text Box 9">
              <a:extLst>
                <a:ext uri="{FF2B5EF4-FFF2-40B4-BE49-F238E27FC236}">
                  <a16:creationId xmlns:a16="http://schemas.microsoft.com/office/drawing/2014/main" id="{61130C83-08F2-4B70-9BE9-9C299BB9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lChild</a:t>
              </a:r>
            </a:p>
          </p:txBody>
        </p:sp>
        <p:sp>
          <p:nvSpPr>
            <p:cNvPr id="74762" name="Text Box 10">
              <a:extLst>
                <a:ext uri="{FF2B5EF4-FFF2-40B4-BE49-F238E27FC236}">
                  <a16:creationId xmlns:a16="http://schemas.microsoft.com/office/drawing/2014/main" id="{D1B73023-2947-4E65-8228-E8EBCEC91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data</a:t>
              </a:r>
            </a:p>
          </p:txBody>
        </p:sp>
        <p:sp>
          <p:nvSpPr>
            <p:cNvPr id="74763" name="Text Box 11">
              <a:extLst>
                <a:ext uri="{FF2B5EF4-FFF2-40B4-BE49-F238E27FC236}">
                  <a16:creationId xmlns:a16="http://schemas.microsoft.com/office/drawing/2014/main" id="{F8F31F17-8C0F-4ECC-9FE3-6A0B6443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rChild</a:t>
              </a:r>
            </a:p>
          </p:txBody>
        </p:sp>
        <p:sp>
          <p:nvSpPr>
            <p:cNvPr id="74764" name="Text Box 12">
              <a:extLst>
                <a:ext uri="{FF2B5EF4-FFF2-40B4-BE49-F238E27FC236}">
                  <a16:creationId xmlns:a16="http://schemas.microsoft.com/office/drawing/2014/main" id="{750A2DE3-C002-4298-925E-31C66A25D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RTag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3D3F67E-0E12-4762-8E17-48D7FD92B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8FAE4654-29DE-432F-861B-25CC7B24F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607BF0C-BBED-4307-A23D-41C35B89924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B5620D5B-8CB4-4180-A01E-8B07FB4D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6E37EC9C-9A14-4F02-984C-83601137E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6135688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孩子分支为编码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孩子分支为编码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将根结点到叶子结点路径上的分支编码，组合起来，作为该字符的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码，则可得到：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　O:1  _:011  G:010  D:001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F:000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A5557F7F-7ABE-4E95-91D5-6151AE5B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07527" name="Group 95">
            <a:extLst>
              <a:ext uri="{FF2B5EF4-FFF2-40B4-BE49-F238E27FC236}">
                <a16:creationId xmlns:a16="http://schemas.microsoft.com/office/drawing/2014/main" id="{60CA3490-2F32-4B34-82B7-378F7512BC39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292600"/>
            <a:ext cx="2447925" cy="2425700"/>
            <a:chOff x="3969" y="2704"/>
            <a:chExt cx="1542" cy="1528"/>
          </a:xfrm>
        </p:grpSpPr>
        <p:grpSp>
          <p:nvGrpSpPr>
            <p:cNvPr id="107528" name="Group 89">
              <a:extLst>
                <a:ext uri="{FF2B5EF4-FFF2-40B4-BE49-F238E27FC236}">
                  <a16:creationId xmlns:a16="http://schemas.microsoft.com/office/drawing/2014/main" id="{C3ADD1DE-4503-4781-A191-DED2F1BB3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07534" name="Group 56">
                <a:extLst>
                  <a:ext uri="{FF2B5EF4-FFF2-40B4-BE49-F238E27FC236}">
                    <a16:creationId xmlns:a16="http://schemas.microsoft.com/office/drawing/2014/main" id="{765BDEC8-E30D-405C-88CD-237BA9693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07543" name="Line 57">
                  <a:extLst>
                    <a:ext uri="{FF2B5EF4-FFF2-40B4-BE49-F238E27FC236}">
                      <a16:creationId xmlns:a16="http://schemas.microsoft.com/office/drawing/2014/main" id="{8620076B-28C9-435D-B244-D3A8273B8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4" name="Line 58">
                  <a:extLst>
                    <a:ext uri="{FF2B5EF4-FFF2-40B4-BE49-F238E27FC236}">
                      <a16:creationId xmlns:a16="http://schemas.microsoft.com/office/drawing/2014/main" id="{1DE3DDBB-BB9C-40A1-87DF-04933C957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5" name="Line 59">
                  <a:extLst>
                    <a:ext uri="{FF2B5EF4-FFF2-40B4-BE49-F238E27FC236}">
                      <a16:creationId xmlns:a16="http://schemas.microsoft.com/office/drawing/2014/main" id="{F11BE30D-B4C4-4571-A730-F7A720CCD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6" name="Line 60">
                  <a:extLst>
                    <a:ext uri="{FF2B5EF4-FFF2-40B4-BE49-F238E27FC236}">
                      <a16:creationId xmlns:a16="http://schemas.microsoft.com/office/drawing/2014/main" id="{83E00A6C-25D9-475C-83C1-8E0BB5901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7" name="Rectangle 61">
                  <a:extLst>
                    <a:ext uri="{FF2B5EF4-FFF2-40B4-BE49-F238E27FC236}">
                      <a16:creationId xmlns:a16="http://schemas.microsoft.com/office/drawing/2014/main" id="{D49CFC00-8F41-49AE-9C82-B7BED106A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48" name="Oval 62">
                  <a:extLst>
                    <a:ext uri="{FF2B5EF4-FFF2-40B4-BE49-F238E27FC236}">
                      <a16:creationId xmlns:a16="http://schemas.microsoft.com/office/drawing/2014/main" id="{D5ACDCB5-4117-4BF9-A42D-6349FA4F3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49" name="Oval 63">
                  <a:extLst>
                    <a:ext uri="{FF2B5EF4-FFF2-40B4-BE49-F238E27FC236}">
                      <a16:creationId xmlns:a16="http://schemas.microsoft.com/office/drawing/2014/main" id="{DCACEC7F-9A38-4B07-9DB5-62462C5612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0" name="Line 64">
                  <a:extLst>
                    <a:ext uri="{FF2B5EF4-FFF2-40B4-BE49-F238E27FC236}">
                      <a16:creationId xmlns:a16="http://schemas.microsoft.com/office/drawing/2014/main" id="{D3102CEC-704D-463E-8441-A80A82FF9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1" name="Line 65">
                  <a:extLst>
                    <a:ext uri="{FF2B5EF4-FFF2-40B4-BE49-F238E27FC236}">
                      <a16:creationId xmlns:a16="http://schemas.microsoft.com/office/drawing/2014/main" id="{E425ED63-82EE-450F-9584-520772B5E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2" name="Rectangle 66">
                  <a:extLst>
                    <a:ext uri="{FF2B5EF4-FFF2-40B4-BE49-F238E27FC236}">
                      <a16:creationId xmlns:a16="http://schemas.microsoft.com/office/drawing/2014/main" id="{89BE1B0C-F40A-4823-8239-209B1451D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3" name="Rectangle 67">
                  <a:extLst>
                    <a:ext uri="{FF2B5EF4-FFF2-40B4-BE49-F238E27FC236}">
                      <a16:creationId xmlns:a16="http://schemas.microsoft.com/office/drawing/2014/main" id="{70581E47-0686-440E-814E-08DB2D7BF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4" name="Oval 68">
                  <a:extLst>
                    <a:ext uri="{FF2B5EF4-FFF2-40B4-BE49-F238E27FC236}">
                      <a16:creationId xmlns:a16="http://schemas.microsoft.com/office/drawing/2014/main" id="{91795701-CD11-45C1-9072-A3A9CC372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5" name="Text Box 69">
                  <a:extLst>
                    <a:ext uri="{FF2B5EF4-FFF2-40B4-BE49-F238E27FC236}">
                      <a16:creationId xmlns:a16="http://schemas.microsoft.com/office/drawing/2014/main" id="{A3DFA5D4-C28B-4966-B103-73038F8C6C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56" name="Text Box 70">
                  <a:extLst>
                    <a:ext uri="{FF2B5EF4-FFF2-40B4-BE49-F238E27FC236}">
                      <a16:creationId xmlns:a16="http://schemas.microsoft.com/office/drawing/2014/main" id="{2BCCD702-841C-45E0-B6F7-96B25BB754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57" name="Text Box 71">
                  <a:extLst>
                    <a:ext uri="{FF2B5EF4-FFF2-40B4-BE49-F238E27FC236}">
                      <a16:creationId xmlns:a16="http://schemas.microsoft.com/office/drawing/2014/main" id="{617F8DF8-9FCB-43F0-9324-CCFA992187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7558" name="Text Box 72">
                  <a:extLst>
                    <a:ext uri="{FF2B5EF4-FFF2-40B4-BE49-F238E27FC236}">
                      <a16:creationId xmlns:a16="http://schemas.microsoft.com/office/drawing/2014/main" id="{D20D6C0E-D5B7-4A68-9CD1-BA951280F2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59" name="Text Box 73">
                  <a:extLst>
                    <a:ext uri="{FF2B5EF4-FFF2-40B4-BE49-F238E27FC236}">
                      <a16:creationId xmlns:a16="http://schemas.microsoft.com/office/drawing/2014/main" id="{9803D7A5-E360-4B0C-BB90-0195B3ACFA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60" name="Line 74">
                  <a:extLst>
                    <a:ext uri="{FF2B5EF4-FFF2-40B4-BE49-F238E27FC236}">
                      <a16:creationId xmlns:a16="http://schemas.microsoft.com/office/drawing/2014/main" id="{890A97FF-95D2-4A8C-A80C-857E342EF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61" name="Line 75">
                  <a:extLst>
                    <a:ext uri="{FF2B5EF4-FFF2-40B4-BE49-F238E27FC236}">
                      <a16:creationId xmlns:a16="http://schemas.microsoft.com/office/drawing/2014/main" id="{D45D4AFF-6EE9-4939-B18A-AEA3FD81D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62" name="Rectangle 76">
                  <a:extLst>
                    <a:ext uri="{FF2B5EF4-FFF2-40B4-BE49-F238E27FC236}">
                      <a16:creationId xmlns:a16="http://schemas.microsoft.com/office/drawing/2014/main" id="{3A9152F2-CAC2-4F0D-8736-3466A04A5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63" name="Rectangle 77">
                  <a:extLst>
                    <a:ext uri="{FF2B5EF4-FFF2-40B4-BE49-F238E27FC236}">
                      <a16:creationId xmlns:a16="http://schemas.microsoft.com/office/drawing/2014/main" id="{D9CD03EC-4B08-4496-A793-6CDBE794A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64" name="Oval 78">
                  <a:extLst>
                    <a:ext uri="{FF2B5EF4-FFF2-40B4-BE49-F238E27FC236}">
                      <a16:creationId xmlns:a16="http://schemas.microsoft.com/office/drawing/2014/main" id="{D248C026-926D-47C2-A30A-8193D4C6B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65" name="Text Box 79">
                  <a:extLst>
                    <a:ext uri="{FF2B5EF4-FFF2-40B4-BE49-F238E27FC236}">
                      <a16:creationId xmlns:a16="http://schemas.microsoft.com/office/drawing/2014/main" id="{933253E2-0B36-4C64-A5BC-954969EC74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66" name="Text Box 80">
                  <a:extLst>
                    <a:ext uri="{FF2B5EF4-FFF2-40B4-BE49-F238E27FC236}">
                      <a16:creationId xmlns:a16="http://schemas.microsoft.com/office/drawing/2014/main" id="{E6FACDE6-0CC1-44B6-9FCB-CA90928FDB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07535" name="Text Box 81">
                <a:extLst>
                  <a:ext uri="{FF2B5EF4-FFF2-40B4-BE49-F238E27FC236}">
                    <a16:creationId xmlns:a16="http://schemas.microsoft.com/office/drawing/2014/main" id="{6001A109-02E6-4FEC-99DB-8144A4E9C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6" name="Text Box 82">
                <a:extLst>
                  <a:ext uri="{FF2B5EF4-FFF2-40B4-BE49-F238E27FC236}">
                    <a16:creationId xmlns:a16="http://schemas.microsoft.com/office/drawing/2014/main" id="{3D2A2E62-AF96-4EE3-9FB2-384ABC6F9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7" name="Text Box 83">
                <a:extLst>
                  <a:ext uri="{FF2B5EF4-FFF2-40B4-BE49-F238E27FC236}">
                    <a16:creationId xmlns:a16="http://schemas.microsoft.com/office/drawing/2014/main" id="{6BBF83D3-0E23-4913-8FFD-B4611ABD8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8" name="Text Box 84">
                <a:extLst>
                  <a:ext uri="{FF2B5EF4-FFF2-40B4-BE49-F238E27FC236}">
                    <a16:creationId xmlns:a16="http://schemas.microsoft.com/office/drawing/2014/main" id="{32BC3729-54C4-4C74-9DF0-EB88040E2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9" name="Text Box 85">
                <a:extLst>
                  <a:ext uri="{FF2B5EF4-FFF2-40B4-BE49-F238E27FC236}">
                    <a16:creationId xmlns:a16="http://schemas.microsoft.com/office/drawing/2014/main" id="{294541CD-0EEE-4FDF-B94C-EC31544B2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7540" name="Text Box 86">
                <a:extLst>
                  <a:ext uri="{FF2B5EF4-FFF2-40B4-BE49-F238E27FC236}">
                    <a16:creationId xmlns:a16="http://schemas.microsoft.com/office/drawing/2014/main" id="{00971431-89E0-464A-8AC5-B499AD98A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7541" name="Text Box 87">
                <a:extLst>
                  <a:ext uri="{FF2B5EF4-FFF2-40B4-BE49-F238E27FC236}">
                    <a16:creationId xmlns:a16="http://schemas.microsoft.com/office/drawing/2014/main" id="{43EC0D0C-8084-4198-8807-256FB26B8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7542" name="Text Box 88">
                <a:extLst>
                  <a:ext uri="{FF2B5EF4-FFF2-40B4-BE49-F238E27FC236}">
                    <a16:creationId xmlns:a16="http://schemas.microsoft.com/office/drawing/2014/main" id="{EB2A725D-97D2-465E-8F34-1BF14CE14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07529" name="Text Box 90">
              <a:extLst>
                <a:ext uri="{FF2B5EF4-FFF2-40B4-BE49-F238E27FC236}">
                  <a16:creationId xmlns:a16="http://schemas.microsoft.com/office/drawing/2014/main" id="{A96FCC0B-0340-4881-B941-8701433B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30" name="Text Box 91">
              <a:extLst>
                <a:ext uri="{FF2B5EF4-FFF2-40B4-BE49-F238E27FC236}">
                  <a16:creationId xmlns:a16="http://schemas.microsoft.com/office/drawing/2014/main" id="{6194F3E6-09D5-4502-BA27-2D6B40D83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7531" name="Text Box 92">
              <a:extLst>
                <a:ext uri="{FF2B5EF4-FFF2-40B4-BE49-F238E27FC236}">
                  <a16:creationId xmlns:a16="http://schemas.microsoft.com/office/drawing/2014/main" id="{D91D354E-EA47-47C0-9DF0-F49CD1FCA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32" name="Text Box 93">
              <a:extLst>
                <a:ext uri="{FF2B5EF4-FFF2-40B4-BE49-F238E27FC236}">
                  <a16:creationId xmlns:a16="http://schemas.microsoft.com/office/drawing/2014/main" id="{E8DD7136-620B-467B-9E3C-9E5641B4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7533" name="Text Box 94">
              <a:extLst>
                <a:ext uri="{FF2B5EF4-FFF2-40B4-BE49-F238E27FC236}">
                  <a16:creationId xmlns:a16="http://schemas.microsoft.com/office/drawing/2014/main" id="{96AE9ABE-2B56-462D-BAD1-12FC5F553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D3453294-695E-4A0D-BC86-D2A78CF65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3A4225BC-B1E9-4778-8780-2BA97CA9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24AF236-1536-4E49-94E5-F18B77F5EA2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F45D9D64-5DEF-460C-B285-C19EAC03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767116F1-B1EF-4E2B-94A1-2880D4DC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6207125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则总编码长度为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5*1+(2+3+4+4)*3 =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&lt;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是一种前缀编码，解码时不会混淆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编码为：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01011001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291C7AD6-0E37-4B3A-860A-BCBF55B2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11623" name="Group 41">
            <a:extLst>
              <a:ext uri="{FF2B5EF4-FFF2-40B4-BE49-F238E27FC236}">
                <a16:creationId xmlns:a16="http://schemas.microsoft.com/office/drawing/2014/main" id="{83BC1B97-0E34-4267-879A-DFAA7A51A31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292600"/>
            <a:ext cx="2447925" cy="2425700"/>
            <a:chOff x="3969" y="2704"/>
            <a:chExt cx="1542" cy="1528"/>
          </a:xfrm>
        </p:grpSpPr>
        <p:grpSp>
          <p:nvGrpSpPr>
            <p:cNvPr id="111624" name="Group 42">
              <a:extLst>
                <a:ext uri="{FF2B5EF4-FFF2-40B4-BE49-F238E27FC236}">
                  <a16:creationId xmlns:a16="http://schemas.microsoft.com/office/drawing/2014/main" id="{E0C57F2B-A88E-4C90-8D6D-BE211EBD1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11630" name="Group 43">
                <a:extLst>
                  <a:ext uri="{FF2B5EF4-FFF2-40B4-BE49-F238E27FC236}">
                    <a16:creationId xmlns:a16="http://schemas.microsoft.com/office/drawing/2014/main" id="{6E9FC36D-90FA-457B-9A6C-BDE63EC77A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11639" name="Line 44">
                  <a:extLst>
                    <a:ext uri="{FF2B5EF4-FFF2-40B4-BE49-F238E27FC236}">
                      <a16:creationId xmlns:a16="http://schemas.microsoft.com/office/drawing/2014/main" id="{7638F0EF-0EDE-4559-AE2E-F838FA0B24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0" name="Line 45">
                  <a:extLst>
                    <a:ext uri="{FF2B5EF4-FFF2-40B4-BE49-F238E27FC236}">
                      <a16:creationId xmlns:a16="http://schemas.microsoft.com/office/drawing/2014/main" id="{369CD402-3F04-48B3-BD02-9B8E1DE25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1" name="Line 46">
                  <a:extLst>
                    <a:ext uri="{FF2B5EF4-FFF2-40B4-BE49-F238E27FC236}">
                      <a16:creationId xmlns:a16="http://schemas.microsoft.com/office/drawing/2014/main" id="{9C6DB82A-8EC1-4728-B292-FFEDF47FA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2" name="Line 47">
                  <a:extLst>
                    <a:ext uri="{FF2B5EF4-FFF2-40B4-BE49-F238E27FC236}">
                      <a16:creationId xmlns:a16="http://schemas.microsoft.com/office/drawing/2014/main" id="{FBF1B8DB-C063-4DEA-BE30-8F3467364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3" name="Rectangle 48">
                  <a:extLst>
                    <a:ext uri="{FF2B5EF4-FFF2-40B4-BE49-F238E27FC236}">
                      <a16:creationId xmlns:a16="http://schemas.microsoft.com/office/drawing/2014/main" id="{682CD6AD-83C2-415D-AE66-9B6FAAC8B2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4" name="Oval 49">
                  <a:extLst>
                    <a:ext uri="{FF2B5EF4-FFF2-40B4-BE49-F238E27FC236}">
                      <a16:creationId xmlns:a16="http://schemas.microsoft.com/office/drawing/2014/main" id="{EF26BC13-3841-4BEB-8035-EB593867FB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5" name="Oval 50">
                  <a:extLst>
                    <a:ext uri="{FF2B5EF4-FFF2-40B4-BE49-F238E27FC236}">
                      <a16:creationId xmlns:a16="http://schemas.microsoft.com/office/drawing/2014/main" id="{485CE872-B4A6-470F-84DE-39DAA3FCC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6" name="Line 51">
                  <a:extLst>
                    <a:ext uri="{FF2B5EF4-FFF2-40B4-BE49-F238E27FC236}">
                      <a16:creationId xmlns:a16="http://schemas.microsoft.com/office/drawing/2014/main" id="{A480C817-3DC5-4D70-99B1-FDA81451A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7" name="Line 52">
                  <a:extLst>
                    <a:ext uri="{FF2B5EF4-FFF2-40B4-BE49-F238E27FC236}">
                      <a16:creationId xmlns:a16="http://schemas.microsoft.com/office/drawing/2014/main" id="{B9D2A005-CBE5-480E-8F4E-C30F7F8E4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8" name="Rectangle 53">
                  <a:extLst>
                    <a:ext uri="{FF2B5EF4-FFF2-40B4-BE49-F238E27FC236}">
                      <a16:creationId xmlns:a16="http://schemas.microsoft.com/office/drawing/2014/main" id="{D332D919-12CC-4FDB-BD28-F643C850D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9" name="Rectangle 54">
                  <a:extLst>
                    <a:ext uri="{FF2B5EF4-FFF2-40B4-BE49-F238E27FC236}">
                      <a16:creationId xmlns:a16="http://schemas.microsoft.com/office/drawing/2014/main" id="{1C13F625-132C-4700-A5C2-4296DBF7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50" name="Oval 55">
                  <a:extLst>
                    <a:ext uri="{FF2B5EF4-FFF2-40B4-BE49-F238E27FC236}">
                      <a16:creationId xmlns:a16="http://schemas.microsoft.com/office/drawing/2014/main" id="{CA022E58-FB97-4B1F-9CC2-A5380A25A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51" name="Text Box 56">
                  <a:extLst>
                    <a:ext uri="{FF2B5EF4-FFF2-40B4-BE49-F238E27FC236}">
                      <a16:creationId xmlns:a16="http://schemas.microsoft.com/office/drawing/2014/main" id="{AD8D2DF4-2841-4FAC-A462-032AF2EF2B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2" name="Text Box 57">
                  <a:extLst>
                    <a:ext uri="{FF2B5EF4-FFF2-40B4-BE49-F238E27FC236}">
                      <a16:creationId xmlns:a16="http://schemas.microsoft.com/office/drawing/2014/main" id="{BA17DAFC-7C6B-49FC-9434-0950F26003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3" name="Text Box 58">
                  <a:extLst>
                    <a:ext uri="{FF2B5EF4-FFF2-40B4-BE49-F238E27FC236}">
                      <a16:creationId xmlns:a16="http://schemas.microsoft.com/office/drawing/2014/main" id="{DA60DBA8-F43F-4608-B0EB-B694CD837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11654" name="Text Box 59">
                  <a:extLst>
                    <a:ext uri="{FF2B5EF4-FFF2-40B4-BE49-F238E27FC236}">
                      <a16:creationId xmlns:a16="http://schemas.microsoft.com/office/drawing/2014/main" id="{7C5FD67E-4B80-4754-AFE1-8923D42E5E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5" name="Text Box 60">
                  <a:extLst>
                    <a:ext uri="{FF2B5EF4-FFF2-40B4-BE49-F238E27FC236}">
                      <a16:creationId xmlns:a16="http://schemas.microsoft.com/office/drawing/2014/main" id="{D8BDB528-E11A-4D86-B23C-BC95177A0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6" name="Line 61">
                  <a:extLst>
                    <a:ext uri="{FF2B5EF4-FFF2-40B4-BE49-F238E27FC236}">
                      <a16:creationId xmlns:a16="http://schemas.microsoft.com/office/drawing/2014/main" id="{F64C4770-9CA7-4B46-8A09-79225789C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57" name="Line 62">
                  <a:extLst>
                    <a:ext uri="{FF2B5EF4-FFF2-40B4-BE49-F238E27FC236}">
                      <a16:creationId xmlns:a16="http://schemas.microsoft.com/office/drawing/2014/main" id="{E2582E62-A7FD-4C15-8201-25EE148E3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58" name="Rectangle 63">
                  <a:extLst>
                    <a:ext uri="{FF2B5EF4-FFF2-40B4-BE49-F238E27FC236}">
                      <a16:creationId xmlns:a16="http://schemas.microsoft.com/office/drawing/2014/main" id="{A80B5A18-57E4-42F6-BEF4-C298D90B59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59" name="Rectangle 64">
                  <a:extLst>
                    <a:ext uri="{FF2B5EF4-FFF2-40B4-BE49-F238E27FC236}">
                      <a16:creationId xmlns:a16="http://schemas.microsoft.com/office/drawing/2014/main" id="{BBA6BB88-65B6-412D-A368-FC70E3252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60" name="Oval 65">
                  <a:extLst>
                    <a:ext uri="{FF2B5EF4-FFF2-40B4-BE49-F238E27FC236}">
                      <a16:creationId xmlns:a16="http://schemas.microsoft.com/office/drawing/2014/main" id="{12A85443-D90A-46B5-8ECC-C5F58D3D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61" name="Text Box 66">
                  <a:extLst>
                    <a:ext uri="{FF2B5EF4-FFF2-40B4-BE49-F238E27FC236}">
                      <a16:creationId xmlns:a16="http://schemas.microsoft.com/office/drawing/2014/main" id="{B49E9C27-D61C-42E2-AF65-FB72B98CEE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62" name="Text Box 67">
                  <a:extLst>
                    <a:ext uri="{FF2B5EF4-FFF2-40B4-BE49-F238E27FC236}">
                      <a16:creationId xmlns:a16="http://schemas.microsoft.com/office/drawing/2014/main" id="{0F580FCD-F0AF-4000-8F31-634EAB61A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11631" name="Text Box 68">
                <a:extLst>
                  <a:ext uri="{FF2B5EF4-FFF2-40B4-BE49-F238E27FC236}">
                    <a16:creationId xmlns:a16="http://schemas.microsoft.com/office/drawing/2014/main" id="{DA5AD4C4-761B-482D-8504-A5B24BAF3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2" name="Text Box 69">
                <a:extLst>
                  <a:ext uri="{FF2B5EF4-FFF2-40B4-BE49-F238E27FC236}">
                    <a16:creationId xmlns:a16="http://schemas.microsoft.com/office/drawing/2014/main" id="{E3A5B06D-ADE0-4DBB-994A-28CFC5F37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3" name="Text Box 70">
                <a:extLst>
                  <a:ext uri="{FF2B5EF4-FFF2-40B4-BE49-F238E27FC236}">
                    <a16:creationId xmlns:a16="http://schemas.microsoft.com/office/drawing/2014/main" id="{EF4E4721-7541-4A30-8F82-0D4683C47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4" name="Text Box 71">
                <a:extLst>
                  <a:ext uri="{FF2B5EF4-FFF2-40B4-BE49-F238E27FC236}">
                    <a16:creationId xmlns:a16="http://schemas.microsoft.com/office/drawing/2014/main" id="{15CC3D54-B204-45ED-8FC9-A55F2B32A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5" name="Text Box 72">
                <a:extLst>
                  <a:ext uri="{FF2B5EF4-FFF2-40B4-BE49-F238E27FC236}">
                    <a16:creationId xmlns:a16="http://schemas.microsoft.com/office/drawing/2014/main" id="{495327D8-1CC3-4D81-843A-C64E7C41E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1636" name="Text Box 73">
                <a:extLst>
                  <a:ext uri="{FF2B5EF4-FFF2-40B4-BE49-F238E27FC236}">
                    <a16:creationId xmlns:a16="http://schemas.microsoft.com/office/drawing/2014/main" id="{8BB1CAD3-A7E6-41EE-895B-EC68F0EE5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1637" name="Text Box 74">
                <a:extLst>
                  <a:ext uri="{FF2B5EF4-FFF2-40B4-BE49-F238E27FC236}">
                    <a16:creationId xmlns:a16="http://schemas.microsoft.com/office/drawing/2014/main" id="{7E639362-4304-406D-994B-F90C8E617A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1638" name="Text Box 75">
                <a:extLst>
                  <a:ext uri="{FF2B5EF4-FFF2-40B4-BE49-F238E27FC236}">
                    <a16:creationId xmlns:a16="http://schemas.microsoft.com/office/drawing/2014/main" id="{B89EDC93-5644-4AA3-B97A-6B8FAD1E8E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11625" name="Text Box 76">
              <a:extLst>
                <a:ext uri="{FF2B5EF4-FFF2-40B4-BE49-F238E27FC236}">
                  <a16:creationId xmlns:a16="http://schemas.microsoft.com/office/drawing/2014/main" id="{9983137B-FCFF-43F4-AF3E-0B92E1A7C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26" name="Text Box 77">
              <a:extLst>
                <a:ext uri="{FF2B5EF4-FFF2-40B4-BE49-F238E27FC236}">
                  <a16:creationId xmlns:a16="http://schemas.microsoft.com/office/drawing/2014/main" id="{78647B90-F63E-4754-AA00-12311256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11627" name="Text Box 78">
              <a:extLst>
                <a:ext uri="{FF2B5EF4-FFF2-40B4-BE49-F238E27FC236}">
                  <a16:creationId xmlns:a16="http://schemas.microsoft.com/office/drawing/2014/main" id="{3A7EF4A3-D704-4049-A19F-904E933D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28" name="Text Box 79">
              <a:extLst>
                <a:ext uri="{FF2B5EF4-FFF2-40B4-BE49-F238E27FC236}">
                  <a16:creationId xmlns:a16="http://schemas.microsoft.com/office/drawing/2014/main" id="{7B06839A-A921-462B-B83D-F7130C46E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1629" name="Text Box 80">
              <a:extLst>
                <a:ext uri="{FF2B5EF4-FFF2-40B4-BE49-F238E27FC236}">
                  <a16:creationId xmlns:a16="http://schemas.microsoft.com/office/drawing/2014/main" id="{6ECFA44B-3D40-414A-9BF8-1BC86F190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A65BA1B-3178-43F9-AA43-0699471A5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807A20C6-FC5E-4B66-9D1B-0298DAD15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BC3C858-5BAE-436E-B6C9-D866E0FA0B1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/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6C712303-4C6B-49CB-A6BC-64D7FFB1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16593073-31E4-4060-B512-EAB139A3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6567488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1、从Huffman树的每一个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叶子结点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2、依次沿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结点到根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的路径，判断该结点是父亲结点的左孩子还是右孩子，如果是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左孩子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则得到编码‘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’，否则得到编码‘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’，先得到的编码放在后面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3、直到到达根结点，编码序列即为该叶子结点对应的Huffman编码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36D6F195-8BAE-4B75-B038-76C8A4CF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08551" name="Group 7">
            <a:extLst>
              <a:ext uri="{FF2B5EF4-FFF2-40B4-BE49-F238E27FC236}">
                <a16:creationId xmlns:a16="http://schemas.microsoft.com/office/drawing/2014/main" id="{2392D130-F346-49F6-ACA6-4E783234B7A3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4005263"/>
            <a:ext cx="2447925" cy="2425700"/>
            <a:chOff x="3969" y="2704"/>
            <a:chExt cx="1542" cy="1528"/>
          </a:xfrm>
        </p:grpSpPr>
        <p:grpSp>
          <p:nvGrpSpPr>
            <p:cNvPr id="108552" name="Group 8">
              <a:extLst>
                <a:ext uri="{FF2B5EF4-FFF2-40B4-BE49-F238E27FC236}">
                  <a16:creationId xmlns:a16="http://schemas.microsoft.com/office/drawing/2014/main" id="{F5BD470C-0F0C-414B-A2FC-ACF1C6EE1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08558" name="Group 9">
                <a:extLst>
                  <a:ext uri="{FF2B5EF4-FFF2-40B4-BE49-F238E27FC236}">
                    <a16:creationId xmlns:a16="http://schemas.microsoft.com/office/drawing/2014/main" id="{9FE22FB7-BFE9-46A9-A882-5BF139708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08567" name="Line 10">
                  <a:extLst>
                    <a:ext uri="{FF2B5EF4-FFF2-40B4-BE49-F238E27FC236}">
                      <a16:creationId xmlns:a16="http://schemas.microsoft.com/office/drawing/2014/main" id="{A353D5E4-6411-4D95-93BC-858729D59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68" name="Line 11">
                  <a:extLst>
                    <a:ext uri="{FF2B5EF4-FFF2-40B4-BE49-F238E27FC236}">
                      <a16:creationId xmlns:a16="http://schemas.microsoft.com/office/drawing/2014/main" id="{20D3EEF3-7695-4140-8608-B9753EECB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69" name="Line 12">
                  <a:extLst>
                    <a:ext uri="{FF2B5EF4-FFF2-40B4-BE49-F238E27FC236}">
                      <a16:creationId xmlns:a16="http://schemas.microsoft.com/office/drawing/2014/main" id="{E6319FA7-C0B5-4B56-9A3B-05A9F68EB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0" name="Line 13">
                  <a:extLst>
                    <a:ext uri="{FF2B5EF4-FFF2-40B4-BE49-F238E27FC236}">
                      <a16:creationId xmlns:a16="http://schemas.microsoft.com/office/drawing/2014/main" id="{60850355-5333-439F-9247-9B5005947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1" name="Rectangle 14">
                  <a:extLst>
                    <a:ext uri="{FF2B5EF4-FFF2-40B4-BE49-F238E27FC236}">
                      <a16:creationId xmlns:a16="http://schemas.microsoft.com/office/drawing/2014/main" id="{421D8FCF-5A54-4E00-8FE4-F7174ACB5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2" name="Oval 15">
                  <a:extLst>
                    <a:ext uri="{FF2B5EF4-FFF2-40B4-BE49-F238E27FC236}">
                      <a16:creationId xmlns:a16="http://schemas.microsoft.com/office/drawing/2014/main" id="{EB1E7F4A-49C7-4A78-8601-C7A354F03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3" name="Oval 16">
                  <a:extLst>
                    <a:ext uri="{FF2B5EF4-FFF2-40B4-BE49-F238E27FC236}">
                      <a16:creationId xmlns:a16="http://schemas.microsoft.com/office/drawing/2014/main" id="{7D88A1AC-DD62-4304-88A0-C9E056A2D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4" name="Line 17">
                  <a:extLst>
                    <a:ext uri="{FF2B5EF4-FFF2-40B4-BE49-F238E27FC236}">
                      <a16:creationId xmlns:a16="http://schemas.microsoft.com/office/drawing/2014/main" id="{013A2A2E-2F7C-4AB1-8405-F3BBF18FD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5" name="Line 18">
                  <a:extLst>
                    <a:ext uri="{FF2B5EF4-FFF2-40B4-BE49-F238E27FC236}">
                      <a16:creationId xmlns:a16="http://schemas.microsoft.com/office/drawing/2014/main" id="{CBA38857-96E9-45F7-8470-C00565682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6" name="Rectangle 19">
                  <a:extLst>
                    <a:ext uri="{FF2B5EF4-FFF2-40B4-BE49-F238E27FC236}">
                      <a16:creationId xmlns:a16="http://schemas.microsoft.com/office/drawing/2014/main" id="{CC25FC1B-1B20-4849-974C-11EB05B54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7" name="Rectangle 20">
                  <a:extLst>
                    <a:ext uri="{FF2B5EF4-FFF2-40B4-BE49-F238E27FC236}">
                      <a16:creationId xmlns:a16="http://schemas.microsoft.com/office/drawing/2014/main" id="{CEB6B093-CFEE-492E-B880-09A3F95A1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8" name="Oval 21">
                  <a:extLst>
                    <a:ext uri="{FF2B5EF4-FFF2-40B4-BE49-F238E27FC236}">
                      <a16:creationId xmlns:a16="http://schemas.microsoft.com/office/drawing/2014/main" id="{E801B927-4CFA-46AF-AFCA-7552287B2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9" name="Text Box 22">
                  <a:extLst>
                    <a:ext uri="{FF2B5EF4-FFF2-40B4-BE49-F238E27FC236}">
                      <a16:creationId xmlns:a16="http://schemas.microsoft.com/office/drawing/2014/main" id="{7209BADA-8ED2-47CE-99DA-C102848862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0" name="Text Box 23">
                  <a:extLst>
                    <a:ext uri="{FF2B5EF4-FFF2-40B4-BE49-F238E27FC236}">
                      <a16:creationId xmlns:a16="http://schemas.microsoft.com/office/drawing/2014/main" id="{D2D4E4BE-27A5-430D-9B6D-E8774A3F87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1" name="Text Box 24">
                  <a:extLst>
                    <a:ext uri="{FF2B5EF4-FFF2-40B4-BE49-F238E27FC236}">
                      <a16:creationId xmlns:a16="http://schemas.microsoft.com/office/drawing/2014/main" id="{3B6B5E03-A940-476D-9DC8-CA325CB6C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8582" name="Text Box 25">
                  <a:extLst>
                    <a:ext uri="{FF2B5EF4-FFF2-40B4-BE49-F238E27FC236}">
                      <a16:creationId xmlns:a16="http://schemas.microsoft.com/office/drawing/2014/main" id="{DC1D6930-AE55-4757-878C-86DDC4DB01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3" name="Text Box 26">
                  <a:extLst>
                    <a:ext uri="{FF2B5EF4-FFF2-40B4-BE49-F238E27FC236}">
                      <a16:creationId xmlns:a16="http://schemas.microsoft.com/office/drawing/2014/main" id="{71F25C84-BB19-45EA-97F7-DAFC23AC25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4" name="Line 27">
                  <a:extLst>
                    <a:ext uri="{FF2B5EF4-FFF2-40B4-BE49-F238E27FC236}">
                      <a16:creationId xmlns:a16="http://schemas.microsoft.com/office/drawing/2014/main" id="{93BEC588-804A-4FD5-8B58-4159678BE1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85" name="Line 28">
                  <a:extLst>
                    <a:ext uri="{FF2B5EF4-FFF2-40B4-BE49-F238E27FC236}">
                      <a16:creationId xmlns:a16="http://schemas.microsoft.com/office/drawing/2014/main" id="{E91B3446-D944-4717-8B1A-8BF874EE7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86" name="Rectangle 29">
                  <a:extLst>
                    <a:ext uri="{FF2B5EF4-FFF2-40B4-BE49-F238E27FC236}">
                      <a16:creationId xmlns:a16="http://schemas.microsoft.com/office/drawing/2014/main" id="{9B878C10-A214-4777-ACB4-E10C6531C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87" name="Rectangle 30">
                  <a:extLst>
                    <a:ext uri="{FF2B5EF4-FFF2-40B4-BE49-F238E27FC236}">
                      <a16:creationId xmlns:a16="http://schemas.microsoft.com/office/drawing/2014/main" id="{5E82C281-82A1-4AE9-9835-72A4082E9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88" name="Oval 31">
                  <a:extLst>
                    <a:ext uri="{FF2B5EF4-FFF2-40B4-BE49-F238E27FC236}">
                      <a16:creationId xmlns:a16="http://schemas.microsoft.com/office/drawing/2014/main" id="{532E0A40-AAF4-48D6-9E7E-0E1CA2A1D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89" name="Text Box 32">
                  <a:extLst>
                    <a:ext uri="{FF2B5EF4-FFF2-40B4-BE49-F238E27FC236}">
                      <a16:creationId xmlns:a16="http://schemas.microsoft.com/office/drawing/2014/main" id="{66DC2A22-F6B1-4218-BE27-3F00D8852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90" name="Text Box 33">
                  <a:extLst>
                    <a:ext uri="{FF2B5EF4-FFF2-40B4-BE49-F238E27FC236}">
                      <a16:creationId xmlns:a16="http://schemas.microsoft.com/office/drawing/2014/main" id="{3FA5D126-6700-4247-9F1A-2EFEF7F4BE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08559" name="Text Box 34">
                <a:extLst>
                  <a:ext uri="{FF2B5EF4-FFF2-40B4-BE49-F238E27FC236}">
                    <a16:creationId xmlns:a16="http://schemas.microsoft.com/office/drawing/2014/main" id="{C8C829D0-BA51-49AE-8BA4-74B21F123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0" name="Text Box 35">
                <a:extLst>
                  <a:ext uri="{FF2B5EF4-FFF2-40B4-BE49-F238E27FC236}">
                    <a16:creationId xmlns:a16="http://schemas.microsoft.com/office/drawing/2014/main" id="{FA2AFA9B-063E-4EEF-93A1-AA0CF82EC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1" name="Text Box 36">
                <a:extLst>
                  <a:ext uri="{FF2B5EF4-FFF2-40B4-BE49-F238E27FC236}">
                    <a16:creationId xmlns:a16="http://schemas.microsoft.com/office/drawing/2014/main" id="{6BD48BD1-BBAA-40F5-A1F9-51C5E5797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2" name="Text Box 37">
                <a:extLst>
                  <a:ext uri="{FF2B5EF4-FFF2-40B4-BE49-F238E27FC236}">
                    <a16:creationId xmlns:a16="http://schemas.microsoft.com/office/drawing/2014/main" id="{8E28C6BC-0A2F-48D9-9D11-897CCFD20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3" name="Text Box 38">
                <a:extLst>
                  <a:ext uri="{FF2B5EF4-FFF2-40B4-BE49-F238E27FC236}">
                    <a16:creationId xmlns:a16="http://schemas.microsoft.com/office/drawing/2014/main" id="{9C8989DB-D43E-45FF-AA55-7D69B559A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8564" name="Text Box 39">
                <a:extLst>
                  <a:ext uri="{FF2B5EF4-FFF2-40B4-BE49-F238E27FC236}">
                    <a16:creationId xmlns:a16="http://schemas.microsoft.com/office/drawing/2014/main" id="{013C5D29-3B53-4E59-A55A-ECCF056D1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8565" name="Text Box 40">
                <a:extLst>
                  <a:ext uri="{FF2B5EF4-FFF2-40B4-BE49-F238E27FC236}">
                    <a16:creationId xmlns:a16="http://schemas.microsoft.com/office/drawing/2014/main" id="{5A93B102-56C5-4B1F-85A0-EC9AE610A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8566" name="Text Box 41">
                <a:extLst>
                  <a:ext uri="{FF2B5EF4-FFF2-40B4-BE49-F238E27FC236}">
                    <a16:creationId xmlns:a16="http://schemas.microsoft.com/office/drawing/2014/main" id="{7F83CB10-F86D-4F45-9DB4-06F97ED2B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08553" name="Text Box 42">
              <a:extLst>
                <a:ext uri="{FF2B5EF4-FFF2-40B4-BE49-F238E27FC236}">
                  <a16:creationId xmlns:a16="http://schemas.microsoft.com/office/drawing/2014/main" id="{5AEB3370-8BC6-446E-B89E-12A6DF37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554" name="Text Box 43">
              <a:extLst>
                <a:ext uri="{FF2B5EF4-FFF2-40B4-BE49-F238E27FC236}">
                  <a16:creationId xmlns:a16="http://schemas.microsoft.com/office/drawing/2014/main" id="{5A25E69C-300A-43ED-8B37-862A924F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8555" name="Text Box 44">
              <a:extLst>
                <a:ext uri="{FF2B5EF4-FFF2-40B4-BE49-F238E27FC236}">
                  <a16:creationId xmlns:a16="http://schemas.microsoft.com/office/drawing/2014/main" id="{B56EC4AA-AC21-4659-9B27-CE5A170F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556" name="Text Box 45">
              <a:extLst>
                <a:ext uri="{FF2B5EF4-FFF2-40B4-BE49-F238E27FC236}">
                  <a16:creationId xmlns:a16="http://schemas.microsoft.com/office/drawing/2014/main" id="{48AC6623-3EB3-48CF-AA7F-F86D14DFE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8557" name="Text Box 46">
              <a:extLst>
                <a:ext uri="{FF2B5EF4-FFF2-40B4-BE49-F238E27FC236}">
                  <a16:creationId xmlns:a16="http://schemas.microsoft.com/office/drawing/2014/main" id="{82BCCE49-40FE-4906-96AC-57D73931F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047BB02-E431-48B1-B8C1-422426F4C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8572AC99-19A4-468C-80E6-D7DB00D0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DD97EE6-6797-40D1-B7B0-0A5E3A35BC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/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36F0A9E9-016B-4AF9-BCF3-5467B626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9573" name="Rectangle 6">
            <a:extLst>
              <a:ext uri="{FF2B5EF4-FFF2-40B4-BE49-F238E27FC236}">
                <a16:creationId xmlns:a16="http://schemas.microsoft.com/office/drawing/2014/main" id="{FB00BE64-D452-42F3-BB81-12249536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21584" name="Rectangle 48">
            <a:extLst>
              <a:ext uri="{FF2B5EF4-FFF2-40B4-BE49-F238E27FC236}">
                <a16:creationId xmlns:a16="http://schemas.microsoft.com/office/drawing/2014/main" id="{E1F1B956-36D6-464A-8CEF-2458B5753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420" y="2765285"/>
            <a:ext cx="8675687" cy="394031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HuffmanCoding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 )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从叶子到根逆向求每个字符的编码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j, c, f;         //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c,f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是结点在数组中的下标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for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=1;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&lt;=Num;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++) {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对字符（叶子结点）逐个求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string cd=“”;	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存放每个字符的编码序列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for (c=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f=HT[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].parent; f!=0; c=f, f=HT[f].parent) {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(HT[f].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lchild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== c) cd += '0';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	else                   cd += '1';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    } //c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表示当前结点，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的父结点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for(j=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cd.length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()-1;j&gt;=0;j--)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 HT[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].code += cd[j];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字符串的逆序即为叶子的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pic>
        <p:nvPicPr>
          <p:cNvPr id="109575" name="Picture 49">
            <a:extLst>
              <a:ext uri="{FF2B5EF4-FFF2-40B4-BE49-F238E27FC236}">
                <a16:creationId xmlns:a16="http://schemas.microsoft.com/office/drawing/2014/main" id="{3F2147DB-F374-43F0-AE18-07B7033B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052513"/>
            <a:ext cx="16922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8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DFE6410-4366-407F-AB77-BEFA5BA19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译码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EB4F5866-AAAA-4F48-9430-098B49EA1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B6BE0DB-C06A-4C88-833B-CB89B03973A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/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7083DC9E-6E89-4560-AEA3-7BC958AD9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C16C4271-3C36-48A1-99BB-8C7FE3A9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、指针指向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树的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根结点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，取第一个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、如果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码为‘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，将指针指向当前结点的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左子树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的根结点；如果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码为‘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，将指针指向当前结点的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右子树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、如果指针指向的当前结点为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叶子结点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，则输出叶子结点对应的字符；否则，取下一个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码，并返回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、如果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码序列未结束，则返回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继续译码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D5B75EC5-686B-48F4-A5E4-12954A55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pic>
        <p:nvPicPr>
          <p:cNvPr id="112647" name="Picture 47">
            <a:extLst>
              <a:ext uri="{FF2B5EF4-FFF2-40B4-BE49-F238E27FC236}">
                <a16:creationId xmlns:a16="http://schemas.microsoft.com/office/drawing/2014/main" id="{51B667F7-FFE9-4471-A051-733C97E3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052513"/>
            <a:ext cx="16922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EF1C5EB-3C85-49F2-8818-D62057249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译码</a:t>
            </a:r>
          </a:p>
        </p:txBody>
      </p:sp>
      <p:sp>
        <p:nvSpPr>
          <p:cNvPr id="113667" name="Text Box 3">
            <a:extLst>
              <a:ext uri="{FF2B5EF4-FFF2-40B4-BE49-F238E27FC236}">
                <a16:creationId xmlns:a16="http://schemas.microsoft.com/office/drawing/2014/main" id="{60C721E2-96C9-4C7F-8536-11F00D7A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D9BC9AE-545D-4E2B-A78E-C24C796532C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/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37AAD67B-4160-4B8F-8A7C-09CB21DEA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5CAC62DE-02A5-4C0C-B6AC-7AD947A87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编码序列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01011001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，译码后的字符串为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F3AA9C95-9BF8-4DCF-B837-F68C3D71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13671" name="Group 8">
            <a:extLst>
              <a:ext uri="{FF2B5EF4-FFF2-40B4-BE49-F238E27FC236}">
                <a16:creationId xmlns:a16="http://schemas.microsoft.com/office/drawing/2014/main" id="{4BD7BDEB-E50E-4133-8967-17CC49CBBC1C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005263"/>
            <a:ext cx="2447925" cy="2425700"/>
            <a:chOff x="3969" y="2704"/>
            <a:chExt cx="1542" cy="1528"/>
          </a:xfrm>
        </p:grpSpPr>
        <p:grpSp>
          <p:nvGrpSpPr>
            <p:cNvPr id="113672" name="Group 9">
              <a:extLst>
                <a:ext uri="{FF2B5EF4-FFF2-40B4-BE49-F238E27FC236}">
                  <a16:creationId xmlns:a16="http://schemas.microsoft.com/office/drawing/2014/main" id="{D23CCAD4-3182-4E08-912D-3131DD810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13678" name="Group 10">
                <a:extLst>
                  <a:ext uri="{FF2B5EF4-FFF2-40B4-BE49-F238E27FC236}">
                    <a16:creationId xmlns:a16="http://schemas.microsoft.com/office/drawing/2014/main" id="{B448C41E-D8B8-48F6-9D4B-294723CC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13687" name="Line 11">
                  <a:extLst>
                    <a:ext uri="{FF2B5EF4-FFF2-40B4-BE49-F238E27FC236}">
                      <a16:creationId xmlns:a16="http://schemas.microsoft.com/office/drawing/2014/main" id="{C16C0DFD-8BA9-4FF2-B725-EC454835A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88" name="Line 12">
                  <a:extLst>
                    <a:ext uri="{FF2B5EF4-FFF2-40B4-BE49-F238E27FC236}">
                      <a16:creationId xmlns:a16="http://schemas.microsoft.com/office/drawing/2014/main" id="{2E10519C-89DF-4442-A47E-5EB7DB28A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89" name="Line 13">
                  <a:extLst>
                    <a:ext uri="{FF2B5EF4-FFF2-40B4-BE49-F238E27FC236}">
                      <a16:creationId xmlns:a16="http://schemas.microsoft.com/office/drawing/2014/main" id="{8C82F435-1F53-44E8-AA68-264DCF667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0" name="Line 14">
                  <a:extLst>
                    <a:ext uri="{FF2B5EF4-FFF2-40B4-BE49-F238E27FC236}">
                      <a16:creationId xmlns:a16="http://schemas.microsoft.com/office/drawing/2014/main" id="{0CC6402B-3B1E-47DC-9E43-91BF762AB2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1" name="Rectangle 15">
                  <a:extLst>
                    <a:ext uri="{FF2B5EF4-FFF2-40B4-BE49-F238E27FC236}">
                      <a16:creationId xmlns:a16="http://schemas.microsoft.com/office/drawing/2014/main" id="{0D503142-0E1C-43EB-947D-96F823FE8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2" name="Oval 16">
                  <a:extLst>
                    <a:ext uri="{FF2B5EF4-FFF2-40B4-BE49-F238E27FC236}">
                      <a16:creationId xmlns:a16="http://schemas.microsoft.com/office/drawing/2014/main" id="{9C401846-B1A4-4802-A08F-BFF4342EE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3" name="Oval 17">
                  <a:extLst>
                    <a:ext uri="{FF2B5EF4-FFF2-40B4-BE49-F238E27FC236}">
                      <a16:creationId xmlns:a16="http://schemas.microsoft.com/office/drawing/2014/main" id="{AB63A088-A96D-48FD-B8ED-FC7184620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4" name="Line 18">
                  <a:extLst>
                    <a:ext uri="{FF2B5EF4-FFF2-40B4-BE49-F238E27FC236}">
                      <a16:creationId xmlns:a16="http://schemas.microsoft.com/office/drawing/2014/main" id="{09AA538B-2A4D-4BC9-A101-5C5E0C46C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5" name="Line 19">
                  <a:extLst>
                    <a:ext uri="{FF2B5EF4-FFF2-40B4-BE49-F238E27FC236}">
                      <a16:creationId xmlns:a16="http://schemas.microsoft.com/office/drawing/2014/main" id="{B8FF7DD5-8B71-4E40-AECC-79B37E61B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6" name="Rectangle 20">
                  <a:extLst>
                    <a:ext uri="{FF2B5EF4-FFF2-40B4-BE49-F238E27FC236}">
                      <a16:creationId xmlns:a16="http://schemas.microsoft.com/office/drawing/2014/main" id="{EC7DAE75-5A61-4A18-86DF-6B33ECA05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7" name="Rectangle 21">
                  <a:extLst>
                    <a:ext uri="{FF2B5EF4-FFF2-40B4-BE49-F238E27FC236}">
                      <a16:creationId xmlns:a16="http://schemas.microsoft.com/office/drawing/2014/main" id="{9DE86F1A-6B83-4BBA-A069-3D6CA4F7E8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8" name="Oval 22">
                  <a:extLst>
                    <a:ext uri="{FF2B5EF4-FFF2-40B4-BE49-F238E27FC236}">
                      <a16:creationId xmlns:a16="http://schemas.microsoft.com/office/drawing/2014/main" id="{574F271E-1DB5-45B3-A96D-C06218CEF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9" name="Text Box 23">
                  <a:extLst>
                    <a:ext uri="{FF2B5EF4-FFF2-40B4-BE49-F238E27FC236}">
                      <a16:creationId xmlns:a16="http://schemas.microsoft.com/office/drawing/2014/main" id="{2BC6CB03-970D-4E7D-8BE8-A5013938CF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0" name="Text Box 24">
                  <a:extLst>
                    <a:ext uri="{FF2B5EF4-FFF2-40B4-BE49-F238E27FC236}">
                      <a16:creationId xmlns:a16="http://schemas.microsoft.com/office/drawing/2014/main" id="{481F10F5-56DB-4B45-8EF1-6EC49C1C9E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1" name="Text Box 25">
                  <a:extLst>
                    <a:ext uri="{FF2B5EF4-FFF2-40B4-BE49-F238E27FC236}">
                      <a16:creationId xmlns:a16="http://schemas.microsoft.com/office/drawing/2014/main" id="{B7A0DC1D-BB52-4146-A3A5-289AECD56A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13702" name="Text Box 26">
                  <a:extLst>
                    <a:ext uri="{FF2B5EF4-FFF2-40B4-BE49-F238E27FC236}">
                      <a16:creationId xmlns:a16="http://schemas.microsoft.com/office/drawing/2014/main" id="{4A8C5ADE-9752-4CB3-B6C3-FE1CAB7A34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3" name="Text Box 27">
                  <a:extLst>
                    <a:ext uri="{FF2B5EF4-FFF2-40B4-BE49-F238E27FC236}">
                      <a16:creationId xmlns:a16="http://schemas.microsoft.com/office/drawing/2014/main" id="{BED148E6-CE93-42A6-827B-5BAEEC6C6C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4" name="Line 28">
                  <a:extLst>
                    <a:ext uri="{FF2B5EF4-FFF2-40B4-BE49-F238E27FC236}">
                      <a16:creationId xmlns:a16="http://schemas.microsoft.com/office/drawing/2014/main" id="{33A9CA80-85EE-4596-9987-08ACD5929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05" name="Line 29">
                  <a:extLst>
                    <a:ext uri="{FF2B5EF4-FFF2-40B4-BE49-F238E27FC236}">
                      <a16:creationId xmlns:a16="http://schemas.microsoft.com/office/drawing/2014/main" id="{217EAE45-2D7C-46AF-B7C6-07BD54AF5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06" name="Rectangle 30">
                  <a:extLst>
                    <a:ext uri="{FF2B5EF4-FFF2-40B4-BE49-F238E27FC236}">
                      <a16:creationId xmlns:a16="http://schemas.microsoft.com/office/drawing/2014/main" id="{7D6684DC-1913-46DD-839C-7D7C58D84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707" name="Rectangle 31">
                  <a:extLst>
                    <a:ext uri="{FF2B5EF4-FFF2-40B4-BE49-F238E27FC236}">
                      <a16:creationId xmlns:a16="http://schemas.microsoft.com/office/drawing/2014/main" id="{B6CAB03A-03C4-4A50-93DE-08AF29E6A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708" name="Oval 32">
                  <a:extLst>
                    <a:ext uri="{FF2B5EF4-FFF2-40B4-BE49-F238E27FC236}">
                      <a16:creationId xmlns:a16="http://schemas.microsoft.com/office/drawing/2014/main" id="{A72E1C97-D272-4B9B-AF3F-6B01906D2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709" name="Text Box 33">
                  <a:extLst>
                    <a:ext uri="{FF2B5EF4-FFF2-40B4-BE49-F238E27FC236}">
                      <a16:creationId xmlns:a16="http://schemas.microsoft.com/office/drawing/2014/main" id="{AAA22456-6B98-4CB3-A92F-F7BF4588A3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10" name="Text Box 34">
                  <a:extLst>
                    <a:ext uri="{FF2B5EF4-FFF2-40B4-BE49-F238E27FC236}">
                      <a16:creationId xmlns:a16="http://schemas.microsoft.com/office/drawing/2014/main" id="{565A680A-DE89-44F8-A0C8-BBAD94667C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13679" name="Text Box 35">
                <a:extLst>
                  <a:ext uri="{FF2B5EF4-FFF2-40B4-BE49-F238E27FC236}">
                    <a16:creationId xmlns:a16="http://schemas.microsoft.com/office/drawing/2014/main" id="{48CAEFBB-5CCE-4215-BA7A-D39787125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0" name="Text Box 36">
                <a:extLst>
                  <a:ext uri="{FF2B5EF4-FFF2-40B4-BE49-F238E27FC236}">
                    <a16:creationId xmlns:a16="http://schemas.microsoft.com/office/drawing/2014/main" id="{8A97AEA9-1130-49CC-B0B2-0DF6A2E86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1" name="Text Box 37">
                <a:extLst>
                  <a:ext uri="{FF2B5EF4-FFF2-40B4-BE49-F238E27FC236}">
                    <a16:creationId xmlns:a16="http://schemas.microsoft.com/office/drawing/2014/main" id="{2D082A17-7FA2-4135-B38F-22417E59D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2" name="Text Box 38">
                <a:extLst>
                  <a:ext uri="{FF2B5EF4-FFF2-40B4-BE49-F238E27FC236}">
                    <a16:creationId xmlns:a16="http://schemas.microsoft.com/office/drawing/2014/main" id="{36C32323-F6C7-4624-AE44-5B1642E6B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3" name="Text Box 39">
                <a:extLst>
                  <a:ext uri="{FF2B5EF4-FFF2-40B4-BE49-F238E27FC236}">
                    <a16:creationId xmlns:a16="http://schemas.microsoft.com/office/drawing/2014/main" id="{29293BF2-90AC-4CB5-8524-3B2AB3DB2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3684" name="Text Box 40">
                <a:extLst>
                  <a:ext uri="{FF2B5EF4-FFF2-40B4-BE49-F238E27FC236}">
                    <a16:creationId xmlns:a16="http://schemas.microsoft.com/office/drawing/2014/main" id="{E8040B0F-E4D2-4852-A5F1-6D4392C90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3685" name="Text Box 41">
                <a:extLst>
                  <a:ext uri="{FF2B5EF4-FFF2-40B4-BE49-F238E27FC236}">
                    <a16:creationId xmlns:a16="http://schemas.microsoft.com/office/drawing/2014/main" id="{F9E823D4-A900-4B2C-AE6E-EE47F7FB1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3686" name="Text Box 42">
                <a:extLst>
                  <a:ext uri="{FF2B5EF4-FFF2-40B4-BE49-F238E27FC236}">
                    <a16:creationId xmlns:a16="http://schemas.microsoft.com/office/drawing/2014/main" id="{952CE6CF-7669-4A8D-AD5B-527CA78CA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13673" name="Text Box 43">
              <a:extLst>
                <a:ext uri="{FF2B5EF4-FFF2-40B4-BE49-F238E27FC236}">
                  <a16:creationId xmlns:a16="http://schemas.microsoft.com/office/drawing/2014/main" id="{E23373ED-8C31-42FA-8312-0481C3444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74" name="Text Box 44">
              <a:extLst>
                <a:ext uri="{FF2B5EF4-FFF2-40B4-BE49-F238E27FC236}">
                  <a16:creationId xmlns:a16="http://schemas.microsoft.com/office/drawing/2014/main" id="{BE20E294-1C41-45E3-A105-BFD1B447D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13675" name="Text Box 45">
              <a:extLst>
                <a:ext uri="{FF2B5EF4-FFF2-40B4-BE49-F238E27FC236}">
                  <a16:creationId xmlns:a16="http://schemas.microsoft.com/office/drawing/2014/main" id="{C6F17554-0B53-4B86-A6DC-52D117F29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76" name="Text Box 46">
              <a:extLst>
                <a:ext uri="{FF2B5EF4-FFF2-40B4-BE49-F238E27FC236}">
                  <a16:creationId xmlns:a16="http://schemas.microsoft.com/office/drawing/2014/main" id="{228CECD0-6EC3-4D4C-B7F8-19AF922EF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3677" name="Text Box 47">
              <a:extLst>
                <a:ext uri="{FF2B5EF4-FFF2-40B4-BE49-F238E27FC236}">
                  <a16:creationId xmlns:a16="http://schemas.microsoft.com/office/drawing/2014/main" id="{F4B3EB70-DC70-48AC-911D-56108899E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C9929E8-E466-4B86-A7FD-0DCEC7B85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译码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EA238CD-E4FA-45EF-A450-4F4392ADB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C6906FD-28CA-476A-8B94-7C152343A1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/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CECC7FBF-5C3E-43E2-8E58-E65B3C1C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4E1E1B1F-6F9C-42E3-AF34-B202D352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ShowHuffmanDecode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(string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dString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{  int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, c, Root;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char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	Root = 2*Num - 1;		// Huffman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树的根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 = Root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			//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指针指向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树的根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for (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=0;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dString.length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();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dString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if (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=='0')  c = HT[c].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lchild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     // Huffman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码为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，指针指向左子树的根结点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	    else if(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=='1') c = HT[c].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rchild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  // Huffman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码为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，指针指向右子树的根结点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else  return(ERROR);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if ((HT[c].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lchild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== 0) &amp;&amp; (HT[c].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rchild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== 0)) {//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结点为叶子，输出字符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		  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cout &lt;&lt; HT[c].c;  </a:t>
            </a:r>
            <a:r>
              <a:rPr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 Root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	 return(CORRECT);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C7DC6FF2-D7A6-45B8-93AD-C871E4D9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pic>
        <p:nvPicPr>
          <p:cNvPr id="114695" name="Picture 47">
            <a:extLst>
              <a:ext uri="{FF2B5EF4-FFF2-40B4-BE49-F238E27FC236}">
                <a16:creationId xmlns:a16="http://schemas.microsoft.com/office/drawing/2014/main" id="{541BB418-54DB-44C6-9407-5166FEA9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628775"/>
            <a:ext cx="2160587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>
            <a:extLst>
              <a:ext uri="{FF2B5EF4-FFF2-40B4-BE49-F238E27FC236}">
                <a16:creationId xmlns:a16="http://schemas.microsoft.com/office/drawing/2014/main" id="{80ED1B37-FBA5-4CC5-A46F-C7A60E763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实验内容具体解读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C53F6A-C07D-4160-8E8E-9A312733D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  <a:endParaRPr lang="zh-CN" altLang="en-US" sz="14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5811" name="TextBox 4">
            <a:extLst>
              <a:ext uri="{FF2B5EF4-FFF2-40B4-BE49-F238E27FC236}">
                <a16:creationId xmlns:a16="http://schemas.microsoft.com/office/drawing/2014/main" id="{07C88139-C614-42F0-B34F-59F1EE87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第一步：初始化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10FAF01B-206B-422E-9B00-E96EC3101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C936D94-8896-4E2B-A046-FAB34C7090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 dirty="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835" name="TextBox 4">
            <a:extLst>
              <a:ext uri="{FF2B5EF4-FFF2-40B4-BE49-F238E27FC236}">
                <a16:creationId xmlns:a16="http://schemas.microsoft.com/office/drawing/2014/main" id="{B8C6BDBF-B080-48F2-AE8E-36C1AA423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第二步：构造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>
            <a:extLst>
              <a:ext uri="{FF2B5EF4-FFF2-40B4-BE49-F238E27FC236}">
                <a16:creationId xmlns:a16="http://schemas.microsoft.com/office/drawing/2014/main" id="{CB3D5BA8-5FB4-43BF-8036-81C7F294A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0528436-1187-4873-A017-529F959BC9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 dirty="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7859" name="TextBox 4">
            <a:extLst>
              <a:ext uri="{FF2B5EF4-FFF2-40B4-BE49-F238E27FC236}">
                <a16:creationId xmlns:a16="http://schemas.microsoft.com/office/drawing/2014/main" id="{F2B0B54C-A79B-4F0B-93F8-98FBF84E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第三步：编码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CD67871-B6CF-477D-A2AE-C7BCF9B19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二、利用空指针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DD250639-E159-4B9E-B0DE-54CCB6A5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8A6523F-0674-439F-9AA5-70191AB6D99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F17D8E3A-2862-477D-98F2-A6EF22BF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5781" name="Rectangle 6">
            <a:extLst>
              <a:ext uri="{FF2B5EF4-FFF2-40B4-BE49-F238E27FC236}">
                <a16:creationId xmlns:a16="http://schemas.microsoft.com/office/drawing/2014/main" id="{789D60B7-3380-46B2-A150-D2F53A86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75782" name="Rectangle 57">
            <a:extLst>
              <a:ext uri="{FF2B5EF4-FFF2-40B4-BE49-F238E27FC236}">
                <a16:creationId xmlns:a16="http://schemas.microsoft.com/office/drawing/2014/main" id="{513FF76A-E39F-4043-AA7F-ECFDCF15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6021388"/>
            <a:ext cx="279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中根遍历：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DBGEAFC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5783" name="Group 73">
            <a:extLst>
              <a:ext uri="{FF2B5EF4-FFF2-40B4-BE49-F238E27FC236}">
                <a16:creationId xmlns:a16="http://schemas.microsoft.com/office/drawing/2014/main" id="{1B6BD85A-E881-4C3B-88CA-33BF5F97BCC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924175"/>
            <a:ext cx="3527425" cy="2782888"/>
            <a:chOff x="1837" y="1979"/>
            <a:chExt cx="2222" cy="1753"/>
          </a:xfrm>
        </p:grpSpPr>
        <p:grpSp>
          <p:nvGrpSpPr>
            <p:cNvPr id="75784" name="Group 28">
              <a:extLst>
                <a:ext uri="{FF2B5EF4-FFF2-40B4-BE49-F238E27FC236}">
                  <a16:creationId xmlns:a16="http://schemas.microsoft.com/office/drawing/2014/main" id="{116444D0-120C-4419-B6FD-B44A27AB0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979"/>
              <a:ext cx="1680" cy="1584"/>
              <a:chOff x="3696" y="2565"/>
              <a:chExt cx="1680" cy="1584"/>
            </a:xfrm>
          </p:grpSpPr>
          <p:sp>
            <p:nvSpPr>
              <p:cNvPr id="75793" name="Line 29">
                <a:extLst>
                  <a:ext uri="{FF2B5EF4-FFF2-40B4-BE49-F238E27FC236}">
                    <a16:creationId xmlns:a16="http://schemas.microsoft.com/office/drawing/2014/main" id="{EC7691BD-3227-4184-AE5C-F7DEA56B6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2736"/>
                <a:ext cx="36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4" name="Line 30">
                <a:extLst>
                  <a:ext uri="{FF2B5EF4-FFF2-40B4-BE49-F238E27FC236}">
                    <a16:creationId xmlns:a16="http://schemas.microsoft.com/office/drawing/2014/main" id="{853D3166-4785-4BA7-B93C-BD3F2BB1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736"/>
                <a:ext cx="36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5" name="Oval 31">
                <a:extLst>
                  <a:ext uri="{FF2B5EF4-FFF2-40B4-BE49-F238E27FC236}">
                    <a16:creationId xmlns:a16="http://schemas.microsoft.com/office/drawing/2014/main" id="{32E59492-BD08-47EA-A134-D27192FD0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65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5796" name="Line 32">
                <a:extLst>
                  <a:ext uri="{FF2B5EF4-FFF2-40B4-BE49-F238E27FC236}">
                    <a16:creationId xmlns:a16="http://schemas.microsoft.com/office/drawing/2014/main" id="{140E1ADF-99B2-4940-B742-AA73D925A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6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7" name="Oval 33">
                <a:extLst>
                  <a:ext uri="{FF2B5EF4-FFF2-40B4-BE49-F238E27FC236}">
                    <a16:creationId xmlns:a16="http://schemas.microsoft.com/office/drawing/2014/main" id="{D1786DB0-378A-487A-98FD-DF0ADAB43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87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75798" name="Line 34">
                <a:extLst>
                  <a:ext uri="{FF2B5EF4-FFF2-40B4-BE49-F238E27FC236}">
                    <a16:creationId xmlns:a16="http://schemas.microsoft.com/office/drawing/2014/main" id="{BED4D2D4-5569-4B6F-96AA-D7F5B0C57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47"/>
                <a:ext cx="216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9" name="Oval 35">
                <a:extLst>
                  <a:ext uri="{FF2B5EF4-FFF2-40B4-BE49-F238E27FC236}">
                    <a16:creationId xmlns:a16="http://schemas.microsoft.com/office/drawing/2014/main" id="{6DD34CF1-E8D9-4620-BD94-4098FDE78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5800" name="Line 36">
                <a:extLst>
                  <a:ext uri="{FF2B5EF4-FFF2-40B4-BE49-F238E27FC236}">
                    <a16:creationId xmlns:a16="http://schemas.microsoft.com/office/drawing/2014/main" id="{A15C8496-85A1-47C4-A57C-CDC28FC9F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3147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801" name="Oval 37">
                <a:extLst>
                  <a:ext uri="{FF2B5EF4-FFF2-40B4-BE49-F238E27FC236}">
                    <a16:creationId xmlns:a16="http://schemas.microsoft.com/office/drawing/2014/main" id="{F7571EF0-FE41-4A94-B879-3B6497CA2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75802" name="Oval 38">
                <a:extLst>
                  <a:ext uri="{FF2B5EF4-FFF2-40B4-BE49-F238E27FC236}">
                    <a16:creationId xmlns:a16="http://schemas.microsoft.com/office/drawing/2014/main" id="{AD46D2BF-4DD6-4ACD-B8A7-994387B6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5803" name="Line 39">
                <a:extLst>
                  <a:ext uri="{FF2B5EF4-FFF2-40B4-BE49-F238E27FC236}">
                    <a16:creationId xmlns:a16="http://schemas.microsoft.com/office/drawing/2014/main" id="{05008510-31A2-468A-AFA4-BC6A017BC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804" name="Oval 40">
                <a:extLst>
                  <a:ext uri="{FF2B5EF4-FFF2-40B4-BE49-F238E27FC236}">
                    <a16:creationId xmlns:a16="http://schemas.microsoft.com/office/drawing/2014/main" id="{24E10796-998F-46FA-8ADC-6B3021C4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861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75805" name="Oval 41">
                <a:extLst>
                  <a:ext uri="{FF2B5EF4-FFF2-40B4-BE49-F238E27FC236}">
                    <a16:creationId xmlns:a16="http://schemas.microsoft.com/office/drawing/2014/main" id="{9E151FAC-B586-4595-A430-AFA2768C1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sp>
          <p:nvSpPr>
            <p:cNvPr id="75785" name="Freeform 64">
              <a:extLst>
                <a:ext uri="{FF2B5EF4-FFF2-40B4-BE49-F238E27FC236}">
                  <a16:creationId xmlns:a16="http://schemas.microsoft.com/office/drawing/2014/main" id="{4BD93426-2664-405E-A9A9-7E40FFD6B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022"/>
              <a:ext cx="272" cy="106"/>
            </a:xfrm>
            <a:custGeom>
              <a:avLst/>
              <a:gdLst>
                <a:gd name="T0" fmla="*/ 272 w 272"/>
                <a:gd name="T1" fmla="*/ 0 h 106"/>
                <a:gd name="T2" fmla="*/ 182 w 272"/>
                <a:gd name="T3" fmla="*/ 91 h 106"/>
                <a:gd name="T4" fmla="*/ 0 w 272"/>
                <a:gd name="T5" fmla="*/ 91 h 106"/>
                <a:gd name="T6" fmla="*/ 0 60000 65536"/>
                <a:gd name="T7" fmla="*/ 0 60000 65536"/>
                <a:gd name="T8" fmla="*/ 0 60000 65536"/>
                <a:gd name="T9" fmla="*/ 0 w 272"/>
                <a:gd name="T10" fmla="*/ 0 h 106"/>
                <a:gd name="T11" fmla="*/ 272 w 272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06">
                  <a:moveTo>
                    <a:pt x="272" y="0"/>
                  </a:moveTo>
                  <a:cubicBezTo>
                    <a:pt x="249" y="38"/>
                    <a:pt x="227" y="76"/>
                    <a:pt x="182" y="91"/>
                  </a:cubicBezTo>
                  <a:cubicBezTo>
                    <a:pt x="137" y="106"/>
                    <a:pt x="68" y="98"/>
                    <a:pt x="0" y="91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6" name="Freeform 65">
              <a:extLst>
                <a:ext uri="{FF2B5EF4-FFF2-40B4-BE49-F238E27FC236}">
                  <a16:creationId xmlns:a16="http://schemas.microsoft.com/office/drawing/2014/main" id="{6BBBF507-2F52-41D7-8527-25DE6E28E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659"/>
              <a:ext cx="272" cy="567"/>
            </a:xfrm>
            <a:custGeom>
              <a:avLst/>
              <a:gdLst>
                <a:gd name="T0" fmla="*/ 0 w 272"/>
                <a:gd name="T1" fmla="*/ 408 h 567"/>
                <a:gd name="T2" fmla="*/ 91 w 272"/>
                <a:gd name="T3" fmla="*/ 499 h 567"/>
                <a:gd name="T4" fmla="*/ 272 w 272"/>
                <a:gd name="T5" fmla="*/ 0 h 567"/>
                <a:gd name="T6" fmla="*/ 0 60000 65536"/>
                <a:gd name="T7" fmla="*/ 0 60000 65536"/>
                <a:gd name="T8" fmla="*/ 0 60000 65536"/>
                <a:gd name="T9" fmla="*/ 0 w 272"/>
                <a:gd name="T10" fmla="*/ 0 h 567"/>
                <a:gd name="T11" fmla="*/ 272 w 272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567">
                  <a:moveTo>
                    <a:pt x="0" y="408"/>
                  </a:moveTo>
                  <a:cubicBezTo>
                    <a:pt x="23" y="487"/>
                    <a:pt x="46" y="567"/>
                    <a:pt x="91" y="499"/>
                  </a:cubicBezTo>
                  <a:cubicBezTo>
                    <a:pt x="136" y="431"/>
                    <a:pt x="242" y="83"/>
                    <a:pt x="272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7" name="Freeform 66">
              <a:extLst>
                <a:ext uri="{FF2B5EF4-FFF2-40B4-BE49-F238E27FC236}">
                  <a16:creationId xmlns:a16="http://schemas.microsoft.com/office/drawing/2014/main" id="{05A2BC9E-3DD4-4D3B-B6EC-C79892C7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2704"/>
              <a:ext cx="325" cy="900"/>
            </a:xfrm>
            <a:custGeom>
              <a:avLst/>
              <a:gdLst>
                <a:gd name="T0" fmla="*/ 98 w 325"/>
                <a:gd name="T1" fmla="*/ 817 h 900"/>
                <a:gd name="T2" fmla="*/ 7 w 325"/>
                <a:gd name="T3" fmla="*/ 862 h 900"/>
                <a:gd name="T4" fmla="*/ 53 w 325"/>
                <a:gd name="T5" fmla="*/ 590 h 900"/>
                <a:gd name="T6" fmla="*/ 234 w 325"/>
                <a:gd name="T7" fmla="*/ 409 h 900"/>
                <a:gd name="T8" fmla="*/ 325 w 325"/>
                <a:gd name="T9" fmla="*/ 0 h 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00"/>
                <a:gd name="T17" fmla="*/ 325 w 325"/>
                <a:gd name="T18" fmla="*/ 900 h 9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00">
                  <a:moveTo>
                    <a:pt x="98" y="817"/>
                  </a:moveTo>
                  <a:cubicBezTo>
                    <a:pt x="56" y="858"/>
                    <a:pt x="14" y="900"/>
                    <a:pt x="7" y="862"/>
                  </a:cubicBezTo>
                  <a:cubicBezTo>
                    <a:pt x="0" y="824"/>
                    <a:pt x="15" y="665"/>
                    <a:pt x="53" y="590"/>
                  </a:cubicBezTo>
                  <a:cubicBezTo>
                    <a:pt x="91" y="515"/>
                    <a:pt x="189" y="507"/>
                    <a:pt x="234" y="409"/>
                  </a:cubicBezTo>
                  <a:cubicBezTo>
                    <a:pt x="279" y="311"/>
                    <a:pt x="302" y="155"/>
                    <a:pt x="325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8" name="Freeform 67">
              <a:extLst>
                <a:ext uri="{FF2B5EF4-FFF2-40B4-BE49-F238E27FC236}">
                  <a16:creationId xmlns:a16="http://schemas.microsoft.com/office/drawing/2014/main" id="{99A61D33-F389-47F7-BD6B-33376BC56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3113"/>
              <a:ext cx="318" cy="619"/>
            </a:xfrm>
            <a:custGeom>
              <a:avLst/>
              <a:gdLst>
                <a:gd name="T0" fmla="*/ 0 w 318"/>
                <a:gd name="T1" fmla="*/ 453 h 619"/>
                <a:gd name="T2" fmla="*/ 91 w 318"/>
                <a:gd name="T3" fmla="*/ 544 h 619"/>
                <a:gd name="T4" fmla="*/ 318 w 318"/>
                <a:gd name="T5" fmla="*/ 0 h 619"/>
                <a:gd name="T6" fmla="*/ 0 60000 65536"/>
                <a:gd name="T7" fmla="*/ 0 60000 65536"/>
                <a:gd name="T8" fmla="*/ 0 60000 65536"/>
                <a:gd name="T9" fmla="*/ 0 w 318"/>
                <a:gd name="T10" fmla="*/ 0 h 619"/>
                <a:gd name="T11" fmla="*/ 318 w 318"/>
                <a:gd name="T12" fmla="*/ 619 h 6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619">
                  <a:moveTo>
                    <a:pt x="0" y="453"/>
                  </a:moveTo>
                  <a:cubicBezTo>
                    <a:pt x="19" y="536"/>
                    <a:pt x="38" y="619"/>
                    <a:pt x="91" y="544"/>
                  </a:cubicBezTo>
                  <a:cubicBezTo>
                    <a:pt x="144" y="469"/>
                    <a:pt x="231" y="234"/>
                    <a:pt x="318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9" name="Freeform 68">
              <a:extLst>
                <a:ext uri="{FF2B5EF4-FFF2-40B4-BE49-F238E27FC236}">
                  <a16:creationId xmlns:a16="http://schemas.microsoft.com/office/drawing/2014/main" id="{BC992EA6-22C2-43F5-B799-CE3D89C22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2251"/>
              <a:ext cx="136" cy="1066"/>
            </a:xfrm>
            <a:custGeom>
              <a:avLst/>
              <a:gdLst>
                <a:gd name="T0" fmla="*/ 0 w 136"/>
                <a:gd name="T1" fmla="*/ 816 h 1066"/>
                <a:gd name="T2" fmla="*/ 45 w 136"/>
                <a:gd name="T3" fmla="*/ 952 h 1066"/>
                <a:gd name="T4" fmla="*/ 90 w 136"/>
                <a:gd name="T5" fmla="*/ 907 h 1066"/>
                <a:gd name="T6" fmla="*/ 136 w 136"/>
                <a:gd name="T7" fmla="*/ 0 h 10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066"/>
                <a:gd name="T14" fmla="*/ 136 w 136"/>
                <a:gd name="T15" fmla="*/ 1066 h 10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066">
                  <a:moveTo>
                    <a:pt x="0" y="816"/>
                  </a:moveTo>
                  <a:cubicBezTo>
                    <a:pt x="15" y="876"/>
                    <a:pt x="30" y="937"/>
                    <a:pt x="45" y="952"/>
                  </a:cubicBezTo>
                  <a:cubicBezTo>
                    <a:pt x="60" y="967"/>
                    <a:pt x="75" y="1066"/>
                    <a:pt x="90" y="907"/>
                  </a:cubicBezTo>
                  <a:cubicBezTo>
                    <a:pt x="105" y="748"/>
                    <a:pt x="120" y="374"/>
                    <a:pt x="136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0" name="Freeform 70">
              <a:extLst>
                <a:ext uri="{FF2B5EF4-FFF2-40B4-BE49-F238E27FC236}">
                  <a16:creationId xmlns:a16="http://schemas.microsoft.com/office/drawing/2014/main" id="{689936BD-2C96-43E8-BE89-EB020C4EF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51"/>
              <a:ext cx="144" cy="1088"/>
            </a:xfrm>
            <a:custGeom>
              <a:avLst/>
              <a:gdLst>
                <a:gd name="T0" fmla="*/ 144 w 144"/>
                <a:gd name="T1" fmla="*/ 589 h 1112"/>
                <a:gd name="T2" fmla="*/ 99 w 144"/>
                <a:gd name="T3" fmla="*/ 687 h 1112"/>
                <a:gd name="T4" fmla="*/ 8 w 144"/>
                <a:gd name="T5" fmla="*/ 687 h 1112"/>
                <a:gd name="T6" fmla="*/ 53 w 144"/>
                <a:gd name="T7" fmla="*/ 0 h 1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112"/>
                <a:gd name="T14" fmla="*/ 144 w 144"/>
                <a:gd name="T15" fmla="*/ 1112 h 1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112">
                  <a:moveTo>
                    <a:pt x="144" y="817"/>
                  </a:moveTo>
                  <a:cubicBezTo>
                    <a:pt x="133" y="873"/>
                    <a:pt x="122" y="930"/>
                    <a:pt x="99" y="953"/>
                  </a:cubicBezTo>
                  <a:cubicBezTo>
                    <a:pt x="76" y="976"/>
                    <a:pt x="16" y="1112"/>
                    <a:pt x="8" y="953"/>
                  </a:cubicBezTo>
                  <a:cubicBezTo>
                    <a:pt x="0" y="794"/>
                    <a:pt x="46" y="159"/>
                    <a:pt x="53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1" name="Freeform 71">
              <a:extLst>
                <a:ext uri="{FF2B5EF4-FFF2-40B4-BE49-F238E27FC236}">
                  <a16:creationId xmlns:a16="http://schemas.microsoft.com/office/drawing/2014/main" id="{90591EE9-9BD5-4636-8DE7-7B7651905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2704"/>
              <a:ext cx="317" cy="613"/>
            </a:xfrm>
            <a:custGeom>
              <a:avLst/>
              <a:gdLst>
                <a:gd name="T0" fmla="*/ 0 w 317"/>
                <a:gd name="T1" fmla="*/ 409 h 613"/>
                <a:gd name="T2" fmla="*/ 90 w 317"/>
                <a:gd name="T3" fmla="*/ 545 h 613"/>
                <a:gd name="T4" fmla="*/ 317 w 317"/>
                <a:gd name="T5" fmla="*/ 0 h 613"/>
                <a:gd name="T6" fmla="*/ 0 60000 65536"/>
                <a:gd name="T7" fmla="*/ 0 60000 65536"/>
                <a:gd name="T8" fmla="*/ 0 60000 65536"/>
                <a:gd name="T9" fmla="*/ 0 w 317"/>
                <a:gd name="T10" fmla="*/ 0 h 613"/>
                <a:gd name="T11" fmla="*/ 317 w 317"/>
                <a:gd name="T12" fmla="*/ 613 h 6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613">
                  <a:moveTo>
                    <a:pt x="0" y="409"/>
                  </a:moveTo>
                  <a:cubicBezTo>
                    <a:pt x="18" y="511"/>
                    <a:pt x="37" y="613"/>
                    <a:pt x="90" y="545"/>
                  </a:cubicBezTo>
                  <a:cubicBezTo>
                    <a:pt x="143" y="477"/>
                    <a:pt x="230" y="238"/>
                    <a:pt x="317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2" name="Freeform 72">
              <a:extLst>
                <a:ext uri="{FF2B5EF4-FFF2-40B4-BE49-F238E27FC236}">
                  <a16:creationId xmlns:a16="http://schemas.microsoft.com/office/drawing/2014/main" id="{66F1AE00-83C7-4562-B145-D57FA48A4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659"/>
              <a:ext cx="317" cy="91"/>
            </a:xfrm>
            <a:custGeom>
              <a:avLst/>
              <a:gdLst>
                <a:gd name="T0" fmla="*/ 0 w 453"/>
                <a:gd name="T1" fmla="*/ 0 h 106"/>
                <a:gd name="T2" fmla="*/ 1 w 453"/>
                <a:gd name="T3" fmla="*/ 9 h 106"/>
                <a:gd name="T4" fmla="*/ 2 w 453"/>
                <a:gd name="T5" fmla="*/ 9 h 106"/>
                <a:gd name="T6" fmla="*/ 0 60000 65536"/>
                <a:gd name="T7" fmla="*/ 0 60000 65536"/>
                <a:gd name="T8" fmla="*/ 0 60000 65536"/>
                <a:gd name="T9" fmla="*/ 0 w 453"/>
                <a:gd name="T10" fmla="*/ 0 h 106"/>
                <a:gd name="T11" fmla="*/ 453 w 45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06">
                  <a:moveTo>
                    <a:pt x="0" y="0"/>
                  </a:moveTo>
                  <a:cubicBezTo>
                    <a:pt x="8" y="38"/>
                    <a:pt x="16" y="76"/>
                    <a:pt x="91" y="91"/>
                  </a:cubicBezTo>
                  <a:cubicBezTo>
                    <a:pt x="166" y="106"/>
                    <a:pt x="309" y="98"/>
                    <a:pt x="453" y="91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EC0686A-7E79-4F8D-B510-113D6C1153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 dirty="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883" name="TextBox 4">
            <a:extLst>
              <a:ext uri="{FF2B5EF4-FFF2-40B4-BE49-F238E27FC236}">
                <a16:creationId xmlns:a16="http://schemas.microsoft.com/office/drawing/2014/main" id="{BC1BF530-1ED7-4461-A206-286A1EB8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第四步：译码（输入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01011001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，译码为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83004AB-F8C0-42DA-BB0B-302746DFF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05A50FBF-946B-4CB7-9BEC-EE3C1410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5C551FE-F1EC-4FD9-B594-C290B0EDA4C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5FD3265C-B9A9-4A78-92E4-E08EF07D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A2660960-F812-4FFC-BF34-8251F6F57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采用一组连续的存储空间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由于每个结点只有一个双亲，只需要一个指针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85749363-ACB1-441C-A895-331D79E7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aphicFrame>
        <p:nvGraphicFramePr>
          <p:cNvPr id="256063" name="Group 63">
            <a:extLst>
              <a:ext uri="{FF2B5EF4-FFF2-40B4-BE49-F238E27FC236}">
                <a16:creationId xmlns:a16="http://schemas.microsoft.com/office/drawing/2014/main" id="{34FAFE2C-1970-49BF-B6D3-F73EFA27664E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5661025"/>
          <a:ext cx="5313362" cy="1036638"/>
        </p:xfrm>
        <a:graphic>
          <a:graphicData uri="http://schemas.openxmlformats.org/drawingml/2006/table">
            <a:tbl>
              <a:tblPr/>
              <a:tblGrid>
                <a:gridCol w="665162">
                  <a:extLst>
                    <a:ext uri="{9D8B030D-6E8A-4147-A177-3AD203B41FA5}">
                      <a16:colId xmlns:a16="http://schemas.microsoft.com/office/drawing/2014/main" val="3712506526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829882599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159335872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1306867042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17594706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763407326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1856538136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771226683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65820"/>
                  </a:ext>
                </a:extLst>
              </a:tr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29151"/>
                  </a:ext>
                </a:extLst>
              </a:tr>
            </a:tbl>
          </a:graphicData>
        </a:graphic>
      </p:graphicFrame>
      <p:sp>
        <p:nvSpPr>
          <p:cNvPr id="77860" name="Text Box 55">
            <a:extLst>
              <a:ext uri="{FF2B5EF4-FFF2-40B4-BE49-F238E27FC236}">
                <a16:creationId xmlns:a16="http://schemas.microsoft.com/office/drawing/2014/main" id="{14DAC810-EEB7-4582-9B50-B78CCDB6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29225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0      1     2     3     4     5     6     </a:t>
            </a:r>
            <a:r>
              <a:rPr lang="en-US" altLang="zh-CN" sz="2400" dirty="0"/>
              <a:t>7</a:t>
            </a:r>
          </a:p>
        </p:txBody>
      </p:sp>
      <p:grpSp>
        <p:nvGrpSpPr>
          <p:cNvPr id="77861" name="Group 58">
            <a:extLst>
              <a:ext uri="{FF2B5EF4-FFF2-40B4-BE49-F238E27FC236}">
                <a16:creationId xmlns:a16="http://schemas.microsoft.com/office/drawing/2014/main" id="{946601A7-AF89-47FE-B42E-F30CE4668A8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77862" name="Line 14">
              <a:extLst>
                <a:ext uri="{FF2B5EF4-FFF2-40B4-BE49-F238E27FC236}">
                  <a16:creationId xmlns:a16="http://schemas.microsoft.com/office/drawing/2014/main" id="{76A8EBEB-4892-4DA9-B8DA-8883CAAE2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3" name="Line 15">
              <a:extLst>
                <a:ext uri="{FF2B5EF4-FFF2-40B4-BE49-F238E27FC236}">
                  <a16:creationId xmlns:a16="http://schemas.microsoft.com/office/drawing/2014/main" id="{3AF03FD4-B8E9-4FF0-8286-E3ED3D905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4" name="Oval 16">
              <a:extLst>
                <a:ext uri="{FF2B5EF4-FFF2-40B4-BE49-F238E27FC236}">
                  <a16:creationId xmlns:a16="http://schemas.microsoft.com/office/drawing/2014/main" id="{57C40385-4087-4D84-98C3-3F862FFF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7865" name="Line 17">
              <a:extLst>
                <a:ext uri="{FF2B5EF4-FFF2-40B4-BE49-F238E27FC236}">
                  <a16:creationId xmlns:a16="http://schemas.microsoft.com/office/drawing/2014/main" id="{882AD02A-9FF4-42E7-8E70-819DF2B60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6" name="Oval 18">
              <a:extLst>
                <a:ext uri="{FF2B5EF4-FFF2-40B4-BE49-F238E27FC236}">
                  <a16:creationId xmlns:a16="http://schemas.microsoft.com/office/drawing/2014/main" id="{E95B420C-0325-419D-8FF1-1F033AACE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7867" name="Line 19">
              <a:extLst>
                <a:ext uri="{FF2B5EF4-FFF2-40B4-BE49-F238E27FC236}">
                  <a16:creationId xmlns:a16="http://schemas.microsoft.com/office/drawing/2014/main" id="{5E4176E7-50E7-487E-8077-559D7FD04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8" name="Oval 20">
              <a:extLst>
                <a:ext uri="{FF2B5EF4-FFF2-40B4-BE49-F238E27FC236}">
                  <a16:creationId xmlns:a16="http://schemas.microsoft.com/office/drawing/2014/main" id="{C719CB93-BCEB-49D9-9C27-5AF5018C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7869" name="Line 21">
              <a:extLst>
                <a:ext uri="{FF2B5EF4-FFF2-40B4-BE49-F238E27FC236}">
                  <a16:creationId xmlns:a16="http://schemas.microsoft.com/office/drawing/2014/main" id="{07FFA3E8-9058-4B94-9A10-4FF30CA8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70" name="Oval 22">
              <a:extLst>
                <a:ext uri="{FF2B5EF4-FFF2-40B4-BE49-F238E27FC236}">
                  <a16:creationId xmlns:a16="http://schemas.microsoft.com/office/drawing/2014/main" id="{8C48E663-2368-4345-BF73-FD70ACC6F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77871" name="Oval 23">
              <a:extLst>
                <a:ext uri="{FF2B5EF4-FFF2-40B4-BE49-F238E27FC236}">
                  <a16:creationId xmlns:a16="http://schemas.microsoft.com/office/drawing/2014/main" id="{FAE04734-806B-49A2-970E-102F8698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7872" name="Oval 26">
              <a:extLst>
                <a:ext uri="{FF2B5EF4-FFF2-40B4-BE49-F238E27FC236}">
                  <a16:creationId xmlns:a16="http://schemas.microsoft.com/office/drawing/2014/main" id="{5EA5F3B3-3032-4E38-8EA3-133546D35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7873" name="Line 56">
              <a:extLst>
                <a:ext uri="{FF2B5EF4-FFF2-40B4-BE49-F238E27FC236}">
                  <a16:creationId xmlns:a16="http://schemas.microsoft.com/office/drawing/2014/main" id="{7C5C6B91-C350-4CAF-9FF5-F8AF8CD73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74" name="Oval 57">
              <a:extLst>
                <a:ext uri="{FF2B5EF4-FFF2-40B4-BE49-F238E27FC236}">
                  <a16:creationId xmlns:a16="http://schemas.microsoft.com/office/drawing/2014/main" id="{F3AC02B3-6533-4A35-A900-B3335AEC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54836DB9-C486-4DBB-BFDA-CA5B9446C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830EBBC0-8C9B-43AE-B3D6-4FCFCCFF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677E353-3A50-4E37-AA3B-6947DBB912B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A71B7C7A-7E38-4A38-9F87-D55777A11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1DA6DD6D-4FEA-4DC6-8BAD-D77278C8B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多重链表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可以采用多重链表，即每个结点有多个指针</a:t>
            </a:r>
          </a:p>
          <a:p>
            <a:pPr eaLnBrk="1" hangingPunct="1"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最大缺点是空链域太多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[(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d-1)n+1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个]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6DC1978E-7E3A-4664-ABFE-19382836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78855" name="Group 48">
            <a:extLst>
              <a:ext uri="{FF2B5EF4-FFF2-40B4-BE49-F238E27FC236}">
                <a16:creationId xmlns:a16="http://schemas.microsoft.com/office/drawing/2014/main" id="{881249C8-07A4-4191-8E2B-F2012684DBA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78868" name="Line 49">
              <a:extLst>
                <a:ext uri="{FF2B5EF4-FFF2-40B4-BE49-F238E27FC236}">
                  <a16:creationId xmlns:a16="http://schemas.microsoft.com/office/drawing/2014/main" id="{C922F47D-47AC-48E1-B617-6EEC74457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69" name="Line 50">
              <a:extLst>
                <a:ext uri="{FF2B5EF4-FFF2-40B4-BE49-F238E27FC236}">
                  <a16:creationId xmlns:a16="http://schemas.microsoft.com/office/drawing/2014/main" id="{CD2CA96E-DEA7-4044-A6D5-B9AE585DA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0" name="Oval 51">
              <a:extLst>
                <a:ext uri="{FF2B5EF4-FFF2-40B4-BE49-F238E27FC236}">
                  <a16:creationId xmlns:a16="http://schemas.microsoft.com/office/drawing/2014/main" id="{F5358498-4114-406D-BEBD-EB3E7AB6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8871" name="Line 52">
              <a:extLst>
                <a:ext uri="{FF2B5EF4-FFF2-40B4-BE49-F238E27FC236}">
                  <a16:creationId xmlns:a16="http://schemas.microsoft.com/office/drawing/2014/main" id="{D194C248-ABA8-4FE0-ADD1-B08D4B45E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2" name="Oval 53">
              <a:extLst>
                <a:ext uri="{FF2B5EF4-FFF2-40B4-BE49-F238E27FC236}">
                  <a16:creationId xmlns:a16="http://schemas.microsoft.com/office/drawing/2014/main" id="{D0C5C5C7-41C8-498B-B02F-6A6140BC5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8873" name="Line 54">
              <a:extLst>
                <a:ext uri="{FF2B5EF4-FFF2-40B4-BE49-F238E27FC236}">
                  <a16:creationId xmlns:a16="http://schemas.microsoft.com/office/drawing/2014/main" id="{48346BD1-E602-4F54-9FFE-0F9363741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4" name="Oval 55">
              <a:extLst>
                <a:ext uri="{FF2B5EF4-FFF2-40B4-BE49-F238E27FC236}">
                  <a16:creationId xmlns:a16="http://schemas.microsoft.com/office/drawing/2014/main" id="{9C4A0EB7-1EDB-4AA3-B10F-A9F44CB3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8875" name="Line 56">
              <a:extLst>
                <a:ext uri="{FF2B5EF4-FFF2-40B4-BE49-F238E27FC236}">
                  <a16:creationId xmlns:a16="http://schemas.microsoft.com/office/drawing/2014/main" id="{BAEC07A9-FB55-4522-84CB-518343F7D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6" name="Oval 57">
              <a:extLst>
                <a:ext uri="{FF2B5EF4-FFF2-40B4-BE49-F238E27FC236}">
                  <a16:creationId xmlns:a16="http://schemas.microsoft.com/office/drawing/2014/main" id="{571E4106-A434-4B4F-8010-7D2208D1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78877" name="Oval 58">
              <a:extLst>
                <a:ext uri="{FF2B5EF4-FFF2-40B4-BE49-F238E27FC236}">
                  <a16:creationId xmlns:a16="http://schemas.microsoft.com/office/drawing/2014/main" id="{73E02CE5-D7A8-4166-AF1F-E0BD4725B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8878" name="Oval 59">
              <a:extLst>
                <a:ext uri="{FF2B5EF4-FFF2-40B4-BE49-F238E27FC236}">
                  <a16:creationId xmlns:a16="http://schemas.microsoft.com/office/drawing/2014/main" id="{CF163FE8-B33C-478B-A081-CE819493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8879" name="Line 60">
              <a:extLst>
                <a:ext uri="{FF2B5EF4-FFF2-40B4-BE49-F238E27FC236}">
                  <a16:creationId xmlns:a16="http://schemas.microsoft.com/office/drawing/2014/main" id="{C5EDC1E2-90CB-4EF9-8D22-FA3BB4437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80" name="Oval 61">
              <a:extLst>
                <a:ext uri="{FF2B5EF4-FFF2-40B4-BE49-F238E27FC236}">
                  <a16:creationId xmlns:a16="http://schemas.microsoft.com/office/drawing/2014/main" id="{E923022C-D7F8-4352-BDBC-9C566786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8856" name="Group 78">
            <a:extLst>
              <a:ext uri="{FF2B5EF4-FFF2-40B4-BE49-F238E27FC236}">
                <a16:creationId xmlns:a16="http://schemas.microsoft.com/office/drawing/2014/main" id="{22CEC6E3-BB23-4860-ABFE-13B858ADC9C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43400"/>
            <a:ext cx="6172200" cy="533400"/>
            <a:chOff x="144" y="3312"/>
            <a:chExt cx="3888" cy="336"/>
          </a:xfrm>
        </p:grpSpPr>
        <p:sp>
          <p:nvSpPr>
            <p:cNvPr id="78857" name="Rectangle 66">
              <a:extLst>
                <a:ext uri="{FF2B5EF4-FFF2-40B4-BE49-F238E27FC236}">
                  <a16:creationId xmlns:a16="http://schemas.microsoft.com/office/drawing/2014/main" id="{27B67A92-0276-4E37-AAC2-7014441A0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12"/>
              <a:ext cx="388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data </a:t>
              </a:r>
            </a:p>
          </p:txBody>
        </p:sp>
        <p:sp>
          <p:nvSpPr>
            <p:cNvPr id="78858" name="Text Box 67">
              <a:extLst>
                <a:ext uri="{FF2B5EF4-FFF2-40B4-BE49-F238E27FC236}">
                  <a16:creationId xmlns:a16="http://schemas.microsoft.com/office/drawing/2014/main" id="{27ADC3A6-4C01-41D9-AC6B-4CE7BC6BB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60"/>
              <a:ext cx="5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59" name="Line 68">
              <a:extLst>
                <a:ext uri="{FF2B5EF4-FFF2-40B4-BE49-F238E27FC236}">
                  <a16:creationId xmlns:a16="http://schemas.microsoft.com/office/drawing/2014/main" id="{6A663065-A111-40C6-9505-51C6A61F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0" name="Line 69">
              <a:extLst>
                <a:ext uri="{FF2B5EF4-FFF2-40B4-BE49-F238E27FC236}">
                  <a16:creationId xmlns:a16="http://schemas.microsoft.com/office/drawing/2014/main" id="{89394E3B-643A-4D86-9C55-A0735C53D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Line 70">
              <a:extLst>
                <a:ext uri="{FF2B5EF4-FFF2-40B4-BE49-F238E27FC236}">
                  <a16:creationId xmlns:a16="http://schemas.microsoft.com/office/drawing/2014/main" id="{FB507932-194E-42C0-B59B-4747BF0BB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Text Box 71">
              <a:extLst>
                <a:ext uri="{FF2B5EF4-FFF2-40B4-BE49-F238E27FC236}">
                  <a16:creationId xmlns:a16="http://schemas.microsoft.com/office/drawing/2014/main" id="{7AC6A461-1B0F-4B24-B97A-4926A20F6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60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63" name="Text Box 72">
              <a:extLst>
                <a:ext uri="{FF2B5EF4-FFF2-40B4-BE49-F238E27FC236}">
                  <a16:creationId xmlns:a16="http://schemas.microsoft.com/office/drawing/2014/main" id="{808D39CC-CD62-4669-9B66-33EC7DFE1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60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64" name="Line 73">
              <a:extLst>
                <a:ext uri="{FF2B5EF4-FFF2-40B4-BE49-F238E27FC236}">
                  <a16:creationId xmlns:a16="http://schemas.microsoft.com/office/drawing/2014/main" id="{1C41252A-48FA-478A-99C0-19BBE7331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22"/>
              <a:ext cx="4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4">
              <a:extLst>
                <a:ext uri="{FF2B5EF4-FFF2-40B4-BE49-F238E27FC236}">
                  <a16:creationId xmlns:a16="http://schemas.microsoft.com/office/drawing/2014/main" id="{AB25C243-601B-47CF-AECF-A4CA558F3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60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66" name="Line 75">
              <a:extLst>
                <a:ext uri="{FF2B5EF4-FFF2-40B4-BE49-F238E27FC236}">
                  <a16:creationId xmlns:a16="http://schemas.microsoft.com/office/drawing/2014/main" id="{8EF8CD66-150F-4EBC-A7A7-AE6C132EC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76">
              <a:extLst>
                <a:ext uri="{FF2B5EF4-FFF2-40B4-BE49-F238E27FC236}">
                  <a16:creationId xmlns:a16="http://schemas.microsoft.com/office/drawing/2014/main" id="{86F08F3E-786B-4081-929E-E743BA7E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93051AF-22AD-4F33-B73A-8EEB1DFF5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4FB6C7AE-44D0-40E7-82C0-BAB7BDE3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D75E58B-FCA3-454F-9836-1CDD790BB83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ACAD2FB-D621-4B4A-9F92-463E74FD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1A254DD2-675C-4171-9479-A94685D0C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将每个结点的孩子排列起来，用单链表表示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将每个结点排列成一个线性表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45FFB9EC-AEB9-41C3-AA47-4871063D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0903" name="Group 7">
            <a:extLst>
              <a:ext uri="{FF2B5EF4-FFF2-40B4-BE49-F238E27FC236}">
                <a16:creationId xmlns:a16="http://schemas.microsoft.com/office/drawing/2014/main" id="{FC3A7D4C-71A0-47C9-A9D9-4CDECF048F3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80957" name="Line 8">
              <a:extLst>
                <a:ext uri="{FF2B5EF4-FFF2-40B4-BE49-F238E27FC236}">
                  <a16:creationId xmlns:a16="http://schemas.microsoft.com/office/drawing/2014/main" id="{EB425FCB-4AAF-4D43-A009-A0FAD022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58" name="Line 9">
              <a:extLst>
                <a:ext uri="{FF2B5EF4-FFF2-40B4-BE49-F238E27FC236}">
                  <a16:creationId xmlns:a16="http://schemas.microsoft.com/office/drawing/2014/main" id="{4BA156F4-73D8-4EB0-B3E1-8CF9165C3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59" name="Oval 10">
              <a:extLst>
                <a:ext uri="{FF2B5EF4-FFF2-40B4-BE49-F238E27FC236}">
                  <a16:creationId xmlns:a16="http://schemas.microsoft.com/office/drawing/2014/main" id="{4B37A426-F6D7-4290-B145-1C560A1E2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0960" name="Line 11">
              <a:extLst>
                <a:ext uri="{FF2B5EF4-FFF2-40B4-BE49-F238E27FC236}">
                  <a16:creationId xmlns:a16="http://schemas.microsoft.com/office/drawing/2014/main" id="{89ECC4D8-5BEB-4A4D-B6AF-80E5B0195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1" name="Oval 12">
              <a:extLst>
                <a:ext uri="{FF2B5EF4-FFF2-40B4-BE49-F238E27FC236}">
                  <a16:creationId xmlns:a16="http://schemas.microsoft.com/office/drawing/2014/main" id="{07DD6C8A-FE83-4633-A7FB-D8291B37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0962" name="Line 13">
              <a:extLst>
                <a:ext uri="{FF2B5EF4-FFF2-40B4-BE49-F238E27FC236}">
                  <a16:creationId xmlns:a16="http://schemas.microsoft.com/office/drawing/2014/main" id="{A4023E2F-2BA1-425A-B981-A4611EABF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3" name="Oval 14">
              <a:extLst>
                <a:ext uri="{FF2B5EF4-FFF2-40B4-BE49-F238E27FC236}">
                  <a16:creationId xmlns:a16="http://schemas.microsoft.com/office/drawing/2014/main" id="{83815C2A-425A-4BF8-A4CE-A2F115DF3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0964" name="Line 15">
              <a:extLst>
                <a:ext uri="{FF2B5EF4-FFF2-40B4-BE49-F238E27FC236}">
                  <a16:creationId xmlns:a16="http://schemas.microsoft.com/office/drawing/2014/main" id="{274462B7-9966-44CA-B6C3-99234ABE4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5" name="Oval 16">
              <a:extLst>
                <a:ext uri="{FF2B5EF4-FFF2-40B4-BE49-F238E27FC236}">
                  <a16:creationId xmlns:a16="http://schemas.microsoft.com/office/drawing/2014/main" id="{91523341-3AF8-4C9D-BB25-2774808A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0966" name="Oval 17">
              <a:extLst>
                <a:ext uri="{FF2B5EF4-FFF2-40B4-BE49-F238E27FC236}">
                  <a16:creationId xmlns:a16="http://schemas.microsoft.com/office/drawing/2014/main" id="{137A8CBF-F14E-4A83-AB59-309155EF5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0967" name="Oval 18">
              <a:extLst>
                <a:ext uri="{FF2B5EF4-FFF2-40B4-BE49-F238E27FC236}">
                  <a16:creationId xmlns:a16="http://schemas.microsoft.com/office/drawing/2014/main" id="{6FB008CE-1A54-4943-AB25-8589B33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0968" name="Line 19">
              <a:extLst>
                <a:ext uri="{FF2B5EF4-FFF2-40B4-BE49-F238E27FC236}">
                  <a16:creationId xmlns:a16="http://schemas.microsoft.com/office/drawing/2014/main" id="{49AAE2FE-DB7E-493F-8710-198C362FB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9" name="Oval 20">
              <a:extLst>
                <a:ext uri="{FF2B5EF4-FFF2-40B4-BE49-F238E27FC236}">
                  <a16:creationId xmlns:a16="http://schemas.microsoft.com/office/drawing/2014/main" id="{98AE0149-808C-4BD2-A404-CD5626C6B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aphicFrame>
        <p:nvGraphicFramePr>
          <p:cNvPr id="258111" name="Group 63">
            <a:extLst>
              <a:ext uri="{FF2B5EF4-FFF2-40B4-BE49-F238E27FC236}">
                <a16:creationId xmlns:a16="http://schemas.microsoft.com/office/drawing/2014/main" id="{EDC23881-2DC3-4266-8B31-9D935ED5EC37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4572000"/>
          <a:ext cx="990600" cy="21336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377905388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5514419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321813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41498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887073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9432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39304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2827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508498"/>
                  </a:ext>
                </a:extLst>
              </a:tr>
            </a:tbl>
          </a:graphicData>
        </a:graphic>
      </p:graphicFrame>
      <p:sp>
        <p:nvSpPr>
          <p:cNvPr id="80930" name="Text Box 64">
            <a:extLst>
              <a:ext uri="{FF2B5EF4-FFF2-40B4-BE49-F238E27FC236}">
                <a16:creationId xmlns:a16="http://schemas.microsoft.com/office/drawing/2014/main" id="{279B75B7-6DE6-4982-B7F1-7771C83E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3810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1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2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3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4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5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6</a:t>
            </a:r>
          </a:p>
        </p:txBody>
      </p:sp>
      <p:sp>
        <p:nvSpPr>
          <p:cNvPr id="80931" name="Line 65">
            <a:extLst>
              <a:ext uri="{FF2B5EF4-FFF2-40B4-BE49-F238E27FC236}">
                <a16:creationId xmlns:a16="http://schemas.microsoft.com/office/drawing/2014/main" id="{C3F67184-9CD8-4E64-9264-B038A1926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64820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2" name="Text Box 66">
            <a:extLst>
              <a:ext uri="{FF2B5EF4-FFF2-40B4-BE49-F238E27FC236}">
                <a16:creationId xmlns:a16="http://schemas.microsoft.com/office/drawing/2014/main" id="{FAFEA086-2DC1-46C3-A57C-BD7CBA37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Root</a:t>
            </a:r>
          </a:p>
        </p:txBody>
      </p:sp>
      <p:grpSp>
        <p:nvGrpSpPr>
          <p:cNvPr id="80933" name="Group 69">
            <a:extLst>
              <a:ext uri="{FF2B5EF4-FFF2-40B4-BE49-F238E27FC236}">
                <a16:creationId xmlns:a16="http://schemas.microsoft.com/office/drawing/2014/main" id="{A94EC493-147A-4A47-ABCF-5A44B09ACA1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572000"/>
            <a:ext cx="577850" cy="314325"/>
            <a:chOff x="1392" y="2880"/>
            <a:chExt cx="364" cy="198"/>
          </a:xfrm>
        </p:grpSpPr>
        <p:sp>
          <p:nvSpPr>
            <p:cNvPr id="80955" name="Text Box 67">
              <a:extLst>
                <a:ext uri="{FF2B5EF4-FFF2-40B4-BE49-F238E27FC236}">
                  <a16:creationId xmlns:a16="http://schemas.microsoft.com/office/drawing/2014/main" id="{C28D25FA-048A-49D9-A940-3BF45A9E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80956" name="Text Box 68">
              <a:extLst>
                <a:ext uri="{FF2B5EF4-FFF2-40B4-BE49-F238E27FC236}">
                  <a16:creationId xmlns:a16="http://schemas.microsoft.com/office/drawing/2014/main" id="{373C164A-6D1A-42A0-82C6-730F5D123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</p:grpSp>
      <p:grpSp>
        <p:nvGrpSpPr>
          <p:cNvPr id="80934" name="Group 70">
            <a:extLst>
              <a:ext uri="{FF2B5EF4-FFF2-40B4-BE49-F238E27FC236}">
                <a16:creationId xmlns:a16="http://schemas.microsoft.com/office/drawing/2014/main" id="{C6738512-D034-4FAD-9A8F-DEAB72B6703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572000"/>
            <a:ext cx="577850" cy="314325"/>
            <a:chOff x="1392" y="2880"/>
            <a:chExt cx="364" cy="198"/>
          </a:xfrm>
        </p:grpSpPr>
        <p:sp>
          <p:nvSpPr>
            <p:cNvPr id="80953" name="Text Box 71">
              <a:extLst>
                <a:ext uri="{FF2B5EF4-FFF2-40B4-BE49-F238E27FC236}">
                  <a16:creationId xmlns:a16="http://schemas.microsoft.com/office/drawing/2014/main" id="{AC116AD2-425F-4A1C-A252-14D9B275E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2</a:t>
              </a:r>
            </a:p>
          </p:txBody>
        </p:sp>
        <p:sp>
          <p:nvSpPr>
            <p:cNvPr id="80954" name="Text Box 72">
              <a:extLst>
                <a:ext uri="{FF2B5EF4-FFF2-40B4-BE49-F238E27FC236}">
                  <a16:creationId xmlns:a16="http://schemas.microsoft.com/office/drawing/2014/main" id="{4904DD30-6906-4B0C-AF3C-EC5749CD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</p:grpSp>
      <p:grpSp>
        <p:nvGrpSpPr>
          <p:cNvPr id="80935" name="Group 73">
            <a:extLst>
              <a:ext uri="{FF2B5EF4-FFF2-40B4-BE49-F238E27FC236}">
                <a16:creationId xmlns:a16="http://schemas.microsoft.com/office/drawing/2014/main" id="{72D2A36C-6D71-43D2-A321-F1E975A0464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577850" cy="314325"/>
            <a:chOff x="1392" y="2880"/>
            <a:chExt cx="364" cy="198"/>
          </a:xfrm>
        </p:grpSpPr>
        <p:sp>
          <p:nvSpPr>
            <p:cNvPr id="80951" name="Text Box 74">
              <a:extLst>
                <a:ext uri="{FF2B5EF4-FFF2-40B4-BE49-F238E27FC236}">
                  <a16:creationId xmlns:a16="http://schemas.microsoft.com/office/drawing/2014/main" id="{28C883AF-2FF7-4B80-86E1-B9E7528CC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3</a:t>
              </a:r>
            </a:p>
          </p:txBody>
        </p:sp>
        <p:sp>
          <p:nvSpPr>
            <p:cNvPr id="80952" name="Text Box 75">
              <a:extLst>
                <a:ext uri="{FF2B5EF4-FFF2-40B4-BE49-F238E27FC236}">
                  <a16:creationId xmlns:a16="http://schemas.microsoft.com/office/drawing/2014/main" id="{BECF2755-87BD-4651-A4E8-334C45C88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^</a:t>
              </a:r>
            </a:p>
          </p:txBody>
        </p:sp>
      </p:grpSp>
      <p:sp>
        <p:nvSpPr>
          <p:cNvPr id="80936" name="Line 76">
            <a:extLst>
              <a:ext uri="{FF2B5EF4-FFF2-40B4-BE49-F238E27FC236}">
                <a16:creationId xmlns:a16="http://schemas.microsoft.com/office/drawing/2014/main" id="{752407EC-5D39-42A4-8911-1F06248B0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7" name="Line 77">
            <a:extLst>
              <a:ext uri="{FF2B5EF4-FFF2-40B4-BE49-F238E27FC236}">
                <a16:creationId xmlns:a16="http://schemas.microsoft.com/office/drawing/2014/main" id="{D437A6E8-3BD5-466D-8B63-FF290D922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8" name="Line 78">
            <a:extLst>
              <a:ext uri="{FF2B5EF4-FFF2-40B4-BE49-F238E27FC236}">
                <a16:creationId xmlns:a16="http://schemas.microsoft.com/office/drawing/2014/main" id="{C2DC5597-5A4E-40CB-8F03-AF2AF4EDE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0939" name="Group 79">
            <a:extLst>
              <a:ext uri="{FF2B5EF4-FFF2-40B4-BE49-F238E27FC236}">
                <a16:creationId xmlns:a16="http://schemas.microsoft.com/office/drawing/2014/main" id="{71250EB7-1B9F-4074-ADF5-99DAF25C5BA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953000"/>
            <a:ext cx="577850" cy="314325"/>
            <a:chOff x="1392" y="2880"/>
            <a:chExt cx="364" cy="198"/>
          </a:xfrm>
        </p:grpSpPr>
        <p:sp>
          <p:nvSpPr>
            <p:cNvPr id="80949" name="Text Box 80">
              <a:extLst>
                <a:ext uri="{FF2B5EF4-FFF2-40B4-BE49-F238E27FC236}">
                  <a16:creationId xmlns:a16="http://schemas.microsoft.com/office/drawing/2014/main" id="{0680D3D2-5B4C-4195-992F-BE33E0BA9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4</a:t>
              </a:r>
            </a:p>
          </p:txBody>
        </p:sp>
        <p:sp>
          <p:nvSpPr>
            <p:cNvPr id="80950" name="Text Box 81">
              <a:extLst>
                <a:ext uri="{FF2B5EF4-FFF2-40B4-BE49-F238E27FC236}">
                  <a16:creationId xmlns:a16="http://schemas.microsoft.com/office/drawing/2014/main" id="{BD77CBDA-428F-40FA-AB37-CD03A6EAE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</p:grpSp>
      <p:grpSp>
        <p:nvGrpSpPr>
          <p:cNvPr id="80940" name="Group 85">
            <a:extLst>
              <a:ext uri="{FF2B5EF4-FFF2-40B4-BE49-F238E27FC236}">
                <a16:creationId xmlns:a16="http://schemas.microsoft.com/office/drawing/2014/main" id="{0C70169A-F180-407C-B3C3-313FA23C2C4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77850" cy="314325"/>
            <a:chOff x="1392" y="2880"/>
            <a:chExt cx="364" cy="198"/>
          </a:xfrm>
        </p:grpSpPr>
        <p:sp>
          <p:nvSpPr>
            <p:cNvPr id="80947" name="Text Box 86">
              <a:extLst>
                <a:ext uri="{FF2B5EF4-FFF2-40B4-BE49-F238E27FC236}">
                  <a16:creationId xmlns:a16="http://schemas.microsoft.com/office/drawing/2014/main" id="{411E77D5-E239-4A12-AF38-91B4EC1F6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80948" name="Text Box 87">
              <a:extLst>
                <a:ext uri="{FF2B5EF4-FFF2-40B4-BE49-F238E27FC236}">
                  <a16:creationId xmlns:a16="http://schemas.microsoft.com/office/drawing/2014/main" id="{2C4FD7CF-07F7-4E70-922D-9D8B93863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^</a:t>
              </a:r>
            </a:p>
          </p:txBody>
        </p:sp>
      </p:grpSp>
      <p:sp>
        <p:nvSpPr>
          <p:cNvPr id="80941" name="Line 88">
            <a:extLst>
              <a:ext uri="{FF2B5EF4-FFF2-40B4-BE49-F238E27FC236}">
                <a16:creationId xmlns:a16="http://schemas.microsoft.com/office/drawing/2014/main" id="{39E9D354-4352-40AF-9C10-3FF45737D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2" name="Line 89">
            <a:extLst>
              <a:ext uri="{FF2B5EF4-FFF2-40B4-BE49-F238E27FC236}">
                <a16:creationId xmlns:a16="http://schemas.microsoft.com/office/drawing/2014/main" id="{D9089B10-72E3-4BC3-92A3-6068ED7D2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0943" name="Group 91">
            <a:extLst>
              <a:ext uri="{FF2B5EF4-FFF2-40B4-BE49-F238E27FC236}">
                <a16:creationId xmlns:a16="http://schemas.microsoft.com/office/drawing/2014/main" id="{B80AA628-9C6C-4576-BFFD-C1BAD508F06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486400"/>
            <a:ext cx="577850" cy="314325"/>
            <a:chOff x="1392" y="2880"/>
            <a:chExt cx="364" cy="198"/>
          </a:xfrm>
        </p:grpSpPr>
        <p:sp>
          <p:nvSpPr>
            <p:cNvPr id="80945" name="Text Box 92">
              <a:extLst>
                <a:ext uri="{FF2B5EF4-FFF2-40B4-BE49-F238E27FC236}">
                  <a16:creationId xmlns:a16="http://schemas.microsoft.com/office/drawing/2014/main" id="{4D709835-D23E-4C90-9F0B-84E69DC1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6</a:t>
              </a:r>
            </a:p>
          </p:txBody>
        </p:sp>
        <p:sp>
          <p:nvSpPr>
            <p:cNvPr id="80946" name="Text Box 93">
              <a:extLst>
                <a:ext uri="{FF2B5EF4-FFF2-40B4-BE49-F238E27FC236}">
                  <a16:creationId xmlns:a16="http://schemas.microsoft.com/office/drawing/2014/main" id="{D2BCE7E3-13C5-461A-9AB3-F0B14F927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^</a:t>
              </a:r>
            </a:p>
          </p:txBody>
        </p:sp>
      </p:grpSp>
      <p:sp>
        <p:nvSpPr>
          <p:cNvPr id="80944" name="Line 94">
            <a:extLst>
              <a:ext uri="{FF2B5EF4-FFF2-40B4-BE49-F238E27FC236}">
                <a16:creationId xmlns:a16="http://schemas.microsoft.com/office/drawing/2014/main" id="{4A247CA2-56AC-44EC-B6C3-1A214CF65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8A7E8CD-340B-4268-B901-94A09BA4F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F3048143-5CDB-40D3-BB8E-F797200A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5D53BB3-79B7-446C-BC2C-C0146523EE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/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991E8D15-76BE-40E2-9153-28F2CE1C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E82DDDD8-4E0C-4FA9-BD7F-756946411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左边指针指向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第一个孩子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，右边指针指向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兄弟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DEF5F2C9-2983-4235-9644-BBDB6C96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1927" name="Group 7">
            <a:extLst>
              <a:ext uri="{FF2B5EF4-FFF2-40B4-BE49-F238E27FC236}">
                <a16:creationId xmlns:a16="http://schemas.microsoft.com/office/drawing/2014/main" id="{B23F9475-1334-408F-AC44-DF8F4D0AF1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81977" name="Line 8">
              <a:extLst>
                <a:ext uri="{FF2B5EF4-FFF2-40B4-BE49-F238E27FC236}">
                  <a16:creationId xmlns:a16="http://schemas.microsoft.com/office/drawing/2014/main" id="{7DCE0160-9DE8-4F60-B573-0B9DFC815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78" name="Line 9">
              <a:extLst>
                <a:ext uri="{FF2B5EF4-FFF2-40B4-BE49-F238E27FC236}">
                  <a16:creationId xmlns:a16="http://schemas.microsoft.com/office/drawing/2014/main" id="{2D7FD3C8-631B-49E3-8FD5-4C5A876A9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79" name="Oval 10">
              <a:extLst>
                <a:ext uri="{FF2B5EF4-FFF2-40B4-BE49-F238E27FC236}">
                  <a16:creationId xmlns:a16="http://schemas.microsoft.com/office/drawing/2014/main" id="{51286414-3811-494E-A7D0-9E2A2243C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1980" name="Line 11">
              <a:extLst>
                <a:ext uri="{FF2B5EF4-FFF2-40B4-BE49-F238E27FC236}">
                  <a16:creationId xmlns:a16="http://schemas.microsoft.com/office/drawing/2014/main" id="{91913770-9C6B-42BF-9E99-0B385C56D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1" name="Oval 12">
              <a:extLst>
                <a:ext uri="{FF2B5EF4-FFF2-40B4-BE49-F238E27FC236}">
                  <a16:creationId xmlns:a16="http://schemas.microsoft.com/office/drawing/2014/main" id="{B49224AF-EA91-4C6F-828C-AB93640D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1982" name="Line 13">
              <a:extLst>
                <a:ext uri="{FF2B5EF4-FFF2-40B4-BE49-F238E27FC236}">
                  <a16:creationId xmlns:a16="http://schemas.microsoft.com/office/drawing/2014/main" id="{4F10B1D4-6ED0-46E0-8EF6-B1F5FA271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3" name="Oval 14">
              <a:extLst>
                <a:ext uri="{FF2B5EF4-FFF2-40B4-BE49-F238E27FC236}">
                  <a16:creationId xmlns:a16="http://schemas.microsoft.com/office/drawing/2014/main" id="{A7735A68-C853-46B2-8F08-02EA7902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1984" name="Line 15">
              <a:extLst>
                <a:ext uri="{FF2B5EF4-FFF2-40B4-BE49-F238E27FC236}">
                  <a16:creationId xmlns:a16="http://schemas.microsoft.com/office/drawing/2014/main" id="{B0603779-52FF-4A7B-917D-36A191326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5" name="Oval 16">
              <a:extLst>
                <a:ext uri="{FF2B5EF4-FFF2-40B4-BE49-F238E27FC236}">
                  <a16:creationId xmlns:a16="http://schemas.microsoft.com/office/drawing/2014/main" id="{6A87E8FA-7F44-41B3-A7F4-87F7EB1E9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1986" name="Oval 17">
              <a:extLst>
                <a:ext uri="{FF2B5EF4-FFF2-40B4-BE49-F238E27FC236}">
                  <a16:creationId xmlns:a16="http://schemas.microsoft.com/office/drawing/2014/main" id="{2AE5E878-790A-402B-8E8E-FA4E525E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1987" name="Oval 18">
              <a:extLst>
                <a:ext uri="{FF2B5EF4-FFF2-40B4-BE49-F238E27FC236}">
                  <a16:creationId xmlns:a16="http://schemas.microsoft.com/office/drawing/2014/main" id="{8076D8FD-7F24-49AC-AA57-3C861182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1988" name="Line 19">
              <a:extLst>
                <a:ext uri="{FF2B5EF4-FFF2-40B4-BE49-F238E27FC236}">
                  <a16:creationId xmlns:a16="http://schemas.microsoft.com/office/drawing/2014/main" id="{425002B3-93EC-4B0D-80F2-729909805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9" name="Oval 20">
              <a:extLst>
                <a:ext uri="{FF2B5EF4-FFF2-40B4-BE49-F238E27FC236}">
                  <a16:creationId xmlns:a16="http://schemas.microsoft.com/office/drawing/2014/main" id="{D912CEDF-8BCF-4F66-A1FC-0E8D4CF3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81928" name="Group 83">
            <a:extLst>
              <a:ext uri="{FF2B5EF4-FFF2-40B4-BE49-F238E27FC236}">
                <a16:creationId xmlns:a16="http://schemas.microsoft.com/office/drawing/2014/main" id="{E197155B-72BA-4BB8-8B8B-6C4BDA7A627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124200"/>
            <a:ext cx="4800600" cy="533400"/>
            <a:chOff x="480" y="2880"/>
            <a:chExt cx="2928" cy="336"/>
          </a:xfrm>
        </p:grpSpPr>
        <p:sp>
          <p:nvSpPr>
            <p:cNvPr id="81972" name="Rectangle 75">
              <a:extLst>
                <a:ext uri="{FF2B5EF4-FFF2-40B4-BE49-F238E27FC236}">
                  <a16:creationId xmlns:a16="http://schemas.microsoft.com/office/drawing/2014/main" id="{CD2D2339-75E0-43C6-8E80-012C82D9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29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1973" name="Text Box 77">
              <a:extLst>
                <a:ext uri="{FF2B5EF4-FFF2-40B4-BE49-F238E27FC236}">
                  <a16:creationId xmlns:a16="http://schemas.microsoft.com/office/drawing/2014/main" id="{1F1B319C-35E6-4DA2-9EAC-FEC398A78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2880"/>
              <a:ext cx="10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firstChild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1974" name="Text Box 79">
              <a:extLst>
                <a:ext uri="{FF2B5EF4-FFF2-40B4-BE49-F238E27FC236}">
                  <a16:creationId xmlns:a16="http://schemas.microsoft.com/office/drawing/2014/main" id="{72486F8A-6A8D-467D-9691-AAA29E71A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880"/>
              <a:ext cx="1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nextSibling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1975" name="Line 80">
              <a:extLst>
                <a:ext uri="{FF2B5EF4-FFF2-40B4-BE49-F238E27FC236}">
                  <a16:creationId xmlns:a16="http://schemas.microsoft.com/office/drawing/2014/main" id="{2D24EE5A-0ABC-4F26-BEF9-3E0B421C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2880"/>
              <a:ext cx="0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6" name="Line 81">
              <a:extLst>
                <a:ext uri="{FF2B5EF4-FFF2-40B4-BE49-F238E27FC236}">
                  <a16:creationId xmlns:a16="http://schemas.microsoft.com/office/drawing/2014/main" id="{73D3917A-A7A8-47B5-BD3F-AA1DA11C1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" y="2880"/>
              <a:ext cx="0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1929" name="Group 119">
            <a:extLst>
              <a:ext uri="{FF2B5EF4-FFF2-40B4-BE49-F238E27FC236}">
                <a16:creationId xmlns:a16="http://schemas.microsoft.com/office/drawing/2014/main" id="{F41105B9-91AE-4D94-82CE-281E3B8E7440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4321175"/>
            <a:ext cx="3760788" cy="2536825"/>
            <a:chOff x="2665" y="2016"/>
            <a:chExt cx="2465" cy="1648"/>
          </a:xfrm>
        </p:grpSpPr>
        <p:sp>
          <p:nvSpPr>
            <p:cNvPr id="81930" name="Rectangle 120">
              <a:extLst>
                <a:ext uri="{FF2B5EF4-FFF2-40B4-BE49-F238E27FC236}">
                  <a16:creationId xmlns:a16="http://schemas.microsoft.com/office/drawing/2014/main" id="{714973C3-9A6F-4A19-BCBF-0CE35A54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112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31" name="Line 121">
              <a:extLst>
                <a:ext uri="{FF2B5EF4-FFF2-40B4-BE49-F238E27FC236}">
                  <a16:creationId xmlns:a16="http://schemas.microsoft.com/office/drawing/2014/main" id="{F2A1C505-2CFA-42D6-948A-364EFBD91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2" name="Line 122">
              <a:extLst>
                <a:ext uri="{FF2B5EF4-FFF2-40B4-BE49-F238E27FC236}">
                  <a16:creationId xmlns:a16="http://schemas.microsoft.com/office/drawing/2014/main" id="{C82A45A8-1D10-4BD6-B181-EA0ADB7CF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3" name="Rectangle 123">
              <a:extLst>
                <a:ext uri="{FF2B5EF4-FFF2-40B4-BE49-F238E27FC236}">
                  <a16:creationId xmlns:a16="http://schemas.microsoft.com/office/drawing/2014/main" id="{59927FEC-8602-4C53-B54C-FAA17C29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2429"/>
              <a:ext cx="538" cy="19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34" name="Line 124">
              <a:extLst>
                <a:ext uri="{FF2B5EF4-FFF2-40B4-BE49-F238E27FC236}">
                  <a16:creationId xmlns:a16="http://schemas.microsoft.com/office/drawing/2014/main" id="{15AD157D-71CD-42B6-8289-5F5DA1FAC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Line 125">
              <a:extLst>
                <a:ext uri="{FF2B5EF4-FFF2-40B4-BE49-F238E27FC236}">
                  <a16:creationId xmlns:a16="http://schemas.microsoft.com/office/drawing/2014/main" id="{C153E1B3-16B4-4117-8F30-CC65DAD46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6" name="Rectangle 126">
              <a:extLst>
                <a:ext uri="{FF2B5EF4-FFF2-40B4-BE49-F238E27FC236}">
                  <a16:creationId xmlns:a16="http://schemas.microsoft.com/office/drawing/2014/main" id="{7BA430B8-A121-4CC5-8F4F-8C59BC22E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2779"/>
              <a:ext cx="565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37" name="Line 127">
              <a:extLst>
                <a:ext uri="{FF2B5EF4-FFF2-40B4-BE49-F238E27FC236}">
                  <a16:creationId xmlns:a16="http://schemas.microsoft.com/office/drawing/2014/main" id="{A34F6734-8123-4CF9-BF3A-D25CB07D7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8" name="Line 128">
              <a:extLst>
                <a:ext uri="{FF2B5EF4-FFF2-40B4-BE49-F238E27FC236}">
                  <a16:creationId xmlns:a16="http://schemas.microsoft.com/office/drawing/2014/main" id="{CC8FA4E1-2198-4F41-81CB-5FF3E455D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Line 129">
              <a:extLst>
                <a:ext uri="{FF2B5EF4-FFF2-40B4-BE49-F238E27FC236}">
                  <a16:creationId xmlns:a16="http://schemas.microsoft.com/office/drawing/2014/main" id="{7523172A-3526-45F2-A114-D1EE2258F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207"/>
              <a:ext cx="323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Line 130">
              <a:extLst>
                <a:ext uri="{FF2B5EF4-FFF2-40B4-BE49-F238E27FC236}">
                  <a16:creationId xmlns:a16="http://schemas.microsoft.com/office/drawing/2014/main" id="{6F749298-2223-4F8A-89E0-CA70308B8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2525"/>
              <a:ext cx="323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Rectangle 131">
              <a:extLst>
                <a:ext uri="{FF2B5EF4-FFF2-40B4-BE49-F238E27FC236}">
                  <a16:creationId xmlns:a16="http://schemas.microsoft.com/office/drawing/2014/main" id="{0BEB3F8D-2408-4103-9D86-64F777C1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2779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42" name="Line 132">
              <a:extLst>
                <a:ext uri="{FF2B5EF4-FFF2-40B4-BE49-F238E27FC236}">
                  <a16:creationId xmlns:a16="http://schemas.microsoft.com/office/drawing/2014/main" id="{C92DDE15-2827-4334-A499-9E9E1197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3" name="Line 133">
              <a:extLst>
                <a:ext uri="{FF2B5EF4-FFF2-40B4-BE49-F238E27FC236}">
                  <a16:creationId xmlns:a16="http://schemas.microsoft.com/office/drawing/2014/main" id="{03E67B64-E368-4464-96B6-9221D3E22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4" name="Rectangle 134">
              <a:extLst>
                <a:ext uri="{FF2B5EF4-FFF2-40B4-BE49-F238E27FC236}">
                  <a16:creationId xmlns:a16="http://schemas.microsoft.com/office/drawing/2014/main" id="{13BD0A2A-76C9-4683-8D8F-7286B78A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3096"/>
              <a:ext cx="539" cy="1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45" name="Line 135">
              <a:extLst>
                <a:ext uri="{FF2B5EF4-FFF2-40B4-BE49-F238E27FC236}">
                  <a16:creationId xmlns:a16="http://schemas.microsoft.com/office/drawing/2014/main" id="{387AF0C1-2BB1-495D-9849-AFC429926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6" name="Line 136">
              <a:extLst>
                <a:ext uri="{FF2B5EF4-FFF2-40B4-BE49-F238E27FC236}">
                  <a16:creationId xmlns:a16="http://schemas.microsoft.com/office/drawing/2014/main" id="{C4D01AED-36B1-4091-9AB8-7DD23083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7" name="Rectangle 137">
              <a:extLst>
                <a:ext uri="{FF2B5EF4-FFF2-40B4-BE49-F238E27FC236}">
                  <a16:creationId xmlns:a16="http://schemas.microsoft.com/office/drawing/2014/main" id="{001405CD-44D9-4F8F-B300-74FCA00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3414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48" name="Line 138">
              <a:extLst>
                <a:ext uri="{FF2B5EF4-FFF2-40B4-BE49-F238E27FC236}">
                  <a16:creationId xmlns:a16="http://schemas.microsoft.com/office/drawing/2014/main" id="{24D0A743-8EC4-4F0B-9543-7D8FD0927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9" name="Line 139">
              <a:extLst>
                <a:ext uri="{FF2B5EF4-FFF2-40B4-BE49-F238E27FC236}">
                  <a16:creationId xmlns:a16="http://schemas.microsoft.com/office/drawing/2014/main" id="{60E0AC87-11F5-4DDD-8548-7F7F4F0AB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0" name="Rectangle 140">
              <a:extLst>
                <a:ext uri="{FF2B5EF4-FFF2-40B4-BE49-F238E27FC236}">
                  <a16:creationId xmlns:a16="http://schemas.microsoft.com/office/drawing/2014/main" id="{4CC69A19-6124-44F7-A1D5-F75B2913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128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51" name="Line 141">
              <a:extLst>
                <a:ext uri="{FF2B5EF4-FFF2-40B4-BE49-F238E27FC236}">
                  <a16:creationId xmlns:a16="http://schemas.microsoft.com/office/drawing/2014/main" id="{CEC4B8B1-A6AB-416F-BD49-1626CD09E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2" name="Line 142">
              <a:extLst>
                <a:ext uri="{FF2B5EF4-FFF2-40B4-BE49-F238E27FC236}">
                  <a16:creationId xmlns:a16="http://schemas.microsoft.com/office/drawing/2014/main" id="{AA5653B2-C4A7-491A-A6FB-263808F72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3" name="Line 143">
              <a:extLst>
                <a:ext uri="{FF2B5EF4-FFF2-40B4-BE49-F238E27FC236}">
                  <a16:creationId xmlns:a16="http://schemas.microsoft.com/office/drawing/2014/main" id="{72F52451-9695-4001-84CB-29D368760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191"/>
              <a:ext cx="359" cy="22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Line 144">
              <a:extLst>
                <a:ext uri="{FF2B5EF4-FFF2-40B4-BE49-F238E27FC236}">
                  <a16:creationId xmlns:a16="http://schemas.microsoft.com/office/drawing/2014/main" id="{D3AD99F7-3E1E-49D4-8693-490236F7B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874"/>
              <a:ext cx="251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Line 145">
              <a:extLst>
                <a:ext uri="{FF2B5EF4-FFF2-40B4-BE49-F238E27FC236}">
                  <a16:creationId xmlns:a16="http://schemas.microsoft.com/office/drawing/2014/main" id="{74EB5DFB-CD1C-4EB0-B73B-87DA4826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525"/>
              <a:ext cx="430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6" name="Line 146">
              <a:extLst>
                <a:ext uri="{FF2B5EF4-FFF2-40B4-BE49-F238E27FC236}">
                  <a16:creationId xmlns:a16="http://schemas.microsoft.com/office/drawing/2014/main" id="{548A3D56-BB26-4E75-922A-1363C9424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" y="2874"/>
              <a:ext cx="466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Text Box 147">
              <a:extLst>
                <a:ext uri="{FF2B5EF4-FFF2-40B4-BE49-F238E27FC236}">
                  <a16:creationId xmlns:a16="http://schemas.microsoft.com/office/drawing/2014/main" id="{C28E7A39-2748-4561-8E3F-78E5317F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" y="2370"/>
              <a:ext cx="25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58" name="Text Box 148">
              <a:extLst>
                <a:ext uri="{FF2B5EF4-FFF2-40B4-BE49-F238E27FC236}">
                  <a16:creationId xmlns:a16="http://schemas.microsoft.com/office/drawing/2014/main" id="{7EB8C25F-9638-4457-83E2-49FBDB1FF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2732"/>
              <a:ext cx="26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59" name="Text Box 149">
              <a:extLst>
                <a:ext uri="{FF2B5EF4-FFF2-40B4-BE49-F238E27FC236}">
                  <a16:creationId xmlns:a16="http://schemas.microsoft.com/office/drawing/2014/main" id="{1CD56FBE-6481-4A92-B4D1-EDC8B2560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" y="3049"/>
              <a:ext cx="26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0" name="Text Box 150">
              <a:extLst>
                <a:ext uri="{FF2B5EF4-FFF2-40B4-BE49-F238E27FC236}">
                  <a16:creationId xmlns:a16="http://schemas.microsoft.com/office/drawing/2014/main" id="{0A8CF852-E6D3-43D0-BEB5-BD12F9D23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3367"/>
              <a:ext cx="27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1" name="Text Box 151">
              <a:extLst>
                <a:ext uri="{FF2B5EF4-FFF2-40B4-BE49-F238E27FC236}">
                  <a16:creationId xmlns:a16="http://schemas.microsoft.com/office/drawing/2014/main" id="{B61B23D9-7A0D-4F33-90BA-514DC285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" y="3068"/>
              <a:ext cx="2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2" name="Text Box 152">
              <a:extLst>
                <a:ext uri="{FF2B5EF4-FFF2-40B4-BE49-F238E27FC236}">
                  <a16:creationId xmlns:a16="http://schemas.microsoft.com/office/drawing/2014/main" id="{DDB4E92A-0186-4C50-A6FA-62AF58883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732"/>
              <a:ext cx="25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3" name="Text Box 153">
              <a:extLst>
                <a:ext uri="{FF2B5EF4-FFF2-40B4-BE49-F238E27FC236}">
                  <a16:creationId xmlns:a16="http://schemas.microsoft.com/office/drawing/2014/main" id="{31F61005-1FE4-4D5D-93C2-47BF51AF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701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4" name="Text Box 154">
              <a:extLst>
                <a:ext uri="{FF2B5EF4-FFF2-40B4-BE49-F238E27FC236}">
                  <a16:creationId xmlns:a16="http://schemas.microsoft.com/office/drawing/2014/main" id="{E89E721E-6E87-4774-8DB8-BC0BAD42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701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5" name="Text Box 155">
              <a:extLst>
                <a:ext uri="{FF2B5EF4-FFF2-40B4-BE49-F238E27FC236}">
                  <a16:creationId xmlns:a16="http://schemas.microsoft.com/office/drawing/2014/main" id="{60E9728A-6567-4055-8B6A-12C887250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3050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6" name="Text Box 156">
              <a:extLst>
                <a:ext uri="{FF2B5EF4-FFF2-40B4-BE49-F238E27FC236}">
                  <a16:creationId xmlns:a16="http://schemas.microsoft.com/office/drawing/2014/main" id="{28726411-F47F-44C2-BF02-31F19EF2B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3050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7" name="Text Box 157">
              <a:extLst>
                <a:ext uri="{FF2B5EF4-FFF2-40B4-BE49-F238E27FC236}">
                  <a16:creationId xmlns:a16="http://schemas.microsoft.com/office/drawing/2014/main" id="{9E495E36-B0D2-4A6C-8C75-4A121896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3322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8" name="Text Box 158">
              <a:extLst>
                <a:ext uri="{FF2B5EF4-FFF2-40B4-BE49-F238E27FC236}">
                  <a16:creationId xmlns:a16="http://schemas.microsoft.com/office/drawing/2014/main" id="{94874BAB-5CB3-4C5B-BFAC-4F80CD9B5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3322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9" name="Text Box 159">
              <a:extLst>
                <a:ext uri="{FF2B5EF4-FFF2-40B4-BE49-F238E27FC236}">
                  <a16:creationId xmlns:a16="http://schemas.microsoft.com/office/drawing/2014/main" id="{AD4BAFAE-7BCA-4885-AA91-EE06A2D4D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" y="3019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70" name="Rectangle 160">
              <a:extLst>
                <a:ext uri="{FF2B5EF4-FFF2-40B4-BE49-F238E27FC236}">
                  <a16:creationId xmlns:a16="http://schemas.microsoft.com/office/drawing/2014/main" id="{E82DBB8E-BCB7-4B88-96F7-92F922C5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28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71" name="Rectangle 161">
              <a:extLst>
                <a:ext uri="{FF2B5EF4-FFF2-40B4-BE49-F238E27FC236}">
                  <a16:creationId xmlns:a16="http://schemas.microsoft.com/office/drawing/2014/main" id="{1ABB373A-5784-44AE-A40F-EB1CC0BAB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3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447D7AC-6DC3-4A0C-BBE0-2E269B9D4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147050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二、树与二叉树的对应关系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4846F1C6-B9C1-4D5F-8F59-F58FA9CB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5D581B0-62F3-451C-A976-0D704F59392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2CCD3E7B-7950-4FFE-AAE9-384ECD05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5010BA37-07CC-4497-8BB3-C432F955E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树与二叉树都可以采用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作存储结构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任意给定一棵树，可以找到一个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唯一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的二叉树(没有右子树)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75A19076-DFFA-4211-A569-7BF67ADF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2951" name="Group 7">
            <a:extLst>
              <a:ext uri="{FF2B5EF4-FFF2-40B4-BE49-F238E27FC236}">
                <a16:creationId xmlns:a16="http://schemas.microsoft.com/office/drawing/2014/main" id="{ECA9B45D-5CA0-487B-8936-B73D4E847A1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91000"/>
            <a:ext cx="2667000" cy="1795463"/>
            <a:chOff x="3696" y="2565"/>
            <a:chExt cx="1680" cy="1131"/>
          </a:xfrm>
        </p:grpSpPr>
        <p:sp>
          <p:nvSpPr>
            <p:cNvPr id="83011" name="Line 8">
              <a:extLst>
                <a:ext uri="{FF2B5EF4-FFF2-40B4-BE49-F238E27FC236}">
                  <a16:creationId xmlns:a16="http://schemas.microsoft.com/office/drawing/2014/main" id="{49FD3317-0F64-4925-BC5D-AFBAD7290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2" name="Line 9">
              <a:extLst>
                <a:ext uri="{FF2B5EF4-FFF2-40B4-BE49-F238E27FC236}">
                  <a16:creationId xmlns:a16="http://schemas.microsoft.com/office/drawing/2014/main" id="{8723CB5F-2015-451B-9901-34CB60158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3" name="Oval 10">
              <a:extLst>
                <a:ext uri="{FF2B5EF4-FFF2-40B4-BE49-F238E27FC236}">
                  <a16:creationId xmlns:a16="http://schemas.microsoft.com/office/drawing/2014/main" id="{92E0AC4B-8FBA-4F64-B445-8F90A43F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3014" name="Line 11">
              <a:extLst>
                <a:ext uri="{FF2B5EF4-FFF2-40B4-BE49-F238E27FC236}">
                  <a16:creationId xmlns:a16="http://schemas.microsoft.com/office/drawing/2014/main" id="{AE19DD63-2B3B-4AC9-9A79-4EB87212B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5" name="Oval 12">
              <a:extLst>
                <a:ext uri="{FF2B5EF4-FFF2-40B4-BE49-F238E27FC236}">
                  <a16:creationId xmlns:a16="http://schemas.microsoft.com/office/drawing/2014/main" id="{91E8EB53-AD3C-4455-92B8-501DA8780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3016" name="Line 13">
              <a:extLst>
                <a:ext uri="{FF2B5EF4-FFF2-40B4-BE49-F238E27FC236}">
                  <a16:creationId xmlns:a16="http://schemas.microsoft.com/office/drawing/2014/main" id="{26FC0C04-2FC2-4AEE-AF18-2FC1AEF0A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7" name="Oval 14">
              <a:extLst>
                <a:ext uri="{FF2B5EF4-FFF2-40B4-BE49-F238E27FC236}">
                  <a16:creationId xmlns:a16="http://schemas.microsoft.com/office/drawing/2014/main" id="{AA3E5C00-3500-418F-8704-E5801BE5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3018" name="Line 15">
              <a:extLst>
                <a:ext uri="{FF2B5EF4-FFF2-40B4-BE49-F238E27FC236}">
                  <a16:creationId xmlns:a16="http://schemas.microsoft.com/office/drawing/2014/main" id="{921276C9-974D-46D0-88F7-B01A8FFFC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9" name="Oval 16">
              <a:extLst>
                <a:ext uri="{FF2B5EF4-FFF2-40B4-BE49-F238E27FC236}">
                  <a16:creationId xmlns:a16="http://schemas.microsoft.com/office/drawing/2014/main" id="{9DB3C4F3-EFE9-46C5-B9E8-1C92F407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3020" name="Oval 17">
              <a:extLst>
                <a:ext uri="{FF2B5EF4-FFF2-40B4-BE49-F238E27FC236}">
                  <a16:creationId xmlns:a16="http://schemas.microsoft.com/office/drawing/2014/main" id="{A29276F2-6DD7-4621-BA8D-5C11103B7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3021" name="Oval 18">
              <a:extLst>
                <a:ext uri="{FF2B5EF4-FFF2-40B4-BE49-F238E27FC236}">
                  <a16:creationId xmlns:a16="http://schemas.microsoft.com/office/drawing/2014/main" id="{B4EA36C6-692E-40E9-8F38-CAD5F418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3022" name="Line 19">
              <a:extLst>
                <a:ext uri="{FF2B5EF4-FFF2-40B4-BE49-F238E27FC236}">
                  <a16:creationId xmlns:a16="http://schemas.microsoft.com/office/drawing/2014/main" id="{05414CC6-5BCB-4307-977A-A2A3858A8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23" name="Oval 20">
              <a:extLst>
                <a:ext uri="{FF2B5EF4-FFF2-40B4-BE49-F238E27FC236}">
                  <a16:creationId xmlns:a16="http://schemas.microsoft.com/office/drawing/2014/main" id="{E830B352-0E21-41BE-AA0B-5D3082020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82952" name="Group 27">
            <a:extLst>
              <a:ext uri="{FF2B5EF4-FFF2-40B4-BE49-F238E27FC236}">
                <a16:creationId xmlns:a16="http://schemas.microsoft.com/office/drawing/2014/main" id="{636F5A72-A363-4994-B304-905562B904B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51338"/>
            <a:ext cx="3087688" cy="2506662"/>
            <a:chOff x="2649" y="2016"/>
            <a:chExt cx="2496" cy="1628"/>
          </a:xfrm>
        </p:grpSpPr>
        <p:sp>
          <p:nvSpPr>
            <p:cNvPr id="82969" name="Rectangle 28">
              <a:extLst>
                <a:ext uri="{FF2B5EF4-FFF2-40B4-BE49-F238E27FC236}">
                  <a16:creationId xmlns:a16="http://schemas.microsoft.com/office/drawing/2014/main" id="{BA232B9F-9BD7-4B48-A6BB-1D00DC7D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112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70" name="Line 29">
              <a:extLst>
                <a:ext uri="{FF2B5EF4-FFF2-40B4-BE49-F238E27FC236}">
                  <a16:creationId xmlns:a16="http://schemas.microsoft.com/office/drawing/2014/main" id="{2F7173F2-4A8E-4038-BDF4-46D96950B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Line 30">
              <a:extLst>
                <a:ext uri="{FF2B5EF4-FFF2-40B4-BE49-F238E27FC236}">
                  <a16:creationId xmlns:a16="http://schemas.microsoft.com/office/drawing/2014/main" id="{E1B8B633-278E-423C-9308-4B2061629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2" name="Rectangle 31">
              <a:extLst>
                <a:ext uri="{FF2B5EF4-FFF2-40B4-BE49-F238E27FC236}">
                  <a16:creationId xmlns:a16="http://schemas.microsoft.com/office/drawing/2014/main" id="{6A5648E1-85AA-4BDA-90EC-B56487AF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2429"/>
              <a:ext cx="538" cy="1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73" name="Line 32">
              <a:extLst>
                <a:ext uri="{FF2B5EF4-FFF2-40B4-BE49-F238E27FC236}">
                  <a16:creationId xmlns:a16="http://schemas.microsoft.com/office/drawing/2014/main" id="{6285536E-D781-4E99-AE2F-CAA1C168B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4" name="Line 33">
              <a:extLst>
                <a:ext uri="{FF2B5EF4-FFF2-40B4-BE49-F238E27FC236}">
                  <a16:creationId xmlns:a16="http://schemas.microsoft.com/office/drawing/2014/main" id="{B72EEC36-8609-48AC-917E-EDC57EF92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CC5E419F-972A-4EC6-A4D6-1A4AF915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2779"/>
              <a:ext cx="574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76" name="Line 35">
              <a:extLst>
                <a:ext uri="{FF2B5EF4-FFF2-40B4-BE49-F238E27FC236}">
                  <a16:creationId xmlns:a16="http://schemas.microsoft.com/office/drawing/2014/main" id="{008E2F89-A22B-4776-87B1-16150E658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7" name="Line 36">
              <a:extLst>
                <a:ext uri="{FF2B5EF4-FFF2-40B4-BE49-F238E27FC236}">
                  <a16:creationId xmlns:a16="http://schemas.microsoft.com/office/drawing/2014/main" id="{9BE7661B-3910-41EB-9E51-527FD3109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8" name="Line 37">
              <a:extLst>
                <a:ext uri="{FF2B5EF4-FFF2-40B4-BE49-F238E27FC236}">
                  <a16:creationId xmlns:a16="http://schemas.microsoft.com/office/drawing/2014/main" id="{73BEFC4A-09D3-425F-A716-6492D3F73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207"/>
              <a:ext cx="323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Line 38">
              <a:extLst>
                <a:ext uri="{FF2B5EF4-FFF2-40B4-BE49-F238E27FC236}">
                  <a16:creationId xmlns:a16="http://schemas.microsoft.com/office/drawing/2014/main" id="{8E59613A-98E3-4A52-8414-D86226C15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2525"/>
              <a:ext cx="323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0" name="Rectangle 39">
              <a:extLst>
                <a:ext uri="{FF2B5EF4-FFF2-40B4-BE49-F238E27FC236}">
                  <a16:creationId xmlns:a16="http://schemas.microsoft.com/office/drawing/2014/main" id="{2A169F11-09DA-45AE-8468-BE1177B0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779"/>
              <a:ext cx="539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81" name="Line 40">
              <a:extLst>
                <a:ext uri="{FF2B5EF4-FFF2-40B4-BE49-F238E27FC236}">
                  <a16:creationId xmlns:a16="http://schemas.microsoft.com/office/drawing/2014/main" id="{181AF5A0-3325-4AAC-9A39-23B38E64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41">
              <a:extLst>
                <a:ext uri="{FF2B5EF4-FFF2-40B4-BE49-F238E27FC236}">
                  <a16:creationId xmlns:a16="http://schemas.microsoft.com/office/drawing/2014/main" id="{CE6D81EA-5942-4F9D-B046-4461CB92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Rectangle 42">
              <a:extLst>
                <a:ext uri="{FF2B5EF4-FFF2-40B4-BE49-F238E27FC236}">
                  <a16:creationId xmlns:a16="http://schemas.microsoft.com/office/drawing/2014/main" id="{418D1B15-4841-4CEA-BEB5-388B2D14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095"/>
              <a:ext cx="538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84" name="Line 43">
              <a:extLst>
                <a:ext uri="{FF2B5EF4-FFF2-40B4-BE49-F238E27FC236}">
                  <a16:creationId xmlns:a16="http://schemas.microsoft.com/office/drawing/2014/main" id="{693E75F5-DB8A-4939-BD1C-3C0E9AA55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5" name="Line 44">
              <a:extLst>
                <a:ext uri="{FF2B5EF4-FFF2-40B4-BE49-F238E27FC236}">
                  <a16:creationId xmlns:a16="http://schemas.microsoft.com/office/drawing/2014/main" id="{951FBEBA-B00C-4FB9-9326-FDE7E4C37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6" name="Rectangle 45">
              <a:extLst>
                <a:ext uri="{FF2B5EF4-FFF2-40B4-BE49-F238E27FC236}">
                  <a16:creationId xmlns:a16="http://schemas.microsoft.com/office/drawing/2014/main" id="{DE15D9C0-0CAB-451E-8F10-A92AA0C2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3414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87" name="Line 46">
              <a:extLst>
                <a:ext uri="{FF2B5EF4-FFF2-40B4-BE49-F238E27FC236}">
                  <a16:creationId xmlns:a16="http://schemas.microsoft.com/office/drawing/2014/main" id="{1E494D21-7355-4108-BFA0-B7102F6D6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Line 47">
              <a:extLst>
                <a:ext uri="{FF2B5EF4-FFF2-40B4-BE49-F238E27FC236}">
                  <a16:creationId xmlns:a16="http://schemas.microsoft.com/office/drawing/2014/main" id="{64332AF2-E664-457C-8354-6C6C9BE40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9" name="Rectangle 48">
              <a:extLst>
                <a:ext uri="{FF2B5EF4-FFF2-40B4-BE49-F238E27FC236}">
                  <a16:creationId xmlns:a16="http://schemas.microsoft.com/office/drawing/2014/main" id="{C478338D-F9DE-412B-BD5B-A1259198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128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90" name="Line 49">
              <a:extLst>
                <a:ext uri="{FF2B5EF4-FFF2-40B4-BE49-F238E27FC236}">
                  <a16:creationId xmlns:a16="http://schemas.microsoft.com/office/drawing/2014/main" id="{0DA73ADE-8E06-462D-9B64-460DBB316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1" name="Line 50">
              <a:extLst>
                <a:ext uri="{FF2B5EF4-FFF2-40B4-BE49-F238E27FC236}">
                  <a16:creationId xmlns:a16="http://schemas.microsoft.com/office/drawing/2014/main" id="{282186C2-E4AB-4E6D-AC97-9D350A14E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2" name="Line 51">
              <a:extLst>
                <a:ext uri="{FF2B5EF4-FFF2-40B4-BE49-F238E27FC236}">
                  <a16:creationId xmlns:a16="http://schemas.microsoft.com/office/drawing/2014/main" id="{BC2D2A92-483C-439E-8C0F-1114E5B66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191"/>
              <a:ext cx="359" cy="22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3" name="Line 52">
              <a:extLst>
                <a:ext uri="{FF2B5EF4-FFF2-40B4-BE49-F238E27FC236}">
                  <a16:creationId xmlns:a16="http://schemas.microsoft.com/office/drawing/2014/main" id="{8E4F11AD-D6EA-463E-9504-7E82BC217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874"/>
              <a:ext cx="251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4" name="Line 53">
              <a:extLst>
                <a:ext uri="{FF2B5EF4-FFF2-40B4-BE49-F238E27FC236}">
                  <a16:creationId xmlns:a16="http://schemas.microsoft.com/office/drawing/2014/main" id="{45E8D3CC-C63E-4D4C-BAFC-2990D08FD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525"/>
              <a:ext cx="430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5" name="Line 54">
              <a:extLst>
                <a:ext uri="{FF2B5EF4-FFF2-40B4-BE49-F238E27FC236}">
                  <a16:creationId xmlns:a16="http://schemas.microsoft.com/office/drawing/2014/main" id="{89317428-C74E-4421-8FB5-E819835D8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" y="2874"/>
              <a:ext cx="466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6" name="Text Box 55">
              <a:extLst>
                <a:ext uri="{FF2B5EF4-FFF2-40B4-BE49-F238E27FC236}">
                  <a16:creationId xmlns:a16="http://schemas.microsoft.com/office/drawing/2014/main" id="{D673B721-4733-4C2C-A005-D1606BE2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2389"/>
              <a:ext cx="28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997" name="Text Box 56">
              <a:extLst>
                <a:ext uri="{FF2B5EF4-FFF2-40B4-BE49-F238E27FC236}">
                  <a16:creationId xmlns:a16="http://schemas.microsoft.com/office/drawing/2014/main" id="{BDB73FB3-4054-4101-8C3F-B8E02D442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751"/>
              <a:ext cx="29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998" name="Text Box 57">
              <a:extLst>
                <a:ext uri="{FF2B5EF4-FFF2-40B4-BE49-F238E27FC236}">
                  <a16:creationId xmlns:a16="http://schemas.microsoft.com/office/drawing/2014/main" id="{32990599-5274-4022-9705-79B362316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" y="3069"/>
              <a:ext cx="29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999" name="Text Box 58">
              <a:extLst>
                <a:ext uri="{FF2B5EF4-FFF2-40B4-BE49-F238E27FC236}">
                  <a16:creationId xmlns:a16="http://schemas.microsoft.com/office/drawing/2014/main" id="{D0EB70A0-D393-4B17-B45F-42B5BE014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3387"/>
              <a:ext cx="30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3000" name="Text Box 59">
              <a:extLst>
                <a:ext uri="{FF2B5EF4-FFF2-40B4-BE49-F238E27FC236}">
                  <a16:creationId xmlns:a16="http://schemas.microsoft.com/office/drawing/2014/main" id="{75E659A5-367A-4693-8C30-282B40636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" y="3087"/>
              <a:ext cx="2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3001" name="Text Box 60">
              <a:extLst>
                <a:ext uri="{FF2B5EF4-FFF2-40B4-BE49-F238E27FC236}">
                  <a16:creationId xmlns:a16="http://schemas.microsoft.com/office/drawing/2014/main" id="{260D0307-A51C-429E-BD17-D915E9D77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2751"/>
              <a:ext cx="28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3002" name="Text Box 61">
              <a:extLst>
                <a:ext uri="{FF2B5EF4-FFF2-40B4-BE49-F238E27FC236}">
                  <a16:creationId xmlns:a16="http://schemas.microsoft.com/office/drawing/2014/main" id="{169056EE-496F-4FF6-A55E-1BA4F5C63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720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3" name="Text Box 62">
              <a:extLst>
                <a:ext uri="{FF2B5EF4-FFF2-40B4-BE49-F238E27FC236}">
                  <a16:creationId xmlns:a16="http://schemas.microsoft.com/office/drawing/2014/main" id="{785A635C-45DB-499B-B0FE-60C0CE1A8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720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4" name="Text Box 63">
              <a:extLst>
                <a:ext uri="{FF2B5EF4-FFF2-40B4-BE49-F238E27FC236}">
                  <a16:creationId xmlns:a16="http://schemas.microsoft.com/office/drawing/2014/main" id="{25172141-B2FB-4C3A-87A8-E33FE72E6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3070"/>
              <a:ext cx="27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5" name="Text Box 64">
              <a:extLst>
                <a:ext uri="{FF2B5EF4-FFF2-40B4-BE49-F238E27FC236}">
                  <a16:creationId xmlns:a16="http://schemas.microsoft.com/office/drawing/2014/main" id="{10A2C88B-6C04-4E1F-A8EC-743100733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3070"/>
              <a:ext cx="27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6" name="Text Box 65">
              <a:extLst>
                <a:ext uri="{FF2B5EF4-FFF2-40B4-BE49-F238E27FC236}">
                  <a16:creationId xmlns:a16="http://schemas.microsoft.com/office/drawing/2014/main" id="{097BA5B9-51B1-4BA5-847F-E3ED37C01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" y="3341"/>
              <a:ext cx="27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7" name="Text Box 66">
              <a:extLst>
                <a:ext uri="{FF2B5EF4-FFF2-40B4-BE49-F238E27FC236}">
                  <a16:creationId xmlns:a16="http://schemas.microsoft.com/office/drawing/2014/main" id="{A9AF9566-98C2-4829-AD7A-FAB6B1BBE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3341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8" name="Text Box 67">
              <a:extLst>
                <a:ext uri="{FF2B5EF4-FFF2-40B4-BE49-F238E27FC236}">
                  <a16:creationId xmlns:a16="http://schemas.microsoft.com/office/drawing/2014/main" id="{7CAF96F4-12C9-407B-909A-777F3FDA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3039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9" name="Rectangle 68">
              <a:extLst>
                <a:ext uri="{FF2B5EF4-FFF2-40B4-BE49-F238E27FC236}">
                  <a16:creationId xmlns:a16="http://schemas.microsoft.com/office/drawing/2014/main" id="{48F805F5-4ED9-4153-AE85-7D8C44A34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2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3010" name="Rectangle 69">
              <a:extLst>
                <a:ext uri="{FF2B5EF4-FFF2-40B4-BE49-F238E27FC236}">
                  <a16:creationId xmlns:a16="http://schemas.microsoft.com/office/drawing/2014/main" id="{52C79605-EFFB-43D7-9D03-C69B5D56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95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</p:grpSp>
      <p:grpSp>
        <p:nvGrpSpPr>
          <p:cNvPr id="82953" name="Group 85">
            <a:extLst>
              <a:ext uri="{FF2B5EF4-FFF2-40B4-BE49-F238E27FC236}">
                <a16:creationId xmlns:a16="http://schemas.microsoft.com/office/drawing/2014/main" id="{C52B5CC2-E989-4DCB-ADD3-CE11B3DFFDA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962400"/>
            <a:ext cx="2133600" cy="2454275"/>
            <a:chOff x="4128" y="2630"/>
            <a:chExt cx="1344" cy="1690"/>
          </a:xfrm>
        </p:grpSpPr>
        <p:sp>
          <p:nvSpPr>
            <p:cNvPr id="82956" name="Line 71">
              <a:extLst>
                <a:ext uri="{FF2B5EF4-FFF2-40B4-BE49-F238E27FC236}">
                  <a16:creationId xmlns:a16="http://schemas.microsoft.com/office/drawing/2014/main" id="{999198B7-BFB4-4D6E-B9C0-653DEC903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3590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57" name="Line 72">
              <a:extLst>
                <a:ext uri="{FF2B5EF4-FFF2-40B4-BE49-F238E27FC236}">
                  <a16:creationId xmlns:a16="http://schemas.microsoft.com/office/drawing/2014/main" id="{CD542EF6-9275-4BD7-AD13-D40641BB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705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58" name="Oval 73">
              <a:extLst>
                <a:ext uri="{FF2B5EF4-FFF2-40B4-BE49-F238E27FC236}">
                  <a16:creationId xmlns:a16="http://schemas.microsoft.com/office/drawing/2014/main" id="{41C8D8F6-EB66-4B68-BBC8-89AE6ABB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3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2959" name="Line 74">
              <a:extLst>
                <a:ext uri="{FF2B5EF4-FFF2-40B4-BE49-F238E27FC236}">
                  <a16:creationId xmlns:a16="http://schemas.microsoft.com/office/drawing/2014/main" id="{3AF3F3B9-9368-47FD-AC9E-E227EAF23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095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0" name="Line 76">
              <a:extLst>
                <a:ext uri="{FF2B5EF4-FFF2-40B4-BE49-F238E27FC236}">
                  <a16:creationId xmlns:a16="http://schemas.microsoft.com/office/drawing/2014/main" id="{85076DA0-39EE-4D3F-BD94-456EA8913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542"/>
              <a:ext cx="33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1" name="Oval 77">
              <a:extLst>
                <a:ext uri="{FF2B5EF4-FFF2-40B4-BE49-F238E27FC236}">
                  <a16:creationId xmlns:a16="http://schemas.microsoft.com/office/drawing/2014/main" id="{7F41B6AD-D76B-45F6-8A1C-C5B031D0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4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2962" name="Line 78">
              <a:extLst>
                <a:ext uri="{FF2B5EF4-FFF2-40B4-BE49-F238E27FC236}">
                  <a16:creationId xmlns:a16="http://schemas.microsoft.com/office/drawing/2014/main" id="{EADD1866-C697-4B03-B9DB-56DF74270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819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3" name="Oval 79">
              <a:extLst>
                <a:ext uri="{FF2B5EF4-FFF2-40B4-BE49-F238E27FC236}">
                  <a16:creationId xmlns:a16="http://schemas.microsoft.com/office/drawing/2014/main" id="{C0A3F370-5E95-4378-A9A1-D469DE3B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40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2964" name="Oval 80">
              <a:extLst>
                <a:ext uri="{FF2B5EF4-FFF2-40B4-BE49-F238E27FC236}">
                  <a16:creationId xmlns:a16="http://schemas.microsoft.com/office/drawing/2014/main" id="{89B88F84-41B7-4F68-A233-221FC5718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8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2965" name="Oval 81">
              <a:extLst>
                <a:ext uri="{FF2B5EF4-FFF2-40B4-BE49-F238E27FC236}">
                  <a16:creationId xmlns:a16="http://schemas.microsoft.com/office/drawing/2014/main" id="{8EFDE195-4D93-468D-BD6C-21D3308D5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8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2966" name="Line 82">
              <a:extLst>
                <a:ext uri="{FF2B5EF4-FFF2-40B4-BE49-F238E27FC236}">
                  <a16:creationId xmlns:a16="http://schemas.microsoft.com/office/drawing/2014/main" id="{8E0F1E30-FD62-4679-BAB9-200F3C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06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7" name="Oval 83">
              <a:extLst>
                <a:ext uri="{FF2B5EF4-FFF2-40B4-BE49-F238E27FC236}">
                  <a16:creationId xmlns:a16="http://schemas.microsoft.com/office/drawing/2014/main" id="{6600815E-80C8-4435-A59B-1DBE3BC3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35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968" name="Oval 84">
              <a:extLst>
                <a:ext uri="{FF2B5EF4-FFF2-40B4-BE49-F238E27FC236}">
                  <a16:creationId xmlns:a16="http://schemas.microsoft.com/office/drawing/2014/main" id="{7CA30B25-29E7-4307-B764-D00CD180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82954" name="Text Box 86">
            <a:extLst>
              <a:ext uri="{FF2B5EF4-FFF2-40B4-BE49-F238E27FC236}">
                <a16:creationId xmlns:a16="http://schemas.microsoft.com/office/drawing/2014/main" id="{19D777E8-A412-4C8F-8AE9-8773EBF5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树</a:t>
            </a:r>
          </a:p>
        </p:txBody>
      </p:sp>
      <p:sp>
        <p:nvSpPr>
          <p:cNvPr id="82955" name="Text Box 87">
            <a:extLst>
              <a:ext uri="{FF2B5EF4-FFF2-40B4-BE49-F238E27FC236}">
                <a16:creationId xmlns:a16="http://schemas.microsoft.com/office/drawing/2014/main" id="{3BD88BB6-A0F6-459C-939C-861791EC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对应的二叉树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10902</TotalTime>
  <Words>5182</Words>
  <Application>Microsoft Office PowerPoint</Application>
  <PresentationFormat>全屏显示(4:3)</PresentationFormat>
  <Paragraphs>1131</Paragraphs>
  <Slides>40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黑体</vt:lpstr>
      <vt:lpstr>宋体</vt:lpstr>
      <vt:lpstr>Arial</vt:lpstr>
      <vt:lpstr>Garamond</vt:lpstr>
      <vt:lpstr>Tahoma</vt:lpstr>
      <vt:lpstr>Times New Roman</vt:lpstr>
      <vt:lpstr>Wingdings</vt:lpstr>
      <vt:lpstr>数字图像处理</vt:lpstr>
      <vt:lpstr>位图图像</vt:lpstr>
      <vt:lpstr>一、增加新指针</vt:lpstr>
      <vt:lpstr>二、利用空指针</vt:lpstr>
      <vt:lpstr>二、利用空指针</vt:lpstr>
      <vt:lpstr>二、利用空指针</vt:lpstr>
      <vt:lpstr>一、树的存储结构</vt:lpstr>
      <vt:lpstr>一、树的存储结构</vt:lpstr>
      <vt:lpstr>一、树的存储结构</vt:lpstr>
      <vt:lpstr>一、树的存储结构</vt:lpstr>
      <vt:lpstr>二、树与二叉树的对应关系</vt:lpstr>
      <vt:lpstr>PowerPoint 演示文稿</vt:lpstr>
      <vt:lpstr>PowerPoint 演示文稿</vt:lpstr>
      <vt:lpstr>三、森林与二叉树的对应关系</vt:lpstr>
      <vt:lpstr>四、树的遍历</vt:lpstr>
      <vt:lpstr>四、树的遍历</vt:lpstr>
      <vt:lpstr>四、树的遍历</vt:lpstr>
      <vt:lpstr>四、树的遍历</vt:lpstr>
      <vt:lpstr>一、最优二叉树</vt:lpstr>
      <vt:lpstr>一、最优二叉树</vt:lpstr>
      <vt:lpstr>一、最优二叉树</vt:lpstr>
      <vt:lpstr>二、Huffman树(构造)</vt:lpstr>
      <vt:lpstr>二、Huffman树(算法)</vt:lpstr>
      <vt:lpstr>二、Huffman树(举例)</vt:lpstr>
      <vt:lpstr>PowerPoint 演示文稿</vt:lpstr>
      <vt:lpstr>二、Huffman树(定义结点[三叉链表])</vt:lpstr>
      <vt:lpstr>二、Huffman树(定义结点[三叉链表])</vt:lpstr>
      <vt:lpstr>二、Huffman树(程序)</vt:lpstr>
      <vt:lpstr>三、Huffman编码</vt:lpstr>
      <vt:lpstr>三、Huffman编码</vt:lpstr>
      <vt:lpstr>三、Huffman编码</vt:lpstr>
      <vt:lpstr>三、Huffman编码</vt:lpstr>
      <vt:lpstr>三、Huffman编码</vt:lpstr>
      <vt:lpstr>三、Huffman编码(算法)</vt:lpstr>
      <vt:lpstr>三、Huffman编码(程序)</vt:lpstr>
      <vt:lpstr>四、Huffman译码(算法)</vt:lpstr>
      <vt:lpstr>四、Huffman译码</vt:lpstr>
      <vt:lpstr>四、Huffman译码(程序)</vt:lpstr>
      <vt:lpstr>实验内容具体解读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1025</cp:revision>
  <cp:lastPrinted>1601-01-01T00:00:00Z</cp:lastPrinted>
  <dcterms:created xsi:type="dcterms:W3CDTF">2002-05-23T03:32:32Z</dcterms:created>
  <dcterms:modified xsi:type="dcterms:W3CDTF">2021-10-24T08:15:40Z</dcterms:modified>
</cp:coreProperties>
</file>