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1"/>
  </p:notesMasterIdLst>
  <p:handoutMasterIdLst>
    <p:handoutMasterId r:id="rId42"/>
  </p:handoutMasterIdLst>
  <p:sldIdLst>
    <p:sldId id="323" r:id="rId2"/>
    <p:sldId id="428" r:id="rId3"/>
    <p:sldId id="324" r:id="rId4"/>
    <p:sldId id="429" r:id="rId5"/>
    <p:sldId id="431" r:id="rId6"/>
    <p:sldId id="326" r:id="rId7"/>
    <p:sldId id="325" r:id="rId8"/>
    <p:sldId id="327" r:id="rId9"/>
    <p:sldId id="328" r:id="rId10"/>
    <p:sldId id="329" r:id="rId11"/>
    <p:sldId id="432" r:id="rId12"/>
    <p:sldId id="375" r:id="rId13"/>
    <p:sldId id="376" r:id="rId14"/>
    <p:sldId id="402" r:id="rId15"/>
    <p:sldId id="406" r:id="rId16"/>
    <p:sldId id="409" r:id="rId17"/>
    <p:sldId id="407" r:id="rId18"/>
    <p:sldId id="411" r:id="rId19"/>
    <p:sldId id="410" r:id="rId20"/>
    <p:sldId id="408" r:id="rId21"/>
    <p:sldId id="330" r:id="rId22"/>
    <p:sldId id="331" r:id="rId23"/>
    <p:sldId id="332" r:id="rId24"/>
    <p:sldId id="333" r:id="rId25"/>
    <p:sldId id="334" r:id="rId26"/>
    <p:sldId id="335" r:id="rId27"/>
    <p:sldId id="444" r:id="rId28"/>
    <p:sldId id="336" r:id="rId29"/>
    <p:sldId id="352" r:id="rId30"/>
    <p:sldId id="353" r:id="rId31"/>
    <p:sldId id="354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808080"/>
    <a:srgbClr val="3333CC"/>
    <a:srgbClr val="CADBFA"/>
    <a:srgbClr val="2BDC08"/>
    <a:srgbClr val="FF7C80"/>
    <a:srgbClr val="CC3300"/>
    <a:srgbClr val="DDDDDD"/>
    <a:srgbClr val="AC549B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2723" autoAdjust="0"/>
    <p:restoredTop sz="52217" autoAdjust="0"/>
  </p:normalViewPr>
  <p:slideViewPr>
    <p:cSldViewPr>
      <p:cViewPr varScale="1">
        <p:scale>
          <a:sx n="52" d="100"/>
          <a:sy n="52" d="100"/>
        </p:scale>
        <p:origin x="2664" y="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0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21.xml"/><Relationship Id="rId18" Type="http://schemas.openxmlformats.org/officeDocument/2006/relationships/slide" Target="slides/slide26.xml"/><Relationship Id="rId26" Type="http://schemas.openxmlformats.org/officeDocument/2006/relationships/slide" Target="slides/slide35.xml"/><Relationship Id="rId3" Type="http://schemas.openxmlformats.org/officeDocument/2006/relationships/slide" Target="slides/slide3.xml"/><Relationship Id="rId21" Type="http://schemas.openxmlformats.org/officeDocument/2006/relationships/slide" Target="slides/slide30.xml"/><Relationship Id="rId7" Type="http://schemas.openxmlformats.org/officeDocument/2006/relationships/slide" Target="slides/slide7.xml"/><Relationship Id="rId12" Type="http://schemas.openxmlformats.org/officeDocument/2006/relationships/slide" Target="slides/slide13.xml"/><Relationship Id="rId17" Type="http://schemas.openxmlformats.org/officeDocument/2006/relationships/slide" Target="slides/slide25.xml"/><Relationship Id="rId25" Type="http://schemas.openxmlformats.org/officeDocument/2006/relationships/slide" Target="slides/slide34.xml"/><Relationship Id="rId2" Type="http://schemas.openxmlformats.org/officeDocument/2006/relationships/slide" Target="slides/slide2.xml"/><Relationship Id="rId16" Type="http://schemas.openxmlformats.org/officeDocument/2006/relationships/slide" Target="slides/slide24.xml"/><Relationship Id="rId20" Type="http://schemas.openxmlformats.org/officeDocument/2006/relationships/slide" Target="slides/slide29.xml"/><Relationship Id="rId29" Type="http://schemas.openxmlformats.org/officeDocument/2006/relationships/slide" Target="slides/slide38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2.xml"/><Relationship Id="rId24" Type="http://schemas.openxmlformats.org/officeDocument/2006/relationships/slide" Target="slides/slide33.xml"/><Relationship Id="rId5" Type="http://schemas.openxmlformats.org/officeDocument/2006/relationships/slide" Target="slides/slide5.xml"/><Relationship Id="rId15" Type="http://schemas.openxmlformats.org/officeDocument/2006/relationships/slide" Target="slides/slide23.xml"/><Relationship Id="rId23" Type="http://schemas.openxmlformats.org/officeDocument/2006/relationships/slide" Target="slides/slide32.xml"/><Relationship Id="rId28" Type="http://schemas.openxmlformats.org/officeDocument/2006/relationships/slide" Target="slides/slide37.xml"/><Relationship Id="rId10" Type="http://schemas.openxmlformats.org/officeDocument/2006/relationships/slide" Target="slides/slide11.xml"/><Relationship Id="rId19" Type="http://schemas.openxmlformats.org/officeDocument/2006/relationships/slide" Target="slides/slide27.xml"/><Relationship Id="rId4" Type="http://schemas.openxmlformats.org/officeDocument/2006/relationships/slide" Target="slides/slide4.xml"/><Relationship Id="rId9" Type="http://schemas.openxmlformats.org/officeDocument/2006/relationships/slide" Target="slides/slide10.xml"/><Relationship Id="rId14" Type="http://schemas.openxmlformats.org/officeDocument/2006/relationships/slide" Target="slides/slide22.xml"/><Relationship Id="rId22" Type="http://schemas.openxmlformats.org/officeDocument/2006/relationships/slide" Target="slides/slide31.xml"/><Relationship Id="rId27" Type="http://schemas.openxmlformats.org/officeDocument/2006/relationships/slide" Target="slides/slide36.xml"/><Relationship Id="rId30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1026">
            <a:extLst>
              <a:ext uri="{FF2B5EF4-FFF2-40B4-BE49-F238E27FC236}">
                <a16:creationId xmlns:a16="http://schemas.microsoft.com/office/drawing/2014/main" id="{F3FE29D4-F57F-415B-BEA4-4673F1AFFF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0531" name="Rectangle 1027">
            <a:extLst>
              <a:ext uri="{FF2B5EF4-FFF2-40B4-BE49-F238E27FC236}">
                <a16:creationId xmlns:a16="http://schemas.microsoft.com/office/drawing/2014/main" id="{EADFCDFF-3C13-44D0-A06A-A6157A85C6C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2" name="Rectangle 1028">
            <a:extLst>
              <a:ext uri="{FF2B5EF4-FFF2-40B4-BE49-F238E27FC236}">
                <a16:creationId xmlns:a16="http://schemas.microsoft.com/office/drawing/2014/main" id="{7CE2A3BE-9901-4CCF-9825-B3016EAB0D4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3" name="Rectangle 1029">
            <a:extLst>
              <a:ext uri="{FF2B5EF4-FFF2-40B4-BE49-F238E27FC236}">
                <a16:creationId xmlns:a16="http://schemas.microsoft.com/office/drawing/2014/main" id="{2CD5FEA1-685C-4FE4-8CB9-A67880EBFC3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CED0755-11E5-4D68-AA7E-A8B881C794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B5E47968-4FF0-4121-BB64-F3F0FB12960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EE1ABD88-633B-44E8-8FDC-637CE73CD27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3501528-5D72-4AA4-A416-5E57B4F5401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>
            <a:extLst>
              <a:ext uri="{FF2B5EF4-FFF2-40B4-BE49-F238E27FC236}">
                <a16:creationId xmlns:a16="http://schemas.microsoft.com/office/drawing/2014/main" id="{CB687060-8664-4F63-95A3-1F6D32E3B40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8310" name="Rectangle 6">
            <a:extLst>
              <a:ext uri="{FF2B5EF4-FFF2-40B4-BE49-F238E27FC236}">
                <a16:creationId xmlns:a16="http://schemas.microsoft.com/office/drawing/2014/main" id="{F7836DFF-0781-4385-8487-7E786489F9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>
            <a:extLst>
              <a:ext uri="{FF2B5EF4-FFF2-40B4-BE49-F238E27FC236}">
                <a16:creationId xmlns:a16="http://schemas.microsoft.com/office/drawing/2014/main" id="{FC18A24A-1AC3-4997-89E5-2E7A1851C1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F2735C2-49BF-4078-809D-04FD00A3D4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2735C2-49BF-4078-809D-04FD00A3D496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6560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">
            <a:extLst>
              <a:ext uri="{FF2B5EF4-FFF2-40B4-BE49-F238E27FC236}">
                <a16:creationId xmlns:a16="http://schemas.microsoft.com/office/drawing/2014/main" id="{F0D7BACA-73FF-490E-A251-F24FD6E087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备注占位符 2">
            <a:extLst>
              <a:ext uri="{FF2B5EF4-FFF2-40B4-BE49-F238E27FC236}">
                <a16:creationId xmlns:a16="http://schemas.microsoft.com/office/drawing/2014/main" id="{EA4071A3-7DF8-41A5-8B3D-AADD0F24C8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37220" name="灯片编号占位符 3">
            <a:extLst>
              <a:ext uri="{FF2B5EF4-FFF2-40B4-BE49-F238E27FC236}">
                <a16:creationId xmlns:a16="http://schemas.microsoft.com/office/drawing/2014/main" id="{3699DF3B-75EA-47F1-9AEF-A2999552A9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98D8F17-BB9D-4303-BE19-4DFA2B0325DB}" type="slidenum">
              <a:rPr lang="zh-CN" altLang="en-US" sz="1200" smtClean="0"/>
              <a:pPr/>
              <a:t>22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2735C2-49BF-4078-809D-04FD00A3D496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7476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2735C2-49BF-4078-809D-04FD00A3D496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1048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幻灯片图像占位符 1">
            <a:extLst>
              <a:ext uri="{FF2B5EF4-FFF2-40B4-BE49-F238E27FC236}">
                <a16:creationId xmlns:a16="http://schemas.microsoft.com/office/drawing/2014/main" id="{69802DF5-F4E2-4A94-B443-B226453180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备注占位符 2">
            <a:extLst>
              <a:ext uri="{FF2B5EF4-FFF2-40B4-BE49-F238E27FC236}">
                <a16:creationId xmlns:a16="http://schemas.microsoft.com/office/drawing/2014/main" id="{529E0889-6275-47A4-9253-3F8C82B86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zh-CN" altLang="en-US" b="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141316" name="灯片编号占位符 3">
            <a:extLst>
              <a:ext uri="{FF2B5EF4-FFF2-40B4-BE49-F238E27FC236}">
                <a16:creationId xmlns:a16="http://schemas.microsoft.com/office/drawing/2014/main" id="{4659D575-23EF-4A8D-B77E-12FF562701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561BB1D-D19A-4A89-A1F2-B456346BFDD1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幻灯片图像占位符 1">
            <a:extLst>
              <a:ext uri="{FF2B5EF4-FFF2-40B4-BE49-F238E27FC236}">
                <a16:creationId xmlns:a16="http://schemas.microsoft.com/office/drawing/2014/main" id="{978614D9-2340-4D74-8FDE-FFE03BA453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备注占位符 2">
            <a:extLst>
              <a:ext uri="{FF2B5EF4-FFF2-40B4-BE49-F238E27FC236}">
                <a16:creationId xmlns:a16="http://schemas.microsoft.com/office/drawing/2014/main" id="{DE906E9F-F72C-4950-9A4E-71B559F7C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 dirty="0"/>
          </a:p>
          <a:p>
            <a:endParaRPr lang="zh-CN" altLang="en-US" b="0" dirty="0"/>
          </a:p>
        </p:txBody>
      </p:sp>
      <p:sp>
        <p:nvSpPr>
          <p:cNvPr id="143364" name="灯片编号占位符 3">
            <a:extLst>
              <a:ext uri="{FF2B5EF4-FFF2-40B4-BE49-F238E27FC236}">
                <a16:creationId xmlns:a16="http://schemas.microsoft.com/office/drawing/2014/main" id="{F1450A95-2B5A-4E0F-9D08-74C1865D49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17917B6-5DDC-42E7-82E4-FD54ACC17666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幻灯片图像占位符 1">
            <a:extLst>
              <a:ext uri="{FF2B5EF4-FFF2-40B4-BE49-F238E27FC236}">
                <a16:creationId xmlns:a16="http://schemas.microsoft.com/office/drawing/2014/main" id="{978614D9-2340-4D74-8FDE-FFE03BA453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备注占位符 2">
            <a:extLst>
              <a:ext uri="{FF2B5EF4-FFF2-40B4-BE49-F238E27FC236}">
                <a16:creationId xmlns:a16="http://schemas.microsoft.com/office/drawing/2014/main" id="{DE906E9F-F72C-4950-9A4E-71B559F7C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 dirty="0"/>
          </a:p>
          <a:p>
            <a:endParaRPr lang="zh-CN" altLang="en-US" b="0" dirty="0"/>
          </a:p>
        </p:txBody>
      </p:sp>
      <p:sp>
        <p:nvSpPr>
          <p:cNvPr id="143364" name="灯片编号占位符 3">
            <a:extLst>
              <a:ext uri="{FF2B5EF4-FFF2-40B4-BE49-F238E27FC236}">
                <a16:creationId xmlns:a16="http://schemas.microsoft.com/office/drawing/2014/main" id="{F1450A95-2B5A-4E0F-9D08-74C1865D49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17917B6-5DDC-42E7-82E4-FD54ACC17666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701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2735C2-49BF-4078-809D-04FD00A3D496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7676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幻灯片图像占位符 1">
            <a:extLst>
              <a:ext uri="{FF2B5EF4-FFF2-40B4-BE49-F238E27FC236}">
                <a16:creationId xmlns:a16="http://schemas.microsoft.com/office/drawing/2014/main" id="{392ABFE2-0C47-44B8-9FA2-DA5AF3BBAE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备注占位符 2">
            <a:extLst>
              <a:ext uri="{FF2B5EF4-FFF2-40B4-BE49-F238E27FC236}">
                <a16:creationId xmlns:a16="http://schemas.microsoft.com/office/drawing/2014/main" id="{2549FF48-60E1-48CC-B9D1-29DEDDE16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381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zh-CN" altLang="en-US" b="1" dirty="0"/>
          </a:p>
        </p:txBody>
      </p:sp>
      <p:sp>
        <p:nvSpPr>
          <p:cNvPr id="148484" name="灯片编号占位符 3">
            <a:extLst>
              <a:ext uri="{FF2B5EF4-FFF2-40B4-BE49-F238E27FC236}">
                <a16:creationId xmlns:a16="http://schemas.microsoft.com/office/drawing/2014/main" id="{C9B9BBE7-ECC3-48F0-8DA9-3CCEAEB234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5D635A2-3203-4A72-ACB9-22D6005DEB3D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>
            <a:extLst>
              <a:ext uri="{FF2B5EF4-FFF2-40B4-BE49-F238E27FC236}">
                <a16:creationId xmlns:a16="http://schemas.microsoft.com/office/drawing/2014/main" id="{B7DEDE46-4BF9-4A9D-81EA-D10442A0AF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>
            <a:extLst>
              <a:ext uri="{FF2B5EF4-FFF2-40B4-BE49-F238E27FC236}">
                <a16:creationId xmlns:a16="http://schemas.microsoft.com/office/drawing/2014/main" id="{A388BD09-D596-430E-A529-8B3193150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52580" name="灯片编号占位符 3">
            <a:extLst>
              <a:ext uri="{FF2B5EF4-FFF2-40B4-BE49-F238E27FC236}">
                <a16:creationId xmlns:a16="http://schemas.microsoft.com/office/drawing/2014/main" id="{DA3C412A-9A0D-41C0-9973-3F451F8A66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EFCC5F8-0D48-4FE8-91F2-BDFB20086CEF}" type="slidenum">
              <a:rPr lang="zh-CN" altLang="en-US" sz="1200" smtClean="0"/>
              <a:pPr/>
              <a:t>31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幻灯片图像占位符 1">
            <a:extLst>
              <a:ext uri="{FF2B5EF4-FFF2-40B4-BE49-F238E27FC236}">
                <a16:creationId xmlns:a16="http://schemas.microsoft.com/office/drawing/2014/main" id="{0AD9A0F3-70E3-45EB-83D7-31B634BB89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备注占位符 2">
            <a:extLst>
              <a:ext uri="{FF2B5EF4-FFF2-40B4-BE49-F238E27FC236}">
                <a16:creationId xmlns:a16="http://schemas.microsoft.com/office/drawing/2014/main" id="{A82612A9-F135-442A-9E2E-E366EA8801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628" name="灯片编号占位符 3">
            <a:extLst>
              <a:ext uri="{FF2B5EF4-FFF2-40B4-BE49-F238E27FC236}">
                <a16:creationId xmlns:a16="http://schemas.microsoft.com/office/drawing/2014/main" id="{28E20B31-2B8E-4B84-9959-C612E130A0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3858BC5-9252-45D3-B9C7-33F31F45F136}" type="slidenum">
              <a:rPr lang="zh-CN" altLang="en-US" sz="1200" smtClean="0"/>
              <a:pPr/>
              <a:t>32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2735C2-49BF-4078-809D-04FD00A3D496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06920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>
            <a:extLst>
              <a:ext uri="{FF2B5EF4-FFF2-40B4-BE49-F238E27FC236}">
                <a16:creationId xmlns:a16="http://schemas.microsoft.com/office/drawing/2014/main" id="{42326E09-DB39-43C3-B3F7-F5DE56CE79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备注占位符 2">
            <a:extLst>
              <a:ext uri="{FF2B5EF4-FFF2-40B4-BE49-F238E27FC236}">
                <a16:creationId xmlns:a16="http://schemas.microsoft.com/office/drawing/2014/main" id="{43E7471B-2507-44D9-85F9-0EB0EE85B3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56676" name="灯片编号占位符 3">
            <a:extLst>
              <a:ext uri="{FF2B5EF4-FFF2-40B4-BE49-F238E27FC236}">
                <a16:creationId xmlns:a16="http://schemas.microsoft.com/office/drawing/2014/main" id="{832DB829-9653-4003-B039-E7D8F8A727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9095F-8E23-4261-9565-510B28910978}" type="slidenum">
              <a:rPr lang="zh-CN" altLang="en-US" sz="1200" smtClean="0"/>
              <a:pPr/>
              <a:t>33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2735C2-49BF-4078-809D-04FD00A3D496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7832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幻灯片图像占位符 1">
            <a:extLst>
              <a:ext uri="{FF2B5EF4-FFF2-40B4-BE49-F238E27FC236}">
                <a16:creationId xmlns:a16="http://schemas.microsoft.com/office/drawing/2014/main" id="{941A7948-5F15-4896-AB1A-FA60F2E605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备注占位符 2">
            <a:extLst>
              <a:ext uri="{FF2B5EF4-FFF2-40B4-BE49-F238E27FC236}">
                <a16:creationId xmlns:a16="http://schemas.microsoft.com/office/drawing/2014/main" id="{95574222-149C-477A-AB04-31C0D3B0F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59748" name="灯片编号占位符 3">
            <a:extLst>
              <a:ext uri="{FF2B5EF4-FFF2-40B4-BE49-F238E27FC236}">
                <a16:creationId xmlns:a16="http://schemas.microsoft.com/office/drawing/2014/main" id="{785C6E85-7835-4307-BD4F-717C01CA85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2D307E8-55D4-45AC-A926-26B0F85E4A5F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幻灯片图像占位符 1">
            <a:extLst>
              <a:ext uri="{FF2B5EF4-FFF2-40B4-BE49-F238E27FC236}">
                <a16:creationId xmlns:a16="http://schemas.microsoft.com/office/drawing/2014/main" id="{34078463-C712-4424-8021-A41C087BF1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备注占位符 2">
            <a:extLst>
              <a:ext uri="{FF2B5EF4-FFF2-40B4-BE49-F238E27FC236}">
                <a16:creationId xmlns:a16="http://schemas.microsoft.com/office/drawing/2014/main" id="{8DC65D1E-7531-4F24-9BCB-D095D10E6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 dirty="0"/>
          </a:p>
        </p:txBody>
      </p:sp>
      <p:sp>
        <p:nvSpPr>
          <p:cNvPr id="161796" name="灯片编号占位符 3">
            <a:extLst>
              <a:ext uri="{FF2B5EF4-FFF2-40B4-BE49-F238E27FC236}">
                <a16:creationId xmlns:a16="http://schemas.microsoft.com/office/drawing/2014/main" id="{19C4CA5A-1722-423B-9210-8B366974B3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8CB9EE9-FB00-4CD4-B67C-BDA143B97AC6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2735C2-49BF-4078-809D-04FD00A3D496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3551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幻灯片图像占位符 1">
            <a:extLst>
              <a:ext uri="{FF2B5EF4-FFF2-40B4-BE49-F238E27FC236}">
                <a16:creationId xmlns:a16="http://schemas.microsoft.com/office/drawing/2014/main" id="{68046988-102D-468B-AF0E-A1926DBAE5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备注占位符 2">
            <a:extLst>
              <a:ext uri="{FF2B5EF4-FFF2-40B4-BE49-F238E27FC236}">
                <a16:creationId xmlns:a16="http://schemas.microsoft.com/office/drawing/2014/main" id="{17EC6913-4FC2-4EFE-9EA0-B4494C077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64868" name="灯片编号占位符 3">
            <a:extLst>
              <a:ext uri="{FF2B5EF4-FFF2-40B4-BE49-F238E27FC236}">
                <a16:creationId xmlns:a16="http://schemas.microsoft.com/office/drawing/2014/main" id="{B9BE74EC-EA6B-4661-AA47-E1284177AF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CB871D4-6383-4460-B689-02A641DA4838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2735C2-49BF-4078-809D-04FD00A3D496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8497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2735C2-49BF-4078-809D-04FD00A3D496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9925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2735C2-49BF-4078-809D-04FD00A3D496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0595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>
            <a:extLst>
              <a:ext uri="{FF2B5EF4-FFF2-40B4-BE49-F238E27FC236}">
                <a16:creationId xmlns:a16="http://schemas.microsoft.com/office/drawing/2014/main" id="{9832D958-C235-4EF7-AF73-32727BBDF7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备注占位符 2">
            <a:extLst>
              <a:ext uri="{FF2B5EF4-FFF2-40B4-BE49-F238E27FC236}">
                <a16:creationId xmlns:a16="http://schemas.microsoft.com/office/drawing/2014/main" id="{90E7A06A-57B5-46E1-BD2D-6DA56603D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60" name="灯片编号占位符 3">
            <a:extLst>
              <a:ext uri="{FF2B5EF4-FFF2-40B4-BE49-F238E27FC236}">
                <a16:creationId xmlns:a16="http://schemas.microsoft.com/office/drawing/2014/main" id="{F48D37F6-46DB-44FD-A024-3EF45A4573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07BF7A8-C587-4A34-8ECC-DB9EE80E6D74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>
            <a:extLst>
              <a:ext uri="{FF2B5EF4-FFF2-40B4-BE49-F238E27FC236}">
                <a16:creationId xmlns:a16="http://schemas.microsoft.com/office/drawing/2014/main" id="{AAD4896F-FAF9-4E10-A1C8-2CFF39ADE8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备注占位符 2">
            <a:extLst>
              <a:ext uri="{FF2B5EF4-FFF2-40B4-BE49-F238E27FC236}">
                <a16:creationId xmlns:a16="http://schemas.microsoft.com/office/drawing/2014/main" id="{30380A69-B4B3-41BE-AC03-97C376B44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23908" name="灯片编号占位符 3">
            <a:extLst>
              <a:ext uri="{FF2B5EF4-FFF2-40B4-BE49-F238E27FC236}">
                <a16:creationId xmlns:a16="http://schemas.microsoft.com/office/drawing/2014/main" id="{F8C440AB-763E-4D7F-A80C-A276902505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64D9819-8678-43C1-95C8-17B8E57546DC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2735C2-49BF-4078-809D-04FD00A3D496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9431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2735C2-49BF-4078-809D-04FD00A3D496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1851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2735C2-49BF-4078-809D-04FD00A3D496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22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4424BA94-D37E-48E8-BD45-E32B7B6E1A62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BCCE409-E469-4F7B-AFBD-1E178CE62F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093BACB8-A120-4FFB-9D69-0D6247F89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5644D890-A7EA-49A6-959B-26470524B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B4D23C91-E9DC-46A0-A9BE-E9B3F77A1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A2DDA4E7-FABB-4D8A-9D37-6BAF1ABE9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DCE6FFFE-5B7A-4288-A5C2-602D8D4DF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3E6CCD03-D58A-49E2-9CCC-03842CC67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5A752AD4-AF82-4F77-B4D9-5622BB753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A22DF9A5-5D4E-47CE-B4E3-15B490B7865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B2AC6E44-E756-4F32-A149-0771DA3D9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9B9CBBE1-C845-40AF-80E7-EF70DD5C54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kumimoji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1154226E-1AD1-4733-A44D-4C47DC8753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67D1D62-FFFE-4570-BA8C-AA82501EEC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188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C246717-5F5F-484C-9D10-3C8CEA1509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172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1013" y="195263"/>
            <a:ext cx="2124075" cy="64341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5263"/>
            <a:ext cx="6221413" cy="64341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53B2031-EBD3-4ACB-B206-4C258B795C3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455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CF5BEB9-8206-4B76-B702-3A35501561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63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79AB4555-9386-4938-AFE2-F9E17E6C5B7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548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17195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1550" y="1905000"/>
            <a:ext cx="4173538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9437E4D-E651-47D4-B72D-6F6F6AC61A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022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9FB43BFD-5446-4F05-B2BF-3B0F4CC2F0D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329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2D7FBA2C-EAE7-42CB-A37E-27687326582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827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BC1BE3F-A85C-4DA4-AD57-82F57310A4E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048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AF02733-AF13-41CB-A6FC-A517E04A18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768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5AA0BCC-2A37-4266-8316-0046EEC1671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976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760D2CD-D498-40F9-9D0E-0390056E134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90513" y="30797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DFDD43-7770-43C7-A2BC-4199BEF3FD4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73100" y="30797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8" name="Rectangle 9">
            <a:extLst>
              <a:ext uri="{FF2B5EF4-FFF2-40B4-BE49-F238E27FC236}">
                <a16:creationId xmlns:a16="http://schemas.microsoft.com/office/drawing/2014/main" id="{1A6B039C-F83E-4DB2-A86D-95E844E8A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95263"/>
            <a:ext cx="78692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3B9B37DF-4E03-4173-84AC-03B08A04F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4978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24" name="Rectangle 12">
            <a:extLst>
              <a:ext uri="{FF2B5EF4-FFF2-40B4-BE49-F238E27FC236}">
                <a16:creationId xmlns:a16="http://schemas.microsoft.com/office/drawing/2014/main" id="{1469C459-4D47-48A9-AD79-F50C1439122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848600" y="64008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graphicFrame>
        <p:nvGraphicFramePr>
          <p:cNvPr id="1031" name="Object 18">
            <a:extLst>
              <a:ext uri="{FF2B5EF4-FFF2-40B4-BE49-F238E27FC236}">
                <a16:creationId xmlns:a16="http://schemas.microsoft.com/office/drawing/2014/main" id="{94192D7A-4F7D-4889-A7C1-71C4DF9DE8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" y="736600"/>
          <a:ext cx="8858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位图图像" r:id="rId14" imgW="1162212" imgH="619211" progId="PBrush">
                  <p:embed/>
                </p:oleObj>
              </mc:Choice>
              <mc:Fallback>
                <p:oleObj name="位图图像" r:id="rId14" imgW="1162212" imgH="619211" progId="PBrush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736600"/>
                        <a:ext cx="8858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19">
            <a:extLst>
              <a:ext uri="{FF2B5EF4-FFF2-40B4-BE49-F238E27FC236}">
                <a16:creationId xmlns:a16="http://schemas.microsoft.com/office/drawing/2014/main" id="{47837E4B-5175-4DE3-9F0A-EFD49992FCB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65722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3" name="Rectangle 20">
            <a:extLst>
              <a:ext uri="{FF2B5EF4-FFF2-40B4-BE49-F238E27FC236}">
                <a16:creationId xmlns:a16="http://schemas.microsoft.com/office/drawing/2014/main" id="{B001414B-ECF5-41ED-A90A-C0A1FBD1E4DD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5000" y="20002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FD19A1F7-A3D8-42B8-867A-48A3C59517A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5913" y="990600"/>
            <a:ext cx="863758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035" name="Picture 24">
            <a:extLst>
              <a:ext uri="{FF2B5EF4-FFF2-40B4-BE49-F238E27FC236}">
                <a16:creationId xmlns:a16="http://schemas.microsoft.com/office/drawing/2014/main" id="{40284812-D985-4858-AB9F-F9A600575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952500"/>
            <a:ext cx="5334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D3BD3FA4-8A43-458A-85E8-7866739ED3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14500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一、最短路径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39" name="Text Box 3">
            <a:extLst>
              <a:ext uri="{FF2B5EF4-FFF2-40B4-BE49-F238E27FC236}">
                <a16:creationId xmlns:a16="http://schemas.microsoft.com/office/drawing/2014/main" id="{E609DEB0-507A-49F8-B6A3-7059A42AF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8A5DB285-E667-455F-A813-6F18E69BB6A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</a:t>
            </a:fld>
            <a:endParaRPr lang="en-US" altLang="zh-CN" sz="2400" dirty="0"/>
          </a:p>
        </p:txBody>
      </p:sp>
      <p:sp>
        <p:nvSpPr>
          <p:cNvPr id="116740" name="Text Box 4">
            <a:extLst>
              <a:ext uri="{FF2B5EF4-FFF2-40B4-BE49-F238E27FC236}">
                <a16:creationId xmlns:a16="http://schemas.microsoft.com/office/drawing/2014/main" id="{E83DE8A2-0C68-4201-B00F-8ECB72844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第五节　最短路径</a:t>
            </a:r>
          </a:p>
        </p:txBody>
      </p:sp>
      <p:sp>
        <p:nvSpPr>
          <p:cNvPr id="116741" name="Rectangle 5">
            <a:extLst>
              <a:ext uri="{FF2B5EF4-FFF2-40B4-BE49-F238E27FC236}">
                <a16:creationId xmlns:a16="http://schemas.microsoft.com/office/drawing/2014/main" id="{5FFE4C60-5700-45E6-A8EA-AD57450354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500313"/>
            <a:ext cx="847725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最短路径是求从图（或网）中某一顶点，到其余各顶点的最短路径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最短路径与最小生成树主要有三点不同：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1.最短路径的操作对象主要是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有向图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(网)，而最小生成树的操作对象是无向图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2.最短路径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有一个始点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，最小生成树没有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3.最短路径关心的是始点到每个顶点的路径最短，而最小生成树关心的是整个树的代价最小</a:t>
            </a:r>
          </a:p>
        </p:txBody>
      </p:sp>
      <p:sp>
        <p:nvSpPr>
          <p:cNvPr id="116742" name="Rectangle 6">
            <a:extLst>
              <a:ext uri="{FF2B5EF4-FFF2-40B4-BE49-F238E27FC236}">
                <a16:creationId xmlns:a16="http://schemas.microsoft.com/office/drawing/2014/main" id="{2505852F-F2B5-4E44-931D-827E05A10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第７章　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2CDDD3B6-50E8-4362-9C07-6CC4A19E13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100" y="1682750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Dijkstra</a:t>
            </a:r>
            <a:r>
              <a:rPr lang="zh-CN" altLang="en-US" sz="32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122883" name="Text Box 3">
            <a:extLst>
              <a:ext uri="{FF2B5EF4-FFF2-40B4-BE49-F238E27FC236}">
                <a16:creationId xmlns:a16="http://schemas.microsoft.com/office/drawing/2014/main" id="{43A5019F-CE99-4EE9-B3EB-99BF0AF16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第五节　最短路径</a:t>
            </a:r>
          </a:p>
        </p:txBody>
      </p:sp>
      <p:sp>
        <p:nvSpPr>
          <p:cNvPr id="342020" name="Rectangle 4">
            <a:extLst>
              <a:ext uri="{FF2B5EF4-FFF2-40B4-BE49-F238E27FC236}">
                <a16:creationId xmlns:a16="http://schemas.microsoft.com/office/drawing/2014/main" id="{34F628B1-6561-4E7A-9AAC-38A16441CA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7660" y="2582070"/>
            <a:ext cx="8763000" cy="4038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15000"/>
              <a:buFont typeface="Monotype Sorts" pitchFamily="2" charset="2"/>
              <a:buNone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1. 初始化：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S ← {v</a:t>
            </a:r>
            <a:r>
              <a:rPr lang="en-US" altLang="zh-CN" sz="24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0 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};  start=</a:t>
            </a:r>
            <a:r>
              <a:rPr lang="en-US" altLang="zh-CN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FindPoint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(v</a:t>
            </a:r>
            <a:r>
              <a:rPr lang="en-US" altLang="zh-CN" sz="24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0 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15000"/>
              <a:buFont typeface="Monotype Sorts" pitchFamily="2" charset="2"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       D[</a:t>
            </a:r>
            <a:r>
              <a:rPr lang="en-US" altLang="zh-CN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i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] ← arc[start][</a:t>
            </a:r>
            <a:r>
              <a:rPr lang="en-US" altLang="zh-CN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i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],   </a:t>
            </a:r>
            <a:r>
              <a:rPr lang="en-US" altLang="zh-CN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i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= 0, , 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仿宋_GB2312" pitchFamily="49" charset="-122"/>
              </a:rPr>
              <a:t>…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, n-1;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15000"/>
              <a:buFont typeface="Monotype Sorts" pitchFamily="2" charset="2"/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P[</a:t>
            </a:r>
            <a:r>
              <a:rPr lang="en-US" altLang="zh-CN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i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] =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“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v</a:t>
            </a:r>
            <a:r>
              <a:rPr lang="en-US" altLang="zh-CN" sz="24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0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”</a:t>
            </a:r>
            <a:r>
              <a:rPr lang="en-US" altLang="zh-CN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		</a:t>
            </a:r>
            <a:r>
              <a:rPr lang="en-US" altLang="zh-CN" sz="2000" b="1" dirty="0">
                <a:solidFill>
                  <a:srgbClr val="CC3300"/>
                </a:solidFill>
                <a:ea typeface="仿宋_GB2312" pitchFamily="49" charset="-122"/>
              </a:rPr>
              <a:t>       </a:t>
            </a:r>
            <a:r>
              <a:rPr lang="en-US" altLang="zh-CN" sz="2000" b="1" dirty="0">
                <a:ea typeface="仿宋_GB2312" pitchFamily="49" charset="-122"/>
              </a:rPr>
              <a:t>// </a:t>
            </a:r>
            <a:r>
              <a:rPr lang="zh-CN" altLang="en-US" sz="2000" b="1" dirty="0">
                <a:ea typeface="仿宋_GB2312" pitchFamily="49" charset="-122"/>
              </a:rPr>
              <a:t>从</a:t>
            </a:r>
            <a:r>
              <a:rPr lang="en-US" altLang="zh-CN" sz="2000" b="1" dirty="0">
                <a:ea typeface="仿宋_GB2312" pitchFamily="49" charset="-122"/>
              </a:rPr>
              <a:t>v</a:t>
            </a:r>
            <a:r>
              <a:rPr lang="en-US" altLang="zh-CN" sz="2000" b="1" baseline="-25000" dirty="0">
                <a:ea typeface="仿宋_GB2312" pitchFamily="49" charset="-122"/>
              </a:rPr>
              <a:t>0</a:t>
            </a:r>
            <a:r>
              <a:rPr lang="zh-CN" altLang="en-US" sz="2000" b="1" dirty="0">
                <a:ea typeface="仿宋_GB2312" pitchFamily="49" charset="-122"/>
              </a:rPr>
              <a:t>到</a:t>
            </a:r>
            <a:r>
              <a:rPr lang="en-US" altLang="zh-CN" sz="2000" b="1" dirty="0">
                <a:ea typeface="仿宋_GB2312" pitchFamily="49" charset="-122"/>
              </a:rPr>
              <a:t>v</a:t>
            </a:r>
            <a:r>
              <a:rPr lang="en-US" altLang="zh-CN" sz="2000" b="1" baseline="-25000" dirty="0">
                <a:ea typeface="仿宋_GB2312" pitchFamily="49" charset="-122"/>
              </a:rPr>
              <a:t>i</a:t>
            </a:r>
            <a:r>
              <a:rPr lang="zh-CN" altLang="en-US" sz="2000" b="1" dirty="0">
                <a:ea typeface="仿宋_GB2312" pitchFamily="49" charset="-122"/>
              </a:rPr>
              <a:t>的路径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15000"/>
              <a:buFont typeface="Monotype Sorts" pitchFamily="2" charset="2"/>
              <a:buNone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 求出最短路径的长度：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15000"/>
              <a:buFont typeface="Monotype Sorts" pitchFamily="2" charset="2"/>
              <a:buNone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D[j] ← min { D[</a:t>
            </a:r>
            <a:r>
              <a:rPr lang="en-US" altLang="zh-CN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i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] },  </a:t>
            </a:r>
            <a:r>
              <a:rPr lang="en-US" altLang="zh-CN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  <a:sym typeface="Symbol" pitchFamily="18" charset="2"/>
              </a:rPr>
              <a:t> 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V-S </a:t>
            </a:r>
            <a:r>
              <a:rPr lang="en-US" altLang="zh-CN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; 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S←S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  <a:sym typeface="Symbol" pitchFamily="18" charset="2"/>
              </a:rPr>
              <a:t>U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{j</a:t>
            </a:r>
            <a:r>
              <a:rPr lang="en-US" altLang="zh-CN" sz="24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};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15000"/>
              <a:buFont typeface="Monotype Sorts" pitchFamily="2" charset="2"/>
              <a:buNone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 修改：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15000"/>
              <a:buFont typeface="Monotype Sorts" pitchFamily="2" charset="2"/>
              <a:buNone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if (D[</a:t>
            </a:r>
            <a:r>
              <a:rPr lang="en-US" altLang="zh-CN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i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] 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&gt;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D[j] + arc[j][</a:t>
            </a:r>
            <a:r>
              <a:rPr lang="en-US" altLang="zh-CN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i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]) {D[</a:t>
            </a:r>
            <a:r>
              <a:rPr lang="en-US" altLang="zh-CN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i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] = D[j]+arc[j][</a:t>
            </a:r>
            <a:r>
              <a:rPr lang="en-US" altLang="zh-CN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i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];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15000"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       P[</a:t>
            </a:r>
            <a:r>
              <a:rPr lang="en-US" altLang="zh-CN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i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] = P[j] 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  <a:sym typeface="Symbol" pitchFamily="18" charset="2"/>
              </a:rPr>
              <a:t>+Vertex[j]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; }   </a:t>
            </a:r>
            <a:r>
              <a:rPr lang="en-US" altLang="zh-CN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sym typeface="Symbol" pitchFamily="18" charset="2"/>
              </a:rPr>
              <a:t> 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V-S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 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// 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更新从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v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到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v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i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的路径</a:t>
            </a:r>
            <a:endParaRPr lang="en-US" altLang="zh-CN" sz="1800" b="1" dirty="0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15000"/>
              <a:buFont typeface="Monotype Sorts" pitchFamily="2" charset="2"/>
              <a:buNone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4. 判断：若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S = V,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则算法结束，否则转 2。</a:t>
            </a:r>
          </a:p>
        </p:txBody>
      </p:sp>
      <p:sp>
        <p:nvSpPr>
          <p:cNvPr id="122885" name="Rectangle 5">
            <a:extLst>
              <a:ext uri="{FF2B5EF4-FFF2-40B4-BE49-F238E27FC236}">
                <a16:creationId xmlns:a16="http://schemas.microsoft.com/office/drawing/2014/main" id="{2D1CB092-7221-4F8A-A3AE-4F331F8B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第７章　图</a:t>
            </a:r>
          </a:p>
        </p:txBody>
      </p:sp>
      <p:sp>
        <p:nvSpPr>
          <p:cNvPr id="122886" name="Text Box 25">
            <a:extLst>
              <a:ext uri="{FF2B5EF4-FFF2-40B4-BE49-F238E27FC236}">
                <a16:creationId xmlns:a16="http://schemas.microsoft.com/office/drawing/2014/main" id="{8935022C-0C67-4271-B5B6-EC15246F1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424" y="6392863"/>
            <a:ext cx="75557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B9AA0B4-999E-4A72-8531-8A0D17825E0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10</a:t>
            </a:fld>
            <a:endParaRPr lang="en-US" altLang="zh-C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E9446F27-7431-4EDE-94AD-59F3313A6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Dijkstra</a:t>
            </a:r>
            <a:r>
              <a:rPr lang="zh-CN" altLang="en-US" sz="3200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3200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</a:t>
            </a:r>
            <a:r>
              <a:rPr lang="en-US" altLang="zh-CN" sz="3200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</p:txBody>
      </p:sp>
      <p:sp>
        <p:nvSpPr>
          <p:cNvPr id="125955" name="Text Box 3">
            <a:extLst>
              <a:ext uri="{FF2B5EF4-FFF2-40B4-BE49-F238E27FC236}">
                <a16:creationId xmlns:a16="http://schemas.microsoft.com/office/drawing/2014/main" id="{83FE5DCA-C6C6-4DBC-96A0-73B5E7661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第五节　最短路径</a:t>
            </a:r>
          </a:p>
        </p:txBody>
      </p:sp>
      <p:sp>
        <p:nvSpPr>
          <p:cNvPr id="404484" name="Rectangle 4">
            <a:extLst>
              <a:ext uri="{FF2B5EF4-FFF2-40B4-BE49-F238E27FC236}">
                <a16:creationId xmlns:a16="http://schemas.microsoft.com/office/drawing/2014/main" id="{4A476371-F05A-4565-85F2-23699EB1F3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const int INFINITY=1000;  //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无穷大</a:t>
            </a:r>
          </a:p>
          <a:p>
            <a:pPr eaLnBrk="1" hangingPunct="1">
              <a:lnSpc>
                <a:spcPct val="85000"/>
              </a:lnSpc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class Graph{</a:t>
            </a:r>
          </a:p>
          <a:p>
            <a:pPr eaLnBrk="1" hangingPunct="1">
              <a:lnSpc>
                <a:spcPct val="85000"/>
              </a:lnSpc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	int    VertexNum;	   //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顶点数</a:t>
            </a:r>
          </a:p>
          <a:p>
            <a:pPr eaLnBrk="1" hangingPunct="1">
              <a:lnSpc>
                <a:spcPct val="85000"/>
              </a:lnSpc>
              <a:buNone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string *Vertex;		   //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顶点数组</a:t>
            </a:r>
          </a:p>
          <a:p>
            <a:pPr eaLnBrk="1" hangingPunct="1">
              <a:lnSpc>
                <a:spcPct val="85000"/>
              </a:lnSpc>
              <a:buNone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int    **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AdjMatrix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;      //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邻接矩阵</a:t>
            </a:r>
          </a:p>
          <a:p>
            <a:pPr eaLnBrk="1" hangingPunct="1">
              <a:lnSpc>
                <a:spcPct val="85000"/>
              </a:lnSpc>
              <a:buNone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string *Path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;	         //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存放每个顶点对应的最短路径</a:t>
            </a:r>
          </a:p>
          <a:p>
            <a:pPr eaLnBrk="1" hangingPunct="1">
              <a:lnSpc>
                <a:spcPct val="85000"/>
              </a:lnSpc>
              <a:buNone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int    *</a:t>
            </a:r>
            <a:r>
              <a:rPr lang="en-US" altLang="zh-CN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Dest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;            //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记录每个顶点最短路径长度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85000"/>
              </a:lnSpc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string start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;            //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存放起始顶点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85000"/>
              </a:lnSpc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public: </a:t>
            </a:r>
          </a:p>
          <a:p>
            <a:pPr eaLnBrk="1" hangingPunct="1">
              <a:lnSpc>
                <a:spcPct val="85000"/>
              </a:lnSpc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//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各种方法</a:t>
            </a:r>
            <a:endParaRPr lang="zh-CN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5957" name="Rectangle 5">
            <a:extLst>
              <a:ext uri="{FF2B5EF4-FFF2-40B4-BE49-F238E27FC236}">
                <a16:creationId xmlns:a16="http://schemas.microsoft.com/office/drawing/2014/main" id="{0BA7DE57-948D-4CDE-82A6-CC4D03890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第７章　图</a:t>
            </a:r>
          </a:p>
        </p:txBody>
      </p:sp>
      <p:sp>
        <p:nvSpPr>
          <p:cNvPr id="125958" name="Text Box 6">
            <a:extLst>
              <a:ext uri="{FF2B5EF4-FFF2-40B4-BE49-F238E27FC236}">
                <a16:creationId xmlns:a16="http://schemas.microsoft.com/office/drawing/2014/main" id="{E74A72BB-30ED-4CBC-A2B4-C720BF377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4408" y="6398581"/>
            <a:ext cx="79012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8F8FF20-8B7E-42A5-B27E-AAA5B984B2E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11</a:t>
            </a:fld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685570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E9446F27-7431-4EDE-94AD-59F3313A6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745244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Dijkstra</a:t>
            </a:r>
            <a:r>
              <a:rPr lang="zh-CN" altLang="en-US" sz="3200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3200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  <a:r>
              <a:rPr lang="en-US" altLang="zh-CN" sz="3200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</p:txBody>
      </p:sp>
      <p:sp>
        <p:nvSpPr>
          <p:cNvPr id="125955" name="Text Box 3">
            <a:extLst>
              <a:ext uri="{FF2B5EF4-FFF2-40B4-BE49-F238E27FC236}">
                <a16:creationId xmlns:a16="http://schemas.microsoft.com/office/drawing/2014/main" id="{83FE5DCA-C6C6-4DBC-96A0-73B5E7661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第五节　最短路径</a:t>
            </a:r>
          </a:p>
        </p:txBody>
      </p:sp>
      <p:sp>
        <p:nvSpPr>
          <p:cNvPr id="404484" name="Rectangle 4">
            <a:extLst>
              <a:ext uri="{FF2B5EF4-FFF2-40B4-BE49-F238E27FC236}">
                <a16:creationId xmlns:a16="http://schemas.microsoft.com/office/drawing/2014/main" id="{4A476371-F05A-4565-85F2-23699EB1F3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501259"/>
            <a:ext cx="8763000" cy="4864025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void ShortestPath(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string</a:t>
            </a:r>
            <a:r>
              <a:rPr lang="zh-CN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StartVexChar)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{	int i, j, m, StartVex, CurrentVex, MinDest;	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85000"/>
              </a:lnSpc>
              <a:buNone/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bool</a:t>
            </a:r>
            <a:r>
              <a:rPr lang="zh-CN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*</a:t>
            </a:r>
            <a:r>
              <a:rPr lang="zh-CN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Final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=new bool[</a:t>
            </a:r>
            <a:r>
              <a:rPr lang="zh-CN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VertexNum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]</a:t>
            </a:r>
            <a:r>
              <a:rPr lang="zh-CN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//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记录顶点是否已被选中</a:t>
            </a:r>
            <a:endParaRPr lang="zh-CN" altLang="zh-CN" sz="2000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	for (i=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; i&lt;VertexNum; i++) {	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zh-CN" sz="2000" dirty="0">
                <a:latin typeface="黑体" pitchFamily="2" charset="-122"/>
                <a:ea typeface="黑体" pitchFamily="2" charset="-122"/>
              </a:rPr>
              <a:t>//找到开始顶点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在数组中</a:t>
            </a:r>
            <a:r>
              <a:rPr lang="zh-CN" altLang="zh-CN" sz="2000" dirty="0">
                <a:latin typeface="黑体" pitchFamily="2" charset="-122"/>
                <a:ea typeface="黑体" pitchFamily="2" charset="-122"/>
              </a:rPr>
              <a:t>的序号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if (Vertex[i] == StartVexChar) {StartVex = i; break;}}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	for (i=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; i&lt;VertexNum; i++) {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   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初始化</a:t>
            </a:r>
            <a:endParaRPr lang="zh-CN" altLang="zh-CN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85000"/>
              </a:lnSpc>
              <a:buNone/>
              <a:defRPr/>
            </a:pPr>
            <a:r>
              <a:rPr lang="zh-CN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Path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]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StartVexChar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+" "</a:t>
            </a:r>
            <a:r>
              <a:rPr lang="zh-CN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;	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zh-CN" sz="2000" dirty="0">
                <a:latin typeface="黑体" pitchFamily="2" charset="-122"/>
                <a:ea typeface="黑体" pitchFamily="2" charset="-122"/>
              </a:rPr>
              <a:t>//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路径从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StartVexChar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开始</a:t>
            </a: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85000"/>
              </a:lnSpc>
              <a:buNone/>
              <a:defRPr/>
            </a:pPr>
            <a:r>
              <a:rPr lang="zh-CN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Dest[i] = INFINITY;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zh-CN" sz="1800" dirty="0">
                <a:latin typeface="黑体" pitchFamily="2" charset="-122"/>
                <a:ea typeface="黑体" pitchFamily="2" charset="-122"/>
              </a:rPr>
              <a:t>//所有顶点到开始顶点之间的距离初值设为无穷大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if (AdjMatrix[StartVex][i] &lt; INFINITY) {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                              </a:t>
            </a:r>
            <a:r>
              <a:rPr lang="zh-CN" altLang="zh-CN" sz="2000" dirty="0">
                <a:latin typeface="黑体" pitchFamily="2" charset="-122"/>
                <a:ea typeface="黑体" pitchFamily="2" charset="-122"/>
              </a:rPr>
              <a:t>// 在开始顶点与当前顶点之间存在弧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		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Dest[i] = AdjMatrix[StartVex][i];</a:t>
            </a:r>
          </a:p>
          <a:p>
            <a:pPr eaLnBrk="1" hangingPunct="1">
              <a:lnSpc>
                <a:spcPct val="85000"/>
              </a:lnSpc>
              <a:buNone/>
              <a:defRPr/>
            </a:pPr>
            <a:r>
              <a:rPr lang="zh-CN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		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Path[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] += Vertex[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]+" "; </a:t>
            </a:r>
            <a:r>
              <a:rPr lang="zh-CN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}	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85000"/>
              </a:lnSpc>
              <a:buNone/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    </a:t>
            </a:r>
            <a:r>
              <a:rPr lang="zh-CN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Final[i] =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false</a:t>
            </a:r>
            <a:r>
              <a:rPr lang="zh-CN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}</a:t>
            </a:r>
          </a:p>
        </p:txBody>
      </p:sp>
      <p:sp>
        <p:nvSpPr>
          <p:cNvPr id="125957" name="Rectangle 5">
            <a:extLst>
              <a:ext uri="{FF2B5EF4-FFF2-40B4-BE49-F238E27FC236}">
                <a16:creationId xmlns:a16="http://schemas.microsoft.com/office/drawing/2014/main" id="{0BA7DE57-948D-4CDE-82A6-CC4D03890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第７章　图</a:t>
            </a:r>
          </a:p>
        </p:txBody>
      </p:sp>
      <p:sp>
        <p:nvSpPr>
          <p:cNvPr id="125958" name="Text Box 6">
            <a:extLst>
              <a:ext uri="{FF2B5EF4-FFF2-40B4-BE49-F238E27FC236}">
                <a16:creationId xmlns:a16="http://schemas.microsoft.com/office/drawing/2014/main" id="{E74A72BB-30ED-4CBC-A2B4-C720BF377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4408" y="6392863"/>
            <a:ext cx="89959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8F8FF20-8B7E-42A5-B27E-AAA5B984B2E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12</a:t>
            </a:fld>
            <a:endParaRPr lang="en-US" altLang="zh-CN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8E088212-955F-47CA-9BD0-7856CA519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33018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Dijkstra</a:t>
            </a:r>
            <a:r>
              <a:rPr lang="zh-CN" altLang="en-US" sz="3200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3200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  <a:r>
              <a:rPr lang="en-US" altLang="zh-CN" sz="3200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</p:txBody>
      </p:sp>
      <p:sp>
        <p:nvSpPr>
          <p:cNvPr id="126979" name="Text Box 3">
            <a:extLst>
              <a:ext uri="{FF2B5EF4-FFF2-40B4-BE49-F238E27FC236}">
                <a16:creationId xmlns:a16="http://schemas.microsoft.com/office/drawing/2014/main" id="{47518506-4ABB-4F4B-B95E-02B319EAA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第五节　最短路径</a:t>
            </a:r>
          </a:p>
        </p:txBody>
      </p:sp>
      <p:sp>
        <p:nvSpPr>
          <p:cNvPr id="405508" name="Rectangle 4">
            <a:extLst>
              <a:ext uri="{FF2B5EF4-FFF2-40B4-BE49-F238E27FC236}">
                <a16:creationId xmlns:a16="http://schemas.microsoft.com/office/drawing/2014/main" id="{C6C0C8B6-1BF4-4F80-A12B-097EF2BC3A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" y="2443686"/>
            <a:ext cx="8990012" cy="4149725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Dest[StartVex] = 0;	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//初始顶点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到自己的最短距离设置为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，最后不输出</a:t>
            </a:r>
            <a:endParaRPr lang="en-US" altLang="zh-CN" sz="16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	Final[StartVex] = 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true</a:t>
            </a: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;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   //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设置初始结点的访问标志位为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true</a:t>
            </a:r>
            <a:endParaRPr lang="zh-CN" altLang="zh-CN" sz="16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	for (i=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; i&lt;</a:t>
            </a:r>
            <a:r>
              <a:rPr lang="zh-CN" altLang="zh-CN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VertexNum</a:t>
            </a:r>
            <a:r>
              <a:rPr lang="en-US" altLang="zh-CN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-1</a:t>
            </a: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; i++) {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//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运行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n-1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趟</a:t>
            </a:r>
            <a:endParaRPr lang="zh-CN" altLang="zh-CN" sz="16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MinDest = INFINITY;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for (j=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; j&lt;VertexNum; j++) {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//找当前未处理过顶点中到开始顶点最近的顶点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if (</a:t>
            </a:r>
            <a:r>
              <a:rPr lang="zh-CN" altLang="zh-CN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Final[j] == </a:t>
            </a:r>
            <a:r>
              <a:rPr lang="en-US" altLang="zh-CN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false</a:t>
            </a: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) {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		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if (Dest[j] &lt; MinDest) {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		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    </a:t>
            </a: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CurrentVex = j;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	     </a:t>
            </a: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// CurrentVex表示离开始顶点最近的顶点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		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    </a:t>
            </a: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MinDest = Dest[j];}}</a:t>
            </a:r>
            <a:endParaRPr lang="en-US" altLang="zh-CN" sz="16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}</a:t>
            </a:r>
          </a:p>
          <a:p>
            <a:pPr eaLnBrk="1" hangingPunct="1">
              <a:lnSpc>
                <a:spcPct val="85000"/>
              </a:lnSpc>
              <a:buNone/>
              <a:defRPr/>
            </a:pP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Final[</a:t>
            </a:r>
            <a:r>
              <a:rPr lang="zh-CN" altLang="zh-CN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CurrentVex</a:t>
            </a: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] = 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true</a:t>
            </a: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;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     //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设置新找到的结点的访问标志位为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true</a:t>
            </a:r>
            <a:endParaRPr lang="zh-CN" altLang="zh-CN" sz="16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for (j=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; j&lt;VertexNum; j++) {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// 更新当前最短路径及距离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if ((</a:t>
            </a:r>
            <a:r>
              <a:rPr lang="zh-CN" altLang="zh-CN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Final[j]==</a:t>
            </a:r>
            <a:r>
              <a:rPr lang="en-US" altLang="zh-CN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false</a:t>
            </a: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) &amp;&amp; (MinDest+AdjMatrix[CurrentVex][j] &lt; Dest[j])) 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        </a:t>
            </a: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{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Dest[j]=MinDest+AdjMatrix[CurrentVex][j];//更新顶点j到开始顶点的最短距离</a:t>
            </a:r>
          </a:p>
          <a:p>
            <a:pPr eaLnBrk="1" hangingPunct="1">
              <a:lnSpc>
                <a:spcPct val="85000"/>
              </a:lnSpc>
              <a:buNone/>
              <a:defRPr/>
            </a:pP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       Path[j]= Path[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CurrentVex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];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            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//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更新顶点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j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到开始顶点的路径</a:t>
            </a:r>
            <a:endParaRPr lang="en-US" altLang="zh-CN" sz="16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85000"/>
              </a:lnSpc>
              <a:buNone/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		    Path[j]+= Vertex[j]+" ";</a:t>
            </a: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}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}</a:t>
            </a:r>
          </a:p>
          <a:p>
            <a:pPr eaLnBrk="1" hangingPunct="1">
              <a:lnSpc>
                <a:spcPct val="85000"/>
              </a:lnSpc>
              <a:buNone/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}</a:t>
            </a:r>
          </a:p>
        </p:txBody>
      </p:sp>
      <p:sp>
        <p:nvSpPr>
          <p:cNvPr id="126981" name="Rectangle 5">
            <a:extLst>
              <a:ext uri="{FF2B5EF4-FFF2-40B4-BE49-F238E27FC236}">
                <a16:creationId xmlns:a16="http://schemas.microsoft.com/office/drawing/2014/main" id="{46BF357F-C020-4898-AFC0-9AA81F7D2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第７章　图</a:t>
            </a:r>
          </a:p>
        </p:txBody>
      </p:sp>
      <p:sp>
        <p:nvSpPr>
          <p:cNvPr id="126982" name="Text Box 6">
            <a:extLst>
              <a:ext uri="{FF2B5EF4-FFF2-40B4-BE49-F238E27FC236}">
                <a16:creationId xmlns:a16="http://schemas.microsoft.com/office/drawing/2014/main" id="{6256331E-7FD4-4318-BD42-C8270487A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424" y="6392863"/>
            <a:ext cx="75557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B3814A1A-A068-46BE-963F-E6D98F9A758F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13</a:t>
            </a:fld>
            <a:endParaRPr lang="en-US" altLang="zh-CN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>
            <a:extLst>
              <a:ext uri="{FF2B5EF4-FFF2-40B4-BE49-F238E27FC236}">
                <a16:creationId xmlns:a16="http://schemas.microsoft.com/office/drawing/2014/main" id="{5A41E69E-D5FF-4B46-917A-1A6F983FF8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0282" y="179175"/>
            <a:ext cx="7869238" cy="685800"/>
          </a:xfrm>
        </p:spPr>
        <p:txBody>
          <a:bodyPr/>
          <a:lstStyle/>
          <a:p>
            <a:r>
              <a:rPr lang="zh-CN" altLang="en-US" sz="3600" dirty="0"/>
              <a:t>实验内容具体解读</a:t>
            </a:r>
          </a:p>
        </p:txBody>
      </p:sp>
      <p:sp>
        <p:nvSpPr>
          <p:cNvPr id="128003" name="TextBox 4">
            <a:extLst>
              <a:ext uri="{FF2B5EF4-FFF2-40B4-BE49-F238E27FC236}">
                <a16:creationId xmlns:a16="http://schemas.microsoft.com/office/drawing/2014/main" id="{D7C3DD8A-B379-47C0-AADF-D25FAFD51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285875"/>
            <a:ext cx="4648001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输入图形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该有向图采用邻接矩阵方式存储</a:t>
            </a:r>
          </a:p>
        </p:txBody>
      </p:sp>
      <p:grpSp>
        <p:nvGrpSpPr>
          <p:cNvPr id="128004" name="Group 109">
            <a:extLst>
              <a:ext uri="{FF2B5EF4-FFF2-40B4-BE49-F238E27FC236}">
                <a16:creationId xmlns:a16="http://schemas.microsoft.com/office/drawing/2014/main" id="{3C593536-A312-42A7-9AAE-5D3CCBA72CB9}"/>
              </a:ext>
            </a:extLst>
          </p:cNvPr>
          <p:cNvGrpSpPr>
            <a:grpSpLocks/>
          </p:cNvGrpSpPr>
          <p:nvPr/>
        </p:nvGrpSpPr>
        <p:grpSpPr bwMode="auto">
          <a:xfrm>
            <a:off x="5703277" y="1625497"/>
            <a:ext cx="2362200" cy="1905000"/>
            <a:chOff x="4272" y="3115"/>
            <a:chExt cx="1488" cy="1200"/>
          </a:xfrm>
        </p:grpSpPr>
        <p:grpSp>
          <p:nvGrpSpPr>
            <p:cNvPr id="128027" name="Group 108">
              <a:extLst>
                <a:ext uri="{FF2B5EF4-FFF2-40B4-BE49-F238E27FC236}">
                  <a16:creationId xmlns:a16="http://schemas.microsoft.com/office/drawing/2014/main" id="{7DE21B82-F3C9-440C-9DFB-1ECC9DB397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3115"/>
              <a:ext cx="1488" cy="1200"/>
              <a:chOff x="4272" y="3115"/>
              <a:chExt cx="1488" cy="1200"/>
            </a:xfrm>
          </p:grpSpPr>
          <p:sp>
            <p:nvSpPr>
              <p:cNvPr id="128034" name="Line 91">
                <a:extLst>
                  <a:ext uri="{FF2B5EF4-FFF2-40B4-BE49-F238E27FC236}">
                    <a16:creationId xmlns:a16="http://schemas.microsoft.com/office/drawing/2014/main" id="{81C7C577-8A6B-4AB1-BAF0-0A1092C95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90" y="3265"/>
                <a:ext cx="484" cy="3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28035" name="Line 92">
                <a:extLst>
                  <a:ext uri="{FF2B5EF4-FFF2-40B4-BE49-F238E27FC236}">
                    <a16:creationId xmlns:a16="http://schemas.microsoft.com/office/drawing/2014/main" id="{9A867AF0-9339-4105-B8A1-09815D6305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1" y="3678"/>
                <a:ext cx="186" cy="4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28036" name="Line 93">
                <a:extLst>
                  <a:ext uri="{FF2B5EF4-FFF2-40B4-BE49-F238E27FC236}">
                    <a16:creationId xmlns:a16="http://schemas.microsoft.com/office/drawing/2014/main" id="{6C75F13D-CA92-4A6C-BB9F-32C485185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58" y="3228"/>
                <a:ext cx="521" cy="3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28037" name="Line 94">
                <a:extLst>
                  <a:ext uri="{FF2B5EF4-FFF2-40B4-BE49-F238E27FC236}">
                    <a16:creationId xmlns:a16="http://schemas.microsoft.com/office/drawing/2014/main" id="{53A9C1F3-1E96-4915-BE9B-3E4BD263E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53" y="3265"/>
                <a:ext cx="298" cy="8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28038" name="Line 95">
                <a:extLst>
                  <a:ext uri="{FF2B5EF4-FFF2-40B4-BE49-F238E27FC236}">
                    <a16:creationId xmlns:a16="http://schemas.microsoft.com/office/drawing/2014/main" id="{2ABD53C8-3041-4E7E-8FA0-6B22CA0E1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18" y="4203"/>
                <a:ext cx="5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28039" name="Line 96">
                <a:extLst>
                  <a:ext uri="{FF2B5EF4-FFF2-40B4-BE49-F238E27FC236}">
                    <a16:creationId xmlns:a16="http://schemas.microsoft.com/office/drawing/2014/main" id="{8DC95B7A-3D31-4A4F-9AD9-8D773C802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18" y="3715"/>
                <a:ext cx="893" cy="4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28040" name="Oval 97">
                <a:extLst>
                  <a:ext uri="{FF2B5EF4-FFF2-40B4-BE49-F238E27FC236}">
                    <a16:creationId xmlns:a16="http://schemas.microsoft.com/office/drawing/2014/main" id="{72D804FA-E137-49ED-8954-B809AC89F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490"/>
                <a:ext cx="223" cy="212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128041" name="Oval 98">
                <a:extLst>
                  <a:ext uri="{FF2B5EF4-FFF2-40B4-BE49-F238E27FC236}">
                    <a16:creationId xmlns:a16="http://schemas.microsoft.com/office/drawing/2014/main" id="{24888CAC-2636-439B-B6F9-05DACC2DD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6" y="4103"/>
                <a:ext cx="224" cy="212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d</a:t>
                </a:r>
              </a:p>
            </p:txBody>
          </p:sp>
          <p:sp>
            <p:nvSpPr>
              <p:cNvPr id="128042" name="Oval 99">
                <a:extLst>
                  <a:ext uri="{FF2B5EF4-FFF2-40B4-BE49-F238E27FC236}">
                    <a16:creationId xmlns:a16="http://schemas.microsoft.com/office/drawing/2014/main" id="{BE7206D4-0F92-4E0B-8A11-616B752B1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2" y="4103"/>
                <a:ext cx="224" cy="212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128043" name="Oval 100">
                <a:extLst>
                  <a:ext uri="{FF2B5EF4-FFF2-40B4-BE49-F238E27FC236}">
                    <a16:creationId xmlns:a16="http://schemas.microsoft.com/office/drawing/2014/main" id="{5906270D-50A9-4786-8F6A-84C72C437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7" y="3528"/>
                <a:ext cx="223" cy="210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e</a:t>
                </a:r>
              </a:p>
            </p:txBody>
          </p:sp>
          <p:sp>
            <p:nvSpPr>
              <p:cNvPr id="128044" name="Oval 101">
                <a:extLst>
                  <a:ext uri="{FF2B5EF4-FFF2-40B4-BE49-F238E27FC236}">
                    <a16:creationId xmlns:a16="http://schemas.microsoft.com/office/drawing/2014/main" id="{1EF60B09-A891-48A1-B313-41FE9A7E1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4" y="3115"/>
                <a:ext cx="224" cy="21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  <p:sp>
          <p:nvSpPr>
            <p:cNvPr id="128028" name="Text Box 102">
              <a:extLst>
                <a:ext uri="{FF2B5EF4-FFF2-40B4-BE49-F238E27FC236}">
                  <a16:creationId xmlns:a16="http://schemas.microsoft.com/office/drawing/2014/main" id="{BC1880A8-01D6-4A61-9047-25572A8BF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2" y="3121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128029" name="Text Box 103">
              <a:extLst>
                <a:ext uri="{FF2B5EF4-FFF2-40B4-BE49-F238E27FC236}">
                  <a16:creationId xmlns:a16="http://schemas.microsoft.com/office/drawing/2014/main" id="{A18B7970-B7F6-4621-9C72-DC7748937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77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128030" name="Text Box 104">
              <a:extLst>
                <a:ext uri="{FF2B5EF4-FFF2-40B4-BE49-F238E27FC236}">
                  <a16:creationId xmlns:a16="http://schemas.microsoft.com/office/drawing/2014/main" id="{E9B413AA-3554-43BE-9923-74D6CCF49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9" y="3121"/>
              <a:ext cx="4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15</a:t>
              </a:r>
            </a:p>
          </p:txBody>
        </p:sp>
        <p:sp>
          <p:nvSpPr>
            <p:cNvPr id="128031" name="Text Box 105">
              <a:extLst>
                <a:ext uri="{FF2B5EF4-FFF2-40B4-BE49-F238E27FC236}">
                  <a16:creationId xmlns:a16="http://schemas.microsoft.com/office/drawing/2014/main" id="{7ADF18F3-D0D4-4140-8202-FE67E4CDC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8" y="377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28032" name="Text Box 106">
              <a:extLst>
                <a:ext uri="{FF2B5EF4-FFF2-40B4-BE49-F238E27FC236}">
                  <a16:creationId xmlns:a16="http://schemas.microsoft.com/office/drawing/2014/main" id="{7661CEDE-1BF0-44F3-AA83-DCACF27EE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" y="344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128033" name="Text Box 107">
              <a:extLst>
                <a:ext uri="{FF2B5EF4-FFF2-40B4-BE49-F238E27FC236}">
                  <a16:creationId xmlns:a16="http://schemas.microsoft.com/office/drawing/2014/main" id="{9DD44336-6164-48E7-ABF9-A6AD2CF90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8" y="394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2</a:t>
              </a:r>
            </a:p>
          </p:txBody>
        </p:sp>
      </p:grpSp>
      <p:sp>
        <p:nvSpPr>
          <p:cNvPr id="128005" name="AutoShape 45">
            <a:extLst>
              <a:ext uri="{FF2B5EF4-FFF2-40B4-BE49-F238E27FC236}">
                <a16:creationId xmlns:a16="http://schemas.microsoft.com/office/drawing/2014/main" id="{B5DD156B-45A0-475F-A1AB-2B102B450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1614" y="1268309"/>
            <a:ext cx="990600" cy="457200"/>
          </a:xfrm>
          <a:prstGeom prst="wedgeEllipseCallout">
            <a:avLst>
              <a:gd name="adj1" fmla="val -120671"/>
              <a:gd name="adj2" fmla="val 55208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起点</a:t>
            </a:r>
          </a:p>
        </p:txBody>
      </p:sp>
      <p:sp>
        <p:nvSpPr>
          <p:cNvPr id="128006" name="Text Box 3">
            <a:extLst>
              <a:ext uri="{FF2B5EF4-FFF2-40B4-BE49-F238E27FC236}">
                <a16:creationId xmlns:a16="http://schemas.microsoft.com/office/drawing/2014/main" id="{FD98C94F-B1B9-41B4-9809-CD864B79C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4008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EDD69E8E-9164-4DC0-898A-6C8778BFD5A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14</a:t>
            </a:fld>
            <a:endParaRPr lang="en-US" altLang="zh-CN" sz="2400" dirty="0"/>
          </a:p>
        </p:txBody>
      </p:sp>
      <p:sp>
        <p:nvSpPr>
          <p:cNvPr id="128023" name="TextBox 81">
            <a:extLst>
              <a:ext uri="{FF2B5EF4-FFF2-40B4-BE49-F238E27FC236}">
                <a16:creationId xmlns:a16="http://schemas.microsoft.com/office/drawing/2014/main" id="{2537AF96-756A-4E3E-A658-E650C33B1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3071813"/>
            <a:ext cx="2786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0    1     2    3     4 </a:t>
            </a:r>
            <a:endParaRPr lang="zh-CN" altLang="en-US" sz="2000" dirty="0"/>
          </a:p>
        </p:txBody>
      </p:sp>
      <p:sp>
        <p:nvSpPr>
          <p:cNvPr id="128024" name="Rectangle 30">
            <a:extLst>
              <a:ext uri="{FF2B5EF4-FFF2-40B4-BE49-F238E27FC236}">
                <a16:creationId xmlns:a16="http://schemas.microsoft.com/office/drawing/2014/main" id="{DA6F9C26-2DE0-45B2-9A14-6CCD18F87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1" y="4143375"/>
            <a:ext cx="2490614" cy="1724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∞   5  ∞   7  15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∞  ∞   5  ∞  ∞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∞  ∞  ∞  ∞   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∞  ∞   2  ∞  ∞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∞  ∞  ∞  ∞  ∞</a:t>
            </a:r>
          </a:p>
        </p:txBody>
      </p:sp>
      <p:sp>
        <p:nvSpPr>
          <p:cNvPr id="128025" name="TextBox 84">
            <a:extLst>
              <a:ext uri="{FF2B5EF4-FFF2-40B4-BE49-F238E27FC236}">
                <a16:creationId xmlns:a16="http://schemas.microsoft.com/office/drawing/2014/main" id="{002BF35C-EA19-48E9-812C-0D2D2FD3E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714750"/>
            <a:ext cx="2786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0     1     2     3    4</a:t>
            </a:r>
            <a:endParaRPr lang="zh-CN" altLang="en-US" sz="2000" dirty="0"/>
          </a:p>
        </p:txBody>
      </p:sp>
      <p:sp>
        <p:nvSpPr>
          <p:cNvPr id="128026" name="TextBox 88">
            <a:extLst>
              <a:ext uri="{FF2B5EF4-FFF2-40B4-BE49-F238E27FC236}">
                <a16:creationId xmlns:a16="http://schemas.microsoft.com/office/drawing/2014/main" id="{9580DF4B-D932-4C6C-9AEC-26A66941B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4223205"/>
            <a:ext cx="3238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4</a:t>
            </a:r>
            <a:endParaRPr lang="zh-CN" altLang="en-US" sz="2000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E3BDB9C3-A64D-4B3E-981F-853DD48A7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483329"/>
              </p:ext>
            </p:extLst>
          </p:nvPr>
        </p:nvGraphicFramePr>
        <p:xfrm>
          <a:off x="670529" y="2718223"/>
          <a:ext cx="254394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789">
                  <a:extLst>
                    <a:ext uri="{9D8B030D-6E8A-4147-A177-3AD203B41FA5}">
                      <a16:colId xmlns:a16="http://schemas.microsoft.com/office/drawing/2014/main" val="3505046635"/>
                    </a:ext>
                  </a:extLst>
                </a:gridCol>
                <a:gridCol w="508789">
                  <a:extLst>
                    <a:ext uri="{9D8B030D-6E8A-4147-A177-3AD203B41FA5}">
                      <a16:colId xmlns:a16="http://schemas.microsoft.com/office/drawing/2014/main" val="588250343"/>
                    </a:ext>
                  </a:extLst>
                </a:gridCol>
                <a:gridCol w="508789">
                  <a:extLst>
                    <a:ext uri="{9D8B030D-6E8A-4147-A177-3AD203B41FA5}">
                      <a16:colId xmlns:a16="http://schemas.microsoft.com/office/drawing/2014/main" val="1348606096"/>
                    </a:ext>
                  </a:extLst>
                </a:gridCol>
                <a:gridCol w="508789">
                  <a:extLst>
                    <a:ext uri="{9D8B030D-6E8A-4147-A177-3AD203B41FA5}">
                      <a16:colId xmlns:a16="http://schemas.microsoft.com/office/drawing/2014/main" val="1016849704"/>
                    </a:ext>
                  </a:extLst>
                </a:gridCol>
                <a:gridCol w="508789">
                  <a:extLst>
                    <a:ext uri="{9D8B030D-6E8A-4147-A177-3AD203B41FA5}">
                      <a16:colId xmlns:a16="http://schemas.microsoft.com/office/drawing/2014/main" val="1969929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24944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标题 1">
            <a:extLst>
              <a:ext uri="{FF2B5EF4-FFF2-40B4-BE49-F238E27FC236}">
                <a16:creationId xmlns:a16="http://schemas.microsoft.com/office/drawing/2014/main" id="{709C804E-BD86-4A99-8EDA-135CEAC343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584" y="147500"/>
            <a:ext cx="7869238" cy="685800"/>
          </a:xfrm>
        </p:spPr>
        <p:txBody>
          <a:bodyPr/>
          <a:lstStyle/>
          <a:p>
            <a:r>
              <a:rPr lang="zh-CN" altLang="en-US" sz="3600" dirty="0"/>
              <a:t>实验内容具体解读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6334E90-3AE1-4265-9AA4-01905DAA12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4970326"/>
              </p:ext>
            </p:extLst>
          </p:nvPr>
        </p:nvGraphicFramePr>
        <p:xfrm>
          <a:off x="1000125" y="4143375"/>
          <a:ext cx="2419748" cy="221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8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黑体" pitchFamily="2" charset="-122"/>
                          <a:ea typeface="黑体" pitchFamily="2" charset="-122"/>
                        </a:rPr>
                        <a:t>P[</a:t>
                      </a:r>
                      <a:r>
                        <a:rPr lang="en-US" altLang="zh-CN" sz="1400" b="1" dirty="0" err="1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r>
                        <a:rPr lang="en-US" altLang="zh-CN" sz="1400" b="1" dirty="0"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14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91439" marR="9143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91439" marR="9143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 b</a:t>
                      </a:r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91439" marR="9143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91439" marR="9143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 d</a:t>
                      </a:r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91439" marR="9143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 e</a:t>
                      </a:r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9091" name="TextBox 4">
            <a:extLst>
              <a:ext uri="{FF2B5EF4-FFF2-40B4-BE49-F238E27FC236}">
                <a16:creationId xmlns:a16="http://schemas.microsoft.com/office/drawing/2014/main" id="{A9D2598C-3C57-4786-9EA2-1EE0226EF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1" y="1211262"/>
            <a:ext cx="6786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初始化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9092" name="Group 109">
            <a:extLst>
              <a:ext uri="{FF2B5EF4-FFF2-40B4-BE49-F238E27FC236}">
                <a16:creationId xmlns:a16="http://schemas.microsoft.com/office/drawing/2014/main" id="{1A8A7C1C-54CC-4DCE-879E-EE154E484D86}"/>
              </a:ext>
            </a:extLst>
          </p:cNvPr>
          <p:cNvGrpSpPr>
            <a:grpSpLocks/>
          </p:cNvGrpSpPr>
          <p:nvPr/>
        </p:nvGrpSpPr>
        <p:grpSpPr bwMode="auto">
          <a:xfrm>
            <a:off x="5508104" y="1908176"/>
            <a:ext cx="2362200" cy="1905000"/>
            <a:chOff x="4272" y="3115"/>
            <a:chExt cx="1488" cy="1200"/>
          </a:xfrm>
        </p:grpSpPr>
        <p:grpSp>
          <p:nvGrpSpPr>
            <p:cNvPr id="129134" name="Group 108">
              <a:extLst>
                <a:ext uri="{FF2B5EF4-FFF2-40B4-BE49-F238E27FC236}">
                  <a16:creationId xmlns:a16="http://schemas.microsoft.com/office/drawing/2014/main" id="{B3494089-7FB9-469B-8F9B-9FD5E09F0A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3115"/>
              <a:ext cx="1488" cy="1200"/>
              <a:chOff x="4272" y="3115"/>
              <a:chExt cx="1488" cy="1200"/>
            </a:xfrm>
          </p:grpSpPr>
          <p:sp>
            <p:nvSpPr>
              <p:cNvPr id="129141" name="Line 91">
                <a:extLst>
                  <a:ext uri="{FF2B5EF4-FFF2-40B4-BE49-F238E27FC236}">
                    <a16:creationId xmlns:a16="http://schemas.microsoft.com/office/drawing/2014/main" id="{272A1A92-6765-461A-B763-22CBE3712C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90" y="3265"/>
                <a:ext cx="484" cy="3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29142" name="Line 92">
                <a:extLst>
                  <a:ext uri="{FF2B5EF4-FFF2-40B4-BE49-F238E27FC236}">
                    <a16:creationId xmlns:a16="http://schemas.microsoft.com/office/drawing/2014/main" id="{BD3417F7-2A72-4D14-A5B8-680A4C874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1" y="3678"/>
                <a:ext cx="186" cy="4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29143" name="Line 93">
                <a:extLst>
                  <a:ext uri="{FF2B5EF4-FFF2-40B4-BE49-F238E27FC236}">
                    <a16:creationId xmlns:a16="http://schemas.microsoft.com/office/drawing/2014/main" id="{7F6E718F-04FF-49AC-96DF-CA4BB6B0B3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58" y="3228"/>
                <a:ext cx="521" cy="3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29144" name="Line 94">
                <a:extLst>
                  <a:ext uri="{FF2B5EF4-FFF2-40B4-BE49-F238E27FC236}">
                    <a16:creationId xmlns:a16="http://schemas.microsoft.com/office/drawing/2014/main" id="{F180FA50-401E-46EC-B569-C479461A91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53" y="3265"/>
                <a:ext cx="298" cy="8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29145" name="Line 95">
                <a:extLst>
                  <a:ext uri="{FF2B5EF4-FFF2-40B4-BE49-F238E27FC236}">
                    <a16:creationId xmlns:a16="http://schemas.microsoft.com/office/drawing/2014/main" id="{CDF9286E-EDBE-4443-8222-A19EAAC062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18" y="4203"/>
                <a:ext cx="5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29146" name="Line 96">
                <a:extLst>
                  <a:ext uri="{FF2B5EF4-FFF2-40B4-BE49-F238E27FC236}">
                    <a16:creationId xmlns:a16="http://schemas.microsoft.com/office/drawing/2014/main" id="{C963D167-4012-41C6-B6BF-1FA0289282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18" y="3715"/>
                <a:ext cx="893" cy="4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29147" name="Oval 97">
                <a:extLst>
                  <a:ext uri="{FF2B5EF4-FFF2-40B4-BE49-F238E27FC236}">
                    <a16:creationId xmlns:a16="http://schemas.microsoft.com/office/drawing/2014/main" id="{ACE49A64-CA27-44F5-980B-266701F6A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490"/>
                <a:ext cx="223" cy="212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129148" name="Oval 98">
                <a:extLst>
                  <a:ext uri="{FF2B5EF4-FFF2-40B4-BE49-F238E27FC236}">
                    <a16:creationId xmlns:a16="http://schemas.microsoft.com/office/drawing/2014/main" id="{12878139-9768-4E1B-9F19-96A56B737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6" y="4103"/>
                <a:ext cx="224" cy="212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d</a:t>
                </a:r>
              </a:p>
            </p:txBody>
          </p:sp>
          <p:sp>
            <p:nvSpPr>
              <p:cNvPr id="129149" name="Oval 99">
                <a:extLst>
                  <a:ext uri="{FF2B5EF4-FFF2-40B4-BE49-F238E27FC236}">
                    <a16:creationId xmlns:a16="http://schemas.microsoft.com/office/drawing/2014/main" id="{AD470537-7865-461C-969D-8C1BC788FA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2" y="4103"/>
                <a:ext cx="224" cy="212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129150" name="Oval 100">
                <a:extLst>
                  <a:ext uri="{FF2B5EF4-FFF2-40B4-BE49-F238E27FC236}">
                    <a16:creationId xmlns:a16="http://schemas.microsoft.com/office/drawing/2014/main" id="{5C101035-DEE1-4EBF-8B27-9D92115F36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7" y="3528"/>
                <a:ext cx="223" cy="210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e</a:t>
                </a:r>
              </a:p>
            </p:txBody>
          </p:sp>
          <p:sp>
            <p:nvSpPr>
              <p:cNvPr id="129151" name="Oval 101">
                <a:extLst>
                  <a:ext uri="{FF2B5EF4-FFF2-40B4-BE49-F238E27FC236}">
                    <a16:creationId xmlns:a16="http://schemas.microsoft.com/office/drawing/2014/main" id="{246D16B7-0FFB-4121-81AA-5605717DD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4" y="3115"/>
                <a:ext cx="224" cy="21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  <p:sp>
          <p:nvSpPr>
            <p:cNvPr id="129135" name="Text Box 102">
              <a:extLst>
                <a:ext uri="{FF2B5EF4-FFF2-40B4-BE49-F238E27FC236}">
                  <a16:creationId xmlns:a16="http://schemas.microsoft.com/office/drawing/2014/main" id="{122D9DCE-E591-48B4-AE86-38B8DE70A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2" y="3121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129136" name="Text Box 103">
              <a:extLst>
                <a:ext uri="{FF2B5EF4-FFF2-40B4-BE49-F238E27FC236}">
                  <a16:creationId xmlns:a16="http://schemas.microsoft.com/office/drawing/2014/main" id="{E9D0ADB1-8E7E-4569-8E18-8B58A57D8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77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129137" name="Text Box 104">
              <a:extLst>
                <a:ext uri="{FF2B5EF4-FFF2-40B4-BE49-F238E27FC236}">
                  <a16:creationId xmlns:a16="http://schemas.microsoft.com/office/drawing/2014/main" id="{0F481492-0AD4-4B84-AFD3-6D6495ED4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9" y="3121"/>
              <a:ext cx="4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15</a:t>
              </a:r>
            </a:p>
          </p:txBody>
        </p:sp>
        <p:sp>
          <p:nvSpPr>
            <p:cNvPr id="129138" name="Text Box 105">
              <a:extLst>
                <a:ext uri="{FF2B5EF4-FFF2-40B4-BE49-F238E27FC236}">
                  <a16:creationId xmlns:a16="http://schemas.microsoft.com/office/drawing/2014/main" id="{EF7C21A5-BA5E-4B1C-AEF4-16A8962C4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8" y="377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29139" name="Text Box 106">
              <a:extLst>
                <a:ext uri="{FF2B5EF4-FFF2-40B4-BE49-F238E27FC236}">
                  <a16:creationId xmlns:a16="http://schemas.microsoft.com/office/drawing/2014/main" id="{57BA8646-EBCF-4C29-8E1D-74AC6B055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" y="344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129140" name="Text Box 107">
              <a:extLst>
                <a:ext uri="{FF2B5EF4-FFF2-40B4-BE49-F238E27FC236}">
                  <a16:creationId xmlns:a16="http://schemas.microsoft.com/office/drawing/2014/main" id="{C7FA5D29-03BE-4EDD-B32C-BC563B1D8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8" y="394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2</a:t>
              </a:r>
            </a:p>
          </p:txBody>
        </p:sp>
      </p:grpSp>
      <p:graphicFrame>
        <p:nvGraphicFramePr>
          <p:cNvPr id="24" name="内容占位符 3">
            <a:extLst>
              <a:ext uri="{FF2B5EF4-FFF2-40B4-BE49-F238E27FC236}">
                <a16:creationId xmlns:a16="http://schemas.microsoft.com/office/drawing/2014/main" id="{4D477604-5BD6-42B8-8099-EFED8E3F9C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6357750"/>
              </p:ext>
            </p:extLst>
          </p:nvPr>
        </p:nvGraphicFramePr>
        <p:xfrm>
          <a:off x="962819" y="1747838"/>
          <a:ext cx="1071563" cy="2225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黑体" pitchFamily="2" charset="-122"/>
                          <a:ea typeface="黑体" pitchFamily="2" charset="-122"/>
                        </a:rPr>
                        <a:t>D[</a:t>
                      </a:r>
                      <a:r>
                        <a:rPr lang="en-US" altLang="zh-CN" sz="1400" b="1" dirty="0" err="1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r>
                        <a:rPr lang="en-US" altLang="zh-CN" sz="1400" b="1" dirty="0"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14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9" marR="91439" marT="45733" marB="4573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∞</a:t>
                      </a:r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∞</a:t>
                      </a:r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15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" name="内容占位符 3">
            <a:extLst>
              <a:ext uri="{FF2B5EF4-FFF2-40B4-BE49-F238E27FC236}">
                <a16:creationId xmlns:a16="http://schemas.microsoft.com/office/drawing/2014/main" id="{CA558B63-3FD8-4112-B2AE-BA60BB0A5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155842"/>
              </p:ext>
            </p:extLst>
          </p:nvPr>
        </p:nvGraphicFramePr>
        <p:xfrm>
          <a:off x="2075000" y="1751013"/>
          <a:ext cx="1071562" cy="2225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黑体" pitchFamily="2" charset="-122"/>
                          <a:ea typeface="黑体" pitchFamily="2" charset="-122"/>
                        </a:rPr>
                        <a:t>F[</a:t>
                      </a:r>
                      <a:r>
                        <a:rPr lang="en-US" altLang="zh-CN" sz="1400" b="1" dirty="0" err="1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r>
                        <a:rPr lang="en-US" altLang="zh-CN" sz="1400" b="1" dirty="0"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14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9" marR="91439" marT="45733" marB="4573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9133" name="AutoShape 45">
            <a:extLst>
              <a:ext uri="{FF2B5EF4-FFF2-40B4-BE49-F238E27FC236}">
                <a16:creationId xmlns:a16="http://schemas.microsoft.com/office/drawing/2014/main" id="{BE3F5D5C-937F-4C80-8F65-58A2FD9D1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017" y="1275556"/>
            <a:ext cx="990600" cy="457200"/>
          </a:xfrm>
          <a:prstGeom prst="wedgeEllipseCallout">
            <a:avLst>
              <a:gd name="adj1" fmla="val -89047"/>
              <a:gd name="adj2" fmla="val 103356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起点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标题 1">
            <a:extLst>
              <a:ext uri="{FF2B5EF4-FFF2-40B4-BE49-F238E27FC236}">
                <a16:creationId xmlns:a16="http://schemas.microsoft.com/office/drawing/2014/main" id="{517553CC-D4E9-40D9-A16A-76F507F676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实验内容具体解读</a:t>
            </a:r>
          </a:p>
        </p:txBody>
      </p:sp>
      <p:sp>
        <p:nvSpPr>
          <p:cNvPr id="130115" name="TextBox 4">
            <a:extLst>
              <a:ext uri="{FF2B5EF4-FFF2-40B4-BE49-F238E27FC236}">
                <a16:creationId xmlns:a16="http://schemas.microsoft.com/office/drawing/2014/main" id="{2F20CDF4-42B5-493F-A309-A3598A322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285875"/>
            <a:ext cx="6786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初始化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0116" name="Group 109">
            <a:extLst>
              <a:ext uri="{FF2B5EF4-FFF2-40B4-BE49-F238E27FC236}">
                <a16:creationId xmlns:a16="http://schemas.microsoft.com/office/drawing/2014/main" id="{FF0BE4A6-8C94-4E59-BA52-764430ECD69D}"/>
              </a:ext>
            </a:extLst>
          </p:cNvPr>
          <p:cNvGrpSpPr>
            <a:grpSpLocks/>
          </p:cNvGrpSpPr>
          <p:nvPr/>
        </p:nvGrpSpPr>
        <p:grpSpPr bwMode="auto">
          <a:xfrm>
            <a:off x="5220072" y="1946276"/>
            <a:ext cx="2362200" cy="1905000"/>
            <a:chOff x="4272" y="3115"/>
            <a:chExt cx="1488" cy="1200"/>
          </a:xfrm>
        </p:grpSpPr>
        <p:grpSp>
          <p:nvGrpSpPr>
            <p:cNvPr id="130158" name="Group 108">
              <a:extLst>
                <a:ext uri="{FF2B5EF4-FFF2-40B4-BE49-F238E27FC236}">
                  <a16:creationId xmlns:a16="http://schemas.microsoft.com/office/drawing/2014/main" id="{1B56B4F5-FC4B-446B-930E-5EE7E9EF66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3115"/>
              <a:ext cx="1488" cy="1200"/>
              <a:chOff x="4272" y="3115"/>
              <a:chExt cx="1488" cy="1200"/>
            </a:xfrm>
          </p:grpSpPr>
          <p:sp>
            <p:nvSpPr>
              <p:cNvPr id="130165" name="Line 91">
                <a:extLst>
                  <a:ext uri="{FF2B5EF4-FFF2-40B4-BE49-F238E27FC236}">
                    <a16:creationId xmlns:a16="http://schemas.microsoft.com/office/drawing/2014/main" id="{BB8EAC27-87A1-4F0F-B5F1-3EABDDBCE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90" y="3265"/>
                <a:ext cx="484" cy="3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30166" name="Line 92">
                <a:extLst>
                  <a:ext uri="{FF2B5EF4-FFF2-40B4-BE49-F238E27FC236}">
                    <a16:creationId xmlns:a16="http://schemas.microsoft.com/office/drawing/2014/main" id="{90994229-2EC6-4652-B28D-B83FABCD4E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1" y="3678"/>
                <a:ext cx="186" cy="4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30167" name="Line 93">
                <a:extLst>
                  <a:ext uri="{FF2B5EF4-FFF2-40B4-BE49-F238E27FC236}">
                    <a16:creationId xmlns:a16="http://schemas.microsoft.com/office/drawing/2014/main" id="{15058333-7694-4AF4-A148-86FF5BAEC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58" y="3228"/>
                <a:ext cx="521" cy="3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30168" name="Line 94">
                <a:extLst>
                  <a:ext uri="{FF2B5EF4-FFF2-40B4-BE49-F238E27FC236}">
                    <a16:creationId xmlns:a16="http://schemas.microsoft.com/office/drawing/2014/main" id="{A92F307A-32C6-41F2-B68B-60D46C3107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53" y="3265"/>
                <a:ext cx="298" cy="8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30169" name="Line 95">
                <a:extLst>
                  <a:ext uri="{FF2B5EF4-FFF2-40B4-BE49-F238E27FC236}">
                    <a16:creationId xmlns:a16="http://schemas.microsoft.com/office/drawing/2014/main" id="{9CB107CF-C4AE-40E4-A827-3D1CB7548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18" y="4203"/>
                <a:ext cx="5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30170" name="Line 96">
                <a:extLst>
                  <a:ext uri="{FF2B5EF4-FFF2-40B4-BE49-F238E27FC236}">
                    <a16:creationId xmlns:a16="http://schemas.microsoft.com/office/drawing/2014/main" id="{E3B1F3F0-A9A9-436F-BC3F-5F299D062B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18" y="3715"/>
                <a:ext cx="893" cy="4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30171" name="Oval 97">
                <a:extLst>
                  <a:ext uri="{FF2B5EF4-FFF2-40B4-BE49-F238E27FC236}">
                    <a16:creationId xmlns:a16="http://schemas.microsoft.com/office/drawing/2014/main" id="{9A706534-B689-40DE-A5AC-88F3787BC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490"/>
                <a:ext cx="223" cy="212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130172" name="Oval 98">
                <a:extLst>
                  <a:ext uri="{FF2B5EF4-FFF2-40B4-BE49-F238E27FC236}">
                    <a16:creationId xmlns:a16="http://schemas.microsoft.com/office/drawing/2014/main" id="{11874F9A-9D9A-4ADF-BEB6-D9919900E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6" y="4103"/>
                <a:ext cx="224" cy="212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d</a:t>
                </a:r>
              </a:p>
            </p:txBody>
          </p:sp>
          <p:sp>
            <p:nvSpPr>
              <p:cNvPr id="130173" name="Oval 99">
                <a:extLst>
                  <a:ext uri="{FF2B5EF4-FFF2-40B4-BE49-F238E27FC236}">
                    <a16:creationId xmlns:a16="http://schemas.microsoft.com/office/drawing/2014/main" id="{F5092F36-71C0-4955-92CD-6FF359369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2" y="4103"/>
                <a:ext cx="224" cy="212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130174" name="Oval 100">
                <a:extLst>
                  <a:ext uri="{FF2B5EF4-FFF2-40B4-BE49-F238E27FC236}">
                    <a16:creationId xmlns:a16="http://schemas.microsoft.com/office/drawing/2014/main" id="{D1399180-9262-4A69-B967-2ED5BD010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7" y="3528"/>
                <a:ext cx="223" cy="210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e</a:t>
                </a:r>
              </a:p>
            </p:txBody>
          </p:sp>
          <p:sp>
            <p:nvSpPr>
              <p:cNvPr id="130175" name="Oval 101">
                <a:extLst>
                  <a:ext uri="{FF2B5EF4-FFF2-40B4-BE49-F238E27FC236}">
                    <a16:creationId xmlns:a16="http://schemas.microsoft.com/office/drawing/2014/main" id="{1A5E525E-42F8-42EC-B728-A4D52DBD0E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4" y="3115"/>
                <a:ext cx="224" cy="21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  <p:sp>
          <p:nvSpPr>
            <p:cNvPr id="130159" name="Text Box 102">
              <a:extLst>
                <a:ext uri="{FF2B5EF4-FFF2-40B4-BE49-F238E27FC236}">
                  <a16:creationId xmlns:a16="http://schemas.microsoft.com/office/drawing/2014/main" id="{34F32520-8DFA-4790-BCE0-5BD46C19F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2" y="3121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130160" name="Text Box 103">
              <a:extLst>
                <a:ext uri="{FF2B5EF4-FFF2-40B4-BE49-F238E27FC236}">
                  <a16:creationId xmlns:a16="http://schemas.microsoft.com/office/drawing/2014/main" id="{F7BF378F-66F7-40AB-A083-AE902D15DA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77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130161" name="Text Box 104">
              <a:extLst>
                <a:ext uri="{FF2B5EF4-FFF2-40B4-BE49-F238E27FC236}">
                  <a16:creationId xmlns:a16="http://schemas.microsoft.com/office/drawing/2014/main" id="{A0982BED-8D0E-49EF-A8B5-2853E38BD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9" y="3121"/>
              <a:ext cx="4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15</a:t>
              </a:r>
            </a:p>
          </p:txBody>
        </p:sp>
        <p:sp>
          <p:nvSpPr>
            <p:cNvPr id="130162" name="Text Box 105">
              <a:extLst>
                <a:ext uri="{FF2B5EF4-FFF2-40B4-BE49-F238E27FC236}">
                  <a16:creationId xmlns:a16="http://schemas.microsoft.com/office/drawing/2014/main" id="{BBFE70FE-24F3-43A5-9FCD-EA9EB6EF9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8" y="377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30163" name="Text Box 106">
              <a:extLst>
                <a:ext uri="{FF2B5EF4-FFF2-40B4-BE49-F238E27FC236}">
                  <a16:creationId xmlns:a16="http://schemas.microsoft.com/office/drawing/2014/main" id="{4957C412-BD3D-4718-9BEA-931CBA579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" y="344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130164" name="Text Box 107">
              <a:extLst>
                <a:ext uri="{FF2B5EF4-FFF2-40B4-BE49-F238E27FC236}">
                  <a16:creationId xmlns:a16="http://schemas.microsoft.com/office/drawing/2014/main" id="{11A9E28E-05CF-4D53-83E3-6BC84B727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8" y="394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2</a:t>
              </a:r>
            </a:p>
          </p:txBody>
        </p:sp>
      </p:grpSp>
      <p:graphicFrame>
        <p:nvGraphicFramePr>
          <p:cNvPr id="24" name="内容占位符 3">
            <a:extLst>
              <a:ext uri="{FF2B5EF4-FFF2-40B4-BE49-F238E27FC236}">
                <a16:creationId xmlns:a16="http://schemas.microsoft.com/office/drawing/2014/main" id="{5C488B7C-A362-4151-B7F1-F38BA46AAA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7667577"/>
              </p:ext>
            </p:extLst>
          </p:nvPr>
        </p:nvGraphicFramePr>
        <p:xfrm>
          <a:off x="1285875" y="1785938"/>
          <a:ext cx="1071563" cy="2225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黑体" pitchFamily="2" charset="-122"/>
                          <a:ea typeface="黑体" pitchFamily="2" charset="-122"/>
                        </a:rPr>
                        <a:t>D[</a:t>
                      </a:r>
                      <a:r>
                        <a:rPr lang="en-US" altLang="zh-CN" sz="1400" b="1" dirty="0" err="1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r>
                        <a:rPr lang="en-US" altLang="zh-CN" sz="1400" b="1" dirty="0"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14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9" marR="91439" marT="45733" marB="4573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1" lang="zh-CN" altLang="en-US" sz="1800" b="1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∞</a:t>
                      </a:r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15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" name="内容占位符 3">
            <a:extLst>
              <a:ext uri="{FF2B5EF4-FFF2-40B4-BE49-F238E27FC236}">
                <a16:creationId xmlns:a16="http://schemas.microsoft.com/office/drawing/2014/main" id="{6FE28D65-B4D0-42D0-87C3-FE691E25D3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6827650"/>
              </p:ext>
            </p:extLst>
          </p:nvPr>
        </p:nvGraphicFramePr>
        <p:xfrm>
          <a:off x="2457988" y="1758951"/>
          <a:ext cx="1071562" cy="2225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黑体" pitchFamily="2" charset="-122"/>
                          <a:ea typeface="黑体" pitchFamily="2" charset="-122"/>
                        </a:rPr>
                        <a:t>F[</a:t>
                      </a:r>
                      <a:r>
                        <a:rPr lang="en-US" altLang="zh-CN" sz="1400" b="1" dirty="0" err="1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r>
                        <a:rPr lang="en-US" altLang="zh-CN" sz="1400" b="1" dirty="0"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14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9" marR="91439" marT="45733" marB="4573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u="sng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CN" altLang="en-US" sz="1800" b="1" u="sng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0157" name="AutoShape 45">
            <a:extLst>
              <a:ext uri="{FF2B5EF4-FFF2-40B4-BE49-F238E27FC236}">
                <a16:creationId xmlns:a16="http://schemas.microsoft.com/office/drawing/2014/main" id="{BE8303BE-0B85-4090-BF00-5D8CBE641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5969" y="1516063"/>
            <a:ext cx="990600" cy="457200"/>
          </a:xfrm>
          <a:prstGeom prst="wedgeEllipseCallout">
            <a:avLst>
              <a:gd name="adj1" fmla="val -120671"/>
              <a:gd name="adj2" fmla="val 55208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起点</a:t>
            </a:r>
          </a:p>
        </p:txBody>
      </p:sp>
      <p:graphicFrame>
        <p:nvGraphicFramePr>
          <p:cNvPr id="29" name="内容占位符 3">
            <a:extLst>
              <a:ext uri="{FF2B5EF4-FFF2-40B4-BE49-F238E27FC236}">
                <a16:creationId xmlns:a16="http://schemas.microsoft.com/office/drawing/2014/main" id="{89E199D1-746F-4A91-B0F4-1C5F8F54D7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545605"/>
              </p:ext>
            </p:extLst>
          </p:nvPr>
        </p:nvGraphicFramePr>
        <p:xfrm>
          <a:off x="1473596" y="4214813"/>
          <a:ext cx="2419748" cy="221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8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黑体" pitchFamily="2" charset="-122"/>
                          <a:ea typeface="黑体" pitchFamily="2" charset="-122"/>
                        </a:rPr>
                        <a:t>P[</a:t>
                      </a:r>
                      <a:r>
                        <a:rPr lang="en-US" altLang="zh-CN" sz="1400" b="1" dirty="0" err="1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r>
                        <a:rPr lang="en-US" altLang="zh-CN" sz="1400" b="1" dirty="0"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14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91439" marR="9143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91439" marR="9143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 b</a:t>
                      </a:r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91439" marR="9143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91439" marR="9143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 d</a:t>
                      </a:r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91439" marR="9143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 e</a:t>
                      </a:r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标题 1">
            <a:extLst>
              <a:ext uri="{FF2B5EF4-FFF2-40B4-BE49-F238E27FC236}">
                <a16:creationId xmlns:a16="http://schemas.microsoft.com/office/drawing/2014/main" id="{7DC1DDB6-06C5-43D6-AEBB-90CD29E73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584" y="179388"/>
            <a:ext cx="7869238" cy="685800"/>
          </a:xfrm>
        </p:spPr>
        <p:txBody>
          <a:bodyPr/>
          <a:lstStyle/>
          <a:p>
            <a:r>
              <a:rPr lang="zh-CN" altLang="en-US" sz="3600" dirty="0"/>
              <a:t>实验内容具体解读</a:t>
            </a:r>
          </a:p>
        </p:txBody>
      </p:sp>
      <p:sp>
        <p:nvSpPr>
          <p:cNvPr id="131139" name="TextBox 4">
            <a:extLst>
              <a:ext uri="{FF2B5EF4-FFF2-40B4-BE49-F238E27FC236}">
                <a16:creationId xmlns:a16="http://schemas.microsoft.com/office/drawing/2014/main" id="{FD3D5666-5B41-4917-98FF-CAF5C965E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285875"/>
            <a:ext cx="6786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算法第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步：选中一条最短路径（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grpSp>
        <p:nvGrpSpPr>
          <p:cNvPr id="131140" name="Group 109">
            <a:extLst>
              <a:ext uri="{FF2B5EF4-FFF2-40B4-BE49-F238E27FC236}">
                <a16:creationId xmlns:a16="http://schemas.microsoft.com/office/drawing/2014/main" id="{8816226B-28CE-4368-A2D7-16B57484F0AD}"/>
              </a:ext>
            </a:extLst>
          </p:cNvPr>
          <p:cNvGrpSpPr>
            <a:grpSpLocks/>
          </p:cNvGrpSpPr>
          <p:nvPr/>
        </p:nvGrpSpPr>
        <p:grpSpPr bwMode="auto">
          <a:xfrm>
            <a:off x="5580112" y="2054756"/>
            <a:ext cx="2362200" cy="1905000"/>
            <a:chOff x="4272" y="3115"/>
            <a:chExt cx="1488" cy="1200"/>
          </a:xfrm>
        </p:grpSpPr>
        <p:grpSp>
          <p:nvGrpSpPr>
            <p:cNvPr id="131182" name="Group 108">
              <a:extLst>
                <a:ext uri="{FF2B5EF4-FFF2-40B4-BE49-F238E27FC236}">
                  <a16:creationId xmlns:a16="http://schemas.microsoft.com/office/drawing/2014/main" id="{C4A58D6D-D497-4C14-B852-F124B4350E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3115"/>
              <a:ext cx="1488" cy="1200"/>
              <a:chOff x="4272" y="3115"/>
              <a:chExt cx="1488" cy="1200"/>
            </a:xfrm>
          </p:grpSpPr>
          <p:sp>
            <p:nvSpPr>
              <p:cNvPr id="131189" name="Line 91">
                <a:extLst>
                  <a:ext uri="{FF2B5EF4-FFF2-40B4-BE49-F238E27FC236}">
                    <a16:creationId xmlns:a16="http://schemas.microsoft.com/office/drawing/2014/main" id="{D23140CC-7C75-4F08-AF57-23DF96F662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90" y="3265"/>
                <a:ext cx="484" cy="3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31190" name="Line 92">
                <a:extLst>
                  <a:ext uri="{FF2B5EF4-FFF2-40B4-BE49-F238E27FC236}">
                    <a16:creationId xmlns:a16="http://schemas.microsoft.com/office/drawing/2014/main" id="{5DC635B6-43CB-4C8C-B0E1-590D207DB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1" y="3678"/>
                <a:ext cx="186" cy="45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31191" name="Line 93">
                <a:extLst>
                  <a:ext uri="{FF2B5EF4-FFF2-40B4-BE49-F238E27FC236}">
                    <a16:creationId xmlns:a16="http://schemas.microsoft.com/office/drawing/2014/main" id="{956814A5-B21D-45AD-B2A1-D2B1F1218C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58" y="3228"/>
                <a:ext cx="521" cy="30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31192" name="Line 94">
                <a:extLst>
                  <a:ext uri="{FF2B5EF4-FFF2-40B4-BE49-F238E27FC236}">
                    <a16:creationId xmlns:a16="http://schemas.microsoft.com/office/drawing/2014/main" id="{168022B6-E877-4E5F-BF4D-FF1875EF2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53" y="3265"/>
                <a:ext cx="298" cy="8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31193" name="Line 95">
                <a:extLst>
                  <a:ext uri="{FF2B5EF4-FFF2-40B4-BE49-F238E27FC236}">
                    <a16:creationId xmlns:a16="http://schemas.microsoft.com/office/drawing/2014/main" id="{2F5D5D6F-282B-4048-BD53-1AA233DC10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18" y="4203"/>
                <a:ext cx="5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31194" name="Line 96">
                <a:extLst>
                  <a:ext uri="{FF2B5EF4-FFF2-40B4-BE49-F238E27FC236}">
                    <a16:creationId xmlns:a16="http://schemas.microsoft.com/office/drawing/2014/main" id="{C4A1138B-76CF-485C-8153-FF88F08F7D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18" y="3715"/>
                <a:ext cx="893" cy="4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31195" name="Oval 97">
                <a:extLst>
                  <a:ext uri="{FF2B5EF4-FFF2-40B4-BE49-F238E27FC236}">
                    <a16:creationId xmlns:a16="http://schemas.microsoft.com/office/drawing/2014/main" id="{C14DA877-D2C3-40E9-ACD1-1CD422E0D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490"/>
                <a:ext cx="223" cy="212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131196" name="Oval 98">
                <a:extLst>
                  <a:ext uri="{FF2B5EF4-FFF2-40B4-BE49-F238E27FC236}">
                    <a16:creationId xmlns:a16="http://schemas.microsoft.com/office/drawing/2014/main" id="{5C3BAD75-F5E5-43DA-A4C4-70DF742BF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6" y="4103"/>
                <a:ext cx="224" cy="212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d</a:t>
                </a:r>
              </a:p>
            </p:txBody>
          </p:sp>
          <p:sp>
            <p:nvSpPr>
              <p:cNvPr id="131197" name="Oval 99">
                <a:extLst>
                  <a:ext uri="{FF2B5EF4-FFF2-40B4-BE49-F238E27FC236}">
                    <a16:creationId xmlns:a16="http://schemas.microsoft.com/office/drawing/2014/main" id="{4102AFFB-D097-4205-985C-DE0FB8C37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2" y="4103"/>
                <a:ext cx="224" cy="212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131198" name="Oval 100">
                <a:extLst>
                  <a:ext uri="{FF2B5EF4-FFF2-40B4-BE49-F238E27FC236}">
                    <a16:creationId xmlns:a16="http://schemas.microsoft.com/office/drawing/2014/main" id="{BF42C2DC-19ED-416B-B783-8947CFC14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7" y="3528"/>
                <a:ext cx="223" cy="210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e</a:t>
                </a:r>
              </a:p>
            </p:txBody>
          </p:sp>
          <p:sp>
            <p:nvSpPr>
              <p:cNvPr id="131199" name="Oval 101">
                <a:extLst>
                  <a:ext uri="{FF2B5EF4-FFF2-40B4-BE49-F238E27FC236}">
                    <a16:creationId xmlns:a16="http://schemas.microsoft.com/office/drawing/2014/main" id="{5C1CB141-4C44-41B8-AAFC-17043E151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4" y="3115"/>
                <a:ext cx="224" cy="21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  <p:sp>
          <p:nvSpPr>
            <p:cNvPr id="131183" name="Text Box 102">
              <a:extLst>
                <a:ext uri="{FF2B5EF4-FFF2-40B4-BE49-F238E27FC236}">
                  <a16:creationId xmlns:a16="http://schemas.microsoft.com/office/drawing/2014/main" id="{2EADDF82-22FE-4E71-92F3-EB9E2DB7C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2" y="3121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131184" name="Text Box 103">
              <a:extLst>
                <a:ext uri="{FF2B5EF4-FFF2-40B4-BE49-F238E27FC236}">
                  <a16:creationId xmlns:a16="http://schemas.microsoft.com/office/drawing/2014/main" id="{77FBE29C-358C-43BF-8509-E673BDD85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77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131185" name="Text Box 104">
              <a:extLst>
                <a:ext uri="{FF2B5EF4-FFF2-40B4-BE49-F238E27FC236}">
                  <a16:creationId xmlns:a16="http://schemas.microsoft.com/office/drawing/2014/main" id="{236BA74B-1734-409F-8578-8FD8071B5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9" y="3121"/>
              <a:ext cx="4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15</a:t>
              </a:r>
            </a:p>
          </p:txBody>
        </p:sp>
        <p:sp>
          <p:nvSpPr>
            <p:cNvPr id="131186" name="Text Box 105">
              <a:extLst>
                <a:ext uri="{FF2B5EF4-FFF2-40B4-BE49-F238E27FC236}">
                  <a16:creationId xmlns:a16="http://schemas.microsoft.com/office/drawing/2014/main" id="{5C279028-79C4-4A48-A0F9-3097F6471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8" y="377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31187" name="Text Box 106">
              <a:extLst>
                <a:ext uri="{FF2B5EF4-FFF2-40B4-BE49-F238E27FC236}">
                  <a16:creationId xmlns:a16="http://schemas.microsoft.com/office/drawing/2014/main" id="{D1CEB9C3-EDA2-48AE-992F-B6EC42E6FE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" y="344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131188" name="Text Box 107">
              <a:extLst>
                <a:ext uri="{FF2B5EF4-FFF2-40B4-BE49-F238E27FC236}">
                  <a16:creationId xmlns:a16="http://schemas.microsoft.com/office/drawing/2014/main" id="{2847707D-F147-4145-AC31-7812E8A40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8" y="394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2</a:t>
              </a:r>
            </a:p>
          </p:txBody>
        </p:sp>
      </p:grpSp>
      <p:graphicFrame>
        <p:nvGraphicFramePr>
          <p:cNvPr id="24" name="内容占位符 3">
            <a:extLst>
              <a:ext uri="{FF2B5EF4-FFF2-40B4-BE49-F238E27FC236}">
                <a16:creationId xmlns:a16="http://schemas.microsoft.com/office/drawing/2014/main" id="{DDC8BD4E-C3EA-4BC3-B9CA-7E1C971421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5990597"/>
              </p:ext>
            </p:extLst>
          </p:nvPr>
        </p:nvGraphicFramePr>
        <p:xfrm>
          <a:off x="1285875" y="1785938"/>
          <a:ext cx="1071563" cy="2225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黑体" pitchFamily="2" charset="-122"/>
                          <a:ea typeface="黑体" pitchFamily="2" charset="-122"/>
                        </a:rPr>
                        <a:t>D[</a:t>
                      </a:r>
                      <a:r>
                        <a:rPr lang="en-US" altLang="zh-CN" sz="1400" b="1" dirty="0" err="1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r>
                        <a:rPr lang="en-US" altLang="zh-CN" sz="1400" b="1" dirty="0"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14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9" marR="91439" marT="45733" marB="4573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u="sng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800" b="1" u="sng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15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" name="内容占位符 3">
            <a:extLst>
              <a:ext uri="{FF2B5EF4-FFF2-40B4-BE49-F238E27FC236}">
                <a16:creationId xmlns:a16="http://schemas.microsoft.com/office/drawing/2014/main" id="{FBB85AAF-47CF-436D-8C0C-5898919FFA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8029117"/>
              </p:ext>
            </p:extLst>
          </p:nvPr>
        </p:nvGraphicFramePr>
        <p:xfrm>
          <a:off x="2561697" y="1747838"/>
          <a:ext cx="1071562" cy="2225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黑体" pitchFamily="2" charset="-122"/>
                          <a:ea typeface="黑体" pitchFamily="2" charset="-122"/>
                        </a:rPr>
                        <a:t>F[</a:t>
                      </a:r>
                      <a:r>
                        <a:rPr lang="en-US" altLang="zh-CN" sz="1400" b="1" dirty="0" err="1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r>
                        <a:rPr lang="en-US" altLang="zh-CN" sz="1400" b="1" dirty="0"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14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9" marR="91439" marT="45733" marB="4573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u="sng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CN" altLang="en-US" sz="1800" b="1" u="sng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1181" name="AutoShape 45">
            <a:extLst>
              <a:ext uri="{FF2B5EF4-FFF2-40B4-BE49-F238E27FC236}">
                <a16:creationId xmlns:a16="http://schemas.microsoft.com/office/drawing/2014/main" id="{9817E1B5-1A53-4F56-A80C-BF300D623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208" y="1607081"/>
            <a:ext cx="990600" cy="457200"/>
          </a:xfrm>
          <a:prstGeom prst="wedgeEllipseCallout">
            <a:avLst>
              <a:gd name="adj1" fmla="val -120671"/>
              <a:gd name="adj2" fmla="val 55208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起点</a:t>
            </a:r>
          </a:p>
        </p:txBody>
      </p:sp>
      <p:graphicFrame>
        <p:nvGraphicFramePr>
          <p:cNvPr id="29" name="内容占位符 3">
            <a:extLst>
              <a:ext uri="{FF2B5EF4-FFF2-40B4-BE49-F238E27FC236}">
                <a16:creationId xmlns:a16="http://schemas.microsoft.com/office/drawing/2014/main" id="{D26D226F-9B59-4ECE-9069-C2CAAE938A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620531"/>
              </p:ext>
            </p:extLst>
          </p:nvPr>
        </p:nvGraphicFramePr>
        <p:xfrm>
          <a:off x="1473596" y="4214813"/>
          <a:ext cx="2419748" cy="221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8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黑体" pitchFamily="2" charset="-122"/>
                          <a:ea typeface="黑体" pitchFamily="2" charset="-122"/>
                        </a:rPr>
                        <a:t>P[</a:t>
                      </a:r>
                      <a:r>
                        <a:rPr lang="en-US" altLang="zh-CN" sz="1400" b="1" dirty="0" err="1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r>
                        <a:rPr lang="en-US" altLang="zh-CN" sz="1400" b="1" dirty="0"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14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91439" marR="9143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91439" marR="9143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 b</a:t>
                      </a:r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91439" marR="9143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b="1" u="sng" dirty="0">
                          <a:solidFill>
                            <a:srgbClr val="FF0000"/>
                          </a:solidFill>
                        </a:rPr>
                        <a:t>a b c</a:t>
                      </a:r>
                      <a:endParaRPr lang="zh-CN" altLang="en-US" b="1" u="sng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91439" marR="9143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 d</a:t>
                      </a:r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91439" marR="9143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 e</a:t>
                      </a:r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标题 1">
            <a:extLst>
              <a:ext uri="{FF2B5EF4-FFF2-40B4-BE49-F238E27FC236}">
                <a16:creationId xmlns:a16="http://schemas.microsoft.com/office/drawing/2014/main" id="{C4444E42-02BF-4CAB-8665-2E70FC10A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实验内容具体解读</a:t>
            </a:r>
          </a:p>
        </p:txBody>
      </p:sp>
      <p:sp>
        <p:nvSpPr>
          <p:cNvPr id="132163" name="TextBox 4">
            <a:extLst>
              <a:ext uri="{FF2B5EF4-FFF2-40B4-BE49-F238E27FC236}">
                <a16:creationId xmlns:a16="http://schemas.microsoft.com/office/drawing/2014/main" id="{C7EC2694-AB27-4B37-A2AC-06BA9EB6D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285875"/>
            <a:ext cx="6786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算法第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步：选中一条最短路径（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grpSp>
        <p:nvGrpSpPr>
          <p:cNvPr id="132164" name="Group 109">
            <a:extLst>
              <a:ext uri="{FF2B5EF4-FFF2-40B4-BE49-F238E27FC236}">
                <a16:creationId xmlns:a16="http://schemas.microsoft.com/office/drawing/2014/main" id="{49AD1735-8BD9-420F-B142-873CC7BE06E4}"/>
              </a:ext>
            </a:extLst>
          </p:cNvPr>
          <p:cNvGrpSpPr>
            <a:grpSpLocks/>
          </p:cNvGrpSpPr>
          <p:nvPr/>
        </p:nvGrpSpPr>
        <p:grpSpPr bwMode="auto">
          <a:xfrm>
            <a:off x="5521633" y="1908176"/>
            <a:ext cx="2362200" cy="1905000"/>
            <a:chOff x="4272" y="3115"/>
            <a:chExt cx="1488" cy="1200"/>
          </a:xfrm>
        </p:grpSpPr>
        <p:grpSp>
          <p:nvGrpSpPr>
            <p:cNvPr id="132206" name="Group 108">
              <a:extLst>
                <a:ext uri="{FF2B5EF4-FFF2-40B4-BE49-F238E27FC236}">
                  <a16:creationId xmlns:a16="http://schemas.microsoft.com/office/drawing/2014/main" id="{2D3A67F5-4E32-4A91-AE5A-D9880A0C20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3115"/>
              <a:ext cx="1488" cy="1200"/>
              <a:chOff x="4272" y="3115"/>
              <a:chExt cx="1488" cy="1200"/>
            </a:xfrm>
          </p:grpSpPr>
          <p:sp>
            <p:nvSpPr>
              <p:cNvPr id="132213" name="Line 91">
                <a:extLst>
                  <a:ext uri="{FF2B5EF4-FFF2-40B4-BE49-F238E27FC236}">
                    <a16:creationId xmlns:a16="http://schemas.microsoft.com/office/drawing/2014/main" id="{71BDC002-B15E-4DE5-894F-FDE3071131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90" y="3265"/>
                <a:ext cx="484" cy="3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32214" name="Line 92">
                <a:extLst>
                  <a:ext uri="{FF2B5EF4-FFF2-40B4-BE49-F238E27FC236}">
                    <a16:creationId xmlns:a16="http://schemas.microsoft.com/office/drawing/2014/main" id="{99EA49DD-21EB-4625-83BF-D3790367CC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1" y="3678"/>
                <a:ext cx="186" cy="4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32215" name="Line 93">
                <a:extLst>
                  <a:ext uri="{FF2B5EF4-FFF2-40B4-BE49-F238E27FC236}">
                    <a16:creationId xmlns:a16="http://schemas.microsoft.com/office/drawing/2014/main" id="{03D2E620-11DD-42F5-944C-6E346083B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58" y="3228"/>
                <a:ext cx="521" cy="3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32216" name="Line 94">
                <a:extLst>
                  <a:ext uri="{FF2B5EF4-FFF2-40B4-BE49-F238E27FC236}">
                    <a16:creationId xmlns:a16="http://schemas.microsoft.com/office/drawing/2014/main" id="{0895E14C-A397-44CC-A3F5-B7E97BBDC7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53" y="3265"/>
                <a:ext cx="298" cy="825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32217" name="Line 95">
                <a:extLst>
                  <a:ext uri="{FF2B5EF4-FFF2-40B4-BE49-F238E27FC236}">
                    <a16:creationId xmlns:a16="http://schemas.microsoft.com/office/drawing/2014/main" id="{D3063A94-7E54-4086-B97F-6A24F6B5E2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18" y="4203"/>
                <a:ext cx="55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32218" name="Line 96">
                <a:extLst>
                  <a:ext uri="{FF2B5EF4-FFF2-40B4-BE49-F238E27FC236}">
                    <a16:creationId xmlns:a16="http://schemas.microsoft.com/office/drawing/2014/main" id="{1DD53C33-CDC2-4997-A728-71599B93B2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18" y="3715"/>
                <a:ext cx="893" cy="4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32219" name="Oval 97">
                <a:extLst>
                  <a:ext uri="{FF2B5EF4-FFF2-40B4-BE49-F238E27FC236}">
                    <a16:creationId xmlns:a16="http://schemas.microsoft.com/office/drawing/2014/main" id="{33D5BD2F-8331-47AD-808F-C2F1B3742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490"/>
                <a:ext cx="223" cy="212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132220" name="Oval 98">
                <a:extLst>
                  <a:ext uri="{FF2B5EF4-FFF2-40B4-BE49-F238E27FC236}">
                    <a16:creationId xmlns:a16="http://schemas.microsoft.com/office/drawing/2014/main" id="{F3D48987-D327-4400-8B57-661AAAACA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6" y="4103"/>
                <a:ext cx="224" cy="212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d</a:t>
                </a:r>
              </a:p>
            </p:txBody>
          </p:sp>
          <p:sp>
            <p:nvSpPr>
              <p:cNvPr id="132221" name="Oval 99">
                <a:extLst>
                  <a:ext uri="{FF2B5EF4-FFF2-40B4-BE49-F238E27FC236}">
                    <a16:creationId xmlns:a16="http://schemas.microsoft.com/office/drawing/2014/main" id="{E5B22E04-BBDD-49BF-A74C-C02B71D4B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2" y="4103"/>
                <a:ext cx="224" cy="212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132222" name="Oval 100">
                <a:extLst>
                  <a:ext uri="{FF2B5EF4-FFF2-40B4-BE49-F238E27FC236}">
                    <a16:creationId xmlns:a16="http://schemas.microsoft.com/office/drawing/2014/main" id="{D4BB1547-B1B6-4D9B-95CA-EFBF177D2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7" y="3528"/>
                <a:ext cx="223" cy="210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e</a:t>
                </a:r>
              </a:p>
            </p:txBody>
          </p:sp>
          <p:sp>
            <p:nvSpPr>
              <p:cNvPr id="132223" name="Oval 101">
                <a:extLst>
                  <a:ext uri="{FF2B5EF4-FFF2-40B4-BE49-F238E27FC236}">
                    <a16:creationId xmlns:a16="http://schemas.microsoft.com/office/drawing/2014/main" id="{47063BBF-6504-4053-B686-3A14D1145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4" y="3115"/>
                <a:ext cx="224" cy="21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  <p:sp>
          <p:nvSpPr>
            <p:cNvPr id="132207" name="Text Box 102">
              <a:extLst>
                <a:ext uri="{FF2B5EF4-FFF2-40B4-BE49-F238E27FC236}">
                  <a16:creationId xmlns:a16="http://schemas.microsoft.com/office/drawing/2014/main" id="{A9A4DD17-BAC6-49BA-9A50-9DF7D04F24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2" y="3121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132208" name="Text Box 103">
              <a:extLst>
                <a:ext uri="{FF2B5EF4-FFF2-40B4-BE49-F238E27FC236}">
                  <a16:creationId xmlns:a16="http://schemas.microsoft.com/office/drawing/2014/main" id="{33014A1E-551D-4CF3-B487-358DDE39F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77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132209" name="Text Box 104">
              <a:extLst>
                <a:ext uri="{FF2B5EF4-FFF2-40B4-BE49-F238E27FC236}">
                  <a16:creationId xmlns:a16="http://schemas.microsoft.com/office/drawing/2014/main" id="{3754B2D6-ABFE-4616-B904-690378B04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9" y="3121"/>
              <a:ext cx="4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15</a:t>
              </a:r>
            </a:p>
          </p:txBody>
        </p:sp>
        <p:sp>
          <p:nvSpPr>
            <p:cNvPr id="132210" name="Text Box 105">
              <a:extLst>
                <a:ext uri="{FF2B5EF4-FFF2-40B4-BE49-F238E27FC236}">
                  <a16:creationId xmlns:a16="http://schemas.microsoft.com/office/drawing/2014/main" id="{139ACC73-E9EA-404D-B4F1-A779E71E1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8" y="377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32211" name="Text Box 106">
              <a:extLst>
                <a:ext uri="{FF2B5EF4-FFF2-40B4-BE49-F238E27FC236}">
                  <a16:creationId xmlns:a16="http://schemas.microsoft.com/office/drawing/2014/main" id="{BB791271-FCCC-458F-88ED-A82E467CF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" y="344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132212" name="Text Box 107">
              <a:extLst>
                <a:ext uri="{FF2B5EF4-FFF2-40B4-BE49-F238E27FC236}">
                  <a16:creationId xmlns:a16="http://schemas.microsoft.com/office/drawing/2014/main" id="{958BC3BB-8356-49CF-823E-4D10C2B6C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8" y="394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2</a:t>
              </a:r>
            </a:p>
          </p:txBody>
        </p:sp>
      </p:grpSp>
      <p:graphicFrame>
        <p:nvGraphicFramePr>
          <p:cNvPr id="24" name="内容占位符 3">
            <a:extLst>
              <a:ext uri="{FF2B5EF4-FFF2-40B4-BE49-F238E27FC236}">
                <a16:creationId xmlns:a16="http://schemas.microsoft.com/office/drawing/2014/main" id="{B140E643-B396-4C70-9AF6-8D50C4B19E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3197193"/>
              </p:ext>
            </p:extLst>
          </p:nvPr>
        </p:nvGraphicFramePr>
        <p:xfrm>
          <a:off x="1285875" y="1785938"/>
          <a:ext cx="1071563" cy="2225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黑体" pitchFamily="2" charset="-122"/>
                          <a:ea typeface="黑体" pitchFamily="2" charset="-122"/>
                        </a:rPr>
                        <a:t>D[</a:t>
                      </a:r>
                      <a:r>
                        <a:rPr lang="en-US" altLang="zh-CN" sz="1400" b="1" dirty="0" err="1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r>
                        <a:rPr lang="en-US" altLang="zh-CN" sz="1400" b="1" dirty="0"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14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9" marR="91439" marT="45733" marB="4573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u="sng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800" b="1" u="sng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15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" name="内容占位符 3">
            <a:extLst>
              <a:ext uri="{FF2B5EF4-FFF2-40B4-BE49-F238E27FC236}">
                <a16:creationId xmlns:a16="http://schemas.microsoft.com/office/drawing/2014/main" id="{F031B3FB-40C5-4EFD-8AE4-2EDE583122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9180198"/>
              </p:ext>
            </p:extLst>
          </p:nvPr>
        </p:nvGraphicFramePr>
        <p:xfrm>
          <a:off x="2573338" y="1747838"/>
          <a:ext cx="1071562" cy="2225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黑体" pitchFamily="2" charset="-122"/>
                          <a:ea typeface="黑体" pitchFamily="2" charset="-122"/>
                        </a:rPr>
                        <a:t>F[</a:t>
                      </a:r>
                      <a:r>
                        <a:rPr lang="en-US" altLang="zh-CN" sz="1400" b="1" dirty="0" err="1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r>
                        <a:rPr lang="en-US" altLang="zh-CN" sz="1400" b="1" dirty="0"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14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9" marR="91439" marT="45733" marB="4573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u="sng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CN" altLang="en-US" sz="1800" b="1" u="sng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2205" name="AutoShape 45">
            <a:extLst>
              <a:ext uri="{FF2B5EF4-FFF2-40B4-BE49-F238E27FC236}">
                <a16:creationId xmlns:a16="http://schemas.microsoft.com/office/drawing/2014/main" id="{59B1B42A-4CBD-442F-B2A9-9DBE3173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9821" y="1468439"/>
            <a:ext cx="990600" cy="457200"/>
          </a:xfrm>
          <a:prstGeom prst="wedgeEllipseCallout">
            <a:avLst>
              <a:gd name="adj1" fmla="val -120671"/>
              <a:gd name="adj2" fmla="val 55208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起点</a:t>
            </a:r>
          </a:p>
        </p:txBody>
      </p:sp>
      <p:graphicFrame>
        <p:nvGraphicFramePr>
          <p:cNvPr id="29" name="内容占位符 3">
            <a:extLst>
              <a:ext uri="{FF2B5EF4-FFF2-40B4-BE49-F238E27FC236}">
                <a16:creationId xmlns:a16="http://schemas.microsoft.com/office/drawing/2014/main" id="{260F651B-0AC0-4EC3-B419-E00992B65F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5380123"/>
              </p:ext>
            </p:extLst>
          </p:nvPr>
        </p:nvGraphicFramePr>
        <p:xfrm>
          <a:off x="1473596" y="4214813"/>
          <a:ext cx="2419748" cy="221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8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黑体" pitchFamily="2" charset="-122"/>
                          <a:ea typeface="黑体" pitchFamily="2" charset="-122"/>
                        </a:rPr>
                        <a:t>P[</a:t>
                      </a:r>
                      <a:r>
                        <a:rPr lang="en-US" altLang="zh-CN" sz="1400" b="1" dirty="0" err="1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r>
                        <a:rPr lang="en-US" altLang="zh-CN" sz="1400" b="1" dirty="0"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14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91439" marR="9143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91439" marR="9143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 b</a:t>
                      </a:r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b="1" u="sng" dirty="0">
                          <a:solidFill>
                            <a:srgbClr val="FF0000"/>
                          </a:solidFill>
                        </a:rPr>
                        <a:t>a d c</a:t>
                      </a:r>
                      <a:endParaRPr lang="zh-CN" altLang="en-US" b="1" u="sng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91439" marR="9143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 d</a:t>
                      </a:r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91439" marR="9143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 e</a:t>
                      </a:r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标题 1">
            <a:extLst>
              <a:ext uri="{FF2B5EF4-FFF2-40B4-BE49-F238E27FC236}">
                <a16:creationId xmlns:a16="http://schemas.microsoft.com/office/drawing/2014/main" id="{833C80EE-9234-4904-9942-BBECC6E539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实验内容具体解读</a:t>
            </a:r>
          </a:p>
        </p:txBody>
      </p:sp>
      <p:sp>
        <p:nvSpPr>
          <p:cNvPr id="133187" name="TextBox 4">
            <a:extLst>
              <a:ext uri="{FF2B5EF4-FFF2-40B4-BE49-F238E27FC236}">
                <a16:creationId xmlns:a16="http://schemas.microsoft.com/office/drawing/2014/main" id="{B25BCD72-6E25-4011-8832-F38DBCAC4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268677"/>
            <a:ext cx="6786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算法第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步：选中一条最短路径（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grpSp>
        <p:nvGrpSpPr>
          <p:cNvPr id="133188" name="Group 109">
            <a:extLst>
              <a:ext uri="{FF2B5EF4-FFF2-40B4-BE49-F238E27FC236}">
                <a16:creationId xmlns:a16="http://schemas.microsoft.com/office/drawing/2014/main" id="{A227A7D4-53DE-41EE-8984-8F76AA096797}"/>
              </a:ext>
            </a:extLst>
          </p:cNvPr>
          <p:cNvGrpSpPr>
            <a:grpSpLocks/>
          </p:cNvGrpSpPr>
          <p:nvPr/>
        </p:nvGrpSpPr>
        <p:grpSpPr bwMode="auto">
          <a:xfrm>
            <a:off x="5652120" y="1844939"/>
            <a:ext cx="2362200" cy="1905000"/>
            <a:chOff x="4272" y="3115"/>
            <a:chExt cx="1488" cy="1200"/>
          </a:xfrm>
        </p:grpSpPr>
        <p:grpSp>
          <p:nvGrpSpPr>
            <p:cNvPr id="133230" name="Group 108">
              <a:extLst>
                <a:ext uri="{FF2B5EF4-FFF2-40B4-BE49-F238E27FC236}">
                  <a16:creationId xmlns:a16="http://schemas.microsoft.com/office/drawing/2014/main" id="{BCA2336A-0631-4CF8-BCEC-BCC1675FF3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3115"/>
              <a:ext cx="1488" cy="1200"/>
              <a:chOff x="4272" y="3115"/>
              <a:chExt cx="1488" cy="1200"/>
            </a:xfrm>
          </p:grpSpPr>
          <p:sp>
            <p:nvSpPr>
              <p:cNvPr id="133237" name="Line 91">
                <a:extLst>
                  <a:ext uri="{FF2B5EF4-FFF2-40B4-BE49-F238E27FC236}">
                    <a16:creationId xmlns:a16="http://schemas.microsoft.com/office/drawing/2014/main" id="{FB790261-A1B5-4858-9F62-CC0EBE61D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90" y="3265"/>
                <a:ext cx="484" cy="3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33238" name="Line 92">
                <a:extLst>
                  <a:ext uri="{FF2B5EF4-FFF2-40B4-BE49-F238E27FC236}">
                    <a16:creationId xmlns:a16="http://schemas.microsoft.com/office/drawing/2014/main" id="{0779FC7D-473C-4A6B-8734-30381615F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1" y="3678"/>
                <a:ext cx="186" cy="4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33239" name="Line 93">
                <a:extLst>
                  <a:ext uri="{FF2B5EF4-FFF2-40B4-BE49-F238E27FC236}">
                    <a16:creationId xmlns:a16="http://schemas.microsoft.com/office/drawing/2014/main" id="{074D3C0D-1B72-412B-984A-E7ECC7412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58" y="3228"/>
                <a:ext cx="521" cy="30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33240" name="Line 94">
                <a:extLst>
                  <a:ext uri="{FF2B5EF4-FFF2-40B4-BE49-F238E27FC236}">
                    <a16:creationId xmlns:a16="http://schemas.microsoft.com/office/drawing/2014/main" id="{9C602826-862E-4F55-8753-93C63A45E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53" y="3265"/>
                <a:ext cx="298" cy="825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33241" name="Line 95">
                <a:extLst>
                  <a:ext uri="{FF2B5EF4-FFF2-40B4-BE49-F238E27FC236}">
                    <a16:creationId xmlns:a16="http://schemas.microsoft.com/office/drawing/2014/main" id="{254FBDFF-C6FA-499A-A2EE-D41C7E09F6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18" y="4203"/>
                <a:ext cx="558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33242" name="Line 96">
                <a:extLst>
                  <a:ext uri="{FF2B5EF4-FFF2-40B4-BE49-F238E27FC236}">
                    <a16:creationId xmlns:a16="http://schemas.microsoft.com/office/drawing/2014/main" id="{C3ADA10D-2DC6-4779-9BF9-E41E6411C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18" y="3715"/>
                <a:ext cx="893" cy="45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33243" name="Oval 97">
                <a:extLst>
                  <a:ext uri="{FF2B5EF4-FFF2-40B4-BE49-F238E27FC236}">
                    <a16:creationId xmlns:a16="http://schemas.microsoft.com/office/drawing/2014/main" id="{00FE33FC-8F29-4DAF-B332-2127B75DF3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490"/>
                <a:ext cx="223" cy="212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133244" name="Oval 98">
                <a:extLst>
                  <a:ext uri="{FF2B5EF4-FFF2-40B4-BE49-F238E27FC236}">
                    <a16:creationId xmlns:a16="http://schemas.microsoft.com/office/drawing/2014/main" id="{C3668E99-37D7-4766-8ECF-70CF9A814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6" y="4103"/>
                <a:ext cx="224" cy="212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d</a:t>
                </a:r>
              </a:p>
            </p:txBody>
          </p:sp>
          <p:sp>
            <p:nvSpPr>
              <p:cNvPr id="133245" name="Oval 99">
                <a:extLst>
                  <a:ext uri="{FF2B5EF4-FFF2-40B4-BE49-F238E27FC236}">
                    <a16:creationId xmlns:a16="http://schemas.microsoft.com/office/drawing/2014/main" id="{2972E567-5F4C-4816-9342-E81D534D4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2" y="4103"/>
                <a:ext cx="224" cy="212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133246" name="Oval 100">
                <a:extLst>
                  <a:ext uri="{FF2B5EF4-FFF2-40B4-BE49-F238E27FC236}">
                    <a16:creationId xmlns:a16="http://schemas.microsoft.com/office/drawing/2014/main" id="{A7BE1978-A6E0-4D84-9E08-1B94CD333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7" y="3528"/>
                <a:ext cx="223" cy="210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dirty="0">
                    <a:solidFill>
                      <a:schemeClr val="bg1"/>
                    </a:solidFill>
                  </a:rPr>
                  <a:t>e</a:t>
                </a:r>
              </a:p>
            </p:txBody>
          </p:sp>
          <p:sp>
            <p:nvSpPr>
              <p:cNvPr id="133247" name="Oval 101">
                <a:extLst>
                  <a:ext uri="{FF2B5EF4-FFF2-40B4-BE49-F238E27FC236}">
                    <a16:creationId xmlns:a16="http://schemas.microsoft.com/office/drawing/2014/main" id="{CD7540A6-ED62-4D9C-8B03-8DA11A5CC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4" y="3115"/>
                <a:ext cx="224" cy="21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  <p:sp>
          <p:nvSpPr>
            <p:cNvPr id="133231" name="Text Box 102">
              <a:extLst>
                <a:ext uri="{FF2B5EF4-FFF2-40B4-BE49-F238E27FC236}">
                  <a16:creationId xmlns:a16="http://schemas.microsoft.com/office/drawing/2014/main" id="{E6EA9095-BC4C-4FC1-BEB0-5ECA3E7D0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2" y="3121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133232" name="Text Box 103">
              <a:extLst>
                <a:ext uri="{FF2B5EF4-FFF2-40B4-BE49-F238E27FC236}">
                  <a16:creationId xmlns:a16="http://schemas.microsoft.com/office/drawing/2014/main" id="{17D6782C-EEE6-4F7D-8B8B-741A06851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77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133233" name="Text Box 104">
              <a:extLst>
                <a:ext uri="{FF2B5EF4-FFF2-40B4-BE49-F238E27FC236}">
                  <a16:creationId xmlns:a16="http://schemas.microsoft.com/office/drawing/2014/main" id="{0C8EBA17-F137-45CB-951A-F741E4B2F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9" y="3121"/>
              <a:ext cx="4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15</a:t>
              </a:r>
            </a:p>
          </p:txBody>
        </p:sp>
        <p:sp>
          <p:nvSpPr>
            <p:cNvPr id="133234" name="Text Box 105">
              <a:extLst>
                <a:ext uri="{FF2B5EF4-FFF2-40B4-BE49-F238E27FC236}">
                  <a16:creationId xmlns:a16="http://schemas.microsoft.com/office/drawing/2014/main" id="{DA6B9CB4-2908-4307-B78B-B7246EC92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8" y="377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33235" name="Text Box 106">
              <a:extLst>
                <a:ext uri="{FF2B5EF4-FFF2-40B4-BE49-F238E27FC236}">
                  <a16:creationId xmlns:a16="http://schemas.microsoft.com/office/drawing/2014/main" id="{E3C69219-6D18-4C78-AD4C-5B8E247E2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" y="344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133236" name="Text Box 107">
              <a:extLst>
                <a:ext uri="{FF2B5EF4-FFF2-40B4-BE49-F238E27FC236}">
                  <a16:creationId xmlns:a16="http://schemas.microsoft.com/office/drawing/2014/main" id="{A92E0865-236C-40A6-81B9-16D285F93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8" y="394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2</a:t>
              </a:r>
            </a:p>
          </p:txBody>
        </p:sp>
      </p:grpSp>
      <p:graphicFrame>
        <p:nvGraphicFramePr>
          <p:cNvPr id="24" name="内容占位符 3">
            <a:extLst>
              <a:ext uri="{FF2B5EF4-FFF2-40B4-BE49-F238E27FC236}">
                <a16:creationId xmlns:a16="http://schemas.microsoft.com/office/drawing/2014/main" id="{F89FA993-B75F-41BA-B95E-2215A99899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057899"/>
              </p:ext>
            </p:extLst>
          </p:nvPr>
        </p:nvGraphicFramePr>
        <p:xfrm>
          <a:off x="1285875" y="1785938"/>
          <a:ext cx="1071563" cy="2225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黑体" pitchFamily="2" charset="-122"/>
                          <a:ea typeface="黑体" pitchFamily="2" charset="-122"/>
                        </a:rPr>
                        <a:t>D[</a:t>
                      </a:r>
                      <a:r>
                        <a:rPr lang="en-US" altLang="zh-CN" sz="1400" b="1" dirty="0" err="1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r>
                        <a:rPr lang="en-US" altLang="zh-CN" sz="1400" b="1" dirty="0"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14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9" marR="91439" marT="45733" marB="4573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  <a:endParaRPr kumimoji="1" lang="zh-CN" altLang="en-US" sz="1800" b="1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2"/>
                          </a:solidFill>
                        </a:rPr>
                        <a:t>10</a:t>
                      </a:r>
                      <a:endParaRPr lang="zh-CN" altLang="en-US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" name="内容占位符 3">
            <a:extLst>
              <a:ext uri="{FF2B5EF4-FFF2-40B4-BE49-F238E27FC236}">
                <a16:creationId xmlns:a16="http://schemas.microsoft.com/office/drawing/2014/main" id="{803BB741-A3C2-408B-873A-1DF07B80BA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6115148"/>
              </p:ext>
            </p:extLst>
          </p:nvPr>
        </p:nvGraphicFramePr>
        <p:xfrm>
          <a:off x="2652713" y="1785938"/>
          <a:ext cx="1071562" cy="2225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黑体" pitchFamily="2" charset="-122"/>
                          <a:ea typeface="黑体" pitchFamily="2" charset="-122"/>
                        </a:rPr>
                        <a:t>F[</a:t>
                      </a:r>
                      <a:r>
                        <a:rPr lang="en-US" altLang="zh-CN" sz="1400" b="1" dirty="0" err="1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r>
                        <a:rPr lang="en-US" altLang="zh-CN" sz="1400" b="1" dirty="0"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14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9" marR="91439" marT="45733" marB="4573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u="sng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CN" altLang="en-US" sz="1800" b="1" u="sng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3229" name="AutoShape 45">
            <a:extLst>
              <a:ext uri="{FF2B5EF4-FFF2-40B4-BE49-F238E27FC236}">
                <a16:creationId xmlns:a16="http://schemas.microsoft.com/office/drawing/2014/main" id="{1E733CC9-B6DA-4A71-989C-0E8B40EC9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823" y="1383771"/>
            <a:ext cx="1012113" cy="457200"/>
          </a:xfrm>
          <a:prstGeom prst="wedgeEllipseCallout">
            <a:avLst>
              <a:gd name="adj1" fmla="val -120671"/>
              <a:gd name="adj2" fmla="val 55208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起点</a:t>
            </a:r>
          </a:p>
        </p:txBody>
      </p:sp>
      <p:graphicFrame>
        <p:nvGraphicFramePr>
          <p:cNvPr id="29" name="内容占位符 3">
            <a:extLst>
              <a:ext uri="{FF2B5EF4-FFF2-40B4-BE49-F238E27FC236}">
                <a16:creationId xmlns:a16="http://schemas.microsoft.com/office/drawing/2014/main" id="{51C9EEA2-68B4-415D-BCDC-7DB3E4A8E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655393"/>
              </p:ext>
            </p:extLst>
          </p:nvPr>
        </p:nvGraphicFramePr>
        <p:xfrm>
          <a:off x="1473596" y="4214813"/>
          <a:ext cx="2419748" cy="221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8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黑体" pitchFamily="2" charset="-122"/>
                          <a:ea typeface="黑体" pitchFamily="2" charset="-122"/>
                        </a:rPr>
                        <a:t>P[</a:t>
                      </a:r>
                      <a:r>
                        <a:rPr lang="en-US" altLang="zh-CN" sz="1400" b="1" dirty="0" err="1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r>
                        <a:rPr lang="en-US" altLang="zh-CN" sz="1400" b="1" dirty="0"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14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91439" marR="9143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91439" marR="9143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 b</a:t>
                      </a:r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b="0" u="none" dirty="0">
                          <a:solidFill>
                            <a:schemeClr val="tx1"/>
                          </a:solidFill>
                        </a:rPr>
                        <a:t>a d c</a:t>
                      </a:r>
                      <a:endParaRPr lang="zh-CN" alt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91439" marR="9143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 d</a:t>
                      </a:r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91439" marR="9143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b="1" u="sng" dirty="0">
                          <a:solidFill>
                            <a:srgbClr val="FF0000"/>
                          </a:solidFill>
                          <a:effectLst/>
                        </a:rPr>
                        <a:t>a d c e</a:t>
                      </a:r>
                      <a:endParaRPr lang="zh-CN" altLang="en-US" b="1" u="sng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A26E8AE3-4679-4A7B-A681-760B67ADA0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73879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一、最短路径（例子）</a:t>
            </a:r>
          </a:p>
        </p:txBody>
      </p:sp>
      <p:sp>
        <p:nvSpPr>
          <p:cNvPr id="119811" name="Text Box 4">
            <a:extLst>
              <a:ext uri="{FF2B5EF4-FFF2-40B4-BE49-F238E27FC236}">
                <a16:creationId xmlns:a16="http://schemas.microsoft.com/office/drawing/2014/main" id="{CE0C6E2C-6B1C-4A75-B949-07DA11A5F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第五节　最短路径</a:t>
            </a:r>
          </a:p>
        </p:txBody>
      </p:sp>
      <p:sp>
        <p:nvSpPr>
          <p:cNvPr id="119812" name="Rectangle 5">
            <a:extLst>
              <a:ext uri="{FF2B5EF4-FFF2-40B4-BE49-F238E27FC236}">
                <a16:creationId xmlns:a16="http://schemas.microsoft.com/office/drawing/2014/main" id="{7564202B-904A-420C-B093-923D034F15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9068" y="4749107"/>
            <a:ext cx="8412329" cy="125836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仔细观察这张表可以发现：若按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长度递增的顺序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生成从源点到其他顶点的最短路径，则对于当前正在生成的最短路径而言，除终点外，其余中间顶点的最短路径均已生成。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19813" name="Rectangle 6">
            <a:extLst>
              <a:ext uri="{FF2B5EF4-FFF2-40B4-BE49-F238E27FC236}">
                <a16:creationId xmlns:a16="http://schemas.microsoft.com/office/drawing/2014/main" id="{F125D60F-8940-4082-82F5-C97750591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第７章　图</a:t>
            </a:r>
          </a:p>
        </p:txBody>
      </p:sp>
      <p:grpSp>
        <p:nvGrpSpPr>
          <p:cNvPr id="119814" name="Group 7">
            <a:extLst>
              <a:ext uri="{FF2B5EF4-FFF2-40B4-BE49-F238E27FC236}">
                <a16:creationId xmlns:a16="http://schemas.microsoft.com/office/drawing/2014/main" id="{8AB297E0-89FA-4BDC-AF50-C1A95CD34D3C}"/>
              </a:ext>
            </a:extLst>
          </p:cNvPr>
          <p:cNvGrpSpPr>
            <a:grpSpLocks/>
          </p:cNvGrpSpPr>
          <p:nvPr/>
        </p:nvGrpSpPr>
        <p:grpSpPr bwMode="auto">
          <a:xfrm>
            <a:off x="5935607" y="2249437"/>
            <a:ext cx="2438753" cy="2103438"/>
            <a:chOff x="3990" y="3259"/>
            <a:chExt cx="1338" cy="1166"/>
          </a:xfrm>
        </p:grpSpPr>
        <p:grpSp>
          <p:nvGrpSpPr>
            <p:cNvPr id="119816" name="Group 8">
              <a:extLst>
                <a:ext uri="{FF2B5EF4-FFF2-40B4-BE49-F238E27FC236}">
                  <a16:creationId xmlns:a16="http://schemas.microsoft.com/office/drawing/2014/main" id="{69D8ABC0-FD82-4404-931E-1F9D1A8EB4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3259"/>
              <a:ext cx="1296" cy="1056"/>
              <a:chOff x="3696" y="2784"/>
              <a:chExt cx="1920" cy="1536"/>
            </a:xfrm>
          </p:grpSpPr>
          <p:sp>
            <p:nvSpPr>
              <p:cNvPr id="119823" name="Line 9">
                <a:extLst>
                  <a:ext uri="{FF2B5EF4-FFF2-40B4-BE49-F238E27FC236}">
                    <a16:creationId xmlns:a16="http://schemas.microsoft.com/office/drawing/2014/main" id="{C74FD245-BBF5-454A-AAFF-71FFAA2BA8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52" y="2976"/>
                <a:ext cx="624" cy="384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19824" name="Line 10">
                <a:extLst>
                  <a:ext uri="{FF2B5EF4-FFF2-40B4-BE49-F238E27FC236}">
                    <a16:creationId xmlns:a16="http://schemas.microsoft.com/office/drawing/2014/main" id="{A0EF989B-C82D-40FA-B16C-8FCD3F9A30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3504"/>
                <a:ext cx="240" cy="57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19825" name="Line 11">
                <a:extLst>
                  <a:ext uri="{FF2B5EF4-FFF2-40B4-BE49-F238E27FC236}">
                    <a16:creationId xmlns:a16="http://schemas.microsoft.com/office/drawing/2014/main" id="{1EC3318A-7D53-401D-A8A6-B074F049AA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928"/>
                <a:ext cx="672" cy="384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19826" name="Line 12">
                <a:extLst>
                  <a:ext uri="{FF2B5EF4-FFF2-40B4-BE49-F238E27FC236}">
                    <a16:creationId xmlns:a16="http://schemas.microsoft.com/office/drawing/2014/main" id="{291FD8A5-317B-4575-96EE-30788B8A4F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04" y="2976"/>
                <a:ext cx="384" cy="1104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19827" name="Line 13">
                <a:extLst>
                  <a:ext uri="{FF2B5EF4-FFF2-40B4-BE49-F238E27FC236}">
                    <a16:creationId xmlns:a16="http://schemas.microsoft.com/office/drawing/2014/main" id="{C8025198-BE35-46AC-A749-92D08C225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4176"/>
                <a:ext cx="720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19828" name="Line 14">
                <a:extLst>
                  <a:ext uri="{FF2B5EF4-FFF2-40B4-BE49-F238E27FC236}">
                    <a16:creationId xmlns:a16="http://schemas.microsoft.com/office/drawing/2014/main" id="{F4AE4B3E-115A-4672-AEFE-23461226A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3552"/>
                <a:ext cx="1152" cy="57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19829" name="Oval 15">
                <a:extLst>
                  <a:ext uri="{FF2B5EF4-FFF2-40B4-BE49-F238E27FC236}">
                    <a16:creationId xmlns:a16="http://schemas.microsoft.com/office/drawing/2014/main" id="{784CF4C8-B876-4853-BE36-D91726CF7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264"/>
                <a:ext cx="288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dirty="0">
                    <a:solidFill>
                      <a:schemeClr val="bg1"/>
                    </a:solidFill>
                  </a:rPr>
                  <a:t>v</a:t>
                </a:r>
                <a:r>
                  <a:rPr lang="en-US" altLang="zh-CN" sz="2000" baseline="-250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19830" name="Oval 16">
                <a:extLst>
                  <a:ext uri="{FF2B5EF4-FFF2-40B4-BE49-F238E27FC236}">
                    <a16:creationId xmlns:a16="http://schemas.microsoft.com/office/drawing/2014/main" id="{717F204F-CBDA-4723-862B-B6CAC78F4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4049"/>
                <a:ext cx="288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dirty="0">
                    <a:solidFill>
                      <a:schemeClr val="bg1"/>
                    </a:solidFill>
                  </a:rPr>
                  <a:t>v</a:t>
                </a:r>
                <a:r>
                  <a:rPr lang="en-US" altLang="zh-CN" sz="2000" baseline="-250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19831" name="Oval 17">
                <a:extLst>
                  <a:ext uri="{FF2B5EF4-FFF2-40B4-BE49-F238E27FC236}">
                    <a16:creationId xmlns:a16="http://schemas.microsoft.com/office/drawing/2014/main" id="{7D577FFD-BD75-4525-BB90-77C34EB12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4049"/>
                <a:ext cx="288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dirty="0">
                    <a:solidFill>
                      <a:schemeClr val="bg1"/>
                    </a:solidFill>
                  </a:rPr>
                  <a:t>v</a:t>
                </a:r>
                <a:r>
                  <a:rPr lang="en-US" altLang="zh-CN" sz="2000" baseline="-250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119832" name="Oval 18">
                <a:extLst>
                  <a:ext uri="{FF2B5EF4-FFF2-40B4-BE49-F238E27FC236}">
                    <a16:creationId xmlns:a16="http://schemas.microsoft.com/office/drawing/2014/main" id="{8B4B8971-9678-4631-90C3-1E08274C2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8" y="3312"/>
                <a:ext cx="288" cy="270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dirty="0">
                    <a:solidFill>
                      <a:schemeClr val="bg1"/>
                    </a:solidFill>
                  </a:rPr>
                  <a:t>v</a:t>
                </a:r>
                <a:r>
                  <a:rPr lang="en-US" altLang="zh-CN" sz="2000" baseline="-2500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119833" name="Oval 19">
                <a:extLst>
                  <a:ext uri="{FF2B5EF4-FFF2-40B4-BE49-F238E27FC236}">
                    <a16:creationId xmlns:a16="http://schemas.microsoft.com/office/drawing/2014/main" id="{1F442902-5C4C-4880-956E-25EDE5BED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784"/>
                <a:ext cx="288" cy="270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dirty="0">
                    <a:solidFill>
                      <a:schemeClr val="bg1"/>
                    </a:solidFill>
                  </a:rPr>
                  <a:t>v</a:t>
                </a:r>
                <a:r>
                  <a:rPr lang="en-US" altLang="zh-CN" sz="2000" baseline="-25000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119817" name="Text Box 20">
              <a:extLst>
                <a:ext uri="{FF2B5EF4-FFF2-40B4-BE49-F238E27FC236}">
                  <a16:creationId xmlns:a16="http://schemas.microsoft.com/office/drawing/2014/main" id="{E0A103A1-3494-4A5C-8985-B8739A50E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0" y="3298"/>
              <a:ext cx="293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hlink"/>
                  </a:solidFill>
                </a:rPr>
                <a:t>10</a:t>
              </a:r>
              <a:endParaRPr lang="zh-CN" altLang="en-US" sz="2000" dirty="0">
                <a:solidFill>
                  <a:schemeClr val="hlink"/>
                </a:solidFill>
              </a:endParaRPr>
            </a:p>
          </p:txBody>
        </p:sp>
        <p:sp>
          <p:nvSpPr>
            <p:cNvPr id="119818" name="Text Box 21">
              <a:extLst>
                <a:ext uri="{FF2B5EF4-FFF2-40B4-BE49-F238E27FC236}">
                  <a16:creationId xmlns:a16="http://schemas.microsoft.com/office/drawing/2014/main" id="{9FCCF542-E87C-4C7E-8280-522309B98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0" y="3862"/>
              <a:ext cx="313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solidFill>
                    <a:schemeClr val="hlink"/>
                  </a:solidFill>
                </a:rPr>
                <a:t>5</a:t>
              </a:r>
              <a:r>
                <a:rPr lang="en-US" altLang="zh-CN" sz="2000" dirty="0">
                  <a:solidFill>
                    <a:schemeClr val="hlink"/>
                  </a:solidFill>
                </a:rPr>
                <a:t>0</a:t>
              </a:r>
              <a:endParaRPr lang="zh-CN" altLang="en-US" sz="2000" dirty="0">
                <a:solidFill>
                  <a:schemeClr val="hlink"/>
                </a:solidFill>
              </a:endParaRPr>
            </a:p>
          </p:txBody>
        </p:sp>
        <p:sp>
          <p:nvSpPr>
            <p:cNvPr id="119819" name="Text Box 22">
              <a:extLst>
                <a:ext uri="{FF2B5EF4-FFF2-40B4-BE49-F238E27FC236}">
                  <a16:creationId xmlns:a16="http://schemas.microsoft.com/office/drawing/2014/main" id="{313350DF-858A-4FC9-8CD1-2148EAB7A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7" y="3320"/>
              <a:ext cx="38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hlink"/>
                  </a:solidFill>
                </a:rPr>
                <a:t>100</a:t>
              </a:r>
              <a:endParaRPr lang="zh-CN" altLang="en-US" sz="2000" dirty="0">
                <a:solidFill>
                  <a:schemeClr val="hlink"/>
                </a:solidFill>
              </a:endParaRPr>
            </a:p>
          </p:txBody>
        </p:sp>
        <p:sp>
          <p:nvSpPr>
            <p:cNvPr id="119820" name="Text Box 23">
              <a:extLst>
                <a:ext uri="{FF2B5EF4-FFF2-40B4-BE49-F238E27FC236}">
                  <a16:creationId xmlns:a16="http://schemas.microsoft.com/office/drawing/2014/main" id="{A27A8BA9-8461-4504-8E52-82C1D8EB2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3" y="3859"/>
              <a:ext cx="33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solidFill>
                    <a:schemeClr val="hlink"/>
                  </a:solidFill>
                </a:rPr>
                <a:t>1</a:t>
              </a:r>
              <a:r>
                <a:rPr lang="en-US" altLang="zh-CN" sz="2000" dirty="0">
                  <a:solidFill>
                    <a:schemeClr val="hlink"/>
                  </a:solidFill>
                </a:rPr>
                <a:t>0</a:t>
              </a:r>
              <a:endParaRPr lang="zh-CN" altLang="en-US" sz="2000" dirty="0">
                <a:solidFill>
                  <a:schemeClr val="hlink"/>
                </a:solidFill>
              </a:endParaRPr>
            </a:p>
          </p:txBody>
        </p:sp>
        <p:sp>
          <p:nvSpPr>
            <p:cNvPr id="119821" name="Text Box 24">
              <a:extLst>
                <a:ext uri="{FF2B5EF4-FFF2-40B4-BE49-F238E27FC236}">
                  <a16:creationId xmlns:a16="http://schemas.microsoft.com/office/drawing/2014/main" id="{2C543DCB-9DB1-4C10-9BEE-7677A1F142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9" y="3571"/>
              <a:ext cx="26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hlink"/>
                  </a:solidFill>
                </a:rPr>
                <a:t>30</a:t>
              </a:r>
              <a:endParaRPr lang="zh-CN" altLang="en-US" sz="2000" dirty="0">
                <a:solidFill>
                  <a:schemeClr val="hlink"/>
                </a:solidFill>
              </a:endParaRPr>
            </a:p>
          </p:txBody>
        </p:sp>
        <p:sp>
          <p:nvSpPr>
            <p:cNvPr id="119822" name="Text Box 25">
              <a:extLst>
                <a:ext uri="{FF2B5EF4-FFF2-40B4-BE49-F238E27FC236}">
                  <a16:creationId xmlns:a16="http://schemas.microsoft.com/office/drawing/2014/main" id="{50A5F0B1-3F80-45D4-816E-6D4F0EA8F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7" y="4205"/>
              <a:ext cx="27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solidFill>
                    <a:schemeClr val="hlink"/>
                  </a:solidFill>
                </a:rPr>
                <a:t>2</a:t>
              </a:r>
              <a:r>
                <a:rPr lang="en-US" altLang="zh-CN" sz="2000" dirty="0">
                  <a:solidFill>
                    <a:schemeClr val="hlink"/>
                  </a:solidFill>
                </a:rPr>
                <a:t>0</a:t>
              </a:r>
              <a:endParaRPr lang="zh-CN" altLang="en-US" sz="2000" dirty="0">
                <a:solidFill>
                  <a:schemeClr val="hlink"/>
                </a:solidFill>
              </a:endParaRPr>
            </a:p>
          </p:txBody>
        </p:sp>
      </p:grpSp>
      <p:sp>
        <p:nvSpPr>
          <p:cNvPr id="119815" name="Text Box 26">
            <a:extLst>
              <a:ext uri="{FF2B5EF4-FFF2-40B4-BE49-F238E27FC236}">
                <a16:creationId xmlns:a16="http://schemas.microsoft.com/office/drawing/2014/main" id="{72B41252-3442-45EF-9F37-62194E0CF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436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B4AC7C7-85C7-4633-A320-9A6844BBEF6F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</a:t>
            </a:fld>
            <a:endParaRPr lang="en-US" altLang="zh-CN" sz="2400" dirty="0"/>
          </a:p>
        </p:txBody>
      </p:sp>
      <p:sp>
        <p:nvSpPr>
          <p:cNvPr id="26" name="Line 10">
            <a:extLst>
              <a:ext uri="{FF2B5EF4-FFF2-40B4-BE49-F238E27FC236}">
                <a16:creationId xmlns:a16="http://schemas.microsoft.com/office/drawing/2014/main" id="{3729E7D7-E189-404D-A1F0-CFCC6C4A72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34728" y="3255118"/>
            <a:ext cx="226378" cy="645219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27" name="Text Box 21">
            <a:extLst>
              <a:ext uri="{FF2B5EF4-FFF2-40B4-BE49-F238E27FC236}">
                <a16:creationId xmlns:a16="http://schemas.microsoft.com/office/drawing/2014/main" id="{079AD7DB-A40A-46C0-BED2-AD74981ED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0999" y="3475054"/>
            <a:ext cx="570501" cy="400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</a:rPr>
              <a:t>60</a:t>
            </a:r>
            <a:endParaRPr lang="zh-CN" altLang="en-US" sz="2000" dirty="0">
              <a:solidFill>
                <a:schemeClr val="hlink"/>
              </a:solidFill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EB41E63-8948-4D25-9752-1C1C0391E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175839"/>
              </p:ext>
            </p:extLst>
          </p:nvPr>
        </p:nvGraphicFramePr>
        <p:xfrm>
          <a:off x="691518" y="2617224"/>
          <a:ext cx="443261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028">
                  <a:extLst>
                    <a:ext uri="{9D8B030D-6E8A-4147-A177-3AD203B41FA5}">
                      <a16:colId xmlns:a16="http://schemas.microsoft.com/office/drawing/2014/main" val="1361541107"/>
                    </a:ext>
                  </a:extLst>
                </a:gridCol>
                <a:gridCol w="1167140">
                  <a:extLst>
                    <a:ext uri="{9D8B030D-6E8A-4147-A177-3AD203B41FA5}">
                      <a16:colId xmlns:a16="http://schemas.microsoft.com/office/drawing/2014/main" val="1136576545"/>
                    </a:ext>
                  </a:extLst>
                </a:gridCol>
                <a:gridCol w="801723">
                  <a:extLst>
                    <a:ext uri="{9D8B030D-6E8A-4147-A177-3AD203B41FA5}">
                      <a16:colId xmlns:a16="http://schemas.microsoft.com/office/drawing/2014/main" val="800236910"/>
                    </a:ext>
                  </a:extLst>
                </a:gridCol>
                <a:gridCol w="1808728">
                  <a:extLst>
                    <a:ext uri="{9D8B030D-6E8A-4147-A177-3AD203B41FA5}">
                      <a16:colId xmlns:a16="http://schemas.microsoft.com/office/drawing/2014/main" val="1371388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源点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中间顶点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终点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最短路径长度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20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67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97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75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558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130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标题 1">
            <a:extLst>
              <a:ext uri="{FF2B5EF4-FFF2-40B4-BE49-F238E27FC236}">
                <a16:creationId xmlns:a16="http://schemas.microsoft.com/office/drawing/2014/main" id="{3EA8A4BA-CA52-4594-A043-17E0451644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实验内容具体解读</a:t>
            </a:r>
          </a:p>
        </p:txBody>
      </p:sp>
      <p:sp>
        <p:nvSpPr>
          <p:cNvPr id="134211" name="TextBox 4">
            <a:extLst>
              <a:ext uri="{FF2B5EF4-FFF2-40B4-BE49-F238E27FC236}">
                <a16:creationId xmlns:a16="http://schemas.microsoft.com/office/drawing/2014/main" id="{690B0B56-F350-4FAD-A3A9-E00DAE396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285875"/>
            <a:ext cx="6786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算法第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步：选中一条最短路径（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）最后结果</a:t>
            </a:r>
          </a:p>
        </p:txBody>
      </p:sp>
      <p:grpSp>
        <p:nvGrpSpPr>
          <p:cNvPr id="134212" name="Group 109">
            <a:extLst>
              <a:ext uri="{FF2B5EF4-FFF2-40B4-BE49-F238E27FC236}">
                <a16:creationId xmlns:a16="http://schemas.microsoft.com/office/drawing/2014/main" id="{192CE182-EFEE-47A4-9019-6D53B6F00787}"/>
              </a:ext>
            </a:extLst>
          </p:cNvPr>
          <p:cNvGrpSpPr>
            <a:grpSpLocks/>
          </p:cNvGrpSpPr>
          <p:nvPr/>
        </p:nvGrpSpPr>
        <p:grpSpPr bwMode="auto">
          <a:xfrm>
            <a:off x="5568340" y="2152650"/>
            <a:ext cx="2362200" cy="1905000"/>
            <a:chOff x="4272" y="3115"/>
            <a:chExt cx="1488" cy="1200"/>
          </a:xfrm>
        </p:grpSpPr>
        <p:grpSp>
          <p:nvGrpSpPr>
            <p:cNvPr id="134254" name="Group 108">
              <a:extLst>
                <a:ext uri="{FF2B5EF4-FFF2-40B4-BE49-F238E27FC236}">
                  <a16:creationId xmlns:a16="http://schemas.microsoft.com/office/drawing/2014/main" id="{D80076F3-1E21-47A5-9C46-950462A3F6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3115"/>
              <a:ext cx="1488" cy="1200"/>
              <a:chOff x="4272" y="3115"/>
              <a:chExt cx="1488" cy="1200"/>
            </a:xfrm>
          </p:grpSpPr>
          <p:sp>
            <p:nvSpPr>
              <p:cNvPr id="134261" name="Line 91">
                <a:extLst>
                  <a:ext uri="{FF2B5EF4-FFF2-40B4-BE49-F238E27FC236}">
                    <a16:creationId xmlns:a16="http://schemas.microsoft.com/office/drawing/2014/main" id="{F3A88C0A-36FC-456E-BD3B-D5F2A37E2C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90" y="3265"/>
                <a:ext cx="484" cy="3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34262" name="Line 92">
                <a:extLst>
                  <a:ext uri="{FF2B5EF4-FFF2-40B4-BE49-F238E27FC236}">
                    <a16:creationId xmlns:a16="http://schemas.microsoft.com/office/drawing/2014/main" id="{852A267A-7C9B-4EC0-A592-D85F3E96F1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1" y="3678"/>
                <a:ext cx="186" cy="4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34263" name="Line 93">
                <a:extLst>
                  <a:ext uri="{FF2B5EF4-FFF2-40B4-BE49-F238E27FC236}">
                    <a16:creationId xmlns:a16="http://schemas.microsoft.com/office/drawing/2014/main" id="{6F663AED-40B3-4216-94A0-D60F2A3218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58" y="3228"/>
                <a:ext cx="521" cy="30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34264" name="Line 94">
                <a:extLst>
                  <a:ext uri="{FF2B5EF4-FFF2-40B4-BE49-F238E27FC236}">
                    <a16:creationId xmlns:a16="http://schemas.microsoft.com/office/drawing/2014/main" id="{395FF541-3CDD-4035-AECB-93527B15E5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53" y="3265"/>
                <a:ext cx="298" cy="825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34265" name="Line 95">
                <a:extLst>
                  <a:ext uri="{FF2B5EF4-FFF2-40B4-BE49-F238E27FC236}">
                    <a16:creationId xmlns:a16="http://schemas.microsoft.com/office/drawing/2014/main" id="{298606EB-447F-4520-84D3-9FC65F423B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18" y="4203"/>
                <a:ext cx="558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34266" name="Line 96">
                <a:extLst>
                  <a:ext uri="{FF2B5EF4-FFF2-40B4-BE49-F238E27FC236}">
                    <a16:creationId xmlns:a16="http://schemas.microsoft.com/office/drawing/2014/main" id="{A5CA75AF-B77D-4DD2-B865-6802F03182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18" y="3715"/>
                <a:ext cx="893" cy="45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34267" name="Oval 97">
                <a:extLst>
                  <a:ext uri="{FF2B5EF4-FFF2-40B4-BE49-F238E27FC236}">
                    <a16:creationId xmlns:a16="http://schemas.microsoft.com/office/drawing/2014/main" id="{77822A42-72FC-4955-9423-D9FE53D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490"/>
                <a:ext cx="223" cy="212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134268" name="Oval 98">
                <a:extLst>
                  <a:ext uri="{FF2B5EF4-FFF2-40B4-BE49-F238E27FC236}">
                    <a16:creationId xmlns:a16="http://schemas.microsoft.com/office/drawing/2014/main" id="{BCEBCC7C-0B0C-46C6-BAC8-178610C1C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6" y="4103"/>
                <a:ext cx="224" cy="212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d</a:t>
                </a:r>
              </a:p>
            </p:txBody>
          </p:sp>
          <p:sp>
            <p:nvSpPr>
              <p:cNvPr id="134269" name="Oval 99">
                <a:extLst>
                  <a:ext uri="{FF2B5EF4-FFF2-40B4-BE49-F238E27FC236}">
                    <a16:creationId xmlns:a16="http://schemas.microsoft.com/office/drawing/2014/main" id="{17D42D0B-4983-4623-A971-C5FCE2AA5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2" y="4103"/>
                <a:ext cx="224" cy="212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134270" name="Oval 100">
                <a:extLst>
                  <a:ext uri="{FF2B5EF4-FFF2-40B4-BE49-F238E27FC236}">
                    <a16:creationId xmlns:a16="http://schemas.microsoft.com/office/drawing/2014/main" id="{CF1EAC17-5374-4251-9265-34D488898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7" y="3528"/>
                <a:ext cx="223" cy="210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e</a:t>
                </a:r>
              </a:p>
            </p:txBody>
          </p:sp>
          <p:sp>
            <p:nvSpPr>
              <p:cNvPr id="134271" name="Oval 101">
                <a:extLst>
                  <a:ext uri="{FF2B5EF4-FFF2-40B4-BE49-F238E27FC236}">
                    <a16:creationId xmlns:a16="http://schemas.microsoft.com/office/drawing/2014/main" id="{7EB4C389-690F-449D-A92A-E1150C095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4" y="3115"/>
                <a:ext cx="224" cy="21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  <p:sp>
          <p:nvSpPr>
            <p:cNvPr id="134255" name="Text Box 102">
              <a:extLst>
                <a:ext uri="{FF2B5EF4-FFF2-40B4-BE49-F238E27FC236}">
                  <a16:creationId xmlns:a16="http://schemas.microsoft.com/office/drawing/2014/main" id="{172B518D-E4D8-493B-9FB6-6B48ED6A4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2" y="3121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134256" name="Text Box 103">
              <a:extLst>
                <a:ext uri="{FF2B5EF4-FFF2-40B4-BE49-F238E27FC236}">
                  <a16:creationId xmlns:a16="http://schemas.microsoft.com/office/drawing/2014/main" id="{A40EC322-8772-4EF3-9175-C0780FFA3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77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134257" name="Text Box 104">
              <a:extLst>
                <a:ext uri="{FF2B5EF4-FFF2-40B4-BE49-F238E27FC236}">
                  <a16:creationId xmlns:a16="http://schemas.microsoft.com/office/drawing/2014/main" id="{62A5266A-0611-473A-917C-19268B85B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9" y="3121"/>
              <a:ext cx="4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15</a:t>
              </a:r>
            </a:p>
          </p:txBody>
        </p:sp>
        <p:sp>
          <p:nvSpPr>
            <p:cNvPr id="134258" name="Text Box 105">
              <a:extLst>
                <a:ext uri="{FF2B5EF4-FFF2-40B4-BE49-F238E27FC236}">
                  <a16:creationId xmlns:a16="http://schemas.microsoft.com/office/drawing/2014/main" id="{1864164E-83FE-4071-B817-465FDDB5D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8" y="377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34259" name="Text Box 106">
              <a:extLst>
                <a:ext uri="{FF2B5EF4-FFF2-40B4-BE49-F238E27FC236}">
                  <a16:creationId xmlns:a16="http://schemas.microsoft.com/office/drawing/2014/main" id="{9B0FC062-6CF1-4446-8707-4BA49702A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" y="344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134260" name="Text Box 107">
              <a:extLst>
                <a:ext uri="{FF2B5EF4-FFF2-40B4-BE49-F238E27FC236}">
                  <a16:creationId xmlns:a16="http://schemas.microsoft.com/office/drawing/2014/main" id="{55923DF0-0822-40FA-BD02-F0ED11CEF9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8" y="394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2</a:t>
              </a:r>
            </a:p>
          </p:txBody>
        </p:sp>
      </p:grpSp>
      <p:graphicFrame>
        <p:nvGraphicFramePr>
          <p:cNvPr id="24" name="内容占位符 3">
            <a:extLst>
              <a:ext uri="{FF2B5EF4-FFF2-40B4-BE49-F238E27FC236}">
                <a16:creationId xmlns:a16="http://schemas.microsoft.com/office/drawing/2014/main" id="{0964E308-3D2B-4541-AD48-71E4E97D97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6781280"/>
              </p:ext>
            </p:extLst>
          </p:nvPr>
        </p:nvGraphicFramePr>
        <p:xfrm>
          <a:off x="1285875" y="1785938"/>
          <a:ext cx="1071563" cy="2225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黑体" pitchFamily="2" charset="-122"/>
                          <a:ea typeface="黑体" pitchFamily="2" charset="-122"/>
                        </a:rPr>
                        <a:t>D[</a:t>
                      </a:r>
                      <a:r>
                        <a:rPr lang="en-US" altLang="zh-CN" sz="1400" b="1" dirty="0" err="1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r>
                        <a:rPr lang="en-US" altLang="zh-CN" sz="1400" b="1" dirty="0"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14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9" marR="91439" marT="45733" marB="4573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u="sng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800" b="1" u="sng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" name="内容占位符 3">
            <a:extLst>
              <a:ext uri="{FF2B5EF4-FFF2-40B4-BE49-F238E27FC236}">
                <a16:creationId xmlns:a16="http://schemas.microsoft.com/office/drawing/2014/main" id="{025AB0EC-37F1-43AD-8BE9-C9915C34CF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3664809"/>
              </p:ext>
            </p:extLst>
          </p:nvPr>
        </p:nvGraphicFramePr>
        <p:xfrm>
          <a:off x="2539620" y="1768475"/>
          <a:ext cx="1071562" cy="2225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黑体" pitchFamily="2" charset="-122"/>
                          <a:ea typeface="黑体" pitchFamily="2" charset="-122"/>
                        </a:rPr>
                        <a:t>F[</a:t>
                      </a:r>
                      <a:r>
                        <a:rPr lang="en-US" altLang="zh-CN" sz="1400" b="1" dirty="0" err="1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r>
                        <a:rPr lang="en-US" altLang="zh-CN" sz="1400" b="1" dirty="0"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14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9" marR="91439" marT="45733" marB="4573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u="sng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CN" altLang="en-US" sz="1800" b="1" u="sng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4253" name="AutoShape 45">
            <a:extLst>
              <a:ext uri="{FF2B5EF4-FFF2-40B4-BE49-F238E27FC236}">
                <a16:creationId xmlns:a16="http://schemas.microsoft.com/office/drawing/2014/main" id="{275EE26E-2B02-4C37-913B-D104FEF37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0157" y="1722437"/>
            <a:ext cx="990600" cy="457200"/>
          </a:xfrm>
          <a:prstGeom prst="wedgeEllipseCallout">
            <a:avLst>
              <a:gd name="adj1" fmla="val -120671"/>
              <a:gd name="adj2" fmla="val 55208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起点</a:t>
            </a:r>
          </a:p>
        </p:txBody>
      </p:sp>
      <p:graphicFrame>
        <p:nvGraphicFramePr>
          <p:cNvPr id="29" name="内容占位符 3">
            <a:extLst>
              <a:ext uri="{FF2B5EF4-FFF2-40B4-BE49-F238E27FC236}">
                <a16:creationId xmlns:a16="http://schemas.microsoft.com/office/drawing/2014/main" id="{0F38AC05-8BAF-4D24-A135-6F9A7479B3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346560"/>
              </p:ext>
            </p:extLst>
          </p:nvPr>
        </p:nvGraphicFramePr>
        <p:xfrm>
          <a:off x="1473596" y="4214813"/>
          <a:ext cx="2419748" cy="221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8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latin typeface="黑体" pitchFamily="2" charset="-122"/>
                          <a:ea typeface="黑体" pitchFamily="2" charset="-122"/>
                        </a:rPr>
                        <a:t>P[</a:t>
                      </a:r>
                      <a:r>
                        <a:rPr lang="en-US" altLang="zh-CN" sz="1400" b="1" dirty="0" err="1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r>
                        <a:rPr lang="en-US" altLang="zh-CN" sz="1400" b="1" dirty="0"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14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91439" marR="9143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91439" marR="9143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 b</a:t>
                      </a:r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b="0" u="none" dirty="0">
                          <a:solidFill>
                            <a:schemeClr val="tx1"/>
                          </a:solidFill>
                        </a:rPr>
                        <a:t>a d c</a:t>
                      </a:r>
                      <a:endParaRPr lang="zh-CN" alt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91439" marR="9143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 d</a:t>
                      </a:r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b="0" u="none" dirty="0">
                          <a:solidFill>
                            <a:schemeClr val="tx1"/>
                          </a:solidFill>
                          <a:effectLst/>
                        </a:rPr>
                        <a:t>a d c e</a:t>
                      </a:r>
                      <a:endParaRPr lang="zh-CN" altLang="en-US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F74C2810-2F68-40DA-B836-DA82A121F4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一、有向无环图(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DAG)</a:t>
            </a:r>
          </a:p>
        </p:txBody>
      </p:sp>
      <p:sp>
        <p:nvSpPr>
          <p:cNvPr id="135171" name="Text Box 3">
            <a:extLst>
              <a:ext uri="{FF2B5EF4-FFF2-40B4-BE49-F238E27FC236}">
                <a16:creationId xmlns:a16="http://schemas.microsoft.com/office/drawing/2014/main" id="{70CCB516-3AD1-4630-89A3-47DC02E44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有向无环图及其应用</a:t>
            </a:r>
          </a:p>
        </p:txBody>
      </p:sp>
      <p:sp>
        <p:nvSpPr>
          <p:cNvPr id="135172" name="Rectangle 4">
            <a:extLst>
              <a:ext uri="{FF2B5EF4-FFF2-40B4-BE49-F238E27FC236}">
                <a16:creationId xmlns:a16="http://schemas.microsoft.com/office/drawing/2014/main" id="{51DD1FC5-002B-49E7-A151-9592D40619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有向无环图(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DAG:Directed Acycline Graph)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是图中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无环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有向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6ADF343E-B648-473E-B3F1-6E9EF20DB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第７章　图</a:t>
            </a:r>
          </a:p>
        </p:txBody>
      </p:sp>
      <p:grpSp>
        <p:nvGrpSpPr>
          <p:cNvPr id="135174" name="Group 51">
            <a:extLst>
              <a:ext uri="{FF2B5EF4-FFF2-40B4-BE49-F238E27FC236}">
                <a16:creationId xmlns:a16="http://schemas.microsoft.com/office/drawing/2014/main" id="{E8EBA1D8-C2EB-4B65-87FD-3A9F8396F093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3962400"/>
            <a:ext cx="2819400" cy="2286000"/>
            <a:chOff x="3360" y="2496"/>
            <a:chExt cx="1776" cy="1440"/>
          </a:xfrm>
        </p:grpSpPr>
        <p:sp>
          <p:nvSpPr>
            <p:cNvPr id="135190" name="Line 26">
              <a:extLst>
                <a:ext uri="{FF2B5EF4-FFF2-40B4-BE49-F238E27FC236}">
                  <a16:creationId xmlns:a16="http://schemas.microsoft.com/office/drawing/2014/main" id="{76F284CF-E045-4C29-9091-9F1845C8D7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640"/>
              <a:ext cx="576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35191" name="Line 27">
              <a:extLst>
                <a:ext uri="{FF2B5EF4-FFF2-40B4-BE49-F238E27FC236}">
                  <a16:creationId xmlns:a16="http://schemas.microsoft.com/office/drawing/2014/main" id="{9B0D8878-91C0-4FB7-BA0F-3ADBEFBA3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" y="3171"/>
              <a:ext cx="222" cy="5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 dirty="0"/>
            </a:p>
          </p:txBody>
        </p:sp>
        <p:sp>
          <p:nvSpPr>
            <p:cNvPr id="135192" name="Line 28">
              <a:extLst>
                <a:ext uri="{FF2B5EF4-FFF2-40B4-BE49-F238E27FC236}">
                  <a16:creationId xmlns:a16="http://schemas.microsoft.com/office/drawing/2014/main" id="{072DDECC-78B3-4DD7-A63A-01AC67E68B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2" y="2631"/>
              <a:ext cx="622" cy="36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 dirty="0">
                <a:highlight>
                  <a:srgbClr val="FF0000"/>
                </a:highlight>
              </a:endParaRPr>
            </a:p>
          </p:txBody>
        </p:sp>
        <p:sp>
          <p:nvSpPr>
            <p:cNvPr id="135193" name="Line 29">
              <a:extLst>
                <a:ext uri="{FF2B5EF4-FFF2-40B4-BE49-F238E27FC236}">
                  <a16:creationId xmlns:a16="http://schemas.microsoft.com/office/drawing/2014/main" id="{99C78127-6BEE-4BDD-B59D-78782E2838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92" y="2676"/>
              <a:ext cx="356" cy="99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35194" name="Line 30">
              <a:extLst>
                <a:ext uri="{FF2B5EF4-FFF2-40B4-BE49-F238E27FC236}">
                  <a16:creationId xmlns:a16="http://schemas.microsoft.com/office/drawing/2014/main" id="{73A8AEE8-75DC-4574-B6C5-28DBBF1170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3" y="3801"/>
              <a:ext cx="666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35195" name="Line 31">
              <a:extLst>
                <a:ext uri="{FF2B5EF4-FFF2-40B4-BE49-F238E27FC236}">
                  <a16:creationId xmlns:a16="http://schemas.microsoft.com/office/drawing/2014/main" id="{6B9F2CC6-26BF-4DA4-B63F-262BED98AC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3" y="3216"/>
              <a:ext cx="1065" cy="5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35196" name="Oval 32">
              <a:extLst>
                <a:ext uri="{FF2B5EF4-FFF2-40B4-BE49-F238E27FC236}">
                  <a16:creationId xmlns:a16="http://schemas.microsoft.com/office/drawing/2014/main" id="{90A39F8A-63A7-4E65-BD69-1FA4DEC74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946"/>
              <a:ext cx="266" cy="254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5197" name="Oval 33">
              <a:extLst>
                <a:ext uri="{FF2B5EF4-FFF2-40B4-BE49-F238E27FC236}">
                  <a16:creationId xmlns:a16="http://schemas.microsoft.com/office/drawing/2014/main" id="{A7B25F5E-FC3F-4DCB-B9CA-48C993758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3682"/>
              <a:ext cx="266" cy="254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35198" name="Oval 34">
              <a:extLst>
                <a:ext uri="{FF2B5EF4-FFF2-40B4-BE49-F238E27FC236}">
                  <a16:creationId xmlns:a16="http://schemas.microsoft.com/office/drawing/2014/main" id="{C14E8220-0BE5-4295-84C9-A171CB06B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" y="3682"/>
              <a:ext cx="266" cy="254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5199" name="Oval 35">
              <a:extLst>
                <a:ext uri="{FF2B5EF4-FFF2-40B4-BE49-F238E27FC236}">
                  <a16:creationId xmlns:a16="http://schemas.microsoft.com/office/drawing/2014/main" id="{08C240C5-814D-43EC-9BCF-0C367B3E8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0" y="2991"/>
              <a:ext cx="266" cy="253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35200" name="Oval 36">
              <a:extLst>
                <a:ext uri="{FF2B5EF4-FFF2-40B4-BE49-F238E27FC236}">
                  <a16:creationId xmlns:a16="http://schemas.microsoft.com/office/drawing/2014/main" id="{EDD7046A-1B42-46E0-AAEA-39648BC19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2496"/>
              <a:ext cx="266" cy="253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135175" name="Group 37">
            <a:extLst>
              <a:ext uri="{FF2B5EF4-FFF2-40B4-BE49-F238E27FC236}">
                <a16:creationId xmlns:a16="http://schemas.microsoft.com/office/drawing/2014/main" id="{E296686D-BD4D-431D-BD46-9B41F217E584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886200"/>
            <a:ext cx="2819400" cy="2286000"/>
            <a:chOff x="3696" y="2784"/>
            <a:chExt cx="1920" cy="1536"/>
          </a:xfrm>
        </p:grpSpPr>
        <p:sp>
          <p:nvSpPr>
            <p:cNvPr id="135179" name="Line 38">
              <a:extLst>
                <a:ext uri="{FF2B5EF4-FFF2-40B4-BE49-F238E27FC236}">
                  <a16:creationId xmlns:a16="http://schemas.microsoft.com/office/drawing/2014/main" id="{3A3B183B-BB9D-4D19-A920-558A680BD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52" y="2976"/>
              <a:ext cx="624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35180" name="Line 39">
              <a:extLst>
                <a:ext uri="{FF2B5EF4-FFF2-40B4-BE49-F238E27FC236}">
                  <a16:creationId xmlns:a16="http://schemas.microsoft.com/office/drawing/2014/main" id="{846CD8FB-6752-40E7-AD2E-507E64A13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504"/>
              <a:ext cx="240" cy="57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35181" name="Line 40">
              <a:extLst>
                <a:ext uri="{FF2B5EF4-FFF2-40B4-BE49-F238E27FC236}">
                  <a16:creationId xmlns:a16="http://schemas.microsoft.com/office/drawing/2014/main" id="{A25F0CEB-503E-422F-88E0-D8150EA1A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928"/>
              <a:ext cx="672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35182" name="Line 41">
              <a:extLst>
                <a:ext uri="{FF2B5EF4-FFF2-40B4-BE49-F238E27FC236}">
                  <a16:creationId xmlns:a16="http://schemas.microsoft.com/office/drawing/2014/main" id="{D086121E-8D3F-4404-80B2-3A76017D3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4" y="2976"/>
              <a:ext cx="384" cy="105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35183" name="Line 42">
              <a:extLst>
                <a:ext uri="{FF2B5EF4-FFF2-40B4-BE49-F238E27FC236}">
                  <a16:creationId xmlns:a16="http://schemas.microsoft.com/office/drawing/2014/main" id="{BEB227BD-2431-41F4-819F-43B2CDBF2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4176"/>
              <a:ext cx="720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35184" name="Line 43">
              <a:extLst>
                <a:ext uri="{FF2B5EF4-FFF2-40B4-BE49-F238E27FC236}">
                  <a16:creationId xmlns:a16="http://schemas.microsoft.com/office/drawing/2014/main" id="{69C74ED3-9721-4BA5-B909-6E9D55E4BB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3552"/>
              <a:ext cx="1152" cy="57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35185" name="Oval 44">
              <a:extLst>
                <a:ext uri="{FF2B5EF4-FFF2-40B4-BE49-F238E27FC236}">
                  <a16:creationId xmlns:a16="http://schemas.microsoft.com/office/drawing/2014/main" id="{B22A8BF5-9CBD-47BA-872F-84BDB03F4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264"/>
              <a:ext cx="288" cy="271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5186" name="Oval 45">
              <a:extLst>
                <a:ext uri="{FF2B5EF4-FFF2-40B4-BE49-F238E27FC236}">
                  <a16:creationId xmlns:a16="http://schemas.microsoft.com/office/drawing/2014/main" id="{6C84AF89-7456-4BB3-8B26-564F93253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4049"/>
              <a:ext cx="288" cy="271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35187" name="Oval 46">
              <a:extLst>
                <a:ext uri="{FF2B5EF4-FFF2-40B4-BE49-F238E27FC236}">
                  <a16:creationId xmlns:a16="http://schemas.microsoft.com/office/drawing/2014/main" id="{5DBA83FA-D1E2-4C96-971E-7BD4A29C1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4049"/>
              <a:ext cx="288" cy="271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5188" name="Oval 47">
              <a:extLst>
                <a:ext uri="{FF2B5EF4-FFF2-40B4-BE49-F238E27FC236}">
                  <a16:creationId xmlns:a16="http://schemas.microsoft.com/office/drawing/2014/main" id="{303D7DAE-837C-4A5C-8272-C33ED7698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3312"/>
              <a:ext cx="288" cy="27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35189" name="Oval 48">
              <a:extLst>
                <a:ext uri="{FF2B5EF4-FFF2-40B4-BE49-F238E27FC236}">
                  <a16:creationId xmlns:a16="http://schemas.microsoft.com/office/drawing/2014/main" id="{1DC935E0-36C7-4762-B24E-600F8AA81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784"/>
              <a:ext cx="288" cy="27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0</a:t>
              </a:r>
            </a:p>
          </p:txBody>
        </p:sp>
      </p:grpSp>
      <p:sp>
        <p:nvSpPr>
          <p:cNvPr id="135176" name="Text Box 49">
            <a:extLst>
              <a:ext uri="{FF2B5EF4-FFF2-40B4-BE49-F238E27FC236}">
                <a16:creationId xmlns:a16="http://schemas.microsoft.com/office/drawing/2014/main" id="{DF5E70A3-EEFA-40DA-B4F1-C375F2053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3246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DAG</a:t>
            </a:r>
          </a:p>
        </p:txBody>
      </p:sp>
      <p:sp>
        <p:nvSpPr>
          <p:cNvPr id="135177" name="Text Box 50">
            <a:extLst>
              <a:ext uri="{FF2B5EF4-FFF2-40B4-BE49-F238E27FC236}">
                <a16:creationId xmlns:a16="http://schemas.microsoft.com/office/drawing/2014/main" id="{8FC5D49D-81AE-4C9E-9639-E336B00C9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非</a:t>
            </a:r>
            <a:r>
              <a:rPr lang="en-US" altLang="zh-CN" sz="2400"/>
              <a:t>DAG</a:t>
            </a:r>
          </a:p>
        </p:txBody>
      </p:sp>
      <p:sp>
        <p:nvSpPr>
          <p:cNvPr id="135178" name="Text Box 52">
            <a:extLst>
              <a:ext uri="{FF2B5EF4-FFF2-40B4-BE49-F238E27FC236}">
                <a16:creationId xmlns:a16="http://schemas.microsoft.com/office/drawing/2014/main" id="{987C3065-CC13-40D4-BEBA-DF49A6D42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639286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A96C286-1C17-42B8-A251-6F955018F1F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21</a:t>
            </a:fld>
            <a:endParaRPr lang="en-US" altLang="zh-CN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DAC41469-99E7-4A2B-BC2B-7D146ED234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一、有向无环图(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DAG)</a:t>
            </a:r>
          </a:p>
        </p:txBody>
      </p:sp>
      <p:sp>
        <p:nvSpPr>
          <p:cNvPr id="136195" name="Text Box 3">
            <a:extLst>
              <a:ext uri="{FF2B5EF4-FFF2-40B4-BE49-F238E27FC236}">
                <a16:creationId xmlns:a16="http://schemas.microsoft.com/office/drawing/2014/main" id="{7A697979-5A3E-44E6-B056-4262EB28E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有向无环图及其应用</a:t>
            </a:r>
          </a:p>
        </p:txBody>
      </p:sp>
      <p:sp>
        <p:nvSpPr>
          <p:cNvPr id="136196" name="Rectangle 4">
            <a:extLst>
              <a:ext uri="{FF2B5EF4-FFF2-40B4-BE49-F238E27FC236}">
                <a16:creationId xmlns:a16="http://schemas.microsoft.com/office/drawing/2014/main" id="{99D51DB0-277A-4090-A087-4A6EE69CD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579120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有向图中，可以用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深度优先搜索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DFS)，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找出是否存在环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从某个顶点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出发，进行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DFS，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如果存在一条从顶点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的回边，则有向图中存在环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DFS: 0,1,2,</a:t>
            </a:r>
            <a:r>
              <a:rPr lang="en-US" altLang="zh-CN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4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,3</a:t>
            </a:r>
          </a:p>
        </p:txBody>
      </p:sp>
      <p:sp>
        <p:nvSpPr>
          <p:cNvPr id="136197" name="Rectangle 5">
            <a:extLst>
              <a:ext uri="{FF2B5EF4-FFF2-40B4-BE49-F238E27FC236}">
                <a16:creationId xmlns:a16="http://schemas.microsoft.com/office/drawing/2014/main" id="{E953C829-4D97-4541-9DF4-5A36D4EE8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第７章　图</a:t>
            </a:r>
          </a:p>
        </p:txBody>
      </p:sp>
      <p:grpSp>
        <p:nvGrpSpPr>
          <p:cNvPr id="136198" name="Group 6">
            <a:extLst>
              <a:ext uri="{FF2B5EF4-FFF2-40B4-BE49-F238E27FC236}">
                <a16:creationId xmlns:a16="http://schemas.microsoft.com/office/drawing/2014/main" id="{A19200AD-FC2D-4A79-805E-6774C08E6223}"/>
              </a:ext>
            </a:extLst>
          </p:cNvPr>
          <p:cNvGrpSpPr>
            <a:grpSpLocks/>
          </p:cNvGrpSpPr>
          <p:nvPr/>
        </p:nvGrpSpPr>
        <p:grpSpPr bwMode="auto">
          <a:xfrm>
            <a:off x="6229350" y="4114800"/>
            <a:ext cx="2819400" cy="2286000"/>
            <a:chOff x="3360" y="2496"/>
            <a:chExt cx="1776" cy="1440"/>
          </a:xfrm>
        </p:grpSpPr>
        <p:sp>
          <p:nvSpPr>
            <p:cNvPr id="136201" name="Line 7">
              <a:extLst>
                <a:ext uri="{FF2B5EF4-FFF2-40B4-BE49-F238E27FC236}">
                  <a16:creationId xmlns:a16="http://schemas.microsoft.com/office/drawing/2014/main" id="{332F5D8D-436E-4EEF-B2ED-C9E25973B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640"/>
              <a:ext cx="576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36202" name="Line 8">
              <a:extLst>
                <a:ext uri="{FF2B5EF4-FFF2-40B4-BE49-F238E27FC236}">
                  <a16:creationId xmlns:a16="http://schemas.microsoft.com/office/drawing/2014/main" id="{5D508295-4437-4CD9-96EE-8C9AA4708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" y="3171"/>
              <a:ext cx="222" cy="5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36203" name="Line 9">
              <a:extLst>
                <a:ext uri="{FF2B5EF4-FFF2-40B4-BE49-F238E27FC236}">
                  <a16:creationId xmlns:a16="http://schemas.microsoft.com/office/drawing/2014/main" id="{9E6B9FBD-447A-455F-846A-7975C67892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2" y="2631"/>
              <a:ext cx="622" cy="36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36204" name="Line 10">
              <a:extLst>
                <a:ext uri="{FF2B5EF4-FFF2-40B4-BE49-F238E27FC236}">
                  <a16:creationId xmlns:a16="http://schemas.microsoft.com/office/drawing/2014/main" id="{DA1192A9-E70B-4CE8-A6A5-1940730FA2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92" y="2676"/>
              <a:ext cx="356" cy="99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36205" name="Line 11">
              <a:extLst>
                <a:ext uri="{FF2B5EF4-FFF2-40B4-BE49-F238E27FC236}">
                  <a16:creationId xmlns:a16="http://schemas.microsoft.com/office/drawing/2014/main" id="{66F0BEFB-23D0-4856-AF29-649E9FFDC1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3" y="3801"/>
              <a:ext cx="666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36206" name="Line 12">
              <a:extLst>
                <a:ext uri="{FF2B5EF4-FFF2-40B4-BE49-F238E27FC236}">
                  <a16:creationId xmlns:a16="http://schemas.microsoft.com/office/drawing/2014/main" id="{3F9C0F66-BD23-4355-9ECC-4DD068C640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3" y="3216"/>
              <a:ext cx="1065" cy="5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36207" name="Oval 13">
              <a:extLst>
                <a:ext uri="{FF2B5EF4-FFF2-40B4-BE49-F238E27FC236}">
                  <a16:creationId xmlns:a16="http://schemas.microsoft.com/office/drawing/2014/main" id="{09D907D5-F124-4331-A11A-F55F3F28A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946"/>
              <a:ext cx="266" cy="254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6208" name="Oval 14">
              <a:extLst>
                <a:ext uri="{FF2B5EF4-FFF2-40B4-BE49-F238E27FC236}">
                  <a16:creationId xmlns:a16="http://schemas.microsoft.com/office/drawing/2014/main" id="{6DEE7B2F-4F81-4C6B-8E23-6FCE79038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3682"/>
              <a:ext cx="266" cy="254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36209" name="Oval 15">
              <a:extLst>
                <a:ext uri="{FF2B5EF4-FFF2-40B4-BE49-F238E27FC236}">
                  <a16:creationId xmlns:a16="http://schemas.microsoft.com/office/drawing/2014/main" id="{29ED5D3A-F30E-4F72-83C6-1E2817588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" y="3682"/>
              <a:ext cx="266" cy="254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6210" name="Oval 16">
              <a:extLst>
                <a:ext uri="{FF2B5EF4-FFF2-40B4-BE49-F238E27FC236}">
                  <a16:creationId xmlns:a16="http://schemas.microsoft.com/office/drawing/2014/main" id="{EA55DCE0-2AB3-4203-91AF-C73F75EBA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0" y="2991"/>
              <a:ext cx="266" cy="253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36211" name="Oval 17">
              <a:extLst>
                <a:ext uri="{FF2B5EF4-FFF2-40B4-BE49-F238E27FC236}">
                  <a16:creationId xmlns:a16="http://schemas.microsoft.com/office/drawing/2014/main" id="{E4BE62EA-87B5-4C3A-950D-27E616F51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2496"/>
              <a:ext cx="266" cy="253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0</a:t>
              </a:r>
            </a:p>
          </p:txBody>
        </p:sp>
      </p:grpSp>
      <p:sp>
        <p:nvSpPr>
          <p:cNvPr id="136199" name="Text Box 31">
            <a:extLst>
              <a:ext uri="{FF2B5EF4-FFF2-40B4-BE49-F238E27FC236}">
                <a16:creationId xmlns:a16="http://schemas.microsoft.com/office/drawing/2014/main" id="{2A0550F1-8D37-48C3-921F-95B7D9785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非</a:t>
            </a:r>
            <a:r>
              <a:rPr lang="en-US" altLang="zh-CN" sz="2400"/>
              <a:t>DAG</a:t>
            </a:r>
          </a:p>
        </p:txBody>
      </p:sp>
      <p:sp>
        <p:nvSpPr>
          <p:cNvPr id="136200" name="Text Box 32">
            <a:extLst>
              <a:ext uri="{FF2B5EF4-FFF2-40B4-BE49-F238E27FC236}">
                <a16:creationId xmlns:a16="http://schemas.microsoft.com/office/drawing/2014/main" id="{34E3BB0D-6CCD-4757-A748-ED6E472C4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424" y="6392863"/>
            <a:ext cx="75557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EAC221DB-8498-418C-A14B-57467205C24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22</a:t>
            </a:fld>
            <a:endParaRPr lang="en-US" altLang="zh-CN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AEAEFC9D-4F0A-47F0-B1E2-19EDF10015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二、拓扑排序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8243" name="Text Box 3">
            <a:extLst>
              <a:ext uri="{FF2B5EF4-FFF2-40B4-BE49-F238E27FC236}">
                <a16:creationId xmlns:a16="http://schemas.microsoft.com/office/drawing/2014/main" id="{3CD05464-194E-4EA9-A21F-2D71A841A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有向无环图及其应用</a:t>
            </a:r>
          </a:p>
        </p:txBody>
      </p:sp>
      <p:sp>
        <p:nvSpPr>
          <p:cNvPr id="138244" name="Rectangle 4">
            <a:extLst>
              <a:ext uri="{FF2B5EF4-FFF2-40B4-BE49-F238E27FC236}">
                <a16:creationId xmlns:a16="http://schemas.microsoft.com/office/drawing/2014/main" id="{6F80A45D-00DA-455F-92C3-0D315B3EB8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偏序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若集合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上的关系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是：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⑴.自反的：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x R x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⑵.反对称的：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x R y =&gt; y R x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⑶.传递的：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xRy &amp; yRz =&gt; xRz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 则称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是集合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上的偏序关系</a:t>
            </a:r>
          </a:p>
        </p:txBody>
      </p:sp>
      <p:sp>
        <p:nvSpPr>
          <p:cNvPr id="138245" name="Rectangle 5">
            <a:extLst>
              <a:ext uri="{FF2B5EF4-FFF2-40B4-BE49-F238E27FC236}">
                <a16:creationId xmlns:a16="http://schemas.microsoft.com/office/drawing/2014/main" id="{F0DF690E-57E2-4A0C-8CB7-59C9E580E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第７章　图</a:t>
            </a:r>
          </a:p>
        </p:txBody>
      </p:sp>
      <p:sp>
        <p:nvSpPr>
          <p:cNvPr id="138246" name="Line 20">
            <a:extLst>
              <a:ext uri="{FF2B5EF4-FFF2-40B4-BE49-F238E27FC236}">
                <a16:creationId xmlns:a16="http://schemas.microsoft.com/office/drawing/2014/main" id="{4F0B7295-2A80-40F2-81CB-3A5F6E17FA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4953000"/>
            <a:ext cx="381000" cy="4572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38247" name="Group 21">
            <a:extLst>
              <a:ext uri="{FF2B5EF4-FFF2-40B4-BE49-F238E27FC236}">
                <a16:creationId xmlns:a16="http://schemas.microsoft.com/office/drawing/2014/main" id="{7D0930FA-39CE-43D0-BA62-F385D9739D5A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4572000"/>
            <a:ext cx="2819400" cy="2286000"/>
            <a:chOff x="3696" y="2784"/>
            <a:chExt cx="1920" cy="1536"/>
          </a:xfrm>
        </p:grpSpPr>
        <p:sp>
          <p:nvSpPr>
            <p:cNvPr id="138249" name="Line 22">
              <a:extLst>
                <a:ext uri="{FF2B5EF4-FFF2-40B4-BE49-F238E27FC236}">
                  <a16:creationId xmlns:a16="http://schemas.microsoft.com/office/drawing/2014/main" id="{24E4AD1C-14E9-429E-86FD-74CAC2FF6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52" y="2976"/>
              <a:ext cx="624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38250" name="Line 23">
              <a:extLst>
                <a:ext uri="{FF2B5EF4-FFF2-40B4-BE49-F238E27FC236}">
                  <a16:creationId xmlns:a16="http://schemas.microsoft.com/office/drawing/2014/main" id="{2331CB6C-A457-4EB7-B80B-14A94D8445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504"/>
              <a:ext cx="240" cy="57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38251" name="Line 24">
              <a:extLst>
                <a:ext uri="{FF2B5EF4-FFF2-40B4-BE49-F238E27FC236}">
                  <a16:creationId xmlns:a16="http://schemas.microsoft.com/office/drawing/2014/main" id="{EED71FF9-52BF-4928-8A8D-B790FE7252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928"/>
              <a:ext cx="672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38252" name="Line 25">
              <a:extLst>
                <a:ext uri="{FF2B5EF4-FFF2-40B4-BE49-F238E27FC236}">
                  <a16:creationId xmlns:a16="http://schemas.microsoft.com/office/drawing/2014/main" id="{AD62466D-F623-4F67-B614-7AD744819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4" y="2976"/>
              <a:ext cx="384" cy="105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38253" name="Line 26">
              <a:extLst>
                <a:ext uri="{FF2B5EF4-FFF2-40B4-BE49-F238E27FC236}">
                  <a16:creationId xmlns:a16="http://schemas.microsoft.com/office/drawing/2014/main" id="{E4B60D3B-71CD-4880-A56E-3A2FFB6132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4176"/>
              <a:ext cx="720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38254" name="Line 27">
              <a:extLst>
                <a:ext uri="{FF2B5EF4-FFF2-40B4-BE49-F238E27FC236}">
                  <a16:creationId xmlns:a16="http://schemas.microsoft.com/office/drawing/2014/main" id="{1E81F271-58AF-43F8-B2ED-4D46CD7B3C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3552"/>
              <a:ext cx="1152" cy="57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38255" name="Oval 28">
              <a:extLst>
                <a:ext uri="{FF2B5EF4-FFF2-40B4-BE49-F238E27FC236}">
                  <a16:creationId xmlns:a16="http://schemas.microsoft.com/office/drawing/2014/main" id="{4BBDF05B-4949-4C77-ACB7-2DD884C30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264"/>
              <a:ext cx="288" cy="271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8256" name="Oval 29">
              <a:extLst>
                <a:ext uri="{FF2B5EF4-FFF2-40B4-BE49-F238E27FC236}">
                  <a16:creationId xmlns:a16="http://schemas.microsoft.com/office/drawing/2014/main" id="{BF1EDE50-9E74-441E-A731-4CE88587E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4049"/>
              <a:ext cx="288" cy="271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38257" name="Oval 30">
              <a:extLst>
                <a:ext uri="{FF2B5EF4-FFF2-40B4-BE49-F238E27FC236}">
                  <a16:creationId xmlns:a16="http://schemas.microsoft.com/office/drawing/2014/main" id="{1ABA035A-D29D-4AC6-9CEE-33E25F855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4049"/>
              <a:ext cx="288" cy="271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8258" name="Oval 31">
              <a:extLst>
                <a:ext uri="{FF2B5EF4-FFF2-40B4-BE49-F238E27FC236}">
                  <a16:creationId xmlns:a16="http://schemas.microsoft.com/office/drawing/2014/main" id="{BA11555B-97E4-4CE7-BBF0-6C1C1D206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3312"/>
              <a:ext cx="288" cy="27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38259" name="Oval 32">
              <a:extLst>
                <a:ext uri="{FF2B5EF4-FFF2-40B4-BE49-F238E27FC236}">
                  <a16:creationId xmlns:a16="http://schemas.microsoft.com/office/drawing/2014/main" id="{82775934-CB13-4F8A-9CC1-F426445F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784"/>
              <a:ext cx="288" cy="27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0</a:t>
              </a:r>
            </a:p>
          </p:txBody>
        </p:sp>
      </p:grpSp>
      <p:sp>
        <p:nvSpPr>
          <p:cNvPr id="138248" name="Text Box 33">
            <a:extLst>
              <a:ext uri="{FF2B5EF4-FFF2-40B4-BE49-F238E27FC236}">
                <a16:creationId xmlns:a16="http://schemas.microsoft.com/office/drawing/2014/main" id="{48A66D95-5DFF-47CB-BB21-996C45E0B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39286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0E7BD2A8-4E7E-4C17-9833-FFE9916E30B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23</a:t>
            </a:fld>
            <a:endParaRPr lang="en-US" altLang="zh-CN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F680759E-36D8-46CA-BB94-6621090017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2900" y="1918990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二、拓扑排序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9267" name="Text Box 3">
            <a:extLst>
              <a:ext uri="{FF2B5EF4-FFF2-40B4-BE49-F238E27FC236}">
                <a16:creationId xmlns:a16="http://schemas.microsoft.com/office/drawing/2014/main" id="{CA614147-79E2-4CA6-A78E-4E9A57E50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有向无环图及其应用</a:t>
            </a:r>
          </a:p>
        </p:txBody>
      </p:sp>
      <p:sp>
        <p:nvSpPr>
          <p:cNvPr id="139268" name="Rectangle 4">
            <a:extLst>
              <a:ext uri="{FF2B5EF4-FFF2-40B4-BE49-F238E27FC236}">
                <a16:creationId xmlns:a16="http://schemas.microsoft.com/office/drawing/2014/main" id="{7007F91C-0A7D-40BA-BA6B-ADC151378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758480"/>
            <a:ext cx="876300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全序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设关系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是集合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上的偏序，如果对任意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x,yX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必有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xRy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或者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yRx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则称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是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上的全序关系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偏序指集合中仅有部分成员之间可比较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全序指集合中全体成员之间均可比较</a:t>
            </a:r>
          </a:p>
        </p:txBody>
      </p:sp>
      <p:sp>
        <p:nvSpPr>
          <p:cNvPr id="139269" name="Rectangle 5">
            <a:extLst>
              <a:ext uri="{FF2B5EF4-FFF2-40B4-BE49-F238E27FC236}">
                <a16:creationId xmlns:a16="http://schemas.microsoft.com/office/drawing/2014/main" id="{9AE6806D-3319-436E-ACB0-15B38441A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第７章　图</a:t>
            </a:r>
          </a:p>
        </p:txBody>
      </p:sp>
      <p:sp>
        <p:nvSpPr>
          <p:cNvPr id="139270" name="Text Box 20">
            <a:extLst>
              <a:ext uri="{FF2B5EF4-FFF2-40B4-BE49-F238E27FC236}">
                <a16:creationId xmlns:a16="http://schemas.microsoft.com/office/drawing/2014/main" id="{B1577B1A-2EE1-4AA5-99E7-BF2A8EEFB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00" y="6392863"/>
            <a:ext cx="9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54E90C12-0A8E-4D40-B4E8-050BFEA31F0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24</a:t>
            </a:fld>
            <a:endParaRPr lang="en-US" altLang="zh-CN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1E036480-4665-47AF-AC99-83238BFEB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二、拓扑排序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0291" name="Text Box 3">
            <a:extLst>
              <a:ext uri="{FF2B5EF4-FFF2-40B4-BE49-F238E27FC236}">
                <a16:creationId xmlns:a16="http://schemas.microsoft.com/office/drawing/2014/main" id="{1004CE04-29E2-4C1C-890D-9FD1742F3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有向无环图及其应用</a:t>
            </a:r>
          </a:p>
        </p:txBody>
      </p:sp>
      <p:sp>
        <p:nvSpPr>
          <p:cNvPr id="140292" name="Rectangle 4">
            <a:extLst>
              <a:ext uri="{FF2B5EF4-FFF2-40B4-BE49-F238E27FC236}">
                <a16:creationId xmlns:a16="http://schemas.microsoft.com/office/drawing/2014/main" id="{253F38C2-806F-4FDA-8CCA-E674C74D97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拓扑有序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右图是一个偏序关系，因为1,3没有先后关系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如果人为地增加1,3先后关系，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　如1先于3，则右图变为全序，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称为拓扑有序</a:t>
            </a:r>
          </a:p>
        </p:txBody>
      </p:sp>
      <p:sp>
        <p:nvSpPr>
          <p:cNvPr id="140293" name="Rectangle 5">
            <a:extLst>
              <a:ext uri="{FF2B5EF4-FFF2-40B4-BE49-F238E27FC236}">
                <a16:creationId xmlns:a16="http://schemas.microsoft.com/office/drawing/2014/main" id="{ACB2B741-2440-4A31-A339-E35028BB1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第７章　图</a:t>
            </a:r>
          </a:p>
        </p:txBody>
      </p:sp>
      <p:grpSp>
        <p:nvGrpSpPr>
          <p:cNvPr id="140294" name="Group 21">
            <a:extLst>
              <a:ext uri="{FF2B5EF4-FFF2-40B4-BE49-F238E27FC236}">
                <a16:creationId xmlns:a16="http://schemas.microsoft.com/office/drawing/2014/main" id="{EDD6A1C7-F143-44DE-AFEB-8840028F5424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4564063"/>
            <a:ext cx="2819400" cy="2286000"/>
            <a:chOff x="3984" y="2880"/>
            <a:chExt cx="1776" cy="1440"/>
          </a:xfrm>
        </p:grpSpPr>
        <p:sp>
          <p:nvSpPr>
            <p:cNvPr id="140296" name="Line 9">
              <a:extLst>
                <a:ext uri="{FF2B5EF4-FFF2-40B4-BE49-F238E27FC236}">
                  <a16:creationId xmlns:a16="http://schemas.microsoft.com/office/drawing/2014/main" id="{F7C74038-F1F0-4132-9787-0BDEBB283B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61" y="3060"/>
              <a:ext cx="577" cy="36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40297" name="Line 10">
              <a:extLst>
                <a:ext uri="{FF2B5EF4-FFF2-40B4-BE49-F238E27FC236}">
                  <a16:creationId xmlns:a16="http://schemas.microsoft.com/office/drawing/2014/main" id="{9F505741-8745-4638-BBFA-6A59D97AC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2" y="3555"/>
              <a:ext cx="222" cy="5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40298" name="Line 11">
              <a:extLst>
                <a:ext uri="{FF2B5EF4-FFF2-40B4-BE49-F238E27FC236}">
                  <a16:creationId xmlns:a16="http://schemas.microsoft.com/office/drawing/2014/main" id="{0772AD07-0B74-452E-A197-758BE69259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6" y="3015"/>
              <a:ext cx="622" cy="36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40299" name="Line 12">
              <a:extLst>
                <a:ext uri="{FF2B5EF4-FFF2-40B4-BE49-F238E27FC236}">
                  <a16:creationId xmlns:a16="http://schemas.microsoft.com/office/drawing/2014/main" id="{ADD1013F-A914-4AAA-8174-B865CA01F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16" y="3060"/>
              <a:ext cx="356" cy="99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40300" name="Line 13">
              <a:extLst>
                <a:ext uri="{FF2B5EF4-FFF2-40B4-BE49-F238E27FC236}">
                  <a16:creationId xmlns:a16="http://schemas.microsoft.com/office/drawing/2014/main" id="{CEE69325-24BF-4256-B3B9-F4BA11A637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7" y="4185"/>
              <a:ext cx="666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40301" name="Line 14">
              <a:extLst>
                <a:ext uri="{FF2B5EF4-FFF2-40B4-BE49-F238E27FC236}">
                  <a16:creationId xmlns:a16="http://schemas.microsoft.com/office/drawing/2014/main" id="{4EFDD1CC-12AE-40F9-B978-7D07445923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7" y="3600"/>
              <a:ext cx="1065" cy="5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40302" name="Oval 15">
              <a:extLst>
                <a:ext uri="{FF2B5EF4-FFF2-40B4-BE49-F238E27FC236}">
                  <a16:creationId xmlns:a16="http://schemas.microsoft.com/office/drawing/2014/main" id="{53A99348-D187-4425-BA69-C056489BF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330"/>
              <a:ext cx="266" cy="254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40303" name="Oval 16">
              <a:extLst>
                <a:ext uri="{FF2B5EF4-FFF2-40B4-BE49-F238E27FC236}">
                  <a16:creationId xmlns:a16="http://schemas.microsoft.com/office/drawing/2014/main" id="{7775A353-5F18-4406-A5CA-B77DB52E0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3" y="4066"/>
              <a:ext cx="266" cy="254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40304" name="Oval 17">
              <a:extLst>
                <a:ext uri="{FF2B5EF4-FFF2-40B4-BE49-F238E27FC236}">
                  <a16:creationId xmlns:a16="http://schemas.microsoft.com/office/drawing/2014/main" id="{7ABAA208-466C-451C-B3A7-DED12845D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" y="4066"/>
              <a:ext cx="266" cy="254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40305" name="Oval 18">
              <a:extLst>
                <a:ext uri="{FF2B5EF4-FFF2-40B4-BE49-F238E27FC236}">
                  <a16:creationId xmlns:a16="http://schemas.microsoft.com/office/drawing/2014/main" id="{ACF128DA-9FDF-45DD-933F-4680C1432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4" y="3375"/>
              <a:ext cx="266" cy="253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40306" name="Oval 19">
              <a:extLst>
                <a:ext uri="{FF2B5EF4-FFF2-40B4-BE49-F238E27FC236}">
                  <a16:creationId xmlns:a16="http://schemas.microsoft.com/office/drawing/2014/main" id="{983C9598-B624-4608-B9DF-5D075A1C9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" y="2880"/>
              <a:ext cx="266" cy="253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40307" name="Line 20">
              <a:extLst>
                <a:ext uri="{FF2B5EF4-FFF2-40B4-BE49-F238E27FC236}">
                  <a16:creationId xmlns:a16="http://schemas.microsoft.com/office/drawing/2014/main" id="{261301FB-2309-462B-AF0E-D5E12AF1C7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04"/>
              <a:ext cx="1008" cy="6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</p:grpSp>
      <p:sp>
        <p:nvSpPr>
          <p:cNvPr id="140295" name="Text Box 22">
            <a:extLst>
              <a:ext uri="{FF2B5EF4-FFF2-40B4-BE49-F238E27FC236}">
                <a16:creationId xmlns:a16="http://schemas.microsoft.com/office/drawing/2014/main" id="{7C83F370-554C-49B6-BF4D-2BB4E1A4B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925" y="6392863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80D1D86E-0564-4F60-88C4-6AD35F21D90F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25</a:t>
            </a:fld>
            <a:endParaRPr lang="en-US" altLang="zh-CN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D076A6DF-053F-4036-9C59-94FB99AA8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二、拓扑排序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2339" name="Text Box 3">
            <a:extLst>
              <a:ext uri="{FF2B5EF4-FFF2-40B4-BE49-F238E27FC236}">
                <a16:creationId xmlns:a16="http://schemas.microsoft.com/office/drawing/2014/main" id="{1C072A3E-EEC0-4711-8642-28110FA19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有向无环图及其应用</a:t>
            </a:r>
          </a:p>
        </p:txBody>
      </p:sp>
      <p:sp>
        <p:nvSpPr>
          <p:cNvPr id="142340" name="Rectangle 4">
            <a:extLst>
              <a:ext uri="{FF2B5EF4-FFF2-40B4-BE49-F238E27FC236}">
                <a16:creationId xmlns:a16="http://schemas.microsoft.com/office/drawing/2014/main" id="{CCAC67F5-4110-4BCF-897A-01553E950C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6868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拓扑序列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设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G=(V,E)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是具有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个顶点的有向图，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中的顶点序列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,v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,…,v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称为一个拓扑序列，当且仅当该顶点序列满足下列条件：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若从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到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有一条路径，则在序列中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必排在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之前。</a:t>
            </a:r>
          </a:p>
        </p:txBody>
      </p:sp>
      <p:sp>
        <p:nvSpPr>
          <p:cNvPr id="142341" name="Rectangle 5">
            <a:extLst>
              <a:ext uri="{FF2B5EF4-FFF2-40B4-BE49-F238E27FC236}">
                <a16:creationId xmlns:a16="http://schemas.microsoft.com/office/drawing/2014/main" id="{11B1E10B-A2BF-4963-8386-94C13AB29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第７章　图</a:t>
            </a:r>
          </a:p>
        </p:txBody>
      </p:sp>
      <p:sp>
        <p:nvSpPr>
          <p:cNvPr id="142342" name="Text Box 19">
            <a:extLst>
              <a:ext uri="{FF2B5EF4-FFF2-40B4-BE49-F238E27FC236}">
                <a16:creationId xmlns:a16="http://schemas.microsoft.com/office/drawing/2014/main" id="{5D42BB86-5CDE-4D6C-A8CB-30BD8EFAB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00" y="6392863"/>
            <a:ext cx="9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26F9F71-88A9-46DC-9F9E-683D6EEAB2A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26</a:t>
            </a:fld>
            <a:endParaRPr lang="en-US" altLang="zh-CN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D076A6DF-053F-4036-9C59-94FB99AA8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2900" y="1836208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二、拓扑排序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2339" name="Text Box 3">
            <a:extLst>
              <a:ext uri="{FF2B5EF4-FFF2-40B4-BE49-F238E27FC236}">
                <a16:creationId xmlns:a16="http://schemas.microsoft.com/office/drawing/2014/main" id="{1C072A3E-EEC0-4711-8642-28110FA19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有向无环图及其应用</a:t>
            </a:r>
          </a:p>
        </p:txBody>
      </p:sp>
      <p:sp>
        <p:nvSpPr>
          <p:cNvPr id="142340" name="Rectangle 4">
            <a:extLst>
              <a:ext uri="{FF2B5EF4-FFF2-40B4-BE49-F238E27FC236}">
                <a16:creationId xmlns:a16="http://schemas.microsoft.com/office/drawing/2014/main" id="{CCAC67F5-4110-4BCF-897A-01553E950C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650066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拓扑排序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由偏序定义得到的拓扑有序的操作称拓扑排序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算法：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⑴.在有向图中选一个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没有前驱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的顶点（即此顶点入度为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）且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输出之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⑵.从图中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删除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该顶点和所有以它为尾的弧，重复⑴⑵两步，直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到所有顶点输出为止</a:t>
            </a:r>
          </a:p>
        </p:txBody>
      </p:sp>
      <p:sp>
        <p:nvSpPr>
          <p:cNvPr id="142341" name="Rectangle 5">
            <a:extLst>
              <a:ext uri="{FF2B5EF4-FFF2-40B4-BE49-F238E27FC236}">
                <a16:creationId xmlns:a16="http://schemas.microsoft.com/office/drawing/2014/main" id="{11B1E10B-A2BF-4963-8386-94C13AB29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第７章　图</a:t>
            </a:r>
          </a:p>
        </p:txBody>
      </p:sp>
      <p:sp>
        <p:nvSpPr>
          <p:cNvPr id="142342" name="Text Box 19">
            <a:extLst>
              <a:ext uri="{FF2B5EF4-FFF2-40B4-BE49-F238E27FC236}">
                <a16:creationId xmlns:a16="http://schemas.microsoft.com/office/drawing/2014/main" id="{5D42BB86-5CDE-4D6C-A8CB-30BD8EFAB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6416" y="6392863"/>
            <a:ext cx="82758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26F9F71-88A9-46DC-9F9E-683D6EEAB2A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27</a:t>
            </a:fld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71070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CBDD7E47-3A3F-40D9-A743-973A957D73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二、拓扑排序(举例)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387" name="Text Box 3">
            <a:extLst>
              <a:ext uri="{FF2B5EF4-FFF2-40B4-BE49-F238E27FC236}">
                <a16:creationId xmlns:a16="http://schemas.microsoft.com/office/drawing/2014/main" id="{3205058B-B37D-4A8E-AFAE-B4A0786EC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有向无环图及其应用</a:t>
            </a:r>
          </a:p>
        </p:txBody>
      </p:sp>
      <p:sp>
        <p:nvSpPr>
          <p:cNvPr id="144388" name="Rectangle 5">
            <a:extLst>
              <a:ext uri="{FF2B5EF4-FFF2-40B4-BE49-F238E27FC236}">
                <a16:creationId xmlns:a16="http://schemas.microsoft.com/office/drawing/2014/main" id="{DD703140-6034-4273-8755-468D57DA8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第７章　图</a:t>
            </a:r>
          </a:p>
        </p:txBody>
      </p:sp>
      <p:grpSp>
        <p:nvGrpSpPr>
          <p:cNvPr id="144389" name="Group 59">
            <a:extLst>
              <a:ext uri="{FF2B5EF4-FFF2-40B4-BE49-F238E27FC236}">
                <a16:creationId xmlns:a16="http://schemas.microsoft.com/office/drawing/2014/main" id="{4099B117-D1E0-4534-A9ED-DF78060D0928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200400"/>
            <a:ext cx="1905000" cy="1047750"/>
            <a:chOff x="2064" y="2028"/>
            <a:chExt cx="1200" cy="660"/>
          </a:xfrm>
        </p:grpSpPr>
        <p:sp>
          <p:nvSpPr>
            <p:cNvPr id="144420" name="Line 22">
              <a:extLst>
                <a:ext uri="{FF2B5EF4-FFF2-40B4-BE49-F238E27FC236}">
                  <a16:creationId xmlns:a16="http://schemas.microsoft.com/office/drawing/2014/main" id="{B9EB50DC-AA17-4721-B0A5-DD70080FED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4" y="2178"/>
              <a:ext cx="150" cy="36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44421" name="Line 25">
              <a:extLst>
                <a:ext uri="{FF2B5EF4-FFF2-40B4-BE49-F238E27FC236}">
                  <a16:creationId xmlns:a16="http://schemas.microsoft.com/office/drawing/2014/main" id="{A3E0F11B-D287-4BBB-AA3A-F49EC1E67E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4" y="2598"/>
              <a:ext cx="450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44422" name="Line 26">
              <a:extLst>
                <a:ext uri="{FF2B5EF4-FFF2-40B4-BE49-F238E27FC236}">
                  <a16:creationId xmlns:a16="http://schemas.microsoft.com/office/drawing/2014/main" id="{6856950A-FB48-4063-A4EF-116BD7CF75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4" y="2208"/>
              <a:ext cx="720" cy="36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44423" name="Oval 27">
              <a:extLst>
                <a:ext uri="{FF2B5EF4-FFF2-40B4-BE49-F238E27FC236}">
                  <a16:creationId xmlns:a16="http://schemas.microsoft.com/office/drawing/2014/main" id="{4B4DE427-FB6E-4ABC-93E0-7ED8BBDB6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028"/>
              <a:ext cx="180" cy="169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44424" name="Oval 28">
              <a:extLst>
                <a:ext uri="{FF2B5EF4-FFF2-40B4-BE49-F238E27FC236}">
                  <a16:creationId xmlns:a16="http://schemas.microsoft.com/office/drawing/2014/main" id="{5AD10695-660A-434D-A216-4B95C061D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" y="2519"/>
              <a:ext cx="180" cy="169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44425" name="Oval 29">
              <a:extLst>
                <a:ext uri="{FF2B5EF4-FFF2-40B4-BE49-F238E27FC236}">
                  <a16:creationId xmlns:a16="http://schemas.microsoft.com/office/drawing/2014/main" id="{3363EA30-CF9E-44A3-B91A-F9A2BCE7B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2519"/>
              <a:ext cx="180" cy="169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44426" name="Oval 30">
              <a:extLst>
                <a:ext uri="{FF2B5EF4-FFF2-40B4-BE49-F238E27FC236}">
                  <a16:creationId xmlns:a16="http://schemas.microsoft.com/office/drawing/2014/main" id="{271ED85F-1EF9-46D9-ACF5-DA5F23781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" y="2058"/>
              <a:ext cx="180" cy="169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144390" name="Group 44">
            <a:extLst>
              <a:ext uri="{FF2B5EF4-FFF2-40B4-BE49-F238E27FC236}">
                <a16:creationId xmlns:a16="http://schemas.microsoft.com/office/drawing/2014/main" id="{22BF3BBB-263C-4301-BC20-7F22039542D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667000"/>
            <a:ext cx="1905000" cy="1524000"/>
            <a:chOff x="3984" y="2875"/>
            <a:chExt cx="1776" cy="1440"/>
          </a:xfrm>
        </p:grpSpPr>
        <p:sp>
          <p:nvSpPr>
            <p:cNvPr id="144409" name="Line 45">
              <a:extLst>
                <a:ext uri="{FF2B5EF4-FFF2-40B4-BE49-F238E27FC236}">
                  <a16:creationId xmlns:a16="http://schemas.microsoft.com/office/drawing/2014/main" id="{7FBCAC42-60D5-4994-BD08-E2558FD22E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61" y="3055"/>
              <a:ext cx="577" cy="36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44410" name="Line 46">
              <a:extLst>
                <a:ext uri="{FF2B5EF4-FFF2-40B4-BE49-F238E27FC236}">
                  <a16:creationId xmlns:a16="http://schemas.microsoft.com/office/drawing/2014/main" id="{C9701B21-AE92-4A47-BA1E-F579A0601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2" y="3550"/>
              <a:ext cx="222" cy="5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44411" name="Line 47">
              <a:extLst>
                <a:ext uri="{FF2B5EF4-FFF2-40B4-BE49-F238E27FC236}">
                  <a16:creationId xmlns:a16="http://schemas.microsoft.com/office/drawing/2014/main" id="{10BB6273-92DE-4398-9BF5-E533A56B85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6" y="3010"/>
              <a:ext cx="622" cy="36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44412" name="Line 48">
              <a:extLst>
                <a:ext uri="{FF2B5EF4-FFF2-40B4-BE49-F238E27FC236}">
                  <a16:creationId xmlns:a16="http://schemas.microsoft.com/office/drawing/2014/main" id="{F74B35BA-8AE3-4989-A272-0238E1A530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16" y="3055"/>
              <a:ext cx="356" cy="99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44413" name="Line 49">
              <a:extLst>
                <a:ext uri="{FF2B5EF4-FFF2-40B4-BE49-F238E27FC236}">
                  <a16:creationId xmlns:a16="http://schemas.microsoft.com/office/drawing/2014/main" id="{0301BD43-3D40-4672-BD25-D1F504D178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7" y="4180"/>
              <a:ext cx="666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44414" name="Line 50">
              <a:extLst>
                <a:ext uri="{FF2B5EF4-FFF2-40B4-BE49-F238E27FC236}">
                  <a16:creationId xmlns:a16="http://schemas.microsoft.com/office/drawing/2014/main" id="{7483DBD6-40BE-4AD7-AA3C-67B620D619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7" y="3595"/>
              <a:ext cx="1065" cy="5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44415" name="Oval 51">
              <a:extLst>
                <a:ext uri="{FF2B5EF4-FFF2-40B4-BE49-F238E27FC236}">
                  <a16:creationId xmlns:a16="http://schemas.microsoft.com/office/drawing/2014/main" id="{BFFD0987-2EB3-417B-A59E-745AD9F77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325"/>
              <a:ext cx="266" cy="254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44416" name="Oval 52">
              <a:extLst>
                <a:ext uri="{FF2B5EF4-FFF2-40B4-BE49-F238E27FC236}">
                  <a16:creationId xmlns:a16="http://schemas.microsoft.com/office/drawing/2014/main" id="{722A3DD8-3C84-4A2F-922D-ABE674FD6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3" y="4061"/>
              <a:ext cx="266" cy="254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44417" name="Oval 53">
              <a:extLst>
                <a:ext uri="{FF2B5EF4-FFF2-40B4-BE49-F238E27FC236}">
                  <a16:creationId xmlns:a16="http://schemas.microsoft.com/office/drawing/2014/main" id="{AA016A16-1B6E-4056-AD93-0277A479D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" y="4061"/>
              <a:ext cx="266" cy="254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44418" name="Oval 54">
              <a:extLst>
                <a:ext uri="{FF2B5EF4-FFF2-40B4-BE49-F238E27FC236}">
                  <a16:creationId xmlns:a16="http://schemas.microsoft.com/office/drawing/2014/main" id="{6CB4A989-34A3-4E0B-AB81-497186B16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4" y="3370"/>
              <a:ext cx="266" cy="253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44419" name="Oval 55">
              <a:extLst>
                <a:ext uri="{FF2B5EF4-FFF2-40B4-BE49-F238E27FC236}">
                  <a16:creationId xmlns:a16="http://schemas.microsoft.com/office/drawing/2014/main" id="{7710AAD8-B4B1-40CD-A1E0-D13BB9EFF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" y="2875"/>
              <a:ext cx="266" cy="253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0</a:t>
              </a:r>
            </a:p>
          </p:txBody>
        </p:sp>
      </p:grpSp>
      <p:sp>
        <p:nvSpPr>
          <p:cNvPr id="144391" name="Text Box 57">
            <a:extLst>
              <a:ext uri="{FF2B5EF4-FFF2-40B4-BE49-F238E27FC236}">
                <a16:creationId xmlns:a16="http://schemas.microsoft.com/office/drawing/2014/main" id="{6171C5D0-4447-4541-B999-A2F0ADF51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1910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/>
              <a:t>原图</a:t>
            </a:r>
          </a:p>
        </p:txBody>
      </p:sp>
      <p:sp>
        <p:nvSpPr>
          <p:cNvPr id="144392" name="Text Box 58">
            <a:extLst>
              <a:ext uri="{FF2B5EF4-FFF2-40B4-BE49-F238E27FC236}">
                <a16:creationId xmlns:a16="http://schemas.microsoft.com/office/drawing/2014/main" id="{8CD21E05-4296-4A3C-B3FE-2454F087B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24815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/>
              <a:t>输出0之后</a:t>
            </a:r>
          </a:p>
        </p:txBody>
      </p:sp>
      <p:grpSp>
        <p:nvGrpSpPr>
          <p:cNvPr id="144393" name="Group 69">
            <a:extLst>
              <a:ext uri="{FF2B5EF4-FFF2-40B4-BE49-F238E27FC236}">
                <a16:creationId xmlns:a16="http://schemas.microsoft.com/office/drawing/2014/main" id="{AE83D4AA-48B9-4C6C-8E9C-9BEFFF087E99}"/>
              </a:ext>
            </a:extLst>
          </p:cNvPr>
          <p:cNvGrpSpPr>
            <a:grpSpLocks/>
          </p:cNvGrpSpPr>
          <p:nvPr/>
        </p:nvGrpSpPr>
        <p:grpSpPr bwMode="auto">
          <a:xfrm>
            <a:off x="6810375" y="3267075"/>
            <a:ext cx="1571625" cy="1000125"/>
            <a:chOff x="4290" y="2058"/>
            <a:chExt cx="990" cy="630"/>
          </a:xfrm>
        </p:grpSpPr>
        <p:sp>
          <p:nvSpPr>
            <p:cNvPr id="144404" name="Line 62">
              <a:extLst>
                <a:ext uri="{FF2B5EF4-FFF2-40B4-BE49-F238E27FC236}">
                  <a16:creationId xmlns:a16="http://schemas.microsoft.com/office/drawing/2014/main" id="{6524F56A-E413-4EC2-A62B-882C5054ED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40" y="2598"/>
              <a:ext cx="450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44405" name="Line 63">
              <a:extLst>
                <a:ext uri="{FF2B5EF4-FFF2-40B4-BE49-F238E27FC236}">
                  <a16:creationId xmlns:a16="http://schemas.microsoft.com/office/drawing/2014/main" id="{E379AE22-1D39-4A52-8801-83EA112C2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40" y="2208"/>
              <a:ext cx="720" cy="36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44406" name="Oval 65">
              <a:extLst>
                <a:ext uri="{FF2B5EF4-FFF2-40B4-BE49-F238E27FC236}">
                  <a16:creationId xmlns:a16="http://schemas.microsoft.com/office/drawing/2014/main" id="{FFE9F1CA-6827-454B-8446-7311ECCEE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0" y="2519"/>
              <a:ext cx="180" cy="169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44407" name="Oval 66">
              <a:extLst>
                <a:ext uri="{FF2B5EF4-FFF2-40B4-BE49-F238E27FC236}">
                  <a16:creationId xmlns:a16="http://schemas.microsoft.com/office/drawing/2014/main" id="{20312148-6D73-476C-B6AD-7BD507069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0" y="2519"/>
              <a:ext cx="180" cy="169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44408" name="Oval 67">
              <a:extLst>
                <a:ext uri="{FF2B5EF4-FFF2-40B4-BE49-F238E27FC236}">
                  <a16:creationId xmlns:a16="http://schemas.microsoft.com/office/drawing/2014/main" id="{99C28B6A-43B8-435B-801A-37C36613C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" y="2058"/>
              <a:ext cx="180" cy="169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144394" name="Text Box 68">
            <a:extLst>
              <a:ext uri="{FF2B5EF4-FFF2-40B4-BE49-F238E27FC236}">
                <a16:creationId xmlns:a16="http://schemas.microsoft.com/office/drawing/2014/main" id="{03CC2816-6DEF-4997-B9C1-B9BEF85F6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267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/>
              <a:t>输出0,1之后</a:t>
            </a:r>
          </a:p>
        </p:txBody>
      </p:sp>
      <p:grpSp>
        <p:nvGrpSpPr>
          <p:cNvPr id="144395" name="Group 77">
            <a:extLst>
              <a:ext uri="{FF2B5EF4-FFF2-40B4-BE49-F238E27FC236}">
                <a16:creationId xmlns:a16="http://schemas.microsoft.com/office/drawing/2014/main" id="{69466A6A-7F83-430D-89F1-2C99CC23D043}"/>
              </a:ext>
            </a:extLst>
          </p:cNvPr>
          <p:cNvGrpSpPr>
            <a:grpSpLocks/>
          </p:cNvGrpSpPr>
          <p:nvPr/>
        </p:nvGrpSpPr>
        <p:grpSpPr bwMode="auto">
          <a:xfrm>
            <a:off x="790575" y="5172075"/>
            <a:ext cx="1571625" cy="1000125"/>
            <a:chOff x="498" y="3258"/>
            <a:chExt cx="990" cy="630"/>
          </a:xfrm>
        </p:grpSpPr>
        <p:sp>
          <p:nvSpPr>
            <p:cNvPr id="144401" name="Line 72">
              <a:extLst>
                <a:ext uri="{FF2B5EF4-FFF2-40B4-BE49-F238E27FC236}">
                  <a16:creationId xmlns:a16="http://schemas.microsoft.com/office/drawing/2014/main" id="{53A31256-B27B-4384-9504-053DB441B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8" y="3408"/>
              <a:ext cx="720" cy="36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44402" name="Oval 74">
              <a:extLst>
                <a:ext uri="{FF2B5EF4-FFF2-40B4-BE49-F238E27FC236}">
                  <a16:creationId xmlns:a16="http://schemas.microsoft.com/office/drawing/2014/main" id="{E4D5549E-AA09-437D-9F44-AF34CCD2C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" y="3719"/>
              <a:ext cx="180" cy="169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44403" name="Oval 75">
              <a:extLst>
                <a:ext uri="{FF2B5EF4-FFF2-40B4-BE49-F238E27FC236}">
                  <a16:creationId xmlns:a16="http://schemas.microsoft.com/office/drawing/2014/main" id="{DBC9039D-A6E1-42C7-A7C1-426DD9655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" y="3258"/>
              <a:ext cx="180" cy="169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144396" name="Text Box 76">
            <a:extLst>
              <a:ext uri="{FF2B5EF4-FFF2-40B4-BE49-F238E27FC236}">
                <a16:creationId xmlns:a16="http://schemas.microsoft.com/office/drawing/2014/main" id="{A6B2B4B6-384B-499A-AAB2-5C1D247E1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172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/>
              <a:t>输出0,1,3之后</a:t>
            </a:r>
          </a:p>
        </p:txBody>
      </p:sp>
      <p:sp>
        <p:nvSpPr>
          <p:cNvPr id="144397" name="Oval 81">
            <a:extLst>
              <a:ext uri="{FF2B5EF4-FFF2-40B4-BE49-F238E27FC236}">
                <a16:creationId xmlns:a16="http://schemas.microsoft.com/office/drawing/2014/main" id="{19697712-23A8-4E78-95D1-A290B2D12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5181600"/>
            <a:ext cx="285750" cy="268288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4398" name="Text Box 82">
            <a:extLst>
              <a:ext uri="{FF2B5EF4-FFF2-40B4-BE49-F238E27FC236}">
                <a16:creationId xmlns:a16="http://schemas.microsoft.com/office/drawing/2014/main" id="{5846B681-B0FE-4035-8BB8-13D35F60C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6019800"/>
            <a:ext cx="281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</a:rPr>
              <a:t>最后输出拓扑排序结果：0,1,3,2,4</a:t>
            </a:r>
          </a:p>
        </p:txBody>
      </p:sp>
      <p:sp>
        <p:nvSpPr>
          <p:cNvPr id="144399" name="Text Box 83">
            <a:extLst>
              <a:ext uri="{FF2B5EF4-FFF2-40B4-BE49-F238E27FC236}">
                <a16:creationId xmlns:a16="http://schemas.microsoft.com/office/drawing/2014/main" id="{92CF8191-4A98-482A-8F66-2D9946264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334125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/>
              <a:t>输出0,1,3,2之后</a:t>
            </a:r>
          </a:p>
        </p:txBody>
      </p:sp>
      <p:sp>
        <p:nvSpPr>
          <p:cNvPr id="144400" name="Text Box 84">
            <a:extLst>
              <a:ext uri="{FF2B5EF4-FFF2-40B4-BE49-F238E27FC236}">
                <a16:creationId xmlns:a16="http://schemas.microsoft.com/office/drawing/2014/main" id="{04BDECCE-9510-4A3D-8490-5D547A808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6913" y="6392863"/>
            <a:ext cx="82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44AE4E6E-7041-4FF6-A4B1-40B4EF2A1A8B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28</a:t>
            </a:fld>
            <a:endParaRPr lang="en-US" altLang="zh-CN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6A47B75C-8B15-43AE-8BBC-EE1E783A49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AOV-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网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7459" name="Text Box 3">
            <a:extLst>
              <a:ext uri="{FF2B5EF4-FFF2-40B4-BE49-F238E27FC236}">
                <a16:creationId xmlns:a16="http://schemas.microsoft.com/office/drawing/2014/main" id="{CCCA4973-C5EC-4025-8847-998FB792F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第六节　有向无环图及其应用</a:t>
            </a:r>
          </a:p>
        </p:txBody>
      </p:sp>
      <p:sp>
        <p:nvSpPr>
          <p:cNvPr id="147460" name="Rectangle 4">
            <a:extLst>
              <a:ext uri="{FF2B5EF4-FFF2-40B4-BE49-F238E27FC236}">
                <a16:creationId xmlns:a16="http://schemas.microsoft.com/office/drawing/2014/main" id="{D7D0D613-7B89-48DA-91D6-6B6825292A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如果用有向图的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顶点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表示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活动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，用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弧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表示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活动间的优先关系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，则称该有向图为顶点表示活动的网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AOV(Activity On Vertex Network)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AOV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一定是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DAG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即图中不存在环，因为存在环意味着某项活动应以自己为先决条件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AOV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的应用包括流程图等</a:t>
            </a:r>
          </a:p>
        </p:txBody>
      </p:sp>
      <p:sp>
        <p:nvSpPr>
          <p:cNvPr id="147461" name="Rectangle 5">
            <a:extLst>
              <a:ext uri="{FF2B5EF4-FFF2-40B4-BE49-F238E27FC236}">
                <a16:creationId xmlns:a16="http://schemas.microsoft.com/office/drawing/2014/main" id="{3CFEB015-7788-4CEF-AA1D-4D7079D03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第７章　图</a:t>
            </a:r>
          </a:p>
        </p:txBody>
      </p:sp>
      <p:sp>
        <p:nvSpPr>
          <p:cNvPr id="147462" name="Text Box 6">
            <a:extLst>
              <a:ext uri="{FF2B5EF4-FFF2-40B4-BE49-F238E27FC236}">
                <a16:creationId xmlns:a16="http://schemas.microsoft.com/office/drawing/2014/main" id="{FEFC9390-2359-402F-AD0E-6AE773D2E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5313" y="6400800"/>
            <a:ext cx="928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D4D744B0-6E9D-4657-A55D-1EB983B7967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29</a:t>
            </a:fld>
            <a:endParaRPr lang="en-US" altLang="zh-CN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780ED547-81B1-44B5-8797-545A601D4D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Dijkstra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117763" name="Text Box 3">
            <a:extLst>
              <a:ext uri="{FF2B5EF4-FFF2-40B4-BE49-F238E27FC236}">
                <a16:creationId xmlns:a16="http://schemas.microsoft.com/office/drawing/2014/main" id="{A8ED056D-890C-4714-8CC2-099D3138E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47E7901-E14D-412C-8F53-8FA4F7895778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</a:t>
            </a:fld>
            <a:endParaRPr lang="en-US" altLang="zh-CN" sz="2400"/>
          </a:p>
        </p:txBody>
      </p:sp>
      <p:sp>
        <p:nvSpPr>
          <p:cNvPr id="117764" name="Text Box 4">
            <a:extLst>
              <a:ext uri="{FF2B5EF4-FFF2-40B4-BE49-F238E27FC236}">
                <a16:creationId xmlns:a16="http://schemas.microsoft.com/office/drawing/2014/main" id="{6BCC53EA-2C44-447A-8F84-37D0F9711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第五节　最短路径</a:t>
            </a:r>
          </a:p>
        </p:txBody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61637B78-F4FF-4BC1-BACF-6E83F4BE7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405813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最短路径可以采用迪杰斯特拉(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Dijkstra)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算法求解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Dijkstra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算法采用按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路径长度递增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的次序产生最短路径</a:t>
            </a:r>
          </a:p>
        </p:txBody>
      </p:sp>
      <p:sp>
        <p:nvSpPr>
          <p:cNvPr id="117766" name="Rectangle 6">
            <a:extLst>
              <a:ext uri="{FF2B5EF4-FFF2-40B4-BE49-F238E27FC236}">
                <a16:creationId xmlns:a16="http://schemas.microsoft.com/office/drawing/2014/main" id="{6F3538D5-BE5F-4619-8BC2-60D237B43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第７章　图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2FC50542-3A57-4117-AEFF-1842580B87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AOV-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网(举例)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9507" name="Text Box 3">
            <a:extLst>
              <a:ext uri="{FF2B5EF4-FFF2-40B4-BE49-F238E27FC236}">
                <a16:creationId xmlns:a16="http://schemas.microsoft.com/office/drawing/2014/main" id="{AB372B89-9C7B-4235-9D9B-42389A4B2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有向无环图及其应用</a:t>
            </a:r>
          </a:p>
        </p:txBody>
      </p:sp>
      <p:sp>
        <p:nvSpPr>
          <p:cNvPr id="380932" name="Rectangle 4">
            <a:extLst>
              <a:ext uri="{FF2B5EF4-FFF2-40B4-BE49-F238E27FC236}">
                <a16:creationId xmlns:a16="http://schemas.microsoft.com/office/drawing/2014/main" id="{A371B56B-ED91-41AB-8AE9-48A002B7D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819400"/>
            <a:ext cx="5334000" cy="4038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800" b="1" dirty="0">
                <a:solidFill>
                  <a:srgbClr val="008000"/>
                </a:solidFill>
                <a:latin typeface="Times New Roman" pitchFamily="18" charset="0"/>
                <a:ea typeface="隶书" pitchFamily="49" charset="-122"/>
              </a:rPr>
              <a:t>课程代号           课程名称             先修课程</a:t>
            </a:r>
            <a:endParaRPr lang="en-US" altLang="zh-CN" sz="1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　C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           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高等数学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　C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           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程序设计基础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　C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3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               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离散数学                  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C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,  C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　C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4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               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数据结构                  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C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3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,  C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2</a:t>
            </a:r>
            <a:endParaRPr lang="en-US" altLang="zh-CN" sz="1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　C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5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       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高级语言程序设计          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C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2</a:t>
            </a:r>
            <a:endParaRPr lang="en-US" altLang="zh-CN" sz="1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　C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6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               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编译方法                  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C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4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,  C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5</a:t>
            </a:r>
            <a:endParaRPr lang="en-US" altLang="zh-CN" sz="1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　C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7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               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操作系统                  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C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4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,  C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9</a:t>
            </a:r>
            <a:endParaRPr lang="en-US" altLang="zh-CN" sz="1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　C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8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               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普通物理                  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C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1</a:t>
            </a:r>
            <a:endParaRPr lang="en-US" altLang="zh-CN" sz="1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　C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9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　          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计算机原理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       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8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rgbClr val="FF7C80"/>
              </a:buClr>
              <a:buSzPct val="50000"/>
              <a:defRPr/>
            </a:pPr>
            <a:r>
              <a:rPr lang="zh-CN" altLang="en-US" sz="2000" b="1" dirty="0">
                <a:solidFill>
                  <a:srgbClr val="000066"/>
                </a:solidFill>
                <a:ea typeface="楷体_GB2312" pitchFamily="49" charset="-122"/>
              </a:rPr>
              <a:t>拓扑排序结果为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rgbClr val="FF7C8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rgbClr val="000066"/>
                </a:solidFill>
                <a:ea typeface="楷体_GB2312" pitchFamily="49" charset="-122"/>
              </a:rPr>
              <a:t>          </a:t>
            </a:r>
            <a:r>
              <a:rPr lang="en-US" altLang="zh-CN" sz="2000" b="1" dirty="0">
                <a:solidFill>
                  <a:srgbClr val="000066"/>
                </a:solidFill>
                <a:ea typeface="楷体_GB2312" pitchFamily="49" charset="-122"/>
              </a:rPr>
              <a:t>C</a:t>
            </a:r>
            <a:r>
              <a:rPr lang="en-US" altLang="zh-CN" sz="2000" b="1" baseline="-25000" dirty="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 sz="2000" b="1" dirty="0">
                <a:solidFill>
                  <a:srgbClr val="000066"/>
                </a:solidFill>
                <a:ea typeface="楷体_GB2312" pitchFamily="49" charset="-122"/>
              </a:rPr>
              <a:t> , C</a:t>
            </a:r>
            <a:r>
              <a:rPr lang="en-US" altLang="zh-CN" sz="2000" b="1" baseline="-25000" dirty="0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lang="en-US" altLang="zh-CN" sz="2000" b="1" dirty="0">
                <a:solidFill>
                  <a:srgbClr val="000066"/>
                </a:solidFill>
                <a:ea typeface="楷体_GB2312" pitchFamily="49" charset="-122"/>
              </a:rPr>
              <a:t> , C</a:t>
            </a:r>
            <a:r>
              <a:rPr lang="en-US" altLang="zh-CN" sz="2000" b="1" baseline="-25000" dirty="0">
                <a:solidFill>
                  <a:srgbClr val="000066"/>
                </a:solidFill>
                <a:ea typeface="楷体_GB2312" pitchFamily="49" charset="-122"/>
              </a:rPr>
              <a:t>3</a:t>
            </a:r>
            <a:r>
              <a:rPr lang="en-US" altLang="zh-CN" sz="2000" b="1" dirty="0">
                <a:solidFill>
                  <a:srgbClr val="000066"/>
                </a:solidFill>
                <a:ea typeface="楷体_GB2312" pitchFamily="49" charset="-122"/>
              </a:rPr>
              <a:t> , C</a:t>
            </a:r>
            <a:r>
              <a:rPr lang="en-US" altLang="zh-CN" sz="2000" b="1" baseline="-25000" dirty="0">
                <a:solidFill>
                  <a:srgbClr val="000066"/>
                </a:solidFill>
                <a:ea typeface="楷体_GB2312" pitchFamily="49" charset="-122"/>
              </a:rPr>
              <a:t>4</a:t>
            </a:r>
            <a:r>
              <a:rPr lang="en-US" altLang="zh-CN" sz="2000" b="1" dirty="0">
                <a:solidFill>
                  <a:srgbClr val="000066"/>
                </a:solidFill>
                <a:ea typeface="楷体_GB2312" pitchFamily="49" charset="-122"/>
              </a:rPr>
              <a:t> , C</a:t>
            </a:r>
            <a:r>
              <a:rPr lang="en-US" altLang="zh-CN" sz="2000" b="1" baseline="-25000" dirty="0">
                <a:solidFill>
                  <a:srgbClr val="000066"/>
                </a:solidFill>
                <a:ea typeface="楷体_GB2312" pitchFamily="49" charset="-122"/>
              </a:rPr>
              <a:t>5</a:t>
            </a:r>
            <a:r>
              <a:rPr lang="en-US" altLang="zh-CN" sz="2000" b="1" dirty="0">
                <a:solidFill>
                  <a:srgbClr val="000066"/>
                </a:solidFill>
                <a:ea typeface="楷体_GB2312" pitchFamily="49" charset="-122"/>
              </a:rPr>
              <a:t> , C</a:t>
            </a:r>
            <a:r>
              <a:rPr lang="en-US" altLang="zh-CN" sz="2000" b="1" baseline="-25000" dirty="0">
                <a:solidFill>
                  <a:srgbClr val="000066"/>
                </a:solidFill>
                <a:ea typeface="楷体_GB2312" pitchFamily="49" charset="-122"/>
              </a:rPr>
              <a:t>6</a:t>
            </a:r>
            <a:r>
              <a:rPr lang="en-US" altLang="zh-CN" sz="2000" b="1" dirty="0">
                <a:solidFill>
                  <a:srgbClr val="000066"/>
                </a:solidFill>
                <a:ea typeface="楷体_GB2312" pitchFamily="49" charset="-122"/>
              </a:rPr>
              <a:t>, C</a:t>
            </a:r>
            <a:r>
              <a:rPr lang="en-US" altLang="zh-CN" sz="2000" b="1" baseline="-25000" dirty="0">
                <a:solidFill>
                  <a:srgbClr val="000066"/>
                </a:solidFill>
                <a:ea typeface="楷体_GB2312" pitchFamily="49" charset="-122"/>
              </a:rPr>
              <a:t>8</a:t>
            </a:r>
            <a:r>
              <a:rPr lang="en-US" altLang="zh-CN" sz="2000" b="1" dirty="0">
                <a:solidFill>
                  <a:srgbClr val="000066"/>
                </a:solidFill>
                <a:ea typeface="楷体_GB2312" pitchFamily="49" charset="-122"/>
              </a:rPr>
              <a:t> , C</a:t>
            </a:r>
            <a:r>
              <a:rPr lang="en-US" altLang="zh-CN" sz="2000" b="1" baseline="-25000" dirty="0">
                <a:solidFill>
                  <a:srgbClr val="000066"/>
                </a:solidFill>
                <a:ea typeface="楷体_GB2312" pitchFamily="49" charset="-122"/>
              </a:rPr>
              <a:t>9</a:t>
            </a:r>
            <a:r>
              <a:rPr lang="en-US" altLang="zh-CN" sz="2000" b="1" dirty="0">
                <a:solidFill>
                  <a:srgbClr val="000066"/>
                </a:solidFill>
                <a:ea typeface="楷体_GB2312" pitchFamily="49" charset="-122"/>
              </a:rPr>
              <a:t> , C</a:t>
            </a:r>
            <a:r>
              <a:rPr lang="en-US" altLang="zh-CN" sz="2000" b="1" baseline="-25000" dirty="0">
                <a:solidFill>
                  <a:srgbClr val="000066"/>
                </a:solidFill>
                <a:ea typeface="楷体_GB2312" pitchFamily="49" charset="-122"/>
              </a:rPr>
              <a:t>7</a:t>
            </a:r>
            <a:br>
              <a:rPr lang="en-US" altLang="zh-CN" sz="2000" b="1" baseline="-25000" dirty="0">
                <a:solidFill>
                  <a:srgbClr val="000066"/>
                </a:solidFill>
                <a:ea typeface="楷体_GB2312" pitchFamily="49" charset="-122"/>
              </a:rPr>
            </a:br>
            <a:r>
              <a:rPr lang="zh-CN" altLang="en-US" sz="2000" b="1" dirty="0">
                <a:solidFill>
                  <a:srgbClr val="000066"/>
                </a:solidFill>
                <a:ea typeface="楷体_GB2312" pitchFamily="49" charset="-122"/>
              </a:rPr>
              <a:t>或  </a:t>
            </a:r>
            <a:r>
              <a:rPr lang="en-US" altLang="zh-CN" sz="2000" b="1" dirty="0">
                <a:solidFill>
                  <a:srgbClr val="000066"/>
                </a:solidFill>
                <a:ea typeface="楷体_GB2312" pitchFamily="49" charset="-122"/>
              </a:rPr>
              <a:t>C</a:t>
            </a:r>
            <a:r>
              <a:rPr lang="en-US" altLang="zh-CN" sz="2000" b="1" baseline="-25000" dirty="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 sz="2000" b="1" dirty="0">
                <a:solidFill>
                  <a:srgbClr val="000066"/>
                </a:solidFill>
                <a:ea typeface="楷体_GB2312" pitchFamily="49" charset="-122"/>
              </a:rPr>
              <a:t> , C</a:t>
            </a:r>
            <a:r>
              <a:rPr lang="en-US" altLang="zh-CN" sz="2000" b="1" baseline="-25000" dirty="0">
                <a:solidFill>
                  <a:srgbClr val="000066"/>
                </a:solidFill>
                <a:ea typeface="楷体_GB2312" pitchFamily="49" charset="-122"/>
              </a:rPr>
              <a:t>8</a:t>
            </a:r>
            <a:r>
              <a:rPr lang="en-US" altLang="zh-CN" sz="2000" b="1" dirty="0">
                <a:solidFill>
                  <a:srgbClr val="000066"/>
                </a:solidFill>
                <a:ea typeface="楷体_GB2312" pitchFamily="49" charset="-122"/>
              </a:rPr>
              <a:t> , C</a:t>
            </a:r>
            <a:r>
              <a:rPr lang="en-US" altLang="zh-CN" sz="2000" b="1" baseline="-25000" dirty="0">
                <a:solidFill>
                  <a:srgbClr val="000066"/>
                </a:solidFill>
                <a:ea typeface="楷体_GB2312" pitchFamily="49" charset="-122"/>
              </a:rPr>
              <a:t>9</a:t>
            </a:r>
            <a:r>
              <a:rPr lang="en-US" altLang="zh-CN" sz="2000" b="1" dirty="0">
                <a:solidFill>
                  <a:srgbClr val="000066"/>
                </a:solidFill>
                <a:ea typeface="楷体_GB2312" pitchFamily="49" charset="-122"/>
              </a:rPr>
              <a:t> , C</a:t>
            </a:r>
            <a:r>
              <a:rPr lang="en-US" altLang="zh-CN" sz="2000" b="1" baseline="-25000" dirty="0">
                <a:solidFill>
                  <a:srgbClr val="000066"/>
                </a:solidFill>
                <a:ea typeface="楷体_GB2312" pitchFamily="49" charset="-122"/>
              </a:rPr>
              <a:t>2 </a:t>
            </a:r>
            <a:r>
              <a:rPr lang="en-US" altLang="zh-CN" sz="2000" b="1" dirty="0">
                <a:solidFill>
                  <a:srgbClr val="000066"/>
                </a:solidFill>
                <a:ea typeface="楷体_GB2312" pitchFamily="49" charset="-122"/>
              </a:rPr>
              <a:t>, C</a:t>
            </a:r>
            <a:r>
              <a:rPr lang="en-US" altLang="zh-CN" sz="2000" b="1" baseline="-25000" dirty="0">
                <a:solidFill>
                  <a:srgbClr val="000066"/>
                </a:solidFill>
                <a:ea typeface="楷体_GB2312" pitchFamily="49" charset="-122"/>
              </a:rPr>
              <a:t>5</a:t>
            </a:r>
            <a:r>
              <a:rPr lang="en-US" altLang="zh-CN" sz="2000" b="1" dirty="0">
                <a:solidFill>
                  <a:srgbClr val="000066"/>
                </a:solidFill>
                <a:ea typeface="楷体_GB2312" pitchFamily="49" charset="-122"/>
              </a:rPr>
              <a:t> , C</a:t>
            </a:r>
            <a:r>
              <a:rPr lang="en-US" altLang="zh-CN" sz="2000" b="1" baseline="-25000" dirty="0">
                <a:solidFill>
                  <a:srgbClr val="000066"/>
                </a:solidFill>
                <a:ea typeface="楷体_GB2312" pitchFamily="49" charset="-122"/>
              </a:rPr>
              <a:t>3 </a:t>
            </a:r>
            <a:r>
              <a:rPr lang="en-US" altLang="zh-CN" sz="2000" b="1" dirty="0">
                <a:solidFill>
                  <a:srgbClr val="000066"/>
                </a:solidFill>
                <a:ea typeface="楷体_GB2312" pitchFamily="49" charset="-122"/>
              </a:rPr>
              <a:t>, C</a:t>
            </a:r>
            <a:r>
              <a:rPr lang="en-US" altLang="zh-CN" sz="2000" b="1" baseline="-25000" dirty="0">
                <a:solidFill>
                  <a:srgbClr val="000066"/>
                </a:solidFill>
                <a:ea typeface="楷体_GB2312" pitchFamily="49" charset="-122"/>
              </a:rPr>
              <a:t>4</a:t>
            </a:r>
            <a:r>
              <a:rPr lang="en-US" altLang="zh-CN" sz="2000" b="1" dirty="0">
                <a:solidFill>
                  <a:srgbClr val="000066"/>
                </a:solidFill>
                <a:ea typeface="楷体_GB2312" pitchFamily="49" charset="-122"/>
              </a:rPr>
              <a:t> , C</a:t>
            </a:r>
            <a:r>
              <a:rPr lang="en-US" altLang="zh-CN" sz="2000" b="1" baseline="-25000" dirty="0">
                <a:solidFill>
                  <a:srgbClr val="000066"/>
                </a:solidFill>
                <a:ea typeface="楷体_GB2312" pitchFamily="49" charset="-122"/>
              </a:rPr>
              <a:t>7</a:t>
            </a:r>
            <a:r>
              <a:rPr lang="en-US" altLang="zh-CN" sz="2000" b="1" dirty="0">
                <a:solidFill>
                  <a:srgbClr val="000066"/>
                </a:solidFill>
                <a:ea typeface="楷体_GB2312" pitchFamily="49" charset="-122"/>
              </a:rPr>
              <a:t> , C</a:t>
            </a:r>
            <a:r>
              <a:rPr lang="en-US" altLang="zh-CN" sz="2000" b="1" baseline="-25000" dirty="0">
                <a:solidFill>
                  <a:srgbClr val="000066"/>
                </a:solidFill>
                <a:ea typeface="楷体_GB2312" pitchFamily="49" charset="-122"/>
              </a:rPr>
              <a:t>6</a:t>
            </a:r>
            <a:endParaRPr lang="zh-CN" altLang="en-US" sz="2000" b="1" baseline="-25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9509" name="Rectangle 5">
            <a:extLst>
              <a:ext uri="{FF2B5EF4-FFF2-40B4-BE49-F238E27FC236}">
                <a16:creationId xmlns:a16="http://schemas.microsoft.com/office/drawing/2014/main" id="{F5A6D8E2-4C9F-4199-B48D-0BD50EBD5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第７章　图</a:t>
            </a:r>
          </a:p>
        </p:txBody>
      </p:sp>
      <p:grpSp>
        <p:nvGrpSpPr>
          <p:cNvPr id="149510" name="Group 6">
            <a:extLst>
              <a:ext uri="{FF2B5EF4-FFF2-40B4-BE49-F238E27FC236}">
                <a16:creationId xmlns:a16="http://schemas.microsoft.com/office/drawing/2014/main" id="{315BA441-731E-4CE1-8411-F957E66CC394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4191000"/>
            <a:ext cx="3071813" cy="1955800"/>
            <a:chOff x="3676" y="3008"/>
            <a:chExt cx="1935" cy="1232"/>
          </a:xfrm>
        </p:grpSpPr>
        <p:sp>
          <p:nvSpPr>
            <p:cNvPr id="149522" name="Line 7">
              <a:extLst>
                <a:ext uri="{FF2B5EF4-FFF2-40B4-BE49-F238E27FC236}">
                  <a16:creationId xmlns:a16="http://schemas.microsoft.com/office/drawing/2014/main" id="{7B677FFC-BB04-426D-98CA-2A3DB764A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5" y="3678"/>
              <a:ext cx="447" cy="267"/>
            </a:xfrm>
            <a:prstGeom prst="line">
              <a:avLst/>
            </a:prstGeom>
            <a:noFill/>
            <a:ln w="34925">
              <a:solidFill>
                <a:srgbClr val="00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23" name="Line 8">
              <a:extLst>
                <a:ext uri="{FF2B5EF4-FFF2-40B4-BE49-F238E27FC236}">
                  <a16:creationId xmlns:a16="http://schemas.microsoft.com/office/drawing/2014/main" id="{376F29EE-9A6C-4FF9-9AA9-14C9E5478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6" y="3918"/>
              <a:ext cx="968" cy="295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24" name="Line 9">
              <a:extLst>
                <a:ext uri="{FF2B5EF4-FFF2-40B4-BE49-F238E27FC236}">
                  <a16:creationId xmlns:a16="http://schemas.microsoft.com/office/drawing/2014/main" id="{96724ADB-7A83-46E9-BC21-00E798EE2E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6" y="3490"/>
              <a:ext cx="545" cy="34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25" name="Line 10">
              <a:extLst>
                <a:ext uri="{FF2B5EF4-FFF2-40B4-BE49-F238E27FC236}">
                  <a16:creationId xmlns:a16="http://schemas.microsoft.com/office/drawing/2014/main" id="{73BDBD0D-E59B-4413-A2E0-BD8E4C628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1" y="3303"/>
              <a:ext cx="570" cy="107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26" name="Line 11">
              <a:extLst>
                <a:ext uri="{FF2B5EF4-FFF2-40B4-BE49-F238E27FC236}">
                  <a16:creationId xmlns:a16="http://schemas.microsoft.com/office/drawing/2014/main" id="{BDE077F1-1306-4949-AB57-1CB4416A78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1" y="3035"/>
              <a:ext cx="521" cy="241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27" name="Line 12">
              <a:extLst>
                <a:ext uri="{FF2B5EF4-FFF2-40B4-BE49-F238E27FC236}">
                  <a16:creationId xmlns:a16="http://schemas.microsoft.com/office/drawing/2014/main" id="{AC46ECA4-806C-4707-B43A-733C56D6D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1" y="3008"/>
              <a:ext cx="521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28" name="Line 13">
              <a:extLst>
                <a:ext uri="{FF2B5EF4-FFF2-40B4-BE49-F238E27FC236}">
                  <a16:creationId xmlns:a16="http://schemas.microsoft.com/office/drawing/2014/main" id="{3E828B50-AB76-44CC-88A7-389A0B72C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5" y="3463"/>
              <a:ext cx="546" cy="134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29" name="Line 14">
              <a:extLst>
                <a:ext uri="{FF2B5EF4-FFF2-40B4-BE49-F238E27FC236}">
                  <a16:creationId xmlns:a16="http://schemas.microsoft.com/office/drawing/2014/main" id="{F658D032-92D6-4CB6-9DBC-EA232AD60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6" y="3678"/>
              <a:ext cx="1240" cy="214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30" name="Line 15">
              <a:extLst>
                <a:ext uri="{FF2B5EF4-FFF2-40B4-BE49-F238E27FC236}">
                  <a16:creationId xmlns:a16="http://schemas.microsoft.com/office/drawing/2014/main" id="{29CE1C8A-1C86-4C93-AE9D-1131D271B0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5" y="3035"/>
              <a:ext cx="546" cy="241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31" name="Line 16">
              <a:extLst>
                <a:ext uri="{FF2B5EF4-FFF2-40B4-BE49-F238E27FC236}">
                  <a16:creationId xmlns:a16="http://schemas.microsoft.com/office/drawing/2014/main" id="{2E8FD764-8C20-4F17-A222-027F277A4A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0" y="3356"/>
              <a:ext cx="471" cy="26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32" name="Line 17">
              <a:extLst>
                <a:ext uri="{FF2B5EF4-FFF2-40B4-BE49-F238E27FC236}">
                  <a16:creationId xmlns:a16="http://schemas.microsoft.com/office/drawing/2014/main" id="{7954D5CA-17C5-48D9-BA01-AD6C8BCA4D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17" y="4026"/>
              <a:ext cx="745" cy="214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9511" name="Group 18">
            <a:extLst>
              <a:ext uri="{FF2B5EF4-FFF2-40B4-BE49-F238E27FC236}">
                <a16:creationId xmlns:a16="http://schemas.microsoft.com/office/drawing/2014/main" id="{0B1C17E2-7376-4292-9FB0-7D22775E0EDD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962400"/>
            <a:ext cx="3733800" cy="2362200"/>
            <a:chOff x="3264" y="2736"/>
            <a:chExt cx="2352" cy="1488"/>
          </a:xfrm>
        </p:grpSpPr>
        <p:sp>
          <p:nvSpPr>
            <p:cNvPr id="149513" name="Oval 19">
              <a:extLst>
                <a:ext uri="{FF2B5EF4-FFF2-40B4-BE49-F238E27FC236}">
                  <a16:creationId xmlns:a16="http://schemas.microsoft.com/office/drawing/2014/main" id="{18C713CE-1E17-48DD-89E9-3A23CC0AC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736"/>
              <a:ext cx="288" cy="288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C8</a:t>
              </a:r>
              <a:endParaRPr lang="en-US" altLang="zh-CN" sz="20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9514" name="Oval 20">
              <a:extLst>
                <a:ext uri="{FF2B5EF4-FFF2-40B4-BE49-F238E27FC236}">
                  <a16:creationId xmlns:a16="http://schemas.microsoft.com/office/drawing/2014/main" id="{D4023A8B-9561-4586-AE40-212D15CF6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168"/>
              <a:ext cx="288" cy="288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C3</a:t>
              </a:r>
              <a:endParaRPr lang="en-US" altLang="zh-CN" sz="20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9515" name="Oval 21">
              <a:extLst>
                <a:ext uri="{FF2B5EF4-FFF2-40B4-BE49-F238E27FC236}">
                  <a16:creationId xmlns:a16="http://schemas.microsoft.com/office/drawing/2014/main" id="{F2D6D664-24F2-45A5-BD6B-9F5995B79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936"/>
              <a:ext cx="288" cy="288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C5</a:t>
              </a:r>
              <a:endParaRPr lang="en-US" altLang="zh-CN" sz="20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9516" name="Oval 22">
              <a:extLst>
                <a:ext uri="{FF2B5EF4-FFF2-40B4-BE49-F238E27FC236}">
                  <a16:creationId xmlns:a16="http://schemas.microsoft.com/office/drawing/2014/main" id="{AF873BEB-C605-43BD-B6C3-5D106BB1E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360"/>
              <a:ext cx="288" cy="288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C4</a:t>
              </a:r>
              <a:endParaRPr lang="en-US" altLang="zh-CN" sz="20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9517" name="Oval 23">
              <a:extLst>
                <a:ext uri="{FF2B5EF4-FFF2-40B4-BE49-F238E27FC236}">
                  <a16:creationId xmlns:a16="http://schemas.microsoft.com/office/drawing/2014/main" id="{36966DF1-3B89-498D-A599-F47C7533B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736"/>
              <a:ext cx="288" cy="288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C9</a:t>
              </a:r>
              <a:endParaRPr lang="en-US" altLang="zh-CN" sz="20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9518" name="Oval 24">
              <a:extLst>
                <a:ext uri="{FF2B5EF4-FFF2-40B4-BE49-F238E27FC236}">
                  <a16:creationId xmlns:a16="http://schemas.microsoft.com/office/drawing/2014/main" id="{9A98BA91-518E-4361-8DA0-5BA951B32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3696"/>
              <a:ext cx="288" cy="288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C6</a:t>
              </a:r>
              <a:endParaRPr lang="en-US" altLang="zh-CN" sz="20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9519" name="Oval 25">
              <a:extLst>
                <a:ext uri="{FF2B5EF4-FFF2-40B4-BE49-F238E27FC236}">
                  <a16:creationId xmlns:a16="http://schemas.microsoft.com/office/drawing/2014/main" id="{17920A79-E012-4111-A4A6-C5F7E92F8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3072"/>
              <a:ext cx="288" cy="288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C7</a:t>
              </a:r>
              <a:endParaRPr lang="en-US" altLang="zh-CN" sz="20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9520" name="Oval 26">
              <a:extLst>
                <a:ext uri="{FF2B5EF4-FFF2-40B4-BE49-F238E27FC236}">
                  <a16:creationId xmlns:a16="http://schemas.microsoft.com/office/drawing/2014/main" id="{D63AD1AC-3BF1-4992-8662-A1EF72FFD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976"/>
              <a:ext cx="288" cy="279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C1</a:t>
              </a:r>
              <a:endParaRPr lang="en-US" altLang="zh-CN" sz="20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9521" name="Oval 27">
              <a:extLst>
                <a:ext uri="{FF2B5EF4-FFF2-40B4-BE49-F238E27FC236}">
                  <a16:creationId xmlns:a16="http://schemas.microsoft.com/office/drawing/2014/main" id="{B64DE590-8753-43DC-BB0D-DA24C133C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600"/>
              <a:ext cx="288" cy="288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C2</a:t>
              </a:r>
              <a:endParaRPr lang="en-US" altLang="zh-CN" sz="20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9512" name="Text Box 28">
            <a:extLst>
              <a:ext uri="{FF2B5EF4-FFF2-40B4-BE49-F238E27FC236}">
                <a16:creationId xmlns:a16="http://schemas.microsoft.com/office/drawing/2014/main" id="{823EB382-0583-4996-BB78-B74A79F7C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0" y="6392863"/>
            <a:ext cx="857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F9D62B18-B61D-4FE1-BD9A-989EC683284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30</a:t>
            </a:fld>
            <a:endParaRPr lang="en-US" altLang="zh-CN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1212B1CC-6A4B-4D02-9AFD-395A2FFF4B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AOE-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网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555" name="Text Box 3">
            <a:extLst>
              <a:ext uri="{FF2B5EF4-FFF2-40B4-BE49-F238E27FC236}">
                <a16:creationId xmlns:a16="http://schemas.microsoft.com/office/drawing/2014/main" id="{FEC0531C-1645-4886-818E-36E214BB4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有向无环图及其应用</a:t>
            </a:r>
          </a:p>
        </p:txBody>
      </p:sp>
      <p:sp>
        <p:nvSpPr>
          <p:cNvPr id="151556" name="Rectangle 4">
            <a:extLst>
              <a:ext uri="{FF2B5EF4-FFF2-40B4-BE49-F238E27FC236}">
                <a16:creationId xmlns:a16="http://schemas.microsoft.com/office/drawing/2014/main" id="{0F6A5DDD-937D-4596-9ABB-427941E15A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如果用有向图的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顶点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表示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事件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，用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弧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表示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活动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，则称该有向图为边表示活动的网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AOE(Activity On Edge)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AOE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同样是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DAG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AOE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包括估算工程的完成时间</a:t>
            </a:r>
          </a:p>
        </p:txBody>
      </p:sp>
      <p:sp>
        <p:nvSpPr>
          <p:cNvPr id="151557" name="Rectangle 5">
            <a:extLst>
              <a:ext uri="{FF2B5EF4-FFF2-40B4-BE49-F238E27FC236}">
                <a16:creationId xmlns:a16="http://schemas.microsoft.com/office/drawing/2014/main" id="{180CBA9A-2F62-4B22-A509-DA9F1AD5B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第７章　图</a:t>
            </a:r>
          </a:p>
        </p:txBody>
      </p:sp>
      <p:grpSp>
        <p:nvGrpSpPr>
          <p:cNvPr id="151558" name="Group 6">
            <a:extLst>
              <a:ext uri="{FF2B5EF4-FFF2-40B4-BE49-F238E27FC236}">
                <a16:creationId xmlns:a16="http://schemas.microsoft.com/office/drawing/2014/main" id="{D4C9625D-046A-4332-B867-B4FBF9F8460F}"/>
              </a:ext>
            </a:extLst>
          </p:cNvPr>
          <p:cNvGrpSpPr>
            <a:grpSpLocks/>
          </p:cNvGrpSpPr>
          <p:nvPr/>
        </p:nvGrpSpPr>
        <p:grpSpPr bwMode="auto">
          <a:xfrm>
            <a:off x="5929313" y="4818063"/>
            <a:ext cx="2667000" cy="2039937"/>
            <a:chOff x="4080" y="3115"/>
            <a:chExt cx="1680" cy="1285"/>
          </a:xfrm>
        </p:grpSpPr>
        <p:grpSp>
          <p:nvGrpSpPr>
            <p:cNvPr id="151560" name="Group 7">
              <a:extLst>
                <a:ext uri="{FF2B5EF4-FFF2-40B4-BE49-F238E27FC236}">
                  <a16:creationId xmlns:a16="http://schemas.microsoft.com/office/drawing/2014/main" id="{FC5E5B06-062B-4804-9D39-D1852F424E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3115"/>
              <a:ext cx="1488" cy="1200"/>
              <a:chOff x="3696" y="2784"/>
              <a:chExt cx="1920" cy="1536"/>
            </a:xfrm>
          </p:grpSpPr>
          <p:sp>
            <p:nvSpPr>
              <p:cNvPr id="151567" name="Line 8">
                <a:extLst>
                  <a:ext uri="{FF2B5EF4-FFF2-40B4-BE49-F238E27FC236}">
                    <a16:creationId xmlns:a16="http://schemas.microsoft.com/office/drawing/2014/main" id="{CF82B184-A79C-49A8-B00F-72959FD66B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52" y="2976"/>
                <a:ext cx="624" cy="384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51568" name="Line 9">
                <a:extLst>
                  <a:ext uri="{FF2B5EF4-FFF2-40B4-BE49-F238E27FC236}">
                    <a16:creationId xmlns:a16="http://schemas.microsoft.com/office/drawing/2014/main" id="{29040E3B-301C-45E0-B384-64774E5498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3504"/>
                <a:ext cx="240" cy="57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51569" name="Line 10">
                <a:extLst>
                  <a:ext uri="{FF2B5EF4-FFF2-40B4-BE49-F238E27FC236}">
                    <a16:creationId xmlns:a16="http://schemas.microsoft.com/office/drawing/2014/main" id="{9E97DBD0-0871-4B7E-BC3A-5BBBD1D42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928"/>
                <a:ext cx="672" cy="384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51570" name="Line 11">
                <a:extLst>
                  <a:ext uri="{FF2B5EF4-FFF2-40B4-BE49-F238E27FC236}">
                    <a16:creationId xmlns:a16="http://schemas.microsoft.com/office/drawing/2014/main" id="{269997B9-616B-463E-8F5D-62B03DAA46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04" y="2976"/>
                <a:ext cx="384" cy="105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51571" name="Line 12">
                <a:extLst>
                  <a:ext uri="{FF2B5EF4-FFF2-40B4-BE49-F238E27FC236}">
                    <a16:creationId xmlns:a16="http://schemas.microsoft.com/office/drawing/2014/main" id="{3D933F53-D1A4-415F-9C49-215985CC0F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4176"/>
                <a:ext cx="720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51572" name="Line 13">
                <a:extLst>
                  <a:ext uri="{FF2B5EF4-FFF2-40B4-BE49-F238E27FC236}">
                    <a16:creationId xmlns:a16="http://schemas.microsoft.com/office/drawing/2014/main" id="{A6579F65-AE8E-4585-8F97-C8A0CF10A8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3552"/>
                <a:ext cx="1152" cy="57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51573" name="Oval 14">
                <a:extLst>
                  <a:ext uri="{FF2B5EF4-FFF2-40B4-BE49-F238E27FC236}">
                    <a16:creationId xmlns:a16="http://schemas.microsoft.com/office/drawing/2014/main" id="{6AFD93FA-158E-4EDE-963B-A03E99A42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264"/>
                <a:ext cx="288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51574" name="Oval 15">
                <a:extLst>
                  <a:ext uri="{FF2B5EF4-FFF2-40B4-BE49-F238E27FC236}">
                    <a16:creationId xmlns:a16="http://schemas.microsoft.com/office/drawing/2014/main" id="{6F40E621-4623-4642-B558-79DBB4703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4049"/>
                <a:ext cx="288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51575" name="Oval 16">
                <a:extLst>
                  <a:ext uri="{FF2B5EF4-FFF2-40B4-BE49-F238E27FC236}">
                    <a16:creationId xmlns:a16="http://schemas.microsoft.com/office/drawing/2014/main" id="{458F6569-C263-4CB3-921D-828B976FE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4049"/>
                <a:ext cx="288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151576" name="Oval 17">
                <a:extLst>
                  <a:ext uri="{FF2B5EF4-FFF2-40B4-BE49-F238E27FC236}">
                    <a16:creationId xmlns:a16="http://schemas.microsoft.com/office/drawing/2014/main" id="{5312AEAE-4DF6-4D6B-936D-ECAE5E4D6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8" y="3312"/>
                <a:ext cx="288" cy="270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151577" name="Oval 18">
                <a:extLst>
                  <a:ext uri="{FF2B5EF4-FFF2-40B4-BE49-F238E27FC236}">
                    <a16:creationId xmlns:a16="http://schemas.microsoft.com/office/drawing/2014/main" id="{BC43C8DC-FABE-47E8-8B5E-4A86874A0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784"/>
                <a:ext cx="288" cy="270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151561" name="Text Box 19">
              <a:extLst>
                <a:ext uri="{FF2B5EF4-FFF2-40B4-BE49-F238E27FC236}">
                  <a16:creationId xmlns:a16="http://schemas.microsoft.com/office/drawing/2014/main" id="{FFAEA699-2652-41E1-B5E6-402E6B281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121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1</a:t>
              </a:r>
              <a:r>
                <a:rPr lang="en-US" altLang="zh-CN" sz="2000">
                  <a:solidFill>
                    <a:schemeClr val="hlink"/>
                  </a:solidFill>
                </a:rPr>
                <a:t>=5</a:t>
              </a:r>
            </a:p>
          </p:txBody>
        </p:sp>
        <p:sp>
          <p:nvSpPr>
            <p:cNvPr id="151562" name="Text Box 20">
              <a:extLst>
                <a:ext uri="{FF2B5EF4-FFF2-40B4-BE49-F238E27FC236}">
                  <a16:creationId xmlns:a16="http://schemas.microsoft.com/office/drawing/2014/main" id="{831937E7-5F26-4755-879A-D6C68D2C1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775"/>
              <a:ext cx="4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2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151563" name="Text Box 21">
              <a:extLst>
                <a:ext uri="{FF2B5EF4-FFF2-40B4-BE49-F238E27FC236}">
                  <a16:creationId xmlns:a16="http://schemas.microsoft.com/office/drawing/2014/main" id="{E32A72BD-4DF9-4DC0-9620-A4FE4721B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3216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5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15</a:t>
              </a:r>
            </a:p>
          </p:txBody>
        </p:sp>
        <p:sp>
          <p:nvSpPr>
            <p:cNvPr id="151564" name="Text Box 22">
              <a:extLst>
                <a:ext uri="{FF2B5EF4-FFF2-40B4-BE49-F238E27FC236}">
                  <a16:creationId xmlns:a16="http://schemas.microsoft.com/office/drawing/2014/main" id="{89DD9EA7-5A6A-4BF0-813D-2639BB76A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3775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6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51565" name="Text Box 23">
              <a:extLst>
                <a:ext uri="{FF2B5EF4-FFF2-40B4-BE49-F238E27FC236}">
                  <a16:creationId xmlns:a16="http://schemas.microsoft.com/office/drawing/2014/main" id="{24B321B2-300B-474E-9021-F073888FD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448"/>
              <a:ext cx="5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3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151566" name="Text Box 24">
              <a:extLst>
                <a:ext uri="{FF2B5EF4-FFF2-40B4-BE49-F238E27FC236}">
                  <a16:creationId xmlns:a16="http://schemas.microsoft.com/office/drawing/2014/main" id="{E1FB0C17-F9A3-4F04-867F-63B8C235F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4150"/>
              <a:ext cx="5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4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2</a:t>
              </a:r>
            </a:p>
          </p:txBody>
        </p:sp>
      </p:grpSp>
      <p:sp>
        <p:nvSpPr>
          <p:cNvPr id="151559" name="Text Box 25">
            <a:extLst>
              <a:ext uri="{FF2B5EF4-FFF2-40B4-BE49-F238E27FC236}">
                <a16:creationId xmlns:a16="http://schemas.microsoft.com/office/drawing/2014/main" id="{D3F4650F-F5E3-4792-A1BB-22E4567E2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8188" y="6392863"/>
            <a:ext cx="785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6FEAB067-E747-4950-9529-764395AD564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31</a:t>
            </a:fld>
            <a:endParaRPr lang="en-US" altLang="zh-CN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CD938E64-F415-4FE2-A6EB-4CAA8C65D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五、关键路径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03" name="Text Box 3">
            <a:extLst>
              <a:ext uri="{FF2B5EF4-FFF2-40B4-BE49-F238E27FC236}">
                <a16:creationId xmlns:a16="http://schemas.microsoft.com/office/drawing/2014/main" id="{26110D37-E67A-4791-8A4A-83F77F6B3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有向无环图及其应用</a:t>
            </a:r>
          </a:p>
        </p:txBody>
      </p:sp>
      <p:sp>
        <p:nvSpPr>
          <p:cNvPr id="153604" name="Rectangle 4">
            <a:extLst>
              <a:ext uri="{FF2B5EF4-FFF2-40B4-BE49-F238E27FC236}">
                <a16:creationId xmlns:a16="http://schemas.microsoft.com/office/drawing/2014/main" id="{E6FD6A6B-C3D2-4814-A021-643761374D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求工程的完成时间是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AOE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的一个应用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在工程问题中，需要研究的问题有：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⑴.完成整个工程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至少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需要多少时间？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⑵.哪些活动是影响工程进度的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关键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？</a:t>
            </a:r>
          </a:p>
        </p:txBody>
      </p:sp>
      <p:sp>
        <p:nvSpPr>
          <p:cNvPr id="153605" name="Rectangle 5">
            <a:extLst>
              <a:ext uri="{FF2B5EF4-FFF2-40B4-BE49-F238E27FC236}">
                <a16:creationId xmlns:a16="http://schemas.microsoft.com/office/drawing/2014/main" id="{66A64F9F-5BA8-45C4-9963-E55757C68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第７章　图</a:t>
            </a:r>
          </a:p>
        </p:txBody>
      </p:sp>
      <p:sp>
        <p:nvSpPr>
          <p:cNvPr id="153606" name="Text Box 6">
            <a:extLst>
              <a:ext uri="{FF2B5EF4-FFF2-40B4-BE49-F238E27FC236}">
                <a16:creationId xmlns:a16="http://schemas.microsoft.com/office/drawing/2014/main" id="{2A001168-7B97-4A3F-91C4-F53040697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5313" y="6392863"/>
            <a:ext cx="928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02E6FC5-8503-4DC3-A76C-FB4EAAF5E36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32</a:t>
            </a:fld>
            <a:endParaRPr lang="en-US" altLang="zh-CN"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6B1AECBD-6F82-4C7D-94CF-194ABD3E6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五、关键路径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5651" name="Text Box 3">
            <a:extLst>
              <a:ext uri="{FF2B5EF4-FFF2-40B4-BE49-F238E27FC236}">
                <a16:creationId xmlns:a16="http://schemas.microsoft.com/office/drawing/2014/main" id="{8E553203-D9B2-45C7-9E9D-84F4792BD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有向无环图及其应用</a:t>
            </a:r>
          </a:p>
        </p:txBody>
      </p:sp>
      <p:sp>
        <p:nvSpPr>
          <p:cNvPr id="155652" name="Rectangle 4">
            <a:extLst>
              <a:ext uri="{FF2B5EF4-FFF2-40B4-BE49-F238E27FC236}">
                <a16:creationId xmlns:a16="http://schemas.microsoft.com/office/drawing/2014/main" id="{7DDEC0D9-B9DA-4788-9C34-05541035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1.关键路径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工程问题的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AOE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网中，从工程开始(顶点)到工程结束(顶点)之间路径长度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最长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的路径叫关键路径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提前完成关键路径上的活动，工程进度会加快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提前完成非关键路径上的活动，对工程无帮助</a:t>
            </a:r>
          </a:p>
        </p:txBody>
      </p:sp>
      <p:sp>
        <p:nvSpPr>
          <p:cNvPr id="155653" name="Rectangle 5">
            <a:extLst>
              <a:ext uri="{FF2B5EF4-FFF2-40B4-BE49-F238E27FC236}">
                <a16:creationId xmlns:a16="http://schemas.microsoft.com/office/drawing/2014/main" id="{109DA7EA-096A-444D-BE8C-274BAFC32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第７章　图</a:t>
            </a:r>
          </a:p>
        </p:txBody>
      </p:sp>
      <p:sp>
        <p:nvSpPr>
          <p:cNvPr id="155654" name="Text Box 6">
            <a:extLst>
              <a:ext uri="{FF2B5EF4-FFF2-40B4-BE49-F238E27FC236}">
                <a16:creationId xmlns:a16="http://schemas.microsoft.com/office/drawing/2014/main" id="{3CF674E5-D0EF-4FEA-9E2D-66402C6FB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8188" y="6392863"/>
            <a:ext cx="785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3ADB35F7-3A7E-4639-ABF8-94EB16A07F5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33</a:t>
            </a:fld>
            <a:endParaRPr lang="en-US" altLang="zh-CN"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6A03051A-D339-4F17-9F15-2E0FBD56A0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五、关键路径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7699" name="Text Box 3">
            <a:extLst>
              <a:ext uri="{FF2B5EF4-FFF2-40B4-BE49-F238E27FC236}">
                <a16:creationId xmlns:a16="http://schemas.microsoft.com/office/drawing/2014/main" id="{F092AC68-D0A6-4095-8F91-FF8627071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有向无环图及其应用</a:t>
            </a:r>
          </a:p>
        </p:txBody>
      </p:sp>
      <p:sp>
        <p:nvSpPr>
          <p:cNvPr id="157700" name="Rectangle 4">
            <a:extLst>
              <a:ext uri="{FF2B5EF4-FFF2-40B4-BE49-F238E27FC236}">
                <a16:creationId xmlns:a16="http://schemas.microsoft.com/office/drawing/2014/main" id="{EB6D8AF0-5D03-4979-8B98-89CA0CF4E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2.关键活动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关键路径上的所有活动称为关键活动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找到工程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AOE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中的所有关键活动，即找到了关键路径</a:t>
            </a:r>
          </a:p>
        </p:txBody>
      </p:sp>
      <p:sp>
        <p:nvSpPr>
          <p:cNvPr id="157701" name="Rectangle 5">
            <a:extLst>
              <a:ext uri="{FF2B5EF4-FFF2-40B4-BE49-F238E27FC236}">
                <a16:creationId xmlns:a16="http://schemas.microsoft.com/office/drawing/2014/main" id="{7BE7F9F0-707D-4D79-8447-0311252F0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第７章　图</a:t>
            </a:r>
          </a:p>
        </p:txBody>
      </p:sp>
      <p:sp>
        <p:nvSpPr>
          <p:cNvPr id="157702" name="Text Box 6">
            <a:extLst>
              <a:ext uri="{FF2B5EF4-FFF2-40B4-BE49-F238E27FC236}">
                <a16:creationId xmlns:a16="http://schemas.microsoft.com/office/drawing/2014/main" id="{4C9F22DD-2484-41B0-8DCF-9829CADAB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5313" y="6392863"/>
            <a:ext cx="928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C352DB47-1FFA-4AA6-BAFE-F55D85AA511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34</a:t>
            </a:fld>
            <a:endParaRPr lang="en-US" altLang="zh-CN"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7CF6DDAD-8514-4010-8238-9AB3C0B097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五、关键路径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8723" name="Text Box 3">
            <a:extLst>
              <a:ext uri="{FF2B5EF4-FFF2-40B4-BE49-F238E27FC236}">
                <a16:creationId xmlns:a16="http://schemas.microsoft.com/office/drawing/2014/main" id="{BDF4DC85-E2D7-4085-A2A0-C33A49BF0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有向无环图及其应用</a:t>
            </a:r>
          </a:p>
        </p:txBody>
      </p:sp>
      <p:sp>
        <p:nvSpPr>
          <p:cNvPr id="158724" name="Rectangle 4">
            <a:extLst>
              <a:ext uri="{FF2B5EF4-FFF2-40B4-BE49-F238E27FC236}">
                <a16:creationId xmlns:a16="http://schemas.microsoft.com/office/drawing/2014/main" id="{53AC3A47-35B6-4AEF-9FC5-DAE26635B6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3.关键活动有关的量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e(a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)：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活动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最早开始时间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l(a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)：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活动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最迟开始时间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l(a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)-e(a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)：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活动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开始时间余量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如果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l(a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)=e(a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)，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则称活动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为关键活动</a:t>
            </a:r>
          </a:p>
        </p:txBody>
      </p:sp>
      <p:sp>
        <p:nvSpPr>
          <p:cNvPr id="158725" name="Rectangle 5">
            <a:extLst>
              <a:ext uri="{FF2B5EF4-FFF2-40B4-BE49-F238E27FC236}">
                <a16:creationId xmlns:a16="http://schemas.microsoft.com/office/drawing/2014/main" id="{46D8638B-807D-4627-B0FB-DAC895F62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第７章　图</a:t>
            </a:r>
          </a:p>
        </p:txBody>
      </p:sp>
      <p:sp>
        <p:nvSpPr>
          <p:cNvPr id="158726" name="Text Box 6">
            <a:extLst>
              <a:ext uri="{FF2B5EF4-FFF2-40B4-BE49-F238E27FC236}">
                <a16:creationId xmlns:a16="http://schemas.microsoft.com/office/drawing/2014/main" id="{8AD1DF11-078B-4E23-A75A-DE7C5FBCB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0" y="6392863"/>
            <a:ext cx="857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05BD3830-43D4-4BD0-AEBC-03D56F7DDB78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35</a:t>
            </a:fld>
            <a:endParaRPr lang="en-US" altLang="zh-CN" sz="2400"/>
          </a:p>
        </p:txBody>
      </p:sp>
      <p:grpSp>
        <p:nvGrpSpPr>
          <p:cNvPr id="158727" name="Group 7">
            <a:extLst>
              <a:ext uri="{FF2B5EF4-FFF2-40B4-BE49-F238E27FC236}">
                <a16:creationId xmlns:a16="http://schemas.microsoft.com/office/drawing/2014/main" id="{6B7AA61E-C573-4616-B3C9-776FF091889A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200400"/>
            <a:ext cx="2667000" cy="2039938"/>
            <a:chOff x="4080" y="3115"/>
            <a:chExt cx="1680" cy="1285"/>
          </a:xfrm>
        </p:grpSpPr>
        <p:grpSp>
          <p:nvGrpSpPr>
            <p:cNvPr id="158728" name="Group 8">
              <a:extLst>
                <a:ext uri="{FF2B5EF4-FFF2-40B4-BE49-F238E27FC236}">
                  <a16:creationId xmlns:a16="http://schemas.microsoft.com/office/drawing/2014/main" id="{D829F1BB-6CF0-4D87-AB89-5D438E8469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3115"/>
              <a:ext cx="1488" cy="1200"/>
              <a:chOff x="3696" y="2784"/>
              <a:chExt cx="1920" cy="1536"/>
            </a:xfrm>
          </p:grpSpPr>
          <p:sp>
            <p:nvSpPr>
              <p:cNvPr id="158735" name="Line 9">
                <a:extLst>
                  <a:ext uri="{FF2B5EF4-FFF2-40B4-BE49-F238E27FC236}">
                    <a16:creationId xmlns:a16="http://schemas.microsoft.com/office/drawing/2014/main" id="{98AA54FD-C239-45E8-BBE5-B1309240CC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52" y="2976"/>
                <a:ext cx="624" cy="384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58736" name="Line 10">
                <a:extLst>
                  <a:ext uri="{FF2B5EF4-FFF2-40B4-BE49-F238E27FC236}">
                    <a16:creationId xmlns:a16="http://schemas.microsoft.com/office/drawing/2014/main" id="{8A2728DE-A01B-428E-A1F5-4D39732D4A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3504"/>
                <a:ext cx="240" cy="57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58737" name="Line 11">
                <a:extLst>
                  <a:ext uri="{FF2B5EF4-FFF2-40B4-BE49-F238E27FC236}">
                    <a16:creationId xmlns:a16="http://schemas.microsoft.com/office/drawing/2014/main" id="{86FEF296-D536-4758-B2BB-E90A5822D3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928"/>
                <a:ext cx="672" cy="384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58738" name="Line 12">
                <a:extLst>
                  <a:ext uri="{FF2B5EF4-FFF2-40B4-BE49-F238E27FC236}">
                    <a16:creationId xmlns:a16="http://schemas.microsoft.com/office/drawing/2014/main" id="{6E6C1AAB-14EB-4816-B47E-A72E13BC0E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04" y="2976"/>
                <a:ext cx="384" cy="105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58739" name="Line 13">
                <a:extLst>
                  <a:ext uri="{FF2B5EF4-FFF2-40B4-BE49-F238E27FC236}">
                    <a16:creationId xmlns:a16="http://schemas.microsoft.com/office/drawing/2014/main" id="{8B15F363-AABF-4EB2-A24C-6C9F2A4F28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4176"/>
                <a:ext cx="720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58740" name="Line 14">
                <a:extLst>
                  <a:ext uri="{FF2B5EF4-FFF2-40B4-BE49-F238E27FC236}">
                    <a16:creationId xmlns:a16="http://schemas.microsoft.com/office/drawing/2014/main" id="{CA979B88-FF0A-4963-96CC-01C004C0E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3552"/>
                <a:ext cx="1152" cy="57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58741" name="Oval 15">
                <a:extLst>
                  <a:ext uri="{FF2B5EF4-FFF2-40B4-BE49-F238E27FC236}">
                    <a16:creationId xmlns:a16="http://schemas.microsoft.com/office/drawing/2014/main" id="{9A5A8653-D39E-4806-9B2B-F1B3181AC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264"/>
                <a:ext cx="288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58742" name="Oval 16">
                <a:extLst>
                  <a:ext uri="{FF2B5EF4-FFF2-40B4-BE49-F238E27FC236}">
                    <a16:creationId xmlns:a16="http://schemas.microsoft.com/office/drawing/2014/main" id="{D0A373B2-A5D1-451A-BCC3-F996AC1EF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4049"/>
                <a:ext cx="288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58743" name="Oval 17">
                <a:extLst>
                  <a:ext uri="{FF2B5EF4-FFF2-40B4-BE49-F238E27FC236}">
                    <a16:creationId xmlns:a16="http://schemas.microsoft.com/office/drawing/2014/main" id="{CC72C817-75BB-4FA1-9960-03691CEEB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4049"/>
                <a:ext cx="288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158744" name="Oval 18">
                <a:extLst>
                  <a:ext uri="{FF2B5EF4-FFF2-40B4-BE49-F238E27FC236}">
                    <a16:creationId xmlns:a16="http://schemas.microsoft.com/office/drawing/2014/main" id="{5D6C96E2-2B5C-4B74-8C67-E01A1D88E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8" y="3312"/>
                <a:ext cx="288" cy="270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158745" name="Oval 19">
                <a:extLst>
                  <a:ext uri="{FF2B5EF4-FFF2-40B4-BE49-F238E27FC236}">
                    <a16:creationId xmlns:a16="http://schemas.microsoft.com/office/drawing/2014/main" id="{E27EDD84-B57C-4F84-B8B4-23879793B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784"/>
                <a:ext cx="288" cy="270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158729" name="Text Box 20">
              <a:extLst>
                <a:ext uri="{FF2B5EF4-FFF2-40B4-BE49-F238E27FC236}">
                  <a16:creationId xmlns:a16="http://schemas.microsoft.com/office/drawing/2014/main" id="{76B92620-05D7-4C1A-9949-448133D0F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121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1</a:t>
              </a:r>
              <a:r>
                <a:rPr lang="en-US" altLang="zh-CN" sz="2000">
                  <a:solidFill>
                    <a:schemeClr val="hlink"/>
                  </a:solidFill>
                </a:rPr>
                <a:t>=5</a:t>
              </a:r>
            </a:p>
          </p:txBody>
        </p:sp>
        <p:sp>
          <p:nvSpPr>
            <p:cNvPr id="158730" name="Text Box 21">
              <a:extLst>
                <a:ext uri="{FF2B5EF4-FFF2-40B4-BE49-F238E27FC236}">
                  <a16:creationId xmlns:a16="http://schemas.microsoft.com/office/drawing/2014/main" id="{AA78C3BA-E876-46EC-BBD3-8BB3C0416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775"/>
              <a:ext cx="4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2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158731" name="Text Box 22">
              <a:extLst>
                <a:ext uri="{FF2B5EF4-FFF2-40B4-BE49-F238E27FC236}">
                  <a16:creationId xmlns:a16="http://schemas.microsoft.com/office/drawing/2014/main" id="{964348C4-9032-4FC2-B267-981988E5D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3216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5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15</a:t>
              </a:r>
            </a:p>
          </p:txBody>
        </p:sp>
        <p:sp>
          <p:nvSpPr>
            <p:cNvPr id="158732" name="Text Box 23">
              <a:extLst>
                <a:ext uri="{FF2B5EF4-FFF2-40B4-BE49-F238E27FC236}">
                  <a16:creationId xmlns:a16="http://schemas.microsoft.com/office/drawing/2014/main" id="{1EC25F73-E7DF-4626-A1D0-982698D14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3775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6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58733" name="Text Box 24">
              <a:extLst>
                <a:ext uri="{FF2B5EF4-FFF2-40B4-BE49-F238E27FC236}">
                  <a16:creationId xmlns:a16="http://schemas.microsoft.com/office/drawing/2014/main" id="{A42F0DDF-94A3-48A6-906B-22416AAD7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448"/>
              <a:ext cx="5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3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158734" name="Text Box 25">
              <a:extLst>
                <a:ext uri="{FF2B5EF4-FFF2-40B4-BE49-F238E27FC236}">
                  <a16:creationId xmlns:a16="http://schemas.microsoft.com/office/drawing/2014/main" id="{1AE368BF-82FF-4278-B714-020B92B0F1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4150"/>
              <a:ext cx="5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4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B97700D2-05EB-4C9C-B23C-665996B36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714500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五、关键路径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0771" name="Text Box 3">
            <a:extLst>
              <a:ext uri="{FF2B5EF4-FFF2-40B4-BE49-F238E27FC236}">
                <a16:creationId xmlns:a16="http://schemas.microsoft.com/office/drawing/2014/main" id="{27465B28-3BDC-4E2A-B426-208069812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有向无环图及其应用</a:t>
            </a:r>
          </a:p>
        </p:txBody>
      </p:sp>
      <p:sp>
        <p:nvSpPr>
          <p:cNvPr id="160772" name="Rectangle 4">
            <a:extLst>
              <a:ext uri="{FF2B5EF4-FFF2-40B4-BE49-F238E27FC236}">
                <a16:creationId xmlns:a16="http://schemas.microsoft.com/office/drawing/2014/main" id="{27150C2F-E1FA-4396-A1CA-EF52F6E93A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428875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3.关键活动有关的量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ve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(j)：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事件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最早开始时间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vl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(j)：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事件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最迟开始时间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活动和事件之间的关系：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e(j)=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ve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(j)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l(j)=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vl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(k)-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dut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(&lt;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j,k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&gt;) 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　</a:t>
            </a:r>
            <a:r>
              <a:rPr lang="en-US" altLang="zh-CN" sz="2400" b="1" i="1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dut</a:t>
            </a:r>
            <a:r>
              <a:rPr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(&lt;</a:t>
            </a:r>
            <a:r>
              <a:rPr lang="en-US" altLang="zh-CN" sz="2400" b="1" i="1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j,k</a:t>
            </a:r>
            <a:r>
              <a:rPr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&gt;)</a:t>
            </a:r>
            <a:r>
              <a:rPr lang="zh-CN" altLang="en-US" sz="2400" b="1" i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为活动</a:t>
            </a:r>
            <a:r>
              <a:rPr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b="1" i="1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zh-CN" altLang="en-US" sz="2400" b="1" i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的持续时间</a:t>
            </a:r>
          </a:p>
        </p:txBody>
      </p:sp>
      <p:sp>
        <p:nvSpPr>
          <p:cNvPr id="160773" name="Rectangle 5">
            <a:extLst>
              <a:ext uri="{FF2B5EF4-FFF2-40B4-BE49-F238E27FC236}">
                <a16:creationId xmlns:a16="http://schemas.microsoft.com/office/drawing/2014/main" id="{C3702D9F-CBEC-41DB-9693-74AA60571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第７章　图</a:t>
            </a:r>
          </a:p>
        </p:txBody>
      </p:sp>
      <p:sp>
        <p:nvSpPr>
          <p:cNvPr id="160774" name="Text Box 6">
            <a:extLst>
              <a:ext uri="{FF2B5EF4-FFF2-40B4-BE49-F238E27FC236}">
                <a16:creationId xmlns:a16="http://schemas.microsoft.com/office/drawing/2014/main" id="{68D38FF5-BB78-425F-B305-38F30AF18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5313" y="6392863"/>
            <a:ext cx="928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ED7CEB91-378E-4668-9FD0-575DD49C470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36</a:t>
            </a:fld>
            <a:endParaRPr lang="en-US" altLang="zh-CN" sz="2400"/>
          </a:p>
        </p:txBody>
      </p:sp>
      <p:grpSp>
        <p:nvGrpSpPr>
          <p:cNvPr id="160775" name="Group 7">
            <a:extLst>
              <a:ext uri="{FF2B5EF4-FFF2-40B4-BE49-F238E27FC236}">
                <a16:creationId xmlns:a16="http://schemas.microsoft.com/office/drawing/2014/main" id="{DC1E727E-2C99-48D4-A1F1-253039361076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200400"/>
            <a:ext cx="2667000" cy="2039938"/>
            <a:chOff x="4080" y="3115"/>
            <a:chExt cx="1680" cy="1285"/>
          </a:xfrm>
        </p:grpSpPr>
        <p:grpSp>
          <p:nvGrpSpPr>
            <p:cNvPr id="160780" name="Group 8">
              <a:extLst>
                <a:ext uri="{FF2B5EF4-FFF2-40B4-BE49-F238E27FC236}">
                  <a16:creationId xmlns:a16="http://schemas.microsoft.com/office/drawing/2014/main" id="{059769AA-BE4F-4964-9661-DFC1BACE90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3115"/>
              <a:ext cx="1488" cy="1200"/>
              <a:chOff x="3696" y="2784"/>
              <a:chExt cx="1920" cy="1536"/>
            </a:xfrm>
          </p:grpSpPr>
          <p:sp>
            <p:nvSpPr>
              <p:cNvPr id="160787" name="Line 9">
                <a:extLst>
                  <a:ext uri="{FF2B5EF4-FFF2-40B4-BE49-F238E27FC236}">
                    <a16:creationId xmlns:a16="http://schemas.microsoft.com/office/drawing/2014/main" id="{BFCCAB6B-44C7-40D2-8B95-C47211615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52" y="2976"/>
                <a:ext cx="624" cy="384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60788" name="Line 10">
                <a:extLst>
                  <a:ext uri="{FF2B5EF4-FFF2-40B4-BE49-F238E27FC236}">
                    <a16:creationId xmlns:a16="http://schemas.microsoft.com/office/drawing/2014/main" id="{988DD25A-ED8A-4560-945F-33C46AFAB9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3504"/>
                <a:ext cx="240" cy="57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60789" name="Line 11">
                <a:extLst>
                  <a:ext uri="{FF2B5EF4-FFF2-40B4-BE49-F238E27FC236}">
                    <a16:creationId xmlns:a16="http://schemas.microsoft.com/office/drawing/2014/main" id="{9FA27E68-BD8A-4C29-8893-3F46F75310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928"/>
                <a:ext cx="672" cy="384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60790" name="Line 12">
                <a:extLst>
                  <a:ext uri="{FF2B5EF4-FFF2-40B4-BE49-F238E27FC236}">
                    <a16:creationId xmlns:a16="http://schemas.microsoft.com/office/drawing/2014/main" id="{968ED6EC-3D16-4F08-9149-8D35F699F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04" y="2976"/>
                <a:ext cx="384" cy="105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60791" name="Line 13">
                <a:extLst>
                  <a:ext uri="{FF2B5EF4-FFF2-40B4-BE49-F238E27FC236}">
                    <a16:creationId xmlns:a16="http://schemas.microsoft.com/office/drawing/2014/main" id="{CB1F469B-F38F-47F8-BA90-15C0DD37F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4176"/>
                <a:ext cx="720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60792" name="Line 14">
                <a:extLst>
                  <a:ext uri="{FF2B5EF4-FFF2-40B4-BE49-F238E27FC236}">
                    <a16:creationId xmlns:a16="http://schemas.microsoft.com/office/drawing/2014/main" id="{54428D17-5B59-476F-A177-EA49172C00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3552"/>
                <a:ext cx="1152" cy="57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60793" name="Oval 15">
                <a:extLst>
                  <a:ext uri="{FF2B5EF4-FFF2-40B4-BE49-F238E27FC236}">
                    <a16:creationId xmlns:a16="http://schemas.microsoft.com/office/drawing/2014/main" id="{8B5225FD-B730-4B3C-BC4A-68CCC0970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264"/>
                <a:ext cx="288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60794" name="Oval 16">
                <a:extLst>
                  <a:ext uri="{FF2B5EF4-FFF2-40B4-BE49-F238E27FC236}">
                    <a16:creationId xmlns:a16="http://schemas.microsoft.com/office/drawing/2014/main" id="{FBD6C2BD-3AF2-4B1A-AEC5-015D84AEA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4049"/>
                <a:ext cx="288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60795" name="Oval 17">
                <a:extLst>
                  <a:ext uri="{FF2B5EF4-FFF2-40B4-BE49-F238E27FC236}">
                    <a16:creationId xmlns:a16="http://schemas.microsoft.com/office/drawing/2014/main" id="{0EAE39C9-C6DA-4076-ABB3-C57684148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4049"/>
                <a:ext cx="288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160796" name="Oval 18">
                <a:extLst>
                  <a:ext uri="{FF2B5EF4-FFF2-40B4-BE49-F238E27FC236}">
                    <a16:creationId xmlns:a16="http://schemas.microsoft.com/office/drawing/2014/main" id="{01B9804F-F78D-4406-A18E-ED98378D97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8" y="3312"/>
                <a:ext cx="288" cy="270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160797" name="Oval 19">
                <a:extLst>
                  <a:ext uri="{FF2B5EF4-FFF2-40B4-BE49-F238E27FC236}">
                    <a16:creationId xmlns:a16="http://schemas.microsoft.com/office/drawing/2014/main" id="{CAA902FD-4AE0-47A2-8B02-63E318498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784"/>
                <a:ext cx="288" cy="270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160781" name="Text Box 20">
              <a:extLst>
                <a:ext uri="{FF2B5EF4-FFF2-40B4-BE49-F238E27FC236}">
                  <a16:creationId xmlns:a16="http://schemas.microsoft.com/office/drawing/2014/main" id="{BE173186-FA7D-4A7E-85F6-C7CAE78FA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121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1</a:t>
              </a:r>
              <a:r>
                <a:rPr lang="en-US" altLang="zh-CN" sz="2000">
                  <a:solidFill>
                    <a:schemeClr val="hlink"/>
                  </a:solidFill>
                </a:rPr>
                <a:t>=5</a:t>
              </a:r>
            </a:p>
          </p:txBody>
        </p:sp>
        <p:sp>
          <p:nvSpPr>
            <p:cNvPr id="160782" name="Text Box 21">
              <a:extLst>
                <a:ext uri="{FF2B5EF4-FFF2-40B4-BE49-F238E27FC236}">
                  <a16:creationId xmlns:a16="http://schemas.microsoft.com/office/drawing/2014/main" id="{C3CBE76E-61A2-4D19-A772-6AE3803200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775"/>
              <a:ext cx="4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2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160783" name="Text Box 22">
              <a:extLst>
                <a:ext uri="{FF2B5EF4-FFF2-40B4-BE49-F238E27FC236}">
                  <a16:creationId xmlns:a16="http://schemas.microsoft.com/office/drawing/2014/main" id="{F358F70B-5C8A-4D43-94D6-20786BADA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3216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5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15</a:t>
              </a:r>
            </a:p>
          </p:txBody>
        </p:sp>
        <p:sp>
          <p:nvSpPr>
            <p:cNvPr id="160784" name="Text Box 23">
              <a:extLst>
                <a:ext uri="{FF2B5EF4-FFF2-40B4-BE49-F238E27FC236}">
                  <a16:creationId xmlns:a16="http://schemas.microsoft.com/office/drawing/2014/main" id="{1C7A4379-234D-4A7C-BF0D-C7DA362E7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3775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6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60785" name="Text Box 24">
              <a:extLst>
                <a:ext uri="{FF2B5EF4-FFF2-40B4-BE49-F238E27FC236}">
                  <a16:creationId xmlns:a16="http://schemas.microsoft.com/office/drawing/2014/main" id="{3CFA6174-748B-4F5C-AC60-1B6618BFA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448"/>
              <a:ext cx="5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3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160786" name="Text Box 25">
              <a:extLst>
                <a:ext uri="{FF2B5EF4-FFF2-40B4-BE49-F238E27FC236}">
                  <a16:creationId xmlns:a16="http://schemas.microsoft.com/office/drawing/2014/main" id="{64262072-68D5-4C4D-8E3E-0292F8F8C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4150"/>
              <a:ext cx="5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4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2</a:t>
              </a:r>
            </a:p>
          </p:txBody>
        </p:sp>
      </p:grpSp>
      <p:sp>
        <p:nvSpPr>
          <p:cNvPr id="160776" name="Oval 15">
            <a:extLst>
              <a:ext uri="{FF2B5EF4-FFF2-40B4-BE49-F238E27FC236}">
                <a16:creationId xmlns:a16="http://schemas.microsoft.com/office/drawing/2014/main" id="{52DDC60D-989F-43D0-A2BE-B0AEACA5E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6072188"/>
            <a:ext cx="354013" cy="33655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160777" name="Oval 15">
            <a:extLst>
              <a:ext uri="{FF2B5EF4-FFF2-40B4-BE49-F238E27FC236}">
                <a16:creationId xmlns:a16="http://schemas.microsoft.com/office/drawing/2014/main" id="{7F873B47-C75C-4F53-A5D4-FBC4DCB96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3813" y="5500688"/>
            <a:ext cx="354012" cy="33655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160778" name="Line 11">
            <a:extLst>
              <a:ext uri="{FF2B5EF4-FFF2-40B4-BE49-F238E27FC236}">
                <a16:creationId xmlns:a16="http://schemas.microsoft.com/office/drawing/2014/main" id="{160A03D9-0347-4C49-8642-089E1BD8B7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5715000"/>
            <a:ext cx="827088" cy="47625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160779" name="Text Box 20">
            <a:extLst>
              <a:ext uri="{FF2B5EF4-FFF2-40B4-BE49-F238E27FC236}">
                <a16:creationId xmlns:a16="http://schemas.microsoft.com/office/drawing/2014/main" id="{E16C74D7-24BC-4D94-A0EA-F7946E58E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563" y="5500688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hlink"/>
                </a:solidFill>
              </a:rPr>
              <a:t>a</a:t>
            </a:r>
            <a:r>
              <a:rPr lang="en-US" altLang="zh-CN" sz="2000" baseline="-25000">
                <a:solidFill>
                  <a:schemeClr val="hlink"/>
                </a:solidFill>
              </a:rPr>
              <a:t>j</a:t>
            </a:r>
            <a:endParaRPr lang="en-US" altLang="zh-CN" sz="200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0B896139-AE36-42C0-B284-B0222A1BA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85938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五、关键路径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2819" name="Text Box 3">
            <a:extLst>
              <a:ext uri="{FF2B5EF4-FFF2-40B4-BE49-F238E27FC236}">
                <a16:creationId xmlns:a16="http://schemas.microsoft.com/office/drawing/2014/main" id="{C125C778-A799-4BC7-9C1C-E3A338E76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有向无环图及其应用</a:t>
            </a:r>
          </a:p>
        </p:txBody>
      </p:sp>
      <p:sp>
        <p:nvSpPr>
          <p:cNvPr id="162820" name="Rectangle 4">
            <a:extLst>
              <a:ext uri="{FF2B5EF4-FFF2-40B4-BE49-F238E27FC236}">
                <a16:creationId xmlns:a16="http://schemas.microsoft.com/office/drawing/2014/main" id="{B6E451B4-FFFC-43AB-ABF8-D3139BBA3D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500313"/>
            <a:ext cx="876300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3.关键活动有关的量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从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ve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(0)=0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开始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向前递推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（要先求出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顶点的拓扑排序序列）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ve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(j)=Max{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ve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)+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dut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(&lt;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i,j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&gt;)}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 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&lt;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i,j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&gt;T，T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是所有以第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个顶点为头的弧的集合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从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vl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(n-1)=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ve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(n-1)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起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向后递推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vl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)=Min{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vl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(j)-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dut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(&lt;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i,j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&gt;)}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 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&lt;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i,j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&gt;S，S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是所有以第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个顶点为尾的弧的集合　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62821" name="Rectangle 5">
            <a:extLst>
              <a:ext uri="{FF2B5EF4-FFF2-40B4-BE49-F238E27FC236}">
                <a16:creationId xmlns:a16="http://schemas.microsoft.com/office/drawing/2014/main" id="{68D978A9-91A7-4DDE-9823-908F18FEA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第７章　图</a:t>
            </a:r>
          </a:p>
        </p:txBody>
      </p:sp>
      <p:sp>
        <p:nvSpPr>
          <p:cNvPr id="162822" name="Text Box 6">
            <a:extLst>
              <a:ext uri="{FF2B5EF4-FFF2-40B4-BE49-F238E27FC236}">
                <a16:creationId xmlns:a16="http://schemas.microsoft.com/office/drawing/2014/main" id="{0AF582EB-33A4-43F4-8E7C-C8D15DA26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0" y="6392863"/>
            <a:ext cx="857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D4AF20E0-99B5-4F92-9AE2-8BF220EAC71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37</a:t>
            </a:fld>
            <a:endParaRPr lang="en-US" altLang="zh-CN" sz="2400"/>
          </a:p>
        </p:txBody>
      </p:sp>
      <p:grpSp>
        <p:nvGrpSpPr>
          <p:cNvPr id="162823" name="Group 7">
            <a:extLst>
              <a:ext uri="{FF2B5EF4-FFF2-40B4-BE49-F238E27FC236}">
                <a16:creationId xmlns:a16="http://schemas.microsoft.com/office/drawing/2014/main" id="{0447EB72-F366-4362-A6C6-22F07ED169A4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200400"/>
            <a:ext cx="2667000" cy="2039938"/>
            <a:chOff x="4080" y="3115"/>
            <a:chExt cx="1680" cy="1285"/>
          </a:xfrm>
        </p:grpSpPr>
        <p:grpSp>
          <p:nvGrpSpPr>
            <p:cNvPr id="162824" name="Group 8">
              <a:extLst>
                <a:ext uri="{FF2B5EF4-FFF2-40B4-BE49-F238E27FC236}">
                  <a16:creationId xmlns:a16="http://schemas.microsoft.com/office/drawing/2014/main" id="{2704914F-52F4-4491-857A-C91577A8A5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3115"/>
              <a:ext cx="1488" cy="1200"/>
              <a:chOff x="3696" y="2784"/>
              <a:chExt cx="1920" cy="1536"/>
            </a:xfrm>
          </p:grpSpPr>
          <p:sp>
            <p:nvSpPr>
              <p:cNvPr id="162831" name="Line 9">
                <a:extLst>
                  <a:ext uri="{FF2B5EF4-FFF2-40B4-BE49-F238E27FC236}">
                    <a16:creationId xmlns:a16="http://schemas.microsoft.com/office/drawing/2014/main" id="{698F1026-96A6-42ED-A58E-3C1673514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52" y="2976"/>
                <a:ext cx="624" cy="384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62832" name="Line 10">
                <a:extLst>
                  <a:ext uri="{FF2B5EF4-FFF2-40B4-BE49-F238E27FC236}">
                    <a16:creationId xmlns:a16="http://schemas.microsoft.com/office/drawing/2014/main" id="{18592962-F0B7-488D-B038-5A3C6554F1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3504"/>
                <a:ext cx="240" cy="57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62833" name="Line 11">
                <a:extLst>
                  <a:ext uri="{FF2B5EF4-FFF2-40B4-BE49-F238E27FC236}">
                    <a16:creationId xmlns:a16="http://schemas.microsoft.com/office/drawing/2014/main" id="{89BA27F2-59FC-4890-A528-160DB2EAE0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928"/>
                <a:ext cx="672" cy="384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62834" name="Line 12">
                <a:extLst>
                  <a:ext uri="{FF2B5EF4-FFF2-40B4-BE49-F238E27FC236}">
                    <a16:creationId xmlns:a16="http://schemas.microsoft.com/office/drawing/2014/main" id="{1DF05A43-4B52-415F-B877-10D99125E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04" y="2976"/>
                <a:ext cx="384" cy="105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62835" name="Line 13">
                <a:extLst>
                  <a:ext uri="{FF2B5EF4-FFF2-40B4-BE49-F238E27FC236}">
                    <a16:creationId xmlns:a16="http://schemas.microsoft.com/office/drawing/2014/main" id="{19C719C3-09CB-41B8-9FD7-9E07069916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4176"/>
                <a:ext cx="720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62836" name="Line 14">
                <a:extLst>
                  <a:ext uri="{FF2B5EF4-FFF2-40B4-BE49-F238E27FC236}">
                    <a16:creationId xmlns:a16="http://schemas.microsoft.com/office/drawing/2014/main" id="{CA976AC9-0BD9-4973-B8EC-730711969D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3552"/>
                <a:ext cx="1152" cy="57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62837" name="Oval 15">
                <a:extLst>
                  <a:ext uri="{FF2B5EF4-FFF2-40B4-BE49-F238E27FC236}">
                    <a16:creationId xmlns:a16="http://schemas.microsoft.com/office/drawing/2014/main" id="{44FA8279-D798-42CF-8114-BD31E89F0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264"/>
                <a:ext cx="288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62838" name="Oval 16">
                <a:extLst>
                  <a:ext uri="{FF2B5EF4-FFF2-40B4-BE49-F238E27FC236}">
                    <a16:creationId xmlns:a16="http://schemas.microsoft.com/office/drawing/2014/main" id="{E77097B2-C5FC-4B23-A77A-9C293FCB5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4049"/>
                <a:ext cx="288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62839" name="Oval 17">
                <a:extLst>
                  <a:ext uri="{FF2B5EF4-FFF2-40B4-BE49-F238E27FC236}">
                    <a16:creationId xmlns:a16="http://schemas.microsoft.com/office/drawing/2014/main" id="{0CBD2D08-FA18-4186-ADCC-23547C2C7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4049"/>
                <a:ext cx="288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162840" name="Oval 18">
                <a:extLst>
                  <a:ext uri="{FF2B5EF4-FFF2-40B4-BE49-F238E27FC236}">
                    <a16:creationId xmlns:a16="http://schemas.microsoft.com/office/drawing/2014/main" id="{01FE0E13-9C1A-49EB-A82C-4127A5675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8" y="3312"/>
                <a:ext cx="288" cy="270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162841" name="Oval 19">
                <a:extLst>
                  <a:ext uri="{FF2B5EF4-FFF2-40B4-BE49-F238E27FC236}">
                    <a16:creationId xmlns:a16="http://schemas.microsoft.com/office/drawing/2014/main" id="{9F41A9A2-9432-4E4F-B83D-1016704E3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784"/>
                <a:ext cx="288" cy="270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162825" name="Text Box 20">
              <a:extLst>
                <a:ext uri="{FF2B5EF4-FFF2-40B4-BE49-F238E27FC236}">
                  <a16:creationId xmlns:a16="http://schemas.microsoft.com/office/drawing/2014/main" id="{663A574F-016F-459E-BDD8-8F825E701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121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1</a:t>
              </a:r>
              <a:r>
                <a:rPr lang="en-US" altLang="zh-CN" sz="2000">
                  <a:solidFill>
                    <a:schemeClr val="hlink"/>
                  </a:solidFill>
                </a:rPr>
                <a:t>=5</a:t>
              </a:r>
            </a:p>
          </p:txBody>
        </p:sp>
        <p:sp>
          <p:nvSpPr>
            <p:cNvPr id="162826" name="Text Box 21">
              <a:extLst>
                <a:ext uri="{FF2B5EF4-FFF2-40B4-BE49-F238E27FC236}">
                  <a16:creationId xmlns:a16="http://schemas.microsoft.com/office/drawing/2014/main" id="{DF68A3EC-A1F8-4727-AC65-D32DE3F3D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775"/>
              <a:ext cx="4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2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162827" name="Text Box 22">
              <a:extLst>
                <a:ext uri="{FF2B5EF4-FFF2-40B4-BE49-F238E27FC236}">
                  <a16:creationId xmlns:a16="http://schemas.microsoft.com/office/drawing/2014/main" id="{4F448B19-620F-40E1-9BD5-82AC9E798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3216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5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15</a:t>
              </a:r>
            </a:p>
          </p:txBody>
        </p:sp>
        <p:sp>
          <p:nvSpPr>
            <p:cNvPr id="162828" name="Text Box 23">
              <a:extLst>
                <a:ext uri="{FF2B5EF4-FFF2-40B4-BE49-F238E27FC236}">
                  <a16:creationId xmlns:a16="http://schemas.microsoft.com/office/drawing/2014/main" id="{F215A106-FBBF-4A3C-A9A5-9CA52200B4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3775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6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62829" name="Text Box 24">
              <a:extLst>
                <a:ext uri="{FF2B5EF4-FFF2-40B4-BE49-F238E27FC236}">
                  <a16:creationId xmlns:a16="http://schemas.microsoft.com/office/drawing/2014/main" id="{7FE645F9-2475-4113-8146-9C428AF34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448"/>
              <a:ext cx="5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3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162830" name="Text Box 25">
              <a:extLst>
                <a:ext uri="{FF2B5EF4-FFF2-40B4-BE49-F238E27FC236}">
                  <a16:creationId xmlns:a16="http://schemas.microsoft.com/office/drawing/2014/main" id="{4EFBE81B-2BB3-468E-A220-AF74CDEB0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4150"/>
              <a:ext cx="5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4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CD7FC0CC-CE47-4036-9C26-EFF0242811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五、关键路径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43" name="Text Box 3">
            <a:extLst>
              <a:ext uri="{FF2B5EF4-FFF2-40B4-BE49-F238E27FC236}">
                <a16:creationId xmlns:a16="http://schemas.microsoft.com/office/drawing/2014/main" id="{36B5016C-E733-4CED-B4D1-976AEB10A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有向无环图及其应用</a:t>
            </a:r>
          </a:p>
        </p:txBody>
      </p:sp>
      <p:sp>
        <p:nvSpPr>
          <p:cNvPr id="163844" name="Rectangle 4">
            <a:extLst>
              <a:ext uri="{FF2B5EF4-FFF2-40B4-BE49-F238E27FC236}">
                <a16:creationId xmlns:a16="http://schemas.microsoft.com/office/drawing/2014/main" id="{F47DAF96-D2FB-4373-9DC5-B502C49C33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4.求关键活动算法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从始点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出发，令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ve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[0]=0，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按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拓扑有序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求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ve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[j]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从终点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n-1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出发，令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vl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[n-1]=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ve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[n-1]，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按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逆拓扑有序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求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vl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[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]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根据各顶点的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ve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和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vl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值，求每条弧(活动)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的最早开始时间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e[a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]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和最迟开始时间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l[a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]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如果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e[a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]=l[a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]，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则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为关键活动</a:t>
            </a:r>
          </a:p>
        </p:txBody>
      </p:sp>
      <p:sp>
        <p:nvSpPr>
          <p:cNvPr id="163845" name="Rectangle 5">
            <a:extLst>
              <a:ext uri="{FF2B5EF4-FFF2-40B4-BE49-F238E27FC236}">
                <a16:creationId xmlns:a16="http://schemas.microsoft.com/office/drawing/2014/main" id="{FC110507-337B-4E61-9660-34CABAF34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第７章　图</a:t>
            </a:r>
          </a:p>
        </p:txBody>
      </p:sp>
      <p:sp>
        <p:nvSpPr>
          <p:cNvPr id="163846" name="Text Box 6">
            <a:extLst>
              <a:ext uri="{FF2B5EF4-FFF2-40B4-BE49-F238E27FC236}">
                <a16:creationId xmlns:a16="http://schemas.microsoft.com/office/drawing/2014/main" id="{B2B6D02E-634A-4D62-9E48-D3F54C582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75" y="6392863"/>
            <a:ext cx="1000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8B74440-5E82-47DD-933C-C545A89DCA58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38</a:t>
            </a:fld>
            <a:endParaRPr lang="en-US" altLang="zh-CN"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73635585-90E4-4F2F-BFBC-AC601D79C2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五、关键路径(举例)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5891" name="Text Box 3">
            <a:extLst>
              <a:ext uri="{FF2B5EF4-FFF2-40B4-BE49-F238E27FC236}">
                <a16:creationId xmlns:a16="http://schemas.microsoft.com/office/drawing/2014/main" id="{DEF9E155-E973-4A6A-8BFF-A4769D76C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有向无环图及其应用</a:t>
            </a:r>
          </a:p>
        </p:txBody>
      </p:sp>
      <p:sp>
        <p:nvSpPr>
          <p:cNvPr id="165892" name="Rectangle 4">
            <a:extLst>
              <a:ext uri="{FF2B5EF4-FFF2-40B4-BE49-F238E27FC236}">
                <a16:creationId xmlns:a16="http://schemas.microsoft.com/office/drawing/2014/main" id="{1FD34F52-A6A4-4849-A054-664A61D93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第７章　图</a:t>
            </a:r>
          </a:p>
        </p:txBody>
      </p:sp>
      <p:grpSp>
        <p:nvGrpSpPr>
          <p:cNvPr id="165893" name="Group 5">
            <a:extLst>
              <a:ext uri="{FF2B5EF4-FFF2-40B4-BE49-F238E27FC236}">
                <a16:creationId xmlns:a16="http://schemas.microsoft.com/office/drawing/2014/main" id="{C2960A82-AE59-4897-B765-1FD6D91A468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071938"/>
            <a:ext cx="2667000" cy="2039937"/>
            <a:chOff x="4080" y="3115"/>
            <a:chExt cx="1680" cy="1285"/>
          </a:xfrm>
        </p:grpSpPr>
        <p:grpSp>
          <p:nvGrpSpPr>
            <p:cNvPr id="165968" name="Group 6">
              <a:extLst>
                <a:ext uri="{FF2B5EF4-FFF2-40B4-BE49-F238E27FC236}">
                  <a16:creationId xmlns:a16="http://schemas.microsoft.com/office/drawing/2014/main" id="{C5E48CAC-E8F8-418F-B83E-D3F20EDAF2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3115"/>
              <a:ext cx="1488" cy="1200"/>
              <a:chOff x="3696" y="2784"/>
              <a:chExt cx="1920" cy="1536"/>
            </a:xfrm>
          </p:grpSpPr>
          <p:sp>
            <p:nvSpPr>
              <p:cNvPr id="165975" name="Line 7">
                <a:extLst>
                  <a:ext uri="{FF2B5EF4-FFF2-40B4-BE49-F238E27FC236}">
                    <a16:creationId xmlns:a16="http://schemas.microsoft.com/office/drawing/2014/main" id="{74F19FBA-20F1-4AB0-91F0-A9974E52D1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52" y="2976"/>
                <a:ext cx="624" cy="384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65976" name="Line 8">
                <a:extLst>
                  <a:ext uri="{FF2B5EF4-FFF2-40B4-BE49-F238E27FC236}">
                    <a16:creationId xmlns:a16="http://schemas.microsoft.com/office/drawing/2014/main" id="{CA49BF3F-206B-48E4-A921-2DE5205B34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3504"/>
                <a:ext cx="240" cy="57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65977" name="Line 9">
                <a:extLst>
                  <a:ext uri="{FF2B5EF4-FFF2-40B4-BE49-F238E27FC236}">
                    <a16:creationId xmlns:a16="http://schemas.microsoft.com/office/drawing/2014/main" id="{93F0B887-EB8C-466C-8756-61ABC54845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928"/>
                <a:ext cx="672" cy="384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65978" name="Line 10">
                <a:extLst>
                  <a:ext uri="{FF2B5EF4-FFF2-40B4-BE49-F238E27FC236}">
                    <a16:creationId xmlns:a16="http://schemas.microsoft.com/office/drawing/2014/main" id="{B620919B-C190-4816-9F96-2B0A5AED28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04" y="2976"/>
                <a:ext cx="384" cy="105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65979" name="Line 11">
                <a:extLst>
                  <a:ext uri="{FF2B5EF4-FFF2-40B4-BE49-F238E27FC236}">
                    <a16:creationId xmlns:a16="http://schemas.microsoft.com/office/drawing/2014/main" id="{2B419175-C987-4CD3-B5F7-069C3EF190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4176"/>
                <a:ext cx="720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65980" name="Line 12">
                <a:extLst>
                  <a:ext uri="{FF2B5EF4-FFF2-40B4-BE49-F238E27FC236}">
                    <a16:creationId xmlns:a16="http://schemas.microsoft.com/office/drawing/2014/main" id="{6CCA2D19-88BA-4068-9ED1-D5C8DB0118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3552"/>
                <a:ext cx="1152" cy="57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65981" name="Oval 13">
                <a:extLst>
                  <a:ext uri="{FF2B5EF4-FFF2-40B4-BE49-F238E27FC236}">
                    <a16:creationId xmlns:a16="http://schemas.microsoft.com/office/drawing/2014/main" id="{DE2DE6FF-5BB0-4C6B-BE1C-AF8AA7759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264"/>
                <a:ext cx="288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65982" name="Oval 14">
                <a:extLst>
                  <a:ext uri="{FF2B5EF4-FFF2-40B4-BE49-F238E27FC236}">
                    <a16:creationId xmlns:a16="http://schemas.microsoft.com/office/drawing/2014/main" id="{1218F5E8-FF86-440C-8B8D-F771F879A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4049"/>
                <a:ext cx="288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65983" name="Oval 15">
                <a:extLst>
                  <a:ext uri="{FF2B5EF4-FFF2-40B4-BE49-F238E27FC236}">
                    <a16:creationId xmlns:a16="http://schemas.microsoft.com/office/drawing/2014/main" id="{68FE6339-235A-4D8E-BC48-80EF90542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4049"/>
                <a:ext cx="288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165984" name="Oval 16">
                <a:extLst>
                  <a:ext uri="{FF2B5EF4-FFF2-40B4-BE49-F238E27FC236}">
                    <a16:creationId xmlns:a16="http://schemas.microsoft.com/office/drawing/2014/main" id="{96C624A4-2648-4914-BECB-EB8DD3BD1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8" y="3312"/>
                <a:ext cx="288" cy="270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165985" name="Oval 17">
                <a:extLst>
                  <a:ext uri="{FF2B5EF4-FFF2-40B4-BE49-F238E27FC236}">
                    <a16:creationId xmlns:a16="http://schemas.microsoft.com/office/drawing/2014/main" id="{17DC262A-1061-4A59-B8A1-552825C35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784"/>
                <a:ext cx="288" cy="270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165969" name="Text Box 18">
              <a:extLst>
                <a:ext uri="{FF2B5EF4-FFF2-40B4-BE49-F238E27FC236}">
                  <a16:creationId xmlns:a16="http://schemas.microsoft.com/office/drawing/2014/main" id="{3C06DC4B-1D59-45FD-9E09-E80D2DF79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121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1</a:t>
              </a:r>
              <a:r>
                <a:rPr lang="en-US" altLang="zh-CN" sz="2000">
                  <a:solidFill>
                    <a:schemeClr val="hlink"/>
                  </a:solidFill>
                </a:rPr>
                <a:t>=5</a:t>
              </a:r>
            </a:p>
          </p:txBody>
        </p:sp>
        <p:sp>
          <p:nvSpPr>
            <p:cNvPr id="165970" name="Text Box 19">
              <a:extLst>
                <a:ext uri="{FF2B5EF4-FFF2-40B4-BE49-F238E27FC236}">
                  <a16:creationId xmlns:a16="http://schemas.microsoft.com/office/drawing/2014/main" id="{3D8B4D77-9F59-48D9-8F5A-E98C078F5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775"/>
              <a:ext cx="4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2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165971" name="Text Box 20">
              <a:extLst>
                <a:ext uri="{FF2B5EF4-FFF2-40B4-BE49-F238E27FC236}">
                  <a16:creationId xmlns:a16="http://schemas.microsoft.com/office/drawing/2014/main" id="{CE8344C5-40E5-4927-8C7C-8E1E489DB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0" y="3171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 dirty="0">
                  <a:solidFill>
                    <a:schemeClr val="hlink"/>
                  </a:solidFill>
                </a:rPr>
                <a:t>5</a:t>
              </a:r>
              <a:r>
                <a:rPr lang="en-US" altLang="zh-CN" sz="2000" dirty="0">
                  <a:solidFill>
                    <a:schemeClr val="hlink"/>
                  </a:solidFill>
                </a:rPr>
                <a:t>=</a:t>
              </a:r>
              <a:r>
                <a:rPr lang="zh-CN" altLang="en-US" sz="2000" dirty="0">
                  <a:solidFill>
                    <a:schemeClr val="hlink"/>
                  </a:solidFill>
                </a:rPr>
                <a:t>15</a:t>
              </a:r>
            </a:p>
          </p:txBody>
        </p:sp>
        <p:sp>
          <p:nvSpPr>
            <p:cNvPr id="165972" name="Text Box 21">
              <a:extLst>
                <a:ext uri="{FF2B5EF4-FFF2-40B4-BE49-F238E27FC236}">
                  <a16:creationId xmlns:a16="http://schemas.microsoft.com/office/drawing/2014/main" id="{D741525F-1E1C-446D-A638-F2C035FCB5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5" y="3806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 dirty="0">
                  <a:solidFill>
                    <a:schemeClr val="hlink"/>
                  </a:solidFill>
                </a:rPr>
                <a:t>6</a:t>
              </a:r>
              <a:r>
                <a:rPr lang="en-US" altLang="zh-CN" sz="2000" dirty="0">
                  <a:solidFill>
                    <a:schemeClr val="hlink"/>
                  </a:solidFill>
                </a:rPr>
                <a:t>=</a:t>
              </a:r>
              <a:r>
                <a:rPr lang="zh-CN" altLang="en-US" sz="2000" dirty="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65973" name="Text Box 22">
              <a:extLst>
                <a:ext uri="{FF2B5EF4-FFF2-40B4-BE49-F238E27FC236}">
                  <a16:creationId xmlns:a16="http://schemas.microsoft.com/office/drawing/2014/main" id="{1CA2BA5B-7D6F-40E2-9125-882E8F4BF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" y="3412"/>
              <a:ext cx="5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 dirty="0">
                  <a:solidFill>
                    <a:schemeClr val="hlink"/>
                  </a:solidFill>
                </a:rPr>
                <a:t>3</a:t>
              </a:r>
              <a:r>
                <a:rPr lang="en-US" altLang="zh-CN" sz="2000" dirty="0">
                  <a:solidFill>
                    <a:schemeClr val="hlink"/>
                  </a:solidFill>
                </a:rPr>
                <a:t>=</a:t>
              </a:r>
              <a:r>
                <a:rPr lang="zh-CN" altLang="en-US" sz="2000" dirty="0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165974" name="Text Box 23">
              <a:extLst>
                <a:ext uri="{FF2B5EF4-FFF2-40B4-BE49-F238E27FC236}">
                  <a16:creationId xmlns:a16="http://schemas.microsoft.com/office/drawing/2014/main" id="{2DBAA217-81A0-4DDC-B215-E0A17B837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4150"/>
              <a:ext cx="5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4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2</a:t>
              </a:r>
            </a:p>
          </p:txBody>
        </p:sp>
      </p:grpSp>
      <p:graphicFrame>
        <p:nvGraphicFramePr>
          <p:cNvPr id="391192" name="Group 24">
            <a:extLst>
              <a:ext uri="{FF2B5EF4-FFF2-40B4-BE49-F238E27FC236}">
                <a16:creationId xmlns:a16="http://schemas.microsoft.com/office/drawing/2014/main" id="{B15E125D-88C2-4607-93F9-FE47A422A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390250"/>
              </p:ext>
            </p:extLst>
          </p:nvPr>
        </p:nvGraphicFramePr>
        <p:xfrm>
          <a:off x="228600" y="3886200"/>
          <a:ext cx="2362200" cy="274320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416696530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88187598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18335239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顶点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ve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vl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233817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745896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035996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743269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3998902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95751"/>
                  </a:ext>
                </a:extLst>
              </a:tr>
            </a:tbl>
          </a:graphicData>
        </a:graphic>
      </p:graphicFrame>
      <p:graphicFrame>
        <p:nvGraphicFramePr>
          <p:cNvPr id="391222" name="Group 54">
            <a:extLst>
              <a:ext uri="{FF2B5EF4-FFF2-40B4-BE49-F238E27FC236}">
                <a16:creationId xmlns:a16="http://schemas.microsoft.com/office/drawing/2014/main" id="{DADF217A-7F0E-42A5-BC71-2D77F107FC8C}"/>
              </a:ext>
            </a:extLst>
          </p:cNvPr>
          <p:cNvGraphicFramePr>
            <a:graphicFrameLocks noGrp="1"/>
          </p:cNvGraphicFramePr>
          <p:nvPr/>
        </p:nvGraphicFramePr>
        <p:xfrm>
          <a:off x="3124200" y="3429000"/>
          <a:ext cx="3276600" cy="3200400"/>
        </p:xfrm>
        <a:graphic>
          <a:graphicData uri="http://schemas.openxmlformats.org/drawingml/2006/table">
            <a:tbl>
              <a:tblPr/>
              <a:tblGrid>
                <a:gridCol w="819150">
                  <a:extLst>
                    <a:ext uri="{9D8B030D-6E8A-4147-A177-3AD203B41FA5}">
                      <a16:colId xmlns:a16="http://schemas.microsoft.com/office/drawing/2014/main" val="1762787025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825818439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653712638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1127096365"/>
                    </a:ext>
                  </a:extLst>
                </a:gridCol>
              </a:tblGrid>
              <a:tr h="2476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活动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l-e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132243"/>
                  </a:ext>
                </a:extLst>
              </a:tr>
              <a:tr h="246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496208"/>
                  </a:ext>
                </a:extLst>
              </a:tr>
              <a:tr h="246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zh-CN" altLang="en-US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627343"/>
                  </a:ext>
                </a:extLst>
              </a:tr>
              <a:tr h="2476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zh-CN" altLang="en-US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12388"/>
                  </a:ext>
                </a:extLst>
              </a:tr>
              <a:tr h="246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zh-CN" altLang="en-US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380473"/>
                  </a:ext>
                </a:extLst>
              </a:tr>
              <a:tr h="246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zh-CN" altLang="en-US" sz="2400" b="0" i="0" u="none" strike="noStrike" cap="none" normalizeH="0" baseline="-2500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867766"/>
                  </a:ext>
                </a:extLst>
              </a:tr>
              <a:tr h="2476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zh-CN" altLang="en-US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178737"/>
                  </a:ext>
                </a:extLst>
              </a:tr>
            </a:tbl>
          </a:graphicData>
        </a:graphic>
      </p:graphicFrame>
      <p:sp>
        <p:nvSpPr>
          <p:cNvPr id="165966" name="Rectangle 96">
            <a:extLst>
              <a:ext uri="{FF2B5EF4-FFF2-40B4-BE49-F238E27FC236}">
                <a16:creationId xmlns:a16="http://schemas.microsoft.com/office/drawing/2014/main" id="{3595D31A-6AEA-496F-9F84-0F9D354A1B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590800"/>
            <a:ext cx="8915400" cy="11430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ve(j)=Max{ve(i)+dut(&lt;i,j&gt;)} 	vl(i)=Min{vl(j)-dut(&lt;i,j&gt;)}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e(i)=ve(j)    			l(j)=vl(k)-dut(&lt;j,k&gt;)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拓扑有序　</a:t>
            </a:r>
            <a:r>
              <a:rPr lang="zh-CN" altLang="en-US" sz="2000">
                <a:solidFill>
                  <a:schemeClr val="hlink"/>
                </a:solidFill>
              </a:rPr>
              <a:t>0,1,3,2,4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65967" name="Text Box 97">
            <a:extLst>
              <a:ext uri="{FF2B5EF4-FFF2-40B4-BE49-F238E27FC236}">
                <a16:creationId xmlns:a16="http://schemas.microsoft.com/office/drawing/2014/main" id="{53D26D61-B76A-45C4-9FF8-2A5AE3A3C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0" y="6392863"/>
            <a:ext cx="857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5B4277B7-4488-4E31-A48E-2D86375EC84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39</a:t>
            </a:fld>
            <a:endParaRPr lang="en-US" altLang="zh-C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9697448F-F61F-4017-9A9D-135492802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60550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Dijkstra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算法（思想）</a:t>
            </a:r>
          </a:p>
        </p:txBody>
      </p:sp>
      <p:sp>
        <p:nvSpPr>
          <p:cNvPr id="118787" name="Text Box 3">
            <a:extLst>
              <a:ext uri="{FF2B5EF4-FFF2-40B4-BE49-F238E27FC236}">
                <a16:creationId xmlns:a16="http://schemas.microsoft.com/office/drawing/2014/main" id="{5A3AFEEC-B688-460F-B71E-4B72574B2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4D030D5-959D-4DD8-A11D-53304D389B6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</a:t>
            </a:fld>
            <a:endParaRPr lang="en-US" altLang="zh-CN" sz="2400"/>
          </a:p>
        </p:txBody>
      </p:sp>
      <p:sp>
        <p:nvSpPr>
          <p:cNvPr id="118788" name="Text Box 4">
            <a:extLst>
              <a:ext uri="{FF2B5EF4-FFF2-40B4-BE49-F238E27FC236}">
                <a16:creationId xmlns:a16="http://schemas.microsoft.com/office/drawing/2014/main" id="{B992DA8B-E950-4917-BFBA-26544718B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第五节　最短路径</a:t>
            </a:r>
          </a:p>
        </p:txBody>
      </p:sp>
      <p:sp>
        <p:nvSpPr>
          <p:cNvPr id="118789" name="Rectangle 5">
            <a:extLst>
              <a:ext uri="{FF2B5EF4-FFF2-40B4-BE49-F238E27FC236}">
                <a16:creationId xmlns:a16="http://schemas.microsoft.com/office/drawing/2014/main" id="{739CCA98-CB5A-4D5F-9A83-23C55D233A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6755" y="2614272"/>
            <a:ext cx="8548688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假设从源点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到各终点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,v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,…,v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间存在最短路径，其路径长度分别为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,l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,…,l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。假设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为其中的最小值，即从源点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到终点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的路径最短。显然这条路径上只有一条弧，否则它就不可能是所有最短路径中长度最短者。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第二条长度次短的（设从源点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到终点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）最短路径只可能产生于下列两种情况：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一种是从源点到该点有弧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&lt;v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,v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存在，且该弧构成到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的最短路径；</a:t>
            </a:r>
          </a:p>
        </p:txBody>
      </p:sp>
      <p:sp>
        <p:nvSpPr>
          <p:cNvPr id="118790" name="Rectangle 6">
            <a:extLst>
              <a:ext uri="{FF2B5EF4-FFF2-40B4-BE49-F238E27FC236}">
                <a16:creationId xmlns:a16="http://schemas.microsoft.com/office/drawing/2014/main" id="{44D2FFFA-7BD7-49EF-82FA-A6C425DB1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第７章　图</a:t>
            </a:r>
          </a:p>
        </p:txBody>
      </p:sp>
    </p:spTree>
    <p:extLst>
      <p:ext uri="{BB962C8B-B14F-4D97-AF65-F5344CB8AC3E}">
        <p14:creationId xmlns:p14="http://schemas.microsoft.com/office/powerpoint/2010/main" val="174084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9697448F-F61F-4017-9A9D-135492802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60550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Dijkstra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算法（思想）</a:t>
            </a:r>
          </a:p>
        </p:txBody>
      </p:sp>
      <p:sp>
        <p:nvSpPr>
          <p:cNvPr id="118787" name="Text Box 3">
            <a:extLst>
              <a:ext uri="{FF2B5EF4-FFF2-40B4-BE49-F238E27FC236}">
                <a16:creationId xmlns:a16="http://schemas.microsoft.com/office/drawing/2014/main" id="{5A3AFEEC-B688-460F-B71E-4B72574B2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4D030D5-959D-4DD8-A11D-53304D389B6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5</a:t>
            </a:fld>
            <a:endParaRPr lang="en-US" altLang="zh-CN" sz="2400"/>
          </a:p>
        </p:txBody>
      </p:sp>
      <p:sp>
        <p:nvSpPr>
          <p:cNvPr id="118788" name="Text Box 4">
            <a:extLst>
              <a:ext uri="{FF2B5EF4-FFF2-40B4-BE49-F238E27FC236}">
                <a16:creationId xmlns:a16="http://schemas.microsoft.com/office/drawing/2014/main" id="{B992DA8B-E950-4917-BFBA-26544718B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第五节　最短路径</a:t>
            </a:r>
          </a:p>
        </p:txBody>
      </p:sp>
      <p:sp>
        <p:nvSpPr>
          <p:cNvPr id="118789" name="Rectangle 5">
            <a:extLst>
              <a:ext uri="{FF2B5EF4-FFF2-40B4-BE49-F238E27FC236}">
                <a16:creationId xmlns:a16="http://schemas.microsoft.com/office/drawing/2014/main" id="{739CCA98-CB5A-4D5F-9A83-23C55D233A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6755" y="2614272"/>
            <a:ext cx="8373717" cy="4038600"/>
          </a:xfrm>
        </p:spPr>
        <p:txBody>
          <a:bodyPr/>
          <a:lstStyle/>
          <a:p>
            <a:pPr lvl="1" eaLnBrk="1" hangingPunct="1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另一种是从已求得最短路径的点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vp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到该点有弧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&lt;v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,v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存在，且弧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&lt;v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,v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&lt;v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,v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上的权值之和小于弧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&lt;v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,v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的权值。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类推到一般情况，假设已求得最短路径的顶点集合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S={v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p1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,v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p2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,…v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pk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，则下一条最短路径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设终点为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x&gt;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：或者为弧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&lt;v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,x&gt;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，或者为一条只经过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中的某些顶点而最后到达终点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的路径。</a:t>
            </a:r>
          </a:p>
        </p:txBody>
      </p:sp>
      <p:sp>
        <p:nvSpPr>
          <p:cNvPr id="118790" name="Rectangle 6">
            <a:extLst>
              <a:ext uri="{FF2B5EF4-FFF2-40B4-BE49-F238E27FC236}">
                <a16:creationId xmlns:a16="http://schemas.microsoft.com/office/drawing/2014/main" id="{44D2FFFA-7BD7-49EF-82FA-A6C425DB1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第７章　图</a:t>
            </a:r>
          </a:p>
        </p:txBody>
      </p:sp>
    </p:spTree>
    <p:extLst>
      <p:ext uri="{BB962C8B-B14F-4D97-AF65-F5344CB8AC3E}">
        <p14:creationId xmlns:p14="http://schemas.microsoft.com/office/powerpoint/2010/main" val="333482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9697448F-F61F-4017-9A9D-135492802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Dijkstra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118787" name="Text Box 3">
            <a:extLst>
              <a:ext uri="{FF2B5EF4-FFF2-40B4-BE49-F238E27FC236}">
                <a16:creationId xmlns:a16="http://schemas.microsoft.com/office/drawing/2014/main" id="{5A3AFEEC-B688-460F-B71E-4B72574B2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0432" y="6400800"/>
            <a:ext cx="68356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4D030D5-959D-4DD8-A11D-53304D389B6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6</a:t>
            </a:fld>
            <a:endParaRPr lang="en-US" altLang="zh-CN" sz="2400" dirty="0"/>
          </a:p>
        </p:txBody>
      </p:sp>
      <p:sp>
        <p:nvSpPr>
          <p:cNvPr id="118788" name="Text Box 4">
            <a:extLst>
              <a:ext uri="{FF2B5EF4-FFF2-40B4-BE49-F238E27FC236}">
                <a16:creationId xmlns:a16="http://schemas.microsoft.com/office/drawing/2014/main" id="{B992DA8B-E950-4917-BFBA-26544718B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第五节　最短路径</a:t>
            </a:r>
          </a:p>
        </p:txBody>
      </p:sp>
      <p:sp>
        <p:nvSpPr>
          <p:cNvPr id="118789" name="Rectangle 5">
            <a:extLst>
              <a:ext uri="{FF2B5EF4-FFF2-40B4-BE49-F238E27FC236}">
                <a16:creationId xmlns:a16="http://schemas.microsoft.com/office/drawing/2014/main" id="{739CCA98-CB5A-4D5F-9A83-23C55D233A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548688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Dijkstra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算法中，引进了一个辅助向量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每个分量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D[i]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表示当前所找到的从始点到每个终点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的最短路径长度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D[i]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初值为始点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到各终点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的直接距离，即若从始点到某终点有(出)弧，则为弧上的权值，否则为∞</a:t>
            </a:r>
          </a:p>
        </p:txBody>
      </p:sp>
      <p:sp>
        <p:nvSpPr>
          <p:cNvPr id="118790" name="Rectangle 6">
            <a:extLst>
              <a:ext uri="{FF2B5EF4-FFF2-40B4-BE49-F238E27FC236}">
                <a16:creationId xmlns:a16="http://schemas.microsoft.com/office/drawing/2014/main" id="{44D2FFFA-7BD7-49EF-82FA-A6C425DB1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第７章　图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A26E8AE3-4679-4A7B-A681-760B67ADA0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Dijkstra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119811" name="Text Box 4">
            <a:extLst>
              <a:ext uri="{FF2B5EF4-FFF2-40B4-BE49-F238E27FC236}">
                <a16:creationId xmlns:a16="http://schemas.microsoft.com/office/drawing/2014/main" id="{CE0C6E2C-6B1C-4A75-B949-07DA11A5F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第五节　最短路径</a:t>
            </a:r>
          </a:p>
        </p:txBody>
      </p:sp>
      <p:sp>
        <p:nvSpPr>
          <p:cNvPr id="119812" name="Rectangle 5">
            <a:extLst>
              <a:ext uri="{FF2B5EF4-FFF2-40B4-BE49-F238E27FC236}">
                <a16:creationId xmlns:a16="http://schemas.microsoft.com/office/drawing/2014/main" id="{7564202B-904A-420C-B093-923D034F15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对于下图，如果0是始点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D[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的初值为：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D[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]={∞,5,∞,7,15}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显然，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D[j]=Min{D[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] | 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b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V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是从始点出发的长度最短的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一条最短路径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19813" name="Rectangle 6">
            <a:extLst>
              <a:ext uri="{FF2B5EF4-FFF2-40B4-BE49-F238E27FC236}">
                <a16:creationId xmlns:a16="http://schemas.microsoft.com/office/drawing/2014/main" id="{F125D60F-8940-4082-82F5-C97750591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第７章　图</a:t>
            </a:r>
          </a:p>
        </p:txBody>
      </p:sp>
      <p:grpSp>
        <p:nvGrpSpPr>
          <p:cNvPr id="119814" name="Group 7">
            <a:extLst>
              <a:ext uri="{FF2B5EF4-FFF2-40B4-BE49-F238E27FC236}">
                <a16:creationId xmlns:a16="http://schemas.microsoft.com/office/drawing/2014/main" id="{8AB297E0-89FA-4BDC-AF50-C1A95CD34D3C}"/>
              </a:ext>
            </a:extLst>
          </p:cNvPr>
          <p:cNvGrpSpPr>
            <a:grpSpLocks/>
          </p:cNvGrpSpPr>
          <p:nvPr/>
        </p:nvGrpSpPr>
        <p:grpSpPr bwMode="auto">
          <a:xfrm>
            <a:off x="6572250" y="4714875"/>
            <a:ext cx="2362200" cy="1905000"/>
            <a:chOff x="4032" y="3259"/>
            <a:chExt cx="1296" cy="1056"/>
          </a:xfrm>
        </p:grpSpPr>
        <p:grpSp>
          <p:nvGrpSpPr>
            <p:cNvPr id="119816" name="Group 8">
              <a:extLst>
                <a:ext uri="{FF2B5EF4-FFF2-40B4-BE49-F238E27FC236}">
                  <a16:creationId xmlns:a16="http://schemas.microsoft.com/office/drawing/2014/main" id="{69D8ABC0-FD82-4404-931E-1F9D1A8EB4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3259"/>
              <a:ext cx="1296" cy="1056"/>
              <a:chOff x="3696" y="2784"/>
              <a:chExt cx="1920" cy="1536"/>
            </a:xfrm>
          </p:grpSpPr>
          <p:sp>
            <p:nvSpPr>
              <p:cNvPr id="119823" name="Line 9">
                <a:extLst>
                  <a:ext uri="{FF2B5EF4-FFF2-40B4-BE49-F238E27FC236}">
                    <a16:creationId xmlns:a16="http://schemas.microsoft.com/office/drawing/2014/main" id="{C74FD245-BBF5-454A-AAFF-71FFAA2BA8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52" y="2976"/>
                <a:ext cx="624" cy="384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19824" name="Line 10">
                <a:extLst>
                  <a:ext uri="{FF2B5EF4-FFF2-40B4-BE49-F238E27FC236}">
                    <a16:creationId xmlns:a16="http://schemas.microsoft.com/office/drawing/2014/main" id="{A0EF989B-C82D-40FA-B16C-8FCD3F9A30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3504"/>
                <a:ext cx="240" cy="57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19825" name="Line 11">
                <a:extLst>
                  <a:ext uri="{FF2B5EF4-FFF2-40B4-BE49-F238E27FC236}">
                    <a16:creationId xmlns:a16="http://schemas.microsoft.com/office/drawing/2014/main" id="{1EC3318A-7D53-401D-A8A6-B074F049AA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928"/>
                <a:ext cx="672" cy="384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19826" name="Line 12">
                <a:extLst>
                  <a:ext uri="{FF2B5EF4-FFF2-40B4-BE49-F238E27FC236}">
                    <a16:creationId xmlns:a16="http://schemas.microsoft.com/office/drawing/2014/main" id="{291FD8A5-317B-4575-96EE-30788B8A4F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04" y="2976"/>
                <a:ext cx="384" cy="105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19827" name="Line 13">
                <a:extLst>
                  <a:ext uri="{FF2B5EF4-FFF2-40B4-BE49-F238E27FC236}">
                    <a16:creationId xmlns:a16="http://schemas.microsoft.com/office/drawing/2014/main" id="{C8025198-BE35-46AC-A749-92D08C225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4176"/>
                <a:ext cx="720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19828" name="Line 14">
                <a:extLst>
                  <a:ext uri="{FF2B5EF4-FFF2-40B4-BE49-F238E27FC236}">
                    <a16:creationId xmlns:a16="http://schemas.microsoft.com/office/drawing/2014/main" id="{F4AE4B3E-115A-4672-AEFE-23461226A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3552"/>
                <a:ext cx="1152" cy="57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19829" name="Oval 15">
                <a:extLst>
                  <a:ext uri="{FF2B5EF4-FFF2-40B4-BE49-F238E27FC236}">
                    <a16:creationId xmlns:a16="http://schemas.microsoft.com/office/drawing/2014/main" id="{784CF4C8-B876-4853-BE36-D91726CF7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264"/>
                <a:ext cx="288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19830" name="Oval 16">
                <a:extLst>
                  <a:ext uri="{FF2B5EF4-FFF2-40B4-BE49-F238E27FC236}">
                    <a16:creationId xmlns:a16="http://schemas.microsoft.com/office/drawing/2014/main" id="{717F204F-CBDA-4723-862B-B6CAC78F4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4049"/>
                <a:ext cx="288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19831" name="Oval 17">
                <a:extLst>
                  <a:ext uri="{FF2B5EF4-FFF2-40B4-BE49-F238E27FC236}">
                    <a16:creationId xmlns:a16="http://schemas.microsoft.com/office/drawing/2014/main" id="{7D577FFD-BD75-4525-BB90-77C34EB12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4049"/>
                <a:ext cx="288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119832" name="Oval 18">
                <a:extLst>
                  <a:ext uri="{FF2B5EF4-FFF2-40B4-BE49-F238E27FC236}">
                    <a16:creationId xmlns:a16="http://schemas.microsoft.com/office/drawing/2014/main" id="{8B4B8971-9678-4631-90C3-1E08274C2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8" y="3312"/>
                <a:ext cx="288" cy="270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119833" name="Oval 19">
                <a:extLst>
                  <a:ext uri="{FF2B5EF4-FFF2-40B4-BE49-F238E27FC236}">
                    <a16:creationId xmlns:a16="http://schemas.microsoft.com/office/drawing/2014/main" id="{1F442902-5C4C-4880-956E-25EDE5BED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784"/>
                <a:ext cx="288" cy="270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119817" name="Text Box 20">
              <a:extLst>
                <a:ext uri="{FF2B5EF4-FFF2-40B4-BE49-F238E27FC236}">
                  <a16:creationId xmlns:a16="http://schemas.microsoft.com/office/drawing/2014/main" id="{E0A103A1-3494-4A5C-8985-B8739A50E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264"/>
              <a:ext cx="240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119818" name="Text Box 21">
              <a:extLst>
                <a:ext uri="{FF2B5EF4-FFF2-40B4-BE49-F238E27FC236}">
                  <a16:creationId xmlns:a16="http://schemas.microsoft.com/office/drawing/2014/main" id="{9FCCF542-E87C-4C7E-8280-522309B98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3840"/>
              <a:ext cx="240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119819" name="Text Box 22">
              <a:extLst>
                <a:ext uri="{FF2B5EF4-FFF2-40B4-BE49-F238E27FC236}">
                  <a16:creationId xmlns:a16="http://schemas.microsoft.com/office/drawing/2014/main" id="{313350DF-858A-4FC9-8CD1-2148EAB7A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264"/>
              <a:ext cx="38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15</a:t>
              </a:r>
            </a:p>
          </p:txBody>
        </p:sp>
        <p:sp>
          <p:nvSpPr>
            <p:cNvPr id="119820" name="Text Box 23">
              <a:extLst>
                <a:ext uri="{FF2B5EF4-FFF2-40B4-BE49-F238E27FC236}">
                  <a16:creationId xmlns:a16="http://schemas.microsoft.com/office/drawing/2014/main" id="{A27A8BA9-8461-4504-8E52-82C1D8EB2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840"/>
              <a:ext cx="240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19821" name="Text Box 24">
              <a:extLst>
                <a:ext uri="{FF2B5EF4-FFF2-40B4-BE49-F238E27FC236}">
                  <a16:creationId xmlns:a16="http://schemas.microsoft.com/office/drawing/2014/main" id="{2C543DCB-9DB1-4C10-9BEE-7677A1F142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552"/>
              <a:ext cx="240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119822" name="Text Box 25">
              <a:extLst>
                <a:ext uri="{FF2B5EF4-FFF2-40B4-BE49-F238E27FC236}">
                  <a16:creationId xmlns:a16="http://schemas.microsoft.com/office/drawing/2014/main" id="{50A5F0B1-3F80-45D4-816E-6D4F0EA8F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989"/>
              <a:ext cx="240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2</a:t>
              </a:r>
            </a:p>
          </p:txBody>
        </p:sp>
      </p:grpSp>
      <p:sp>
        <p:nvSpPr>
          <p:cNvPr id="119815" name="Text Box 26">
            <a:extLst>
              <a:ext uri="{FF2B5EF4-FFF2-40B4-BE49-F238E27FC236}">
                <a16:creationId xmlns:a16="http://schemas.microsoft.com/office/drawing/2014/main" id="{72B41252-3442-45EF-9F37-62194E0CF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2028" y="6421883"/>
            <a:ext cx="885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B4AC7C7-85C7-4633-A320-9A6844BBEF6F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7</a:t>
            </a:fld>
            <a:endParaRPr lang="en-US" altLang="zh-C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E7495ED7-E503-4511-8A4D-BFB7DB8AD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Dijkstra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120835" name="Text Box 3">
            <a:extLst>
              <a:ext uri="{FF2B5EF4-FFF2-40B4-BE49-F238E27FC236}">
                <a16:creationId xmlns:a16="http://schemas.microsoft.com/office/drawing/2014/main" id="{84C8528A-C32A-4772-BCD1-4A301C6BA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第五节　最短路径</a:t>
            </a:r>
          </a:p>
        </p:txBody>
      </p:sp>
      <p:sp>
        <p:nvSpPr>
          <p:cNvPr id="339972" name="Rectangle 4">
            <a:extLst>
              <a:ext uri="{FF2B5EF4-FFF2-40B4-BE49-F238E27FC236}">
                <a16:creationId xmlns:a16="http://schemas.microsoft.com/office/drawing/2014/main" id="{70699BE1-AE85-4F3B-A8F8-C919B43034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b="1" dirty="0">
                <a:latin typeface="黑体" pitchFamily="2" charset="-122"/>
                <a:ea typeface="黑体" pitchFamily="2" charset="-122"/>
              </a:rPr>
              <a:t>设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S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为已求得的最短路径的终点的集合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b="1" dirty="0">
                <a:latin typeface="黑体" pitchFamily="2" charset="-122"/>
                <a:ea typeface="黑体" pitchFamily="2" charset="-122"/>
              </a:rPr>
              <a:t>下一条最短路径(设其终点为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b="1" baseline="-25000" dirty="0"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为以下之一：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黑体" pitchFamily="2" charset="-122"/>
                <a:ea typeface="黑体" pitchFamily="2" charset="-122"/>
              </a:rPr>
              <a:t>1.中间只经过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S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中的顶点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j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而后到达顶点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b="1" baseline="-25000" dirty="0"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的路径</a:t>
            </a:r>
            <a:endParaRPr lang="en-US" altLang="zh-CN" b="1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弧&lt;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b="1" baseline="-25000" dirty="0">
                <a:latin typeface="黑体" pitchFamily="2" charset="-122"/>
                <a:ea typeface="黑体" pitchFamily="2" charset="-122"/>
              </a:rPr>
              <a:t>0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,v</a:t>
            </a:r>
            <a:r>
              <a:rPr lang="en-US" altLang="zh-CN" b="1" baseline="-25000" dirty="0"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&gt;</a:t>
            </a:r>
            <a:endParaRPr lang="zh-CN" altLang="en-US" b="1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b="1" dirty="0">
                <a:latin typeface="黑体" pitchFamily="2" charset="-122"/>
                <a:ea typeface="黑体" pitchFamily="2" charset="-122"/>
              </a:rPr>
              <a:t>D[</a:t>
            </a:r>
            <a:r>
              <a:rPr lang="en-US" altLang="zh-CN" b="1" dirty="0" err="1"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]=Min{</a:t>
            </a:r>
            <a:r>
              <a:rPr lang="en-US" altLang="zh-CN" b="1" dirty="0">
                <a:latin typeface="黑体" pitchFamily="2" charset="-122"/>
                <a:ea typeface="黑体" pitchFamily="2" charset="-122"/>
                <a:sym typeface="Symbol" pitchFamily="18" charset="2"/>
              </a:rPr>
              <a:t>&lt;v</a:t>
            </a:r>
            <a:r>
              <a:rPr lang="en-US" altLang="zh-CN" b="1" baseline="-25000" dirty="0">
                <a:latin typeface="黑体" pitchFamily="2" charset="-122"/>
                <a:ea typeface="黑体" pitchFamily="2" charset="-122"/>
                <a:sym typeface="Symbol" pitchFamily="18" charset="2"/>
              </a:rPr>
              <a:t>0</a:t>
            </a:r>
            <a:r>
              <a:rPr lang="en-US" altLang="zh-CN" b="1" dirty="0">
                <a:latin typeface="黑体" pitchFamily="2" charset="-122"/>
                <a:ea typeface="黑体" pitchFamily="2" charset="-122"/>
                <a:sym typeface="Symbol" pitchFamily="18" charset="2"/>
              </a:rPr>
              <a:t>,v</a:t>
            </a:r>
            <a:r>
              <a:rPr lang="en-US" altLang="zh-CN" b="1" baseline="-25000" dirty="0">
                <a:latin typeface="黑体" pitchFamily="2" charset="-122"/>
                <a:ea typeface="黑体" pitchFamily="2" charset="-122"/>
                <a:sym typeface="Symbol" pitchFamily="18" charset="2"/>
              </a:rPr>
              <a:t>i</a:t>
            </a:r>
            <a:r>
              <a:rPr lang="en-US" altLang="zh-CN" b="1" dirty="0">
                <a:latin typeface="黑体" pitchFamily="2" charset="-122"/>
                <a:ea typeface="黑体" pitchFamily="2" charset="-122"/>
                <a:sym typeface="Symbol" pitchFamily="18" charset="2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黑体" pitchFamily="2" charset="-122"/>
                <a:ea typeface="黑体" pitchFamily="2" charset="-122"/>
                <a:sym typeface="Symbol" pitchFamily="18" charset="2"/>
              </a:rPr>
              <a:t>        or D[j]+&lt;</a:t>
            </a:r>
            <a:r>
              <a:rPr lang="en-US" altLang="zh-CN" b="1" dirty="0" err="1">
                <a:latin typeface="黑体" pitchFamily="2" charset="-122"/>
                <a:ea typeface="黑体" pitchFamily="2" charset="-122"/>
                <a:sym typeface="Symbol" pitchFamily="18" charset="2"/>
              </a:rPr>
              <a:t>v</a:t>
            </a:r>
            <a:r>
              <a:rPr lang="en-US" altLang="zh-CN" b="1" baseline="-25000" dirty="0" err="1">
                <a:latin typeface="黑体" pitchFamily="2" charset="-122"/>
                <a:ea typeface="黑体" pitchFamily="2" charset="-122"/>
                <a:sym typeface="Symbol" pitchFamily="18" charset="2"/>
              </a:rPr>
              <a:t>j</a:t>
            </a:r>
            <a:r>
              <a:rPr lang="en-US" altLang="zh-CN" b="1" dirty="0" err="1">
                <a:latin typeface="黑体" pitchFamily="2" charset="-122"/>
                <a:ea typeface="黑体" pitchFamily="2" charset="-122"/>
                <a:sym typeface="Symbol" pitchFamily="18" charset="2"/>
              </a:rPr>
              <a:t>,v</a:t>
            </a:r>
            <a:r>
              <a:rPr lang="en-US" altLang="zh-CN" b="1" baseline="-25000" dirty="0" err="1">
                <a:latin typeface="黑体" pitchFamily="2" charset="-122"/>
                <a:ea typeface="黑体" pitchFamily="2" charset="-122"/>
                <a:sym typeface="Symbol" pitchFamily="18" charset="2"/>
              </a:rPr>
              <a:t>i</a:t>
            </a:r>
            <a:r>
              <a:rPr lang="en-US" altLang="zh-CN" b="1" dirty="0">
                <a:latin typeface="黑体" pitchFamily="2" charset="-122"/>
                <a:ea typeface="黑体" pitchFamily="2" charset="-122"/>
                <a:sym typeface="Symbol" pitchFamily="18" charset="2"/>
              </a:rPr>
              <a:t>&gt;} </a:t>
            </a:r>
            <a:r>
              <a:rPr lang="en-US" altLang="zh-CN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sym typeface="Symbol" pitchFamily="18" charset="2"/>
              </a:rPr>
              <a:t></a:t>
            </a:r>
            <a:r>
              <a:rPr lang="en-US" altLang="zh-CN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V-S</a:t>
            </a: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</a:p>
        </p:txBody>
      </p:sp>
      <p:sp>
        <p:nvSpPr>
          <p:cNvPr id="120837" name="Rectangle 5">
            <a:extLst>
              <a:ext uri="{FF2B5EF4-FFF2-40B4-BE49-F238E27FC236}">
                <a16:creationId xmlns:a16="http://schemas.microsoft.com/office/drawing/2014/main" id="{740D1B94-2196-4576-A968-1E67F632E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第７章　图</a:t>
            </a:r>
          </a:p>
        </p:txBody>
      </p:sp>
      <p:grpSp>
        <p:nvGrpSpPr>
          <p:cNvPr id="120838" name="Group 25">
            <a:extLst>
              <a:ext uri="{FF2B5EF4-FFF2-40B4-BE49-F238E27FC236}">
                <a16:creationId xmlns:a16="http://schemas.microsoft.com/office/drawing/2014/main" id="{55C81B11-608C-40BB-A846-6E7403FFA39A}"/>
              </a:ext>
            </a:extLst>
          </p:cNvPr>
          <p:cNvGrpSpPr>
            <a:grpSpLocks/>
          </p:cNvGrpSpPr>
          <p:nvPr/>
        </p:nvGrpSpPr>
        <p:grpSpPr bwMode="auto">
          <a:xfrm>
            <a:off x="6627636" y="4838700"/>
            <a:ext cx="2362200" cy="1905000"/>
            <a:chOff x="4032" y="3259"/>
            <a:chExt cx="1296" cy="1056"/>
          </a:xfrm>
        </p:grpSpPr>
        <p:grpSp>
          <p:nvGrpSpPr>
            <p:cNvPr id="120840" name="Group 26">
              <a:extLst>
                <a:ext uri="{FF2B5EF4-FFF2-40B4-BE49-F238E27FC236}">
                  <a16:creationId xmlns:a16="http://schemas.microsoft.com/office/drawing/2014/main" id="{02CB9BB6-E0B8-4398-8031-D3DC9D98CB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3259"/>
              <a:ext cx="1296" cy="1056"/>
              <a:chOff x="3696" y="2784"/>
              <a:chExt cx="1920" cy="1536"/>
            </a:xfrm>
          </p:grpSpPr>
          <p:sp>
            <p:nvSpPr>
              <p:cNvPr id="120847" name="Line 27">
                <a:extLst>
                  <a:ext uri="{FF2B5EF4-FFF2-40B4-BE49-F238E27FC236}">
                    <a16:creationId xmlns:a16="http://schemas.microsoft.com/office/drawing/2014/main" id="{BA7FCC8D-1D49-437F-9D22-82B63DC19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52" y="2976"/>
                <a:ext cx="624" cy="384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20848" name="Line 28">
                <a:extLst>
                  <a:ext uri="{FF2B5EF4-FFF2-40B4-BE49-F238E27FC236}">
                    <a16:creationId xmlns:a16="http://schemas.microsoft.com/office/drawing/2014/main" id="{E8171B2A-48FE-4D02-8817-6289097116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3504"/>
                <a:ext cx="240" cy="57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20849" name="Line 29">
                <a:extLst>
                  <a:ext uri="{FF2B5EF4-FFF2-40B4-BE49-F238E27FC236}">
                    <a16:creationId xmlns:a16="http://schemas.microsoft.com/office/drawing/2014/main" id="{0AC5927D-70B2-409B-AE31-D024F72CBF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928"/>
                <a:ext cx="672" cy="384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20850" name="Line 30">
                <a:extLst>
                  <a:ext uri="{FF2B5EF4-FFF2-40B4-BE49-F238E27FC236}">
                    <a16:creationId xmlns:a16="http://schemas.microsoft.com/office/drawing/2014/main" id="{72086280-AD20-457B-B374-DB2A8E3C32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04" y="2976"/>
                <a:ext cx="384" cy="105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20851" name="Line 31">
                <a:extLst>
                  <a:ext uri="{FF2B5EF4-FFF2-40B4-BE49-F238E27FC236}">
                    <a16:creationId xmlns:a16="http://schemas.microsoft.com/office/drawing/2014/main" id="{4973880E-523B-47F7-9F9D-D2E300AF8F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4176"/>
                <a:ext cx="720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20852" name="Line 32">
                <a:extLst>
                  <a:ext uri="{FF2B5EF4-FFF2-40B4-BE49-F238E27FC236}">
                    <a16:creationId xmlns:a16="http://schemas.microsoft.com/office/drawing/2014/main" id="{DC130A3C-1349-4BE3-85E2-6F5079DBB9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3552"/>
                <a:ext cx="1152" cy="57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20853" name="Oval 33">
                <a:extLst>
                  <a:ext uri="{FF2B5EF4-FFF2-40B4-BE49-F238E27FC236}">
                    <a16:creationId xmlns:a16="http://schemas.microsoft.com/office/drawing/2014/main" id="{BFA7A004-9915-4E0F-9515-468EFA3F7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264"/>
                <a:ext cx="288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20854" name="Oval 34">
                <a:extLst>
                  <a:ext uri="{FF2B5EF4-FFF2-40B4-BE49-F238E27FC236}">
                    <a16:creationId xmlns:a16="http://schemas.microsoft.com/office/drawing/2014/main" id="{FD956CC1-6735-485C-A06C-F10480014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4049"/>
                <a:ext cx="288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20855" name="Oval 35">
                <a:extLst>
                  <a:ext uri="{FF2B5EF4-FFF2-40B4-BE49-F238E27FC236}">
                    <a16:creationId xmlns:a16="http://schemas.microsoft.com/office/drawing/2014/main" id="{7A5B028B-0594-48DC-B85D-AE6A5559B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4049"/>
                <a:ext cx="288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120856" name="Oval 36">
                <a:extLst>
                  <a:ext uri="{FF2B5EF4-FFF2-40B4-BE49-F238E27FC236}">
                    <a16:creationId xmlns:a16="http://schemas.microsoft.com/office/drawing/2014/main" id="{0D10F563-F3BF-4396-BC0E-30F04429B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8" y="3312"/>
                <a:ext cx="288" cy="270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120857" name="Oval 37">
                <a:extLst>
                  <a:ext uri="{FF2B5EF4-FFF2-40B4-BE49-F238E27FC236}">
                    <a16:creationId xmlns:a16="http://schemas.microsoft.com/office/drawing/2014/main" id="{3B84583F-B705-4B73-9D98-EB5B4786F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784"/>
                <a:ext cx="288" cy="270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120841" name="Text Box 38">
              <a:extLst>
                <a:ext uri="{FF2B5EF4-FFF2-40B4-BE49-F238E27FC236}">
                  <a16:creationId xmlns:a16="http://schemas.microsoft.com/office/drawing/2014/main" id="{C9EDDD76-84FD-4D73-A49A-59AB5340E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264"/>
              <a:ext cx="240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120842" name="Text Box 39">
              <a:extLst>
                <a:ext uri="{FF2B5EF4-FFF2-40B4-BE49-F238E27FC236}">
                  <a16:creationId xmlns:a16="http://schemas.microsoft.com/office/drawing/2014/main" id="{9EA0F68B-C9E8-49A2-BF34-106C16535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3840"/>
              <a:ext cx="240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120843" name="Text Box 40">
              <a:extLst>
                <a:ext uri="{FF2B5EF4-FFF2-40B4-BE49-F238E27FC236}">
                  <a16:creationId xmlns:a16="http://schemas.microsoft.com/office/drawing/2014/main" id="{9539B9B7-9818-4A0B-93AC-E0CF3A847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264"/>
              <a:ext cx="38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15</a:t>
              </a:r>
            </a:p>
          </p:txBody>
        </p:sp>
        <p:sp>
          <p:nvSpPr>
            <p:cNvPr id="120844" name="Text Box 41">
              <a:extLst>
                <a:ext uri="{FF2B5EF4-FFF2-40B4-BE49-F238E27FC236}">
                  <a16:creationId xmlns:a16="http://schemas.microsoft.com/office/drawing/2014/main" id="{AB97C295-6A12-4C32-B443-7CE9ADBA0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840"/>
              <a:ext cx="240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20845" name="Text Box 42">
              <a:extLst>
                <a:ext uri="{FF2B5EF4-FFF2-40B4-BE49-F238E27FC236}">
                  <a16:creationId xmlns:a16="http://schemas.microsoft.com/office/drawing/2014/main" id="{DCE268E4-41F2-4EB0-B1E3-6C7FFF83A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552"/>
              <a:ext cx="240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120846" name="Text Box 43">
              <a:extLst>
                <a:ext uri="{FF2B5EF4-FFF2-40B4-BE49-F238E27FC236}">
                  <a16:creationId xmlns:a16="http://schemas.microsoft.com/office/drawing/2014/main" id="{72772470-CBAF-4BF8-A894-3767E5EB6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989"/>
              <a:ext cx="240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2</a:t>
              </a:r>
            </a:p>
          </p:txBody>
        </p:sp>
      </p:grpSp>
      <p:sp>
        <p:nvSpPr>
          <p:cNvPr id="120839" name="Text Box 44">
            <a:extLst>
              <a:ext uri="{FF2B5EF4-FFF2-40B4-BE49-F238E27FC236}">
                <a16:creationId xmlns:a16="http://schemas.microsoft.com/office/drawing/2014/main" id="{10A7D58E-BC05-4EBB-930A-15506203A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1791" y="6391276"/>
            <a:ext cx="78457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8074D43A-33B7-4F27-BD95-35EEB19DC24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8</a:t>
            </a:fld>
            <a:endParaRPr lang="en-US" altLang="zh-C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2DD78A02-DA95-4E2C-A78A-3EF62CF54F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Dijkstra</a:t>
            </a:r>
            <a:r>
              <a:rPr lang="zh-CN" altLang="en-US" sz="32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124931" name="Text Box 3">
            <a:extLst>
              <a:ext uri="{FF2B5EF4-FFF2-40B4-BE49-F238E27FC236}">
                <a16:creationId xmlns:a16="http://schemas.microsoft.com/office/drawing/2014/main" id="{112D5F75-C929-413A-B752-4B77E491A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第五节　最短路径</a:t>
            </a:r>
          </a:p>
        </p:txBody>
      </p:sp>
      <p:sp>
        <p:nvSpPr>
          <p:cNvPr id="124932" name="Rectangle 5">
            <a:extLst>
              <a:ext uri="{FF2B5EF4-FFF2-40B4-BE49-F238E27FC236}">
                <a16:creationId xmlns:a16="http://schemas.microsoft.com/office/drawing/2014/main" id="{B5790EB8-91B5-461E-83E1-048CABF4A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第７章　图</a:t>
            </a:r>
          </a:p>
        </p:txBody>
      </p:sp>
      <p:graphicFrame>
        <p:nvGraphicFramePr>
          <p:cNvPr id="341112" name="Group 120">
            <a:extLst>
              <a:ext uri="{FF2B5EF4-FFF2-40B4-BE49-F238E27FC236}">
                <a16:creationId xmlns:a16="http://schemas.microsoft.com/office/drawing/2014/main" id="{9AAFD794-4541-4C1C-9DAA-68827D755DED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819400"/>
          <a:ext cx="6359525" cy="3957639"/>
        </p:xfrm>
        <a:graphic>
          <a:graphicData uri="http://schemas.openxmlformats.org/drawingml/2006/table">
            <a:tbl>
              <a:tblPr/>
              <a:tblGrid>
                <a:gridCol w="1271588">
                  <a:extLst>
                    <a:ext uri="{9D8B030D-6E8A-4147-A177-3AD203B41FA5}">
                      <a16:colId xmlns:a16="http://schemas.microsoft.com/office/drawing/2014/main" val="1541590161"/>
                    </a:ext>
                  </a:extLst>
                </a:gridCol>
                <a:gridCol w="1271587">
                  <a:extLst>
                    <a:ext uri="{9D8B030D-6E8A-4147-A177-3AD203B41FA5}">
                      <a16:colId xmlns:a16="http://schemas.microsoft.com/office/drawing/2014/main" val="992806986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1592614885"/>
                    </a:ext>
                  </a:extLst>
                </a:gridCol>
                <a:gridCol w="1271588">
                  <a:extLst>
                    <a:ext uri="{9D8B030D-6E8A-4147-A177-3AD203B41FA5}">
                      <a16:colId xmlns:a16="http://schemas.microsoft.com/office/drawing/2014/main" val="621515683"/>
                    </a:ext>
                  </a:extLst>
                </a:gridCol>
                <a:gridCol w="1271587">
                  <a:extLst>
                    <a:ext uri="{9D8B030D-6E8A-4147-A177-3AD203B41FA5}">
                      <a16:colId xmlns:a16="http://schemas.microsoft.com/office/drawing/2014/main" val="609991499"/>
                    </a:ext>
                  </a:extLst>
                </a:gridCol>
              </a:tblGrid>
              <a:tr h="48263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顶点</a:t>
                      </a:r>
                    </a:p>
                  </a:txBody>
                  <a:tcPr marL="0" marR="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D[i]</a:t>
                      </a:r>
                    </a:p>
                  </a:txBody>
                  <a:tcPr marL="0" marR="0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633092"/>
                  </a:ext>
                </a:extLst>
              </a:tr>
              <a:tr h="6706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{0,1}</a:t>
                      </a:r>
                    </a:p>
                  </a:txBody>
                  <a:tcPr marL="0" marR="0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040657"/>
                  </a:ext>
                </a:extLst>
              </a:tr>
              <a:tr h="6706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marL="0" marR="0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BDC0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{0,1,2}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{0,3,2}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938141"/>
                  </a:ext>
                </a:extLst>
              </a:tr>
              <a:tr h="6706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{0,3}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{0,3}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691663"/>
                  </a:ext>
                </a:extLst>
              </a:tr>
              <a:tr h="6706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{0,4}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{0,4}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{0,4}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{0,3,2,4}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406693"/>
                  </a:ext>
                </a:extLst>
              </a:tr>
              <a:tr h="396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终点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j</a:t>
                      </a:r>
                    </a:p>
                  </a:txBody>
                  <a:tcPr marL="0" marR="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101772"/>
                  </a:ext>
                </a:extLst>
              </a:tr>
              <a:tr h="396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0" marR="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{0,1}</a:t>
                      </a:r>
                    </a:p>
                  </a:txBody>
                  <a:tcPr marL="0" marR="0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{0,1,3}</a:t>
                      </a:r>
                    </a:p>
                  </a:txBody>
                  <a:tcPr marL="0" marR="0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{0,1,3,2}</a:t>
                      </a:r>
                    </a:p>
                  </a:txBody>
                  <a:tcPr marL="0" marR="0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{0,1,3,2,4}</a:t>
                      </a:r>
                    </a:p>
                  </a:txBody>
                  <a:tcPr marL="0" marR="0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912388"/>
                  </a:ext>
                </a:extLst>
              </a:tr>
            </a:tbl>
          </a:graphicData>
        </a:graphic>
      </p:graphicFrame>
      <p:grpSp>
        <p:nvGrpSpPr>
          <p:cNvPr id="124980" name="Group 109">
            <a:extLst>
              <a:ext uri="{FF2B5EF4-FFF2-40B4-BE49-F238E27FC236}">
                <a16:creationId xmlns:a16="http://schemas.microsoft.com/office/drawing/2014/main" id="{EB0E8962-64E1-4B60-8A8C-14BA005B68BA}"/>
              </a:ext>
            </a:extLst>
          </p:cNvPr>
          <p:cNvGrpSpPr>
            <a:grpSpLocks/>
          </p:cNvGrpSpPr>
          <p:nvPr/>
        </p:nvGrpSpPr>
        <p:grpSpPr bwMode="auto">
          <a:xfrm>
            <a:off x="6732240" y="3068960"/>
            <a:ext cx="2362200" cy="1905000"/>
            <a:chOff x="4272" y="3115"/>
            <a:chExt cx="1488" cy="1200"/>
          </a:xfrm>
        </p:grpSpPr>
        <p:grpSp>
          <p:nvGrpSpPr>
            <p:cNvPr id="124982" name="Group 108">
              <a:extLst>
                <a:ext uri="{FF2B5EF4-FFF2-40B4-BE49-F238E27FC236}">
                  <a16:creationId xmlns:a16="http://schemas.microsoft.com/office/drawing/2014/main" id="{AA055E4E-1F3B-4051-8990-1D0B9801B5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3115"/>
              <a:ext cx="1488" cy="1200"/>
              <a:chOff x="4272" y="3115"/>
              <a:chExt cx="1488" cy="1200"/>
            </a:xfrm>
          </p:grpSpPr>
          <p:sp>
            <p:nvSpPr>
              <p:cNvPr id="124989" name="Line 91">
                <a:extLst>
                  <a:ext uri="{FF2B5EF4-FFF2-40B4-BE49-F238E27FC236}">
                    <a16:creationId xmlns:a16="http://schemas.microsoft.com/office/drawing/2014/main" id="{44C0B87F-4C53-48AF-A6D9-CAF3E31A17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90" y="3265"/>
                <a:ext cx="484" cy="30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24990" name="Line 92">
                <a:extLst>
                  <a:ext uri="{FF2B5EF4-FFF2-40B4-BE49-F238E27FC236}">
                    <a16:creationId xmlns:a16="http://schemas.microsoft.com/office/drawing/2014/main" id="{86F4671E-731F-4C1E-8767-978579A02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1" y="3678"/>
                <a:ext cx="186" cy="45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24991" name="Line 93">
                <a:extLst>
                  <a:ext uri="{FF2B5EF4-FFF2-40B4-BE49-F238E27FC236}">
                    <a16:creationId xmlns:a16="http://schemas.microsoft.com/office/drawing/2014/main" id="{52085C54-80EA-4730-A3F0-B1D99440AD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58" y="3228"/>
                <a:ext cx="521" cy="30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24992" name="Line 94">
                <a:extLst>
                  <a:ext uri="{FF2B5EF4-FFF2-40B4-BE49-F238E27FC236}">
                    <a16:creationId xmlns:a16="http://schemas.microsoft.com/office/drawing/2014/main" id="{EA195966-07A7-4ED2-A07A-B24B954910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53" y="3265"/>
                <a:ext cx="298" cy="825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24993" name="Line 95">
                <a:extLst>
                  <a:ext uri="{FF2B5EF4-FFF2-40B4-BE49-F238E27FC236}">
                    <a16:creationId xmlns:a16="http://schemas.microsoft.com/office/drawing/2014/main" id="{162B18C7-CE19-455D-90C2-29D56CF52A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18" y="4203"/>
                <a:ext cx="558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24994" name="Line 96">
                <a:extLst>
                  <a:ext uri="{FF2B5EF4-FFF2-40B4-BE49-F238E27FC236}">
                    <a16:creationId xmlns:a16="http://schemas.microsoft.com/office/drawing/2014/main" id="{B630A941-0795-497C-932F-56715C7437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18" y="3715"/>
                <a:ext cx="893" cy="45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24995" name="Oval 97">
                <a:extLst>
                  <a:ext uri="{FF2B5EF4-FFF2-40B4-BE49-F238E27FC236}">
                    <a16:creationId xmlns:a16="http://schemas.microsoft.com/office/drawing/2014/main" id="{13F1718D-8B01-40D5-96E5-14E567CA1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490"/>
                <a:ext cx="223" cy="212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24996" name="Oval 98">
                <a:extLst>
                  <a:ext uri="{FF2B5EF4-FFF2-40B4-BE49-F238E27FC236}">
                    <a16:creationId xmlns:a16="http://schemas.microsoft.com/office/drawing/2014/main" id="{3DD55C9C-4C9D-4143-93C3-16FFFE357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6" y="4103"/>
                <a:ext cx="224" cy="212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24997" name="Oval 99">
                <a:extLst>
                  <a:ext uri="{FF2B5EF4-FFF2-40B4-BE49-F238E27FC236}">
                    <a16:creationId xmlns:a16="http://schemas.microsoft.com/office/drawing/2014/main" id="{1000AB72-E1D6-41F1-A7A7-50FBD3E4A9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2" y="4103"/>
                <a:ext cx="224" cy="212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124998" name="Oval 100">
                <a:extLst>
                  <a:ext uri="{FF2B5EF4-FFF2-40B4-BE49-F238E27FC236}">
                    <a16:creationId xmlns:a16="http://schemas.microsoft.com/office/drawing/2014/main" id="{03132E94-CF24-44C9-BE39-3DE7B5C56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7" y="3528"/>
                <a:ext cx="223" cy="210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124999" name="Oval 101">
                <a:extLst>
                  <a:ext uri="{FF2B5EF4-FFF2-40B4-BE49-F238E27FC236}">
                    <a16:creationId xmlns:a16="http://schemas.microsoft.com/office/drawing/2014/main" id="{881507F0-79D1-4768-9BF6-9AC2E7B29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4" y="3115"/>
                <a:ext cx="224" cy="21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124983" name="Text Box 102">
              <a:extLst>
                <a:ext uri="{FF2B5EF4-FFF2-40B4-BE49-F238E27FC236}">
                  <a16:creationId xmlns:a16="http://schemas.microsoft.com/office/drawing/2014/main" id="{6563B6F5-ED6E-4B31-AD8A-C0D3A468C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2" y="3121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124984" name="Text Box 103">
              <a:extLst>
                <a:ext uri="{FF2B5EF4-FFF2-40B4-BE49-F238E27FC236}">
                  <a16:creationId xmlns:a16="http://schemas.microsoft.com/office/drawing/2014/main" id="{DF5183E2-E523-4AE6-A056-7548B310D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77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124985" name="Text Box 104">
              <a:extLst>
                <a:ext uri="{FF2B5EF4-FFF2-40B4-BE49-F238E27FC236}">
                  <a16:creationId xmlns:a16="http://schemas.microsoft.com/office/drawing/2014/main" id="{C76E88C0-787F-4CC0-A8BA-2584DA99B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9" y="3121"/>
              <a:ext cx="4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15</a:t>
              </a:r>
            </a:p>
          </p:txBody>
        </p:sp>
        <p:sp>
          <p:nvSpPr>
            <p:cNvPr id="124986" name="Text Box 105">
              <a:extLst>
                <a:ext uri="{FF2B5EF4-FFF2-40B4-BE49-F238E27FC236}">
                  <a16:creationId xmlns:a16="http://schemas.microsoft.com/office/drawing/2014/main" id="{263F2E55-C36C-441B-94B2-5F82BFEDF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8" y="377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24987" name="Text Box 106">
              <a:extLst>
                <a:ext uri="{FF2B5EF4-FFF2-40B4-BE49-F238E27FC236}">
                  <a16:creationId xmlns:a16="http://schemas.microsoft.com/office/drawing/2014/main" id="{F61B2070-FC3A-4708-A4FC-EF7F48AC6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" y="344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124988" name="Text Box 107">
              <a:extLst>
                <a:ext uri="{FF2B5EF4-FFF2-40B4-BE49-F238E27FC236}">
                  <a16:creationId xmlns:a16="http://schemas.microsoft.com/office/drawing/2014/main" id="{D6D216B0-8549-4CD7-AEEB-EAC87D959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8" y="394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2</a:t>
              </a:r>
            </a:p>
          </p:txBody>
        </p:sp>
      </p:grpSp>
      <p:sp>
        <p:nvSpPr>
          <p:cNvPr id="124981" name="Text Box 121">
            <a:extLst>
              <a:ext uri="{FF2B5EF4-FFF2-40B4-BE49-F238E27FC236}">
                <a16:creationId xmlns:a16="http://schemas.microsoft.com/office/drawing/2014/main" id="{98B3A1F7-01EF-45A4-B7AE-1DCDA2CA1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8628" y="6326246"/>
            <a:ext cx="785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60F0DD7E-0A22-4596-9959-5FB799A13DD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9</a:t>
            </a:fld>
            <a:endParaRPr lang="en-US" altLang="zh-C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数字图像处理">
  <a:themeElements>
    <a:clrScheme name="数字图像处理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数字图像处理">
      <a:majorFont>
        <a:latin typeface="Tahoma"/>
        <a:ea typeface="隶书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CC"/>
        </a:solidFill>
        <a:ln w="12700">
          <a:noFill/>
          <a:miter lim="800000"/>
          <a:headEnd/>
          <a:tailEnd/>
        </a:ln>
      </a:spPr>
      <a:bodyPr lIns="90000" tIns="46800" rIns="90000" bIns="46800" anchor="ctr">
        <a:spAutoFit/>
      </a:bodyPr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数字图像处理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字图像处理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字图像处理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Settings\acer\Application Data\Microsoft\Templates\数字图像处理.pot</Template>
  <TotalTime>19367</TotalTime>
  <Words>3905</Words>
  <Application>Microsoft Office PowerPoint</Application>
  <PresentationFormat>全屏显示(4:3)</PresentationFormat>
  <Paragraphs>894</Paragraphs>
  <Slides>39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Monotype Sorts</vt:lpstr>
      <vt:lpstr>黑体</vt:lpstr>
      <vt:lpstr>Arial</vt:lpstr>
      <vt:lpstr>Tahoma</vt:lpstr>
      <vt:lpstr>Times New Roman</vt:lpstr>
      <vt:lpstr>Wingdings</vt:lpstr>
      <vt:lpstr>数字图像处理</vt:lpstr>
      <vt:lpstr>位图图像</vt:lpstr>
      <vt:lpstr>一、最短路径</vt:lpstr>
      <vt:lpstr>一、最短路径（例子）</vt:lpstr>
      <vt:lpstr>二、Dijkstra算法</vt:lpstr>
      <vt:lpstr>二、Dijkstra算法（思想）</vt:lpstr>
      <vt:lpstr>二、Dijkstra算法（思想）</vt:lpstr>
      <vt:lpstr>二、Dijkstra算法</vt:lpstr>
      <vt:lpstr>二、Dijkstra算法</vt:lpstr>
      <vt:lpstr>二、Dijkstra算法</vt:lpstr>
      <vt:lpstr>二、Dijkstra算法</vt:lpstr>
      <vt:lpstr>二、Dijkstra算法</vt:lpstr>
      <vt:lpstr>二、Dijkstra算法[数据结构]</vt:lpstr>
      <vt:lpstr>二、Dijkstra算法[代码]</vt:lpstr>
      <vt:lpstr>二、Dijkstra算法[代码]</vt:lpstr>
      <vt:lpstr>实验内容具体解读</vt:lpstr>
      <vt:lpstr>实验内容具体解读</vt:lpstr>
      <vt:lpstr>实验内容具体解读</vt:lpstr>
      <vt:lpstr>实验内容具体解读</vt:lpstr>
      <vt:lpstr>实验内容具体解读</vt:lpstr>
      <vt:lpstr>实验内容具体解读</vt:lpstr>
      <vt:lpstr>实验内容具体解读</vt:lpstr>
      <vt:lpstr>一、有向无环图(DAG)</vt:lpstr>
      <vt:lpstr>一、有向无环图(DAG)</vt:lpstr>
      <vt:lpstr>二、拓扑排序</vt:lpstr>
      <vt:lpstr>二、拓扑排序</vt:lpstr>
      <vt:lpstr>二、拓扑排序</vt:lpstr>
      <vt:lpstr>二、拓扑排序</vt:lpstr>
      <vt:lpstr>二、拓扑排序</vt:lpstr>
      <vt:lpstr>二、拓扑排序(举例)</vt:lpstr>
      <vt:lpstr>三、AOV-网</vt:lpstr>
      <vt:lpstr>三、AOV-网(举例)</vt:lpstr>
      <vt:lpstr>四、AOE-网</vt:lpstr>
      <vt:lpstr>五、关键路径</vt:lpstr>
      <vt:lpstr>五、关键路径</vt:lpstr>
      <vt:lpstr>五、关键路径</vt:lpstr>
      <vt:lpstr>五、关键路径</vt:lpstr>
      <vt:lpstr>五、关键路径</vt:lpstr>
      <vt:lpstr>五、关键路径</vt:lpstr>
      <vt:lpstr>五、关键路径</vt:lpstr>
      <vt:lpstr>五、关键路径(举例)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蔡茂国</dc:creator>
  <cp:lastModifiedBy>yang fang</cp:lastModifiedBy>
  <cp:revision>1460</cp:revision>
  <cp:lastPrinted>1601-01-01T00:00:00Z</cp:lastPrinted>
  <dcterms:created xsi:type="dcterms:W3CDTF">2002-05-23T03:32:32Z</dcterms:created>
  <dcterms:modified xsi:type="dcterms:W3CDTF">2021-11-13T06:45:07Z</dcterms:modified>
</cp:coreProperties>
</file>