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3"/>
  </p:notesMasterIdLst>
  <p:handoutMasterIdLst>
    <p:handoutMasterId r:id="rId44"/>
  </p:handoutMasterIdLst>
  <p:sldIdLst>
    <p:sldId id="268" r:id="rId2"/>
    <p:sldId id="269" r:id="rId3"/>
    <p:sldId id="271" r:id="rId4"/>
    <p:sldId id="272" r:id="rId5"/>
    <p:sldId id="273" r:id="rId6"/>
    <p:sldId id="274" r:id="rId7"/>
    <p:sldId id="275" r:id="rId8"/>
    <p:sldId id="276" r:id="rId9"/>
    <p:sldId id="277" r:id="rId10"/>
    <p:sldId id="283" r:id="rId11"/>
    <p:sldId id="439" r:id="rId12"/>
    <p:sldId id="278" r:id="rId13"/>
    <p:sldId id="279" r:id="rId14"/>
    <p:sldId id="280" r:id="rId15"/>
    <p:sldId id="281" r:id="rId16"/>
    <p:sldId id="282" r:id="rId17"/>
    <p:sldId id="285" r:id="rId18"/>
    <p:sldId id="286" r:id="rId19"/>
    <p:sldId id="287" r:id="rId20"/>
    <p:sldId id="440" r:id="rId21"/>
    <p:sldId id="406" r:id="rId22"/>
    <p:sldId id="436" r:id="rId23"/>
    <p:sldId id="288" r:id="rId24"/>
    <p:sldId id="467" r:id="rId25"/>
    <p:sldId id="290" r:id="rId26"/>
    <p:sldId id="466" r:id="rId27"/>
    <p:sldId id="437" r:id="rId28"/>
    <p:sldId id="291" r:id="rId29"/>
    <p:sldId id="292" r:id="rId30"/>
    <p:sldId id="293" r:id="rId31"/>
    <p:sldId id="294" r:id="rId32"/>
    <p:sldId id="295" r:id="rId33"/>
    <p:sldId id="296" r:id="rId34"/>
    <p:sldId id="297" r:id="rId35"/>
    <p:sldId id="298" r:id="rId36"/>
    <p:sldId id="441" r:id="rId37"/>
    <p:sldId id="442" r:id="rId38"/>
    <p:sldId id="408" r:id="rId39"/>
    <p:sldId id="444" r:id="rId40"/>
    <p:sldId id="409" r:id="rId41"/>
    <p:sldId id="462" r:id="rId42"/>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FF3300"/>
    <a:srgbClr val="FF0000"/>
    <a:srgbClr val="DDDDDD"/>
    <a:srgbClr val="FF66CC"/>
    <a:srgbClr val="FF7C80"/>
    <a:srgbClr val="808080"/>
    <a:srgbClr val="AC54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2199" autoAdjust="0"/>
    <p:restoredTop sz="79005" autoAdjust="0"/>
  </p:normalViewPr>
  <p:slideViewPr>
    <p:cSldViewPr>
      <p:cViewPr varScale="1">
        <p:scale>
          <a:sx n="79" d="100"/>
          <a:sy n="79" d="100"/>
        </p:scale>
        <p:origin x="1884" y="-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1.xml"/><Relationship Id="rId3" Type="http://schemas.openxmlformats.org/officeDocument/2006/relationships/slide" Target="slides/slide4.xml"/><Relationship Id="rId21" Type="http://schemas.openxmlformats.org/officeDocument/2006/relationships/slide" Target="slides/slide25.xml"/><Relationship Id="rId34" Type="http://schemas.openxmlformats.org/officeDocument/2006/relationships/slide" Target="slides/slide40.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30.xml"/><Relationship Id="rId33" Type="http://schemas.openxmlformats.org/officeDocument/2006/relationships/slide" Target="slides/slide39.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4.xml"/><Relationship Id="rId29" Type="http://schemas.openxmlformats.org/officeDocument/2006/relationships/slide" Target="slides/slide35.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9.xml"/><Relationship Id="rId32" Type="http://schemas.openxmlformats.org/officeDocument/2006/relationships/slide" Target="slides/slide38.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8.xml"/><Relationship Id="rId28" Type="http://schemas.openxmlformats.org/officeDocument/2006/relationships/slide" Target="slides/slide33.xml"/><Relationship Id="rId10" Type="http://schemas.openxmlformats.org/officeDocument/2006/relationships/slide" Target="slides/slide12.xml"/><Relationship Id="rId19" Type="http://schemas.openxmlformats.org/officeDocument/2006/relationships/slide" Target="slides/slide23.xml"/><Relationship Id="rId31" Type="http://schemas.openxmlformats.org/officeDocument/2006/relationships/slide" Target="slides/slide37.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6.xml"/><Relationship Id="rId27" Type="http://schemas.openxmlformats.org/officeDocument/2006/relationships/slide" Target="slides/slide32.xml"/><Relationship Id="rId30" Type="http://schemas.openxmlformats.org/officeDocument/2006/relationships/slide" Target="slides/slide36.xml"/><Relationship Id="rId35"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1026">
            <a:extLst>
              <a:ext uri="{FF2B5EF4-FFF2-40B4-BE49-F238E27FC236}">
                <a16:creationId xmlns:a16="http://schemas.microsoft.com/office/drawing/2014/main" id="{84C9E909-70B9-4FDD-B791-3182A1DDAA1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50531" name="Rectangle 1027">
            <a:extLst>
              <a:ext uri="{FF2B5EF4-FFF2-40B4-BE49-F238E27FC236}">
                <a16:creationId xmlns:a16="http://schemas.microsoft.com/office/drawing/2014/main" id="{5C24A7A5-FA00-4D36-A194-1F125ED258B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50532" name="Rectangle 1028">
            <a:extLst>
              <a:ext uri="{FF2B5EF4-FFF2-40B4-BE49-F238E27FC236}">
                <a16:creationId xmlns:a16="http://schemas.microsoft.com/office/drawing/2014/main" id="{FFFD2264-E259-4DF8-9C3D-2735C7EC2C74}"/>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50533" name="Rectangle 1029">
            <a:extLst>
              <a:ext uri="{FF2B5EF4-FFF2-40B4-BE49-F238E27FC236}">
                <a16:creationId xmlns:a16="http://schemas.microsoft.com/office/drawing/2014/main" id="{66FA9C85-DAD2-4FE9-8333-EA35CC09F5E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517F5AC-8156-48E1-B5B4-214F6E28304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7064CC4-A8F9-48EE-88D9-896ACFE3BD0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98307" name="Rectangle 3">
            <a:extLst>
              <a:ext uri="{FF2B5EF4-FFF2-40B4-BE49-F238E27FC236}">
                <a16:creationId xmlns:a16="http://schemas.microsoft.com/office/drawing/2014/main" id="{E5E26104-13AE-488C-9F13-DCA978C3547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ADAB936E-AE2F-488E-A44E-231A0654FF6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a:extLst>
              <a:ext uri="{FF2B5EF4-FFF2-40B4-BE49-F238E27FC236}">
                <a16:creationId xmlns:a16="http://schemas.microsoft.com/office/drawing/2014/main" id="{C2B9920F-C568-4C08-ABD6-940762CBFD5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a:extLst>
              <a:ext uri="{FF2B5EF4-FFF2-40B4-BE49-F238E27FC236}">
                <a16:creationId xmlns:a16="http://schemas.microsoft.com/office/drawing/2014/main" id="{AD718E10-AD5E-4327-9E5D-4343FB369AC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98311" name="Rectangle 7">
            <a:extLst>
              <a:ext uri="{FF2B5EF4-FFF2-40B4-BE49-F238E27FC236}">
                <a16:creationId xmlns:a16="http://schemas.microsoft.com/office/drawing/2014/main" id="{640A9F5E-AF5C-437D-A1DA-E09297EA97D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8BB110-E46D-4561-B463-0A9CDE32393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44F98E31-3FC3-4B12-BEEF-3AEFD86F2978}"/>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B004F99B-D483-41D3-961C-3DC16319FE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148" name="灯片编号占位符 3">
            <a:extLst>
              <a:ext uri="{FF2B5EF4-FFF2-40B4-BE49-F238E27FC236}">
                <a16:creationId xmlns:a16="http://schemas.microsoft.com/office/drawing/2014/main" id="{2CEDD40C-C90F-4789-BAE7-EF446F2AEC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0D8F38FA-DFF7-47A7-A55E-78473DB29363}" type="slidenum">
              <a:rPr lang="zh-CN" altLang="en-US" sz="1200" smtClean="0"/>
              <a:pPr/>
              <a:t>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2B204705-053C-4A40-93B6-598A267240C0}"/>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A000C5A6-0B78-4BA8-A64E-2E058CA142E0}"/>
              </a:ext>
            </a:extLst>
          </p:cNvPr>
          <p:cNvSpPr>
            <a:spLocks noGrp="1"/>
          </p:cNvSpPr>
          <p:nvPr>
            <p:ph type="body" idx="1"/>
          </p:nvPr>
        </p:nvSpPr>
        <p:spPr/>
        <p:txBody>
          <a:bodyPr>
            <a:normAutofit/>
          </a:bodyPr>
          <a:lstStyle/>
          <a:p>
            <a:pPr marL="476250" indent="-476250" algn="just">
              <a:spcBef>
                <a:spcPct val="20000"/>
              </a:spcBef>
              <a:buFont typeface="Wingdings" pitchFamily="2" charset="2"/>
              <a:buNone/>
              <a:defRPr/>
            </a:pPr>
            <a:r>
              <a:rPr lang="zh-CN" altLang="en-US" b="1" dirty="0">
                <a:latin typeface="Times New Roman" pitchFamily="18" charset="0"/>
              </a:rPr>
              <a:t>对</a:t>
            </a:r>
            <a:r>
              <a:rPr lang="zh-CN" altLang="en-US" b="1" dirty="0">
                <a:solidFill>
                  <a:schemeClr val="hlink"/>
                </a:solidFill>
                <a:effectLst>
                  <a:outerShdw blurRad="38100" dist="38100" dir="2700000" algn="tl">
                    <a:srgbClr val="C0C0C0"/>
                  </a:outerShdw>
                </a:effectLst>
                <a:latin typeface="Times New Roman" pitchFamily="18" charset="0"/>
              </a:rPr>
              <a:t>单链表结构</a:t>
            </a:r>
            <a:r>
              <a:rPr lang="zh-CN" altLang="en-US" b="1" dirty="0">
                <a:latin typeface="Times New Roman" pitchFamily="18" charset="0"/>
              </a:rPr>
              <a:t>如何折半查找？</a:t>
            </a:r>
          </a:p>
          <a:p>
            <a:pPr marL="476250" indent="-476250" algn="just">
              <a:buFont typeface="Wingdings" pitchFamily="2" charset="2"/>
              <a:buNone/>
              <a:defRPr/>
            </a:pPr>
            <a:r>
              <a:rPr lang="zh-CN" altLang="en-US" b="1" dirty="0">
                <a:latin typeface="Times New Roman" pitchFamily="18" charset="0"/>
              </a:rPr>
              <a:t>  </a:t>
            </a:r>
            <a:r>
              <a:rPr lang="en-US" altLang="zh-CN" b="1" dirty="0">
                <a:latin typeface="Times New Roman" pitchFamily="18" charset="0"/>
              </a:rPr>
              <a:t>——</a:t>
            </a:r>
            <a:r>
              <a:rPr lang="zh-CN" altLang="en-US" b="1" dirty="0">
                <a:solidFill>
                  <a:schemeClr val="tx2"/>
                </a:solidFill>
                <a:latin typeface="楷体_GB2312" pitchFamily="49" charset="-122"/>
                <a:ea typeface="楷体_GB2312" pitchFamily="49" charset="-122"/>
              </a:rPr>
              <a:t>无法实现！</a:t>
            </a:r>
            <a:r>
              <a:rPr lang="zh-CN" altLang="en-US" b="1" dirty="0">
                <a:latin typeface="楷体_GB2312" pitchFamily="49" charset="-122"/>
                <a:ea typeface="楷体_GB2312" pitchFamily="49" charset="-122"/>
              </a:rPr>
              <a:t>因全部元素的定位只能从头指针</a:t>
            </a:r>
            <a:r>
              <a:rPr lang="en-US" altLang="zh-CN" b="1" dirty="0">
                <a:latin typeface="楷体_GB2312" pitchFamily="49" charset="-122"/>
                <a:ea typeface="楷体_GB2312" pitchFamily="49" charset="-122"/>
              </a:rPr>
              <a:t>head</a:t>
            </a:r>
            <a:r>
              <a:rPr lang="zh-CN" altLang="en-US" b="1" dirty="0">
                <a:latin typeface="楷体_GB2312" pitchFamily="49" charset="-122"/>
                <a:ea typeface="楷体_GB2312" pitchFamily="49" charset="-122"/>
              </a:rPr>
              <a:t>开始</a:t>
            </a:r>
          </a:p>
          <a:p>
            <a:pPr>
              <a:defRPr/>
            </a:pPr>
            <a:endParaRPr lang="zh-CN" altLang="en-US" dirty="0"/>
          </a:p>
        </p:txBody>
      </p:sp>
      <p:sp>
        <p:nvSpPr>
          <p:cNvPr id="27652" name="灯片编号占位符 3">
            <a:extLst>
              <a:ext uri="{FF2B5EF4-FFF2-40B4-BE49-F238E27FC236}">
                <a16:creationId xmlns:a16="http://schemas.microsoft.com/office/drawing/2014/main" id="{A034222A-D35A-450C-AE81-91D7390BF1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65D2ABA-45DF-4ABD-B5FD-7B1FB1690878}" type="slidenum">
              <a:rPr lang="zh-CN" altLang="en-US" smtClean="0">
                <a:latin typeface="Tahoma" panose="020B0604030504040204" pitchFamily="34" charset="0"/>
              </a:rPr>
              <a:pPr>
                <a:spcBef>
                  <a:spcPct val="0"/>
                </a:spcBef>
              </a:pPr>
              <a:t>16</a:t>
            </a:fld>
            <a:endParaRPr lang="en-US" altLang="zh-CN">
              <a:latin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8332DFAA-81E9-4F81-966A-80DF84D29570}"/>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2AEC03EA-8744-4393-96D4-84FF9A25BDB5}"/>
              </a:ext>
            </a:extLst>
          </p:cNvPr>
          <p:cNvSpPr>
            <a:spLocks noGrp="1"/>
          </p:cNvSpPr>
          <p:nvPr>
            <p:ph type="body" idx="1"/>
          </p:nvPr>
        </p:nvSpPr>
        <p:spPr/>
        <p:txBody>
          <a:bodyPr>
            <a:normAutofit/>
          </a:bodyPr>
          <a:lstStyle/>
          <a:p>
            <a:pPr>
              <a:defRPr/>
            </a:pPr>
            <a:endParaRPr lang="zh-CN" altLang="en-US" dirty="0"/>
          </a:p>
        </p:txBody>
      </p:sp>
      <p:sp>
        <p:nvSpPr>
          <p:cNvPr id="29700" name="灯片编号占位符 3">
            <a:extLst>
              <a:ext uri="{FF2B5EF4-FFF2-40B4-BE49-F238E27FC236}">
                <a16:creationId xmlns:a16="http://schemas.microsoft.com/office/drawing/2014/main" id="{1C5D9482-9D98-4EA2-B4F9-D64A29C4AC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D5EF86C-161D-47E1-88C3-2FCAB893343F}" type="slidenum">
              <a:rPr lang="zh-CN" altLang="en-US" smtClean="0">
                <a:latin typeface="Tahoma" panose="020B0604030504040204" pitchFamily="34" charset="0"/>
              </a:rPr>
              <a:pPr>
                <a:spcBef>
                  <a:spcPct val="0"/>
                </a:spcBef>
              </a:pPr>
              <a:t>17</a:t>
            </a:fld>
            <a:endParaRPr lang="en-US" altLang="zh-CN">
              <a:latin typeface="Tahoma" panose="020B060403050404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这种写法是浪费了</a:t>
            </a:r>
            <a:r>
              <a:rPr lang="en-US" altLang="zh-CN" dirty="0"/>
              <a:t>0</a:t>
            </a:r>
            <a:r>
              <a:rPr lang="zh-CN" altLang="en-US" dirty="0"/>
              <a:t>号单元的，数据从</a:t>
            </a:r>
            <a:r>
              <a:rPr lang="en-US" altLang="zh-CN" dirty="0"/>
              <a:t>1</a:t>
            </a:r>
            <a:r>
              <a:rPr lang="zh-CN" altLang="en-US" dirty="0"/>
              <a:t>号单元开始。若数据从</a:t>
            </a:r>
            <a:r>
              <a:rPr lang="en-US" altLang="zh-CN" dirty="0"/>
              <a:t>0</a:t>
            </a:r>
            <a:r>
              <a:rPr lang="zh-CN" altLang="en-US" dirty="0"/>
              <a:t>号单元开始，则</a:t>
            </a:r>
            <a:r>
              <a:rPr lang="en-US" altLang="zh-CN" dirty="0" err="1"/>
              <a:t>BinPos</a:t>
            </a:r>
            <a:r>
              <a:rPr lang="zh-CN" altLang="en-US" dirty="0"/>
              <a:t>初始值可以设置为</a:t>
            </a:r>
            <a:r>
              <a:rPr lang="en-US" altLang="zh-CN" dirty="0"/>
              <a:t>-1</a:t>
            </a:r>
            <a:r>
              <a:rPr lang="zh-CN" altLang="en-US" dirty="0"/>
              <a:t>，表示查找不成功</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21</a:t>
            </a:fld>
            <a:endParaRPr lang="en-US" altLang="zh-CN"/>
          </a:p>
        </p:txBody>
      </p:sp>
    </p:spTree>
    <p:extLst>
      <p:ext uri="{BB962C8B-B14F-4D97-AF65-F5344CB8AC3E}">
        <p14:creationId xmlns:p14="http://schemas.microsoft.com/office/powerpoint/2010/main" val="4047808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如果是在类中定义的递归函数，则第一个参数可以去掉（第一个参数表示数组）</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22</a:t>
            </a:fld>
            <a:endParaRPr lang="en-US" altLang="zh-CN"/>
          </a:p>
        </p:txBody>
      </p:sp>
    </p:spTree>
    <p:extLst>
      <p:ext uri="{BB962C8B-B14F-4D97-AF65-F5344CB8AC3E}">
        <p14:creationId xmlns:p14="http://schemas.microsoft.com/office/powerpoint/2010/main" val="1809697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BEE36B37-F1DB-4256-8BA0-205C8074DD47}"/>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951B9AD5-697E-4716-BBB2-B3B9FA1308E7}"/>
              </a:ext>
            </a:extLst>
          </p:cNvPr>
          <p:cNvSpPr>
            <a:spLocks noGrp="1"/>
          </p:cNvSpPr>
          <p:nvPr>
            <p:ph type="body" idx="1"/>
          </p:nvPr>
        </p:nvSpPr>
        <p:spPr/>
        <p:txBody>
          <a:bodyPr>
            <a:normAutofit/>
          </a:bodyPr>
          <a:lstStyle/>
          <a:p>
            <a:pPr>
              <a:spcBef>
                <a:spcPct val="20000"/>
              </a:spcBef>
              <a:defRPr/>
            </a:pPr>
            <a:r>
              <a:rPr lang="zh-CN" altLang="en-US" b="0" dirty="0">
                <a:solidFill>
                  <a:schemeClr val="tx2"/>
                </a:solidFill>
                <a:latin typeface="楷体_GB2312" pitchFamily="49" charset="-122"/>
                <a:ea typeface="楷体_GB2312" pitchFamily="49" charset="-122"/>
              </a:rPr>
              <a:t>将这棵二叉树按中序遍历，得到的是有序树。</a:t>
            </a:r>
            <a:endParaRPr lang="en-US" altLang="zh-CN" b="0" dirty="0">
              <a:solidFill>
                <a:schemeClr val="tx2"/>
              </a:solidFill>
              <a:latin typeface="楷体_GB2312" pitchFamily="49" charset="-122"/>
              <a:ea typeface="楷体_GB2312" pitchFamily="49" charset="-122"/>
            </a:endParaRPr>
          </a:p>
          <a:p>
            <a:pPr>
              <a:spcBef>
                <a:spcPct val="20000"/>
              </a:spcBef>
              <a:defRPr/>
            </a:pPr>
            <a:endParaRPr lang="zh-CN" altLang="en-US" dirty="0"/>
          </a:p>
        </p:txBody>
      </p:sp>
      <p:sp>
        <p:nvSpPr>
          <p:cNvPr id="36868" name="灯片编号占位符 3">
            <a:extLst>
              <a:ext uri="{FF2B5EF4-FFF2-40B4-BE49-F238E27FC236}">
                <a16:creationId xmlns:a16="http://schemas.microsoft.com/office/drawing/2014/main" id="{9141CC34-C619-4408-ADAF-1B005BC941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C711810-BC7B-4BCF-A048-3E005C817438}" type="slidenum">
              <a:rPr lang="zh-CN" altLang="en-US" smtClean="0">
                <a:latin typeface="Tahoma" panose="020B0604030504040204" pitchFamily="34" charset="0"/>
              </a:rPr>
              <a:pPr>
                <a:spcBef>
                  <a:spcPct val="0"/>
                </a:spcBef>
              </a:pPr>
              <a:t>23</a:t>
            </a:fld>
            <a:endParaRPr lang="en-US" altLang="zh-CN">
              <a:latin typeface="Tahoma" panose="020B060403050404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D6F7AE14-A5C7-4DCD-85D4-754B3A021888}"/>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37ED6AAB-E455-438D-A241-BB1F000F97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b="1" dirty="0">
                <a:latin typeface="黑体" panose="02010609060101010101" pitchFamily="49" charset="-122"/>
                <a:ea typeface="黑体" panose="02010609060101010101" pitchFamily="49" charset="-122"/>
              </a:rPr>
              <a:t>对于有</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个结点的判定树，树高为</a:t>
            </a:r>
            <a:r>
              <a:rPr lang="en-US" altLang="zh-CN" b="1" dirty="0">
                <a:latin typeface="黑体" panose="02010609060101010101" pitchFamily="49" charset="-122"/>
                <a:ea typeface="黑体" panose="02010609060101010101" pitchFamily="49" charset="-122"/>
              </a:rPr>
              <a:t>h</a:t>
            </a:r>
            <a:r>
              <a:rPr lang="zh-CN" altLang="en-US" b="1" dirty="0">
                <a:latin typeface="黑体" panose="02010609060101010101" pitchFamily="49" charset="-122"/>
                <a:ea typeface="黑体" panose="02010609060101010101" pitchFamily="49" charset="-122"/>
              </a:rPr>
              <a:t>，则有</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h-1</a:t>
            </a:r>
            <a:r>
              <a:rPr lang="en-US" altLang="zh-CN" b="1" dirty="0">
                <a:latin typeface="黑体" panose="02010609060101010101" pitchFamily="49" charset="-122"/>
                <a:ea typeface="黑体" panose="02010609060101010101" pitchFamily="49" charset="-122"/>
              </a:rPr>
              <a:t>-1&lt;n&lt;=2</a:t>
            </a:r>
            <a:r>
              <a:rPr lang="en-US" altLang="zh-CN" b="1" baseline="30000" dirty="0">
                <a:latin typeface="黑体" panose="02010609060101010101" pitchFamily="49" charset="-122"/>
                <a:ea typeface="黑体" panose="02010609060101010101" pitchFamily="49" charset="-122"/>
              </a:rPr>
              <a:t>h</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，即</a:t>
            </a:r>
            <a:r>
              <a:rPr lang="en-US" altLang="zh-CN" b="1" dirty="0">
                <a:latin typeface="黑体" panose="02010609060101010101" pitchFamily="49" charset="-122"/>
                <a:ea typeface="黑体" panose="02010609060101010101" pitchFamily="49" charset="-122"/>
              </a:rPr>
              <a:t>h-1&lt;</a:t>
            </a:r>
            <a:r>
              <a:rPr lang="en-US" altLang="zh-CN" b="1" dirty="0">
                <a:latin typeface="黑体" panose="02010609060101010101" pitchFamily="49" charset="-122"/>
                <a:ea typeface="黑体" panose="02010609060101010101" pitchFamily="49" charset="-122"/>
                <a:sym typeface="Symbol" panose="05050102010706020507" pitchFamily="18" charset="2"/>
              </a:rPr>
              <a:t>log</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b="1" dirty="0">
                <a:latin typeface="黑体" panose="02010609060101010101" pitchFamily="49" charset="-122"/>
                <a:ea typeface="黑体" panose="02010609060101010101" pitchFamily="49" charset="-122"/>
                <a:sym typeface="Symbol" panose="05050102010706020507" pitchFamily="18" charset="2"/>
              </a:rPr>
              <a:t>(n+1)&lt;=h</a:t>
            </a:r>
            <a:r>
              <a:rPr lang="zh-CN" altLang="en-US" b="1" dirty="0">
                <a:latin typeface="黑体" panose="02010609060101010101" pitchFamily="49" charset="-122"/>
                <a:ea typeface="黑体" panose="02010609060101010101" pitchFamily="49" charset="-122"/>
                <a:sym typeface="Symbol" panose="05050102010706020507" pitchFamily="18" charset="2"/>
              </a:rPr>
              <a:t>，因此</a:t>
            </a:r>
            <a:r>
              <a:rPr lang="en-US" altLang="zh-CN" b="1" dirty="0">
                <a:latin typeface="黑体" panose="02010609060101010101" pitchFamily="49" charset="-122"/>
                <a:ea typeface="黑体" panose="02010609060101010101" pitchFamily="49" charset="-122"/>
                <a:sym typeface="Symbol" panose="05050102010706020507" pitchFamily="18" charset="2"/>
              </a:rPr>
              <a:t>h</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log</a:t>
            </a:r>
            <a:r>
              <a:rPr lang="en-US" altLang="zh-CN" b="1"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b="1" dirty="0">
                <a:latin typeface="黑体" panose="02010609060101010101" pitchFamily="49" charset="-122"/>
                <a:ea typeface="黑体" panose="02010609060101010101" pitchFamily="49" charset="-122"/>
                <a:sym typeface="Symbol" panose="05050102010706020507" pitchFamily="18" charset="2"/>
              </a:rPr>
              <a:t>(n+1)</a:t>
            </a:r>
            <a:endParaRPr lang="en-US" altLang="zh-CN" b="1" dirty="0">
              <a:latin typeface="Times New Roman" panose="02020603050405020304" pitchFamily="18" charset="0"/>
            </a:endParaRPr>
          </a:p>
          <a:p>
            <a:pPr>
              <a:spcBef>
                <a:spcPct val="20000"/>
              </a:spcBef>
            </a:pPr>
            <a:endParaRPr lang="en-US" altLang="zh-CN" b="1" dirty="0">
              <a:latin typeface="Times New Roman" panose="02020603050405020304" pitchFamily="18" charset="0"/>
            </a:endParaRPr>
          </a:p>
          <a:p>
            <a:pPr>
              <a:spcBef>
                <a:spcPct val="20000"/>
              </a:spcBef>
            </a:pPr>
            <a:r>
              <a:rPr lang="zh-CN" altLang="en-US" b="1" dirty="0">
                <a:latin typeface="Times New Roman" panose="02020603050405020304" pitchFamily="18" charset="0"/>
              </a:rPr>
              <a:t>经</a:t>
            </a:r>
            <a:r>
              <a:rPr lang="en-US" altLang="zh-CN" b="1" dirty="0">
                <a:latin typeface="Times New Roman" panose="02020603050405020304" pitchFamily="18" charset="0"/>
              </a:rPr>
              <a:t>1</a:t>
            </a:r>
            <a:r>
              <a:rPr lang="zh-CN" altLang="en-US" b="1" dirty="0">
                <a:latin typeface="Times New Roman" panose="02020603050405020304" pitchFamily="18" charset="0"/>
              </a:rPr>
              <a:t>次比较就查找成功的元素有</a:t>
            </a:r>
            <a:r>
              <a:rPr lang="en-US" altLang="zh-CN" b="1" dirty="0">
                <a:latin typeface="Times New Roman" panose="02020603050405020304" pitchFamily="18" charset="0"/>
              </a:rPr>
              <a:t>1</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0</a:t>
            </a:r>
            <a:r>
              <a:rPr lang="zh-CN" altLang="en-US" b="1" dirty="0">
                <a:solidFill>
                  <a:srgbClr val="009900"/>
                </a:solidFill>
                <a:latin typeface="Times New Roman" panose="02020603050405020304" pitchFamily="18" charset="0"/>
              </a:rPr>
              <a:t>），即</a:t>
            </a:r>
            <a:r>
              <a:rPr lang="zh-CN" altLang="en-US" b="1" dirty="0">
                <a:latin typeface="Times New Roman" panose="02020603050405020304" pitchFamily="18" charset="0"/>
              </a:rPr>
              <a:t>中间值；</a:t>
            </a:r>
          </a:p>
          <a:p>
            <a:pPr>
              <a:spcBef>
                <a:spcPct val="20000"/>
              </a:spcBef>
            </a:pPr>
            <a:r>
              <a:rPr lang="zh-CN" altLang="en-US" b="1" dirty="0">
                <a:latin typeface="Times New Roman" panose="02020603050405020304" pitchFamily="18" charset="0"/>
              </a:rPr>
              <a:t>经</a:t>
            </a:r>
            <a:r>
              <a:rPr lang="en-US" altLang="zh-CN" b="1" dirty="0">
                <a:latin typeface="Times New Roman" panose="02020603050405020304" pitchFamily="18" charset="0"/>
              </a:rPr>
              <a:t>2</a:t>
            </a:r>
            <a:r>
              <a:rPr lang="zh-CN" altLang="en-US" b="1" dirty="0">
                <a:latin typeface="Times New Roman" panose="02020603050405020304" pitchFamily="18" charset="0"/>
              </a:rPr>
              <a:t>次比较就查找成功的元素有</a:t>
            </a:r>
            <a:r>
              <a:rPr lang="en-US" altLang="zh-CN" b="1" dirty="0">
                <a:latin typeface="Times New Roman" panose="02020603050405020304" pitchFamily="18" charset="0"/>
              </a:rPr>
              <a:t>2</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1</a:t>
            </a:r>
            <a:r>
              <a:rPr lang="zh-CN" altLang="en-US" b="1" dirty="0">
                <a:solidFill>
                  <a:srgbClr val="009900"/>
                </a:solidFill>
                <a:latin typeface="Times New Roman" panose="02020603050405020304" pitchFamily="18" charset="0"/>
              </a:rPr>
              <a:t>），即</a:t>
            </a:r>
            <a:r>
              <a:rPr lang="en-US" altLang="zh-CN" b="1" dirty="0">
                <a:latin typeface="Times New Roman" panose="02020603050405020304" pitchFamily="18" charset="0"/>
              </a:rPr>
              <a:t>1/4</a:t>
            </a:r>
            <a:r>
              <a:rPr lang="zh-CN" altLang="en-US" b="1" dirty="0">
                <a:latin typeface="Times New Roman" panose="02020603050405020304" pitchFamily="18" charset="0"/>
              </a:rPr>
              <a:t>处和</a:t>
            </a:r>
            <a:r>
              <a:rPr lang="en-US" altLang="zh-CN" b="1" dirty="0">
                <a:latin typeface="Times New Roman" panose="02020603050405020304" pitchFamily="18" charset="0"/>
              </a:rPr>
              <a:t>3/4</a:t>
            </a:r>
            <a:r>
              <a:rPr lang="zh-CN" altLang="en-US" b="1" dirty="0">
                <a:latin typeface="Times New Roman" panose="02020603050405020304" pitchFamily="18" charset="0"/>
              </a:rPr>
              <a:t>处；</a:t>
            </a:r>
          </a:p>
          <a:p>
            <a:pPr>
              <a:spcBef>
                <a:spcPct val="20000"/>
              </a:spcBef>
            </a:pPr>
            <a:r>
              <a:rPr lang="en-US" altLang="zh-CN" b="1" dirty="0">
                <a:latin typeface="Times New Roman" panose="02020603050405020304" pitchFamily="18" charset="0"/>
              </a:rPr>
              <a:t>3</a:t>
            </a:r>
            <a:r>
              <a:rPr lang="zh-CN" altLang="en-US" b="1" dirty="0">
                <a:latin typeface="Times New Roman" panose="02020603050405020304" pitchFamily="18" charset="0"/>
              </a:rPr>
              <a:t>次比较就查找成功的元素有</a:t>
            </a:r>
            <a:r>
              <a:rPr lang="en-US" altLang="zh-CN" b="1" dirty="0">
                <a:latin typeface="Times New Roman" panose="02020603050405020304" pitchFamily="18" charset="0"/>
              </a:rPr>
              <a:t>4</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2</a:t>
            </a:r>
            <a:r>
              <a:rPr lang="zh-CN" altLang="en-US" b="1" dirty="0">
                <a:solidFill>
                  <a:srgbClr val="009900"/>
                </a:solidFill>
                <a:latin typeface="Times New Roman" panose="02020603050405020304" pitchFamily="18" charset="0"/>
              </a:rPr>
              <a:t>），即</a:t>
            </a:r>
            <a:r>
              <a:rPr lang="en-US" altLang="zh-CN" b="1" dirty="0">
                <a:latin typeface="Times New Roman" panose="02020603050405020304" pitchFamily="18" charset="0"/>
              </a:rPr>
              <a:t>1/8</a:t>
            </a:r>
            <a:r>
              <a:rPr lang="zh-CN" altLang="en-US" b="1" dirty="0">
                <a:latin typeface="Times New Roman" panose="02020603050405020304" pitchFamily="18" charset="0"/>
              </a:rPr>
              <a:t>，</a:t>
            </a:r>
            <a:r>
              <a:rPr lang="en-US" altLang="zh-CN" b="1" dirty="0">
                <a:latin typeface="Times New Roman" panose="02020603050405020304" pitchFamily="18" charset="0"/>
              </a:rPr>
              <a:t>3/8</a:t>
            </a:r>
            <a:r>
              <a:rPr lang="zh-CN" altLang="en-US" b="1" dirty="0">
                <a:latin typeface="Times New Roman" panose="02020603050405020304" pitchFamily="18" charset="0"/>
              </a:rPr>
              <a:t>， </a:t>
            </a:r>
            <a:r>
              <a:rPr lang="en-US" altLang="zh-CN" b="1" dirty="0">
                <a:latin typeface="Times New Roman" panose="02020603050405020304" pitchFamily="18" charset="0"/>
              </a:rPr>
              <a:t>5/8</a:t>
            </a:r>
            <a:r>
              <a:rPr lang="zh-CN" altLang="en-US" b="1" dirty="0">
                <a:latin typeface="Times New Roman" panose="02020603050405020304" pitchFamily="18" charset="0"/>
              </a:rPr>
              <a:t>，</a:t>
            </a:r>
            <a:r>
              <a:rPr lang="en-US" altLang="zh-CN" b="1" dirty="0">
                <a:latin typeface="Times New Roman" panose="02020603050405020304" pitchFamily="18" charset="0"/>
              </a:rPr>
              <a:t>7/8</a:t>
            </a:r>
            <a:r>
              <a:rPr lang="zh-CN" altLang="en-US" b="1" dirty="0">
                <a:latin typeface="Times New Roman" panose="02020603050405020304" pitchFamily="18" charset="0"/>
              </a:rPr>
              <a:t>处 </a:t>
            </a:r>
          </a:p>
          <a:p>
            <a:pPr>
              <a:spcBef>
                <a:spcPct val="20000"/>
              </a:spcBef>
            </a:pPr>
            <a:r>
              <a:rPr lang="en-US" altLang="zh-CN" b="1" dirty="0">
                <a:latin typeface="Times New Roman" panose="02020603050405020304" pitchFamily="18" charset="0"/>
              </a:rPr>
              <a:t>4</a:t>
            </a:r>
            <a:r>
              <a:rPr lang="zh-CN" altLang="en-US" b="1" dirty="0">
                <a:latin typeface="Times New Roman" panose="02020603050405020304" pitchFamily="18" charset="0"/>
              </a:rPr>
              <a:t>次比较就查找成功的元素有</a:t>
            </a:r>
            <a:r>
              <a:rPr lang="en-US" altLang="zh-CN" b="1" dirty="0">
                <a:latin typeface="Times New Roman" panose="02020603050405020304" pitchFamily="18" charset="0"/>
              </a:rPr>
              <a:t>8</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3</a:t>
            </a:r>
            <a:r>
              <a:rPr lang="zh-CN" altLang="en-US" b="1" dirty="0">
                <a:solidFill>
                  <a:srgbClr val="009900"/>
                </a:solidFill>
                <a:latin typeface="Times New Roman" panose="02020603050405020304" pitchFamily="18" charset="0"/>
              </a:rPr>
              <a:t>），即</a:t>
            </a:r>
            <a:r>
              <a:rPr lang="en-US" altLang="zh-CN" b="1" dirty="0">
                <a:latin typeface="Times New Roman" panose="02020603050405020304" pitchFamily="18" charset="0"/>
              </a:rPr>
              <a:t>1/16</a:t>
            </a:r>
            <a:r>
              <a:rPr lang="zh-CN" altLang="en-US" b="1" dirty="0">
                <a:latin typeface="Times New Roman" panose="02020603050405020304" pitchFamily="18" charset="0"/>
              </a:rPr>
              <a:t>处，</a:t>
            </a:r>
            <a:r>
              <a:rPr lang="en-US" altLang="zh-CN" b="1" dirty="0">
                <a:latin typeface="Times New Roman" panose="02020603050405020304" pitchFamily="18" charset="0"/>
              </a:rPr>
              <a:t>3/16</a:t>
            </a:r>
            <a:r>
              <a:rPr lang="zh-CN" altLang="en-US" b="1" dirty="0">
                <a:latin typeface="Times New Roman" panose="02020603050405020304" pitchFamily="18" charset="0"/>
              </a:rPr>
              <a:t>处</a:t>
            </a:r>
            <a:r>
              <a:rPr lang="en-US" altLang="zh-CN" b="1" dirty="0">
                <a:latin typeface="Times New Roman" panose="02020603050405020304" pitchFamily="18" charset="0"/>
              </a:rPr>
              <a:t>…… </a:t>
            </a:r>
          </a:p>
          <a:p>
            <a:pPr>
              <a:spcBef>
                <a:spcPct val="20000"/>
              </a:spcBef>
            </a:pPr>
            <a:r>
              <a:rPr lang="en-US" altLang="zh-CN" b="1" dirty="0">
                <a:latin typeface="Times New Roman" panose="02020603050405020304" pitchFamily="18" charset="0"/>
              </a:rPr>
              <a:t>……</a:t>
            </a:r>
          </a:p>
          <a:p>
            <a:pPr>
              <a:spcBef>
                <a:spcPct val="20000"/>
              </a:spcBef>
            </a:pPr>
            <a:r>
              <a:rPr lang="zh-CN" altLang="en-US" b="1" dirty="0">
                <a:latin typeface="Times New Roman" panose="02020603050405020304" pitchFamily="18" charset="0"/>
              </a:rPr>
              <a:t>则第</a:t>
            </a:r>
            <a:r>
              <a:rPr lang="en-US" altLang="zh-CN" b="1" dirty="0">
                <a:latin typeface="Times New Roman" panose="02020603050405020304" pitchFamily="18" charset="0"/>
              </a:rPr>
              <a:t>m</a:t>
            </a:r>
            <a:r>
              <a:rPr lang="zh-CN" altLang="en-US" b="1" dirty="0">
                <a:latin typeface="Times New Roman" panose="02020603050405020304" pitchFamily="18" charset="0"/>
              </a:rPr>
              <a:t>次比较时查找成功的元素应该有</a:t>
            </a:r>
            <a:r>
              <a:rPr lang="zh-CN" altLang="en-US" b="1" dirty="0">
                <a:solidFill>
                  <a:srgbClr val="009900"/>
                </a:solidFill>
                <a:latin typeface="Times New Roman" panose="02020603050405020304" pitchFamily="18" charset="0"/>
              </a:rPr>
              <a:t>（</a:t>
            </a:r>
            <a:r>
              <a:rPr lang="en-US" altLang="zh-CN" b="1" dirty="0">
                <a:solidFill>
                  <a:srgbClr val="009900"/>
                </a:solidFill>
                <a:latin typeface="Times New Roman" panose="02020603050405020304" pitchFamily="18" charset="0"/>
              </a:rPr>
              <a:t>2</a:t>
            </a:r>
            <a:r>
              <a:rPr lang="en-US" altLang="zh-CN" b="1" baseline="30000" dirty="0">
                <a:solidFill>
                  <a:srgbClr val="009900"/>
                </a:solidFill>
                <a:latin typeface="Times New Roman" panose="02020603050405020304" pitchFamily="18" charset="0"/>
              </a:rPr>
              <a:t>m-1</a:t>
            </a:r>
            <a:r>
              <a:rPr lang="zh-CN" altLang="en-US" b="1" dirty="0">
                <a:solidFill>
                  <a:srgbClr val="009900"/>
                </a:solidFill>
                <a:latin typeface="Times New Roman" panose="02020603050405020304" pitchFamily="18" charset="0"/>
              </a:rPr>
              <a:t>）</a:t>
            </a:r>
            <a:r>
              <a:rPr lang="zh-CN" altLang="en-US" b="1" dirty="0">
                <a:latin typeface="Times New Roman" panose="02020603050405020304" pitchFamily="18" charset="0"/>
              </a:rPr>
              <a:t>个</a:t>
            </a:r>
            <a:r>
              <a:rPr lang="zh-CN" altLang="en-US" b="1" dirty="0">
                <a:solidFill>
                  <a:srgbClr val="009900"/>
                </a:solidFill>
                <a:latin typeface="Times New Roman" panose="02020603050405020304" pitchFamily="18" charset="0"/>
              </a:rPr>
              <a:t>。</a:t>
            </a:r>
            <a:endParaRPr lang="en-US" altLang="zh-CN" b="1" dirty="0">
              <a:solidFill>
                <a:srgbClr val="009900"/>
              </a:solidFill>
              <a:latin typeface="Times New Roman" panose="02020603050405020304" pitchFamily="18" charset="0"/>
            </a:endParaRPr>
          </a:p>
          <a:p>
            <a:pPr>
              <a:spcBef>
                <a:spcPct val="20000"/>
              </a:spcBef>
            </a:pPr>
            <a:endParaRPr lang="en-US" altLang="zh-CN" b="1" dirty="0">
              <a:solidFill>
                <a:srgbClr val="009900"/>
              </a:solidFill>
              <a:latin typeface="Times New Roman" panose="02020603050405020304" pitchFamily="18" charset="0"/>
            </a:endParaRPr>
          </a:p>
          <a:p>
            <a:pPr>
              <a:spcBef>
                <a:spcPct val="20000"/>
              </a:spcBef>
            </a:pPr>
            <a:endParaRPr lang="en-US" altLang="zh-CN" b="1" dirty="0">
              <a:solidFill>
                <a:srgbClr val="009900"/>
              </a:solidFill>
              <a:latin typeface="Times New Roman" panose="02020603050405020304" pitchFamily="18" charset="0"/>
            </a:endParaRPr>
          </a:p>
          <a:p>
            <a:endParaRPr lang="zh-CN" altLang="en-US" dirty="0"/>
          </a:p>
        </p:txBody>
      </p:sp>
      <p:sp>
        <p:nvSpPr>
          <p:cNvPr id="38916" name="灯片编号占位符 3">
            <a:extLst>
              <a:ext uri="{FF2B5EF4-FFF2-40B4-BE49-F238E27FC236}">
                <a16:creationId xmlns:a16="http://schemas.microsoft.com/office/drawing/2014/main" id="{EAE33563-B3D0-4A32-A3B9-817954B7299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E5C5B7-32EE-4210-BED9-86E1CE65F71D}" type="slidenum">
              <a:rPr lang="zh-CN" altLang="en-US" smtClean="0">
                <a:latin typeface="Tahoma" panose="020B0604030504040204" pitchFamily="34" charset="0"/>
              </a:rPr>
              <a:pPr>
                <a:spcBef>
                  <a:spcPct val="0"/>
                </a:spcBef>
              </a:pPr>
              <a:t>24</a:t>
            </a:fld>
            <a:endParaRPr lang="en-US" altLang="zh-CN">
              <a:latin typeface="Tahoma" panose="020B060403050404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折半查找虽然有较高的查找速度，但是要求被查表要按关键字有序，而排序也是一种很浪费时间的运算。</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25</a:t>
            </a:fld>
            <a:endParaRPr lang="en-US" altLang="zh-CN"/>
          </a:p>
        </p:txBody>
      </p:sp>
    </p:spTree>
    <p:extLst>
      <p:ext uri="{BB962C8B-B14F-4D97-AF65-F5344CB8AC3E}">
        <p14:creationId xmlns:p14="http://schemas.microsoft.com/office/powerpoint/2010/main" val="3380853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26</a:t>
            </a:fld>
            <a:endParaRPr lang="en-US" altLang="zh-CN"/>
          </a:p>
        </p:txBody>
      </p:sp>
    </p:spTree>
    <p:extLst>
      <p:ext uri="{BB962C8B-B14F-4D97-AF65-F5344CB8AC3E}">
        <p14:creationId xmlns:p14="http://schemas.microsoft.com/office/powerpoint/2010/main" val="201013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查找不成功式子中的</a:t>
            </a:r>
            <a:r>
              <a:rPr lang="en-US" altLang="zh-CN" dirty="0"/>
              <a:t>11</a:t>
            </a:r>
            <a:r>
              <a:rPr lang="zh-CN" altLang="en-US" dirty="0"/>
              <a:t>，指的是一共有</a:t>
            </a:r>
            <a:r>
              <a:rPr lang="en-US" altLang="zh-CN" dirty="0"/>
              <a:t>11</a:t>
            </a:r>
            <a:r>
              <a:rPr lang="zh-CN" altLang="en-US" dirty="0"/>
              <a:t>个不成功的位置。</a:t>
            </a:r>
            <a:endParaRPr lang="en-US" altLang="zh-CN" dirty="0"/>
          </a:p>
          <a:p>
            <a:endParaRPr lang="en-US" altLang="zh-CN" dirty="0"/>
          </a:p>
          <a:p>
            <a:r>
              <a:rPr lang="zh-CN" altLang="en-US" dirty="0"/>
              <a:t>注意最后一趟不成功时，只判断了</a:t>
            </a:r>
            <a:r>
              <a:rPr lang="en-US" altLang="zh-CN" dirty="0"/>
              <a:t>low&lt;=high</a:t>
            </a:r>
            <a:r>
              <a:rPr lang="zh-CN" altLang="en-US" dirty="0"/>
              <a:t>，并没有进行元素的比较，因此元素的比较次数是和它的父结点在的层次一致。</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27</a:t>
            </a:fld>
            <a:endParaRPr lang="en-US" altLang="zh-CN"/>
          </a:p>
        </p:txBody>
      </p:sp>
    </p:spTree>
    <p:extLst>
      <p:ext uri="{BB962C8B-B14F-4D97-AF65-F5344CB8AC3E}">
        <p14:creationId xmlns:p14="http://schemas.microsoft.com/office/powerpoint/2010/main" val="1296781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分块查找是对顺序查找的一种改进。分块查找的性能介于顺序查找和折半查找之间，适用于对关键字分块有序的查找表进行查找操作。</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28</a:t>
            </a:fld>
            <a:endParaRPr lang="en-US" altLang="zh-CN"/>
          </a:p>
        </p:txBody>
      </p:sp>
    </p:spTree>
    <p:extLst>
      <p:ext uri="{BB962C8B-B14F-4D97-AF65-F5344CB8AC3E}">
        <p14:creationId xmlns:p14="http://schemas.microsoft.com/office/powerpoint/2010/main" val="193903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a:t>
            </a:fld>
            <a:endParaRPr lang="en-US" altLang="zh-CN"/>
          </a:p>
        </p:txBody>
      </p:sp>
    </p:spTree>
    <p:extLst>
      <p:ext uri="{BB962C8B-B14F-4D97-AF65-F5344CB8AC3E}">
        <p14:creationId xmlns:p14="http://schemas.microsoft.com/office/powerpoint/2010/main" val="2504549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分块有序是指查找表可按关键字大小分成若干子表，且前一块中的最大关键字小于后一块中的最小关键字，但是各块内部的关键字不一定有序。</a:t>
            </a:r>
            <a:endParaRPr lang="en-US" altLang="zh-CN" dirty="0"/>
          </a:p>
          <a:p>
            <a:endParaRPr lang="en-US" altLang="zh-CN" dirty="0"/>
          </a:p>
          <a:p>
            <a:r>
              <a:rPr lang="zh-CN" altLang="en-US" dirty="0"/>
              <a:t>分块查找需对子表建立索引表，查找表的每一个子表由索引表中的索引项确定。索引项包括关键字字段和指针字段两个字段（用结构实现）</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29</a:t>
            </a:fld>
            <a:endParaRPr lang="en-US" altLang="zh-CN"/>
          </a:p>
        </p:txBody>
      </p:sp>
    </p:spTree>
    <p:extLst>
      <p:ext uri="{BB962C8B-B14F-4D97-AF65-F5344CB8AC3E}">
        <p14:creationId xmlns:p14="http://schemas.microsoft.com/office/powerpoint/2010/main" val="2153050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分块查找由索引表查找和子表查找两步完成。</a:t>
            </a:r>
            <a:endParaRPr lang="en-US" altLang="zh-CN" dirty="0"/>
          </a:p>
          <a:p>
            <a:endParaRPr lang="en-US" altLang="zh-CN" dirty="0"/>
          </a:p>
          <a:p>
            <a:r>
              <a:rPr lang="zh-CN" altLang="en-US" dirty="0"/>
              <a:t> </a:t>
            </a:r>
            <a:r>
              <a:rPr lang="en-US" altLang="zh-CN" dirty="0"/>
              <a:t>int </a:t>
            </a:r>
            <a:r>
              <a:rPr lang="en-US" altLang="zh-CN" dirty="0" err="1"/>
              <a:t>Mid,count</a:t>
            </a:r>
            <a:r>
              <a:rPr lang="en-US" altLang="zh-CN" dirty="0"/>
              <a:t>=0;                    //count</a:t>
            </a:r>
            <a:r>
              <a:rPr lang="zh-CN" altLang="en-US" dirty="0"/>
              <a:t>记录查找次数</a:t>
            </a:r>
          </a:p>
          <a:p>
            <a:r>
              <a:rPr lang="en-US" altLang="zh-CN" dirty="0"/>
              <a:t>int Low = 0;		  // low</a:t>
            </a:r>
            <a:r>
              <a:rPr lang="zh-CN" altLang="en-US" dirty="0"/>
              <a:t>指向待查元素所在区间的下界</a:t>
            </a:r>
          </a:p>
          <a:p>
            <a:r>
              <a:rPr lang="en-US" altLang="zh-CN" dirty="0"/>
              <a:t>int High = piece-1;	 // high</a:t>
            </a:r>
            <a:r>
              <a:rPr lang="zh-CN" altLang="en-US" dirty="0"/>
              <a:t>指向待查元素所在区间的上界</a:t>
            </a:r>
          </a:p>
          <a:p>
            <a:r>
              <a:rPr lang="en-US" altLang="zh-CN" dirty="0"/>
              <a:t>while (Low &lt;= High) {</a:t>
            </a:r>
          </a:p>
          <a:p>
            <a:r>
              <a:rPr lang="en-US" altLang="zh-CN" dirty="0"/>
              <a:t>     count++;</a:t>
            </a:r>
          </a:p>
          <a:p>
            <a:r>
              <a:rPr lang="en-US" altLang="zh-CN" dirty="0"/>
              <a:t>     Mid = (</a:t>
            </a:r>
            <a:r>
              <a:rPr lang="en-US" altLang="zh-CN" dirty="0" err="1"/>
              <a:t>Low+High</a:t>
            </a:r>
            <a:r>
              <a:rPr lang="en-US" altLang="zh-CN" dirty="0"/>
              <a:t>) / 2;</a:t>
            </a:r>
          </a:p>
          <a:p>
            <a:r>
              <a:rPr lang="en-US" altLang="zh-CN" dirty="0"/>
              <a:t>     if(Key&gt;index[</a:t>
            </a:r>
            <a:r>
              <a:rPr lang="en-US" altLang="zh-CN" dirty="0" err="1"/>
              <a:t>iMid</a:t>
            </a:r>
            <a:r>
              <a:rPr lang="en-US" altLang="zh-CN" dirty="0"/>
              <a:t>] &amp;&amp; Mid==piece-1)</a:t>
            </a:r>
          </a:p>
          <a:p>
            <a:r>
              <a:rPr lang="en-US" altLang="zh-CN" dirty="0"/>
              <a:t>             { </a:t>
            </a:r>
            <a:r>
              <a:rPr lang="zh-CN" altLang="zh-CN" sz="1200" b="1" dirty="0">
                <a:latin typeface="黑体" panose="02010609060101010101" pitchFamily="49" charset="-122"/>
                <a:ea typeface="黑体" panose="02010609060101010101" pitchFamily="49" charset="-122"/>
              </a:rPr>
              <a:t>BinSuccess</a:t>
            </a:r>
            <a:r>
              <a:rPr lang="en-US" altLang="zh-CN" sz="1200" b="1" dirty="0">
                <a:latin typeface="黑体" panose="02010609060101010101" pitchFamily="49" charset="-122"/>
                <a:ea typeface="黑体" panose="02010609060101010101" pitchFamily="49" charset="-122"/>
              </a:rPr>
              <a:t>=false;</a:t>
            </a:r>
            <a:r>
              <a:rPr lang="en-US" altLang="zh-CN" dirty="0"/>
              <a:t>  return;}</a:t>
            </a:r>
          </a:p>
          <a:p>
            <a:r>
              <a:rPr lang="en-US" altLang="zh-CN" dirty="0"/>
              <a:t>     if (Key &lt;= index[Mid] &amp;&amp; (Mid==0 ||Key&gt;index[Mid-1])) // </a:t>
            </a:r>
            <a:r>
              <a:rPr lang="zh-CN" altLang="en-US" dirty="0"/>
              <a:t>查找成功的位置</a:t>
            </a:r>
          </a:p>
          <a:p>
            <a:r>
              <a:rPr lang="zh-CN" altLang="en-US" dirty="0"/>
              <a:t>              </a:t>
            </a:r>
            <a:r>
              <a:rPr lang="en-US" altLang="zh-CN" dirty="0"/>
              <a:t>break;</a:t>
            </a:r>
          </a:p>
          <a:p>
            <a:r>
              <a:rPr lang="en-US" altLang="zh-CN" dirty="0"/>
              <a:t>     if (Key&lt;index[Mid])</a:t>
            </a:r>
          </a:p>
          <a:p>
            <a:r>
              <a:rPr lang="en-US" altLang="zh-CN" dirty="0"/>
              <a:t>              High=Mid-1;	  // </a:t>
            </a:r>
            <a:r>
              <a:rPr lang="zh-CN" altLang="en-US" dirty="0"/>
              <a:t>上半区间</a:t>
            </a:r>
          </a:p>
          <a:p>
            <a:r>
              <a:rPr lang="zh-CN" altLang="en-US" dirty="0"/>
              <a:t>     </a:t>
            </a:r>
            <a:r>
              <a:rPr lang="en-US" altLang="zh-CN" dirty="0"/>
              <a:t>else</a:t>
            </a:r>
          </a:p>
          <a:p>
            <a:r>
              <a:rPr lang="en-US" altLang="zh-CN" dirty="0"/>
              <a:t>              Low  = Mid + 1;  // </a:t>
            </a:r>
            <a:r>
              <a:rPr lang="zh-CN" altLang="en-US" dirty="0"/>
              <a:t>下半区间</a:t>
            </a:r>
            <a:endParaRPr lang="en-US" altLang="zh-CN" dirty="0"/>
          </a:p>
          <a:p>
            <a:r>
              <a:rPr lang="zh-CN" altLang="en-US" dirty="0"/>
              <a:t> </a:t>
            </a:r>
            <a:r>
              <a:rPr lang="en-US" altLang="zh-CN" dirty="0"/>
              <a:t>}</a:t>
            </a:r>
            <a:endParaRPr lang="zh-CN" altLang="en-US" dirty="0"/>
          </a:p>
          <a:p>
            <a:r>
              <a:rPr lang="zh-CN" altLang="en-US" dirty="0"/>
              <a:t> </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30</a:t>
            </a:fld>
            <a:endParaRPr lang="en-US" altLang="zh-CN"/>
          </a:p>
        </p:txBody>
      </p:sp>
    </p:spTree>
    <p:extLst>
      <p:ext uri="{BB962C8B-B14F-4D97-AF65-F5344CB8AC3E}">
        <p14:creationId xmlns:p14="http://schemas.microsoft.com/office/powerpoint/2010/main" val="2649047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83030785-272A-4BC5-93B1-6E7CB419EE01}"/>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1FC37701-5F46-4418-BC58-67B8DA5CE7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b=n/s</a:t>
            </a:r>
          </a:p>
          <a:p>
            <a:endParaRPr lang="en-US" altLang="zh-CN" dirty="0"/>
          </a:p>
          <a:p>
            <a:r>
              <a:rPr lang="zh-CN" altLang="en-US" dirty="0"/>
              <a:t>块的大小：在实际应用中，分块查找不一定要将线性表分成大小相等的若干块，可根据表的特征进行分块。比如一个学校的学生登记表，可按系号或班号分块。</a:t>
            </a:r>
            <a:endParaRPr lang="en-US" altLang="zh-CN" dirty="0"/>
          </a:p>
          <a:p>
            <a:r>
              <a:rPr lang="zh-CN" altLang="en-US" dirty="0"/>
              <a:t>各块可放在不同的向量中，也可将每一块存放在一个单链表中。</a:t>
            </a:r>
            <a:endParaRPr lang="en-US" altLang="zh-CN" dirty="0"/>
          </a:p>
          <a:p>
            <a:r>
              <a:rPr lang="zh-CN" altLang="en-US" dirty="0"/>
              <a:t>在表中插入或删除一个记录时，只要找到该记录所属的块，就在该块内进行插入和删除。因块内记录的存放是任意的，所以插入或删除比较容易，无需移动大量记录。</a:t>
            </a:r>
          </a:p>
          <a:p>
            <a:r>
              <a:rPr lang="zh-CN" altLang="en-US" dirty="0"/>
              <a:t>分块查找的主要代价是增加一个辅助数组的存储空间和将初始表分块排序的运算。</a:t>
            </a:r>
            <a:endParaRPr lang="en-US" altLang="zh-CN" dirty="0"/>
          </a:p>
          <a:p>
            <a:endParaRPr lang="zh-CN" altLang="en-US" dirty="0"/>
          </a:p>
        </p:txBody>
      </p:sp>
      <p:sp>
        <p:nvSpPr>
          <p:cNvPr id="47108" name="灯片编号占位符 3">
            <a:extLst>
              <a:ext uri="{FF2B5EF4-FFF2-40B4-BE49-F238E27FC236}">
                <a16:creationId xmlns:a16="http://schemas.microsoft.com/office/drawing/2014/main" id="{E86C0F70-3920-416D-BFD5-CBA782E00E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7FF8225-299D-457C-99BE-C7449C3332D5}" type="slidenum">
              <a:rPr lang="zh-CN" altLang="en-US" smtClean="0">
                <a:latin typeface="Tahoma" panose="020B0604030504040204" pitchFamily="34" charset="0"/>
              </a:rPr>
              <a:pPr>
                <a:spcBef>
                  <a:spcPct val="0"/>
                </a:spcBef>
              </a:pPr>
              <a:t>31</a:t>
            </a:fld>
            <a:endParaRPr lang="en-US" altLang="zh-CN">
              <a:latin typeface="Tahom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由于动态查找表需要随时进行插入、删除等操作，因此顺序表已不适合作为它的存储结构，链表结构更适合，而二叉排序树则是一个不错的选择。</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32</a:t>
            </a:fld>
            <a:endParaRPr lang="en-US" altLang="zh-CN"/>
          </a:p>
        </p:txBody>
      </p:sp>
    </p:spTree>
    <p:extLst>
      <p:ext uri="{BB962C8B-B14F-4D97-AF65-F5344CB8AC3E}">
        <p14:creationId xmlns:p14="http://schemas.microsoft.com/office/powerpoint/2010/main" val="1783600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2C9B5CA1-0C7A-4552-BD7C-68D10B48324B}"/>
              </a:ext>
            </a:extLst>
          </p:cNvPr>
          <p:cNvSpPr>
            <a:spLocks noGrp="1" noRot="1" noChangeAspect="1" noChangeArrowheads="1" noTextEdit="1"/>
          </p:cNvSpPr>
          <p:nvPr>
            <p:ph type="sldImg"/>
          </p:nvPr>
        </p:nvSpPr>
        <p:spPr>
          <a:ln/>
        </p:spPr>
      </p:sp>
      <p:sp>
        <p:nvSpPr>
          <p:cNvPr id="50179" name="备注占位符 2">
            <a:extLst>
              <a:ext uri="{FF2B5EF4-FFF2-40B4-BE49-F238E27FC236}">
                <a16:creationId xmlns:a16="http://schemas.microsoft.com/office/drawing/2014/main" id="{680DDAE0-09C2-4650-A13B-B631A33C81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二叉排序树的所有算法也都适合用递归方式实现。</a:t>
            </a:r>
            <a:endParaRPr lang="en-US" altLang="zh-CN" dirty="0"/>
          </a:p>
          <a:p>
            <a:endParaRPr lang="en-US" altLang="zh-CN" dirty="0"/>
          </a:p>
          <a:p>
            <a:r>
              <a:rPr lang="zh-CN" altLang="en-US" dirty="0"/>
              <a:t>对二叉排序树进行中序遍历便可得到一个按关键字有序的序列，因此一个无序序列可通过构造一棵二叉排序树而成为有序序列。</a:t>
            </a:r>
          </a:p>
        </p:txBody>
      </p:sp>
      <p:sp>
        <p:nvSpPr>
          <p:cNvPr id="50180" name="灯片编号占位符 3">
            <a:extLst>
              <a:ext uri="{FF2B5EF4-FFF2-40B4-BE49-F238E27FC236}">
                <a16:creationId xmlns:a16="http://schemas.microsoft.com/office/drawing/2014/main" id="{C983397B-8915-46F3-A4B5-E3E245B4F2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33674C9-0864-486C-848C-E808EBB63B98}" type="slidenum">
              <a:rPr lang="zh-CN" altLang="en-US" smtClean="0">
                <a:latin typeface="Tahoma" panose="020B0604030504040204" pitchFamily="34" charset="0"/>
              </a:rPr>
              <a:pPr>
                <a:spcBef>
                  <a:spcPct val="0"/>
                </a:spcBef>
              </a:pPr>
              <a:t>33</a:t>
            </a:fld>
            <a:endParaRPr lang="en-US" altLang="zh-CN">
              <a:latin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219EF680-36D9-4B4D-A369-F309EFF0F22C}"/>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EF20F69E-D46C-4A82-8551-23FE5886A5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60&gt;56</a:t>
            </a:r>
            <a:r>
              <a:rPr lang="zh-CN" altLang="en-US"/>
              <a:t>，应该位于右子树</a:t>
            </a:r>
          </a:p>
        </p:txBody>
      </p:sp>
      <p:sp>
        <p:nvSpPr>
          <p:cNvPr id="52228" name="灯片编号占位符 3">
            <a:extLst>
              <a:ext uri="{FF2B5EF4-FFF2-40B4-BE49-F238E27FC236}">
                <a16:creationId xmlns:a16="http://schemas.microsoft.com/office/drawing/2014/main" id="{189A0925-5733-4AE7-9124-4D68FE1329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7A2322B-9B0A-49F0-B177-A6BAB67AAE7C}" type="slidenum">
              <a:rPr lang="zh-CN" altLang="en-US" smtClean="0">
                <a:latin typeface="Tahoma" panose="020B0604030504040204" pitchFamily="34" charset="0"/>
              </a:rPr>
              <a:pPr>
                <a:spcBef>
                  <a:spcPct val="0"/>
                </a:spcBef>
              </a:pPr>
              <a:t>34</a:t>
            </a:fld>
            <a:endParaRPr lang="en-US" altLang="zh-CN">
              <a:latin typeface="Tahoma" panose="020B060403050404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D03CFC48-EA5A-4927-843F-7CC64570CDB1}"/>
              </a:ext>
            </a:extLst>
          </p:cNvPr>
          <p:cNvSpPr>
            <a:spLocks noGrp="1" noRot="1" noChangeAspect="1" noChangeArrowheads="1" noTextEdit="1"/>
          </p:cNvSpPr>
          <p:nvPr>
            <p:ph type="sldImg"/>
          </p:nvPr>
        </p:nvSpPr>
        <p:spPr>
          <a:ln/>
        </p:spPr>
      </p:sp>
      <p:sp>
        <p:nvSpPr>
          <p:cNvPr id="58371" name="备注占位符 2">
            <a:extLst>
              <a:ext uri="{FF2B5EF4-FFF2-40B4-BE49-F238E27FC236}">
                <a16:creationId xmlns:a16="http://schemas.microsoft.com/office/drawing/2014/main" id="{BA7D800B-4F80-4CE1-BDA4-D7D4E5678B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 typeface="Wingdings" panose="05000000000000000000" pitchFamily="2" charset="2"/>
              <a:buNone/>
            </a:pPr>
            <a:r>
              <a:rPr lang="zh-CN" altLang="en-US" dirty="0"/>
              <a:t>二叉排序树采用链表结构存储</a:t>
            </a:r>
            <a:endParaRPr lang="en-US" altLang="zh-CN" dirty="0"/>
          </a:p>
          <a:p>
            <a:pPr eaLnBrk="1" hangingPunct="1">
              <a:lnSpc>
                <a:spcPct val="80000"/>
              </a:lnSpc>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BisCount</a:t>
            </a:r>
            <a:r>
              <a:rPr lang="en-US" altLang="zh-CN" b="1" dirty="0">
                <a:latin typeface="黑体" panose="02010609060101010101" pitchFamily="49" charset="-122"/>
                <a:ea typeface="黑体" panose="02010609060101010101" pitchFamily="49" charset="-122"/>
              </a:rPr>
              <a:t> = 0;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初始化查找结果</a:t>
            </a:r>
          </a:p>
          <a:p>
            <a:pPr eaLnBrk="1" hangingPunct="1">
              <a:buFont typeface="Wingdings" panose="05000000000000000000" pitchFamily="2" charset="2"/>
              <a:buNone/>
            </a:pPr>
            <a:r>
              <a:rPr lang="en-US" altLang="zh-CN" b="1" dirty="0" err="1">
                <a:latin typeface="黑体" panose="02010609060101010101" pitchFamily="49" charset="-122"/>
                <a:ea typeface="黑体" panose="02010609060101010101" pitchFamily="49" charset="-122"/>
              </a:rPr>
              <a:t>BisSuccess</a:t>
            </a:r>
            <a:r>
              <a:rPr lang="en-US" altLang="zh-CN" b="1" dirty="0">
                <a:latin typeface="黑体" panose="02010609060101010101" pitchFamily="49" charset="-122"/>
                <a:ea typeface="黑体" panose="02010609060101010101" pitchFamily="49" charset="-122"/>
              </a:rPr>
              <a:t> = 0;</a:t>
            </a:r>
            <a:endParaRPr lang="en-US" altLang="zh-CN"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endParaRPr lang="en-US" altLang="zh-CN" dirty="0">
              <a:latin typeface="黑体" panose="02010609060101010101" pitchFamily="49" charset="-122"/>
              <a:ea typeface="黑体" panose="02010609060101010101" pitchFamily="49" charset="-122"/>
            </a:endParaRPr>
          </a:p>
          <a:p>
            <a:pPr algn="just"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int  </a:t>
            </a:r>
            <a:r>
              <a:rPr lang="en-US" altLang="zh-CN" b="1" dirty="0" err="1">
                <a:latin typeface="黑体" panose="02010609060101010101" pitchFamily="49" charset="-122"/>
                <a:ea typeface="黑体" panose="02010609060101010101" pitchFamily="49" charset="-122"/>
              </a:rPr>
              <a:t>BisSuccess</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查找是否成功（</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成功，</a:t>
            </a:r>
            <a:r>
              <a:rPr lang="en-US" altLang="zh-CN" b="1" dirty="0">
                <a:latin typeface="黑体" panose="02010609060101010101" pitchFamily="49" charset="-122"/>
                <a:ea typeface="黑体" panose="02010609060101010101" pitchFamily="49" charset="-122"/>
              </a:rPr>
              <a:t>0--</a:t>
            </a:r>
            <a:r>
              <a:rPr lang="zh-CN" altLang="en-US" b="1" dirty="0">
                <a:latin typeface="黑体" panose="02010609060101010101" pitchFamily="49" charset="-122"/>
                <a:ea typeface="黑体" panose="02010609060101010101" pitchFamily="49" charset="-122"/>
              </a:rPr>
              <a:t>不成功）</a:t>
            </a:r>
          </a:p>
          <a:p>
            <a:pPr algn="just"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int  </a:t>
            </a:r>
            <a:r>
              <a:rPr lang="en-US" altLang="zh-CN" b="1" dirty="0" err="1">
                <a:latin typeface="黑体" panose="02010609060101010101" pitchFamily="49" charset="-122"/>
                <a:ea typeface="黑体" panose="02010609060101010101" pitchFamily="49" charset="-122"/>
              </a:rPr>
              <a:t>BisCount</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查找次数（相当于树的层数）</a:t>
            </a:r>
            <a:endParaRPr lang="en-US" altLang="zh-CN"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endParaRPr lang="en-US" altLang="zh-CN"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root</a:t>
            </a:r>
            <a:r>
              <a:rPr lang="zh-CN" altLang="en-US" dirty="0">
                <a:latin typeface="黑体" panose="02010609060101010101" pitchFamily="49" charset="-122"/>
                <a:ea typeface="黑体" panose="02010609060101010101" pitchFamily="49" charset="-122"/>
              </a:rPr>
              <a:t>表示当次处理的结点，因为当查找不成功时，要插入新的结点，因此</a:t>
            </a:r>
            <a:r>
              <a:rPr lang="en-US" altLang="zh-CN" dirty="0">
                <a:latin typeface="黑体" panose="02010609060101010101" pitchFamily="49" charset="-122"/>
                <a:ea typeface="黑体" panose="02010609060101010101" pitchFamily="49" charset="-122"/>
              </a:rPr>
              <a:t>root</a:t>
            </a:r>
            <a:r>
              <a:rPr lang="zh-CN" altLang="en-US" dirty="0">
                <a:latin typeface="黑体" panose="02010609060101010101" pitchFamily="49" charset="-122"/>
                <a:ea typeface="黑体" panose="02010609060101010101" pitchFamily="49" charset="-122"/>
              </a:rPr>
              <a:t>参数是引用类型，这样才能保留新结点的地址。</a:t>
            </a:r>
          </a:p>
          <a:p>
            <a:endParaRPr lang="zh-CN" altLang="en-US" dirty="0"/>
          </a:p>
        </p:txBody>
      </p:sp>
      <p:sp>
        <p:nvSpPr>
          <p:cNvPr id="58372" name="灯片编号占位符 3">
            <a:extLst>
              <a:ext uri="{FF2B5EF4-FFF2-40B4-BE49-F238E27FC236}">
                <a16:creationId xmlns:a16="http://schemas.microsoft.com/office/drawing/2014/main" id="{B56782FD-D0F6-422E-9386-6D930D7731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6CF99A-6A41-4CFF-A91A-4F4220C93EE8}" type="slidenum">
              <a:rPr lang="zh-CN" altLang="en-US" smtClean="0">
                <a:latin typeface="Tahoma" panose="020B0604030504040204" pitchFamily="34" charset="0"/>
              </a:rPr>
              <a:pPr>
                <a:spcBef>
                  <a:spcPct val="0"/>
                </a:spcBef>
              </a:pPr>
              <a:t>39</a:t>
            </a:fld>
            <a:endParaRPr lang="en-US" altLang="zh-CN">
              <a:latin typeface="Tahoma" panose="020B060403050404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54A83D0B-B6FA-41FD-B6DD-A82C0B9DD950}"/>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DE76BF64-AD46-4EF4-9F34-B691F2D8888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黑体" panose="02010609060101010101" pitchFamily="49" charset="-122"/>
                <a:ea typeface="黑体" panose="02010609060101010101" pitchFamily="49" charset="-122"/>
              </a:rPr>
              <a:t>root</a:t>
            </a:r>
            <a:r>
              <a:rPr lang="zh-CN" altLang="en-US">
                <a:latin typeface="黑体" panose="02010609060101010101" pitchFamily="49" charset="-122"/>
                <a:ea typeface="黑体" panose="02010609060101010101" pitchFamily="49" charset="-122"/>
              </a:rPr>
              <a:t>表示当次处理的结点</a:t>
            </a:r>
          </a:p>
          <a:p>
            <a:endParaRPr lang="zh-CN" altLang="en-US"/>
          </a:p>
        </p:txBody>
      </p:sp>
      <p:sp>
        <p:nvSpPr>
          <p:cNvPr id="60420" name="灯片编号占位符 3">
            <a:extLst>
              <a:ext uri="{FF2B5EF4-FFF2-40B4-BE49-F238E27FC236}">
                <a16:creationId xmlns:a16="http://schemas.microsoft.com/office/drawing/2014/main" id="{DC742250-4208-45FC-BED5-0A5458A1F0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723D648-D895-4526-A919-DAAE8D42ADFA}" type="slidenum">
              <a:rPr lang="zh-CN" altLang="en-US" smtClean="0">
                <a:latin typeface="Tahoma" panose="020B0604030504040204" pitchFamily="34" charset="0"/>
              </a:rPr>
              <a:pPr>
                <a:spcBef>
                  <a:spcPct val="0"/>
                </a:spcBef>
              </a:pPr>
              <a:t>40</a:t>
            </a:fld>
            <a:endParaRPr lang="en-US" altLang="zh-CN">
              <a:latin typeface="Tahoma" panose="020B060403050404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08B95919-02FC-4D75-A7C5-15589BD3B3B2}"/>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a16="http://schemas.microsoft.com/office/drawing/2014/main" id="{E28C25B6-F58F-4A9F-8251-AE948D21C4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指针</a:t>
            </a:r>
            <a:r>
              <a:rPr lang="en-US" altLang="zh-CN" dirty="0"/>
              <a:t>q</a:t>
            </a:r>
            <a:r>
              <a:rPr lang="zh-CN" altLang="en-US" dirty="0"/>
              <a:t>指向前一个结点，用于当需要插入新结点时</a:t>
            </a:r>
          </a:p>
        </p:txBody>
      </p:sp>
      <p:sp>
        <p:nvSpPr>
          <p:cNvPr id="62468" name="灯片编号占位符 3">
            <a:extLst>
              <a:ext uri="{FF2B5EF4-FFF2-40B4-BE49-F238E27FC236}">
                <a16:creationId xmlns:a16="http://schemas.microsoft.com/office/drawing/2014/main" id="{12AAA1AD-0239-4DF1-886C-86A5A9967C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5D387D2-7BED-4923-8AD9-447199D3B0D4}" type="slidenum">
              <a:rPr lang="zh-CN" altLang="en-US" smtClean="0">
                <a:latin typeface="Tahoma" panose="020B0604030504040204" pitchFamily="34" charset="0"/>
              </a:rPr>
              <a:pPr>
                <a:spcBef>
                  <a:spcPct val="0"/>
                </a:spcBef>
              </a:pPr>
              <a:t>41</a:t>
            </a:fld>
            <a:endParaRPr lang="en-US" altLang="zh-CN">
              <a:latin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E357A7C6-23C7-4AF9-9480-DECE91EDA819}"/>
              </a:ext>
            </a:extLst>
          </p:cNvPr>
          <p:cNvSpPr>
            <a:spLocks noGrp="1" noRot="1" noChangeAspect="1" noChangeArrowheads="1" noTextEdit="1"/>
          </p:cNvSpPr>
          <p:nvPr>
            <p:ph type="sldImg"/>
          </p:nvPr>
        </p:nvSpPr>
        <p:spPr>
          <a:ln/>
        </p:spPr>
      </p:sp>
      <p:sp>
        <p:nvSpPr>
          <p:cNvPr id="13315" name="备注占位符 2">
            <a:extLst>
              <a:ext uri="{FF2B5EF4-FFF2-40B4-BE49-F238E27FC236}">
                <a16:creationId xmlns:a16="http://schemas.microsoft.com/office/drawing/2014/main" id="{2EEF3BED-BDFF-4454-8905-E7E0F1D215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solidFill>
                  <a:srgbClr val="9900FF"/>
                </a:solidFill>
                <a:latin typeface="楷体_GB2312" pitchFamily="49" charset="-122"/>
                <a:ea typeface="楷体_GB2312" pitchFamily="49" charset="-122"/>
              </a:rPr>
              <a:t>通常将</a:t>
            </a:r>
            <a:r>
              <a:rPr lang="en-US" altLang="zh-CN" b="1" dirty="0">
                <a:solidFill>
                  <a:srgbClr val="9900FF"/>
                </a:solidFill>
                <a:latin typeface="楷体_GB2312" pitchFamily="49" charset="-122"/>
                <a:ea typeface="楷体_GB2312" pitchFamily="49" charset="-122"/>
              </a:rPr>
              <a:t>ASL</a:t>
            </a:r>
            <a:r>
              <a:rPr lang="zh-CN" altLang="en-US" b="1" dirty="0">
                <a:solidFill>
                  <a:srgbClr val="9900FF"/>
                </a:solidFill>
                <a:latin typeface="楷体_GB2312" pitchFamily="49" charset="-122"/>
                <a:ea typeface="楷体_GB2312" pitchFamily="49" charset="-122"/>
              </a:rPr>
              <a:t>作为衡量查找算法优劣的标准。显然，</a:t>
            </a:r>
            <a:r>
              <a:rPr lang="en-US" altLang="zh-CN" b="1" dirty="0">
                <a:solidFill>
                  <a:srgbClr val="9900FF"/>
                </a:solidFill>
                <a:latin typeface="楷体_GB2312" pitchFamily="49" charset="-122"/>
                <a:ea typeface="楷体_GB2312" pitchFamily="49" charset="-122"/>
              </a:rPr>
              <a:t>ASL</a:t>
            </a:r>
            <a:r>
              <a:rPr lang="zh-CN" altLang="en-US" b="1" dirty="0">
                <a:solidFill>
                  <a:srgbClr val="9900FF"/>
                </a:solidFill>
                <a:latin typeface="楷体_GB2312" pitchFamily="49" charset="-122"/>
                <a:ea typeface="楷体_GB2312" pitchFamily="49" charset="-122"/>
              </a:rPr>
              <a:t>值越小，查找效率越高。 </a:t>
            </a:r>
          </a:p>
          <a:p>
            <a:endParaRPr lang="zh-CN" altLang="en-US" dirty="0"/>
          </a:p>
        </p:txBody>
      </p:sp>
      <p:sp>
        <p:nvSpPr>
          <p:cNvPr id="13316" name="灯片编号占位符 3">
            <a:extLst>
              <a:ext uri="{FF2B5EF4-FFF2-40B4-BE49-F238E27FC236}">
                <a16:creationId xmlns:a16="http://schemas.microsoft.com/office/drawing/2014/main" id="{6816DFCD-8D34-4B64-AF84-A4097EC6600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B5411D1-3BE9-4608-B55D-D3BD78DB4C19}" type="slidenum">
              <a:rPr lang="zh-CN" altLang="en-US" smtClean="0">
                <a:latin typeface="Tahoma" panose="020B0604030504040204" pitchFamily="34" charset="0"/>
              </a:rPr>
              <a:pPr>
                <a:spcBef>
                  <a:spcPct val="0"/>
                </a:spcBef>
              </a:pPr>
              <a:t>7</a:t>
            </a:fld>
            <a:endParaRPr lang="en-US" altLang="zh-CN">
              <a:latin typeface="Tahoma" panose="020B060403050404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顺序查找的算法非常简单，查找前对结点之间并没有排序要求。</a:t>
            </a:r>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8</a:t>
            </a:fld>
            <a:endParaRPr lang="en-US" altLang="zh-CN"/>
          </a:p>
        </p:txBody>
      </p:sp>
    </p:spTree>
    <p:extLst>
      <p:ext uri="{BB962C8B-B14F-4D97-AF65-F5344CB8AC3E}">
        <p14:creationId xmlns:p14="http://schemas.microsoft.com/office/powerpoint/2010/main" val="1859300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C96E7711-CEA8-40F2-B294-2B91E360BAC3}"/>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E74BCB8A-8D22-44C9-8979-70D25C3BC1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为什么从最后一个记录开始？</a:t>
            </a:r>
            <a:endParaRPr lang="en-US" altLang="zh-CN" dirty="0"/>
          </a:p>
          <a:p>
            <a:r>
              <a:rPr lang="en-US" altLang="zh-CN" dirty="0"/>
              <a:t> </a:t>
            </a:r>
            <a:r>
              <a:rPr lang="zh-CN" altLang="en-US" dirty="0"/>
              <a:t>因为第一个单元被设置成“哨兵”（即待查找的关键字），每次循环只需要进行元素的比较，不需要比较下标是否越界，可以提高算法的执行效率。</a:t>
            </a:r>
          </a:p>
        </p:txBody>
      </p:sp>
      <p:sp>
        <p:nvSpPr>
          <p:cNvPr id="16388" name="灯片编号占位符 3">
            <a:extLst>
              <a:ext uri="{FF2B5EF4-FFF2-40B4-BE49-F238E27FC236}">
                <a16:creationId xmlns:a16="http://schemas.microsoft.com/office/drawing/2014/main" id="{660B67AF-B0E5-4556-9D92-A46BEDAE9F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D645477-588A-4888-96FD-C49A16B2D1C0}" type="slidenum">
              <a:rPr lang="zh-CN" altLang="en-US" smtClean="0">
                <a:latin typeface="Tahoma" panose="020B0604030504040204" pitchFamily="34" charset="0"/>
              </a:rPr>
              <a:pPr>
                <a:spcBef>
                  <a:spcPct val="0"/>
                </a:spcBef>
              </a:pPr>
              <a:t>9</a:t>
            </a:fld>
            <a:endParaRPr lang="en-US" altLang="zh-CN">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DC77DFB6-FFC4-4335-B02B-E30FC0027EB4}"/>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1A87F64F-2E01-4ECE-9BE7-D313C54BAC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8436" name="灯片编号占位符 3">
            <a:extLst>
              <a:ext uri="{FF2B5EF4-FFF2-40B4-BE49-F238E27FC236}">
                <a16:creationId xmlns:a16="http://schemas.microsoft.com/office/drawing/2014/main" id="{04B5BE6D-2F17-404B-A6D0-E7A5FF3FF9D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42055B1-1832-4072-B1C4-83217A399B72}" type="slidenum">
              <a:rPr lang="zh-CN" altLang="en-US" smtClean="0">
                <a:latin typeface="Tahoma" panose="020B0604030504040204" pitchFamily="34" charset="0"/>
              </a:rPr>
              <a:pPr>
                <a:spcBef>
                  <a:spcPct val="0"/>
                </a:spcBef>
              </a:pPr>
              <a:t>10</a:t>
            </a:fld>
            <a:endParaRPr lang="en-US" altLang="zh-CN">
              <a:latin typeface="Tahoma" panose="020B060403050404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269CDB8A-BD23-42F1-842C-B0A4794545D2}"/>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4BEFCCDC-28FE-4ECF-ABFC-E4409371E7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如果不设置哨兵，程序为：</a:t>
            </a:r>
            <a:endParaRPr lang="en-US" altLang="zh-CN"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int </a:t>
            </a:r>
            <a:r>
              <a:rPr lang="en-US" altLang="zh-CN" dirty="0" err="1">
                <a:latin typeface="黑体" panose="02010609060101010101" pitchFamily="49" charset="-122"/>
                <a:ea typeface="黑体" panose="02010609060101010101" pitchFamily="49" charset="-122"/>
              </a:rPr>
              <a:t>SeqSearchKey</a:t>
            </a:r>
            <a:r>
              <a:rPr lang="en-US" altLang="zh-CN" dirty="0">
                <a:latin typeface="黑体" panose="02010609060101010101" pitchFamily="49" charset="-122"/>
                <a:ea typeface="黑体" panose="02010609060101010101" pitchFamily="49" charset="-122"/>
              </a:rPr>
              <a:t>(int Key)</a:t>
            </a:r>
          </a:p>
          <a:p>
            <a:pPr eaLnBrk="1" hangingPunct="1">
              <a:lnSpc>
                <a:spcPct val="9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       int i;</a:t>
            </a:r>
          </a:p>
          <a:p>
            <a:pPr eaLnBrk="1" hangingPunct="1">
              <a:lnSpc>
                <a:spcPct val="90000"/>
              </a:lnSpc>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b="1" dirty="0" err="1">
                <a:solidFill>
                  <a:schemeClr val="hlink"/>
                </a:solidFill>
                <a:latin typeface="黑体" panose="02010609060101010101" pitchFamily="49" charset="-122"/>
                <a:ea typeface="黑体" panose="02010609060101010101" pitchFamily="49" charset="-122"/>
              </a:rPr>
              <a:t>SeqList</a:t>
            </a:r>
            <a:r>
              <a:rPr lang="en-US" altLang="zh-CN" b="1" dirty="0">
                <a:solidFill>
                  <a:schemeClr val="hlink"/>
                </a:solidFill>
                <a:latin typeface="黑体" panose="02010609060101010101" pitchFamily="49" charset="-122"/>
                <a:ea typeface="黑体" panose="02010609060101010101" pitchFamily="49" charset="-122"/>
              </a:rPr>
              <a:t>[0] = Key;</a:t>
            </a:r>
            <a:r>
              <a:rPr lang="en-US" altLang="zh-CN" dirty="0">
                <a:latin typeface="黑体" panose="02010609060101010101" pitchFamily="49" charset="-122"/>
                <a:ea typeface="黑体" panose="02010609060101010101" pitchFamily="49" charset="-122"/>
              </a:rPr>
              <a:t>	                           // </a:t>
            </a:r>
            <a:r>
              <a:rPr lang="zh-CN" altLang="en-US" dirty="0">
                <a:latin typeface="黑体" panose="02010609060101010101" pitchFamily="49" charset="-122"/>
                <a:ea typeface="黑体" panose="02010609060101010101" pitchFamily="49" charset="-122"/>
              </a:rPr>
              <a:t>哨兵</a:t>
            </a:r>
          </a:p>
          <a:p>
            <a:pPr eaLnBrk="1" hangingPunct="1">
              <a:lnSpc>
                <a:spcPct val="90000"/>
              </a:lnSpc>
              <a:buFont typeface="Wingdings" panose="05000000000000000000" pitchFamily="2" charset="2"/>
              <a:buNone/>
            </a:pPr>
            <a:r>
              <a:rPr lang="zh-CN" altLang="en-US" dirty="0">
                <a:solidFill>
                  <a:schemeClr val="hlink"/>
                </a:solidFill>
                <a:latin typeface="黑体" panose="02010609060101010101" pitchFamily="49" charset="-122"/>
                <a:ea typeface="黑体" panose="02010609060101010101" pitchFamily="49" charset="-122"/>
              </a:rPr>
              <a:t>        </a:t>
            </a:r>
            <a:r>
              <a:rPr lang="en-US" altLang="zh-CN" dirty="0">
                <a:solidFill>
                  <a:schemeClr val="hlink"/>
                </a:solidFill>
                <a:latin typeface="黑体" panose="02010609060101010101" pitchFamily="49" charset="-122"/>
                <a:ea typeface="黑体" panose="02010609060101010101" pitchFamily="49" charset="-122"/>
              </a:rPr>
              <a:t>i = </a:t>
            </a:r>
            <a:r>
              <a:rPr lang="en-US" altLang="zh-CN" dirty="0" err="1">
                <a:solidFill>
                  <a:schemeClr val="hlink"/>
                </a:solidFill>
                <a:latin typeface="黑体" panose="02010609060101010101" pitchFamily="49" charset="-122"/>
                <a:ea typeface="黑体" panose="02010609060101010101" pitchFamily="49" charset="-122"/>
              </a:rPr>
              <a:t>ListLen</a:t>
            </a:r>
            <a:r>
              <a:rPr lang="en-US" altLang="zh-CN" dirty="0">
                <a:solidFill>
                  <a:schemeClr val="hlink"/>
                </a:solidFill>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从最后一个元素开始查找</a:t>
            </a:r>
          </a:p>
          <a:p>
            <a:pPr eaLnBrk="1" hangingPunct="1">
              <a:lnSpc>
                <a:spcPct val="90000"/>
              </a:lnSpc>
              <a:buFont typeface="Wingdings" panose="05000000000000000000" pitchFamily="2" charset="2"/>
              <a:buNone/>
            </a:pPr>
            <a:r>
              <a:rPr lang="en-US" altLang="zh-CN" dirty="0">
                <a:solidFill>
                  <a:schemeClr val="hlink"/>
                </a:solidFill>
                <a:latin typeface="黑体" panose="02010609060101010101" pitchFamily="49" charset="-122"/>
                <a:ea typeface="黑体" panose="02010609060101010101" pitchFamily="49" charset="-122"/>
              </a:rPr>
              <a:t>       while (</a:t>
            </a:r>
            <a:r>
              <a:rPr lang="en-US" altLang="zh-CN" dirty="0" err="1">
                <a:solidFill>
                  <a:schemeClr val="hlink"/>
                </a:solidFill>
                <a:latin typeface="黑体" panose="02010609060101010101" pitchFamily="49" charset="-122"/>
                <a:ea typeface="黑体" panose="02010609060101010101" pitchFamily="49" charset="-122"/>
              </a:rPr>
              <a:t>SeqList</a:t>
            </a:r>
            <a:r>
              <a:rPr lang="en-US" altLang="zh-CN" dirty="0">
                <a:solidFill>
                  <a:schemeClr val="hlink"/>
                </a:solidFill>
                <a:latin typeface="黑体" panose="02010609060101010101" pitchFamily="49" charset="-122"/>
                <a:ea typeface="黑体" panose="02010609060101010101" pitchFamily="49" charset="-122"/>
              </a:rPr>
              <a:t>[i] != </a:t>
            </a:r>
            <a:r>
              <a:rPr lang="en-US" altLang="zh-CN" u="none" dirty="0">
                <a:solidFill>
                  <a:schemeClr val="hlink"/>
                </a:solidFill>
                <a:latin typeface="黑体" panose="02010609060101010101" pitchFamily="49" charset="-122"/>
                <a:ea typeface="黑体" panose="02010609060101010101" pitchFamily="49" charset="-122"/>
              </a:rPr>
              <a:t>Key </a:t>
            </a:r>
            <a:r>
              <a:rPr lang="en-US" altLang="zh-CN" b="1" i="0" u="none" dirty="0">
                <a:solidFill>
                  <a:srgbClr val="FF0000"/>
                </a:solidFill>
                <a:latin typeface="黑体" panose="02010609060101010101" pitchFamily="49" charset="-122"/>
                <a:ea typeface="黑体" panose="02010609060101010101" pitchFamily="49" charset="-122"/>
              </a:rPr>
              <a:t>&amp;&amp;  i&gt;0 </a:t>
            </a:r>
            <a:r>
              <a:rPr lang="en-US" altLang="zh-CN" i="0" u="none" dirty="0">
                <a:solidFill>
                  <a:schemeClr val="hlink"/>
                </a:solidFill>
                <a:latin typeface="黑体" panose="02010609060101010101" pitchFamily="49" charset="-122"/>
                <a:ea typeface="黑体" panose="02010609060101010101" pitchFamily="49" charset="-122"/>
              </a:rPr>
              <a:t>) </a:t>
            </a:r>
            <a:r>
              <a:rPr lang="en-US" altLang="zh-CN" dirty="0">
                <a:solidFill>
                  <a:schemeClr val="hlink"/>
                </a:solidFill>
                <a:latin typeface="黑体" panose="02010609060101010101" pitchFamily="49" charset="-122"/>
                <a:ea typeface="黑体" panose="02010609060101010101" pitchFamily="49" charset="-122"/>
              </a:rPr>
              <a:t>i--;</a:t>
            </a: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SeqSuccess</a:t>
            </a:r>
            <a:r>
              <a:rPr lang="en-US" altLang="zh-CN" dirty="0">
                <a:latin typeface="黑体" panose="02010609060101010101" pitchFamily="49" charset="-122"/>
                <a:ea typeface="黑体" panose="02010609060101010101" pitchFamily="49" charset="-122"/>
              </a:rPr>
              <a:t> = 1;</a:t>
            </a:r>
          </a:p>
          <a:p>
            <a:pPr eaLnBrk="1" hangingPunct="1">
              <a:lnSpc>
                <a:spcPct val="9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       if (i==0) </a:t>
            </a:r>
            <a:r>
              <a:rPr lang="en-US" altLang="zh-CN" dirty="0" err="1">
                <a:latin typeface="黑体" panose="02010609060101010101" pitchFamily="49" charset="-122"/>
                <a:ea typeface="黑体" panose="02010609060101010101" pitchFamily="49" charset="-122"/>
              </a:rPr>
              <a:t>SeqSuccess</a:t>
            </a:r>
            <a:r>
              <a:rPr lang="en-US" altLang="zh-CN" dirty="0">
                <a:latin typeface="黑体" panose="02010609060101010101" pitchFamily="49" charset="-122"/>
                <a:ea typeface="黑体" panose="02010609060101010101" pitchFamily="49" charset="-122"/>
              </a:rPr>
              <a:t> = 0;		     // </a:t>
            </a:r>
            <a:r>
              <a:rPr lang="zh-CN" altLang="en-US" dirty="0">
                <a:latin typeface="黑体" panose="02010609060101010101" pitchFamily="49" charset="-122"/>
                <a:ea typeface="黑体" panose="02010609060101010101" pitchFamily="49" charset="-122"/>
              </a:rPr>
              <a:t>查找不成功</a:t>
            </a:r>
          </a:p>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SeqPos</a:t>
            </a:r>
            <a:r>
              <a:rPr lang="en-US" altLang="zh-CN" dirty="0">
                <a:latin typeface="黑体" panose="02010609060101010101" pitchFamily="49" charset="-122"/>
                <a:ea typeface="黑体" panose="02010609060101010101" pitchFamily="49" charset="-122"/>
              </a:rPr>
              <a:t>   = i;			     // </a:t>
            </a:r>
            <a:r>
              <a:rPr lang="zh-CN" altLang="en-US" dirty="0">
                <a:latin typeface="黑体" panose="02010609060101010101" pitchFamily="49" charset="-122"/>
                <a:ea typeface="黑体" panose="02010609060101010101" pitchFamily="49" charset="-122"/>
              </a:rPr>
              <a:t>查找位置</a:t>
            </a:r>
          </a:p>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err="1">
                <a:latin typeface="黑体" panose="02010609060101010101" pitchFamily="49" charset="-122"/>
                <a:ea typeface="黑体" panose="02010609060101010101" pitchFamily="49" charset="-122"/>
              </a:rPr>
              <a:t>SeqCount</a:t>
            </a:r>
            <a:r>
              <a:rPr lang="en-US" altLang="zh-CN" dirty="0">
                <a:latin typeface="黑体" panose="02010609060101010101" pitchFamily="49" charset="-122"/>
                <a:ea typeface="黑体" panose="02010609060101010101" pitchFamily="49" charset="-122"/>
              </a:rPr>
              <a:t> = ListLen-i+1;		     // </a:t>
            </a:r>
            <a:r>
              <a:rPr lang="zh-CN" altLang="en-US" dirty="0">
                <a:latin typeface="黑体" panose="02010609060101010101" pitchFamily="49" charset="-122"/>
                <a:ea typeface="黑体" panose="02010609060101010101" pitchFamily="49" charset="-122"/>
              </a:rPr>
              <a:t>查找次数</a:t>
            </a:r>
          </a:p>
          <a:p>
            <a:pPr eaLnBrk="1" hangingPunct="1">
              <a:lnSpc>
                <a:spcPct val="9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return(i);</a:t>
            </a:r>
          </a:p>
          <a:p>
            <a:pPr eaLnBrk="1" hangingPunct="1">
              <a:lnSpc>
                <a:spcPct val="9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a:t>
            </a:r>
          </a:p>
          <a:p>
            <a:endParaRPr lang="zh-CN" altLang="en-US" dirty="0"/>
          </a:p>
        </p:txBody>
      </p:sp>
      <p:sp>
        <p:nvSpPr>
          <p:cNvPr id="21508" name="灯片编号占位符 3">
            <a:extLst>
              <a:ext uri="{FF2B5EF4-FFF2-40B4-BE49-F238E27FC236}">
                <a16:creationId xmlns:a16="http://schemas.microsoft.com/office/drawing/2014/main" id="{8758AF9F-F0D6-42D3-BED3-8DE5D75217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7C8AF4E-7B63-4A31-B59C-E3C4ECA7D1C9}" type="slidenum">
              <a:rPr lang="zh-CN" altLang="en-US" smtClean="0">
                <a:latin typeface="Tahoma" panose="020B0604030504040204" pitchFamily="34" charset="0"/>
              </a:rPr>
              <a:pPr>
                <a:spcBef>
                  <a:spcPct val="0"/>
                </a:spcBef>
              </a:pPr>
              <a:t>12</a:t>
            </a:fld>
            <a:endParaRPr lang="en-US" altLang="zh-CN">
              <a:latin typeface="Tahoma" panose="020B060403050404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8BB110-E46D-4561-B463-0A9CDE323938}" type="slidenum">
              <a:rPr lang="zh-CN" altLang="en-US" smtClean="0"/>
              <a:pPr>
                <a:defRPr/>
              </a:pPr>
              <a:t>13</a:t>
            </a:fld>
            <a:endParaRPr lang="en-US" altLang="zh-CN"/>
          </a:p>
        </p:txBody>
      </p:sp>
    </p:spTree>
    <p:extLst>
      <p:ext uri="{BB962C8B-B14F-4D97-AF65-F5344CB8AC3E}">
        <p14:creationId xmlns:p14="http://schemas.microsoft.com/office/powerpoint/2010/main" val="906761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54B30DE8-8A3F-4AB5-8E75-BF342BD24178}"/>
              </a:ext>
            </a:extLst>
          </p:cNvPr>
          <p:cNvSpPr>
            <a:spLocks noGrp="1" noRot="1" noChangeAspect="1" noChangeArrowheads="1" noTextEdit="1"/>
          </p:cNvSpPr>
          <p:nvPr>
            <p:ph type="sldImg"/>
          </p:nvPr>
        </p:nvSpPr>
        <p:spPr>
          <a:ln/>
        </p:spPr>
      </p:sp>
      <p:sp>
        <p:nvSpPr>
          <p:cNvPr id="24579" name="备注占位符 2">
            <a:extLst>
              <a:ext uri="{FF2B5EF4-FFF2-40B4-BE49-F238E27FC236}">
                <a16:creationId xmlns:a16="http://schemas.microsoft.com/office/drawing/2014/main" id="{0D97CC04-764D-436A-AE03-73113A07F7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在许多情况下，查找表中记录的查找概率是不相等的。为了提高查找效率，查找表需要依据查找概率越高比较次数越少，查找概率越低比较次数较多的原则来存储记录，每次查找之后，将刚查找到的记录直接移至表尾的位置上，是常见做法。这种情况下最好采用链表结构，否则顺序表需要移动大量数据。</a:t>
            </a:r>
            <a:endParaRPr lang="en-US" altLang="zh-CN" dirty="0"/>
          </a:p>
          <a:p>
            <a:endParaRPr lang="en-US" altLang="zh-CN" dirty="0"/>
          </a:p>
          <a:p>
            <a:endParaRPr lang="en-US" altLang="zh-CN" dirty="0"/>
          </a:p>
          <a:p>
            <a:endParaRPr lang="en-US" altLang="zh-CN" dirty="0"/>
          </a:p>
          <a:p>
            <a:endParaRPr lang="zh-CN" altLang="en-US" dirty="0"/>
          </a:p>
        </p:txBody>
      </p:sp>
      <p:sp>
        <p:nvSpPr>
          <p:cNvPr id="24580" name="灯片编号占位符 3">
            <a:extLst>
              <a:ext uri="{FF2B5EF4-FFF2-40B4-BE49-F238E27FC236}">
                <a16:creationId xmlns:a16="http://schemas.microsoft.com/office/drawing/2014/main" id="{A3507076-160E-47A3-B75C-FCCF7657FC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9942C41-9BB6-4FED-BE6B-6BC746E196E5}" type="slidenum">
              <a:rPr lang="zh-CN" altLang="en-US" smtClean="0">
                <a:latin typeface="Tahoma" panose="020B0604030504040204" pitchFamily="34" charset="0"/>
              </a:rPr>
              <a:pPr>
                <a:spcBef>
                  <a:spcPct val="0"/>
                </a:spcBef>
              </a:pPr>
              <a:t>14</a:t>
            </a:fld>
            <a:endParaRPr lang="en-US" altLang="zh-CN">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FBC94AC-4C9E-4227-B81C-A6D421ED1727}"/>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7D0B9DDF-D82D-4F97-87CA-00DE0D0F5042}"/>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6107F43C-CB21-4153-B507-69E8615E3AD7}"/>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A2FC4C09-AA4B-4D12-9AA6-BF29F1E7226E}"/>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F431C82D-D924-4705-A96D-B882EFAD7421}"/>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B4575CAF-9704-4457-8C09-953AE76B9947}"/>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98418DD0-4F14-40D9-B00D-78F20BCD34D5}"/>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FB56D5AF-6E05-4ADE-A08C-95CF633B02F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CF26241F-0823-4E3E-89F3-2B20D7C3F195}"/>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ED7E36B1-BFC7-4E92-A2B9-5A5359C1ED77}"/>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ltLang="zh-CN"/>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4" name="Rectangle 14">
            <a:extLst>
              <a:ext uri="{FF2B5EF4-FFF2-40B4-BE49-F238E27FC236}">
                <a16:creationId xmlns:a16="http://schemas.microsoft.com/office/drawing/2014/main" id="{5AA3411A-B5A1-4E02-B4B3-222A834FA80A}"/>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EEF1D9E2-3EBF-4F56-B90A-47F181C07E61}"/>
              </a:ext>
            </a:extLst>
          </p:cNvPr>
          <p:cNvSpPr>
            <a:spLocks noGrp="1" noChangeArrowheads="1"/>
          </p:cNvSpPr>
          <p:nvPr>
            <p:ph type="ftr" sz="quarter" idx="11"/>
          </p:nvPr>
        </p:nvSpPr>
        <p:spPr>
          <a:xfrm>
            <a:off x="3429000" y="6248400"/>
            <a:ext cx="2895600" cy="457200"/>
          </a:xfrm>
        </p:spPr>
        <p:txBody>
          <a:bodyPr/>
          <a:lstStyle>
            <a:lvl1pPr algn="ctr">
              <a:defRPr kumimoji="1">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C766443D-9609-4BEA-AFBF-5A951A65D8FD}"/>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sz="1400">
                <a:solidFill>
                  <a:schemeClr val="bg2"/>
                </a:solidFill>
              </a:defRPr>
            </a:lvl1pPr>
          </a:lstStyle>
          <a:p>
            <a:pPr>
              <a:defRPr/>
            </a:pPr>
            <a:fld id="{9091D6B0-1B94-4CDC-AED3-1E43F6D74A5C}" type="slidenum">
              <a:rPr lang="zh-CN" altLang="en-US"/>
              <a:pPr>
                <a:defRPr/>
              </a:pPr>
              <a:t>‹#›</a:t>
            </a:fld>
            <a:endParaRPr lang="en-US" altLang="zh-CN"/>
          </a:p>
        </p:txBody>
      </p:sp>
    </p:spTree>
    <p:extLst>
      <p:ext uri="{BB962C8B-B14F-4D97-AF65-F5344CB8AC3E}">
        <p14:creationId xmlns:p14="http://schemas.microsoft.com/office/powerpoint/2010/main" val="421195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B4526A37-4C97-4366-AAD4-2A213A1A3089}"/>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0414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1013" y="195263"/>
            <a:ext cx="2124075" cy="6434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5263"/>
            <a:ext cx="6221413" cy="64341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236570F-D5E8-4516-AC0B-780EB1000D7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8580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195263"/>
            <a:ext cx="7869238"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05000"/>
            <a:ext cx="417195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EE6C63B3-1762-47B5-B108-40E27E5F00CB}"/>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5144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2BFD3296-D60D-4D9E-A429-50DA70D011E5}"/>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0768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483CBDF2-5663-4E79-9CC2-9A5B6240E760}"/>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9690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05000"/>
            <a:ext cx="417195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81550" y="1905000"/>
            <a:ext cx="4173538"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9FF086A5-4B61-4DC1-84EF-244527DDBD9C}"/>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9151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0313EE69-FC8F-4367-9E0D-9680677FBD53}"/>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3410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DE0EF1F6-1D14-45AB-B238-84287E65591D}"/>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764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65946A39-17D7-45B7-953B-8EAEB3683058}"/>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662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B604D124-05B2-4B9E-BD82-D11F1C469761}"/>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6717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358AE860-FE95-42DF-B3B3-D6BE770D2227}"/>
              </a:ext>
            </a:extLst>
          </p:cNvPr>
          <p:cNvSpPr>
            <a:spLocks noGrp="1" noChangeArrowheads="1"/>
          </p:cNvSpPr>
          <p:nvPr>
            <p:ph type="ftr"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4283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9BF5D09-D569-4816-A6C1-60C828E9ADB8}"/>
              </a:ext>
            </a:extLst>
          </p:cNvPr>
          <p:cNvSpPr>
            <a:spLocks noChangeArrowheads="1"/>
          </p:cNvSpPr>
          <p:nvPr/>
        </p:nvSpPr>
        <p:spPr bwMode="ltGray">
          <a:xfrm>
            <a:off x="290513" y="3079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7" name="Rectangle 3">
            <a:extLst>
              <a:ext uri="{FF2B5EF4-FFF2-40B4-BE49-F238E27FC236}">
                <a16:creationId xmlns:a16="http://schemas.microsoft.com/office/drawing/2014/main" id="{C3CFEB21-0FDF-41D9-8C2A-317DCDDB059C}"/>
              </a:ext>
            </a:extLst>
          </p:cNvPr>
          <p:cNvSpPr>
            <a:spLocks noChangeArrowheads="1"/>
          </p:cNvSpPr>
          <p:nvPr/>
        </p:nvSpPr>
        <p:spPr bwMode="ltGray">
          <a:xfrm>
            <a:off x="673100" y="307975"/>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a:extLst>
              <a:ext uri="{FF2B5EF4-FFF2-40B4-BE49-F238E27FC236}">
                <a16:creationId xmlns:a16="http://schemas.microsoft.com/office/drawing/2014/main" id="{B36A6F17-DDB3-495A-9CBE-9DDC176C94DB}"/>
              </a:ext>
            </a:extLst>
          </p:cNvPr>
          <p:cNvSpPr>
            <a:spLocks noGrp="1" noChangeArrowheads="1"/>
          </p:cNvSpPr>
          <p:nvPr>
            <p:ph type="title"/>
          </p:nvPr>
        </p:nvSpPr>
        <p:spPr bwMode="auto">
          <a:xfrm>
            <a:off x="990600" y="195263"/>
            <a:ext cx="7869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F37125E6-D592-4ACD-A81B-F3345F9423CB}"/>
              </a:ext>
            </a:extLst>
          </p:cNvPr>
          <p:cNvSpPr>
            <a:spLocks noGrp="1" noChangeArrowheads="1"/>
          </p:cNvSpPr>
          <p:nvPr>
            <p:ph type="body" idx="1"/>
          </p:nvPr>
        </p:nvSpPr>
        <p:spPr bwMode="auto">
          <a:xfrm>
            <a:off x="457200" y="1905000"/>
            <a:ext cx="84978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4" name="Rectangle 12">
            <a:extLst>
              <a:ext uri="{FF2B5EF4-FFF2-40B4-BE49-F238E27FC236}">
                <a16:creationId xmlns:a16="http://schemas.microsoft.com/office/drawing/2014/main" id="{2A4DF392-53EE-4047-8DA5-83226B1F4CDB}"/>
              </a:ext>
            </a:extLst>
          </p:cNvPr>
          <p:cNvSpPr>
            <a:spLocks noGrp="1" noChangeArrowheads="1"/>
          </p:cNvSpPr>
          <p:nvPr>
            <p:ph type="ftr" sz="quarter" idx="3"/>
          </p:nvPr>
        </p:nvSpPr>
        <p:spPr bwMode="auto">
          <a:xfrm>
            <a:off x="7848600" y="64008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endParaRPr lang="en-US" altLang="zh-CN"/>
          </a:p>
        </p:txBody>
      </p:sp>
      <p:graphicFrame>
        <p:nvGraphicFramePr>
          <p:cNvPr id="1031" name="Object 18">
            <a:extLst>
              <a:ext uri="{FF2B5EF4-FFF2-40B4-BE49-F238E27FC236}">
                <a16:creationId xmlns:a16="http://schemas.microsoft.com/office/drawing/2014/main" id="{FA0ECDEC-EE13-4FEF-B30C-CD390D67D7CE}"/>
              </a:ext>
            </a:extLst>
          </p:cNvPr>
          <p:cNvGraphicFramePr>
            <a:graphicFrameLocks noChangeAspect="1"/>
          </p:cNvGraphicFramePr>
          <p:nvPr/>
        </p:nvGraphicFramePr>
        <p:xfrm>
          <a:off x="419100" y="736600"/>
          <a:ext cx="885825" cy="471488"/>
        </p:xfrm>
        <a:graphic>
          <a:graphicData uri="http://schemas.openxmlformats.org/presentationml/2006/ole">
            <mc:AlternateContent xmlns:mc="http://schemas.openxmlformats.org/markup-compatibility/2006">
              <mc:Choice xmlns:v="urn:schemas-microsoft-com:vml" Requires="v">
                <p:oleObj spid="_x0000_s1026" name="位图图像" r:id="rId15" imgW="1162212" imgH="619211" progId="PBrush">
                  <p:embed/>
                </p:oleObj>
              </mc:Choice>
              <mc:Fallback>
                <p:oleObj name="位图图像" r:id="rId15" imgW="1162212" imgH="619211" progId="PBrush">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 y="736600"/>
                        <a:ext cx="885825" cy="471488"/>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2" name="Rectangle 19">
            <a:extLst>
              <a:ext uri="{FF2B5EF4-FFF2-40B4-BE49-F238E27FC236}">
                <a16:creationId xmlns:a16="http://schemas.microsoft.com/office/drawing/2014/main" id="{47225046-F127-4409-B8DA-6961A8E64750}"/>
              </a:ext>
            </a:extLst>
          </p:cNvPr>
          <p:cNvSpPr>
            <a:spLocks noChangeArrowheads="1"/>
          </p:cNvSpPr>
          <p:nvPr/>
        </p:nvSpPr>
        <p:spPr bwMode="ltGray">
          <a:xfrm>
            <a:off x="0" y="657225"/>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3" name="Rectangle 20">
            <a:extLst>
              <a:ext uri="{FF2B5EF4-FFF2-40B4-BE49-F238E27FC236}">
                <a16:creationId xmlns:a16="http://schemas.microsoft.com/office/drawing/2014/main" id="{2FF46767-D32B-4733-A2C2-797D4A8C8807}"/>
              </a:ext>
            </a:extLst>
          </p:cNvPr>
          <p:cNvSpPr>
            <a:spLocks noChangeArrowheads="1"/>
          </p:cNvSpPr>
          <p:nvPr/>
        </p:nvSpPr>
        <p:spPr bwMode="gray">
          <a:xfrm>
            <a:off x="635000" y="2000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34" name="Rectangle 21">
            <a:extLst>
              <a:ext uri="{FF2B5EF4-FFF2-40B4-BE49-F238E27FC236}">
                <a16:creationId xmlns:a16="http://schemas.microsoft.com/office/drawing/2014/main" id="{75D7C354-BE7B-4B2C-A264-88CAB01CD3FA}"/>
              </a:ext>
            </a:extLst>
          </p:cNvPr>
          <p:cNvSpPr>
            <a:spLocks noChangeArrowheads="1"/>
          </p:cNvSpPr>
          <p:nvPr/>
        </p:nvSpPr>
        <p:spPr bwMode="gray">
          <a:xfrm>
            <a:off x="315913" y="990600"/>
            <a:ext cx="86375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pic>
        <p:nvPicPr>
          <p:cNvPr id="1035" name="Picture 24">
            <a:extLst>
              <a:ext uri="{FF2B5EF4-FFF2-40B4-BE49-F238E27FC236}">
                <a16:creationId xmlns:a16="http://schemas.microsoft.com/office/drawing/2014/main" id="{E23D35DC-0947-468E-AD3B-8D03D696540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01000" y="952500"/>
            <a:ext cx="5334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1"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Lst>
  <p:txStyles>
    <p:titleStyle>
      <a:lvl1pPr algn="ctr" rtl="0" eaLnBrk="0" fontAlgn="base" hangingPunct="0">
        <a:spcBef>
          <a:spcPct val="0"/>
        </a:spcBef>
        <a:spcAft>
          <a:spcPct val="0"/>
        </a:spcAft>
        <a:defRPr kumimoji="1" sz="4800" b="1">
          <a:solidFill>
            <a:schemeClr val="tx2"/>
          </a:solidFill>
          <a:latin typeface="+mj-lt"/>
          <a:ea typeface="+mj-ea"/>
          <a:cs typeface="+mj-cs"/>
        </a:defRPr>
      </a:lvl1pPr>
      <a:lvl2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800" b="1">
          <a:solidFill>
            <a:schemeClr val="tx2"/>
          </a:solidFill>
          <a:latin typeface="Tahoma" pitchFamily="34" charset="0"/>
          <a:ea typeface="隶书" pitchFamily="49" charset="-122"/>
        </a:defRPr>
      </a:lvl5pPr>
      <a:lvl6pPr marL="457200" algn="ctr" rtl="0" fontAlgn="base">
        <a:spcBef>
          <a:spcPct val="0"/>
        </a:spcBef>
        <a:spcAft>
          <a:spcPct val="0"/>
        </a:spcAft>
        <a:defRPr kumimoji="1" sz="4800" b="1">
          <a:solidFill>
            <a:schemeClr val="tx2"/>
          </a:solidFill>
          <a:latin typeface="Tahoma" pitchFamily="34" charset="0"/>
          <a:ea typeface="隶书" pitchFamily="49" charset="-122"/>
        </a:defRPr>
      </a:lvl6pPr>
      <a:lvl7pPr marL="914400" algn="ctr" rtl="0" fontAlgn="base">
        <a:spcBef>
          <a:spcPct val="0"/>
        </a:spcBef>
        <a:spcAft>
          <a:spcPct val="0"/>
        </a:spcAft>
        <a:defRPr kumimoji="1" sz="4800" b="1">
          <a:solidFill>
            <a:schemeClr val="tx2"/>
          </a:solidFill>
          <a:latin typeface="Tahoma" pitchFamily="34" charset="0"/>
          <a:ea typeface="隶书" pitchFamily="49" charset="-122"/>
        </a:defRPr>
      </a:lvl7pPr>
      <a:lvl8pPr marL="1371600" algn="ctr" rtl="0" fontAlgn="base">
        <a:spcBef>
          <a:spcPct val="0"/>
        </a:spcBef>
        <a:spcAft>
          <a:spcPct val="0"/>
        </a:spcAft>
        <a:defRPr kumimoji="1" sz="4800" b="1">
          <a:solidFill>
            <a:schemeClr val="tx2"/>
          </a:solidFill>
          <a:latin typeface="Tahoma" pitchFamily="34" charset="0"/>
          <a:ea typeface="隶书" pitchFamily="49" charset="-122"/>
        </a:defRPr>
      </a:lvl8pPr>
      <a:lvl9pPr marL="1828800" algn="ctr" rtl="0" fontAlgn="base">
        <a:spcBef>
          <a:spcPct val="0"/>
        </a:spcBef>
        <a:spcAft>
          <a:spcPct val="0"/>
        </a:spcAft>
        <a:defRPr kumimoji="1" sz="4800" b="1">
          <a:solidFill>
            <a:schemeClr val="tx2"/>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0C746636-973B-4FE5-A1D0-516CB022F348}"/>
              </a:ext>
            </a:extLst>
          </p:cNvPr>
          <p:cNvSpPr>
            <a:spLocks noGrp="1" noChangeArrowheads="1"/>
          </p:cNvSpPr>
          <p:nvPr>
            <p:ph type="title"/>
          </p:nvPr>
        </p:nvSpPr>
        <p:spPr>
          <a:xfrm>
            <a:off x="304800" y="3581400"/>
            <a:ext cx="8458200" cy="1463675"/>
          </a:xfrm>
          <a:solidFill>
            <a:schemeClr val="bg1"/>
          </a:solidFill>
        </p:spPr>
        <p:txBody>
          <a:bodyPr anchor="t">
            <a:spAutoFit/>
          </a:bodyPr>
          <a:lstStyle/>
          <a:p>
            <a:pPr eaLnBrk="1" hangingPunct="1">
              <a:spcBef>
                <a:spcPct val="50000"/>
              </a:spcBef>
              <a:defRPr/>
            </a:pPr>
            <a:r>
              <a:rPr lang="zh-CN" altLang="en-US" sz="3600" dirty="0">
                <a:solidFill>
                  <a:schemeClr val="tx1"/>
                </a:solidFill>
                <a:latin typeface="隶书" pitchFamily="49" charset="-122"/>
              </a:rPr>
              <a:t>第九章</a:t>
            </a:r>
            <a:br>
              <a:rPr lang="zh-CN" altLang="en-US" sz="7200" dirty="0">
                <a:solidFill>
                  <a:schemeClr val="tx1"/>
                </a:solidFill>
                <a:latin typeface="隶书" pitchFamily="49" charset="-122"/>
              </a:rPr>
            </a:br>
            <a:r>
              <a:rPr lang="zh-CN" altLang="en-US" sz="5400" dirty="0">
                <a:solidFill>
                  <a:schemeClr val="tx1"/>
                </a:solidFill>
                <a:effectLst>
                  <a:outerShdw blurRad="38100" dist="38100" dir="2700000" algn="tl">
                    <a:srgbClr val="C0C0C0"/>
                  </a:outerShdw>
                </a:effectLst>
                <a:latin typeface="隶书" pitchFamily="49" charset="-122"/>
              </a:rPr>
              <a:t>查找</a:t>
            </a:r>
            <a:endParaRPr lang="en-US" altLang="zh-CN" sz="3200" dirty="0">
              <a:solidFill>
                <a:schemeClr val="tx1"/>
              </a:solidFill>
              <a:effectLst>
                <a:outerShdw blurRad="38100" dist="38100" dir="2700000" algn="tl">
                  <a:srgbClr val="C0C0C0"/>
                </a:outerShdw>
              </a:effectLst>
              <a:latin typeface="隶书" pitchFamily="49" charset="-122"/>
            </a:endParaRPr>
          </a:p>
        </p:txBody>
      </p:sp>
      <p:sp>
        <p:nvSpPr>
          <p:cNvPr id="5123" name="Rectangle 3">
            <a:extLst>
              <a:ext uri="{FF2B5EF4-FFF2-40B4-BE49-F238E27FC236}">
                <a16:creationId xmlns:a16="http://schemas.microsoft.com/office/drawing/2014/main" id="{405A93B8-B2EA-4BFC-ADA2-56E6D86FE6BF}"/>
              </a:ext>
            </a:extLst>
          </p:cNvPr>
          <p:cNvSpPr>
            <a:spLocks noChangeArrowheads="1"/>
          </p:cNvSpPr>
          <p:nvPr/>
        </p:nvSpPr>
        <p:spPr bwMode="gray">
          <a:xfrm>
            <a:off x="304800" y="2667000"/>
            <a:ext cx="8458200" cy="92075"/>
          </a:xfrm>
          <a:prstGeom prst="rect">
            <a:avLst/>
          </a:prstGeom>
          <a:gradFill rotWithShape="0">
            <a:gsLst>
              <a:gs pos="0">
                <a:srgbClr val="3333FF"/>
              </a:gs>
              <a:gs pos="100000">
                <a:srgbClr val="CCE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4" name="Rectangle 4">
            <a:extLst>
              <a:ext uri="{FF2B5EF4-FFF2-40B4-BE49-F238E27FC236}">
                <a16:creationId xmlns:a16="http://schemas.microsoft.com/office/drawing/2014/main" id="{A1CCE645-7D14-4E15-B5F9-F2FC6F4A554B}"/>
              </a:ext>
            </a:extLst>
          </p:cNvPr>
          <p:cNvSpPr>
            <a:spLocks noChangeArrowheads="1"/>
          </p:cNvSpPr>
          <p:nvPr/>
        </p:nvSpPr>
        <p:spPr bwMode="auto">
          <a:xfrm>
            <a:off x="0" y="0"/>
            <a:ext cx="91440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8725" name="Rectangle 5">
            <a:extLst>
              <a:ext uri="{FF2B5EF4-FFF2-40B4-BE49-F238E27FC236}">
                <a16:creationId xmlns:a16="http://schemas.microsoft.com/office/drawing/2014/main" id="{4565E461-4BBD-4F84-9C0D-A7C6558169B4}"/>
              </a:ext>
            </a:extLst>
          </p:cNvPr>
          <p:cNvSpPr>
            <a:spLocks noChangeArrowheads="1"/>
          </p:cNvSpPr>
          <p:nvPr/>
        </p:nvSpPr>
        <p:spPr bwMode="auto">
          <a:xfrm>
            <a:off x="609600" y="1066800"/>
            <a:ext cx="7869238" cy="100647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6000" b="1">
                <a:solidFill>
                  <a:srgbClr val="333399"/>
                </a:solidFill>
                <a:effectLst>
                  <a:outerShdw blurRad="38100" dist="38100" dir="2700000" algn="tl">
                    <a:srgbClr val="C0C0C0"/>
                  </a:outerShdw>
                </a:effectLst>
                <a:latin typeface="华文彩云" pitchFamily="2" charset="-122"/>
                <a:ea typeface="华文彩云" pitchFamily="2" charset="-122"/>
              </a:rPr>
              <a:t>数据结构</a:t>
            </a:r>
            <a:endParaRPr lang="en-US" altLang="zh-CN" sz="6000" b="1">
              <a:solidFill>
                <a:srgbClr val="333399"/>
              </a:solidFill>
              <a:effectLst>
                <a:outerShdw blurRad="38100" dist="38100" dir="2700000" algn="tl">
                  <a:srgbClr val="C0C0C0"/>
                </a:outerShdw>
              </a:effectLst>
              <a:latin typeface="华文彩云" pitchFamily="2" charset="-122"/>
              <a:ea typeface="华文彩云"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D4571B6-A94B-4648-89B9-DDDBFC132B5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一、顺序查找(举例)</a:t>
            </a:r>
            <a:endParaRPr lang="en-US" altLang="zh-CN" sz="3200">
              <a:latin typeface="黑体" panose="02010609060101010101" pitchFamily="49" charset="-122"/>
              <a:ea typeface="黑体" panose="02010609060101010101" pitchFamily="49" charset="-122"/>
            </a:endParaRPr>
          </a:p>
        </p:txBody>
      </p:sp>
      <p:sp>
        <p:nvSpPr>
          <p:cNvPr id="17411" name="Text Box 3">
            <a:extLst>
              <a:ext uri="{FF2B5EF4-FFF2-40B4-BE49-F238E27FC236}">
                <a16:creationId xmlns:a16="http://schemas.microsoft.com/office/drawing/2014/main" id="{3FF6017D-9C2A-4F88-916B-D6F3B0CF0B1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17412" name="Rectangle 5">
            <a:extLst>
              <a:ext uri="{FF2B5EF4-FFF2-40B4-BE49-F238E27FC236}">
                <a16:creationId xmlns:a16="http://schemas.microsoft.com/office/drawing/2014/main" id="{D76C502F-935D-4022-80F5-D93CB789BF8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17413" name="Line 9">
            <a:extLst>
              <a:ext uri="{FF2B5EF4-FFF2-40B4-BE49-F238E27FC236}">
                <a16:creationId xmlns:a16="http://schemas.microsoft.com/office/drawing/2014/main" id="{937F099B-71F6-45B0-93B0-0760318FC320}"/>
              </a:ext>
            </a:extLst>
          </p:cNvPr>
          <p:cNvSpPr>
            <a:spLocks noChangeShapeType="1"/>
          </p:cNvSpPr>
          <p:nvPr/>
        </p:nvSpPr>
        <p:spPr bwMode="auto">
          <a:xfrm flipV="1">
            <a:off x="762476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4" name="Text Box 10">
            <a:extLst>
              <a:ext uri="{FF2B5EF4-FFF2-40B4-BE49-F238E27FC236}">
                <a16:creationId xmlns:a16="http://schemas.microsoft.com/office/drawing/2014/main" id="{F92892E8-7752-45D7-85EE-6EEC4A555FE1}"/>
              </a:ext>
            </a:extLst>
          </p:cNvPr>
          <p:cNvSpPr txBox="1">
            <a:spLocks noChangeArrowheads="1"/>
          </p:cNvSpPr>
          <p:nvPr/>
        </p:nvSpPr>
        <p:spPr bwMode="auto">
          <a:xfrm>
            <a:off x="739140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solidFill>
                  <a:srgbClr val="003300"/>
                </a:solidFill>
                <a:latin typeface="Times New Roman" panose="02020603050405020304" pitchFamily="18" charset="0"/>
              </a:rPr>
              <a:t>i=11</a:t>
            </a:r>
          </a:p>
        </p:txBody>
      </p:sp>
      <p:sp>
        <p:nvSpPr>
          <p:cNvPr id="17415" name="AutoShape 23">
            <a:extLst>
              <a:ext uri="{FF2B5EF4-FFF2-40B4-BE49-F238E27FC236}">
                <a16:creationId xmlns:a16="http://schemas.microsoft.com/office/drawing/2014/main" id="{75B8E5BB-F063-462D-89C4-2281283DF17C}"/>
              </a:ext>
            </a:extLst>
          </p:cNvPr>
          <p:cNvSpPr>
            <a:spLocks noChangeArrowheads="1"/>
          </p:cNvSpPr>
          <p:nvPr/>
        </p:nvSpPr>
        <p:spPr bwMode="auto">
          <a:xfrm>
            <a:off x="4922838" y="2438400"/>
            <a:ext cx="1622425" cy="369888"/>
          </a:xfrm>
          <a:prstGeom prst="wedgeEllipseCallout">
            <a:avLst>
              <a:gd name="adj1" fmla="val -43736"/>
              <a:gd name="adj2" fmla="val 70171"/>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0000"/>
                </a:solidFill>
                <a:latin typeface="Times New Roman" panose="02020603050405020304" pitchFamily="18" charset="0"/>
                <a:ea typeface="楷体_GB2312" pitchFamily="49" charset="-122"/>
              </a:rPr>
              <a:t>找64</a:t>
            </a:r>
          </a:p>
        </p:txBody>
      </p:sp>
      <p:sp>
        <p:nvSpPr>
          <p:cNvPr id="17416" name="AutoShape 26">
            <a:extLst>
              <a:ext uri="{FF2B5EF4-FFF2-40B4-BE49-F238E27FC236}">
                <a16:creationId xmlns:a16="http://schemas.microsoft.com/office/drawing/2014/main" id="{29E1CB3E-A5D5-4C89-B54D-2FD63F3A344F}"/>
              </a:ext>
            </a:extLst>
          </p:cNvPr>
          <p:cNvSpPr>
            <a:spLocks noChangeArrowheads="1"/>
          </p:cNvSpPr>
          <p:nvPr/>
        </p:nvSpPr>
        <p:spPr bwMode="auto">
          <a:xfrm>
            <a:off x="1371600" y="4267200"/>
            <a:ext cx="914400" cy="609600"/>
          </a:xfrm>
          <a:prstGeom prst="cloudCallout">
            <a:avLst>
              <a:gd name="adj1" fmla="val -57292"/>
              <a:gd name="adj2" fmla="val -152866"/>
            </a:avLst>
          </a:prstGeom>
          <a:solidFill>
            <a:srgbClr val="FFCCFF"/>
          </a:solidFill>
          <a:ln w="9525">
            <a:solidFill>
              <a:srgbClr val="003366"/>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3333FF"/>
                </a:solidFill>
                <a:latin typeface="Times New Roman" panose="02020603050405020304" pitchFamily="18" charset="0"/>
              </a:rPr>
              <a:t>监视哨</a:t>
            </a:r>
          </a:p>
        </p:txBody>
      </p:sp>
      <p:sp>
        <p:nvSpPr>
          <p:cNvPr id="17417" name="Line 28">
            <a:extLst>
              <a:ext uri="{FF2B5EF4-FFF2-40B4-BE49-F238E27FC236}">
                <a16:creationId xmlns:a16="http://schemas.microsoft.com/office/drawing/2014/main" id="{1A0F3F80-E900-492F-A1FD-CDF08B5FC19A}"/>
              </a:ext>
            </a:extLst>
          </p:cNvPr>
          <p:cNvSpPr>
            <a:spLocks noChangeShapeType="1"/>
          </p:cNvSpPr>
          <p:nvPr/>
        </p:nvSpPr>
        <p:spPr bwMode="auto">
          <a:xfrm flipV="1">
            <a:off x="526256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8" name="Text Box 29">
            <a:extLst>
              <a:ext uri="{FF2B5EF4-FFF2-40B4-BE49-F238E27FC236}">
                <a16:creationId xmlns:a16="http://schemas.microsoft.com/office/drawing/2014/main" id="{FEF3532A-740F-4B10-95C9-2A01836358F7}"/>
              </a:ext>
            </a:extLst>
          </p:cNvPr>
          <p:cNvSpPr txBox="1">
            <a:spLocks noChangeArrowheads="1"/>
          </p:cNvSpPr>
          <p:nvPr/>
        </p:nvSpPr>
        <p:spPr bwMode="auto">
          <a:xfrm>
            <a:off x="495300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Times New Roman" panose="02020603050405020304" pitchFamily="18" charset="0"/>
              </a:rPr>
              <a:t>i=7</a:t>
            </a:r>
          </a:p>
        </p:txBody>
      </p:sp>
      <p:sp>
        <p:nvSpPr>
          <p:cNvPr id="17419" name="Line 31">
            <a:extLst>
              <a:ext uri="{FF2B5EF4-FFF2-40B4-BE49-F238E27FC236}">
                <a16:creationId xmlns:a16="http://schemas.microsoft.com/office/drawing/2014/main" id="{5662BEFB-A240-4F04-96BB-4B7A014B3357}"/>
              </a:ext>
            </a:extLst>
          </p:cNvPr>
          <p:cNvSpPr>
            <a:spLocks noChangeShapeType="1"/>
          </p:cNvSpPr>
          <p:nvPr/>
        </p:nvSpPr>
        <p:spPr bwMode="auto">
          <a:xfrm flipV="1">
            <a:off x="585311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0" name="Text Box 32">
            <a:extLst>
              <a:ext uri="{FF2B5EF4-FFF2-40B4-BE49-F238E27FC236}">
                <a16:creationId xmlns:a16="http://schemas.microsoft.com/office/drawing/2014/main" id="{B1175BFE-891C-4742-9F59-ECE76D365EE0}"/>
              </a:ext>
            </a:extLst>
          </p:cNvPr>
          <p:cNvSpPr txBox="1">
            <a:spLocks noChangeArrowheads="1"/>
          </p:cNvSpPr>
          <p:nvPr/>
        </p:nvSpPr>
        <p:spPr bwMode="auto">
          <a:xfrm>
            <a:off x="554355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Times New Roman" panose="02020603050405020304" pitchFamily="18" charset="0"/>
              </a:rPr>
              <a:t>i=8</a:t>
            </a:r>
          </a:p>
        </p:txBody>
      </p:sp>
      <p:sp>
        <p:nvSpPr>
          <p:cNvPr id="17421" name="Line 34">
            <a:extLst>
              <a:ext uri="{FF2B5EF4-FFF2-40B4-BE49-F238E27FC236}">
                <a16:creationId xmlns:a16="http://schemas.microsoft.com/office/drawing/2014/main" id="{880581E0-50FC-4E0A-B2AA-C30795344A64}"/>
              </a:ext>
            </a:extLst>
          </p:cNvPr>
          <p:cNvSpPr>
            <a:spLocks noChangeShapeType="1"/>
          </p:cNvSpPr>
          <p:nvPr/>
        </p:nvSpPr>
        <p:spPr bwMode="auto">
          <a:xfrm flipV="1">
            <a:off x="644366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2" name="Text Box 35">
            <a:extLst>
              <a:ext uri="{FF2B5EF4-FFF2-40B4-BE49-F238E27FC236}">
                <a16:creationId xmlns:a16="http://schemas.microsoft.com/office/drawing/2014/main" id="{34E65573-45EF-4065-94C9-E8FFF2B7E580}"/>
              </a:ext>
            </a:extLst>
          </p:cNvPr>
          <p:cNvSpPr txBox="1">
            <a:spLocks noChangeArrowheads="1"/>
          </p:cNvSpPr>
          <p:nvPr/>
        </p:nvSpPr>
        <p:spPr bwMode="auto">
          <a:xfrm>
            <a:off x="613410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Times New Roman" panose="02020603050405020304" pitchFamily="18" charset="0"/>
              </a:rPr>
              <a:t>i=9</a:t>
            </a:r>
          </a:p>
        </p:txBody>
      </p:sp>
      <p:sp>
        <p:nvSpPr>
          <p:cNvPr id="17423" name="Line 37">
            <a:extLst>
              <a:ext uri="{FF2B5EF4-FFF2-40B4-BE49-F238E27FC236}">
                <a16:creationId xmlns:a16="http://schemas.microsoft.com/office/drawing/2014/main" id="{EA1E1C6C-C5F2-4CCC-B906-63517E43C09C}"/>
              </a:ext>
            </a:extLst>
          </p:cNvPr>
          <p:cNvSpPr>
            <a:spLocks noChangeShapeType="1"/>
          </p:cNvSpPr>
          <p:nvPr/>
        </p:nvSpPr>
        <p:spPr bwMode="auto">
          <a:xfrm flipV="1">
            <a:off x="7015163" y="3657600"/>
            <a:ext cx="0" cy="35242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Text Box 38">
            <a:extLst>
              <a:ext uri="{FF2B5EF4-FFF2-40B4-BE49-F238E27FC236}">
                <a16:creationId xmlns:a16="http://schemas.microsoft.com/office/drawing/2014/main" id="{A242A7D1-42AC-480E-B1E1-5372A0B6A430}"/>
              </a:ext>
            </a:extLst>
          </p:cNvPr>
          <p:cNvSpPr txBox="1">
            <a:spLocks noChangeArrowheads="1"/>
          </p:cNvSpPr>
          <p:nvPr/>
        </p:nvSpPr>
        <p:spPr bwMode="auto">
          <a:xfrm>
            <a:off x="6705600" y="3962400"/>
            <a:ext cx="66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dirty="0">
                <a:latin typeface="Times New Roman" panose="02020603050405020304" pitchFamily="18" charset="0"/>
              </a:rPr>
              <a:t>i=10</a:t>
            </a:r>
          </a:p>
        </p:txBody>
      </p:sp>
      <p:sp>
        <p:nvSpPr>
          <p:cNvPr id="17425" name="Text Box 39">
            <a:extLst>
              <a:ext uri="{FF2B5EF4-FFF2-40B4-BE49-F238E27FC236}">
                <a16:creationId xmlns:a16="http://schemas.microsoft.com/office/drawing/2014/main" id="{847D1155-1A43-41AE-91F1-9AC8C7D1F78D}"/>
              </a:ext>
            </a:extLst>
          </p:cNvPr>
          <p:cNvSpPr txBox="1">
            <a:spLocks noChangeArrowheads="1"/>
          </p:cNvSpPr>
          <p:nvPr/>
        </p:nvSpPr>
        <p:spPr bwMode="auto">
          <a:xfrm>
            <a:off x="6681788" y="4389438"/>
            <a:ext cx="1487487" cy="406400"/>
          </a:xfrm>
          <a:prstGeom prst="rect">
            <a:avLst/>
          </a:prstGeom>
          <a:solidFill>
            <a:srgbClr val="FFCCFF"/>
          </a:solidFill>
          <a:ln w="9525">
            <a:solidFill>
              <a:srgbClr val="003366"/>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比较次数=5</a:t>
            </a:r>
          </a:p>
        </p:txBody>
      </p:sp>
      <p:sp>
        <p:nvSpPr>
          <p:cNvPr id="17426" name="Text Box 40">
            <a:extLst>
              <a:ext uri="{FF2B5EF4-FFF2-40B4-BE49-F238E27FC236}">
                <a16:creationId xmlns:a16="http://schemas.microsoft.com/office/drawing/2014/main" id="{67371226-120E-4B56-9BF2-2D954C570482}"/>
              </a:ext>
            </a:extLst>
          </p:cNvPr>
          <p:cNvSpPr txBox="1">
            <a:spLocks noChangeArrowheads="1"/>
          </p:cNvSpPr>
          <p:nvPr/>
        </p:nvSpPr>
        <p:spPr bwMode="auto">
          <a:xfrm>
            <a:off x="2695575" y="4457700"/>
            <a:ext cx="2873375" cy="2235200"/>
          </a:xfrm>
          <a:prstGeom prst="rect">
            <a:avLst/>
          </a:prstGeom>
          <a:solidFill>
            <a:srgbClr val="FFCCFF"/>
          </a:solidFill>
          <a:ln w="9525">
            <a:solidFill>
              <a:srgbClr val="003366"/>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dirty="0">
                <a:solidFill>
                  <a:srgbClr val="003300"/>
                </a:solidFill>
                <a:latin typeface="Times New Roman" panose="02020603050405020304" pitchFamily="18" charset="0"/>
              </a:rPr>
              <a:t>比较次数：</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查找第</a:t>
            </a:r>
            <a:r>
              <a:rPr lang="en-US" altLang="zh-CN" sz="2000" b="1" dirty="0">
                <a:solidFill>
                  <a:srgbClr val="003300"/>
                </a:solidFill>
                <a:latin typeface="Times New Roman" panose="02020603050405020304" pitchFamily="18" charset="0"/>
              </a:rPr>
              <a:t>n</a:t>
            </a:r>
            <a:r>
              <a:rPr lang="zh-CN" altLang="zh-CN" sz="2000" b="1" dirty="0">
                <a:solidFill>
                  <a:srgbClr val="003300"/>
                </a:solidFill>
                <a:latin typeface="Times New Roman" panose="02020603050405020304" pitchFamily="18" charset="0"/>
              </a:rPr>
              <a:t>个元素：    1</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查找第</a:t>
            </a:r>
            <a:r>
              <a:rPr lang="en-US" altLang="zh-CN" sz="2000" b="1" dirty="0">
                <a:solidFill>
                  <a:srgbClr val="003300"/>
                </a:solidFill>
                <a:latin typeface="Times New Roman" panose="02020603050405020304" pitchFamily="18" charset="0"/>
              </a:rPr>
              <a:t>n-1</a:t>
            </a:r>
            <a:r>
              <a:rPr lang="zh-CN" altLang="zh-CN" sz="2000" b="1" dirty="0">
                <a:solidFill>
                  <a:srgbClr val="003300"/>
                </a:solidFill>
                <a:latin typeface="Times New Roman" panose="02020603050405020304" pitchFamily="18" charset="0"/>
              </a:rPr>
              <a:t>个元素：2</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查找第1</a:t>
            </a:r>
            <a:r>
              <a:rPr lang="zh-CN" altLang="zh-CN" sz="2000" b="1" dirty="0">
                <a:solidFill>
                  <a:srgbClr val="003300"/>
                </a:solidFill>
                <a:latin typeface="Times New Roman" panose="02020603050405020304" pitchFamily="18" charset="0"/>
              </a:rPr>
              <a:t>个元素：   </a:t>
            </a:r>
            <a:r>
              <a:rPr lang="en-US" altLang="zh-CN" sz="2000" b="1" dirty="0">
                <a:solidFill>
                  <a:srgbClr val="003300"/>
                </a:solidFill>
                <a:latin typeface="Times New Roman" panose="02020603050405020304" pitchFamily="18" charset="0"/>
              </a:rPr>
              <a:t>n</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查找第</a:t>
            </a:r>
            <a:r>
              <a:rPr lang="en-US" altLang="zh-CN" sz="2000" b="1" dirty="0">
                <a:solidFill>
                  <a:srgbClr val="003300"/>
                </a:solidFill>
                <a:latin typeface="Times New Roman" panose="02020603050405020304" pitchFamily="18" charset="0"/>
              </a:rPr>
              <a:t>i</a:t>
            </a:r>
            <a:r>
              <a:rPr lang="zh-CN" altLang="zh-CN" sz="2000" b="1" dirty="0">
                <a:solidFill>
                  <a:srgbClr val="003300"/>
                </a:solidFill>
                <a:latin typeface="Times New Roman" panose="02020603050405020304" pitchFamily="18" charset="0"/>
              </a:rPr>
              <a:t>个元素：    </a:t>
            </a:r>
            <a:r>
              <a:rPr lang="en-US" altLang="zh-CN" sz="2000" b="1" dirty="0">
                <a:solidFill>
                  <a:srgbClr val="003300"/>
                </a:solidFill>
                <a:latin typeface="Times New Roman" panose="02020603050405020304" pitchFamily="18" charset="0"/>
              </a:rPr>
              <a:t>n+1-i</a:t>
            </a:r>
          </a:p>
          <a:p>
            <a:pPr eaLnBrk="1" hangingPunct="1">
              <a:spcBef>
                <a:spcPct val="0"/>
              </a:spcBef>
              <a:buClrTx/>
              <a:buSzTx/>
              <a:buFontTx/>
              <a:buNone/>
            </a:pPr>
            <a:r>
              <a:rPr lang="zh-CN" altLang="en-US" sz="2000" b="1" dirty="0">
                <a:solidFill>
                  <a:srgbClr val="003300"/>
                </a:solidFill>
                <a:latin typeface="Times New Roman" panose="02020603050405020304" pitchFamily="18" charset="0"/>
              </a:rPr>
              <a:t>查找失败</a:t>
            </a:r>
            <a:r>
              <a:rPr lang="zh-CN" altLang="zh-CN" sz="2000" b="1" dirty="0">
                <a:solidFill>
                  <a:srgbClr val="003300"/>
                </a:solidFill>
                <a:latin typeface="Times New Roman" panose="02020603050405020304" pitchFamily="18" charset="0"/>
              </a:rPr>
              <a:t>：             </a:t>
            </a:r>
            <a:r>
              <a:rPr lang="en-US" altLang="zh-CN" sz="2000" b="1" dirty="0">
                <a:solidFill>
                  <a:srgbClr val="003300"/>
                </a:solidFill>
                <a:latin typeface="Times New Roman" panose="02020603050405020304" pitchFamily="18" charset="0"/>
              </a:rPr>
              <a:t>n+1</a:t>
            </a:r>
          </a:p>
        </p:txBody>
      </p:sp>
      <p:grpSp>
        <p:nvGrpSpPr>
          <p:cNvPr id="17427" name="Group 56">
            <a:extLst>
              <a:ext uri="{FF2B5EF4-FFF2-40B4-BE49-F238E27FC236}">
                <a16:creationId xmlns:a16="http://schemas.microsoft.com/office/drawing/2014/main" id="{D0614B2A-8621-4862-8B2D-69AC57BEA1FB}"/>
              </a:ext>
            </a:extLst>
          </p:cNvPr>
          <p:cNvGrpSpPr>
            <a:grpSpLocks/>
          </p:cNvGrpSpPr>
          <p:nvPr/>
        </p:nvGrpSpPr>
        <p:grpSpPr bwMode="auto">
          <a:xfrm>
            <a:off x="1066800" y="2865438"/>
            <a:ext cx="7162800" cy="739775"/>
            <a:chOff x="672" y="1805"/>
            <a:chExt cx="4512" cy="466"/>
          </a:xfrm>
        </p:grpSpPr>
        <p:sp>
          <p:nvSpPr>
            <p:cNvPr id="17429" name="Text Box 11">
              <a:extLst>
                <a:ext uri="{FF2B5EF4-FFF2-40B4-BE49-F238E27FC236}">
                  <a16:creationId xmlns:a16="http://schemas.microsoft.com/office/drawing/2014/main" id="{693D4C67-50D8-4B32-9813-8B9B9625360A}"/>
                </a:ext>
              </a:extLst>
            </p:cNvPr>
            <p:cNvSpPr txBox="1">
              <a:spLocks noChangeArrowheads="1"/>
            </p:cNvSpPr>
            <p:nvPr/>
          </p:nvSpPr>
          <p:spPr bwMode="auto">
            <a:xfrm>
              <a:off x="720" y="1805"/>
              <a:ext cx="4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 0      1       2       3       4       5       6        7        8       9      10     11</a:t>
              </a:r>
            </a:p>
          </p:txBody>
        </p:sp>
        <p:grpSp>
          <p:nvGrpSpPr>
            <p:cNvPr id="17430" name="Group 55">
              <a:extLst>
                <a:ext uri="{FF2B5EF4-FFF2-40B4-BE49-F238E27FC236}">
                  <a16:creationId xmlns:a16="http://schemas.microsoft.com/office/drawing/2014/main" id="{A7F39B49-779F-4940-B85C-85CA1D512361}"/>
                </a:ext>
              </a:extLst>
            </p:cNvPr>
            <p:cNvGrpSpPr>
              <a:grpSpLocks/>
            </p:cNvGrpSpPr>
            <p:nvPr/>
          </p:nvGrpSpPr>
          <p:grpSpPr bwMode="auto">
            <a:xfrm>
              <a:off x="672" y="2016"/>
              <a:ext cx="4320" cy="255"/>
              <a:chOff x="672" y="2016"/>
              <a:chExt cx="4032" cy="255"/>
            </a:xfrm>
          </p:grpSpPr>
          <p:sp>
            <p:nvSpPr>
              <p:cNvPr id="17431" name="Rectangle 43">
                <a:extLst>
                  <a:ext uri="{FF2B5EF4-FFF2-40B4-BE49-F238E27FC236}">
                    <a16:creationId xmlns:a16="http://schemas.microsoft.com/office/drawing/2014/main" id="{F65AB278-9670-4C97-9028-7469579A6D67}"/>
                  </a:ext>
                </a:extLst>
              </p:cNvPr>
              <p:cNvSpPr>
                <a:spLocks noChangeArrowheads="1"/>
              </p:cNvSpPr>
              <p:nvPr/>
            </p:nvSpPr>
            <p:spPr bwMode="auto">
              <a:xfrm>
                <a:off x="672"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64</a:t>
                </a:r>
                <a:endParaRPr lang="zh-CN" altLang="en-US" sz="2000" b="1">
                  <a:solidFill>
                    <a:srgbClr val="003300"/>
                  </a:solidFill>
                  <a:latin typeface="Times New Roman" panose="02020603050405020304" pitchFamily="18" charset="0"/>
                </a:endParaRPr>
              </a:p>
            </p:txBody>
          </p:sp>
          <p:sp>
            <p:nvSpPr>
              <p:cNvPr id="17432" name="Rectangle 44">
                <a:extLst>
                  <a:ext uri="{FF2B5EF4-FFF2-40B4-BE49-F238E27FC236}">
                    <a16:creationId xmlns:a16="http://schemas.microsoft.com/office/drawing/2014/main" id="{E5AFE1FF-5706-4D9E-9B11-DB3A09B71477}"/>
                  </a:ext>
                </a:extLst>
              </p:cNvPr>
              <p:cNvSpPr>
                <a:spLocks noChangeArrowheads="1"/>
              </p:cNvSpPr>
              <p:nvPr/>
            </p:nvSpPr>
            <p:spPr bwMode="auto">
              <a:xfrm>
                <a:off x="1008"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17433" name="Rectangle 45">
                <a:extLst>
                  <a:ext uri="{FF2B5EF4-FFF2-40B4-BE49-F238E27FC236}">
                    <a16:creationId xmlns:a16="http://schemas.microsoft.com/office/drawing/2014/main" id="{93B25BF9-7620-42F5-A9E5-BA3E87F75212}"/>
                  </a:ext>
                </a:extLst>
              </p:cNvPr>
              <p:cNvSpPr>
                <a:spLocks noChangeArrowheads="1"/>
              </p:cNvSpPr>
              <p:nvPr/>
            </p:nvSpPr>
            <p:spPr bwMode="auto">
              <a:xfrm>
                <a:off x="1344"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17434" name="Rectangle 46">
                <a:extLst>
                  <a:ext uri="{FF2B5EF4-FFF2-40B4-BE49-F238E27FC236}">
                    <a16:creationId xmlns:a16="http://schemas.microsoft.com/office/drawing/2014/main" id="{FD98F97D-84B9-4C32-B7FF-317746CD42EF}"/>
                  </a:ext>
                </a:extLst>
              </p:cNvPr>
              <p:cNvSpPr>
                <a:spLocks noChangeArrowheads="1"/>
              </p:cNvSpPr>
              <p:nvPr/>
            </p:nvSpPr>
            <p:spPr bwMode="auto">
              <a:xfrm>
                <a:off x="1680"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17435" name="Rectangle 47">
                <a:extLst>
                  <a:ext uri="{FF2B5EF4-FFF2-40B4-BE49-F238E27FC236}">
                    <a16:creationId xmlns:a16="http://schemas.microsoft.com/office/drawing/2014/main" id="{F828FAE4-8C80-4E05-967E-D5E08896CCB2}"/>
                  </a:ext>
                </a:extLst>
              </p:cNvPr>
              <p:cNvSpPr>
                <a:spLocks noChangeArrowheads="1"/>
              </p:cNvSpPr>
              <p:nvPr/>
            </p:nvSpPr>
            <p:spPr bwMode="auto">
              <a:xfrm>
                <a:off x="2016"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17436" name="Rectangle 48">
                <a:extLst>
                  <a:ext uri="{FF2B5EF4-FFF2-40B4-BE49-F238E27FC236}">
                    <a16:creationId xmlns:a16="http://schemas.microsoft.com/office/drawing/2014/main" id="{C304A31D-825E-42BE-B901-A61D0A1BC934}"/>
                  </a:ext>
                </a:extLst>
              </p:cNvPr>
              <p:cNvSpPr>
                <a:spLocks noChangeArrowheads="1"/>
              </p:cNvSpPr>
              <p:nvPr/>
            </p:nvSpPr>
            <p:spPr bwMode="auto">
              <a:xfrm>
                <a:off x="2352"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17437" name="Rectangle 49">
                <a:extLst>
                  <a:ext uri="{FF2B5EF4-FFF2-40B4-BE49-F238E27FC236}">
                    <a16:creationId xmlns:a16="http://schemas.microsoft.com/office/drawing/2014/main" id="{FABBC500-8F62-4731-BB0A-A3BC622FBF1A}"/>
                  </a:ext>
                </a:extLst>
              </p:cNvPr>
              <p:cNvSpPr>
                <a:spLocks noChangeArrowheads="1"/>
              </p:cNvSpPr>
              <p:nvPr/>
            </p:nvSpPr>
            <p:spPr bwMode="auto">
              <a:xfrm>
                <a:off x="2688"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17438" name="Rectangle 50">
                <a:extLst>
                  <a:ext uri="{FF2B5EF4-FFF2-40B4-BE49-F238E27FC236}">
                    <a16:creationId xmlns:a16="http://schemas.microsoft.com/office/drawing/2014/main" id="{5FDD806E-CC2F-4362-B089-28FB2B33BF0B}"/>
                  </a:ext>
                </a:extLst>
              </p:cNvPr>
              <p:cNvSpPr>
                <a:spLocks noChangeArrowheads="1"/>
              </p:cNvSpPr>
              <p:nvPr/>
            </p:nvSpPr>
            <p:spPr bwMode="auto">
              <a:xfrm>
                <a:off x="3024"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64</a:t>
                </a:r>
              </a:p>
            </p:txBody>
          </p:sp>
          <p:sp>
            <p:nvSpPr>
              <p:cNvPr id="17439" name="Rectangle 51">
                <a:extLst>
                  <a:ext uri="{FF2B5EF4-FFF2-40B4-BE49-F238E27FC236}">
                    <a16:creationId xmlns:a16="http://schemas.microsoft.com/office/drawing/2014/main" id="{38185811-DF41-4A6B-BDBB-D04D55C59334}"/>
                  </a:ext>
                </a:extLst>
              </p:cNvPr>
              <p:cNvSpPr>
                <a:spLocks noChangeArrowheads="1"/>
              </p:cNvSpPr>
              <p:nvPr/>
            </p:nvSpPr>
            <p:spPr bwMode="auto">
              <a:xfrm>
                <a:off x="3360"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17440" name="Rectangle 52">
                <a:extLst>
                  <a:ext uri="{FF2B5EF4-FFF2-40B4-BE49-F238E27FC236}">
                    <a16:creationId xmlns:a16="http://schemas.microsoft.com/office/drawing/2014/main" id="{3D87F405-DF6E-47D5-89BA-D649D6E22F14}"/>
                  </a:ext>
                </a:extLst>
              </p:cNvPr>
              <p:cNvSpPr>
                <a:spLocks noChangeArrowheads="1"/>
              </p:cNvSpPr>
              <p:nvPr/>
            </p:nvSpPr>
            <p:spPr bwMode="auto">
              <a:xfrm>
                <a:off x="3696"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17441" name="Rectangle 53">
                <a:extLst>
                  <a:ext uri="{FF2B5EF4-FFF2-40B4-BE49-F238E27FC236}">
                    <a16:creationId xmlns:a16="http://schemas.microsoft.com/office/drawing/2014/main" id="{7A579059-5627-4240-979A-5D9ADA12D781}"/>
                  </a:ext>
                </a:extLst>
              </p:cNvPr>
              <p:cNvSpPr>
                <a:spLocks noChangeArrowheads="1"/>
              </p:cNvSpPr>
              <p:nvPr/>
            </p:nvSpPr>
            <p:spPr bwMode="auto">
              <a:xfrm>
                <a:off x="4032"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17442" name="Rectangle 54">
                <a:extLst>
                  <a:ext uri="{FF2B5EF4-FFF2-40B4-BE49-F238E27FC236}">
                    <a16:creationId xmlns:a16="http://schemas.microsoft.com/office/drawing/2014/main" id="{2C11C217-3B87-4363-A854-FDA854DE7EE2}"/>
                  </a:ext>
                </a:extLst>
              </p:cNvPr>
              <p:cNvSpPr>
                <a:spLocks noChangeArrowheads="1"/>
              </p:cNvSpPr>
              <p:nvPr/>
            </p:nvSpPr>
            <p:spPr bwMode="auto">
              <a:xfrm>
                <a:off x="4368" y="2016"/>
                <a:ext cx="336"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17428" name="Text Box 79">
            <a:extLst>
              <a:ext uri="{FF2B5EF4-FFF2-40B4-BE49-F238E27FC236}">
                <a16:creationId xmlns:a16="http://schemas.microsoft.com/office/drawing/2014/main" id="{F8C78EFB-76D6-4DE7-AC4F-1534C10521A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E5B6DD1-4151-424C-B63D-1465E6F3B232}" type="slidenum">
              <a:rPr lang="zh-CN" altLang="en-US" sz="2400"/>
              <a:pPr algn="r" eaLnBrk="1" hangingPunct="1">
                <a:spcBef>
                  <a:spcPct val="50000"/>
                </a:spcBef>
                <a:buClrTx/>
                <a:buSzTx/>
                <a:buFontTx/>
                <a:buNone/>
              </a:pPr>
              <a:t>10</a:t>
            </a:fld>
            <a:endParaRPr lang="en-US" altLang="zh-CN"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14BA1BE-3F97-4C09-A836-8CA30A55197D}"/>
              </a:ext>
            </a:extLst>
          </p:cNvPr>
          <p:cNvSpPr>
            <a:spLocks noGrp="1" noChangeArrowheads="1"/>
          </p:cNvSpPr>
          <p:nvPr>
            <p:ph type="title"/>
          </p:nvPr>
        </p:nvSpPr>
        <p:spPr>
          <a:xfrm>
            <a:off x="395288" y="1844675"/>
            <a:ext cx="6278562"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一、顺序查找(算法实现)</a:t>
            </a:r>
          </a:p>
        </p:txBody>
      </p:sp>
      <p:sp>
        <p:nvSpPr>
          <p:cNvPr id="19459" name="Text Box 3">
            <a:extLst>
              <a:ext uri="{FF2B5EF4-FFF2-40B4-BE49-F238E27FC236}">
                <a16:creationId xmlns:a16="http://schemas.microsoft.com/office/drawing/2014/main" id="{F7936B59-1168-4678-BFE7-C3C3BC065F81}"/>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59B4419-8E65-4B09-80F9-3A6D72BAAA38}" type="slidenum">
              <a:rPr lang="zh-CN" altLang="en-US" sz="2400"/>
              <a:pPr algn="r" eaLnBrk="1" hangingPunct="1">
                <a:spcBef>
                  <a:spcPct val="50000"/>
                </a:spcBef>
                <a:buClrTx/>
                <a:buSzTx/>
                <a:buFontTx/>
                <a:buNone/>
              </a:pPr>
              <a:t>11</a:t>
            </a:fld>
            <a:endParaRPr lang="en-US" altLang="zh-CN" sz="2400"/>
          </a:p>
        </p:txBody>
      </p:sp>
      <p:sp>
        <p:nvSpPr>
          <p:cNvPr id="19460" name="Text Box 4">
            <a:extLst>
              <a:ext uri="{FF2B5EF4-FFF2-40B4-BE49-F238E27FC236}">
                <a16:creationId xmlns:a16="http://schemas.microsoft.com/office/drawing/2014/main" id="{C60D8FA7-FE6A-4226-B6DE-313A904F717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01733" name="Rectangle 5">
            <a:extLst>
              <a:ext uri="{FF2B5EF4-FFF2-40B4-BE49-F238E27FC236}">
                <a16:creationId xmlns:a16="http://schemas.microsoft.com/office/drawing/2014/main" id="{425FDC64-A975-4F88-92E7-DDBC3B1EAE62}"/>
              </a:ext>
            </a:extLst>
          </p:cNvPr>
          <p:cNvSpPr>
            <a:spLocks noGrp="1" noChangeArrowheads="1"/>
          </p:cNvSpPr>
          <p:nvPr>
            <p:ph type="body" idx="1"/>
          </p:nvPr>
        </p:nvSpPr>
        <p:spPr>
          <a:xfrm>
            <a:off x="457200" y="2708920"/>
            <a:ext cx="8497887" cy="3552825"/>
          </a:xfrm>
        </p:spPr>
        <p:txBody>
          <a:bodyPr/>
          <a:lstStyle/>
          <a:p>
            <a:pPr algn="just" eaLnBrk="1" hangingPunct="1">
              <a:lnSpc>
                <a:spcPct val="95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定义顺序查找算法所有用到的变量：</a:t>
            </a: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ListLen;			//顺序表长</a:t>
            </a: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SeqList;			//</a:t>
            </a:r>
            <a:r>
              <a:rPr lang="zh-CN" altLang="zh-CN" sz="2400" b="1" dirty="0">
                <a:solidFill>
                  <a:schemeClr val="hlink"/>
                </a:solidFill>
                <a:latin typeface="黑体" panose="02010609060101010101" pitchFamily="49" charset="-122"/>
                <a:ea typeface="黑体" panose="02010609060101010101" pitchFamily="49" charset="-122"/>
              </a:rPr>
              <a:t>顺序表</a:t>
            </a:r>
          </a:p>
          <a:p>
            <a:pPr eaLnBrk="1" hangingPunct="1">
              <a:lnSpc>
                <a:spcPct val="95000"/>
              </a:lnSpc>
              <a:spcBef>
                <a:spcPct val="0"/>
              </a:spcBef>
              <a:buFont typeface="Wingdings" panose="05000000000000000000" pitchFamily="2" charset="2"/>
              <a:buNone/>
            </a:pPr>
            <a:endParaRPr lang="en-US" altLang="zh-CN" sz="2400" b="1" dirty="0">
              <a:latin typeface="黑体" panose="02010609060101010101" pitchFamily="49" charset="-122"/>
              <a:ea typeface="黑体" panose="02010609060101010101" pitchFamily="49" charset="-122"/>
            </a:endParaRP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//以下是最终输出结果的</a:t>
            </a:r>
            <a:r>
              <a:rPr lang="zh-CN" altLang="en-US" sz="2400" b="1" dirty="0">
                <a:latin typeface="黑体" panose="02010609060101010101" pitchFamily="49" charset="-122"/>
                <a:ea typeface="黑体" panose="02010609060101010101" pitchFamily="49" charset="-122"/>
              </a:rPr>
              <a:t>变量定义</a:t>
            </a:r>
            <a:endParaRPr lang="zh-CN" altLang="zh-CN" sz="2400" b="1" dirty="0">
              <a:latin typeface="黑体" panose="02010609060101010101" pitchFamily="49" charset="-122"/>
              <a:ea typeface="黑体" panose="02010609060101010101" pitchFamily="49" charset="-122"/>
            </a:endParaRP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SeqSuccess;	//查找是否成功（1--成功，0--不成功）</a:t>
            </a: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SeqPos;	//查找位置（0--表示不成功）</a:t>
            </a:r>
          </a:p>
          <a:p>
            <a:pPr eaLnBrk="1" hangingPunct="1">
              <a:lnSpc>
                <a:spcPct val="95000"/>
              </a:lnSpc>
              <a:spcBef>
                <a:spcPct val="0"/>
              </a:spcBef>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SeqCount;	//查找次数</a:t>
            </a:r>
          </a:p>
          <a:p>
            <a:pPr eaLnBrk="1" hangingPunct="1">
              <a:lnSpc>
                <a:spcPct val="95000"/>
              </a:lnSpc>
              <a:spcBef>
                <a:spcPct val="0"/>
              </a:spcBef>
              <a:buFont typeface="Wingdings" panose="05000000000000000000" pitchFamily="2" charset="2"/>
              <a:buNone/>
            </a:pPr>
            <a:endParaRPr lang="zh-CN" altLang="zh-CN" sz="2000" b="1" dirty="0">
              <a:latin typeface="黑体" panose="02010609060101010101" pitchFamily="49" charset="-122"/>
              <a:ea typeface="黑体" panose="02010609060101010101" pitchFamily="49" charset="-122"/>
            </a:endParaRPr>
          </a:p>
        </p:txBody>
      </p:sp>
      <p:sp>
        <p:nvSpPr>
          <p:cNvPr id="19462" name="Rectangle 6">
            <a:extLst>
              <a:ext uri="{FF2B5EF4-FFF2-40B4-BE49-F238E27FC236}">
                <a16:creationId xmlns:a16="http://schemas.microsoft.com/office/drawing/2014/main" id="{A82EA5EE-C5BF-4502-901B-9F954C63A08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Effect transition="in" filter="wipe(left)">
                                      <p:cBhvr>
                                        <p:cTn id="7" dur="500"/>
                                        <p:tgtEl>
                                          <p:spTgt spid="201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E088593-F46B-417C-978F-B25A8A049B8D}"/>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一、顺序查找(算法实现)</a:t>
            </a:r>
            <a:endParaRPr lang="en-US" altLang="zh-CN" sz="3200">
              <a:latin typeface="黑体" panose="02010609060101010101" pitchFamily="49" charset="-122"/>
              <a:ea typeface="黑体" panose="02010609060101010101" pitchFamily="49" charset="-122"/>
            </a:endParaRPr>
          </a:p>
        </p:txBody>
      </p:sp>
      <p:sp>
        <p:nvSpPr>
          <p:cNvPr id="20483" name="Text Box 4">
            <a:extLst>
              <a:ext uri="{FF2B5EF4-FFF2-40B4-BE49-F238E27FC236}">
                <a16:creationId xmlns:a16="http://schemas.microsoft.com/office/drawing/2014/main" id="{191E62E0-51D5-4F94-BD68-E1580658E6D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0484" name="Rectangle 5">
            <a:extLst>
              <a:ext uri="{FF2B5EF4-FFF2-40B4-BE49-F238E27FC236}">
                <a16:creationId xmlns:a16="http://schemas.microsoft.com/office/drawing/2014/main" id="{E37CEF6A-7F43-433D-863B-8CB363FBB40E}"/>
              </a:ext>
            </a:extLst>
          </p:cNvPr>
          <p:cNvSpPr>
            <a:spLocks noGrp="1" noChangeArrowheads="1"/>
          </p:cNvSpPr>
          <p:nvPr>
            <p:ph type="body" idx="1"/>
          </p:nvPr>
        </p:nvSpPr>
        <p:spPr>
          <a:xfrm>
            <a:off x="381000" y="2643188"/>
            <a:ext cx="8763000" cy="4038600"/>
          </a:xfrm>
        </p:spPr>
        <p:txBody>
          <a:bodyPr/>
          <a:lstStyle/>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int </a:t>
            </a:r>
            <a:r>
              <a:rPr lang="en-US" altLang="zh-CN" sz="2000" b="1" dirty="0" err="1">
                <a:latin typeface="黑体" panose="02010609060101010101" pitchFamily="49" charset="-122"/>
                <a:ea typeface="黑体" panose="02010609060101010101" pitchFamily="49" charset="-122"/>
              </a:rPr>
              <a:t>SeqSearchKey</a:t>
            </a:r>
            <a:r>
              <a:rPr lang="en-US" altLang="zh-CN" sz="2000" b="1" dirty="0">
                <a:latin typeface="黑体" panose="02010609060101010101" pitchFamily="49" charset="-122"/>
                <a:ea typeface="黑体" panose="02010609060101010101" pitchFamily="49" charset="-122"/>
              </a:rPr>
              <a:t>(int Key)</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int i;</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solidFill>
                  <a:schemeClr val="hlink"/>
                </a:solidFill>
                <a:latin typeface="黑体" panose="02010609060101010101" pitchFamily="49" charset="-122"/>
                <a:ea typeface="黑体" panose="02010609060101010101" pitchFamily="49" charset="-122"/>
              </a:rPr>
              <a:t>SeqList</a:t>
            </a:r>
            <a:r>
              <a:rPr lang="en-US" altLang="zh-CN" sz="2000" b="1" dirty="0">
                <a:solidFill>
                  <a:schemeClr val="hlink"/>
                </a:solidFill>
                <a:latin typeface="黑体" panose="02010609060101010101" pitchFamily="49" charset="-122"/>
                <a:ea typeface="黑体" panose="02010609060101010101" pitchFamily="49" charset="-122"/>
              </a:rPr>
              <a:t>[0] = Key;</a:t>
            </a:r>
            <a:r>
              <a:rPr lang="en-US" altLang="zh-CN" sz="20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哨兵</a:t>
            </a: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solidFill>
                  <a:schemeClr val="hlink"/>
                </a:solidFill>
                <a:latin typeface="黑体" panose="02010609060101010101" pitchFamily="49" charset="-122"/>
                <a:ea typeface="黑体" panose="02010609060101010101" pitchFamily="49" charset="-122"/>
              </a:rPr>
              <a:t>i = </a:t>
            </a:r>
            <a:r>
              <a:rPr lang="en-US" altLang="zh-CN" sz="2000" b="1" dirty="0" err="1">
                <a:solidFill>
                  <a:schemeClr val="hlink"/>
                </a:solidFill>
                <a:latin typeface="黑体" panose="02010609060101010101" pitchFamily="49" charset="-122"/>
                <a:ea typeface="黑体" panose="02010609060101010101" pitchFamily="49" charset="-122"/>
              </a:rPr>
              <a:t>ListLen</a:t>
            </a:r>
            <a:r>
              <a:rPr lang="en-US" altLang="zh-CN" sz="2000" b="1" dirty="0">
                <a:solidFill>
                  <a:schemeClr val="hlink"/>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从最后一个元素开始查找</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a:solidFill>
                  <a:schemeClr val="hlink"/>
                </a:solidFill>
                <a:latin typeface="黑体" panose="02010609060101010101" pitchFamily="49" charset="-122"/>
                <a:ea typeface="黑体" panose="02010609060101010101" pitchFamily="49" charset="-122"/>
              </a:rPr>
              <a:t>while (</a:t>
            </a:r>
            <a:r>
              <a:rPr lang="en-US" altLang="zh-CN" sz="2000" b="1" dirty="0" err="1">
                <a:solidFill>
                  <a:schemeClr val="hlink"/>
                </a:solidFill>
                <a:latin typeface="黑体" panose="02010609060101010101" pitchFamily="49" charset="-122"/>
                <a:ea typeface="黑体" panose="02010609060101010101" pitchFamily="49" charset="-122"/>
              </a:rPr>
              <a:t>SeqList</a:t>
            </a:r>
            <a:r>
              <a:rPr lang="en-US" altLang="zh-CN" sz="2000" b="1" dirty="0">
                <a:solidFill>
                  <a:schemeClr val="hlink"/>
                </a:solidFill>
                <a:latin typeface="黑体" panose="02010609060101010101" pitchFamily="49" charset="-122"/>
                <a:ea typeface="黑体" panose="02010609060101010101" pitchFamily="49" charset="-122"/>
              </a:rPr>
              <a:t>[i] != Key) i--;</a:t>
            </a:r>
            <a:r>
              <a:rPr lang="en-US" altLang="zh-CN" sz="2000" b="1" dirty="0">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SeqSuccess</a:t>
            </a:r>
            <a:r>
              <a:rPr lang="en-US" altLang="zh-CN" sz="2000" b="1" dirty="0">
                <a:latin typeface="黑体" panose="02010609060101010101" pitchFamily="49" charset="-122"/>
                <a:ea typeface="黑体" panose="02010609060101010101" pitchFamily="49" charset="-122"/>
              </a:rPr>
              <a:t> = 1;</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(i==0) </a:t>
            </a:r>
            <a:r>
              <a:rPr lang="en-US" altLang="zh-CN" sz="2000" b="1" dirty="0" err="1">
                <a:latin typeface="黑体" panose="02010609060101010101" pitchFamily="49" charset="-122"/>
                <a:ea typeface="黑体" panose="02010609060101010101" pitchFamily="49" charset="-122"/>
              </a:rPr>
              <a:t>SeqSuccess</a:t>
            </a:r>
            <a:r>
              <a:rPr lang="en-US" altLang="zh-CN" sz="2000" b="1" dirty="0">
                <a:latin typeface="黑体" panose="02010609060101010101" pitchFamily="49" charset="-122"/>
                <a:ea typeface="黑体" panose="02010609060101010101" pitchFamily="49" charset="-122"/>
              </a:rPr>
              <a:t> = 0;		     // </a:t>
            </a:r>
            <a:r>
              <a:rPr lang="zh-CN" altLang="en-US" sz="2000" b="1" dirty="0">
                <a:latin typeface="黑体" panose="02010609060101010101" pitchFamily="49" charset="-122"/>
                <a:ea typeface="黑体" panose="02010609060101010101" pitchFamily="49" charset="-122"/>
              </a:rPr>
              <a:t>查找不成功</a:t>
            </a: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SeqPos</a:t>
            </a:r>
            <a:r>
              <a:rPr lang="en-US" altLang="zh-CN" sz="2000" b="1" dirty="0">
                <a:latin typeface="黑体" panose="02010609060101010101" pitchFamily="49" charset="-122"/>
                <a:ea typeface="黑体" panose="02010609060101010101" pitchFamily="49" charset="-122"/>
              </a:rPr>
              <a:t>   = i;			     // </a:t>
            </a:r>
            <a:r>
              <a:rPr lang="zh-CN" altLang="en-US" sz="2000" b="1" dirty="0">
                <a:latin typeface="黑体" panose="02010609060101010101" pitchFamily="49" charset="-122"/>
                <a:ea typeface="黑体" panose="02010609060101010101" pitchFamily="49" charset="-122"/>
              </a:rPr>
              <a:t>查找位置</a:t>
            </a: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SeqCount</a:t>
            </a:r>
            <a:r>
              <a:rPr lang="en-US" altLang="zh-CN" sz="2000" b="1" dirty="0">
                <a:latin typeface="黑体" panose="02010609060101010101" pitchFamily="49" charset="-122"/>
                <a:ea typeface="黑体" panose="02010609060101010101" pitchFamily="49" charset="-122"/>
              </a:rPr>
              <a:t> = ListLen+1-i;		     // </a:t>
            </a:r>
            <a:r>
              <a:rPr lang="zh-CN" altLang="en-US" sz="2000" b="1" dirty="0">
                <a:latin typeface="黑体" panose="02010609060101010101" pitchFamily="49" charset="-122"/>
                <a:ea typeface="黑体" panose="02010609060101010101" pitchFamily="49" charset="-122"/>
              </a:rPr>
              <a:t>查找次数</a:t>
            </a:r>
          </a:p>
          <a:p>
            <a:pPr eaLnBrk="1" hangingPunct="1">
              <a:lnSpc>
                <a:spcPct val="90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return i;</a:t>
            </a:r>
          </a:p>
          <a:p>
            <a:pPr eaLnBrk="1" hangingPunct="1">
              <a:lnSpc>
                <a:spcPct val="90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a:p>
            <a:pPr eaLnBrk="1" hangingPunct="1">
              <a:lnSpc>
                <a:spcPct val="80000"/>
              </a:lnSpc>
              <a:buFont typeface="Wingdings" panose="05000000000000000000" pitchFamily="2" charset="2"/>
              <a:buNone/>
            </a:pPr>
            <a:r>
              <a:rPr lang="zh-CN" altLang="en-US" sz="2300" i="1" dirty="0">
                <a:latin typeface="黑体" panose="02010609060101010101" pitchFamily="49" charset="-122"/>
                <a:ea typeface="黑体" panose="02010609060101010101" pitchFamily="49" charset="-122"/>
              </a:rPr>
              <a:t>设置“哨兵”的目的是省略对下标越界的检查，提高算法执行速度</a:t>
            </a:r>
            <a:endParaRPr lang="en-US" altLang="zh-CN" sz="2300" i="1" dirty="0">
              <a:latin typeface="黑体" panose="02010609060101010101" pitchFamily="49" charset="-122"/>
              <a:ea typeface="黑体" panose="02010609060101010101" pitchFamily="49" charset="-122"/>
            </a:endParaRPr>
          </a:p>
        </p:txBody>
      </p:sp>
      <p:sp>
        <p:nvSpPr>
          <p:cNvPr id="20485" name="Rectangle 6">
            <a:extLst>
              <a:ext uri="{FF2B5EF4-FFF2-40B4-BE49-F238E27FC236}">
                <a16:creationId xmlns:a16="http://schemas.microsoft.com/office/drawing/2014/main" id="{F958F0EB-463A-44EB-9C72-DD0481B7333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7129747-E44B-42D8-BEAD-AE06826C5C2F}"/>
              </a:ext>
            </a:extLst>
          </p:cNvPr>
          <p:cNvSpPr>
            <a:spLocks noGrp="1" noChangeArrowheads="1"/>
          </p:cNvSpPr>
          <p:nvPr>
            <p:ph type="title"/>
          </p:nvPr>
        </p:nvSpPr>
        <p:spPr>
          <a:xfrm>
            <a:off x="457200" y="1981200"/>
            <a:ext cx="7772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一、顺序查找(算法性能分析)</a:t>
            </a:r>
            <a:endParaRPr lang="en-US" altLang="zh-CN" sz="3200">
              <a:latin typeface="黑体" panose="02010609060101010101" pitchFamily="49" charset="-122"/>
              <a:ea typeface="黑体" panose="02010609060101010101" pitchFamily="49" charset="-122"/>
            </a:endParaRPr>
          </a:p>
        </p:txBody>
      </p:sp>
      <p:sp>
        <p:nvSpPr>
          <p:cNvPr id="22531" name="Text Box 3">
            <a:extLst>
              <a:ext uri="{FF2B5EF4-FFF2-40B4-BE49-F238E27FC236}">
                <a16:creationId xmlns:a16="http://schemas.microsoft.com/office/drawing/2014/main" id="{F6ABDDE0-7E0F-44A6-B8B0-5B278513E4F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4380453-B8C3-4DD7-81EA-B6844006AC6C}" type="slidenum">
              <a:rPr lang="zh-CN" altLang="en-US" sz="2400"/>
              <a:pPr algn="r" eaLnBrk="1" hangingPunct="1">
                <a:spcBef>
                  <a:spcPct val="50000"/>
                </a:spcBef>
                <a:buClrTx/>
                <a:buSzTx/>
                <a:buFontTx/>
                <a:buNone/>
              </a:pPr>
              <a:t>13</a:t>
            </a:fld>
            <a:endParaRPr lang="en-US" altLang="zh-CN" sz="2400"/>
          </a:p>
        </p:txBody>
      </p:sp>
      <p:sp>
        <p:nvSpPr>
          <p:cNvPr id="22532" name="Text Box 4">
            <a:extLst>
              <a:ext uri="{FF2B5EF4-FFF2-40B4-BE49-F238E27FC236}">
                <a16:creationId xmlns:a16="http://schemas.microsoft.com/office/drawing/2014/main" id="{5568CF83-9FB1-493C-BC3C-319B4EB3E82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2533" name="Rectangle 5">
            <a:extLst>
              <a:ext uri="{FF2B5EF4-FFF2-40B4-BE49-F238E27FC236}">
                <a16:creationId xmlns:a16="http://schemas.microsoft.com/office/drawing/2014/main" id="{07A25A42-206A-497A-B242-C4E2065948A6}"/>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对顺序表而言，</a:t>
            </a:r>
            <a:r>
              <a:rPr lang="en-US" altLang="zh-CN" b="1" dirty="0">
                <a:latin typeface="黑体" panose="02010609060101010101" pitchFamily="49" charset="-122"/>
                <a:ea typeface="黑体" panose="02010609060101010101" pitchFamily="49" charset="-122"/>
              </a:rPr>
              <a:t>C</a:t>
            </a:r>
            <a:r>
              <a:rPr lang="en-US" altLang="zh-CN" b="1" baseline="-25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=n+1-i (1&lt;=i&lt;=n)</a:t>
            </a:r>
          </a:p>
          <a:p>
            <a:pPr eaLnBrk="1" hangingPunct="1">
              <a:spcBef>
                <a:spcPct val="70000"/>
              </a:spcBef>
            </a:pPr>
            <a:r>
              <a:rPr lang="zh-CN" altLang="en-US" b="1" dirty="0">
                <a:latin typeface="黑体" panose="02010609060101010101" pitchFamily="49" charset="-122"/>
                <a:ea typeface="黑体" panose="02010609060101010101" pitchFamily="49" charset="-122"/>
              </a:rPr>
              <a:t>在等概率查找的情况下，</a:t>
            </a:r>
            <a:r>
              <a:rPr lang="en-US" altLang="zh-CN" b="1" dirty="0">
                <a:latin typeface="黑体" panose="02010609060101010101" pitchFamily="49" charset="-122"/>
                <a:ea typeface="黑体" panose="02010609060101010101" pitchFamily="49" charset="-122"/>
              </a:rPr>
              <a:t>P</a:t>
            </a:r>
            <a:r>
              <a:rPr lang="en-US" altLang="zh-CN" b="1" baseline="-25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=1/n</a:t>
            </a:r>
          </a:p>
          <a:p>
            <a:pPr eaLnBrk="1" hangingPunct="1">
              <a:spcBef>
                <a:spcPct val="70000"/>
              </a:spcBef>
            </a:pPr>
            <a:r>
              <a:rPr lang="en-US" altLang="zh-CN" b="1" dirty="0">
                <a:latin typeface="黑体" panose="02010609060101010101" pitchFamily="49" charset="-122"/>
                <a:ea typeface="黑体" panose="02010609060101010101" pitchFamily="49" charset="-122"/>
              </a:rPr>
              <a:t>ASL=n*P</a:t>
            </a:r>
            <a:r>
              <a:rPr lang="en-US" altLang="zh-CN" b="1" baseline="-25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 +(n-1)P</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+ 2P</a:t>
            </a:r>
            <a:r>
              <a:rPr lang="en-US" altLang="zh-CN" b="1" baseline="-25000" dirty="0">
                <a:latin typeface="黑体" panose="02010609060101010101" pitchFamily="49" charset="-122"/>
                <a:ea typeface="黑体" panose="02010609060101010101" pitchFamily="49" charset="-122"/>
              </a:rPr>
              <a:t>n-1</a:t>
            </a:r>
            <a:r>
              <a:rPr lang="en-US" altLang="zh-CN" b="1" dirty="0">
                <a:latin typeface="黑体" panose="02010609060101010101" pitchFamily="49" charset="-122"/>
                <a:ea typeface="黑体" panose="02010609060101010101" pitchFamily="49" charset="-122"/>
              </a:rPr>
              <a:t>+ </a:t>
            </a:r>
            <a:r>
              <a:rPr lang="en-US" altLang="zh-CN" b="1" dirty="0" err="1">
                <a:latin typeface="黑体" panose="02010609060101010101" pitchFamily="49" charset="-122"/>
                <a:ea typeface="黑体" panose="02010609060101010101" pitchFamily="49" charset="-122"/>
              </a:rPr>
              <a:t>P</a:t>
            </a:r>
            <a:r>
              <a:rPr lang="en-US" altLang="zh-CN" b="1" baseline="-25000" dirty="0" err="1">
                <a:latin typeface="黑体" panose="02010609060101010101" pitchFamily="49" charset="-122"/>
                <a:ea typeface="黑体" panose="02010609060101010101" pitchFamily="49" charset="-122"/>
              </a:rPr>
              <a:t>n</a:t>
            </a:r>
            <a:r>
              <a:rPr lang="en-US" altLang="zh-CN" b="1" dirty="0">
                <a:latin typeface="黑体" panose="02010609060101010101" pitchFamily="49" charset="-122"/>
                <a:ea typeface="黑体" panose="02010609060101010101" pitchFamily="49" charset="-122"/>
              </a:rPr>
              <a:t> = (n+1)/2</a:t>
            </a:r>
          </a:p>
          <a:p>
            <a:pPr eaLnBrk="1" hangingPunct="1">
              <a:spcBef>
                <a:spcPct val="70000"/>
              </a:spcBef>
            </a:pPr>
            <a:r>
              <a:rPr lang="zh-CN" altLang="en-US" b="1" dirty="0">
                <a:latin typeface="黑体" panose="02010609060101010101" pitchFamily="49" charset="-122"/>
                <a:ea typeface="黑体" panose="02010609060101010101" pitchFamily="49" charset="-122"/>
              </a:rPr>
              <a:t>若关键字不在表中，则必须进行</a:t>
            </a:r>
            <a:r>
              <a:rPr lang="en-US" altLang="zh-CN" b="1" dirty="0">
                <a:latin typeface="黑体" panose="02010609060101010101" pitchFamily="49" charset="-122"/>
                <a:ea typeface="黑体" panose="02010609060101010101" pitchFamily="49" charset="-122"/>
              </a:rPr>
              <a:t>n+1</a:t>
            </a:r>
            <a:r>
              <a:rPr lang="zh-CN" altLang="en-US" b="1" dirty="0">
                <a:latin typeface="黑体" panose="02010609060101010101" pitchFamily="49" charset="-122"/>
                <a:ea typeface="黑体" panose="02010609060101010101" pitchFamily="49" charset="-122"/>
              </a:rPr>
              <a:t>次比较之后才能确定查找是否失败</a:t>
            </a:r>
          </a:p>
        </p:txBody>
      </p:sp>
      <p:sp>
        <p:nvSpPr>
          <p:cNvPr id="22534" name="Rectangle 6">
            <a:extLst>
              <a:ext uri="{FF2B5EF4-FFF2-40B4-BE49-F238E27FC236}">
                <a16:creationId xmlns:a16="http://schemas.microsoft.com/office/drawing/2014/main" id="{9AACCE13-F0A9-4BC7-B231-BD5D82DEA72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7613E38-F4C0-42C9-A078-BCB9926FEA95}"/>
              </a:ext>
            </a:extLst>
          </p:cNvPr>
          <p:cNvSpPr>
            <a:spLocks noGrp="1" noChangeArrowheads="1"/>
          </p:cNvSpPr>
          <p:nvPr>
            <p:ph type="title"/>
          </p:nvPr>
        </p:nvSpPr>
        <p:spPr>
          <a:xfrm>
            <a:off x="457200" y="1981200"/>
            <a:ext cx="7772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一、顺序查找(不等概率)</a:t>
            </a:r>
            <a:endParaRPr lang="en-US" altLang="zh-CN" sz="3200">
              <a:latin typeface="黑体" panose="02010609060101010101" pitchFamily="49" charset="-122"/>
              <a:ea typeface="黑体" panose="02010609060101010101" pitchFamily="49" charset="-122"/>
            </a:endParaRPr>
          </a:p>
        </p:txBody>
      </p:sp>
      <p:sp>
        <p:nvSpPr>
          <p:cNvPr id="23555" name="Text Box 3">
            <a:extLst>
              <a:ext uri="{FF2B5EF4-FFF2-40B4-BE49-F238E27FC236}">
                <a16:creationId xmlns:a16="http://schemas.microsoft.com/office/drawing/2014/main" id="{98B5FFCD-B1F9-4390-B744-4B83C2887C2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9F9D605-E2B6-470A-A0B4-E48AC77D2598}" type="slidenum">
              <a:rPr lang="zh-CN" altLang="en-US" sz="2400"/>
              <a:pPr algn="r" eaLnBrk="1" hangingPunct="1">
                <a:spcBef>
                  <a:spcPct val="50000"/>
                </a:spcBef>
                <a:buClrTx/>
                <a:buSzTx/>
                <a:buFontTx/>
                <a:buNone/>
              </a:pPr>
              <a:t>14</a:t>
            </a:fld>
            <a:endParaRPr lang="en-US" altLang="zh-CN" sz="2400"/>
          </a:p>
        </p:txBody>
      </p:sp>
      <p:sp>
        <p:nvSpPr>
          <p:cNvPr id="23556" name="Text Box 4">
            <a:extLst>
              <a:ext uri="{FF2B5EF4-FFF2-40B4-BE49-F238E27FC236}">
                <a16:creationId xmlns:a16="http://schemas.microsoft.com/office/drawing/2014/main" id="{A8686A7D-25E7-416F-BE1F-53E9EA9C2A4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3557" name="Rectangle 5">
            <a:extLst>
              <a:ext uri="{FF2B5EF4-FFF2-40B4-BE49-F238E27FC236}">
                <a16:creationId xmlns:a16="http://schemas.microsoft.com/office/drawing/2014/main" id="{E02110CF-4606-4FE5-81F7-5EAB345515F1}"/>
              </a:ext>
            </a:extLst>
          </p:cNvPr>
          <p:cNvSpPr>
            <a:spLocks noGrp="1" noChangeArrowheads="1"/>
          </p:cNvSpPr>
          <p:nvPr>
            <p:ph type="body" idx="1"/>
          </p:nvPr>
        </p:nvSpPr>
        <p:spPr>
          <a:xfrm>
            <a:off x="381000" y="2819400"/>
            <a:ext cx="8262938"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如果被查找的记录概率不等时，取      </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n</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n-1</a:t>
            </a:r>
            <a:r>
              <a:rPr lang="en-US" altLang="zh-CN" b="1">
                <a:latin typeface="黑体" panose="02010609060101010101" pitchFamily="49" charset="-122"/>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≥P</a:t>
            </a:r>
            <a:r>
              <a:rPr lang="en-US" altLang="zh-CN" b="1" baseline="-25000">
                <a:latin typeface="黑体" panose="02010609060101010101" pitchFamily="49" charset="-122"/>
                <a:ea typeface="黑体" panose="02010609060101010101" pitchFamily="49" charset="-122"/>
              </a:rPr>
              <a:t>1</a:t>
            </a:r>
          </a:p>
          <a:p>
            <a:pPr eaLnBrk="1" hangingPunct="1">
              <a:spcBef>
                <a:spcPct val="70000"/>
              </a:spcBef>
            </a:pPr>
            <a:r>
              <a:rPr lang="zh-CN" altLang="en-US" b="1">
                <a:latin typeface="黑体" panose="02010609060101010101" pitchFamily="49" charset="-122"/>
                <a:ea typeface="黑体" panose="02010609060101010101" pitchFamily="49" charset="-122"/>
              </a:rPr>
              <a:t>若查找概率无法事先测定，则查找过程采取的改进办法是，在每次查找之后，将</a:t>
            </a:r>
            <a:r>
              <a:rPr lang="zh-CN" altLang="en-US" b="1">
                <a:solidFill>
                  <a:srgbClr val="FF0000"/>
                </a:solidFill>
                <a:latin typeface="黑体" panose="02010609060101010101" pitchFamily="49" charset="-122"/>
                <a:ea typeface="黑体" panose="02010609060101010101" pitchFamily="49" charset="-122"/>
              </a:rPr>
              <a:t>刚刚查找到的记录直接移至表尾的位置上</a:t>
            </a:r>
          </a:p>
        </p:txBody>
      </p:sp>
      <p:sp>
        <p:nvSpPr>
          <p:cNvPr id="23558" name="Rectangle 6">
            <a:extLst>
              <a:ext uri="{FF2B5EF4-FFF2-40B4-BE49-F238E27FC236}">
                <a16:creationId xmlns:a16="http://schemas.microsoft.com/office/drawing/2014/main" id="{1E3EB3CD-4F8B-4B87-9F50-F204F9B984C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133DE0F-6381-45B9-BA8D-A83980CF8617}"/>
              </a:ext>
            </a:extLst>
          </p:cNvPr>
          <p:cNvSpPr>
            <a:spLocks noGrp="1" noChangeArrowheads="1"/>
          </p:cNvSpPr>
          <p:nvPr>
            <p:ph type="title"/>
          </p:nvPr>
        </p:nvSpPr>
        <p:spPr>
          <a:xfrm>
            <a:off x="457200" y="1981200"/>
            <a:ext cx="77724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一、顺序查找(特点)</a:t>
            </a:r>
            <a:endParaRPr lang="en-US" altLang="zh-CN" sz="3200">
              <a:latin typeface="黑体" panose="02010609060101010101" pitchFamily="49" charset="-122"/>
              <a:ea typeface="黑体" panose="02010609060101010101" pitchFamily="49" charset="-122"/>
            </a:endParaRPr>
          </a:p>
        </p:txBody>
      </p:sp>
      <p:sp>
        <p:nvSpPr>
          <p:cNvPr id="25603" name="Text Box 3">
            <a:extLst>
              <a:ext uri="{FF2B5EF4-FFF2-40B4-BE49-F238E27FC236}">
                <a16:creationId xmlns:a16="http://schemas.microsoft.com/office/drawing/2014/main" id="{11550DBE-D5F6-46F6-97D2-CBA80DACAA9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82802AA-44BA-4CA7-9C81-AE653E7D00F7}" type="slidenum">
              <a:rPr lang="zh-CN" altLang="en-US" sz="2400"/>
              <a:pPr algn="r" eaLnBrk="1" hangingPunct="1">
                <a:spcBef>
                  <a:spcPct val="50000"/>
                </a:spcBef>
                <a:buClrTx/>
                <a:buSzTx/>
                <a:buFontTx/>
                <a:buNone/>
              </a:pPr>
              <a:t>15</a:t>
            </a:fld>
            <a:endParaRPr lang="en-US" altLang="zh-CN" sz="2400"/>
          </a:p>
        </p:txBody>
      </p:sp>
      <p:sp>
        <p:nvSpPr>
          <p:cNvPr id="25604" name="Text Box 4">
            <a:extLst>
              <a:ext uri="{FF2B5EF4-FFF2-40B4-BE49-F238E27FC236}">
                <a16:creationId xmlns:a16="http://schemas.microsoft.com/office/drawing/2014/main" id="{E16C8F35-D85D-4B5A-849E-838A08B825D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5605" name="Rectangle 5">
            <a:extLst>
              <a:ext uri="{FF2B5EF4-FFF2-40B4-BE49-F238E27FC236}">
                <a16:creationId xmlns:a16="http://schemas.microsoft.com/office/drawing/2014/main" id="{414769DD-2F8A-46D1-96AF-6F8D5242318E}"/>
              </a:ext>
            </a:extLst>
          </p:cNvPr>
          <p:cNvSpPr>
            <a:spLocks noGrp="1" noChangeArrowheads="1"/>
          </p:cNvSpPr>
          <p:nvPr>
            <p:ph type="body" idx="1"/>
          </p:nvPr>
        </p:nvSpPr>
        <p:spPr>
          <a:xfrm>
            <a:off x="381000" y="2819400"/>
            <a:ext cx="8763000" cy="4038600"/>
          </a:xfrm>
        </p:spPr>
        <p:txBody>
          <a:bodyPr/>
          <a:lstStyle/>
          <a:p>
            <a:pPr eaLnBrk="1" hangingPunct="1">
              <a:lnSpc>
                <a:spcPct val="90000"/>
              </a:lnSpc>
            </a:pPr>
            <a:r>
              <a:rPr lang="zh-CN" altLang="en-US" b="1">
                <a:solidFill>
                  <a:srgbClr val="FF0000"/>
                </a:solidFill>
                <a:latin typeface="黑体" panose="02010609060101010101" pitchFamily="49" charset="-122"/>
                <a:ea typeface="黑体" panose="02010609060101010101" pitchFamily="49" charset="-122"/>
              </a:rPr>
              <a:t>优点</a:t>
            </a:r>
            <a:r>
              <a:rPr lang="zh-CN" altLang="en-US" b="1">
                <a:latin typeface="黑体" panose="02010609060101010101" pitchFamily="49" charset="-122"/>
                <a:ea typeface="黑体" panose="02010609060101010101" pitchFamily="49" charset="-122"/>
              </a:rPr>
              <a:t>：</a:t>
            </a:r>
          </a:p>
          <a:p>
            <a:pPr eaLnBrk="1" hangingPunct="1">
              <a:lnSpc>
                <a:spcPct val="9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1.简单</a:t>
            </a:r>
          </a:p>
          <a:p>
            <a:pPr eaLnBrk="1" hangingPunct="1">
              <a:lnSpc>
                <a:spcPct val="9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2.适应面广(对表的结构无任何要求)</a:t>
            </a:r>
          </a:p>
          <a:p>
            <a:pPr eaLnBrk="1" hangingPunct="1">
              <a:lnSpc>
                <a:spcPct val="90000"/>
              </a:lnSpc>
            </a:pPr>
            <a:endParaRPr lang="zh-CN" altLang="en-US" b="1">
              <a:latin typeface="黑体" panose="02010609060101010101" pitchFamily="49" charset="-122"/>
              <a:ea typeface="黑体" panose="02010609060101010101" pitchFamily="49" charset="-122"/>
            </a:endParaRPr>
          </a:p>
          <a:p>
            <a:pPr eaLnBrk="1" hangingPunct="1">
              <a:lnSpc>
                <a:spcPct val="90000"/>
              </a:lnSpc>
            </a:pPr>
            <a:r>
              <a:rPr lang="zh-CN" altLang="en-US" b="1">
                <a:solidFill>
                  <a:srgbClr val="FF0000"/>
                </a:solidFill>
                <a:latin typeface="黑体" panose="02010609060101010101" pitchFamily="49" charset="-122"/>
                <a:ea typeface="黑体" panose="02010609060101010101" pitchFamily="49" charset="-122"/>
              </a:rPr>
              <a:t>缺点</a:t>
            </a:r>
            <a:r>
              <a:rPr lang="zh-CN" altLang="en-US" b="1">
                <a:latin typeface="黑体" panose="02010609060101010101" pitchFamily="49" charset="-122"/>
                <a:ea typeface="黑体" panose="02010609060101010101" pitchFamily="49" charset="-122"/>
              </a:rPr>
              <a:t>：</a:t>
            </a:r>
          </a:p>
          <a:p>
            <a:pPr eaLnBrk="1" hangingPunct="1">
              <a:lnSpc>
                <a:spcPct val="9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1.平均查找长度较大</a:t>
            </a:r>
          </a:p>
          <a:p>
            <a:pPr eaLnBrk="1" hangingPunct="1">
              <a:lnSpc>
                <a:spcPct val="9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2.特别是当</a:t>
            </a:r>
            <a:r>
              <a:rPr lang="en-US" altLang="zh-CN" b="1">
                <a:latin typeface="黑体" panose="02010609060101010101" pitchFamily="49" charset="-122"/>
                <a:ea typeface="黑体" panose="02010609060101010101" pitchFamily="49" charset="-122"/>
              </a:rPr>
              <a:t>n</a:t>
            </a:r>
            <a:r>
              <a:rPr lang="zh-CN" altLang="en-US" b="1">
                <a:latin typeface="黑体" panose="02010609060101010101" pitchFamily="49" charset="-122"/>
                <a:ea typeface="黑体" panose="02010609060101010101" pitchFamily="49" charset="-122"/>
              </a:rPr>
              <a:t>很大时，查找效率很低</a:t>
            </a:r>
          </a:p>
        </p:txBody>
      </p:sp>
      <p:sp>
        <p:nvSpPr>
          <p:cNvPr id="25606" name="Rectangle 6">
            <a:extLst>
              <a:ext uri="{FF2B5EF4-FFF2-40B4-BE49-F238E27FC236}">
                <a16:creationId xmlns:a16="http://schemas.microsoft.com/office/drawing/2014/main" id="{D5FD4BA4-1192-4431-8CC4-31A99D373CE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31C10FF-0CF8-4651-A71D-9C75A121E85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a:t>
            </a:r>
            <a:endParaRPr lang="en-US" altLang="zh-CN" sz="3200">
              <a:latin typeface="黑体" panose="02010609060101010101" pitchFamily="49" charset="-122"/>
              <a:ea typeface="黑体" panose="02010609060101010101" pitchFamily="49" charset="-122"/>
            </a:endParaRPr>
          </a:p>
        </p:txBody>
      </p:sp>
      <p:sp>
        <p:nvSpPr>
          <p:cNvPr id="26627" name="Text Box 3">
            <a:extLst>
              <a:ext uri="{FF2B5EF4-FFF2-40B4-BE49-F238E27FC236}">
                <a16:creationId xmlns:a16="http://schemas.microsoft.com/office/drawing/2014/main" id="{D0A72E3F-5D82-4C15-A94D-B9AF6C66ACB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033A0C-F2CD-4ACC-B584-62CF64AAFF61}" type="slidenum">
              <a:rPr lang="zh-CN" altLang="en-US" sz="2400"/>
              <a:pPr algn="r" eaLnBrk="1" hangingPunct="1">
                <a:spcBef>
                  <a:spcPct val="50000"/>
                </a:spcBef>
                <a:buClrTx/>
                <a:buSzTx/>
                <a:buFontTx/>
                <a:buNone/>
              </a:pPr>
              <a:t>16</a:t>
            </a:fld>
            <a:endParaRPr lang="en-US" altLang="zh-CN" sz="2400"/>
          </a:p>
        </p:txBody>
      </p:sp>
      <p:sp>
        <p:nvSpPr>
          <p:cNvPr id="26628" name="Text Box 4">
            <a:extLst>
              <a:ext uri="{FF2B5EF4-FFF2-40B4-BE49-F238E27FC236}">
                <a16:creationId xmlns:a16="http://schemas.microsoft.com/office/drawing/2014/main" id="{033EF1DC-1077-4FD7-94C8-4FDAB54FE14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6629" name="Rectangle 5">
            <a:extLst>
              <a:ext uri="{FF2B5EF4-FFF2-40B4-BE49-F238E27FC236}">
                <a16:creationId xmlns:a16="http://schemas.microsoft.com/office/drawing/2014/main" id="{C4E2FC65-0623-4ACE-9F81-CB0039972A8B}"/>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折半查找算法是</a:t>
            </a:r>
            <a:r>
              <a:rPr lang="zh-CN" altLang="en-US" b="1">
                <a:solidFill>
                  <a:schemeClr val="hlink"/>
                </a:solidFill>
                <a:latin typeface="黑体" panose="02010609060101010101" pitchFamily="49" charset="-122"/>
                <a:ea typeface="黑体" panose="02010609060101010101" pitchFamily="49" charset="-122"/>
              </a:rPr>
              <a:t>有序表</a:t>
            </a:r>
            <a:r>
              <a:rPr lang="zh-CN" altLang="en-US" b="1">
                <a:latin typeface="黑体" panose="02010609060101010101" pitchFamily="49" charset="-122"/>
                <a:ea typeface="黑体" panose="02010609060101010101" pitchFamily="49" charset="-122"/>
              </a:rPr>
              <a:t>的查找方法</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在折半查找算法中，静态查找表按关键字大小的次序，有序地存放在</a:t>
            </a:r>
            <a:r>
              <a:rPr lang="zh-CN" altLang="en-US" b="1">
                <a:solidFill>
                  <a:srgbClr val="FF0000"/>
                </a:solidFill>
                <a:latin typeface="黑体" panose="02010609060101010101" pitchFamily="49" charset="-122"/>
                <a:ea typeface="黑体" panose="02010609060101010101" pitchFamily="49" charset="-122"/>
              </a:rPr>
              <a:t>顺序表</a:t>
            </a:r>
            <a:r>
              <a:rPr lang="zh-CN" altLang="en-US" b="1">
                <a:latin typeface="黑体" panose="02010609060101010101" pitchFamily="49" charset="-122"/>
                <a:ea typeface="黑体" panose="02010609060101010101" pitchFamily="49" charset="-122"/>
              </a:rPr>
              <a:t>中</a:t>
            </a:r>
          </a:p>
          <a:p>
            <a:pPr eaLnBrk="1" hangingPunct="1">
              <a:lnSpc>
                <a:spcPct val="90000"/>
              </a:lnSpc>
              <a:spcBef>
                <a:spcPct val="100000"/>
              </a:spcBef>
            </a:pPr>
            <a:r>
              <a:rPr lang="zh-CN" altLang="en-US" b="1">
                <a:latin typeface="黑体" panose="02010609060101010101" pitchFamily="49" charset="-122"/>
                <a:ea typeface="黑体" panose="02010609060101010101" pitchFamily="49" charset="-122"/>
              </a:rPr>
              <a:t>折半查找的原理是：</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1.先确定待查记录所在的范围(前部分或后部分)</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2.逐步缩小(一半)范围直到找(不)到该记录为止</a:t>
            </a:r>
          </a:p>
        </p:txBody>
      </p:sp>
      <p:sp>
        <p:nvSpPr>
          <p:cNvPr id="26630" name="Rectangle 6">
            <a:extLst>
              <a:ext uri="{FF2B5EF4-FFF2-40B4-BE49-F238E27FC236}">
                <a16:creationId xmlns:a16="http://schemas.microsoft.com/office/drawing/2014/main" id="{CA3E89E1-C15B-4651-9EC7-50824CC6309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5928269-F6DF-49C5-A576-7669D2EBFAF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二、折半查找(算法)</a:t>
            </a:r>
            <a:endParaRPr lang="en-US" altLang="zh-CN" sz="3200">
              <a:latin typeface="黑体" panose="02010609060101010101" pitchFamily="49" charset="-122"/>
              <a:ea typeface="黑体" panose="02010609060101010101" pitchFamily="49" charset="-122"/>
            </a:endParaRPr>
          </a:p>
        </p:txBody>
      </p:sp>
      <p:sp>
        <p:nvSpPr>
          <p:cNvPr id="28675" name="Text Box 3">
            <a:extLst>
              <a:ext uri="{FF2B5EF4-FFF2-40B4-BE49-F238E27FC236}">
                <a16:creationId xmlns:a16="http://schemas.microsoft.com/office/drawing/2014/main" id="{458AFEE8-A6E5-4860-AE0C-A1B430729AB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D3D5AEE4-6B77-435B-A2C0-FE8C9A7B65EB}" type="slidenum">
              <a:rPr lang="zh-CN" altLang="en-US" sz="2400"/>
              <a:pPr algn="r" eaLnBrk="1" hangingPunct="1">
                <a:spcBef>
                  <a:spcPct val="50000"/>
                </a:spcBef>
                <a:buClrTx/>
                <a:buSzTx/>
                <a:buFontTx/>
                <a:buNone/>
              </a:pPr>
              <a:t>17</a:t>
            </a:fld>
            <a:endParaRPr lang="en-US" altLang="zh-CN" sz="2400"/>
          </a:p>
        </p:txBody>
      </p:sp>
      <p:sp>
        <p:nvSpPr>
          <p:cNvPr id="28676" name="Text Box 4">
            <a:extLst>
              <a:ext uri="{FF2B5EF4-FFF2-40B4-BE49-F238E27FC236}">
                <a16:creationId xmlns:a16="http://schemas.microsoft.com/office/drawing/2014/main" id="{9B5CC45E-2155-4EFA-B8D1-29172410DED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8677" name="Rectangle 5">
            <a:extLst>
              <a:ext uri="{FF2B5EF4-FFF2-40B4-BE49-F238E27FC236}">
                <a16:creationId xmlns:a16="http://schemas.microsoft.com/office/drawing/2014/main" id="{26887216-085B-4777-9A59-1BBB3096EFB2}"/>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1.n</a:t>
            </a:r>
            <a:r>
              <a:rPr lang="zh-CN" altLang="en-US" sz="2800" b="1" dirty="0">
                <a:latin typeface="黑体" panose="02010609060101010101" pitchFamily="49" charset="-122"/>
                <a:ea typeface="黑体" panose="02010609060101010101" pitchFamily="49" charset="-122"/>
              </a:rPr>
              <a:t>个对象从小到大存放在有序顺序表</a:t>
            </a:r>
            <a:r>
              <a:rPr lang="en-US" altLang="zh-CN" sz="2800" b="1" dirty="0">
                <a:latin typeface="黑体" panose="02010609060101010101" pitchFamily="49" charset="-122"/>
                <a:ea typeface="黑体" panose="02010609060101010101" pitchFamily="49" charset="-122"/>
              </a:rPr>
              <a:t>ST</a:t>
            </a:r>
            <a:r>
              <a:rPr lang="zh-CN" altLang="en-US" sz="2800" b="1" dirty="0">
                <a:latin typeface="黑体" panose="02010609060101010101" pitchFamily="49" charset="-122"/>
                <a:ea typeface="黑体" panose="02010609060101010101" pitchFamily="49" charset="-122"/>
              </a:rPr>
              <a:t>中</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为给定值</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2.设</a:t>
            </a:r>
            <a:r>
              <a:rPr lang="en-US" altLang="zh-CN" sz="2800" b="1" dirty="0" err="1">
                <a:latin typeface="黑体" panose="02010609060101010101" pitchFamily="49" charset="-122"/>
                <a:ea typeface="黑体" panose="02010609060101010101" pitchFamily="49" charset="-122"/>
              </a:rPr>
              <a:t>low、high</a:t>
            </a:r>
            <a:r>
              <a:rPr lang="zh-CN" altLang="en-US" sz="2800" b="1" dirty="0">
                <a:latin typeface="黑体" panose="02010609060101010101" pitchFamily="49" charset="-122"/>
                <a:ea typeface="黑体" panose="02010609060101010101" pitchFamily="49" charset="-122"/>
              </a:rPr>
              <a:t>指向待查元素所在区间的下界、上界，即</a:t>
            </a:r>
            <a:r>
              <a:rPr lang="en-US" altLang="zh-CN" sz="2800" b="1" dirty="0">
                <a:latin typeface="黑体" panose="02010609060101010101" pitchFamily="49" charset="-122"/>
                <a:ea typeface="黑体" panose="02010609060101010101" pitchFamily="49" charset="-122"/>
              </a:rPr>
              <a:t>low=1, high=n</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3.设</a:t>
            </a:r>
            <a:r>
              <a:rPr lang="en-US" altLang="zh-CN" sz="2800" b="1" dirty="0">
                <a:latin typeface="黑体" panose="02010609060101010101" pitchFamily="49" charset="-122"/>
                <a:ea typeface="黑体" panose="02010609060101010101" pitchFamily="49" charset="-122"/>
              </a:rPr>
              <a:t>mid</a:t>
            </a:r>
            <a:r>
              <a:rPr lang="zh-CN" altLang="en-US" sz="2800" b="1" dirty="0">
                <a:latin typeface="黑体" panose="02010609060101010101" pitchFamily="49" charset="-122"/>
                <a:ea typeface="黑体" panose="02010609060101010101" pitchFamily="49" charset="-122"/>
              </a:rPr>
              <a:t>指向待查区间的中点，即</a:t>
            </a:r>
            <a:r>
              <a:rPr lang="en-US" altLang="zh-CN" sz="2800" b="1" dirty="0">
                <a:latin typeface="黑体" panose="02010609060101010101" pitchFamily="49" charset="-122"/>
                <a:ea typeface="黑体" panose="02010609060101010101" pitchFamily="49" charset="-122"/>
              </a:rPr>
              <a:t>mid=(</a:t>
            </a:r>
            <a:r>
              <a:rPr lang="en-US" altLang="zh-CN" sz="2800" b="1" dirty="0" err="1">
                <a:latin typeface="黑体" panose="02010609060101010101" pitchFamily="49" charset="-122"/>
                <a:ea typeface="黑体" panose="02010609060101010101" pitchFamily="49" charset="-122"/>
              </a:rPr>
              <a:t>low+high</a:t>
            </a:r>
            <a:r>
              <a:rPr lang="en-US" altLang="zh-CN" sz="2800" b="1" dirty="0">
                <a:latin typeface="黑体" panose="02010609060101010101" pitchFamily="49" charset="-122"/>
                <a:ea typeface="黑体" panose="02010609060101010101" pitchFamily="49" charset="-122"/>
              </a:rPr>
              <a:t>)/2</a:t>
            </a:r>
          </a:p>
          <a:p>
            <a:pPr eaLnBrk="1" hangingPunct="1">
              <a:lnSpc>
                <a:spcPct val="90000"/>
              </a:lnSpc>
              <a:spcBef>
                <a:spcPct val="3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4.让</a:t>
            </a:r>
            <a:r>
              <a:rPr lang="en-US" altLang="zh-CN" sz="2800" b="1" dirty="0">
                <a:latin typeface="黑体" panose="02010609060101010101" pitchFamily="49" charset="-122"/>
                <a:ea typeface="黑体" panose="02010609060101010101" pitchFamily="49" charset="-122"/>
              </a:rPr>
              <a:t>k</a:t>
            </a:r>
            <a:r>
              <a:rPr lang="zh-CN" altLang="en-US" sz="2800" b="1" dirty="0">
                <a:latin typeface="黑体" panose="02010609060101010101" pitchFamily="49" charset="-122"/>
                <a:ea typeface="黑体" panose="02010609060101010101" pitchFamily="49" charset="-122"/>
              </a:rPr>
              <a:t>与</a:t>
            </a:r>
            <a:r>
              <a:rPr lang="en-US" altLang="zh-CN" sz="2800" b="1" dirty="0">
                <a:latin typeface="黑体" panose="02010609060101010101" pitchFamily="49" charset="-122"/>
                <a:ea typeface="黑体" panose="02010609060101010101" pitchFamily="49" charset="-122"/>
              </a:rPr>
              <a:t>mid</a:t>
            </a:r>
            <a:r>
              <a:rPr lang="zh-CN" altLang="en-US" sz="2800" b="1" dirty="0">
                <a:latin typeface="黑体" panose="02010609060101010101" pitchFamily="49" charset="-122"/>
                <a:ea typeface="黑体" panose="02010609060101010101" pitchFamily="49" charset="-122"/>
              </a:rPr>
              <a:t>指向的记录比较</a:t>
            </a:r>
          </a:p>
          <a:p>
            <a:pPr eaLnBrk="1" hangingPunct="1">
              <a:lnSpc>
                <a:spcPct val="90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若</a:t>
            </a:r>
            <a:r>
              <a:rPr lang="en-US" altLang="zh-CN" sz="2800" b="1" dirty="0">
                <a:latin typeface="黑体" panose="02010609060101010101" pitchFamily="49" charset="-122"/>
                <a:ea typeface="黑体" panose="02010609060101010101" pitchFamily="49" charset="-122"/>
              </a:rPr>
              <a:t>k=ST[mid].key，</a:t>
            </a:r>
            <a:r>
              <a:rPr lang="zh-CN" altLang="en-US" sz="2800" b="1" dirty="0">
                <a:latin typeface="黑体" panose="02010609060101010101" pitchFamily="49" charset="-122"/>
                <a:ea typeface="黑体" panose="02010609060101010101" pitchFamily="49" charset="-122"/>
              </a:rPr>
              <a:t>查找成功，结束</a:t>
            </a:r>
            <a:endParaRPr lang="en-US" altLang="zh-CN" sz="2800" b="1" dirty="0">
              <a:latin typeface="黑体" panose="02010609060101010101" pitchFamily="49" charset="-122"/>
              <a:ea typeface="黑体" panose="02010609060101010101" pitchFamily="49" charset="-122"/>
            </a:endParaRPr>
          </a:p>
          <a:p>
            <a:pPr eaLnBrk="1" hangingPunct="1">
              <a:lnSpc>
                <a:spcPct val="90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若</a:t>
            </a:r>
            <a:r>
              <a:rPr lang="en-US" altLang="zh-CN" sz="2800" b="1" dirty="0">
                <a:latin typeface="黑体" panose="02010609060101010101" pitchFamily="49" charset="-122"/>
                <a:ea typeface="黑体" panose="02010609060101010101" pitchFamily="49" charset="-122"/>
              </a:rPr>
              <a:t>k&lt;ST[mid].key，</a:t>
            </a:r>
            <a:r>
              <a:rPr lang="zh-CN" altLang="en-US" sz="2800" b="1" dirty="0">
                <a:latin typeface="黑体" panose="02010609060101010101" pitchFamily="49" charset="-122"/>
                <a:ea typeface="黑体" panose="02010609060101010101" pitchFamily="49" charset="-122"/>
              </a:rPr>
              <a:t>则</a:t>
            </a:r>
            <a:r>
              <a:rPr lang="en-US" altLang="zh-CN" sz="2800" b="1" dirty="0">
                <a:latin typeface="黑体" panose="02010609060101010101" pitchFamily="49" charset="-122"/>
                <a:ea typeface="黑体" panose="02010609060101010101" pitchFamily="49" charset="-122"/>
              </a:rPr>
              <a:t>high=mid-1	[</a:t>
            </a:r>
            <a:r>
              <a:rPr lang="zh-CN" altLang="en-US" sz="2800" b="1" dirty="0">
                <a:latin typeface="黑体" panose="02010609060101010101" pitchFamily="49" charset="-122"/>
                <a:ea typeface="黑体" panose="02010609060101010101" pitchFamily="49" charset="-122"/>
              </a:rPr>
              <a:t>上半区间]</a:t>
            </a:r>
          </a:p>
          <a:p>
            <a:pPr eaLnBrk="1" hangingPunct="1">
              <a:lnSpc>
                <a:spcPct val="90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  若</a:t>
            </a:r>
            <a:r>
              <a:rPr lang="en-US" altLang="zh-CN" sz="2800" b="1" dirty="0">
                <a:latin typeface="黑体" panose="02010609060101010101" pitchFamily="49" charset="-122"/>
                <a:ea typeface="黑体" panose="02010609060101010101" pitchFamily="49" charset="-122"/>
              </a:rPr>
              <a:t>k&gt;ST[mid].key，</a:t>
            </a:r>
            <a:r>
              <a:rPr lang="zh-CN" altLang="en-US" sz="2800" b="1" dirty="0">
                <a:latin typeface="黑体" panose="02010609060101010101" pitchFamily="49" charset="-122"/>
                <a:ea typeface="黑体" panose="02010609060101010101" pitchFamily="49" charset="-122"/>
              </a:rPr>
              <a:t>则</a:t>
            </a:r>
            <a:r>
              <a:rPr lang="en-US" altLang="zh-CN" sz="2800" b="1" dirty="0">
                <a:latin typeface="黑体" panose="02010609060101010101" pitchFamily="49" charset="-122"/>
                <a:ea typeface="黑体" panose="02010609060101010101" pitchFamily="49" charset="-122"/>
              </a:rPr>
              <a:t>low=mid+1		[</a:t>
            </a:r>
            <a:r>
              <a:rPr lang="zh-CN" altLang="en-US" sz="2800" b="1" dirty="0">
                <a:latin typeface="黑体" panose="02010609060101010101" pitchFamily="49" charset="-122"/>
                <a:ea typeface="黑体" panose="02010609060101010101" pitchFamily="49" charset="-122"/>
              </a:rPr>
              <a:t>下半区间]</a:t>
            </a:r>
          </a:p>
          <a:p>
            <a:pPr eaLnBrk="1" hangingPunct="1">
              <a:lnSpc>
                <a:spcPct val="90000"/>
              </a:lnSpc>
              <a:spcBef>
                <a:spcPct val="3000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重复3,4操作，直至</a:t>
            </a:r>
            <a:r>
              <a:rPr lang="en-US" altLang="zh-CN" sz="2800" b="1" dirty="0">
                <a:solidFill>
                  <a:srgbClr val="FF0000"/>
                </a:solidFill>
                <a:latin typeface="黑体" panose="02010609060101010101" pitchFamily="49" charset="-122"/>
                <a:ea typeface="黑体" panose="02010609060101010101" pitchFamily="49" charset="-122"/>
              </a:rPr>
              <a:t>low&gt;high</a:t>
            </a:r>
            <a:r>
              <a:rPr lang="zh-CN" altLang="en-US" sz="2800" b="1" dirty="0">
                <a:latin typeface="黑体" panose="02010609060101010101" pitchFamily="49" charset="-122"/>
                <a:ea typeface="黑体" panose="02010609060101010101" pitchFamily="49" charset="-122"/>
              </a:rPr>
              <a:t>时，查找失败。</a:t>
            </a:r>
          </a:p>
        </p:txBody>
      </p:sp>
      <p:sp>
        <p:nvSpPr>
          <p:cNvPr id="28678" name="Rectangle 6">
            <a:extLst>
              <a:ext uri="{FF2B5EF4-FFF2-40B4-BE49-F238E27FC236}">
                <a16:creationId xmlns:a16="http://schemas.microsoft.com/office/drawing/2014/main" id="{CD7106D0-28E5-462A-8E28-6D1FE76A26D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A083275-3B89-4AF2-9BFB-2E1CD047FE04}"/>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二、折半查找(举例－成功)</a:t>
            </a:r>
            <a:endParaRPr lang="en-US" altLang="zh-CN" sz="3200">
              <a:latin typeface="黑体" panose="02010609060101010101" pitchFamily="49" charset="-122"/>
              <a:ea typeface="黑体" panose="02010609060101010101" pitchFamily="49" charset="-122"/>
            </a:endParaRPr>
          </a:p>
        </p:txBody>
      </p:sp>
      <p:sp>
        <p:nvSpPr>
          <p:cNvPr id="30723" name="Text Box 3">
            <a:extLst>
              <a:ext uri="{FF2B5EF4-FFF2-40B4-BE49-F238E27FC236}">
                <a16:creationId xmlns:a16="http://schemas.microsoft.com/office/drawing/2014/main" id="{A2F8ACB5-59D3-4C0A-92EB-74226367531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E7D96D2-4266-4FB5-B08C-296232F64824}" type="slidenum">
              <a:rPr lang="zh-CN" altLang="en-US" sz="2400"/>
              <a:pPr algn="r" eaLnBrk="1" hangingPunct="1">
                <a:spcBef>
                  <a:spcPct val="50000"/>
                </a:spcBef>
                <a:buClrTx/>
                <a:buSzTx/>
                <a:buFontTx/>
                <a:buNone/>
              </a:pPr>
              <a:t>18</a:t>
            </a:fld>
            <a:endParaRPr lang="en-US" altLang="zh-CN" sz="2400"/>
          </a:p>
        </p:txBody>
      </p:sp>
      <p:sp>
        <p:nvSpPr>
          <p:cNvPr id="30724" name="Text Box 4">
            <a:extLst>
              <a:ext uri="{FF2B5EF4-FFF2-40B4-BE49-F238E27FC236}">
                <a16:creationId xmlns:a16="http://schemas.microsoft.com/office/drawing/2014/main" id="{B8F552A3-2ED0-4C21-A4F2-8930E915D75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0725" name="Rectangle 6">
            <a:extLst>
              <a:ext uri="{FF2B5EF4-FFF2-40B4-BE49-F238E27FC236}">
                <a16:creationId xmlns:a16="http://schemas.microsoft.com/office/drawing/2014/main" id="{86BB1E2F-0B03-4AAF-A071-62079F94106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0726" name="AutoShape 25">
            <a:extLst>
              <a:ext uri="{FF2B5EF4-FFF2-40B4-BE49-F238E27FC236}">
                <a16:creationId xmlns:a16="http://schemas.microsoft.com/office/drawing/2014/main" id="{689FBEFD-FD2D-4962-A6B1-E11D9EABFB99}"/>
              </a:ext>
            </a:extLst>
          </p:cNvPr>
          <p:cNvSpPr>
            <a:spLocks noChangeArrowheads="1"/>
          </p:cNvSpPr>
          <p:nvPr/>
        </p:nvSpPr>
        <p:spPr bwMode="auto">
          <a:xfrm>
            <a:off x="4648200" y="2362200"/>
            <a:ext cx="1622425" cy="369888"/>
          </a:xfrm>
          <a:prstGeom prst="wedgeEllipseCallout">
            <a:avLst>
              <a:gd name="adj1" fmla="val -31407"/>
              <a:gd name="adj2" fmla="val 90773"/>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0000"/>
                </a:solidFill>
                <a:latin typeface="Times New Roman" panose="02020603050405020304" pitchFamily="18" charset="0"/>
                <a:ea typeface="楷体_GB2312" pitchFamily="49" charset="-122"/>
              </a:rPr>
              <a:t>找64</a:t>
            </a:r>
          </a:p>
        </p:txBody>
      </p:sp>
      <p:grpSp>
        <p:nvGrpSpPr>
          <p:cNvPr id="30727" name="Group 77">
            <a:extLst>
              <a:ext uri="{FF2B5EF4-FFF2-40B4-BE49-F238E27FC236}">
                <a16:creationId xmlns:a16="http://schemas.microsoft.com/office/drawing/2014/main" id="{43125CDE-4729-40BD-BF11-B0C3A5979321}"/>
              </a:ext>
            </a:extLst>
          </p:cNvPr>
          <p:cNvGrpSpPr>
            <a:grpSpLocks/>
          </p:cNvGrpSpPr>
          <p:nvPr/>
        </p:nvGrpSpPr>
        <p:grpSpPr bwMode="auto">
          <a:xfrm>
            <a:off x="990600" y="2819400"/>
            <a:ext cx="6934200" cy="1317625"/>
            <a:chOff x="624" y="1776"/>
            <a:chExt cx="4368" cy="830"/>
          </a:xfrm>
        </p:grpSpPr>
        <p:grpSp>
          <p:nvGrpSpPr>
            <p:cNvPr id="30769" name="Group 24">
              <a:extLst>
                <a:ext uri="{FF2B5EF4-FFF2-40B4-BE49-F238E27FC236}">
                  <a16:creationId xmlns:a16="http://schemas.microsoft.com/office/drawing/2014/main" id="{AB2E6432-C098-46D3-A4DC-DB759E7B0A64}"/>
                </a:ext>
              </a:extLst>
            </p:cNvPr>
            <p:cNvGrpSpPr>
              <a:grpSpLocks/>
            </p:cNvGrpSpPr>
            <p:nvPr/>
          </p:nvGrpSpPr>
          <p:grpSpPr bwMode="auto">
            <a:xfrm>
              <a:off x="768" y="1776"/>
              <a:ext cx="4152" cy="466"/>
              <a:chOff x="1032" y="1805"/>
              <a:chExt cx="4152" cy="466"/>
            </a:xfrm>
          </p:grpSpPr>
          <p:sp>
            <p:nvSpPr>
              <p:cNvPr id="30776" name="Text Box 8">
                <a:extLst>
                  <a:ext uri="{FF2B5EF4-FFF2-40B4-BE49-F238E27FC236}">
                    <a16:creationId xmlns:a16="http://schemas.microsoft.com/office/drawing/2014/main" id="{D1A5D743-2319-4652-B781-BEC3B24C0D51}"/>
                  </a:ext>
                </a:extLst>
              </p:cNvPr>
              <p:cNvSpPr txBox="1">
                <a:spLocks noChangeArrowheads="1"/>
              </p:cNvSpPr>
              <p:nvPr/>
            </p:nvSpPr>
            <p:spPr bwMode="auto">
              <a:xfrm>
                <a:off x="1104" y="1805"/>
                <a:ext cx="40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grpSp>
            <p:nvGrpSpPr>
              <p:cNvPr id="30777" name="Group 23">
                <a:extLst>
                  <a:ext uri="{FF2B5EF4-FFF2-40B4-BE49-F238E27FC236}">
                    <a16:creationId xmlns:a16="http://schemas.microsoft.com/office/drawing/2014/main" id="{99018F11-69E0-4855-AA45-D0C91F64B33D}"/>
                  </a:ext>
                </a:extLst>
              </p:cNvPr>
              <p:cNvGrpSpPr>
                <a:grpSpLocks/>
              </p:cNvGrpSpPr>
              <p:nvPr/>
            </p:nvGrpSpPr>
            <p:grpSpPr bwMode="auto">
              <a:xfrm>
                <a:off x="1032" y="2016"/>
                <a:ext cx="3960" cy="255"/>
                <a:chOff x="1032" y="2016"/>
                <a:chExt cx="3960" cy="255"/>
              </a:xfrm>
            </p:grpSpPr>
            <p:sp>
              <p:nvSpPr>
                <p:cNvPr id="30778" name="Rectangle 11">
                  <a:extLst>
                    <a:ext uri="{FF2B5EF4-FFF2-40B4-BE49-F238E27FC236}">
                      <a16:creationId xmlns:a16="http://schemas.microsoft.com/office/drawing/2014/main" id="{BC78151C-1F7F-48E6-A083-FC82D9C54AAD}"/>
                    </a:ext>
                  </a:extLst>
                </p:cNvPr>
                <p:cNvSpPr>
                  <a:spLocks noChangeArrowheads="1"/>
                </p:cNvSpPr>
                <p:nvPr/>
              </p:nvSpPr>
              <p:spPr bwMode="auto">
                <a:xfrm>
                  <a:off x="10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30779" name="Rectangle 12">
                  <a:extLst>
                    <a:ext uri="{FF2B5EF4-FFF2-40B4-BE49-F238E27FC236}">
                      <a16:creationId xmlns:a16="http://schemas.microsoft.com/office/drawing/2014/main" id="{8DB720EE-E35B-4BB8-8019-EA7F44F23F17}"/>
                    </a:ext>
                  </a:extLst>
                </p:cNvPr>
                <p:cNvSpPr>
                  <a:spLocks noChangeArrowheads="1"/>
                </p:cNvSpPr>
                <p:nvPr/>
              </p:nvSpPr>
              <p:spPr bwMode="auto">
                <a:xfrm>
                  <a:off x="13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30780" name="Rectangle 13">
                  <a:extLst>
                    <a:ext uri="{FF2B5EF4-FFF2-40B4-BE49-F238E27FC236}">
                      <a16:creationId xmlns:a16="http://schemas.microsoft.com/office/drawing/2014/main" id="{4FCA2D96-3DAE-45DE-83A9-2B60D5CBFEDF}"/>
                    </a:ext>
                  </a:extLst>
                </p:cNvPr>
                <p:cNvSpPr>
                  <a:spLocks noChangeArrowheads="1"/>
                </p:cNvSpPr>
                <p:nvPr/>
              </p:nvSpPr>
              <p:spPr bwMode="auto">
                <a:xfrm>
                  <a:off x="17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30781" name="Rectangle 14">
                  <a:extLst>
                    <a:ext uri="{FF2B5EF4-FFF2-40B4-BE49-F238E27FC236}">
                      <a16:creationId xmlns:a16="http://schemas.microsoft.com/office/drawing/2014/main" id="{EA478819-B34E-4B84-B775-F299C9560D47}"/>
                    </a:ext>
                  </a:extLst>
                </p:cNvPr>
                <p:cNvSpPr>
                  <a:spLocks noChangeArrowheads="1"/>
                </p:cNvSpPr>
                <p:nvPr/>
              </p:nvSpPr>
              <p:spPr bwMode="auto">
                <a:xfrm>
                  <a:off x="21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30782" name="Rectangle 15">
                  <a:extLst>
                    <a:ext uri="{FF2B5EF4-FFF2-40B4-BE49-F238E27FC236}">
                      <a16:creationId xmlns:a16="http://schemas.microsoft.com/office/drawing/2014/main" id="{B8AB9B24-114D-45C9-A46A-02DE28E8696F}"/>
                    </a:ext>
                  </a:extLst>
                </p:cNvPr>
                <p:cNvSpPr>
                  <a:spLocks noChangeArrowheads="1"/>
                </p:cNvSpPr>
                <p:nvPr/>
              </p:nvSpPr>
              <p:spPr bwMode="auto">
                <a:xfrm>
                  <a:off x="24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30783" name="Rectangle 16">
                  <a:extLst>
                    <a:ext uri="{FF2B5EF4-FFF2-40B4-BE49-F238E27FC236}">
                      <a16:creationId xmlns:a16="http://schemas.microsoft.com/office/drawing/2014/main" id="{C259B697-6D26-4A68-8FCE-1CE46A36FFAD}"/>
                    </a:ext>
                  </a:extLst>
                </p:cNvPr>
                <p:cNvSpPr>
                  <a:spLocks noChangeArrowheads="1"/>
                </p:cNvSpPr>
                <p:nvPr/>
              </p:nvSpPr>
              <p:spPr bwMode="auto">
                <a:xfrm>
                  <a:off x="28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30784" name="Rectangle 17">
                  <a:extLst>
                    <a:ext uri="{FF2B5EF4-FFF2-40B4-BE49-F238E27FC236}">
                      <a16:creationId xmlns:a16="http://schemas.microsoft.com/office/drawing/2014/main" id="{CA729BBD-6117-402F-83F7-EA1E35EED5EF}"/>
                    </a:ext>
                  </a:extLst>
                </p:cNvPr>
                <p:cNvSpPr>
                  <a:spLocks noChangeArrowheads="1"/>
                </p:cNvSpPr>
                <p:nvPr/>
              </p:nvSpPr>
              <p:spPr bwMode="auto">
                <a:xfrm>
                  <a:off x="31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64</a:t>
                  </a:r>
                </a:p>
              </p:txBody>
            </p:sp>
            <p:sp>
              <p:nvSpPr>
                <p:cNvPr id="30785" name="Rectangle 18">
                  <a:extLst>
                    <a:ext uri="{FF2B5EF4-FFF2-40B4-BE49-F238E27FC236}">
                      <a16:creationId xmlns:a16="http://schemas.microsoft.com/office/drawing/2014/main" id="{53036B89-C6F5-4798-A713-3E46E34A2F1B}"/>
                    </a:ext>
                  </a:extLst>
                </p:cNvPr>
                <p:cNvSpPr>
                  <a:spLocks noChangeArrowheads="1"/>
                </p:cNvSpPr>
                <p:nvPr/>
              </p:nvSpPr>
              <p:spPr bwMode="auto">
                <a:xfrm>
                  <a:off x="35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30786" name="Rectangle 19">
                  <a:extLst>
                    <a:ext uri="{FF2B5EF4-FFF2-40B4-BE49-F238E27FC236}">
                      <a16:creationId xmlns:a16="http://schemas.microsoft.com/office/drawing/2014/main" id="{DA9614A2-D896-4F4B-BA0E-B3B18D2C8821}"/>
                    </a:ext>
                  </a:extLst>
                </p:cNvPr>
                <p:cNvSpPr>
                  <a:spLocks noChangeArrowheads="1"/>
                </p:cNvSpPr>
                <p:nvPr/>
              </p:nvSpPr>
              <p:spPr bwMode="auto">
                <a:xfrm>
                  <a:off x="39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30787" name="Rectangle 20">
                  <a:extLst>
                    <a:ext uri="{FF2B5EF4-FFF2-40B4-BE49-F238E27FC236}">
                      <a16:creationId xmlns:a16="http://schemas.microsoft.com/office/drawing/2014/main" id="{83C07DF7-20C9-4C55-95CF-948789E32920}"/>
                    </a:ext>
                  </a:extLst>
                </p:cNvPr>
                <p:cNvSpPr>
                  <a:spLocks noChangeArrowheads="1"/>
                </p:cNvSpPr>
                <p:nvPr/>
              </p:nvSpPr>
              <p:spPr bwMode="auto">
                <a:xfrm>
                  <a:off x="42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30788" name="Rectangle 21">
                  <a:extLst>
                    <a:ext uri="{FF2B5EF4-FFF2-40B4-BE49-F238E27FC236}">
                      <a16:creationId xmlns:a16="http://schemas.microsoft.com/office/drawing/2014/main" id="{8EB2B9D1-72BB-4B42-816B-7666D4518696}"/>
                    </a:ext>
                  </a:extLst>
                </p:cNvPr>
                <p:cNvSpPr>
                  <a:spLocks noChangeArrowheads="1"/>
                </p:cNvSpPr>
                <p:nvPr/>
              </p:nvSpPr>
              <p:spPr bwMode="auto">
                <a:xfrm>
                  <a:off x="46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30770" name="Line 26">
              <a:extLst>
                <a:ext uri="{FF2B5EF4-FFF2-40B4-BE49-F238E27FC236}">
                  <a16:creationId xmlns:a16="http://schemas.microsoft.com/office/drawing/2014/main" id="{FC46C0D5-4BF5-4F39-912E-F54E41736A52}"/>
                </a:ext>
              </a:extLst>
            </p:cNvPr>
            <p:cNvSpPr>
              <a:spLocks noChangeShapeType="1"/>
            </p:cNvSpPr>
            <p:nvPr/>
          </p:nvSpPr>
          <p:spPr bwMode="auto">
            <a:xfrm flipH="1" flipV="1">
              <a:off x="961" y="2244"/>
              <a:ext cx="1" cy="237"/>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1" name="Text Box 27">
              <a:extLst>
                <a:ext uri="{FF2B5EF4-FFF2-40B4-BE49-F238E27FC236}">
                  <a16:creationId xmlns:a16="http://schemas.microsoft.com/office/drawing/2014/main" id="{B72A67FC-85B5-4433-96DF-B80B8FE52AB0}"/>
                </a:ext>
              </a:extLst>
            </p:cNvPr>
            <p:cNvSpPr txBox="1">
              <a:spLocks noChangeArrowheads="1"/>
            </p:cNvSpPr>
            <p:nvPr/>
          </p:nvSpPr>
          <p:spPr bwMode="auto">
            <a:xfrm>
              <a:off x="624" y="2356"/>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0CDD07"/>
                  </a:solidFill>
                  <a:latin typeface="Times New Roman" panose="02020603050405020304" pitchFamily="18" charset="0"/>
                </a:rPr>
                <a:t>Low=1</a:t>
              </a:r>
            </a:p>
          </p:txBody>
        </p:sp>
        <p:sp>
          <p:nvSpPr>
            <p:cNvPr id="30772" name="Line 28">
              <a:extLst>
                <a:ext uri="{FF2B5EF4-FFF2-40B4-BE49-F238E27FC236}">
                  <a16:creationId xmlns:a16="http://schemas.microsoft.com/office/drawing/2014/main" id="{6BA3E49A-76DB-4B7F-84BF-EEDC2D5384AC}"/>
                </a:ext>
              </a:extLst>
            </p:cNvPr>
            <p:cNvSpPr>
              <a:spLocks noChangeShapeType="1"/>
            </p:cNvSpPr>
            <p:nvPr/>
          </p:nvSpPr>
          <p:spPr bwMode="auto">
            <a:xfrm flipV="1">
              <a:off x="4598" y="2257"/>
              <a:ext cx="0" cy="22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3" name="Text Box 29">
              <a:extLst>
                <a:ext uri="{FF2B5EF4-FFF2-40B4-BE49-F238E27FC236}">
                  <a16:creationId xmlns:a16="http://schemas.microsoft.com/office/drawing/2014/main" id="{1CA8CCAE-CD09-4A66-93B7-624E4E0A9B7C}"/>
                </a:ext>
              </a:extLst>
            </p:cNvPr>
            <p:cNvSpPr txBox="1">
              <a:spLocks noChangeArrowheads="1"/>
            </p:cNvSpPr>
            <p:nvPr/>
          </p:nvSpPr>
          <p:spPr bwMode="auto">
            <a:xfrm>
              <a:off x="4272" y="235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High=11</a:t>
              </a:r>
            </a:p>
          </p:txBody>
        </p:sp>
        <p:sp>
          <p:nvSpPr>
            <p:cNvPr id="30774" name="Line 30">
              <a:extLst>
                <a:ext uri="{FF2B5EF4-FFF2-40B4-BE49-F238E27FC236}">
                  <a16:creationId xmlns:a16="http://schemas.microsoft.com/office/drawing/2014/main" id="{51C1C022-EC7A-4010-A382-B0371A7E5212}"/>
                </a:ext>
              </a:extLst>
            </p:cNvPr>
            <p:cNvSpPr>
              <a:spLocks noChangeShapeType="1"/>
            </p:cNvSpPr>
            <p:nvPr/>
          </p:nvSpPr>
          <p:spPr bwMode="auto">
            <a:xfrm flipV="1">
              <a:off x="2739" y="2244"/>
              <a:ext cx="0" cy="219"/>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5" name="Text Box 31">
              <a:extLst>
                <a:ext uri="{FF2B5EF4-FFF2-40B4-BE49-F238E27FC236}">
                  <a16:creationId xmlns:a16="http://schemas.microsoft.com/office/drawing/2014/main" id="{9F952205-8EAD-475F-9768-4B92D1634E7F}"/>
                </a:ext>
              </a:extLst>
            </p:cNvPr>
            <p:cNvSpPr txBox="1">
              <a:spLocks noChangeArrowheads="1"/>
            </p:cNvSpPr>
            <p:nvPr/>
          </p:nvSpPr>
          <p:spPr bwMode="auto">
            <a:xfrm>
              <a:off x="2448" y="2338"/>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mid=6</a:t>
              </a:r>
            </a:p>
          </p:txBody>
        </p:sp>
      </p:grpSp>
      <p:grpSp>
        <p:nvGrpSpPr>
          <p:cNvPr id="30728" name="Group 78">
            <a:extLst>
              <a:ext uri="{FF2B5EF4-FFF2-40B4-BE49-F238E27FC236}">
                <a16:creationId xmlns:a16="http://schemas.microsoft.com/office/drawing/2014/main" id="{E7FFE4F7-3902-45C5-B3A0-D80466C1D115}"/>
              </a:ext>
            </a:extLst>
          </p:cNvPr>
          <p:cNvGrpSpPr>
            <a:grpSpLocks/>
          </p:cNvGrpSpPr>
          <p:nvPr/>
        </p:nvGrpSpPr>
        <p:grpSpPr bwMode="auto">
          <a:xfrm>
            <a:off x="1219200" y="4038600"/>
            <a:ext cx="6705600" cy="1311275"/>
            <a:chOff x="768" y="2544"/>
            <a:chExt cx="4224" cy="826"/>
          </a:xfrm>
        </p:grpSpPr>
        <p:grpSp>
          <p:nvGrpSpPr>
            <p:cNvPr id="30749" name="Group 34">
              <a:extLst>
                <a:ext uri="{FF2B5EF4-FFF2-40B4-BE49-F238E27FC236}">
                  <a16:creationId xmlns:a16="http://schemas.microsoft.com/office/drawing/2014/main" id="{E6B05354-9CA9-43A0-9BAB-81F9B8E57B69}"/>
                </a:ext>
              </a:extLst>
            </p:cNvPr>
            <p:cNvGrpSpPr>
              <a:grpSpLocks/>
            </p:cNvGrpSpPr>
            <p:nvPr/>
          </p:nvGrpSpPr>
          <p:grpSpPr bwMode="auto">
            <a:xfrm>
              <a:off x="768" y="2544"/>
              <a:ext cx="4152" cy="466"/>
              <a:chOff x="1032" y="1805"/>
              <a:chExt cx="4152" cy="466"/>
            </a:xfrm>
          </p:grpSpPr>
          <p:sp>
            <p:nvSpPr>
              <p:cNvPr id="30756" name="Text Box 35">
                <a:extLst>
                  <a:ext uri="{FF2B5EF4-FFF2-40B4-BE49-F238E27FC236}">
                    <a16:creationId xmlns:a16="http://schemas.microsoft.com/office/drawing/2014/main" id="{F6333374-17F8-4089-8277-0485101E3583}"/>
                  </a:ext>
                </a:extLst>
              </p:cNvPr>
              <p:cNvSpPr txBox="1">
                <a:spLocks noChangeArrowheads="1"/>
              </p:cNvSpPr>
              <p:nvPr/>
            </p:nvSpPr>
            <p:spPr bwMode="auto">
              <a:xfrm>
                <a:off x="1104" y="1805"/>
                <a:ext cx="40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grpSp>
            <p:nvGrpSpPr>
              <p:cNvPr id="30757" name="Group 36">
                <a:extLst>
                  <a:ext uri="{FF2B5EF4-FFF2-40B4-BE49-F238E27FC236}">
                    <a16:creationId xmlns:a16="http://schemas.microsoft.com/office/drawing/2014/main" id="{CCFEB5E2-49C6-4020-89CD-8B62A9DDD67D}"/>
                  </a:ext>
                </a:extLst>
              </p:cNvPr>
              <p:cNvGrpSpPr>
                <a:grpSpLocks/>
              </p:cNvGrpSpPr>
              <p:nvPr/>
            </p:nvGrpSpPr>
            <p:grpSpPr bwMode="auto">
              <a:xfrm>
                <a:off x="1032" y="2016"/>
                <a:ext cx="3960" cy="255"/>
                <a:chOff x="1032" y="2016"/>
                <a:chExt cx="3960" cy="255"/>
              </a:xfrm>
            </p:grpSpPr>
            <p:sp>
              <p:nvSpPr>
                <p:cNvPr id="30758" name="Rectangle 37">
                  <a:extLst>
                    <a:ext uri="{FF2B5EF4-FFF2-40B4-BE49-F238E27FC236}">
                      <a16:creationId xmlns:a16="http://schemas.microsoft.com/office/drawing/2014/main" id="{3C748C53-BDC8-4DBC-BED3-0C4ADA042A5E}"/>
                    </a:ext>
                  </a:extLst>
                </p:cNvPr>
                <p:cNvSpPr>
                  <a:spLocks noChangeArrowheads="1"/>
                </p:cNvSpPr>
                <p:nvPr/>
              </p:nvSpPr>
              <p:spPr bwMode="auto">
                <a:xfrm>
                  <a:off x="10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30759" name="Rectangle 38">
                  <a:extLst>
                    <a:ext uri="{FF2B5EF4-FFF2-40B4-BE49-F238E27FC236}">
                      <a16:creationId xmlns:a16="http://schemas.microsoft.com/office/drawing/2014/main" id="{BC7B1B34-B42D-4DEB-BD2F-2235BAEAD4C5}"/>
                    </a:ext>
                  </a:extLst>
                </p:cNvPr>
                <p:cNvSpPr>
                  <a:spLocks noChangeArrowheads="1"/>
                </p:cNvSpPr>
                <p:nvPr/>
              </p:nvSpPr>
              <p:spPr bwMode="auto">
                <a:xfrm>
                  <a:off x="13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30760" name="Rectangle 39">
                  <a:extLst>
                    <a:ext uri="{FF2B5EF4-FFF2-40B4-BE49-F238E27FC236}">
                      <a16:creationId xmlns:a16="http://schemas.microsoft.com/office/drawing/2014/main" id="{314F5A21-C20A-4C0B-9AFF-890DA3049CB3}"/>
                    </a:ext>
                  </a:extLst>
                </p:cNvPr>
                <p:cNvSpPr>
                  <a:spLocks noChangeArrowheads="1"/>
                </p:cNvSpPr>
                <p:nvPr/>
              </p:nvSpPr>
              <p:spPr bwMode="auto">
                <a:xfrm>
                  <a:off x="17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30761" name="Rectangle 40">
                  <a:extLst>
                    <a:ext uri="{FF2B5EF4-FFF2-40B4-BE49-F238E27FC236}">
                      <a16:creationId xmlns:a16="http://schemas.microsoft.com/office/drawing/2014/main" id="{87E9EAB3-456E-4B0A-BDE4-9064FAC98A58}"/>
                    </a:ext>
                  </a:extLst>
                </p:cNvPr>
                <p:cNvSpPr>
                  <a:spLocks noChangeArrowheads="1"/>
                </p:cNvSpPr>
                <p:nvPr/>
              </p:nvSpPr>
              <p:spPr bwMode="auto">
                <a:xfrm>
                  <a:off x="21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30762" name="Rectangle 41">
                  <a:extLst>
                    <a:ext uri="{FF2B5EF4-FFF2-40B4-BE49-F238E27FC236}">
                      <a16:creationId xmlns:a16="http://schemas.microsoft.com/office/drawing/2014/main" id="{A5CDECAF-C05E-43A5-896C-4615C4C8CFC2}"/>
                    </a:ext>
                  </a:extLst>
                </p:cNvPr>
                <p:cNvSpPr>
                  <a:spLocks noChangeArrowheads="1"/>
                </p:cNvSpPr>
                <p:nvPr/>
              </p:nvSpPr>
              <p:spPr bwMode="auto">
                <a:xfrm>
                  <a:off x="24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30763" name="Rectangle 42">
                  <a:extLst>
                    <a:ext uri="{FF2B5EF4-FFF2-40B4-BE49-F238E27FC236}">
                      <a16:creationId xmlns:a16="http://schemas.microsoft.com/office/drawing/2014/main" id="{30D2029B-6D66-4B3A-8DDC-F4BC257D1F27}"/>
                    </a:ext>
                  </a:extLst>
                </p:cNvPr>
                <p:cNvSpPr>
                  <a:spLocks noChangeArrowheads="1"/>
                </p:cNvSpPr>
                <p:nvPr/>
              </p:nvSpPr>
              <p:spPr bwMode="auto">
                <a:xfrm>
                  <a:off x="28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30764" name="Rectangle 43">
                  <a:extLst>
                    <a:ext uri="{FF2B5EF4-FFF2-40B4-BE49-F238E27FC236}">
                      <a16:creationId xmlns:a16="http://schemas.microsoft.com/office/drawing/2014/main" id="{2DF206C9-65B8-48BA-8B3B-EF62FC4FD855}"/>
                    </a:ext>
                  </a:extLst>
                </p:cNvPr>
                <p:cNvSpPr>
                  <a:spLocks noChangeArrowheads="1"/>
                </p:cNvSpPr>
                <p:nvPr/>
              </p:nvSpPr>
              <p:spPr bwMode="auto">
                <a:xfrm>
                  <a:off x="31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64</a:t>
                  </a:r>
                </a:p>
              </p:txBody>
            </p:sp>
            <p:sp>
              <p:nvSpPr>
                <p:cNvPr id="30765" name="Rectangle 44">
                  <a:extLst>
                    <a:ext uri="{FF2B5EF4-FFF2-40B4-BE49-F238E27FC236}">
                      <a16:creationId xmlns:a16="http://schemas.microsoft.com/office/drawing/2014/main" id="{D3A52925-E164-41EC-9BC1-62ADF8A1AFF7}"/>
                    </a:ext>
                  </a:extLst>
                </p:cNvPr>
                <p:cNvSpPr>
                  <a:spLocks noChangeArrowheads="1"/>
                </p:cNvSpPr>
                <p:nvPr/>
              </p:nvSpPr>
              <p:spPr bwMode="auto">
                <a:xfrm>
                  <a:off x="35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30766" name="Rectangle 45">
                  <a:extLst>
                    <a:ext uri="{FF2B5EF4-FFF2-40B4-BE49-F238E27FC236}">
                      <a16:creationId xmlns:a16="http://schemas.microsoft.com/office/drawing/2014/main" id="{29264322-08B3-4A8D-B471-84EAAE0CE75D}"/>
                    </a:ext>
                  </a:extLst>
                </p:cNvPr>
                <p:cNvSpPr>
                  <a:spLocks noChangeArrowheads="1"/>
                </p:cNvSpPr>
                <p:nvPr/>
              </p:nvSpPr>
              <p:spPr bwMode="auto">
                <a:xfrm>
                  <a:off x="39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30767" name="Rectangle 46">
                  <a:extLst>
                    <a:ext uri="{FF2B5EF4-FFF2-40B4-BE49-F238E27FC236}">
                      <a16:creationId xmlns:a16="http://schemas.microsoft.com/office/drawing/2014/main" id="{1A25A4BA-E781-48EF-9CB7-21B55938972D}"/>
                    </a:ext>
                  </a:extLst>
                </p:cNvPr>
                <p:cNvSpPr>
                  <a:spLocks noChangeArrowheads="1"/>
                </p:cNvSpPr>
                <p:nvPr/>
              </p:nvSpPr>
              <p:spPr bwMode="auto">
                <a:xfrm>
                  <a:off x="42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30768" name="Rectangle 47">
                  <a:extLst>
                    <a:ext uri="{FF2B5EF4-FFF2-40B4-BE49-F238E27FC236}">
                      <a16:creationId xmlns:a16="http://schemas.microsoft.com/office/drawing/2014/main" id="{E1C87147-EF79-45D9-93B0-5B342F3EB61D}"/>
                    </a:ext>
                  </a:extLst>
                </p:cNvPr>
                <p:cNvSpPr>
                  <a:spLocks noChangeArrowheads="1"/>
                </p:cNvSpPr>
                <p:nvPr/>
              </p:nvSpPr>
              <p:spPr bwMode="auto">
                <a:xfrm>
                  <a:off x="46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30750" name="Line 48">
              <a:extLst>
                <a:ext uri="{FF2B5EF4-FFF2-40B4-BE49-F238E27FC236}">
                  <a16:creationId xmlns:a16="http://schemas.microsoft.com/office/drawing/2014/main" id="{5472A186-D089-44BC-8EFD-718D3DB2A77E}"/>
                </a:ext>
              </a:extLst>
            </p:cNvPr>
            <p:cNvSpPr>
              <a:spLocks noChangeShapeType="1"/>
            </p:cNvSpPr>
            <p:nvPr/>
          </p:nvSpPr>
          <p:spPr bwMode="auto">
            <a:xfrm flipH="1" flipV="1">
              <a:off x="3120" y="3024"/>
              <a:ext cx="0" cy="24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Text Box 49">
              <a:extLst>
                <a:ext uri="{FF2B5EF4-FFF2-40B4-BE49-F238E27FC236}">
                  <a16:creationId xmlns:a16="http://schemas.microsoft.com/office/drawing/2014/main" id="{DBD10FF7-FD67-4B67-8772-3C0B3D1959BA}"/>
                </a:ext>
              </a:extLst>
            </p:cNvPr>
            <p:cNvSpPr txBox="1">
              <a:spLocks noChangeArrowheads="1"/>
            </p:cNvSpPr>
            <p:nvPr/>
          </p:nvSpPr>
          <p:spPr bwMode="auto">
            <a:xfrm>
              <a:off x="2832" y="3120"/>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0CDD07"/>
                  </a:solidFill>
                  <a:latin typeface="Times New Roman" panose="02020603050405020304" pitchFamily="18" charset="0"/>
                </a:rPr>
                <a:t>Low=7</a:t>
              </a:r>
            </a:p>
          </p:txBody>
        </p:sp>
        <p:sp>
          <p:nvSpPr>
            <p:cNvPr id="30752" name="Line 50">
              <a:extLst>
                <a:ext uri="{FF2B5EF4-FFF2-40B4-BE49-F238E27FC236}">
                  <a16:creationId xmlns:a16="http://schemas.microsoft.com/office/drawing/2014/main" id="{0A12CDB2-6500-4565-BD70-A1BFF36B5E36}"/>
                </a:ext>
              </a:extLst>
            </p:cNvPr>
            <p:cNvSpPr>
              <a:spLocks noChangeShapeType="1"/>
            </p:cNvSpPr>
            <p:nvPr/>
          </p:nvSpPr>
          <p:spPr bwMode="auto">
            <a:xfrm flipV="1">
              <a:off x="4598" y="3025"/>
              <a:ext cx="0" cy="22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3" name="Text Box 51">
              <a:extLst>
                <a:ext uri="{FF2B5EF4-FFF2-40B4-BE49-F238E27FC236}">
                  <a16:creationId xmlns:a16="http://schemas.microsoft.com/office/drawing/2014/main" id="{760B4929-CDB2-424E-84B5-371A220B11E2}"/>
                </a:ext>
              </a:extLst>
            </p:cNvPr>
            <p:cNvSpPr txBox="1">
              <a:spLocks noChangeArrowheads="1"/>
            </p:cNvSpPr>
            <p:nvPr/>
          </p:nvSpPr>
          <p:spPr bwMode="auto">
            <a:xfrm>
              <a:off x="4272" y="3116"/>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High=11</a:t>
              </a:r>
            </a:p>
          </p:txBody>
        </p:sp>
        <p:sp>
          <p:nvSpPr>
            <p:cNvPr id="30754" name="Line 52">
              <a:extLst>
                <a:ext uri="{FF2B5EF4-FFF2-40B4-BE49-F238E27FC236}">
                  <a16:creationId xmlns:a16="http://schemas.microsoft.com/office/drawing/2014/main" id="{CF75DC54-D792-4876-B1CE-1C8FDF67DD83}"/>
                </a:ext>
              </a:extLst>
            </p:cNvPr>
            <p:cNvSpPr>
              <a:spLocks noChangeShapeType="1"/>
            </p:cNvSpPr>
            <p:nvPr/>
          </p:nvSpPr>
          <p:spPr bwMode="auto">
            <a:xfrm flipV="1">
              <a:off x="3840" y="3024"/>
              <a:ext cx="0" cy="219"/>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5" name="Text Box 53">
              <a:extLst>
                <a:ext uri="{FF2B5EF4-FFF2-40B4-BE49-F238E27FC236}">
                  <a16:creationId xmlns:a16="http://schemas.microsoft.com/office/drawing/2014/main" id="{2C0C632E-B322-4BC4-AEA2-198827C65AD4}"/>
                </a:ext>
              </a:extLst>
            </p:cNvPr>
            <p:cNvSpPr txBox="1">
              <a:spLocks noChangeArrowheads="1"/>
            </p:cNvSpPr>
            <p:nvPr/>
          </p:nvSpPr>
          <p:spPr bwMode="auto">
            <a:xfrm>
              <a:off x="3600" y="3120"/>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mid=9</a:t>
              </a:r>
            </a:p>
          </p:txBody>
        </p:sp>
      </p:grpSp>
      <p:grpSp>
        <p:nvGrpSpPr>
          <p:cNvPr id="30729" name="Group 79">
            <a:extLst>
              <a:ext uri="{FF2B5EF4-FFF2-40B4-BE49-F238E27FC236}">
                <a16:creationId xmlns:a16="http://schemas.microsoft.com/office/drawing/2014/main" id="{50652F61-EB9F-49D2-AEC5-B3029FAC4241}"/>
              </a:ext>
            </a:extLst>
          </p:cNvPr>
          <p:cNvGrpSpPr>
            <a:grpSpLocks/>
          </p:cNvGrpSpPr>
          <p:nvPr/>
        </p:nvGrpSpPr>
        <p:grpSpPr bwMode="auto">
          <a:xfrm>
            <a:off x="1219200" y="5410200"/>
            <a:ext cx="6591300" cy="1447800"/>
            <a:chOff x="768" y="3408"/>
            <a:chExt cx="4152" cy="912"/>
          </a:xfrm>
        </p:grpSpPr>
        <p:grpSp>
          <p:nvGrpSpPr>
            <p:cNvPr id="30730" name="Group 57">
              <a:extLst>
                <a:ext uri="{FF2B5EF4-FFF2-40B4-BE49-F238E27FC236}">
                  <a16:creationId xmlns:a16="http://schemas.microsoft.com/office/drawing/2014/main" id="{933048F8-890D-482C-BFD2-58EDF011659F}"/>
                </a:ext>
              </a:extLst>
            </p:cNvPr>
            <p:cNvGrpSpPr>
              <a:grpSpLocks/>
            </p:cNvGrpSpPr>
            <p:nvPr/>
          </p:nvGrpSpPr>
          <p:grpSpPr bwMode="auto">
            <a:xfrm>
              <a:off x="768" y="3408"/>
              <a:ext cx="4152" cy="466"/>
              <a:chOff x="1032" y="1805"/>
              <a:chExt cx="4152" cy="466"/>
            </a:xfrm>
          </p:grpSpPr>
          <p:sp>
            <p:nvSpPr>
              <p:cNvPr id="30736" name="Text Box 58">
                <a:extLst>
                  <a:ext uri="{FF2B5EF4-FFF2-40B4-BE49-F238E27FC236}">
                    <a16:creationId xmlns:a16="http://schemas.microsoft.com/office/drawing/2014/main" id="{3F973B28-CA63-45C1-9E5B-F0E0B9C9E8EB}"/>
                  </a:ext>
                </a:extLst>
              </p:cNvPr>
              <p:cNvSpPr txBox="1">
                <a:spLocks noChangeArrowheads="1"/>
              </p:cNvSpPr>
              <p:nvPr/>
            </p:nvSpPr>
            <p:spPr bwMode="auto">
              <a:xfrm>
                <a:off x="1104" y="1805"/>
                <a:ext cx="40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grpSp>
            <p:nvGrpSpPr>
              <p:cNvPr id="30737" name="Group 59">
                <a:extLst>
                  <a:ext uri="{FF2B5EF4-FFF2-40B4-BE49-F238E27FC236}">
                    <a16:creationId xmlns:a16="http://schemas.microsoft.com/office/drawing/2014/main" id="{2F5887B9-D7AE-4081-9F36-4CA9EC698977}"/>
                  </a:ext>
                </a:extLst>
              </p:cNvPr>
              <p:cNvGrpSpPr>
                <a:grpSpLocks/>
              </p:cNvGrpSpPr>
              <p:nvPr/>
            </p:nvGrpSpPr>
            <p:grpSpPr bwMode="auto">
              <a:xfrm>
                <a:off x="1032" y="2016"/>
                <a:ext cx="3960" cy="255"/>
                <a:chOff x="1032" y="2016"/>
                <a:chExt cx="3960" cy="255"/>
              </a:xfrm>
            </p:grpSpPr>
            <p:sp>
              <p:nvSpPr>
                <p:cNvPr id="30738" name="Rectangle 60">
                  <a:extLst>
                    <a:ext uri="{FF2B5EF4-FFF2-40B4-BE49-F238E27FC236}">
                      <a16:creationId xmlns:a16="http://schemas.microsoft.com/office/drawing/2014/main" id="{DD3DDAEB-F0A9-4632-96D3-DA6F918DC83D}"/>
                    </a:ext>
                  </a:extLst>
                </p:cNvPr>
                <p:cNvSpPr>
                  <a:spLocks noChangeArrowheads="1"/>
                </p:cNvSpPr>
                <p:nvPr/>
              </p:nvSpPr>
              <p:spPr bwMode="auto">
                <a:xfrm>
                  <a:off x="10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30739" name="Rectangle 61">
                  <a:extLst>
                    <a:ext uri="{FF2B5EF4-FFF2-40B4-BE49-F238E27FC236}">
                      <a16:creationId xmlns:a16="http://schemas.microsoft.com/office/drawing/2014/main" id="{45D7D5FF-9F86-4F9E-8C05-305E5606A571}"/>
                    </a:ext>
                  </a:extLst>
                </p:cNvPr>
                <p:cNvSpPr>
                  <a:spLocks noChangeArrowheads="1"/>
                </p:cNvSpPr>
                <p:nvPr/>
              </p:nvSpPr>
              <p:spPr bwMode="auto">
                <a:xfrm>
                  <a:off x="13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30740" name="Rectangle 62">
                  <a:extLst>
                    <a:ext uri="{FF2B5EF4-FFF2-40B4-BE49-F238E27FC236}">
                      <a16:creationId xmlns:a16="http://schemas.microsoft.com/office/drawing/2014/main" id="{5D40F74D-15F0-4F9E-816E-BC6A994A4F9A}"/>
                    </a:ext>
                  </a:extLst>
                </p:cNvPr>
                <p:cNvSpPr>
                  <a:spLocks noChangeArrowheads="1"/>
                </p:cNvSpPr>
                <p:nvPr/>
              </p:nvSpPr>
              <p:spPr bwMode="auto">
                <a:xfrm>
                  <a:off x="17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30741" name="Rectangle 63">
                  <a:extLst>
                    <a:ext uri="{FF2B5EF4-FFF2-40B4-BE49-F238E27FC236}">
                      <a16:creationId xmlns:a16="http://schemas.microsoft.com/office/drawing/2014/main" id="{0903F526-80C5-48AA-A4ED-82AB340A02A7}"/>
                    </a:ext>
                  </a:extLst>
                </p:cNvPr>
                <p:cNvSpPr>
                  <a:spLocks noChangeArrowheads="1"/>
                </p:cNvSpPr>
                <p:nvPr/>
              </p:nvSpPr>
              <p:spPr bwMode="auto">
                <a:xfrm>
                  <a:off x="21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30742" name="Rectangle 64">
                  <a:extLst>
                    <a:ext uri="{FF2B5EF4-FFF2-40B4-BE49-F238E27FC236}">
                      <a16:creationId xmlns:a16="http://schemas.microsoft.com/office/drawing/2014/main" id="{D2735A43-B210-4BAB-AA3F-8832753DEFA7}"/>
                    </a:ext>
                  </a:extLst>
                </p:cNvPr>
                <p:cNvSpPr>
                  <a:spLocks noChangeArrowheads="1"/>
                </p:cNvSpPr>
                <p:nvPr/>
              </p:nvSpPr>
              <p:spPr bwMode="auto">
                <a:xfrm>
                  <a:off x="24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30743" name="Rectangle 65">
                  <a:extLst>
                    <a:ext uri="{FF2B5EF4-FFF2-40B4-BE49-F238E27FC236}">
                      <a16:creationId xmlns:a16="http://schemas.microsoft.com/office/drawing/2014/main" id="{101A3106-D1CB-402D-8779-495D04D2A4EC}"/>
                    </a:ext>
                  </a:extLst>
                </p:cNvPr>
                <p:cNvSpPr>
                  <a:spLocks noChangeArrowheads="1"/>
                </p:cNvSpPr>
                <p:nvPr/>
              </p:nvSpPr>
              <p:spPr bwMode="auto">
                <a:xfrm>
                  <a:off x="28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30744" name="Rectangle 66">
                  <a:extLst>
                    <a:ext uri="{FF2B5EF4-FFF2-40B4-BE49-F238E27FC236}">
                      <a16:creationId xmlns:a16="http://schemas.microsoft.com/office/drawing/2014/main" id="{D0FFA762-8E5A-4E76-8CD0-B1756D2F6B66}"/>
                    </a:ext>
                  </a:extLst>
                </p:cNvPr>
                <p:cNvSpPr>
                  <a:spLocks noChangeArrowheads="1"/>
                </p:cNvSpPr>
                <p:nvPr/>
              </p:nvSpPr>
              <p:spPr bwMode="auto">
                <a:xfrm>
                  <a:off x="31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64</a:t>
                  </a:r>
                </a:p>
              </p:txBody>
            </p:sp>
            <p:sp>
              <p:nvSpPr>
                <p:cNvPr id="30745" name="Rectangle 67">
                  <a:extLst>
                    <a:ext uri="{FF2B5EF4-FFF2-40B4-BE49-F238E27FC236}">
                      <a16:creationId xmlns:a16="http://schemas.microsoft.com/office/drawing/2014/main" id="{44666101-9CF5-4A55-AEBB-A028516A5BC8}"/>
                    </a:ext>
                  </a:extLst>
                </p:cNvPr>
                <p:cNvSpPr>
                  <a:spLocks noChangeArrowheads="1"/>
                </p:cNvSpPr>
                <p:nvPr/>
              </p:nvSpPr>
              <p:spPr bwMode="auto">
                <a:xfrm>
                  <a:off x="35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30746" name="Rectangle 68">
                  <a:extLst>
                    <a:ext uri="{FF2B5EF4-FFF2-40B4-BE49-F238E27FC236}">
                      <a16:creationId xmlns:a16="http://schemas.microsoft.com/office/drawing/2014/main" id="{9D3ED33C-B248-4368-BEB1-62DC1DE06414}"/>
                    </a:ext>
                  </a:extLst>
                </p:cNvPr>
                <p:cNvSpPr>
                  <a:spLocks noChangeArrowheads="1"/>
                </p:cNvSpPr>
                <p:nvPr/>
              </p:nvSpPr>
              <p:spPr bwMode="auto">
                <a:xfrm>
                  <a:off x="39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30747" name="Rectangle 69">
                  <a:extLst>
                    <a:ext uri="{FF2B5EF4-FFF2-40B4-BE49-F238E27FC236}">
                      <a16:creationId xmlns:a16="http://schemas.microsoft.com/office/drawing/2014/main" id="{10A7C890-5D59-43C0-9379-9E371CD36606}"/>
                    </a:ext>
                  </a:extLst>
                </p:cNvPr>
                <p:cNvSpPr>
                  <a:spLocks noChangeArrowheads="1"/>
                </p:cNvSpPr>
                <p:nvPr/>
              </p:nvSpPr>
              <p:spPr bwMode="auto">
                <a:xfrm>
                  <a:off x="42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30748" name="Rectangle 70">
                  <a:extLst>
                    <a:ext uri="{FF2B5EF4-FFF2-40B4-BE49-F238E27FC236}">
                      <a16:creationId xmlns:a16="http://schemas.microsoft.com/office/drawing/2014/main" id="{18FADBA3-0790-4F3A-9FC7-3FCCE1ED9799}"/>
                    </a:ext>
                  </a:extLst>
                </p:cNvPr>
                <p:cNvSpPr>
                  <a:spLocks noChangeArrowheads="1"/>
                </p:cNvSpPr>
                <p:nvPr/>
              </p:nvSpPr>
              <p:spPr bwMode="auto">
                <a:xfrm>
                  <a:off x="46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30731" name="Line 71">
              <a:extLst>
                <a:ext uri="{FF2B5EF4-FFF2-40B4-BE49-F238E27FC236}">
                  <a16:creationId xmlns:a16="http://schemas.microsoft.com/office/drawing/2014/main" id="{44043149-8FC0-47EA-ABED-8E5CF0DF2266}"/>
                </a:ext>
              </a:extLst>
            </p:cNvPr>
            <p:cNvSpPr>
              <a:spLocks noChangeShapeType="1"/>
            </p:cNvSpPr>
            <p:nvPr/>
          </p:nvSpPr>
          <p:spPr bwMode="auto">
            <a:xfrm flipH="1" flipV="1">
              <a:off x="3120" y="3888"/>
              <a:ext cx="0" cy="24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2" name="Text Box 72">
              <a:extLst>
                <a:ext uri="{FF2B5EF4-FFF2-40B4-BE49-F238E27FC236}">
                  <a16:creationId xmlns:a16="http://schemas.microsoft.com/office/drawing/2014/main" id="{6C336A7D-001B-42C6-83F2-001AAF64DFB3}"/>
                </a:ext>
              </a:extLst>
            </p:cNvPr>
            <p:cNvSpPr txBox="1">
              <a:spLocks noChangeArrowheads="1"/>
            </p:cNvSpPr>
            <p:nvPr/>
          </p:nvSpPr>
          <p:spPr bwMode="auto">
            <a:xfrm>
              <a:off x="2784" y="4070"/>
              <a:ext cx="5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buClrTx/>
                <a:buSzTx/>
                <a:buFontTx/>
                <a:buNone/>
              </a:pPr>
              <a:r>
                <a:rPr lang="en-US" altLang="zh-CN" sz="2000" b="1">
                  <a:solidFill>
                    <a:srgbClr val="0CDD07"/>
                  </a:solidFill>
                  <a:latin typeface="Times New Roman" panose="02020603050405020304" pitchFamily="18" charset="0"/>
                </a:rPr>
                <a:t>Low=7</a:t>
              </a:r>
            </a:p>
            <a:p>
              <a:pPr algn="ctr" eaLnBrk="1" hangingPunct="1">
                <a:lnSpc>
                  <a:spcPct val="60000"/>
                </a:lnSpc>
                <a:spcBef>
                  <a:spcPct val="0"/>
                </a:spcBef>
                <a:buClrTx/>
                <a:buSzTx/>
                <a:buFontTx/>
                <a:buNone/>
              </a:pPr>
              <a:r>
                <a:rPr lang="en-US" altLang="zh-CN" sz="2000" b="1">
                  <a:solidFill>
                    <a:srgbClr val="0CDD07"/>
                  </a:solidFill>
                  <a:latin typeface="Times New Roman" panose="02020603050405020304" pitchFamily="18" charset="0"/>
                </a:rPr>
                <a:t>mid=7</a:t>
              </a:r>
            </a:p>
          </p:txBody>
        </p:sp>
        <p:sp>
          <p:nvSpPr>
            <p:cNvPr id="30733" name="Line 73">
              <a:extLst>
                <a:ext uri="{FF2B5EF4-FFF2-40B4-BE49-F238E27FC236}">
                  <a16:creationId xmlns:a16="http://schemas.microsoft.com/office/drawing/2014/main" id="{12ED2600-111D-4C65-B5F2-83E618DD9FD0}"/>
                </a:ext>
              </a:extLst>
            </p:cNvPr>
            <p:cNvSpPr>
              <a:spLocks noChangeShapeType="1"/>
            </p:cNvSpPr>
            <p:nvPr/>
          </p:nvSpPr>
          <p:spPr bwMode="auto">
            <a:xfrm flipV="1">
              <a:off x="3504" y="3888"/>
              <a:ext cx="0" cy="22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4" name="Text Box 74">
              <a:extLst>
                <a:ext uri="{FF2B5EF4-FFF2-40B4-BE49-F238E27FC236}">
                  <a16:creationId xmlns:a16="http://schemas.microsoft.com/office/drawing/2014/main" id="{F7E5C361-B47C-4B3B-8098-B2AA0B5EF31A}"/>
                </a:ext>
              </a:extLst>
            </p:cNvPr>
            <p:cNvSpPr txBox="1">
              <a:spLocks noChangeArrowheads="1"/>
            </p:cNvSpPr>
            <p:nvPr/>
          </p:nvSpPr>
          <p:spPr bwMode="auto">
            <a:xfrm>
              <a:off x="3408" y="4070"/>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High=8</a:t>
              </a:r>
            </a:p>
          </p:txBody>
        </p:sp>
        <p:sp>
          <p:nvSpPr>
            <p:cNvPr id="30735" name="Line 75">
              <a:extLst>
                <a:ext uri="{FF2B5EF4-FFF2-40B4-BE49-F238E27FC236}">
                  <a16:creationId xmlns:a16="http://schemas.microsoft.com/office/drawing/2014/main" id="{8D5CE18C-DEB0-4F60-84F7-98F0121855F2}"/>
                </a:ext>
              </a:extLst>
            </p:cNvPr>
            <p:cNvSpPr>
              <a:spLocks noChangeShapeType="1"/>
            </p:cNvSpPr>
            <p:nvPr/>
          </p:nvSpPr>
          <p:spPr bwMode="auto">
            <a:xfrm flipV="1">
              <a:off x="3216" y="3888"/>
              <a:ext cx="0" cy="219"/>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CD6F63D-C5BD-423B-9C7D-685614E457A3}"/>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二、折半查找(举例－不成功)</a:t>
            </a:r>
            <a:endParaRPr lang="en-US" altLang="zh-CN" sz="3200">
              <a:latin typeface="黑体" panose="02010609060101010101" pitchFamily="49" charset="-122"/>
              <a:ea typeface="黑体" panose="02010609060101010101" pitchFamily="49" charset="-122"/>
            </a:endParaRPr>
          </a:p>
        </p:txBody>
      </p:sp>
      <p:sp>
        <p:nvSpPr>
          <p:cNvPr id="31747" name="Text Box 3">
            <a:extLst>
              <a:ext uri="{FF2B5EF4-FFF2-40B4-BE49-F238E27FC236}">
                <a16:creationId xmlns:a16="http://schemas.microsoft.com/office/drawing/2014/main" id="{2D206993-3AB1-40BF-A12F-60FE60C7AB1F}"/>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06EB3F4-99F4-4574-BB68-8156C8C12B15}" type="slidenum">
              <a:rPr lang="zh-CN" altLang="en-US" sz="2400"/>
              <a:pPr algn="r" eaLnBrk="1" hangingPunct="1">
                <a:spcBef>
                  <a:spcPct val="50000"/>
                </a:spcBef>
                <a:buClrTx/>
                <a:buSzTx/>
                <a:buFontTx/>
                <a:buNone/>
              </a:pPr>
              <a:t>19</a:t>
            </a:fld>
            <a:endParaRPr lang="en-US" altLang="zh-CN" sz="2400"/>
          </a:p>
        </p:txBody>
      </p:sp>
      <p:sp>
        <p:nvSpPr>
          <p:cNvPr id="31748" name="Text Box 4">
            <a:extLst>
              <a:ext uri="{FF2B5EF4-FFF2-40B4-BE49-F238E27FC236}">
                <a16:creationId xmlns:a16="http://schemas.microsoft.com/office/drawing/2014/main" id="{96954A47-7972-41F2-B3DA-B0A0409AC94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1749" name="Rectangle 5">
            <a:extLst>
              <a:ext uri="{FF2B5EF4-FFF2-40B4-BE49-F238E27FC236}">
                <a16:creationId xmlns:a16="http://schemas.microsoft.com/office/drawing/2014/main" id="{0596C487-45E4-4B4B-BFC3-61BB7D0A03F0}"/>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5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5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5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当下界</a:t>
            </a:r>
            <a:r>
              <a:rPr lang="en-US" altLang="zh-CN" b="1" dirty="0">
                <a:latin typeface="黑体" panose="02010609060101010101" pitchFamily="49" charset="-122"/>
                <a:ea typeface="黑体" panose="02010609060101010101" pitchFamily="49" charset="-122"/>
              </a:rPr>
              <a:t>low</a:t>
            </a:r>
            <a:r>
              <a:rPr lang="zh-CN" altLang="en-US" b="1" dirty="0">
                <a:solidFill>
                  <a:srgbClr val="FF0000"/>
                </a:solidFill>
                <a:latin typeface="黑体" panose="02010609060101010101" pitchFamily="49" charset="-122"/>
                <a:ea typeface="黑体" panose="02010609060101010101" pitchFamily="49" charset="-122"/>
              </a:rPr>
              <a:t>大于</a:t>
            </a:r>
            <a:r>
              <a:rPr lang="zh-CN" altLang="en-US" b="1" dirty="0">
                <a:latin typeface="黑体" panose="02010609060101010101" pitchFamily="49" charset="-122"/>
                <a:ea typeface="黑体" panose="02010609060101010101" pitchFamily="49" charset="-122"/>
              </a:rPr>
              <a:t>上界</a:t>
            </a:r>
            <a:r>
              <a:rPr lang="en-US" altLang="zh-CN" b="1" dirty="0">
                <a:latin typeface="黑体" panose="02010609060101010101" pitchFamily="49" charset="-122"/>
                <a:ea typeface="黑体" panose="02010609060101010101" pitchFamily="49" charset="-122"/>
              </a:rPr>
              <a:t>high</a:t>
            </a:r>
            <a:r>
              <a:rPr lang="zh-CN" altLang="en-US" b="1" dirty="0">
                <a:latin typeface="黑体" panose="02010609060101010101" pitchFamily="49" charset="-122"/>
                <a:ea typeface="黑体" panose="02010609060101010101" pitchFamily="49" charset="-122"/>
              </a:rPr>
              <a:t>时，说明有序表中没有关键字等于</a:t>
            </a:r>
            <a:r>
              <a:rPr lang="en-US" altLang="zh-CN" b="1" dirty="0">
                <a:latin typeface="黑体" panose="02010609060101010101" pitchFamily="49" charset="-122"/>
                <a:ea typeface="黑体" panose="02010609060101010101" pitchFamily="49" charset="-122"/>
              </a:rPr>
              <a:t>K</a:t>
            </a:r>
            <a:r>
              <a:rPr lang="zh-CN" altLang="en-US" b="1" dirty="0">
                <a:latin typeface="黑体" panose="02010609060101010101" pitchFamily="49" charset="-122"/>
                <a:ea typeface="黑体" panose="02010609060101010101" pitchFamily="49" charset="-122"/>
              </a:rPr>
              <a:t>的元素，查找不成功</a:t>
            </a:r>
          </a:p>
        </p:txBody>
      </p:sp>
      <p:sp>
        <p:nvSpPr>
          <p:cNvPr id="31750" name="Rectangle 6">
            <a:extLst>
              <a:ext uri="{FF2B5EF4-FFF2-40B4-BE49-F238E27FC236}">
                <a16:creationId xmlns:a16="http://schemas.microsoft.com/office/drawing/2014/main" id="{6A3F8DE6-ED20-4A97-B616-4561207DA12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31751" name="Group 8">
            <a:extLst>
              <a:ext uri="{FF2B5EF4-FFF2-40B4-BE49-F238E27FC236}">
                <a16:creationId xmlns:a16="http://schemas.microsoft.com/office/drawing/2014/main" id="{AF8F25AB-AB41-4917-9B5F-F33C5A68C624}"/>
              </a:ext>
            </a:extLst>
          </p:cNvPr>
          <p:cNvGrpSpPr>
            <a:grpSpLocks/>
          </p:cNvGrpSpPr>
          <p:nvPr/>
        </p:nvGrpSpPr>
        <p:grpSpPr bwMode="auto">
          <a:xfrm>
            <a:off x="1219200" y="3429000"/>
            <a:ext cx="6591300" cy="739775"/>
            <a:chOff x="1032" y="1805"/>
            <a:chExt cx="4152" cy="466"/>
          </a:xfrm>
        </p:grpSpPr>
        <p:sp>
          <p:nvSpPr>
            <p:cNvPr id="31757" name="Text Box 9">
              <a:extLst>
                <a:ext uri="{FF2B5EF4-FFF2-40B4-BE49-F238E27FC236}">
                  <a16:creationId xmlns:a16="http://schemas.microsoft.com/office/drawing/2014/main" id="{7B40DF7F-3FDF-4064-BB0C-F02A08BDBEAC}"/>
                </a:ext>
              </a:extLst>
            </p:cNvPr>
            <p:cNvSpPr txBox="1">
              <a:spLocks noChangeArrowheads="1"/>
            </p:cNvSpPr>
            <p:nvPr/>
          </p:nvSpPr>
          <p:spPr bwMode="auto">
            <a:xfrm>
              <a:off x="1104" y="1805"/>
              <a:ext cx="40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grpSp>
          <p:nvGrpSpPr>
            <p:cNvPr id="31758" name="Group 10">
              <a:extLst>
                <a:ext uri="{FF2B5EF4-FFF2-40B4-BE49-F238E27FC236}">
                  <a16:creationId xmlns:a16="http://schemas.microsoft.com/office/drawing/2014/main" id="{90780B8A-B7C1-4063-A6A7-67B8C5BD41B4}"/>
                </a:ext>
              </a:extLst>
            </p:cNvPr>
            <p:cNvGrpSpPr>
              <a:grpSpLocks/>
            </p:cNvGrpSpPr>
            <p:nvPr/>
          </p:nvGrpSpPr>
          <p:grpSpPr bwMode="auto">
            <a:xfrm>
              <a:off x="1032" y="2016"/>
              <a:ext cx="3960" cy="255"/>
              <a:chOff x="1032" y="2016"/>
              <a:chExt cx="3960" cy="255"/>
            </a:xfrm>
          </p:grpSpPr>
          <p:sp>
            <p:nvSpPr>
              <p:cNvPr id="31759" name="Rectangle 11">
                <a:extLst>
                  <a:ext uri="{FF2B5EF4-FFF2-40B4-BE49-F238E27FC236}">
                    <a16:creationId xmlns:a16="http://schemas.microsoft.com/office/drawing/2014/main" id="{CED1AB60-EDF7-40DD-B581-0D94CCCB12DE}"/>
                  </a:ext>
                </a:extLst>
              </p:cNvPr>
              <p:cNvSpPr>
                <a:spLocks noChangeArrowheads="1"/>
              </p:cNvSpPr>
              <p:nvPr/>
            </p:nvSpPr>
            <p:spPr bwMode="auto">
              <a:xfrm>
                <a:off x="10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31760" name="Rectangle 12">
                <a:extLst>
                  <a:ext uri="{FF2B5EF4-FFF2-40B4-BE49-F238E27FC236}">
                    <a16:creationId xmlns:a16="http://schemas.microsoft.com/office/drawing/2014/main" id="{329D5E0D-DC1E-4508-887E-9147F42D6F99}"/>
                  </a:ext>
                </a:extLst>
              </p:cNvPr>
              <p:cNvSpPr>
                <a:spLocks noChangeArrowheads="1"/>
              </p:cNvSpPr>
              <p:nvPr/>
            </p:nvSpPr>
            <p:spPr bwMode="auto">
              <a:xfrm>
                <a:off x="13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31761" name="Rectangle 13">
                <a:extLst>
                  <a:ext uri="{FF2B5EF4-FFF2-40B4-BE49-F238E27FC236}">
                    <a16:creationId xmlns:a16="http://schemas.microsoft.com/office/drawing/2014/main" id="{21B16FAA-B736-4155-8012-45A83977F29B}"/>
                  </a:ext>
                </a:extLst>
              </p:cNvPr>
              <p:cNvSpPr>
                <a:spLocks noChangeArrowheads="1"/>
              </p:cNvSpPr>
              <p:nvPr/>
            </p:nvSpPr>
            <p:spPr bwMode="auto">
              <a:xfrm>
                <a:off x="17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31762" name="Rectangle 14">
                <a:extLst>
                  <a:ext uri="{FF2B5EF4-FFF2-40B4-BE49-F238E27FC236}">
                    <a16:creationId xmlns:a16="http://schemas.microsoft.com/office/drawing/2014/main" id="{70519828-9671-4F4D-9032-4B3C515A8B80}"/>
                  </a:ext>
                </a:extLst>
              </p:cNvPr>
              <p:cNvSpPr>
                <a:spLocks noChangeArrowheads="1"/>
              </p:cNvSpPr>
              <p:nvPr/>
            </p:nvSpPr>
            <p:spPr bwMode="auto">
              <a:xfrm>
                <a:off x="21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31763" name="Rectangle 15">
                <a:extLst>
                  <a:ext uri="{FF2B5EF4-FFF2-40B4-BE49-F238E27FC236}">
                    <a16:creationId xmlns:a16="http://schemas.microsoft.com/office/drawing/2014/main" id="{CC897F73-01DE-4F4D-AD94-F9A5726C8338}"/>
                  </a:ext>
                </a:extLst>
              </p:cNvPr>
              <p:cNvSpPr>
                <a:spLocks noChangeArrowheads="1"/>
              </p:cNvSpPr>
              <p:nvPr/>
            </p:nvSpPr>
            <p:spPr bwMode="auto">
              <a:xfrm>
                <a:off x="24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31764" name="Rectangle 16">
                <a:extLst>
                  <a:ext uri="{FF2B5EF4-FFF2-40B4-BE49-F238E27FC236}">
                    <a16:creationId xmlns:a16="http://schemas.microsoft.com/office/drawing/2014/main" id="{01C3169E-57A2-4F8E-9534-769904814ACC}"/>
                  </a:ext>
                </a:extLst>
              </p:cNvPr>
              <p:cNvSpPr>
                <a:spLocks noChangeArrowheads="1"/>
              </p:cNvSpPr>
              <p:nvPr/>
            </p:nvSpPr>
            <p:spPr bwMode="auto">
              <a:xfrm>
                <a:off x="28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31765" name="Rectangle 17">
                <a:extLst>
                  <a:ext uri="{FF2B5EF4-FFF2-40B4-BE49-F238E27FC236}">
                    <a16:creationId xmlns:a16="http://schemas.microsoft.com/office/drawing/2014/main" id="{02A8C6B5-D9BA-48C0-94A8-F6F70A8B57D4}"/>
                  </a:ext>
                </a:extLst>
              </p:cNvPr>
              <p:cNvSpPr>
                <a:spLocks noChangeArrowheads="1"/>
              </p:cNvSpPr>
              <p:nvPr/>
            </p:nvSpPr>
            <p:spPr bwMode="auto">
              <a:xfrm>
                <a:off x="319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bg2"/>
                    </a:solidFill>
                    <a:latin typeface="Times New Roman" panose="02020603050405020304" pitchFamily="18" charset="0"/>
                  </a:rPr>
                  <a:t>64</a:t>
                </a:r>
              </a:p>
            </p:txBody>
          </p:sp>
          <p:sp>
            <p:nvSpPr>
              <p:cNvPr id="31766" name="Rectangle 18">
                <a:extLst>
                  <a:ext uri="{FF2B5EF4-FFF2-40B4-BE49-F238E27FC236}">
                    <a16:creationId xmlns:a16="http://schemas.microsoft.com/office/drawing/2014/main" id="{AF15A5C8-5BA0-4685-AF25-1BD74800BAE4}"/>
                  </a:ext>
                </a:extLst>
              </p:cNvPr>
              <p:cNvSpPr>
                <a:spLocks noChangeArrowheads="1"/>
              </p:cNvSpPr>
              <p:nvPr/>
            </p:nvSpPr>
            <p:spPr bwMode="auto">
              <a:xfrm>
                <a:off x="355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31767" name="Rectangle 19">
                <a:extLst>
                  <a:ext uri="{FF2B5EF4-FFF2-40B4-BE49-F238E27FC236}">
                    <a16:creationId xmlns:a16="http://schemas.microsoft.com/office/drawing/2014/main" id="{49EBCB12-7D32-45C4-BDCC-FF348915552E}"/>
                  </a:ext>
                </a:extLst>
              </p:cNvPr>
              <p:cNvSpPr>
                <a:spLocks noChangeArrowheads="1"/>
              </p:cNvSpPr>
              <p:nvPr/>
            </p:nvSpPr>
            <p:spPr bwMode="auto">
              <a:xfrm>
                <a:off x="391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31768" name="Rectangle 20">
                <a:extLst>
                  <a:ext uri="{FF2B5EF4-FFF2-40B4-BE49-F238E27FC236}">
                    <a16:creationId xmlns:a16="http://schemas.microsoft.com/office/drawing/2014/main" id="{FC856D4F-A1D0-45AC-88BE-A9668007AC8D}"/>
                  </a:ext>
                </a:extLst>
              </p:cNvPr>
              <p:cNvSpPr>
                <a:spLocks noChangeArrowheads="1"/>
              </p:cNvSpPr>
              <p:nvPr/>
            </p:nvSpPr>
            <p:spPr bwMode="auto">
              <a:xfrm>
                <a:off x="427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31769" name="Rectangle 21">
                <a:extLst>
                  <a:ext uri="{FF2B5EF4-FFF2-40B4-BE49-F238E27FC236}">
                    <a16:creationId xmlns:a16="http://schemas.microsoft.com/office/drawing/2014/main" id="{C0C034D8-0393-456A-BC89-24C847B110BF}"/>
                  </a:ext>
                </a:extLst>
              </p:cNvPr>
              <p:cNvSpPr>
                <a:spLocks noChangeArrowheads="1"/>
              </p:cNvSpPr>
              <p:nvPr/>
            </p:nvSpPr>
            <p:spPr bwMode="auto">
              <a:xfrm>
                <a:off x="4632" y="2016"/>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sp>
        <p:nvSpPr>
          <p:cNvPr id="31752" name="Line 24">
            <a:extLst>
              <a:ext uri="{FF2B5EF4-FFF2-40B4-BE49-F238E27FC236}">
                <a16:creationId xmlns:a16="http://schemas.microsoft.com/office/drawing/2014/main" id="{04D61662-9C36-4B7D-B163-DC8B7DD41BCA}"/>
              </a:ext>
            </a:extLst>
          </p:cNvPr>
          <p:cNvSpPr>
            <a:spLocks noChangeShapeType="1"/>
          </p:cNvSpPr>
          <p:nvPr/>
        </p:nvSpPr>
        <p:spPr bwMode="auto">
          <a:xfrm flipV="1">
            <a:off x="4343400" y="4114800"/>
            <a:ext cx="0" cy="349250"/>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Text Box 25">
            <a:extLst>
              <a:ext uri="{FF2B5EF4-FFF2-40B4-BE49-F238E27FC236}">
                <a16:creationId xmlns:a16="http://schemas.microsoft.com/office/drawing/2014/main" id="{8BD35728-049B-4534-8295-38CE3857D571}"/>
              </a:ext>
            </a:extLst>
          </p:cNvPr>
          <p:cNvSpPr txBox="1">
            <a:spLocks noChangeArrowheads="1"/>
          </p:cNvSpPr>
          <p:nvPr/>
        </p:nvSpPr>
        <p:spPr bwMode="auto">
          <a:xfrm>
            <a:off x="3733800" y="43434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High=6</a:t>
            </a:r>
          </a:p>
        </p:txBody>
      </p:sp>
      <p:sp>
        <p:nvSpPr>
          <p:cNvPr id="31754" name="Line 26">
            <a:extLst>
              <a:ext uri="{FF2B5EF4-FFF2-40B4-BE49-F238E27FC236}">
                <a16:creationId xmlns:a16="http://schemas.microsoft.com/office/drawing/2014/main" id="{F0A3F14C-2AD5-4D2A-85DF-21FFC00F6111}"/>
              </a:ext>
            </a:extLst>
          </p:cNvPr>
          <p:cNvSpPr>
            <a:spLocks noChangeShapeType="1"/>
          </p:cNvSpPr>
          <p:nvPr/>
        </p:nvSpPr>
        <p:spPr bwMode="auto">
          <a:xfrm flipV="1">
            <a:off x="4953000" y="4114800"/>
            <a:ext cx="0" cy="347663"/>
          </a:xfrm>
          <a:prstGeom prst="line">
            <a:avLst/>
          </a:prstGeom>
          <a:noFill/>
          <a:ln w="127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Text Box 27">
            <a:extLst>
              <a:ext uri="{FF2B5EF4-FFF2-40B4-BE49-F238E27FC236}">
                <a16:creationId xmlns:a16="http://schemas.microsoft.com/office/drawing/2014/main" id="{5A4C147D-6CE1-4BB6-9194-32A039971653}"/>
              </a:ext>
            </a:extLst>
          </p:cNvPr>
          <p:cNvSpPr txBox="1">
            <a:spLocks noChangeArrowheads="1"/>
          </p:cNvSpPr>
          <p:nvPr/>
        </p:nvSpPr>
        <p:spPr bwMode="auto">
          <a:xfrm>
            <a:off x="4648200" y="43434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b="1">
                <a:solidFill>
                  <a:srgbClr val="0CDD07"/>
                </a:solidFill>
                <a:latin typeface="Times New Roman" panose="02020603050405020304" pitchFamily="18" charset="0"/>
              </a:rPr>
              <a:t>Low=7</a:t>
            </a:r>
          </a:p>
        </p:txBody>
      </p:sp>
      <p:sp>
        <p:nvSpPr>
          <p:cNvPr id="31756" name="AutoShape 28">
            <a:extLst>
              <a:ext uri="{FF2B5EF4-FFF2-40B4-BE49-F238E27FC236}">
                <a16:creationId xmlns:a16="http://schemas.microsoft.com/office/drawing/2014/main" id="{7EC9245A-D13B-4D8A-8110-97A6F21DE6BD}"/>
              </a:ext>
            </a:extLst>
          </p:cNvPr>
          <p:cNvSpPr>
            <a:spLocks noChangeArrowheads="1"/>
          </p:cNvSpPr>
          <p:nvPr/>
        </p:nvSpPr>
        <p:spPr bwMode="auto">
          <a:xfrm>
            <a:off x="4267200" y="3048000"/>
            <a:ext cx="1622425" cy="369888"/>
          </a:xfrm>
          <a:prstGeom prst="wedgeEllipseCallout">
            <a:avLst>
              <a:gd name="adj1" fmla="val -28278"/>
              <a:gd name="adj2" fmla="val 144421"/>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0000"/>
                </a:solidFill>
                <a:latin typeface="Times New Roman" panose="02020603050405020304" pitchFamily="18" charset="0"/>
                <a:ea typeface="楷体_GB2312" pitchFamily="49" charset="-122"/>
              </a:rPr>
              <a:t>找59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E517769-4C15-46D0-B738-22743A7BEB61}"/>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一、查找表(</a:t>
            </a:r>
            <a:r>
              <a:rPr lang="en-US" altLang="zh-CN" sz="3200">
                <a:latin typeface="黑体" panose="02010609060101010101" pitchFamily="49" charset="-122"/>
                <a:ea typeface="黑体" panose="02010609060101010101" pitchFamily="49" charset="-122"/>
              </a:rPr>
              <a:t>Search Table)</a:t>
            </a:r>
          </a:p>
        </p:txBody>
      </p:sp>
      <p:sp>
        <p:nvSpPr>
          <p:cNvPr id="7171" name="Text Box 3">
            <a:extLst>
              <a:ext uri="{FF2B5EF4-FFF2-40B4-BE49-F238E27FC236}">
                <a16:creationId xmlns:a16="http://schemas.microsoft.com/office/drawing/2014/main" id="{7BF266DC-0714-4E21-B05A-73AA626CB5C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8D3C613-FC7D-4938-B150-DB8770F114A5}" type="slidenum">
              <a:rPr lang="zh-CN" altLang="en-US" sz="2400"/>
              <a:pPr algn="r" eaLnBrk="1" hangingPunct="1">
                <a:spcBef>
                  <a:spcPct val="50000"/>
                </a:spcBef>
                <a:buClrTx/>
                <a:buSzTx/>
                <a:buFontTx/>
                <a:buNone/>
              </a:pPr>
              <a:t>2</a:t>
            </a:fld>
            <a:endParaRPr lang="en-US" altLang="zh-CN" sz="2400"/>
          </a:p>
        </p:txBody>
      </p:sp>
      <p:sp>
        <p:nvSpPr>
          <p:cNvPr id="7172" name="Text Box 4">
            <a:extLst>
              <a:ext uri="{FF2B5EF4-FFF2-40B4-BE49-F238E27FC236}">
                <a16:creationId xmlns:a16="http://schemas.microsoft.com/office/drawing/2014/main" id="{F02EA453-45A1-4AC3-9D38-57886F12057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7173" name="Rectangle 5">
            <a:extLst>
              <a:ext uri="{FF2B5EF4-FFF2-40B4-BE49-F238E27FC236}">
                <a16:creationId xmlns:a16="http://schemas.microsoft.com/office/drawing/2014/main" id="{891F6456-AC0C-49CD-AC07-4C2BDF6D1139}"/>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查找表是由</a:t>
            </a:r>
            <a:r>
              <a:rPr lang="zh-CN" altLang="en-US" b="1" dirty="0">
                <a:solidFill>
                  <a:srgbClr val="FF0000"/>
                </a:solidFill>
                <a:latin typeface="黑体" panose="02010609060101010101" pitchFamily="49" charset="-122"/>
                <a:ea typeface="黑体" panose="02010609060101010101" pitchFamily="49" charset="-122"/>
              </a:rPr>
              <a:t>同一类型</a:t>
            </a:r>
            <a:r>
              <a:rPr lang="zh-CN" altLang="en-US" b="1" dirty="0">
                <a:latin typeface="黑体" panose="02010609060101010101" pitchFamily="49" charset="-122"/>
                <a:ea typeface="黑体" panose="02010609060101010101" pitchFamily="49" charset="-122"/>
              </a:rPr>
              <a:t>的数据元素(或记录)构成的集合</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对查找表的操作:</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a:t>
            </a:r>
            <a:r>
              <a:rPr lang="zh-CN" altLang="en-US" b="1" dirty="0">
                <a:solidFill>
                  <a:srgbClr val="FF0000"/>
                </a:solidFill>
                <a:latin typeface="黑体" panose="02010609060101010101" pitchFamily="49" charset="-122"/>
                <a:ea typeface="黑体" panose="02010609060101010101" pitchFamily="49" charset="-122"/>
              </a:rPr>
              <a:t>查询</a:t>
            </a:r>
            <a:r>
              <a:rPr lang="zh-CN" altLang="en-US" b="1" dirty="0">
                <a:latin typeface="黑体" panose="02010609060101010101" pitchFamily="49" charset="-122"/>
                <a:ea typeface="黑体" panose="02010609060101010101" pitchFamily="49" charset="-122"/>
              </a:rPr>
              <a:t>某个</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特定的</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数据元素是否在查找表中；</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a:t>
            </a:r>
            <a:r>
              <a:rPr lang="zh-CN" altLang="en-US" b="1" dirty="0">
                <a:solidFill>
                  <a:srgbClr val="FF0000"/>
                </a:solidFill>
                <a:latin typeface="黑体" panose="02010609060101010101" pitchFamily="49" charset="-122"/>
                <a:ea typeface="黑体" panose="02010609060101010101" pitchFamily="49" charset="-122"/>
              </a:rPr>
              <a:t>检索</a:t>
            </a:r>
            <a:r>
              <a:rPr lang="zh-CN" altLang="en-US" b="1" dirty="0">
                <a:latin typeface="黑体" panose="02010609060101010101" pitchFamily="49" charset="-122"/>
                <a:ea typeface="黑体" panose="02010609060101010101" pitchFamily="49" charset="-122"/>
              </a:rPr>
              <a:t>某个</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特定的</a:t>
            </a:r>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数据元素的各种属性；</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3.在查找表中</a:t>
            </a:r>
            <a:r>
              <a:rPr lang="zh-CN" altLang="en-US" b="1" dirty="0">
                <a:solidFill>
                  <a:srgbClr val="FF0000"/>
                </a:solidFill>
                <a:latin typeface="黑体" panose="02010609060101010101" pitchFamily="49" charset="-122"/>
                <a:ea typeface="黑体" panose="02010609060101010101" pitchFamily="49" charset="-122"/>
              </a:rPr>
              <a:t>插入</a:t>
            </a:r>
            <a:r>
              <a:rPr lang="zh-CN" altLang="en-US" b="1" dirty="0">
                <a:latin typeface="黑体" panose="02010609060101010101" pitchFamily="49" charset="-122"/>
                <a:ea typeface="黑体" panose="02010609060101010101" pitchFamily="49" charset="-122"/>
              </a:rPr>
              <a:t>一个数据元素；</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4.从查找表中</a:t>
            </a:r>
            <a:r>
              <a:rPr lang="zh-CN" altLang="en-US" b="1" dirty="0">
                <a:solidFill>
                  <a:srgbClr val="FF0000"/>
                </a:solidFill>
                <a:latin typeface="黑体" panose="02010609060101010101" pitchFamily="49" charset="-122"/>
                <a:ea typeface="黑体" panose="02010609060101010101" pitchFamily="49" charset="-122"/>
              </a:rPr>
              <a:t>删去</a:t>
            </a:r>
            <a:r>
              <a:rPr lang="zh-CN" altLang="en-US" b="1" dirty="0">
                <a:latin typeface="黑体" panose="02010609060101010101" pitchFamily="49" charset="-122"/>
                <a:ea typeface="黑体" panose="02010609060101010101" pitchFamily="49" charset="-122"/>
              </a:rPr>
              <a:t>某个数据元素</a:t>
            </a:r>
          </a:p>
        </p:txBody>
      </p:sp>
      <p:sp>
        <p:nvSpPr>
          <p:cNvPr id="7174" name="Rectangle 6">
            <a:extLst>
              <a:ext uri="{FF2B5EF4-FFF2-40B4-BE49-F238E27FC236}">
                <a16:creationId xmlns:a16="http://schemas.microsoft.com/office/drawing/2014/main" id="{3F069385-BAE7-47AC-BED0-43A54016A2E6}"/>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B74E97D-F6F2-4CFE-AB83-D3C6F712ECE6}"/>
              </a:ext>
            </a:extLst>
          </p:cNvPr>
          <p:cNvSpPr>
            <a:spLocks noGrp="1" noChangeArrowheads="1"/>
          </p:cNvSpPr>
          <p:nvPr>
            <p:ph type="title"/>
          </p:nvPr>
        </p:nvSpPr>
        <p:spPr>
          <a:xfrm>
            <a:off x="395288" y="1844675"/>
            <a:ext cx="6278562"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二、折半查找(算法实现)</a:t>
            </a:r>
          </a:p>
        </p:txBody>
      </p:sp>
      <p:sp>
        <p:nvSpPr>
          <p:cNvPr id="32771" name="Text Box 3">
            <a:extLst>
              <a:ext uri="{FF2B5EF4-FFF2-40B4-BE49-F238E27FC236}">
                <a16:creationId xmlns:a16="http://schemas.microsoft.com/office/drawing/2014/main" id="{FAF63D30-E61A-4AF7-B496-7536C5C7D2B4}"/>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BFE9072-79CA-4C4B-A4BC-2EA2B5281EE3}" type="slidenum">
              <a:rPr lang="zh-CN" altLang="en-US" sz="2400"/>
              <a:pPr algn="r" eaLnBrk="1" hangingPunct="1">
                <a:spcBef>
                  <a:spcPct val="50000"/>
                </a:spcBef>
                <a:buClrTx/>
                <a:buSzTx/>
                <a:buFontTx/>
                <a:buNone/>
              </a:pPr>
              <a:t>20</a:t>
            </a:fld>
            <a:endParaRPr lang="en-US" altLang="zh-CN" sz="2400"/>
          </a:p>
        </p:txBody>
      </p:sp>
      <p:sp>
        <p:nvSpPr>
          <p:cNvPr id="32772" name="Text Box 4">
            <a:extLst>
              <a:ext uri="{FF2B5EF4-FFF2-40B4-BE49-F238E27FC236}">
                <a16:creationId xmlns:a16="http://schemas.microsoft.com/office/drawing/2014/main" id="{FDA75C43-2E9A-4B74-93AD-ADC97C61FE3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201733" name="Rectangle 5">
            <a:extLst>
              <a:ext uri="{FF2B5EF4-FFF2-40B4-BE49-F238E27FC236}">
                <a16:creationId xmlns:a16="http://schemas.microsoft.com/office/drawing/2014/main" id="{B109F281-3C17-4FCB-8EC7-B0742D55EB54}"/>
              </a:ext>
            </a:extLst>
          </p:cNvPr>
          <p:cNvSpPr>
            <a:spLocks noGrp="1" noChangeArrowheads="1"/>
          </p:cNvSpPr>
          <p:nvPr>
            <p:ph type="body" idx="1"/>
          </p:nvPr>
        </p:nvSpPr>
        <p:spPr>
          <a:xfrm>
            <a:off x="468313" y="2590800"/>
            <a:ext cx="8497887" cy="3200400"/>
          </a:xfrm>
        </p:spPr>
        <p:txBody>
          <a:bodyPr/>
          <a:lstStyle/>
          <a:p>
            <a:pPr algn="just" eaLnBrk="1" hangingPunct="1">
              <a:lnSpc>
                <a:spcPct val="95000"/>
              </a:lnSpc>
              <a:spcBef>
                <a:spcPct val="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rPr>
              <a:t>定义折半查找算法所有用到的变量：</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BinList;	//有序表 </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BinListLen;	//有序表长度</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//以下是最终输出的结果</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BinSuccess;	//查找是否成功（1--成功，0--不成功）</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BinPos;	//查找位置（0表示不成功）</a:t>
            </a:r>
          </a:p>
          <a:p>
            <a:pPr eaLnBrk="1" hangingPunct="1">
              <a:lnSpc>
                <a:spcPct val="80000"/>
              </a:lnSpc>
              <a:buFont typeface="Wingdings" panose="05000000000000000000" pitchFamily="2" charset="2"/>
              <a:buNone/>
            </a:pPr>
            <a:r>
              <a:rPr lang="zh-CN" altLang="zh-CN" sz="2400" b="1" dirty="0">
                <a:latin typeface="黑体" panose="02010609060101010101" pitchFamily="49" charset="-122"/>
                <a:ea typeface="黑体" panose="02010609060101010101" pitchFamily="49" charset="-122"/>
              </a:rPr>
              <a:t>int  BinCount;	//查找次数</a:t>
            </a:r>
          </a:p>
          <a:p>
            <a:pPr eaLnBrk="1" hangingPunct="1">
              <a:lnSpc>
                <a:spcPct val="80000"/>
              </a:lnSpc>
              <a:buFont typeface="Wingdings" panose="05000000000000000000" pitchFamily="2" charset="2"/>
              <a:buNone/>
            </a:pPr>
            <a:r>
              <a:rPr lang="zh-CN" altLang="zh-CN" sz="2000" b="1" dirty="0">
                <a:latin typeface="黑体" panose="02010609060101010101" pitchFamily="49" charset="-122"/>
                <a:ea typeface="黑体" panose="02010609060101010101" pitchFamily="49" charset="-122"/>
              </a:rPr>
              <a:t>		</a:t>
            </a:r>
          </a:p>
        </p:txBody>
      </p:sp>
      <p:sp>
        <p:nvSpPr>
          <p:cNvPr id="32774" name="Rectangle 6">
            <a:extLst>
              <a:ext uri="{FF2B5EF4-FFF2-40B4-BE49-F238E27FC236}">
                <a16:creationId xmlns:a16="http://schemas.microsoft.com/office/drawing/2014/main" id="{8E221315-7897-41DF-972B-33800E6682D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Effect transition="in" filter="wipe(left)">
                                      <p:cBhvr>
                                        <p:cTn id="7" dur="500"/>
                                        <p:tgtEl>
                                          <p:spTgt spid="201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5C5530B-FC54-44A0-A848-2B231B57F59B}"/>
              </a:ext>
            </a:extLst>
          </p:cNvPr>
          <p:cNvSpPr>
            <a:spLocks noGrp="1" noChangeArrowheads="1"/>
          </p:cNvSpPr>
          <p:nvPr>
            <p:ph type="title"/>
          </p:nvPr>
        </p:nvSpPr>
        <p:spPr>
          <a:xfrm>
            <a:off x="415538" y="1772816"/>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二、折半查找(算法实现)</a:t>
            </a:r>
            <a:endParaRPr lang="en-US" altLang="zh-CN" sz="3200" dirty="0">
              <a:latin typeface="黑体" panose="02010609060101010101" pitchFamily="49" charset="-122"/>
              <a:ea typeface="黑体" panose="02010609060101010101" pitchFamily="49" charset="-122"/>
            </a:endParaRPr>
          </a:p>
        </p:txBody>
      </p:sp>
      <p:sp>
        <p:nvSpPr>
          <p:cNvPr id="33795" name="Text Box 3">
            <a:extLst>
              <a:ext uri="{FF2B5EF4-FFF2-40B4-BE49-F238E27FC236}">
                <a16:creationId xmlns:a16="http://schemas.microsoft.com/office/drawing/2014/main" id="{99722FF8-9726-4077-8E0E-60FCE3BFA419}"/>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7E1CCA0-D7C6-4E5A-9A04-C672D7283CFE}" type="slidenum">
              <a:rPr lang="zh-CN" altLang="en-US" sz="2400"/>
              <a:pPr algn="r" eaLnBrk="1" hangingPunct="1">
                <a:spcBef>
                  <a:spcPct val="50000"/>
                </a:spcBef>
                <a:buClrTx/>
                <a:buSzTx/>
                <a:buFontTx/>
                <a:buNone/>
              </a:pPr>
              <a:t>21</a:t>
            </a:fld>
            <a:endParaRPr lang="en-US" altLang="zh-CN" sz="2400"/>
          </a:p>
        </p:txBody>
      </p:sp>
      <p:sp>
        <p:nvSpPr>
          <p:cNvPr id="33796" name="Text Box 4">
            <a:extLst>
              <a:ext uri="{FF2B5EF4-FFF2-40B4-BE49-F238E27FC236}">
                <a16:creationId xmlns:a16="http://schemas.microsoft.com/office/drawing/2014/main" id="{4ECB2A04-A568-4746-BA73-069EC1071EF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3797" name="Rectangle 5">
            <a:extLst>
              <a:ext uri="{FF2B5EF4-FFF2-40B4-BE49-F238E27FC236}">
                <a16:creationId xmlns:a16="http://schemas.microsoft.com/office/drawing/2014/main" id="{F9F723BF-702D-4C3F-97DF-13AD5C75563F}"/>
              </a:ext>
            </a:extLst>
          </p:cNvPr>
          <p:cNvSpPr>
            <a:spLocks noGrp="1" noChangeArrowheads="1"/>
          </p:cNvSpPr>
          <p:nvPr>
            <p:ph type="body" idx="1"/>
          </p:nvPr>
        </p:nvSpPr>
        <p:spPr>
          <a:xfrm>
            <a:off x="381000" y="2523282"/>
            <a:ext cx="8763000" cy="4038600"/>
          </a:xfrm>
        </p:spPr>
        <p:txBody>
          <a:bodyPr/>
          <a:lstStyle/>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int </a:t>
            </a:r>
            <a:r>
              <a:rPr lang="en-US" altLang="zh-CN" sz="1800" b="1" dirty="0" err="1">
                <a:latin typeface="黑体" panose="02010609060101010101" pitchFamily="49" charset="-122"/>
                <a:ea typeface="黑体" panose="02010609060101010101" pitchFamily="49" charset="-122"/>
              </a:rPr>
              <a:t>BinSearchKey</a:t>
            </a:r>
            <a:r>
              <a:rPr lang="en-US" altLang="zh-CN" sz="1800" b="1" dirty="0">
                <a:latin typeface="黑体" panose="02010609060101010101" pitchFamily="49" charset="-122"/>
                <a:ea typeface="黑体" panose="02010609060101010101" pitchFamily="49" charset="-122"/>
              </a:rPr>
              <a:t>(int Key)</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int Low, Mid, High;</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Low = 1;				// low</a:t>
            </a:r>
            <a:r>
              <a:rPr lang="zh-CN" altLang="en-US" sz="1800" b="1" dirty="0">
                <a:latin typeface="黑体" panose="02010609060101010101" pitchFamily="49" charset="-122"/>
                <a:ea typeface="黑体" panose="02010609060101010101" pitchFamily="49" charset="-122"/>
              </a:rPr>
              <a:t>指向待查元素所在区间的下界</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High = </a:t>
            </a:r>
            <a:r>
              <a:rPr lang="en-US" altLang="zh-CN" sz="1800" b="1" dirty="0" err="1">
                <a:latin typeface="黑体" panose="02010609060101010101" pitchFamily="49" charset="-122"/>
                <a:ea typeface="黑体" panose="02010609060101010101" pitchFamily="49" charset="-122"/>
              </a:rPr>
              <a:t>BinListLen</a:t>
            </a:r>
            <a:r>
              <a:rPr lang="en-US" altLang="zh-CN" sz="1800" b="1" dirty="0">
                <a:latin typeface="黑体" panose="02010609060101010101" pitchFamily="49" charset="-122"/>
                <a:ea typeface="黑体" panose="02010609060101010101" pitchFamily="49" charset="-122"/>
              </a:rPr>
              <a:t>;			// high</a:t>
            </a:r>
            <a:r>
              <a:rPr lang="zh-CN" altLang="en-US" sz="1800" b="1" dirty="0">
                <a:latin typeface="黑体" panose="02010609060101010101" pitchFamily="49" charset="-122"/>
                <a:ea typeface="黑体" panose="02010609060101010101" pitchFamily="49" charset="-122"/>
              </a:rPr>
              <a:t>指向待查元素所在区间的上界</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BinSuccess</a:t>
            </a:r>
            <a:r>
              <a:rPr lang="en-US" altLang="zh-CN" sz="1800" b="1" dirty="0">
                <a:latin typeface="黑体" panose="02010609060101010101" pitchFamily="49" charset="-122"/>
                <a:ea typeface="黑体" panose="02010609060101010101" pitchFamily="49" charset="-122"/>
              </a:rPr>
              <a:t> = 0; </a:t>
            </a:r>
            <a:r>
              <a:rPr lang="en-US" altLang="zh-CN" sz="1800" b="1" dirty="0" err="1">
                <a:latin typeface="黑体" panose="02010609060101010101" pitchFamily="49" charset="-122"/>
                <a:ea typeface="黑体" panose="02010609060101010101" pitchFamily="49" charset="-122"/>
              </a:rPr>
              <a:t>BinPos</a:t>
            </a:r>
            <a:r>
              <a:rPr lang="en-US" altLang="zh-CN" sz="1800" b="1" dirty="0">
                <a:latin typeface="黑体" panose="02010609060101010101" pitchFamily="49" charset="-122"/>
                <a:ea typeface="黑体" panose="02010609060101010101" pitchFamily="49" charset="-122"/>
              </a:rPr>
              <a:t> = 0; </a:t>
            </a:r>
            <a:r>
              <a:rPr lang="en-US" altLang="zh-CN" sz="1800" b="1" dirty="0" err="1">
                <a:latin typeface="黑体" panose="02010609060101010101" pitchFamily="49" charset="-122"/>
                <a:ea typeface="黑体" panose="02010609060101010101" pitchFamily="49" charset="-122"/>
              </a:rPr>
              <a:t>BinCount</a:t>
            </a:r>
            <a:r>
              <a:rPr lang="en-US" altLang="zh-CN" sz="1800" b="1" dirty="0">
                <a:latin typeface="黑体" panose="02010609060101010101" pitchFamily="49" charset="-122"/>
                <a:ea typeface="黑体" panose="02010609060101010101" pitchFamily="49" charset="-122"/>
              </a:rPr>
              <a:t> = 0;</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while (Low &lt;= High) {</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Mid = (</a:t>
            </a:r>
            <a:r>
              <a:rPr lang="en-US" altLang="zh-CN" sz="1800" b="1" dirty="0" err="1">
                <a:latin typeface="黑体" panose="02010609060101010101" pitchFamily="49" charset="-122"/>
                <a:ea typeface="黑体" panose="02010609060101010101" pitchFamily="49" charset="-122"/>
              </a:rPr>
              <a:t>Low+High</a:t>
            </a:r>
            <a:r>
              <a:rPr lang="en-US" altLang="zh-CN" sz="1800" b="1" dirty="0">
                <a:latin typeface="黑体" panose="02010609060101010101" pitchFamily="49" charset="-122"/>
                <a:ea typeface="黑体" panose="02010609060101010101" pitchFamily="49" charset="-122"/>
              </a:rPr>
              <a:t>) / 2;</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BinCount</a:t>
            </a:r>
            <a:r>
              <a:rPr lang="en-US" altLang="zh-CN" sz="1800" b="1" dirty="0">
                <a:latin typeface="黑体" panose="02010609060101010101" pitchFamily="49" charset="-122"/>
                <a:ea typeface="黑体" panose="02010609060101010101" pitchFamily="49" charset="-122"/>
              </a:rPr>
              <a:t>++;			   // </a:t>
            </a:r>
            <a:r>
              <a:rPr lang="zh-CN" altLang="en-US" sz="1800" b="1" dirty="0">
                <a:latin typeface="黑体" panose="02010609060101010101" pitchFamily="49" charset="-122"/>
                <a:ea typeface="黑体" panose="02010609060101010101" pitchFamily="49" charset="-122"/>
              </a:rPr>
              <a:t>查找次数</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if (Key == </a:t>
            </a:r>
            <a:r>
              <a:rPr lang="en-US" altLang="zh-CN" sz="1800" b="1" dirty="0" err="1">
                <a:latin typeface="黑体" panose="02010609060101010101" pitchFamily="49" charset="-122"/>
                <a:ea typeface="黑体" panose="02010609060101010101" pitchFamily="49" charset="-122"/>
              </a:rPr>
              <a:t>BinList</a:t>
            </a:r>
            <a:r>
              <a:rPr lang="en-US" altLang="zh-CN" sz="1800" b="1" dirty="0">
                <a:latin typeface="黑体" panose="02010609060101010101" pitchFamily="49" charset="-122"/>
                <a:ea typeface="黑体" panose="02010609060101010101" pitchFamily="49" charset="-122"/>
              </a:rPr>
              <a:t>[Mid]) {</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BinSuccess</a:t>
            </a:r>
            <a:r>
              <a:rPr lang="en-US" altLang="zh-CN" sz="1800" b="1" dirty="0">
                <a:latin typeface="黑体" panose="02010609060101010101" pitchFamily="49" charset="-122"/>
                <a:ea typeface="黑体" panose="02010609060101010101" pitchFamily="49" charset="-122"/>
              </a:rPr>
              <a:t> = 1;		   // </a:t>
            </a:r>
            <a:r>
              <a:rPr lang="zh-CN" altLang="en-US" sz="1800" b="1" dirty="0">
                <a:latin typeface="黑体" panose="02010609060101010101" pitchFamily="49" charset="-122"/>
                <a:ea typeface="黑体" panose="02010609060101010101" pitchFamily="49" charset="-122"/>
              </a:rPr>
              <a:t>查找成功</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err="1">
                <a:latin typeface="黑体" panose="02010609060101010101" pitchFamily="49" charset="-122"/>
                <a:ea typeface="黑体" panose="02010609060101010101" pitchFamily="49" charset="-122"/>
              </a:rPr>
              <a:t>BinPos</a:t>
            </a:r>
            <a:r>
              <a:rPr lang="en-US" altLang="zh-CN" sz="1800" b="1" dirty="0">
                <a:latin typeface="黑体" panose="02010609060101010101" pitchFamily="49" charset="-122"/>
                <a:ea typeface="黑体" panose="02010609060101010101" pitchFamily="49" charset="-122"/>
              </a:rPr>
              <a:t> = Mid;		   // </a:t>
            </a:r>
            <a:r>
              <a:rPr lang="zh-CN" altLang="en-US" sz="1800" b="1" dirty="0">
                <a:latin typeface="黑体" panose="02010609060101010101" pitchFamily="49" charset="-122"/>
                <a:ea typeface="黑体" panose="02010609060101010101" pitchFamily="49" charset="-122"/>
              </a:rPr>
              <a:t>查找成功的位置</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break;}</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if (Key&lt;</a:t>
            </a:r>
            <a:r>
              <a:rPr lang="en-US" altLang="zh-CN" sz="1800" b="1" dirty="0" err="1">
                <a:latin typeface="黑体" panose="02010609060101010101" pitchFamily="49" charset="-122"/>
                <a:ea typeface="黑体" panose="02010609060101010101" pitchFamily="49" charset="-122"/>
              </a:rPr>
              <a:t>BinList</a:t>
            </a:r>
            <a:r>
              <a:rPr lang="en-US" altLang="zh-CN" sz="1800" b="1" dirty="0">
                <a:latin typeface="黑体" panose="02010609060101010101" pitchFamily="49" charset="-122"/>
                <a:ea typeface="黑体" panose="02010609060101010101" pitchFamily="49" charset="-122"/>
              </a:rPr>
              <a:t>[Mid])  High=Mid-1;  // </a:t>
            </a:r>
            <a:r>
              <a:rPr lang="zh-CN" altLang="en-US" sz="1800" b="1" dirty="0">
                <a:latin typeface="黑体" panose="02010609060101010101" pitchFamily="49" charset="-122"/>
                <a:ea typeface="黑体" panose="02010609060101010101" pitchFamily="49" charset="-122"/>
              </a:rPr>
              <a:t>上半区间</a:t>
            </a:r>
          </a:p>
          <a:p>
            <a:pPr eaLnBrk="1" hangingPunct="1">
              <a:lnSpc>
                <a:spcPct val="85000"/>
              </a:lnSpc>
              <a:buFont typeface="Wingdings" panose="05000000000000000000" pitchFamily="2" charset="2"/>
              <a:buNone/>
            </a:pPr>
            <a:r>
              <a:rPr lang="zh-CN" altLang="en-US" sz="1800" b="1" dirty="0">
                <a:latin typeface="黑体" panose="02010609060101010101" pitchFamily="49" charset="-122"/>
                <a:ea typeface="黑体" panose="02010609060101010101" pitchFamily="49" charset="-122"/>
              </a:rPr>
              <a:t>		</a:t>
            </a:r>
            <a:r>
              <a:rPr lang="en-US" altLang="zh-CN" sz="1800" b="1" dirty="0">
                <a:latin typeface="黑体" panose="02010609060101010101" pitchFamily="49" charset="-122"/>
                <a:ea typeface="黑体" panose="02010609060101010101" pitchFamily="49" charset="-122"/>
              </a:rPr>
              <a:t>else  Low  = Mid + 1;}		    // </a:t>
            </a:r>
            <a:r>
              <a:rPr lang="zh-CN" altLang="en-US" sz="1800" b="1" dirty="0">
                <a:latin typeface="黑体" panose="02010609060101010101" pitchFamily="49" charset="-122"/>
                <a:ea typeface="黑体" panose="02010609060101010101" pitchFamily="49" charset="-122"/>
              </a:rPr>
              <a:t>下半区间</a:t>
            </a:r>
          </a:p>
          <a:p>
            <a:pPr eaLnBrk="1" hangingPunct="1">
              <a:lnSpc>
                <a:spcPct val="85000"/>
              </a:lnSpc>
              <a:buFont typeface="Wingdings" panose="05000000000000000000" pitchFamily="2" charset="2"/>
              <a:buNone/>
            </a:pPr>
            <a:r>
              <a:rPr lang="en-US" altLang="zh-CN" sz="1800" b="1" dirty="0">
                <a:latin typeface="黑体" panose="02010609060101010101" pitchFamily="49" charset="-122"/>
                <a:ea typeface="黑体" panose="02010609060101010101" pitchFamily="49" charset="-122"/>
              </a:rPr>
              <a:t>	return </a:t>
            </a:r>
            <a:r>
              <a:rPr lang="en-US" altLang="zh-CN" sz="1800" b="1" dirty="0" err="1">
                <a:latin typeface="黑体" panose="02010609060101010101" pitchFamily="49" charset="-122"/>
                <a:ea typeface="黑体" panose="02010609060101010101" pitchFamily="49" charset="-122"/>
              </a:rPr>
              <a:t>BinCount</a:t>
            </a:r>
            <a:r>
              <a:rPr lang="en-US" altLang="zh-CN" sz="1800" b="1" dirty="0">
                <a:latin typeface="黑体" panose="02010609060101010101" pitchFamily="49" charset="-122"/>
                <a:ea typeface="黑体" panose="02010609060101010101" pitchFamily="49" charset="-122"/>
              </a:rPr>
              <a:t>; } 			    // </a:t>
            </a:r>
            <a:r>
              <a:rPr lang="zh-CN" altLang="en-US" sz="1800" b="1" dirty="0">
                <a:latin typeface="黑体" panose="02010609060101010101" pitchFamily="49" charset="-122"/>
                <a:ea typeface="黑体" panose="02010609060101010101" pitchFamily="49" charset="-122"/>
              </a:rPr>
              <a:t>返回查找次数</a:t>
            </a:r>
          </a:p>
        </p:txBody>
      </p:sp>
      <p:sp>
        <p:nvSpPr>
          <p:cNvPr id="33798" name="Rectangle 6">
            <a:extLst>
              <a:ext uri="{FF2B5EF4-FFF2-40B4-BE49-F238E27FC236}">
                <a16:creationId xmlns:a16="http://schemas.microsoft.com/office/drawing/2014/main" id="{50B63CB1-804A-43E2-8250-2AE982B509C8}"/>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a:extLst>
              <a:ext uri="{FF2B5EF4-FFF2-40B4-BE49-F238E27FC236}">
                <a16:creationId xmlns:a16="http://schemas.microsoft.com/office/drawing/2014/main" id="{5E0DEA45-14A2-4EC7-A932-3A57390D1AC2}"/>
              </a:ext>
            </a:extLst>
          </p:cNvPr>
          <p:cNvSpPr>
            <a:spLocks noGrp="1" noChangeArrowheads="1"/>
          </p:cNvSpPr>
          <p:nvPr>
            <p:ph idx="1"/>
          </p:nvPr>
        </p:nvSpPr>
        <p:spPr>
          <a:xfrm>
            <a:off x="500062" y="1268760"/>
            <a:ext cx="8143875" cy="500063"/>
          </a:xfrm>
        </p:spPr>
        <p:txBody>
          <a:bodyPr/>
          <a:lstStyle/>
          <a:p>
            <a:pPr>
              <a:buFont typeface="Wingdings" panose="05000000000000000000" pitchFamily="2" charset="2"/>
              <a:buNone/>
            </a:pPr>
            <a:r>
              <a:rPr lang="zh-CN" altLang="en-US" sz="2800" b="1" dirty="0">
                <a:solidFill>
                  <a:srgbClr val="002060"/>
                </a:solidFill>
                <a:latin typeface="黑体" panose="02010609060101010101" pitchFamily="49" charset="-122"/>
                <a:ea typeface="黑体" panose="02010609060101010101" pitchFamily="49" charset="-122"/>
              </a:rPr>
              <a:t>习题：</a:t>
            </a:r>
            <a:r>
              <a:rPr lang="zh-CN" altLang="en-US" sz="2800" b="1" dirty="0">
                <a:latin typeface="黑体" panose="02010609060101010101" pitchFamily="49" charset="-122"/>
                <a:ea typeface="黑体" panose="02010609060101010101" pitchFamily="49" charset="-122"/>
              </a:rPr>
              <a:t>试将折半查找的算法改写成递归算法。 </a:t>
            </a:r>
          </a:p>
        </p:txBody>
      </p:sp>
      <p:sp>
        <p:nvSpPr>
          <p:cNvPr id="160769" name="Rectangle 1">
            <a:extLst>
              <a:ext uri="{FF2B5EF4-FFF2-40B4-BE49-F238E27FC236}">
                <a16:creationId xmlns:a16="http://schemas.microsoft.com/office/drawing/2014/main" id="{A31B4361-484A-4CF1-B806-5762035DACF6}"/>
              </a:ext>
            </a:extLst>
          </p:cNvPr>
          <p:cNvSpPr>
            <a:spLocks noChangeArrowheads="1"/>
          </p:cNvSpPr>
          <p:nvPr/>
        </p:nvSpPr>
        <p:spPr bwMode="auto">
          <a:xfrm>
            <a:off x="323528" y="2014101"/>
            <a:ext cx="8143875"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286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int </a:t>
            </a:r>
            <a:r>
              <a:rPr lang="en-US" altLang="zh-CN" sz="2200" b="1" dirty="0" err="1">
                <a:latin typeface="黑体" panose="02010609060101010101" pitchFamily="49" charset="-122"/>
                <a:ea typeface="黑体" panose="02010609060101010101" pitchFamily="49" charset="-122"/>
                <a:cs typeface="Times New Roman" panose="02020603050405020304" pitchFamily="18" charset="0"/>
              </a:rPr>
              <a:t>search_bin</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(int *r , int key , int low , int high)</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if (low&gt;high)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return 0;              //</a:t>
            </a:r>
            <a:r>
              <a:rPr lang="zh-CN" altLang="en-US" sz="2200" b="1" dirty="0">
                <a:latin typeface="黑体" panose="02010609060101010101" pitchFamily="49" charset="-122"/>
                <a:ea typeface="黑体" panose="02010609060101010101" pitchFamily="49" charset="-122"/>
                <a:cs typeface="Times New Roman" panose="02020603050405020304" pitchFamily="18" charset="0"/>
              </a:rPr>
              <a:t>不成功</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else{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int mid=(</a:t>
            </a:r>
            <a:r>
              <a:rPr lang="en-US" altLang="zh-CN" sz="2200" b="1" dirty="0" err="1">
                <a:latin typeface="黑体" panose="02010609060101010101" pitchFamily="49" charset="-122"/>
                <a:ea typeface="黑体" panose="02010609060101010101" pitchFamily="49" charset="-122"/>
                <a:cs typeface="Times New Roman" panose="02020603050405020304" pitchFamily="18" charset="0"/>
              </a:rPr>
              <a:t>low+high</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)/2;</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if (key == r[mid])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return mid;     //</a:t>
            </a:r>
            <a:r>
              <a:rPr lang="zh-CN" altLang="en-US" sz="2200" b="1" dirty="0">
                <a:latin typeface="黑体" panose="02010609060101010101" pitchFamily="49" charset="-122"/>
                <a:ea typeface="黑体" panose="02010609060101010101" pitchFamily="49" charset="-122"/>
                <a:cs typeface="Times New Roman" panose="02020603050405020304" pitchFamily="18" charset="0"/>
              </a:rPr>
              <a:t>成功</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else if (key &lt; r[mid])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return </a:t>
            </a:r>
            <a:r>
              <a:rPr lang="en-US" altLang="zh-CN" sz="2200" b="1" dirty="0" err="1">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search_bin</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(r,key,low,mid-1);</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else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return </a:t>
            </a:r>
            <a:r>
              <a:rPr lang="en-US" altLang="zh-CN" sz="2200" b="1" dirty="0" err="1">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search_bin</a:t>
            </a:r>
            <a:r>
              <a:rPr lang="en-US" altLang="zh-CN" sz="2200" b="1" dirty="0">
                <a:latin typeface="黑体" panose="02010609060101010101" pitchFamily="49" charset="-122"/>
                <a:ea typeface="黑体" panose="02010609060101010101" pitchFamily="49" charset="-122"/>
                <a:cs typeface="Times New Roman" panose="02020603050405020304" pitchFamily="18" charset="0"/>
              </a:rPr>
              <a:t>(r,key,mid+1,high);</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a:t>
            </a:r>
          </a:p>
          <a:p>
            <a:pPr>
              <a:spcBef>
                <a:spcPct val="0"/>
              </a:spcBef>
              <a:buClrTx/>
              <a:buSzTx/>
              <a:buFontTx/>
              <a:buNone/>
            </a:pPr>
            <a:r>
              <a:rPr lang="en-US" altLang="zh-CN" sz="2200" b="1" dirty="0">
                <a:latin typeface="黑体" panose="02010609060101010101" pitchFamily="49" charset="-122"/>
                <a:ea typeface="黑体" panose="02010609060101010101" pitchFamily="49"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0769">
                                            <p:txEl>
                                              <p:pRg st="0" end="0"/>
                                            </p:txEl>
                                          </p:spTgt>
                                        </p:tgtEl>
                                        <p:attrNameLst>
                                          <p:attrName>style.visibility</p:attrName>
                                        </p:attrNameLst>
                                      </p:cBhvr>
                                      <p:to>
                                        <p:strVal val="visible"/>
                                      </p:to>
                                    </p:set>
                                    <p:animEffect transition="in" filter="wipe(down)">
                                      <p:cBhvr>
                                        <p:cTn id="7" dur="500"/>
                                        <p:tgtEl>
                                          <p:spTgt spid="16076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0769">
                                            <p:txEl>
                                              <p:pRg st="1" end="1"/>
                                            </p:txEl>
                                          </p:spTgt>
                                        </p:tgtEl>
                                        <p:attrNameLst>
                                          <p:attrName>style.visibility</p:attrName>
                                        </p:attrNameLst>
                                      </p:cBhvr>
                                      <p:to>
                                        <p:strVal val="visible"/>
                                      </p:to>
                                    </p:set>
                                    <p:animEffect transition="in" filter="wipe(down)">
                                      <p:cBhvr>
                                        <p:cTn id="10" dur="500"/>
                                        <p:tgtEl>
                                          <p:spTgt spid="16076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0769">
                                            <p:txEl>
                                              <p:pRg st="2" end="2"/>
                                            </p:txEl>
                                          </p:spTgt>
                                        </p:tgtEl>
                                        <p:attrNameLst>
                                          <p:attrName>style.visibility</p:attrName>
                                        </p:attrNameLst>
                                      </p:cBhvr>
                                      <p:to>
                                        <p:strVal val="visible"/>
                                      </p:to>
                                    </p:set>
                                    <p:animEffect transition="in" filter="wipe(down)">
                                      <p:cBhvr>
                                        <p:cTn id="13" dur="500"/>
                                        <p:tgtEl>
                                          <p:spTgt spid="16076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0769">
                                            <p:txEl>
                                              <p:pRg st="3" end="3"/>
                                            </p:txEl>
                                          </p:spTgt>
                                        </p:tgtEl>
                                        <p:attrNameLst>
                                          <p:attrName>style.visibility</p:attrName>
                                        </p:attrNameLst>
                                      </p:cBhvr>
                                      <p:to>
                                        <p:strVal val="visible"/>
                                      </p:to>
                                    </p:set>
                                    <p:animEffect transition="in" filter="wipe(down)">
                                      <p:cBhvr>
                                        <p:cTn id="16" dur="500"/>
                                        <p:tgtEl>
                                          <p:spTgt spid="16076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0769">
                                            <p:txEl>
                                              <p:pRg st="4" end="4"/>
                                            </p:txEl>
                                          </p:spTgt>
                                        </p:tgtEl>
                                        <p:attrNameLst>
                                          <p:attrName>style.visibility</p:attrName>
                                        </p:attrNameLst>
                                      </p:cBhvr>
                                      <p:to>
                                        <p:strVal val="visible"/>
                                      </p:to>
                                    </p:set>
                                    <p:animEffect transition="in" filter="wipe(down)">
                                      <p:cBhvr>
                                        <p:cTn id="19" dur="500"/>
                                        <p:tgtEl>
                                          <p:spTgt spid="16076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0769">
                                            <p:txEl>
                                              <p:pRg st="5" end="5"/>
                                            </p:txEl>
                                          </p:spTgt>
                                        </p:tgtEl>
                                        <p:attrNameLst>
                                          <p:attrName>style.visibility</p:attrName>
                                        </p:attrNameLst>
                                      </p:cBhvr>
                                      <p:to>
                                        <p:strVal val="visible"/>
                                      </p:to>
                                    </p:set>
                                    <p:animEffect transition="in" filter="wipe(down)">
                                      <p:cBhvr>
                                        <p:cTn id="22" dur="500"/>
                                        <p:tgtEl>
                                          <p:spTgt spid="16076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0769">
                                            <p:txEl>
                                              <p:pRg st="6" end="6"/>
                                            </p:txEl>
                                          </p:spTgt>
                                        </p:tgtEl>
                                        <p:attrNameLst>
                                          <p:attrName>style.visibility</p:attrName>
                                        </p:attrNameLst>
                                      </p:cBhvr>
                                      <p:to>
                                        <p:strVal val="visible"/>
                                      </p:to>
                                    </p:set>
                                    <p:animEffect transition="in" filter="wipe(down)">
                                      <p:cBhvr>
                                        <p:cTn id="25" dur="500"/>
                                        <p:tgtEl>
                                          <p:spTgt spid="16076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60769">
                                            <p:txEl>
                                              <p:pRg st="7" end="7"/>
                                            </p:txEl>
                                          </p:spTgt>
                                        </p:tgtEl>
                                        <p:attrNameLst>
                                          <p:attrName>style.visibility</p:attrName>
                                        </p:attrNameLst>
                                      </p:cBhvr>
                                      <p:to>
                                        <p:strVal val="visible"/>
                                      </p:to>
                                    </p:set>
                                    <p:animEffect transition="in" filter="wipe(down)">
                                      <p:cBhvr>
                                        <p:cTn id="28" dur="500"/>
                                        <p:tgtEl>
                                          <p:spTgt spid="16076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60769">
                                            <p:txEl>
                                              <p:pRg st="8" end="8"/>
                                            </p:txEl>
                                          </p:spTgt>
                                        </p:tgtEl>
                                        <p:attrNameLst>
                                          <p:attrName>style.visibility</p:attrName>
                                        </p:attrNameLst>
                                      </p:cBhvr>
                                      <p:to>
                                        <p:strVal val="visible"/>
                                      </p:to>
                                    </p:set>
                                    <p:animEffect transition="in" filter="wipe(down)">
                                      <p:cBhvr>
                                        <p:cTn id="31" dur="500"/>
                                        <p:tgtEl>
                                          <p:spTgt spid="16076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0769">
                                            <p:txEl>
                                              <p:pRg st="9" end="9"/>
                                            </p:txEl>
                                          </p:spTgt>
                                        </p:tgtEl>
                                        <p:attrNameLst>
                                          <p:attrName>style.visibility</p:attrName>
                                        </p:attrNameLst>
                                      </p:cBhvr>
                                      <p:to>
                                        <p:strVal val="visible"/>
                                      </p:to>
                                    </p:set>
                                    <p:animEffect transition="in" filter="wipe(down)">
                                      <p:cBhvr>
                                        <p:cTn id="34" dur="500"/>
                                        <p:tgtEl>
                                          <p:spTgt spid="16076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0769">
                                            <p:txEl>
                                              <p:pRg st="10" end="10"/>
                                            </p:txEl>
                                          </p:spTgt>
                                        </p:tgtEl>
                                        <p:attrNameLst>
                                          <p:attrName>style.visibility</p:attrName>
                                        </p:attrNameLst>
                                      </p:cBhvr>
                                      <p:to>
                                        <p:strVal val="visible"/>
                                      </p:to>
                                    </p:set>
                                    <p:animEffect transition="in" filter="wipe(down)">
                                      <p:cBhvr>
                                        <p:cTn id="37" dur="500"/>
                                        <p:tgtEl>
                                          <p:spTgt spid="160769">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0769">
                                            <p:txEl>
                                              <p:pRg st="11" end="11"/>
                                            </p:txEl>
                                          </p:spTgt>
                                        </p:tgtEl>
                                        <p:attrNameLst>
                                          <p:attrName>style.visibility</p:attrName>
                                        </p:attrNameLst>
                                      </p:cBhvr>
                                      <p:to>
                                        <p:strVal val="visible"/>
                                      </p:to>
                                    </p:set>
                                    <p:animEffect transition="in" filter="wipe(down)">
                                      <p:cBhvr>
                                        <p:cTn id="40" dur="500"/>
                                        <p:tgtEl>
                                          <p:spTgt spid="160769">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60769">
                                            <p:txEl>
                                              <p:pRg st="12" end="12"/>
                                            </p:txEl>
                                          </p:spTgt>
                                        </p:tgtEl>
                                        <p:attrNameLst>
                                          <p:attrName>style.visibility</p:attrName>
                                        </p:attrNameLst>
                                      </p:cBhvr>
                                      <p:to>
                                        <p:strVal val="visible"/>
                                      </p:to>
                                    </p:set>
                                    <p:animEffect transition="in" filter="wipe(down)">
                                      <p:cBhvr>
                                        <p:cTn id="43" dur="500"/>
                                        <p:tgtEl>
                                          <p:spTgt spid="16076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69"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B536C1A-0DD1-42DB-BA43-F68C3FB78D50}"/>
              </a:ext>
            </a:extLst>
          </p:cNvPr>
          <p:cNvSpPr>
            <a:spLocks noGrp="1" noChangeArrowheads="1"/>
          </p:cNvSpPr>
          <p:nvPr>
            <p:ph type="title"/>
          </p:nvPr>
        </p:nvSpPr>
        <p:spPr>
          <a:xfrm>
            <a:off x="450013" y="1794106"/>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二、折半查找(判定树)</a:t>
            </a:r>
            <a:endParaRPr lang="en-US" altLang="zh-CN" sz="3200" dirty="0">
              <a:latin typeface="黑体" panose="02010609060101010101" pitchFamily="49" charset="-122"/>
              <a:ea typeface="黑体" panose="02010609060101010101" pitchFamily="49" charset="-122"/>
            </a:endParaRPr>
          </a:p>
        </p:txBody>
      </p:sp>
      <p:sp>
        <p:nvSpPr>
          <p:cNvPr id="35843" name="Text Box 4">
            <a:extLst>
              <a:ext uri="{FF2B5EF4-FFF2-40B4-BE49-F238E27FC236}">
                <a16:creationId xmlns:a16="http://schemas.microsoft.com/office/drawing/2014/main" id="{1D2013C8-482A-42B0-AEDC-349883660314}"/>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5844" name="Rectangle 5">
            <a:extLst>
              <a:ext uri="{FF2B5EF4-FFF2-40B4-BE49-F238E27FC236}">
                <a16:creationId xmlns:a16="http://schemas.microsoft.com/office/drawing/2014/main" id="{47048911-C5BE-4C16-9D03-A510CB9CF3F8}"/>
              </a:ext>
            </a:extLst>
          </p:cNvPr>
          <p:cNvSpPr>
            <a:spLocks noGrp="1" noChangeArrowheads="1"/>
          </p:cNvSpPr>
          <p:nvPr>
            <p:ph type="body" idx="1"/>
          </p:nvPr>
        </p:nvSpPr>
        <p:spPr>
          <a:xfrm>
            <a:off x="453143" y="2628220"/>
            <a:ext cx="7820261"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判定树：描述查找过程的二叉树。</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有</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个结点的判定树的深度为</a:t>
            </a:r>
            <a:r>
              <a:rPr lang="zh-CN"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a:t>
            </a:r>
            <a:r>
              <a:rPr lang="en-US" altLang="zh-CN" b="1" dirty="0">
                <a:solidFill>
                  <a:srgbClr val="FF0000"/>
                </a:solidFill>
                <a:latin typeface="黑体" panose="02010609060101010101" pitchFamily="49" charset="-122"/>
                <a:ea typeface="黑体" panose="02010609060101010101" pitchFamily="49" charset="-122"/>
              </a:rPr>
              <a:t>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(n+1)</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 </a:t>
            </a:r>
            <a:endParaRPr lang="en-US" altLang="zh-CN" b="1" dirty="0">
              <a:solidFill>
                <a:srgbClr val="FF0000"/>
              </a:solidFill>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折半查找法在查找过程中进行的     </a:t>
            </a:r>
            <a:endParaRPr lang="en-US" altLang="zh-CN" b="1" dirty="0">
              <a:latin typeface="黑体" panose="02010609060101010101" pitchFamily="49" charset="-122"/>
              <a:ea typeface="黑体" panose="02010609060101010101" pitchFamily="49" charset="-122"/>
            </a:endParaRPr>
          </a:p>
          <a:p>
            <a:pPr marL="0" indent="0" eaLnBrk="1" hangingPunct="1">
              <a:lnSpc>
                <a:spcPct val="90000"/>
              </a:lnSpc>
              <a:spcBef>
                <a:spcPct val="30000"/>
              </a:spcBef>
              <a:buNone/>
            </a:pP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比较次数最多不超过</a:t>
            </a:r>
            <a:r>
              <a:rPr lang="zh-CN" altLang="zh-CN" sz="2400" b="1" dirty="0">
                <a:latin typeface="Times New Roman" panose="02020603050405020304" pitchFamily="18" charset="0"/>
                <a:ea typeface="楷体_GB2312" pitchFamily="49" charset="-122"/>
                <a:sym typeface="Symbol" panose="05050102010706020507" pitchFamily="18" charset="2"/>
              </a:rPr>
              <a:t></a:t>
            </a:r>
            <a:r>
              <a:rPr lang="en-US" altLang="zh-CN" sz="2800" b="1" dirty="0">
                <a:latin typeface="黑体" panose="02010609060101010101" pitchFamily="49" charset="-122"/>
                <a:ea typeface="黑体" panose="02010609060101010101" pitchFamily="49" charset="-122"/>
              </a:rPr>
              <a:t>log</a:t>
            </a:r>
            <a:r>
              <a:rPr lang="en-US" altLang="zh-CN" sz="2800" b="1" baseline="-25000" dirty="0">
                <a:latin typeface="黑体" panose="02010609060101010101" pitchFamily="49" charset="-122"/>
                <a:ea typeface="黑体" panose="02010609060101010101" pitchFamily="49" charset="-122"/>
              </a:rPr>
              <a:t>2</a:t>
            </a:r>
            <a:r>
              <a:rPr lang="en-US" altLang="zh-CN" sz="2800" b="1" dirty="0">
                <a:latin typeface="黑体" panose="02010609060101010101" pitchFamily="49" charset="-122"/>
                <a:ea typeface="黑体" panose="02010609060101010101" pitchFamily="49" charset="-122"/>
              </a:rPr>
              <a:t>(n+1)</a:t>
            </a:r>
            <a:r>
              <a:rPr lang="en-US" altLang="zh-CN" sz="2400" b="1" dirty="0">
                <a:latin typeface="Times New Roman" panose="02020603050405020304" pitchFamily="18" charset="0"/>
                <a:ea typeface="楷体_GB2312" pitchFamily="49" charset="-122"/>
                <a:sym typeface="Symbol" panose="05050102010706020507" pitchFamily="18" charset="2"/>
              </a:rPr>
              <a:t></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有11个元素的表的例子</a:t>
            </a:r>
            <a:endParaRPr lang="en-US" altLang="zh-CN" b="1" dirty="0">
              <a:latin typeface="黑体" panose="02010609060101010101" pitchFamily="49" charset="-122"/>
              <a:ea typeface="黑体" panose="02010609060101010101" pitchFamily="49" charset="-122"/>
            </a:endParaRPr>
          </a:p>
        </p:txBody>
      </p:sp>
      <p:sp>
        <p:nvSpPr>
          <p:cNvPr id="35845" name="Rectangle 6">
            <a:extLst>
              <a:ext uri="{FF2B5EF4-FFF2-40B4-BE49-F238E27FC236}">
                <a16:creationId xmlns:a16="http://schemas.microsoft.com/office/drawing/2014/main" id="{B149C5A6-4FFC-42FD-A5FD-2779265DC8F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aphicFrame>
        <p:nvGraphicFramePr>
          <p:cNvPr id="240945" name="Group 305">
            <a:extLst>
              <a:ext uri="{FF2B5EF4-FFF2-40B4-BE49-F238E27FC236}">
                <a16:creationId xmlns:a16="http://schemas.microsoft.com/office/drawing/2014/main" id="{9CF2FAE9-AEEF-49E4-87CC-DEB88CED0D1F}"/>
              </a:ext>
            </a:extLst>
          </p:cNvPr>
          <p:cNvGraphicFramePr>
            <a:graphicFrameLocks noGrp="1"/>
          </p:cNvGraphicFramePr>
          <p:nvPr>
            <p:extLst>
              <p:ext uri="{D42A27DB-BD31-4B8C-83A1-F6EECF244321}">
                <p14:modId xmlns:p14="http://schemas.microsoft.com/office/powerpoint/2010/main" val="814449090"/>
              </p:ext>
            </p:extLst>
          </p:nvPr>
        </p:nvGraphicFramePr>
        <p:xfrm>
          <a:off x="409346" y="5650454"/>
          <a:ext cx="5257800" cy="914400"/>
        </p:xfrm>
        <a:graphic>
          <a:graphicData uri="http://schemas.openxmlformats.org/drawingml/2006/table">
            <a:tbl>
              <a:tblPr/>
              <a:tblGrid>
                <a:gridCol w="438150">
                  <a:extLst>
                    <a:ext uri="{9D8B030D-6E8A-4147-A177-3AD203B41FA5}">
                      <a16:colId xmlns:a16="http://schemas.microsoft.com/office/drawing/2014/main" val="20000"/>
                    </a:ext>
                  </a:extLst>
                </a:gridCol>
                <a:gridCol w="438150">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8150">
                  <a:extLst>
                    <a:ext uri="{9D8B030D-6E8A-4147-A177-3AD203B41FA5}">
                      <a16:colId xmlns:a16="http://schemas.microsoft.com/office/drawing/2014/main" val="20003"/>
                    </a:ext>
                  </a:extLst>
                </a:gridCol>
                <a:gridCol w="438150">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38150">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gridCol w="438150">
                  <a:extLst>
                    <a:ext uri="{9D8B030D-6E8A-4147-A177-3AD203B41FA5}">
                      <a16:colId xmlns:a16="http://schemas.microsoft.com/office/drawing/2014/main" val="20008"/>
                    </a:ext>
                  </a:extLst>
                </a:gridCol>
                <a:gridCol w="438150">
                  <a:extLst>
                    <a:ext uri="{9D8B030D-6E8A-4147-A177-3AD203B41FA5}">
                      <a16:colId xmlns:a16="http://schemas.microsoft.com/office/drawing/2014/main" val="20009"/>
                    </a:ext>
                  </a:extLst>
                </a:gridCol>
                <a:gridCol w="438150">
                  <a:extLst>
                    <a:ext uri="{9D8B030D-6E8A-4147-A177-3AD203B41FA5}">
                      <a16:colId xmlns:a16="http://schemas.microsoft.com/office/drawing/2014/main" val="20010"/>
                    </a:ext>
                  </a:extLst>
                </a:gridCol>
                <a:gridCol w="438150">
                  <a:extLst>
                    <a:ext uri="{9D8B030D-6E8A-4147-A177-3AD203B41FA5}">
                      <a16:colId xmlns:a16="http://schemas.microsoft.com/office/drawing/2014/main" val="20011"/>
                    </a:ext>
                  </a:extLst>
                </a:gridCol>
              </a:tblGrid>
              <a:tr h="4064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i</a:t>
                      </a:r>
                    </a:p>
                  </a:txBody>
                  <a:tcPr marL="0" marR="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C000"/>
                          </a:solidFill>
                          <a:effectLst/>
                          <a:latin typeface="Tahoma" panose="020B0604030504040204" pitchFamily="34" charset="0"/>
                          <a:ea typeface="宋体" panose="02010600030101010101" pitchFamily="2" charset="-122"/>
                        </a:rPr>
                        <a:t>1</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bg1">
                              <a:lumMod val="65000"/>
                            </a:schemeClr>
                          </a:solidFill>
                          <a:effectLst/>
                          <a:latin typeface="Tahoma" panose="020B0604030504040204" pitchFamily="34" charset="0"/>
                          <a:ea typeface="宋体" panose="02010600030101010101" pitchFamily="2" charset="-122"/>
                        </a:rPr>
                        <a:t>2</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C000"/>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bg1">
                              <a:lumMod val="65000"/>
                            </a:schemeClr>
                          </a:solidFill>
                          <a:effectLst/>
                          <a:latin typeface="Tahoma" panose="020B0604030504040204" pitchFamily="34" charset="0"/>
                          <a:ea typeface="宋体" panose="02010600030101010101" pitchFamily="2" charset="-122"/>
                        </a:rPr>
                        <a:t>5</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00B050"/>
                          </a:solidFill>
                          <a:effectLst/>
                          <a:latin typeface="Tahoma" panose="020B0604030504040204" pitchFamily="34" charset="0"/>
                          <a:ea typeface="宋体" panose="02010600030101010101" pitchFamily="2" charset="-122"/>
                        </a:rPr>
                        <a:t>6</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C000"/>
                          </a:solidFill>
                          <a:effectLst/>
                          <a:latin typeface="Tahoma" panose="020B0604030504040204" pitchFamily="34" charset="0"/>
                          <a:ea typeface="宋体" panose="02010600030101010101" pitchFamily="2" charset="-122"/>
                        </a:rPr>
                        <a:t>7</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bg1">
                              <a:lumMod val="65000"/>
                            </a:schemeClr>
                          </a:solidFill>
                          <a:effectLst/>
                          <a:latin typeface="Tahoma" panose="020B0604030504040204" pitchFamily="34" charset="0"/>
                          <a:ea typeface="宋体" panose="02010600030101010101" pitchFamily="2" charset="-122"/>
                        </a:rPr>
                        <a:t>8</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9</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rgbClr val="FFC000"/>
                          </a:solidFill>
                          <a:effectLst/>
                          <a:latin typeface="Tahoma" panose="020B0604030504040204" pitchFamily="34" charset="0"/>
                          <a:ea typeface="宋体" panose="02010600030101010101" pitchFamily="2" charset="-122"/>
                        </a:rPr>
                        <a:t>10</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bg1">
                              <a:lumMod val="65000"/>
                            </a:schemeClr>
                          </a:solidFill>
                          <a:effectLst/>
                          <a:latin typeface="Tahoma" panose="020B0604030504040204" pitchFamily="34" charset="0"/>
                          <a:ea typeface="宋体" panose="02010600030101010101" pitchFamily="2" charset="-122"/>
                        </a:rPr>
                        <a:t>11</a:t>
                      </a:r>
                    </a:p>
                  </a:txBody>
                  <a:tcPr marL="0" marR="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C</a:t>
                      </a:r>
                      <a:r>
                        <a:rPr kumimoji="1" lang="en-US" altLang="zh-CN" sz="2400" b="1" i="0" u="none" strike="noStrike" cap="none" normalizeH="0" baseline="-25000">
                          <a:ln>
                            <a:noFill/>
                          </a:ln>
                          <a:solidFill>
                            <a:schemeClr val="tx1"/>
                          </a:solidFill>
                          <a:effectLst/>
                          <a:latin typeface="Tahoma" panose="020B0604030504040204" pitchFamily="34" charset="0"/>
                          <a:ea typeface="宋体" panose="02010600030101010101" pitchFamily="2" charset="-122"/>
                        </a:rPr>
                        <a:t>i</a:t>
                      </a:r>
                    </a:p>
                  </a:txBody>
                  <a:tcPr marL="0" marR="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0" marR="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marL="0" marR="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5887" name="Group 306">
            <a:extLst>
              <a:ext uri="{FF2B5EF4-FFF2-40B4-BE49-F238E27FC236}">
                <a16:creationId xmlns:a16="http://schemas.microsoft.com/office/drawing/2014/main" id="{324D9CC0-9736-473D-B381-0163A88EE0F0}"/>
              </a:ext>
            </a:extLst>
          </p:cNvPr>
          <p:cNvGrpSpPr>
            <a:grpSpLocks/>
          </p:cNvGrpSpPr>
          <p:nvPr/>
        </p:nvGrpSpPr>
        <p:grpSpPr bwMode="auto">
          <a:xfrm>
            <a:off x="5867400" y="4419600"/>
            <a:ext cx="3276600" cy="2286000"/>
            <a:chOff x="912" y="2784"/>
            <a:chExt cx="3312" cy="1344"/>
          </a:xfrm>
        </p:grpSpPr>
        <p:sp>
          <p:nvSpPr>
            <p:cNvPr id="35888" name="Oval 307">
              <a:extLst>
                <a:ext uri="{FF2B5EF4-FFF2-40B4-BE49-F238E27FC236}">
                  <a16:creationId xmlns:a16="http://schemas.microsoft.com/office/drawing/2014/main" id="{D3BE9C34-7373-45DF-92A7-E5694BE0CF34}"/>
                </a:ext>
              </a:extLst>
            </p:cNvPr>
            <p:cNvSpPr>
              <a:spLocks noChangeArrowheads="1"/>
            </p:cNvSpPr>
            <p:nvPr/>
          </p:nvSpPr>
          <p:spPr bwMode="auto">
            <a:xfrm>
              <a:off x="2465" y="2784"/>
              <a:ext cx="235" cy="235"/>
            </a:xfrm>
            <a:prstGeom prst="ellipse">
              <a:avLst/>
            </a:prstGeom>
            <a:solidFill>
              <a:srgbClr val="CCFFCC"/>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a:t>
              </a:r>
            </a:p>
          </p:txBody>
        </p:sp>
        <p:sp>
          <p:nvSpPr>
            <p:cNvPr id="35889" name="Oval 308">
              <a:extLst>
                <a:ext uri="{FF2B5EF4-FFF2-40B4-BE49-F238E27FC236}">
                  <a16:creationId xmlns:a16="http://schemas.microsoft.com/office/drawing/2014/main" id="{E6D48802-7C24-4208-96F3-CEB2AB74BAA0}"/>
                </a:ext>
              </a:extLst>
            </p:cNvPr>
            <p:cNvSpPr>
              <a:spLocks noChangeArrowheads="1"/>
            </p:cNvSpPr>
            <p:nvPr/>
          </p:nvSpPr>
          <p:spPr bwMode="auto">
            <a:xfrm>
              <a:off x="1322" y="2986"/>
              <a:ext cx="235" cy="235"/>
            </a:xfrm>
            <a:prstGeom prst="ellipse">
              <a:avLst/>
            </a:prstGeom>
            <a:solidFill>
              <a:schemeClr val="hlink"/>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a:t>
              </a:r>
            </a:p>
          </p:txBody>
        </p:sp>
        <p:sp>
          <p:nvSpPr>
            <p:cNvPr id="35890" name="Oval 309">
              <a:extLst>
                <a:ext uri="{FF2B5EF4-FFF2-40B4-BE49-F238E27FC236}">
                  <a16:creationId xmlns:a16="http://schemas.microsoft.com/office/drawing/2014/main" id="{16BD5669-9F54-4B07-8F09-88081E190970}"/>
                </a:ext>
              </a:extLst>
            </p:cNvPr>
            <p:cNvSpPr>
              <a:spLocks noChangeArrowheads="1"/>
            </p:cNvSpPr>
            <p:nvPr/>
          </p:nvSpPr>
          <p:spPr bwMode="auto">
            <a:xfrm>
              <a:off x="3286" y="2986"/>
              <a:ext cx="235" cy="235"/>
            </a:xfrm>
            <a:prstGeom prst="ellipse">
              <a:avLst/>
            </a:prstGeom>
            <a:solidFill>
              <a:schemeClr val="hlink"/>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a:t>
              </a:r>
            </a:p>
          </p:txBody>
        </p:sp>
        <p:sp>
          <p:nvSpPr>
            <p:cNvPr id="35891" name="Oval 310">
              <a:extLst>
                <a:ext uri="{FF2B5EF4-FFF2-40B4-BE49-F238E27FC236}">
                  <a16:creationId xmlns:a16="http://schemas.microsoft.com/office/drawing/2014/main" id="{5EF6DD4A-1B70-4587-B84F-2B3542EF6FB8}"/>
                </a:ext>
              </a:extLst>
            </p:cNvPr>
            <p:cNvSpPr>
              <a:spLocks noChangeArrowheads="1"/>
            </p:cNvSpPr>
            <p:nvPr/>
          </p:nvSpPr>
          <p:spPr bwMode="auto">
            <a:xfrm>
              <a:off x="971" y="3254"/>
              <a:ext cx="234" cy="236"/>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a:t>
              </a:r>
            </a:p>
          </p:txBody>
        </p:sp>
        <p:sp>
          <p:nvSpPr>
            <p:cNvPr id="35892" name="Oval 311">
              <a:extLst>
                <a:ext uri="{FF2B5EF4-FFF2-40B4-BE49-F238E27FC236}">
                  <a16:creationId xmlns:a16="http://schemas.microsoft.com/office/drawing/2014/main" id="{9227531A-566B-49A8-9ACD-90165F812045}"/>
                </a:ext>
              </a:extLst>
            </p:cNvPr>
            <p:cNvSpPr>
              <a:spLocks noChangeArrowheads="1"/>
            </p:cNvSpPr>
            <p:nvPr/>
          </p:nvSpPr>
          <p:spPr bwMode="auto">
            <a:xfrm>
              <a:off x="1703" y="3221"/>
              <a:ext cx="235" cy="235"/>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4</a:t>
              </a:r>
            </a:p>
          </p:txBody>
        </p:sp>
        <p:sp>
          <p:nvSpPr>
            <p:cNvPr id="35893" name="Rectangle 312">
              <a:extLst>
                <a:ext uri="{FF2B5EF4-FFF2-40B4-BE49-F238E27FC236}">
                  <a16:creationId xmlns:a16="http://schemas.microsoft.com/office/drawing/2014/main" id="{C22675D7-8AD8-4A1D-8377-2161CE66ADC5}"/>
                </a:ext>
              </a:extLst>
            </p:cNvPr>
            <p:cNvSpPr>
              <a:spLocks noChangeArrowheads="1"/>
            </p:cNvSpPr>
            <p:nvPr/>
          </p:nvSpPr>
          <p:spPr bwMode="auto">
            <a:xfrm>
              <a:off x="912" y="3725"/>
              <a:ext cx="117" cy="201"/>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4" name="Rectangle 313">
              <a:extLst>
                <a:ext uri="{FF2B5EF4-FFF2-40B4-BE49-F238E27FC236}">
                  <a16:creationId xmlns:a16="http://schemas.microsoft.com/office/drawing/2014/main" id="{52A71148-580B-49CF-9442-44341F47E147}"/>
                </a:ext>
              </a:extLst>
            </p:cNvPr>
            <p:cNvSpPr>
              <a:spLocks noChangeArrowheads="1"/>
            </p:cNvSpPr>
            <p:nvPr/>
          </p:nvSpPr>
          <p:spPr bwMode="auto">
            <a:xfrm>
              <a:off x="1234" y="3926"/>
              <a:ext cx="118"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5" name="Rectangle 314">
              <a:extLst>
                <a:ext uri="{FF2B5EF4-FFF2-40B4-BE49-F238E27FC236}">
                  <a16:creationId xmlns:a16="http://schemas.microsoft.com/office/drawing/2014/main" id="{5C9DDF74-7BE5-452D-B7B0-36200CE5B0EB}"/>
                </a:ext>
              </a:extLst>
            </p:cNvPr>
            <p:cNvSpPr>
              <a:spLocks noChangeArrowheads="1"/>
            </p:cNvSpPr>
            <p:nvPr/>
          </p:nvSpPr>
          <p:spPr bwMode="auto">
            <a:xfrm>
              <a:off x="1528"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6" name="Rectangle 315">
              <a:extLst>
                <a:ext uri="{FF2B5EF4-FFF2-40B4-BE49-F238E27FC236}">
                  <a16:creationId xmlns:a16="http://schemas.microsoft.com/office/drawing/2014/main" id="{91CC9803-741B-438F-8531-163800C1DA07}"/>
                </a:ext>
              </a:extLst>
            </p:cNvPr>
            <p:cNvSpPr>
              <a:spLocks noChangeArrowheads="1"/>
            </p:cNvSpPr>
            <p:nvPr/>
          </p:nvSpPr>
          <p:spPr bwMode="auto">
            <a:xfrm>
              <a:off x="1733" y="3624"/>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7" name="Rectangle 316">
              <a:extLst>
                <a:ext uri="{FF2B5EF4-FFF2-40B4-BE49-F238E27FC236}">
                  <a16:creationId xmlns:a16="http://schemas.microsoft.com/office/drawing/2014/main" id="{FDB4B1A1-3A40-40ED-BFFF-B56C9E079C08}"/>
                </a:ext>
              </a:extLst>
            </p:cNvPr>
            <p:cNvSpPr>
              <a:spLocks noChangeArrowheads="1"/>
            </p:cNvSpPr>
            <p:nvPr/>
          </p:nvSpPr>
          <p:spPr bwMode="auto">
            <a:xfrm>
              <a:off x="2026"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8" name="Rectangle 317">
              <a:extLst>
                <a:ext uri="{FF2B5EF4-FFF2-40B4-BE49-F238E27FC236}">
                  <a16:creationId xmlns:a16="http://schemas.microsoft.com/office/drawing/2014/main" id="{D64CCC98-6FB2-4EF6-93F4-AAD5F99EECA4}"/>
                </a:ext>
              </a:extLst>
            </p:cNvPr>
            <p:cNvSpPr>
              <a:spLocks noChangeArrowheads="1"/>
            </p:cNvSpPr>
            <p:nvPr/>
          </p:nvSpPr>
          <p:spPr bwMode="auto">
            <a:xfrm>
              <a:off x="2319"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899" name="Rectangle 318">
              <a:extLst>
                <a:ext uri="{FF2B5EF4-FFF2-40B4-BE49-F238E27FC236}">
                  <a16:creationId xmlns:a16="http://schemas.microsoft.com/office/drawing/2014/main" id="{4EB52CB1-633B-44E9-9FAE-D4EF4E1C9C05}"/>
                </a:ext>
              </a:extLst>
            </p:cNvPr>
            <p:cNvSpPr>
              <a:spLocks noChangeArrowheads="1"/>
            </p:cNvSpPr>
            <p:nvPr/>
          </p:nvSpPr>
          <p:spPr bwMode="auto">
            <a:xfrm>
              <a:off x="2583" y="3624"/>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0" name="Rectangle 319">
              <a:extLst>
                <a:ext uri="{FF2B5EF4-FFF2-40B4-BE49-F238E27FC236}">
                  <a16:creationId xmlns:a16="http://schemas.microsoft.com/office/drawing/2014/main" id="{86E7B72D-6E79-4F49-81D7-3A47AC4C2523}"/>
                </a:ext>
              </a:extLst>
            </p:cNvPr>
            <p:cNvSpPr>
              <a:spLocks noChangeArrowheads="1"/>
            </p:cNvSpPr>
            <p:nvPr/>
          </p:nvSpPr>
          <p:spPr bwMode="auto">
            <a:xfrm>
              <a:off x="2905"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1" name="Rectangle 320">
              <a:extLst>
                <a:ext uri="{FF2B5EF4-FFF2-40B4-BE49-F238E27FC236}">
                  <a16:creationId xmlns:a16="http://schemas.microsoft.com/office/drawing/2014/main" id="{F7548954-F1E6-4B7A-9A04-2689C9741FB6}"/>
                </a:ext>
              </a:extLst>
            </p:cNvPr>
            <p:cNvSpPr>
              <a:spLocks noChangeArrowheads="1"/>
            </p:cNvSpPr>
            <p:nvPr/>
          </p:nvSpPr>
          <p:spPr bwMode="auto">
            <a:xfrm>
              <a:off x="3198"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2" name="Rectangle 321">
              <a:extLst>
                <a:ext uri="{FF2B5EF4-FFF2-40B4-BE49-F238E27FC236}">
                  <a16:creationId xmlns:a16="http://schemas.microsoft.com/office/drawing/2014/main" id="{59B93C6E-08CB-4E61-B7B2-8A51D32827ED}"/>
                </a:ext>
              </a:extLst>
            </p:cNvPr>
            <p:cNvSpPr>
              <a:spLocks noChangeArrowheads="1"/>
            </p:cNvSpPr>
            <p:nvPr/>
          </p:nvSpPr>
          <p:spPr bwMode="auto">
            <a:xfrm>
              <a:off x="3491" y="3624"/>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3" name="Rectangle 322">
              <a:extLst>
                <a:ext uri="{FF2B5EF4-FFF2-40B4-BE49-F238E27FC236}">
                  <a16:creationId xmlns:a16="http://schemas.microsoft.com/office/drawing/2014/main" id="{D0C9C972-510D-43EE-A3BD-A004A835E64A}"/>
                </a:ext>
              </a:extLst>
            </p:cNvPr>
            <p:cNvSpPr>
              <a:spLocks noChangeArrowheads="1"/>
            </p:cNvSpPr>
            <p:nvPr/>
          </p:nvSpPr>
          <p:spPr bwMode="auto">
            <a:xfrm>
              <a:off x="3843"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4" name="Rectangle 323">
              <a:extLst>
                <a:ext uri="{FF2B5EF4-FFF2-40B4-BE49-F238E27FC236}">
                  <a16:creationId xmlns:a16="http://schemas.microsoft.com/office/drawing/2014/main" id="{8AF2F284-2364-4267-9B4C-DC8563851949}"/>
                </a:ext>
              </a:extLst>
            </p:cNvPr>
            <p:cNvSpPr>
              <a:spLocks noChangeArrowheads="1"/>
            </p:cNvSpPr>
            <p:nvPr/>
          </p:nvSpPr>
          <p:spPr bwMode="auto">
            <a:xfrm>
              <a:off x="4107" y="3926"/>
              <a:ext cx="117" cy="202"/>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35905" name="Oval 324">
              <a:extLst>
                <a:ext uri="{FF2B5EF4-FFF2-40B4-BE49-F238E27FC236}">
                  <a16:creationId xmlns:a16="http://schemas.microsoft.com/office/drawing/2014/main" id="{1919FA23-E218-4785-BE4B-30E8ADB39B74}"/>
                </a:ext>
              </a:extLst>
            </p:cNvPr>
            <p:cNvSpPr>
              <a:spLocks noChangeArrowheads="1"/>
            </p:cNvSpPr>
            <p:nvPr/>
          </p:nvSpPr>
          <p:spPr bwMode="auto">
            <a:xfrm>
              <a:off x="1322" y="3557"/>
              <a:ext cx="235" cy="235"/>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a:t>
              </a:r>
            </a:p>
          </p:txBody>
        </p:sp>
        <p:sp>
          <p:nvSpPr>
            <p:cNvPr id="35906" name="Oval 325">
              <a:extLst>
                <a:ext uri="{FF2B5EF4-FFF2-40B4-BE49-F238E27FC236}">
                  <a16:creationId xmlns:a16="http://schemas.microsoft.com/office/drawing/2014/main" id="{16A227F6-802B-4AA8-A985-DDCEEEF8E009}"/>
                </a:ext>
              </a:extLst>
            </p:cNvPr>
            <p:cNvSpPr>
              <a:spLocks noChangeArrowheads="1"/>
            </p:cNvSpPr>
            <p:nvPr/>
          </p:nvSpPr>
          <p:spPr bwMode="auto">
            <a:xfrm>
              <a:off x="2114" y="3523"/>
              <a:ext cx="234" cy="235"/>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35907" name="Oval 326">
              <a:extLst>
                <a:ext uri="{FF2B5EF4-FFF2-40B4-BE49-F238E27FC236}">
                  <a16:creationId xmlns:a16="http://schemas.microsoft.com/office/drawing/2014/main" id="{10065716-96A0-4C6E-83A1-FED0DF90DD73}"/>
                </a:ext>
              </a:extLst>
            </p:cNvPr>
            <p:cNvSpPr>
              <a:spLocks noChangeArrowheads="1"/>
            </p:cNvSpPr>
            <p:nvPr/>
          </p:nvSpPr>
          <p:spPr bwMode="auto">
            <a:xfrm>
              <a:off x="2729" y="3221"/>
              <a:ext cx="235" cy="235"/>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a:t>
              </a:r>
            </a:p>
          </p:txBody>
        </p:sp>
        <p:sp>
          <p:nvSpPr>
            <p:cNvPr id="35908" name="Oval 327">
              <a:extLst>
                <a:ext uri="{FF2B5EF4-FFF2-40B4-BE49-F238E27FC236}">
                  <a16:creationId xmlns:a16="http://schemas.microsoft.com/office/drawing/2014/main" id="{585E38FF-F8C2-464F-9C97-6B9A11ABA819}"/>
                </a:ext>
              </a:extLst>
            </p:cNvPr>
            <p:cNvSpPr>
              <a:spLocks noChangeArrowheads="1"/>
            </p:cNvSpPr>
            <p:nvPr/>
          </p:nvSpPr>
          <p:spPr bwMode="auto">
            <a:xfrm>
              <a:off x="2993" y="3523"/>
              <a:ext cx="234" cy="235"/>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a:t>
              </a:r>
            </a:p>
          </p:txBody>
        </p:sp>
        <p:sp>
          <p:nvSpPr>
            <p:cNvPr id="35909" name="Oval 328">
              <a:extLst>
                <a:ext uri="{FF2B5EF4-FFF2-40B4-BE49-F238E27FC236}">
                  <a16:creationId xmlns:a16="http://schemas.microsoft.com/office/drawing/2014/main" id="{E004C538-65FB-4AA9-A368-4539FBC0FCD7}"/>
                </a:ext>
              </a:extLst>
            </p:cNvPr>
            <p:cNvSpPr>
              <a:spLocks noChangeArrowheads="1"/>
            </p:cNvSpPr>
            <p:nvPr/>
          </p:nvSpPr>
          <p:spPr bwMode="auto">
            <a:xfrm>
              <a:off x="3638" y="3254"/>
              <a:ext cx="234" cy="236"/>
            </a:xfrm>
            <a:prstGeom prst="ellipse">
              <a:avLst/>
            </a:prstGeom>
            <a:solidFill>
              <a:srgbClr val="FF99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10</a:t>
              </a:r>
            </a:p>
          </p:txBody>
        </p:sp>
        <p:sp>
          <p:nvSpPr>
            <p:cNvPr id="35910" name="Oval 329">
              <a:extLst>
                <a:ext uri="{FF2B5EF4-FFF2-40B4-BE49-F238E27FC236}">
                  <a16:creationId xmlns:a16="http://schemas.microsoft.com/office/drawing/2014/main" id="{E4CE622D-AB95-42FE-AAFC-B086012C4B0A}"/>
                </a:ext>
              </a:extLst>
            </p:cNvPr>
            <p:cNvSpPr>
              <a:spLocks noChangeArrowheads="1"/>
            </p:cNvSpPr>
            <p:nvPr/>
          </p:nvSpPr>
          <p:spPr bwMode="auto">
            <a:xfrm>
              <a:off x="3902" y="3557"/>
              <a:ext cx="234" cy="235"/>
            </a:xfrm>
            <a:prstGeom prst="ellipse">
              <a:avLst/>
            </a:prstGeom>
            <a:solidFill>
              <a:srgbClr val="9D9DFF"/>
            </a:solidFill>
            <a:ln>
              <a:noFill/>
            </a:ln>
            <a:extLst>
              <a:ext uri="{91240B29-F687-4F45-9708-019B960494DF}">
                <a14:hiddenLine xmlns:a14="http://schemas.microsoft.com/office/drawing/2010/main" w="38100" cap="sq">
                  <a:solidFill>
                    <a:srgbClr val="000000"/>
                  </a:solidFill>
                  <a:round/>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11</a:t>
              </a:r>
            </a:p>
          </p:txBody>
        </p:sp>
        <p:sp>
          <p:nvSpPr>
            <p:cNvPr id="35911" name="Line 330">
              <a:extLst>
                <a:ext uri="{FF2B5EF4-FFF2-40B4-BE49-F238E27FC236}">
                  <a16:creationId xmlns:a16="http://schemas.microsoft.com/office/drawing/2014/main" id="{3F06D9BE-E2A0-4B44-82F9-74B26EBA41C3}"/>
                </a:ext>
              </a:extLst>
            </p:cNvPr>
            <p:cNvSpPr>
              <a:spLocks noChangeShapeType="1"/>
            </p:cNvSpPr>
            <p:nvPr/>
          </p:nvSpPr>
          <p:spPr bwMode="auto">
            <a:xfrm flipH="1">
              <a:off x="1557" y="2918"/>
              <a:ext cx="879"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2" name="Line 331">
              <a:extLst>
                <a:ext uri="{FF2B5EF4-FFF2-40B4-BE49-F238E27FC236}">
                  <a16:creationId xmlns:a16="http://schemas.microsoft.com/office/drawing/2014/main" id="{401F1E40-C89C-4F42-8826-537E97E539E0}"/>
                </a:ext>
              </a:extLst>
            </p:cNvPr>
            <p:cNvSpPr>
              <a:spLocks noChangeShapeType="1"/>
            </p:cNvSpPr>
            <p:nvPr/>
          </p:nvSpPr>
          <p:spPr bwMode="auto">
            <a:xfrm>
              <a:off x="2729" y="2918"/>
              <a:ext cx="586" cy="101"/>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3" name="Line 332">
              <a:extLst>
                <a:ext uri="{FF2B5EF4-FFF2-40B4-BE49-F238E27FC236}">
                  <a16:creationId xmlns:a16="http://schemas.microsoft.com/office/drawing/2014/main" id="{A4E271BB-A7A4-41A2-A64F-8AD9E20BA61E}"/>
                </a:ext>
              </a:extLst>
            </p:cNvPr>
            <p:cNvSpPr>
              <a:spLocks noChangeShapeType="1"/>
            </p:cNvSpPr>
            <p:nvPr/>
          </p:nvSpPr>
          <p:spPr bwMode="auto">
            <a:xfrm flipH="1">
              <a:off x="1176" y="3187"/>
              <a:ext cx="146" cy="10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4" name="Line 333">
              <a:extLst>
                <a:ext uri="{FF2B5EF4-FFF2-40B4-BE49-F238E27FC236}">
                  <a16:creationId xmlns:a16="http://schemas.microsoft.com/office/drawing/2014/main" id="{6F35B3F7-5115-4EA6-B5DD-79FB9D236064}"/>
                </a:ext>
              </a:extLst>
            </p:cNvPr>
            <p:cNvSpPr>
              <a:spLocks noChangeShapeType="1"/>
            </p:cNvSpPr>
            <p:nvPr/>
          </p:nvSpPr>
          <p:spPr bwMode="auto">
            <a:xfrm flipH="1">
              <a:off x="971" y="3490"/>
              <a:ext cx="58" cy="23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5" name="Line 334">
              <a:extLst>
                <a:ext uri="{FF2B5EF4-FFF2-40B4-BE49-F238E27FC236}">
                  <a16:creationId xmlns:a16="http://schemas.microsoft.com/office/drawing/2014/main" id="{82C909EB-8548-4C28-B684-5C5B79DD362D}"/>
                </a:ext>
              </a:extLst>
            </p:cNvPr>
            <p:cNvSpPr>
              <a:spLocks noChangeShapeType="1"/>
            </p:cNvSpPr>
            <p:nvPr/>
          </p:nvSpPr>
          <p:spPr bwMode="auto">
            <a:xfrm>
              <a:off x="1205" y="3422"/>
              <a:ext cx="147"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6" name="Line 335">
              <a:extLst>
                <a:ext uri="{FF2B5EF4-FFF2-40B4-BE49-F238E27FC236}">
                  <a16:creationId xmlns:a16="http://schemas.microsoft.com/office/drawing/2014/main" id="{5FFBE5B9-F6B0-45C1-BBCA-9C3D3CCC8D3E}"/>
                </a:ext>
              </a:extLst>
            </p:cNvPr>
            <p:cNvSpPr>
              <a:spLocks noChangeShapeType="1"/>
            </p:cNvSpPr>
            <p:nvPr/>
          </p:nvSpPr>
          <p:spPr bwMode="auto">
            <a:xfrm flipH="1">
              <a:off x="1293" y="3758"/>
              <a:ext cx="59"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7" name="Line 336">
              <a:extLst>
                <a:ext uri="{FF2B5EF4-FFF2-40B4-BE49-F238E27FC236}">
                  <a16:creationId xmlns:a16="http://schemas.microsoft.com/office/drawing/2014/main" id="{C9FE27CB-D4F2-43DF-B122-F41C69B9B44D}"/>
                </a:ext>
              </a:extLst>
            </p:cNvPr>
            <p:cNvSpPr>
              <a:spLocks noChangeShapeType="1"/>
            </p:cNvSpPr>
            <p:nvPr/>
          </p:nvSpPr>
          <p:spPr bwMode="auto">
            <a:xfrm>
              <a:off x="1528" y="3758"/>
              <a:ext cx="58"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8" name="Line 337">
              <a:extLst>
                <a:ext uri="{FF2B5EF4-FFF2-40B4-BE49-F238E27FC236}">
                  <a16:creationId xmlns:a16="http://schemas.microsoft.com/office/drawing/2014/main" id="{146A727A-3095-4E6D-A3B3-5DE1B2C5250E}"/>
                </a:ext>
              </a:extLst>
            </p:cNvPr>
            <p:cNvSpPr>
              <a:spLocks noChangeShapeType="1"/>
            </p:cNvSpPr>
            <p:nvPr/>
          </p:nvSpPr>
          <p:spPr bwMode="auto">
            <a:xfrm>
              <a:off x="1528" y="3187"/>
              <a:ext cx="175" cy="6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19" name="Line 338">
              <a:extLst>
                <a:ext uri="{FF2B5EF4-FFF2-40B4-BE49-F238E27FC236}">
                  <a16:creationId xmlns:a16="http://schemas.microsoft.com/office/drawing/2014/main" id="{309E3A46-7AF4-421C-9595-D83A0DE3FE66}"/>
                </a:ext>
              </a:extLst>
            </p:cNvPr>
            <p:cNvSpPr>
              <a:spLocks noChangeShapeType="1"/>
            </p:cNvSpPr>
            <p:nvPr/>
          </p:nvSpPr>
          <p:spPr bwMode="auto">
            <a:xfrm>
              <a:off x="1791" y="3456"/>
              <a:ext cx="0"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0" name="Line 339">
              <a:extLst>
                <a:ext uri="{FF2B5EF4-FFF2-40B4-BE49-F238E27FC236}">
                  <a16:creationId xmlns:a16="http://schemas.microsoft.com/office/drawing/2014/main" id="{70D4E1CE-1F30-4039-B412-85A04414A275}"/>
                </a:ext>
              </a:extLst>
            </p:cNvPr>
            <p:cNvSpPr>
              <a:spLocks noChangeShapeType="1"/>
            </p:cNvSpPr>
            <p:nvPr/>
          </p:nvSpPr>
          <p:spPr bwMode="auto">
            <a:xfrm>
              <a:off x="2290" y="3725"/>
              <a:ext cx="87" cy="20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1" name="Line 340">
              <a:extLst>
                <a:ext uri="{FF2B5EF4-FFF2-40B4-BE49-F238E27FC236}">
                  <a16:creationId xmlns:a16="http://schemas.microsoft.com/office/drawing/2014/main" id="{2A90C287-55BE-4A39-B7C2-C738C98276BB}"/>
                </a:ext>
              </a:extLst>
            </p:cNvPr>
            <p:cNvSpPr>
              <a:spLocks noChangeShapeType="1"/>
            </p:cNvSpPr>
            <p:nvPr/>
          </p:nvSpPr>
          <p:spPr bwMode="auto">
            <a:xfrm>
              <a:off x="1938" y="3389"/>
              <a:ext cx="205"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2" name="Line 341">
              <a:extLst>
                <a:ext uri="{FF2B5EF4-FFF2-40B4-BE49-F238E27FC236}">
                  <a16:creationId xmlns:a16="http://schemas.microsoft.com/office/drawing/2014/main" id="{31FB9290-DD43-48ED-890E-F9345EF66E5C}"/>
                </a:ext>
              </a:extLst>
            </p:cNvPr>
            <p:cNvSpPr>
              <a:spLocks noChangeShapeType="1"/>
            </p:cNvSpPr>
            <p:nvPr/>
          </p:nvSpPr>
          <p:spPr bwMode="auto">
            <a:xfrm flipH="1">
              <a:off x="2084" y="3725"/>
              <a:ext cx="59" cy="20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3" name="Line 342">
              <a:extLst>
                <a:ext uri="{FF2B5EF4-FFF2-40B4-BE49-F238E27FC236}">
                  <a16:creationId xmlns:a16="http://schemas.microsoft.com/office/drawing/2014/main" id="{925C5E86-86B8-4AC0-8E50-B8084FDB1CE9}"/>
                </a:ext>
              </a:extLst>
            </p:cNvPr>
            <p:cNvSpPr>
              <a:spLocks noChangeShapeType="1"/>
            </p:cNvSpPr>
            <p:nvPr/>
          </p:nvSpPr>
          <p:spPr bwMode="auto">
            <a:xfrm flipH="1">
              <a:off x="2934" y="3086"/>
              <a:ext cx="352" cy="20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4" name="Line 343">
              <a:extLst>
                <a:ext uri="{FF2B5EF4-FFF2-40B4-BE49-F238E27FC236}">
                  <a16:creationId xmlns:a16="http://schemas.microsoft.com/office/drawing/2014/main" id="{7BA9B68D-59B7-4528-92A5-7C7581E77DFC}"/>
                </a:ext>
              </a:extLst>
            </p:cNvPr>
            <p:cNvSpPr>
              <a:spLocks noChangeShapeType="1"/>
            </p:cNvSpPr>
            <p:nvPr/>
          </p:nvSpPr>
          <p:spPr bwMode="auto">
            <a:xfrm flipH="1">
              <a:off x="2641" y="3422"/>
              <a:ext cx="118" cy="20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5" name="Line 344">
              <a:extLst>
                <a:ext uri="{FF2B5EF4-FFF2-40B4-BE49-F238E27FC236}">
                  <a16:creationId xmlns:a16="http://schemas.microsoft.com/office/drawing/2014/main" id="{0A8CEACA-7D74-4BCA-B3C5-F2FAACFBE69F}"/>
                </a:ext>
              </a:extLst>
            </p:cNvPr>
            <p:cNvSpPr>
              <a:spLocks noChangeShapeType="1"/>
            </p:cNvSpPr>
            <p:nvPr/>
          </p:nvSpPr>
          <p:spPr bwMode="auto">
            <a:xfrm>
              <a:off x="2934" y="3422"/>
              <a:ext cx="118" cy="10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6" name="Line 345">
              <a:extLst>
                <a:ext uri="{FF2B5EF4-FFF2-40B4-BE49-F238E27FC236}">
                  <a16:creationId xmlns:a16="http://schemas.microsoft.com/office/drawing/2014/main" id="{542E269F-BA0E-4897-8950-7B8239EF637D}"/>
                </a:ext>
              </a:extLst>
            </p:cNvPr>
            <p:cNvSpPr>
              <a:spLocks noChangeShapeType="1"/>
            </p:cNvSpPr>
            <p:nvPr/>
          </p:nvSpPr>
          <p:spPr bwMode="auto">
            <a:xfrm flipH="1">
              <a:off x="2993" y="3758"/>
              <a:ext cx="59"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7" name="Line 346">
              <a:extLst>
                <a:ext uri="{FF2B5EF4-FFF2-40B4-BE49-F238E27FC236}">
                  <a16:creationId xmlns:a16="http://schemas.microsoft.com/office/drawing/2014/main" id="{E60F018A-1D3B-4029-9743-E8C8992171C0}"/>
                </a:ext>
              </a:extLst>
            </p:cNvPr>
            <p:cNvSpPr>
              <a:spLocks noChangeShapeType="1"/>
            </p:cNvSpPr>
            <p:nvPr/>
          </p:nvSpPr>
          <p:spPr bwMode="auto">
            <a:xfrm>
              <a:off x="3169" y="3758"/>
              <a:ext cx="88"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8" name="Line 347">
              <a:extLst>
                <a:ext uri="{FF2B5EF4-FFF2-40B4-BE49-F238E27FC236}">
                  <a16:creationId xmlns:a16="http://schemas.microsoft.com/office/drawing/2014/main" id="{A9733CE7-64DF-4971-A3A1-9C9B60D34DF8}"/>
                </a:ext>
              </a:extLst>
            </p:cNvPr>
            <p:cNvSpPr>
              <a:spLocks noChangeShapeType="1"/>
            </p:cNvSpPr>
            <p:nvPr/>
          </p:nvSpPr>
          <p:spPr bwMode="auto">
            <a:xfrm>
              <a:off x="3521" y="3120"/>
              <a:ext cx="205" cy="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29" name="Line 348">
              <a:extLst>
                <a:ext uri="{FF2B5EF4-FFF2-40B4-BE49-F238E27FC236}">
                  <a16:creationId xmlns:a16="http://schemas.microsoft.com/office/drawing/2014/main" id="{D5D83DAF-B064-4095-9CE1-8B8858A4CDC6}"/>
                </a:ext>
              </a:extLst>
            </p:cNvPr>
            <p:cNvSpPr>
              <a:spLocks noChangeShapeType="1"/>
            </p:cNvSpPr>
            <p:nvPr/>
          </p:nvSpPr>
          <p:spPr bwMode="auto">
            <a:xfrm flipH="1">
              <a:off x="3550" y="3456"/>
              <a:ext cx="117" cy="16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30" name="Line 349">
              <a:extLst>
                <a:ext uri="{FF2B5EF4-FFF2-40B4-BE49-F238E27FC236}">
                  <a16:creationId xmlns:a16="http://schemas.microsoft.com/office/drawing/2014/main" id="{C001C47B-6C9A-4940-A8B0-56F787266BF4}"/>
                </a:ext>
              </a:extLst>
            </p:cNvPr>
            <p:cNvSpPr>
              <a:spLocks noChangeShapeType="1"/>
            </p:cNvSpPr>
            <p:nvPr/>
          </p:nvSpPr>
          <p:spPr bwMode="auto">
            <a:xfrm>
              <a:off x="3872" y="3422"/>
              <a:ext cx="118" cy="13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31" name="Line 350">
              <a:extLst>
                <a:ext uri="{FF2B5EF4-FFF2-40B4-BE49-F238E27FC236}">
                  <a16:creationId xmlns:a16="http://schemas.microsoft.com/office/drawing/2014/main" id="{D9EF7181-BC83-4587-9668-8BE27CF6FDC8}"/>
                </a:ext>
              </a:extLst>
            </p:cNvPr>
            <p:cNvSpPr>
              <a:spLocks noChangeShapeType="1"/>
            </p:cNvSpPr>
            <p:nvPr/>
          </p:nvSpPr>
          <p:spPr bwMode="auto">
            <a:xfrm flipH="1">
              <a:off x="3902" y="3792"/>
              <a:ext cx="58" cy="13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932" name="Line 351">
              <a:extLst>
                <a:ext uri="{FF2B5EF4-FFF2-40B4-BE49-F238E27FC236}">
                  <a16:creationId xmlns:a16="http://schemas.microsoft.com/office/drawing/2014/main" id="{E472ACD3-7367-4FB4-9543-A1DC2A11D808}"/>
                </a:ext>
              </a:extLst>
            </p:cNvPr>
            <p:cNvSpPr>
              <a:spLocks noChangeShapeType="1"/>
            </p:cNvSpPr>
            <p:nvPr/>
          </p:nvSpPr>
          <p:spPr bwMode="auto">
            <a:xfrm>
              <a:off x="4077" y="3792"/>
              <a:ext cx="59" cy="13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EE8D7E3-1901-440F-8545-27CC6D92ADC5}"/>
              </a:ext>
            </a:extLst>
          </p:cNvPr>
          <p:cNvSpPr>
            <a:spLocks noGrp="1" noChangeArrowheads="1"/>
          </p:cNvSpPr>
          <p:nvPr>
            <p:ph type="title"/>
          </p:nvPr>
        </p:nvSpPr>
        <p:spPr>
          <a:xfrm>
            <a:off x="408783" y="1818148"/>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二、折半查找(性能分析)</a:t>
            </a:r>
            <a:endParaRPr lang="en-US" altLang="zh-CN" sz="3200" dirty="0">
              <a:latin typeface="黑体" panose="02010609060101010101" pitchFamily="49" charset="-122"/>
              <a:ea typeface="黑体" panose="02010609060101010101" pitchFamily="49" charset="-122"/>
            </a:endParaRPr>
          </a:p>
        </p:txBody>
      </p:sp>
      <p:sp>
        <p:nvSpPr>
          <p:cNvPr id="37891" name="Text Box 3">
            <a:extLst>
              <a:ext uri="{FF2B5EF4-FFF2-40B4-BE49-F238E27FC236}">
                <a16:creationId xmlns:a16="http://schemas.microsoft.com/office/drawing/2014/main" id="{398E56C6-1657-40BF-8AD6-831BF5809E1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7892" name="Rectangle 4">
            <a:extLst>
              <a:ext uri="{FF2B5EF4-FFF2-40B4-BE49-F238E27FC236}">
                <a16:creationId xmlns:a16="http://schemas.microsoft.com/office/drawing/2014/main" id="{32397668-7BE4-45A3-B723-40C54760E9F3}"/>
              </a:ext>
            </a:extLst>
          </p:cNvPr>
          <p:cNvSpPr>
            <a:spLocks noGrp="1" noChangeArrowheads="1"/>
          </p:cNvSpPr>
          <p:nvPr>
            <p:ph type="body" idx="1"/>
          </p:nvPr>
        </p:nvSpPr>
        <p:spPr>
          <a:xfrm>
            <a:off x="408783" y="2657781"/>
            <a:ext cx="8915746"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设有序表的长度</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，树高为</a:t>
            </a:r>
            <a:r>
              <a:rPr lang="en-US" altLang="zh-CN" b="1" dirty="0">
                <a:latin typeface="黑体" panose="02010609060101010101" pitchFamily="49" charset="-122"/>
                <a:ea typeface="黑体" panose="02010609060101010101" pitchFamily="49" charset="-122"/>
              </a:rPr>
              <a:t>h</a:t>
            </a:r>
            <a:r>
              <a:rPr lang="zh-CN" altLang="en-US" b="1" dirty="0">
                <a:latin typeface="黑体" panose="02010609060101010101" pitchFamily="49" charset="-122"/>
                <a:ea typeface="黑体" panose="02010609060101010101" pitchFamily="49" charset="-122"/>
              </a:rPr>
              <a:t>，则有</a:t>
            </a:r>
            <a:r>
              <a:rPr lang="en-US" altLang="zh-CN" b="1" dirty="0">
                <a:latin typeface="黑体" panose="02010609060101010101" pitchFamily="49" charset="-122"/>
                <a:ea typeface="黑体" panose="02010609060101010101" pitchFamily="49" charset="-122"/>
              </a:rPr>
              <a:t>2</a:t>
            </a:r>
            <a:r>
              <a:rPr lang="en-US" altLang="zh-CN" b="1" baseline="30000" dirty="0">
                <a:latin typeface="黑体" panose="02010609060101010101" pitchFamily="49" charset="-122"/>
                <a:ea typeface="黑体" panose="02010609060101010101" pitchFamily="49" charset="-122"/>
              </a:rPr>
              <a:t>h-1</a:t>
            </a:r>
            <a:r>
              <a:rPr lang="en-US" altLang="zh-CN" b="1" dirty="0">
                <a:latin typeface="黑体" panose="02010609060101010101" pitchFamily="49" charset="-122"/>
                <a:ea typeface="黑体" panose="02010609060101010101" pitchFamily="49" charset="-122"/>
              </a:rPr>
              <a:t>-1&lt;n</a:t>
            </a:r>
          </a:p>
          <a:p>
            <a:pPr marL="0" indent="0" eaLnBrk="1" hangingPunct="1">
              <a:lnSpc>
                <a:spcPct val="90000"/>
              </a:lnSpc>
              <a:spcBef>
                <a:spcPct val="30000"/>
              </a:spcBef>
              <a:buNone/>
            </a:pPr>
            <a:r>
              <a:rPr lang="en-US" altLang="zh-CN" b="1" dirty="0">
                <a:latin typeface="黑体" panose="02010609060101010101" pitchFamily="49" charset="-122"/>
                <a:ea typeface="黑体" panose="02010609060101010101" pitchFamily="49" charset="-122"/>
              </a:rPr>
              <a:t>  &lt;=2</a:t>
            </a:r>
            <a:r>
              <a:rPr lang="en-US" altLang="zh-CN" b="1" baseline="30000" dirty="0">
                <a:latin typeface="黑体" panose="02010609060101010101" pitchFamily="49" charset="-122"/>
                <a:ea typeface="黑体" panose="02010609060101010101" pitchFamily="49" charset="-122"/>
              </a:rPr>
              <a:t>h</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，即</a:t>
            </a:r>
            <a:r>
              <a:rPr lang="en-US" altLang="zh-CN" b="1" dirty="0">
                <a:latin typeface="黑体" panose="02010609060101010101" pitchFamily="49" charset="-122"/>
                <a:ea typeface="黑体" panose="02010609060101010101" pitchFamily="49" charset="-122"/>
              </a:rPr>
              <a:t>h=</a:t>
            </a:r>
            <a:r>
              <a:rPr lang="zh-CN"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 </a:t>
            </a:r>
            <a:r>
              <a:rPr lang="en-US" altLang="zh-CN" b="1" dirty="0">
                <a:solidFill>
                  <a:srgbClr val="FF0000"/>
                </a:solidFill>
                <a:latin typeface="黑体" panose="02010609060101010101" pitchFamily="49" charset="-122"/>
                <a:ea typeface="黑体" panose="02010609060101010101" pitchFamily="49" charset="-122"/>
              </a:rPr>
              <a:t>log</a:t>
            </a:r>
            <a:r>
              <a:rPr lang="en-US" altLang="zh-CN" b="1" baseline="-25000" dirty="0">
                <a:solidFill>
                  <a:srgbClr val="FF0000"/>
                </a:solidFill>
                <a:latin typeface="黑体" panose="02010609060101010101" pitchFamily="49" charset="-122"/>
                <a:ea typeface="黑体" panose="02010609060101010101" pitchFamily="49" charset="-122"/>
              </a:rPr>
              <a:t>2</a:t>
            </a:r>
            <a:r>
              <a:rPr lang="en-US" altLang="zh-CN" b="1" dirty="0">
                <a:solidFill>
                  <a:srgbClr val="FF0000"/>
                </a:solidFill>
                <a:latin typeface="黑体" panose="02010609060101010101" pitchFamily="49" charset="-122"/>
                <a:ea typeface="黑体" panose="02010609060101010101" pitchFamily="49" charset="-122"/>
              </a:rPr>
              <a:t>(n+1)</a:t>
            </a:r>
            <a:r>
              <a:rPr lang="en-US" altLang="zh-CN" sz="2800" b="1" dirty="0">
                <a:solidFill>
                  <a:srgbClr val="FF0000"/>
                </a:solidFill>
                <a:latin typeface="Times New Roman" panose="02020603050405020304" pitchFamily="18" charset="0"/>
                <a:ea typeface="楷体_GB2312" pitchFamily="49" charset="-122"/>
                <a:sym typeface="Symbol" panose="05050102010706020507" pitchFamily="18" charset="2"/>
              </a:rPr>
              <a:t> </a:t>
            </a:r>
            <a:r>
              <a:rPr lang="en-US" altLang="zh-CN" b="1" dirty="0">
                <a:latin typeface="黑体" panose="02010609060101010101" pitchFamily="49" charset="-122"/>
                <a:ea typeface="黑体" panose="02010609060101010101" pitchFamily="49" charset="-122"/>
                <a:sym typeface="Symbol" panose="05050102010706020507" pitchFamily="18" charset="2"/>
              </a:rPr>
              <a:t>  </a:t>
            </a:r>
            <a:endParaRPr lang="zh-CN" altLang="en-US" b="1" dirty="0">
              <a:solidFill>
                <a:srgbClr val="FF0000"/>
              </a:solidFill>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树中层次为1的结点有1个，层次为2的结点有2个，层次为</a:t>
            </a:r>
            <a:r>
              <a:rPr lang="en-US" altLang="zh-CN" b="1" dirty="0">
                <a:latin typeface="黑体" panose="02010609060101010101" pitchFamily="49" charset="-122"/>
                <a:ea typeface="黑体" panose="02010609060101010101" pitchFamily="49" charset="-122"/>
              </a:rPr>
              <a:t>h</a:t>
            </a:r>
            <a:r>
              <a:rPr lang="zh-CN" altLang="en-US" b="1" dirty="0">
                <a:latin typeface="黑体" panose="02010609060101010101" pitchFamily="49" charset="-122"/>
                <a:ea typeface="黑体" panose="02010609060101010101" pitchFamily="49" charset="-122"/>
              </a:rPr>
              <a:t>的结点有2</a:t>
            </a:r>
            <a:r>
              <a:rPr lang="en-US" altLang="zh-CN" b="1" baseline="30000" dirty="0">
                <a:latin typeface="黑体" panose="02010609060101010101" pitchFamily="49" charset="-122"/>
                <a:ea typeface="黑体" panose="02010609060101010101" pitchFamily="49" charset="-122"/>
              </a:rPr>
              <a:t>h-1</a:t>
            </a:r>
            <a:r>
              <a:rPr lang="zh-CN" altLang="en-US" b="1" dirty="0">
                <a:latin typeface="黑体" panose="02010609060101010101" pitchFamily="49" charset="-122"/>
                <a:ea typeface="黑体" panose="02010609060101010101" pitchFamily="49" charset="-122"/>
              </a:rPr>
              <a:t>个</a:t>
            </a: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假设表中每个记录的查找概率相等，则查找成功时折半查找的平均查找长度</a:t>
            </a:r>
            <a:endParaRPr lang="en-US" altLang="zh-CN" b="1" dirty="0">
              <a:latin typeface="黑体" panose="02010609060101010101" pitchFamily="49" charset="-122"/>
              <a:ea typeface="黑体" panose="02010609060101010101" pitchFamily="49" charset="-122"/>
            </a:endParaRPr>
          </a:p>
        </p:txBody>
      </p:sp>
      <p:sp>
        <p:nvSpPr>
          <p:cNvPr id="37893" name="Rectangle 5">
            <a:extLst>
              <a:ext uri="{FF2B5EF4-FFF2-40B4-BE49-F238E27FC236}">
                <a16:creationId xmlns:a16="http://schemas.microsoft.com/office/drawing/2014/main" id="{DDA80A65-6737-4224-8F30-C34A1C5BC3BC}"/>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7895" name="Text Box 94">
            <a:extLst>
              <a:ext uri="{FF2B5EF4-FFF2-40B4-BE49-F238E27FC236}">
                <a16:creationId xmlns:a16="http://schemas.microsoft.com/office/drawing/2014/main" id="{4B882B99-6310-47F3-AAF4-6F4132439B9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5CE0056-5AB9-41A4-B131-B902E74CAAD1}" type="slidenum">
              <a:rPr lang="zh-CN" altLang="en-US" sz="2400"/>
              <a:pPr algn="r" eaLnBrk="1" hangingPunct="1">
                <a:spcBef>
                  <a:spcPct val="50000"/>
                </a:spcBef>
                <a:buClrTx/>
                <a:buSzTx/>
                <a:buFontTx/>
                <a:buNone/>
              </a:pPr>
              <a:t>24</a:t>
            </a:fld>
            <a:endParaRPr lang="en-US" altLang="zh-CN" sz="2400"/>
          </a:p>
        </p:txBody>
      </p:sp>
      <p:sp>
        <p:nvSpPr>
          <p:cNvPr id="8" name="Object 93">
            <a:extLst>
              <a:ext uri="{FF2B5EF4-FFF2-40B4-BE49-F238E27FC236}">
                <a16:creationId xmlns:a16="http://schemas.microsoft.com/office/drawing/2014/main" id="{DC5D9F79-8DC6-4665-9E16-121672B8012A}"/>
              </a:ext>
            </a:extLst>
          </p:cNvPr>
          <p:cNvSpPr txBox="1">
            <a:spLocks noRot="1" noChangeAspect="1" noMove="1" noResize="1" noEditPoints="1" noAdjustHandles="1" noChangeArrowheads="1" noChangeShapeType="1" noTextEdit="1"/>
          </p:cNvSpPr>
          <p:nvPr/>
        </p:nvSpPr>
        <p:spPr bwMode="auto">
          <a:xfrm>
            <a:off x="765793" y="5638800"/>
            <a:ext cx="8378207" cy="1219200"/>
          </a:xfrm>
          <a:prstGeom prst="rect">
            <a:avLst/>
          </a:prstGeom>
          <a:blipFill>
            <a:blip r:embed="rId3" cstate="print"/>
            <a:stretch>
              <a:fillRect/>
            </a:stretch>
          </a:blipFill>
          <a:ln>
            <a:noFill/>
          </a:ln>
          <a:effectLst/>
        </p:spPr>
        <p:txBody>
          <a:bodyPr/>
          <a:lstStyle/>
          <a:p>
            <a:r>
              <a:rPr lang="zh-CN" altLang="en-US">
                <a:no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F405DE0-BA7C-4BBA-B043-DB306BCB1D2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二、折半查找(特点)</a:t>
            </a:r>
            <a:endParaRPr lang="en-US" altLang="zh-CN" sz="3200">
              <a:latin typeface="黑体" panose="02010609060101010101" pitchFamily="49" charset="-122"/>
              <a:ea typeface="黑体" panose="02010609060101010101" pitchFamily="49" charset="-122"/>
            </a:endParaRPr>
          </a:p>
        </p:txBody>
      </p:sp>
      <p:sp>
        <p:nvSpPr>
          <p:cNvPr id="39939" name="Text Box 3">
            <a:extLst>
              <a:ext uri="{FF2B5EF4-FFF2-40B4-BE49-F238E27FC236}">
                <a16:creationId xmlns:a16="http://schemas.microsoft.com/office/drawing/2014/main" id="{52A3C7AC-0C17-459D-8846-148A6C0FC16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9940" name="Rectangle 4">
            <a:extLst>
              <a:ext uri="{FF2B5EF4-FFF2-40B4-BE49-F238E27FC236}">
                <a16:creationId xmlns:a16="http://schemas.microsoft.com/office/drawing/2014/main" id="{4FE3CC6D-FA28-497B-AB31-310E64FC2758}"/>
              </a:ext>
            </a:extLst>
          </p:cNvPr>
          <p:cNvSpPr>
            <a:spLocks noGrp="1" noChangeArrowheads="1"/>
          </p:cNvSpPr>
          <p:nvPr>
            <p:ph type="body" idx="1"/>
          </p:nvPr>
        </p:nvSpPr>
        <p:spPr>
          <a:xfrm>
            <a:off x="381000" y="2819400"/>
            <a:ext cx="8334375" cy="4038600"/>
          </a:xfrm>
        </p:spPr>
        <p:txBody>
          <a:bodyPr/>
          <a:lstStyle/>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折半查找的效率比顺序查找高(特别是在静态查找表的长度很长时)</a:t>
            </a: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折半查找只能适用于</a:t>
            </a:r>
            <a:r>
              <a:rPr lang="zh-CN" altLang="en-US" b="1" dirty="0">
                <a:solidFill>
                  <a:srgbClr val="FF0000"/>
                </a:solidFill>
                <a:latin typeface="黑体" panose="02010609060101010101" pitchFamily="49" charset="-122"/>
                <a:ea typeface="黑体" panose="02010609060101010101" pitchFamily="49" charset="-122"/>
              </a:rPr>
              <a:t>有序</a:t>
            </a:r>
            <a:r>
              <a:rPr lang="zh-CN" altLang="en-US" b="1" dirty="0">
                <a:latin typeface="黑体" panose="02010609060101010101" pitchFamily="49" charset="-122"/>
                <a:ea typeface="黑体" panose="02010609060101010101" pitchFamily="49" charset="-122"/>
              </a:rPr>
              <a:t>表，并且以</a:t>
            </a:r>
            <a:r>
              <a:rPr lang="zh-CN" altLang="en-US" b="1" dirty="0">
                <a:solidFill>
                  <a:srgbClr val="FF0000"/>
                </a:solidFill>
                <a:latin typeface="黑体" panose="02010609060101010101" pitchFamily="49" charset="-122"/>
                <a:ea typeface="黑体" panose="02010609060101010101" pitchFamily="49" charset="-122"/>
              </a:rPr>
              <a:t>顺序</a:t>
            </a:r>
            <a:r>
              <a:rPr lang="zh-CN" altLang="en-US" b="1" dirty="0">
                <a:latin typeface="黑体" panose="02010609060101010101" pitchFamily="49" charset="-122"/>
                <a:ea typeface="黑体" panose="02010609060101010101" pitchFamily="49" charset="-122"/>
              </a:rPr>
              <a:t>存储结构存储（在进行插入和删除操作时，都必须移动大量结点）</a:t>
            </a:r>
            <a:endParaRPr lang="en-US" altLang="zh-CN" b="1" dirty="0">
              <a:latin typeface="黑体" panose="02010609060101010101" pitchFamily="49" charset="-122"/>
              <a:ea typeface="黑体" panose="02010609060101010101" pitchFamily="49" charset="-122"/>
            </a:endParaRPr>
          </a:p>
        </p:txBody>
      </p:sp>
      <p:sp>
        <p:nvSpPr>
          <p:cNvPr id="39941" name="Rectangle 5">
            <a:extLst>
              <a:ext uri="{FF2B5EF4-FFF2-40B4-BE49-F238E27FC236}">
                <a16:creationId xmlns:a16="http://schemas.microsoft.com/office/drawing/2014/main" id="{72E92BBC-0183-46B8-95CF-01EB47FBF95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9942" name="Text Box 7">
            <a:extLst>
              <a:ext uri="{FF2B5EF4-FFF2-40B4-BE49-F238E27FC236}">
                <a16:creationId xmlns:a16="http://schemas.microsoft.com/office/drawing/2014/main" id="{DE1F9BDC-3CAB-47A5-AC5A-E97CD14CE4F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433E73-AE6D-4CFF-B439-B61878265881}" type="slidenum">
              <a:rPr lang="zh-CN" altLang="en-US" sz="2400"/>
              <a:pPr algn="r" eaLnBrk="1" hangingPunct="1">
                <a:spcBef>
                  <a:spcPct val="50000"/>
                </a:spcBef>
                <a:buClrTx/>
                <a:buSzTx/>
                <a:buFontTx/>
                <a:buNone/>
              </a:pPr>
              <a:t>25</a:t>
            </a:fld>
            <a:endParaRPr lang="en-US" altLang="zh-CN"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F405DE0-BA7C-4BBA-B043-DB306BCB1D25}"/>
              </a:ext>
            </a:extLst>
          </p:cNvPr>
          <p:cNvSpPr>
            <a:spLocks noGrp="1" noChangeArrowheads="1"/>
          </p:cNvSpPr>
          <p:nvPr>
            <p:ph type="title"/>
          </p:nvPr>
        </p:nvSpPr>
        <p:spPr>
          <a:xfrm>
            <a:off x="457200" y="1981200"/>
            <a:ext cx="7787208"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二、折半查找和顺序查找适应情况比较</a:t>
            </a:r>
            <a:endParaRPr lang="en-US" altLang="zh-CN" sz="3200" dirty="0">
              <a:latin typeface="黑体" panose="02010609060101010101" pitchFamily="49" charset="-122"/>
              <a:ea typeface="黑体" panose="02010609060101010101" pitchFamily="49" charset="-122"/>
            </a:endParaRPr>
          </a:p>
        </p:txBody>
      </p:sp>
      <p:sp>
        <p:nvSpPr>
          <p:cNvPr id="39939" name="Text Box 3">
            <a:extLst>
              <a:ext uri="{FF2B5EF4-FFF2-40B4-BE49-F238E27FC236}">
                <a16:creationId xmlns:a16="http://schemas.microsoft.com/office/drawing/2014/main" id="{52A3C7AC-0C17-459D-8846-148A6C0FC16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39940" name="Rectangle 4">
            <a:extLst>
              <a:ext uri="{FF2B5EF4-FFF2-40B4-BE49-F238E27FC236}">
                <a16:creationId xmlns:a16="http://schemas.microsoft.com/office/drawing/2014/main" id="{4FE3CC6D-FA28-497B-AB31-310E64FC2758}"/>
              </a:ext>
            </a:extLst>
          </p:cNvPr>
          <p:cNvSpPr>
            <a:spLocks noGrp="1" noChangeArrowheads="1"/>
          </p:cNvSpPr>
          <p:nvPr>
            <p:ph type="body" idx="1"/>
          </p:nvPr>
        </p:nvSpPr>
        <p:spPr>
          <a:xfrm>
            <a:off x="381000" y="2819400"/>
            <a:ext cx="8334375" cy="4038600"/>
          </a:xfrm>
        </p:spPr>
        <p:txBody>
          <a:bodyPr/>
          <a:lstStyle/>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折半查找适合一经建立就很少移动，而又经常需要查找的线性表</a:t>
            </a:r>
            <a:endParaRPr lang="en-US" altLang="zh-CN" b="1" dirty="0">
              <a:latin typeface="黑体" panose="02010609060101010101" pitchFamily="49" charset="-122"/>
              <a:ea typeface="黑体" panose="02010609060101010101" pitchFamily="49" charset="-122"/>
            </a:endParaRPr>
          </a:p>
          <a:p>
            <a:pPr eaLnBrk="1" hangingPunct="1">
              <a:lnSpc>
                <a:spcPct val="90000"/>
              </a:lnSpc>
              <a:spcBef>
                <a:spcPct val="70000"/>
              </a:spcBef>
            </a:pPr>
            <a:r>
              <a:rPr lang="zh-CN" altLang="en-US" b="1" dirty="0">
                <a:latin typeface="黑体" panose="02010609060101010101" pitchFamily="49" charset="-122"/>
                <a:ea typeface="黑体" panose="02010609060101010101" pitchFamily="49" charset="-122"/>
              </a:rPr>
              <a:t>对于较少查找又经常需要改动的线性表，适宜采用链式存储，使用顺序查找</a:t>
            </a:r>
            <a:endParaRPr lang="en-US" altLang="zh-CN" b="1" dirty="0">
              <a:latin typeface="黑体" panose="02010609060101010101" pitchFamily="49" charset="-122"/>
              <a:ea typeface="黑体" panose="02010609060101010101" pitchFamily="49" charset="-122"/>
            </a:endParaRPr>
          </a:p>
        </p:txBody>
      </p:sp>
      <p:sp>
        <p:nvSpPr>
          <p:cNvPr id="39941" name="Rectangle 5">
            <a:extLst>
              <a:ext uri="{FF2B5EF4-FFF2-40B4-BE49-F238E27FC236}">
                <a16:creationId xmlns:a16="http://schemas.microsoft.com/office/drawing/2014/main" id="{72E92BBC-0183-46B8-95CF-01EB47FBF95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39942" name="Text Box 7">
            <a:extLst>
              <a:ext uri="{FF2B5EF4-FFF2-40B4-BE49-F238E27FC236}">
                <a16:creationId xmlns:a16="http://schemas.microsoft.com/office/drawing/2014/main" id="{DE1F9BDC-3CAB-47A5-AC5A-E97CD14CE4FA}"/>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3433E73-AE6D-4CFF-B439-B61878265881}" type="slidenum">
              <a:rPr lang="zh-CN" altLang="en-US" sz="2400"/>
              <a:pPr algn="r" eaLnBrk="1" hangingPunct="1">
                <a:spcBef>
                  <a:spcPct val="50000"/>
                </a:spcBef>
                <a:buClrTx/>
                <a:buSzTx/>
                <a:buFontTx/>
                <a:buNone/>
              </a:pPr>
              <a:t>26</a:t>
            </a:fld>
            <a:endParaRPr lang="en-US" altLang="zh-CN" sz="2400"/>
          </a:p>
        </p:txBody>
      </p:sp>
    </p:spTree>
    <p:extLst>
      <p:ext uri="{BB962C8B-B14F-4D97-AF65-F5344CB8AC3E}">
        <p14:creationId xmlns:p14="http://schemas.microsoft.com/office/powerpoint/2010/main" val="3481839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51239C0E-7983-429E-AA50-5A15C6A4BCCC}"/>
              </a:ext>
            </a:extLst>
          </p:cNvPr>
          <p:cNvSpPr>
            <a:spLocks noGrp="1" noChangeArrowheads="1"/>
          </p:cNvSpPr>
          <p:nvPr>
            <p:ph idx="1"/>
          </p:nvPr>
        </p:nvSpPr>
        <p:spPr>
          <a:xfrm>
            <a:off x="323056" y="1134718"/>
            <a:ext cx="8497887" cy="1428750"/>
          </a:xfrm>
        </p:spPr>
        <p:txBody>
          <a:bodyPr/>
          <a:lstStyle/>
          <a:p>
            <a:pPr>
              <a:buFont typeface="Wingdings" panose="05000000000000000000" pitchFamily="2" charset="2"/>
              <a:buNone/>
            </a:pPr>
            <a:r>
              <a:rPr lang="zh-CN" altLang="en-US" sz="2800" b="1" dirty="0">
                <a:solidFill>
                  <a:srgbClr val="002060"/>
                </a:solidFill>
                <a:latin typeface="黑体" panose="02010609060101010101" pitchFamily="49" charset="-122"/>
                <a:ea typeface="黑体" panose="02010609060101010101" pitchFamily="49" charset="-122"/>
              </a:rPr>
              <a:t>练习题：</a:t>
            </a:r>
            <a:r>
              <a:rPr lang="zh-CN" altLang="en-US" sz="2800" b="1" dirty="0">
                <a:latin typeface="黑体" panose="02010609060101010101" pitchFamily="49" charset="-122"/>
                <a:ea typeface="黑体" panose="02010609060101010101" pitchFamily="49" charset="-122"/>
              </a:rPr>
              <a:t>已知一个顺序存储的有序表为</a:t>
            </a:r>
            <a:r>
              <a:rPr lang="en-US" altLang="zh-CN" sz="2800" b="1" dirty="0">
                <a:latin typeface="黑体" panose="02010609060101010101" pitchFamily="49" charset="-122"/>
                <a:ea typeface="黑体" panose="02010609060101010101" pitchFamily="49" charset="-122"/>
              </a:rPr>
              <a:t>(15,26,34,39,45,56,58,63,74,76)</a:t>
            </a:r>
            <a:r>
              <a:rPr lang="zh-CN" altLang="en-US" sz="2800" b="1" dirty="0">
                <a:latin typeface="黑体" panose="02010609060101010101" pitchFamily="49" charset="-122"/>
                <a:ea typeface="黑体" panose="02010609060101010101" pitchFamily="49" charset="-122"/>
              </a:rPr>
              <a:t>，试画出对应的折半查找判定树，求出其查找成功和查找不成功两种情况下的平均查找长度。</a:t>
            </a:r>
          </a:p>
        </p:txBody>
      </p:sp>
      <p:sp>
        <p:nvSpPr>
          <p:cNvPr id="4" name="TextBox 3">
            <a:extLst>
              <a:ext uri="{FF2B5EF4-FFF2-40B4-BE49-F238E27FC236}">
                <a16:creationId xmlns:a16="http://schemas.microsoft.com/office/drawing/2014/main" id="{3A78E61D-AEDF-411C-8151-F3E39B9E9B12}"/>
              </a:ext>
            </a:extLst>
          </p:cNvPr>
          <p:cNvSpPr txBox="1">
            <a:spLocks noChangeArrowheads="1"/>
          </p:cNvSpPr>
          <p:nvPr/>
        </p:nvSpPr>
        <p:spPr bwMode="auto">
          <a:xfrm>
            <a:off x="392905" y="2987895"/>
            <a:ext cx="83581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黑体" panose="02010609060101010101" pitchFamily="49" charset="-122"/>
                <a:ea typeface="黑体" panose="02010609060101010101" pitchFamily="49" charset="-122"/>
              </a:rPr>
              <a:t>答：折半查找判定树如图所示</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图中的结点与有序表中元素的对应关系如下表所示</a:t>
            </a:r>
            <a:r>
              <a:rPr lang="en-US" altLang="zh-CN"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graphicFrame>
        <p:nvGraphicFramePr>
          <p:cNvPr id="5" name="表格 4">
            <a:extLst>
              <a:ext uri="{FF2B5EF4-FFF2-40B4-BE49-F238E27FC236}">
                <a16:creationId xmlns:a16="http://schemas.microsoft.com/office/drawing/2014/main" id="{25A3F264-701C-4C24-A804-4F926C03A342}"/>
              </a:ext>
            </a:extLst>
          </p:cNvPr>
          <p:cNvGraphicFramePr>
            <a:graphicFrameLocks noGrp="1"/>
          </p:cNvGraphicFramePr>
          <p:nvPr>
            <p:extLst>
              <p:ext uri="{D42A27DB-BD31-4B8C-83A1-F6EECF244321}">
                <p14:modId xmlns:p14="http://schemas.microsoft.com/office/powerpoint/2010/main" val="1066714272"/>
              </p:ext>
            </p:extLst>
          </p:nvPr>
        </p:nvGraphicFramePr>
        <p:xfrm>
          <a:off x="1002590" y="4070300"/>
          <a:ext cx="3733799" cy="1214438"/>
        </p:xfrm>
        <a:graphic>
          <a:graphicData uri="http://schemas.openxmlformats.org/drawingml/2006/table">
            <a:tbl>
              <a:tblPr/>
              <a:tblGrid>
                <a:gridCol w="371412">
                  <a:extLst>
                    <a:ext uri="{9D8B030D-6E8A-4147-A177-3AD203B41FA5}">
                      <a16:colId xmlns:a16="http://schemas.microsoft.com/office/drawing/2014/main" val="20000"/>
                    </a:ext>
                  </a:extLst>
                </a:gridCol>
                <a:gridCol w="371412">
                  <a:extLst>
                    <a:ext uri="{9D8B030D-6E8A-4147-A177-3AD203B41FA5}">
                      <a16:colId xmlns:a16="http://schemas.microsoft.com/office/drawing/2014/main" val="20001"/>
                    </a:ext>
                  </a:extLst>
                </a:gridCol>
                <a:gridCol w="371412">
                  <a:extLst>
                    <a:ext uri="{9D8B030D-6E8A-4147-A177-3AD203B41FA5}">
                      <a16:colId xmlns:a16="http://schemas.microsoft.com/office/drawing/2014/main" val="20002"/>
                    </a:ext>
                  </a:extLst>
                </a:gridCol>
                <a:gridCol w="371412">
                  <a:extLst>
                    <a:ext uri="{9D8B030D-6E8A-4147-A177-3AD203B41FA5}">
                      <a16:colId xmlns:a16="http://schemas.microsoft.com/office/drawing/2014/main" val="20003"/>
                    </a:ext>
                  </a:extLst>
                </a:gridCol>
                <a:gridCol w="371412">
                  <a:extLst>
                    <a:ext uri="{9D8B030D-6E8A-4147-A177-3AD203B41FA5}">
                      <a16:colId xmlns:a16="http://schemas.microsoft.com/office/drawing/2014/main" val="20004"/>
                    </a:ext>
                  </a:extLst>
                </a:gridCol>
                <a:gridCol w="391091">
                  <a:extLst>
                    <a:ext uri="{9D8B030D-6E8A-4147-A177-3AD203B41FA5}">
                      <a16:colId xmlns:a16="http://schemas.microsoft.com/office/drawing/2014/main" val="20005"/>
                    </a:ext>
                  </a:extLst>
                </a:gridCol>
                <a:gridCol w="371412">
                  <a:extLst>
                    <a:ext uri="{9D8B030D-6E8A-4147-A177-3AD203B41FA5}">
                      <a16:colId xmlns:a16="http://schemas.microsoft.com/office/drawing/2014/main" val="20006"/>
                    </a:ext>
                  </a:extLst>
                </a:gridCol>
                <a:gridCol w="371412">
                  <a:extLst>
                    <a:ext uri="{9D8B030D-6E8A-4147-A177-3AD203B41FA5}">
                      <a16:colId xmlns:a16="http://schemas.microsoft.com/office/drawing/2014/main" val="20007"/>
                    </a:ext>
                  </a:extLst>
                </a:gridCol>
                <a:gridCol w="371412">
                  <a:extLst>
                    <a:ext uri="{9D8B030D-6E8A-4147-A177-3AD203B41FA5}">
                      <a16:colId xmlns:a16="http://schemas.microsoft.com/office/drawing/2014/main" val="20008"/>
                    </a:ext>
                  </a:extLst>
                </a:gridCol>
                <a:gridCol w="371412">
                  <a:extLst>
                    <a:ext uri="{9D8B030D-6E8A-4147-A177-3AD203B41FA5}">
                      <a16:colId xmlns:a16="http://schemas.microsoft.com/office/drawing/2014/main" val="20009"/>
                    </a:ext>
                  </a:extLst>
                </a:gridCol>
              </a:tblGrid>
              <a:tr h="607219">
                <a:tc>
                  <a:txBody>
                    <a:bodyPr/>
                    <a:lstStyle/>
                    <a:p>
                      <a:pPr algn="ctr">
                        <a:spcAft>
                          <a:spcPts val="0"/>
                        </a:spcAft>
                      </a:pPr>
                      <a:r>
                        <a:rPr lang="en-US" sz="1600" b="1" kern="100" dirty="0">
                          <a:latin typeface="Times New Roman"/>
                          <a:ea typeface="宋体"/>
                          <a:cs typeface="Times New Roman"/>
                        </a:rPr>
                        <a:t>1</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2</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3</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4</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5</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6</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7</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8</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9</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10</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7219">
                <a:tc>
                  <a:txBody>
                    <a:bodyPr/>
                    <a:lstStyle/>
                    <a:p>
                      <a:pPr algn="ctr">
                        <a:spcAft>
                          <a:spcPts val="0"/>
                        </a:spcAft>
                      </a:pPr>
                      <a:r>
                        <a:rPr lang="en-US" sz="1600" b="1" kern="100">
                          <a:latin typeface="Times New Roman"/>
                          <a:ea typeface="宋体"/>
                          <a:cs typeface="Times New Roman"/>
                        </a:rPr>
                        <a:t>15</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26</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34</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39</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45</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56</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a:latin typeface="Times New Roman"/>
                          <a:ea typeface="宋体"/>
                          <a:cs typeface="Times New Roman"/>
                        </a:rPr>
                        <a:t>58</a:t>
                      </a:r>
                      <a:endParaRPr lang="zh-CN" sz="1600" b="1" kern="10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63</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74</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latin typeface="Times New Roman"/>
                          <a:ea typeface="宋体"/>
                          <a:cs typeface="Times New Roman"/>
                        </a:rPr>
                        <a:t>76</a:t>
                      </a:r>
                      <a:endParaRPr lang="zh-CN" sz="1600" b="1" kern="100" dirty="0">
                        <a:latin typeface="Times New Roman"/>
                        <a:ea typeface="宋体"/>
                        <a:cs typeface="Times New Roman"/>
                      </a:endParaRPr>
                    </a:p>
                  </a:txBody>
                  <a:tcPr marL="68568" marR="685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a:extLst>
              <a:ext uri="{FF2B5EF4-FFF2-40B4-BE49-F238E27FC236}">
                <a16:creationId xmlns:a16="http://schemas.microsoft.com/office/drawing/2014/main" id="{18CF6EDA-FA8B-4B1F-ACB8-86532BE3EE49}"/>
              </a:ext>
            </a:extLst>
          </p:cNvPr>
          <p:cNvGrpSpPr>
            <a:grpSpLocks/>
          </p:cNvGrpSpPr>
          <p:nvPr/>
        </p:nvGrpSpPr>
        <p:grpSpPr bwMode="auto">
          <a:xfrm>
            <a:off x="5405948" y="3530430"/>
            <a:ext cx="2955925" cy="2082800"/>
            <a:chOff x="2100" y="8423"/>
            <a:chExt cx="2271" cy="1716"/>
          </a:xfrm>
        </p:grpSpPr>
        <p:grpSp>
          <p:nvGrpSpPr>
            <p:cNvPr id="41001" name="Group 3">
              <a:extLst>
                <a:ext uri="{FF2B5EF4-FFF2-40B4-BE49-F238E27FC236}">
                  <a16:creationId xmlns:a16="http://schemas.microsoft.com/office/drawing/2014/main" id="{23B22C35-CCCF-4DCF-8C30-482830A8C135}"/>
                </a:ext>
              </a:extLst>
            </p:cNvPr>
            <p:cNvGrpSpPr>
              <a:grpSpLocks/>
            </p:cNvGrpSpPr>
            <p:nvPr/>
          </p:nvGrpSpPr>
          <p:grpSpPr bwMode="auto">
            <a:xfrm>
              <a:off x="3737" y="9600"/>
              <a:ext cx="634" cy="480"/>
              <a:chOff x="5790" y="6854"/>
              <a:chExt cx="634" cy="480"/>
            </a:xfrm>
          </p:grpSpPr>
          <p:sp>
            <p:nvSpPr>
              <p:cNvPr id="41038" name="Oval 4">
                <a:extLst>
                  <a:ext uri="{FF2B5EF4-FFF2-40B4-BE49-F238E27FC236}">
                    <a16:creationId xmlns:a16="http://schemas.microsoft.com/office/drawing/2014/main" id="{21BDF8E4-98CE-4F48-987C-7F55A0430F34}"/>
                  </a:ext>
                </a:extLst>
              </p:cNvPr>
              <p:cNvSpPr>
                <a:spLocks noChangeArrowheads="1"/>
              </p:cNvSpPr>
              <p:nvPr/>
            </p:nvSpPr>
            <p:spPr bwMode="auto">
              <a:xfrm>
                <a:off x="5790" y="688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9" name="Text Box 5">
                <a:extLst>
                  <a:ext uri="{FF2B5EF4-FFF2-40B4-BE49-F238E27FC236}">
                    <a16:creationId xmlns:a16="http://schemas.microsoft.com/office/drawing/2014/main" id="{FC5510E0-19F6-4728-992B-D33A9F5B5DFB}"/>
                  </a:ext>
                </a:extLst>
              </p:cNvPr>
              <p:cNvSpPr txBox="1">
                <a:spLocks noChangeArrowheads="1"/>
              </p:cNvSpPr>
              <p:nvPr/>
            </p:nvSpPr>
            <p:spPr bwMode="auto">
              <a:xfrm>
                <a:off x="5808" y="6854"/>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10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2" name="Group 6">
              <a:extLst>
                <a:ext uri="{FF2B5EF4-FFF2-40B4-BE49-F238E27FC236}">
                  <a16:creationId xmlns:a16="http://schemas.microsoft.com/office/drawing/2014/main" id="{B82A9F6C-CE77-4685-A2D5-4C382393B676}"/>
                </a:ext>
              </a:extLst>
            </p:cNvPr>
            <p:cNvGrpSpPr>
              <a:grpSpLocks/>
            </p:cNvGrpSpPr>
            <p:nvPr/>
          </p:nvGrpSpPr>
          <p:grpSpPr bwMode="auto">
            <a:xfrm>
              <a:off x="3135" y="9644"/>
              <a:ext cx="633" cy="495"/>
              <a:chOff x="7184" y="7154"/>
              <a:chExt cx="633" cy="495"/>
            </a:xfrm>
          </p:grpSpPr>
          <p:sp>
            <p:nvSpPr>
              <p:cNvPr id="41036" name="Oval 7">
                <a:extLst>
                  <a:ext uri="{FF2B5EF4-FFF2-40B4-BE49-F238E27FC236}">
                    <a16:creationId xmlns:a16="http://schemas.microsoft.com/office/drawing/2014/main" id="{59001817-3216-4B1F-BE3C-13441A669766}"/>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7" name="Text Box 8">
                <a:extLst>
                  <a:ext uri="{FF2B5EF4-FFF2-40B4-BE49-F238E27FC236}">
                    <a16:creationId xmlns:a16="http://schemas.microsoft.com/office/drawing/2014/main" id="{F0EE0040-A6E7-432C-8470-D190C100C072}"/>
                  </a:ext>
                </a:extLst>
              </p:cNvPr>
              <p:cNvSpPr txBox="1">
                <a:spLocks noChangeArrowheads="1"/>
              </p:cNvSpPr>
              <p:nvPr/>
            </p:nvSpPr>
            <p:spPr bwMode="auto">
              <a:xfrm>
                <a:off x="7201" y="7169"/>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7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3" name="Group 9">
              <a:extLst>
                <a:ext uri="{FF2B5EF4-FFF2-40B4-BE49-F238E27FC236}">
                  <a16:creationId xmlns:a16="http://schemas.microsoft.com/office/drawing/2014/main" id="{C1FFDD02-5543-49C8-A9BA-08D521035EA1}"/>
                </a:ext>
              </a:extLst>
            </p:cNvPr>
            <p:cNvGrpSpPr>
              <a:grpSpLocks/>
            </p:cNvGrpSpPr>
            <p:nvPr/>
          </p:nvGrpSpPr>
          <p:grpSpPr bwMode="auto">
            <a:xfrm>
              <a:off x="2799" y="9654"/>
              <a:ext cx="639" cy="485"/>
              <a:chOff x="7184" y="7154"/>
              <a:chExt cx="639" cy="485"/>
            </a:xfrm>
          </p:grpSpPr>
          <p:sp>
            <p:nvSpPr>
              <p:cNvPr id="41034" name="Oval 10">
                <a:extLst>
                  <a:ext uri="{FF2B5EF4-FFF2-40B4-BE49-F238E27FC236}">
                    <a16:creationId xmlns:a16="http://schemas.microsoft.com/office/drawing/2014/main" id="{DBF8C054-DC0C-40D5-95C0-26AA2ECD9228}"/>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5" name="Text Box 11">
                <a:extLst>
                  <a:ext uri="{FF2B5EF4-FFF2-40B4-BE49-F238E27FC236}">
                    <a16:creationId xmlns:a16="http://schemas.microsoft.com/office/drawing/2014/main" id="{45D3D082-0ED2-4003-8507-B511CCDD0859}"/>
                  </a:ext>
                </a:extLst>
              </p:cNvPr>
              <p:cNvSpPr txBox="1">
                <a:spLocks noChangeArrowheads="1"/>
              </p:cNvSpPr>
              <p:nvPr/>
            </p:nvSpPr>
            <p:spPr bwMode="auto">
              <a:xfrm>
                <a:off x="7207" y="7159"/>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dirty="0">
                    <a:latin typeface="Calibri" panose="020F0502020204030204" pitchFamily="34" charset="0"/>
                  </a:rPr>
                  <a:t>4	</a:t>
                </a:r>
                <a:endParaRPr lang="en-US" altLang="zh-CN" sz="1600" b="1" dirty="0">
                  <a:latin typeface="Times New Roman" panose="02020603050405020304" pitchFamily="18" charset="0"/>
                </a:endParaRPr>
              </a:p>
              <a:p>
                <a:pPr eaLnBrk="1" hangingPunct="1">
                  <a:spcBef>
                    <a:spcPct val="0"/>
                  </a:spcBef>
                  <a:buClrTx/>
                  <a:buSzTx/>
                  <a:buFontTx/>
                  <a:buNone/>
                </a:pPr>
                <a:endParaRPr lang="zh-CN" altLang="zh-CN" sz="1600" b="1" dirty="0"/>
              </a:p>
            </p:txBody>
          </p:sp>
        </p:grpSp>
        <p:grpSp>
          <p:nvGrpSpPr>
            <p:cNvPr id="41004" name="Group 12">
              <a:extLst>
                <a:ext uri="{FF2B5EF4-FFF2-40B4-BE49-F238E27FC236}">
                  <a16:creationId xmlns:a16="http://schemas.microsoft.com/office/drawing/2014/main" id="{456CA785-6B89-449B-A096-37DDF71500A3}"/>
                </a:ext>
              </a:extLst>
            </p:cNvPr>
            <p:cNvGrpSpPr>
              <a:grpSpLocks/>
            </p:cNvGrpSpPr>
            <p:nvPr/>
          </p:nvGrpSpPr>
          <p:grpSpPr bwMode="auto">
            <a:xfrm>
              <a:off x="2822" y="8423"/>
              <a:ext cx="616" cy="480"/>
              <a:chOff x="7211" y="7138"/>
              <a:chExt cx="616" cy="480"/>
            </a:xfrm>
          </p:grpSpPr>
          <p:sp>
            <p:nvSpPr>
              <p:cNvPr id="41032" name="Oval 13">
                <a:extLst>
                  <a:ext uri="{FF2B5EF4-FFF2-40B4-BE49-F238E27FC236}">
                    <a16:creationId xmlns:a16="http://schemas.microsoft.com/office/drawing/2014/main" id="{C2E4C8B7-3DE2-4234-B5EA-9EC9A136AE03}"/>
                  </a:ext>
                </a:extLst>
              </p:cNvPr>
              <p:cNvSpPr>
                <a:spLocks noChangeArrowheads="1"/>
              </p:cNvSpPr>
              <p:nvPr/>
            </p:nvSpPr>
            <p:spPr bwMode="auto">
              <a:xfrm>
                <a:off x="7211" y="7138"/>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3" name="Text Box 14">
                <a:extLst>
                  <a:ext uri="{FF2B5EF4-FFF2-40B4-BE49-F238E27FC236}">
                    <a16:creationId xmlns:a16="http://schemas.microsoft.com/office/drawing/2014/main" id="{B9CD6408-B5AA-478D-9CAE-273ED98883AF}"/>
                  </a:ext>
                </a:extLst>
              </p:cNvPr>
              <p:cNvSpPr txBox="1">
                <a:spLocks noChangeArrowheads="1"/>
              </p:cNvSpPr>
              <p:nvPr/>
            </p:nvSpPr>
            <p:spPr bwMode="auto">
              <a:xfrm>
                <a:off x="7211" y="7138"/>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5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5" name="Group 15">
              <a:extLst>
                <a:ext uri="{FF2B5EF4-FFF2-40B4-BE49-F238E27FC236}">
                  <a16:creationId xmlns:a16="http://schemas.microsoft.com/office/drawing/2014/main" id="{DA4A75E3-2569-4E09-86AD-BFB1683E1FEA}"/>
                </a:ext>
              </a:extLst>
            </p:cNvPr>
            <p:cNvGrpSpPr>
              <a:grpSpLocks/>
            </p:cNvGrpSpPr>
            <p:nvPr/>
          </p:nvGrpSpPr>
          <p:grpSpPr bwMode="auto">
            <a:xfrm>
              <a:off x="2967" y="9170"/>
              <a:ext cx="636" cy="498"/>
              <a:chOff x="7184" y="7154"/>
              <a:chExt cx="636" cy="498"/>
            </a:xfrm>
          </p:grpSpPr>
          <p:sp>
            <p:nvSpPr>
              <p:cNvPr id="41030" name="Oval 16">
                <a:extLst>
                  <a:ext uri="{FF2B5EF4-FFF2-40B4-BE49-F238E27FC236}">
                    <a16:creationId xmlns:a16="http://schemas.microsoft.com/office/drawing/2014/main" id="{903B8EA1-3F35-46D4-8D11-3BC3A3EB85B1}"/>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31" name="Text Box 17">
                <a:extLst>
                  <a:ext uri="{FF2B5EF4-FFF2-40B4-BE49-F238E27FC236}">
                    <a16:creationId xmlns:a16="http://schemas.microsoft.com/office/drawing/2014/main" id="{EA7D56B6-4663-4946-9A35-7B8C809A779A}"/>
                  </a:ext>
                </a:extLst>
              </p:cNvPr>
              <p:cNvSpPr txBox="1">
                <a:spLocks noChangeArrowheads="1"/>
              </p:cNvSpPr>
              <p:nvPr/>
            </p:nvSpPr>
            <p:spPr bwMode="auto">
              <a:xfrm>
                <a:off x="7204" y="7172"/>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6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6" name="Group 18">
              <a:extLst>
                <a:ext uri="{FF2B5EF4-FFF2-40B4-BE49-F238E27FC236}">
                  <a16:creationId xmlns:a16="http://schemas.microsoft.com/office/drawing/2014/main" id="{A23B4584-912F-48F0-9840-4BA0DBEEF8DE}"/>
                </a:ext>
              </a:extLst>
            </p:cNvPr>
            <p:cNvGrpSpPr>
              <a:grpSpLocks/>
            </p:cNvGrpSpPr>
            <p:nvPr/>
          </p:nvGrpSpPr>
          <p:grpSpPr bwMode="auto">
            <a:xfrm>
              <a:off x="3522" y="9175"/>
              <a:ext cx="630" cy="493"/>
              <a:chOff x="7184" y="7154"/>
              <a:chExt cx="630" cy="493"/>
            </a:xfrm>
          </p:grpSpPr>
          <p:sp>
            <p:nvSpPr>
              <p:cNvPr id="41028" name="Oval 19">
                <a:extLst>
                  <a:ext uri="{FF2B5EF4-FFF2-40B4-BE49-F238E27FC236}">
                    <a16:creationId xmlns:a16="http://schemas.microsoft.com/office/drawing/2014/main" id="{192969C1-7FB1-4930-830D-C83404C11AC8}"/>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9" name="Text Box 20">
                <a:extLst>
                  <a:ext uri="{FF2B5EF4-FFF2-40B4-BE49-F238E27FC236}">
                    <a16:creationId xmlns:a16="http://schemas.microsoft.com/office/drawing/2014/main" id="{87385814-1856-45BE-9567-490C6DEF8E37}"/>
                  </a:ext>
                </a:extLst>
              </p:cNvPr>
              <p:cNvSpPr txBox="1">
                <a:spLocks noChangeArrowheads="1"/>
              </p:cNvSpPr>
              <p:nvPr/>
            </p:nvSpPr>
            <p:spPr bwMode="auto">
              <a:xfrm>
                <a:off x="7198" y="7167"/>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9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7" name="Group 21">
              <a:extLst>
                <a:ext uri="{FF2B5EF4-FFF2-40B4-BE49-F238E27FC236}">
                  <a16:creationId xmlns:a16="http://schemas.microsoft.com/office/drawing/2014/main" id="{170FE38E-FF56-4CAE-8908-A0BFE199A8AB}"/>
                </a:ext>
              </a:extLst>
            </p:cNvPr>
            <p:cNvGrpSpPr>
              <a:grpSpLocks/>
            </p:cNvGrpSpPr>
            <p:nvPr/>
          </p:nvGrpSpPr>
          <p:grpSpPr bwMode="auto">
            <a:xfrm>
              <a:off x="3253" y="8738"/>
              <a:ext cx="624" cy="518"/>
              <a:chOff x="7184" y="7154"/>
              <a:chExt cx="624" cy="518"/>
            </a:xfrm>
          </p:grpSpPr>
          <p:sp>
            <p:nvSpPr>
              <p:cNvPr id="41026" name="Oval 22">
                <a:extLst>
                  <a:ext uri="{FF2B5EF4-FFF2-40B4-BE49-F238E27FC236}">
                    <a16:creationId xmlns:a16="http://schemas.microsoft.com/office/drawing/2014/main" id="{9955AC14-362C-42AD-9EF5-764CDC7B8FE2}"/>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7" name="Text Box 23">
                <a:extLst>
                  <a:ext uri="{FF2B5EF4-FFF2-40B4-BE49-F238E27FC236}">
                    <a16:creationId xmlns:a16="http://schemas.microsoft.com/office/drawing/2014/main" id="{81AFE27E-EECE-4E93-96E6-9C94AE94F6A6}"/>
                  </a:ext>
                </a:extLst>
              </p:cNvPr>
              <p:cNvSpPr txBox="1">
                <a:spLocks noChangeArrowheads="1"/>
              </p:cNvSpPr>
              <p:nvPr/>
            </p:nvSpPr>
            <p:spPr bwMode="auto">
              <a:xfrm>
                <a:off x="7192" y="7192"/>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8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grpSp>
          <p:nvGrpSpPr>
            <p:cNvPr id="41008" name="Group 24">
              <a:extLst>
                <a:ext uri="{FF2B5EF4-FFF2-40B4-BE49-F238E27FC236}">
                  <a16:creationId xmlns:a16="http://schemas.microsoft.com/office/drawing/2014/main" id="{7A80AD93-2C32-4144-B26F-B40BCF96DE5E}"/>
                </a:ext>
              </a:extLst>
            </p:cNvPr>
            <p:cNvGrpSpPr>
              <a:grpSpLocks/>
            </p:cNvGrpSpPr>
            <p:nvPr/>
          </p:nvGrpSpPr>
          <p:grpSpPr bwMode="auto">
            <a:xfrm>
              <a:off x="2100" y="9129"/>
              <a:ext cx="625" cy="480"/>
              <a:chOff x="7184" y="7134"/>
              <a:chExt cx="625" cy="480"/>
            </a:xfrm>
          </p:grpSpPr>
          <p:sp>
            <p:nvSpPr>
              <p:cNvPr id="41024" name="Oval 25">
                <a:extLst>
                  <a:ext uri="{FF2B5EF4-FFF2-40B4-BE49-F238E27FC236}">
                    <a16:creationId xmlns:a16="http://schemas.microsoft.com/office/drawing/2014/main" id="{0CE665EC-0768-45AD-A72A-982E04B7B646}"/>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5" name="Text Box 26">
                <a:extLst>
                  <a:ext uri="{FF2B5EF4-FFF2-40B4-BE49-F238E27FC236}">
                    <a16:creationId xmlns:a16="http://schemas.microsoft.com/office/drawing/2014/main" id="{A80153BC-484B-4732-B758-0E1AB7048B28}"/>
                  </a:ext>
                </a:extLst>
              </p:cNvPr>
              <p:cNvSpPr txBox="1">
                <a:spLocks noChangeArrowheads="1"/>
              </p:cNvSpPr>
              <p:nvPr/>
            </p:nvSpPr>
            <p:spPr bwMode="auto">
              <a:xfrm>
                <a:off x="7193" y="7134"/>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dirty="0">
                    <a:latin typeface="Calibri" panose="020F0502020204030204" pitchFamily="34" charset="0"/>
                  </a:rPr>
                  <a:t>1	</a:t>
                </a:r>
                <a:endParaRPr lang="en-US" altLang="zh-CN" sz="1600" b="1" dirty="0">
                  <a:latin typeface="Times New Roman" panose="02020603050405020304" pitchFamily="18" charset="0"/>
                </a:endParaRPr>
              </a:p>
              <a:p>
                <a:pPr eaLnBrk="1" hangingPunct="1">
                  <a:spcBef>
                    <a:spcPct val="0"/>
                  </a:spcBef>
                  <a:buClrTx/>
                  <a:buSzTx/>
                  <a:buFontTx/>
                  <a:buNone/>
                </a:pPr>
                <a:endParaRPr lang="zh-CN" altLang="zh-CN" sz="1600" b="1" dirty="0"/>
              </a:p>
            </p:txBody>
          </p:sp>
        </p:grpSp>
        <p:grpSp>
          <p:nvGrpSpPr>
            <p:cNvPr id="41009" name="Group 27">
              <a:extLst>
                <a:ext uri="{FF2B5EF4-FFF2-40B4-BE49-F238E27FC236}">
                  <a16:creationId xmlns:a16="http://schemas.microsoft.com/office/drawing/2014/main" id="{C93B1498-1D9E-4241-9347-D013210D849D}"/>
                </a:ext>
              </a:extLst>
            </p:cNvPr>
            <p:cNvGrpSpPr>
              <a:grpSpLocks/>
            </p:cNvGrpSpPr>
            <p:nvPr/>
          </p:nvGrpSpPr>
          <p:grpSpPr bwMode="auto">
            <a:xfrm>
              <a:off x="2391" y="8717"/>
              <a:ext cx="663" cy="480"/>
              <a:chOff x="7184" y="7140"/>
              <a:chExt cx="663" cy="480"/>
            </a:xfrm>
          </p:grpSpPr>
          <p:sp>
            <p:nvSpPr>
              <p:cNvPr id="41022" name="Oval 28">
                <a:extLst>
                  <a:ext uri="{FF2B5EF4-FFF2-40B4-BE49-F238E27FC236}">
                    <a16:creationId xmlns:a16="http://schemas.microsoft.com/office/drawing/2014/main" id="{60357560-6388-47CE-A25C-F92B13DF5953}"/>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3" name="Text Box 29">
                <a:extLst>
                  <a:ext uri="{FF2B5EF4-FFF2-40B4-BE49-F238E27FC236}">
                    <a16:creationId xmlns:a16="http://schemas.microsoft.com/office/drawing/2014/main" id="{1DE539DD-B966-4B4D-ABA0-9873239021F7}"/>
                  </a:ext>
                </a:extLst>
              </p:cNvPr>
              <p:cNvSpPr txBox="1">
                <a:spLocks noChangeArrowheads="1"/>
              </p:cNvSpPr>
              <p:nvPr/>
            </p:nvSpPr>
            <p:spPr bwMode="auto">
              <a:xfrm>
                <a:off x="7231" y="7140"/>
                <a:ext cx="61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dirty="0">
                    <a:latin typeface="Calibri" panose="020F0502020204030204" pitchFamily="34" charset="0"/>
                  </a:rPr>
                  <a:t>2	</a:t>
                </a:r>
                <a:endParaRPr lang="en-US" altLang="zh-CN" sz="1600" b="1" dirty="0">
                  <a:latin typeface="Times New Roman" panose="02020603050405020304" pitchFamily="18" charset="0"/>
                </a:endParaRPr>
              </a:p>
              <a:p>
                <a:pPr eaLnBrk="1" hangingPunct="1">
                  <a:spcBef>
                    <a:spcPct val="0"/>
                  </a:spcBef>
                  <a:buClrTx/>
                  <a:buSzTx/>
                  <a:buFontTx/>
                  <a:buNone/>
                </a:pPr>
                <a:endParaRPr lang="zh-CN" altLang="zh-CN" sz="1600" b="1" dirty="0"/>
              </a:p>
            </p:txBody>
          </p:sp>
        </p:grpSp>
        <p:grpSp>
          <p:nvGrpSpPr>
            <p:cNvPr id="41010" name="Group 30">
              <a:extLst>
                <a:ext uri="{FF2B5EF4-FFF2-40B4-BE49-F238E27FC236}">
                  <a16:creationId xmlns:a16="http://schemas.microsoft.com/office/drawing/2014/main" id="{0F4EB8B0-F90B-41B5-8974-B7846638D8A2}"/>
                </a:ext>
              </a:extLst>
            </p:cNvPr>
            <p:cNvGrpSpPr>
              <a:grpSpLocks/>
            </p:cNvGrpSpPr>
            <p:nvPr/>
          </p:nvGrpSpPr>
          <p:grpSpPr bwMode="auto">
            <a:xfrm>
              <a:off x="2603" y="9174"/>
              <a:ext cx="616" cy="553"/>
              <a:chOff x="7161" y="7154"/>
              <a:chExt cx="616" cy="553"/>
            </a:xfrm>
          </p:grpSpPr>
          <p:sp>
            <p:nvSpPr>
              <p:cNvPr id="41020" name="Oval 31">
                <a:extLst>
                  <a:ext uri="{FF2B5EF4-FFF2-40B4-BE49-F238E27FC236}">
                    <a16:creationId xmlns:a16="http://schemas.microsoft.com/office/drawing/2014/main" id="{A57C7815-43EA-4C97-85AC-F87F720D8916}"/>
                  </a:ext>
                </a:extLst>
              </p:cNvPr>
              <p:cNvSpPr>
                <a:spLocks noChangeArrowheads="1"/>
              </p:cNvSpPr>
              <p:nvPr/>
            </p:nvSpPr>
            <p:spPr bwMode="auto">
              <a:xfrm>
                <a:off x="7184" y="7154"/>
                <a:ext cx="282" cy="285"/>
              </a:xfrm>
              <a:prstGeom prst="ellipse">
                <a:avLst/>
              </a:prstGeom>
              <a:solidFill>
                <a:srgbClr val="FFFFFF"/>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600" b="1"/>
              </a:p>
            </p:txBody>
          </p:sp>
          <p:sp>
            <p:nvSpPr>
              <p:cNvPr id="41021" name="Text Box 32">
                <a:extLst>
                  <a:ext uri="{FF2B5EF4-FFF2-40B4-BE49-F238E27FC236}">
                    <a16:creationId xmlns:a16="http://schemas.microsoft.com/office/drawing/2014/main" id="{3675C4D4-5ACD-4C8F-B8FD-8D374254BBBF}"/>
                  </a:ext>
                </a:extLst>
              </p:cNvPr>
              <p:cNvSpPr txBox="1">
                <a:spLocks noChangeArrowheads="1"/>
              </p:cNvSpPr>
              <p:nvPr/>
            </p:nvSpPr>
            <p:spPr bwMode="auto">
              <a:xfrm>
                <a:off x="7161" y="7168"/>
                <a:ext cx="616"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600" b="1">
                    <a:latin typeface="Calibri" panose="020F0502020204030204" pitchFamily="34" charset="0"/>
                  </a:rPr>
                  <a:t>3	</a:t>
                </a:r>
                <a:endParaRPr lang="en-US" altLang="zh-CN" sz="1600" b="1">
                  <a:latin typeface="Times New Roman" panose="02020603050405020304" pitchFamily="18" charset="0"/>
                </a:endParaRPr>
              </a:p>
              <a:p>
                <a:pPr eaLnBrk="1" hangingPunct="1">
                  <a:spcBef>
                    <a:spcPct val="0"/>
                  </a:spcBef>
                  <a:buClrTx/>
                  <a:buSzTx/>
                  <a:buFontTx/>
                  <a:buNone/>
                </a:pPr>
                <a:endParaRPr lang="zh-CN" altLang="zh-CN" sz="1600" b="1"/>
              </a:p>
            </p:txBody>
          </p:sp>
        </p:grpSp>
        <p:sp>
          <p:nvSpPr>
            <p:cNvPr id="41011" name="Line 33">
              <a:extLst>
                <a:ext uri="{FF2B5EF4-FFF2-40B4-BE49-F238E27FC236}">
                  <a16:creationId xmlns:a16="http://schemas.microsoft.com/office/drawing/2014/main" id="{535DF083-31B0-4B52-B0B5-76C5E7DC1A0B}"/>
                </a:ext>
              </a:extLst>
            </p:cNvPr>
            <p:cNvSpPr>
              <a:spLocks noChangeShapeType="1"/>
            </p:cNvSpPr>
            <p:nvPr/>
          </p:nvSpPr>
          <p:spPr bwMode="auto">
            <a:xfrm flipH="1">
              <a:off x="2652" y="8652"/>
              <a:ext cx="162" cy="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2" name="Line 34">
              <a:extLst>
                <a:ext uri="{FF2B5EF4-FFF2-40B4-BE49-F238E27FC236}">
                  <a16:creationId xmlns:a16="http://schemas.microsoft.com/office/drawing/2014/main" id="{404A3B6C-8C07-495C-85AB-D54FF6E358BB}"/>
                </a:ext>
              </a:extLst>
            </p:cNvPr>
            <p:cNvSpPr>
              <a:spLocks noChangeShapeType="1"/>
            </p:cNvSpPr>
            <p:nvPr/>
          </p:nvSpPr>
          <p:spPr bwMode="auto">
            <a:xfrm>
              <a:off x="3065" y="8634"/>
              <a:ext cx="193" cy="1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3" name="Line 35">
              <a:extLst>
                <a:ext uri="{FF2B5EF4-FFF2-40B4-BE49-F238E27FC236}">
                  <a16:creationId xmlns:a16="http://schemas.microsoft.com/office/drawing/2014/main" id="{0148295D-8568-469D-B587-0384A5844203}"/>
                </a:ext>
              </a:extLst>
            </p:cNvPr>
            <p:cNvSpPr>
              <a:spLocks noChangeShapeType="1"/>
            </p:cNvSpPr>
            <p:nvPr/>
          </p:nvSpPr>
          <p:spPr bwMode="auto">
            <a:xfrm flipH="1">
              <a:off x="2324" y="8975"/>
              <a:ext cx="94" cy="1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4" name="Line 36">
              <a:extLst>
                <a:ext uri="{FF2B5EF4-FFF2-40B4-BE49-F238E27FC236}">
                  <a16:creationId xmlns:a16="http://schemas.microsoft.com/office/drawing/2014/main" id="{ED0C0B78-15C1-4AC4-BFE9-196301E3D563}"/>
                </a:ext>
              </a:extLst>
            </p:cNvPr>
            <p:cNvSpPr>
              <a:spLocks noChangeShapeType="1"/>
            </p:cNvSpPr>
            <p:nvPr/>
          </p:nvSpPr>
          <p:spPr bwMode="auto">
            <a:xfrm>
              <a:off x="2633" y="8978"/>
              <a:ext cx="66"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5" name="Line 37">
              <a:extLst>
                <a:ext uri="{FF2B5EF4-FFF2-40B4-BE49-F238E27FC236}">
                  <a16:creationId xmlns:a16="http://schemas.microsoft.com/office/drawing/2014/main" id="{D6EE7F66-6AED-47A3-92EB-C859B0BBAAFD}"/>
                </a:ext>
              </a:extLst>
            </p:cNvPr>
            <p:cNvSpPr>
              <a:spLocks noChangeShapeType="1"/>
            </p:cNvSpPr>
            <p:nvPr/>
          </p:nvSpPr>
          <p:spPr bwMode="auto">
            <a:xfrm>
              <a:off x="2813" y="9455"/>
              <a:ext cx="66"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6" name="Line 38">
              <a:extLst>
                <a:ext uri="{FF2B5EF4-FFF2-40B4-BE49-F238E27FC236}">
                  <a16:creationId xmlns:a16="http://schemas.microsoft.com/office/drawing/2014/main" id="{202CD3BB-E74C-4011-8D08-DA92495D691D}"/>
                </a:ext>
              </a:extLst>
            </p:cNvPr>
            <p:cNvSpPr>
              <a:spLocks noChangeShapeType="1"/>
            </p:cNvSpPr>
            <p:nvPr/>
          </p:nvSpPr>
          <p:spPr bwMode="auto">
            <a:xfrm flipH="1">
              <a:off x="3195" y="8993"/>
              <a:ext cx="94" cy="1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7" name="Line 39">
              <a:extLst>
                <a:ext uri="{FF2B5EF4-FFF2-40B4-BE49-F238E27FC236}">
                  <a16:creationId xmlns:a16="http://schemas.microsoft.com/office/drawing/2014/main" id="{B26E141F-0F27-46D0-AA79-8A929EC25A69}"/>
                </a:ext>
              </a:extLst>
            </p:cNvPr>
            <p:cNvSpPr>
              <a:spLocks noChangeShapeType="1"/>
            </p:cNvSpPr>
            <p:nvPr/>
          </p:nvSpPr>
          <p:spPr bwMode="auto">
            <a:xfrm>
              <a:off x="3488" y="9002"/>
              <a:ext cx="89"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8" name="Line 40">
              <a:extLst>
                <a:ext uri="{FF2B5EF4-FFF2-40B4-BE49-F238E27FC236}">
                  <a16:creationId xmlns:a16="http://schemas.microsoft.com/office/drawing/2014/main" id="{FB806412-D42E-4794-A49F-D3CDB3EDEA0A}"/>
                </a:ext>
              </a:extLst>
            </p:cNvPr>
            <p:cNvSpPr>
              <a:spLocks noChangeShapeType="1"/>
            </p:cNvSpPr>
            <p:nvPr/>
          </p:nvSpPr>
          <p:spPr bwMode="auto">
            <a:xfrm>
              <a:off x="3156" y="9449"/>
              <a:ext cx="89"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9" name="Line 41">
              <a:extLst>
                <a:ext uri="{FF2B5EF4-FFF2-40B4-BE49-F238E27FC236}">
                  <a16:creationId xmlns:a16="http://schemas.microsoft.com/office/drawing/2014/main" id="{752B4868-B7CF-4F58-B936-E541342CC8BA}"/>
                </a:ext>
              </a:extLst>
            </p:cNvPr>
            <p:cNvSpPr>
              <a:spLocks noChangeShapeType="1"/>
            </p:cNvSpPr>
            <p:nvPr/>
          </p:nvSpPr>
          <p:spPr bwMode="auto">
            <a:xfrm>
              <a:off x="3711" y="9456"/>
              <a:ext cx="89"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13" name="TextBox 45">
            <a:extLst>
              <a:ext uri="{FF2B5EF4-FFF2-40B4-BE49-F238E27FC236}">
                <a16:creationId xmlns:a16="http://schemas.microsoft.com/office/drawing/2014/main" id="{E6AB199E-B905-4A4E-967F-FD14D2CC317C}"/>
              </a:ext>
            </a:extLst>
          </p:cNvPr>
          <p:cNvSpPr txBox="1">
            <a:spLocks noChangeArrowheads="1"/>
          </p:cNvSpPr>
          <p:nvPr/>
        </p:nvSpPr>
        <p:spPr bwMode="auto">
          <a:xfrm>
            <a:off x="474739" y="5995894"/>
            <a:ext cx="68557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t>查找成功：</a:t>
            </a:r>
            <a:r>
              <a:rPr lang="en-US" altLang="zh-CN" sz="2400" dirty="0"/>
              <a:t>ASL=(</a:t>
            </a:r>
            <a:r>
              <a:rPr lang="en-US" altLang="zh-CN" sz="2400" dirty="0">
                <a:solidFill>
                  <a:srgbClr val="C00000"/>
                </a:solidFill>
                <a:effectLst>
                  <a:outerShdw blurRad="38100" dist="38100" dir="2700000" algn="tl">
                    <a:srgbClr val="000000">
                      <a:alpha val="43137"/>
                    </a:srgbClr>
                  </a:outerShdw>
                </a:effectLst>
              </a:rPr>
              <a:t>1</a:t>
            </a:r>
            <a:r>
              <a:rPr lang="zh-CN" altLang="en-US" sz="2400" dirty="0"/>
              <a:t>*</a:t>
            </a:r>
            <a:r>
              <a:rPr lang="en-US" altLang="zh-CN" sz="2400" dirty="0"/>
              <a:t>1+</a:t>
            </a:r>
            <a:r>
              <a:rPr lang="en-US" altLang="zh-CN" sz="2400" dirty="0">
                <a:solidFill>
                  <a:srgbClr val="C00000"/>
                </a:solidFill>
                <a:effectLst>
                  <a:outerShdw blurRad="38100" dist="38100" dir="2700000" algn="tl">
                    <a:srgbClr val="000000">
                      <a:alpha val="43137"/>
                    </a:srgbClr>
                  </a:outerShdw>
                </a:effectLst>
              </a:rPr>
              <a:t>2</a:t>
            </a:r>
            <a:r>
              <a:rPr lang="en-US" altLang="zh-CN" sz="2400" dirty="0"/>
              <a:t>*2+</a:t>
            </a:r>
            <a:r>
              <a:rPr lang="en-US" altLang="zh-CN" sz="2400" dirty="0">
                <a:solidFill>
                  <a:srgbClr val="C00000"/>
                </a:solidFill>
                <a:effectLst>
                  <a:outerShdw blurRad="38100" dist="38100" dir="2700000" algn="tl">
                    <a:srgbClr val="000000">
                      <a:alpha val="43137"/>
                    </a:srgbClr>
                  </a:outerShdw>
                </a:effectLst>
              </a:rPr>
              <a:t>3</a:t>
            </a:r>
            <a:r>
              <a:rPr lang="en-US" altLang="zh-CN" sz="2400" dirty="0"/>
              <a:t>*4+</a:t>
            </a:r>
            <a:r>
              <a:rPr lang="en-US" altLang="zh-CN" sz="2400" dirty="0">
                <a:solidFill>
                  <a:srgbClr val="C00000"/>
                </a:solidFill>
                <a:effectLst>
                  <a:outerShdw blurRad="38100" dist="38100" dir="2700000" algn="tl">
                    <a:srgbClr val="000000">
                      <a:alpha val="43137"/>
                    </a:srgbClr>
                  </a:outerShdw>
                </a:effectLst>
              </a:rPr>
              <a:t>4</a:t>
            </a:r>
            <a:r>
              <a:rPr lang="en-US" altLang="zh-CN" sz="2400" dirty="0"/>
              <a:t>*3)/10=29/10</a:t>
            </a:r>
          </a:p>
          <a:p>
            <a:pPr eaLnBrk="1" hangingPunct="1">
              <a:spcBef>
                <a:spcPct val="0"/>
              </a:spcBef>
              <a:buClrTx/>
              <a:buSzTx/>
              <a:buNone/>
            </a:pPr>
            <a:r>
              <a:rPr lang="zh-CN" altLang="en-US" sz="2400" dirty="0"/>
              <a:t>查找不成功：</a:t>
            </a:r>
            <a:r>
              <a:rPr lang="en-US" altLang="zh-CN" sz="2400" dirty="0"/>
              <a:t>ASL=(</a:t>
            </a:r>
            <a:r>
              <a:rPr lang="en-US" altLang="zh-CN" sz="2400" dirty="0">
                <a:solidFill>
                  <a:srgbClr val="C00000"/>
                </a:solidFill>
                <a:effectLst>
                  <a:outerShdw blurRad="38100" dist="38100" dir="2700000" algn="tl">
                    <a:srgbClr val="000000">
                      <a:alpha val="43137"/>
                    </a:srgbClr>
                  </a:outerShdw>
                </a:effectLst>
              </a:rPr>
              <a:t>3</a:t>
            </a:r>
            <a:r>
              <a:rPr lang="en-US" altLang="zh-CN" sz="2400" dirty="0"/>
              <a:t>*5+</a:t>
            </a:r>
            <a:r>
              <a:rPr lang="en-US" altLang="zh-CN" sz="2400" dirty="0">
                <a:solidFill>
                  <a:srgbClr val="C00000"/>
                </a:solidFill>
                <a:effectLst>
                  <a:outerShdw blurRad="38100" dist="38100" dir="2700000" algn="tl">
                    <a:srgbClr val="000000">
                      <a:alpha val="43137"/>
                    </a:srgbClr>
                  </a:outerShdw>
                </a:effectLst>
              </a:rPr>
              <a:t>4</a:t>
            </a:r>
            <a:r>
              <a:rPr lang="en-US" altLang="zh-CN" sz="2400" dirty="0"/>
              <a:t>*6)/11=39/11</a:t>
            </a:r>
            <a:endParaRPr lang="zh-CN" altLang="en-US" sz="2400" dirty="0"/>
          </a:p>
          <a:p>
            <a:pPr eaLnBrk="1" hangingPunct="1">
              <a:spcBef>
                <a:spcPct val="0"/>
              </a:spcBef>
              <a:buClrTx/>
              <a:buSzTx/>
              <a:buFontTx/>
              <a:buNone/>
            </a:pPr>
            <a:endParaRPr lang="zh-CN" altLang="en-US" sz="2400" dirty="0"/>
          </a:p>
        </p:txBody>
      </p:sp>
      <p:grpSp>
        <p:nvGrpSpPr>
          <p:cNvPr id="3" name="组合 2">
            <a:extLst>
              <a:ext uri="{FF2B5EF4-FFF2-40B4-BE49-F238E27FC236}">
                <a16:creationId xmlns:a16="http://schemas.microsoft.com/office/drawing/2014/main" id="{BD82ACAE-55F8-44D5-8BDA-EF50458FA2C5}"/>
              </a:ext>
            </a:extLst>
          </p:cNvPr>
          <p:cNvGrpSpPr/>
          <p:nvPr/>
        </p:nvGrpSpPr>
        <p:grpSpPr>
          <a:xfrm>
            <a:off x="5342965" y="4783024"/>
            <a:ext cx="105140" cy="583815"/>
            <a:chOff x="5050901" y="4757534"/>
            <a:chExt cx="105140" cy="583815"/>
          </a:xfrm>
        </p:grpSpPr>
        <p:sp>
          <p:nvSpPr>
            <p:cNvPr id="46" name="Rectangle 317">
              <a:extLst>
                <a:ext uri="{FF2B5EF4-FFF2-40B4-BE49-F238E27FC236}">
                  <a16:creationId xmlns:a16="http://schemas.microsoft.com/office/drawing/2014/main" id="{70C125DB-C14C-4FBD-BF4B-5C01502A4927}"/>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7" name="Line 333">
              <a:extLst>
                <a:ext uri="{FF2B5EF4-FFF2-40B4-BE49-F238E27FC236}">
                  <a16:creationId xmlns:a16="http://schemas.microsoft.com/office/drawing/2014/main" id="{64A9F496-DCE1-4908-BE11-31474B1A52EF}"/>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 name="组合 48">
            <a:extLst>
              <a:ext uri="{FF2B5EF4-FFF2-40B4-BE49-F238E27FC236}">
                <a16:creationId xmlns:a16="http://schemas.microsoft.com/office/drawing/2014/main" id="{6D59F7E5-3CFF-4EF4-A2AE-0D4AE581F0C1}"/>
              </a:ext>
            </a:extLst>
          </p:cNvPr>
          <p:cNvGrpSpPr/>
          <p:nvPr/>
        </p:nvGrpSpPr>
        <p:grpSpPr>
          <a:xfrm>
            <a:off x="6073812" y="4769066"/>
            <a:ext cx="105140" cy="583815"/>
            <a:chOff x="5050901" y="4757534"/>
            <a:chExt cx="105140" cy="583815"/>
          </a:xfrm>
        </p:grpSpPr>
        <p:sp>
          <p:nvSpPr>
            <p:cNvPr id="50" name="Rectangle 317">
              <a:extLst>
                <a:ext uri="{FF2B5EF4-FFF2-40B4-BE49-F238E27FC236}">
                  <a16:creationId xmlns:a16="http://schemas.microsoft.com/office/drawing/2014/main" id="{6F5D9859-C630-4DC8-9E44-DB95DB1E305E}"/>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1" name="Line 333">
              <a:extLst>
                <a:ext uri="{FF2B5EF4-FFF2-40B4-BE49-F238E27FC236}">
                  <a16:creationId xmlns:a16="http://schemas.microsoft.com/office/drawing/2014/main" id="{1F5EC411-ED78-405C-8AEF-488620338521}"/>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2" name="组合 51">
            <a:extLst>
              <a:ext uri="{FF2B5EF4-FFF2-40B4-BE49-F238E27FC236}">
                <a16:creationId xmlns:a16="http://schemas.microsoft.com/office/drawing/2014/main" id="{B234833B-BCA7-4E4F-ACAD-44FA00576A05}"/>
              </a:ext>
            </a:extLst>
          </p:cNvPr>
          <p:cNvGrpSpPr/>
          <p:nvPr/>
        </p:nvGrpSpPr>
        <p:grpSpPr>
          <a:xfrm>
            <a:off x="6642753" y="4787512"/>
            <a:ext cx="105140" cy="583815"/>
            <a:chOff x="5050901" y="4757534"/>
            <a:chExt cx="105140" cy="583815"/>
          </a:xfrm>
        </p:grpSpPr>
        <p:sp>
          <p:nvSpPr>
            <p:cNvPr id="53" name="Rectangle 317">
              <a:extLst>
                <a:ext uri="{FF2B5EF4-FFF2-40B4-BE49-F238E27FC236}">
                  <a16:creationId xmlns:a16="http://schemas.microsoft.com/office/drawing/2014/main" id="{798B934F-F988-4249-A5E1-B04E6236AFD9}"/>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4" name="Line 333">
              <a:extLst>
                <a:ext uri="{FF2B5EF4-FFF2-40B4-BE49-F238E27FC236}">
                  <a16:creationId xmlns:a16="http://schemas.microsoft.com/office/drawing/2014/main" id="{E8FB95CB-648C-4988-B2E3-9E1DADD83C1E}"/>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5" name="组合 54">
            <a:extLst>
              <a:ext uri="{FF2B5EF4-FFF2-40B4-BE49-F238E27FC236}">
                <a16:creationId xmlns:a16="http://schemas.microsoft.com/office/drawing/2014/main" id="{E72E15D7-0022-4F98-980E-8FE07F5B95DA}"/>
              </a:ext>
            </a:extLst>
          </p:cNvPr>
          <p:cNvGrpSpPr/>
          <p:nvPr/>
        </p:nvGrpSpPr>
        <p:grpSpPr>
          <a:xfrm>
            <a:off x="7315767" y="4772821"/>
            <a:ext cx="105140" cy="583815"/>
            <a:chOff x="5050901" y="4757534"/>
            <a:chExt cx="105140" cy="583815"/>
          </a:xfrm>
        </p:grpSpPr>
        <p:sp>
          <p:nvSpPr>
            <p:cNvPr id="56" name="Rectangle 317">
              <a:extLst>
                <a:ext uri="{FF2B5EF4-FFF2-40B4-BE49-F238E27FC236}">
                  <a16:creationId xmlns:a16="http://schemas.microsoft.com/office/drawing/2014/main" id="{10B3B04B-BEFC-4882-A286-7C832CB8CE36}"/>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57" name="Line 333">
              <a:extLst>
                <a:ext uri="{FF2B5EF4-FFF2-40B4-BE49-F238E27FC236}">
                  <a16:creationId xmlns:a16="http://schemas.microsoft.com/office/drawing/2014/main" id="{543C518F-5EDF-4F4D-87F1-E7E092ADA3BB}"/>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8" name="组合 57">
            <a:extLst>
              <a:ext uri="{FF2B5EF4-FFF2-40B4-BE49-F238E27FC236}">
                <a16:creationId xmlns:a16="http://schemas.microsoft.com/office/drawing/2014/main" id="{D04C7A0E-22A4-4014-B47C-9B5913F43FE0}"/>
              </a:ext>
            </a:extLst>
          </p:cNvPr>
          <p:cNvGrpSpPr/>
          <p:nvPr/>
        </p:nvGrpSpPr>
        <p:grpSpPr>
          <a:xfrm>
            <a:off x="6341286" y="5374235"/>
            <a:ext cx="105140" cy="583815"/>
            <a:chOff x="5050901" y="4757534"/>
            <a:chExt cx="105140" cy="583815"/>
          </a:xfrm>
        </p:grpSpPr>
        <p:sp>
          <p:nvSpPr>
            <p:cNvPr id="59" name="Rectangle 317">
              <a:extLst>
                <a:ext uri="{FF2B5EF4-FFF2-40B4-BE49-F238E27FC236}">
                  <a16:creationId xmlns:a16="http://schemas.microsoft.com/office/drawing/2014/main" id="{8E1829F9-0F5A-4EFD-8237-53E83C4EBD73}"/>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0" name="Line 333">
              <a:extLst>
                <a:ext uri="{FF2B5EF4-FFF2-40B4-BE49-F238E27FC236}">
                  <a16:creationId xmlns:a16="http://schemas.microsoft.com/office/drawing/2014/main" id="{7D4E5469-EAB3-4375-872C-288C6069D26B}"/>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 name="组合 60">
            <a:extLst>
              <a:ext uri="{FF2B5EF4-FFF2-40B4-BE49-F238E27FC236}">
                <a16:creationId xmlns:a16="http://schemas.microsoft.com/office/drawing/2014/main" id="{095E663B-76D4-40DC-A031-70B8250A8151}"/>
              </a:ext>
            </a:extLst>
          </p:cNvPr>
          <p:cNvGrpSpPr/>
          <p:nvPr/>
        </p:nvGrpSpPr>
        <p:grpSpPr>
          <a:xfrm>
            <a:off x="6850102" y="5358200"/>
            <a:ext cx="105140" cy="583815"/>
            <a:chOff x="5050901" y="4757534"/>
            <a:chExt cx="105140" cy="583815"/>
          </a:xfrm>
        </p:grpSpPr>
        <p:sp>
          <p:nvSpPr>
            <p:cNvPr id="62" name="Rectangle 317">
              <a:extLst>
                <a:ext uri="{FF2B5EF4-FFF2-40B4-BE49-F238E27FC236}">
                  <a16:creationId xmlns:a16="http://schemas.microsoft.com/office/drawing/2014/main" id="{56F13232-70AF-4D0D-885F-EE8B7D3C714C}"/>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3" name="Line 333">
              <a:extLst>
                <a:ext uri="{FF2B5EF4-FFF2-40B4-BE49-F238E27FC236}">
                  <a16:creationId xmlns:a16="http://schemas.microsoft.com/office/drawing/2014/main" id="{104B1DF4-AF75-43AA-952C-E67B5FEC71FA}"/>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 name="组合 63">
            <a:extLst>
              <a:ext uri="{FF2B5EF4-FFF2-40B4-BE49-F238E27FC236}">
                <a16:creationId xmlns:a16="http://schemas.microsoft.com/office/drawing/2014/main" id="{97DB8658-0E5E-40D1-8F69-9BD1DFB26114}"/>
              </a:ext>
            </a:extLst>
          </p:cNvPr>
          <p:cNvGrpSpPr/>
          <p:nvPr/>
        </p:nvGrpSpPr>
        <p:grpSpPr>
          <a:xfrm>
            <a:off x="7623868" y="5365737"/>
            <a:ext cx="105140" cy="583815"/>
            <a:chOff x="5050901" y="4757534"/>
            <a:chExt cx="105140" cy="583815"/>
          </a:xfrm>
        </p:grpSpPr>
        <p:sp>
          <p:nvSpPr>
            <p:cNvPr id="65" name="Rectangle 317">
              <a:extLst>
                <a:ext uri="{FF2B5EF4-FFF2-40B4-BE49-F238E27FC236}">
                  <a16:creationId xmlns:a16="http://schemas.microsoft.com/office/drawing/2014/main" id="{83E0DB12-8850-4F93-A500-2F13A01A0A00}"/>
                </a:ext>
              </a:extLst>
            </p:cNvPr>
            <p:cNvSpPr>
              <a:spLocks noChangeArrowheads="1"/>
            </p:cNvSpPr>
            <p:nvPr/>
          </p:nvSpPr>
          <p:spPr bwMode="auto">
            <a:xfrm>
              <a:off x="5050901" y="5024124"/>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6" name="Line 333">
              <a:extLst>
                <a:ext uri="{FF2B5EF4-FFF2-40B4-BE49-F238E27FC236}">
                  <a16:creationId xmlns:a16="http://schemas.microsoft.com/office/drawing/2014/main" id="{37A93DA3-7852-4192-A84D-44161EFB4032}"/>
                </a:ext>
              </a:extLst>
            </p:cNvPr>
            <p:cNvSpPr>
              <a:spLocks noChangeShapeType="1"/>
            </p:cNvSpPr>
            <p:nvPr/>
          </p:nvSpPr>
          <p:spPr bwMode="auto">
            <a:xfrm flipH="1">
              <a:off x="5089605" y="4757534"/>
              <a:ext cx="66436" cy="2670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a:extLst>
              <a:ext uri="{FF2B5EF4-FFF2-40B4-BE49-F238E27FC236}">
                <a16:creationId xmlns:a16="http://schemas.microsoft.com/office/drawing/2014/main" id="{F5D8ADBE-60A6-4B9A-8487-3F6992B5D07F}"/>
              </a:ext>
            </a:extLst>
          </p:cNvPr>
          <p:cNvGrpSpPr/>
          <p:nvPr/>
        </p:nvGrpSpPr>
        <p:grpSpPr>
          <a:xfrm>
            <a:off x="5647791" y="4757534"/>
            <a:ext cx="134477" cy="605342"/>
            <a:chOff x="4809656" y="5206181"/>
            <a:chExt cx="134477" cy="605342"/>
          </a:xfrm>
        </p:grpSpPr>
        <p:sp>
          <p:nvSpPr>
            <p:cNvPr id="68" name="Rectangle 317">
              <a:extLst>
                <a:ext uri="{FF2B5EF4-FFF2-40B4-BE49-F238E27FC236}">
                  <a16:creationId xmlns:a16="http://schemas.microsoft.com/office/drawing/2014/main" id="{767BDA03-6076-4DA8-BBA2-2F9DC6EC793B}"/>
                </a:ext>
              </a:extLst>
            </p:cNvPr>
            <p:cNvSpPr>
              <a:spLocks noChangeArrowheads="1"/>
            </p:cNvSpPr>
            <p:nvPr/>
          </p:nvSpPr>
          <p:spPr bwMode="auto">
            <a:xfrm>
              <a:off x="4848512" y="5494298"/>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9" name="Line 333">
              <a:extLst>
                <a:ext uri="{FF2B5EF4-FFF2-40B4-BE49-F238E27FC236}">
                  <a16:creationId xmlns:a16="http://schemas.microsoft.com/office/drawing/2014/main" id="{E526695B-02B7-445D-B036-67FE72947E1A}"/>
                </a:ext>
              </a:extLst>
            </p:cNvPr>
            <p:cNvSpPr>
              <a:spLocks noChangeShapeType="1"/>
            </p:cNvSpPr>
            <p:nvPr/>
          </p:nvSpPr>
          <p:spPr bwMode="auto">
            <a:xfrm>
              <a:off x="4809656" y="5206181"/>
              <a:ext cx="103783" cy="317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4" name="组合 73">
            <a:extLst>
              <a:ext uri="{FF2B5EF4-FFF2-40B4-BE49-F238E27FC236}">
                <a16:creationId xmlns:a16="http://schemas.microsoft.com/office/drawing/2014/main" id="{3C1042BE-02C5-4AB2-AB3D-1B4DFE51879D}"/>
              </a:ext>
            </a:extLst>
          </p:cNvPr>
          <p:cNvGrpSpPr/>
          <p:nvPr/>
        </p:nvGrpSpPr>
        <p:grpSpPr>
          <a:xfrm>
            <a:off x="7826504" y="5352708"/>
            <a:ext cx="134477" cy="605342"/>
            <a:chOff x="4809656" y="5206181"/>
            <a:chExt cx="134477" cy="605342"/>
          </a:xfrm>
        </p:grpSpPr>
        <p:sp>
          <p:nvSpPr>
            <p:cNvPr id="75" name="Rectangle 317">
              <a:extLst>
                <a:ext uri="{FF2B5EF4-FFF2-40B4-BE49-F238E27FC236}">
                  <a16:creationId xmlns:a16="http://schemas.microsoft.com/office/drawing/2014/main" id="{CC3BADE1-E63B-4FBF-A797-253E8756CC83}"/>
                </a:ext>
              </a:extLst>
            </p:cNvPr>
            <p:cNvSpPr>
              <a:spLocks noChangeArrowheads="1"/>
            </p:cNvSpPr>
            <p:nvPr/>
          </p:nvSpPr>
          <p:spPr bwMode="auto">
            <a:xfrm>
              <a:off x="4848512" y="5494298"/>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6" name="Line 333">
              <a:extLst>
                <a:ext uri="{FF2B5EF4-FFF2-40B4-BE49-F238E27FC236}">
                  <a16:creationId xmlns:a16="http://schemas.microsoft.com/office/drawing/2014/main" id="{7C7C12F3-F39C-47CE-A818-4F7B01F00527}"/>
                </a:ext>
              </a:extLst>
            </p:cNvPr>
            <p:cNvSpPr>
              <a:spLocks noChangeShapeType="1"/>
            </p:cNvSpPr>
            <p:nvPr/>
          </p:nvSpPr>
          <p:spPr bwMode="auto">
            <a:xfrm>
              <a:off x="4809656" y="5206181"/>
              <a:ext cx="103783" cy="317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7" name="组合 76">
            <a:extLst>
              <a:ext uri="{FF2B5EF4-FFF2-40B4-BE49-F238E27FC236}">
                <a16:creationId xmlns:a16="http://schemas.microsoft.com/office/drawing/2014/main" id="{A5F4AB0C-ADCE-4A52-80F7-8D9C030483BB}"/>
              </a:ext>
            </a:extLst>
          </p:cNvPr>
          <p:cNvGrpSpPr/>
          <p:nvPr/>
        </p:nvGrpSpPr>
        <p:grpSpPr>
          <a:xfrm>
            <a:off x="7058428" y="5341349"/>
            <a:ext cx="134477" cy="605342"/>
            <a:chOff x="4809656" y="5206181"/>
            <a:chExt cx="134477" cy="605342"/>
          </a:xfrm>
        </p:grpSpPr>
        <p:sp>
          <p:nvSpPr>
            <p:cNvPr id="78" name="Rectangle 317">
              <a:extLst>
                <a:ext uri="{FF2B5EF4-FFF2-40B4-BE49-F238E27FC236}">
                  <a16:creationId xmlns:a16="http://schemas.microsoft.com/office/drawing/2014/main" id="{7C20FA5C-6740-491D-903C-EE29B154A8E8}"/>
                </a:ext>
              </a:extLst>
            </p:cNvPr>
            <p:cNvSpPr>
              <a:spLocks noChangeArrowheads="1"/>
            </p:cNvSpPr>
            <p:nvPr/>
          </p:nvSpPr>
          <p:spPr bwMode="auto">
            <a:xfrm>
              <a:off x="4848512" y="5494298"/>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79" name="Line 333">
              <a:extLst>
                <a:ext uri="{FF2B5EF4-FFF2-40B4-BE49-F238E27FC236}">
                  <a16:creationId xmlns:a16="http://schemas.microsoft.com/office/drawing/2014/main" id="{D9D957E1-1B35-43E4-B49B-F1461C15E8A0}"/>
                </a:ext>
              </a:extLst>
            </p:cNvPr>
            <p:cNvSpPr>
              <a:spLocks noChangeShapeType="1"/>
            </p:cNvSpPr>
            <p:nvPr/>
          </p:nvSpPr>
          <p:spPr bwMode="auto">
            <a:xfrm>
              <a:off x="4809656" y="5206181"/>
              <a:ext cx="103783" cy="317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0" name="组合 79">
            <a:extLst>
              <a:ext uri="{FF2B5EF4-FFF2-40B4-BE49-F238E27FC236}">
                <a16:creationId xmlns:a16="http://schemas.microsoft.com/office/drawing/2014/main" id="{23000821-2F7E-4B0B-98F9-A33325DDDA50}"/>
              </a:ext>
            </a:extLst>
          </p:cNvPr>
          <p:cNvGrpSpPr/>
          <p:nvPr/>
        </p:nvGrpSpPr>
        <p:grpSpPr>
          <a:xfrm>
            <a:off x="6540935" y="5358376"/>
            <a:ext cx="134477" cy="605342"/>
            <a:chOff x="4809656" y="5206181"/>
            <a:chExt cx="134477" cy="605342"/>
          </a:xfrm>
        </p:grpSpPr>
        <p:sp>
          <p:nvSpPr>
            <p:cNvPr id="81" name="Rectangle 317">
              <a:extLst>
                <a:ext uri="{FF2B5EF4-FFF2-40B4-BE49-F238E27FC236}">
                  <a16:creationId xmlns:a16="http://schemas.microsoft.com/office/drawing/2014/main" id="{D8F7DDAA-40C9-4A3C-8E31-C4842C767033}"/>
                </a:ext>
              </a:extLst>
            </p:cNvPr>
            <p:cNvSpPr>
              <a:spLocks noChangeArrowheads="1"/>
            </p:cNvSpPr>
            <p:nvPr/>
          </p:nvSpPr>
          <p:spPr bwMode="auto">
            <a:xfrm>
              <a:off x="4848512" y="5494298"/>
              <a:ext cx="95621" cy="317225"/>
            </a:xfrm>
            <a:prstGeom prst="rect">
              <a:avLst/>
            </a:prstGeom>
            <a:solidFill>
              <a:srgbClr val="FFCC99"/>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82" name="Line 333">
              <a:extLst>
                <a:ext uri="{FF2B5EF4-FFF2-40B4-BE49-F238E27FC236}">
                  <a16:creationId xmlns:a16="http://schemas.microsoft.com/office/drawing/2014/main" id="{FE20DA02-213D-4E30-8630-8C2B915E31E5}"/>
                </a:ext>
              </a:extLst>
            </p:cNvPr>
            <p:cNvSpPr>
              <a:spLocks noChangeShapeType="1"/>
            </p:cNvSpPr>
            <p:nvPr/>
          </p:nvSpPr>
          <p:spPr bwMode="auto">
            <a:xfrm>
              <a:off x="4809656" y="5206181"/>
              <a:ext cx="103783" cy="3172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713"/>
                                        </p:tgtEl>
                                        <p:attrNameLst>
                                          <p:attrName>style.visibility</p:attrName>
                                        </p:attrNameLst>
                                      </p:cBhvr>
                                      <p:to>
                                        <p:strVal val="visible"/>
                                      </p:to>
                                    </p:set>
                                    <p:anim calcmode="lin" valueType="num">
                                      <p:cBhvr additive="base">
                                        <p:cTn id="21" dur="500" fill="hold"/>
                                        <p:tgtEl>
                                          <p:spTgt spid="28713"/>
                                        </p:tgtEl>
                                        <p:attrNameLst>
                                          <p:attrName>ppt_x</p:attrName>
                                        </p:attrNameLst>
                                      </p:cBhvr>
                                      <p:tavLst>
                                        <p:tav tm="0">
                                          <p:val>
                                            <p:strVal val="#ppt_x"/>
                                          </p:val>
                                        </p:tav>
                                        <p:tav tm="100000">
                                          <p:val>
                                            <p:strVal val="#ppt_x"/>
                                          </p:val>
                                        </p:tav>
                                      </p:tavLst>
                                    </p:anim>
                                    <p:anim calcmode="lin" valueType="num">
                                      <p:cBhvr additive="base">
                                        <p:cTn id="22" dur="500" fill="hold"/>
                                        <p:tgtEl>
                                          <p:spTgt spid="28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7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7843BDC3-643E-4FDB-BE51-662A136DD67B}"/>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三、分块查找</a:t>
            </a:r>
            <a:endParaRPr lang="en-US" altLang="zh-CN" sz="3200">
              <a:latin typeface="黑体" panose="02010609060101010101" pitchFamily="49" charset="-122"/>
              <a:ea typeface="黑体" panose="02010609060101010101" pitchFamily="49" charset="-122"/>
            </a:endParaRPr>
          </a:p>
        </p:txBody>
      </p:sp>
      <p:sp>
        <p:nvSpPr>
          <p:cNvPr id="43011" name="Text Box 3">
            <a:extLst>
              <a:ext uri="{FF2B5EF4-FFF2-40B4-BE49-F238E27FC236}">
                <a16:creationId xmlns:a16="http://schemas.microsoft.com/office/drawing/2014/main" id="{258FAF5B-D640-4AB9-85DE-340ECD63D5A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F310EAB3-3961-4EE9-B3CE-5BB2010C796D}" type="slidenum">
              <a:rPr lang="zh-CN" altLang="en-US" sz="2400"/>
              <a:pPr algn="r" eaLnBrk="1" hangingPunct="1">
                <a:spcBef>
                  <a:spcPct val="50000"/>
                </a:spcBef>
                <a:buClrTx/>
                <a:buSzTx/>
                <a:buFontTx/>
                <a:buNone/>
              </a:pPr>
              <a:t>28</a:t>
            </a:fld>
            <a:endParaRPr lang="en-US" altLang="zh-CN" sz="2400"/>
          </a:p>
        </p:txBody>
      </p:sp>
      <p:sp>
        <p:nvSpPr>
          <p:cNvPr id="43012" name="Text Box 4">
            <a:extLst>
              <a:ext uri="{FF2B5EF4-FFF2-40B4-BE49-F238E27FC236}">
                <a16:creationId xmlns:a16="http://schemas.microsoft.com/office/drawing/2014/main" id="{E2E56D6D-B74C-425E-A276-CCCA7ADD4C5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43013" name="Rectangle 5">
            <a:extLst>
              <a:ext uri="{FF2B5EF4-FFF2-40B4-BE49-F238E27FC236}">
                <a16:creationId xmlns:a16="http://schemas.microsoft.com/office/drawing/2014/main" id="{3DB20FAF-3DCB-4791-BB0B-507091284987}"/>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分块查找是一种索引顺序表(分块有序表)查找方法，是</a:t>
            </a:r>
            <a:r>
              <a:rPr lang="zh-CN" altLang="en-US" b="1">
                <a:solidFill>
                  <a:srgbClr val="FF0000"/>
                </a:solidFill>
                <a:latin typeface="黑体" panose="02010609060101010101" pitchFamily="49" charset="-122"/>
                <a:ea typeface="黑体" panose="02010609060101010101" pitchFamily="49" charset="-122"/>
              </a:rPr>
              <a:t>折半查找和顺序查找</a:t>
            </a:r>
            <a:r>
              <a:rPr lang="zh-CN" altLang="en-US" b="1">
                <a:latin typeface="黑体" panose="02010609060101010101" pitchFamily="49" charset="-122"/>
                <a:ea typeface="黑体" panose="02010609060101010101" pitchFamily="49" charset="-122"/>
              </a:rPr>
              <a:t>的简单</a:t>
            </a:r>
            <a:r>
              <a:rPr lang="zh-CN" altLang="en-US" b="1">
                <a:solidFill>
                  <a:srgbClr val="FF0000"/>
                </a:solidFill>
                <a:latin typeface="黑体" panose="02010609060101010101" pitchFamily="49" charset="-122"/>
                <a:ea typeface="黑体" panose="02010609060101010101" pitchFamily="49" charset="-122"/>
              </a:rPr>
              <a:t>结合</a:t>
            </a:r>
          </a:p>
          <a:p>
            <a:pPr eaLnBrk="1" hangingPunct="1">
              <a:spcBef>
                <a:spcPct val="50000"/>
              </a:spcBef>
            </a:pPr>
            <a:r>
              <a:rPr lang="zh-CN" altLang="en-US" b="1">
                <a:latin typeface="黑体" panose="02010609060101010101" pitchFamily="49" charset="-122"/>
                <a:ea typeface="黑体" panose="02010609060101010101" pitchFamily="49" charset="-122"/>
              </a:rPr>
              <a:t>索引顺序表(分块有序表)将整个表分成几块，</a:t>
            </a:r>
            <a:r>
              <a:rPr lang="zh-CN" altLang="en-US" b="1">
                <a:solidFill>
                  <a:srgbClr val="FF0000"/>
                </a:solidFill>
                <a:latin typeface="黑体" panose="02010609060101010101" pitchFamily="49" charset="-122"/>
                <a:ea typeface="黑体" panose="02010609060101010101" pitchFamily="49" charset="-122"/>
              </a:rPr>
              <a:t>块内无序</a:t>
            </a:r>
            <a:r>
              <a:rPr lang="zh-CN" altLang="en-US" b="1">
                <a:latin typeface="黑体" panose="02010609060101010101" pitchFamily="49" charset="-122"/>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块间有序</a:t>
            </a:r>
          </a:p>
          <a:p>
            <a:pPr eaLnBrk="1" hangingPunct="1">
              <a:spcBef>
                <a:spcPct val="50000"/>
              </a:spcBef>
            </a:pPr>
            <a:r>
              <a:rPr lang="zh-CN" altLang="en-US" b="1">
                <a:latin typeface="黑体" panose="02010609060101010101" pitchFamily="49" charset="-122"/>
                <a:ea typeface="黑体" panose="02010609060101010101" pitchFamily="49" charset="-122"/>
              </a:rPr>
              <a:t>所谓块间有序是指后一块表中所有记录的关键字</a:t>
            </a:r>
            <a:r>
              <a:rPr lang="zh-CN" altLang="en-US" b="1">
                <a:solidFill>
                  <a:srgbClr val="FF0000"/>
                </a:solidFill>
                <a:latin typeface="黑体" panose="02010609060101010101" pitchFamily="49" charset="-122"/>
                <a:ea typeface="黑体" panose="02010609060101010101" pitchFamily="49" charset="-122"/>
              </a:rPr>
              <a:t>均大于</a:t>
            </a:r>
            <a:r>
              <a:rPr lang="zh-CN" altLang="en-US" b="1">
                <a:latin typeface="黑体" panose="02010609060101010101" pitchFamily="49" charset="-122"/>
                <a:ea typeface="黑体" panose="02010609060101010101" pitchFamily="49" charset="-122"/>
              </a:rPr>
              <a:t>前一块表中的最大关键字</a:t>
            </a:r>
          </a:p>
        </p:txBody>
      </p:sp>
      <p:sp>
        <p:nvSpPr>
          <p:cNvPr id="43014" name="Rectangle 6">
            <a:extLst>
              <a:ext uri="{FF2B5EF4-FFF2-40B4-BE49-F238E27FC236}">
                <a16:creationId xmlns:a16="http://schemas.microsoft.com/office/drawing/2014/main" id="{E82DAEE2-3A57-4A99-9163-096263A7431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0EC2584-CE67-40DC-95C8-F275DAD3F60D}"/>
              </a:ext>
            </a:extLst>
          </p:cNvPr>
          <p:cNvSpPr>
            <a:spLocks noGrp="1" noChangeArrowheads="1"/>
          </p:cNvSpPr>
          <p:nvPr>
            <p:ph type="title"/>
          </p:nvPr>
        </p:nvSpPr>
        <p:spPr>
          <a:xfrm>
            <a:off x="357188" y="1857375"/>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三、分块查找(分块有序表)</a:t>
            </a:r>
            <a:endParaRPr lang="en-US" altLang="zh-CN" sz="3200">
              <a:latin typeface="黑体" panose="02010609060101010101" pitchFamily="49" charset="-122"/>
              <a:ea typeface="黑体" panose="02010609060101010101" pitchFamily="49" charset="-122"/>
            </a:endParaRPr>
          </a:p>
        </p:txBody>
      </p:sp>
      <p:sp>
        <p:nvSpPr>
          <p:cNvPr id="44035" name="Text Box 3">
            <a:extLst>
              <a:ext uri="{FF2B5EF4-FFF2-40B4-BE49-F238E27FC236}">
                <a16:creationId xmlns:a16="http://schemas.microsoft.com/office/drawing/2014/main" id="{8DCD5A3A-616F-4AF2-9B67-E8CCD6F84AEC}"/>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9022AC8-3062-4A18-AE26-E0B2352BF50D}" type="slidenum">
              <a:rPr lang="zh-CN" altLang="en-US" sz="2400"/>
              <a:pPr algn="r" eaLnBrk="1" hangingPunct="1">
                <a:spcBef>
                  <a:spcPct val="50000"/>
                </a:spcBef>
                <a:buClrTx/>
                <a:buSzTx/>
                <a:buFontTx/>
                <a:buNone/>
              </a:pPr>
              <a:t>29</a:t>
            </a:fld>
            <a:endParaRPr lang="en-US" altLang="zh-CN" sz="2400"/>
          </a:p>
        </p:txBody>
      </p:sp>
      <p:sp>
        <p:nvSpPr>
          <p:cNvPr id="44036" name="Text Box 4">
            <a:extLst>
              <a:ext uri="{FF2B5EF4-FFF2-40B4-BE49-F238E27FC236}">
                <a16:creationId xmlns:a16="http://schemas.microsoft.com/office/drawing/2014/main" id="{194FC082-8CCA-4AAC-B58A-251DF9129D8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44037" name="Rectangle 5">
            <a:extLst>
              <a:ext uri="{FF2B5EF4-FFF2-40B4-BE49-F238E27FC236}">
                <a16:creationId xmlns:a16="http://schemas.microsoft.com/office/drawing/2014/main" id="{9CBB4DD4-386F-4778-819E-C34AAF7DEFCE}"/>
              </a:ext>
            </a:extLst>
          </p:cNvPr>
          <p:cNvSpPr>
            <a:spLocks noGrp="1" noChangeArrowheads="1"/>
          </p:cNvSpPr>
          <p:nvPr>
            <p:ph type="body" idx="1"/>
          </p:nvPr>
        </p:nvSpPr>
        <p:spPr>
          <a:xfrm>
            <a:off x="428625" y="2571750"/>
            <a:ext cx="6096000" cy="4038600"/>
          </a:xfrm>
        </p:spPr>
        <p:txBody>
          <a:bodyPr/>
          <a:lstStyle/>
          <a:p>
            <a:pPr eaLnBrk="1" hangingPunct="1">
              <a:spcBef>
                <a:spcPct val="50000"/>
              </a:spcBef>
            </a:pPr>
            <a:r>
              <a:rPr lang="zh-CN" altLang="en-US" b="1">
                <a:solidFill>
                  <a:srgbClr val="FF0000"/>
                </a:solidFill>
                <a:latin typeface="黑体" panose="02010609060101010101" pitchFamily="49" charset="-122"/>
                <a:ea typeface="黑体" panose="02010609060101010101" pitchFamily="49" charset="-122"/>
              </a:rPr>
              <a:t>主表</a:t>
            </a:r>
            <a:r>
              <a:rPr lang="zh-CN" altLang="en-US" b="1">
                <a:latin typeface="黑体" panose="02010609060101010101" pitchFamily="49" charset="-122"/>
                <a:ea typeface="黑体" panose="02010609060101010101" pitchFamily="49" charset="-122"/>
              </a:rPr>
              <a:t>：用数组存放待查记录,每个数据元素至少含有关键字域</a:t>
            </a:r>
          </a:p>
          <a:p>
            <a:pPr eaLnBrk="1" hangingPunct="1">
              <a:spcBef>
                <a:spcPct val="50000"/>
              </a:spcBef>
            </a:pPr>
            <a:r>
              <a:rPr lang="zh-CN" altLang="en-US" b="1">
                <a:solidFill>
                  <a:srgbClr val="FF0000"/>
                </a:solidFill>
                <a:latin typeface="黑体" panose="02010609060101010101" pitchFamily="49" charset="-122"/>
                <a:ea typeface="黑体" panose="02010609060101010101" pitchFamily="49" charset="-122"/>
              </a:rPr>
              <a:t>索引表</a:t>
            </a:r>
            <a:r>
              <a:rPr lang="zh-CN" altLang="en-US" b="1">
                <a:latin typeface="黑体" panose="02010609060101010101" pitchFamily="49" charset="-122"/>
                <a:ea typeface="黑体" panose="02010609060101010101" pitchFamily="49" charset="-122"/>
              </a:rPr>
              <a:t>：每个结点含有</a:t>
            </a:r>
            <a:r>
              <a:rPr lang="zh-CN" altLang="en-US" b="1">
                <a:solidFill>
                  <a:srgbClr val="FF0000"/>
                </a:solidFill>
                <a:latin typeface="黑体" panose="02010609060101010101" pitchFamily="49" charset="-122"/>
                <a:ea typeface="黑体" panose="02010609060101010101" pitchFamily="49" charset="-122"/>
              </a:rPr>
              <a:t>最大关键字域</a:t>
            </a:r>
            <a:r>
              <a:rPr lang="zh-CN" altLang="en-US" b="1">
                <a:latin typeface="黑体" panose="02010609060101010101" pitchFamily="49" charset="-122"/>
                <a:ea typeface="黑体" panose="02010609060101010101" pitchFamily="49" charset="-122"/>
              </a:rPr>
              <a:t>和指向</a:t>
            </a:r>
            <a:r>
              <a:rPr lang="zh-CN" altLang="en-US" b="1">
                <a:solidFill>
                  <a:srgbClr val="FF0000"/>
                </a:solidFill>
                <a:latin typeface="黑体" panose="02010609060101010101" pitchFamily="49" charset="-122"/>
                <a:ea typeface="黑体" panose="02010609060101010101" pitchFamily="49" charset="-122"/>
              </a:rPr>
              <a:t>本块第一个结点</a:t>
            </a:r>
            <a:r>
              <a:rPr lang="zh-CN" altLang="en-US" b="1">
                <a:latin typeface="黑体" panose="02010609060101010101" pitchFamily="49" charset="-122"/>
                <a:ea typeface="黑体" panose="02010609060101010101" pitchFamily="49" charset="-122"/>
              </a:rPr>
              <a:t>的指针</a:t>
            </a:r>
          </a:p>
        </p:txBody>
      </p:sp>
      <p:sp>
        <p:nvSpPr>
          <p:cNvPr id="44038" name="Rectangle 6">
            <a:extLst>
              <a:ext uri="{FF2B5EF4-FFF2-40B4-BE49-F238E27FC236}">
                <a16:creationId xmlns:a16="http://schemas.microsoft.com/office/drawing/2014/main" id="{76F23EE7-43C3-4D13-B602-BD02A26964AA}"/>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44039" name="Group 25">
            <a:extLst>
              <a:ext uri="{FF2B5EF4-FFF2-40B4-BE49-F238E27FC236}">
                <a16:creationId xmlns:a16="http://schemas.microsoft.com/office/drawing/2014/main" id="{CA83C72C-85CB-4DD0-9FD6-1634A73EA85F}"/>
              </a:ext>
            </a:extLst>
          </p:cNvPr>
          <p:cNvGrpSpPr>
            <a:grpSpLocks/>
          </p:cNvGrpSpPr>
          <p:nvPr/>
        </p:nvGrpSpPr>
        <p:grpSpPr bwMode="auto">
          <a:xfrm>
            <a:off x="2362200" y="5943600"/>
            <a:ext cx="6591300" cy="739775"/>
            <a:chOff x="960" y="3744"/>
            <a:chExt cx="4152" cy="466"/>
          </a:xfrm>
        </p:grpSpPr>
        <p:sp>
          <p:nvSpPr>
            <p:cNvPr id="44061" name="Text Box 8">
              <a:extLst>
                <a:ext uri="{FF2B5EF4-FFF2-40B4-BE49-F238E27FC236}">
                  <a16:creationId xmlns:a16="http://schemas.microsoft.com/office/drawing/2014/main" id="{3A3E4B1D-C7A5-405D-8662-ECD3FB7E21FB}"/>
                </a:ext>
              </a:extLst>
            </p:cNvPr>
            <p:cNvSpPr txBox="1">
              <a:spLocks noChangeArrowheads="1"/>
            </p:cNvSpPr>
            <p:nvPr/>
          </p:nvSpPr>
          <p:spPr bwMode="auto">
            <a:xfrm>
              <a:off x="1080" y="3744"/>
              <a:ext cx="40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sp>
          <p:nvSpPr>
            <p:cNvPr id="44062" name="Rectangle 11">
              <a:extLst>
                <a:ext uri="{FF2B5EF4-FFF2-40B4-BE49-F238E27FC236}">
                  <a16:creationId xmlns:a16="http://schemas.microsoft.com/office/drawing/2014/main" id="{F528EF0E-30CE-4B8F-BEF8-FDA54A6C93C4}"/>
                </a:ext>
              </a:extLst>
            </p:cNvPr>
            <p:cNvSpPr>
              <a:spLocks noChangeArrowheads="1"/>
            </p:cNvSpPr>
            <p:nvPr/>
          </p:nvSpPr>
          <p:spPr bwMode="auto">
            <a:xfrm>
              <a:off x="9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44063" name="Rectangle 12">
              <a:extLst>
                <a:ext uri="{FF2B5EF4-FFF2-40B4-BE49-F238E27FC236}">
                  <a16:creationId xmlns:a16="http://schemas.microsoft.com/office/drawing/2014/main" id="{F9A81706-8010-4625-ABA2-AEA5782ECD4E}"/>
                </a:ext>
              </a:extLst>
            </p:cNvPr>
            <p:cNvSpPr>
              <a:spLocks noChangeArrowheads="1"/>
            </p:cNvSpPr>
            <p:nvPr/>
          </p:nvSpPr>
          <p:spPr bwMode="auto">
            <a:xfrm>
              <a:off x="132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44064" name="Rectangle 13">
              <a:extLst>
                <a:ext uri="{FF2B5EF4-FFF2-40B4-BE49-F238E27FC236}">
                  <a16:creationId xmlns:a16="http://schemas.microsoft.com/office/drawing/2014/main" id="{8FEE960C-46A0-41ED-8392-7046A3E32E75}"/>
                </a:ext>
              </a:extLst>
            </p:cNvPr>
            <p:cNvSpPr>
              <a:spLocks noChangeArrowheads="1"/>
            </p:cNvSpPr>
            <p:nvPr/>
          </p:nvSpPr>
          <p:spPr bwMode="auto">
            <a:xfrm>
              <a:off x="168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44065" name="Rectangle 14">
              <a:extLst>
                <a:ext uri="{FF2B5EF4-FFF2-40B4-BE49-F238E27FC236}">
                  <a16:creationId xmlns:a16="http://schemas.microsoft.com/office/drawing/2014/main" id="{F66E10C1-E4A9-4AD9-961A-E9AB4AC492FF}"/>
                </a:ext>
              </a:extLst>
            </p:cNvPr>
            <p:cNvSpPr>
              <a:spLocks noChangeArrowheads="1"/>
            </p:cNvSpPr>
            <p:nvPr/>
          </p:nvSpPr>
          <p:spPr bwMode="auto">
            <a:xfrm>
              <a:off x="204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44066" name="Rectangle 15">
              <a:extLst>
                <a:ext uri="{FF2B5EF4-FFF2-40B4-BE49-F238E27FC236}">
                  <a16:creationId xmlns:a16="http://schemas.microsoft.com/office/drawing/2014/main" id="{D5E19DE4-5DCC-429B-B457-ED8618F8CFAD}"/>
                </a:ext>
              </a:extLst>
            </p:cNvPr>
            <p:cNvSpPr>
              <a:spLocks noChangeArrowheads="1"/>
            </p:cNvSpPr>
            <p:nvPr/>
          </p:nvSpPr>
          <p:spPr bwMode="auto">
            <a:xfrm>
              <a:off x="240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44067" name="Rectangle 16">
              <a:extLst>
                <a:ext uri="{FF2B5EF4-FFF2-40B4-BE49-F238E27FC236}">
                  <a16:creationId xmlns:a16="http://schemas.microsoft.com/office/drawing/2014/main" id="{4AD3514C-6126-44BA-B171-7A79FBC59605}"/>
                </a:ext>
              </a:extLst>
            </p:cNvPr>
            <p:cNvSpPr>
              <a:spLocks noChangeArrowheads="1"/>
            </p:cNvSpPr>
            <p:nvPr/>
          </p:nvSpPr>
          <p:spPr bwMode="auto">
            <a:xfrm>
              <a:off x="27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44068" name="Rectangle 17">
              <a:extLst>
                <a:ext uri="{FF2B5EF4-FFF2-40B4-BE49-F238E27FC236}">
                  <a16:creationId xmlns:a16="http://schemas.microsoft.com/office/drawing/2014/main" id="{9DF0C7DA-31EA-4321-8DD4-9CDF59724597}"/>
                </a:ext>
              </a:extLst>
            </p:cNvPr>
            <p:cNvSpPr>
              <a:spLocks noChangeArrowheads="1"/>
            </p:cNvSpPr>
            <p:nvPr/>
          </p:nvSpPr>
          <p:spPr bwMode="auto">
            <a:xfrm>
              <a:off x="312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64</a:t>
              </a:r>
            </a:p>
          </p:txBody>
        </p:sp>
        <p:sp>
          <p:nvSpPr>
            <p:cNvPr id="44069" name="Rectangle 18">
              <a:extLst>
                <a:ext uri="{FF2B5EF4-FFF2-40B4-BE49-F238E27FC236}">
                  <a16:creationId xmlns:a16="http://schemas.microsoft.com/office/drawing/2014/main" id="{18B2B739-A3D4-4BE5-AECB-21A66FD38187}"/>
                </a:ext>
              </a:extLst>
            </p:cNvPr>
            <p:cNvSpPr>
              <a:spLocks noChangeArrowheads="1"/>
            </p:cNvSpPr>
            <p:nvPr/>
          </p:nvSpPr>
          <p:spPr bwMode="auto">
            <a:xfrm>
              <a:off x="348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44070" name="Rectangle 19">
              <a:extLst>
                <a:ext uri="{FF2B5EF4-FFF2-40B4-BE49-F238E27FC236}">
                  <a16:creationId xmlns:a16="http://schemas.microsoft.com/office/drawing/2014/main" id="{A112BA5F-5D3C-44C7-80D7-8751936752B1}"/>
                </a:ext>
              </a:extLst>
            </p:cNvPr>
            <p:cNvSpPr>
              <a:spLocks noChangeArrowheads="1"/>
            </p:cNvSpPr>
            <p:nvPr/>
          </p:nvSpPr>
          <p:spPr bwMode="auto">
            <a:xfrm>
              <a:off x="384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44071" name="Rectangle 20">
              <a:extLst>
                <a:ext uri="{FF2B5EF4-FFF2-40B4-BE49-F238E27FC236}">
                  <a16:creationId xmlns:a16="http://schemas.microsoft.com/office/drawing/2014/main" id="{4BADA28C-6E12-4857-BA74-F45FD287CCA6}"/>
                </a:ext>
              </a:extLst>
            </p:cNvPr>
            <p:cNvSpPr>
              <a:spLocks noChangeArrowheads="1"/>
            </p:cNvSpPr>
            <p:nvPr/>
          </p:nvSpPr>
          <p:spPr bwMode="auto">
            <a:xfrm>
              <a:off x="420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44072" name="Rectangle 21">
              <a:extLst>
                <a:ext uri="{FF2B5EF4-FFF2-40B4-BE49-F238E27FC236}">
                  <a16:creationId xmlns:a16="http://schemas.microsoft.com/office/drawing/2014/main" id="{1F96B300-8CD6-4DD7-9097-F64E4D8D41EB}"/>
                </a:ext>
              </a:extLst>
            </p:cNvPr>
            <p:cNvSpPr>
              <a:spLocks noChangeArrowheads="1"/>
            </p:cNvSpPr>
            <p:nvPr/>
          </p:nvSpPr>
          <p:spPr bwMode="auto">
            <a:xfrm>
              <a:off x="45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grpSp>
        <p:nvGrpSpPr>
          <p:cNvPr id="44040" name="Group 36">
            <a:extLst>
              <a:ext uri="{FF2B5EF4-FFF2-40B4-BE49-F238E27FC236}">
                <a16:creationId xmlns:a16="http://schemas.microsoft.com/office/drawing/2014/main" id="{66286C65-E8E7-455C-ACDB-2D7579ECA16E}"/>
              </a:ext>
            </a:extLst>
          </p:cNvPr>
          <p:cNvGrpSpPr>
            <a:grpSpLocks/>
          </p:cNvGrpSpPr>
          <p:nvPr/>
        </p:nvGrpSpPr>
        <p:grpSpPr bwMode="auto">
          <a:xfrm>
            <a:off x="6324600" y="4572000"/>
            <a:ext cx="1524000" cy="762000"/>
            <a:chOff x="2112" y="3216"/>
            <a:chExt cx="960" cy="480"/>
          </a:xfrm>
        </p:grpSpPr>
        <p:grpSp>
          <p:nvGrpSpPr>
            <p:cNvPr id="44052" name="Group 35">
              <a:extLst>
                <a:ext uri="{FF2B5EF4-FFF2-40B4-BE49-F238E27FC236}">
                  <a16:creationId xmlns:a16="http://schemas.microsoft.com/office/drawing/2014/main" id="{708D70DE-06A0-466E-8006-0A667974EDCC}"/>
                </a:ext>
              </a:extLst>
            </p:cNvPr>
            <p:cNvGrpSpPr>
              <a:grpSpLocks/>
            </p:cNvGrpSpPr>
            <p:nvPr/>
          </p:nvGrpSpPr>
          <p:grpSpPr bwMode="auto">
            <a:xfrm>
              <a:off x="2112" y="3216"/>
              <a:ext cx="336" cy="480"/>
              <a:chOff x="2112" y="3216"/>
              <a:chExt cx="336" cy="480"/>
            </a:xfrm>
          </p:grpSpPr>
          <p:sp>
            <p:nvSpPr>
              <p:cNvPr id="44059" name="Rectangle 24">
                <a:extLst>
                  <a:ext uri="{FF2B5EF4-FFF2-40B4-BE49-F238E27FC236}">
                    <a16:creationId xmlns:a16="http://schemas.microsoft.com/office/drawing/2014/main" id="{23786FD3-5CA4-4C45-B7CC-A9331CC6101B}"/>
                  </a:ext>
                </a:extLst>
              </p:cNvPr>
              <p:cNvSpPr>
                <a:spLocks noChangeArrowheads="1"/>
              </p:cNvSpPr>
              <p:nvPr/>
            </p:nvSpPr>
            <p:spPr bwMode="auto">
              <a:xfrm>
                <a:off x="2112" y="3216"/>
                <a:ext cx="336"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44060" name="Rectangle 26">
                <a:extLst>
                  <a:ext uri="{FF2B5EF4-FFF2-40B4-BE49-F238E27FC236}">
                    <a16:creationId xmlns:a16="http://schemas.microsoft.com/office/drawing/2014/main" id="{8AF2D81B-C119-4261-91C8-F9094D6CA3D4}"/>
                  </a:ext>
                </a:extLst>
              </p:cNvPr>
              <p:cNvSpPr>
                <a:spLocks noChangeArrowheads="1"/>
              </p:cNvSpPr>
              <p:nvPr/>
            </p:nvSpPr>
            <p:spPr bwMode="auto">
              <a:xfrm>
                <a:off x="2112" y="3456"/>
                <a:ext cx="336"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a:t>
                </a:r>
              </a:p>
            </p:txBody>
          </p:sp>
        </p:grpSp>
        <p:grpSp>
          <p:nvGrpSpPr>
            <p:cNvPr id="44053" name="Group 28">
              <a:extLst>
                <a:ext uri="{FF2B5EF4-FFF2-40B4-BE49-F238E27FC236}">
                  <a16:creationId xmlns:a16="http://schemas.microsoft.com/office/drawing/2014/main" id="{15F7E062-F850-434F-9400-03FCEC0BA236}"/>
                </a:ext>
              </a:extLst>
            </p:cNvPr>
            <p:cNvGrpSpPr>
              <a:grpSpLocks/>
            </p:cNvGrpSpPr>
            <p:nvPr/>
          </p:nvGrpSpPr>
          <p:grpSpPr bwMode="auto">
            <a:xfrm>
              <a:off x="2448" y="3216"/>
              <a:ext cx="288" cy="480"/>
              <a:chOff x="1488" y="3216"/>
              <a:chExt cx="360" cy="480"/>
            </a:xfrm>
          </p:grpSpPr>
          <p:sp>
            <p:nvSpPr>
              <p:cNvPr id="44057" name="Rectangle 29">
                <a:extLst>
                  <a:ext uri="{FF2B5EF4-FFF2-40B4-BE49-F238E27FC236}">
                    <a16:creationId xmlns:a16="http://schemas.microsoft.com/office/drawing/2014/main" id="{22F6C843-F8AB-4A11-8D0D-A199B482D4B1}"/>
                  </a:ext>
                </a:extLst>
              </p:cNvPr>
              <p:cNvSpPr>
                <a:spLocks noChangeArrowheads="1"/>
              </p:cNvSpPr>
              <p:nvPr/>
            </p:nvSpPr>
            <p:spPr bwMode="auto">
              <a:xfrm>
                <a:off x="1488" y="321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44058" name="Rectangle 30">
                <a:extLst>
                  <a:ext uri="{FF2B5EF4-FFF2-40B4-BE49-F238E27FC236}">
                    <a16:creationId xmlns:a16="http://schemas.microsoft.com/office/drawing/2014/main" id="{1867E443-05FC-46B6-BADF-4A6FBEA54BE0}"/>
                  </a:ext>
                </a:extLst>
              </p:cNvPr>
              <p:cNvSpPr>
                <a:spLocks noChangeArrowheads="1"/>
              </p:cNvSpPr>
              <p:nvPr/>
            </p:nvSpPr>
            <p:spPr bwMode="auto">
              <a:xfrm>
                <a:off x="1488" y="345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grpSp>
        <p:grpSp>
          <p:nvGrpSpPr>
            <p:cNvPr id="44054" name="Group 31">
              <a:extLst>
                <a:ext uri="{FF2B5EF4-FFF2-40B4-BE49-F238E27FC236}">
                  <a16:creationId xmlns:a16="http://schemas.microsoft.com/office/drawing/2014/main" id="{83FE14E0-294E-440B-A0B3-6228A5C2A1B9}"/>
                </a:ext>
              </a:extLst>
            </p:cNvPr>
            <p:cNvGrpSpPr>
              <a:grpSpLocks/>
            </p:cNvGrpSpPr>
            <p:nvPr/>
          </p:nvGrpSpPr>
          <p:grpSpPr bwMode="auto">
            <a:xfrm>
              <a:off x="2736" y="3216"/>
              <a:ext cx="336" cy="480"/>
              <a:chOff x="1488" y="3216"/>
              <a:chExt cx="360" cy="480"/>
            </a:xfrm>
          </p:grpSpPr>
          <p:sp>
            <p:nvSpPr>
              <p:cNvPr id="44055" name="Rectangle 32">
                <a:extLst>
                  <a:ext uri="{FF2B5EF4-FFF2-40B4-BE49-F238E27FC236}">
                    <a16:creationId xmlns:a16="http://schemas.microsoft.com/office/drawing/2014/main" id="{C5808011-F6A9-4B67-AE1B-829D448629DF}"/>
                  </a:ext>
                </a:extLst>
              </p:cNvPr>
              <p:cNvSpPr>
                <a:spLocks noChangeArrowheads="1"/>
              </p:cNvSpPr>
              <p:nvPr/>
            </p:nvSpPr>
            <p:spPr bwMode="auto">
              <a:xfrm>
                <a:off x="1488" y="321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sp>
            <p:nvSpPr>
              <p:cNvPr id="44056" name="Rectangle 33">
                <a:extLst>
                  <a:ext uri="{FF2B5EF4-FFF2-40B4-BE49-F238E27FC236}">
                    <a16:creationId xmlns:a16="http://schemas.microsoft.com/office/drawing/2014/main" id="{029948DD-2E78-4148-8348-A9CD3D8C73C1}"/>
                  </a:ext>
                </a:extLst>
              </p:cNvPr>
              <p:cNvSpPr>
                <a:spLocks noChangeArrowheads="1"/>
              </p:cNvSpPr>
              <p:nvPr/>
            </p:nvSpPr>
            <p:spPr bwMode="auto">
              <a:xfrm>
                <a:off x="1488" y="345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a:t>
                </a:r>
              </a:p>
            </p:txBody>
          </p:sp>
        </p:grpSp>
      </p:grpSp>
      <p:sp>
        <p:nvSpPr>
          <p:cNvPr id="44041" name="Line 38">
            <a:extLst>
              <a:ext uri="{FF2B5EF4-FFF2-40B4-BE49-F238E27FC236}">
                <a16:creationId xmlns:a16="http://schemas.microsoft.com/office/drawing/2014/main" id="{9F07BFF9-1617-4F93-A82F-6244E4B188FB}"/>
              </a:ext>
            </a:extLst>
          </p:cNvPr>
          <p:cNvSpPr>
            <a:spLocks noChangeShapeType="1"/>
          </p:cNvSpPr>
          <p:nvPr/>
        </p:nvSpPr>
        <p:spPr bwMode="auto">
          <a:xfrm>
            <a:off x="2514600" y="5638800"/>
            <a:ext cx="0" cy="60960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Line 40">
            <a:extLst>
              <a:ext uri="{FF2B5EF4-FFF2-40B4-BE49-F238E27FC236}">
                <a16:creationId xmlns:a16="http://schemas.microsoft.com/office/drawing/2014/main" id="{8715C6CF-BFB2-4F9A-9B45-7658B5515C6B}"/>
              </a:ext>
            </a:extLst>
          </p:cNvPr>
          <p:cNvSpPr>
            <a:spLocks noChangeShapeType="1"/>
          </p:cNvSpPr>
          <p:nvPr/>
        </p:nvSpPr>
        <p:spPr bwMode="auto">
          <a:xfrm flipH="1" flipV="1">
            <a:off x="2514600" y="5638800"/>
            <a:ext cx="41148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Line 41">
            <a:extLst>
              <a:ext uri="{FF2B5EF4-FFF2-40B4-BE49-F238E27FC236}">
                <a16:creationId xmlns:a16="http://schemas.microsoft.com/office/drawing/2014/main" id="{18F1038E-6FAB-416D-86D3-B0D3327CADC8}"/>
              </a:ext>
            </a:extLst>
          </p:cNvPr>
          <p:cNvSpPr>
            <a:spLocks noChangeShapeType="1"/>
          </p:cNvSpPr>
          <p:nvPr/>
        </p:nvSpPr>
        <p:spPr bwMode="auto">
          <a:xfrm flipH="1" flipV="1">
            <a:off x="6629400" y="5334000"/>
            <a:ext cx="0" cy="3048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42">
            <a:extLst>
              <a:ext uri="{FF2B5EF4-FFF2-40B4-BE49-F238E27FC236}">
                <a16:creationId xmlns:a16="http://schemas.microsoft.com/office/drawing/2014/main" id="{E431434F-5058-424A-BD93-E050E6792265}"/>
              </a:ext>
            </a:extLst>
          </p:cNvPr>
          <p:cNvSpPr>
            <a:spLocks noChangeShapeType="1"/>
          </p:cNvSpPr>
          <p:nvPr/>
        </p:nvSpPr>
        <p:spPr bwMode="auto">
          <a:xfrm>
            <a:off x="5029200" y="5791200"/>
            <a:ext cx="0" cy="487363"/>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43">
            <a:extLst>
              <a:ext uri="{FF2B5EF4-FFF2-40B4-BE49-F238E27FC236}">
                <a16:creationId xmlns:a16="http://schemas.microsoft.com/office/drawing/2014/main" id="{998E344E-2475-410F-A284-1E20C35DCC97}"/>
              </a:ext>
            </a:extLst>
          </p:cNvPr>
          <p:cNvSpPr>
            <a:spLocks noChangeShapeType="1"/>
          </p:cNvSpPr>
          <p:nvPr/>
        </p:nvSpPr>
        <p:spPr bwMode="auto">
          <a:xfrm flipH="1" flipV="1">
            <a:off x="5029200" y="5791200"/>
            <a:ext cx="20574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44">
            <a:extLst>
              <a:ext uri="{FF2B5EF4-FFF2-40B4-BE49-F238E27FC236}">
                <a16:creationId xmlns:a16="http://schemas.microsoft.com/office/drawing/2014/main" id="{8AE7F5AD-A4A2-4CA3-9C4D-C6D695999DCF}"/>
              </a:ext>
            </a:extLst>
          </p:cNvPr>
          <p:cNvSpPr>
            <a:spLocks noChangeShapeType="1"/>
          </p:cNvSpPr>
          <p:nvPr/>
        </p:nvSpPr>
        <p:spPr bwMode="auto">
          <a:xfrm flipH="1" flipV="1">
            <a:off x="7086600" y="5334000"/>
            <a:ext cx="0" cy="4572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Line 45">
            <a:extLst>
              <a:ext uri="{FF2B5EF4-FFF2-40B4-BE49-F238E27FC236}">
                <a16:creationId xmlns:a16="http://schemas.microsoft.com/office/drawing/2014/main" id="{3AB65662-8689-4EC9-AFCB-D301C3AA8B4B}"/>
              </a:ext>
            </a:extLst>
          </p:cNvPr>
          <p:cNvSpPr>
            <a:spLocks noChangeShapeType="1"/>
          </p:cNvSpPr>
          <p:nvPr/>
        </p:nvSpPr>
        <p:spPr bwMode="auto">
          <a:xfrm>
            <a:off x="7391400" y="5943600"/>
            <a:ext cx="0" cy="334963"/>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46">
            <a:extLst>
              <a:ext uri="{FF2B5EF4-FFF2-40B4-BE49-F238E27FC236}">
                <a16:creationId xmlns:a16="http://schemas.microsoft.com/office/drawing/2014/main" id="{0A284718-2E3F-4E9E-A7A9-97F06A84AD23}"/>
              </a:ext>
            </a:extLst>
          </p:cNvPr>
          <p:cNvSpPr>
            <a:spLocks noChangeShapeType="1"/>
          </p:cNvSpPr>
          <p:nvPr/>
        </p:nvSpPr>
        <p:spPr bwMode="auto">
          <a:xfrm flipH="1" flipV="1">
            <a:off x="7391400" y="5943600"/>
            <a:ext cx="2286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47">
            <a:extLst>
              <a:ext uri="{FF2B5EF4-FFF2-40B4-BE49-F238E27FC236}">
                <a16:creationId xmlns:a16="http://schemas.microsoft.com/office/drawing/2014/main" id="{DCABB6E2-66FE-44CE-B0E3-7CDBC6141C3F}"/>
              </a:ext>
            </a:extLst>
          </p:cNvPr>
          <p:cNvSpPr>
            <a:spLocks noChangeShapeType="1"/>
          </p:cNvSpPr>
          <p:nvPr/>
        </p:nvSpPr>
        <p:spPr bwMode="auto">
          <a:xfrm flipH="1" flipV="1">
            <a:off x="7620000" y="5334000"/>
            <a:ext cx="0" cy="6096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Text Box 48">
            <a:extLst>
              <a:ext uri="{FF2B5EF4-FFF2-40B4-BE49-F238E27FC236}">
                <a16:creationId xmlns:a16="http://schemas.microsoft.com/office/drawing/2014/main" id="{3B634374-B4BC-4208-A057-8817FFBFFA0E}"/>
              </a:ext>
            </a:extLst>
          </p:cNvPr>
          <p:cNvSpPr txBox="1">
            <a:spLocks noChangeArrowheads="1"/>
          </p:cNvSpPr>
          <p:nvPr/>
        </p:nvSpPr>
        <p:spPr bwMode="auto">
          <a:xfrm>
            <a:off x="1600200" y="62484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t>主表</a:t>
            </a:r>
          </a:p>
        </p:txBody>
      </p:sp>
      <p:sp>
        <p:nvSpPr>
          <p:cNvPr id="44051" name="Text Box 49">
            <a:extLst>
              <a:ext uri="{FF2B5EF4-FFF2-40B4-BE49-F238E27FC236}">
                <a16:creationId xmlns:a16="http://schemas.microsoft.com/office/drawing/2014/main" id="{D4FE91D0-F05C-4478-B0ED-D8AD61DCF4F9}"/>
              </a:ext>
            </a:extLst>
          </p:cNvPr>
          <p:cNvSpPr txBox="1">
            <a:spLocks noChangeArrowheads="1"/>
          </p:cNvSpPr>
          <p:nvPr/>
        </p:nvSpPr>
        <p:spPr bwMode="auto">
          <a:xfrm>
            <a:off x="8001000" y="48006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索引表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EF7FA86-3BEE-417C-A9B6-B7968EF717A3}"/>
              </a:ext>
            </a:extLst>
          </p:cNvPr>
          <p:cNvSpPr>
            <a:spLocks noGrp="1" noChangeArrowheads="1"/>
          </p:cNvSpPr>
          <p:nvPr>
            <p:ph type="title"/>
          </p:nvPr>
        </p:nvSpPr>
        <p:spPr>
          <a:xfrm>
            <a:off x="428625" y="1857375"/>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一、查找表(分类</a:t>
            </a:r>
            <a:r>
              <a:rPr lang="en-US" altLang="zh-CN" sz="3200">
                <a:latin typeface="黑体" panose="02010609060101010101" pitchFamily="49" charset="-122"/>
                <a:ea typeface="黑体" panose="02010609060101010101" pitchFamily="49" charset="-122"/>
              </a:rPr>
              <a:t>)</a:t>
            </a:r>
          </a:p>
        </p:txBody>
      </p:sp>
      <p:sp>
        <p:nvSpPr>
          <p:cNvPr id="8195" name="Text Box 3">
            <a:extLst>
              <a:ext uri="{FF2B5EF4-FFF2-40B4-BE49-F238E27FC236}">
                <a16:creationId xmlns:a16="http://schemas.microsoft.com/office/drawing/2014/main" id="{87F65D0E-398E-4722-B8F3-FED8AA4FD27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1D7F2B1-510A-4489-B831-D7921A3A0F98}" type="slidenum">
              <a:rPr lang="zh-CN" altLang="en-US" sz="2400"/>
              <a:pPr algn="r" eaLnBrk="1" hangingPunct="1">
                <a:spcBef>
                  <a:spcPct val="50000"/>
                </a:spcBef>
                <a:buClrTx/>
                <a:buSzTx/>
                <a:buFontTx/>
                <a:buNone/>
              </a:pPr>
              <a:t>3</a:t>
            </a:fld>
            <a:endParaRPr lang="en-US" altLang="zh-CN" sz="2400"/>
          </a:p>
        </p:txBody>
      </p:sp>
      <p:sp>
        <p:nvSpPr>
          <p:cNvPr id="8196" name="Text Box 4">
            <a:extLst>
              <a:ext uri="{FF2B5EF4-FFF2-40B4-BE49-F238E27FC236}">
                <a16:creationId xmlns:a16="http://schemas.microsoft.com/office/drawing/2014/main" id="{B6E5BE81-0D0A-45F4-AEDE-E70E744E90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8197" name="Rectangle 5">
            <a:extLst>
              <a:ext uri="{FF2B5EF4-FFF2-40B4-BE49-F238E27FC236}">
                <a16:creationId xmlns:a16="http://schemas.microsoft.com/office/drawing/2014/main" id="{D7382CD4-8E89-44DB-89B7-FB852C0574AF}"/>
              </a:ext>
            </a:extLst>
          </p:cNvPr>
          <p:cNvSpPr>
            <a:spLocks noGrp="1" noChangeArrowheads="1"/>
          </p:cNvSpPr>
          <p:nvPr>
            <p:ph type="body" idx="1"/>
          </p:nvPr>
        </p:nvSpPr>
        <p:spPr>
          <a:xfrm>
            <a:off x="357188" y="2571750"/>
            <a:ext cx="8405812" cy="4038600"/>
          </a:xfrm>
        </p:spPr>
        <p:txBody>
          <a:bodyPr/>
          <a:lstStyle/>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静态查找表</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仅作</a:t>
            </a:r>
            <a:r>
              <a:rPr lang="zh-CN" altLang="en-US" b="1" dirty="0">
                <a:solidFill>
                  <a:srgbClr val="FF0000"/>
                </a:solidFill>
                <a:latin typeface="黑体" panose="02010609060101010101" pitchFamily="49" charset="-122"/>
                <a:ea typeface="黑体" panose="02010609060101010101" pitchFamily="49" charset="-122"/>
              </a:rPr>
              <a:t>查询</a:t>
            </a:r>
            <a:r>
              <a:rPr lang="zh-CN" altLang="en-US" b="1" dirty="0">
                <a:latin typeface="黑体" panose="02010609060101010101" pitchFamily="49" charset="-122"/>
                <a:ea typeface="黑体" panose="02010609060101010101" pitchFamily="49" charset="-122"/>
              </a:rPr>
              <a:t>和</a:t>
            </a:r>
            <a:r>
              <a:rPr lang="zh-CN" altLang="en-US" b="1" dirty="0">
                <a:solidFill>
                  <a:srgbClr val="FF0000"/>
                </a:solidFill>
                <a:latin typeface="黑体" panose="02010609060101010101" pitchFamily="49" charset="-122"/>
                <a:ea typeface="黑体" panose="02010609060101010101" pitchFamily="49" charset="-122"/>
              </a:rPr>
              <a:t>检索</a:t>
            </a:r>
            <a:r>
              <a:rPr lang="zh-CN" altLang="en-US" b="1" dirty="0">
                <a:latin typeface="黑体" panose="02010609060101010101" pitchFamily="49" charset="-122"/>
                <a:ea typeface="黑体" panose="02010609060101010101" pitchFamily="49" charset="-122"/>
              </a:rPr>
              <a:t>操作的查找表。</a:t>
            </a:r>
          </a:p>
          <a:p>
            <a:pPr eaLnBrk="1" hangingPunct="1">
              <a:lnSpc>
                <a:spcPct val="90000"/>
              </a:lnSpc>
              <a:spcBef>
                <a:spcPct val="30000"/>
              </a:spcBef>
            </a:pPr>
            <a:endParaRPr lang="zh-CN" altLang="en-US" b="1" dirty="0">
              <a:latin typeface="黑体" panose="02010609060101010101" pitchFamily="49" charset="-122"/>
              <a:ea typeface="黑体" panose="02010609060101010101" pitchFamily="49" charset="-122"/>
            </a:endParaRPr>
          </a:p>
          <a:p>
            <a:pPr eaLnBrk="1" hangingPunct="1">
              <a:lnSpc>
                <a:spcPct val="90000"/>
              </a:lnSpc>
              <a:spcBef>
                <a:spcPct val="30000"/>
              </a:spcBef>
            </a:pPr>
            <a:r>
              <a:rPr lang="zh-CN" altLang="en-US" b="1" dirty="0">
                <a:latin typeface="黑体" panose="02010609060101010101" pitchFamily="49" charset="-122"/>
                <a:ea typeface="黑体" panose="02010609060101010101" pitchFamily="49" charset="-122"/>
              </a:rPr>
              <a:t>动态查找表</a:t>
            </a:r>
          </a:p>
          <a:p>
            <a:pPr eaLnBrk="1" hangingPunct="1">
              <a:lnSpc>
                <a:spcPct val="90000"/>
              </a:lnSpc>
              <a:spcBef>
                <a:spcPct val="3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在查找过程中同时</a:t>
            </a:r>
            <a:r>
              <a:rPr lang="zh-CN" altLang="en-US" b="1" dirty="0">
                <a:solidFill>
                  <a:schemeClr val="hlink"/>
                </a:solidFill>
                <a:latin typeface="黑体" panose="02010609060101010101" pitchFamily="49" charset="-122"/>
                <a:ea typeface="黑体" panose="02010609060101010101" pitchFamily="49" charset="-122"/>
              </a:rPr>
              <a:t>插入</a:t>
            </a:r>
            <a:r>
              <a:rPr lang="zh-CN" altLang="en-US" b="1" dirty="0">
                <a:latin typeface="黑体" panose="02010609060101010101" pitchFamily="49" charset="-122"/>
                <a:ea typeface="黑体" panose="02010609060101010101" pitchFamily="49" charset="-122"/>
              </a:rPr>
              <a:t>查找表中不存在的数据元素，或者从查找表中</a:t>
            </a:r>
            <a:r>
              <a:rPr lang="zh-CN" altLang="en-US" b="1" dirty="0">
                <a:solidFill>
                  <a:schemeClr val="hlink"/>
                </a:solidFill>
                <a:latin typeface="黑体" panose="02010609060101010101" pitchFamily="49" charset="-122"/>
                <a:ea typeface="黑体" panose="02010609060101010101" pitchFamily="49" charset="-122"/>
              </a:rPr>
              <a:t>删除</a:t>
            </a:r>
            <a:r>
              <a:rPr lang="zh-CN" altLang="en-US" b="1" dirty="0">
                <a:latin typeface="黑体" panose="02010609060101010101" pitchFamily="49" charset="-122"/>
                <a:ea typeface="黑体" panose="02010609060101010101" pitchFamily="49" charset="-122"/>
              </a:rPr>
              <a:t>已存在的某个数据元素</a:t>
            </a:r>
          </a:p>
        </p:txBody>
      </p:sp>
      <p:sp>
        <p:nvSpPr>
          <p:cNvPr id="8198" name="Rectangle 6">
            <a:extLst>
              <a:ext uri="{FF2B5EF4-FFF2-40B4-BE49-F238E27FC236}">
                <a16:creationId xmlns:a16="http://schemas.microsoft.com/office/drawing/2014/main" id="{15AD19B2-C270-43D7-A593-4B84085DB92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9E4384E-5511-44DA-A6A2-B9C274C19FD0}"/>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三、分块查找(举例)</a:t>
            </a:r>
            <a:endParaRPr lang="en-US" altLang="zh-CN" sz="3200">
              <a:latin typeface="黑体" panose="02010609060101010101" pitchFamily="49" charset="-122"/>
              <a:ea typeface="黑体" panose="02010609060101010101" pitchFamily="49" charset="-122"/>
            </a:endParaRPr>
          </a:p>
        </p:txBody>
      </p:sp>
      <p:sp>
        <p:nvSpPr>
          <p:cNvPr id="45059" name="Text Box 3">
            <a:extLst>
              <a:ext uri="{FF2B5EF4-FFF2-40B4-BE49-F238E27FC236}">
                <a16:creationId xmlns:a16="http://schemas.microsoft.com/office/drawing/2014/main" id="{5556B37C-C869-4E88-ABFF-E856CF7BCA3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40CBBDC2-9374-47EE-B7DD-F19E684B851A}" type="slidenum">
              <a:rPr lang="zh-CN" altLang="en-US" sz="2400"/>
              <a:pPr algn="r" eaLnBrk="1" hangingPunct="1">
                <a:spcBef>
                  <a:spcPct val="50000"/>
                </a:spcBef>
                <a:buClrTx/>
                <a:buSzTx/>
                <a:buFontTx/>
                <a:buNone/>
              </a:pPr>
              <a:t>30</a:t>
            </a:fld>
            <a:endParaRPr lang="en-US" altLang="zh-CN" sz="2400"/>
          </a:p>
        </p:txBody>
      </p:sp>
      <p:sp>
        <p:nvSpPr>
          <p:cNvPr id="45060" name="Text Box 4">
            <a:extLst>
              <a:ext uri="{FF2B5EF4-FFF2-40B4-BE49-F238E27FC236}">
                <a16:creationId xmlns:a16="http://schemas.microsoft.com/office/drawing/2014/main" id="{7452AA0B-F6CB-4C2E-92C3-014F925DB24B}"/>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45061" name="Rectangle 5">
            <a:extLst>
              <a:ext uri="{FF2B5EF4-FFF2-40B4-BE49-F238E27FC236}">
                <a16:creationId xmlns:a16="http://schemas.microsoft.com/office/drawing/2014/main" id="{96BEA817-699B-4B7A-83B7-C6B243CD8AA6}"/>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采用</a:t>
            </a:r>
            <a:r>
              <a:rPr lang="zh-CN" altLang="en-US" b="1">
                <a:solidFill>
                  <a:srgbClr val="FF0000"/>
                </a:solidFill>
                <a:latin typeface="黑体" panose="02010609060101010101" pitchFamily="49" charset="-122"/>
                <a:ea typeface="黑体" panose="02010609060101010101" pitchFamily="49" charset="-122"/>
              </a:rPr>
              <a:t>折半查找</a:t>
            </a:r>
            <a:r>
              <a:rPr lang="zh-CN" altLang="en-US" b="1">
                <a:latin typeface="黑体" panose="02010609060101010101" pitchFamily="49" charset="-122"/>
                <a:ea typeface="黑体" panose="02010609060101010101" pitchFamily="49" charset="-122"/>
              </a:rPr>
              <a:t>方法在索引表中找到块[第2块]</a:t>
            </a:r>
          </a:p>
          <a:p>
            <a:pPr eaLnBrk="1" hangingPunct="1">
              <a:spcBef>
                <a:spcPct val="50000"/>
              </a:spcBef>
            </a:pPr>
            <a:r>
              <a:rPr lang="zh-CN" altLang="en-US" b="1">
                <a:latin typeface="黑体" panose="02010609060101010101" pitchFamily="49" charset="-122"/>
                <a:ea typeface="黑体" panose="02010609060101010101" pitchFamily="49" charset="-122"/>
              </a:rPr>
              <a:t>用</a:t>
            </a:r>
            <a:r>
              <a:rPr lang="zh-CN" altLang="en-US" b="1">
                <a:solidFill>
                  <a:srgbClr val="FF0000"/>
                </a:solidFill>
                <a:latin typeface="黑体" panose="02010609060101010101" pitchFamily="49" charset="-122"/>
                <a:ea typeface="黑体" panose="02010609060101010101" pitchFamily="49" charset="-122"/>
              </a:rPr>
              <a:t>顺序查找</a:t>
            </a:r>
            <a:r>
              <a:rPr lang="zh-CN" altLang="en-US" b="1">
                <a:latin typeface="黑体" panose="02010609060101010101" pitchFamily="49" charset="-122"/>
                <a:ea typeface="黑体" panose="02010609060101010101" pitchFamily="49" charset="-122"/>
              </a:rPr>
              <a:t>方法在主表对</a:t>
            </a:r>
          </a:p>
          <a:p>
            <a:pPr eaLnBrk="1" hangingPunct="1">
              <a:spcBef>
                <a:spcPct val="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应块中找到记录[第3记录]</a:t>
            </a:r>
          </a:p>
        </p:txBody>
      </p:sp>
      <p:sp>
        <p:nvSpPr>
          <p:cNvPr id="45062" name="Rectangle 6">
            <a:extLst>
              <a:ext uri="{FF2B5EF4-FFF2-40B4-BE49-F238E27FC236}">
                <a16:creationId xmlns:a16="http://schemas.microsoft.com/office/drawing/2014/main" id="{B05BD520-CEA8-4624-B6A3-439866189E4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grpSp>
        <p:nvGrpSpPr>
          <p:cNvPr id="45063" name="Group 7">
            <a:extLst>
              <a:ext uri="{FF2B5EF4-FFF2-40B4-BE49-F238E27FC236}">
                <a16:creationId xmlns:a16="http://schemas.microsoft.com/office/drawing/2014/main" id="{2B4D73A5-25F0-41F2-84CF-21A784B8EF08}"/>
              </a:ext>
            </a:extLst>
          </p:cNvPr>
          <p:cNvGrpSpPr>
            <a:grpSpLocks/>
          </p:cNvGrpSpPr>
          <p:nvPr/>
        </p:nvGrpSpPr>
        <p:grpSpPr bwMode="auto">
          <a:xfrm>
            <a:off x="1981200" y="5562600"/>
            <a:ext cx="6591300" cy="739775"/>
            <a:chOff x="960" y="3744"/>
            <a:chExt cx="4152" cy="466"/>
          </a:xfrm>
        </p:grpSpPr>
        <p:sp>
          <p:nvSpPr>
            <p:cNvPr id="45090" name="Text Box 8">
              <a:extLst>
                <a:ext uri="{FF2B5EF4-FFF2-40B4-BE49-F238E27FC236}">
                  <a16:creationId xmlns:a16="http://schemas.microsoft.com/office/drawing/2014/main" id="{96DE9117-6EA0-4335-B1DC-7AF54C6EF570}"/>
                </a:ext>
              </a:extLst>
            </p:cNvPr>
            <p:cNvSpPr txBox="1">
              <a:spLocks noChangeArrowheads="1"/>
            </p:cNvSpPr>
            <p:nvPr/>
          </p:nvSpPr>
          <p:spPr bwMode="auto">
            <a:xfrm>
              <a:off x="1080" y="3744"/>
              <a:ext cx="40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3300"/>
                  </a:solidFill>
                  <a:latin typeface="Times New Roman" panose="02020603050405020304" pitchFamily="18" charset="0"/>
                </a:rPr>
                <a:t>1       2      3       4       5       6       7        8       9      10     11</a:t>
              </a:r>
            </a:p>
          </p:txBody>
        </p:sp>
        <p:sp>
          <p:nvSpPr>
            <p:cNvPr id="45091" name="Rectangle 9">
              <a:extLst>
                <a:ext uri="{FF2B5EF4-FFF2-40B4-BE49-F238E27FC236}">
                  <a16:creationId xmlns:a16="http://schemas.microsoft.com/office/drawing/2014/main" id="{A13EC2CD-4519-49B4-B798-6DBFCFF00F93}"/>
                </a:ext>
              </a:extLst>
            </p:cNvPr>
            <p:cNvSpPr>
              <a:spLocks noChangeArrowheads="1"/>
            </p:cNvSpPr>
            <p:nvPr/>
          </p:nvSpPr>
          <p:spPr bwMode="auto">
            <a:xfrm>
              <a:off x="9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sp>
          <p:nvSpPr>
            <p:cNvPr id="45092" name="Rectangle 10">
              <a:extLst>
                <a:ext uri="{FF2B5EF4-FFF2-40B4-BE49-F238E27FC236}">
                  <a16:creationId xmlns:a16="http://schemas.microsoft.com/office/drawing/2014/main" id="{9B3062AA-4EBC-4F71-B270-2B83424D3951}"/>
                </a:ext>
              </a:extLst>
            </p:cNvPr>
            <p:cNvSpPr>
              <a:spLocks noChangeArrowheads="1"/>
            </p:cNvSpPr>
            <p:nvPr/>
          </p:nvSpPr>
          <p:spPr bwMode="auto">
            <a:xfrm>
              <a:off x="132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19</a:t>
              </a:r>
            </a:p>
          </p:txBody>
        </p:sp>
        <p:sp>
          <p:nvSpPr>
            <p:cNvPr id="45093" name="Rectangle 11">
              <a:extLst>
                <a:ext uri="{FF2B5EF4-FFF2-40B4-BE49-F238E27FC236}">
                  <a16:creationId xmlns:a16="http://schemas.microsoft.com/office/drawing/2014/main" id="{89002430-236B-4B24-A8D0-93F6B18F2DFF}"/>
                </a:ext>
              </a:extLst>
            </p:cNvPr>
            <p:cNvSpPr>
              <a:spLocks noChangeArrowheads="1"/>
            </p:cNvSpPr>
            <p:nvPr/>
          </p:nvSpPr>
          <p:spPr bwMode="auto">
            <a:xfrm>
              <a:off x="168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13</a:t>
              </a:r>
            </a:p>
          </p:txBody>
        </p:sp>
        <p:sp>
          <p:nvSpPr>
            <p:cNvPr id="45094" name="Rectangle 12">
              <a:extLst>
                <a:ext uri="{FF2B5EF4-FFF2-40B4-BE49-F238E27FC236}">
                  <a16:creationId xmlns:a16="http://schemas.microsoft.com/office/drawing/2014/main" id="{341C3D6A-253A-48E6-9954-1B471ED97A0C}"/>
                </a:ext>
              </a:extLst>
            </p:cNvPr>
            <p:cNvSpPr>
              <a:spLocks noChangeArrowheads="1"/>
            </p:cNvSpPr>
            <p:nvPr/>
          </p:nvSpPr>
          <p:spPr bwMode="auto">
            <a:xfrm>
              <a:off x="204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45095" name="Rectangle 13">
              <a:extLst>
                <a:ext uri="{FF2B5EF4-FFF2-40B4-BE49-F238E27FC236}">
                  <a16:creationId xmlns:a16="http://schemas.microsoft.com/office/drawing/2014/main" id="{664D7408-C2FC-41BB-BBBC-459BF36AF872}"/>
                </a:ext>
              </a:extLst>
            </p:cNvPr>
            <p:cNvSpPr>
              <a:spLocks noChangeArrowheads="1"/>
            </p:cNvSpPr>
            <p:nvPr/>
          </p:nvSpPr>
          <p:spPr bwMode="auto">
            <a:xfrm>
              <a:off x="240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45096" name="Rectangle 14">
              <a:extLst>
                <a:ext uri="{FF2B5EF4-FFF2-40B4-BE49-F238E27FC236}">
                  <a16:creationId xmlns:a16="http://schemas.microsoft.com/office/drawing/2014/main" id="{7A0EA156-B0CA-408E-ABD9-DE3FEC1DA259}"/>
                </a:ext>
              </a:extLst>
            </p:cNvPr>
            <p:cNvSpPr>
              <a:spLocks noChangeArrowheads="1"/>
            </p:cNvSpPr>
            <p:nvPr/>
          </p:nvSpPr>
          <p:spPr bwMode="auto">
            <a:xfrm>
              <a:off x="27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56</a:t>
              </a:r>
            </a:p>
          </p:txBody>
        </p:sp>
        <p:sp>
          <p:nvSpPr>
            <p:cNvPr id="45097" name="Rectangle 15">
              <a:extLst>
                <a:ext uri="{FF2B5EF4-FFF2-40B4-BE49-F238E27FC236}">
                  <a16:creationId xmlns:a16="http://schemas.microsoft.com/office/drawing/2014/main" id="{F6F472F7-9DA7-44DF-876C-EADBED715C9A}"/>
                </a:ext>
              </a:extLst>
            </p:cNvPr>
            <p:cNvSpPr>
              <a:spLocks noChangeArrowheads="1"/>
            </p:cNvSpPr>
            <p:nvPr/>
          </p:nvSpPr>
          <p:spPr bwMode="auto">
            <a:xfrm>
              <a:off x="312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64</a:t>
              </a:r>
            </a:p>
          </p:txBody>
        </p:sp>
        <p:sp>
          <p:nvSpPr>
            <p:cNvPr id="45098" name="Rectangle 16">
              <a:extLst>
                <a:ext uri="{FF2B5EF4-FFF2-40B4-BE49-F238E27FC236}">
                  <a16:creationId xmlns:a16="http://schemas.microsoft.com/office/drawing/2014/main" id="{2A8618A4-F0B1-4187-8F12-07F47F222CEC}"/>
                </a:ext>
              </a:extLst>
            </p:cNvPr>
            <p:cNvSpPr>
              <a:spLocks noChangeArrowheads="1"/>
            </p:cNvSpPr>
            <p:nvPr/>
          </p:nvSpPr>
          <p:spPr bwMode="auto">
            <a:xfrm>
              <a:off x="348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37</a:t>
              </a:r>
            </a:p>
          </p:txBody>
        </p:sp>
        <p:sp>
          <p:nvSpPr>
            <p:cNvPr id="45099" name="Rectangle 17">
              <a:extLst>
                <a:ext uri="{FF2B5EF4-FFF2-40B4-BE49-F238E27FC236}">
                  <a16:creationId xmlns:a16="http://schemas.microsoft.com/office/drawing/2014/main" id="{FD8032B1-7BBE-4CF2-803E-AB0C049E3C8D}"/>
                </a:ext>
              </a:extLst>
            </p:cNvPr>
            <p:cNvSpPr>
              <a:spLocks noChangeArrowheads="1"/>
            </p:cNvSpPr>
            <p:nvPr/>
          </p:nvSpPr>
          <p:spPr bwMode="auto">
            <a:xfrm>
              <a:off x="384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88</a:t>
              </a:r>
            </a:p>
          </p:txBody>
        </p:sp>
        <p:sp>
          <p:nvSpPr>
            <p:cNvPr id="45100" name="Rectangle 18">
              <a:extLst>
                <a:ext uri="{FF2B5EF4-FFF2-40B4-BE49-F238E27FC236}">
                  <a16:creationId xmlns:a16="http://schemas.microsoft.com/office/drawing/2014/main" id="{D5A73368-1401-47A2-853E-A75585D56ACD}"/>
                </a:ext>
              </a:extLst>
            </p:cNvPr>
            <p:cNvSpPr>
              <a:spLocks noChangeArrowheads="1"/>
            </p:cNvSpPr>
            <p:nvPr/>
          </p:nvSpPr>
          <p:spPr bwMode="auto">
            <a:xfrm>
              <a:off x="420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80</a:t>
              </a:r>
            </a:p>
          </p:txBody>
        </p:sp>
        <p:sp>
          <p:nvSpPr>
            <p:cNvPr id="45101" name="Rectangle 19">
              <a:extLst>
                <a:ext uri="{FF2B5EF4-FFF2-40B4-BE49-F238E27FC236}">
                  <a16:creationId xmlns:a16="http://schemas.microsoft.com/office/drawing/2014/main" id="{8F230DC3-0262-4E96-B207-8002B8114960}"/>
                </a:ext>
              </a:extLst>
            </p:cNvPr>
            <p:cNvSpPr>
              <a:spLocks noChangeArrowheads="1"/>
            </p:cNvSpPr>
            <p:nvPr/>
          </p:nvSpPr>
          <p:spPr bwMode="auto">
            <a:xfrm>
              <a:off x="4560" y="3955"/>
              <a:ext cx="360" cy="255"/>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grpSp>
      <p:sp>
        <p:nvSpPr>
          <p:cNvPr id="45064" name="AutoShape 20">
            <a:extLst>
              <a:ext uri="{FF2B5EF4-FFF2-40B4-BE49-F238E27FC236}">
                <a16:creationId xmlns:a16="http://schemas.microsoft.com/office/drawing/2014/main" id="{A84513F6-4DA0-4702-87FC-FF2B6D6B7E78}"/>
              </a:ext>
            </a:extLst>
          </p:cNvPr>
          <p:cNvSpPr>
            <a:spLocks noChangeArrowheads="1"/>
          </p:cNvSpPr>
          <p:nvPr/>
        </p:nvSpPr>
        <p:spPr bwMode="auto">
          <a:xfrm>
            <a:off x="6096000" y="6445250"/>
            <a:ext cx="1622425" cy="369888"/>
          </a:xfrm>
          <a:prstGeom prst="wedgeEllipseCallout">
            <a:avLst>
              <a:gd name="adj1" fmla="val -64579"/>
              <a:gd name="adj2" fmla="val -66310"/>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FF0000"/>
                </a:solidFill>
                <a:latin typeface="Times New Roman" panose="02020603050405020304" pitchFamily="18" charset="0"/>
                <a:ea typeface="楷体_GB2312" pitchFamily="49" charset="-122"/>
              </a:rPr>
              <a:t>找64</a:t>
            </a:r>
          </a:p>
        </p:txBody>
      </p:sp>
      <p:grpSp>
        <p:nvGrpSpPr>
          <p:cNvPr id="45065" name="Group 21">
            <a:extLst>
              <a:ext uri="{FF2B5EF4-FFF2-40B4-BE49-F238E27FC236}">
                <a16:creationId xmlns:a16="http://schemas.microsoft.com/office/drawing/2014/main" id="{B17290DF-189E-467E-9241-D3F7EFCD9888}"/>
              </a:ext>
            </a:extLst>
          </p:cNvPr>
          <p:cNvGrpSpPr>
            <a:grpSpLocks/>
          </p:cNvGrpSpPr>
          <p:nvPr/>
        </p:nvGrpSpPr>
        <p:grpSpPr bwMode="auto">
          <a:xfrm>
            <a:off x="5943600" y="4191000"/>
            <a:ext cx="1524000" cy="762000"/>
            <a:chOff x="2112" y="3216"/>
            <a:chExt cx="960" cy="480"/>
          </a:xfrm>
        </p:grpSpPr>
        <p:grpSp>
          <p:nvGrpSpPr>
            <p:cNvPr id="45081" name="Group 22">
              <a:extLst>
                <a:ext uri="{FF2B5EF4-FFF2-40B4-BE49-F238E27FC236}">
                  <a16:creationId xmlns:a16="http://schemas.microsoft.com/office/drawing/2014/main" id="{3FBFB2B9-03A4-40A2-A2D9-EC24CB706182}"/>
                </a:ext>
              </a:extLst>
            </p:cNvPr>
            <p:cNvGrpSpPr>
              <a:grpSpLocks/>
            </p:cNvGrpSpPr>
            <p:nvPr/>
          </p:nvGrpSpPr>
          <p:grpSpPr bwMode="auto">
            <a:xfrm>
              <a:off x="2112" y="3216"/>
              <a:ext cx="336" cy="480"/>
              <a:chOff x="2112" y="3216"/>
              <a:chExt cx="336" cy="480"/>
            </a:xfrm>
          </p:grpSpPr>
          <p:sp>
            <p:nvSpPr>
              <p:cNvPr id="45088" name="Rectangle 23">
                <a:extLst>
                  <a:ext uri="{FF2B5EF4-FFF2-40B4-BE49-F238E27FC236}">
                    <a16:creationId xmlns:a16="http://schemas.microsoft.com/office/drawing/2014/main" id="{EC7DDC99-24C4-424C-BF13-5B76E92421E5}"/>
                  </a:ext>
                </a:extLst>
              </p:cNvPr>
              <p:cNvSpPr>
                <a:spLocks noChangeArrowheads="1"/>
              </p:cNvSpPr>
              <p:nvPr/>
            </p:nvSpPr>
            <p:spPr bwMode="auto">
              <a:xfrm>
                <a:off x="2112" y="3216"/>
                <a:ext cx="336"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21</a:t>
                </a:r>
              </a:p>
            </p:txBody>
          </p:sp>
          <p:sp>
            <p:nvSpPr>
              <p:cNvPr id="45089" name="Rectangle 24">
                <a:extLst>
                  <a:ext uri="{FF2B5EF4-FFF2-40B4-BE49-F238E27FC236}">
                    <a16:creationId xmlns:a16="http://schemas.microsoft.com/office/drawing/2014/main" id="{FE31DF9A-CA77-4D5A-A9A5-C5F511C40741}"/>
                  </a:ext>
                </a:extLst>
              </p:cNvPr>
              <p:cNvSpPr>
                <a:spLocks noChangeArrowheads="1"/>
              </p:cNvSpPr>
              <p:nvPr/>
            </p:nvSpPr>
            <p:spPr bwMode="auto">
              <a:xfrm>
                <a:off x="2112" y="3456"/>
                <a:ext cx="336"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1</a:t>
                </a:r>
              </a:p>
            </p:txBody>
          </p:sp>
        </p:grpSp>
        <p:grpSp>
          <p:nvGrpSpPr>
            <p:cNvPr id="45082" name="Group 25">
              <a:extLst>
                <a:ext uri="{FF2B5EF4-FFF2-40B4-BE49-F238E27FC236}">
                  <a16:creationId xmlns:a16="http://schemas.microsoft.com/office/drawing/2014/main" id="{11CEE7BD-EC9C-4793-BC38-FFDD85EB9E4B}"/>
                </a:ext>
              </a:extLst>
            </p:cNvPr>
            <p:cNvGrpSpPr>
              <a:grpSpLocks/>
            </p:cNvGrpSpPr>
            <p:nvPr/>
          </p:nvGrpSpPr>
          <p:grpSpPr bwMode="auto">
            <a:xfrm>
              <a:off x="2448" y="3216"/>
              <a:ext cx="288" cy="480"/>
              <a:chOff x="1488" y="3216"/>
              <a:chExt cx="360" cy="480"/>
            </a:xfrm>
          </p:grpSpPr>
          <p:sp>
            <p:nvSpPr>
              <p:cNvPr id="45086" name="Rectangle 26">
                <a:extLst>
                  <a:ext uri="{FF2B5EF4-FFF2-40B4-BE49-F238E27FC236}">
                    <a16:creationId xmlns:a16="http://schemas.microsoft.com/office/drawing/2014/main" id="{ECDF8823-85AE-41ED-BB38-323A52599F0C}"/>
                  </a:ext>
                </a:extLst>
              </p:cNvPr>
              <p:cNvSpPr>
                <a:spLocks noChangeArrowheads="1"/>
              </p:cNvSpPr>
              <p:nvPr/>
            </p:nvSpPr>
            <p:spPr bwMode="auto">
              <a:xfrm>
                <a:off x="1488" y="321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75</a:t>
                </a:r>
              </a:p>
            </p:txBody>
          </p:sp>
          <p:sp>
            <p:nvSpPr>
              <p:cNvPr id="45087" name="Rectangle 27">
                <a:extLst>
                  <a:ext uri="{FF2B5EF4-FFF2-40B4-BE49-F238E27FC236}">
                    <a16:creationId xmlns:a16="http://schemas.microsoft.com/office/drawing/2014/main" id="{F66C6BE6-D80F-4F68-ADF2-7C35FDD9EE5D}"/>
                  </a:ext>
                </a:extLst>
              </p:cNvPr>
              <p:cNvSpPr>
                <a:spLocks noChangeArrowheads="1"/>
              </p:cNvSpPr>
              <p:nvPr/>
            </p:nvSpPr>
            <p:spPr bwMode="auto">
              <a:xfrm>
                <a:off x="1488" y="345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5</a:t>
                </a:r>
              </a:p>
            </p:txBody>
          </p:sp>
        </p:grpSp>
        <p:grpSp>
          <p:nvGrpSpPr>
            <p:cNvPr id="45083" name="Group 28">
              <a:extLst>
                <a:ext uri="{FF2B5EF4-FFF2-40B4-BE49-F238E27FC236}">
                  <a16:creationId xmlns:a16="http://schemas.microsoft.com/office/drawing/2014/main" id="{0BD56A68-68EA-4165-9533-A5B77BC36C69}"/>
                </a:ext>
              </a:extLst>
            </p:cNvPr>
            <p:cNvGrpSpPr>
              <a:grpSpLocks/>
            </p:cNvGrpSpPr>
            <p:nvPr/>
          </p:nvGrpSpPr>
          <p:grpSpPr bwMode="auto">
            <a:xfrm>
              <a:off x="2736" y="3216"/>
              <a:ext cx="336" cy="480"/>
              <a:chOff x="1488" y="3216"/>
              <a:chExt cx="360" cy="480"/>
            </a:xfrm>
          </p:grpSpPr>
          <p:sp>
            <p:nvSpPr>
              <p:cNvPr id="45084" name="Rectangle 29">
                <a:extLst>
                  <a:ext uri="{FF2B5EF4-FFF2-40B4-BE49-F238E27FC236}">
                    <a16:creationId xmlns:a16="http://schemas.microsoft.com/office/drawing/2014/main" id="{6F09B461-817D-43B9-BC34-22E67200BEC2}"/>
                  </a:ext>
                </a:extLst>
              </p:cNvPr>
              <p:cNvSpPr>
                <a:spLocks noChangeArrowheads="1"/>
              </p:cNvSpPr>
              <p:nvPr/>
            </p:nvSpPr>
            <p:spPr bwMode="auto">
              <a:xfrm>
                <a:off x="1488" y="321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92</a:t>
                </a:r>
              </a:p>
            </p:txBody>
          </p:sp>
          <p:sp>
            <p:nvSpPr>
              <p:cNvPr id="45085" name="Rectangle 30">
                <a:extLst>
                  <a:ext uri="{FF2B5EF4-FFF2-40B4-BE49-F238E27FC236}">
                    <a16:creationId xmlns:a16="http://schemas.microsoft.com/office/drawing/2014/main" id="{E4917E6A-1BAC-405F-AF6C-7FE5BC17CB0E}"/>
                  </a:ext>
                </a:extLst>
              </p:cNvPr>
              <p:cNvSpPr>
                <a:spLocks noChangeArrowheads="1"/>
              </p:cNvSpPr>
              <p:nvPr/>
            </p:nvSpPr>
            <p:spPr bwMode="auto">
              <a:xfrm>
                <a:off x="1488" y="3456"/>
                <a:ext cx="360" cy="240"/>
              </a:xfrm>
              <a:prstGeom prst="rect">
                <a:avLst/>
              </a:prstGeom>
              <a:solidFill>
                <a:srgbClr val="FFCCFF"/>
              </a:solidFill>
              <a:ln w="9525">
                <a:solidFill>
                  <a:srgbClr val="003366"/>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3300"/>
                    </a:solidFill>
                    <a:latin typeface="Times New Roman" panose="02020603050405020304" pitchFamily="18" charset="0"/>
                  </a:rPr>
                  <a:t>9</a:t>
                </a:r>
              </a:p>
            </p:txBody>
          </p:sp>
        </p:grpSp>
      </p:grpSp>
      <p:sp>
        <p:nvSpPr>
          <p:cNvPr id="45066" name="Line 31">
            <a:extLst>
              <a:ext uri="{FF2B5EF4-FFF2-40B4-BE49-F238E27FC236}">
                <a16:creationId xmlns:a16="http://schemas.microsoft.com/office/drawing/2014/main" id="{78E0ED94-783F-4140-B4BF-27C801BE40E0}"/>
              </a:ext>
            </a:extLst>
          </p:cNvPr>
          <p:cNvSpPr>
            <a:spLocks noChangeShapeType="1"/>
          </p:cNvSpPr>
          <p:nvPr/>
        </p:nvSpPr>
        <p:spPr bwMode="auto">
          <a:xfrm>
            <a:off x="2133600" y="5257800"/>
            <a:ext cx="0" cy="609600"/>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7" name="Line 32">
            <a:extLst>
              <a:ext uri="{FF2B5EF4-FFF2-40B4-BE49-F238E27FC236}">
                <a16:creationId xmlns:a16="http://schemas.microsoft.com/office/drawing/2014/main" id="{269B30DC-1B48-4116-BF38-17995AA3F94E}"/>
              </a:ext>
            </a:extLst>
          </p:cNvPr>
          <p:cNvSpPr>
            <a:spLocks noChangeShapeType="1"/>
          </p:cNvSpPr>
          <p:nvPr/>
        </p:nvSpPr>
        <p:spPr bwMode="auto">
          <a:xfrm flipH="1" flipV="1">
            <a:off x="2133600" y="5257800"/>
            <a:ext cx="41148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8" name="Line 33">
            <a:extLst>
              <a:ext uri="{FF2B5EF4-FFF2-40B4-BE49-F238E27FC236}">
                <a16:creationId xmlns:a16="http://schemas.microsoft.com/office/drawing/2014/main" id="{59763618-CDD7-4843-90A5-0846C34CFB1D}"/>
              </a:ext>
            </a:extLst>
          </p:cNvPr>
          <p:cNvSpPr>
            <a:spLocks noChangeShapeType="1"/>
          </p:cNvSpPr>
          <p:nvPr/>
        </p:nvSpPr>
        <p:spPr bwMode="auto">
          <a:xfrm flipH="1" flipV="1">
            <a:off x="6248400" y="4953000"/>
            <a:ext cx="0" cy="3048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34">
            <a:extLst>
              <a:ext uri="{FF2B5EF4-FFF2-40B4-BE49-F238E27FC236}">
                <a16:creationId xmlns:a16="http://schemas.microsoft.com/office/drawing/2014/main" id="{F54527F6-0D73-43DE-8152-594C54BF4398}"/>
              </a:ext>
            </a:extLst>
          </p:cNvPr>
          <p:cNvSpPr>
            <a:spLocks noChangeShapeType="1"/>
          </p:cNvSpPr>
          <p:nvPr/>
        </p:nvSpPr>
        <p:spPr bwMode="auto">
          <a:xfrm>
            <a:off x="4648200" y="5410200"/>
            <a:ext cx="0" cy="487363"/>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35">
            <a:extLst>
              <a:ext uri="{FF2B5EF4-FFF2-40B4-BE49-F238E27FC236}">
                <a16:creationId xmlns:a16="http://schemas.microsoft.com/office/drawing/2014/main" id="{249A6FCE-33D6-48D3-9FCC-29AF76ED33A8}"/>
              </a:ext>
            </a:extLst>
          </p:cNvPr>
          <p:cNvSpPr>
            <a:spLocks noChangeShapeType="1"/>
          </p:cNvSpPr>
          <p:nvPr/>
        </p:nvSpPr>
        <p:spPr bwMode="auto">
          <a:xfrm flipH="1" flipV="1">
            <a:off x="4648200" y="5410200"/>
            <a:ext cx="20574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36">
            <a:extLst>
              <a:ext uri="{FF2B5EF4-FFF2-40B4-BE49-F238E27FC236}">
                <a16:creationId xmlns:a16="http://schemas.microsoft.com/office/drawing/2014/main" id="{522E70EE-1C0A-4976-B4FB-FB7854850860}"/>
              </a:ext>
            </a:extLst>
          </p:cNvPr>
          <p:cNvSpPr>
            <a:spLocks noChangeShapeType="1"/>
          </p:cNvSpPr>
          <p:nvPr/>
        </p:nvSpPr>
        <p:spPr bwMode="auto">
          <a:xfrm flipH="1" flipV="1">
            <a:off x="6705600" y="4953000"/>
            <a:ext cx="0" cy="4572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2" name="Line 37">
            <a:extLst>
              <a:ext uri="{FF2B5EF4-FFF2-40B4-BE49-F238E27FC236}">
                <a16:creationId xmlns:a16="http://schemas.microsoft.com/office/drawing/2014/main" id="{01822BBB-D2A0-487D-ADAC-A3342A89D76A}"/>
              </a:ext>
            </a:extLst>
          </p:cNvPr>
          <p:cNvSpPr>
            <a:spLocks noChangeShapeType="1"/>
          </p:cNvSpPr>
          <p:nvPr/>
        </p:nvSpPr>
        <p:spPr bwMode="auto">
          <a:xfrm>
            <a:off x="7010400" y="5562600"/>
            <a:ext cx="0" cy="334963"/>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3" name="Line 38">
            <a:extLst>
              <a:ext uri="{FF2B5EF4-FFF2-40B4-BE49-F238E27FC236}">
                <a16:creationId xmlns:a16="http://schemas.microsoft.com/office/drawing/2014/main" id="{10DBD89D-6A8E-48EE-8F2F-2BC90C8F6220}"/>
              </a:ext>
            </a:extLst>
          </p:cNvPr>
          <p:cNvSpPr>
            <a:spLocks noChangeShapeType="1"/>
          </p:cNvSpPr>
          <p:nvPr/>
        </p:nvSpPr>
        <p:spPr bwMode="auto">
          <a:xfrm flipH="1" flipV="1">
            <a:off x="7010400" y="5562600"/>
            <a:ext cx="2286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4" name="Line 39">
            <a:extLst>
              <a:ext uri="{FF2B5EF4-FFF2-40B4-BE49-F238E27FC236}">
                <a16:creationId xmlns:a16="http://schemas.microsoft.com/office/drawing/2014/main" id="{9CE364CC-0171-4987-8978-1CFEC62E1CC4}"/>
              </a:ext>
            </a:extLst>
          </p:cNvPr>
          <p:cNvSpPr>
            <a:spLocks noChangeShapeType="1"/>
          </p:cNvSpPr>
          <p:nvPr/>
        </p:nvSpPr>
        <p:spPr bwMode="auto">
          <a:xfrm flipH="1" flipV="1">
            <a:off x="7239000" y="4953000"/>
            <a:ext cx="0" cy="6096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Text Box 40">
            <a:extLst>
              <a:ext uri="{FF2B5EF4-FFF2-40B4-BE49-F238E27FC236}">
                <a16:creationId xmlns:a16="http://schemas.microsoft.com/office/drawing/2014/main" id="{4FDAA451-D930-480C-865C-832EFAE4BE07}"/>
              </a:ext>
            </a:extLst>
          </p:cNvPr>
          <p:cNvSpPr txBox="1">
            <a:spLocks noChangeArrowheads="1"/>
          </p:cNvSpPr>
          <p:nvPr/>
        </p:nvSpPr>
        <p:spPr bwMode="auto">
          <a:xfrm>
            <a:off x="1219200" y="58674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000"/>
              <a:t>主表</a:t>
            </a:r>
          </a:p>
        </p:txBody>
      </p:sp>
      <p:sp>
        <p:nvSpPr>
          <p:cNvPr id="45076" name="Text Box 41">
            <a:extLst>
              <a:ext uri="{FF2B5EF4-FFF2-40B4-BE49-F238E27FC236}">
                <a16:creationId xmlns:a16="http://schemas.microsoft.com/office/drawing/2014/main" id="{5A409777-4CDA-4DF9-8C10-FCED625830FD}"/>
              </a:ext>
            </a:extLst>
          </p:cNvPr>
          <p:cNvSpPr txBox="1">
            <a:spLocks noChangeArrowheads="1"/>
          </p:cNvSpPr>
          <p:nvPr/>
        </p:nvSpPr>
        <p:spPr bwMode="auto">
          <a:xfrm>
            <a:off x="7620000" y="4419600"/>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t>索引表</a:t>
            </a:r>
          </a:p>
        </p:txBody>
      </p:sp>
      <p:sp>
        <p:nvSpPr>
          <p:cNvPr id="45077" name="Line 42">
            <a:extLst>
              <a:ext uri="{FF2B5EF4-FFF2-40B4-BE49-F238E27FC236}">
                <a16:creationId xmlns:a16="http://schemas.microsoft.com/office/drawing/2014/main" id="{2DE97D79-67FA-43BC-93E5-DFE494563871}"/>
              </a:ext>
            </a:extLst>
          </p:cNvPr>
          <p:cNvSpPr>
            <a:spLocks noChangeShapeType="1"/>
          </p:cNvSpPr>
          <p:nvPr/>
        </p:nvSpPr>
        <p:spPr bwMode="auto">
          <a:xfrm>
            <a:off x="6705600" y="38100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8" name="Line 43">
            <a:extLst>
              <a:ext uri="{FF2B5EF4-FFF2-40B4-BE49-F238E27FC236}">
                <a16:creationId xmlns:a16="http://schemas.microsoft.com/office/drawing/2014/main" id="{C66B7376-6FAB-4CB1-ADCD-E1ED379276FC}"/>
              </a:ext>
            </a:extLst>
          </p:cNvPr>
          <p:cNvSpPr>
            <a:spLocks noChangeShapeType="1"/>
          </p:cNvSpPr>
          <p:nvPr/>
        </p:nvSpPr>
        <p:spPr bwMode="auto">
          <a:xfrm flipV="1">
            <a:off x="4495800" y="6324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79" name="Line 44">
            <a:extLst>
              <a:ext uri="{FF2B5EF4-FFF2-40B4-BE49-F238E27FC236}">
                <a16:creationId xmlns:a16="http://schemas.microsoft.com/office/drawing/2014/main" id="{307B2A58-F10A-4816-85A5-1A77C75D7872}"/>
              </a:ext>
            </a:extLst>
          </p:cNvPr>
          <p:cNvSpPr>
            <a:spLocks noChangeShapeType="1"/>
          </p:cNvSpPr>
          <p:nvPr/>
        </p:nvSpPr>
        <p:spPr bwMode="auto">
          <a:xfrm flipV="1">
            <a:off x="5105400" y="6324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080" name="Line 45">
            <a:extLst>
              <a:ext uri="{FF2B5EF4-FFF2-40B4-BE49-F238E27FC236}">
                <a16:creationId xmlns:a16="http://schemas.microsoft.com/office/drawing/2014/main" id="{F17847D4-A973-4FBA-AD97-D2467A382BB4}"/>
              </a:ext>
            </a:extLst>
          </p:cNvPr>
          <p:cNvSpPr>
            <a:spLocks noChangeShapeType="1"/>
          </p:cNvSpPr>
          <p:nvPr/>
        </p:nvSpPr>
        <p:spPr bwMode="auto">
          <a:xfrm flipV="1">
            <a:off x="5715000" y="6324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F637E0D-E44A-4C08-B174-3075D0D29567}"/>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三、分块查找(性能分析)</a:t>
            </a:r>
            <a:endParaRPr lang="en-US" altLang="zh-CN" sz="3200">
              <a:latin typeface="黑体" panose="02010609060101010101" pitchFamily="49" charset="-122"/>
              <a:ea typeface="黑体" panose="02010609060101010101" pitchFamily="49" charset="-122"/>
            </a:endParaRPr>
          </a:p>
        </p:txBody>
      </p:sp>
      <p:sp>
        <p:nvSpPr>
          <p:cNvPr id="46083" name="Text Box 3">
            <a:extLst>
              <a:ext uri="{FF2B5EF4-FFF2-40B4-BE49-F238E27FC236}">
                <a16:creationId xmlns:a16="http://schemas.microsoft.com/office/drawing/2014/main" id="{97B5FC72-A676-48FE-A44F-1E146A0089B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D1142FF-1E82-4FC7-A69B-4C20D2FFE9FA}" type="slidenum">
              <a:rPr lang="zh-CN" altLang="en-US" sz="2400"/>
              <a:pPr algn="r" eaLnBrk="1" hangingPunct="1">
                <a:spcBef>
                  <a:spcPct val="50000"/>
                </a:spcBef>
                <a:buClrTx/>
                <a:buSzTx/>
                <a:buFontTx/>
                <a:buNone/>
              </a:pPr>
              <a:t>31</a:t>
            </a:fld>
            <a:endParaRPr lang="en-US" altLang="zh-CN" sz="2400"/>
          </a:p>
        </p:txBody>
      </p:sp>
      <p:sp>
        <p:nvSpPr>
          <p:cNvPr id="46084" name="Text Box 4">
            <a:extLst>
              <a:ext uri="{FF2B5EF4-FFF2-40B4-BE49-F238E27FC236}">
                <a16:creationId xmlns:a16="http://schemas.microsoft.com/office/drawing/2014/main" id="{07435FA2-157B-4AC2-9DD1-92A14400841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46085" name="Rectangle 5">
            <a:extLst>
              <a:ext uri="{FF2B5EF4-FFF2-40B4-BE49-F238E27FC236}">
                <a16:creationId xmlns:a16="http://schemas.microsoft.com/office/drawing/2014/main" id="{5F13E6B1-0C2B-4728-BAF9-82D5E46FD9F0}"/>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若将长度为</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的表分成</a:t>
            </a:r>
            <a:r>
              <a:rPr lang="en-US" altLang="zh-CN" b="1" dirty="0">
                <a:latin typeface="黑体" panose="02010609060101010101" pitchFamily="49" charset="-122"/>
                <a:ea typeface="黑体" panose="02010609060101010101" pitchFamily="49" charset="-122"/>
              </a:rPr>
              <a:t>b</a:t>
            </a:r>
            <a:r>
              <a:rPr lang="zh-CN" altLang="en-US" b="1" dirty="0">
                <a:latin typeface="黑体" panose="02010609060101010101" pitchFamily="49" charset="-122"/>
                <a:ea typeface="黑体" panose="02010609060101010101" pitchFamily="49" charset="-122"/>
              </a:rPr>
              <a:t>块，每块含</a:t>
            </a:r>
            <a:r>
              <a:rPr lang="en-US" altLang="zh-CN" b="1" dirty="0">
                <a:latin typeface="黑体" panose="02010609060101010101" pitchFamily="49" charset="-122"/>
                <a:ea typeface="黑体" panose="02010609060101010101" pitchFamily="49" charset="-122"/>
              </a:rPr>
              <a:t>s</a:t>
            </a:r>
            <a:r>
              <a:rPr lang="zh-CN" altLang="en-US" b="1" dirty="0">
                <a:latin typeface="黑体" panose="02010609060101010101" pitchFamily="49" charset="-122"/>
                <a:ea typeface="黑体" panose="02010609060101010101" pitchFamily="49" charset="-122"/>
              </a:rPr>
              <a:t>个记录，并设表中每个记录查找概率相等（</a:t>
            </a:r>
            <a:r>
              <a:rPr lang="en-US" altLang="zh-CN" b="1" dirty="0">
                <a:latin typeface="黑体" panose="02010609060101010101" pitchFamily="49" charset="-122"/>
                <a:ea typeface="黑体" panose="02010609060101010101" pitchFamily="49" charset="-122"/>
              </a:rPr>
              <a:t>b=n/s</a:t>
            </a:r>
            <a:r>
              <a:rPr lang="zh-CN" altLang="en-US" b="1" dirty="0">
                <a:latin typeface="黑体" panose="02010609060101010101" pitchFamily="49" charset="-122"/>
                <a:ea typeface="黑体" panose="02010609060101010101" pitchFamily="49" charset="-122"/>
              </a:rPr>
              <a:t>）</a:t>
            </a: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用折半查找方法在索引表中查找索引块，　</a:t>
            </a:r>
            <a:r>
              <a:rPr lang="en-US" altLang="zh-CN" b="1" dirty="0">
                <a:latin typeface="黑体" panose="02010609060101010101" pitchFamily="49" charset="-122"/>
                <a:ea typeface="黑体" panose="02010609060101010101" pitchFamily="49" charset="-122"/>
              </a:rPr>
              <a:t>ASL</a:t>
            </a:r>
            <a:r>
              <a:rPr lang="zh-CN" altLang="en-US" b="1" baseline="-25000" dirty="0">
                <a:latin typeface="黑体" panose="02010609060101010101" pitchFamily="49" charset="-122"/>
                <a:ea typeface="黑体" panose="02010609060101010101" pitchFamily="49" charset="-122"/>
              </a:rPr>
              <a:t>块间</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(n/s+1)</a:t>
            </a:r>
          </a:p>
          <a:p>
            <a:pPr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用顺序查找方法在主表对应块中查找记录，</a:t>
            </a:r>
            <a:r>
              <a:rPr lang="en-US" altLang="zh-CN" b="1" dirty="0">
                <a:latin typeface="黑体" panose="02010609060101010101" pitchFamily="49" charset="-122"/>
                <a:ea typeface="黑体" panose="02010609060101010101" pitchFamily="49" charset="-122"/>
              </a:rPr>
              <a:t>ASL</a:t>
            </a:r>
            <a:r>
              <a:rPr lang="zh-CN" altLang="en-US" b="1" baseline="-25000" dirty="0">
                <a:latin typeface="黑体" panose="02010609060101010101" pitchFamily="49" charset="-122"/>
                <a:ea typeface="黑体" panose="02010609060101010101" pitchFamily="49" charset="-122"/>
              </a:rPr>
              <a:t>块内</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s/2</a:t>
            </a:r>
          </a:p>
          <a:p>
            <a:pPr eaLnBrk="1" hangingPunct="1">
              <a:lnSpc>
                <a:spcPct val="90000"/>
              </a:lnSpc>
              <a:spcBef>
                <a:spcPct val="50000"/>
              </a:spcBef>
            </a:pPr>
            <a:r>
              <a:rPr lang="en-US" altLang="zh-CN" b="1" dirty="0">
                <a:latin typeface="黑体" panose="02010609060101010101" pitchFamily="49" charset="-122"/>
                <a:ea typeface="黑体" panose="02010609060101010101" pitchFamily="49" charset="-122"/>
              </a:rPr>
              <a:t>ASL</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log</a:t>
            </a:r>
            <a:r>
              <a:rPr lang="en-US" altLang="zh-CN" b="1" baseline="-25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(n/s+1) + s/2</a:t>
            </a:r>
          </a:p>
        </p:txBody>
      </p:sp>
      <p:sp>
        <p:nvSpPr>
          <p:cNvPr id="46086" name="Rectangle 6">
            <a:extLst>
              <a:ext uri="{FF2B5EF4-FFF2-40B4-BE49-F238E27FC236}">
                <a16:creationId xmlns:a16="http://schemas.microsoft.com/office/drawing/2014/main" id="{8E8167DA-1605-4DBE-BC74-8C5A160CA43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3E6172D-CA5B-4DE6-8CB2-109C9CA4C73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一、动态查找表</a:t>
            </a:r>
            <a:endParaRPr lang="en-US" altLang="zh-CN" sz="3200">
              <a:latin typeface="黑体" panose="02010609060101010101" pitchFamily="49" charset="-122"/>
              <a:ea typeface="黑体" panose="02010609060101010101" pitchFamily="49" charset="-122"/>
            </a:endParaRPr>
          </a:p>
        </p:txBody>
      </p:sp>
      <p:sp>
        <p:nvSpPr>
          <p:cNvPr id="48131" name="Text Box 3">
            <a:extLst>
              <a:ext uri="{FF2B5EF4-FFF2-40B4-BE49-F238E27FC236}">
                <a16:creationId xmlns:a16="http://schemas.microsoft.com/office/drawing/2014/main" id="{72E7A01F-A40F-4CC4-83E2-6A5291E8B8D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02BF4EC-BB4B-4016-8EFF-360A10F76E6F}" type="slidenum">
              <a:rPr lang="zh-CN" altLang="en-US" sz="2400"/>
              <a:pPr algn="r" eaLnBrk="1" hangingPunct="1">
                <a:spcBef>
                  <a:spcPct val="50000"/>
                </a:spcBef>
                <a:buClrTx/>
                <a:buSzTx/>
                <a:buFontTx/>
                <a:buNone/>
              </a:pPr>
              <a:t>32</a:t>
            </a:fld>
            <a:endParaRPr lang="en-US" altLang="zh-CN" sz="2400"/>
          </a:p>
        </p:txBody>
      </p:sp>
      <p:sp>
        <p:nvSpPr>
          <p:cNvPr id="48132" name="Text Box 4">
            <a:extLst>
              <a:ext uri="{FF2B5EF4-FFF2-40B4-BE49-F238E27FC236}">
                <a16:creationId xmlns:a16="http://schemas.microsoft.com/office/drawing/2014/main" id="{5391D9CE-9ACB-4005-8AC3-B253690E7ACA}"/>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48133" name="Rectangle 5">
            <a:extLst>
              <a:ext uri="{FF2B5EF4-FFF2-40B4-BE49-F238E27FC236}">
                <a16:creationId xmlns:a16="http://schemas.microsoft.com/office/drawing/2014/main" id="{BCF86132-9CA7-41E6-A40A-838CB2378E95}"/>
              </a:ext>
            </a:extLst>
          </p:cNvPr>
          <p:cNvSpPr>
            <a:spLocks noGrp="1" noChangeArrowheads="1"/>
          </p:cNvSpPr>
          <p:nvPr>
            <p:ph type="body" idx="1"/>
          </p:nvPr>
        </p:nvSpPr>
        <p:spPr>
          <a:xfrm>
            <a:off x="381000" y="2819400"/>
            <a:ext cx="8763000" cy="4038600"/>
          </a:xfrm>
        </p:spPr>
        <p:txBody>
          <a:bodyPr/>
          <a:lstStyle/>
          <a:p>
            <a:pPr eaLnBrk="1" hangingPunct="1">
              <a:spcBef>
                <a:spcPct val="50000"/>
              </a:spcBef>
            </a:pPr>
            <a:r>
              <a:rPr lang="zh-CN" altLang="en-US" b="1">
                <a:latin typeface="黑体" panose="02010609060101010101" pitchFamily="49" charset="-122"/>
                <a:ea typeface="黑体" panose="02010609060101010101" pitchFamily="49" charset="-122"/>
              </a:rPr>
              <a:t>表结构本身是在查找过程中</a:t>
            </a:r>
            <a:r>
              <a:rPr lang="zh-CN" altLang="en-US" b="1">
                <a:solidFill>
                  <a:srgbClr val="FF0000"/>
                </a:solidFill>
                <a:latin typeface="黑体" panose="02010609060101010101" pitchFamily="49" charset="-122"/>
                <a:ea typeface="黑体" panose="02010609060101010101" pitchFamily="49" charset="-122"/>
              </a:rPr>
              <a:t>动态生成</a:t>
            </a:r>
            <a:r>
              <a:rPr lang="zh-CN" altLang="en-US" b="1">
                <a:latin typeface="黑体" panose="02010609060101010101" pitchFamily="49" charset="-122"/>
                <a:ea typeface="黑体" panose="02010609060101010101" pitchFamily="49" charset="-122"/>
              </a:rPr>
              <a:t>的</a:t>
            </a:r>
          </a:p>
          <a:p>
            <a:pPr eaLnBrk="1" hangingPunct="1">
              <a:spcBef>
                <a:spcPct val="50000"/>
              </a:spcBef>
            </a:pPr>
            <a:r>
              <a:rPr lang="zh-CN" altLang="en-US" b="1">
                <a:latin typeface="黑体" panose="02010609060101010101" pitchFamily="49" charset="-122"/>
                <a:ea typeface="黑体" panose="02010609060101010101" pitchFamily="49" charset="-122"/>
              </a:rPr>
              <a:t>若表中存在其关键字等于给定值</a:t>
            </a:r>
            <a:r>
              <a:rPr lang="en-US" altLang="zh-CN" b="1">
                <a:latin typeface="黑体" panose="02010609060101010101" pitchFamily="49" charset="-122"/>
                <a:ea typeface="黑体" panose="02010609060101010101" pitchFamily="49" charset="-122"/>
              </a:rPr>
              <a:t>key</a:t>
            </a:r>
            <a:r>
              <a:rPr lang="zh-CN" altLang="en-US" b="1">
                <a:latin typeface="黑体" panose="02010609060101010101" pitchFamily="49" charset="-122"/>
                <a:ea typeface="黑体" panose="02010609060101010101" pitchFamily="49" charset="-122"/>
              </a:rPr>
              <a:t>的记录,表明查找成功；</a:t>
            </a:r>
          </a:p>
          <a:p>
            <a:pPr eaLnBrk="1" hangingPunct="1">
              <a:spcBef>
                <a:spcPct val="50000"/>
              </a:spcBef>
            </a:pPr>
            <a:r>
              <a:rPr lang="zh-CN" altLang="en-US" b="1">
                <a:latin typeface="黑体" panose="02010609060101010101" pitchFamily="49" charset="-122"/>
                <a:ea typeface="黑体" panose="02010609060101010101" pitchFamily="49" charset="-122"/>
              </a:rPr>
              <a:t>否则</a:t>
            </a:r>
            <a:r>
              <a:rPr lang="zh-CN" altLang="en-US" b="1">
                <a:solidFill>
                  <a:srgbClr val="FF0000"/>
                </a:solidFill>
                <a:latin typeface="黑体" panose="02010609060101010101" pitchFamily="49" charset="-122"/>
                <a:ea typeface="黑体" panose="02010609060101010101" pitchFamily="49" charset="-122"/>
              </a:rPr>
              <a:t>插入</a:t>
            </a:r>
            <a:r>
              <a:rPr lang="zh-CN" altLang="en-US" b="1">
                <a:latin typeface="黑体" panose="02010609060101010101" pitchFamily="49" charset="-122"/>
                <a:ea typeface="黑体" panose="02010609060101010101" pitchFamily="49" charset="-122"/>
              </a:rPr>
              <a:t>关键字等于</a:t>
            </a:r>
            <a:r>
              <a:rPr lang="en-US" altLang="zh-CN" b="1">
                <a:latin typeface="黑体" panose="02010609060101010101" pitchFamily="49" charset="-122"/>
                <a:ea typeface="黑体" panose="02010609060101010101" pitchFamily="49" charset="-122"/>
              </a:rPr>
              <a:t>key</a:t>
            </a:r>
            <a:r>
              <a:rPr lang="zh-CN" altLang="en-US" b="1">
                <a:latin typeface="黑体" panose="02010609060101010101" pitchFamily="49" charset="-122"/>
                <a:ea typeface="黑体" panose="02010609060101010101" pitchFamily="49" charset="-122"/>
              </a:rPr>
              <a:t>的记录。</a:t>
            </a:r>
          </a:p>
        </p:txBody>
      </p:sp>
      <p:sp>
        <p:nvSpPr>
          <p:cNvPr id="48134" name="Rectangle 6">
            <a:extLst>
              <a:ext uri="{FF2B5EF4-FFF2-40B4-BE49-F238E27FC236}">
                <a16:creationId xmlns:a16="http://schemas.microsoft.com/office/drawing/2014/main" id="{5732CA12-F965-4CA8-A476-9E2234562DF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F16EBF8-7EEF-4AA5-81C7-C66AC380169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a:t>
            </a:r>
            <a:endParaRPr lang="en-US" altLang="zh-CN" sz="3200">
              <a:latin typeface="黑体" panose="02010609060101010101" pitchFamily="49" charset="-122"/>
              <a:ea typeface="黑体" panose="02010609060101010101" pitchFamily="49" charset="-122"/>
            </a:endParaRPr>
          </a:p>
        </p:txBody>
      </p:sp>
      <p:sp>
        <p:nvSpPr>
          <p:cNvPr id="49155" name="Text Box 3">
            <a:extLst>
              <a:ext uri="{FF2B5EF4-FFF2-40B4-BE49-F238E27FC236}">
                <a16:creationId xmlns:a16="http://schemas.microsoft.com/office/drawing/2014/main" id="{EADD1176-B9EB-4034-9659-CF838B6DFB3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A5B9B83-E47E-4744-B6E9-45F60963F8BF}" type="slidenum">
              <a:rPr lang="zh-CN" altLang="en-US" sz="2400"/>
              <a:pPr algn="r" eaLnBrk="1" hangingPunct="1">
                <a:spcBef>
                  <a:spcPct val="50000"/>
                </a:spcBef>
                <a:buClrTx/>
                <a:buSzTx/>
                <a:buFontTx/>
                <a:buNone/>
              </a:pPr>
              <a:t>33</a:t>
            </a:fld>
            <a:endParaRPr lang="en-US" altLang="zh-CN" sz="2400"/>
          </a:p>
        </p:txBody>
      </p:sp>
      <p:sp>
        <p:nvSpPr>
          <p:cNvPr id="49156" name="Text Box 4">
            <a:extLst>
              <a:ext uri="{FF2B5EF4-FFF2-40B4-BE49-F238E27FC236}">
                <a16:creationId xmlns:a16="http://schemas.microsoft.com/office/drawing/2014/main" id="{CE6A5808-2311-4E8F-86A5-6EDD896CD472}"/>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49157" name="Rectangle 5">
            <a:extLst>
              <a:ext uri="{FF2B5EF4-FFF2-40B4-BE49-F238E27FC236}">
                <a16:creationId xmlns:a16="http://schemas.microsoft.com/office/drawing/2014/main" id="{4CD855BF-CD05-43C9-84A0-7E036BC5D9D4}"/>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70000"/>
              </a:spcBef>
            </a:pPr>
            <a:r>
              <a:rPr lang="zh-CN" altLang="en-US" b="1">
                <a:latin typeface="黑体" panose="02010609060101010101" pitchFamily="49" charset="-122"/>
                <a:ea typeface="黑体" panose="02010609060101010101" pitchFamily="49" charset="-122"/>
              </a:rPr>
              <a:t>空树或者是具有如下特性的二叉树：</a:t>
            </a:r>
          </a:p>
          <a:p>
            <a:pPr eaLnBrk="1" hangingPunct="1">
              <a:lnSpc>
                <a:spcPct val="9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⑴.若它的</a:t>
            </a:r>
            <a:r>
              <a:rPr lang="zh-CN" altLang="en-US" b="1">
                <a:solidFill>
                  <a:srgbClr val="FF0000"/>
                </a:solidFill>
                <a:latin typeface="黑体" panose="02010609060101010101" pitchFamily="49" charset="-122"/>
                <a:ea typeface="黑体" panose="02010609060101010101" pitchFamily="49" charset="-122"/>
              </a:rPr>
              <a:t>左子树</a:t>
            </a:r>
            <a:r>
              <a:rPr lang="zh-CN" altLang="en-US" b="1">
                <a:latin typeface="黑体" panose="02010609060101010101" pitchFamily="49" charset="-122"/>
                <a:ea typeface="黑体" panose="02010609060101010101" pitchFamily="49" charset="-122"/>
              </a:rPr>
              <a:t>不空，则左子树上所有结点的值均</a:t>
            </a:r>
            <a:r>
              <a:rPr lang="zh-CN" altLang="en-US" b="1">
                <a:solidFill>
                  <a:srgbClr val="FF0000"/>
                </a:solidFill>
                <a:latin typeface="黑体" panose="02010609060101010101" pitchFamily="49" charset="-122"/>
                <a:ea typeface="黑体" panose="02010609060101010101" pitchFamily="49" charset="-122"/>
              </a:rPr>
              <a:t>小于</a:t>
            </a:r>
            <a:r>
              <a:rPr lang="zh-CN" altLang="en-US" b="1">
                <a:latin typeface="黑体" panose="02010609060101010101" pitchFamily="49" charset="-122"/>
                <a:ea typeface="黑体" panose="02010609060101010101" pitchFamily="49" charset="-122"/>
              </a:rPr>
              <a:t>根结点的值；</a:t>
            </a:r>
          </a:p>
          <a:p>
            <a:pPr eaLnBrk="1" hangingPunct="1">
              <a:lnSpc>
                <a:spcPct val="9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⑵.若它的</a:t>
            </a:r>
            <a:r>
              <a:rPr lang="zh-CN" altLang="en-US" b="1">
                <a:solidFill>
                  <a:srgbClr val="FF0000"/>
                </a:solidFill>
                <a:latin typeface="黑体" panose="02010609060101010101" pitchFamily="49" charset="-122"/>
                <a:ea typeface="黑体" panose="02010609060101010101" pitchFamily="49" charset="-122"/>
              </a:rPr>
              <a:t>右子树</a:t>
            </a:r>
            <a:r>
              <a:rPr lang="zh-CN" altLang="en-US" b="1">
                <a:latin typeface="黑体" panose="02010609060101010101" pitchFamily="49" charset="-122"/>
                <a:ea typeface="黑体" panose="02010609060101010101" pitchFamily="49" charset="-122"/>
              </a:rPr>
              <a:t>不空，则右子树上所有结点的值均</a:t>
            </a:r>
            <a:r>
              <a:rPr lang="zh-CN" altLang="en-US" b="1">
                <a:solidFill>
                  <a:srgbClr val="FF0000"/>
                </a:solidFill>
                <a:latin typeface="黑体" panose="02010609060101010101" pitchFamily="49" charset="-122"/>
                <a:ea typeface="黑体" panose="02010609060101010101" pitchFamily="49" charset="-122"/>
              </a:rPr>
              <a:t>大于</a:t>
            </a:r>
            <a:r>
              <a:rPr lang="zh-CN" altLang="en-US" b="1">
                <a:latin typeface="黑体" panose="02010609060101010101" pitchFamily="49" charset="-122"/>
                <a:ea typeface="黑体" panose="02010609060101010101" pitchFamily="49" charset="-122"/>
              </a:rPr>
              <a:t>根结点的值；</a:t>
            </a:r>
          </a:p>
          <a:p>
            <a:pPr eaLnBrk="1" hangingPunct="1">
              <a:lnSpc>
                <a:spcPct val="90000"/>
              </a:lnSpc>
              <a:spcBef>
                <a:spcPct val="7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⑶.它的左、右子树也都分别是</a:t>
            </a:r>
            <a:r>
              <a:rPr lang="zh-CN" altLang="en-US" b="1">
                <a:solidFill>
                  <a:srgbClr val="FF0000"/>
                </a:solidFill>
                <a:latin typeface="黑体" panose="02010609060101010101" pitchFamily="49" charset="-122"/>
                <a:ea typeface="黑体" panose="02010609060101010101" pitchFamily="49" charset="-122"/>
              </a:rPr>
              <a:t>二叉排序树</a:t>
            </a:r>
            <a:r>
              <a:rPr lang="zh-CN" altLang="en-US" b="1">
                <a:latin typeface="黑体" panose="02010609060101010101" pitchFamily="49" charset="-122"/>
                <a:ea typeface="黑体" panose="02010609060101010101" pitchFamily="49" charset="-122"/>
              </a:rPr>
              <a:t>。</a:t>
            </a:r>
          </a:p>
        </p:txBody>
      </p:sp>
      <p:sp>
        <p:nvSpPr>
          <p:cNvPr id="49158" name="Rectangle 6">
            <a:extLst>
              <a:ext uri="{FF2B5EF4-FFF2-40B4-BE49-F238E27FC236}">
                <a16:creationId xmlns:a16="http://schemas.microsoft.com/office/drawing/2014/main" id="{61CE5BD4-B495-428D-B098-C1742DDA9619}"/>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412F53C-D4CE-45ED-9E33-F410967EFDE8}"/>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二、二叉排序树(举例)</a:t>
            </a:r>
            <a:endParaRPr lang="en-US" altLang="zh-CN" sz="3200">
              <a:latin typeface="黑体" panose="02010609060101010101" pitchFamily="49" charset="-122"/>
              <a:ea typeface="黑体" panose="02010609060101010101" pitchFamily="49" charset="-122"/>
            </a:endParaRPr>
          </a:p>
        </p:txBody>
      </p:sp>
      <p:sp>
        <p:nvSpPr>
          <p:cNvPr id="51203" name="Text Box 3">
            <a:extLst>
              <a:ext uri="{FF2B5EF4-FFF2-40B4-BE49-F238E27FC236}">
                <a16:creationId xmlns:a16="http://schemas.microsoft.com/office/drawing/2014/main" id="{739D6991-E867-4607-B613-CACE29903210}"/>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59A6E964-9C36-4F1C-A797-B7A44C800E0F}" type="slidenum">
              <a:rPr lang="zh-CN" altLang="en-US" sz="2400"/>
              <a:pPr algn="r" eaLnBrk="1" hangingPunct="1">
                <a:spcBef>
                  <a:spcPct val="50000"/>
                </a:spcBef>
                <a:buClrTx/>
                <a:buSzTx/>
                <a:buFontTx/>
                <a:buNone/>
              </a:pPr>
              <a:t>34</a:t>
            </a:fld>
            <a:endParaRPr lang="en-US" altLang="zh-CN" sz="2400"/>
          </a:p>
        </p:txBody>
      </p:sp>
      <p:sp>
        <p:nvSpPr>
          <p:cNvPr id="51204" name="Text Box 4">
            <a:extLst>
              <a:ext uri="{FF2B5EF4-FFF2-40B4-BE49-F238E27FC236}">
                <a16:creationId xmlns:a16="http://schemas.microsoft.com/office/drawing/2014/main" id="{3468780C-09E7-40C0-99D5-924ADE368F71}"/>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1205" name="Rectangle 6">
            <a:extLst>
              <a:ext uri="{FF2B5EF4-FFF2-40B4-BE49-F238E27FC236}">
                <a16:creationId xmlns:a16="http://schemas.microsoft.com/office/drawing/2014/main" id="{F881E099-8D3B-4F76-9F19-7B3DC49A0CCD}"/>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51206" name="Text Box 56">
            <a:extLst>
              <a:ext uri="{FF2B5EF4-FFF2-40B4-BE49-F238E27FC236}">
                <a16:creationId xmlns:a16="http://schemas.microsoft.com/office/drawing/2014/main" id="{71E26D44-E7B8-4BE8-B789-32ED6645AADF}"/>
              </a:ext>
            </a:extLst>
          </p:cNvPr>
          <p:cNvSpPr txBox="1">
            <a:spLocks noChangeArrowheads="1"/>
          </p:cNvSpPr>
          <p:nvPr/>
        </p:nvSpPr>
        <p:spPr bwMode="auto">
          <a:xfrm>
            <a:off x="1219200" y="6172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二叉排序树</a:t>
            </a:r>
          </a:p>
        </p:txBody>
      </p:sp>
      <p:sp>
        <p:nvSpPr>
          <p:cNvPr id="51207" name="Text Box 57">
            <a:extLst>
              <a:ext uri="{FF2B5EF4-FFF2-40B4-BE49-F238E27FC236}">
                <a16:creationId xmlns:a16="http://schemas.microsoft.com/office/drawing/2014/main" id="{E72CAE98-34E7-45E1-8BA6-9A8504C53118}"/>
              </a:ext>
            </a:extLst>
          </p:cNvPr>
          <p:cNvSpPr txBox="1">
            <a:spLocks noChangeArrowheads="1"/>
          </p:cNvSpPr>
          <p:nvPr/>
        </p:nvSpPr>
        <p:spPr bwMode="auto">
          <a:xfrm>
            <a:off x="6019800" y="6172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400"/>
              <a:t>非二叉排序树</a:t>
            </a:r>
          </a:p>
        </p:txBody>
      </p:sp>
      <p:grpSp>
        <p:nvGrpSpPr>
          <p:cNvPr id="51208" name="Group 98">
            <a:extLst>
              <a:ext uri="{FF2B5EF4-FFF2-40B4-BE49-F238E27FC236}">
                <a16:creationId xmlns:a16="http://schemas.microsoft.com/office/drawing/2014/main" id="{78C4A056-8022-4067-98A2-E7E99FA7DFC2}"/>
              </a:ext>
            </a:extLst>
          </p:cNvPr>
          <p:cNvGrpSpPr>
            <a:grpSpLocks/>
          </p:cNvGrpSpPr>
          <p:nvPr/>
        </p:nvGrpSpPr>
        <p:grpSpPr bwMode="auto">
          <a:xfrm>
            <a:off x="381000" y="3276600"/>
            <a:ext cx="3679825" cy="2770188"/>
            <a:chOff x="240" y="2112"/>
            <a:chExt cx="2318" cy="1745"/>
          </a:xfrm>
        </p:grpSpPr>
        <p:sp>
          <p:nvSpPr>
            <p:cNvPr id="51233" name="Oval 8">
              <a:extLst>
                <a:ext uri="{FF2B5EF4-FFF2-40B4-BE49-F238E27FC236}">
                  <a16:creationId xmlns:a16="http://schemas.microsoft.com/office/drawing/2014/main" id="{4A8196DE-0419-43AA-82AA-30CBA9781527}"/>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51234" name="Oval 10">
              <a:extLst>
                <a:ext uri="{FF2B5EF4-FFF2-40B4-BE49-F238E27FC236}">
                  <a16:creationId xmlns:a16="http://schemas.microsoft.com/office/drawing/2014/main" id="{BAF9AFEC-B535-4FAD-94B4-CABDDF8B1A2D}"/>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51235" name="Oval 11">
              <a:extLst>
                <a:ext uri="{FF2B5EF4-FFF2-40B4-BE49-F238E27FC236}">
                  <a16:creationId xmlns:a16="http://schemas.microsoft.com/office/drawing/2014/main" id="{AC120442-65A7-461A-B1B0-D81D0825240A}"/>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51236" name="Oval 12">
              <a:extLst>
                <a:ext uri="{FF2B5EF4-FFF2-40B4-BE49-F238E27FC236}">
                  <a16:creationId xmlns:a16="http://schemas.microsoft.com/office/drawing/2014/main" id="{261A4927-E0B1-4254-BDBF-D9A2B77D0289}"/>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51237" name="Oval 14">
              <a:extLst>
                <a:ext uri="{FF2B5EF4-FFF2-40B4-BE49-F238E27FC236}">
                  <a16:creationId xmlns:a16="http://schemas.microsoft.com/office/drawing/2014/main" id="{460308F6-1C44-4594-A8BA-658BCE086609}"/>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51238" name="Oval 16">
              <a:extLst>
                <a:ext uri="{FF2B5EF4-FFF2-40B4-BE49-F238E27FC236}">
                  <a16:creationId xmlns:a16="http://schemas.microsoft.com/office/drawing/2014/main" id="{A12D4AD1-A396-4B68-A7C2-D22AE56AAF4F}"/>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51239" name="Line 17">
              <a:extLst>
                <a:ext uri="{FF2B5EF4-FFF2-40B4-BE49-F238E27FC236}">
                  <a16:creationId xmlns:a16="http://schemas.microsoft.com/office/drawing/2014/main" id="{D8121409-16C6-4AAF-ACC1-57F023171EC6}"/>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0" name="Line 18">
              <a:extLst>
                <a:ext uri="{FF2B5EF4-FFF2-40B4-BE49-F238E27FC236}">
                  <a16:creationId xmlns:a16="http://schemas.microsoft.com/office/drawing/2014/main" id="{7689B4CF-3F00-4D26-8A08-088E30A31744}"/>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1" name="Line 19">
              <a:extLst>
                <a:ext uri="{FF2B5EF4-FFF2-40B4-BE49-F238E27FC236}">
                  <a16:creationId xmlns:a16="http://schemas.microsoft.com/office/drawing/2014/main" id="{429FB895-A1AD-467F-9F4F-5F3744F48FE8}"/>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2" name="Line 20">
              <a:extLst>
                <a:ext uri="{FF2B5EF4-FFF2-40B4-BE49-F238E27FC236}">
                  <a16:creationId xmlns:a16="http://schemas.microsoft.com/office/drawing/2014/main" id="{F474B2AC-8FBB-42E0-B3FB-52BAB4F9AACD}"/>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3" name="Line 21">
              <a:extLst>
                <a:ext uri="{FF2B5EF4-FFF2-40B4-BE49-F238E27FC236}">
                  <a16:creationId xmlns:a16="http://schemas.microsoft.com/office/drawing/2014/main" id="{2383902D-71DB-4D6A-BFCD-BDCF29E84E2B}"/>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4" name="Line 22">
              <a:extLst>
                <a:ext uri="{FF2B5EF4-FFF2-40B4-BE49-F238E27FC236}">
                  <a16:creationId xmlns:a16="http://schemas.microsoft.com/office/drawing/2014/main" id="{96DB7C09-1173-43BC-96A2-7C4B21DF3796}"/>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5" name="Line 23">
              <a:extLst>
                <a:ext uri="{FF2B5EF4-FFF2-40B4-BE49-F238E27FC236}">
                  <a16:creationId xmlns:a16="http://schemas.microsoft.com/office/drawing/2014/main" id="{CA0AB608-81AF-4C01-BFA7-6DE09AF578D9}"/>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6" name="Line 24">
              <a:extLst>
                <a:ext uri="{FF2B5EF4-FFF2-40B4-BE49-F238E27FC236}">
                  <a16:creationId xmlns:a16="http://schemas.microsoft.com/office/drawing/2014/main" id="{C29CD78F-39BD-42D7-BB45-E6DF71A2A68C}"/>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7" name="Oval 25">
              <a:extLst>
                <a:ext uri="{FF2B5EF4-FFF2-40B4-BE49-F238E27FC236}">
                  <a16:creationId xmlns:a16="http://schemas.microsoft.com/office/drawing/2014/main" id="{810FABAE-7AFC-4FDA-8350-B0542DEC8EE2}"/>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51248" name="Line 26">
              <a:extLst>
                <a:ext uri="{FF2B5EF4-FFF2-40B4-BE49-F238E27FC236}">
                  <a16:creationId xmlns:a16="http://schemas.microsoft.com/office/drawing/2014/main" id="{433288DC-BE8F-412B-BBCA-DD8E22E1C1AD}"/>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49" name="Oval 28">
              <a:extLst>
                <a:ext uri="{FF2B5EF4-FFF2-40B4-BE49-F238E27FC236}">
                  <a16:creationId xmlns:a16="http://schemas.microsoft.com/office/drawing/2014/main" id="{5BC59672-27AF-4912-B253-C39D2E856820}"/>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51250" name="Oval 29">
              <a:extLst>
                <a:ext uri="{FF2B5EF4-FFF2-40B4-BE49-F238E27FC236}">
                  <a16:creationId xmlns:a16="http://schemas.microsoft.com/office/drawing/2014/main" id="{6502A16A-C4B5-425B-8D65-1D2FAA5E4FB1}"/>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51251" name="Oval 30">
              <a:extLst>
                <a:ext uri="{FF2B5EF4-FFF2-40B4-BE49-F238E27FC236}">
                  <a16:creationId xmlns:a16="http://schemas.microsoft.com/office/drawing/2014/main" id="{EAF6421B-AA99-42B5-AC20-91943EBF5E1A}"/>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51252" name="Line 96">
              <a:extLst>
                <a:ext uri="{FF2B5EF4-FFF2-40B4-BE49-F238E27FC236}">
                  <a16:creationId xmlns:a16="http://schemas.microsoft.com/office/drawing/2014/main" id="{3D3E4929-A891-4842-A4AB-B5675583E765}"/>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53" name="Oval 97">
              <a:extLst>
                <a:ext uri="{FF2B5EF4-FFF2-40B4-BE49-F238E27FC236}">
                  <a16:creationId xmlns:a16="http://schemas.microsoft.com/office/drawing/2014/main" id="{8CD8EB45-D26A-4894-A3BB-3405EFFB8F82}"/>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grpSp>
        <p:nvGrpSpPr>
          <p:cNvPr id="51209" name="Group 123">
            <a:extLst>
              <a:ext uri="{FF2B5EF4-FFF2-40B4-BE49-F238E27FC236}">
                <a16:creationId xmlns:a16="http://schemas.microsoft.com/office/drawing/2014/main" id="{806F2511-9C3B-42C4-BE9B-DB6FA17AF219}"/>
              </a:ext>
            </a:extLst>
          </p:cNvPr>
          <p:cNvGrpSpPr>
            <a:grpSpLocks/>
          </p:cNvGrpSpPr>
          <p:nvPr/>
        </p:nvGrpSpPr>
        <p:grpSpPr bwMode="auto">
          <a:xfrm>
            <a:off x="5105400" y="3276600"/>
            <a:ext cx="3679825" cy="2770188"/>
            <a:chOff x="3216" y="2064"/>
            <a:chExt cx="2318" cy="1745"/>
          </a:xfrm>
        </p:grpSpPr>
        <p:sp>
          <p:nvSpPr>
            <p:cNvPr id="51210" name="Oval 100">
              <a:extLst>
                <a:ext uri="{FF2B5EF4-FFF2-40B4-BE49-F238E27FC236}">
                  <a16:creationId xmlns:a16="http://schemas.microsoft.com/office/drawing/2014/main" id="{A0EE269B-7CB9-4EBA-A330-3313D80BC663}"/>
                </a:ext>
              </a:extLst>
            </p:cNvPr>
            <p:cNvSpPr>
              <a:spLocks noChangeArrowheads="1"/>
            </p:cNvSpPr>
            <p:nvPr/>
          </p:nvSpPr>
          <p:spPr bwMode="auto">
            <a:xfrm>
              <a:off x="4179" y="2064"/>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51211" name="Oval 101">
              <a:extLst>
                <a:ext uri="{FF2B5EF4-FFF2-40B4-BE49-F238E27FC236}">
                  <a16:creationId xmlns:a16="http://schemas.microsoft.com/office/drawing/2014/main" id="{96A8D596-ABE1-475B-9765-7BD2E847C08F}"/>
                </a:ext>
              </a:extLst>
            </p:cNvPr>
            <p:cNvSpPr>
              <a:spLocks noChangeArrowheads="1"/>
            </p:cNvSpPr>
            <p:nvPr/>
          </p:nvSpPr>
          <p:spPr bwMode="auto">
            <a:xfrm>
              <a:off x="4718" y="233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51212" name="Oval 102">
              <a:extLst>
                <a:ext uri="{FF2B5EF4-FFF2-40B4-BE49-F238E27FC236}">
                  <a16:creationId xmlns:a16="http://schemas.microsoft.com/office/drawing/2014/main" id="{3D32ABB5-5A12-4F5A-BFA6-B6A44F0F202D}"/>
                </a:ext>
              </a:extLst>
            </p:cNvPr>
            <p:cNvSpPr>
              <a:spLocks noChangeArrowheads="1"/>
            </p:cNvSpPr>
            <p:nvPr/>
          </p:nvSpPr>
          <p:spPr bwMode="auto">
            <a:xfrm>
              <a:off x="3216" y="2685"/>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51213" name="Oval 103">
              <a:extLst>
                <a:ext uri="{FF2B5EF4-FFF2-40B4-BE49-F238E27FC236}">
                  <a16:creationId xmlns:a16="http://schemas.microsoft.com/office/drawing/2014/main" id="{C0F443C6-E138-4794-BA41-4A0F57A71FDE}"/>
                </a:ext>
              </a:extLst>
            </p:cNvPr>
            <p:cNvSpPr>
              <a:spLocks noChangeArrowheads="1"/>
            </p:cNvSpPr>
            <p:nvPr/>
          </p:nvSpPr>
          <p:spPr bwMode="auto">
            <a:xfrm>
              <a:off x="5143" y="2685"/>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51214" name="Oval 104">
              <a:extLst>
                <a:ext uri="{FF2B5EF4-FFF2-40B4-BE49-F238E27FC236}">
                  <a16:creationId xmlns:a16="http://schemas.microsoft.com/office/drawing/2014/main" id="{08D0DFC2-4FD3-4895-8A96-157FEF3F315F}"/>
                </a:ext>
              </a:extLst>
            </p:cNvPr>
            <p:cNvSpPr>
              <a:spLocks noChangeArrowheads="1"/>
            </p:cNvSpPr>
            <p:nvPr/>
          </p:nvSpPr>
          <p:spPr bwMode="auto">
            <a:xfrm>
              <a:off x="4066" y="2685"/>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37</a:t>
              </a:r>
            </a:p>
          </p:txBody>
        </p:sp>
        <p:sp>
          <p:nvSpPr>
            <p:cNvPr id="51215" name="Oval 105">
              <a:extLst>
                <a:ext uri="{FF2B5EF4-FFF2-40B4-BE49-F238E27FC236}">
                  <a16:creationId xmlns:a16="http://schemas.microsoft.com/office/drawing/2014/main" id="{9434CD5F-46E1-4424-BE40-55240FAF75D5}"/>
                </a:ext>
              </a:extLst>
            </p:cNvPr>
            <p:cNvSpPr>
              <a:spLocks noChangeArrowheads="1"/>
            </p:cNvSpPr>
            <p:nvPr/>
          </p:nvSpPr>
          <p:spPr bwMode="auto">
            <a:xfrm>
              <a:off x="5280" y="3504"/>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88</a:t>
              </a:r>
            </a:p>
          </p:txBody>
        </p:sp>
        <p:sp>
          <p:nvSpPr>
            <p:cNvPr id="51216" name="Line 106">
              <a:extLst>
                <a:ext uri="{FF2B5EF4-FFF2-40B4-BE49-F238E27FC236}">
                  <a16:creationId xmlns:a16="http://schemas.microsoft.com/office/drawing/2014/main" id="{EB214068-DB41-4C1C-B1DC-2022EACEC749}"/>
                </a:ext>
              </a:extLst>
            </p:cNvPr>
            <p:cNvSpPr>
              <a:spLocks noChangeShapeType="1"/>
            </p:cNvSpPr>
            <p:nvPr/>
          </p:nvSpPr>
          <p:spPr bwMode="auto">
            <a:xfrm flipH="1">
              <a:off x="3869" y="2219"/>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Line 107">
              <a:extLst>
                <a:ext uri="{FF2B5EF4-FFF2-40B4-BE49-F238E27FC236}">
                  <a16:creationId xmlns:a16="http://schemas.microsoft.com/office/drawing/2014/main" id="{E0BB66CD-3A28-4456-AA52-841B1A871964}"/>
                </a:ext>
              </a:extLst>
            </p:cNvPr>
            <p:cNvSpPr>
              <a:spLocks noChangeShapeType="1"/>
            </p:cNvSpPr>
            <p:nvPr/>
          </p:nvSpPr>
          <p:spPr bwMode="auto">
            <a:xfrm flipH="1">
              <a:off x="3442" y="2561"/>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8" name="Line 108">
              <a:extLst>
                <a:ext uri="{FF2B5EF4-FFF2-40B4-BE49-F238E27FC236}">
                  <a16:creationId xmlns:a16="http://schemas.microsoft.com/office/drawing/2014/main" id="{DF480168-BE3E-45CB-86FD-99E573E11020}"/>
                </a:ext>
              </a:extLst>
            </p:cNvPr>
            <p:cNvSpPr>
              <a:spLocks noChangeShapeType="1"/>
            </p:cNvSpPr>
            <p:nvPr/>
          </p:nvSpPr>
          <p:spPr bwMode="auto">
            <a:xfrm>
              <a:off x="4435" y="2219"/>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9" name="Line 109">
              <a:extLst>
                <a:ext uri="{FF2B5EF4-FFF2-40B4-BE49-F238E27FC236}">
                  <a16:creationId xmlns:a16="http://schemas.microsoft.com/office/drawing/2014/main" id="{608C7198-A698-4C34-9114-0238C3DDB9EE}"/>
                </a:ext>
              </a:extLst>
            </p:cNvPr>
            <p:cNvSpPr>
              <a:spLocks noChangeShapeType="1"/>
            </p:cNvSpPr>
            <p:nvPr/>
          </p:nvSpPr>
          <p:spPr bwMode="auto">
            <a:xfrm>
              <a:off x="3869" y="2530"/>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0" name="Line 110">
              <a:extLst>
                <a:ext uri="{FF2B5EF4-FFF2-40B4-BE49-F238E27FC236}">
                  <a16:creationId xmlns:a16="http://schemas.microsoft.com/office/drawing/2014/main" id="{FBE6BF35-6805-4C3D-873F-CBA3F2A24A66}"/>
                </a:ext>
              </a:extLst>
            </p:cNvPr>
            <p:cNvSpPr>
              <a:spLocks noChangeShapeType="1"/>
            </p:cNvSpPr>
            <p:nvPr/>
          </p:nvSpPr>
          <p:spPr bwMode="auto">
            <a:xfrm flipH="1">
              <a:off x="3817" y="2918"/>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1" name="Line 111">
              <a:extLst>
                <a:ext uri="{FF2B5EF4-FFF2-40B4-BE49-F238E27FC236}">
                  <a16:creationId xmlns:a16="http://schemas.microsoft.com/office/drawing/2014/main" id="{CE914B79-94B4-41AC-BAB2-6BAF4AC0E13C}"/>
                </a:ext>
              </a:extLst>
            </p:cNvPr>
            <p:cNvSpPr>
              <a:spLocks noChangeShapeType="1"/>
            </p:cNvSpPr>
            <p:nvPr/>
          </p:nvSpPr>
          <p:spPr bwMode="auto">
            <a:xfrm>
              <a:off x="4945" y="2568"/>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2" name="Line 112">
              <a:extLst>
                <a:ext uri="{FF2B5EF4-FFF2-40B4-BE49-F238E27FC236}">
                  <a16:creationId xmlns:a16="http://schemas.microsoft.com/office/drawing/2014/main" id="{194ACC30-16E6-4990-9283-540FCB25382E}"/>
                </a:ext>
              </a:extLst>
            </p:cNvPr>
            <p:cNvSpPr>
              <a:spLocks noChangeShapeType="1"/>
            </p:cNvSpPr>
            <p:nvPr/>
          </p:nvSpPr>
          <p:spPr bwMode="auto">
            <a:xfrm flipH="1">
              <a:off x="5002" y="2945"/>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3" name="Line 113">
              <a:extLst>
                <a:ext uri="{FF2B5EF4-FFF2-40B4-BE49-F238E27FC236}">
                  <a16:creationId xmlns:a16="http://schemas.microsoft.com/office/drawing/2014/main" id="{93C9F1F0-1CC1-449E-A3F6-85984E221D8A}"/>
                </a:ext>
              </a:extLst>
            </p:cNvPr>
            <p:cNvSpPr>
              <a:spLocks noChangeShapeType="1"/>
            </p:cNvSpPr>
            <p:nvPr/>
          </p:nvSpPr>
          <p:spPr bwMode="auto">
            <a:xfrm>
              <a:off x="5057" y="3343"/>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4" name="Oval 114">
              <a:extLst>
                <a:ext uri="{FF2B5EF4-FFF2-40B4-BE49-F238E27FC236}">
                  <a16:creationId xmlns:a16="http://schemas.microsoft.com/office/drawing/2014/main" id="{712253DB-BB94-4479-AE92-ECE48B4C0DE8}"/>
                </a:ext>
              </a:extLst>
            </p:cNvPr>
            <p:cNvSpPr>
              <a:spLocks noChangeArrowheads="1"/>
            </p:cNvSpPr>
            <p:nvPr/>
          </p:nvSpPr>
          <p:spPr bwMode="auto">
            <a:xfrm>
              <a:off x="3358" y="3537"/>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51225" name="Line 115">
              <a:extLst>
                <a:ext uri="{FF2B5EF4-FFF2-40B4-BE49-F238E27FC236}">
                  <a16:creationId xmlns:a16="http://schemas.microsoft.com/office/drawing/2014/main" id="{3CB38385-D6C0-4532-8182-B8C67A59492F}"/>
                </a:ext>
              </a:extLst>
            </p:cNvPr>
            <p:cNvSpPr>
              <a:spLocks noChangeShapeType="1"/>
            </p:cNvSpPr>
            <p:nvPr/>
          </p:nvSpPr>
          <p:spPr bwMode="auto">
            <a:xfrm flipH="1">
              <a:off x="3528" y="3305"/>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6" name="Oval 116">
              <a:extLst>
                <a:ext uri="{FF2B5EF4-FFF2-40B4-BE49-F238E27FC236}">
                  <a16:creationId xmlns:a16="http://schemas.microsoft.com/office/drawing/2014/main" id="{A66D70B1-B64D-4281-B5F9-1B10740783CE}"/>
                </a:ext>
              </a:extLst>
            </p:cNvPr>
            <p:cNvSpPr>
              <a:spLocks noChangeArrowheads="1"/>
            </p:cNvSpPr>
            <p:nvPr/>
          </p:nvSpPr>
          <p:spPr bwMode="auto">
            <a:xfrm>
              <a:off x="4831" y="3112"/>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51227" name="Oval 117">
              <a:extLst>
                <a:ext uri="{FF2B5EF4-FFF2-40B4-BE49-F238E27FC236}">
                  <a16:creationId xmlns:a16="http://schemas.microsoft.com/office/drawing/2014/main" id="{0B4D814E-D91B-46A6-98F9-F161CE8D5246}"/>
                </a:ext>
              </a:extLst>
            </p:cNvPr>
            <p:cNvSpPr>
              <a:spLocks noChangeArrowheads="1"/>
            </p:cNvSpPr>
            <p:nvPr/>
          </p:nvSpPr>
          <p:spPr bwMode="auto">
            <a:xfrm>
              <a:off x="3666" y="3089"/>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51228" name="Oval 118">
              <a:extLst>
                <a:ext uri="{FF2B5EF4-FFF2-40B4-BE49-F238E27FC236}">
                  <a16:creationId xmlns:a16="http://schemas.microsoft.com/office/drawing/2014/main" id="{70E79633-C81C-4773-9763-BA57A205248D}"/>
                </a:ext>
              </a:extLst>
            </p:cNvPr>
            <p:cNvSpPr>
              <a:spLocks noChangeArrowheads="1"/>
            </p:cNvSpPr>
            <p:nvPr/>
          </p:nvSpPr>
          <p:spPr bwMode="auto">
            <a:xfrm>
              <a:off x="3641" y="2336"/>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51229" name="Line 119">
              <a:extLst>
                <a:ext uri="{FF2B5EF4-FFF2-40B4-BE49-F238E27FC236}">
                  <a16:creationId xmlns:a16="http://schemas.microsoft.com/office/drawing/2014/main" id="{17945579-4D53-41DE-B5DD-E59983ED6202}"/>
                </a:ext>
              </a:extLst>
            </p:cNvPr>
            <p:cNvSpPr>
              <a:spLocks noChangeShapeType="1"/>
            </p:cNvSpPr>
            <p:nvPr/>
          </p:nvSpPr>
          <p:spPr bwMode="auto">
            <a:xfrm flipH="1">
              <a:off x="4656" y="3360"/>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Oval 120">
              <a:extLst>
                <a:ext uri="{FF2B5EF4-FFF2-40B4-BE49-F238E27FC236}">
                  <a16:creationId xmlns:a16="http://schemas.microsoft.com/office/drawing/2014/main" id="{AFBCE7C5-E25F-468D-8CFB-791FF4B87B2D}"/>
                </a:ext>
              </a:extLst>
            </p:cNvPr>
            <p:cNvSpPr>
              <a:spLocks noChangeArrowheads="1"/>
            </p:cNvSpPr>
            <p:nvPr/>
          </p:nvSpPr>
          <p:spPr bwMode="auto">
            <a:xfrm>
              <a:off x="4485" y="352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sp>
          <p:nvSpPr>
            <p:cNvPr id="51231" name="Oval 121">
              <a:extLst>
                <a:ext uri="{FF2B5EF4-FFF2-40B4-BE49-F238E27FC236}">
                  <a16:creationId xmlns:a16="http://schemas.microsoft.com/office/drawing/2014/main" id="{13659DBF-98C7-4510-9718-E33A733576A3}"/>
                </a:ext>
              </a:extLst>
            </p:cNvPr>
            <p:cNvSpPr>
              <a:spLocks noChangeArrowheads="1"/>
            </p:cNvSpPr>
            <p:nvPr/>
          </p:nvSpPr>
          <p:spPr bwMode="auto">
            <a:xfrm>
              <a:off x="4464" y="3072"/>
              <a:ext cx="255" cy="271"/>
            </a:xfrm>
            <a:prstGeom prst="ellipse">
              <a:avLst/>
            </a:prstGeom>
            <a:solidFill>
              <a:schemeClr val="hlink"/>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60</a:t>
              </a:r>
            </a:p>
          </p:txBody>
        </p:sp>
        <p:sp>
          <p:nvSpPr>
            <p:cNvPr id="51232" name="Line 122">
              <a:extLst>
                <a:ext uri="{FF2B5EF4-FFF2-40B4-BE49-F238E27FC236}">
                  <a16:creationId xmlns:a16="http://schemas.microsoft.com/office/drawing/2014/main" id="{87F6AD70-F4CB-44B2-BD2C-F1D1C00E8614}"/>
                </a:ext>
              </a:extLst>
            </p:cNvPr>
            <p:cNvSpPr>
              <a:spLocks noChangeShapeType="1"/>
            </p:cNvSpPr>
            <p:nvPr/>
          </p:nvSpPr>
          <p:spPr bwMode="auto">
            <a:xfrm>
              <a:off x="4267" y="2917"/>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78A294B-4C2D-4F2F-81C7-1B28C666ECC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二、二叉排序树(查找)</a:t>
            </a:r>
            <a:endParaRPr lang="en-US" altLang="zh-CN" sz="3200">
              <a:latin typeface="黑体" panose="02010609060101010101" pitchFamily="49" charset="-122"/>
              <a:ea typeface="黑体" panose="02010609060101010101" pitchFamily="49" charset="-122"/>
            </a:endParaRPr>
          </a:p>
        </p:txBody>
      </p:sp>
      <p:sp>
        <p:nvSpPr>
          <p:cNvPr id="53251" name="Text Box 3">
            <a:extLst>
              <a:ext uri="{FF2B5EF4-FFF2-40B4-BE49-F238E27FC236}">
                <a16:creationId xmlns:a16="http://schemas.microsoft.com/office/drawing/2014/main" id="{40177E7B-4F0C-412C-A254-94007EE116DE}"/>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52B353F-A52F-400B-ACFA-5C78AC034971}" type="slidenum">
              <a:rPr lang="zh-CN" altLang="en-US" sz="2400"/>
              <a:pPr algn="r" eaLnBrk="1" hangingPunct="1">
                <a:spcBef>
                  <a:spcPct val="50000"/>
                </a:spcBef>
                <a:buClrTx/>
                <a:buSzTx/>
                <a:buFontTx/>
                <a:buNone/>
              </a:pPr>
              <a:t>35</a:t>
            </a:fld>
            <a:endParaRPr lang="en-US" altLang="zh-CN" sz="2400"/>
          </a:p>
        </p:txBody>
      </p:sp>
      <p:sp>
        <p:nvSpPr>
          <p:cNvPr id="53252" name="Text Box 4">
            <a:extLst>
              <a:ext uri="{FF2B5EF4-FFF2-40B4-BE49-F238E27FC236}">
                <a16:creationId xmlns:a16="http://schemas.microsoft.com/office/drawing/2014/main" id="{9546393C-2C41-46C1-929C-396FBDAF7F1E}"/>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3253" name="Rectangle 5">
            <a:extLst>
              <a:ext uri="{FF2B5EF4-FFF2-40B4-BE49-F238E27FC236}">
                <a16:creationId xmlns:a16="http://schemas.microsoft.com/office/drawing/2014/main" id="{B7710436-699B-4AB4-A54B-012A9E3E2C87}"/>
              </a:ext>
            </a:extLst>
          </p:cNvPr>
          <p:cNvSpPr>
            <a:spLocks noGrp="1" noChangeArrowheads="1"/>
          </p:cNvSpPr>
          <p:nvPr>
            <p:ph type="body" idx="1"/>
          </p:nvPr>
        </p:nvSpPr>
        <p:spPr>
          <a:xfrm>
            <a:off x="381000" y="2819400"/>
            <a:ext cx="8763000" cy="4038600"/>
          </a:xfrm>
        </p:spPr>
        <p:txBody>
          <a:bodyPr/>
          <a:lstStyle/>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二叉排序树又称二叉查找树</a:t>
            </a:r>
          </a:p>
          <a:p>
            <a:pPr eaLnBrk="1" hangingPunct="1">
              <a:lnSpc>
                <a:spcPct val="90000"/>
              </a:lnSpc>
              <a:spcBef>
                <a:spcPct val="50000"/>
              </a:spcBef>
            </a:pPr>
            <a:r>
              <a:rPr lang="zh-CN" altLang="en-US" b="1">
                <a:latin typeface="黑体" panose="02010609060101010101" pitchFamily="49" charset="-122"/>
                <a:ea typeface="黑体" panose="02010609060101010101" pitchFamily="49" charset="-122"/>
              </a:rPr>
              <a:t>查找算法：</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  给定值与</a:t>
            </a:r>
            <a:r>
              <a:rPr lang="zh-CN" altLang="en-US" b="1">
                <a:solidFill>
                  <a:srgbClr val="FF0000"/>
                </a:solidFill>
                <a:latin typeface="黑体" panose="02010609060101010101" pitchFamily="49" charset="-122"/>
                <a:ea typeface="黑体" panose="02010609060101010101" pitchFamily="49" charset="-122"/>
              </a:rPr>
              <a:t>根结点</a:t>
            </a:r>
            <a:r>
              <a:rPr lang="zh-CN" altLang="en-US" b="1">
                <a:latin typeface="黑体" panose="02010609060101010101" pitchFamily="49" charset="-122"/>
                <a:ea typeface="黑体" panose="02010609060101010101" pitchFamily="49" charset="-122"/>
              </a:rPr>
              <a:t>比较：</a:t>
            </a:r>
          </a:p>
          <a:p>
            <a:pPr eaLnBrk="1" hangingPunct="1">
              <a:lnSpc>
                <a:spcPct val="90000"/>
              </a:lnSpc>
              <a:spcBef>
                <a:spcPct val="50000"/>
              </a:spcBef>
              <a:buFont typeface="Wingdings" panose="05000000000000000000" pitchFamily="2" charset="2"/>
              <a:buNone/>
            </a:pPr>
            <a:r>
              <a:rPr lang="zh-CN" altLang="en-US" b="1">
                <a:latin typeface="黑体" panose="02010609060101010101" pitchFamily="49" charset="-122"/>
                <a:ea typeface="黑体" panose="02010609060101010101" pitchFamily="49" charset="-122"/>
              </a:rPr>
              <a:t>1.若相等，查找成功</a:t>
            </a:r>
          </a:p>
          <a:p>
            <a:pPr eaLnBrk="1" hangingPunct="1">
              <a:lnSpc>
                <a:spcPct val="90000"/>
              </a:lnSpc>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2.</a:t>
            </a:r>
            <a:r>
              <a:rPr lang="zh-CN" altLang="en-US" b="1">
                <a:latin typeface="黑体" panose="02010609060101010101" pitchFamily="49" charset="-122"/>
                <a:ea typeface="黑体" panose="02010609060101010101" pitchFamily="49" charset="-122"/>
              </a:rPr>
              <a:t>若小于，查找左子树</a:t>
            </a:r>
          </a:p>
          <a:p>
            <a:pPr eaLnBrk="1" hangingPunct="1">
              <a:lnSpc>
                <a:spcPct val="90000"/>
              </a:lnSpc>
              <a:spcBef>
                <a:spcPct val="50000"/>
              </a:spcBef>
              <a:buFont typeface="Wingdings" panose="05000000000000000000" pitchFamily="2" charset="2"/>
              <a:buNone/>
            </a:pPr>
            <a:r>
              <a:rPr lang="en-US" altLang="zh-CN" b="1">
                <a:latin typeface="黑体" panose="02010609060101010101" pitchFamily="49" charset="-122"/>
                <a:ea typeface="黑体" panose="02010609060101010101" pitchFamily="49" charset="-122"/>
              </a:rPr>
              <a:t>3.</a:t>
            </a:r>
            <a:r>
              <a:rPr lang="zh-CN" altLang="en-US" b="1">
                <a:latin typeface="黑体" panose="02010609060101010101" pitchFamily="49" charset="-122"/>
                <a:ea typeface="黑体" panose="02010609060101010101" pitchFamily="49" charset="-122"/>
              </a:rPr>
              <a:t>若大于，查找右子树</a:t>
            </a:r>
          </a:p>
        </p:txBody>
      </p:sp>
      <p:sp>
        <p:nvSpPr>
          <p:cNvPr id="53254" name="Rectangle 6">
            <a:extLst>
              <a:ext uri="{FF2B5EF4-FFF2-40B4-BE49-F238E27FC236}">
                <a16:creationId xmlns:a16="http://schemas.microsoft.com/office/drawing/2014/main" id="{4614F83C-67AE-4CBB-9A73-8CFE30D85BF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53255" name="Rectangle 46">
            <a:extLst>
              <a:ext uri="{FF2B5EF4-FFF2-40B4-BE49-F238E27FC236}">
                <a16:creationId xmlns:a16="http://schemas.microsoft.com/office/drawing/2014/main" id="{43DF695D-CA49-4E48-BACA-DF3FD35DDF0F}"/>
              </a:ext>
            </a:extLst>
          </p:cNvPr>
          <p:cNvSpPr>
            <a:spLocks noChangeArrowheads="1"/>
          </p:cNvSpPr>
          <p:nvPr/>
        </p:nvSpPr>
        <p:spPr bwMode="auto">
          <a:xfrm>
            <a:off x="5257800" y="5791200"/>
            <a:ext cx="3505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CC3300"/>
                </a:solidFill>
                <a:latin typeface="黑体" panose="02010609060101010101" pitchFamily="49" charset="-122"/>
                <a:ea typeface="黑体" panose="02010609060101010101" pitchFamily="49" charset="-122"/>
              </a:rPr>
              <a:t>在二叉排序树中查找关键字值等于</a:t>
            </a:r>
            <a:r>
              <a:rPr lang="zh-CN" altLang="en-US" sz="2400" b="1">
                <a:latin typeface="黑体" panose="02010609060101010101" pitchFamily="49" charset="-122"/>
                <a:ea typeface="黑体" panose="02010609060101010101" pitchFamily="49" charset="-122"/>
              </a:rPr>
              <a:t>37</a:t>
            </a:r>
            <a:r>
              <a:rPr lang="zh-CN" altLang="en-US" sz="2400" b="1">
                <a:solidFill>
                  <a:srgbClr val="003366"/>
                </a:solidFill>
                <a:latin typeface="黑体" panose="02010609060101010101" pitchFamily="49" charset="-122"/>
                <a:ea typeface="黑体" panose="02010609060101010101" pitchFamily="49" charset="-122"/>
              </a:rPr>
              <a:t>,</a:t>
            </a:r>
            <a:r>
              <a:rPr lang="zh-CN" altLang="en-US" sz="2400" b="1">
                <a:solidFill>
                  <a:schemeClr val="hlink"/>
                </a:solidFill>
                <a:latin typeface="黑体" panose="02010609060101010101" pitchFamily="49" charset="-122"/>
                <a:ea typeface="黑体" panose="02010609060101010101" pitchFamily="49" charset="-122"/>
              </a:rPr>
              <a:t>88</a:t>
            </a:r>
            <a:r>
              <a:rPr lang="zh-CN" altLang="en-US" sz="2400" b="1">
                <a:solidFill>
                  <a:srgbClr val="003366"/>
                </a:solidFill>
                <a:latin typeface="黑体" panose="02010609060101010101" pitchFamily="49" charset="-122"/>
                <a:ea typeface="黑体" panose="02010609060101010101" pitchFamily="49" charset="-122"/>
              </a:rPr>
              <a:t>,</a:t>
            </a:r>
            <a:r>
              <a:rPr lang="zh-CN" altLang="en-US" sz="2400" b="1">
                <a:solidFill>
                  <a:srgbClr val="0CDD07"/>
                </a:solidFill>
                <a:latin typeface="黑体" panose="02010609060101010101" pitchFamily="49" charset="-122"/>
                <a:ea typeface="黑体" panose="02010609060101010101" pitchFamily="49" charset="-122"/>
              </a:rPr>
              <a:t>94</a:t>
            </a:r>
          </a:p>
        </p:txBody>
      </p:sp>
      <p:grpSp>
        <p:nvGrpSpPr>
          <p:cNvPr id="53256" name="Group 47">
            <a:extLst>
              <a:ext uri="{FF2B5EF4-FFF2-40B4-BE49-F238E27FC236}">
                <a16:creationId xmlns:a16="http://schemas.microsoft.com/office/drawing/2014/main" id="{A1D92E6C-348D-4CBE-AE5B-98AEC0A84575}"/>
              </a:ext>
            </a:extLst>
          </p:cNvPr>
          <p:cNvGrpSpPr>
            <a:grpSpLocks/>
          </p:cNvGrpSpPr>
          <p:nvPr/>
        </p:nvGrpSpPr>
        <p:grpSpPr bwMode="auto">
          <a:xfrm>
            <a:off x="5257800" y="2667000"/>
            <a:ext cx="3679825" cy="2770188"/>
            <a:chOff x="240" y="2112"/>
            <a:chExt cx="2318" cy="1745"/>
          </a:xfrm>
        </p:grpSpPr>
        <p:sp>
          <p:nvSpPr>
            <p:cNvPr id="53266" name="Oval 48">
              <a:extLst>
                <a:ext uri="{FF2B5EF4-FFF2-40B4-BE49-F238E27FC236}">
                  <a16:creationId xmlns:a16="http://schemas.microsoft.com/office/drawing/2014/main" id="{915D5C3A-0BFF-4BB8-A5CE-9175298190B0}"/>
                </a:ext>
              </a:extLst>
            </p:cNvPr>
            <p:cNvSpPr>
              <a:spLocks noChangeArrowheads="1"/>
            </p:cNvSpPr>
            <p:nvPr/>
          </p:nvSpPr>
          <p:spPr bwMode="auto">
            <a:xfrm>
              <a:off x="1203" y="2112"/>
              <a:ext cx="256"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56</a:t>
              </a:r>
            </a:p>
          </p:txBody>
        </p:sp>
        <p:sp>
          <p:nvSpPr>
            <p:cNvPr id="53267" name="Oval 49">
              <a:extLst>
                <a:ext uri="{FF2B5EF4-FFF2-40B4-BE49-F238E27FC236}">
                  <a16:creationId xmlns:a16="http://schemas.microsoft.com/office/drawing/2014/main" id="{80B7CDC9-6A54-49D0-886B-BCA39A9E19FD}"/>
                </a:ext>
              </a:extLst>
            </p:cNvPr>
            <p:cNvSpPr>
              <a:spLocks noChangeArrowheads="1"/>
            </p:cNvSpPr>
            <p:nvPr/>
          </p:nvSpPr>
          <p:spPr bwMode="auto">
            <a:xfrm>
              <a:off x="1742"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64</a:t>
              </a:r>
            </a:p>
          </p:txBody>
        </p:sp>
        <p:sp>
          <p:nvSpPr>
            <p:cNvPr id="53268" name="Oval 50">
              <a:extLst>
                <a:ext uri="{FF2B5EF4-FFF2-40B4-BE49-F238E27FC236}">
                  <a16:creationId xmlns:a16="http://schemas.microsoft.com/office/drawing/2014/main" id="{F435F120-35B7-46AC-8014-3B407D7243AC}"/>
                </a:ext>
              </a:extLst>
            </p:cNvPr>
            <p:cNvSpPr>
              <a:spLocks noChangeArrowheads="1"/>
            </p:cNvSpPr>
            <p:nvPr/>
          </p:nvSpPr>
          <p:spPr bwMode="auto">
            <a:xfrm>
              <a:off x="240" y="2733"/>
              <a:ext cx="254"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5</a:t>
              </a:r>
            </a:p>
          </p:txBody>
        </p:sp>
        <p:sp>
          <p:nvSpPr>
            <p:cNvPr id="53269" name="Oval 51">
              <a:extLst>
                <a:ext uri="{FF2B5EF4-FFF2-40B4-BE49-F238E27FC236}">
                  <a16:creationId xmlns:a16="http://schemas.microsoft.com/office/drawing/2014/main" id="{E97CA99C-7128-42B1-A15D-F4176262DB3F}"/>
                </a:ext>
              </a:extLst>
            </p:cNvPr>
            <p:cNvSpPr>
              <a:spLocks noChangeArrowheads="1"/>
            </p:cNvSpPr>
            <p:nvPr/>
          </p:nvSpPr>
          <p:spPr bwMode="auto">
            <a:xfrm>
              <a:off x="2167"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92</a:t>
              </a:r>
            </a:p>
          </p:txBody>
        </p:sp>
        <p:sp>
          <p:nvSpPr>
            <p:cNvPr id="53270" name="Oval 52">
              <a:extLst>
                <a:ext uri="{FF2B5EF4-FFF2-40B4-BE49-F238E27FC236}">
                  <a16:creationId xmlns:a16="http://schemas.microsoft.com/office/drawing/2014/main" id="{66166BDD-3B80-4645-8123-944850B4B60B}"/>
                </a:ext>
              </a:extLst>
            </p:cNvPr>
            <p:cNvSpPr>
              <a:spLocks noChangeArrowheads="1"/>
            </p:cNvSpPr>
            <p:nvPr/>
          </p:nvSpPr>
          <p:spPr bwMode="auto">
            <a:xfrm>
              <a:off x="1090" y="2733"/>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i="1" u="sng">
                  <a:solidFill>
                    <a:srgbClr val="003366"/>
                  </a:solidFill>
                  <a:latin typeface="Times New Roman" panose="02020603050405020304" pitchFamily="18" charset="0"/>
                  <a:ea typeface="楷体_GB2312" pitchFamily="49" charset="-122"/>
                </a:rPr>
                <a:t>37</a:t>
              </a:r>
            </a:p>
          </p:txBody>
        </p:sp>
        <p:sp>
          <p:nvSpPr>
            <p:cNvPr id="53271" name="Oval 53">
              <a:extLst>
                <a:ext uri="{FF2B5EF4-FFF2-40B4-BE49-F238E27FC236}">
                  <a16:creationId xmlns:a16="http://schemas.microsoft.com/office/drawing/2014/main" id="{8007B259-E0D4-4F85-8505-84FC72ABE04B}"/>
                </a:ext>
              </a:extLst>
            </p:cNvPr>
            <p:cNvSpPr>
              <a:spLocks noChangeArrowheads="1"/>
            </p:cNvSpPr>
            <p:nvPr/>
          </p:nvSpPr>
          <p:spPr bwMode="auto">
            <a:xfrm>
              <a:off x="2304" y="3552"/>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i="1" u="sng">
                  <a:solidFill>
                    <a:srgbClr val="003366"/>
                  </a:solidFill>
                  <a:latin typeface="Times New Roman" panose="02020603050405020304" pitchFamily="18" charset="0"/>
                  <a:ea typeface="楷体_GB2312" pitchFamily="49" charset="-122"/>
                </a:rPr>
                <a:t>88</a:t>
              </a:r>
            </a:p>
          </p:txBody>
        </p:sp>
        <p:sp>
          <p:nvSpPr>
            <p:cNvPr id="53272" name="Line 54">
              <a:extLst>
                <a:ext uri="{FF2B5EF4-FFF2-40B4-BE49-F238E27FC236}">
                  <a16:creationId xmlns:a16="http://schemas.microsoft.com/office/drawing/2014/main" id="{41B45E56-FD11-4A51-861A-5FDBD02821A8}"/>
                </a:ext>
              </a:extLst>
            </p:cNvPr>
            <p:cNvSpPr>
              <a:spLocks noChangeShapeType="1"/>
            </p:cNvSpPr>
            <p:nvPr/>
          </p:nvSpPr>
          <p:spPr bwMode="auto">
            <a:xfrm flipH="1">
              <a:off x="893" y="2267"/>
              <a:ext cx="310"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3" name="Line 55">
              <a:extLst>
                <a:ext uri="{FF2B5EF4-FFF2-40B4-BE49-F238E27FC236}">
                  <a16:creationId xmlns:a16="http://schemas.microsoft.com/office/drawing/2014/main" id="{D6446FED-043B-4AD8-BB24-B685EA4DDCBF}"/>
                </a:ext>
              </a:extLst>
            </p:cNvPr>
            <p:cNvSpPr>
              <a:spLocks noChangeShapeType="1"/>
            </p:cNvSpPr>
            <p:nvPr/>
          </p:nvSpPr>
          <p:spPr bwMode="auto">
            <a:xfrm flipH="1">
              <a:off x="466" y="2609"/>
              <a:ext cx="224" cy="163"/>
            </a:xfrm>
            <a:prstGeom prst="line">
              <a:avLst/>
            </a:prstGeom>
            <a:noFill/>
            <a:ln w="38100">
              <a:solidFill>
                <a:srgbClr val="66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4" name="Line 56">
              <a:extLst>
                <a:ext uri="{FF2B5EF4-FFF2-40B4-BE49-F238E27FC236}">
                  <a16:creationId xmlns:a16="http://schemas.microsoft.com/office/drawing/2014/main" id="{F8F6D4F5-3906-49AE-81B9-A478B17C4386}"/>
                </a:ext>
              </a:extLst>
            </p:cNvPr>
            <p:cNvSpPr>
              <a:spLocks noChangeShapeType="1"/>
            </p:cNvSpPr>
            <p:nvPr/>
          </p:nvSpPr>
          <p:spPr bwMode="auto">
            <a:xfrm>
              <a:off x="1459" y="2267"/>
              <a:ext cx="283"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5" name="Line 57">
              <a:extLst>
                <a:ext uri="{FF2B5EF4-FFF2-40B4-BE49-F238E27FC236}">
                  <a16:creationId xmlns:a16="http://schemas.microsoft.com/office/drawing/2014/main" id="{605775FB-8DC2-4E9E-8A51-4032E130B075}"/>
                </a:ext>
              </a:extLst>
            </p:cNvPr>
            <p:cNvSpPr>
              <a:spLocks noChangeShapeType="1"/>
            </p:cNvSpPr>
            <p:nvPr/>
          </p:nvSpPr>
          <p:spPr bwMode="auto">
            <a:xfrm>
              <a:off x="893" y="2578"/>
              <a:ext cx="226" cy="194"/>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6" name="Line 58">
              <a:extLst>
                <a:ext uri="{FF2B5EF4-FFF2-40B4-BE49-F238E27FC236}">
                  <a16:creationId xmlns:a16="http://schemas.microsoft.com/office/drawing/2014/main" id="{AB0E28C6-8CDD-48BE-BE3D-0623FAD533F1}"/>
                </a:ext>
              </a:extLst>
            </p:cNvPr>
            <p:cNvSpPr>
              <a:spLocks noChangeShapeType="1"/>
            </p:cNvSpPr>
            <p:nvPr/>
          </p:nvSpPr>
          <p:spPr bwMode="auto">
            <a:xfrm flipH="1">
              <a:off x="841" y="2966"/>
              <a:ext cx="278" cy="267"/>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7" name="Line 59">
              <a:extLst>
                <a:ext uri="{FF2B5EF4-FFF2-40B4-BE49-F238E27FC236}">
                  <a16:creationId xmlns:a16="http://schemas.microsoft.com/office/drawing/2014/main" id="{F4DA6C48-33B8-439F-BDF3-1F00A79CAABE}"/>
                </a:ext>
              </a:extLst>
            </p:cNvPr>
            <p:cNvSpPr>
              <a:spLocks noChangeShapeType="1"/>
            </p:cNvSpPr>
            <p:nvPr/>
          </p:nvSpPr>
          <p:spPr bwMode="auto">
            <a:xfrm>
              <a:off x="1969" y="2616"/>
              <a:ext cx="227" cy="156"/>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8" name="Line 60">
              <a:extLst>
                <a:ext uri="{FF2B5EF4-FFF2-40B4-BE49-F238E27FC236}">
                  <a16:creationId xmlns:a16="http://schemas.microsoft.com/office/drawing/2014/main" id="{EB1FC7B5-BB96-4113-8619-99A1A8C91E3E}"/>
                </a:ext>
              </a:extLst>
            </p:cNvPr>
            <p:cNvSpPr>
              <a:spLocks noChangeShapeType="1"/>
            </p:cNvSpPr>
            <p:nvPr/>
          </p:nvSpPr>
          <p:spPr bwMode="auto">
            <a:xfrm flipH="1">
              <a:off x="2026" y="2993"/>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9" name="Line 61">
              <a:extLst>
                <a:ext uri="{FF2B5EF4-FFF2-40B4-BE49-F238E27FC236}">
                  <a16:creationId xmlns:a16="http://schemas.microsoft.com/office/drawing/2014/main" id="{7B24D615-4143-46FA-8006-07DFF68AC4A5}"/>
                </a:ext>
              </a:extLst>
            </p:cNvPr>
            <p:cNvSpPr>
              <a:spLocks noChangeShapeType="1"/>
            </p:cNvSpPr>
            <p:nvPr/>
          </p:nvSpPr>
          <p:spPr bwMode="auto">
            <a:xfrm>
              <a:off x="2081" y="3391"/>
              <a:ext cx="271" cy="209"/>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0" name="Oval 62">
              <a:extLst>
                <a:ext uri="{FF2B5EF4-FFF2-40B4-BE49-F238E27FC236}">
                  <a16:creationId xmlns:a16="http://schemas.microsoft.com/office/drawing/2014/main" id="{9CA507B4-BF45-43BA-B683-186279A08461}"/>
                </a:ext>
              </a:extLst>
            </p:cNvPr>
            <p:cNvSpPr>
              <a:spLocks noChangeArrowheads="1"/>
            </p:cNvSpPr>
            <p:nvPr/>
          </p:nvSpPr>
          <p:spPr bwMode="auto">
            <a:xfrm>
              <a:off x="382" y="3585"/>
              <a:ext cx="254" cy="272"/>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19</a:t>
              </a:r>
            </a:p>
          </p:txBody>
        </p:sp>
        <p:sp>
          <p:nvSpPr>
            <p:cNvPr id="53281" name="Line 63">
              <a:extLst>
                <a:ext uri="{FF2B5EF4-FFF2-40B4-BE49-F238E27FC236}">
                  <a16:creationId xmlns:a16="http://schemas.microsoft.com/office/drawing/2014/main" id="{8AB9DB1B-79EC-41E7-B359-A720BFFDEFC0}"/>
                </a:ext>
              </a:extLst>
            </p:cNvPr>
            <p:cNvSpPr>
              <a:spLocks noChangeShapeType="1"/>
            </p:cNvSpPr>
            <p:nvPr/>
          </p:nvSpPr>
          <p:spPr bwMode="auto">
            <a:xfrm flipH="1">
              <a:off x="552" y="3353"/>
              <a:ext cx="226" cy="23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2" name="Oval 64">
              <a:extLst>
                <a:ext uri="{FF2B5EF4-FFF2-40B4-BE49-F238E27FC236}">
                  <a16:creationId xmlns:a16="http://schemas.microsoft.com/office/drawing/2014/main" id="{DEC00846-CD1D-4D80-B1E2-30799924B9FF}"/>
                </a:ext>
              </a:extLst>
            </p:cNvPr>
            <p:cNvSpPr>
              <a:spLocks noChangeArrowheads="1"/>
            </p:cNvSpPr>
            <p:nvPr/>
          </p:nvSpPr>
          <p:spPr bwMode="auto">
            <a:xfrm>
              <a:off x="1855" y="3160"/>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80</a:t>
              </a:r>
            </a:p>
          </p:txBody>
        </p:sp>
        <p:sp>
          <p:nvSpPr>
            <p:cNvPr id="53283" name="Oval 65">
              <a:extLst>
                <a:ext uri="{FF2B5EF4-FFF2-40B4-BE49-F238E27FC236}">
                  <a16:creationId xmlns:a16="http://schemas.microsoft.com/office/drawing/2014/main" id="{9808A702-CAED-41AB-9C6F-F56E831B48F4}"/>
                </a:ext>
              </a:extLst>
            </p:cNvPr>
            <p:cNvSpPr>
              <a:spLocks noChangeArrowheads="1"/>
            </p:cNvSpPr>
            <p:nvPr/>
          </p:nvSpPr>
          <p:spPr bwMode="auto">
            <a:xfrm>
              <a:off x="690" y="3137"/>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21</a:t>
              </a:r>
            </a:p>
          </p:txBody>
        </p:sp>
        <p:sp>
          <p:nvSpPr>
            <p:cNvPr id="53284" name="Oval 66">
              <a:extLst>
                <a:ext uri="{FF2B5EF4-FFF2-40B4-BE49-F238E27FC236}">
                  <a16:creationId xmlns:a16="http://schemas.microsoft.com/office/drawing/2014/main" id="{E4776DEA-83DF-46D5-9A1C-7C7118E7A0D5}"/>
                </a:ext>
              </a:extLst>
            </p:cNvPr>
            <p:cNvSpPr>
              <a:spLocks noChangeArrowheads="1"/>
            </p:cNvSpPr>
            <p:nvPr/>
          </p:nvSpPr>
          <p:spPr bwMode="auto">
            <a:xfrm>
              <a:off x="665" y="2384"/>
              <a:ext cx="255" cy="271"/>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13</a:t>
              </a:r>
            </a:p>
          </p:txBody>
        </p:sp>
        <p:sp>
          <p:nvSpPr>
            <p:cNvPr id="53285" name="Line 67">
              <a:extLst>
                <a:ext uri="{FF2B5EF4-FFF2-40B4-BE49-F238E27FC236}">
                  <a16:creationId xmlns:a16="http://schemas.microsoft.com/office/drawing/2014/main" id="{40CFCD44-9428-485E-AC8B-6B0BDA07A2E1}"/>
                </a:ext>
              </a:extLst>
            </p:cNvPr>
            <p:cNvSpPr>
              <a:spLocks noChangeShapeType="1"/>
            </p:cNvSpPr>
            <p:nvPr/>
          </p:nvSpPr>
          <p:spPr bwMode="auto">
            <a:xfrm flipH="1">
              <a:off x="1680" y="3408"/>
              <a:ext cx="216" cy="205"/>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6" name="Oval 68">
              <a:extLst>
                <a:ext uri="{FF2B5EF4-FFF2-40B4-BE49-F238E27FC236}">
                  <a16:creationId xmlns:a16="http://schemas.microsoft.com/office/drawing/2014/main" id="{2EF748D5-D078-4682-A799-C69A05326BAF}"/>
                </a:ext>
              </a:extLst>
            </p:cNvPr>
            <p:cNvSpPr>
              <a:spLocks noChangeArrowheads="1"/>
            </p:cNvSpPr>
            <p:nvPr/>
          </p:nvSpPr>
          <p:spPr bwMode="auto">
            <a:xfrm>
              <a:off x="1509" y="3575"/>
              <a:ext cx="255" cy="270"/>
            </a:xfrm>
            <a:prstGeom prst="ellipse">
              <a:avLst/>
            </a:prstGeom>
            <a:solidFill>
              <a:srgbClr val="CCFFCC"/>
            </a:solidFill>
            <a:ln w="25400" cap="sq">
              <a:solidFill>
                <a:srgbClr val="800000"/>
              </a:solidFill>
              <a:round/>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003366"/>
                  </a:solidFill>
                  <a:latin typeface="Times New Roman" panose="02020603050405020304" pitchFamily="18" charset="0"/>
                  <a:ea typeface="楷体_GB2312" pitchFamily="49" charset="-122"/>
                </a:rPr>
                <a:t>75</a:t>
              </a:r>
            </a:p>
          </p:txBody>
        </p:sp>
      </p:grpSp>
      <p:sp>
        <p:nvSpPr>
          <p:cNvPr id="53257" name="Line 69">
            <a:extLst>
              <a:ext uri="{FF2B5EF4-FFF2-40B4-BE49-F238E27FC236}">
                <a16:creationId xmlns:a16="http://schemas.microsoft.com/office/drawing/2014/main" id="{49B1EF58-B04A-404B-AE4F-626E4CF360DE}"/>
              </a:ext>
            </a:extLst>
          </p:cNvPr>
          <p:cNvSpPr>
            <a:spLocks noChangeShapeType="1"/>
          </p:cNvSpPr>
          <p:nvPr/>
        </p:nvSpPr>
        <p:spPr bwMode="auto">
          <a:xfrm flipH="1">
            <a:off x="6324600" y="2819400"/>
            <a:ext cx="3810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8" name="Line 70">
            <a:extLst>
              <a:ext uri="{FF2B5EF4-FFF2-40B4-BE49-F238E27FC236}">
                <a16:creationId xmlns:a16="http://schemas.microsoft.com/office/drawing/2014/main" id="{1CA9F6A7-B14D-43CA-82D2-298621AA18F2}"/>
              </a:ext>
            </a:extLst>
          </p:cNvPr>
          <p:cNvSpPr>
            <a:spLocks noChangeShapeType="1"/>
          </p:cNvSpPr>
          <p:nvPr/>
        </p:nvSpPr>
        <p:spPr bwMode="auto">
          <a:xfrm>
            <a:off x="6400800" y="3352800"/>
            <a:ext cx="30480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59" name="Line 71">
            <a:extLst>
              <a:ext uri="{FF2B5EF4-FFF2-40B4-BE49-F238E27FC236}">
                <a16:creationId xmlns:a16="http://schemas.microsoft.com/office/drawing/2014/main" id="{EA0EFAFF-846C-4C6B-8AEC-94632D3F87F7}"/>
              </a:ext>
            </a:extLst>
          </p:cNvPr>
          <p:cNvSpPr>
            <a:spLocks noChangeShapeType="1"/>
          </p:cNvSpPr>
          <p:nvPr/>
        </p:nvSpPr>
        <p:spPr bwMode="auto">
          <a:xfrm>
            <a:off x="7315200" y="28194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0" name="Line 72">
            <a:extLst>
              <a:ext uri="{FF2B5EF4-FFF2-40B4-BE49-F238E27FC236}">
                <a16:creationId xmlns:a16="http://schemas.microsoft.com/office/drawing/2014/main" id="{B07F565C-9E0A-4E9E-91AC-577CC2CEBEA8}"/>
              </a:ext>
            </a:extLst>
          </p:cNvPr>
          <p:cNvSpPr>
            <a:spLocks noChangeShapeType="1"/>
          </p:cNvSpPr>
          <p:nvPr/>
        </p:nvSpPr>
        <p:spPr bwMode="auto">
          <a:xfrm>
            <a:off x="8077200" y="33528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1" name="Line 73">
            <a:extLst>
              <a:ext uri="{FF2B5EF4-FFF2-40B4-BE49-F238E27FC236}">
                <a16:creationId xmlns:a16="http://schemas.microsoft.com/office/drawing/2014/main" id="{6CA72DC2-1BC9-4E3C-9E8C-DC63D45F92EA}"/>
              </a:ext>
            </a:extLst>
          </p:cNvPr>
          <p:cNvSpPr>
            <a:spLocks noChangeShapeType="1"/>
          </p:cNvSpPr>
          <p:nvPr/>
        </p:nvSpPr>
        <p:spPr bwMode="auto">
          <a:xfrm>
            <a:off x="8305800" y="4648200"/>
            <a:ext cx="381000" cy="3048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2" name="Line 74">
            <a:extLst>
              <a:ext uri="{FF2B5EF4-FFF2-40B4-BE49-F238E27FC236}">
                <a16:creationId xmlns:a16="http://schemas.microsoft.com/office/drawing/2014/main" id="{F8C73530-5B22-499F-85A5-49BE246BB124}"/>
              </a:ext>
            </a:extLst>
          </p:cNvPr>
          <p:cNvSpPr>
            <a:spLocks noChangeShapeType="1"/>
          </p:cNvSpPr>
          <p:nvPr/>
        </p:nvSpPr>
        <p:spPr bwMode="auto">
          <a:xfrm flipH="1">
            <a:off x="8001000" y="4038600"/>
            <a:ext cx="304800" cy="228600"/>
          </a:xfrm>
          <a:prstGeom prst="line">
            <a:avLst/>
          </a:prstGeom>
          <a:noFill/>
          <a:ln w="952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3" name="Line 75">
            <a:extLst>
              <a:ext uri="{FF2B5EF4-FFF2-40B4-BE49-F238E27FC236}">
                <a16:creationId xmlns:a16="http://schemas.microsoft.com/office/drawing/2014/main" id="{EEE0AAF7-B1E2-4A3D-BF49-4DB9984B3C69}"/>
              </a:ext>
            </a:extLst>
          </p:cNvPr>
          <p:cNvSpPr>
            <a:spLocks noChangeShapeType="1"/>
          </p:cNvSpPr>
          <p:nvPr/>
        </p:nvSpPr>
        <p:spPr bwMode="auto">
          <a:xfrm>
            <a:off x="7391400" y="2743200"/>
            <a:ext cx="381000" cy="304800"/>
          </a:xfrm>
          <a:prstGeom prst="line">
            <a:avLst/>
          </a:prstGeom>
          <a:noFill/>
          <a:ln w="9525">
            <a:solidFill>
              <a:srgbClr val="0CDD07"/>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4" name="Line 76">
            <a:extLst>
              <a:ext uri="{FF2B5EF4-FFF2-40B4-BE49-F238E27FC236}">
                <a16:creationId xmlns:a16="http://schemas.microsoft.com/office/drawing/2014/main" id="{A6BACCFA-FB16-43A8-B0E8-32F8030BD389}"/>
              </a:ext>
            </a:extLst>
          </p:cNvPr>
          <p:cNvSpPr>
            <a:spLocks noChangeShapeType="1"/>
          </p:cNvSpPr>
          <p:nvPr/>
        </p:nvSpPr>
        <p:spPr bwMode="auto">
          <a:xfrm>
            <a:off x="8153400" y="3276600"/>
            <a:ext cx="381000" cy="304800"/>
          </a:xfrm>
          <a:prstGeom prst="line">
            <a:avLst/>
          </a:prstGeom>
          <a:noFill/>
          <a:ln w="9525">
            <a:solidFill>
              <a:srgbClr val="0CDD07"/>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265" name="Line 77">
            <a:extLst>
              <a:ext uri="{FF2B5EF4-FFF2-40B4-BE49-F238E27FC236}">
                <a16:creationId xmlns:a16="http://schemas.microsoft.com/office/drawing/2014/main" id="{14842FD6-1B44-4E94-BF18-27D513A05FA8}"/>
              </a:ext>
            </a:extLst>
          </p:cNvPr>
          <p:cNvSpPr>
            <a:spLocks noChangeShapeType="1"/>
          </p:cNvSpPr>
          <p:nvPr/>
        </p:nvSpPr>
        <p:spPr bwMode="auto">
          <a:xfrm>
            <a:off x="8763000" y="3886200"/>
            <a:ext cx="228600" cy="228600"/>
          </a:xfrm>
          <a:prstGeom prst="line">
            <a:avLst/>
          </a:prstGeom>
          <a:noFill/>
          <a:ln w="9525">
            <a:solidFill>
              <a:srgbClr val="0CDD07"/>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88C0032-B347-4CFC-A723-254C3429060B}"/>
              </a:ext>
            </a:extLst>
          </p:cNvPr>
          <p:cNvSpPr>
            <a:spLocks noGrp="1" noChangeArrowheads="1"/>
          </p:cNvSpPr>
          <p:nvPr>
            <p:ph type="title"/>
          </p:nvPr>
        </p:nvSpPr>
        <p:spPr>
          <a:xfrm>
            <a:off x="381000" y="1828800"/>
            <a:ext cx="8548688"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二、二叉排序树(查找函数)中结点结构定义</a:t>
            </a:r>
          </a:p>
        </p:txBody>
      </p:sp>
      <p:sp>
        <p:nvSpPr>
          <p:cNvPr id="54275" name="Text Box 3">
            <a:extLst>
              <a:ext uri="{FF2B5EF4-FFF2-40B4-BE49-F238E27FC236}">
                <a16:creationId xmlns:a16="http://schemas.microsoft.com/office/drawing/2014/main" id="{0FDE8012-B41A-4912-AC95-0AA0BFC96C2B}"/>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FB8415F-76AE-4BFB-AF45-2F158F961A57}" type="slidenum">
              <a:rPr lang="zh-CN" altLang="en-US" sz="2400"/>
              <a:pPr algn="r" eaLnBrk="1" hangingPunct="1">
                <a:spcBef>
                  <a:spcPct val="50000"/>
                </a:spcBef>
                <a:buClrTx/>
                <a:buSzTx/>
                <a:buFontTx/>
                <a:buNone/>
              </a:pPr>
              <a:t>36</a:t>
            </a:fld>
            <a:endParaRPr lang="en-US" altLang="zh-CN" sz="2400"/>
          </a:p>
        </p:txBody>
      </p:sp>
      <p:sp>
        <p:nvSpPr>
          <p:cNvPr id="54276" name="Text Box 4">
            <a:extLst>
              <a:ext uri="{FF2B5EF4-FFF2-40B4-BE49-F238E27FC236}">
                <a16:creationId xmlns:a16="http://schemas.microsoft.com/office/drawing/2014/main" id="{FDADFC1A-72CF-422E-8047-588E7BB91DE0}"/>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4277" name="Rectangle 5">
            <a:extLst>
              <a:ext uri="{FF2B5EF4-FFF2-40B4-BE49-F238E27FC236}">
                <a16:creationId xmlns:a16="http://schemas.microsoft.com/office/drawing/2014/main" id="{7C37DCBC-A7F3-48A3-A49D-3124BB9C81C0}"/>
              </a:ext>
            </a:extLst>
          </p:cNvPr>
          <p:cNvSpPr>
            <a:spLocks noGrp="1" noChangeArrowheads="1"/>
          </p:cNvSpPr>
          <p:nvPr>
            <p:ph type="body" idx="1"/>
          </p:nvPr>
        </p:nvSpPr>
        <p:spPr>
          <a:xfrm>
            <a:off x="468313" y="2590800"/>
            <a:ext cx="8318500" cy="1126232"/>
          </a:xfrm>
        </p:spPr>
        <p:txBody>
          <a:bodyPr/>
          <a:lstStyle/>
          <a:p>
            <a:pPr algn="just" eaLnBrk="1" hangingPunct="1">
              <a:lnSpc>
                <a:spcPct val="90000"/>
              </a:lnSpc>
              <a:spcBef>
                <a:spcPct val="50000"/>
              </a:spcBef>
            </a:pPr>
            <a:r>
              <a:rPr lang="zh-CN" altLang="en-US" b="1" dirty="0">
                <a:latin typeface="黑体" panose="02010609060101010101" pitchFamily="49" charset="-122"/>
                <a:ea typeface="黑体" panose="02010609060101010101" pitchFamily="49" charset="-122"/>
              </a:rPr>
              <a:t>二叉排序树通常采用二叉链表的形式进行存储，其</a:t>
            </a:r>
            <a:r>
              <a:rPr lang="zh-CN" altLang="en-US"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结点结构</a:t>
            </a:r>
            <a:r>
              <a:rPr lang="zh-CN" altLang="en-US" b="1" dirty="0">
                <a:latin typeface="黑体" panose="02010609060101010101" pitchFamily="49" charset="-122"/>
                <a:ea typeface="黑体" panose="02010609060101010101" pitchFamily="49" charset="-122"/>
              </a:rPr>
              <a:t>定义如下：</a:t>
            </a:r>
          </a:p>
        </p:txBody>
      </p:sp>
      <p:sp>
        <p:nvSpPr>
          <p:cNvPr id="54278" name="Rectangle 6">
            <a:extLst>
              <a:ext uri="{FF2B5EF4-FFF2-40B4-BE49-F238E27FC236}">
                <a16:creationId xmlns:a16="http://schemas.microsoft.com/office/drawing/2014/main" id="{387B1F75-CEB8-478F-B7EA-5662653072F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
        <p:nvSpPr>
          <p:cNvPr id="7" name="Rectangle 5">
            <a:extLst>
              <a:ext uri="{FF2B5EF4-FFF2-40B4-BE49-F238E27FC236}">
                <a16:creationId xmlns:a16="http://schemas.microsoft.com/office/drawing/2014/main" id="{0A218F97-AD9E-48B6-8503-66A0738DECF0}"/>
              </a:ext>
            </a:extLst>
          </p:cNvPr>
          <p:cNvSpPr txBox="1">
            <a:spLocks noChangeArrowheads="1"/>
          </p:cNvSpPr>
          <p:nvPr/>
        </p:nvSpPr>
        <p:spPr bwMode="auto">
          <a:xfrm>
            <a:off x="754534" y="3692642"/>
            <a:ext cx="7634932" cy="283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class BiNode{</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public:</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int data;</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BiNode *</a:t>
            </a:r>
            <a:r>
              <a:rPr lang="en-US" altLang="zh-CN" sz="2800" b="1" kern="0" dirty="0" err="1">
                <a:latin typeface="黑体" panose="02010609060101010101" pitchFamily="49" charset="-122"/>
                <a:ea typeface="黑体" panose="02010609060101010101" pitchFamily="49" charset="-122"/>
              </a:rPr>
              <a:t>lChild</a:t>
            </a:r>
            <a:r>
              <a:rPr lang="en-US" altLang="zh-CN" sz="2800" b="1" kern="0" dirty="0">
                <a:latin typeface="黑体" panose="02010609060101010101" pitchFamily="49" charset="-122"/>
                <a:ea typeface="黑体" panose="02010609060101010101" pitchFamily="49" charset="-122"/>
              </a:rPr>
              <a:t>,*</a:t>
            </a:r>
            <a:r>
              <a:rPr lang="en-US" altLang="zh-CN" sz="2800" b="1" kern="0" dirty="0" err="1">
                <a:latin typeface="黑体" panose="02010609060101010101" pitchFamily="49" charset="-122"/>
                <a:ea typeface="黑体" panose="02010609060101010101" pitchFamily="49" charset="-122"/>
              </a:rPr>
              <a:t>rChild</a:t>
            </a:r>
            <a:r>
              <a:rPr lang="en-US" altLang="zh-CN" sz="2800" b="1" kern="0" dirty="0">
                <a:latin typeface="黑体" panose="02010609060101010101" pitchFamily="49" charset="-122"/>
                <a:ea typeface="黑体" panose="02010609060101010101" pitchFamily="49" charset="-122"/>
              </a:rPr>
              <a:t>;</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BiNode():</a:t>
            </a:r>
            <a:r>
              <a:rPr lang="en-US" altLang="zh-CN" sz="2800" b="1" kern="0" dirty="0" err="1">
                <a:latin typeface="黑体" panose="02010609060101010101" pitchFamily="49" charset="-122"/>
                <a:ea typeface="黑体" panose="02010609060101010101" pitchFamily="49" charset="-122"/>
              </a:rPr>
              <a:t>lChild</a:t>
            </a:r>
            <a:r>
              <a:rPr lang="en-US" altLang="zh-CN" sz="2800" b="1" kern="0" dirty="0">
                <a:latin typeface="黑体" panose="02010609060101010101" pitchFamily="49" charset="-122"/>
                <a:ea typeface="黑体" panose="02010609060101010101" pitchFamily="49" charset="-122"/>
              </a:rPr>
              <a:t>(NULL),</a:t>
            </a:r>
            <a:r>
              <a:rPr lang="en-US" altLang="zh-CN" sz="2800" b="1" kern="0" dirty="0" err="1">
                <a:latin typeface="黑体" panose="02010609060101010101" pitchFamily="49" charset="-122"/>
                <a:ea typeface="黑体" panose="02010609060101010101" pitchFamily="49" charset="-122"/>
              </a:rPr>
              <a:t>rChild</a:t>
            </a:r>
            <a:r>
              <a:rPr lang="en-US" altLang="zh-CN" sz="2800" b="1" kern="0" dirty="0">
                <a:latin typeface="黑体" panose="02010609060101010101" pitchFamily="49" charset="-122"/>
                <a:ea typeface="黑体" panose="02010609060101010101" pitchFamily="49" charset="-122"/>
              </a:rPr>
              <a:t>(NULL){}</a:t>
            </a:r>
          </a:p>
          <a:p>
            <a:pPr algn="just" eaLnBrk="1" hangingPunct="1">
              <a:spcBef>
                <a:spcPct val="0"/>
              </a:spcBef>
              <a:buFont typeface="Wingdings" panose="05000000000000000000" pitchFamily="2" charset="2"/>
              <a:buNone/>
            </a:pPr>
            <a:r>
              <a:rPr lang="en-US" altLang="zh-CN" sz="2800" b="1" kern="0" dirty="0">
                <a:latin typeface="黑体" panose="02010609060101010101" pitchFamily="49" charset="-122"/>
                <a:ea typeface="黑体" panose="02010609060101010101" pitchFamily="49" charset="-122"/>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B1ACDEC-C2A3-474F-B833-57E06B916450}"/>
              </a:ext>
            </a:extLst>
          </p:cNvPr>
          <p:cNvSpPr>
            <a:spLocks noGrp="1" noChangeArrowheads="1"/>
          </p:cNvSpPr>
          <p:nvPr>
            <p:ph type="title"/>
          </p:nvPr>
        </p:nvSpPr>
        <p:spPr>
          <a:xfrm>
            <a:off x="357188" y="1643063"/>
            <a:ext cx="7646987" cy="685800"/>
          </a:xfrm>
        </p:spPr>
        <p:txBody>
          <a:bodyPr/>
          <a:lstStyle/>
          <a:p>
            <a:pPr algn="l" eaLnBrk="1" hangingPunct="1"/>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、二叉排序树的定义</a:t>
            </a:r>
          </a:p>
        </p:txBody>
      </p:sp>
      <p:sp>
        <p:nvSpPr>
          <p:cNvPr id="55299" name="Text Box 3">
            <a:extLst>
              <a:ext uri="{FF2B5EF4-FFF2-40B4-BE49-F238E27FC236}">
                <a16:creationId xmlns:a16="http://schemas.microsoft.com/office/drawing/2014/main" id="{CE2D7A6A-FA0C-427D-8403-39675C8139E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6BB8782E-5053-4948-ADB4-56FB35B188C2}" type="slidenum">
              <a:rPr lang="zh-CN" altLang="en-US" sz="2400"/>
              <a:pPr algn="r" eaLnBrk="1" hangingPunct="1">
                <a:spcBef>
                  <a:spcPct val="50000"/>
                </a:spcBef>
                <a:buClrTx/>
                <a:buSzTx/>
                <a:buFontTx/>
                <a:buNone/>
              </a:pPr>
              <a:t>37</a:t>
            </a:fld>
            <a:endParaRPr lang="en-US" altLang="zh-CN" sz="2400"/>
          </a:p>
        </p:txBody>
      </p:sp>
      <p:sp>
        <p:nvSpPr>
          <p:cNvPr id="55300" name="Text Box 4">
            <a:extLst>
              <a:ext uri="{FF2B5EF4-FFF2-40B4-BE49-F238E27FC236}">
                <a16:creationId xmlns:a16="http://schemas.microsoft.com/office/drawing/2014/main" id="{A1DE8F9F-52A5-4150-8FB6-2A5B32A6A5D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5301" name="Rectangle 5">
            <a:extLst>
              <a:ext uri="{FF2B5EF4-FFF2-40B4-BE49-F238E27FC236}">
                <a16:creationId xmlns:a16="http://schemas.microsoft.com/office/drawing/2014/main" id="{1CC9E6B6-3DC6-47F3-A3F9-C6F0B880A035}"/>
              </a:ext>
            </a:extLst>
          </p:cNvPr>
          <p:cNvSpPr>
            <a:spLocks noGrp="1" noChangeArrowheads="1"/>
          </p:cNvSpPr>
          <p:nvPr>
            <p:ph type="body" idx="1"/>
          </p:nvPr>
        </p:nvSpPr>
        <p:spPr>
          <a:xfrm>
            <a:off x="468313" y="2428875"/>
            <a:ext cx="8280151" cy="4267200"/>
          </a:xfrm>
        </p:spPr>
        <p:txBody>
          <a:bodyPr/>
          <a:lstStyle/>
          <a:p>
            <a:pPr algn="just" eaLnBrk="1" hangingPunct="1">
              <a:lnSpc>
                <a:spcPct val="80000"/>
              </a:lnSpc>
              <a:spcBef>
                <a:spcPct val="50000"/>
              </a:spcBef>
            </a:pPr>
            <a:r>
              <a:rPr lang="zh-CN" altLang="en-US" b="1" dirty="0">
                <a:latin typeface="黑体" panose="02010609060101010101" pitchFamily="49" charset="-122"/>
                <a:ea typeface="黑体" panose="02010609060101010101" pitchFamily="49" charset="-122"/>
              </a:rPr>
              <a:t>定义二叉排序树所有用到的变量</a:t>
            </a:r>
          </a:p>
          <a:p>
            <a:pPr algn="just" eaLnBrk="1" hangingPunct="1">
              <a:lnSpc>
                <a:spcPct val="80000"/>
              </a:lnSpc>
              <a:spcBef>
                <a:spcPct val="0"/>
              </a:spcBef>
              <a:buFont typeface="Wingdings" panose="05000000000000000000" pitchFamily="2" charset="2"/>
              <a:buNone/>
            </a:pPr>
            <a:endParaRPr lang="en-US" altLang="zh-CN" b="1" dirty="0">
              <a:latin typeface="黑体" panose="02010609060101010101" pitchFamily="49" charset="-122"/>
              <a:ea typeface="黑体" panose="02010609060101010101" pitchFamily="49" charset="-122"/>
            </a:endParaRPr>
          </a:p>
          <a:p>
            <a:pPr algn="just" eaLnBrk="1" hangingPunct="1">
              <a:lnSpc>
                <a:spcPct val="80000"/>
              </a:lnSpc>
              <a:spcBef>
                <a:spcPct val="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BiNode* root;   //</a:t>
            </a:r>
            <a:r>
              <a:rPr lang="zh-CN" altLang="en-US" sz="2800" b="1" dirty="0">
                <a:latin typeface="黑体" panose="02010609060101010101" pitchFamily="49" charset="-122"/>
                <a:ea typeface="黑体" panose="02010609060101010101" pitchFamily="49" charset="-122"/>
              </a:rPr>
              <a:t>根结点</a:t>
            </a:r>
            <a:endParaRPr lang="en-US" altLang="zh-CN" sz="2800" b="1" dirty="0">
              <a:latin typeface="黑体" panose="02010609060101010101" pitchFamily="49" charset="-122"/>
              <a:ea typeface="黑体" panose="02010609060101010101" pitchFamily="49" charset="-122"/>
            </a:endParaRPr>
          </a:p>
          <a:p>
            <a:pPr algn="just" eaLnBrk="1" hangingPunct="1">
              <a:lnSpc>
                <a:spcPct val="80000"/>
              </a:lnSpc>
              <a:spcBef>
                <a:spcPct val="0"/>
              </a:spcBef>
              <a:buNone/>
            </a:pPr>
            <a:r>
              <a:rPr lang="en-US" altLang="zh-CN" sz="2800" b="1" dirty="0">
                <a:latin typeface="黑体" panose="02010609060101010101" pitchFamily="49" charset="-122"/>
                <a:ea typeface="黑体" panose="02010609060101010101" pitchFamily="49" charset="-122"/>
              </a:rPr>
              <a:t> int  </a:t>
            </a:r>
            <a:r>
              <a:rPr lang="en-US" altLang="zh-CN" sz="2800" b="1" dirty="0" err="1">
                <a:latin typeface="黑体" panose="02010609060101010101" pitchFamily="49" charset="-122"/>
                <a:ea typeface="黑体" panose="02010609060101010101" pitchFamily="49" charset="-122"/>
              </a:rPr>
              <a:t>BisCount</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查找次数（相当于树的层数）</a:t>
            </a:r>
            <a:endParaRPr lang="en-US" altLang="zh-CN" sz="2800" b="1" dirty="0">
              <a:latin typeface="黑体" panose="02010609060101010101" pitchFamily="49" charset="-122"/>
              <a:ea typeface="黑体" panose="02010609060101010101" pitchFamily="49" charset="-122"/>
            </a:endParaRPr>
          </a:p>
          <a:p>
            <a:pPr algn="just" eaLnBrk="1" hangingPunct="1">
              <a:lnSpc>
                <a:spcPct val="80000"/>
              </a:lnSpc>
              <a:spcBef>
                <a:spcPct val="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int  </a:t>
            </a:r>
            <a:r>
              <a:rPr lang="en-US" altLang="zh-CN" sz="2800" b="1" dirty="0" err="1">
                <a:latin typeface="黑体" panose="02010609060101010101" pitchFamily="49" charset="-122"/>
                <a:ea typeface="黑体" panose="02010609060101010101" pitchFamily="49" charset="-122"/>
              </a:rPr>
              <a:t>BisSuccess</a:t>
            </a:r>
            <a:r>
              <a:rPr lang="en-US" altLang="zh-CN" sz="2800" b="1" dirty="0">
                <a:latin typeface="黑体" panose="02010609060101010101" pitchFamily="49" charset="-122"/>
                <a:ea typeface="黑体" panose="02010609060101010101" pitchFamily="49" charset="-122"/>
              </a:rPr>
              <a:t>;		</a:t>
            </a:r>
          </a:p>
          <a:p>
            <a:pPr algn="just" eaLnBrk="1" hangingPunct="1">
              <a:lnSpc>
                <a:spcPct val="80000"/>
              </a:lnSpc>
              <a:spcBef>
                <a:spcPct val="0"/>
              </a:spcBef>
              <a:buFont typeface="Wingdings" panose="05000000000000000000" pitchFamily="2" charset="2"/>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查找是否成功（</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成功，</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不成功）</a:t>
            </a:r>
            <a:endParaRPr lang="en-US" altLang="zh-CN" sz="2800" b="1" dirty="0">
              <a:latin typeface="黑体" panose="02010609060101010101" pitchFamily="49" charset="-122"/>
              <a:ea typeface="黑体" panose="02010609060101010101" pitchFamily="49" charset="-122"/>
            </a:endParaRPr>
          </a:p>
        </p:txBody>
      </p:sp>
      <p:sp>
        <p:nvSpPr>
          <p:cNvPr id="55302" name="Rectangle 6">
            <a:extLst>
              <a:ext uri="{FF2B5EF4-FFF2-40B4-BE49-F238E27FC236}">
                <a16:creationId xmlns:a16="http://schemas.microsoft.com/office/drawing/2014/main" id="{395FFC4F-F797-4D6B-ACDC-BF21FA63841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0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5A9200D-26F6-40D3-B8C3-D58BFAE3690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二、二叉排序树(查找函数)</a:t>
            </a:r>
            <a:endParaRPr lang="en-US" altLang="zh-CN" sz="3200">
              <a:latin typeface="黑体" panose="02010609060101010101" pitchFamily="49" charset="-122"/>
              <a:ea typeface="黑体" panose="02010609060101010101" pitchFamily="49" charset="-122"/>
            </a:endParaRPr>
          </a:p>
        </p:txBody>
      </p:sp>
      <p:sp>
        <p:nvSpPr>
          <p:cNvPr id="56323" name="Text Box 3">
            <a:extLst>
              <a:ext uri="{FF2B5EF4-FFF2-40B4-BE49-F238E27FC236}">
                <a16:creationId xmlns:a16="http://schemas.microsoft.com/office/drawing/2014/main" id="{7704A4ED-266D-4B9B-8E0E-C603710429F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1E896A35-7B56-4EBF-B7D7-46F0349DF5BA}" type="slidenum">
              <a:rPr lang="zh-CN" altLang="en-US" sz="2400"/>
              <a:pPr algn="r" eaLnBrk="1" hangingPunct="1">
                <a:spcBef>
                  <a:spcPct val="50000"/>
                </a:spcBef>
                <a:buClrTx/>
                <a:buSzTx/>
                <a:buFontTx/>
                <a:buNone/>
              </a:pPr>
              <a:t>38</a:t>
            </a:fld>
            <a:endParaRPr lang="en-US" altLang="zh-CN" sz="2400"/>
          </a:p>
        </p:txBody>
      </p:sp>
      <p:sp>
        <p:nvSpPr>
          <p:cNvPr id="56324" name="Text Box 4">
            <a:extLst>
              <a:ext uri="{FF2B5EF4-FFF2-40B4-BE49-F238E27FC236}">
                <a16:creationId xmlns:a16="http://schemas.microsoft.com/office/drawing/2014/main" id="{B34A2008-9721-447B-9850-F8CBF81101E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6325" name="Rectangle 5">
            <a:extLst>
              <a:ext uri="{FF2B5EF4-FFF2-40B4-BE49-F238E27FC236}">
                <a16:creationId xmlns:a16="http://schemas.microsoft.com/office/drawing/2014/main" id="{CC08E4B6-2191-4637-AACE-B30D38E2169E}"/>
              </a:ext>
            </a:extLst>
          </p:cNvPr>
          <p:cNvSpPr>
            <a:spLocks noGrp="1" noChangeArrowheads="1"/>
          </p:cNvSpPr>
          <p:nvPr>
            <p:ph type="body" idx="1"/>
          </p:nvPr>
        </p:nvSpPr>
        <p:spPr>
          <a:xfrm>
            <a:off x="488794" y="2862262"/>
            <a:ext cx="8007424" cy="3538538"/>
          </a:xfrm>
        </p:spPr>
        <p:txBody>
          <a:bodyPr/>
          <a:lstStyle/>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void </a:t>
            </a:r>
            <a:r>
              <a:rPr lang="en-US" altLang="zh-CN" sz="2400" b="1" dirty="0" err="1">
                <a:latin typeface="黑体" panose="02010609060101010101" pitchFamily="49" charset="-122"/>
                <a:ea typeface="黑体" panose="02010609060101010101" pitchFamily="49" charset="-122"/>
              </a:rPr>
              <a:t>SearchBST</a:t>
            </a:r>
            <a:r>
              <a:rPr lang="en-US" altLang="zh-CN" sz="2400" b="1" dirty="0">
                <a:latin typeface="黑体" panose="02010609060101010101" pitchFamily="49" charset="-122"/>
                <a:ea typeface="黑体" panose="02010609060101010101" pitchFamily="49" charset="-122"/>
              </a:rPr>
              <a:t>(int k)</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BisCount</a:t>
            </a:r>
            <a:r>
              <a:rPr lang="en-US" altLang="zh-CN" sz="2400" b="1" dirty="0">
                <a:latin typeface="黑体" panose="02010609060101010101" pitchFamily="49" charset="-122"/>
                <a:ea typeface="黑体" panose="02010609060101010101" pitchFamily="49" charset="-122"/>
              </a:rPr>
              <a:t> = 0;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初始化查找结果</a:t>
            </a:r>
          </a:p>
          <a:p>
            <a:pPr eaLnBrk="1" hangingPunct="1">
              <a:spcBef>
                <a:spcPct val="30000"/>
              </a:spcBef>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BisSuccess</a:t>
            </a:r>
            <a:r>
              <a:rPr lang="en-US" altLang="zh-CN" sz="2400" b="1" dirty="0">
                <a:latin typeface="黑体" panose="02010609060101010101" pitchFamily="49" charset="-122"/>
                <a:ea typeface="黑体" panose="02010609060101010101" pitchFamily="49" charset="-122"/>
              </a:rPr>
              <a:t> = 0;</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if (root)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若二叉树不为空</a:t>
            </a:r>
            <a:endParaRPr lang="en-US" altLang="zh-CN" sz="2400" dirty="0">
              <a:latin typeface="黑体" panose="02010609060101010101" pitchFamily="49" charset="-122"/>
              <a:ea typeface="黑体" panose="02010609060101010101" pitchFamily="49" charset="-122"/>
            </a:endParaRP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       </a:t>
            </a:r>
            <a:r>
              <a:rPr lang="en-US" altLang="zh-CN" sz="2400" b="1" dirty="0" err="1">
                <a:latin typeface="黑体" panose="02010609060101010101" pitchFamily="49" charset="-122"/>
                <a:ea typeface="黑体" panose="02010609060101010101" pitchFamily="49" charset="-122"/>
              </a:rPr>
              <a:t>SearchNode</a:t>
            </a:r>
            <a:r>
              <a:rPr lang="en-US" altLang="zh-CN" sz="2400" b="1" dirty="0">
                <a:latin typeface="黑体" panose="02010609060101010101" pitchFamily="49" charset="-122"/>
                <a:ea typeface="黑体" panose="02010609060101010101" pitchFamily="49" charset="-122"/>
              </a:rPr>
              <a:t>(root, k); </a:t>
            </a:r>
          </a:p>
          <a:p>
            <a:pPr eaLnBrk="1" hangingPunct="1">
              <a:spcBef>
                <a:spcPct val="30000"/>
              </a:spcBef>
              <a:buFont typeface="Wingdings" panose="05000000000000000000" pitchFamily="2" charset="2"/>
              <a:buNone/>
            </a:pP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56326" name="Rectangle 6">
            <a:extLst>
              <a:ext uri="{FF2B5EF4-FFF2-40B4-BE49-F238E27FC236}">
                <a16:creationId xmlns:a16="http://schemas.microsoft.com/office/drawing/2014/main" id="{90502F24-6D6C-4274-8BA5-1A49A684010F}"/>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973213A-54A3-47CC-BDB7-60E340CE322E}"/>
              </a:ext>
            </a:extLst>
          </p:cNvPr>
          <p:cNvSpPr>
            <a:spLocks noGrp="1" noChangeArrowheads="1"/>
          </p:cNvSpPr>
          <p:nvPr>
            <p:ph type="title"/>
          </p:nvPr>
        </p:nvSpPr>
        <p:spPr>
          <a:xfrm>
            <a:off x="285750" y="1860550"/>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二、二叉排序树(查找函数)</a:t>
            </a:r>
            <a:endParaRPr lang="en-US" altLang="zh-CN" sz="3200" dirty="0">
              <a:latin typeface="黑体" panose="02010609060101010101" pitchFamily="49" charset="-122"/>
              <a:ea typeface="黑体" panose="02010609060101010101" pitchFamily="49" charset="-122"/>
            </a:endParaRPr>
          </a:p>
        </p:txBody>
      </p:sp>
      <p:sp>
        <p:nvSpPr>
          <p:cNvPr id="57347" name="Text Box 3">
            <a:extLst>
              <a:ext uri="{FF2B5EF4-FFF2-40B4-BE49-F238E27FC236}">
                <a16:creationId xmlns:a16="http://schemas.microsoft.com/office/drawing/2014/main" id="{C36C4772-8C54-4F2C-9756-84B006AB8D1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B2897487-F3D4-4AF5-BFD9-2B43D97AECBC}" type="slidenum">
              <a:rPr lang="zh-CN" altLang="en-US" sz="2400"/>
              <a:pPr algn="r" eaLnBrk="1" hangingPunct="1">
                <a:spcBef>
                  <a:spcPct val="50000"/>
                </a:spcBef>
                <a:buClrTx/>
                <a:buSzTx/>
                <a:buFontTx/>
                <a:buNone/>
              </a:pPr>
              <a:t>39</a:t>
            </a:fld>
            <a:endParaRPr lang="en-US" altLang="zh-CN" sz="2400"/>
          </a:p>
        </p:txBody>
      </p:sp>
      <p:sp>
        <p:nvSpPr>
          <p:cNvPr id="57348" name="Text Box 4">
            <a:extLst>
              <a:ext uri="{FF2B5EF4-FFF2-40B4-BE49-F238E27FC236}">
                <a16:creationId xmlns:a16="http://schemas.microsoft.com/office/drawing/2014/main" id="{8F8DCB8F-B2AF-4BC0-997A-D2B7153DB365}"/>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7349" name="Rectangle 5">
            <a:extLst>
              <a:ext uri="{FF2B5EF4-FFF2-40B4-BE49-F238E27FC236}">
                <a16:creationId xmlns:a16="http://schemas.microsoft.com/office/drawing/2014/main" id="{F84E96D9-EDB0-4214-AD18-C43104D2D251}"/>
              </a:ext>
            </a:extLst>
          </p:cNvPr>
          <p:cNvSpPr>
            <a:spLocks noGrp="1" noChangeArrowheads="1"/>
          </p:cNvSpPr>
          <p:nvPr>
            <p:ph type="body" idx="1"/>
          </p:nvPr>
        </p:nvSpPr>
        <p:spPr>
          <a:xfrm>
            <a:off x="285750" y="2622909"/>
            <a:ext cx="7814642" cy="4038600"/>
          </a:xfrm>
        </p:spPr>
        <p:txBody>
          <a:bodyPr/>
          <a:lstStyle/>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void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(BiNode* </a:t>
            </a:r>
            <a:r>
              <a:rPr lang="en-US" altLang="zh-CN" sz="2000" b="1" dirty="0">
                <a:solidFill>
                  <a:srgbClr val="FF0000"/>
                </a:solidFill>
                <a:latin typeface="黑体" panose="02010609060101010101" pitchFamily="49" charset="-122"/>
                <a:ea typeface="黑体" panose="02010609060101010101" pitchFamily="49" charset="-122"/>
              </a:rPr>
              <a:t>&amp;</a:t>
            </a:r>
            <a:r>
              <a:rPr lang="en-US" altLang="zh-CN" sz="2000" b="1" dirty="0">
                <a:latin typeface="黑体" panose="02010609060101010101" pitchFamily="49" charset="-122"/>
                <a:ea typeface="黑体" panose="02010609060101010101" pitchFamily="49" charset="-122"/>
              </a:rPr>
              <a:t>root, int k)</a:t>
            </a:r>
            <a:endParaRPr lang="zh-CN" altLang="en-US"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BisCount</a:t>
            </a:r>
            <a:r>
              <a:rPr lang="en-US" altLang="zh-CN" sz="2000" b="1" dirty="0">
                <a:latin typeface="黑体" panose="02010609060101010101" pitchFamily="49" charset="-122"/>
                <a:ea typeface="黑体" panose="02010609060101010101" pitchFamily="49" charset="-122"/>
              </a:rPr>
              <a:t>++;</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if(root){</a:t>
            </a:r>
          </a:p>
          <a:p>
            <a:pPr eaLnBrk="1" hangingPunct="1">
              <a:lnSpc>
                <a:spcPct val="95000"/>
              </a:lnSpc>
              <a:buNone/>
            </a:pPr>
            <a:r>
              <a:rPr lang="en-US" altLang="zh-CN" sz="2000" b="1" dirty="0">
                <a:latin typeface="黑体" panose="02010609060101010101" pitchFamily="49" charset="-122"/>
                <a:ea typeface="黑体" panose="02010609060101010101" pitchFamily="49" charset="-122"/>
              </a:rPr>
              <a:t>	    if ( k == root-&gt;data ) </a:t>
            </a:r>
          </a:p>
          <a:p>
            <a:pPr eaLnBrk="1" hangingPunct="1">
              <a:lnSpc>
                <a:spcPct val="95000"/>
              </a:lnSpc>
              <a:buNone/>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BisSuccess</a:t>
            </a:r>
            <a:r>
              <a:rPr lang="en-US" altLang="zh-CN" sz="2000" b="1" dirty="0">
                <a:latin typeface="黑体" panose="02010609060101010101" pitchFamily="49" charset="-122"/>
                <a:ea typeface="黑体" panose="02010609060101010101" pitchFamily="49" charset="-122"/>
              </a:rPr>
              <a:t> = 1;return;} //</a:t>
            </a:r>
            <a:r>
              <a:rPr lang="zh-CN" altLang="en-US" sz="2000" b="1" dirty="0">
                <a:latin typeface="黑体" panose="02010609060101010101" pitchFamily="49" charset="-122"/>
                <a:ea typeface="黑体" panose="02010609060101010101" pitchFamily="49" charset="-122"/>
              </a:rPr>
              <a:t>查找成功</a:t>
            </a:r>
            <a:endParaRPr lang="en-US" altLang="zh-CN"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else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if ( k &lt; root-&gt;data )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(root-&gt;</a:t>
            </a:r>
            <a:r>
              <a:rPr lang="en-US" altLang="zh-CN" sz="2000" b="1" dirty="0" err="1">
                <a:latin typeface="黑体" panose="02010609060101010101" pitchFamily="49" charset="-122"/>
                <a:ea typeface="黑体" panose="02010609060101010101" pitchFamily="49" charset="-122"/>
              </a:rPr>
              <a:t>lChild</a:t>
            </a:r>
            <a:r>
              <a:rPr lang="en-US" altLang="zh-CN" sz="2000" b="1" dirty="0">
                <a:latin typeface="黑体" panose="02010609060101010101" pitchFamily="49" charset="-122"/>
                <a:ea typeface="黑体" panose="02010609060101010101" pitchFamily="49" charset="-122"/>
              </a:rPr>
              <a:t>, k);//</a:t>
            </a:r>
            <a:r>
              <a:rPr lang="zh-CN" altLang="en-US" sz="2000" b="1" dirty="0">
                <a:latin typeface="黑体" panose="02010609060101010101" pitchFamily="49" charset="-122"/>
                <a:ea typeface="黑体" panose="02010609060101010101" pitchFamily="49" charset="-122"/>
              </a:rPr>
              <a:t>查找左子树</a:t>
            </a:r>
          </a:p>
          <a:p>
            <a:pPr eaLnBrk="1" hangingPunct="1">
              <a:lnSpc>
                <a:spcPct val="95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SearchNode</a:t>
            </a:r>
            <a:r>
              <a:rPr lang="en-US" altLang="zh-CN" sz="2000" b="1" dirty="0">
                <a:latin typeface="黑体" panose="02010609060101010101" pitchFamily="49" charset="-122"/>
                <a:ea typeface="黑体" panose="02010609060101010101" pitchFamily="49" charset="-122"/>
              </a:rPr>
              <a:t>(root-&gt;</a:t>
            </a:r>
            <a:r>
              <a:rPr lang="en-US" altLang="zh-CN" sz="2000" b="1" dirty="0" err="1">
                <a:latin typeface="黑体" panose="02010609060101010101" pitchFamily="49" charset="-122"/>
                <a:ea typeface="黑体" panose="02010609060101010101" pitchFamily="49" charset="-122"/>
              </a:rPr>
              <a:t>rChild</a:t>
            </a:r>
            <a:r>
              <a:rPr lang="en-US" altLang="zh-CN" sz="2000" b="1" dirty="0">
                <a:latin typeface="黑体" panose="02010609060101010101" pitchFamily="49" charset="-122"/>
                <a:ea typeface="黑体" panose="02010609060101010101" pitchFamily="49" charset="-122"/>
              </a:rPr>
              <a:t>, k);//</a:t>
            </a:r>
            <a:r>
              <a:rPr lang="zh-CN" altLang="en-US" sz="2000" b="1" dirty="0">
                <a:latin typeface="黑体" panose="02010609060101010101" pitchFamily="49" charset="-122"/>
                <a:ea typeface="黑体" panose="02010609060101010101" pitchFamily="49" charset="-122"/>
              </a:rPr>
              <a:t>查找右子树</a:t>
            </a:r>
          </a:p>
          <a:p>
            <a:pPr eaLnBrk="1" hangingPunct="1">
              <a:lnSpc>
                <a:spcPct val="95000"/>
              </a:lnSpc>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p>
        </p:txBody>
      </p:sp>
      <p:sp>
        <p:nvSpPr>
          <p:cNvPr id="57350" name="Rectangle 6">
            <a:extLst>
              <a:ext uri="{FF2B5EF4-FFF2-40B4-BE49-F238E27FC236}">
                <a16:creationId xmlns:a16="http://schemas.microsoft.com/office/drawing/2014/main" id="{A111B4AF-67A8-4FED-9C91-F77D6A3FE5A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57351" name="Picture 7">
            <a:extLst>
              <a:ext uri="{FF2B5EF4-FFF2-40B4-BE49-F238E27FC236}">
                <a16:creationId xmlns:a16="http://schemas.microsoft.com/office/drawing/2014/main" id="{8B4C4128-C965-4468-B883-0ADF34E0F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817" y="1761460"/>
            <a:ext cx="241141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5A55B04-B6D2-4A49-A3C7-3658CA5E31E0}"/>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二、关键字(</a:t>
            </a:r>
            <a:r>
              <a:rPr lang="en-US" altLang="zh-CN" sz="3200">
                <a:latin typeface="黑体" panose="02010609060101010101" pitchFamily="49" charset="-122"/>
                <a:ea typeface="黑体" panose="02010609060101010101" pitchFamily="49" charset="-122"/>
              </a:rPr>
              <a:t>Key)</a:t>
            </a:r>
          </a:p>
        </p:txBody>
      </p:sp>
      <p:sp>
        <p:nvSpPr>
          <p:cNvPr id="9219" name="Text Box 3">
            <a:extLst>
              <a:ext uri="{FF2B5EF4-FFF2-40B4-BE49-F238E27FC236}">
                <a16:creationId xmlns:a16="http://schemas.microsoft.com/office/drawing/2014/main" id="{02DA1E12-99C2-49B8-9C3F-36A8A4945E6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8263BDD9-B56D-4233-978F-8190DB2D4589}" type="slidenum">
              <a:rPr lang="zh-CN" altLang="en-US" sz="2400"/>
              <a:pPr algn="r" eaLnBrk="1" hangingPunct="1">
                <a:spcBef>
                  <a:spcPct val="50000"/>
                </a:spcBef>
                <a:buClrTx/>
                <a:buSzTx/>
                <a:buFontTx/>
                <a:buNone/>
              </a:pPr>
              <a:t>4</a:t>
            </a:fld>
            <a:endParaRPr lang="en-US" altLang="zh-CN" sz="2400"/>
          </a:p>
        </p:txBody>
      </p:sp>
      <p:sp>
        <p:nvSpPr>
          <p:cNvPr id="9220" name="Text Box 4">
            <a:extLst>
              <a:ext uri="{FF2B5EF4-FFF2-40B4-BE49-F238E27FC236}">
                <a16:creationId xmlns:a16="http://schemas.microsoft.com/office/drawing/2014/main" id="{573BBFF3-9335-4D0A-B6A1-A0C6AD334CF3}"/>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9221" name="Rectangle 5">
            <a:extLst>
              <a:ext uri="{FF2B5EF4-FFF2-40B4-BE49-F238E27FC236}">
                <a16:creationId xmlns:a16="http://schemas.microsoft.com/office/drawing/2014/main" id="{4D646072-27CE-41F5-88C9-C0D0AFACFB27}"/>
              </a:ext>
            </a:extLst>
          </p:cNvPr>
          <p:cNvSpPr>
            <a:spLocks noGrp="1" noChangeArrowheads="1"/>
          </p:cNvSpPr>
          <p:nvPr>
            <p:ph type="body" idx="1"/>
          </p:nvPr>
        </p:nvSpPr>
        <p:spPr>
          <a:xfrm>
            <a:off x="381000" y="2819400"/>
            <a:ext cx="8763000" cy="1169045"/>
          </a:xfrm>
        </p:spPr>
        <p:txBody>
          <a:bodyPr/>
          <a:lstStyle/>
          <a:p>
            <a:pPr eaLnBrk="1" hangingPunct="1">
              <a:spcBef>
                <a:spcPct val="70000"/>
              </a:spcBef>
            </a:pPr>
            <a:r>
              <a:rPr lang="zh-CN" altLang="en-US" b="1" dirty="0">
                <a:solidFill>
                  <a:schemeClr val="hlink"/>
                </a:solidFill>
                <a:latin typeface="黑体" panose="02010609060101010101" pitchFamily="49" charset="-122"/>
                <a:ea typeface="黑体" panose="02010609060101010101" pitchFamily="49" charset="-122"/>
              </a:rPr>
              <a:t>关键字</a:t>
            </a:r>
            <a:r>
              <a:rPr lang="zh-CN" altLang="en-US" b="1" dirty="0">
                <a:latin typeface="黑体" panose="02010609060101010101" pitchFamily="49" charset="-122"/>
                <a:ea typeface="黑体" panose="02010609060101010101" pitchFamily="49" charset="-122"/>
              </a:rPr>
              <a:t>是数据元素（或记录）中某个数据项的值，用以标识（识别）一个数据元素（或记录）</a:t>
            </a:r>
          </a:p>
        </p:txBody>
      </p:sp>
      <p:sp>
        <p:nvSpPr>
          <p:cNvPr id="9222" name="Rectangle 6">
            <a:extLst>
              <a:ext uri="{FF2B5EF4-FFF2-40B4-BE49-F238E27FC236}">
                <a16:creationId xmlns:a16="http://schemas.microsoft.com/office/drawing/2014/main" id="{00A76D83-A91C-44A0-A6AF-146660E9A4D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7" name="AutoShape 8">
            <a:extLst>
              <a:ext uri="{FF2B5EF4-FFF2-40B4-BE49-F238E27FC236}">
                <a16:creationId xmlns:a16="http://schemas.microsoft.com/office/drawing/2014/main" id="{6174F091-6A6B-4061-888C-44769B4D69AB}"/>
              </a:ext>
            </a:extLst>
          </p:cNvPr>
          <p:cNvSpPr>
            <a:spLocks noChangeArrowheads="1"/>
          </p:cNvSpPr>
          <p:nvPr/>
        </p:nvSpPr>
        <p:spPr bwMode="auto">
          <a:xfrm>
            <a:off x="5364088" y="4071937"/>
            <a:ext cx="1785938" cy="500063"/>
          </a:xfrm>
          <a:prstGeom prst="wedgeRoundRectCallout">
            <a:avLst>
              <a:gd name="adj1" fmla="val -73954"/>
              <a:gd name="adj2" fmla="val 73875"/>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009900"/>
                </a:solidFill>
                <a:latin typeface="黑体" panose="02010609060101010101" pitchFamily="49" charset="-122"/>
                <a:ea typeface="黑体" panose="02010609060101010101" pitchFamily="49" charset="-122"/>
              </a:rPr>
              <a:t>例如“学号”</a:t>
            </a:r>
          </a:p>
        </p:txBody>
      </p:sp>
      <p:sp>
        <p:nvSpPr>
          <p:cNvPr id="8" name="AutoShape 9">
            <a:extLst>
              <a:ext uri="{FF2B5EF4-FFF2-40B4-BE49-F238E27FC236}">
                <a16:creationId xmlns:a16="http://schemas.microsoft.com/office/drawing/2014/main" id="{3BD97FEF-D118-4D9D-A46E-4E49ABFF5558}"/>
              </a:ext>
            </a:extLst>
          </p:cNvPr>
          <p:cNvSpPr>
            <a:spLocks noChangeArrowheads="1"/>
          </p:cNvSpPr>
          <p:nvPr/>
        </p:nvSpPr>
        <p:spPr bwMode="auto">
          <a:xfrm>
            <a:off x="4860032" y="6214619"/>
            <a:ext cx="2000250" cy="428625"/>
          </a:xfrm>
          <a:prstGeom prst="wedgeRoundRectCallout">
            <a:avLst>
              <a:gd name="adj1" fmla="val -54500"/>
              <a:gd name="adj2" fmla="val -91301"/>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solidFill>
                  <a:srgbClr val="009900"/>
                </a:solidFill>
                <a:latin typeface="黑体" panose="02010609060101010101" pitchFamily="49" charset="-122"/>
                <a:ea typeface="黑体" panose="02010609060101010101" pitchFamily="49" charset="-122"/>
              </a:rPr>
              <a:t>例如“性别”</a:t>
            </a:r>
          </a:p>
        </p:txBody>
      </p:sp>
      <p:sp>
        <p:nvSpPr>
          <p:cNvPr id="9" name="Rectangle 5">
            <a:extLst>
              <a:ext uri="{FF2B5EF4-FFF2-40B4-BE49-F238E27FC236}">
                <a16:creationId xmlns:a16="http://schemas.microsoft.com/office/drawing/2014/main" id="{AD2E7D0A-83C1-4390-A8E8-A6487ECA3A2B}"/>
              </a:ext>
            </a:extLst>
          </p:cNvPr>
          <p:cNvSpPr txBox="1">
            <a:spLocks noChangeArrowheads="1"/>
          </p:cNvSpPr>
          <p:nvPr/>
        </p:nvSpPr>
        <p:spPr bwMode="auto">
          <a:xfrm>
            <a:off x="395630" y="4597496"/>
            <a:ext cx="8763000" cy="14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70000"/>
              </a:spcBef>
            </a:pPr>
            <a:r>
              <a:rPr lang="zh-CN" altLang="en-US" b="1" kern="0" dirty="0">
                <a:solidFill>
                  <a:srgbClr val="FF0000"/>
                </a:solidFill>
                <a:latin typeface="黑体" panose="02010609060101010101" pitchFamily="49" charset="-122"/>
                <a:ea typeface="黑体" panose="02010609060101010101" pitchFamily="49" charset="-122"/>
              </a:rPr>
              <a:t>主</a:t>
            </a:r>
            <a:r>
              <a:rPr lang="zh-CN" altLang="en-US" b="1" kern="0" dirty="0">
                <a:latin typeface="黑体" panose="02010609060101010101" pitchFamily="49" charset="-122"/>
                <a:ea typeface="黑体" panose="02010609060101010101" pitchFamily="49" charset="-122"/>
              </a:rPr>
              <a:t>关键字：可以识别</a:t>
            </a:r>
            <a:r>
              <a:rPr lang="zh-CN" altLang="en-US" b="1" kern="0" dirty="0">
                <a:solidFill>
                  <a:srgbClr val="FF0000"/>
                </a:solidFill>
                <a:latin typeface="黑体" panose="02010609060101010101" pitchFamily="49" charset="-122"/>
                <a:ea typeface="黑体" panose="02010609060101010101" pitchFamily="49" charset="-122"/>
              </a:rPr>
              <a:t>唯一</a:t>
            </a:r>
            <a:r>
              <a:rPr lang="zh-CN" altLang="en-US" b="1" kern="0" dirty="0">
                <a:latin typeface="黑体" panose="02010609060101010101" pitchFamily="49" charset="-122"/>
                <a:ea typeface="黑体" panose="02010609060101010101" pitchFamily="49" charset="-122"/>
              </a:rPr>
              <a:t>的一个记录的关键字</a:t>
            </a:r>
          </a:p>
          <a:p>
            <a:pPr eaLnBrk="1" hangingPunct="1">
              <a:spcBef>
                <a:spcPct val="70000"/>
              </a:spcBef>
            </a:pPr>
            <a:r>
              <a:rPr lang="zh-CN" altLang="en-US" b="1" kern="0" dirty="0">
                <a:solidFill>
                  <a:srgbClr val="FF0000"/>
                </a:solidFill>
                <a:latin typeface="黑体" panose="02010609060101010101" pitchFamily="49" charset="-122"/>
                <a:ea typeface="黑体" panose="02010609060101010101" pitchFamily="49" charset="-122"/>
              </a:rPr>
              <a:t>次</a:t>
            </a:r>
            <a:r>
              <a:rPr lang="zh-CN" altLang="en-US" b="1" kern="0" dirty="0">
                <a:latin typeface="黑体" panose="02010609060101010101" pitchFamily="49" charset="-122"/>
                <a:ea typeface="黑体" panose="02010609060101010101" pitchFamily="49" charset="-122"/>
              </a:rPr>
              <a:t>关键字：能识别</a:t>
            </a:r>
            <a:r>
              <a:rPr lang="zh-CN" altLang="en-US" b="1" kern="0" dirty="0">
                <a:solidFill>
                  <a:srgbClr val="FF0000"/>
                </a:solidFill>
                <a:latin typeface="黑体" panose="02010609060101010101" pitchFamily="49" charset="-122"/>
                <a:ea typeface="黑体" panose="02010609060101010101" pitchFamily="49" charset="-122"/>
              </a:rPr>
              <a:t>若干</a:t>
            </a:r>
            <a:r>
              <a:rPr lang="zh-CN" altLang="en-US" b="1" kern="0" dirty="0">
                <a:latin typeface="黑体" panose="02010609060101010101" pitchFamily="49" charset="-122"/>
                <a:ea typeface="黑体" panose="02010609060101010101" pitchFamily="49" charset="-122"/>
              </a:rPr>
              <a:t>记录的关键字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AFBF96C-3E2F-45EE-96F0-4FE20DAE96A4}"/>
              </a:ext>
            </a:extLst>
          </p:cNvPr>
          <p:cNvSpPr>
            <a:spLocks noGrp="1" noChangeArrowheads="1"/>
          </p:cNvSpPr>
          <p:nvPr>
            <p:ph type="title"/>
          </p:nvPr>
        </p:nvSpPr>
        <p:spPr>
          <a:xfrm>
            <a:off x="421933" y="1932310"/>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二、二叉排序树(查找函数)</a:t>
            </a:r>
            <a:endParaRPr lang="en-US" altLang="zh-CN" sz="3200" dirty="0">
              <a:latin typeface="黑体" panose="02010609060101010101" pitchFamily="49" charset="-122"/>
              <a:ea typeface="黑体" panose="02010609060101010101" pitchFamily="49" charset="-122"/>
            </a:endParaRPr>
          </a:p>
        </p:txBody>
      </p:sp>
      <p:sp>
        <p:nvSpPr>
          <p:cNvPr id="59395" name="Text Box 3">
            <a:extLst>
              <a:ext uri="{FF2B5EF4-FFF2-40B4-BE49-F238E27FC236}">
                <a16:creationId xmlns:a16="http://schemas.microsoft.com/office/drawing/2014/main" id="{4625763C-2017-4B0C-9BA3-5F4BBC35B148}"/>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796FD791-DBC5-44EE-961B-577A77B4D25A}" type="slidenum">
              <a:rPr lang="zh-CN" altLang="en-US" sz="2400"/>
              <a:pPr algn="r" eaLnBrk="1" hangingPunct="1">
                <a:spcBef>
                  <a:spcPct val="50000"/>
                </a:spcBef>
                <a:buClrTx/>
                <a:buSzTx/>
                <a:buFontTx/>
                <a:buNone/>
              </a:pPr>
              <a:t>40</a:t>
            </a:fld>
            <a:endParaRPr lang="en-US" altLang="zh-CN" sz="2400"/>
          </a:p>
        </p:txBody>
      </p:sp>
      <p:sp>
        <p:nvSpPr>
          <p:cNvPr id="59396" name="Text Box 4">
            <a:extLst>
              <a:ext uri="{FF2B5EF4-FFF2-40B4-BE49-F238E27FC236}">
                <a16:creationId xmlns:a16="http://schemas.microsoft.com/office/drawing/2014/main" id="{5190ED75-1FDF-4AAB-A5C9-25B1D3409C99}"/>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第三节　动态查找表</a:t>
            </a:r>
          </a:p>
        </p:txBody>
      </p:sp>
      <p:sp>
        <p:nvSpPr>
          <p:cNvPr id="59397" name="Rectangle 5">
            <a:extLst>
              <a:ext uri="{FF2B5EF4-FFF2-40B4-BE49-F238E27FC236}">
                <a16:creationId xmlns:a16="http://schemas.microsoft.com/office/drawing/2014/main" id="{E04B7F51-1F33-4FA2-8151-29A1E1D50CCE}"/>
              </a:ext>
            </a:extLst>
          </p:cNvPr>
          <p:cNvSpPr>
            <a:spLocks noGrp="1" noChangeArrowheads="1"/>
          </p:cNvSpPr>
          <p:nvPr>
            <p:ph type="body" idx="1"/>
          </p:nvPr>
        </p:nvSpPr>
        <p:spPr>
          <a:xfrm>
            <a:off x="422790" y="2869766"/>
            <a:ext cx="6207224" cy="2369418"/>
          </a:xfrm>
        </p:spPr>
        <p:txBody>
          <a:bodyPr/>
          <a:lstStyle/>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else {  //</a:t>
            </a:r>
            <a:r>
              <a:rPr lang="zh-CN" altLang="en-US" sz="2000" b="1" dirty="0">
                <a:latin typeface="黑体" panose="02010609060101010101" pitchFamily="49" charset="-122"/>
                <a:ea typeface="黑体" panose="02010609060101010101" pitchFamily="49" charset="-122"/>
              </a:rPr>
              <a:t>查找失败，插入新结点</a:t>
            </a:r>
            <a:endParaRPr lang="en-US" altLang="zh-CN"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r>
              <a:rPr lang="en-US" altLang="zh-CN" sz="2000" b="1" dirty="0" err="1">
                <a:latin typeface="黑体" panose="02010609060101010101" pitchFamily="49" charset="-122"/>
                <a:ea typeface="黑体" panose="02010609060101010101" pitchFamily="49" charset="-122"/>
              </a:rPr>
              <a:t>BisSuccess</a:t>
            </a:r>
            <a:r>
              <a:rPr lang="en-US" altLang="zh-CN" sz="2000" b="1" dirty="0">
                <a:latin typeface="黑体" panose="02010609060101010101" pitchFamily="49" charset="-122"/>
                <a:ea typeface="黑体" panose="02010609060101010101" pitchFamily="49" charset="-122"/>
              </a:rPr>
              <a:t> = 0;</a:t>
            </a:r>
          </a:p>
          <a:p>
            <a:pPr eaLnBrk="1" hangingPunct="1">
              <a:lnSpc>
                <a:spcPct val="95000"/>
              </a:lnSpc>
              <a:buNone/>
            </a:pPr>
            <a:r>
              <a:rPr lang="en-US" altLang="zh-CN" sz="2000" b="1" dirty="0">
                <a:latin typeface="黑体" panose="02010609060101010101" pitchFamily="49" charset="-122"/>
                <a:ea typeface="黑体" panose="02010609060101010101" pitchFamily="49" charset="-122"/>
              </a:rPr>
              <a:t>       BiNode *s= new BiNode;	</a:t>
            </a:r>
            <a:endParaRPr lang="zh-CN" altLang="en-US" sz="2000" b="1" dirty="0">
              <a:latin typeface="黑体" panose="02010609060101010101" pitchFamily="49" charset="-122"/>
              <a:ea typeface="黑体" panose="02010609060101010101" pitchFamily="49" charset="-122"/>
            </a:endParaRPr>
          </a:p>
          <a:p>
            <a:pPr eaLnBrk="1" hangingPunct="1">
              <a:lnSpc>
                <a:spcPct val="95000"/>
              </a:lnSpc>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s-&gt;data = k;</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root=s;//</a:t>
            </a:r>
            <a:r>
              <a:rPr lang="zh-CN" altLang="en-US" sz="2000" b="1" dirty="0">
                <a:latin typeface="黑体" panose="02010609060101010101" pitchFamily="49" charset="-122"/>
                <a:ea typeface="黑体" panose="02010609060101010101" pitchFamily="49" charset="-122"/>
              </a:rPr>
              <a:t>查找不成功，插入新的结点</a:t>
            </a:r>
            <a:endParaRPr lang="en-US" altLang="zh-CN" sz="2000" b="1" dirty="0">
              <a:latin typeface="黑体" panose="02010609060101010101" pitchFamily="49" charset="-122"/>
              <a:ea typeface="黑体" panose="02010609060101010101" pitchFamily="49" charset="-122"/>
            </a:endParaRP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 </a:t>
            </a:r>
          </a:p>
          <a:p>
            <a:pPr eaLnBrk="1" hangingPunct="1">
              <a:lnSpc>
                <a:spcPct val="95000"/>
              </a:lnSpc>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a:t>
            </a:r>
          </a:p>
        </p:txBody>
      </p:sp>
      <p:sp>
        <p:nvSpPr>
          <p:cNvPr id="59398" name="Rectangle 6">
            <a:extLst>
              <a:ext uri="{FF2B5EF4-FFF2-40B4-BE49-F238E27FC236}">
                <a16:creationId xmlns:a16="http://schemas.microsoft.com/office/drawing/2014/main" id="{A171BA3F-7743-4236-B891-293AD3B3E203}"/>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pic>
        <p:nvPicPr>
          <p:cNvPr id="59399" name="Picture 7">
            <a:extLst>
              <a:ext uri="{FF2B5EF4-FFF2-40B4-BE49-F238E27FC236}">
                <a16:creationId xmlns:a16="http://schemas.microsoft.com/office/drawing/2014/main" id="{9EC5643E-2D61-402E-8473-2D2EFDAAD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933" y="2362994"/>
            <a:ext cx="2411412"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a:extLst>
              <a:ext uri="{FF2B5EF4-FFF2-40B4-BE49-F238E27FC236}">
                <a16:creationId xmlns:a16="http://schemas.microsoft.com/office/drawing/2014/main" id="{5DF7442E-55AB-430E-BEF4-B11F973B7B5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BA7A470-82A1-424E-AC68-D985F54AF4FC}" type="slidenum">
              <a:rPr lang="zh-CN" altLang="en-US" sz="2400"/>
              <a:pPr algn="r" eaLnBrk="1" hangingPunct="1">
                <a:spcBef>
                  <a:spcPct val="50000"/>
                </a:spcBef>
                <a:buClrTx/>
                <a:buSzTx/>
                <a:buFontTx/>
                <a:buNone/>
              </a:pPr>
              <a:t>41</a:t>
            </a:fld>
            <a:endParaRPr lang="en-US" altLang="zh-CN" sz="2400"/>
          </a:p>
        </p:txBody>
      </p:sp>
      <p:sp>
        <p:nvSpPr>
          <p:cNvPr id="61443" name="Rectangle 5">
            <a:extLst>
              <a:ext uri="{FF2B5EF4-FFF2-40B4-BE49-F238E27FC236}">
                <a16:creationId xmlns:a16="http://schemas.microsoft.com/office/drawing/2014/main" id="{D2E7B443-9679-4821-A6F0-9D76A27ACE27}"/>
              </a:ext>
            </a:extLst>
          </p:cNvPr>
          <p:cNvSpPr>
            <a:spLocks noGrp="1" noChangeArrowheads="1"/>
          </p:cNvSpPr>
          <p:nvPr>
            <p:ph type="body" idx="1"/>
          </p:nvPr>
        </p:nvSpPr>
        <p:spPr>
          <a:xfrm>
            <a:off x="190500" y="1257300"/>
            <a:ext cx="8763000" cy="5143500"/>
          </a:xfrm>
        </p:spPr>
        <p:txBody>
          <a:bodyPr/>
          <a:lstStyle/>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int </a:t>
            </a:r>
            <a:r>
              <a:rPr lang="en-US" altLang="zh-CN" sz="2000" b="1" dirty="0" err="1">
                <a:latin typeface="黑体" panose="02010609060101010101" pitchFamily="49" charset="-122"/>
                <a:ea typeface="黑体" panose="02010609060101010101" pitchFamily="49" charset="-122"/>
              </a:rPr>
              <a:t>SearchBST</a:t>
            </a:r>
            <a:r>
              <a:rPr lang="en-US" altLang="zh-CN" sz="2000" b="1" dirty="0">
                <a:latin typeface="黑体" panose="02010609060101010101" pitchFamily="49" charset="-122"/>
                <a:ea typeface="黑体" panose="02010609060101010101" pitchFamily="49" charset="-122"/>
              </a:rPr>
              <a:t> (int K)</a:t>
            </a:r>
            <a:r>
              <a:rPr lang="en-US" altLang="zh-CN" sz="2000" b="1" dirty="0">
                <a:solidFill>
                  <a:schemeClr val="tx2"/>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 </a:t>
            </a:r>
            <a:r>
              <a:rPr lang="en-US" altLang="zh-CN" sz="2000" dirty="0">
                <a:solidFill>
                  <a:srgbClr val="006666"/>
                </a:solidFill>
                <a:latin typeface="黑体" panose="02010609060101010101" pitchFamily="49" charset="-122"/>
                <a:ea typeface="黑体" panose="02010609060101010101" pitchFamily="49" charset="-122"/>
              </a:rPr>
              <a:t>//K</a:t>
            </a:r>
            <a:r>
              <a:rPr lang="zh-CN" altLang="en-US" sz="2000" dirty="0">
                <a:solidFill>
                  <a:srgbClr val="006666"/>
                </a:solidFill>
                <a:latin typeface="黑体" panose="02010609060101010101" pitchFamily="49" charset="-122"/>
                <a:ea typeface="黑体" panose="02010609060101010101" pitchFamily="49" charset="-122"/>
              </a:rPr>
              <a:t>为待查关键字，</a:t>
            </a:r>
            <a:r>
              <a:rPr lang="en-US" altLang="zh-CN" sz="2000" dirty="0">
                <a:solidFill>
                  <a:srgbClr val="006666"/>
                </a:solidFill>
                <a:latin typeface="黑体" panose="02010609060101010101" pitchFamily="49" charset="-122"/>
                <a:ea typeface="黑体" panose="02010609060101010101" pitchFamily="49" charset="-122"/>
              </a:rPr>
              <a:t>root</a:t>
            </a:r>
            <a:r>
              <a:rPr lang="zh-CN" altLang="en-US" sz="2000" dirty="0">
                <a:solidFill>
                  <a:srgbClr val="006666"/>
                </a:solidFill>
                <a:latin typeface="黑体" panose="02010609060101010101" pitchFamily="49" charset="-122"/>
                <a:ea typeface="黑体" panose="02010609060101010101" pitchFamily="49" charset="-122"/>
              </a:rPr>
              <a:t>为根结点指针</a:t>
            </a:r>
          </a:p>
          <a:p>
            <a:pPr>
              <a:buFont typeface="Wingdings" panose="05000000000000000000" pitchFamily="2" charset="2"/>
              <a:buNone/>
            </a:pPr>
            <a:r>
              <a:rPr lang="zh-CN" altLang="en-US" sz="2000" b="1" dirty="0">
                <a:solidFill>
                  <a:srgbClr val="00CC00"/>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BiNode *p=root, *q=p;  </a:t>
            </a:r>
            <a:r>
              <a:rPr lang="en-US" altLang="zh-CN" sz="2000" dirty="0">
                <a:solidFill>
                  <a:srgbClr val="006666"/>
                </a:solidFill>
                <a:latin typeface="黑体" panose="02010609060101010101" pitchFamily="49" charset="-122"/>
                <a:ea typeface="黑体" panose="02010609060101010101" pitchFamily="49" charset="-122"/>
              </a:rPr>
              <a:t>//p</a:t>
            </a:r>
            <a:r>
              <a:rPr lang="zh-CN" altLang="en-US" sz="2000" dirty="0">
                <a:solidFill>
                  <a:srgbClr val="006666"/>
                </a:solidFill>
                <a:latin typeface="黑体" panose="02010609060101010101" pitchFamily="49" charset="-122"/>
                <a:ea typeface="黑体" panose="02010609060101010101" pitchFamily="49" charset="-122"/>
              </a:rPr>
              <a:t>为查找过程中进行扫描的指针</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while(p)</a:t>
            </a:r>
            <a:r>
              <a:rPr lang="en-US" altLang="zh-CN" sz="2000" b="1" dirty="0">
                <a:solidFill>
                  <a:schemeClr val="tx2"/>
                </a:solidFill>
                <a:latin typeface="黑体" panose="02010609060101010101" pitchFamily="49" charset="-122"/>
                <a:ea typeface="黑体" panose="02010609060101010101" pitchFamily="49" charset="-122"/>
              </a:rPr>
              <a:t>{</a:t>
            </a:r>
          </a:p>
          <a:p>
            <a:pPr>
              <a:buFont typeface="Wingdings" panose="05000000000000000000" pitchFamily="2" charset="2"/>
              <a:buNone/>
            </a:pPr>
            <a:r>
              <a:rPr lang="en-US" altLang="zh-CN" sz="2000" b="1" dirty="0">
                <a:solidFill>
                  <a:srgbClr val="FF00FF"/>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if(K==p-&gt;data) {return 1;}  //</a:t>
            </a:r>
            <a:r>
              <a:rPr lang="zh-CN" altLang="en-US" sz="2000" b="1" dirty="0">
                <a:latin typeface="黑体" panose="02010609060101010101" pitchFamily="49" charset="-122"/>
                <a:ea typeface="黑体" panose="02010609060101010101" pitchFamily="49" charset="-122"/>
              </a:rPr>
              <a:t>查找成功</a:t>
            </a:r>
            <a:br>
              <a:rPr lang="en-US" altLang="zh-CN" sz="2000" b="1" dirty="0">
                <a:latin typeface="黑体" panose="02010609060101010101" pitchFamily="49" charset="-122"/>
                <a:ea typeface="黑体" panose="02010609060101010101" pitchFamily="49" charset="-122"/>
              </a:rPr>
            </a:br>
            <a:r>
              <a:rPr lang="en-US" altLang="zh-CN" sz="2000" b="1" dirty="0">
                <a:latin typeface="黑体" panose="02010609060101010101" pitchFamily="49" charset="-122"/>
                <a:ea typeface="黑体" panose="02010609060101010101" pitchFamily="49" charset="-122"/>
              </a:rPr>
              <a:t>    if(K&lt;p-&gt;data)  {q=p; p=p-&gt;</a:t>
            </a:r>
            <a:r>
              <a:rPr lang="en-US" altLang="zh-CN" sz="2000" b="1" dirty="0" err="1">
                <a:latin typeface="黑体" panose="02010609060101010101" pitchFamily="49" charset="-122"/>
                <a:ea typeface="黑体" panose="02010609060101010101" pitchFamily="49" charset="-122"/>
              </a:rPr>
              <a:t>lchild</a:t>
            </a:r>
            <a:r>
              <a:rPr lang="en-US" altLang="zh-CN" sz="2000" b="1" dirty="0">
                <a:latin typeface="黑体" panose="02010609060101010101" pitchFamily="49" charset="-122"/>
                <a:ea typeface="黑体" panose="02010609060101010101" pitchFamily="49" charset="-122"/>
              </a:rPr>
              <a:t>; }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继续向左搜索</a:t>
            </a:r>
          </a:p>
          <a:p>
            <a:pPr>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{q=p;</a:t>
            </a:r>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p=p-&gt;</a:t>
            </a:r>
            <a:r>
              <a:rPr lang="en-US" altLang="zh-CN" sz="2000" b="1" dirty="0" err="1">
                <a:latin typeface="黑体" panose="02010609060101010101" pitchFamily="49" charset="-122"/>
                <a:ea typeface="黑体" panose="02010609060101010101" pitchFamily="49" charset="-122"/>
              </a:rPr>
              <a:t>rchild</a:t>
            </a:r>
            <a:r>
              <a:rPr lang="en-US" altLang="zh-CN" sz="2000" b="1"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继续向右搜索</a:t>
            </a:r>
          </a:p>
          <a:p>
            <a:pPr>
              <a:buFont typeface="Wingdings" panose="05000000000000000000" pitchFamily="2" charset="2"/>
              <a:buNone/>
            </a:pPr>
            <a:r>
              <a:rPr lang="zh-CN" altLang="en-US" sz="2000" b="1" dirty="0">
                <a:solidFill>
                  <a:schemeClr val="tx2"/>
                </a:solidFill>
                <a:latin typeface="黑体" panose="02010609060101010101" pitchFamily="49" charset="-122"/>
                <a:ea typeface="黑体" panose="02010609060101010101" pitchFamily="49" charset="-122"/>
              </a:rPr>
              <a:t>   </a:t>
            </a:r>
            <a:r>
              <a:rPr lang="en-US" altLang="zh-CN" sz="2000" b="1" dirty="0">
                <a:solidFill>
                  <a:schemeClr val="tx2"/>
                </a:solidFill>
                <a:latin typeface="黑体" panose="02010609060101010101" pitchFamily="49" charset="-122"/>
                <a:ea typeface="黑体" panose="02010609060101010101" pitchFamily="49" charset="-122"/>
              </a:rPr>
              <a:t>}</a:t>
            </a:r>
            <a:br>
              <a:rPr lang="en-US" altLang="zh-CN" sz="2000" b="1" dirty="0">
                <a:solidFill>
                  <a:schemeClr val="tx2"/>
                </a:solidFill>
                <a:latin typeface="黑体" panose="02010609060101010101" pitchFamily="49" charset="-122"/>
                <a:ea typeface="黑体" panose="02010609060101010101" pitchFamily="49" charset="-122"/>
              </a:rPr>
            </a:br>
            <a:r>
              <a:rPr lang="en-US" altLang="zh-CN" sz="2000" dirty="0">
                <a:solidFill>
                  <a:schemeClr val="tx2"/>
                </a:solidFill>
                <a:latin typeface="黑体" panose="02010609060101010101" pitchFamily="49" charset="-122"/>
                <a:ea typeface="黑体" panose="02010609060101010101" pitchFamily="49" charset="-122"/>
              </a:rPr>
              <a:t>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查找不成功，生成一个新结点</a:t>
            </a:r>
            <a:r>
              <a:rPr lang="en-US" altLang="zh-CN" sz="2000" dirty="0">
                <a:solidFill>
                  <a:srgbClr val="006666"/>
                </a:solidFill>
                <a:latin typeface="黑体" panose="02010609060101010101" pitchFamily="49" charset="-122"/>
                <a:ea typeface="黑体" panose="02010609060101010101" pitchFamily="49" charset="-122"/>
              </a:rPr>
              <a:t>s</a:t>
            </a:r>
            <a:r>
              <a:rPr lang="zh-CN" altLang="en-US" sz="2000" dirty="0">
                <a:solidFill>
                  <a:srgbClr val="006666"/>
                </a:solidFill>
                <a:latin typeface="黑体" panose="02010609060101010101" pitchFamily="49" charset="-122"/>
                <a:ea typeface="黑体" panose="02010609060101010101" pitchFamily="49" charset="-122"/>
              </a:rPr>
              <a:t>，插入到二叉排序树叶子处</a:t>
            </a:r>
            <a:endParaRPr lang="en-US" altLang="zh-CN" sz="2000" dirty="0">
              <a:solidFill>
                <a:srgbClr val="006666"/>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BiNode* s = new BiNode;</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s-&gt;data=K; </a:t>
            </a:r>
            <a:br>
              <a:rPr lang="zh-CN" altLang="en-US" sz="2000" b="1" dirty="0">
                <a:latin typeface="黑体" panose="02010609060101010101" pitchFamily="49" charset="-122"/>
                <a:ea typeface="黑体" panose="02010609060101010101" pitchFamily="49" charset="-122"/>
              </a:rPr>
            </a:br>
            <a:r>
              <a:rPr lang="en-US" altLang="zh-CN" sz="2000" b="1" dirty="0">
                <a:latin typeface="黑体" panose="02010609060101010101" pitchFamily="49" charset="-122"/>
                <a:ea typeface="黑体" panose="02010609060101010101" pitchFamily="49" charset="-122"/>
              </a:rPr>
              <a:t>if(!root)  root=s;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若</a:t>
            </a:r>
            <a:r>
              <a:rPr lang="en-US" altLang="zh-CN" sz="2000" dirty="0">
                <a:solidFill>
                  <a:srgbClr val="006666"/>
                </a:solidFill>
                <a:latin typeface="黑体" panose="02010609060101010101" pitchFamily="49" charset="-122"/>
                <a:ea typeface="黑体" panose="02010609060101010101" pitchFamily="49" charset="-122"/>
              </a:rPr>
              <a:t>root</a:t>
            </a:r>
            <a:r>
              <a:rPr lang="zh-CN" altLang="en-US" sz="2000" dirty="0">
                <a:solidFill>
                  <a:srgbClr val="006666"/>
                </a:solidFill>
                <a:latin typeface="黑体" panose="02010609060101010101" pitchFamily="49" charset="-122"/>
                <a:ea typeface="黑体" panose="02010609060101010101" pitchFamily="49" charset="-122"/>
              </a:rPr>
              <a:t>为空，则插入的结点</a:t>
            </a:r>
            <a:r>
              <a:rPr lang="en-US" altLang="zh-CN" sz="2000" dirty="0">
                <a:solidFill>
                  <a:srgbClr val="006666"/>
                </a:solidFill>
                <a:latin typeface="黑体" panose="02010609060101010101" pitchFamily="49" charset="-122"/>
                <a:ea typeface="黑体" panose="02010609060101010101" pitchFamily="49" charset="-122"/>
              </a:rPr>
              <a:t>s</a:t>
            </a:r>
            <a:r>
              <a:rPr lang="zh-CN" altLang="en-US" sz="2000" dirty="0">
                <a:solidFill>
                  <a:srgbClr val="006666"/>
                </a:solidFill>
                <a:latin typeface="黑体" panose="02010609060101010101" pitchFamily="49" charset="-122"/>
                <a:ea typeface="黑体" panose="02010609060101010101" pitchFamily="49" charset="-122"/>
              </a:rPr>
              <a:t>作为根结点</a:t>
            </a:r>
          </a:p>
          <a:p>
            <a:pPr>
              <a:buFont typeface="Wingdings" panose="05000000000000000000" pitchFamily="2" charset="2"/>
              <a:buNone/>
            </a:pPr>
            <a:r>
              <a:rPr lang="en-US" altLang="zh-CN" sz="2000" b="1" dirty="0">
                <a:solidFill>
                  <a:srgbClr val="FF00FF"/>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if(K&lt;q-&gt;data)  q-&gt;</a:t>
            </a:r>
            <a:r>
              <a:rPr lang="en-US" altLang="zh-CN" sz="2000" b="1" dirty="0" err="1">
                <a:latin typeface="黑体" panose="02010609060101010101" pitchFamily="49" charset="-122"/>
                <a:ea typeface="黑体" panose="02010609060101010101" pitchFamily="49" charset="-122"/>
              </a:rPr>
              <a:t>lchild</a:t>
            </a:r>
            <a:r>
              <a:rPr lang="en-US" altLang="zh-CN" sz="2000" b="1" dirty="0">
                <a:latin typeface="黑体" panose="02010609060101010101" pitchFamily="49" charset="-122"/>
                <a:ea typeface="黑体" panose="02010609060101010101" pitchFamily="49" charset="-122"/>
              </a:rPr>
              <a:t>=s;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若</a:t>
            </a:r>
            <a:r>
              <a:rPr lang="en-US" altLang="zh-CN" sz="2000" dirty="0">
                <a:solidFill>
                  <a:srgbClr val="006666"/>
                </a:solidFill>
                <a:latin typeface="黑体" panose="02010609060101010101" pitchFamily="49" charset="-122"/>
                <a:ea typeface="黑体" panose="02010609060101010101" pitchFamily="49" charset="-122"/>
              </a:rPr>
              <a:t>K</a:t>
            </a:r>
            <a:r>
              <a:rPr lang="zh-CN" altLang="en-US" sz="2000" dirty="0">
                <a:solidFill>
                  <a:srgbClr val="006666"/>
                </a:solidFill>
                <a:latin typeface="黑体" panose="02010609060101010101" pitchFamily="49" charset="-122"/>
                <a:ea typeface="黑体" panose="02010609060101010101" pitchFamily="49" charset="-122"/>
              </a:rPr>
              <a:t>比叶子小，挂左边</a:t>
            </a:r>
          </a:p>
          <a:p>
            <a:pPr>
              <a:buFont typeface="Wingdings" panose="05000000000000000000" pitchFamily="2" charset="2"/>
              <a:buNone/>
            </a:pPr>
            <a:r>
              <a:rPr lang="en-US" altLang="zh-CN" sz="2000" b="1" dirty="0">
                <a:solidFill>
                  <a:srgbClr val="FF00FF"/>
                </a:solidFill>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else   q-&gt;</a:t>
            </a:r>
            <a:r>
              <a:rPr lang="en-US" altLang="zh-CN" sz="2000" b="1" dirty="0" err="1">
                <a:latin typeface="黑体" panose="02010609060101010101" pitchFamily="49" charset="-122"/>
                <a:ea typeface="黑体" panose="02010609060101010101" pitchFamily="49" charset="-122"/>
              </a:rPr>
              <a:t>rchild</a:t>
            </a:r>
            <a:r>
              <a:rPr lang="en-US" altLang="zh-CN" sz="2000" b="1" dirty="0">
                <a:latin typeface="黑体" panose="02010609060101010101" pitchFamily="49" charset="-122"/>
                <a:ea typeface="黑体" panose="02010609060101010101" pitchFamily="49" charset="-122"/>
              </a:rPr>
              <a:t>=s; </a:t>
            </a:r>
            <a:r>
              <a:rPr lang="en-US" altLang="zh-CN" sz="2000" dirty="0">
                <a:solidFill>
                  <a:srgbClr val="006666"/>
                </a:solidFill>
                <a:latin typeface="黑体" panose="02010609060101010101" pitchFamily="49" charset="-122"/>
                <a:ea typeface="黑体" panose="02010609060101010101" pitchFamily="49" charset="-122"/>
              </a:rPr>
              <a:t>//</a:t>
            </a:r>
            <a:r>
              <a:rPr lang="zh-CN" altLang="en-US" sz="2000" dirty="0">
                <a:solidFill>
                  <a:srgbClr val="006666"/>
                </a:solidFill>
                <a:latin typeface="黑体" panose="02010609060101010101" pitchFamily="49" charset="-122"/>
                <a:ea typeface="黑体" panose="02010609060101010101" pitchFamily="49" charset="-122"/>
              </a:rPr>
              <a:t>若</a:t>
            </a:r>
            <a:r>
              <a:rPr lang="en-US" altLang="zh-CN" sz="2000" dirty="0">
                <a:solidFill>
                  <a:srgbClr val="006666"/>
                </a:solidFill>
                <a:latin typeface="黑体" panose="02010609060101010101" pitchFamily="49" charset="-122"/>
                <a:ea typeface="黑体" panose="02010609060101010101" pitchFamily="49" charset="-122"/>
              </a:rPr>
              <a:t>K</a:t>
            </a:r>
            <a:r>
              <a:rPr lang="zh-CN" altLang="en-US" sz="2000" dirty="0">
                <a:solidFill>
                  <a:srgbClr val="006666"/>
                </a:solidFill>
                <a:latin typeface="黑体" panose="02010609060101010101" pitchFamily="49" charset="-122"/>
                <a:ea typeface="黑体" panose="02010609060101010101" pitchFamily="49" charset="-122"/>
              </a:rPr>
              <a:t>比叶子大，挂右边</a:t>
            </a:r>
            <a:r>
              <a:rPr lang="zh-CN" altLang="en-US" sz="2000" dirty="0">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 </a:t>
            </a: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   return 0;  //</a:t>
            </a:r>
            <a:r>
              <a:rPr lang="zh-CN" altLang="en-US" sz="2000" b="1" dirty="0">
                <a:latin typeface="黑体" panose="02010609060101010101" pitchFamily="49" charset="-122"/>
                <a:ea typeface="黑体" panose="02010609060101010101" pitchFamily="49" charset="-122"/>
              </a:rPr>
              <a:t>查找不成功</a:t>
            </a:r>
            <a:endParaRPr lang="en-US" altLang="zh-CN" sz="2000" b="1" dirty="0">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2000" b="1" dirty="0">
                <a:latin typeface="黑体" panose="02010609060101010101" pitchFamily="49" charset="-122"/>
                <a:ea typeface="黑体" panose="02010609060101010101" pitchFamily="49" charset="-122"/>
              </a:rPr>
              <a:t>}</a:t>
            </a:r>
          </a:p>
          <a:p>
            <a:endParaRPr lang="zh-CN" altLang="en-US" sz="1800" b="1" dirty="0">
              <a:solidFill>
                <a:srgbClr val="006666"/>
              </a:solidFill>
              <a:latin typeface="楷体_GB2312" pitchFamily="49" charset="-122"/>
              <a:ea typeface="楷体_GB2312" pitchFamily="49" charset="-122"/>
            </a:endParaRPr>
          </a:p>
        </p:txBody>
      </p:sp>
      <p:sp>
        <p:nvSpPr>
          <p:cNvPr id="61444" name="Rectangle 2">
            <a:extLst>
              <a:ext uri="{FF2B5EF4-FFF2-40B4-BE49-F238E27FC236}">
                <a16:creationId xmlns:a16="http://schemas.microsoft.com/office/drawing/2014/main" id="{145E6047-CB26-42F5-86C0-6F5B57602265}"/>
              </a:ext>
            </a:extLst>
          </p:cNvPr>
          <p:cNvSpPr>
            <a:spLocks noGrp="1" noChangeArrowheads="1"/>
          </p:cNvSpPr>
          <p:nvPr>
            <p:ph type="title"/>
          </p:nvPr>
        </p:nvSpPr>
        <p:spPr>
          <a:xfrm>
            <a:off x="1143000" y="285750"/>
            <a:ext cx="7215188" cy="685800"/>
          </a:xfrm>
        </p:spPr>
        <p:txBody>
          <a:bodyPr/>
          <a:lstStyle/>
          <a:p>
            <a:pPr eaLnBrk="1" hangingPunct="1"/>
            <a:r>
              <a:rPr lang="zh-CN" altLang="en-US" sz="3200">
                <a:latin typeface="黑体" panose="02010609060101010101" pitchFamily="49" charset="-122"/>
                <a:ea typeface="黑体" panose="02010609060101010101" pitchFamily="49" charset="-122"/>
              </a:rPr>
              <a:t>二叉排序树(查找函数非递归算法)</a:t>
            </a:r>
            <a:endParaRPr lang="en-US" altLang="zh-CN" sz="3200">
              <a:latin typeface="黑体" panose="02010609060101010101" pitchFamily="49" charset="-122"/>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D44025-2B76-423E-A62B-39119C8D3A7A}"/>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三、查找(</a:t>
            </a:r>
            <a:r>
              <a:rPr lang="en-US" altLang="zh-CN" sz="3200">
                <a:latin typeface="黑体" panose="02010609060101010101" pitchFamily="49" charset="-122"/>
                <a:ea typeface="黑体" panose="02010609060101010101" pitchFamily="49" charset="-122"/>
              </a:rPr>
              <a:t>Searching)</a:t>
            </a:r>
          </a:p>
        </p:txBody>
      </p:sp>
      <p:sp>
        <p:nvSpPr>
          <p:cNvPr id="10243" name="Text Box 3">
            <a:extLst>
              <a:ext uri="{FF2B5EF4-FFF2-40B4-BE49-F238E27FC236}">
                <a16:creationId xmlns:a16="http://schemas.microsoft.com/office/drawing/2014/main" id="{5AFFEFB0-864D-4060-96BE-249DD0E623D2}"/>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21EA1EAB-6A8D-45A4-B3BA-BE3A218BB281}" type="slidenum">
              <a:rPr lang="zh-CN" altLang="en-US" sz="2400"/>
              <a:pPr algn="r" eaLnBrk="1" hangingPunct="1">
                <a:spcBef>
                  <a:spcPct val="50000"/>
                </a:spcBef>
                <a:buClrTx/>
                <a:buSzTx/>
                <a:buFontTx/>
                <a:buNone/>
              </a:pPr>
              <a:t>5</a:t>
            </a:fld>
            <a:endParaRPr lang="en-US" altLang="zh-CN" sz="2400"/>
          </a:p>
        </p:txBody>
      </p:sp>
      <p:sp>
        <p:nvSpPr>
          <p:cNvPr id="10244" name="Text Box 4">
            <a:extLst>
              <a:ext uri="{FF2B5EF4-FFF2-40B4-BE49-F238E27FC236}">
                <a16:creationId xmlns:a16="http://schemas.microsoft.com/office/drawing/2014/main" id="{1119E0E0-76CA-4BE4-903C-A837D95E2136}"/>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10245" name="Rectangle 5">
            <a:extLst>
              <a:ext uri="{FF2B5EF4-FFF2-40B4-BE49-F238E27FC236}">
                <a16:creationId xmlns:a16="http://schemas.microsoft.com/office/drawing/2014/main" id="{86CA871C-55A7-436A-85D1-43955598B41D}"/>
              </a:ext>
            </a:extLst>
          </p:cNvPr>
          <p:cNvSpPr>
            <a:spLocks noGrp="1" noChangeArrowheads="1"/>
          </p:cNvSpPr>
          <p:nvPr>
            <p:ph type="body" idx="1"/>
          </p:nvPr>
        </p:nvSpPr>
        <p:spPr>
          <a:xfrm>
            <a:off x="381000" y="2819400"/>
            <a:ext cx="8871520" cy="1113656"/>
          </a:xfrm>
        </p:spPr>
        <p:txBody>
          <a:bodyPr/>
          <a:lstStyle/>
          <a:p>
            <a:pPr eaLnBrk="1" hangingPunct="1">
              <a:spcBef>
                <a:spcPct val="70000"/>
              </a:spcBef>
            </a:pPr>
            <a:r>
              <a:rPr lang="zh-CN" altLang="en-US" b="1" dirty="0">
                <a:solidFill>
                  <a:schemeClr val="hlink"/>
                </a:solidFill>
                <a:latin typeface="黑体" panose="02010609060101010101" pitchFamily="49" charset="-122"/>
                <a:ea typeface="黑体" panose="02010609060101010101" pitchFamily="49" charset="-122"/>
              </a:rPr>
              <a:t>查找</a:t>
            </a:r>
            <a:r>
              <a:rPr lang="zh-CN" altLang="en-US" b="1" dirty="0">
                <a:latin typeface="黑体" panose="02010609060101010101" pitchFamily="49" charset="-122"/>
                <a:ea typeface="黑体" panose="02010609060101010101" pitchFamily="49" charset="-122"/>
              </a:rPr>
              <a:t>是根据给定的</a:t>
            </a:r>
            <a:r>
              <a:rPr lang="zh-CN" altLang="en-US" b="1" dirty="0">
                <a:solidFill>
                  <a:srgbClr val="FF0000"/>
                </a:solidFill>
                <a:latin typeface="黑体" panose="02010609060101010101" pitchFamily="49" charset="-122"/>
                <a:ea typeface="黑体" panose="02010609060101010101" pitchFamily="49" charset="-122"/>
              </a:rPr>
              <a:t>某个值</a:t>
            </a:r>
            <a:r>
              <a:rPr lang="zh-CN" altLang="en-US" b="1" dirty="0">
                <a:latin typeface="黑体" panose="02010609060101010101" pitchFamily="49" charset="-122"/>
                <a:ea typeface="黑体" panose="02010609060101010101" pitchFamily="49" charset="-122"/>
              </a:rPr>
              <a:t>，在查找表中确定一个其关键字等于给定值的数据元素（或记录）</a:t>
            </a:r>
          </a:p>
        </p:txBody>
      </p:sp>
      <p:sp>
        <p:nvSpPr>
          <p:cNvPr id="10246" name="Rectangle 6">
            <a:extLst>
              <a:ext uri="{FF2B5EF4-FFF2-40B4-BE49-F238E27FC236}">
                <a16:creationId xmlns:a16="http://schemas.microsoft.com/office/drawing/2014/main" id="{DECBAFD8-E77E-4415-B395-F3A3BB53DEB1}"/>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
        <p:nvSpPr>
          <p:cNvPr id="7" name="Rectangle 5">
            <a:extLst>
              <a:ext uri="{FF2B5EF4-FFF2-40B4-BE49-F238E27FC236}">
                <a16:creationId xmlns:a16="http://schemas.microsoft.com/office/drawing/2014/main" id="{F5CEB213-5594-4C2E-ACE4-CB9494E2B857}"/>
              </a:ext>
            </a:extLst>
          </p:cNvPr>
          <p:cNvSpPr txBox="1">
            <a:spLocks noChangeArrowheads="1"/>
          </p:cNvSpPr>
          <p:nvPr/>
        </p:nvSpPr>
        <p:spPr bwMode="auto">
          <a:xfrm>
            <a:off x="432333" y="4374840"/>
            <a:ext cx="8763000"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eaLnBrk="1" hangingPunct="1">
              <a:spcBef>
                <a:spcPct val="70000"/>
              </a:spcBef>
            </a:pPr>
            <a:r>
              <a:rPr lang="zh-CN" altLang="en-US" b="1" kern="0" dirty="0">
                <a:latin typeface="黑体" panose="02010609060101010101" pitchFamily="49" charset="-122"/>
                <a:ea typeface="黑体" panose="02010609060101010101" pitchFamily="49" charset="-122"/>
              </a:rPr>
              <a:t>查找</a:t>
            </a:r>
            <a:r>
              <a:rPr lang="zh-CN" altLang="en-US" b="1" kern="0" dirty="0">
                <a:solidFill>
                  <a:srgbClr val="FF0000"/>
                </a:solidFill>
                <a:latin typeface="黑体" panose="02010609060101010101" pitchFamily="49" charset="-122"/>
                <a:ea typeface="黑体" panose="02010609060101010101" pitchFamily="49" charset="-122"/>
              </a:rPr>
              <a:t>成功</a:t>
            </a:r>
            <a:r>
              <a:rPr lang="zh-CN" altLang="en-US" b="1" kern="0" dirty="0">
                <a:latin typeface="黑体" panose="02010609060101010101" pitchFamily="49" charset="-122"/>
                <a:ea typeface="黑体" panose="02010609060101010101" pitchFamily="49" charset="-122"/>
              </a:rPr>
              <a:t>：在查找表中查找到指定的记录</a:t>
            </a:r>
          </a:p>
          <a:p>
            <a:pPr eaLnBrk="1" hangingPunct="1">
              <a:spcBef>
                <a:spcPct val="70000"/>
              </a:spcBef>
            </a:pPr>
            <a:r>
              <a:rPr lang="zh-CN" altLang="en-US" b="1" kern="0" dirty="0">
                <a:latin typeface="黑体" panose="02010609060101010101" pitchFamily="49" charset="-122"/>
                <a:ea typeface="黑体" panose="02010609060101010101" pitchFamily="49" charset="-122"/>
              </a:rPr>
              <a:t>查找</a:t>
            </a:r>
            <a:r>
              <a:rPr lang="zh-CN" altLang="en-US" b="1" kern="0" dirty="0">
                <a:solidFill>
                  <a:srgbClr val="FF0000"/>
                </a:solidFill>
                <a:latin typeface="黑体" panose="02010609060101010101" pitchFamily="49" charset="-122"/>
                <a:ea typeface="黑体" panose="02010609060101010101" pitchFamily="49" charset="-122"/>
              </a:rPr>
              <a:t>不成功</a:t>
            </a:r>
            <a:r>
              <a:rPr lang="zh-CN" altLang="en-US" b="1" kern="0" dirty="0">
                <a:latin typeface="黑体" panose="02010609060101010101" pitchFamily="49" charset="-122"/>
                <a:ea typeface="黑体" panose="02010609060101010101" pitchFamily="49" charset="-122"/>
              </a:rPr>
              <a:t>：在查找表中没有找到指定记录</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025454C-ED3C-493C-BB66-180BD6B073F5}"/>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四、衡量查找算法的标准</a:t>
            </a:r>
            <a:endParaRPr lang="en-US" altLang="zh-CN" sz="3200">
              <a:latin typeface="黑体" panose="02010609060101010101" pitchFamily="49" charset="-122"/>
              <a:ea typeface="黑体" panose="02010609060101010101" pitchFamily="49" charset="-122"/>
            </a:endParaRPr>
          </a:p>
        </p:txBody>
      </p:sp>
      <p:sp>
        <p:nvSpPr>
          <p:cNvPr id="11267" name="Text Box 3">
            <a:extLst>
              <a:ext uri="{FF2B5EF4-FFF2-40B4-BE49-F238E27FC236}">
                <a16:creationId xmlns:a16="http://schemas.microsoft.com/office/drawing/2014/main" id="{3007C543-7C4C-4142-80FF-A32634CA952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A8E775FE-DCF4-4C7F-9A5F-CD8CF4459298}" type="slidenum">
              <a:rPr lang="zh-CN" altLang="en-US" sz="2400"/>
              <a:pPr algn="r" eaLnBrk="1" hangingPunct="1">
                <a:spcBef>
                  <a:spcPct val="50000"/>
                </a:spcBef>
                <a:buClrTx/>
                <a:buSzTx/>
                <a:buFontTx/>
                <a:buNone/>
              </a:pPr>
              <a:t>6</a:t>
            </a:fld>
            <a:endParaRPr lang="en-US" altLang="zh-CN" sz="2400"/>
          </a:p>
        </p:txBody>
      </p:sp>
      <p:sp>
        <p:nvSpPr>
          <p:cNvPr id="11268" name="Text Box 4">
            <a:extLst>
              <a:ext uri="{FF2B5EF4-FFF2-40B4-BE49-F238E27FC236}">
                <a16:creationId xmlns:a16="http://schemas.microsoft.com/office/drawing/2014/main" id="{72027741-4BC3-4D63-B762-EA5EC36D8497}"/>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11269" name="Rectangle 5">
            <a:extLst>
              <a:ext uri="{FF2B5EF4-FFF2-40B4-BE49-F238E27FC236}">
                <a16:creationId xmlns:a16="http://schemas.microsoft.com/office/drawing/2014/main" id="{F468395C-48F9-485C-AE9B-9245D001271D}"/>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solidFill>
                  <a:srgbClr val="FF0000"/>
                </a:solidFill>
                <a:latin typeface="黑体" panose="02010609060101010101" pitchFamily="49" charset="-122"/>
                <a:ea typeface="黑体" panose="02010609060101010101" pitchFamily="49" charset="-122"/>
              </a:rPr>
              <a:t>时间</a:t>
            </a:r>
            <a:r>
              <a:rPr lang="zh-CN" altLang="en-US" b="1">
                <a:latin typeface="黑体" panose="02010609060101010101" pitchFamily="49" charset="-122"/>
                <a:ea typeface="黑体" panose="02010609060101010101" pitchFamily="49" charset="-122"/>
              </a:rPr>
              <a:t>复杂度</a:t>
            </a:r>
          </a:p>
          <a:p>
            <a:pPr eaLnBrk="1" hangingPunct="1">
              <a:spcBef>
                <a:spcPct val="70000"/>
              </a:spcBef>
            </a:pPr>
            <a:r>
              <a:rPr lang="zh-CN" altLang="en-US" b="1">
                <a:solidFill>
                  <a:srgbClr val="FF0000"/>
                </a:solidFill>
                <a:latin typeface="黑体" panose="02010609060101010101" pitchFamily="49" charset="-122"/>
                <a:ea typeface="黑体" panose="02010609060101010101" pitchFamily="49" charset="-122"/>
              </a:rPr>
              <a:t>空间</a:t>
            </a:r>
            <a:r>
              <a:rPr lang="zh-CN" altLang="en-US" b="1">
                <a:latin typeface="黑体" panose="02010609060101010101" pitchFamily="49" charset="-122"/>
                <a:ea typeface="黑体" panose="02010609060101010101" pitchFamily="49" charset="-122"/>
              </a:rPr>
              <a:t>复杂度</a:t>
            </a:r>
          </a:p>
          <a:p>
            <a:pPr eaLnBrk="1" hangingPunct="1">
              <a:spcBef>
                <a:spcPct val="70000"/>
              </a:spcBef>
            </a:pPr>
            <a:r>
              <a:rPr lang="zh-CN" altLang="en-US" b="1">
                <a:latin typeface="黑体" panose="02010609060101010101" pitchFamily="49" charset="-122"/>
                <a:ea typeface="黑体" panose="02010609060101010101" pitchFamily="49" charset="-122"/>
              </a:rPr>
              <a:t>平均查找长度</a:t>
            </a:r>
            <a:r>
              <a:rPr lang="en-US" altLang="zh-CN" b="1">
                <a:solidFill>
                  <a:srgbClr val="FF0000"/>
                </a:solidFill>
                <a:latin typeface="黑体" panose="02010609060101010101" pitchFamily="49" charset="-122"/>
                <a:ea typeface="黑体" panose="02010609060101010101" pitchFamily="49" charset="-122"/>
              </a:rPr>
              <a:t>ASL</a:t>
            </a:r>
          </a:p>
        </p:txBody>
      </p:sp>
      <p:sp>
        <p:nvSpPr>
          <p:cNvPr id="11270" name="Rectangle 6">
            <a:extLst>
              <a:ext uri="{FF2B5EF4-FFF2-40B4-BE49-F238E27FC236}">
                <a16:creationId xmlns:a16="http://schemas.microsoft.com/office/drawing/2014/main" id="{0D3B61CF-521C-4AFE-932D-BE03683CBA2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A7C4F05-2C90-4EF3-9D4F-9CEF834A49D9}"/>
              </a:ext>
            </a:extLst>
          </p:cNvPr>
          <p:cNvSpPr>
            <a:spLocks noGrp="1" noChangeArrowheads="1"/>
          </p:cNvSpPr>
          <p:nvPr>
            <p:ph type="title"/>
          </p:nvPr>
        </p:nvSpPr>
        <p:spPr>
          <a:xfrm>
            <a:off x="381000" y="1885418"/>
            <a:ext cx="5715000" cy="685800"/>
          </a:xfrm>
        </p:spPr>
        <p:txBody>
          <a:bodyPr/>
          <a:lstStyle/>
          <a:p>
            <a:pPr algn="l" eaLnBrk="1" hangingPunct="1"/>
            <a:r>
              <a:rPr lang="zh-CN" altLang="en-US" sz="3200" dirty="0">
                <a:latin typeface="黑体" panose="02010609060101010101" pitchFamily="49" charset="-122"/>
                <a:ea typeface="黑体" panose="02010609060101010101" pitchFamily="49" charset="-122"/>
              </a:rPr>
              <a:t>五、平均查找长度(</a:t>
            </a:r>
            <a:r>
              <a:rPr lang="en-US" altLang="zh-CN" sz="3200" dirty="0">
                <a:latin typeface="黑体" panose="02010609060101010101" pitchFamily="49" charset="-122"/>
                <a:ea typeface="黑体" panose="02010609060101010101" pitchFamily="49" charset="-122"/>
              </a:rPr>
              <a:t>ASL)</a:t>
            </a:r>
          </a:p>
        </p:txBody>
      </p:sp>
      <p:sp>
        <p:nvSpPr>
          <p:cNvPr id="12291" name="Text Box 3">
            <a:extLst>
              <a:ext uri="{FF2B5EF4-FFF2-40B4-BE49-F238E27FC236}">
                <a16:creationId xmlns:a16="http://schemas.microsoft.com/office/drawing/2014/main" id="{17E0B907-CA3C-4BBD-8FFF-EF411FBDA847}"/>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6563E49-1AAC-46BA-BB22-9CE88A3280B6}" type="slidenum">
              <a:rPr lang="zh-CN" altLang="en-US" sz="2400"/>
              <a:pPr algn="r" eaLnBrk="1" hangingPunct="1">
                <a:spcBef>
                  <a:spcPct val="50000"/>
                </a:spcBef>
                <a:buClrTx/>
                <a:buSzTx/>
                <a:buFontTx/>
                <a:buNone/>
              </a:pPr>
              <a:t>7</a:t>
            </a:fld>
            <a:endParaRPr lang="en-US" altLang="zh-CN" sz="2400"/>
          </a:p>
        </p:txBody>
      </p:sp>
      <p:sp>
        <p:nvSpPr>
          <p:cNvPr id="12292" name="Text Box 4">
            <a:extLst>
              <a:ext uri="{FF2B5EF4-FFF2-40B4-BE49-F238E27FC236}">
                <a16:creationId xmlns:a16="http://schemas.microsoft.com/office/drawing/2014/main" id="{02DD9E1D-DA33-4DD4-9C09-BB83AD0F6648}"/>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第一节　查找的概念</a:t>
            </a:r>
          </a:p>
        </p:txBody>
      </p:sp>
      <p:sp>
        <p:nvSpPr>
          <p:cNvPr id="12293" name="Rectangle 5">
            <a:extLst>
              <a:ext uri="{FF2B5EF4-FFF2-40B4-BE49-F238E27FC236}">
                <a16:creationId xmlns:a16="http://schemas.microsoft.com/office/drawing/2014/main" id="{1797CE14-9018-4FF6-878C-DA4A28600A8E}"/>
              </a:ext>
            </a:extLst>
          </p:cNvPr>
          <p:cNvSpPr>
            <a:spLocks noGrp="1" noChangeArrowheads="1"/>
          </p:cNvSpPr>
          <p:nvPr>
            <p:ph type="body" idx="1"/>
          </p:nvPr>
        </p:nvSpPr>
        <p:spPr>
          <a:xfrm>
            <a:off x="393779" y="2689272"/>
            <a:ext cx="847725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平均查找长度定义为确定记录在表中的位置所进行的</a:t>
            </a:r>
            <a:r>
              <a:rPr lang="zh-CN" altLang="en-US" b="1" dirty="0">
                <a:solidFill>
                  <a:srgbClr val="FF0000"/>
                </a:solidFill>
                <a:latin typeface="黑体" panose="02010609060101010101" pitchFamily="49" charset="-122"/>
                <a:ea typeface="黑体" panose="02010609060101010101" pitchFamily="49" charset="-122"/>
              </a:rPr>
              <a:t>和关键字比较的次数</a:t>
            </a:r>
            <a:r>
              <a:rPr lang="zh-CN" altLang="en-US" b="1" dirty="0">
                <a:latin typeface="黑体" panose="02010609060101010101" pitchFamily="49" charset="-122"/>
                <a:ea typeface="黑体" panose="02010609060101010101" pitchFamily="49" charset="-122"/>
              </a:rPr>
              <a:t>的</a:t>
            </a:r>
            <a:r>
              <a:rPr lang="zh-CN" altLang="en-US" b="1" dirty="0">
                <a:solidFill>
                  <a:srgbClr val="FF0000"/>
                </a:solidFill>
                <a:latin typeface="黑体" panose="02010609060101010101" pitchFamily="49" charset="-122"/>
                <a:ea typeface="黑体" panose="02010609060101010101" pitchFamily="49" charset="-122"/>
              </a:rPr>
              <a:t>平均值</a:t>
            </a:r>
          </a:p>
          <a:p>
            <a:pPr eaLnBrk="1" hangingPunct="1">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n</a:t>
            </a:r>
          </a:p>
          <a:p>
            <a:pPr eaLnBrk="1" hangingPunct="1">
              <a:lnSpc>
                <a:spcPct val="8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ASL = ∑ </a:t>
            </a:r>
            <a:r>
              <a:rPr lang="en-US" altLang="zh-CN" b="1" dirty="0" err="1">
                <a:latin typeface="黑体" panose="02010609060101010101" pitchFamily="49" charset="-122"/>
                <a:ea typeface="黑体" panose="02010609060101010101" pitchFamily="49" charset="-122"/>
              </a:rPr>
              <a:t>P</a:t>
            </a:r>
            <a:r>
              <a:rPr lang="en-US" altLang="zh-CN" b="1" baseline="-25000" dirty="0" err="1">
                <a:latin typeface="黑体" panose="02010609060101010101" pitchFamily="49" charset="-122"/>
                <a:ea typeface="黑体" panose="02010609060101010101" pitchFamily="49" charset="-122"/>
              </a:rPr>
              <a:t>i</a:t>
            </a:r>
            <a:r>
              <a:rPr lang="en-US" altLang="zh-CN" b="1" dirty="0" err="1">
                <a:latin typeface="黑体" panose="02010609060101010101" pitchFamily="49" charset="-122"/>
                <a:ea typeface="黑体" panose="02010609060101010101" pitchFamily="49" charset="-122"/>
              </a:rPr>
              <a:t>C</a:t>
            </a:r>
            <a:r>
              <a:rPr lang="en-US" altLang="zh-CN" b="1" baseline="-25000" dirty="0" err="1">
                <a:latin typeface="黑体" panose="02010609060101010101" pitchFamily="49" charset="-122"/>
                <a:ea typeface="黑体" panose="02010609060101010101" pitchFamily="49" charset="-122"/>
              </a:rPr>
              <a:t>i</a:t>
            </a:r>
            <a:endParaRPr lang="en-US" altLang="zh-CN" b="1" baseline="-25000" dirty="0">
              <a:latin typeface="黑体" panose="02010609060101010101" pitchFamily="49" charset="-122"/>
              <a:ea typeface="黑体" panose="02010609060101010101" pitchFamily="49" charset="-122"/>
            </a:endParaRPr>
          </a:p>
          <a:p>
            <a:pPr eaLnBrk="1" hangingPunct="1">
              <a:lnSpc>
                <a:spcPct val="60000"/>
              </a:lnSpc>
              <a:spcBef>
                <a:spcPct val="0"/>
              </a:spcBef>
              <a:buFont typeface="Wingdings" panose="05000000000000000000" pitchFamily="2" charset="2"/>
              <a:buNone/>
            </a:pPr>
            <a:r>
              <a:rPr lang="en-US" altLang="zh-CN"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i=1</a:t>
            </a:r>
          </a:p>
          <a:p>
            <a:pPr eaLnBrk="1" hangingPunct="1">
              <a:spcBef>
                <a:spcPct val="40000"/>
              </a:spcBef>
            </a:pP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为查找表的长度，即表中所含元素的</a:t>
            </a:r>
            <a:r>
              <a:rPr lang="zh-CN" altLang="en-US" b="1" dirty="0">
                <a:solidFill>
                  <a:srgbClr val="FF0000"/>
                </a:solidFill>
                <a:latin typeface="黑体" panose="02010609060101010101" pitchFamily="49" charset="-122"/>
                <a:ea typeface="黑体" panose="02010609060101010101" pitchFamily="49" charset="-122"/>
              </a:rPr>
              <a:t>个数</a:t>
            </a:r>
          </a:p>
          <a:p>
            <a:pPr eaLnBrk="1" hangingPunct="1">
              <a:spcBef>
                <a:spcPct val="0"/>
              </a:spcBef>
            </a:pPr>
            <a:r>
              <a:rPr lang="en-US" altLang="zh-CN" b="1" dirty="0">
                <a:latin typeface="黑体" panose="02010609060101010101" pitchFamily="49" charset="-122"/>
                <a:ea typeface="黑体" panose="02010609060101010101" pitchFamily="49" charset="-122"/>
              </a:rPr>
              <a:t>P</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为查找第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个元素的</a:t>
            </a:r>
            <a:r>
              <a:rPr lang="zh-CN" altLang="en-US" b="1" dirty="0">
                <a:solidFill>
                  <a:srgbClr val="FF0000"/>
                </a:solidFill>
                <a:latin typeface="黑体" panose="02010609060101010101" pitchFamily="49" charset="-122"/>
                <a:ea typeface="黑体" panose="02010609060101010101" pitchFamily="49" charset="-122"/>
              </a:rPr>
              <a:t>概率</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∑P</a:t>
            </a:r>
            <a:r>
              <a:rPr lang="en-US" altLang="zh-CN" b="1" baseline="-25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p>
          <a:p>
            <a:pPr eaLnBrk="1" hangingPunct="1">
              <a:spcBef>
                <a:spcPct val="0"/>
              </a:spcBef>
            </a:pPr>
            <a:r>
              <a:rPr lang="en-US" altLang="zh-CN" b="1" dirty="0">
                <a:latin typeface="黑体" panose="02010609060101010101" pitchFamily="49" charset="-122"/>
                <a:ea typeface="黑体" panose="02010609060101010101" pitchFamily="49" charset="-122"/>
              </a:rPr>
              <a:t>C</a:t>
            </a:r>
            <a:r>
              <a:rPr lang="en-US" altLang="zh-CN" b="1" baseline="-25000"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是查找第</a:t>
            </a: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个元素时同给定值</a:t>
            </a:r>
            <a:r>
              <a:rPr lang="en-US" altLang="zh-CN" b="1" dirty="0">
                <a:latin typeface="黑体" panose="02010609060101010101" pitchFamily="49" charset="-122"/>
                <a:ea typeface="黑体" panose="02010609060101010101" pitchFamily="49" charset="-122"/>
              </a:rPr>
              <a:t>K</a:t>
            </a:r>
            <a:r>
              <a:rPr lang="zh-CN" altLang="en-US" b="1" dirty="0">
                <a:solidFill>
                  <a:srgbClr val="FF0000"/>
                </a:solidFill>
                <a:latin typeface="黑体" panose="02010609060101010101" pitchFamily="49" charset="-122"/>
                <a:ea typeface="黑体" panose="02010609060101010101" pitchFamily="49" charset="-122"/>
              </a:rPr>
              <a:t>比较的次数</a:t>
            </a:r>
            <a:endParaRPr lang="en-US" altLang="zh-CN" b="1" dirty="0">
              <a:solidFill>
                <a:srgbClr val="FF0000"/>
              </a:solidFill>
              <a:latin typeface="黑体" panose="02010609060101010101" pitchFamily="49" charset="-122"/>
              <a:ea typeface="黑体" panose="02010609060101010101" pitchFamily="49" charset="-122"/>
            </a:endParaRPr>
          </a:p>
        </p:txBody>
      </p:sp>
      <p:sp>
        <p:nvSpPr>
          <p:cNvPr id="12294" name="Rectangle 6">
            <a:extLst>
              <a:ext uri="{FF2B5EF4-FFF2-40B4-BE49-F238E27FC236}">
                <a16:creationId xmlns:a16="http://schemas.microsoft.com/office/drawing/2014/main" id="{9DBAC89E-6040-4E1A-8DEC-86092A1E2AA0}"/>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57A6052-D3CF-4B80-9E81-0AD7F4C30AD4}"/>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a:t>
            </a:r>
            <a:endParaRPr lang="en-US" altLang="zh-CN" sz="3200">
              <a:latin typeface="黑体" panose="02010609060101010101" pitchFamily="49" charset="-122"/>
              <a:ea typeface="黑体" panose="02010609060101010101" pitchFamily="49" charset="-122"/>
            </a:endParaRPr>
          </a:p>
        </p:txBody>
      </p:sp>
      <p:sp>
        <p:nvSpPr>
          <p:cNvPr id="14339" name="Text Box 3">
            <a:extLst>
              <a:ext uri="{FF2B5EF4-FFF2-40B4-BE49-F238E27FC236}">
                <a16:creationId xmlns:a16="http://schemas.microsoft.com/office/drawing/2014/main" id="{368198F6-C714-40B5-8597-EC44B5EB3956}"/>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90DF7D60-A154-4348-800C-865C8302996F}" type="slidenum">
              <a:rPr lang="zh-CN" altLang="en-US" sz="2400"/>
              <a:pPr algn="r" eaLnBrk="1" hangingPunct="1">
                <a:spcBef>
                  <a:spcPct val="50000"/>
                </a:spcBef>
                <a:buClrTx/>
                <a:buSzTx/>
                <a:buFontTx/>
                <a:buNone/>
              </a:pPr>
              <a:t>8</a:t>
            </a:fld>
            <a:endParaRPr lang="en-US" altLang="zh-CN" sz="2400"/>
          </a:p>
        </p:txBody>
      </p:sp>
      <p:sp>
        <p:nvSpPr>
          <p:cNvPr id="14340" name="Text Box 4">
            <a:extLst>
              <a:ext uri="{FF2B5EF4-FFF2-40B4-BE49-F238E27FC236}">
                <a16:creationId xmlns:a16="http://schemas.microsoft.com/office/drawing/2014/main" id="{BD5D2A19-2716-4B88-A959-A256A13966FC}"/>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14341" name="Rectangle 5">
            <a:extLst>
              <a:ext uri="{FF2B5EF4-FFF2-40B4-BE49-F238E27FC236}">
                <a16:creationId xmlns:a16="http://schemas.microsoft.com/office/drawing/2014/main" id="{66DF02AC-DB3F-474D-A02C-3A8F7A48DEBB}"/>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a:latin typeface="黑体" panose="02010609060101010101" pitchFamily="49" charset="-122"/>
                <a:ea typeface="黑体" panose="02010609060101010101" pitchFamily="49" charset="-122"/>
              </a:rPr>
              <a:t>顺序查找算法是</a:t>
            </a:r>
            <a:r>
              <a:rPr lang="zh-CN" altLang="en-US" b="1">
                <a:solidFill>
                  <a:srgbClr val="FF0000"/>
                </a:solidFill>
                <a:latin typeface="黑体" panose="02010609060101010101" pitchFamily="49" charset="-122"/>
                <a:ea typeface="黑体" panose="02010609060101010101" pitchFamily="49" charset="-122"/>
              </a:rPr>
              <a:t>顺序表</a:t>
            </a:r>
            <a:r>
              <a:rPr lang="zh-CN" altLang="en-US" b="1">
                <a:latin typeface="黑体" panose="02010609060101010101" pitchFamily="49" charset="-122"/>
                <a:ea typeface="黑体" panose="02010609060101010101" pitchFamily="49" charset="-122"/>
              </a:rPr>
              <a:t>的查找方法</a:t>
            </a:r>
          </a:p>
          <a:p>
            <a:pPr eaLnBrk="1" hangingPunct="1">
              <a:spcBef>
                <a:spcPct val="70000"/>
              </a:spcBef>
            </a:pPr>
            <a:r>
              <a:rPr lang="zh-CN" altLang="en-US" b="1">
                <a:latin typeface="黑体" panose="02010609060101010101" pitchFamily="49" charset="-122"/>
                <a:ea typeface="黑体" panose="02010609060101010101" pitchFamily="49" charset="-122"/>
              </a:rPr>
              <a:t>在顺序查找算法中，以</a:t>
            </a:r>
            <a:r>
              <a:rPr lang="zh-CN" altLang="en-US" b="1">
                <a:solidFill>
                  <a:srgbClr val="FF0000"/>
                </a:solidFill>
                <a:latin typeface="黑体" panose="02010609060101010101" pitchFamily="49" charset="-122"/>
                <a:ea typeface="黑体" panose="02010609060101010101" pitchFamily="49" charset="-122"/>
              </a:rPr>
              <a:t>顺序表</a:t>
            </a:r>
            <a:r>
              <a:rPr lang="zh-CN" altLang="en-US" b="1">
                <a:latin typeface="黑体" panose="02010609060101010101" pitchFamily="49" charset="-122"/>
                <a:ea typeface="黑体" panose="02010609060101010101" pitchFamily="49" charset="-122"/>
              </a:rPr>
              <a:t>或</a:t>
            </a:r>
            <a:r>
              <a:rPr lang="zh-CN" altLang="en-US" b="1">
                <a:solidFill>
                  <a:srgbClr val="FF0000"/>
                </a:solidFill>
                <a:latin typeface="黑体" panose="02010609060101010101" pitchFamily="49" charset="-122"/>
                <a:ea typeface="黑体" panose="02010609060101010101" pitchFamily="49" charset="-122"/>
              </a:rPr>
              <a:t>线性链表</a:t>
            </a:r>
            <a:r>
              <a:rPr lang="zh-CN" altLang="en-US" b="1">
                <a:latin typeface="黑体" panose="02010609060101010101" pitchFamily="49" charset="-122"/>
                <a:ea typeface="黑体" panose="02010609060101010101" pitchFamily="49" charset="-122"/>
              </a:rPr>
              <a:t>表示静态查找表</a:t>
            </a:r>
          </a:p>
        </p:txBody>
      </p:sp>
      <p:sp>
        <p:nvSpPr>
          <p:cNvPr id="14342" name="Rectangle 6">
            <a:extLst>
              <a:ext uri="{FF2B5EF4-FFF2-40B4-BE49-F238E27FC236}">
                <a16:creationId xmlns:a16="http://schemas.microsoft.com/office/drawing/2014/main" id="{CCC72FEE-89AC-4C5A-A51D-057521B322DE}"/>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3539305-95D0-48F5-9CEE-56E3D0CE1CDC}"/>
              </a:ext>
            </a:extLst>
          </p:cNvPr>
          <p:cNvSpPr>
            <a:spLocks noGrp="1" noChangeArrowheads="1"/>
          </p:cNvSpPr>
          <p:nvPr>
            <p:ph type="title"/>
          </p:nvPr>
        </p:nvSpPr>
        <p:spPr>
          <a:xfrm>
            <a:off x="457200" y="1981200"/>
            <a:ext cx="5715000" cy="685800"/>
          </a:xfrm>
        </p:spPr>
        <p:txBody>
          <a:bodyPr/>
          <a:lstStyle/>
          <a:p>
            <a:pPr algn="l" eaLnBrk="1" hangingPunct="1"/>
            <a:r>
              <a:rPr lang="zh-CN" altLang="en-US" sz="3200">
                <a:latin typeface="黑体" panose="02010609060101010101" pitchFamily="49" charset="-122"/>
                <a:ea typeface="黑体" panose="02010609060101010101" pitchFamily="49" charset="-122"/>
              </a:rPr>
              <a:t>一、顺序查找(算法)</a:t>
            </a:r>
            <a:endParaRPr lang="en-US" altLang="zh-CN" sz="3200">
              <a:latin typeface="黑体" panose="02010609060101010101" pitchFamily="49" charset="-122"/>
              <a:ea typeface="黑体" panose="02010609060101010101" pitchFamily="49" charset="-122"/>
            </a:endParaRPr>
          </a:p>
        </p:txBody>
      </p:sp>
      <p:sp>
        <p:nvSpPr>
          <p:cNvPr id="15363" name="Text Box 3">
            <a:extLst>
              <a:ext uri="{FF2B5EF4-FFF2-40B4-BE49-F238E27FC236}">
                <a16:creationId xmlns:a16="http://schemas.microsoft.com/office/drawing/2014/main" id="{83D69751-DA41-4F49-A437-F2C5999BEFC5}"/>
              </a:ext>
            </a:extLst>
          </p:cNvPr>
          <p:cNvSpPr txBox="1">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r" eaLnBrk="1" hangingPunct="1">
              <a:spcBef>
                <a:spcPct val="50000"/>
              </a:spcBef>
              <a:buClrTx/>
              <a:buSzTx/>
              <a:buFontTx/>
              <a:buNone/>
            </a:pPr>
            <a:fld id="{C98CABA3-D035-4875-9A6A-305A4ED5D786}" type="slidenum">
              <a:rPr lang="zh-CN" altLang="en-US" sz="2400"/>
              <a:pPr algn="r" eaLnBrk="1" hangingPunct="1">
                <a:spcBef>
                  <a:spcPct val="50000"/>
                </a:spcBef>
                <a:buClrTx/>
                <a:buSzTx/>
                <a:buFontTx/>
                <a:buNone/>
              </a:pPr>
              <a:t>9</a:t>
            </a:fld>
            <a:endParaRPr lang="en-US" altLang="zh-CN" sz="2400"/>
          </a:p>
        </p:txBody>
      </p:sp>
      <p:sp>
        <p:nvSpPr>
          <p:cNvPr id="15364" name="Text Box 4">
            <a:extLst>
              <a:ext uri="{FF2B5EF4-FFF2-40B4-BE49-F238E27FC236}">
                <a16:creationId xmlns:a16="http://schemas.microsoft.com/office/drawing/2014/main" id="{46C5C33D-ABE0-4A94-B866-7C10E48D7D7D}"/>
              </a:ext>
            </a:extLst>
          </p:cNvPr>
          <p:cNvSpPr txBox="1">
            <a:spLocks noChangeArrowheads="1"/>
          </p:cNvSpPr>
          <p:nvPr/>
        </p:nvSpPr>
        <p:spPr bwMode="auto">
          <a:xfrm>
            <a:off x="457200" y="10668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3600" b="1">
                <a:solidFill>
                  <a:srgbClr val="333399"/>
                </a:solidFill>
                <a:ea typeface="仿宋_GB2312" pitchFamily="49" charset="-122"/>
              </a:rPr>
              <a:t>第二节　静态查找表</a:t>
            </a:r>
          </a:p>
        </p:txBody>
      </p:sp>
      <p:sp>
        <p:nvSpPr>
          <p:cNvPr id="15365" name="Rectangle 5">
            <a:extLst>
              <a:ext uri="{FF2B5EF4-FFF2-40B4-BE49-F238E27FC236}">
                <a16:creationId xmlns:a16="http://schemas.microsoft.com/office/drawing/2014/main" id="{C4E78556-A408-4BD6-8B81-5A35186F8BFA}"/>
              </a:ext>
            </a:extLst>
          </p:cNvPr>
          <p:cNvSpPr>
            <a:spLocks noGrp="1" noChangeArrowheads="1"/>
          </p:cNvSpPr>
          <p:nvPr>
            <p:ph type="body" idx="1"/>
          </p:nvPr>
        </p:nvSpPr>
        <p:spPr>
          <a:xfrm>
            <a:off x="381000" y="2819400"/>
            <a:ext cx="8763000" cy="4038600"/>
          </a:xfrm>
        </p:spPr>
        <p:txBody>
          <a:bodyPr/>
          <a:lstStyle/>
          <a:p>
            <a:pPr eaLnBrk="1" hangingPunct="1">
              <a:spcBef>
                <a:spcPct val="70000"/>
              </a:spcBef>
            </a:pPr>
            <a:r>
              <a:rPr lang="zh-CN" altLang="en-US" b="1" dirty="0">
                <a:latin typeface="黑体" panose="02010609060101010101" pitchFamily="49" charset="-122"/>
                <a:ea typeface="黑体" panose="02010609060101010101" pitchFamily="49" charset="-122"/>
              </a:rPr>
              <a:t>顺序查找算法：</a:t>
            </a:r>
          </a:p>
          <a:p>
            <a:pPr eaLnBrk="1" hangingPunct="1">
              <a:spcBef>
                <a:spcPct val="7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1.从表中</a:t>
            </a:r>
            <a:r>
              <a:rPr lang="zh-CN" altLang="en-US" b="1" dirty="0">
                <a:solidFill>
                  <a:schemeClr val="hlink"/>
                </a:solidFill>
                <a:latin typeface="黑体" panose="02010609060101010101" pitchFamily="49" charset="-122"/>
                <a:ea typeface="黑体" panose="02010609060101010101" pitchFamily="49" charset="-122"/>
              </a:rPr>
              <a:t>最后一个记录</a:t>
            </a:r>
            <a:r>
              <a:rPr lang="zh-CN" altLang="en-US" b="1" dirty="0">
                <a:latin typeface="黑体" panose="02010609060101010101" pitchFamily="49" charset="-122"/>
                <a:ea typeface="黑体" panose="02010609060101010101" pitchFamily="49" charset="-122"/>
              </a:rPr>
              <a:t>开始</a:t>
            </a:r>
          </a:p>
          <a:p>
            <a:pPr eaLnBrk="1" hangingPunct="1">
              <a:spcBef>
                <a:spcPct val="7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2.</a:t>
            </a:r>
            <a:r>
              <a:rPr lang="zh-CN" altLang="en-US" b="1" dirty="0">
                <a:solidFill>
                  <a:srgbClr val="FF0000"/>
                </a:solidFill>
                <a:latin typeface="黑体" panose="02010609060101010101" pitchFamily="49" charset="-122"/>
                <a:ea typeface="黑体" panose="02010609060101010101" pitchFamily="49" charset="-122"/>
              </a:rPr>
              <a:t>逐个</a:t>
            </a:r>
            <a:r>
              <a:rPr lang="zh-CN" altLang="en-US" b="1" dirty="0">
                <a:latin typeface="黑体" panose="02010609060101010101" pitchFamily="49" charset="-122"/>
                <a:ea typeface="黑体" panose="02010609060101010101" pitchFamily="49" charset="-122"/>
              </a:rPr>
              <a:t>进行记录的关键字和给定值的比较</a:t>
            </a:r>
          </a:p>
          <a:p>
            <a:pPr eaLnBrk="1" hangingPunct="1">
              <a:spcBef>
                <a:spcPct val="7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3.若</a:t>
            </a:r>
            <a:r>
              <a:rPr lang="zh-CN" altLang="en-US" b="1" dirty="0">
                <a:solidFill>
                  <a:srgbClr val="FF0000"/>
                </a:solidFill>
                <a:latin typeface="黑体" panose="02010609060101010101" pitchFamily="49" charset="-122"/>
                <a:ea typeface="黑体" panose="02010609060101010101" pitchFamily="49" charset="-122"/>
              </a:rPr>
              <a:t>某个记录</a:t>
            </a:r>
            <a:r>
              <a:rPr lang="zh-CN" altLang="en-US" b="1" dirty="0">
                <a:latin typeface="黑体" panose="02010609060101010101" pitchFamily="49" charset="-122"/>
                <a:ea typeface="黑体" panose="02010609060101010101" pitchFamily="49" charset="-122"/>
              </a:rPr>
              <a:t>比较相等，则查找</a:t>
            </a:r>
            <a:r>
              <a:rPr lang="zh-CN" altLang="en-US" b="1" dirty="0">
                <a:solidFill>
                  <a:srgbClr val="FF0000"/>
                </a:solidFill>
                <a:latin typeface="黑体" panose="02010609060101010101" pitchFamily="49" charset="-122"/>
                <a:ea typeface="黑体" panose="02010609060101010101" pitchFamily="49" charset="-122"/>
              </a:rPr>
              <a:t>成功</a:t>
            </a:r>
          </a:p>
          <a:p>
            <a:pPr eaLnBrk="1" hangingPunct="1">
              <a:spcBef>
                <a:spcPct val="70000"/>
              </a:spcBef>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4.若直到</a:t>
            </a:r>
            <a:r>
              <a:rPr lang="zh-CN" altLang="en-US" b="1" dirty="0">
                <a:solidFill>
                  <a:srgbClr val="FF0000"/>
                </a:solidFill>
                <a:latin typeface="黑体" panose="02010609060101010101" pitchFamily="49" charset="-122"/>
                <a:ea typeface="黑体" panose="02010609060101010101" pitchFamily="49" charset="-122"/>
              </a:rPr>
              <a:t>第1个记录</a:t>
            </a:r>
            <a:r>
              <a:rPr lang="zh-CN" altLang="en-US" b="1" dirty="0">
                <a:latin typeface="黑体" panose="02010609060101010101" pitchFamily="49" charset="-122"/>
                <a:ea typeface="黑体" panose="02010609060101010101" pitchFamily="49" charset="-122"/>
              </a:rPr>
              <a:t>都比较不等，则查找</a:t>
            </a:r>
            <a:r>
              <a:rPr lang="zh-CN" altLang="en-US" b="1" dirty="0">
                <a:solidFill>
                  <a:srgbClr val="FF0000"/>
                </a:solidFill>
                <a:latin typeface="黑体" panose="02010609060101010101" pitchFamily="49" charset="-122"/>
                <a:ea typeface="黑体" panose="02010609060101010101" pitchFamily="49" charset="-122"/>
              </a:rPr>
              <a:t>不成功</a:t>
            </a:r>
          </a:p>
        </p:txBody>
      </p:sp>
      <p:sp>
        <p:nvSpPr>
          <p:cNvPr id="15366" name="Rectangle 6">
            <a:extLst>
              <a:ext uri="{FF2B5EF4-FFF2-40B4-BE49-F238E27FC236}">
                <a16:creationId xmlns:a16="http://schemas.microsoft.com/office/drawing/2014/main" id="{B61FA554-C0E7-404D-A9CF-8590DFB25E32}"/>
              </a:ext>
            </a:extLst>
          </p:cNvPr>
          <p:cNvSpPr>
            <a:spLocks noChangeArrowheads="1"/>
          </p:cNvSpPr>
          <p:nvPr/>
        </p:nvSpPr>
        <p:spPr bwMode="auto">
          <a:xfrm>
            <a:off x="609600" y="1524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buFont typeface="Wingdings" panose="05000000000000000000" pitchFamily="2" charset="2"/>
              <a:buNone/>
            </a:pPr>
            <a:r>
              <a:rPr lang="zh-CN" altLang="en-US" sz="4800" b="1">
                <a:solidFill>
                  <a:schemeClr val="tx2"/>
                </a:solidFill>
                <a:latin typeface="Times New Roman" panose="02020603050405020304" pitchFamily="18" charset="0"/>
                <a:ea typeface="黑体" panose="02010609060101010101" pitchFamily="49" charset="-122"/>
              </a:rPr>
              <a:t>第９章　查找</a:t>
            </a:r>
          </a:p>
        </p:txBody>
      </p:sp>
    </p:spTree>
  </p:cSld>
  <p:clrMapOvr>
    <a:masterClrMapping/>
  </p:clrMapOvr>
</p:sld>
</file>

<file path=ppt/theme/theme1.xml><?xml version="1.0" encoding="utf-8"?>
<a:theme xmlns:a="http://schemas.openxmlformats.org/drawingml/2006/main" name="数字图像处理">
  <a:themeElements>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字图像处理">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数字图像处理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字图像处理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字图像处理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字图像处理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字图像处理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字图像处理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字图像处理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Settings\acer\Application Data\Microsoft\Templates\数字图像处理.pot</Template>
  <TotalTime>12452</TotalTime>
  <Words>4885</Words>
  <Application>Microsoft Office PowerPoint</Application>
  <PresentationFormat>全屏显示(4:3)</PresentationFormat>
  <Paragraphs>710</Paragraphs>
  <Slides>41</Slides>
  <Notes>28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2" baseType="lpstr">
      <vt:lpstr>黑体</vt:lpstr>
      <vt:lpstr>华文彩云</vt:lpstr>
      <vt:lpstr>楷体_GB2312</vt:lpstr>
      <vt:lpstr>隶书</vt:lpstr>
      <vt:lpstr>Arial</vt:lpstr>
      <vt:lpstr>Calibri</vt:lpstr>
      <vt:lpstr>Tahoma</vt:lpstr>
      <vt:lpstr>Times New Roman</vt:lpstr>
      <vt:lpstr>Wingdings</vt:lpstr>
      <vt:lpstr>数字图像处理</vt:lpstr>
      <vt:lpstr>位图图像</vt:lpstr>
      <vt:lpstr>第九章 查找</vt:lpstr>
      <vt:lpstr>一、查找表(Search Table)</vt:lpstr>
      <vt:lpstr>一、查找表(分类)</vt:lpstr>
      <vt:lpstr>二、关键字(Key)</vt:lpstr>
      <vt:lpstr>三、查找(Searching)</vt:lpstr>
      <vt:lpstr>四、衡量查找算法的标准</vt:lpstr>
      <vt:lpstr>五、平均查找长度(ASL)</vt:lpstr>
      <vt:lpstr>一、顺序查找</vt:lpstr>
      <vt:lpstr>一、顺序查找(算法)</vt:lpstr>
      <vt:lpstr>一、顺序查找(举例)</vt:lpstr>
      <vt:lpstr>一、顺序查找(算法实现)</vt:lpstr>
      <vt:lpstr>一、顺序查找(算法实现)</vt:lpstr>
      <vt:lpstr>一、顺序查找(算法性能分析)</vt:lpstr>
      <vt:lpstr>一、顺序查找(不等概率)</vt:lpstr>
      <vt:lpstr>一、顺序查找(特点)</vt:lpstr>
      <vt:lpstr>二、折半查找</vt:lpstr>
      <vt:lpstr>二、折半查找(算法)</vt:lpstr>
      <vt:lpstr>二、折半查找(举例－成功)</vt:lpstr>
      <vt:lpstr>二、折半查找(举例－不成功)</vt:lpstr>
      <vt:lpstr>二、折半查找(算法实现)</vt:lpstr>
      <vt:lpstr>二、折半查找(算法实现)</vt:lpstr>
      <vt:lpstr>PowerPoint 演示文稿</vt:lpstr>
      <vt:lpstr>二、折半查找(判定树)</vt:lpstr>
      <vt:lpstr>二、折半查找(性能分析)</vt:lpstr>
      <vt:lpstr>二、折半查找(特点)</vt:lpstr>
      <vt:lpstr>二、折半查找和顺序查找适应情况比较</vt:lpstr>
      <vt:lpstr>PowerPoint 演示文稿</vt:lpstr>
      <vt:lpstr>三、分块查找</vt:lpstr>
      <vt:lpstr>三、分块查找(分块有序表)</vt:lpstr>
      <vt:lpstr>三、分块查找(举例)</vt:lpstr>
      <vt:lpstr>三、分块查找(性能分析)</vt:lpstr>
      <vt:lpstr>一、动态查找表</vt:lpstr>
      <vt:lpstr>二、二叉排序树</vt:lpstr>
      <vt:lpstr>二、二叉排序树(举例)</vt:lpstr>
      <vt:lpstr>二、二叉排序树(查找)</vt:lpstr>
      <vt:lpstr>二、二叉排序树(查找函数)中结点结构定义</vt:lpstr>
      <vt:lpstr>2、二叉排序树的定义</vt:lpstr>
      <vt:lpstr>二、二叉排序树(查找函数)</vt:lpstr>
      <vt:lpstr>二、二叉排序树(查找函数)</vt:lpstr>
      <vt:lpstr>二、二叉排序树(查找函数)</vt:lpstr>
      <vt:lpstr>二叉排序树(查找函数非递归算法)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蔡茂国</dc:creator>
  <cp:lastModifiedBy>yang fang</cp:lastModifiedBy>
  <cp:revision>1346</cp:revision>
  <cp:lastPrinted>1601-01-01T00:00:00Z</cp:lastPrinted>
  <dcterms:created xsi:type="dcterms:W3CDTF">2002-05-23T03:32:32Z</dcterms:created>
  <dcterms:modified xsi:type="dcterms:W3CDTF">2021-11-21T07:12:19Z</dcterms:modified>
</cp:coreProperties>
</file>