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320" r:id="rId4"/>
    <p:sldId id="340" r:id="rId5"/>
    <p:sldId id="322" r:id="rId6"/>
    <p:sldId id="328" r:id="rId7"/>
    <p:sldId id="341" r:id="rId8"/>
    <p:sldId id="325" r:id="rId9"/>
    <p:sldId id="331" r:id="rId10"/>
    <p:sldId id="343" r:id="rId11"/>
    <p:sldId id="342" r:id="rId12"/>
    <p:sldId id="31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/>
    <p:restoredTop sz="95187"/>
  </p:normalViewPr>
  <p:slideViewPr>
    <p:cSldViewPr>
      <p:cViewPr varScale="1">
        <p:scale>
          <a:sx n="110" d="100"/>
          <a:sy n="110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0C2AB-2EEC-4782-A67E-A7F7E7DEE37B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EE26-830C-484E-A25D-A79233F397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9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8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8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0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RGB</a:t>
            </a:r>
            <a:r>
              <a:rPr lang="zh-CN" altLang="en-US" dirty="0"/>
              <a:t> </a:t>
            </a:r>
            <a:r>
              <a:rPr lang="en-US" altLang="zh-CN" dirty="0"/>
              <a:t>YUV</a:t>
            </a:r>
            <a:r>
              <a:rPr lang="zh-CN" altLang="en-US" dirty="0"/>
              <a:t> </a:t>
            </a:r>
            <a:r>
              <a:rPr lang="en-US" altLang="zh-CN" dirty="0" err="1"/>
              <a:t>YCbCr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3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4:2:0</a:t>
            </a:r>
            <a:r>
              <a:rPr lang="zh-CN" altLang="en-US" dirty="0"/>
              <a:t> 间隔采样 </a:t>
            </a:r>
            <a:r>
              <a:rPr lang="en-US" altLang="zh-CN" dirty="0"/>
              <a:t>Y</a:t>
            </a:r>
            <a:r>
              <a:rPr lang="zh-CN" altLang="en-US" dirty="0"/>
              <a:t> 是 </a:t>
            </a:r>
            <a:r>
              <a:rPr lang="en-US" altLang="zh-CN" dirty="0" err="1"/>
              <a:t>Cb</a:t>
            </a:r>
            <a:r>
              <a:rPr lang="zh-CN" altLang="en-US" dirty="0"/>
              <a:t>或者</a:t>
            </a:r>
            <a:r>
              <a:rPr lang="en-US" altLang="zh-CN" dirty="0"/>
              <a:t>Cr</a:t>
            </a:r>
            <a:r>
              <a:rPr lang="zh-CN" altLang="en-US"/>
              <a:t>的两倍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0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3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8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86351-203D-4F19-99A9-FC3939C37A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3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8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>
              <a:defRPr sz="105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DAB0873-135A-44FA-A9BF-E177107E1804}" type="datetime1">
              <a:rPr lang="zh-CN" altLang="en-US"/>
              <a:pPr>
                <a:defRPr/>
              </a:pPr>
              <a:t>2022/4/20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</p:spPr>
        <p:txBody>
          <a:bodyPr/>
          <a:lstStyle>
            <a:lvl1pPr>
              <a:defRPr sz="1000" smtClean="0">
                <a:solidFill>
                  <a:srgbClr val="4A452A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</p:spPr>
        <p:txBody>
          <a:bodyPr/>
          <a:lstStyle>
            <a:lvl1pPr>
              <a:defRPr sz="1050" b="1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041541F3-60C6-4EA8-8604-AA63AA87A37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6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3810000" cy="220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59225"/>
            <a:ext cx="3810000" cy="220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4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6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3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26CF-0949-42FC-A0F6-64FDB1D7FC4F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0D2-4BF0-481F-8A7C-EF1D5CFC7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jari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://futuremedia.szu.edu.cn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PE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9" y="1055901"/>
            <a:ext cx="5436096" cy="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77984" y="102535"/>
            <a:ext cx="7031948" cy="932303"/>
            <a:chOff x="1450" y="1309"/>
            <a:chExt cx="9336" cy="1178"/>
          </a:xfrm>
        </p:grpSpPr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1450" y="1309"/>
              <a:ext cx="7679" cy="1178"/>
              <a:chOff x="0" y="0"/>
              <a:chExt cx="4878088" cy="747713"/>
            </a:xfrm>
          </p:grpSpPr>
          <p:pic>
            <p:nvPicPr>
              <p:cNvPr id="12" name="图片 11" descr="Description: http://upload.wikimedia.org/wikipedia/en/thumb/6/60/Logo_of_Shenzhen_University.jpg/200px-Logo_of_Shenzhen_University.jp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23913" cy="747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5"/>
              <p:cNvSpPr txBox="1">
                <a:spLocks noChangeArrowheads="1"/>
              </p:cNvSpPr>
              <p:nvPr/>
            </p:nvSpPr>
            <p:spPr bwMode="auto">
              <a:xfrm>
                <a:off x="1177044" y="425614"/>
                <a:ext cx="3385820" cy="284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800" b="1" kern="100" cap="all" dirty="0">
                    <a:effectLst/>
                    <a:latin typeface="Times New Roman"/>
                    <a:ea typeface="宋体"/>
                  </a:rPr>
                  <a:t>未来媒体技术与计算研究所</a:t>
                </a:r>
                <a:endParaRPr lang="en-US" altLang="zh-CN" sz="1800" b="1" kern="100" cap="all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6" name="文本框 1"/>
              <p:cNvSpPr txBox="1">
                <a:spLocks noChangeArrowheads="1"/>
              </p:cNvSpPr>
              <p:nvPr/>
            </p:nvSpPr>
            <p:spPr bwMode="auto">
              <a:xfrm>
                <a:off x="771525" y="0"/>
                <a:ext cx="4106563" cy="356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10800" tIns="3600" rIns="10800" bIns="360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Times New Roman"/>
                    <a:ea typeface="宋体"/>
                  </a:rPr>
                  <a:t>Research Institute f</a:t>
                </a:r>
                <a:r>
                  <a:rPr lang="en-US" altLang="zh-CN" sz="1600" b="1" kern="100" dirty="0">
                    <a:effectLst/>
                    <a:latin typeface="Times New Roman"/>
                    <a:ea typeface="宋体"/>
                  </a:rPr>
                  <a:t>or</a:t>
                </a:r>
                <a:r>
                  <a:rPr lang="zh-CN" sz="1600" b="1" kern="100" dirty="0">
                    <a:effectLst/>
                    <a:latin typeface="Times New Roman"/>
                    <a:ea typeface="宋体"/>
                  </a:rPr>
                  <a:t> Future Media Computing</a:t>
                </a:r>
                <a:endParaRPr lang="en-US" altLang="zh-CN" sz="1600" b="1" kern="100" dirty="0">
                  <a:effectLst/>
                  <a:latin typeface="Times New Roman"/>
                  <a:ea typeface="宋体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sz="1600" b="1" kern="100" dirty="0">
                    <a:latin typeface="Times New Roman"/>
                    <a:ea typeface="宋体"/>
                    <a:hlinkClick r:id="rId5"/>
                  </a:rPr>
                  <a:t>http://futuremedia.szu.edu.cn</a:t>
                </a:r>
                <a:r>
                  <a:rPr lang="zh-CN" sz="1600" b="1" kern="100" dirty="0">
                    <a:effectLst/>
                    <a:latin typeface="Times New Roman"/>
                    <a:ea typeface="宋体"/>
                  </a:rPr>
                  <a:t> </a:t>
                </a:r>
                <a:endParaRPr lang="zh-CN" sz="1050" b="1" kern="100" dirty="0">
                  <a:effectLst/>
                  <a:latin typeface="Times New Roman"/>
                  <a:ea typeface="宋体"/>
                </a:endParaRPr>
              </a:p>
            </p:txBody>
          </p:sp>
        </p:grpSp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9" y="1309"/>
              <a:ext cx="1557" cy="1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/>
          <p:cNvSpPr txBox="1">
            <a:spLocks/>
          </p:cNvSpPr>
          <p:nvPr/>
        </p:nvSpPr>
        <p:spPr>
          <a:xfrm>
            <a:off x="214282" y="2492896"/>
            <a:ext cx="8643998" cy="648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8. Image compression</a:t>
            </a:r>
            <a:endParaRPr lang="en-US" b="1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3568" y="3645024"/>
            <a:ext cx="7848872" cy="202254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i="1" dirty="0"/>
              <a:t>Ling</a:t>
            </a:r>
            <a:r>
              <a:rPr lang="zh-CN" altLang="en-US" i="1" dirty="0"/>
              <a:t> </a:t>
            </a:r>
            <a:r>
              <a:rPr lang="en-US" altLang="zh-CN" i="1" dirty="0"/>
              <a:t>Liu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indent="0" algn="ctr">
              <a:buNone/>
            </a:pPr>
            <a:r>
              <a:rPr lang="en-US" altLang="zh-CN" i="1" dirty="0"/>
              <a:t>(Slides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 err="1"/>
              <a:t>Jari</a:t>
            </a:r>
            <a:r>
              <a:rPr lang="en-US" altLang="zh-CN" i="1" dirty="0"/>
              <a:t> Korhonen)</a:t>
            </a:r>
          </a:p>
          <a:p>
            <a:pPr marL="0" indent="0" algn="ctr">
              <a:buNone/>
            </a:pPr>
            <a:r>
              <a:rPr lang="en-US" altLang="zh-CN" sz="2600" dirty="0"/>
              <a:t>Shenzhen University, School of Computer Science and Software Engineering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00" dirty="0"/>
              <a:t>Office Room: </a:t>
            </a:r>
            <a:r>
              <a:rPr lang="en-US" altLang="zh-CN" sz="2900" dirty="0"/>
              <a:t>1030</a:t>
            </a:r>
            <a:endParaRPr lang="en-GB" sz="2900" dirty="0"/>
          </a:p>
          <a:p>
            <a:pPr marL="0" indent="0" algn="ctr">
              <a:buNone/>
            </a:pPr>
            <a:r>
              <a:rPr lang="en-GB" sz="2900" dirty="0"/>
              <a:t>Email: </a:t>
            </a:r>
            <a:r>
              <a:rPr lang="en-US" altLang="zh-CN" sz="2900" dirty="0" err="1"/>
              <a:t>liulingcs</a:t>
            </a:r>
            <a:r>
              <a:rPr lang="en-GB" sz="2900" dirty="0">
                <a:hlinkClick r:id="rId7"/>
              </a:rPr>
              <a:t>@szu.edu.cn</a:t>
            </a:r>
            <a:r>
              <a:rPr lang="en-GB" sz="2900" dirty="0"/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7286" y="1256765"/>
            <a:ext cx="8643998" cy="8665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/>
              <a:t>Signal Processing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7203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>
                <a:solidFill>
                  <a:prstClr val="black"/>
                </a:solidFill>
              </a:rPr>
              <a:t>Zic-zac</a:t>
            </a:r>
            <a:r>
              <a:rPr lang="en-US" sz="4400" b="1" dirty="0">
                <a:solidFill>
                  <a:prstClr val="black"/>
                </a:solidFill>
              </a:rPr>
              <a:t> scan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208913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altLang="da-DK" sz="2000" dirty="0"/>
              <a:t>Pixels within a block tend to be correlated: high values usually clusterize in the upper left corner (low frequencies)</a:t>
            </a:r>
          </a:p>
          <a:p>
            <a:r>
              <a:rPr lang="nb-NO" altLang="da-DK" sz="2000" dirty="0"/>
              <a:t>Zig-zag scan reads DCT coefficients in decreasing order of importance</a:t>
            </a:r>
          </a:p>
          <a:p>
            <a:pPr lvl="1"/>
            <a:r>
              <a:rPr lang="nb-NO" altLang="da-DK" sz="1800" dirty="0"/>
              <a:t>The more important values (upper left) quantized with higher accuracy (smaller quantization steps)</a:t>
            </a:r>
          </a:p>
          <a:p>
            <a:pPr lvl="1"/>
            <a:r>
              <a:rPr lang="nb-NO" altLang="da-DK" sz="1800" dirty="0"/>
              <a:t>After quantization, a lot of zeros in the bottom right; can be coded efficiently with run-length coding</a:t>
            </a:r>
            <a:endParaRPr lang="en-US" altLang="da-DK" sz="1800" dirty="0"/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5156948" y="4797499"/>
            <a:ext cx="2305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nb-NO" altLang="da-DK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b-NO" altLang="da-D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178, 32, -8, 4, -16, 0, 2, ...</a:t>
            </a:r>
            <a:endParaRPr lang="en-US" altLang="da-DK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>
            <a:off x="4869610" y="4941961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5" name="Line 95"/>
          <p:cNvSpPr>
            <a:spLocks noChangeShapeType="1"/>
          </p:cNvSpPr>
          <p:nvPr/>
        </p:nvSpPr>
        <p:spPr bwMode="auto">
          <a:xfrm>
            <a:off x="7388973" y="4941961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7677897" y="4653036"/>
            <a:ext cx="126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nb-NO" altLang="da-DK" sz="1400" dirty="0">
                <a:solidFill>
                  <a:srgbClr val="000000"/>
                </a:solidFill>
                <a:latin typeface="Arial" panose="020B0604020202020204" pitchFamily="34" charset="0"/>
              </a:rPr>
              <a:t>Lossless compression</a:t>
            </a:r>
            <a:endParaRPr lang="en-US" altLang="da-DK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" name="Line 97"/>
          <p:cNvSpPr>
            <a:spLocks noChangeShapeType="1"/>
          </p:cNvSpPr>
          <p:nvPr/>
        </p:nvSpPr>
        <p:spPr bwMode="auto">
          <a:xfrm flipV="1">
            <a:off x="424208" y="4293468"/>
            <a:ext cx="1008063" cy="10080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>
            <a:off x="1142552" y="4812777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" name="Line 99"/>
          <p:cNvSpPr>
            <a:spLocks noChangeShapeType="1"/>
          </p:cNvSpPr>
          <p:nvPr/>
        </p:nvSpPr>
        <p:spPr bwMode="auto">
          <a:xfrm>
            <a:off x="1286221" y="5230093"/>
            <a:ext cx="288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" name="Line 100"/>
          <p:cNvSpPr>
            <a:spLocks noChangeShapeType="1"/>
          </p:cNvSpPr>
          <p:nvPr/>
        </p:nvSpPr>
        <p:spPr bwMode="auto">
          <a:xfrm flipV="1">
            <a:off x="1575146" y="4941168"/>
            <a:ext cx="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>
            <a:off x="1286221" y="5230093"/>
            <a:ext cx="0" cy="71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" name="Line 102"/>
          <p:cNvSpPr>
            <a:spLocks noChangeShapeType="1"/>
          </p:cNvSpPr>
          <p:nvPr/>
        </p:nvSpPr>
        <p:spPr bwMode="auto">
          <a:xfrm>
            <a:off x="1575146" y="4941168"/>
            <a:ext cx="287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3" name="Line 103"/>
          <p:cNvSpPr>
            <a:spLocks noChangeShapeType="1"/>
          </p:cNvSpPr>
          <p:nvPr/>
        </p:nvSpPr>
        <p:spPr bwMode="auto">
          <a:xfrm flipV="1">
            <a:off x="1862483" y="4653830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>
            <a:off x="1864071" y="4652243"/>
            <a:ext cx="287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5" name="Line 105"/>
          <p:cNvSpPr>
            <a:spLocks noChangeShapeType="1"/>
          </p:cNvSpPr>
          <p:nvPr/>
        </p:nvSpPr>
        <p:spPr bwMode="auto">
          <a:xfrm flipV="1">
            <a:off x="2151408" y="4364905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6" name="Line 106"/>
          <p:cNvSpPr>
            <a:spLocks noChangeShapeType="1"/>
          </p:cNvSpPr>
          <p:nvPr/>
        </p:nvSpPr>
        <p:spPr bwMode="auto">
          <a:xfrm>
            <a:off x="2151408" y="4364905"/>
            <a:ext cx="288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7" name="Line 107"/>
          <p:cNvSpPr>
            <a:spLocks noChangeShapeType="1"/>
          </p:cNvSpPr>
          <p:nvPr/>
        </p:nvSpPr>
        <p:spPr bwMode="auto">
          <a:xfrm>
            <a:off x="2438746" y="4293468"/>
            <a:ext cx="0" cy="71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8" name="Line 108"/>
          <p:cNvSpPr>
            <a:spLocks noChangeShapeType="1"/>
          </p:cNvSpPr>
          <p:nvPr/>
        </p:nvSpPr>
        <p:spPr bwMode="auto">
          <a:xfrm>
            <a:off x="2267885" y="4812777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9" name="Text Box 109"/>
          <p:cNvSpPr txBox="1">
            <a:spLocks noChangeArrowheads="1"/>
          </p:cNvSpPr>
          <p:nvPr/>
        </p:nvSpPr>
        <p:spPr bwMode="auto">
          <a:xfrm>
            <a:off x="1480460" y="3995215"/>
            <a:ext cx="125815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nb-NO" altLang="da-DK" sz="1400" dirty="0">
                <a:solidFill>
                  <a:srgbClr val="000000"/>
                </a:solidFill>
                <a:latin typeface="Arial" panose="020B0604020202020204" pitchFamily="34" charset="0"/>
              </a:rPr>
              <a:t>Quantization</a:t>
            </a:r>
            <a:endParaRPr lang="en-US" altLang="da-DK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 Box 110"/>
          <p:cNvSpPr txBox="1">
            <a:spLocks noChangeArrowheads="1"/>
          </p:cNvSpPr>
          <p:nvPr/>
        </p:nvSpPr>
        <p:spPr bwMode="auto">
          <a:xfrm>
            <a:off x="3040115" y="6019421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nb-NO" altLang="da-DK" sz="1400" dirty="0">
                <a:solidFill>
                  <a:srgbClr val="000000"/>
                </a:solidFill>
                <a:latin typeface="Arial" panose="020B0604020202020204" pitchFamily="34" charset="0"/>
              </a:rPr>
              <a:t>Zig-zag scan</a:t>
            </a:r>
            <a:endParaRPr lang="en-US" altLang="da-DK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30106"/>
              </p:ext>
            </p:extLst>
          </p:nvPr>
        </p:nvGraphicFramePr>
        <p:xfrm>
          <a:off x="2654646" y="3881713"/>
          <a:ext cx="2166917" cy="213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4" imgW="3743232" imgH="3695760" progId="Visio.Drawing.15">
                  <p:embed/>
                </p:oleObj>
              </mc:Choice>
              <mc:Fallback>
                <p:oleObj name="Visio" r:id="rId4" imgW="3743232" imgH="36957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4646" y="3881713"/>
                        <a:ext cx="2166917" cy="2139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9"/>
          <p:cNvSpPr txBox="1">
            <a:spLocks noChangeArrowheads="1"/>
          </p:cNvSpPr>
          <p:nvPr/>
        </p:nvSpPr>
        <p:spPr bwMode="auto">
          <a:xfrm>
            <a:off x="152318" y="3995214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nb-NO" altLang="da-DK" sz="1400" dirty="0">
                <a:solidFill>
                  <a:srgbClr val="000000"/>
                </a:solidFill>
                <a:latin typeface="Arial" panose="020B0604020202020204" pitchFamily="34" charset="0"/>
              </a:rPr>
              <a:t>Coefficients</a:t>
            </a:r>
            <a:endParaRPr lang="en-US" altLang="da-DK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prstClr val="black"/>
                </a:solidFill>
              </a:rPr>
              <a:t>Run-length coding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208913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altLang="da-DK" sz="2400" dirty="0"/>
              <a:t>After quantization, coefficients need to be coded somehow</a:t>
            </a:r>
          </a:p>
          <a:p>
            <a:r>
              <a:rPr lang="da-DK" altLang="da-DK" sz="2400" dirty="0"/>
              <a:t>For the low frequency components, coefficients can be coded directly as symbols (e.g. Huffman/arithmetic coding)</a:t>
            </a:r>
          </a:p>
          <a:p>
            <a:r>
              <a:rPr lang="da-DK" altLang="da-DK" sz="2400" dirty="0"/>
              <a:t>For the high frequency components, we can use run-length coding: number of zeros coded together with coefficients</a:t>
            </a:r>
          </a:p>
          <a:p>
            <a:pPr lvl="1"/>
            <a:r>
              <a:rPr lang="da-DK" altLang="da-DK" sz="2000" dirty="0"/>
              <a:t>Run-length codes can be losslessly coded with e.g. Huffman codes</a:t>
            </a:r>
          </a:p>
          <a:p>
            <a:endParaRPr lang="da-DK" altLang="da-DK" sz="2400" dirty="0"/>
          </a:p>
          <a:p>
            <a:endParaRPr lang="da-DK" altLang="da-DK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158942"/>
              </p:ext>
            </p:extLst>
          </p:nvPr>
        </p:nvGraphicFramePr>
        <p:xfrm>
          <a:off x="1403648" y="4112198"/>
          <a:ext cx="4896544" cy="205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4" imgW="5524489" imgH="2324160" progId="Visio.Drawing.15">
                  <p:embed/>
                </p:oleObj>
              </mc:Choice>
              <mc:Fallback>
                <p:oleObj name="Visio" r:id="rId4" imgW="5524489" imgH="23241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4112198"/>
                        <a:ext cx="4896544" cy="205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16216" y="4112198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sequence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734000" y="5739923"/>
            <a:ext cx="2172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run-length codes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BB8CA5-87C5-F944-B03C-ED429ED17B57}"/>
              </a:ext>
            </a:extLst>
          </p:cNvPr>
          <p:cNvSpPr/>
          <p:nvPr/>
        </p:nvSpPr>
        <p:spPr>
          <a:xfrm>
            <a:off x="3851920" y="5770700"/>
            <a:ext cx="41582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85750" y="332656"/>
            <a:ext cx="86868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Summary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>
          <a:xfrm>
            <a:off x="467544" y="1367304"/>
            <a:ext cx="8043750" cy="44012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Typically four stages in image compression</a:t>
            </a:r>
          </a:p>
          <a:p>
            <a:pPr marL="914400" lvl="1" indent="-457200">
              <a:lnSpc>
                <a:spcPct val="90000"/>
              </a:lnSpc>
              <a:buAutoNum type="arabicParenR"/>
            </a:pPr>
            <a:r>
              <a:rPr lang="en-US" sz="2200" dirty="0"/>
              <a:t>Color space conversion (e.g. from RGB to </a:t>
            </a:r>
            <a:r>
              <a:rPr lang="en-US" sz="2200" dirty="0" err="1"/>
              <a:t>Y’CbCr</a:t>
            </a:r>
            <a:r>
              <a:rPr lang="en-US" sz="2200" dirty="0"/>
              <a:t> 4:2:0)</a:t>
            </a:r>
          </a:p>
          <a:p>
            <a:pPr marL="914400" lvl="1" indent="-457200">
              <a:lnSpc>
                <a:spcPct val="90000"/>
              </a:lnSpc>
              <a:buAutoNum type="arabicParenR"/>
            </a:pPr>
            <a:r>
              <a:rPr lang="en-US" sz="2200" dirty="0"/>
              <a:t>Block transform (typically DCT)</a:t>
            </a:r>
          </a:p>
          <a:p>
            <a:pPr marL="914400" lvl="1" indent="-457200">
              <a:lnSpc>
                <a:spcPct val="90000"/>
              </a:lnSpc>
              <a:buAutoNum type="arabicParenR"/>
            </a:pPr>
            <a:r>
              <a:rPr lang="en-US" sz="2200" dirty="0"/>
              <a:t>Quantization (can be adjusted to achieve target compression ratio)</a:t>
            </a:r>
          </a:p>
          <a:p>
            <a:pPr marL="914400" lvl="1" indent="-457200">
              <a:lnSpc>
                <a:spcPct val="90000"/>
              </a:lnSpc>
              <a:buAutoNum type="arabicParenR"/>
            </a:pPr>
            <a:r>
              <a:rPr lang="en-US" sz="2200" dirty="0"/>
              <a:t>Lossless coding (</a:t>
            </a:r>
            <a:r>
              <a:rPr lang="en-US" sz="2200" dirty="0" err="1"/>
              <a:t>zic-zac</a:t>
            </a:r>
            <a:r>
              <a:rPr lang="en-US" sz="2200" dirty="0"/>
              <a:t> scan, run-length coding, for final sequence of symbols e.g. Huffman coding)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More information: </a:t>
            </a:r>
            <a:r>
              <a:rPr lang="en-US" sz="2200" dirty="0">
                <a:hlinkClick r:id="rId3"/>
              </a:rPr>
              <a:t>https://en.wikipedia.org/wiki/JPEG</a:t>
            </a:r>
            <a:endParaRPr lang="en-US" sz="2200" dirty="0"/>
          </a:p>
          <a:p>
            <a:pPr marL="514350" indent="-457200">
              <a:lnSpc>
                <a:spcPct val="90000"/>
              </a:lnSpc>
            </a:pPr>
            <a:r>
              <a:rPr lang="en-US" sz="2600" dirty="0"/>
              <a:t>In image decompression, the process is repeated inversely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200" dirty="0"/>
              <a:t>Lossless decoding, inverse quantization, inverse DCT, conversion from </a:t>
            </a:r>
            <a:r>
              <a:rPr lang="en-US" sz="2200" dirty="0" err="1"/>
              <a:t>Y’CbCr</a:t>
            </a:r>
            <a:r>
              <a:rPr lang="en-US" sz="2200" dirty="0"/>
              <a:t> back to RGB </a:t>
            </a:r>
          </a:p>
        </p:txBody>
      </p:sp>
    </p:spTree>
    <p:extLst>
      <p:ext uri="{BB962C8B-B14F-4D97-AF65-F5344CB8AC3E}">
        <p14:creationId xmlns:p14="http://schemas.microsoft.com/office/powerpoint/2010/main" val="31927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Image compression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542219" cy="47450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600" dirty="0">
                <a:ea typeface="宋体" charset="-122"/>
              </a:rPr>
              <a:t>Typical stages in image compression (e.g. JPEG standard)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charset="-122"/>
              </a:rPr>
              <a:t>Color space conversion, block transform, quantization, coding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charset="-122"/>
              </a:rPr>
              <a:t>In decoding, same process repeated inversely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26023"/>
              </p:ext>
            </p:extLst>
          </p:nvPr>
        </p:nvGraphicFramePr>
        <p:xfrm>
          <a:off x="539552" y="2852936"/>
          <a:ext cx="79914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Visio" r:id="rId4" imgW="7991343" imgH="2886030" progId="Visio.Drawing.15">
                  <p:embed/>
                </p:oleObj>
              </mc:Choice>
              <mc:Fallback>
                <p:oleObj name="Visio" r:id="rId4" imgW="7991343" imgH="28860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852936"/>
                        <a:ext cx="7991475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2AA8F75-155A-A747-9B31-67D1FFE29DB9}"/>
              </a:ext>
            </a:extLst>
          </p:cNvPr>
          <p:cNvSpPr/>
          <p:nvPr/>
        </p:nvSpPr>
        <p:spPr>
          <a:xfrm>
            <a:off x="4644008" y="3212976"/>
            <a:ext cx="1440160" cy="2880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8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>
                <a:solidFill>
                  <a:prstClr val="black"/>
                </a:solidFill>
              </a:rPr>
              <a:t>Y’CbCr</a:t>
            </a:r>
            <a:r>
              <a:rPr lang="en-US" sz="4400" b="1" dirty="0">
                <a:solidFill>
                  <a:prstClr val="black"/>
                </a:solidFill>
              </a:rPr>
              <a:t> (YUV) color model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352929" cy="46805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prstClr val="black"/>
                </a:solidFill>
              </a:rPr>
              <a:t>In many practical applications (such as image compression), it is useful to convert RGB image to different color space, such as </a:t>
            </a:r>
            <a:r>
              <a:rPr lang="en-US" altLang="zh-CN" sz="2600" dirty="0" err="1">
                <a:solidFill>
                  <a:prstClr val="black"/>
                </a:solidFill>
              </a:rPr>
              <a:t>Y’CbCr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solidFill>
                  <a:prstClr val="black"/>
                </a:solidFill>
              </a:rPr>
              <a:t>Brightness information carried in monochrome signal Y, and color information carried in two chrominance signals </a:t>
            </a:r>
            <a:r>
              <a:rPr lang="en-US" altLang="zh-CN" sz="2200" dirty="0" err="1">
                <a:solidFill>
                  <a:prstClr val="black"/>
                </a:solidFill>
              </a:rPr>
              <a:t>Cb</a:t>
            </a:r>
            <a:r>
              <a:rPr lang="en-US" altLang="zh-CN" sz="2200" dirty="0">
                <a:solidFill>
                  <a:prstClr val="black"/>
                </a:solidFill>
              </a:rPr>
              <a:t> and Cr</a:t>
            </a:r>
          </a:p>
          <a:p>
            <a:pPr>
              <a:lnSpc>
                <a:spcPct val="90000"/>
              </a:lnSpc>
            </a:pPr>
            <a:endParaRPr lang="en-US" altLang="zh-CN" sz="2600" dirty="0">
              <a:solidFill>
                <a:prstClr val="blac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74832" y="3765337"/>
                <a:ext cx="4554965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=16  +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 65.481∙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+128.553∙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+24.966∙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da-DK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𝐶𝑏</m:t>
                            </m:r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= 128+     (−37.797∙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−74.203∙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+112.0∙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=128+       (112.0∙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−93.786∙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−18.214∙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da-DK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a-DK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32" y="3765337"/>
                <a:ext cx="4554965" cy="745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1619" y="4917644"/>
                <a:ext cx="6831942" cy="1261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den>
                            </m:f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d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+                                                              +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den>
                            </m:f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∙0.701∙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𝐶𝑟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−128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den>
                                </m:f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e>
                                </m:d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den>
                                </m:f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∙0.866∙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0.114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0.587</m:t>
                                    </m:r>
                                  </m:den>
                                </m:f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𝐶𝑏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−128</m:t>
                                    </m:r>
                                  </m:e>
                                </m:d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den>
                                </m:f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∙0.701∙(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𝐶𝑟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−128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den>
                            </m:f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d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den>
                            </m:f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∙0.866∙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𝐶𝑏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−128</m:t>
                                </m:r>
                              </m:e>
                            </m:d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19" y="4917644"/>
                <a:ext cx="6831942" cy="1261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691680" y="3356992"/>
            <a:ext cx="499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Conversion from R’G’B’ (normalized RGB) to </a:t>
            </a:r>
            <a:r>
              <a:rPr lang="en-US" u="sng" dirty="0" err="1"/>
              <a:t>Y’CbCr</a:t>
            </a:r>
            <a:r>
              <a:rPr lang="en-US" u="sng" dirty="0"/>
              <a:t>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74832" y="4568677"/>
            <a:ext cx="332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Conversion from </a:t>
            </a:r>
            <a:r>
              <a:rPr lang="en-US" u="sng" dirty="0" err="1"/>
              <a:t>Y’CbCr</a:t>
            </a:r>
            <a:r>
              <a:rPr lang="en-US" u="sng" dirty="0"/>
              <a:t> to R’G’B’:</a:t>
            </a:r>
          </a:p>
        </p:txBody>
      </p:sp>
    </p:spTree>
    <p:extLst>
      <p:ext uri="{BB962C8B-B14F-4D97-AF65-F5344CB8AC3E}">
        <p14:creationId xmlns:p14="http://schemas.microsoft.com/office/powerpoint/2010/main" val="11025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>
                <a:solidFill>
                  <a:prstClr val="black"/>
                </a:solidFill>
              </a:rPr>
              <a:t>Y’CbCr</a:t>
            </a:r>
            <a:r>
              <a:rPr lang="en-US" sz="4400" b="1" dirty="0">
                <a:solidFill>
                  <a:prstClr val="black"/>
                </a:solidFill>
              </a:rPr>
              <a:t> conversion example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15" y="1357448"/>
            <a:ext cx="2650173" cy="18310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14" y="3085287"/>
            <a:ext cx="2634373" cy="1820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0" y="4787041"/>
            <a:ext cx="2600364" cy="17965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093298"/>
            <a:ext cx="2605611" cy="1800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357448"/>
            <a:ext cx="2551257" cy="1762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208" y="3085287"/>
            <a:ext cx="2551257" cy="17626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4209" y="4762683"/>
            <a:ext cx="2551256" cy="176266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2234068" y="2496179"/>
            <a:ext cx="864096" cy="8640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01321" y="3909991"/>
            <a:ext cx="841866" cy="12886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83042" y="4567546"/>
            <a:ext cx="776790" cy="6342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31863" y="3521139"/>
            <a:ext cx="965347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to </a:t>
            </a:r>
            <a:r>
              <a:rPr lang="en-US" dirty="0" err="1"/>
              <a:t>Y’CbCr</a:t>
            </a:r>
            <a:endParaRPr lang="en-US" dirty="0"/>
          </a:p>
        </p:txBody>
      </p:sp>
      <p:cxnSp>
        <p:nvCxnSpPr>
          <p:cNvPr id="24" name="直接箭头连接符 23"/>
          <p:cNvCxnSpPr>
            <a:endCxn id="21" idx="1"/>
          </p:cNvCxnSpPr>
          <p:nvPr/>
        </p:nvCxnSpPr>
        <p:spPr>
          <a:xfrm flipV="1">
            <a:off x="4920151" y="3881179"/>
            <a:ext cx="511712" cy="15682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915439" y="2888577"/>
            <a:ext cx="494847" cy="6435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15439" y="4245941"/>
            <a:ext cx="510369" cy="6703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397210" y="4259507"/>
            <a:ext cx="490135" cy="645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397210" y="2780929"/>
            <a:ext cx="490135" cy="740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3"/>
          </p:cNvCxnSpPr>
          <p:nvPr/>
        </p:nvCxnSpPr>
        <p:spPr>
          <a:xfrm>
            <a:off x="6397210" y="3881179"/>
            <a:ext cx="4384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90043" y="28410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659631" y="4544349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green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721667" y="62299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54820" y="2781702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504873" y="453302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91426" y="620645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3205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>
                <a:solidFill>
                  <a:prstClr val="black"/>
                </a:solidFill>
              </a:rPr>
              <a:t>Psychovisual</a:t>
            </a:r>
            <a:r>
              <a:rPr lang="en-US" sz="4400" b="1" dirty="0">
                <a:solidFill>
                  <a:prstClr val="black"/>
                </a:solidFill>
              </a:rPr>
              <a:t> redundancy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542219" cy="46805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prstClr val="black"/>
                </a:solidFill>
              </a:rPr>
              <a:t>Since human visual system is more sensitive to light than colors, we can downsize </a:t>
            </a:r>
            <a:r>
              <a:rPr lang="en-US" altLang="zh-CN" sz="2600" dirty="0" err="1">
                <a:solidFill>
                  <a:prstClr val="black"/>
                </a:solidFill>
              </a:rPr>
              <a:t>Cb</a:t>
            </a:r>
            <a:r>
              <a:rPr lang="en-US" altLang="zh-CN" sz="2600" dirty="0">
                <a:solidFill>
                  <a:prstClr val="black"/>
                </a:solidFill>
              </a:rPr>
              <a:t> and Cr images to save bits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solidFill>
                  <a:prstClr val="black"/>
                </a:solidFill>
              </a:rPr>
              <a:t>Some information is lost in the </a:t>
            </a:r>
            <a:r>
              <a:rPr lang="en-US" altLang="zh-CN" sz="2200" dirty="0" err="1">
                <a:solidFill>
                  <a:prstClr val="black"/>
                </a:solidFill>
              </a:rPr>
              <a:t>downsampling</a:t>
            </a:r>
            <a:r>
              <a:rPr lang="en-US" altLang="zh-CN" sz="2200" dirty="0">
                <a:solidFill>
                  <a:prstClr val="black"/>
                </a:solidFill>
              </a:rPr>
              <a:t> and </a:t>
            </a:r>
            <a:r>
              <a:rPr lang="en-US" altLang="zh-CN" sz="2200" dirty="0" err="1">
                <a:solidFill>
                  <a:prstClr val="black"/>
                </a:solidFill>
              </a:rPr>
              <a:t>upsampling</a:t>
            </a:r>
            <a:r>
              <a:rPr lang="en-US" altLang="zh-CN" sz="2200" dirty="0">
                <a:solidFill>
                  <a:prstClr val="black"/>
                </a:solidFill>
              </a:rPr>
              <a:t> process, but the difference is not visually essential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solidFill>
                  <a:prstClr val="black"/>
                </a:solidFill>
              </a:rPr>
              <a:t>Most typical format is </a:t>
            </a:r>
            <a:r>
              <a:rPr lang="en-US" altLang="zh-CN" sz="2200" dirty="0" err="1">
                <a:solidFill>
                  <a:prstClr val="black"/>
                </a:solidFill>
              </a:rPr>
              <a:t>Y’CbCr</a:t>
            </a:r>
            <a:r>
              <a:rPr lang="en-US" altLang="zh-CN" sz="2200" dirty="0">
                <a:solidFill>
                  <a:prstClr val="black"/>
                </a:solidFill>
              </a:rPr>
              <a:t> 4:2:0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39659"/>
              </p:ext>
            </p:extLst>
          </p:nvPr>
        </p:nvGraphicFramePr>
        <p:xfrm>
          <a:off x="5220072" y="3335808"/>
          <a:ext cx="316547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Visio" r:id="rId4" imgW="3165454" imgH="2756867" progId="Visio.Drawing.11">
                  <p:embed/>
                </p:oleObj>
              </mc:Choice>
              <mc:Fallback>
                <p:oleObj name="Visio" r:id="rId4" imgW="3165454" imgH="275686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3335808"/>
                        <a:ext cx="3165475" cy="275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56" y="3758725"/>
            <a:ext cx="3178820" cy="2196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384" y="3717032"/>
            <a:ext cx="1706416" cy="11789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5384" y="4765884"/>
            <a:ext cx="1706416" cy="11473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6160" y="5633954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00792" y="405679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2421" y="507504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36626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prstClr val="black"/>
                </a:solidFill>
              </a:rPr>
              <a:t>Block transform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11560" y="1354448"/>
            <a:ext cx="8326194" cy="1224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Images (Y’, </a:t>
            </a:r>
            <a:r>
              <a:rPr lang="en-US" altLang="zh-CN" sz="2400" dirty="0" err="1">
                <a:solidFill>
                  <a:prstClr val="black"/>
                </a:solidFill>
              </a:rPr>
              <a:t>Cb</a:t>
            </a:r>
            <a:r>
              <a:rPr lang="en-US" altLang="zh-CN" sz="2400" dirty="0">
                <a:solidFill>
                  <a:prstClr val="black"/>
                </a:solidFill>
              </a:rPr>
              <a:t> and Cr components) are divided in blocks (8x8 pixels in JPEG) and each block is transformed to frequency domain by some transform (usually 2-D Discrete Cosine Transform, DCT)	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70658"/>
              </p:ext>
            </p:extLst>
          </p:nvPr>
        </p:nvGraphicFramePr>
        <p:xfrm>
          <a:off x="1403648" y="2924944"/>
          <a:ext cx="6480720" cy="323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Visio" r:id="rId4" imgW="8629667" imgH="4305420" progId="Visio.Drawing.15">
                  <p:embed/>
                </p:oleObj>
              </mc:Choice>
              <mc:Fallback>
                <p:oleObj name="Visio" r:id="rId4" imgW="8629667" imgH="43054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2924944"/>
                        <a:ext cx="6480720" cy="3233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8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210872" cy="456565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da-DK" altLang="da-DK" dirty="0"/>
              <a:t>DCT as it is defined e.g. in JPEG standard:</a:t>
            </a:r>
          </a:p>
          <a:p>
            <a:pPr eaLnBrk="1" hangingPunct="1"/>
            <a:endParaRPr lang="da-DK" altLang="da-DK" dirty="0"/>
          </a:p>
          <a:p>
            <a:pPr eaLnBrk="1" hangingPunct="1">
              <a:buFontTx/>
              <a:buNone/>
            </a:pPr>
            <a:r>
              <a:rPr lang="da-DK" altLang="da-DK" dirty="0"/>
              <a:t>								     	</a:t>
            </a:r>
          </a:p>
          <a:p>
            <a:pPr eaLnBrk="1" hangingPunct="1">
              <a:buFontTx/>
              <a:buNone/>
            </a:pPr>
            <a:r>
              <a:rPr lang="da-DK" altLang="da-DK" dirty="0"/>
              <a:t>      </a:t>
            </a:r>
          </a:p>
          <a:p>
            <a:pPr eaLnBrk="1" hangingPunct="1">
              <a:buFontTx/>
              <a:buNone/>
            </a:pPr>
            <a:endParaRPr lang="da-DK" altLang="da-DK" dirty="0"/>
          </a:p>
          <a:p>
            <a:pPr eaLnBrk="1" hangingPunct="1">
              <a:buFontTx/>
              <a:buNone/>
            </a:pPr>
            <a:r>
              <a:rPr lang="da-DK" altLang="da-DK" dirty="0"/>
              <a:t>where </a:t>
            </a:r>
          </a:p>
          <a:p>
            <a:pPr eaLnBrk="1" hangingPunct="1">
              <a:buFontTx/>
              <a:buNone/>
            </a:pPr>
            <a:endParaRPr lang="da-DK" altLang="da-DK" dirty="0"/>
          </a:p>
          <a:p>
            <a:r>
              <a:rPr lang="da-DK" altLang="da-DK" dirty="0"/>
              <a:t>Inverse transform similarly:</a:t>
            </a:r>
          </a:p>
          <a:p>
            <a:pPr eaLnBrk="1" hangingPunct="1"/>
            <a:endParaRPr lang="da-DK" altLang="da-DK" dirty="0"/>
          </a:p>
          <a:p>
            <a:pPr lvl="4" eaLnBrk="1" hangingPunct="1">
              <a:buFontTx/>
              <a:buNone/>
            </a:pPr>
            <a:r>
              <a:rPr lang="da-DK" altLang="da-DK" dirty="0"/>
              <a:t>							</a:t>
            </a:r>
          </a:p>
          <a:p>
            <a:pPr eaLnBrk="1" hangingPunct="1"/>
            <a:endParaRPr lang="da-DK" altLang="da-DK" dirty="0"/>
          </a:p>
          <a:p>
            <a:pPr eaLnBrk="1" hangingPunct="1"/>
            <a:endParaRPr lang="da-DK" altLang="da-DK" dirty="0"/>
          </a:p>
          <a:p>
            <a:pPr eaLnBrk="1" hangingPunct="1"/>
            <a:r>
              <a:rPr lang="da-DK" altLang="da-DK" dirty="0"/>
              <a:t>Can be implemented using FFT (fast computation)</a:t>
            </a:r>
          </a:p>
          <a:p>
            <a:pPr eaLnBrk="1" hangingPunct="1"/>
            <a:r>
              <a:rPr lang="da-DK" altLang="da-DK" dirty="0"/>
              <a:t>Good energy compaction properties</a:t>
            </a:r>
            <a:endParaRPr lang="en-US" altLang="da-DK" dirty="0"/>
          </a:p>
        </p:txBody>
      </p:sp>
      <p:graphicFrame>
        <p:nvGraphicFramePr>
          <p:cNvPr id="8197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23832230"/>
              </p:ext>
            </p:extLst>
          </p:nvPr>
        </p:nvGraphicFramePr>
        <p:xfrm>
          <a:off x="1474949" y="2851440"/>
          <a:ext cx="32400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2133600" imgH="508000" progId="Equation.3">
                  <p:embed/>
                </p:oleObj>
              </mc:Choice>
              <mc:Fallback>
                <p:oleObj name="Equation" r:id="rId3" imgW="2133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949" y="2851440"/>
                        <a:ext cx="32400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prstClr val="black"/>
                </a:solidFill>
              </a:rPr>
              <a:t>2-D Discrete Cosine Transform (DCT)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7363" y="2060848"/>
                <a:ext cx="6415346" cy="71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63" y="2060848"/>
                <a:ext cx="6415346" cy="7198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07363" y="4221088"/>
                <a:ext cx="6266459" cy="71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63" y="4221088"/>
                <a:ext cx="6266459" cy="7198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prstClr val="black"/>
                </a:solidFill>
              </a:rPr>
              <a:t>Graphical illustration of DCT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4434" y="1376362"/>
            <a:ext cx="8493320" cy="1224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In the output block, upper left corner represents DC component (block average), upper left side low frequency components and lower right side high frequency components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4664" y="1975853"/>
            <a:ext cx="8490384" cy="5919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1662" y="5877272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DCT basis image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2996952"/>
            <a:ext cx="2952328" cy="289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940506" y="2996952"/>
            <a:ext cx="432048" cy="42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802697" y="3931454"/>
            <a:ext cx="945787" cy="114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63461" y="2996952"/>
            <a:ext cx="0" cy="289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84168" y="299695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24328" y="2996952"/>
            <a:ext cx="0" cy="289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64288" y="2996952"/>
            <a:ext cx="0" cy="289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804248" y="2987826"/>
            <a:ext cx="0" cy="290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44208" y="2987826"/>
            <a:ext cx="0" cy="288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72554" y="2983964"/>
            <a:ext cx="0" cy="290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40506" y="3417115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930133" y="3803666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30133" y="4190217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916523" y="4517821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96525" y="4868468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06150" y="5206524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928391" y="5534990"/>
            <a:ext cx="2945769" cy="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9431216">
            <a:off x="4876128" y="3416991"/>
            <a:ext cx="17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frequencies</a:t>
            </a:r>
          </a:p>
        </p:txBody>
      </p:sp>
      <p:sp>
        <p:nvSpPr>
          <p:cNvPr id="15" name="文本框 14"/>
          <p:cNvSpPr txBox="1"/>
          <p:nvPr/>
        </p:nvSpPr>
        <p:spPr>
          <a:xfrm rot="19337328">
            <a:off x="6116845" y="5030473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4481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93756" y="620688"/>
            <a:ext cx="8643998" cy="627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prstClr val="black"/>
                </a:solidFill>
              </a:rPr>
              <a:t>Quantization of DCT blocks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5" y="1412776"/>
            <a:ext cx="8208913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For the human visual system, the low frequencies are the most important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More accurate quantization for the upper left part of DCT block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In JPEG standard, the following quantization is used (for Y component):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Inverse quantization: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Quantization factor QF can be used to adjust compression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5499" y="3148713"/>
                <a:ext cx="360169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𝑄𝐹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9" y="3148713"/>
                <a:ext cx="3601692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148064" y="3011161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  8   16  19  22  26  27  29  34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16  16  22  24  27  29  34  37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19  22  26  27  29  34  34  38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22  22  26  27  29  34  37  40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22  26  27  29  32  35  40  48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26  27  29  32  35  40  48  58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26  27  29  34  38  46  56  69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b-NO" altLang="da-DK" sz="1600" dirty="0">
                <a:latin typeface="Arial" panose="020B0604020202020204" pitchFamily="34" charset="0"/>
              </a:rPr>
              <a:t>27  29  35  38  46  56  69  83</a:t>
            </a:r>
            <a:endParaRPr lang="en-US" altLang="da-DK" sz="16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5755" y="3857546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=</a:t>
            </a:r>
          </a:p>
        </p:txBody>
      </p:sp>
      <p:sp>
        <p:nvSpPr>
          <p:cNvPr id="9" name="左中括号 8"/>
          <p:cNvSpPr/>
          <p:nvPr/>
        </p:nvSpPr>
        <p:spPr>
          <a:xfrm>
            <a:off x="5148064" y="2996952"/>
            <a:ext cx="288032" cy="207631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左中括号 11"/>
          <p:cNvSpPr/>
          <p:nvPr/>
        </p:nvSpPr>
        <p:spPr>
          <a:xfrm rot="10800000">
            <a:off x="7668344" y="2996952"/>
            <a:ext cx="288032" cy="207631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18391" y="4807075"/>
                <a:ext cx="417909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𝑄𝐹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1" y="4807075"/>
                <a:ext cx="4179093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70638</TotalTime>
  <Words>806</Words>
  <Application>Microsoft Macintosh PowerPoint</Application>
  <PresentationFormat>全屏显示(4:3)</PresentationFormat>
  <Paragraphs>127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Arial</vt:lpstr>
      <vt:lpstr>Calibri</vt:lpstr>
      <vt:lpstr>Cambria Math</vt:lpstr>
      <vt:lpstr>Times New Roman</vt:lpstr>
      <vt:lpstr>Verdana</vt:lpstr>
      <vt:lpstr>Office 主题​​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Ling Liu</cp:lastModifiedBy>
  <cp:revision>378</cp:revision>
  <dcterms:created xsi:type="dcterms:W3CDTF">2014-04-13T04:00:26Z</dcterms:created>
  <dcterms:modified xsi:type="dcterms:W3CDTF">2022-04-20T03:39:35Z</dcterms:modified>
</cp:coreProperties>
</file>