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58" r:id="rId5"/>
    <p:sldId id="273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338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88826" autoAdjust="0"/>
  </p:normalViewPr>
  <p:slideViewPr>
    <p:cSldViewPr snapToGrid="0">
      <p:cViewPr varScale="1">
        <p:scale>
          <a:sx n="105" d="100"/>
          <a:sy n="105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7FFD10D-5E4E-4F4F-B66F-47F4216D2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37294-C64A-4D76-8A29-B1B60B809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D8CC3-A8B0-46FC-89C6-999C7FC1525D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84B06-8ADA-4A3B-AA47-2E1F60B98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A5649-560A-4F31-AF82-9D4FC270B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4521-FD08-45BE-80A1-42DB4B6A4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86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50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65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26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32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831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ea typeface="+mn-ea"/>
              </a:rPr>
              <a:t>Executive Summary</a:t>
            </a:r>
            <a:r>
              <a:rPr lang="zh-CN" altLang="en-US" b="0" dirty="0">
                <a:solidFill>
                  <a:schemeClr val="bg1"/>
                </a:solidFill>
                <a:ea typeface="+mn-ea"/>
              </a:rPr>
              <a:t> 执行纲要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79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52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17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20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2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pic>
        <p:nvPicPr>
          <p:cNvPr id="4" name="图片 11">
            <a:extLst>
              <a:ext uri="{FF2B5EF4-FFF2-40B4-BE49-F238E27FC236}">
                <a16:creationId xmlns:a16="http://schemas.microsoft.com/office/drawing/2014/main" id="{EA22D93A-FE71-47B9-8734-6CFEF4A39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1562" cy="87022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458-EC47-4BB6-A73E-52F0CB44AC9B}" type="datetime1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/>
              <a:t>Ling Liu</a:t>
            </a:r>
          </a:p>
          <a:p>
            <a:pPr lvl="0" rtl="0">
              <a:buNone/>
            </a:pPr>
            <a:r>
              <a:rPr lang="en-US" dirty="0"/>
              <a:t>liulingcs@szu.edu.cn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How to write a good technical report</a:t>
            </a:r>
            <a:r>
              <a:rPr lang="zh-CN" altLang="en-US" dirty="0"/>
              <a:t>？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6" y="446486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Figures and Tables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They are intended to facilitate understanding of the document by presenting relevant information and data in a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easy-to-understand-way.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They must be integrated to the main body.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30">
            <a:extLst>
              <a:ext uri="{FF2B5EF4-FFF2-40B4-BE49-F238E27FC236}">
                <a16:creationId xmlns:a16="http://schemas.microsoft.com/office/drawing/2014/main" id="{1AF02FB0-F19A-40D3-BCF8-99D55FCA6C07}"/>
              </a:ext>
            </a:extLst>
          </p:cNvPr>
          <p:cNvSpPr txBox="1">
            <a:spLocks/>
          </p:cNvSpPr>
          <p:nvPr/>
        </p:nvSpPr>
        <p:spPr>
          <a:xfrm>
            <a:off x="564816" y="2785273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Appendices</a:t>
            </a:r>
            <a:endParaRPr lang="e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3411378"/>
            <a:ext cx="8140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Intended to present data and analysis, that though important, may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not be directly relevant to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the main body. It is intended for interested readers only. Appendices are not dump places and they must be classified and organized.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1544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75034" y="298344"/>
            <a:ext cx="824713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3600" dirty="0"/>
              <a:t>Typical outline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2" y="1182949"/>
            <a:ext cx="463636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Full blown report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Executive Summary (1)</a:t>
            </a:r>
            <a:endParaRPr lang="en-US" altLang="zh-CN" sz="2400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Abstract (2)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Introduction (3)</a:t>
            </a:r>
            <a:endParaRPr lang="en-US" altLang="zh-CN" sz="2400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Background (4)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Methodology (5)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Analysis and Results (6) 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8A6663-4F94-49DB-85EE-A9AFF7EC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443" y="1660246"/>
            <a:ext cx="380254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Conclusion (7)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Recommendation (8)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References and Bib. (9)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Appendices (10)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Figures and tables (11)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945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39865" y="393804"/>
            <a:ext cx="8021780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sz="3600" dirty="0"/>
              <a:t>Notes you may find helpful: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1" y="1388940"/>
            <a:ext cx="85994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(1) and (2): not always needed.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(3): although not always a section entitled “Introduction” is needed (e.g., in short reports), </a:t>
            </a:r>
            <a:r>
              <a:rPr lang="en-US" altLang="zh-CN" b="0" u="sng" dirty="0">
                <a:solidFill>
                  <a:srgbClr val="00B0F0"/>
                </a:solidFill>
                <a:ea typeface="宋体" panose="02010600030101010101" pitchFamily="2" charset="-122"/>
              </a:rPr>
              <a:t>an introductory section (e.g., a couple of paragraphs) is always required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(4): required when the history of the problem (or methodology) </a:t>
            </a:r>
            <a:r>
              <a:rPr lang="en-US" altLang="zh-CN" b="0" dirty="0">
                <a:solidFill>
                  <a:srgbClr val="00B0F0"/>
                </a:solidFill>
                <a:ea typeface="宋体" panose="02010600030101010101" pitchFamily="2" charset="-122"/>
              </a:rPr>
              <a:t>is long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. Otherwise, include as part of the introduction.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104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39865" y="393804"/>
            <a:ext cx="8021780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sz="3600" dirty="0"/>
              <a:t>Notes -</a:t>
            </a:r>
            <a:r>
              <a:rPr lang="en-US" sz="3600" dirty="0" err="1"/>
              <a:t>cont</a:t>
            </a:r>
            <a:r>
              <a:rPr lang="en-US" sz="3600" dirty="0"/>
              <a:t>- :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1" y="1303529"/>
            <a:ext cx="85994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(5) and (6): Must be separate sections when they are relatively long. Otherwise describe (5) before (6) in the same section.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(7): Must follow from the main body (must be supported by it).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(8): If short, put at the end of conclusions.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(9): Use one or the other.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339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39865" y="393804"/>
            <a:ext cx="8021780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sz="3600" dirty="0"/>
              <a:t>Notes -</a:t>
            </a:r>
            <a:r>
              <a:rPr lang="en-US" sz="3600" dirty="0" err="1"/>
              <a:t>cont</a:t>
            </a:r>
            <a:r>
              <a:rPr lang="en-US" sz="3600" dirty="0"/>
              <a:t>- :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1" y="1303529"/>
            <a:ext cx="85994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(10): It must be classified and organized to present important data/information </a:t>
            </a:r>
            <a:r>
              <a:rPr lang="en-US" altLang="zh-CN" b="0" dirty="0">
                <a:solidFill>
                  <a:srgbClr val="00B0F0"/>
                </a:solidFill>
                <a:ea typeface="宋体" panose="02010600030101010101" pitchFamily="2" charset="-122"/>
              </a:rPr>
              <a:t>not directly 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relevant to the main body of document.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(11): Must be integrated to main body of document, figures and tables must be placed after they are first referenced. If no reference is made to a figure or table, why did you put it in the main body?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66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instructions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6763" y="1442357"/>
            <a:ext cx="7996608" cy="3361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Typically, survey papers include a lot of references (at least dozens, sometimes even over a hundred)</a:t>
            </a:r>
            <a:endParaRPr lang="en-US" sz="2400" b="1" dirty="0"/>
          </a:p>
          <a:p>
            <a:pPr lvl="1"/>
            <a:r>
              <a:rPr lang="en-US" sz="2250" dirty="0"/>
              <a:t>However, on this course it would be sufficient to choose 5-10 relevant papers on the selected topic as reference</a:t>
            </a:r>
          </a:p>
          <a:p>
            <a:r>
              <a:rPr lang="en-US" sz="2400" dirty="0"/>
              <a:t>The paper should be written in academic style</a:t>
            </a:r>
          </a:p>
          <a:p>
            <a:pPr lvl="1"/>
            <a:r>
              <a:rPr lang="en-US" sz="2250" dirty="0"/>
              <a:t>Template will be provided</a:t>
            </a:r>
          </a:p>
          <a:p>
            <a:r>
              <a:rPr lang="en-US" sz="2400" dirty="0"/>
              <a:t>The length about </a:t>
            </a:r>
            <a:r>
              <a:rPr lang="en-US" sz="2400" dirty="0">
                <a:solidFill>
                  <a:srgbClr val="FF0000"/>
                </a:solidFill>
              </a:rPr>
              <a:t>1500-2000 </a:t>
            </a:r>
            <a:r>
              <a:rPr lang="en-US" sz="2400" dirty="0">
                <a:solidFill>
                  <a:schemeClr val="bg1"/>
                </a:solidFill>
              </a:rPr>
              <a:t>words if written by one student, </a:t>
            </a:r>
            <a:r>
              <a:rPr lang="en-US" sz="2400" dirty="0">
                <a:solidFill>
                  <a:srgbClr val="FF0000"/>
                </a:solidFill>
              </a:rPr>
              <a:t>2500-3000 </a:t>
            </a:r>
            <a:r>
              <a:rPr lang="en-US" sz="2400" dirty="0">
                <a:solidFill>
                  <a:schemeClr val="bg1"/>
                </a:solidFill>
              </a:rPr>
              <a:t>words if written by two students jointly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286A32F2-1D11-4EA6-ADB1-50C579B0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311" y="4676226"/>
            <a:ext cx="2057400" cy="273844"/>
          </a:xfrm>
        </p:spPr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7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Q and A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AA2A2A-F2D1-7148-9AFF-7C1CF4124226}"/>
              </a:ext>
            </a:extLst>
          </p:cNvPr>
          <p:cNvSpPr/>
          <p:nvPr/>
        </p:nvSpPr>
        <p:spPr>
          <a:xfrm>
            <a:off x="1434738" y="3181421"/>
            <a:ext cx="6657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4000" dirty="0">
                <a:solidFill>
                  <a:schemeClr val="bg1"/>
                </a:solidFill>
              </a:rPr>
              <a:t>Submission </a:t>
            </a:r>
            <a:r>
              <a:rPr lang="en-US" altLang="zh-CN" sz="4000">
                <a:solidFill>
                  <a:schemeClr val="bg1"/>
                </a:solidFill>
              </a:rPr>
              <a:t>deadline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29. </a:t>
            </a:r>
            <a:r>
              <a:rPr lang="en-US" altLang="zh-CN" sz="2800" b="1" dirty="0">
                <a:solidFill>
                  <a:srgbClr val="FF0000"/>
                </a:solidFill>
              </a:rPr>
              <a:t>June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38415" y="403852"/>
            <a:ext cx="8842342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sz="3600" dirty="0"/>
              <a:t>How to write a good technical report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2" y="1182949"/>
            <a:ext cx="85994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Before writing the first word: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Make your mind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regarding the message you want to convey.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Try to define the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likely audience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Technical audience</a:t>
            </a:r>
          </a:p>
          <a:p>
            <a:pPr lvl="2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Non-technical, e.g., general public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Taking into account the audience’s limitations and the message you want to convey, choose an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appropriate outline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.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75034" y="298344"/>
            <a:ext cx="824713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3600" dirty="0"/>
              <a:t>Components(not in order)</a:t>
            </a:r>
            <a:endParaRPr lang="en" sz="3600" dirty="0"/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CF6DF2F6-21B7-400E-BAEB-70E20F55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2" y="1182949"/>
            <a:ext cx="38025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Executive Summary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Introduction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Methodology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Results/Analysis of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Conclusion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Bibliography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References 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8A6663-4F94-49DB-85EE-A9AFF7EC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082" y="1182949"/>
            <a:ext cx="380254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Abstract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Background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Appendices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00B0F0"/>
                </a:solidFill>
                <a:ea typeface="宋体" panose="02010600030101010101" pitchFamily="2" charset="-122"/>
              </a:rPr>
              <a:t>Figure and Tables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…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83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6" y="446486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Executive Summary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summary, tailored to high level executives outlining the major findings of the report, i.e., the bottom line.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Standalone, not part of main document.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30">
            <a:extLst>
              <a:ext uri="{FF2B5EF4-FFF2-40B4-BE49-F238E27FC236}">
                <a16:creationId xmlns:a16="http://schemas.microsoft.com/office/drawing/2014/main" id="{1AF02FB0-F19A-40D3-BCF8-99D55FCA6C07}"/>
              </a:ext>
            </a:extLst>
          </p:cNvPr>
          <p:cNvSpPr txBox="1">
            <a:spLocks/>
          </p:cNvSpPr>
          <p:nvPr/>
        </p:nvSpPr>
        <p:spPr>
          <a:xfrm>
            <a:off x="564816" y="2785273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Abstract</a:t>
            </a:r>
            <a:endParaRPr lang="e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3411378"/>
            <a:ext cx="8140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summary of major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research/methodological contributions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. Used in research papers and documents.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6" y="446486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Background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description of the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history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behind that particular problem. It may cover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previous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works on the area and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previous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attempts to solve the problem.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30">
            <a:extLst>
              <a:ext uri="{FF2B5EF4-FFF2-40B4-BE49-F238E27FC236}">
                <a16:creationId xmlns:a16="http://schemas.microsoft.com/office/drawing/2014/main" id="{1AF02FB0-F19A-40D3-BCF8-99D55FCA6C07}"/>
              </a:ext>
            </a:extLst>
          </p:cNvPr>
          <p:cNvSpPr txBox="1">
            <a:spLocks/>
          </p:cNvSpPr>
          <p:nvPr/>
        </p:nvSpPr>
        <p:spPr>
          <a:xfrm>
            <a:off x="564816" y="2785273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Introduction</a:t>
            </a:r>
            <a:endParaRPr lang="e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3411378"/>
            <a:ext cx="8140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transition toward the main body of the document. It should take an uninformed reader from a level of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zero-knowledge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to a level in which the reader is able to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understand the main body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of the document.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83653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171ADF71-8DDE-48B9-96B3-49EB865B1CA7}"/>
              </a:ext>
            </a:extLst>
          </p:cNvPr>
          <p:cNvSpPr txBox="1">
            <a:spLocks/>
          </p:cNvSpPr>
          <p:nvPr/>
        </p:nvSpPr>
        <p:spPr>
          <a:xfrm>
            <a:off x="564816" y="303320"/>
            <a:ext cx="5152696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Introduction -components</a:t>
            </a:r>
            <a:endParaRPr lang="en" sz="2800" dirty="0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B00326BB-EA0F-487A-A2D1-1674E50C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7" y="929425"/>
            <a:ext cx="877628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ct val="20000"/>
              </a:spcAft>
              <a:buBlip>
                <a:blip r:embed="rId3"/>
              </a:buBlip>
              <a:defRPr kumimoji="1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Aft>
                <a:spcPct val="2000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400" b="1">
                <a:solidFill>
                  <a:srgbClr val="008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sz="2000" b="1">
                <a:solidFill>
                  <a:srgbClr val="8000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lnSpc>
                <a:spcPct val="90000"/>
              </a:lnSpc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Blip>
                <a:blip r:embed="rId5"/>
              </a:buBlip>
              <a:defRPr kumimoji="1" b="1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A good introduction must have:</a:t>
            </a: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motivation (i.e., why is it important)</a:t>
            </a:r>
          </a:p>
          <a:p>
            <a:pPr marL="1600200" lvl="2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General </a:t>
            </a:r>
          </a:p>
          <a:p>
            <a:pPr marL="1600200" lvl="2" indent="-45720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Specific</a:t>
            </a: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Background (i.e., what is the history of this issue?)</a:t>
            </a: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(i.e., what are you trying to accomplish?)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Scope (i.e., what is the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focus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of your analysis?)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Limitations (i.e., what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constraints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did you face?)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Content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(i.e., what is in the report?)</a:t>
            </a:r>
          </a:p>
          <a:p>
            <a:pPr marL="1200150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Organization ((i.e., how the report is organized?) 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6" y="446486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Methodology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description of the methodological framework you have used in the project, or investigation. It focuses on the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theoretical side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of the methods.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30">
            <a:extLst>
              <a:ext uri="{FF2B5EF4-FFF2-40B4-BE49-F238E27FC236}">
                <a16:creationId xmlns:a16="http://schemas.microsoft.com/office/drawing/2014/main" id="{1AF02FB0-F19A-40D3-BCF8-99D55FCA6C07}"/>
              </a:ext>
            </a:extLst>
          </p:cNvPr>
          <p:cNvSpPr txBox="1">
            <a:spLocks/>
          </p:cNvSpPr>
          <p:nvPr/>
        </p:nvSpPr>
        <p:spPr>
          <a:xfrm>
            <a:off x="564816" y="2785273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Analysis of Results</a:t>
            </a:r>
            <a:endParaRPr lang="e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3411378"/>
            <a:ext cx="8140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description of the results obtained and analysis of the implications associated with main results. It must be supported by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figures and tables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to facilitate, not to confuse, the reader.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92434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6" y="446486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Conclusions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summary of the major findings you have arrived to in the previous sections. “Conclusions” is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not an analysis section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30">
            <a:extLst>
              <a:ext uri="{FF2B5EF4-FFF2-40B4-BE49-F238E27FC236}">
                <a16:creationId xmlns:a16="http://schemas.microsoft.com/office/drawing/2014/main" id="{1AF02FB0-F19A-40D3-BCF8-99D55FCA6C07}"/>
              </a:ext>
            </a:extLst>
          </p:cNvPr>
          <p:cNvSpPr txBox="1">
            <a:spLocks/>
          </p:cNvSpPr>
          <p:nvPr/>
        </p:nvSpPr>
        <p:spPr>
          <a:xfrm>
            <a:off x="564816" y="2785273"/>
            <a:ext cx="4686598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 algn="ctr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2800" dirty="0"/>
              <a:t>Recommendations</a:t>
            </a:r>
            <a:endParaRPr lang="e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3411378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Insights into the next steps you recommend to be taken. This must be supported by the analysis and conclusions section of the report.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0778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>
            <a:extLst>
              <a:ext uri="{FF2B5EF4-FFF2-40B4-BE49-F238E27FC236}">
                <a16:creationId xmlns:a16="http://schemas.microsoft.com/office/drawing/2014/main" id="{264A8D0B-1DA2-4D52-AE59-E04E9E82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815" y="446486"/>
            <a:ext cx="5569703" cy="6261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-US" altLang="zh-CN" sz="2800" dirty="0"/>
              <a:t>Bibliography &amp; References</a:t>
            </a:r>
            <a:endParaRPr lang="e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6C30-BD1C-416E-8427-D68F26DD7290}"/>
              </a:ext>
            </a:extLst>
          </p:cNvPr>
          <p:cNvSpPr/>
          <p:nvPr/>
        </p:nvSpPr>
        <p:spPr>
          <a:xfrm>
            <a:off x="809678" y="1072591"/>
            <a:ext cx="8140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listing of books and articles you have used, or consulted, for methodological and non-methodological issues.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03E3B-5CA2-465C-A8E6-996A7A24BA64}"/>
              </a:ext>
            </a:extLst>
          </p:cNvPr>
          <p:cNvSpPr/>
          <p:nvPr/>
        </p:nvSpPr>
        <p:spPr>
          <a:xfrm>
            <a:off x="809678" y="2692921"/>
            <a:ext cx="8140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Must follow the </a:t>
            </a:r>
            <a:r>
              <a:rPr lang="en-US" altLang="zh-CN" sz="2400" i="1" dirty="0">
                <a:solidFill>
                  <a:srgbClr val="00B0F0"/>
                </a:solidFill>
                <a:ea typeface="宋体" panose="02010600030101010101" pitchFamily="2" charset="-122"/>
              </a:rPr>
              <a:t>IEEE citation style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, which has been introduced in this class.</a:t>
            </a:r>
            <a:endParaRPr lang="en-US" altLang="zh-CN" sz="28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7AC6BF-B059-4883-B227-DE873692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81" y="3383601"/>
            <a:ext cx="2466871" cy="16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75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971</Words>
  <Application>Microsoft Macintosh PowerPoint</Application>
  <PresentationFormat>全屏显示(16:9)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dark-gradient</vt:lpstr>
      <vt:lpstr>How to write a good technical report？</vt:lpstr>
      <vt:lpstr>How to write a good technical report</vt:lpstr>
      <vt:lpstr>Components(not in order)</vt:lpstr>
      <vt:lpstr>Executive Summary</vt:lpstr>
      <vt:lpstr>Background</vt:lpstr>
      <vt:lpstr>PowerPoint 演示文稿</vt:lpstr>
      <vt:lpstr>Methodology</vt:lpstr>
      <vt:lpstr>Conclusions</vt:lpstr>
      <vt:lpstr>Bibliography &amp; References</vt:lpstr>
      <vt:lpstr>Figures and Tables</vt:lpstr>
      <vt:lpstr>Typical outline</vt:lpstr>
      <vt:lpstr>Notes you may find helpful:</vt:lpstr>
      <vt:lpstr>Notes -cont- :</vt:lpstr>
      <vt:lpstr>Notes -cont- :</vt:lpstr>
      <vt:lpstr>Practical instructions</vt:lpstr>
      <vt:lpstr>Q and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PiPiLiu</dc:creator>
  <cp:lastModifiedBy>Ling Liu</cp:lastModifiedBy>
  <cp:revision>102</cp:revision>
  <dcterms:modified xsi:type="dcterms:W3CDTF">2022-06-07T11:18:22Z</dcterms:modified>
</cp:coreProperties>
</file>