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2" r:id="rId2"/>
  </p:sldMasterIdLst>
  <p:notesMasterIdLst>
    <p:notesMasterId r:id="rId131"/>
  </p:notesMasterIdLst>
  <p:sldIdLst>
    <p:sldId id="436" r:id="rId3"/>
    <p:sldId id="306" r:id="rId4"/>
    <p:sldId id="307" r:id="rId5"/>
    <p:sldId id="356" r:id="rId6"/>
    <p:sldId id="347" r:id="rId7"/>
    <p:sldId id="360" r:id="rId8"/>
    <p:sldId id="308" r:id="rId9"/>
    <p:sldId id="309" r:id="rId10"/>
    <p:sldId id="310" r:id="rId11"/>
    <p:sldId id="352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57" r:id="rId20"/>
    <p:sldId id="354" r:id="rId21"/>
    <p:sldId id="318" r:id="rId22"/>
    <p:sldId id="440" r:id="rId23"/>
    <p:sldId id="319" r:id="rId24"/>
    <p:sldId id="358" r:id="rId25"/>
    <p:sldId id="320" r:id="rId26"/>
    <p:sldId id="359" r:id="rId27"/>
    <p:sldId id="321" r:id="rId28"/>
    <p:sldId id="322" r:id="rId29"/>
    <p:sldId id="323" r:id="rId30"/>
    <p:sldId id="324" r:id="rId31"/>
    <p:sldId id="325" r:id="rId32"/>
    <p:sldId id="349" r:id="rId33"/>
    <p:sldId id="326" r:id="rId34"/>
    <p:sldId id="348" r:id="rId35"/>
    <p:sldId id="361" r:id="rId36"/>
    <p:sldId id="437" r:id="rId37"/>
    <p:sldId id="362" r:id="rId38"/>
    <p:sldId id="363" r:id="rId39"/>
    <p:sldId id="364" r:id="rId40"/>
    <p:sldId id="365" r:id="rId41"/>
    <p:sldId id="366" r:id="rId42"/>
    <p:sldId id="447" r:id="rId43"/>
    <p:sldId id="367" r:id="rId44"/>
    <p:sldId id="368" r:id="rId45"/>
    <p:sldId id="456" r:id="rId46"/>
    <p:sldId id="457" r:id="rId47"/>
    <p:sldId id="458" r:id="rId48"/>
    <p:sldId id="369" r:id="rId49"/>
    <p:sldId id="370" r:id="rId50"/>
    <p:sldId id="371" r:id="rId51"/>
    <p:sldId id="372" r:id="rId52"/>
    <p:sldId id="374" r:id="rId53"/>
    <p:sldId id="375" r:id="rId54"/>
    <p:sldId id="376" r:id="rId55"/>
    <p:sldId id="442" r:id="rId56"/>
    <p:sldId id="448" r:id="rId57"/>
    <p:sldId id="449" r:id="rId58"/>
    <p:sldId id="450" r:id="rId59"/>
    <p:sldId id="455" r:id="rId60"/>
    <p:sldId id="378" r:id="rId61"/>
    <p:sldId id="379" r:id="rId62"/>
    <p:sldId id="380" r:id="rId63"/>
    <p:sldId id="381" r:id="rId64"/>
    <p:sldId id="382" r:id="rId65"/>
    <p:sldId id="387" r:id="rId66"/>
    <p:sldId id="438" r:id="rId67"/>
    <p:sldId id="388" r:id="rId68"/>
    <p:sldId id="389" r:id="rId69"/>
    <p:sldId id="459" r:id="rId70"/>
    <p:sldId id="460" r:id="rId71"/>
    <p:sldId id="461" r:id="rId72"/>
    <p:sldId id="462" r:id="rId73"/>
    <p:sldId id="390" r:id="rId74"/>
    <p:sldId id="391" r:id="rId75"/>
    <p:sldId id="392" r:id="rId76"/>
    <p:sldId id="393" r:id="rId77"/>
    <p:sldId id="394" r:id="rId78"/>
    <p:sldId id="463" r:id="rId79"/>
    <p:sldId id="395" r:id="rId80"/>
    <p:sldId id="452" r:id="rId81"/>
    <p:sldId id="453" r:id="rId82"/>
    <p:sldId id="454" r:id="rId83"/>
    <p:sldId id="464" r:id="rId84"/>
    <p:sldId id="396" r:id="rId85"/>
    <p:sldId id="397" r:id="rId86"/>
    <p:sldId id="402" r:id="rId87"/>
    <p:sldId id="465" r:id="rId88"/>
    <p:sldId id="466" r:id="rId89"/>
    <p:sldId id="403" r:id="rId90"/>
    <p:sldId id="444" r:id="rId91"/>
    <p:sldId id="445" r:id="rId92"/>
    <p:sldId id="404" r:id="rId93"/>
    <p:sldId id="405" r:id="rId94"/>
    <p:sldId id="406" r:id="rId95"/>
    <p:sldId id="407" r:id="rId96"/>
    <p:sldId id="467" r:id="rId97"/>
    <p:sldId id="408" r:id="rId98"/>
    <p:sldId id="446" r:id="rId99"/>
    <p:sldId id="409" r:id="rId100"/>
    <p:sldId id="468" r:id="rId101"/>
    <p:sldId id="410" r:id="rId102"/>
    <p:sldId id="411" r:id="rId103"/>
    <p:sldId id="412" r:id="rId104"/>
    <p:sldId id="416" r:id="rId105"/>
    <p:sldId id="417" r:id="rId106"/>
    <p:sldId id="418" r:id="rId107"/>
    <p:sldId id="419" r:id="rId108"/>
    <p:sldId id="420" r:id="rId109"/>
    <p:sldId id="421" r:id="rId110"/>
    <p:sldId id="422" r:id="rId111"/>
    <p:sldId id="423" r:id="rId112"/>
    <p:sldId id="424" r:id="rId113"/>
    <p:sldId id="425" r:id="rId114"/>
    <p:sldId id="426" r:id="rId115"/>
    <p:sldId id="470" r:id="rId116"/>
    <p:sldId id="427" r:id="rId117"/>
    <p:sldId id="428" r:id="rId118"/>
    <p:sldId id="429" r:id="rId119"/>
    <p:sldId id="430" r:id="rId120"/>
    <p:sldId id="431" r:id="rId121"/>
    <p:sldId id="432" r:id="rId122"/>
    <p:sldId id="433" r:id="rId123"/>
    <p:sldId id="434" r:id="rId124"/>
    <p:sldId id="435" r:id="rId125"/>
    <p:sldId id="471" r:id="rId126"/>
    <p:sldId id="472" r:id="rId127"/>
    <p:sldId id="473" r:id="rId128"/>
    <p:sldId id="474" r:id="rId129"/>
    <p:sldId id="439" r:id="rId1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6600"/>
    <a:srgbClr val="D9FFFF"/>
    <a:srgbClr val="339966"/>
    <a:srgbClr val="FF3300"/>
    <a:srgbClr val="A50021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61624" autoAdjust="0"/>
  </p:normalViewPr>
  <p:slideViewPr>
    <p:cSldViewPr>
      <p:cViewPr>
        <p:scale>
          <a:sx n="47" d="100"/>
          <a:sy n="47" d="100"/>
        </p:scale>
        <p:origin x="-201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microsoft.com/office/2015/10/relationships/revisionInfo" Target="revisionInfo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19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6466AB-772D-4185-971E-D6242B8AF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221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实践中存在大量的代数系统，如中学学过的实数及其加法与乘法运算构成的实数域等。它们都是由集合及集合上的运算构成，这些运算都遵从某些规律</a:t>
            </a:r>
            <a:r>
              <a:rPr lang="en-US" altLang="zh-CN" dirty="0"/>
              <a:t>-</a:t>
            </a:r>
            <a:r>
              <a:rPr lang="zh-CN" altLang="en-US" dirty="0"/>
              <a:t>算律。在第三章和第四章已经讨论了集合和函数，使用这些概念可以给出代数系统的一般定义和分类；本章先给出代数系统的一般概念，然后对某些典型的代数系统加以讨论。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8E272E-3D19-4C05-BA15-800AAA0C598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7B4AA9-D9CC-4FC1-A12F-67FB870FBEE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模</a:t>
            </a:r>
            <a:r>
              <a:rPr lang="en-US" altLang="zh-CN"/>
              <a:t>5</a:t>
            </a:r>
            <a:r>
              <a:rPr lang="zh-CN" altLang="en-US"/>
              <a:t>加法</a:t>
            </a:r>
            <a:r>
              <a:rPr lang="en-US" altLang="zh-CN"/>
              <a:t>:(x+y) mod 5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模</a:t>
            </a:r>
            <a:r>
              <a:rPr lang="en-US" altLang="zh-CN"/>
              <a:t>5</a:t>
            </a:r>
            <a:r>
              <a:rPr lang="zh-CN" altLang="en-US"/>
              <a:t>乘法</a:t>
            </a:r>
            <a:r>
              <a:rPr lang="en-US" altLang="zh-CN"/>
              <a:t>:(x×y) mod 5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子群要包含幺元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&lt;a&gt;: </a:t>
            </a:r>
            <a:r>
              <a:rPr lang="zh-CN" altLang="en-US" dirty="0"/>
              <a:t>生成子群</a:t>
            </a: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156EC1-9BA4-41B2-B7EF-55E442078772}" type="slidenum">
              <a:rPr lang="en-US" altLang="zh-CN" smtClean="0"/>
              <a:pPr/>
              <a:t>123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477124-F994-4FE3-991F-9057466582CE}" type="slidenum">
              <a:rPr lang="en-US" altLang="zh-CN" smtClean="0"/>
              <a:pPr/>
              <a:t>128</a:t>
            </a:fld>
            <a:endParaRPr lang="en-US" altLang="zh-CN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学习了二元运算的定义和表示后，我们来学习二元运算的性质。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x,y,z</a:t>
            </a:r>
            <a:r>
              <a:rPr lang="zh-CN" altLang="en-US"/>
              <a:t>是可以取重复值的，即包含</a:t>
            </a:r>
            <a:r>
              <a:rPr lang="en-US" altLang="zh-CN"/>
              <a:t>x=y=z</a:t>
            </a:r>
            <a:r>
              <a:rPr lang="zh-CN" altLang="en-US"/>
              <a:t>的情况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E2399C-7058-4555-BEC6-42CD74D1D16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相对补运算的性质可用文氏图来证明。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函数复合的幂等律，假设</a:t>
            </a:r>
            <a:r>
              <a:rPr lang="en-US" altLang="zh-CN" dirty="0"/>
              <a:t>A={1,2}</a:t>
            </a:r>
            <a:r>
              <a:rPr lang="zh-CN" altLang="en-US" dirty="0"/>
              <a:t>，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={&lt;1,2&gt;,&lt;2,2&gt;}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可知：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={&lt;1,1&gt;,&lt;2,2&gt;}≠f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63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现在我们来学习二元运算的一些特异元素：幺元、零元、逆元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幺元：和其它元素做二元运算，结果等于其它元素，即自己不起作用。</a:t>
            </a:r>
            <a:endParaRPr lang="en-US" altLang="zh-CN"/>
          </a:p>
          <a:p>
            <a:r>
              <a:rPr lang="zh-CN" altLang="en-US"/>
              <a:t>幺元在运算符的左边，称为左幺元</a:t>
            </a:r>
            <a:endParaRPr lang="en-US" altLang="zh-CN"/>
          </a:p>
          <a:p>
            <a:r>
              <a:rPr lang="zh-CN" altLang="en-US"/>
              <a:t>幺元在运算符的右边，称为右幺元</a:t>
            </a:r>
            <a:endParaRPr lang="en-US" altLang="zh-CN"/>
          </a:p>
          <a:p>
            <a:r>
              <a:rPr lang="zh-CN" altLang="en-US"/>
              <a:t>既是左幺元又是右幺元的，称为幺元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F338AD-5E9A-41CD-AE13-878970DC453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）对于指定的一个具体运算而言：</a:t>
            </a:r>
            <a:r>
              <a:rPr lang="en-US" altLang="zh-CN" b="1" i="1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b="1">
                <a:sym typeface="MT Extra" panose="05050102010205020202" pitchFamily="18" charset="2"/>
              </a:rPr>
              <a:t></a:t>
            </a:r>
            <a:r>
              <a:rPr lang="en-US" altLang="zh-CN"/>
              <a:t> </a:t>
            </a:r>
            <a:r>
              <a:rPr lang="en-US" altLang="zh-CN" b="1" i="1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b="1" i="1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endParaRPr lang="en-US" altLang="zh-CN" b="1" i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f = f</a:t>
            </a:r>
            <a:r>
              <a:rPr lang="en-US" altLang="zh-CN">
                <a:sym typeface="Symbol" panose="05050102010706020507" pitchFamily="18" charset="2"/>
              </a:rPr>
              <a:t>∘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= I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∘</a:t>
            </a:r>
            <a:r>
              <a:rPr lang="en-US" altLang="zh-CN">
                <a:latin typeface="Times New Roman" panose="02020603050405020304" pitchFamily="18" charset="0"/>
              </a:rPr>
              <a:t>f    </a:t>
            </a: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107BA0-134D-4027-B93C-36FEC7B8E84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、利用左右幺元的性质可证：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12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12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12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、用反证法</a:t>
            </a: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AE7F1A-A826-4B6B-8C6B-D05B4845178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二元运算的第二个特异元素：零元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零元：和其它元素做二元运算，结果等于零元，即自己是老大。</a:t>
            </a:r>
            <a:endParaRPr lang="en-US" altLang="zh-CN" dirty="0"/>
          </a:p>
          <a:p>
            <a:r>
              <a:rPr lang="zh-CN" altLang="en-US" dirty="0"/>
              <a:t>零元在运算符的左边，称为左零元</a:t>
            </a:r>
            <a:endParaRPr lang="en-US" altLang="zh-CN" dirty="0"/>
          </a:p>
          <a:p>
            <a:r>
              <a:rPr lang="zh-CN" altLang="en-US" dirty="0"/>
              <a:t>零元在运算符的右边，称为右零元</a:t>
            </a:r>
            <a:endParaRPr lang="en-US" altLang="zh-CN" dirty="0"/>
          </a:p>
          <a:p>
            <a:r>
              <a:rPr lang="zh-CN" altLang="en-US" dirty="0"/>
              <a:t>既是左零元又是右零元的，称为零元</a:t>
            </a:r>
          </a:p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07437A-8156-4AA5-B8AA-B9EB293A32C8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8BEC6-62B9-4068-B886-FE616C610C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二元运算的第三个特异元素：逆元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逆元：和其它元素做二元运算，结果等于幺元（自己不起作用的元素，和其他元素做二元运算，结果为其他元素）。求逆元时，要先求幺元。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逆元在运算符的左边，称为左逆元</a:t>
            </a:r>
            <a:endParaRPr lang="en-US" altLang="zh-CN" dirty="0"/>
          </a:p>
          <a:p>
            <a:r>
              <a:rPr lang="zh-CN" altLang="en-US" dirty="0"/>
              <a:t>逆元在运算符的右边，称为右逆元</a:t>
            </a:r>
            <a:endParaRPr lang="en-US" altLang="zh-CN" dirty="0"/>
          </a:p>
          <a:p>
            <a:r>
              <a:rPr lang="zh-CN" altLang="en-US" dirty="0"/>
              <a:t>既是左逆元又是右逆元的，称为逆元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注意：幺元和零元是针对整个集合的，逆元是针对每个元素的（有些有，有些没有）</a:t>
            </a:r>
          </a:p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1E98A1-49C5-4DAA-B85A-D5D9AA2DA184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）幺元是</a:t>
            </a:r>
            <a:r>
              <a:rPr lang="en-US" altLang="zh-CN"/>
              <a:t>0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）幺元是</a:t>
            </a:r>
            <a:r>
              <a:rPr lang="en-US" altLang="zh-CN"/>
              <a:t>0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）幺元是单位矩阵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）幺元是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7A5EDE-FB37-4462-94D8-76680D4955A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二元运算是最常见的代数运算，我们先学习二元运算的定义、表示、性质和特异元素。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0B57B0-CF5B-41CE-817F-65906AFF829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=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∩B=B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XX=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439C8-12F1-4F3D-8276-DE8318947A89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42D1B4-BC24-4586-B6C4-61065C453B0A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幺元：和其它元素做二元运算，结果等于其它元素，即自己不起作用。</a:t>
            </a:r>
            <a:endParaRPr lang="en-US" altLang="zh-CN"/>
          </a:p>
          <a:p>
            <a:pPr eaLnBrk="1" hangingPunct="1"/>
            <a:r>
              <a:rPr lang="zh-CN" altLang="en-US"/>
              <a:t>零元：和其它元素做二元运算，结果等于零元，即自己是老大。</a:t>
            </a:r>
            <a:endParaRPr lang="en-US" altLang="zh-CN"/>
          </a:p>
          <a:p>
            <a:pPr eaLnBrk="1" hangingPunct="1"/>
            <a:r>
              <a:rPr lang="zh-CN" altLang="en-US"/>
              <a:t>逆元：和其它元素做二元运算，结果等于幺元（自己不起作用的元素，和其他元素做二元运算，结果为其他元素）。求逆元时，要先求幺元。</a:t>
            </a:r>
            <a:endParaRPr lang="en-US" altLang="zh-CN"/>
          </a:p>
          <a:p>
            <a:pPr eaLnBrk="1" hangingPunct="1"/>
            <a:endParaRPr lang="zh-CN" altLang="zh-CN" b="1" baseline="-25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当某个集合只有单个元素时，这个元素既是幺元，也是零元。因为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S×S→S</a:t>
            </a:r>
            <a:r>
              <a:rPr lang="en-US" altLang="zh-CN" b="1" i="0" dirty="0">
                <a:latin typeface="Times New Roman" panose="02020603050405020304" pitchFamily="18" charset="0"/>
              </a:rPr>
              <a:t> </a:t>
            </a:r>
            <a:r>
              <a:rPr lang="zh-CN" altLang="en-US" b="1" i="0" dirty="0">
                <a:latin typeface="Times New Roman" panose="02020603050405020304" pitchFamily="18" charset="0"/>
              </a:rPr>
              <a:t>，满足封闭性，即</a:t>
            </a:r>
            <a:r>
              <a:rPr lang="en-US" altLang="zh-CN" b="1" i="0" dirty="0">
                <a:latin typeface="Times New Roman" panose="02020603050405020304" pitchFamily="18" charset="0"/>
              </a:rPr>
              <a:t>x</a:t>
            </a:r>
            <a:r>
              <a:rPr lang="zh-CN" altLang="en-US" sz="12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1200" b="1" dirty="0">
                <a:latin typeface="Times New Roman" panose="02020603050405020304" pitchFamily="18" charset="0"/>
              </a:rPr>
              <a:t>x=x</a:t>
            </a:r>
            <a:endParaRPr lang="en-US" altLang="zh-CN" i="0" dirty="0"/>
          </a:p>
          <a:p>
            <a:endParaRPr lang="en-US" altLang="zh-CN" dirty="0"/>
          </a:p>
          <a:p>
            <a:r>
              <a:rPr lang="zh-CN" altLang="en-US" dirty="0"/>
              <a:t>问题：零元没有左右逆元。因为任何元素和零元运算，结果都是零元，而逆元要求结果是幺元。除非零元等于幺元。但除了单个元素外，零元都不等于幺元。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818543-5EC3-4562-B8C3-CBAEACA2A7D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）证明</a:t>
            </a:r>
            <a:r>
              <a:rPr lang="en-US" altLang="zh-CN" dirty="0"/>
              <a:t>y</a:t>
            </a:r>
            <a:r>
              <a:rPr lang="en-US" altLang="zh-CN" baseline="-25000" dirty="0"/>
              <a:t>l</a:t>
            </a:r>
            <a:r>
              <a:rPr lang="en-US" altLang="zh-CN" dirty="0"/>
              <a:t>=y</a:t>
            </a:r>
            <a:r>
              <a:rPr lang="en-US" altLang="zh-CN" baseline="-25000" dirty="0"/>
              <a:t>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）证明</a:t>
            </a:r>
            <a:r>
              <a:rPr lang="en-US" altLang="zh-CN" dirty="0"/>
              <a:t>y</a:t>
            </a:r>
            <a:r>
              <a:rPr lang="zh-CN" altLang="en-US" dirty="0"/>
              <a:t>是唯一逆元（反证法）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                                                    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）证明思路一致，都是从逆元的角度出发，充分利用逆元的定义：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=e </a:t>
            </a:r>
            <a:r>
              <a:rPr lang="zh-CN" altLang="en-US" dirty="0">
                <a:latin typeface="Times New Roman" panose="02020603050405020304" pitchFamily="18" charset="0"/>
              </a:rPr>
              <a:t>以及结合律来证明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= 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(x </a:t>
            </a:r>
            <a:r>
              <a:rPr lang="en-US" altLang="zh-CN" b="1" u="sng" dirty="0">
                <a:solidFill>
                  <a:srgbClr val="FF0000"/>
                </a:solidFill>
                <a:sym typeface="MT Extra" panose="05050102010205020202" pitchFamily="18" charset="2"/>
              </a:rPr>
              <a:t>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u="sng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u="sng" dirty="0">
                <a:latin typeface="Times New Roman" panose="02020603050405020304" pitchFamily="18" charset="0"/>
              </a:rPr>
              <a:t>(y</a:t>
            </a:r>
            <a:r>
              <a:rPr lang="en-US" altLang="zh-CN" b="1" u="sng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b="1" u="sng" dirty="0">
                <a:latin typeface="Times New Roman" panose="02020603050405020304" pitchFamily="18" charset="0"/>
              </a:rPr>
              <a:t> </a:t>
            </a:r>
            <a:r>
              <a:rPr lang="en-US" altLang="zh-CN" b="1" u="sng" dirty="0">
                <a:sym typeface="MT Extra" panose="05050102010205020202" pitchFamily="18" charset="2"/>
              </a:rPr>
              <a:t></a:t>
            </a:r>
            <a:r>
              <a:rPr lang="en-US" altLang="zh-CN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</a:rPr>
              <a:t>x)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= e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b="1" baseline="0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</a:t>
            </a:r>
            <a:endParaRPr lang="zh-CN" altLang="en-US" baseline="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B058AE-B2DA-4468-B6B3-259504849CD8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968BE6-32B4-464B-9EAE-6E7724323E53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消去律可以对运算结果进行化简。（消去律意味着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x, </a:t>
            </a:r>
            <a:r>
              <a:rPr lang="en-US" altLang="zh-CN" b="0" dirty="0" err="1">
                <a:latin typeface="Times New Roman" panose="02020603050405020304" pitchFamily="18" charset="0"/>
              </a:rPr>
              <a:t>y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x≠y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zh-CN" b="0" dirty="0">
                <a:sym typeface="MT Extra" panose="05050102010205020202" pitchFamily="18" charset="2"/>
              </a:rPr>
              <a:t></a:t>
            </a:r>
            <a:r>
              <a:rPr lang="en-US" altLang="zh-CN" b="0" dirty="0">
                <a:sym typeface="Symbol" panose="05050102010706020507" pitchFamily="18" charset="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z ≠y </a:t>
            </a:r>
            <a:r>
              <a:rPr lang="en-US" altLang="zh-CN" b="0" dirty="0">
                <a:sym typeface="MT Extra" panose="05050102010205020202" pitchFamily="18" charset="2"/>
              </a:rPr>
              <a:t></a:t>
            </a:r>
            <a:r>
              <a:rPr lang="en-US" altLang="zh-CN" b="0" dirty="0">
                <a:sym typeface="Symbol" panose="05050102010706020507" pitchFamily="18" charset="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Z=B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   =&gt;  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(Z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Z)=B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(Z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Z)  =&gt;A=B</a:t>
            </a:r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200" b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= { 0, 1, 2, …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n-1 }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1200" b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Z</a:t>
            </a:r>
            <a:r>
              <a:rPr lang="en-US" altLang="zh-CN" sz="12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加法满足消去律，但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加法不满足消去律，例如：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(1+2)mod 6=(1+8)mod 6, 2≠8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1200" b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当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为合数时关于模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乘法不满足消去律，例如：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n=6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是合数，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{0,1,2,3,…,5}, 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(2×1)mod 6=(2×4)mod 6, 1≠4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="0" baseline="-2500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）直接从定义出发证明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3FB4F3-1468-406F-9E14-294CB1FD969E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）利用定义带入，然后直接求解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A9862A-F2AF-4D00-92F9-F3212E1E9B46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除了可以从定义出发判断各种性质及特异元素外，对于有限集合来说，还有一种更直观的方法：由运算表来进行判别。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）交换律：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）幂等律：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）消去律：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（消去律意味着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x, 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x≠y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≠y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既同一行或同一列中不能有重复元素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）单位元（幺元）：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）零元：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）逆元：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）结合律：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z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96141B-8687-4605-A69B-109088C42548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在判断运算的结合律时，先判断是否有幺元和零元。</a:t>
            </a:r>
            <a:r>
              <a:rPr lang="zh-CN" altLang="en-US" sz="1200" b="0" dirty="0">
                <a:latin typeface="Times New Roman" panose="02020603050405020304" pitchFamily="18" charset="0"/>
              </a:rPr>
              <a:t>然后减掉这些元素，再对所有</a:t>
            </a:r>
            <a:r>
              <a:rPr lang="en-US" altLang="zh-CN" sz="1200" b="0" dirty="0">
                <a:latin typeface="Times New Roman" panose="02020603050405020304" pitchFamily="18" charset="0"/>
              </a:rPr>
              <a:t>3</a:t>
            </a:r>
            <a:r>
              <a:rPr lang="zh-CN" altLang="en-US" sz="1200" b="0" dirty="0">
                <a:latin typeface="Times New Roman" panose="02020603050405020304" pitchFamily="18" charset="0"/>
              </a:rPr>
              <a:t>个元素（）的组合验证表示结合律的等式是否成立。</a:t>
            </a:r>
            <a:endParaRPr lang="en-US" altLang="zh-CN" sz="1200" b="0" dirty="0">
              <a:latin typeface="Times New Roman" panose="02020603050405020304" pitchFamily="18" charset="0"/>
            </a:endParaRPr>
          </a:p>
          <a:p>
            <a:endParaRPr lang="en-US" altLang="zh-CN" sz="1200" b="0" dirty="0">
              <a:latin typeface="Times New Roman" panose="02020603050405020304" pitchFamily="18" charset="0"/>
            </a:endParaRPr>
          </a:p>
          <a:p>
            <a:r>
              <a:rPr lang="zh-CN" altLang="en-US" sz="1200" b="0" dirty="0">
                <a:latin typeface="Times New Roman" panose="02020603050405020304" pitchFamily="18" charset="0"/>
              </a:rPr>
              <a:t>（</a:t>
            </a:r>
            <a:r>
              <a:rPr lang="en-US" altLang="zh-CN" sz="1200" b="0" dirty="0">
                <a:latin typeface="Times New Roman" panose="02020603050405020304" pitchFamily="18" charset="0"/>
              </a:rPr>
              <a:t>1</a:t>
            </a:r>
            <a:r>
              <a:rPr lang="zh-CN" altLang="en-US" sz="1200" b="0" dirty="0">
                <a:latin typeface="Times New Roman" panose="02020603050405020304" pitchFamily="18" charset="0"/>
              </a:rPr>
              <a:t>）有幺元，减掉后只剩两个元素，对</a:t>
            </a:r>
            <a:r>
              <a:rPr lang="en-US" altLang="zh-CN" sz="1200" b="0" dirty="0">
                <a:latin typeface="Times New Roman" panose="02020603050405020304" pitchFamily="18" charset="0"/>
              </a:rPr>
              <a:t>2</a:t>
            </a:r>
            <a:r>
              <a:rPr lang="en-US" altLang="zh-CN" sz="1200" b="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0" dirty="0">
                <a:latin typeface="Times New Roman" panose="02020603050405020304" pitchFamily="18" charset="0"/>
              </a:rPr>
              <a:t>=8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种情况做验证</a:t>
            </a:r>
            <a:endParaRPr lang="en-US" altLang="zh-CN" sz="1200" b="0" baseline="0" dirty="0">
              <a:latin typeface="Times New Roman" panose="02020603050405020304" pitchFamily="18" charset="0"/>
            </a:endParaRPr>
          </a:p>
          <a:p>
            <a:r>
              <a:rPr lang="zh-CN" altLang="en-US" sz="1200" b="0" dirty="0">
                <a:latin typeface="Times New Roman" panose="02020603050405020304" pitchFamily="18" charset="0"/>
              </a:rPr>
              <a:t>（</a:t>
            </a:r>
            <a:r>
              <a:rPr lang="en-US" altLang="zh-CN" sz="1200" b="0" dirty="0">
                <a:latin typeface="Times New Roman" panose="02020603050405020304" pitchFamily="18" charset="0"/>
              </a:rPr>
              <a:t>2</a:t>
            </a:r>
            <a:r>
              <a:rPr lang="zh-CN" altLang="en-US" sz="1200" b="0" dirty="0">
                <a:latin typeface="Times New Roman" panose="02020603050405020304" pitchFamily="18" charset="0"/>
              </a:rPr>
              <a:t>）没有幺元和零元，要对</a:t>
            </a:r>
            <a:r>
              <a:rPr lang="en-US" altLang="zh-CN" sz="1200" b="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0" dirty="0">
                <a:latin typeface="Times New Roman" panose="02020603050405020304" pitchFamily="18" charset="0"/>
              </a:rPr>
              <a:t>=27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种情况做验证</a:t>
            </a:r>
            <a:endParaRPr lang="en-US" altLang="zh-CN" sz="1200" b="0" baseline="0" dirty="0">
              <a:latin typeface="Times New Roman" panose="02020603050405020304" pitchFamily="18" charset="0"/>
            </a:endParaRPr>
          </a:p>
          <a:p>
            <a:r>
              <a:rPr lang="zh-CN" altLang="en-US" sz="1200" b="0" dirty="0">
                <a:latin typeface="Times New Roman" panose="02020603050405020304" pitchFamily="18" charset="0"/>
              </a:rPr>
              <a:t>（</a:t>
            </a:r>
            <a:r>
              <a:rPr lang="en-US" altLang="zh-CN" sz="1200" b="0" dirty="0">
                <a:latin typeface="Times New Roman" panose="02020603050405020304" pitchFamily="18" charset="0"/>
              </a:rPr>
              <a:t>3</a:t>
            </a:r>
            <a:r>
              <a:rPr lang="zh-CN" altLang="en-US" sz="1200" b="0" dirty="0">
                <a:latin typeface="Times New Roman" panose="02020603050405020304" pitchFamily="18" charset="0"/>
              </a:rPr>
              <a:t>）有幺元和零元，减掉后只剩一个元素，对</a:t>
            </a:r>
            <a:r>
              <a:rPr lang="en-US" altLang="zh-CN" sz="1200" b="0" dirty="0">
                <a:latin typeface="Times New Roman" panose="02020603050405020304" pitchFamily="18" charset="0"/>
              </a:rPr>
              <a:t>1</a:t>
            </a:r>
            <a:r>
              <a:rPr lang="en-US" altLang="zh-CN" sz="1200" b="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0" dirty="0">
                <a:latin typeface="Times New Roman" panose="02020603050405020304" pitchFamily="18" charset="0"/>
              </a:rPr>
              <a:t>=1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种情况做验证</a:t>
            </a:r>
            <a:endParaRPr lang="en-US" altLang="zh-CN" sz="1200" b="0" baseline="0" dirty="0">
              <a:latin typeface="Times New Roman" panose="02020603050405020304" pitchFamily="18" charset="0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21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判断是否满足结合律，只能列出所有</a:t>
            </a:r>
            <a:r>
              <a:rPr lang="en-US" altLang="zh-CN" dirty="0"/>
              <a:t>n</a:t>
            </a:r>
            <a:r>
              <a:rPr lang="en-US" altLang="zh-CN" baseline="30000" dirty="0"/>
              <a:t>3</a:t>
            </a:r>
            <a:r>
              <a:rPr lang="zh-CN" altLang="en-US" dirty="0"/>
              <a:t>组合，然后一一验证。不满足的话，找到一个特例就可以了。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F30274-FF82-4493-A4A9-B7CB485F1099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我们先看下二元运算的定义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两个条件缺一不可，可写成：</a:t>
            </a:r>
            <a:r>
              <a:rPr lang="en-US" altLang="zh-CN" dirty="0"/>
              <a:t>f( &lt;x, y&gt;)=z</a:t>
            </a:r>
            <a:r>
              <a:rPr lang="zh-CN" altLang="en-US" dirty="0"/>
              <a:t>，</a:t>
            </a:r>
            <a:r>
              <a:rPr lang="en-US" altLang="zh-CN" dirty="0"/>
              <a:t>x, y, z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∈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0E3E86-D168-4AA5-A5B3-027258835DE8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不满足交换性（不是对称矩阵）；不满足幂等性（第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r>
              <a:rPr lang="en-US" altLang="zh-CN" dirty="0"/>
              <a:t>3</a:t>
            </a:r>
            <a:r>
              <a:rPr lang="zh-CN" altLang="en-US" dirty="0"/>
              <a:t>列的元素不为</a:t>
            </a:r>
            <a:r>
              <a:rPr lang="en-US" altLang="zh-CN" dirty="0"/>
              <a:t>c</a:t>
            </a:r>
            <a:r>
              <a:rPr lang="zh-CN" altLang="en-US" dirty="0"/>
              <a:t>）；幺元为</a:t>
            </a:r>
            <a:r>
              <a:rPr lang="en-US" altLang="zh-CN" dirty="0"/>
              <a:t>a</a:t>
            </a:r>
            <a:r>
              <a:rPr lang="zh-CN" altLang="en-US" dirty="0"/>
              <a:t>；没有零元；</a:t>
            </a:r>
            <a:r>
              <a:rPr lang="en-US" altLang="zh-CN" dirty="0"/>
              <a:t>a</a:t>
            </a:r>
            <a:r>
              <a:rPr lang="zh-CN" altLang="en-US" dirty="0"/>
              <a:t>的逆元为</a:t>
            </a:r>
            <a:r>
              <a:rPr lang="en-US" altLang="zh-CN" dirty="0"/>
              <a:t>a</a:t>
            </a:r>
          </a:p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9D9061-4B69-40A3-913D-57D625508E87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645E98-5F84-41AF-93C9-98EC46526177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面我们讲的都是单个的二元运算或一元运算，在实际情况中，一个集合上经常会有多个运算。比如在数据结构中，最简单的线性结构上就有插入、删除、查找、排序等运算。一个集合以及集合上的多个运算就构成了代数系统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3EB2A8-7CAC-4A2D-B429-723ADAB6F818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表示方式：</a:t>
            </a:r>
            <a:r>
              <a:rPr lang="en-US" altLang="zh-CN"/>
              <a:t>&lt;</a:t>
            </a:r>
            <a:r>
              <a:rPr lang="zh-CN" altLang="en-US"/>
              <a:t>集合，运算，特异元素</a:t>
            </a:r>
            <a:r>
              <a:rPr lang="en-US" altLang="zh-CN"/>
              <a:t>/</a:t>
            </a:r>
            <a:r>
              <a:rPr lang="zh-CN" altLang="en-US"/>
              <a:t>代数常数</a:t>
            </a:r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08059C-7568-4909-9053-E6CB0435A94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任何代数系统</a:t>
            </a:r>
            <a:r>
              <a:rPr lang="en-US" altLang="zh-CN" dirty="0"/>
              <a:t>V</a:t>
            </a:r>
            <a:r>
              <a:rPr lang="zh-CN" altLang="en-US" dirty="0"/>
              <a:t>，一定有子代数（至少有它本身）。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判断是否为子代数：</a:t>
            </a:r>
            <a:r>
              <a:rPr lang="en-US" altLang="zh-CN" dirty="0"/>
              <a:t>1</a:t>
            </a:r>
            <a:r>
              <a:rPr lang="zh-CN" altLang="en-US" dirty="0"/>
              <a:t>、子代数中的集合是代数系统集合的子集；</a:t>
            </a:r>
            <a:r>
              <a:rPr lang="en-US" altLang="zh-CN" dirty="0"/>
              <a:t>2</a:t>
            </a:r>
            <a:r>
              <a:rPr lang="zh-CN" altLang="en-US" dirty="0"/>
              <a:t>、要对各种运算封闭；</a:t>
            </a:r>
            <a:r>
              <a:rPr lang="en-US" altLang="zh-CN" dirty="0"/>
              <a:t>3</a:t>
            </a:r>
            <a:r>
              <a:rPr lang="zh-CN" altLang="en-US" dirty="0"/>
              <a:t>、含有相同的代数常数。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2F56CC-823A-4BC5-84B6-FDC94E1C007E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平凡子代数：最大的子代数：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                    最小的子代数：</a:t>
            </a:r>
            <a:r>
              <a:rPr lang="en-US" altLang="zh-CN" dirty="0"/>
              <a:t>B</a:t>
            </a:r>
            <a:r>
              <a:rPr lang="zh-CN" altLang="en-US" dirty="0"/>
              <a:t>只包含</a:t>
            </a:r>
            <a:r>
              <a:rPr lang="en-US" altLang="zh-CN" dirty="0"/>
              <a:t>V</a:t>
            </a:r>
            <a:r>
              <a:rPr lang="zh-CN" altLang="en-US" dirty="0"/>
              <a:t>中的所有代数常数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真子代数：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的真子集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841AD3-5445-4632-A073-59A12F0C8DCF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判断是否为子代数：</a:t>
            </a:r>
            <a:r>
              <a:rPr lang="en-US" altLang="zh-CN" dirty="0"/>
              <a:t>1</a:t>
            </a:r>
            <a:r>
              <a:rPr lang="zh-CN" altLang="en-US" dirty="0"/>
              <a:t>、子代数中的集合是代数系统集合的子集；</a:t>
            </a:r>
            <a:r>
              <a:rPr lang="en-US" altLang="zh-CN" dirty="0"/>
              <a:t>2</a:t>
            </a:r>
            <a:r>
              <a:rPr lang="zh-CN" altLang="en-US" dirty="0"/>
              <a:t>、要对各种运算封闭；</a:t>
            </a:r>
            <a:r>
              <a:rPr lang="en-US" altLang="zh-CN" dirty="0"/>
              <a:t>3</a:t>
            </a:r>
            <a:r>
              <a:rPr lang="zh-CN" altLang="en-US" dirty="0"/>
              <a:t>、含有相同的代数常数。</a:t>
            </a:r>
          </a:p>
          <a:p>
            <a:endParaRPr lang="en-US" altLang="zh-CN" dirty="0"/>
          </a:p>
          <a:p>
            <a:r>
              <a:rPr lang="zh-CN" altLang="en-US" dirty="0"/>
              <a:t>一个代数系统的最大子代数为它自己；最小子代数为仅仅包含代数常数的集合，比如幺元，零元等等。</a:t>
            </a:r>
            <a:endParaRPr lang="en-US" altLang="zh-CN" dirty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4843DA-EBB9-43AD-BB00-D94B69143468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前面讲的都是单个代数系统，通常，我们还可以将两个或多个代数系统联合起来组成一个新的代数系统，这就是积代数的意义。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在积代数中，每个元素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  <a:r>
              <a:rPr lang="zh-CN" altLang="en-US" dirty="0"/>
              <a:t>来自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的笛卡儿积，是一个有序对。</a:t>
            </a:r>
            <a:endParaRPr lang="zh-CN" altLang="en-US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D5928-7BC1-4BE8-8EF0-B2FBB4F66262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所有的证明从定义出发即可。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C6AD0C-A96C-4E78-AE03-1014387AABB7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有些代数系统系统之间存在某种关系，可以像函数一样，将一个代数系统映射到另一个代数系统上去。这就是同态映射。</a:t>
            </a:r>
            <a:endParaRPr lang="en-US" altLang="zh-CN" dirty="0"/>
          </a:p>
          <a:p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b="0" dirty="0"/>
              <a:t>f</a:t>
            </a:r>
            <a:r>
              <a:rPr lang="zh-CN" altLang="en-US" b="0" dirty="0"/>
              <a:t>是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上的函数，需要满足函数条件：对于任意的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sz="1200" b="0" i="1" dirty="0">
                <a:latin typeface="Times New Roman" panose="02020603050405020304" pitchFamily="18" charset="0"/>
              </a:rPr>
              <a:t>S</a:t>
            </a:r>
            <a:r>
              <a:rPr lang="en-US" altLang="zh-CN" sz="1200" b="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，有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xf(x), 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f(x)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sz="1200" b="0" i="1" dirty="0">
                <a:latin typeface="Times New Roman" panose="02020603050405020304" pitchFamily="18" charset="0"/>
              </a:rPr>
              <a:t>S</a:t>
            </a:r>
            <a:r>
              <a:rPr lang="en-US" altLang="zh-CN" sz="1200" b="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）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b="0" dirty="0" err="1"/>
              <a:t>o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因为代数系统的封闭性，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b="0" dirty="0" err="1"/>
              <a:t>o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的取值属于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S1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（但不同的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作用后的结果有可能相同）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, f(x) f( y)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的取值</a:t>
            </a:r>
            <a:r>
              <a:rPr lang="zh-CN" altLang="en-US" sz="1200" b="0" i="0" dirty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9255A4-F99C-49DF-8C69-657517D887F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二元运算主要考虑是否该运算满足封闭性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若写成关系，则为</a:t>
            </a:r>
            <a:r>
              <a:rPr lang="en-US" altLang="zh-CN" dirty="0"/>
              <a:t>R={&lt;&lt;</a:t>
            </a:r>
            <a:r>
              <a:rPr lang="en-US" altLang="zh-CN" dirty="0" err="1"/>
              <a:t>x,y</a:t>
            </a:r>
            <a:r>
              <a:rPr lang="en-US" altLang="zh-CN" dirty="0"/>
              <a:t>&gt; z&gt;}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</a:t>
            </a:r>
            <a:r>
              <a:rPr lang="zh-CN" altLang="en-US" dirty="0"/>
              <a:t>上的减法、除法就不是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Z</a:t>
            </a:r>
            <a:r>
              <a:rPr lang="zh-CN" altLang="en-US" dirty="0"/>
              <a:t>上的除法不是。</a:t>
            </a:r>
            <a:r>
              <a:rPr lang="en-US" altLang="zh-CN" dirty="0"/>
              <a:t>Z+</a:t>
            </a:r>
            <a:r>
              <a:rPr lang="zh-CN" altLang="en-US" dirty="0"/>
              <a:t>上的减法不是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）假设</a:t>
            </a:r>
            <a:r>
              <a:rPr lang="en-US" altLang="zh-CN" dirty="0"/>
              <a:t>S={1,2}</a:t>
            </a:r>
            <a:r>
              <a:rPr lang="zh-CN" altLang="en-US" dirty="0"/>
              <a:t>，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2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={&lt;1,2&gt;,&lt;2,2&gt;}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可知：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={&lt;1,1&gt;,&lt;2,1&gt;}=f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 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 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同理可验证其他的合成运算。</a:t>
            </a: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0" baseline="0" dirty="0"/>
          </a:p>
          <a:p>
            <a:endParaRPr lang="en-US" altLang="zh-CN" i="0" baseline="0" dirty="0"/>
          </a:p>
          <a:p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BBF7D9-D3BD-4EE6-B817-BB31AE108BB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当代数系统上的运算不止一个时，可以使用更广泛的同态映射定义。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9B0569-3566-4A66-9DCB-12CE7EB1FD61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是否为同态，只需证明：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，关键在于找到正确的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（映射关系），通常可以使用倒推的方式。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证：假设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 y=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kn+a+tn+b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 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n=(a mod n)  (b mod n)=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endParaRPr lang="zh-CN" altLang="en-US" dirty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960167-7DF7-4F40-8A2E-159B0866FB1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当我们研究一个函数时，通常会研究它是否单射、满射或双射。同样，同态映射也是函数，我们也要研究一个同态映射是否为：单同态、满同态或同构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同态映射</a:t>
            </a:r>
            <a:r>
              <a:rPr lang="en-US" altLang="zh-CN"/>
              <a:t>f</a:t>
            </a:r>
            <a:r>
              <a:rPr lang="zh-CN" altLang="en-US"/>
              <a:t>的定义域为：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/>
              <a:t>o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（由封闭性可知，为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），值域为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f(x) f( y)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（为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S2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的子集）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自同态就是一个代数系统到它自身的一个映射，比如之前我们说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上的函数一样。普通的同态相当于是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上的一个映射。</a:t>
            </a:r>
          </a:p>
          <a:p>
            <a:endParaRPr lang="zh-CN" altLang="en-US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FCB3F8-142C-44D9-A485-5ADB7EBCC6A8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先验证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是否满足：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xoy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）零同态：每个元素都映射到</a:t>
            </a:r>
            <a:r>
              <a:rPr lang="en-US" altLang="zh-CN" dirty="0"/>
              <a:t>0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）自同构：</a:t>
            </a:r>
            <a:r>
              <a:rPr lang="en-US" altLang="zh-CN" dirty="0"/>
              <a:t>f</a:t>
            </a:r>
            <a:r>
              <a:rPr lang="zh-CN" altLang="en-US" dirty="0"/>
              <a:t>是双射函数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）单自同态：</a:t>
            </a:r>
            <a:r>
              <a:rPr lang="en-US" altLang="zh-CN" dirty="0"/>
              <a:t>f</a:t>
            </a:r>
            <a:r>
              <a:rPr lang="zh-CN" altLang="en-US" dirty="0"/>
              <a:t>是单射函数。例如</a:t>
            </a:r>
            <a:r>
              <a:rPr lang="en-US" altLang="zh-CN" dirty="0"/>
              <a:t>a=2</a:t>
            </a:r>
            <a:r>
              <a:rPr lang="zh-CN" altLang="en-US" dirty="0"/>
              <a:t>，定义域为</a:t>
            </a:r>
            <a:r>
              <a:rPr lang="en-US" altLang="zh-CN" dirty="0"/>
              <a:t>Z</a:t>
            </a:r>
            <a:r>
              <a:rPr lang="zh-CN" altLang="en-US" dirty="0"/>
              <a:t>，值域为偶数，是单射但不是满射。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05A047-729C-4BC4-AFB4-3ABEFB27DA97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A6B47A-40F5-4BEC-9EC2-613FD556D423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先验证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是否满足：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endParaRPr lang="en-US" altLang="zh-CN" dirty="0"/>
          </a:p>
          <a:p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=&lt;R</a:t>
            </a:r>
            <a:r>
              <a:rPr lang="zh-CN" altLang="en-US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是同构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先验证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是否满足：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endParaRPr lang="en-US" altLang="zh-CN" dirty="0"/>
          </a:p>
          <a:p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证：假设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 y=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kn+a+tn+b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 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n=(a mod n)  (b mod n)=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endParaRPr lang="zh-CN" altLang="en-US" dirty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5EAD1D-A8EB-4DE3-8880-8281DB16A0FC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B0AD6-CF38-4854-980C-71286AB4C54A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自同态就是一个代数系统到它自身的一个映射。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是否为同态，只需证明：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endParaRPr lang="en-US" altLang="zh-CN" i="0" dirty="0">
              <a:solidFill>
                <a:schemeClr val="bg2"/>
              </a:solidFill>
            </a:endParaRPr>
          </a:p>
          <a:p>
            <a:pPr eaLnBrk="1" hangingPunct="1"/>
            <a:endParaRPr lang="en-US" altLang="zh-CN" i="0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*,</a:t>
            </a:r>
            <a:r>
              <a:rPr lang="zh-CN" altLang="en-US" dirty="0">
                <a:solidFill>
                  <a:schemeClr val="bg2"/>
                </a:solidFill>
              </a:rPr>
              <a:t>为非零实数集。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(2)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) = 2xy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f(x) f(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y)=2x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2y=4xy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(5)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) = -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f(x) f(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y)=(-x)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(-y)=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(6)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) = xy+1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f(x) f(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y)=(x+1)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(y+1)=xy+1+x+y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f</a:t>
            </a:r>
            <a:r>
              <a:rPr lang="zh-CN" altLang="en-US" dirty="0"/>
              <a:t>是同构，</a:t>
            </a:r>
            <a:r>
              <a:rPr lang="en-US" altLang="zh-CN" dirty="0"/>
              <a:t>1</a:t>
            </a:r>
            <a:r>
              <a:rPr lang="zh-CN" altLang="en-US" dirty="0"/>
              <a:t>）首先要证明</a:t>
            </a:r>
            <a:r>
              <a:rPr lang="en-US" altLang="zh-CN" dirty="0"/>
              <a:t>f</a:t>
            </a:r>
            <a:r>
              <a:rPr lang="zh-CN" altLang="en-US" dirty="0"/>
              <a:t>是同态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(x </a:t>
            </a:r>
            <a:r>
              <a:rPr lang="en-US" altLang="zh-CN" sz="1000" dirty="0"/>
              <a:t>o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y) = f(x) f( y)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。本题因为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不是给的算式，因此只能代入进去，一一验证。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）然后再</a:t>
            </a:r>
            <a:r>
              <a:rPr lang="zh-CN" altLang="en-US" dirty="0"/>
              <a:t>证明</a:t>
            </a:r>
            <a:r>
              <a:rPr lang="en-US" altLang="zh-CN" dirty="0"/>
              <a:t>f</a:t>
            </a:r>
            <a:r>
              <a:rPr lang="zh-CN" altLang="en-US" dirty="0"/>
              <a:t>是双射函数。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9D5C9F-90AB-4050-BEFA-8A91E835DFFD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上的运算都是可交换的（运算表关于对角线对称），即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000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f(x) f( y) = f(y) f( x)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。因此，只需要验证一半的数据</a:t>
            </a:r>
            <a:endParaRPr lang="zh-CN" altLang="en-US" dirty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C3F97E-375E-4FCF-9317-FADE1F50FA1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同构，要求函数</a:t>
            </a:r>
            <a:r>
              <a:rPr lang="en-US" altLang="zh-CN" dirty="0"/>
              <a:t>f</a:t>
            </a:r>
            <a:r>
              <a:rPr lang="zh-CN" altLang="en-US" dirty="0"/>
              <a:t>满足单射性和满射性。不存在同构，举特例就可以了。</a:t>
            </a:r>
            <a:endParaRPr lang="en-US" altLang="zh-CN" dirty="0"/>
          </a:p>
          <a:p>
            <a:endParaRPr lang="en-US" altLang="zh-CN" sz="1200" b="0" dirty="0">
              <a:latin typeface="Arial" pitchFamily="34" charset="0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44333C-69D6-4062-8F9E-482B026492CE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B68D08-01C9-4254-986B-FAB76A05EA44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bg2"/>
                </a:solidFill>
                <a:sym typeface="Symbol" panose="05050102010706020507" pitchFamily="18" charset="2"/>
              </a:rPr>
              <a:t> </a:t>
            </a:r>
            <a:r>
              <a:rPr lang="zh-CN" altLang="en-US" b="1">
                <a:solidFill>
                  <a:schemeClr val="bg2"/>
                </a:solidFill>
                <a:sym typeface="Symbol" panose="05050102010706020507" pitchFamily="18" charset="2"/>
              </a:rPr>
              <a:t>对称差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下面我们来看一种更特殊的同态映射：具有代数常数的同态映射。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具有代数常数的同态映射，除了要满足同态映射的条件外，还加了一个新的条件，既常数之间也要满足映射，即幺元映射到幺元，零元映射到零元。</a:t>
            </a: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036B31-F798-47FA-87F8-33F7B4F93979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假设</a:t>
            </a:r>
            <a:r>
              <a:rPr lang="en-US" altLang="zh-CN"/>
              <a:t>f</a:t>
            </a:r>
            <a:r>
              <a:rPr lang="zh-CN" altLang="en-US"/>
              <a:t>是两个代数系统之间的映射，则第一个代数系统满足的某些算律，在第二个代数系统上同样满足。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 (x</a:t>
            </a:r>
            <a:r>
              <a:rPr lang="en-US" altLang="zh-CN"/>
              <a:t>o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y) =  f(x) f( y)</a:t>
            </a: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运算是可交换的，则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f(x) f( y)=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f (x</a:t>
            </a:r>
            <a:r>
              <a:rPr lang="en-US" altLang="zh-CN" b="1"/>
              <a:t>o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y) =f (y</a:t>
            </a:r>
            <a:r>
              <a:rPr lang="en-US" altLang="zh-CN" b="1"/>
              <a:t>o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x)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 f(y) f( x)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也是可交换的。其他定律同理可证。</a:t>
            </a:r>
            <a:endParaRPr lang="zh-CN" altLang="en-US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BBF159-0D2C-424F-B421-64F619CFE303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 f(x) f( y)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为幺元，则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f(x)=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/>
              <a:t>o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 f(x) f( e)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f(e)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运算的幺元。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为零元，则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 (x</a:t>
            </a:r>
            <a:r>
              <a:rPr lang="en-US" altLang="zh-CN" b="1" dirty="0"/>
              <a:t>o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 f(x) f(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运算的零元。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 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en-US" altLang="zh-CN" sz="1050" dirty="0">
                <a:cs typeface="Lucida Sans Unicode" panose="020B0602030504020204" pitchFamily="34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运算的逆元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f(e)=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en-US" altLang="zh-CN" b="1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 f(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f(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f(u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f(u)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关于</a:t>
            </a:r>
            <a:r>
              <a:rPr lang="en-US" altLang="zh-CN" sz="1050" dirty="0">
                <a:cs typeface="Lucida Sans Unicode" panose="020B0602030504020204" pitchFamily="34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运算的逆元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F29C4-060C-4EB0-B68B-A38BD5892477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A14A0-933D-4427-97F2-EB79971CBD0B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因为上述所有的性质都是利用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 f(x) f( y)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来证明的，只对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的值域有效。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消去律：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（消去律意味着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x, 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x≠y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≠y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/>
              <a:t>x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y=</a:t>
            </a:r>
            <a:r>
              <a:rPr lang="en-US" altLang="zh-CN" dirty="0" err="1">
                <a:solidFill>
                  <a:schemeClr val="tx2"/>
                </a:solidFill>
                <a:sym typeface="Symbol" panose="05050102010706020507" pitchFamily="18" charset="2"/>
              </a:rPr>
              <a:t>xz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且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不是零元，有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y=z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，则满足消去律</a:t>
            </a:r>
            <a:endParaRPr lang="en-US" altLang="zh-CN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反例：设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{0,1,2,3,…,5},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有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(2×1)mod 6=(2×4)mod 6, 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但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1≠4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aseline="-2500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同态与同构是研究两个代数系统之间关系的有力工具</a:t>
            </a:r>
            <a:r>
              <a:rPr lang="en-US" altLang="zh-CN"/>
              <a:t>.</a:t>
            </a:r>
            <a:r>
              <a:rPr lang="zh-CN" altLang="en-US"/>
              <a:t>它可以把一个代数系统中的运算转移到另一个代数系统中去，由此把在一个代数系统中较难解决的问题转移到另一个代数系统中，变成容易解决的问题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E59E1C-B6D4-48E7-8407-6CB139BDD2D0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BAE86E-2F5D-4277-B6D2-317791093AB2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510945-9814-4B6D-B9DB-785709330D83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第一类：半群（特殊半群：交换半群、独异点）</a:t>
            </a:r>
            <a:endParaRPr lang="en-US" altLang="zh-CN"/>
          </a:p>
          <a:p>
            <a:r>
              <a:rPr lang="zh-CN" altLang="en-US"/>
              <a:t>第二类：群（特殊群：循环群、置换群）</a:t>
            </a:r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9A5DE6-3F63-48CC-99B2-8ED48971EC2B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如果对于任意的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dirty="0"/>
              <a:t>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),  </a:t>
            </a:r>
            <a:r>
              <a:rPr lang="zh-CN" altLang="en-US" dirty="0">
                <a:latin typeface="Times New Roman" panose="02020603050405020304" pitchFamily="18" charset="0"/>
              </a:rPr>
              <a:t>则称运算在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上满足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结合律</a:t>
            </a:r>
            <a:r>
              <a:rPr lang="en-US" altLang="zh-CN" dirty="0">
                <a:latin typeface="Times New Roman" panose="02020603050405020304" pitchFamily="18" charset="0"/>
              </a:rPr>
              <a:t>. 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半群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代数系统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可结合性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1100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y =y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，这个式子表明，</a:t>
            </a:r>
            <a:r>
              <a:rPr lang="en-US" altLang="zh-CN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两个数做运算，结果为第二个数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(x </a:t>
            </a:r>
            <a:r>
              <a:rPr lang="en-US" altLang="zh-CN" sz="1100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y )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=y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=z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x </a:t>
            </a:r>
            <a:r>
              <a:rPr lang="en-US" altLang="zh-CN" sz="1100" dirty="0">
                <a:solidFill>
                  <a:srgbClr val="003399"/>
                </a:solidFill>
                <a:sym typeface="Symbol" panose="05050102010706020507" pitchFamily="18" charset="2"/>
              </a:rPr>
              <a:t>(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z)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=z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F6E475-4CA9-4A92-BF22-E79F2F16C34E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和关系的幂运算类似。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这里强调的是单个元素的幂运算。注意，幂从</a:t>
            </a:r>
            <a:r>
              <a:rPr lang="en-US" altLang="zh-CN" dirty="0"/>
              <a:t>1</a:t>
            </a:r>
            <a:r>
              <a:rPr lang="zh-CN" altLang="en-US" dirty="0"/>
              <a:t>开始，不是从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半群满足结合律</a:t>
            </a: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856927-EFF1-40AE-AE63-8993BE2A0345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）因为有可能是</a:t>
            </a:r>
            <a:r>
              <a:rPr lang="en-US" altLang="zh-CN" dirty="0"/>
              <a:t>0</a:t>
            </a:r>
            <a:r>
              <a:rPr lang="zh-CN" altLang="en-US" dirty="0"/>
              <a:t>个，而</a:t>
            </a:r>
            <a:r>
              <a:rPr lang="en-US" altLang="zh-CN" dirty="0"/>
              <a:t>0</a:t>
            </a:r>
            <a:r>
              <a:rPr lang="zh-CN" altLang="en-US" dirty="0"/>
              <a:t>不在范围内。例如</a:t>
            </a:r>
            <a:r>
              <a:rPr lang="en-US" altLang="zh-CN" dirty="0"/>
              <a:t>x=8,y=9</a:t>
            </a:r>
            <a:r>
              <a:rPr lang="zh-CN" altLang="en-US" dirty="0"/>
              <a:t>时，</a:t>
            </a:r>
            <a:r>
              <a:rPr lang="en-US" altLang="zh-CN" sz="1200" b="1" i="0" dirty="0">
                <a:latin typeface="Times New Roman" panose="02020603050405020304" pitchFamily="18" charset="0"/>
              </a:rPr>
              <a:t>8∗9=0</a:t>
            </a:r>
            <a:endParaRPr lang="en-US" altLang="zh-CN" i="0" dirty="0"/>
          </a:p>
          <a:p>
            <a:endParaRPr lang="en-US" altLang="zh-CN" dirty="0"/>
          </a:p>
          <a:p>
            <a:r>
              <a:rPr lang="zh-CN" altLang="en-US" dirty="0"/>
              <a:t>质数又称素数：除了</a:t>
            </a:r>
            <a:r>
              <a:rPr lang="en-US" altLang="zh-CN" dirty="0"/>
              <a:t>1</a:t>
            </a:r>
            <a:r>
              <a:rPr lang="zh-CN" altLang="en-US" dirty="0"/>
              <a:t>和它本身以外不再有其他的除数整除。最小的质数是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8C3D7D-0328-40C1-A0B5-5A9FAE8BBB3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半群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endParaRPr lang="en-US" altLang="zh-CN" dirty="0"/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/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交换半群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/>
              <a:t>+</a:t>
            </a:r>
            <a:r>
              <a:rPr lang="zh-CN" altLang="en-US" dirty="0"/>
              <a:t>可交换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/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独异点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/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幺元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独异点也可以记为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V =  &lt;S,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&gt;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不需要表示出来，但一定要存在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B51F45-1574-4FC6-867C-C6C99A8D531C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f = </a:t>
            </a:r>
            <a:r>
              <a:rPr lang="en-US" altLang="zh-CN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sym typeface="Symbol" panose="05050102010706020507" pitchFamily="18" charset="2"/>
              </a:rPr>
              <a:t>∘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∘</a:t>
            </a:r>
            <a:r>
              <a:rPr lang="en-US" altLang="zh-CN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 , I</a:t>
            </a:r>
            <a:r>
              <a:rPr lang="en-US" altLang="zh-CN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就相当于关系上的幺元，而关系的幂运算的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次方定义为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，因此独异点的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次方定义为幺元。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独异点的幂从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开始。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证明用数学归纳法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D6ACA1-0013-4696-B748-BD72A16BA24F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(R)</a:t>
            </a:r>
            <a:r>
              <a:rPr lang="zh-CN" altLang="en-US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矩阵，乘法的幺元是单位阵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交换半群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/>
              <a:t>+</a:t>
            </a:r>
            <a:r>
              <a:rPr lang="zh-CN" altLang="en-US" dirty="0"/>
              <a:t>可交换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独异点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幺元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BBAB21-08A6-4A48-8D20-350385B932B9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子半群：</a:t>
            </a:r>
            <a:r>
              <a:rPr lang="en-US" altLang="zh-CN"/>
              <a:t>1</a:t>
            </a:r>
            <a:r>
              <a:rPr lang="zh-CN" altLang="en-US"/>
              <a:t>、子半群中的集合是半群集合的子集；</a:t>
            </a:r>
            <a:r>
              <a:rPr lang="en-US" altLang="zh-CN"/>
              <a:t>2</a:t>
            </a:r>
            <a:r>
              <a:rPr lang="zh-CN" altLang="en-US"/>
              <a:t>、要对各种运算封闭。</a:t>
            </a:r>
          </a:p>
          <a:p>
            <a:r>
              <a:rPr lang="zh-CN" altLang="en-US"/>
              <a:t>子独异点：</a:t>
            </a:r>
            <a:r>
              <a:rPr lang="en-US" altLang="zh-CN"/>
              <a:t>1</a:t>
            </a:r>
            <a:r>
              <a:rPr lang="zh-CN" altLang="en-US"/>
              <a:t>、子半群中的集合是半群集合的子集；</a:t>
            </a:r>
            <a:r>
              <a:rPr lang="en-US" altLang="zh-CN"/>
              <a:t>2</a:t>
            </a:r>
            <a:r>
              <a:rPr lang="zh-CN" altLang="en-US"/>
              <a:t>、要对各种运算封闭；</a:t>
            </a:r>
            <a:r>
              <a:rPr lang="en-US" altLang="zh-CN"/>
              <a:t>3</a:t>
            </a:r>
            <a:r>
              <a:rPr lang="zh-CN" altLang="en-US"/>
              <a:t>、含有相同的幺元。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baseline="3000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中，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不包含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7139FD-9ABA-4429-B1E5-C0E3F6E42753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、独异点：可结合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、子独异点：对运算封闭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包含幺元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9A6EB6-A67F-4515-9002-36AA1C3CB30B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、独异点：可结合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幺元（不起作用的）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C61FD8-509C-4F8E-A272-29F91D0EB45F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、子独异点：对运算封闭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包含幺元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/>
          </a:p>
          <a:p>
            <a:r>
              <a:rPr lang="zh-CN" altLang="en-US"/>
              <a:t>要证明封闭性，只要证明</a:t>
            </a:r>
            <a:r>
              <a:rPr lang="en-US" altLang="zh-CN">
                <a:latin typeface="Times New Roman" panose="02020603050405020304" pitchFamily="18" charset="0"/>
              </a:rPr>
              <a:t>x ∗x=x</a:t>
            </a:r>
            <a:r>
              <a:rPr lang="zh-CN" altLang="en-US">
                <a:latin typeface="Times New Roman" panose="02020603050405020304" pitchFamily="18" charset="0"/>
              </a:rPr>
              <a:t>，即能证明</a:t>
            </a:r>
            <a:r>
              <a:rPr lang="en-US" altLang="zh-CN">
                <a:latin typeface="Times New Roman" panose="02020603050405020304" pitchFamily="18" charset="0"/>
              </a:rPr>
              <a:t>x∈T</a:t>
            </a:r>
            <a:r>
              <a:rPr lang="zh-CN" altLang="en-US">
                <a:latin typeface="Times New Roman" panose="02020603050405020304" pitchFamily="18" charset="0"/>
              </a:rPr>
              <a:t>。现在要证明</a:t>
            </a:r>
            <a:r>
              <a:rPr lang="en-US" altLang="zh-CN">
                <a:latin typeface="Times New Roman" panose="02020603050405020304" pitchFamily="18" charset="0"/>
              </a:rPr>
              <a:t>a ∗b ∈T</a:t>
            </a:r>
            <a:r>
              <a:rPr lang="zh-CN" altLang="en-US">
                <a:latin typeface="Times New Roman" panose="02020603050405020304" pitchFamily="18" charset="0"/>
              </a:rPr>
              <a:t>，即要证明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 </a:t>
            </a:r>
            <a:r>
              <a:rPr lang="en-US" altLang="zh-CN">
                <a:latin typeface="Times New Roman" panose="02020603050405020304" pitchFamily="18" charset="0"/>
              </a:rPr>
              <a:t>∗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a ∗b </a:t>
            </a:r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4777AC-E3D0-4414-9F4A-22135406A33E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积代数用两个半群（或独异点）来创建一个新的半群（或独异点），是一个广泛的概念。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804BBB-6789-46A1-B3CA-BF592AC79CBA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同态映射将一个半群（或独异点）映射到另一个半群（或独异点），是函数关系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→S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b="1" baseline="-25000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若对任意的 </a:t>
            </a:r>
            <a:r>
              <a:rPr lang="en-US" altLang="zh-CN" b="1" dirty="0">
                <a:latin typeface="Times New Roman" panose="02020603050405020304" pitchFamily="18" charset="0"/>
              </a:rPr>
              <a:t>x, y∈S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x→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(x) ,y→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(y) </a:t>
            </a:r>
            <a:r>
              <a:rPr lang="zh-CN" altLang="en-US" b="1" dirty="0">
                <a:latin typeface="Times New Roman" panose="02020603050405020304" pitchFamily="18" charset="0"/>
              </a:rPr>
              <a:t>，然后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(x) </a:t>
            </a:r>
            <a:r>
              <a:rPr lang="en-US" altLang="zh-CN" b="1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(y)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F54A94-E3C9-4D0B-8EF7-B7DD2610DCAE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群：代数系统</a:t>
            </a:r>
            <a:r>
              <a:rPr lang="en-US" altLang="zh-CN" dirty="0"/>
              <a:t>+</a:t>
            </a:r>
            <a:r>
              <a:rPr lang="zh-CN" altLang="en-US" dirty="0"/>
              <a:t>可结合性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  <a:r>
              <a:rPr lang="en-US" altLang="zh-CN" dirty="0"/>
              <a:t>+</a:t>
            </a:r>
            <a:r>
              <a:rPr lang="zh-CN" altLang="en-US" dirty="0"/>
              <a:t>逆元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没有幺元；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上元素除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外，其他元素没有逆元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）不是每个矩阵都有逆矩阵，满秩矩阵才有逆矩阵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幺元为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en-US" altLang="zh-CN" b="0" dirty="0"/>
              <a:t>A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A=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，每个元素的逆元是自己。</a:t>
            </a:r>
            <a:endParaRPr lang="en-US" altLang="zh-CN" b="0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）幺元为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。每个元素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的逆元为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n-x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b="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4D7108-E9EB-48DD-903C-67DF23DB54DC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二元运算的特例是一元运算。</a:t>
            </a:r>
            <a:r>
              <a:rPr lang="en-US" altLang="zh-CN" dirty="0"/>
              <a:t>f(x)=y</a:t>
            </a:r>
            <a:r>
              <a:rPr lang="zh-CN" altLang="en-US" dirty="0"/>
              <a:t>，</a:t>
            </a:r>
            <a:r>
              <a:rPr lang="en-US" altLang="zh-CN" dirty="0" err="1"/>
              <a:t>x,y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。当然也可以推广到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元运算，即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,…)=m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若写成关系，则为</a:t>
            </a:r>
            <a:r>
              <a:rPr lang="en-US" altLang="zh-CN" dirty="0"/>
              <a:t>R={&lt;</a:t>
            </a:r>
            <a:r>
              <a:rPr lang="en-US" altLang="zh-CN" dirty="0" err="1"/>
              <a:t>x,y</a:t>
            </a:r>
            <a:r>
              <a:rPr lang="en-US" altLang="zh-CN" dirty="0"/>
              <a:t>&gt;}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05C5E9-9982-4E05-A206-2865299426B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半群：可结合</a:t>
            </a: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独异点：可结合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幺元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群：可</a:t>
            </a:r>
            <a:r>
              <a:rPr lang="zh-CN" altLang="en-US"/>
              <a:t>结合</a:t>
            </a:r>
            <a:r>
              <a:rPr lang="en-US" altLang="zh-CN"/>
              <a:t>+</a:t>
            </a:r>
            <a:r>
              <a:rPr lang="zh-CN" altLang="en-US"/>
              <a:t>幺元</a:t>
            </a:r>
            <a:r>
              <a:rPr lang="en-US" altLang="zh-CN"/>
              <a:t>+</a:t>
            </a:r>
            <a:r>
              <a:rPr lang="zh-CN" altLang="en-US"/>
              <a:t>逆元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0E3646-A90A-4319-8919-E7FA70CC51D6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）幺元：所在的行与列的元素排列都与表头一致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）交换性：运算表关于主对角线对称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x ∗x=e</a:t>
            </a:r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F81A53-6942-423D-A0CF-DB6FF5BF235D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群：</a:t>
            </a:r>
            <a:r>
              <a:rPr lang="zh-CN" altLang="en-US" b="1"/>
              <a:t>可结合</a:t>
            </a:r>
            <a:r>
              <a:rPr lang="en-US" altLang="zh-CN"/>
              <a:t>+</a:t>
            </a:r>
            <a:r>
              <a:rPr lang="zh-CN" altLang="en-US" b="1"/>
              <a:t>幺元</a:t>
            </a:r>
            <a:r>
              <a:rPr lang="en-US" altLang="zh-CN"/>
              <a:t>+</a:t>
            </a:r>
            <a:r>
              <a:rPr lang="zh-CN" altLang="en-US" b="1"/>
              <a:t>逆元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阿贝尔群：群</a:t>
            </a:r>
            <a:r>
              <a:rPr lang="en-US" altLang="zh-CN"/>
              <a:t>+</a:t>
            </a:r>
            <a:r>
              <a:rPr lang="zh-CN" altLang="en-US"/>
              <a:t>可交换</a:t>
            </a:r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8E5C3B-159F-4FE6-AED1-5805F9E283E6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群：可结合</a:t>
            </a:r>
            <a:r>
              <a:rPr lang="en-US" altLang="zh-CN"/>
              <a:t>+</a:t>
            </a:r>
            <a:r>
              <a:rPr lang="zh-CN" altLang="en-US"/>
              <a:t>幺元</a:t>
            </a:r>
            <a:r>
              <a:rPr lang="en-US" altLang="zh-CN"/>
              <a:t>+</a:t>
            </a:r>
            <a:r>
              <a:rPr lang="zh-CN" altLang="en-US"/>
              <a:t>逆元</a:t>
            </a:r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运算，只有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个值</a:t>
            </a:r>
            <a:endParaRPr lang="zh-CN" altLang="en-US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BB4E1-6846-4D6A-A4E0-334E2C186346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是幺元，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的逆，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次幂是指</a:t>
            </a:r>
            <a:r>
              <a:rPr lang="en-US" altLang="zh-CN" dirty="0"/>
              <a:t>x</a:t>
            </a:r>
            <a:r>
              <a:rPr lang="zh-CN" altLang="en-US" dirty="0"/>
              <a:t>做</a:t>
            </a:r>
            <a:r>
              <a:rPr lang="en-US" altLang="zh-CN" dirty="0"/>
              <a:t>n</a:t>
            </a:r>
            <a:r>
              <a:rPr lang="zh-CN" altLang="en-US" dirty="0"/>
              <a:t>次运算</a:t>
            </a:r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5C08F3-429C-40F4-97E9-59A1D89F33CA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求单个元素的阶时，先求</a:t>
            </a:r>
            <a:r>
              <a:rPr lang="en-US" altLang="zh-CN"/>
              <a:t>e</a:t>
            </a:r>
            <a:r>
              <a:rPr lang="zh-CN" altLang="en-US"/>
              <a:t>，然后求</a:t>
            </a:r>
            <a:r>
              <a:rPr lang="zh-CN" altLang="en-US">
                <a:latin typeface="Times New Roman" panose="02020603050405020304" pitchFamily="18" charset="0"/>
              </a:rPr>
              <a:t>使得等式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</a:rPr>
              <a:t>k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e </a:t>
            </a:r>
            <a:r>
              <a:rPr lang="zh-CN" altLang="en-US">
                <a:latin typeface="Times New Roman" panose="02020603050405020304" pitchFamily="18" charset="0"/>
              </a:rPr>
              <a:t>成立的最小正整数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/>
              <a:t>。幺元的阶是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）幺元是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22=0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33=0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444=0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111111=0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）幺元是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D4FCD1-3D8D-47AB-97EF-81FCC0689701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集合上的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运算的幺元是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。在该运算中，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A=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，因此，每个元素的逆元都是它自己。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模加上的幺元是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4A7758-6A4F-4D4A-8D9C-EA46620861C1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群：可结合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  <a:r>
              <a:rPr lang="en-US" altLang="zh-CN" dirty="0"/>
              <a:t>+</a:t>
            </a:r>
            <a:r>
              <a:rPr lang="zh-CN" altLang="en-US" dirty="0"/>
              <a:t>逆元；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）利用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∗x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= e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及群的结合性</a:t>
            </a:r>
            <a:r>
              <a:rPr lang="zh-CN" altLang="en-US" dirty="0"/>
              <a:t>证明。（注意：</a:t>
            </a:r>
            <a:r>
              <a:rPr lang="en-US" altLang="zh-CN" dirty="0"/>
              <a:t> </a:t>
            </a:r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中</a:t>
            </a:r>
            <a:r>
              <a:rPr lang="en-US" altLang="zh-CN" dirty="0" err="1"/>
              <a:t>xy</a:t>
            </a:r>
            <a:r>
              <a:rPr lang="zh-CN" altLang="en-US" dirty="0"/>
              <a:t>之间的运算符都省略了）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）（</a:t>
            </a:r>
            <a:r>
              <a:rPr lang="en-US" altLang="zh-CN" dirty="0"/>
              <a:t>4</a:t>
            </a:r>
            <a:r>
              <a:rPr lang="zh-CN" altLang="en-US" dirty="0"/>
              <a:t>）用数学归纳法，并利用以下定义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n+1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1050" dirty="0">
                <a:sym typeface="Symbol" panose="05050102010706020507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(x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       m, </a:t>
            </a:r>
            <a:r>
              <a:rPr lang="en-US" altLang="zh-CN" dirty="0" err="1">
                <a:latin typeface="Times New Roman" panose="02020603050405020304" pitchFamily="18" charset="0"/>
              </a:rPr>
              <a:t>n∈N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44223A-E78D-4C3F-9B9B-758514F8A606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群有逆元这个特点，因此非常适合方程。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ax=b  ==》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系数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前面，则解为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</a:p>
          <a:p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ya=b  ==》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系数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后面，则解为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88DC9C-8844-4257-982D-B2AE609E1F25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3</a:t>
            </a:r>
            <a:r>
              <a:rPr lang="zh-CN" altLang="en-US"/>
              <a:t>：等式两边用</a:t>
            </a:r>
            <a:r>
              <a:rPr lang="en-US" altLang="zh-CN"/>
              <a:t>a</a:t>
            </a:r>
            <a:r>
              <a:rPr lang="zh-CN" altLang="en-US"/>
              <a:t>的逆将</a:t>
            </a:r>
            <a:r>
              <a:rPr lang="en-US" altLang="zh-CN"/>
              <a:t>a</a:t>
            </a:r>
            <a:r>
              <a:rPr lang="zh-CN" altLang="en-US"/>
              <a:t>消去。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例题证法很巧妙，先证明是子集，然后证明不可能是真子集，因此只可能相等。</a:t>
            </a:r>
            <a:endParaRPr lang="en-US" altLang="zh-CN"/>
          </a:p>
          <a:p>
            <a:r>
              <a:rPr lang="zh-CN" altLang="en-US"/>
              <a:t>因为运算满足封闭性（运算符省略了），因此，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zh-CN" altLang="en-US">
                <a:sym typeface="Symbol" panose="05050102010706020507" pitchFamily="18" charset="2"/>
              </a:rPr>
              <a:t>运算后的结果都在集合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zh-CN" altLang="en-US">
                <a:sym typeface="Symbol" panose="05050102010706020507" pitchFamily="18" charset="2"/>
              </a:rPr>
              <a:t>中。</a:t>
            </a:r>
            <a:r>
              <a:rPr lang="zh-CN" altLang="en-US"/>
              <a:t>若</a:t>
            </a:r>
            <a:r>
              <a:rPr lang="en-US" altLang="zh-CN"/>
              <a:t>|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G|&lt;n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，则必有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（即至少有两组结果相同；如果都不相等，则</a:t>
            </a:r>
            <a:r>
              <a:rPr lang="en-US" altLang="zh-CN"/>
              <a:t>|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G|=n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|G| = n 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，意味着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中的每个元素都不一样。</a:t>
            </a:r>
            <a:endParaRPr lang="zh-CN" altLang="en-US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632C43-1182-40EC-8377-E2262C7C051C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接下来，我们学习二元运算与一元运算在离散数学中的表示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公式法，例如：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000">
                <a:solidFill>
                  <a:srgbClr val="FF9900"/>
                </a:solidFill>
              </a:rPr>
              <a:t>o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</a:rPr>
              <a:t>y=(xy)mod 5</a:t>
            </a:r>
          </a:p>
          <a:p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</a:rPr>
              <a:t>运算表：二维表格</a:t>
            </a:r>
            <a:endParaRPr lang="en-US" altLang="zh-CN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endParaRPr lang="en-US" altLang="zh-CN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353CD4-7DFB-4B2F-B967-FA7CCF1F8DC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5562C-B440-4549-B31D-10129FADED63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群：运算可结合</a:t>
            </a:r>
            <a:r>
              <a:rPr lang="en-US" altLang="zh-CN" b="0" dirty="0"/>
              <a:t>+</a:t>
            </a:r>
            <a:r>
              <a:rPr lang="zh-CN" altLang="en-US" b="0" dirty="0"/>
              <a:t>幺元</a:t>
            </a:r>
            <a:r>
              <a:rPr lang="en-US" altLang="zh-CN" b="0" dirty="0"/>
              <a:t>+</a:t>
            </a:r>
            <a:r>
              <a:rPr lang="zh-CN" altLang="en-US" b="0" dirty="0"/>
              <a:t>逆元。</a:t>
            </a:r>
            <a:endParaRPr lang="en-US" altLang="zh-CN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群满足消去率，就意味着表中的每行每列</a:t>
            </a:r>
            <a:r>
              <a:rPr lang="zh-CN" altLang="en-US" sz="1200" b="0" dirty="0">
                <a:latin typeface="Times New Roman" panose="02020603050405020304" pitchFamily="18" charset="0"/>
              </a:rPr>
              <a:t>没有重复元素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据定理</a:t>
            </a:r>
            <a:r>
              <a:rPr lang="en-US" altLang="zh-CN" dirty="0"/>
              <a:t>4</a:t>
            </a:r>
            <a:r>
              <a:rPr lang="zh-CN" altLang="en-US" dirty="0"/>
              <a:t>可判断，左表不是群。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右表也不是群，因为没有幺元。（所在的行与列的元素排列都与表头一致）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代数系统有子代数，同样，群也有子群。</a:t>
            </a:r>
            <a:endParaRPr lang="en-US" altLang="zh-CN"/>
          </a:p>
          <a:p>
            <a:endParaRPr lang="en-US" altLang="zh-CN"/>
          </a:p>
          <a:p>
            <a:pPr eaLnBrk="1" hangingPunct="1"/>
            <a:r>
              <a:rPr lang="zh-CN" altLang="en-US"/>
              <a:t>群：运算可结合</a:t>
            </a:r>
            <a:r>
              <a:rPr lang="en-US" altLang="zh-CN"/>
              <a:t>+</a:t>
            </a:r>
            <a:r>
              <a:rPr lang="zh-CN" altLang="en-US"/>
              <a:t>幺元</a:t>
            </a:r>
            <a:r>
              <a:rPr lang="en-US" altLang="zh-CN"/>
              <a:t>+</a:t>
            </a:r>
            <a:r>
              <a:rPr lang="zh-CN" altLang="en-US"/>
              <a:t>逆元</a:t>
            </a:r>
            <a:endParaRPr lang="en-US" altLang="zh-CN"/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D781BF-1BFA-4F9B-A80F-63AFB8C6F010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群：</a:t>
            </a:r>
            <a:r>
              <a:rPr lang="zh-CN" altLang="en-US" b="1"/>
              <a:t>结合</a:t>
            </a:r>
            <a:r>
              <a:rPr lang="en-US" altLang="zh-CN"/>
              <a:t>+</a:t>
            </a:r>
            <a:r>
              <a:rPr lang="zh-CN" altLang="en-US" b="1"/>
              <a:t>幺元</a:t>
            </a:r>
            <a:r>
              <a:rPr lang="en-US" altLang="zh-CN"/>
              <a:t>+</a:t>
            </a:r>
            <a:r>
              <a:rPr lang="zh-CN" altLang="en-US" b="1"/>
              <a:t>逆元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80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C94E0E-8463-4E7D-9955-C6418D444F49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有两种重要的子群：生成子群和群的中心。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30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做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次某种运算，并不是数集中的幂。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的子群的步骤：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1)  </a:t>
            </a:r>
            <a:r>
              <a:rPr lang="zh-CN" altLang="en-US" dirty="0">
                <a:latin typeface="Times New Roman" panose="02020603050405020304" pitchFamily="18" charset="0"/>
              </a:rPr>
              <a:t>通过给出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中的元素说明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的非空子集。当</a:t>
            </a:r>
            <a:r>
              <a:rPr lang="en-US" altLang="zh-CN" dirty="0">
                <a:latin typeface="Times New Roman" panose="02020603050405020304" pitchFamily="18" charset="0"/>
              </a:rPr>
              <a:t>k=1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=a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2)  </a:t>
            </a:r>
            <a:r>
              <a:rPr lang="zh-CN" altLang="en-US" dirty="0">
                <a:latin typeface="Times New Roman" panose="02020603050405020304" pitchFamily="18" charset="0"/>
              </a:rPr>
              <a:t>任取 </a:t>
            </a:r>
            <a:r>
              <a:rPr lang="en-US" altLang="zh-CN" dirty="0">
                <a:latin typeface="Times New Roman" panose="02020603050405020304" pitchFamily="18" charset="0"/>
              </a:rPr>
              <a:t>x, y</a:t>
            </a:r>
            <a:r>
              <a:rPr lang="zh-CN" altLang="en-US" dirty="0">
                <a:latin typeface="Times New Roman" panose="02020603050405020304" pitchFamily="18" charset="0"/>
              </a:rPr>
              <a:t>属于 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，证明 </a:t>
            </a:r>
            <a:r>
              <a:rPr lang="en-US" altLang="zh-CN" dirty="0" err="1"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属于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。由前面的定理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可知，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nm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2A254F-3338-48E5-8F9A-A8E4833D98C8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生成子群，表示某个数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k</a:t>
            </a:r>
            <a:r>
              <a:rPr lang="zh-CN" altLang="en-US" dirty="0"/>
              <a:t>次运算后的结果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en-US" altLang="zh-CN" baseline="30000" dirty="0"/>
              <a:t>-1</a:t>
            </a:r>
            <a:r>
              <a:rPr lang="en-US" altLang="zh-CN" dirty="0"/>
              <a:t>=-2</a:t>
            </a:r>
            <a:r>
              <a:rPr lang="zh-CN" altLang="en-US" dirty="0"/>
              <a:t>，因此子群为</a:t>
            </a:r>
            <a:r>
              <a:rPr lang="en-US" altLang="zh-CN" dirty="0"/>
              <a:t>2Z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en-US" altLang="zh-CN" baseline="30000" dirty="0"/>
              <a:t>-1</a:t>
            </a:r>
            <a:r>
              <a:rPr lang="en-US" altLang="zh-CN" dirty="0"/>
              <a:t>=4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</a:t>
            </a:r>
            <a:r>
              <a:rPr lang="en-US" altLang="zh-CN" dirty="0"/>
              <a:t>82</a:t>
            </a:r>
            <a:r>
              <a:rPr lang="zh-CN" altLang="en-US" dirty="0"/>
              <a:t>页的表。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运算后是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运算后是</a:t>
            </a:r>
            <a:r>
              <a:rPr lang="en-US" altLang="zh-CN" dirty="0"/>
              <a:t>a</a:t>
            </a:r>
            <a:r>
              <a:rPr lang="zh-CN" altLang="en-US" dirty="0"/>
              <a:t>，然后反复，运算结果只有两个</a:t>
            </a:r>
            <a:r>
              <a:rPr lang="en-US" altLang="zh-CN" dirty="0" err="1"/>
              <a:t>e,a</a:t>
            </a:r>
            <a:r>
              <a:rPr lang="zh-CN" altLang="en-US" dirty="0"/>
              <a:t>。其他两个元素类似</a:t>
            </a:r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B28DB0-C56B-4CEF-AA2F-02A16C5EAAF6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群的中心是一个子群，该子群中的每个元素和群中的所有元素都满足交换律，即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ax=</a:t>
            </a:r>
            <a:r>
              <a:rPr lang="en-US" altLang="zh-CN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xa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。群的中心必包含幺元。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群：可</a:t>
            </a:r>
            <a:r>
              <a:rPr lang="zh-CN" altLang="en-US" dirty="0"/>
              <a:t>结合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  <a:r>
              <a:rPr lang="en-US" altLang="zh-CN" dirty="0"/>
              <a:t>+</a:t>
            </a:r>
            <a:r>
              <a:rPr lang="zh-CN" altLang="en-US" dirty="0"/>
              <a:t>逆元</a:t>
            </a:r>
            <a:endParaRPr lang="en-US" altLang="zh-CN" dirty="0"/>
          </a:p>
          <a:p>
            <a:pPr>
              <a:defRPr/>
            </a:pPr>
            <a:endParaRPr lang="en-US" altLang="zh-CN" sz="1147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的子群的步骤：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1)  </a:t>
            </a:r>
            <a:r>
              <a:rPr lang="zh-CN" altLang="en-US" dirty="0">
                <a:latin typeface="Times New Roman" panose="02020603050405020304" pitchFamily="18" charset="0"/>
              </a:rPr>
              <a:t>通过给出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中的元素说明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的非空子集</a:t>
            </a:r>
          </a:p>
          <a:p>
            <a:pPr marL="228600" indent="-228600">
              <a:buFont typeface="Wingdings" panose="05000000000000000000" pitchFamily="2" charset="2"/>
              <a:buAutoNum type="arabicParenR" startAt="2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任取 </a:t>
            </a:r>
            <a:r>
              <a:rPr lang="en-US" altLang="zh-CN" dirty="0">
                <a:latin typeface="Times New Roman" panose="02020603050405020304" pitchFamily="18" charset="0"/>
              </a:rPr>
              <a:t>x, y</a:t>
            </a:r>
            <a:r>
              <a:rPr lang="zh-CN" altLang="en-US" dirty="0">
                <a:latin typeface="Times New Roman" panose="02020603050405020304" pitchFamily="18" charset="0"/>
              </a:rPr>
              <a:t>属于 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，证明 </a:t>
            </a:r>
            <a:r>
              <a:rPr lang="en-US" altLang="zh-CN" dirty="0" err="1"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属于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）幺元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</a:rPr>
              <a:t>ex=x=</a:t>
            </a:r>
            <a:r>
              <a:rPr lang="en-US" altLang="zh-CN" dirty="0" err="1">
                <a:latin typeface="Times New Roman" panose="02020603050405020304" pitchFamily="18" charset="0"/>
              </a:rPr>
              <a:t>xe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）任取</a:t>
            </a:r>
            <a:r>
              <a:rPr lang="en-US" altLang="zh-CN" dirty="0">
                <a:latin typeface="Times New Roman" pitchFamily="18" charset="0"/>
              </a:rPr>
              <a:t>a, b∈C</a:t>
            </a:r>
            <a:r>
              <a:rPr lang="zh-CN" altLang="en-US" dirty="0">
                <a:latin typeface="Times New Roman" pitchFamily="18" charset="0"/>
              </a:rPr>
              <a:t>，要证明</a:t>
            </a:r>
            <a:r>
              <a:rPr lang="en-US" altLang="zh-CN" dirty="0">
                <a:latin typeface="Times New Roman" pitchFamily="18" charset="0"/>
              </a:rPr>
              <a:t>ab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∈C</a:t>
            </a:r>
            <a:r>
              <a:rPr lang="zh-CN" altLang="en-US" dirty="0">
                <a:latin typeface="Times New Roman" pitchFamily="18" charset="0"/>
              </a:rPr>
              <a:t>，即要证明</a:t>
            </a:r>
            <a:r>
              <a:rPr lang="en-US" altLang="zh-CN" dirty="0">
                <a:latin typeface="Times New Roman" pitchFamily="18" charset="0"/>
              </a:rPr>
              <a:t>(ab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)x =x(ab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</a:rPr>
              <a:t>。由</a:t>
            </a:r>
            <a:r>
              <a:rPr lang="en-US" altLang="zh-CN" dirty="0">
                <a:latin typeface="Times New Roman" pitchFamily="18" charset="0"/>
              </a:rPr>
              <a:t>ax=</a:t>
            </a:r>
            <a:r>
              <a:rPr lang="en-US" altLang="zh-CN" dirty="0" err="1">
                <a:latin typeface="Times New Roman" pitchFamily="18" charset="0"/>
              </a:rPr>
              <a:t>xa</a:t>
            </a:r>
            <a:r>
              <a:rPr lang="zh-CN" altLang="en-US" dirty="0">
                <a:latin typeface="Times New Roman" pitchFamily="18" charset="0"/>
              </a:rPr>
              <a:t>可推出</a:t>
            </a:r>
            <a:r>
              <a:rPr lang="en-US" altLang="zh-CN" dirty="0">
                <a:latin typeface="Times New Roman" pitchFamily="18" charset="0"/>
              </a:rPr>
              <a:t>ax</a:t>
            </a:r>
            <a:r>
              <a:rPr lang="en-US" altLang="zh-CN" baseline="30000" dirty="0">
                <a:latin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</a:rPr>
              <a:t>=x</a:t>
            </a:r>
            <a:r>
              <a:rPr lang="en-US" altLang="zh-CN" baseline="30000" dirty="0">
                <a:latin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；由</a:t>
            </a:r>
            <a:r>
              <a:rPr lang="en-US" altLang="zh-CN" dirty="0" err="1">
                <a:latin typeface="Times New Roman" pitchFamily="18" charset="0"/>
              </a:rPr>
              <a:t>bx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 err="1">
                <a:latin typeface="Times New Roman" pitchFamily="18" charset="0"/>
              </a:rPr>
              <a:t>xb</a:t>
            </a:r>
            <a:r>
              <a:rPr lang="zh-CN" altLang="en-US" dirty="0">
                <a:latin typeface="Times New Roman" pitchFamily="18" charset="0"/>
              </a:rPr>
              <a:t>可推出</a:t>
            </a:r>
            <a:r>
              <a:rPr lang="en-US" altLang="zh-CN" dirty="0">
                <a:latin typeface="Times New Roman" pitchFamily="18" charset="0"/>
              </a:rPr>
              <a:t>bx</a:t>
            </a:r>
            <a:r>
              <a:rPr lang="en-US" altLang="zh-CN" baseline="30000" dirty="0">
                <a:latin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</a:rPr>
              <a:t>=x</a:t>
            </a:r>
            <a:r>
              <a:rPr lang="en-US" altLang="zh-CN" baseline="30000" dirty="0">
                <a:latin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；（群中的每个元素都有逆元）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CE99AA-B79C-4D3E-984D-EC27E83F6502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下面我们来学习两种重要的群：循环群和置换群。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循环群：即群中的每一个元素，都由某个单一元素作</a:t>
            </a:r>
            <a:r>
              <a:rPr lang="en-US" altLang="zh-CN" dirty="0"/>
              <a:t>k</a:t>
            </a:r>
            <a:r>
              <a:rPr lang="zh-CN" altLang="en-US" dirty="0"/>
              <a:t>次运算形成。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{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Z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</a:rPr>
              <a:t>，注意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是整数，包括负整数、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和正整数。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）中，幺元是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的逆是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的逆是</a:t>
            </a:r>
            <a:r>
              <a:rPr lang="en-US" altLang="zh-CN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，都是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的生成元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）中，幺元是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等下我们会学习如何找一个循环群的生成元</a:t>
            </a:r>
            <a:endParaRPr lang="zh-CN" altLang="en-US" dirty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C645A-12A0-4582-BEE0-0DF93DCA003A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群一定包含幺元，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）是</a:t>
            </a:r>
            <a:r>
              <a:rPr lang="en-US" altLang="zh-CN" dirty="0"/>
              <a:t>n</a:t>
            </a:r>
            <a:r>
              <a:rPr lang="zh-CN" altLang="en-US" dirty="0"/>
              <a:t>阶循环群；</a:t>
            </a:r>
            <a:r>
              <a:rPr lang="en-US" altLang="zh-CN" dirty="0"/>
              <a:t>k</a:t>
            </a:r>
            <a:r>
              <a:rPr lang="zh-CN" altLang="en-US" dirty="0"/>
              <a:t>的取值是</a:t>
            </a:r>
            <a:r>
              <a:rPr lang="en-US" altLang="zh-CN" dirty="0"/>
              <a:t>0,1,2,...,n-1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）是无限循环群；</a:t>
            </a:r>
            <a:r>
              <a:rPr lang="en-US" altLang="zh-CN" dirty="0"/>
              <a:t>k</a:t>
            </a:r>
            <a:r>
              <a:rPr lang="zh-CN" altLang="en-US" dirty="0"/>
              <a:t>的取值是</a:t>
            </a:r>
            <a:r>
              <a:rPr lang="en-US" altLang="zh-CN" dirty="0"/>
              <a:t>…,-2,-1,0,1,2,…</a:t>
            </a:r>
            <a:endParaRPr lang="zh-CN" altLang="en-US" dirty="0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93E92-401D-448D-9EAF-CB5E84C8F57A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循环群的生成元，即整个群中的元素都是由生成元经过</a:t>
            </a:r>
            <a:r>
              <a:rPr lang="en-US" altLang="zh-CN" dirty="0"/>
              <a:t>k</a:t>
            </a:r>
            <a:r>
              <a:rPr lang="zh-CN" altLang="en-US" dirty="0"/>
              <a:t>次运算而得。生成元如果是幺元（运算多少次结果都只能是幺元）和零元（运算多少次结果都是零元），结果为</a:t>
            </a:r>
            <a:r>
              <a:rPr lang="en-US" altLang="zh-CN" dirty="0"/>
              <a:t>1</a:t>
            </a:r>
            <a:r>
              <a:rPr lang="zh-CN" altLang="en-US" dirty="0"/>
              <a:t>阶循环群。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例子：</a:t>
            </a:r>
            <a:endParaRPr lang="en-US" altLang="zh-CN" dirty="0"/>
          </a:p>
          <a:p>
            <a:pPr marL="228600" indent="-228600">
              <a:lnSpc>
                <a:spcPct val="105000"/>
              </a:lnSpc>
              <a:buFont typeface="Wingdings" panose="05000000000000000000" pitchFamily="2" charset="2"/>
              <a:buAutoNum type="arabicParenBoth"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整数加群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&lt;Z,+&gt; = &lt;1&gt; = &lt;-1&gt;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(2) </a:t>
            </a:r>
            <a:r>
              <a:rPr lang="zh-CN" altLang="en-US" dirty="0">
                <a:solidFill>
                  <a:schemeClr val="bg2"/>
                </a:solidFill>
              </a:rPr>
              <a:t>模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&gt; = &lt;1&gt; = &lt;5&gt;</a:t>
            </a:r>
            <a:endParaRPr lang="zh-CN" altLang="en-US" dirty="0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608CB2-ED70-4115-8952-DE2D9E11FABD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阶循环群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的生成元当且仅当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是小于</a:t>
            </a:r>
            <a:r>
              <a:rPr lang="en-US" altLang="zh-CN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且与</a:t>
            </a:r>
            <a:r>
              <a:rPr lang="en-US" altLang="zh-CN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互质的正整数。（确定了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后，要再找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无限循环群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两个生成元。</a:t>
            </a:r>
            <a:r>
              <a:rPr lang="zh-CN" altLang="en-US" dirty="0"/>
              <a:t>（先求幺元，再求运算的基本因子及其逆元）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4B729B-EA9E-4D42-8658-AA18D17594EB}" type="slidenum">
              <a:rPr lang="en-US" altLang="zh-CN" smtClean="0"/>
              <a:pPr/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b=(a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)-(a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∩b)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b=b</a:t>
            </a: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bb=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2932E2-2257-4D20-B475-9EE4881B78A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）子群</a:t>
            </a:r>
            <a:r>
              <a:rPr lang="en-US" altLang="zh-CN" dirty="0"/>
              <a:t>{e}</a:t>
            </a:r>
            <a:r>
              <a:rPr lang="zh-CN" altLang="en-US" dirty="0"/>
              <a:t>，只包含一个元素</a:t>
            </a:r>
            <a:r>
              <a:rPr lang="en-US" altLang="zh-CN" dirty="0"/>
              <a:t>e</a:t>
            </a:r>
            <a:r>
              <a:rPr lang="zh-CN" altLang="en-US" dirty="0"/>
              <a:t>，是</a:t>
            </a:r>
            <a:r>
              <a:rPr lang="en-US" altLang="zh-CN" dirty="0"/>
              <a:t>1</a:t>
            </a:r>
            <a:r>
              <a:rPr lang="zh-CN" altLang="en-US" dirty="0"/>
              <a:t>阶循环群，不是无限循环群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）对于循环群来说，</a:t>
            </a:r>
            <a:r>
              <a:rPr lang="en-US" altLang="zh-CN" dirty="0"/>
              <a:t>n</a:t>
            </a:r>
            <a:r>
              <a:rPr lang="zh-CN" altLang="en-US" dirty="0"/>
              <a:t>有几个正因子，就有几个子群。</a:t>
            </a:r>
            <a:endParaRPr lang="en-US" altLang="zh-CN" dirty="0"/>
          </a:p>
          <a:p>
            <a:r>
              <a:rPr lang="en-US" altLang="zh-CN" dirty="0"/>
              <a:t>       d</a:t>
            </a:r>
            <a:r>
              <a:rPr lang="zh-CN" altLang="en-US" dirty="0"/>
              <a:t>阶子群，即该子群包含</a:t>
            </a:r>
            <a:r>
              <a:rPr lang="en-US" altLang="zh-CN" dirty="0"/>
              <a:t>d</a:t>
            </a:r>
            <a:r>
              <a:rPr lang="zh-CN" altLang="en-US" dirty="0"/>
              <a:t>个不同元素，每个元素由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n/d</a:t>
            </a:r>
            <a:r>
              <a:rPr lang="zh-CN" altLang="en-US" dirty="0">
                <a:latin typeface="Times New Roman" panose="02020603050405020304" pitchFamily="18" charset="0"/>
              </a:rPr>
              <a:t>经过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次（</a:t>
            </a:r>
            <a:r>
              <a:rPr lang="en-US" altLang="zh-CN" dirty="0">
                <a:latin typeface="Times New Roman" panose="02020603050405020304" pitchFamily="18" charset="0"/>
              </a:rPr>
              <a:t>k&lt;=d</a:t>
            </a:r>
            <a:r>
              <a:rPr lang="zh-CN" altLang="en-US" dirty="0">
                <a:latin typeface="Times New Roman" panose="02020603050405020304" pitchFamily="18" charset="0"/>
              </a:rPr>
              <a:t>）运算而得</a:t>
            </a:r>
            <a:endParaRPr lang="zh-CN" altLang="en-US" dirty="0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E45ED4-A1E0-4ACF-B81D-2DD378385548}" type="slidenum">
              <a:rPr lang="en-US" altLang="zh-CN" smtClean="0"/>
              <a:pPr/>
              <a:t>112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0</a:t>
            </a:r>
            <a:r>
              <a:rPr lang="zh-CN" altLang="en-US" dirty="0"/>
              <a:t>是幺元，</a:t>
            </a:r>
            <a:r>
              <a:rPr lang="en-US" altLang="zh-CN" dirty="0"/>
              <a:t>{0}</a:t>
            </a:r>
            <a:r>
              <a:rPr lang="zh-CN" altLang="en-US" dirty="0"/>
              <a:t>是一阶子群。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）若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阶循环群，则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的生成元当且仅当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是小于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且与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互质的正整数。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&gt; =&lt;1&gt;=&lt;5&gt;=&lt;7&gt;=&lt;11&gt;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，这里我们通常选择最简单的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&lt;1&gt;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。若选择其他几个结果也是一样的。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阶子群只有一个元素，就是幺元，不用额外计算。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d=4</a:t>
            </a:r>
            <a:r>
              <a:rPr lang="zh-CN" altLang="en-US" dirty="0"/>
              <a:t>，则该子群包含</a:t>
            </a:r>
            <a:r>
              <a:rPr lang="en-US" altLang="zh-CN" dirty="0"/>
              <a:t>4</a:t>
            </a:r>
            <a:r>
              <a:rPr lang="zh-CN" altLang="en-US" dirty="0"/>
              <a:t>个元素，由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n/d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en-US" altLang="zh-CN" baseline="30000" dirty="0">
                <a:latin typeface="Times New Roman" panose="02020603050405020304" pitchFamily="18" charset="0"/>
              </a:rPr>
              <a:t>12/4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  <a:r>
              <a:rPr lang="zh-CN" altLang="en-US" dirty="0">
                <a:latin typeface="Times New Roman" panose="02020603050405020304" pitchFamily="18" charset="0"/>
              </a:rPr>
              <a:t>，然后由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分别作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次运算而得</a:t>
            </a:r>
            <a:endParaRPr lang="zh-CN" altLang="en-US" dirty="0"/>
          </a:p>
        </p:txBody>
      </p:sp>
      <p:sp>
        <p:nvSpPr>
          <p:cNvPr id="198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81B96B-5302-4EB2-B5C2-93ED857A0774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0156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除了循环群外，另一种重要的群就是置换群。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从排列组合可知，</a:t>
            </a:r>
            <a:r>
              <a:rPr lang="en-US" altLang="zh-CN" dirty="0"/>
              <a:t>n</a:t>
            </a:r>
            <a:r>
              <a:rPr lang="zh-CN" altLang="en-US" dirty="0"/>
              <a:t>个不同元素有</a:t>
            </a:r>
            <a:r>
              <a:rPr lang="en-US" altLang="zh-CN" dirty="0"/>
              <a:t>n! </a:t>
            </a:r>
            <a:r>
              <a:rPr lang="zh-CN" altLang="en-US" dirty="0"/>
              <a:t>种排列方法，所以</a:t>
            </a:r>
            <a:r>
              <a:rPr lang="en-US" altLang="zh-CN" dirty="0"/>
              <a:t>S</a:t>
            </a:r>
            <a:r>
              <a:rPr lang="zh-CN" altLang="en-US" dirty="0"/>
              <a:t>上有</a:t>
            </a:r>
            <a:r>
              <a:rPr lang="en-US" altLang="zh-CN" dirty="0"/>
              <a:t>n!</a:t>
            </a:r>
            <a:r>
              <a:rPr lang="zh-CN" altLang="en-US" dirty="0"/>
              <a:t>个置换。置换就是</a:t>
            </a:r>
            <a:r>
              <a:rPr lang="en-US" altLang="zh-CN" dirty="0"/>
              <a:t>S</a:t>
            </a:r>
            <a:r>
              <a:rPr lang="zh-CN" altLang="en-US" dirty="0"/>
              <a:t>上的一个双射函数。注意：值域仍然在</a:t>
            </a:r>
            <a:r>
              <a:rPr lang="en-US" altLang="zh-CN" dirty="0"/>
              <a:t>S</a:t>
            </a:r>
            <a:r>
              <a:rPr lang="zh-CN" altLang="en-US" dirty="0"/>
              <a:t>上。</a:t>
            </a:r>
          </a:p>
          <a:p>
            <a:endParaRPr lang="zh-CN" altLang="en-US" dirty="0"/>
          </a:p>
          <a:p>
            <a:r>
              <a:rPr lang="zh-CN" altLang="en-US" dirty="0"/>
              <a:t>函数可以写通式，也可以用穷举法表示。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00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7B53E-D202-42ED-9401-73E3D3D50110}" type="slidenum">
              <a:rPr lang="en-US" altLang="zh-CN" smtClean="0"/>
              <a:pPr/>
              <a:t>115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BB97BB-C4E4-414F-96F5-C9E8A7878FC8}" type="slidenum">
              <a:rPr lang="en-US" altLang="zh-CN" smtClean="0"/>
              <a:pPr/>
              <a:t>116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阶轮换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/>
              <a:t>：就是括号中的每个</a:t>
            </a:r>
            <a:r>
              <a:rPr lang="en-US" altLang="zh-CN"/>
              <a:t>i</a:t>
            </a:r>
            <a:r>
              <a:rPr lang="zh-CN" altLang="en-US"/>
              <a:t>都对应排在它后面的数，最后一个元素对应第一个元素。然后</a:t>
            </a:r>
            <a:r>
              <a:rPr lang="en-US" altLang="zh-CN"/>
              <a:t>S</a:t>
            </a:r>
            <a:r>
              <a:rPr lang="zh-CN" altLang="en-US"/>
              <a:t>中的其他元素保持不变。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轮换不需要包括所有的元素，可以是集合中的一部分元素参加，其他元素保持不变。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对换是轮换的一种特例，即只有两个元素进行了对换，其他元素都保持不变。</a:t>
            </a:r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BCBA53-1F99-4756-85DF-79C5F89D4E5F}" type="slidenum">
              <a:rPr lang="en-US" altLang="zh-CN" smtClean="0"/>
              <a:pPr/>
              <a:t>117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当映射结果已知，而变换过程（函数）未知时，可通过将</a:t>
            </a:r>
            <a:r>
              <a:rPr lang="en-US" altLang="zh-CN"/>
              <a:t>n</a:t>
            </a:r>
            <a:r>
              <a:rPr lang="zh-CN" altLang="en-US"/>
              <a:t>元置换分解为轮换的方式，求出具体的变换过程，即函数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DDECE7-50D2-446C-88E8-78CC8B2855E8}" type="slidenum">
              <a:rPr lang="en-US" altLang="zh-CN" smtClean="0"/>
              <a:pPr/>
              <a:t>118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σ1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2  3  6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2  3  6   1</a:t>
            </a:r>
          </a:p>
          <a:p>
            <a:r>
              <a:rPr lang="el-GR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σ2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4</a:t>
            </a:r>
          </a:p>
          <a:p>
            <a:r>
              <a:rPr lang="el-GR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3=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7  8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8  7</a:t>
            </a: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因此，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σ=σ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 </a:t>
            </a:r>
            <a:r>
              <a:rPr lang="en-US" altLang="zh-CN" dirty="0">
                <a:latin typeface="Times New Roman" panose="02020603050405020304" pitchFamily="18" charset="0"/>
              </a:rPr>
              <a:t>=σ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</a:p>
          <a:p>
            <a:endParaRPr lang="en-US" altLang="zh-CN" baseline="-250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阶轮换意味着一个元素映射到它自己，即没有变化。</a:t>
            </a:r>
            <a:endParaRPr lang="zh-CN" altLang="en-US" dirty="0"/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BF2F93-39EC-437B-AB24-9A719D103FA3}" type="slidenum">
              <a:rPr lang="en-US" altLang="zh-CN" smtClean="0"/>
              <a:pPr/>
              <a:t>119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2607F8-D1B4-4A6D-A797-80DBEC091B89}" type="slidenum">
              <a:rPr lang="en-US" altLang="zh-CN" smtClean="0"/>
              <a:pPr/>
              <a:t>120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两个</a:t>
            </a:r>
            <a:r>
              <a:rPr lang="en-US" altLang="zh-CN" dirty="0"/>
              <a:t>n</a:t>
            </a:r>
            <a:r>
              <a:rPr lang="zh-CN" altLang="en-US" dirty="0"/>
              <a:t>元置换的乘法就是函数的复合运算，比如</a:t>
            </a:r>
            <a:r>
              <a:rPr lang="el-GR" altLang="zh-CN" dirty="0"/>
              <a:t>στ</a:t>
            </a:r>
            <a:r>
              <a:rPr lang="zh-CN" altLang="en-US" dirty="0"/>
              <a:t>，计算的时候是先做</a:t>
            </a:r>
            <a:r>
              <a:rPr lang="el-GR" altLang="zh-CN" dirty="0"/>
              <a:t>τ</a:t>
            </a:r>
            <a:r>
              <a:rPr lang="zh-CN" altLang="en-US" dirty="0"/>
              <a:t>，再做</a:t>
            </a:r>
            <a:r>
              <a:rPr lang="el-GR" altLang="zh-CN" dirty="0"/>
              <a:t>σ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逆运算：就是值域变定义域，定义域变值域。（即上下两行交换位置）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l-GR" altLang="zh-CN" dirty="0"/>
              <a:t>σ=(1 5 </a:t>
            </a:r>
            <a:r>
              <a:rPr lang="en-US" altLang="zh-CN" dirty="0"/>
              <a:t>4</a:t>
            </a:r>
            <a:r>
              <a:rPr lang="el-GR" altLang="zh-CN" dirty="0"/>
              <a:t>) (</a:t>
            </a:r>
            <a:r>
              <a:rPr lang="en-US" altLang="zh-CN" dirty="0"/>
              <a:t>2 3</a:t>
            </a:r>
            <a:r>
              <a:rPr lang="el-GR" altLang="zh-CN" dirty="0"/>
              <a:t>)</a:t>
            </a:r>
            <a:r>
              <a:rPr lang="zh-CN" altLang="en-US" dirty="0"/>
              <a:t>，</a:t>
            </a:r>
            <a:r>
              <a:rPr lang="el-GR" altLang="zh-CN" dirty="0"/>
              <a:t>τ=(1</a:t>
            </a:r>
            <a:r>
              <a:rPr lang="en-US" altLang="zh-CN" dirty="0"/>
              <a:t> 4 2 3</a:t>
            </a:r>
            <a:r>
              <a:rPr lang="el-GR" altLang="zh-CN" dirty="0"/>
              <a:t>) 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dirty="0"/>
              <a:t>στ=(1 5 </a:t>
            </a:r>
            <a:r>
              <a:rPr lang="en-US" altLang="zh-CN" dirty="0"/>
              <a:t>4</a:t>
            </a:r>
            <a:r>
              <a:rPr lang="el-GR" altLang="zh-CN" dirty="0"/>
              <a:t>) (</a:t>
            </a:r>
            <a:r>
              <a:rPr lang="en-US" altLang="zh-CN" dirty="0"/>
              <a:t>2 3</a:t>
            </a:r>
            <a:r>
              <a:rPr lang="el-GR" altLang="zh-CN" b="0" dirty="0">
                <a:solidFill>
                  <a:srgbClr val="0070C0"/>
                </a:solidFill>
              </a:rPr>
              <a:t>)</a:t>
            </a:r>
            <a:r>
              <a:rPr lang="el-GR" altLang="zh-CN" b="1" dirty="0">
                <a:solidFill>
                  <a:srgbClr val="0070C0"/>
                </a:solidFill>
              </a:rPr>
              <a:t>(1</a:t>
            </a:r>
            <a:r>
              <a:rPr lang="en-US" altLang="zh-CN" b="1" dirty="0">
                <a:solidFill>
                  <a:srgbClr val="0070C0"/>
                </a:solidFill>
              </a:rPr>
              <a:t> 4 2 3</a:t>
            </a:r>
            <a:r>
              <a:rPr lang="el-GR" altLang="zh-CN" b="1" dirty="0">
                <a:solidFill>
                  <a:srgbClr val="0070C0"/>
                </a:solidFill>
              </a:rPr>
              <a:t>) </a:t>
            </a:r>
            <a:r>
              <a:rPr lang="zh-CN" altLang="en-US" dirty="0"/>
              <a:t>，可直接利用这个式子求运算后的结果。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比如：在</a:t>
            </a:r>
            <a:r>
              <a:rPr lang="el-GR" altLang="zh-CN" dirty="0"/>
              <a:t>τ</a:t>
            </a:r>
            <a:r>
              <a:rPr lang="zh-CN" altLang="en-US" dirty="0"/>
              <a:t>中，</a:t>
            </a:r>
            <a:r>
              <a:rPr lang="en-US" altLang="zh-CN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4</a:t>
            </a:r>
            <a:r>
              <a:rPr lang="zh-CN" altLang="en-US" dirty="0"/>
              <a:t>；在</a:t>
            </a:r>
            <a:r>
              <a:rPr lang="el-GR" altLang="zh-CN" dirty="0"/>
              <a:t>σ</a:t>
            </a:r>
            <a:r>
              <a:rPr lang="zh-CN" altLang="en-US" dirty="0"/>
              <a:t>中，</a:t>
            </a:r>
            <a:r>
              <a:rPr lang="en-US" altLang="zh-CN" dirty="0"/>
              <a:t>4</a:t>
            </a:r>
            <a:r>
              <a:rPr lang="zh-CN" altLang="en-US" dirty="0"/>
              <a:t>对应</a:t>
            </a:r>
            <a:r>
              <a:rPr lang="en-US" altLang="zh-CN" dirty="0"/>
              <a:t>1</a:t>
            </a:r>
            <a:r>
              <a:rPr lang="zh-CN" altLang="en-US" dirty="0"/>
              <a:t>，运算后得：</a:t>
            </a:r>
            <a:r>
              <a:rPr lang="en-US" altLang="zh-CN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又比如：在</a:t>
            </a:r>
            <a:r>
              <a:rPr lang="el-GR" altLang="zh-CN" dirty="0"/>
              <a:t>τ</a:t>
            </a:r>
            <a:r>
              <a:rPr lang="zh-CN" altLang="en-US" dirty="0"/>
              <a:t>中，</a:t>
            </a:r>
            <a:r>
              <a:rPr lang="en-US" altLang="zh-CN" dirty="0"/>
              <a:t>5</a:t>
            </a:r>
            <a:r>
              <a:rPr lang="zh-CN" altLang="en-US" dirty="0"/>
              <a:t>没有出现，表示</a:t>
            </a:r>
            <a:r>
              <a:rPr lang="en-US" altLang="zh-CN" dirty="0"/>
              <a:t>5</a:t>
            </a:r>
            <a:r>
              <a:rPr lang="zh-CN" altLang="en-US" dirty="0"/>
              <a:t>对应</a:t>
            </a:r>
            <a:r>
              <a:rPr lang="en-US" altLang="zh-CN" dirty="0"/>
              <a:t>5</a:t>
            </a:r>
            <a:r>
              <a:rPr lang="zh-CN" altLang="en-US" dirty="0"/>
              <a:t>；在</a:t>
            </a:r>
            <a:r>
              <a:rPr lang="el-GR" altLang="zh-CN" dirty="0"/>
              <a:t>σ</a:t>
            </a:r>
            <a:r>
              <a:rPr lang="zh-CN" altLang="en-US" dirty="0"/>
              <a:t>中，</a:t>
            </a:r>
            <a:r>
              <a:rPr lang="en-US" altLang="zh-CN" dirty="0"/>
              <a:t>5</a:t>
            </a:r>
            <a:r>
              <a:rPr lang="zh-CN" altLang="en-US" dirty="0"/>
              <a:t>对应</a:t>
            </a:r>
            <a:r>
              <a:rPr lang="en-US" altLang="zh-CN" dirty="0"/>
              <a:t>4</a:t>
            </a:r>
            <a:r>
              <a:rPr lang="zh-CN" altLang="en-US" dirty="0"/>
              <a:t>，运算后得：</a:t>
            </a:r>
            <a:r>
              <a:rPr lang="en-US" altLang="zh-CN" dirty="0"/>
              <a:t>5</a:t>
            </a:r>
            <a:r>
              <a:rPr lang="zh-CN" altLang="en-US" dirty="0"/>
              <a:t>对应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恒等置换（</a:t>
            </a:r>
            <a:r>
              <a:rPr lang="en-US" altLang="zh-CN" dirty="0"/>
              <a:t>1</a:t>
            </a:r>
            <a:r>
              <a:rPr lang="zh-CN" altLang="en-US" dirty="0"/>
              <a:t>）指的是原来的元素不变的情况，比如</a:t>
            </a:r>
            <a:r>
              <a:rPr lang="en-US" altLang="zh-CN" dirty="0"/>
              <a:t>1-1</a:t>
            </a:r>
            <a:r>
              <a:rPr lang="zh-CN" altLang="en-US" dirty="0"/>
              <a:t>，</a:t>
            </a:r>
            <a:r>
              <a:rPr lang="en-US" altLang="zh-CN" dirty="0"/>
              <a:t>2-2</a:t>
            </a:r>
            <a:r>
              <a:rPr lang="zh-CN" altLang="en-US" dirty="0"/>
              <a:t>，等等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是一个集合，里面的每个元素都是一种置换。每种置换都有逆元。</a:t>
            </a:r>
            <a:r>
              <a:rPr lang="en-US" altLang="zh-CN" dirty="0"/>
              <a:t>S</a:t>
            </a:r>
            <a:r>
              <a:rPr lang="zh-CN" altLang="en-US" dirty="0"/>
              <a:t>上有</a:t>
            </a:r>
            <a:r>
              <a:rPr lang="en-US" altLang="zh-CN" dirty="0"/>
              <a:t>n!</a:t>
            </a:r>
            <a:r>
              <a:rPr lang="zh-CN" altLang="en-US" dirty="0"/>
              <a:t>个置换</a:t>
            </a:r>
            <a:r>
              <a:rPr lang="zh-CN" altLang="en-US" dirty="0">
                <a:latin typeface="Times New Roman" panose="02020603050405020304" pitchFamily="18" charset="0"/>
              </a:rPr>
              <a:t>，写的时候要注意写全（恒等置换；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个元素间的置换；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个元素间的置换；</a:t>
            </a:r>
            <a:r>
              <a:rPr lang="en-US" altLang="zh-CN" dirty="0">
                <a:latin typeface="Times New Roman" panose="02020603050405020304" pitchFamily="18" charset="0"/>
              </a:rPr>
              <a:t>…n</a:t>
            </a:r>
            <a:r>
              <a:rPr lang="zh-CN" altLang="en-US" dirty="0">
                <a:latin typeface="Times New Roman" panose="02020603050405020304" pitchFamily="18" charset="0"/>
              </a:rPr>
              <a:t>个元素间的置换）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BFDF2B-6395-4D9D-81E5-4954A11403B0}" type="slidenum">
              <a:rPr lang="en-US" altLang="zh-CN" smtClean="0"/>
              <a:pPr/>
              <a:t>121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EEB00-A70B-4011-9953-5B69C74C5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1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FD6F-750C-4AED-A9DD-D2338B24D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FB895-EC36-4E7A-8E42-355FCF754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0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569D-B785-4FE8-BECB-48F45B411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06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9A648-C92C-4A7D-A9E9-88F1764FC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6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A7DA-E7DA-4BF9-8E2F-75A6E0629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01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D4712-773E-480E-AB30-6771104FE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73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37DA-8C51-4B7B-B9F5-108E05BA8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562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D364-3951-4398-BF9F-C59A11772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25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5B774-E784-438B-A69B-6DDFF406F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883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BD68E-E469-40C7-BEDC-F6104EDF4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4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77DF-095C-4673-B342-2F733FE8D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483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C2758-6C2C-45EF-93B5-4FEBF394E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23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B2D2-69CF-49C3-98F1-1BE6D1C5C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140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0BDB-9117-4A81-8B48-4229033B7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370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59759-F938-4F3D-B524-7C999A143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878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460E9-5D4A-4723-82D0-0B0C0801E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51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4F00-8243-471B-B86B-A727FBCCF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6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E076D-6E3D-4E94-9C68-ECF9BCEF2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9768B-FCEB-47C5-90F2-7AAFEB883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99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D04E7-FFC9-4051-88DE-A80CA82E9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8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E14BC-B4D1-461E-8F35-19AED2AB2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84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AB171-C96D-4E52-A483-EACE807F4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8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A6312-345D-4D03-9CF6-6F50728DD1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1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3CB63-315D-4561-9B80-8B5C25692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4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C92918D-9D34-46CF-8865-DBDB909205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61E9E8C-C466-462A-B9E1-54E3B4D40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8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0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1.bin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43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1.w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image" Target="../media/image24.wmf"/><Relationship Id="rId3" Type="http://schemas.openxmlformats.org/officeDocument/2006/relationships/notesSlide" Target="../notesSlides/notesSlide48.xml"/><Relationship Id="rId21" Type="http://schemas.openxmlformats.org/officeDocument/2006/relationships/image" Target="../media/image15.w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4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33" Type="http://schemas.openxmlformats.org/officeDocument/2006/relationships/image" Target="../media/image21.wmf"/><Relationship Id="rId38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9.wmf"/><Relationship Id="rId41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3.wmf"/><Relationship Id="rId40" Type="http://schemas.openxmlformats.org/officeDocument/2006/relationships/oleObject" Target="../embeddings/oleObject23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4.wmf"/><Relationship Id="rId31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2.wmf"/><Relationship Id="rId43" Type="http://schemas.openxmlformats.org/officeDocument/2006/relationships/image" Target="../media/image2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7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AFFE77A-F86B-40DE-9669-A16F26F97CD4}" type="slidenum">
              <a:rPr lang="en-US" altLang="zh-CN" smtClean="0">
                <a:latin typeface="Arial Black" panose="020B0A04020102020204" pitchFamily="34" charset="0"/>
              </a:rPr>
              <a:pPr algn="ctr"/>
              <a:t>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代数系统简介</a:t>
            </a:r>
            <a:endParaRPr lang="en-US" altLang="zh-CN" b="1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/>
              <a:t>9.1 </a:t>
            </a:r>
            <a:r>
              <a:rPr lang="zh-CN" altLang="en-US" b="1" dirty="0"/>
              <a:t>二元运算及其性质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9.2 </a:t>
            </a:r>
            <a:r>
              <a:rPr lang="zh-CN" altLang="en-US" b="1" dirty="0"/>
              <a:t>代数系统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9.3 </a:t>
            </a:r>
            <a:r>
              <a:rPr lang="zh-CN" altLang="en-US" b="1" dirty="0"/>
              <a:t>几个典型的代数系统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77C5B-9729-4CD5-A99A-72193D540BF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343102" name="Group 62"/>
          <p:cNvGraphicFramePr>
            <a:graphicFrameLocks noGrp="1"/>
          </p:cNvGraphicFramePr>
          <p:nvPr>
            <p:ph idx="1"/>
          </p:nvPr>
        </p:nvGraphicFramePr>
        <p:xfrm>
          <a:off x="571500" y="2143125"/>
          <a:ext cx="7777163" cy="4103688"/>
        </p:xfrm>
        <a:graphic>
          <a:graphicData uri="http://schemas.openxmlformats.org/drawingml/2006/table">
            <a:tbl>
              <a:tblPr/>
              <a:tblGrid>
                <a:gridCol w="890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46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5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69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宋体" pitchFamily="2" charset="-12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ˎ̥" charset="0"/>
                        <a:cs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70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宋体" pitchFamily="2" charset="-122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Times New Roman" pitchFamily="18" charset="0"/>
                          <a:sym typeface="Symbol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. . .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ˎ̥" charset="0"/>
                          <a:cs typeface="宋体" pitchFamily="2" charset="-122"/>
                          <a:sym typeface="Symbol" pitchFamily="18" charset="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ˎ̥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296863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29" name="矩形 4"/>
          <p:cNvSpPr>
            <a:spLocks noChangeArrowheads="1"/>
          </p:cNvSpPr>
          <p:nvPr/>
        </p:nvSpPr>
        <p:spPr bwMode="auto">
          <a:xfrm>
            <a:off x="323528" y="1310541"/>
            <a:ext cx="91124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运算表法：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（表示有穷集上的一元和二元运算）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332656"/>
            <a:ext cx="754062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二元与一元运算的表示（续）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39F6B9-4915-48E6-9355-01DDFE60B61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title"/>
          </p:nvPr>
        </p:nvSpPr>
        <p:spPr>
          <a:xfrm>
            <a:off x="355600" y="-59961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群方程存在唯一解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355600" y="1430155"/>
            <a:ext cx="7940675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为群，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，方程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ax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和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ya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在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中有解且仅有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惟一解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。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/>
            </a:r>
            <a:br>
              <a:rPr lang="en-US" altLang="zh-CN" sz="2800" b="1" dirty="0">
                <a:latin typeface="Times New Roman" pitchFamily="18" charset="0"/>
                <a:sym typeface="Symbol" pitchFamily="18" charset="2"/>
              </a:rPr>
            </a:b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ax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的解。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sz="28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ya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的唯一解。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3399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({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}),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，其中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为对称差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群方程</a:t>
            </a:r>
            <a:b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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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的解为：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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}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，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</a:t>
            </a:r>
            <a:endParaRPr lang="en-US" altLang="zh-CN" sz="28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A9DE9-E124-45A4-852F-57E2A927F5D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消去律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7921625" cy="280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适合消去律，即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ca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阶群，令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=1,2,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，证明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7199" y="4221088"/>
            <a:ext cx="7921625" cy="223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由群中运算的封闭性有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即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。必有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使得：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由消去律得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0EBB6F-FBE8-47D9-A756-4D52F2CFDF2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7" y="80267"/>
            <a:ext cx="8229600" cy="1041001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运算表排列规则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7050" y="1445665"/>
            <a:ext cx="8135937" cy="2087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设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有限群</a:t>
            </a:r>
            <a:r>
              <a:rPr lang="zh-CN" altLang="en-US" sz="2800" b="1" dirty="0"/>
              <a:t>，则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/>
              <a:t>的运算表中每行每列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都是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中元素的一个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置换</a:t>
            </a:r>
            <a:r>
              <a:rPr lang="zh-CN" altLang="en-US" sz="2800" b="1" dirty="0"/>
              <a:t>，且不同的行（或列）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的置换都不相同。</a:t>
            </a:r>
            <a:endParaRPr lang="en-US" altLang="zh-CN" sz="28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必要条件</a:t>
            </a:r>
            <a:r>
              <a:rPr lang="zh-CN" altLang="en-US" sz="2800" b="1" dirty="0"/>
              <a:t>，用于判断一个运算表不是群。</a:t>
            </a:r>
            <a:endParaRPr lang="en-US" altLang="zh-CN" sz="2800" b="1" dirty="0"/>
          </a:p>
        </p:txBody>
      </p:sp>
      <p:graphicFrame>
        <p:nvGraphicFramePr>
          <p:cNvPr id="350295" name="Group 87"/>
          <p:cNvGraphicFramePr>
            <a:graphicFrameLocks noGrp="1"/>
          </p:cNvGraphicFramePr>
          <p:nvPr>
            <p:ph sz="quarter" idx="2"/>
          </p:nvPr>
        </p:nvGraphicFramePr>
        <p:xfrm>
          <a:off x="1428750" y="3857625"/>
          <a:ext cx="2374900" cy="2230484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b  c   d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2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</a:t>
                      </a: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   d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 c  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  d   b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  b   a  c  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296" name="Group 88"/>
          <p:cNvGraphicFramePr>
            <a:graphicFrameLocks noGrp="1"/>
          </p:cNvGraphicFramePr>
          <p:nvPr>
            <p:ph sz="quarter" idx="3"/>
          </p:nvPr>
        </p:nvGraphicFramePr>
        <p:xfrm>
          <a:off x="4286250" y="3857625"/>
          <a:ext cx="2376488" cy="2230484"/>
        </p:xfrm>
        <a:graphic>
          <a:graphicData uri="http://schemas.openxmlformats.org/drawingml/2006/table">
            <a:tbl>
              <a:tblPr/>
              <a:tblGrid>
                <a:gridCol w="636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b  c   d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2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</a:t>
                      </a: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b   c  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  d   a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  c   d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d  a   b  c  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1B8F7D-4273-4FC4-9662-2F15C9675F2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子群的定义</a:t>
            </a:r>
          </a:p>
        </p:txBody>
      </p:sp>
      <p:sp>
        <p:nvSpPr>
          <p:cNvPr id="177156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80137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中的运算构成群，则称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的子群，且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真子群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，记作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7157" name="Text Box 6"/>
          <p:cNvSpPr txBox="1">
            <a:spLocks noChangeArrowheads="1"/>
          </p:cNvSpPr>
          <p:nvPr/>
        </p:nvSpPr>
        <p:spPr bwMode="auto">
          <a:xfrm>
            <a:off x="611188" y="3500438"/>
            <a:ext cx="7653337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实例：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是自然数）是整数加群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,+&gt;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的子群。当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≠1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的真子群。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说明：对任何群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都存在子群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都是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的子群，称为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平凡子群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9A14B5-99B5-4769-A27E-40B5414D360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-59961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子群判定定理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7" y="1445093"/>
            <a:ext cx="7991475" cy="38877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判定定理：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的子群当且仅当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的子群的步骤：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通过给出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中的元素说明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的非空子集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 y</a:t>
            </a:r>
            <a:r>
              <a:rPr lang="zh-CN" altLang="en-US" sz="2800" b="1" dirty="0">
                <a:latin typeface="Times New Roman" panose="02020603050405020304" pitchFamily="18" charset="0"/>
              </a:rPr>
              <a:t>属于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，证明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xy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属于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9FD47-5F6E-4D17-93D5-988FC2B60B9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重要子群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6" y="3501008"/>
            <a:ext cx="7993062" cy="4824412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证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首先由 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=a ∈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zh-CN" altLang="en-US" sz="2800" b="1" dirty="0">
                <a:latin typeface="Times New Roman" pitchFamily="18" charset="0"/>
              </a:rPr>
              <a:t>，可知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≠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15000"/>
              </a:lnSpc>
              <a:buNone/>
              <a:defRPr/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任取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m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latin typeface="Times New Roman" pitchFamily="18" charset="0"/>
              </a:rPr>
              <a:t>∈&lt;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zh-CN" altLang="en-US" sz="2800" b="1" dirty="0">
                <a:latin typeface="Times New Roman" pitchFamily="18" charset="0"/>
              </a:rPr>
              <a:t>，则</a:t>
            </a:r>
            <a:br>
              <a:rPr lang="zh-CN" altLang="en-US" sz="2800" b="1" dirty="0">
                <a:latin typeface="Times New Roman" pitchFamily="18" charset="0"/>
              </a:rPr>
            </a:br>
            <a:r>
              <a:rPr lang="zh-CN" altLang="en-US" sz="2800" b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m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m 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baseline="30000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baseline="30000" dirty="0" err="1">
                <a:latin typeface="Times New Roman" pitchFamily="18" charset="0"/>
              </a:rPr>
              <a:t>l</a:t>
            </a:r>
            <a:r>
              <a:rPr lang="en-US" altLang="zh-CN" sz="2800" b="1" i="1" baseline="30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30000" dirty="0" err="1">
                <a:latin typeface="Times New Roman" pitchFamily="18" charset="0"/>
              </a:rPr>
              <a:t>m</a:t>
            </a:r>
            <a:r>
              <a:rPr lang="en-US" altLang="zh-CN" sz="2800" b="1" baseline="30000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baseline="30000" dirty="0" err="1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∈&lt;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根据判定定理可知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&gt;≤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r>
              <a:rPr lang="en-US" altLang="zh-CN" b="1" dirty="0">
                <a:latin typeface="Times New Roman" pitchFamily="18" charset="0"/>
              </a:rPr>
              <a:t>    </a:t>
            </a:r>
            <a:endParaRPr lang="en-US" altLang="zh-CN" b="1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A64B211-CF34-429A-A353-A116ADA1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7" y="1371600"/>
            <a:ext cx="7993062" cy="194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生成子群</a:t>
            </a: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</a:rPr>
              <a:t>       </a:t>
            </a:r>
            <a:r>
              <a:rPr lang="zh-CN" altLang="en-US" sz="2800" b="1" kern="0" dirty="0">
                <a:latin typeface="Times New Roman" pitchFamily="18" charset="0"/>
              </a:rPr>
              <a:t>设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为群，</a:t>
            </a:r>
            <a:r>
              <a:rPr lang="en-US" altLang="zh-CN" sz="2800" b="1" i="1" kern="0" dirty="0" err="1">
                <a:latin typeface="Times New Roman" pitchFamily="18" charset="0"/>
              </a:rPr>
              <a:t>a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G</a:t>
            </a:r>
            <a:r>
              <a:rPr lang="zh-CN" altLang="en-US" sz="2800" b="1" kern="0" dirty="0">
                <a:latin typeface="Times New Roman" pitchFamily="18" charset="0"/>
              </a:rPr>
              <a:t>，令</a:t>
            </a:r>
            <a:r>
              <a:rPr lang="zh-CN" altLang="en-US" sz="2800" b="1" i="1" kern="0" dirty="0"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latin typeface="Times New Roman" pitchFamily="18" charset="0"/>
              </a:rPr>
              <a:t>H </a:t>
            </a:r>
            <a:r>
              <a:rPr lang="en-US" altLang="zh-CN" sz="2800" b="1" kern="0" dirty="0">
                <a:latin typeface="Times New Roman" pitchFamily="18" charset="0"/>
              </a:rPr>
              <a:t>= { </a:t>
            </a:r>
            <a:r>
              <a:rPr lang="en-US" altLang="zh-CN" sz="2800" b="1" i="1" kern="0" dirty="0" err="1">
                <a:latin typeface="Times New Roman" pitchFamily="18" charset="0"/>
              </a:rPr>
              <a:t>a</a:t>
            </a:r>
            <a:r>
              <a:rPr lang="en-US" altLang="zh-CN" sz="2800" b="1" i="1" kern="0" baseline="30000" dirty="0" err="1">
                <a:latin typeface="Times New Roman" pitchFamily="18" charset="0"/>
              </a:rPr>
              <a:t>k</a:t>
            </a:r>
            <a:r>
              <a:rPr lang="en-US" altLang="zh-CN" sz="2800" b="1" i="1" kern="0" baseline="30000" dirty="0">
                <a:latin typeface="Times New Roman" pitchFamily="18" charset="0"/>
              </a:rPr>
              <a:t> </a:t>
            </a:r>
            <a:r>
              <a:rPr lang="en-US" altLang="zh-CN" sz="2800" b="1" kern="0" dirty="0">
                <a:latin typeface="Times New Roman" pitchFamily="18" charset="0"/>
              </a:rPr>
              <a:t>| </a:t>
            </a:r>
            <a:r>
              <a:rPr lang="en-US" altLang="zh-CN" sz="2800" b="1" i="1" kern="0" dirty="0" err="1">
                <a:latin typeface="Times New Roman" pitchFamily="18" charset="0"/>
              </a:rPr>
              <a:t>k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Z</a:t>
            </a:r>
            <a:r>
              <a:rPr lang="en-US" altLang="zh-CN" sz="2800" b="1" i="1" kern="0" dirty="0">
                <a:latin typeface="Times New Roman" pitchFamily="18" charset="0"/>
              </a:rPr>
              <a:t> </a:t>
            </a:r>
            <a:r>
              <a:rPr lang="en-US" altLang="zh-CN" sz="2800" b="1" kern="0" dirty="0">
                <a:latin typeface="Times New Roman" pitchFamily="18" charset="0"/>
              </a:rPr>
              <a:t>}</a:t>
            </a:r>
            <a:r>
              <a:rPr lang="zh-CN" altLang="en-US" sz="2800" b="1" kern="0" dirty="0">
                <a:latin typeface="Times New Roman" pitchFamily="18" charset="0"/>
              </a:rPr>
              <a:t>，则 </a:t>
            </a:r>
            <a:r>
              <a:rPr lang="en-US" altLang="zh-CN" sz="2800" b="1" i="1" kern="0" dirty="0">
                <a:latin typeface="Times New Roman" pitchFamily="18" charset="0"/>
              </a:rPr>
              <a:t>H </a:t>
            </a:r>
            <a:r>
              <a:rPr lang="zh-CN" altLang="en-US" sz="2800" b="1" kern="0" dirty="0">
                <a:latin typeface="Times New Roman" pitchFamily="18" charset="0"/>
              </a:rPr>
              <a:t>是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的子群，称为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由 </a:t>
            </a:r>
            <a:r>
              <a:rPr lang="en-US" altLang="zh-CN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生成的子群，记作</a:t>
            </a:r>
            <a:r>
              <a:rPr lang="en-US" altLang="zh-CN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</a:t>
            </a:r>
            <a:r>
              <a:rPr lang="en-US" altLang="zh-CN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&gt;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959C1-AD53-417F-BC1A-2E41F6DBC61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1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408" y="1487931"/>
            <a:ext cx="8539383" cy="4310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(1)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整数加群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由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生成的子群是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 = { 2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= 2Z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模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由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生成的子群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 = { 0, 2, 4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(3) Klein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四元群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的所有生成子群是：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3A4D7-4649-451B-8F8A-02D8594E606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9" y="1414463"/>
            <a:ext cx="8291513" cy="143847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群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的中心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设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</a:rPr>
              <a:t>为群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</a:rPr>
              <a:t>C </a:t>
            </a:r>
            <a:r>
              <a:rPr lang="en-US" altLang="zh-CN" sz="2800" b="1" dirty="0">
                <a:latin typeface="Times New Roman" pitchFamily="18" charset="0"/>
              </a:rPr>
              <a:t>= { </a:t>
            </a:r>
            <a:r>
              <a:rPr lang="en-US" altLang="zh-CN" sz="2800" b="1" i="1" dirty="0">
                <a:latin typeface="Times New Roman" pitchFamily="18" charset="0"/>
              </a:rPr>
              <a:t>a </a:t>
            </a:r>
            <a:r>
              <a:rPr lang="en-US" altLang="zh-CN" sz="2800" b="1" dirty="0">
                <a:latin typeface="Times New Roman" pitchFamily="18" charset="0"/>
              </a:rPr>
              <a:t>| 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ax</a:t>
            </a:r>
            <a:r>
              <a:rPr lang="en-US" altLang="zh-CN" sz="2800" b="1" dirty="0"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</a:rPr>
              <a:t>xa</a:t>
            </a:r>
            <a:r>
              <a:rPr lang="en-US" altLang="zh-CN" sz="2800" b="1" dirty="0">
                <a:latin typeface="Times New Roman" pitchFamily="18" charset="0"/>
              </a:rPr>
              <a:t>)}</a:t>
            </a:r>
            <a:r>
              <a:rPr lang="zh-CN" altLang="en-US" sz="2800" b="1" dirty="0">
                <a:latin typeface="Times New Roman" pitchFamily="18" charset="0"/>
              </a:rPr>
              <a:t>，则 </a:t>
            </a:r>
            <a:r>
              <a:rPr lang="en-US" altLang="zh-CN" sz="2800" b="1" i="1" dirty="0">
                <a:latin typeface="Times New Roman" pitchFamily="18" charset="0"/>
              </a:rPr>
              <a:t>C 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</a:rPr>
              <a:t>的子群，称为 </a:t>
            </a:r>
            <a:r>
              <a:rPr lang="en-US" altLang="zh-CN" sz="2800" b="1" i="1" dirty="0">
                <a:latin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中心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/>
            </a:r>
            <a:br>
              <a:rPr lang="en-US" altLang="zh-CN" sz="2400" b="1" dirty="0">
                <a:latin typeface="Times New Roman" pitchFamily="18" charset="0"/>
              </a:rPr>
            </a:b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28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重要子群（续）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439C92C-53AE-45D7-ADFE-B33D01C3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12976"/>
            <a:ext cx="860425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证</a:t>
            </a:r>
            <a:r>
              <a:rPr lang="en-US" altLang="zh-CN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800" b="1" i="1" kern="0" dirty="0" err="1">
                <a:latin typeface="Times New Roman" pitchFamily="18" charset="0"/>
              </a:rPr>
              <a:t>e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C</a:t>
            </a:r>
            <a:r>
              <a:rPr lang="zh-CN" altLang="en-US" sz="2800" b="1" kern="0" dirty="0">
                <a:latin typeface="Times New Roman" pitchFamily="18" charset="0"/>
              </a:rPr>
              <a:t>，</a:t>
            </a:r>
            <a:r>
              <a:rPr lang="en-US" altLang="zh-CN" sz="2800" b="1" kern="0" dirty="0"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latin typeface="Times New Roman" pitchFamily="18" charset="0"/>
              </a:rPr>
              <a:t>C</a:t>
            </a:r>
            <a:r>
              <a:rPr lang="zh-CN" altLang="en-US" sz="2800" b="1" kern="0" dirty="0">
                <a:latin typeface="Times New Roman" pitchFamily="18" charset="0"/>
              </a:rPr>
              <a:t>是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的非空子集。</a:t>
            </a:r>
            <a:endParaRPr lang="en-US" altLang="zh-CN" sz="2800" b="1" kern="0" dirty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任取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en-US" altLang="zh-CN" sz="2800" b="1" i="1" kern="0" dirty="0" err="1">
                <a:latin typeface="Times New Roman" pitchFamily="18" charset="0"/>
              </a:rPr>
              <a:t>b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C</a:t>
            </a:r>
            <a:r>
              <a:rPr lang="zh-CN" altLang="en-US" sz="2800" b="1" kern="0" dirty="0">
                <a:latin typeface="Times New Roman" pitchFamily="18" charset="0"/>
              </a:rPr>
              <a:t>，证明 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zh-CN" altLang="en-US" sz="2800" b="1" kern="0" dirty="0">
                <a:latin typeface="Times New Roman" pitchFamily="18" charset="0"/>
              </a:rPr>
              <a:t>与 </a:t>
            </a:r>
            <a:r>
              <a:rPr lang="en-US" altLang="zh-CN" sz="2800" b="1" i="1" kern="0" dirty="0">
                <a:latin typeface="Times New Roman" pitchFamily="18" charset="0"/>
              </a:rPr>
              <a:t>G </a:t>
            </a:r>
            <a:r>
              <a:rPr lang="zh-CN" altLang="en-US" sz="2800" b="1" kern="0" dirty="0">
                <a:latin typeface="Times New Roman" pitchFamily="18" charset="0"/>
              </a:rPr>
              <a:t>中所有的元素都可交换。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latin typeface="Times New Roman" pitchFamily="18" charset="0"/>
              </a:rPr>
              <a:t>∈</a:t>
            </a:r>
            <a:r>
              <a:rPr lang="en-US" altLang="zh-CN" sz="2800" b="1" i="1" kern="0" dirty="0" err="1">
                <a:latin typeface="Times New Roman" pitchFamily="18" charset="0"/>
              </a:rPr>
              <a:t>G</a:t>
            </a:r>
            <a:r>
              <a:rPr lang="zh-CN" altLang="en-US" sz="2800" b="1" kern="0" dirty="0">
                <a:latin typeface="Times New Roman" pitchFamily="18" charset="0"/>
              </a:rPr>
              <a:t>，有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     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latin typeface="Times New Roman" pitchFamily="18" charset="0"/>
              </a:rPr>
              <a:t>x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i="1" kern="0" dirty="0">
                <a:latin typeface="Times New Roman" pitchFamily="18" charset="0"/>
              </a:rPr>
              <a:t>x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i="1" kern="0" dirty="0">
                <a:latin typeface="Times New Roman" pitchFamily="18" charset="0"/>
              </a:rPr>
              <a:t>b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bx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/>
            </a:r>
            <a:br>
              <a:rPr lang="en-US" altLang="zh-CN" sz="2800" b="1" kern="0" dirty="0">
                <a:latin typeface="Times New Roman" pitchFamily="18" charset="0"/>
              </a:rPr>
            </a:br>
            <a:r>
              <a:rPr lang="en-US" altLang="zh-CN" sz="2800" b="1" kern="0" dirty="0">
                <a:latin typeface="Times New Roman" pitchFamily="18" charset="0"/>
              </a:rPr>
              <a:t>            = 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 = (</a:t>
            </a:r>
            <a:r>
              <a:rPr lang="en-US" altLang="zh-CN" sz="2800" b="1" i="1" kern="0" dirty="0">
                <a:latin typeface="Times New Roman" pitchFamily="18" charset="0"/>
              </a:rPr>
              <a:t>ax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latin typeface="Times New Roman" pitchFamily="18" charset="0"/>
              </a:rPr>
              <a:t>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(</a:t>
            </a:r>
            <a:r>
              <a:rPr lang="en-US" altLang="zh-CN" sz="2800" b="1" i="1" kern="0" dirty="0" err="1">
                <a:latin typeface="Times New Roman" pitchFamily="18" charset="0"/>
              </a:rPr>
              <a:t>xa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latin typeface="Times New Roman" pitchFamily="18" charset="0"/>
              </a:rPr>
              <a:t>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= 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</a:t>
            </a:r>
            <a:r>
              <a:rPr lang="en-US" altLang="zh-CN" sz="2800" b="1" kern="0" dirty="0">
                <a:latin typeface="Times New Roman" pitchFamily="18" charset="0"/>
              </a:rPr>
              <a:t>) 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即</a:t>
            </a:r>
            <a:r>
              <a:rPr lang="en-US" altLang="zh-CN" sz="2800" b="1" i="1" kern="0" dirty="0">
                <a:latin typeface="Times New Roman" pitchFamily="18" charset="0"/>
              </a:rPr>
              <a:t>ab</a:t>
            </a:r>
            <a:r>
              <a:rPr lang="en-US" altLang="zh-CN" sz="2800" b="1" kern="0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kern="0" baseline="30000" dirty="0">
                <a:latin typeface="Times New Roman" pitchFamily="18" charset="0"/>
              </a:rPr>
              <a:t>1 </a:t>
            </a:r>
            <a:r>
              <a:rPr lang="en-US" altLang="zh-CN" sz="2800" b="1" kern="0" dirty="0">
                <a:latin typeface="Times New Roman" pitchFamily="18" charset="0"/>
              </a:rPr>
              <a:t>∈</a:t>
            </a:r>
            <a:r>
              <a:rPr lang="en-US" altLang="zh-CN" sz="2800" b="1" i="1" kern="0" dirty="0">
                <a:latin typeface="Times New Roman" pitchFamily="18" charset="0"/>
              </a:rPr>
              <a:t>C, </a:t>
            </a:r>
            <a:r>
              <a:rPr lang="zh-CN" altLang="en-US" sz="2800" b="1" kern="0" dirty="0">
                <a:latin typeface="Times New Roman" pitchFamily="18" charset="0"/>
              </a:rPr>
              <a:t>由判定定理可知 </a:t>
            </a:r>
            <a:r>
              <a:rPr lang="en-US" altLang="zh-CN" sz="2800" b="1" i="1" kern="0" dirty="0">
                <a:latin typeface="Times New Roman" pitchFamily="18" charset="0"/>
              </a:rPr>
              <a:t>C</a:t>
            </a:r>
            <a:r>
              <a:rPr lang="en-US" altLang="zh-CN" sz="2800" b="1" kern="0" dirty="0">
                <a:latin typeface="Times New Roman" pitchFamily="18" charset="0"/>
              </a:rPr>
              <a:t>≤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zh-CN" altLang="en-US" sz="2800" b="1" kern="0" dirty="0">
                <a:latin typeface="Times New Roman" pitchFamily="18" charset="0"/>
              </a:rPr>
              <a:t>。</a:t>
            </a:r>
            <a:r>
              <a:rPr lang="en-US" altLang="zh-CN" sz="2400" b="1" kern="0" dirty="0">
                <a:latin typeface="Times New Roman" pitchFamily="18" charset="0"/>
              </a:rPr>
              <a:t/>
            </a:r>
            <a:br>
              <a:rPr lang="en-US" altLang="zh-CN" sz="2400" b="1" kern="0" dirty="0">
                <a:latin typeface="Times New Roman" pitchFamily="18" charset="0"/>
              </a:rPr>
            </a:br>
            <a:endParaRPr lang="en-US" altLang="zh-CN" sz="2400" b="1" kern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558B6-47A5-44F0-8FFA-DBD7CF530C1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循环群的定义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261" y="1451500"/>
            <a:ext cx="8934574" cy="4608512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是群，若存在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实例：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整数加群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&lt;Z,+&gt; = &lt;1&gt; = &lt;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1&gt;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(2)  </a:t>
            </a:r>
            <a:r>
              <a:rPr lang="zh-CN" altLang="en-US" sz="2800" b="1" dirty="0">
                <a:solidFill>
                  <a:schemeClr val="bg2"/>
                </a:solidFill>
              </a:rPr>
              <a:t>模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&gt; = &lt;1&gt; = &lt;5&gt;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3AC75-094F-42F9-9A84-6871127ABAE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循环群的分类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519" y="1371600"/>
            <a:ext cx="8075240" cy="489585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在循环群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生成元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的阶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的阶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是一样的。</a:t>
            </a:r>
            <a:r>
              <a:rPr lang="zh-CN" altLang="en-US" sz="2800" b="1" dirty="0">
                <a:latin typeface="Times New Roman" panose="02020603050405020304" pitchFamily="18" charset="0"/>
              </a:rPr>
              <a:t>根据生成元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的阶可以分成两类：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那么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|=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±1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±2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}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这时称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64A8C-B184-42B2-B1B4-84628AA27FB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8456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运算表的实例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06400" y="1429353"/>
            <a:ext cx="82804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}),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∼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分别为对称差和绝对补运算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为全集）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                        ∼ 的运算表</a:t>
            </a:r>
          </a:p>
        </p:txBody>
      </p:sp>
      <p:graphicFrame>
        <p:nvGraphicFramePr>
          <p:cNvPr id="295979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87660"/>
              </p:ext>
            </p:extLst>
          </p:nvPr>
        </p:nvGraphicFramePr>
        <p:xfrm>
          <a:off x="683568" y="3163382"/>
          <a:ext cx="7126287" cy="27432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 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Lucida Sans Unicode" pitchFamily="34" charset="0"/>
                          <a:ea typeface="宋体" pitchFamily="2" charset="-122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Lucida Sans Unicode" pitchFamily="34" charset="0"/>
                        </a:rPr>
                        <a:t>∼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Lucida Sans Unicode" pitchFamily="34" charset="0"/>
                        </a:rPr>
                        <a:t>X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03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 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a,b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 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E1860-5BFA-4528-BD0B-66D5C8F1EA3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746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循环群的生成元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446213"/>
            <a:ext cx="8782740" cy="405923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两个生成元。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的生成元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r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是小于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且与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互质的正整数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83919-DC04-4A07-BD90-848F1DC5236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577" y="1406146"/>
            <a:ext cx="8218487" cy="47513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阶循环群，则小于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互质的数是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1, 5, 7, 11,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由定理可知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是模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的整数加群，则小于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且与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互质的数是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1, 2, 4, 5, 7, 8.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根据定理，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1, 2, 4, 5, 7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上的运算是普通加法。那么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只有两个生成元：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78330" y="34546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生成元的实例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CEAD9-0262-4C55-82E4-B283EF3F11D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循环群的子群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9225"/>
            <a:ext cx="8641208" cy="42497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子群仍是循环群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循环群，则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除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以外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(3)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循环群，则对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每个正因子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恰好含有一个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子群，就是由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n/d</a:t>
            </a:r>
            <a:r>
              <a:rPr lang="zh-CN" altLang="en-US" sz="2800" b="1" dirty="0">
                <a:latin typeface="Times New Roman" panose="02020603050405020304" pitchFamily="18" charset="0"/>
              </a:rPr>
              <a:t>生成的子群。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28A32-C931-40F0-BCE0-92A6507ECBD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1937" y="1279525"/>
            <a:ext cx="8424863" cy="496887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是一无限循环群，对于自然数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次幂是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生成的子群是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即 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&lt;0&gt; = { 0 } = 0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mz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&gt;0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的正因子是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1, 2, 3, 4, 6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，因此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的子群是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n/d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&gt;= &lt;1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n/d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&gt;=…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&lt;0&gt;={0}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&lt;6&gt; = {0,6}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&lt;4&gt;={0,4,8}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&lt;3&gt; = {0,3,6,9}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&lt;2&gt;={0,2,4,6,8,10}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&lt;1&gt;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9568" y="-27907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循环子群的实例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652" y="1196752"/>
            <a:ext cx="8892480" cy="56612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，求生成元、子群。</a:t>
            </a:r>
            <a:endParaRPr lang="en-US" altLang="zh-CN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生成元：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阶群，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求生成元、子群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生成元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10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14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22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群：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&lt;e&gt;,&lt;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4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6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8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12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为无限循环群，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求生成元、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群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生成元：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群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i=0,1,2…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为无限循环群，求生成元、子群。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生成元：</a:t>
            </a:r>
            <a:r>
              <a:rPr lang="en-US" altLang="zh-CN" b="1" i="1" dirty="0">
                <a:latin typeface="Times New Roman" panose="02020603050405020304" pitchFamily="18" charset="0"/>
              </a:rPr>
              <a:t> 1</a:t>
            </a:r>
            <a:r>
              <a:rPr lang="zh-CN" altLang="en-US" b="1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-1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群：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b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z,n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=0,1,2…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177DF-095C-4673-B342-2F733FE8D2D3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920B6D-A265-4474-859A-0454F4731A9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873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元置换的定义</a:t>
            </a:r>
          </a:p>
        </p:txBody>
      </p:sp>
      <p:grpSp>
        <p:nvGrpSpPr>
          <p:cNvPr id="199684" name="Group 9"/>
          <p:cNvGrpSpPr>
            <a:grpSpLocks/>
          </p:cNvGrpSpPr>
          <p:nvPr/>
        </p:nvGrpSpPr>
        <p:grpSpPr bwMode="auto">
          <a:xfrm>
            <a:off x="494483" y="1390161"/>
            <a:ext cx="7920037" cy="5284788"/>
            <a:chOff x="386" y="1071"/>
            <a:chExt cx="4989" cy="3231"/>
          </a:xfrm>
        </p:grpSpPr>
        <p:sp>
          <p:nvSpPr>
            <p:cNvPr id="199686" name="Text Box 6"/>
            <p:cNvSpPr txBox="1">
              <a:spLocks noChangeArrowheads="1"/>
            </p:cNvSpPr>
            <p:nvPr/>
          </p:nvSpPr>
          <p:spPr bwMode="auto">
            <a:xfrm>
              <a:off x="386" y="1071"/>
              <a:ext cx="4989" cy="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定义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{ 1, 2, … 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},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上的双射函数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: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称为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</a:t>
              </a:r>
              <a:r>
                <a:rPr lang="zh-CN" altLang="en-US" sz="2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的 </a:t>
              </a:r>
              <a:r>
                <a:rPr lang="en-US" altLang="zh-CN" sz="2800" b="1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元置换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。一般将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元置换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σ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记为：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</a:t>
              </a:r>
              <a:br>
                <a:rPr lang="zh-CN" altLang="en-US" sz="2800" b="1" dirty="0">
                  <a:latin typeface="Times New Roman" panose="02020603050405020304" pitchFamily="18" charset="0"/>
                </a:rPr>
              </a:b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例如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= { 1, 2, 3, 4, 5 },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则</a:t>
              </a: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都是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元置换。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9687" name="Object 4"/>
            <p:cNvGraphicFramePr>
              <a:graphicFrameLocks noChangeAspect="1"/>
            </p:cNvGraphicFramePr>
            <p:nvPr/>
          </p:nvGraphicFramePr>
          <p:xfrm>
            <a:off x="1020" y="1752"/>
            <a:ext cx="2449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94" name="公式" r:id="rId4" imgW="1536700" imgH="431800" progId="Equation.3">
                    <p:embed/>
                  </p:oleObj>
                </mc:Choice>
                <mc:Fallback>
                  <p:oleObj name="公式" r:id="rId4" imgW="15367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752"/>
                          <a:ext cx="2449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827088" y="4464050"/>
          <a:ext cx="64754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95" name="公式" r:id="rId6" imgW="4959324" imgH="425612" progId="Equation.3">
                  <p:embed/>
                </p:oleObj>
              </mc:Choice>
              <mc:Fallback>
                <p:oleObj name="公式" r:id="rId6" imgW="4959324" imgH="4256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64050"/>
                        <a:ext cx="647541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29D4C-7D8A-4D66-8C63-DA2B11C89B4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099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元置换的表示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304" y="1473200"/>
            <a:ext cx="5616575" cy="3886200"/>
          </a:xfrm>
        </p:spPr>
        <p:txBody>
          <a:bodyPr/>
          <a:lstStyle/>
          <a:p>
            <a:r>
              <a:rPr lang="zh-CN" altLang="en-US" b="1" dirty="0"/>
              <a:t>置换符号表示 </a:t>
            </a:r>
            <a:endParaRPr lang="en-US" altLang="zh-CN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r>
              <a:rPr lang="zh-CN" altLang="en-US" b="1" dirty="0"/>
              <a:t>轮换表示（对换表示）</a:t>
            </a:r>
          </a:p>
        </p:txBody>
      </p:sp>
      <p:graphicFrame>
        <p:nvGraphicFramePr>
          <p:cNvPr id="2017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205038"/>
          <a:ext cx="32400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7" name="公式" r:id="rId4" imgW="1536700" imgH="431800" progId="Equation.3">
                  <p:embed/>
                </p:oleObj>
              </mc:Choice>
              <mc:Fallback>
                <p:oleObj name="公式" r:id="rId4" imgW="1536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32400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01208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阶轮换与对换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779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15477F-8EE7-4740-A129-8C0AF3F3DB6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3780" name="Text Box 6"/>
          <p:cNvSpPr txBox="1">
            <a:spLocks noChangeArrowheads="1"/>
          </p:cNvSpPr>
          <p:nvPr/>
        </p:nvSpPr>
        <p:spPr bwMode="auto">
          <a:xfrm>
            <a:off x="584406" y="5175250"/>
            <a:ext cx="80121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阶轮换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2 3 4 5),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3),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也叫做对换。</a:t>
            </a:r>
          </a:p>
        </p:txBody>
      </p:sp>
      <p:graphicFrame>
        <p:nvGraphicFramePr>
          <p:cNvPr id="20378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92088"/>
              </p:ext>
            </p:extLst>
          </p:nvPr>
        </p:nvGraphicFramePr>
        <p:xfrm>
          <a:off x="1493292" y="3987495"/>
          <a:ext cx="5816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85" name="公式" r:id="rId4" imgW="4311572" imgH="425612" progId="Equation.3">
                  <p:embed/>
                </p:oleObj>
              </mc:Choice>
              <mc:Fallback>
                <p:oleObj name="公式" r:id="rId4" imgW="4311572" imgH="4256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292" y="3987495"/>
                        <a:ext cx="5816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003FC9A8-671C-4B0F-BF2A-871A42B34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84" y="3402720"/>
            <a:ext cx="8012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元置换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67AB2F1E-C4BD-4BE3-AADF-BE4BDD385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45154"/>
            <a:ext cx="801211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{1, 2,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且保持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中的其他元素不变，则称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轮换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=2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对换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E02DC0-6244-49E9-91B2-500EE15D397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92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元置换分解为轮换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04" y="1420812"/>
            <a:ext cx="8761996" cy="496051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对于任何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一定存在着一个有限序列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≥1,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（可以取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…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，它是从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中分解出来的第一个轮换。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根据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函数复合</a:t>
            </a:r>
            <a:r>
              <a:rPr lang="zh-CN" altLang="en-US" sz="2800" b="1" dirty="0">
                <a:latin typeface="Times New Roman" panose="02020603050405020304" pitchFamily="18" charset="0"/>
              </a:rPr>
              <a:t>定义可将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写作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作用于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继续对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进行类似的分解。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中只有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经过有限步以后，必得到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的轮换分解式：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       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… 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7E1B9D-A9C7-4FD7-B52C-6BECEB5D6AE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08779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分解实例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528168" y="1261304"/>
            <a:ext cx="815863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 { 1, 2, … , 8 },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/>
            </a:r>
            <a:b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σ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中分解出来的第一个轮换式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(1 5 2 3 6)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；第二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个轮换为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；第三个轮换为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(7 8)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σ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的轮换表示式：  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σ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=(1 5 2 3 6) (4) (7 8)=(1 5 2 3 6) (7 8)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用同样的方法可以得到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τ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的分解式：</a:t>
            </a:r>
            <a:b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τ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=(1 8 3 4 2) (5 6 7) </a:t>
            </a:r>
          </a:p>
        </p:txBody>
      </p:sp>
      <p:graphicFrame>
        <p:nvGraphicFramePr>
          <p:cNvPr id="20787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4302590"/>
              </p:ext>
            </p:extLst>
          </p:nvPr>
        </p:nvGraphicFramePr>
        <p:xfrm>
          <a:off x="876299" y="2053466"/>
          <a:ext cx="73437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1" name="公式" r:id="rId4" imgW="4648304" imgH="444315" progId="Equation.3">
                  <p:embed/>
                </p:oleObj>
              </mc:Choice>
              <mc:Fallback>
                <p:oleObj name="公式" r:id="rId4" imgW="4648304" imgH="4443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99" y="2053466"/>
                        <a:ext cx="73437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="" xmlns:a16="http://schemas.microsoft.com/office/drawing/2014/main" id="{E695C3BC-FDC8-4A46-B01F-BD2C7DD2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8" y="5499360"/>
            <a:ext cx="7978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注意：在轮换分解式中，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阶轮换可以省略。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5947A1-E50C-4C2E-BBFC-4C30099FE13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38288"/>
            <a:ext cx="7848600" cy="93503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运算表的实例（续）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82600" y="1417409"/>
            <a:ext cx="735965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0, 1, 2, 3, 4 },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分别为模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加法与乘法        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                      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</a:t>
            </a:r>
          </a:p>
        </p:txBody>
      </p:sp>
      <p:graphicFrame>
        <p:nvGraphicFramePr>
          <p:cNvPr id="29699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84521"/>
              </p:ext>
            </p:extLst>
          </p:nvPr>
        </p:nvGraphicFramePr>
        <p:xfrm>
          <a:off x="698500" y="2980228"/>
          <a:ext cx="7632700" cy="2743200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5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289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0    1    2    3    4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indent="31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1    2    3    4    0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2    3    4    0    1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3    4    0    1    2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4    0    1    2    3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0    0    0    0    0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0    2    4    1    3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0    3    1    4    2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0    4    3    2    1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23D30-7960-438D-8CD8-57DC3207CA1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元置换的乘法与求逆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099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97945"/>
              </p:ext>
            </p:extLst>
          </p:nvPr>
        </p:nvGraphicFramePr>
        <p:xfrm>
          <a:off x="466709" y="1346144"/>
          <a:ext cx="7459662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9" name="位图图像" r:id="rId4" imgW="6076190" imgH="4019048" progId="Paint.Picture">
                  <p:embed/>
                </p:oleObj>
              </mc:Choice>
              <mc:Fallback>
                <p:oleObj name="位图图像" r:id="rId4" imgW="6076190" imgH="401904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09" y="1346144"/>
                        <a:ext cx="7459662" cy="535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3E2F2D-1539-4115-BB8C-93EC34AC796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元置换群及其实例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693"/>
            <a:ext cx="8229600" cy="387506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考虑所有的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元置换构成的集合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，规定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16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表示和的复合。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也是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sym typeface="Symbol" panose="05050102010706020507" pitchFamily="18" charset="2"/>
              </a:rPr>
              <a:t>上的置换，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关于运算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是封闭的。运算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满足结合律。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恒等置换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中的单位元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对于任何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</a:t>
            </a:r>
            <a:r>
              <a:rPr lang="zh-CN" altLang="en-US" sz="2800" b="1" dirty="0"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，逆置换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</a:rPr>
              <a:t> 的逆元。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这就证明了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置换的复合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构成一个群，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元对称群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的任何子群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元置换群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1973" name="Object 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088" y="1916113"/>
          <a:ext cx="16557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6" name="公式" r:id="rId4" imgW="558800" imgH="190500" progId="Equation.3">
                  <p:embed/>
                </p:oleObj>
              </mc:Choice>
              <mc:Fallback>
                <p:oleObj name="公式" r:id="rId4" imgW="558800" imgH="190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16557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AB35F93-C27A-42DD-8438-AD2C04517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46" y="5304015"/>
            <a:ext cx="8229600" cy="12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设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3}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元对称群 </a:t>
            </a:r>
            <a:b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 {(1), (1 2), (1 3), (2 3), (1 2 3), (1 3 2)}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0EAE7-B339-43AE-A76D-5DCBF3690D5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的运算表</a:t>
            </a:r>
          </a:p>
        </p:txBody>
      </p:sp>
      <p:graphicFrame>
        <p:nvGraphicFramePr>
          <p:cNvPr id="4126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28621"/>
              </p:ext>
            </p:extLst>
          </p:nvPr>
        </p:nvGraphicFramePr>
        <p:xfrm>
          <a:off x="107504" y="1484784"/>
          <a:ext cx="8695728" cy="3726552"/>
        </p:xfrm>
        <a:graphic>
          <a:graphicData uri="http://schemas.openxmlformats.org/drawingml/2006/table">
            <a:tbl>
              <a:tblPr/>
              <a:tblGrid>
                <a:gridCol w="12161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96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800" b="1" dirty="0">
                          <a:sym typeface="Symbol" panose="05050102010706020507" pitchFamily="18" charset="2"/>
                        </a:rPr>
                        <a:t>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8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(1)       (1 2)      (1 3)      (2 3)     (1 2 3)    (1 3 2)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2)       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 (1 2 3)     (2 3)       (1 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  (1 2)       (2 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(2 3)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(1 2 3)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       (1 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      (2 3)      (1 2)     (1 3 2)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 3)      (1 2 )      (1 3)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(1)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4AF0A9-96F6-457C-A299-661E9523623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11" y="-6416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的子群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092" y="1412776"/>
            <a:ext cx="7920038" cy="4032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{(1), (1 2), (1 3), (2 3), (1 2 3), (1 3 2)}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子群有：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&lt;(1)&gt; = {(1)}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2)&gt; = {(1), (1 2)}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3)&gt; = {(1), (1 3)}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&lt;(2 3)&gt; = {(1), (2 3)}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2 3)&gt; = {(1), (1 2 3), (1 3 2)}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08962" cy="58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设&lt;A,*&gt;,&lt;B,*&gt;都是群&lt;G,*&gt;的子群，证明&lt;A∩B，*&gt;也是群&lt;G,*&gt;的子群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。</a:t>
            </a:r>
            <a:endParaRPr lang="en-US" altLang="zh-CN" sz="2800" b="1" dirty="0" smtClean="0">
              <a:latin typeface="宋体" pitchFamily="2" charset="-122"/>
              <a:sym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证明：</a:t>
            </a:r>
            <a:endParaRPr lang="en-US" altLang="zh-CN" sz="2800" b="1" dirty="0" smtClean="0">
              <a:latin typeface="宋体" pitchFamily="2" charset="-122"/>
              <a:sym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A∩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B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A∩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非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空。</a:t>
            </a:r>
            <a:endParaRPr lang="en-US" altLang="zh-CN" sz="2800" b="1" dirty="0" smtClean="0">
              <a:latin typeface="宋体" pitchFamily="2" charset="-122"/>
              <a:sym typeface="宋体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任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取</a:t>
            </a:r>
            <a:r>
              <a:rPr lang="en-US" altLang="zh-CN" sz="2800" b="1" dirty="0" err="1" smtClean="0">
                <a:latin typeface="宋体" pitchFamily="2" charset="-122"/>
                <a:sym typeface="宋体" pitchFamily="2" charset="-122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A∩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B，则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A，</a:t>
            </a:r>
            <a:r>
              <a:rPr lang="en-US" altLang="zh-CN" sz="2800" b="1" dirty="0">
                <a:latin typeface="宋体" pitchFamily="2" charset="-122"/>
                <a:sym typeface="宋体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B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A，</a:t>
            </a:r>
            <a:endParaRPr lang="en-US" altLang="zh-CN" sz="2800" b="1" dirty="0">
              <a:latin typeface="宋体" pitchFamily="2" charset="-122"/>
              <a:sym typeface="宋体" pitchFamily="2" charset="-122"/>
            </a:endParaRPr>
          </a:p>
          <a:p>
            <a:pPr eaLnBrk="1" hangingPunct="1"/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B 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，由于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A B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G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的子群，必有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ab</a:t>
            </a:r>
            <a:r>
              <a:rPr lang="en-US" altLang="zh-CN" sz="2800" b="1" baseline="30000" dirty="0" smtClean="0">
                <a:latin typeface="宋体" pitchFamily="2" charset="-122"/>
                <a:sym typeface="宋体" pitchFamily="2" charset="-122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A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800" b="1" dirty="0">
                <a:latin typeface="宋体" pitchFamily="2" charset="-122"/>
                <a:sym typeface="宋体" pitchFamily="2" charset="-122"/>
              </a:rPr>
              <a:t> ab</a:t>
            </a:r>
            <a:r>
              <a:rPr lang="en-US" altLang="zh-CN" sz="2800" b="1" baseline="30000" dirty="0">
                <a:latin typeface="宋体" pitchFamily="2" charset="-122"/>
                <a:sym typeface="宋体" pitchFamily="2" charset="-122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B ,</a:t>
            </a:r>
            <a:r>
              <a:rPr lang="en-US" altLang="zh-CN" sz="2800" b="1" dirty="0">
                <a:latin typeface="宋体" pitchFamily="2" charset="-122"/>
                <a:sym typeface="宋体" pitchFamily="2" charset="-122"/>
              </a:rPr>
              <a:t> ab</a:t>
            </a:r>
            <a:r>
              <a:rPr lang="en-US" altLang="zh-CN" sz="2800" b="1" baseline="30000" dirty="0">
                <a:latin typeface="宋体" pitchFamily="2" charset="-122"/>
                <a:sym typeface="宋体" pitchFamily="2" charset="-122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 A∩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B</a:t>
            </a:r>
            <a:r>
              <a:rPr lang="en-US" altLang="zh-CN" sz="2800" b="1" dirty="0" smtClean="0">
                <a:latin typeface="宋体" pitchFamily="2" charset="-122"/>
                <a:sym typeface="宋体" pitchFamily="2" charset="-122"/>
              </a:rPr>
              <a:t>.</a:t>
            </a:r>
            <a:r>
              <a:rPr lang="zh-CN" altLang="en-US" sz="2800" b="1" dirty="0" smtClean="0">
                <a:latin typeface="宋体" pitchFamily="2" charset="-122"/>
                <a:sym typeface="宋体" pitchFamily="2" charset="-122"/>
              </a:rPr>
              <a:t>证毕</a:t>
            </a:r>
            <a:endParaRPr lang="en-US" altLang="zh-CN" sz="2800" b="1" dirty="0" smtClean="0">
              <a:latin typeface="宋体" pitchFamily="2" charset="-122"/>
              <a:sym typeface="宋体" pitchFamily="2" charset="-122"/>
            </a:endParaRPr>
          </a:p>
          <a:p>
            <a:pPr eaLnBrk="1" hangingPunct="1"/>
            <a:endParaRPr lang="en-US" altLang="zh-CN" sz="2800" b="1" baseline="30000" dirty="0">
              <a:latin typeface="宋体" pitchFamily="2" charset="-122"/>
              <a:sym typeface="宋体" pitchFamily="2" charset="-122"/>
            </a:endParaRPr>
          </a:p>
          <a:p>
            <a:pPr eaLnBrk="1" hangingPunct="1"/>
            <a:endParaRPr lang="en-US" altLang="zh-CN" sz="2800" b="1" baseline="30000" dirty="0">
              <a:latin typeface="宋体" pitchFamily="2" charset="-122"/>
              <a:sym typeface="宋体" pitchFamily="2" charset="-122"/>
            </a:endParaRPr>
          </a:p>
          <a:p>
            <a:pPr eaLnBrk="1" hangingPunct="1"/>
            <a:endParaRPr lang="en-US" altLang="zh-CN" sz="2800" b="1" dirty="0">
              <a:latin typeface="宋体" pitchFamily="2" charset="-122"/>
              <a:sym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2800" b="1" dirty="0">
              <a:latin typeface="宋体" pitchFamily="2" charset="-122"/>
              <a:sym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2800" b="1" dirty="0" smtClean="0">
              <a:latin typeface="宋体" pitchFamily="2" charset="-122"/>
              <a:sym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2800" b="1" dirty="0">
              <a:latin typeface="宋体" pitchFamily="2" charset="-122"/>
              <a:sym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1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468313" y="1484313"/>
            <a:ext cx="7991475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sz="3600" kern="100" dirty="0">
                <a:latin typeface="Times New Roman" panose="02020603050405020304" pitchFamily="18" charset="0"/>
              </a:rPr>
              <a:t>设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为群，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中给定元素。定义函数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→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，使得对每一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有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)=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。证明：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到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的自同构</a:t>
            </a:r>
            <a:r>
              <a:rPr lang="zh-CN" altLang="zh-CN" sz="36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36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3600" kern="100" dirty="0" smtClean="0">
                <a:latin typeface="Times New Roman" panose="02020603050405020304" pitchFamily="18" charset="0"/>
              </a:rPr>
              <a:t>1.</a:t>
            </a:r>
            <a:r>
              <a:rPr lang="zh-CN" altLang="en-US" sz="3600" kern="100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600" kern="100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600" i="1" kern="100" dirty="0" err="1" smtClean="0">
                <a:latin typeface="Times New Roman" panose="02020603050405020304" pitchFamily="18" charset="0"/>
              </a:rPr>
              <a:t>G,f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(x*y)=f(x)*f(y)</a:t>
            </a:r>
            <a:r>
              <a:rPr lang="zh-CN" altLang="en-US" sz="3600" i="1" kern="100" dirty="0" smtClean="0">
                <a:latin typeface="Times New Roman" panose="02020603050405020304" pitchFamily="18" charset="0"/>
              </a:rPr>
              <a:t>，自同态</a:t>
            </a:r>
            <a:endParaRPr lang="en-US" altLang="zh-CN" sz="3600" i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3600" i="1" kern="100" dirty="0" smtClean="0">
                <a:latin typeface="Times New Roman" panose="02020603050405020304" pitchFamily="18" charset="0"/>
              </a:rPr>
              <a:t>2.</a:t>
            </a:r>
            <a:r>
              <a:rPr lang="zh-CN" altLang="en-US" sz="3600" i="1" kern="100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600" kern="100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36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i="1" kern="100" dirty="0" smtClean="0">
                <a:latin typeface="Times New Roman" panose="02020603050405020304" pitchFamily="18" charset="0"/>
              </a:rPr>
              <a:t>，则存在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6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a,f(a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y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a)=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 a</a:t>
            </a:r>
            <a:r>
              <a:rPr lang="en-US" altLang="zh-CN" sz="36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y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 </a:t>
            </a:r>
            <a:r>
              <a:rPr lang="en-US" altLang="zh-CN" sz="36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i="1" kern="100" dirty="0" err="1" smtClean="0">
                <a:latin typeface="Times New Roman" panose="02020603050405020304" pitchFamily="18" charset="0"/>
              </a:rPr>
              <a:t>y,f</a:t>
            </a:r>
            <a:r>
              <a:rPr lang="zh-CN" altLang="en-US" sz="3600" i="1" kern="100" dirty="0" smtClean="0">
                <a:latin typeface="Times New Roman" panose="02020603050405020304" pitchFamily="18" charset="0"/>
              </a:rPr>
              <a:t>是满射</a:t>
            </a:r>
            <a:endParaRPr lang="en-US" altLang="zh-CN" sz="36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3600" kern="100" dirty="0" smtClean="0">
                <a:latin typeface="Times New Roman" panose="02020603050405020304" pitchFamily="18" charset="0"/>
              </a:rPr>
              <a:t>3.</a:t>
            </a:r>
            <a:r>
              <a:rPr lang="zh-CN" altLang="en-US" sz="3600" kern="100" dirty="0">
                <a:latin typeface="Times New Roman" panose="02020603050405020304" pitchFamily="18" charset="0"/>
              </a:rPr>
              <a:t>任取</a:t>
            </a:r>
            <a:r>
              <a:rPr lang="en-US" altLang="zh-CN" sz="3600" kern="100" dirty="0" err="1">
                <a:latin typeface="Times New Roman" panose="02020603050405020304" pitchFamily="18" charset="0"/>
              </a:rPr>
              <a:t>x,y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i="1" kern="100" dirty="0" smtClean="0">
                <a:latin typeface="Times New Roman" panose="02020603050405020304" pitchFamily="18" charset="0"/>
              </a:rPr>
              <a:t>，假若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f(x)=f(y),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 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</a:rPr>
              <a:t>-1=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 a</a:t>
            </a:r>
            <a:r>
              <a:rPr lang="en-US" altLang="zh-CN" sz="36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y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i="1" kern="1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3600" kern="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kern="100" dirty="0" smtClean="0">
                <a:latin typeface="Times New Roman" panose="02020603050405020304" pitchFamily="18" charset="0"/>
              </a:rPr>
              <a:t>根据消去律，</a:t>
            </a:r>
            <a:r>
              <a:rPr lang="en-US" altLang="zh-CN" sz="3600" kern="100" dirty="0" smtClean="0">
                <a:latin typeface="Times New Roman" panose="02020603050405020304" pitchFamily="18" charset="0"/>
              </a:rPr>
              <a:t>x=</a:t>
            </a:r>
            <a:r>
              <a:rPr lang="en-US" altLang="zh-CN" sz="3600" kern="100" dirty="0" err="1" smtClean="0">
                <a:latin typeface="Times New Roman" panose="02020603050405020304" pitchFamily="18" charset="0"/>
              </a:rPr>
              <a:t>y,</a:t>
            </a:r>
            <a:r>
              <a:rPr lang="en-US" altLang="zh-CN" sz="3600" i="1" kern="100" dirty="0" err="1" smtClean="0">
                <a:latin typeface="Times New Roman" panose="02020603050405020304" pitchFamily="18" charset="0"/>
              </a:rPr>
              <a:t>f</a:t>
            </a:r>
            <a:r>
              <a:rPr lang="zh-CN" altLang="en-US" sz="3600" i="1" kern="100" dirty="0" smtClean="0">
                <a:latin typeface="Times New Roman" panose="02020603050405020304" pitchFamily="18" charset="0"/>
              </a:rPr>
              <a:t>是单射 证毕</a:t>
            </a: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6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zh-CN" altLang="zh-CN" sz="3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graphicFrame>
        <p:nvGraphicFramePr>
          <p:cNvPr id="72707" name="对象 2"/>
          <p:cNvGraphicFramePr>
            <a:graphicFrameLocks noChangeAspect="1"/>
          </p:cNvGraphicFramePr>
          <p:nvPr/>
        </p:nvGraphicFramePr>
        <p:xfrm>
          <a:off x="479425" y="1798638"/>
          <a:ext cx="1644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6" name="公式" r:id="rId3" imgW="610201" imgH="203280" progId="Equation.3">
                  <p:embed/>
                </p:oleObj>
              </mc:Choice>
              <mc:Fallback>
                <p:oleObj name="公式" r:id="rId3" imgW="610201" imgH="20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798638"/>
                        <a:ext cx="16446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21686"/>
              </p:ext>
            </p:extLst>
          </p:nvPr>
        </p:nvGraphicFramePr>
        <p:xfrm>
          <a:off x="2642677" y="1818022"/>
          <a:ext cx="355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7" name="公式" r:id="rId5" imgW="1320480" imgH="190440" progId="Equation.3">
                  <p:embed/>
                </p:oleObj>
              </mc:Choice>
              <mc:Fallback>
                <p:oleObj name="公式" r:id="rId5" imgW="1320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677" y="1818022"/>
                        <a:ext cx="3556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468313" y="1308100"/>
            <a:ext cx="69072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为整数集合，在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上定义二元运算*，对</a:t>
            </a:r>
            <a:endParaRPr lang="zh-CN" altLang="en-US" sz="2800" dirty="0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2051050" y="1784350"/>
            <a:ext cx="10318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有</a:t>
            </a:r>
            <a:endParaRPr lang="zh-CN" altLang="zh-CN" sz="2800" dirty="0"/>
          </a:p>
          <a:p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endParaRPr lang="zh-CN" altLang="en-US" dirty="0"/>
          </a:p>
        </p:txBody>
      </p:sp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468313" y="2740311"/>
            <a:ext cx="79047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latin typeface="宋体" pitchFamily="2" charset="-122"/>
                <a:cs typeface="Times New Roman" pitchFamily="18" charset="0"/>
              </a:rPr>
              <a:t>证明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&lt;Z,*&gt;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构成群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dirty="0"/>
          </a:p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(2)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令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x=0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，求由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生成的循环子群</a:t>
            </a: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latin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3)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求解群方程：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*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 = 10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，要求写出计算过程</a:t>
            </a: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latin typeface="宋体" pitchFamily="2" charset="-122"/>
              <a:cs typeface="Times New Roman" pitchFamily="18" charset="0"/>
            </a:endParaRPr>
          </a:p>
          <a:p>
            <a:endParaRPr lang="zh-CN" altLang="en-US" sz="2800" dirty="0"/>
          </a:p>
        </p:txBody>
      </p:sp>
      <p:sp>
        <p:nvSpPr>
          <p:cNvPr id="72712" name="Rectangle 5"/>
          <p:cNvSpPr>
            <a:spLocks noChangeArrowheads="1"/>
          </p:cNvSpPr>
          <p:nvPr/>
        </p:nvSpPr>
        <p:spPr bwMode="auto">
          <a:xfrm>
            <a:off x="472523" y="4424535"/>
            <a:ext cx="72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(4)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给出（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）得到的循环群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的所有生成元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4E14BC-B4D1-461E-8F35-19AED2AB2042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1232210"/>
            <a:ext cx="810189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latin typeface="宋体" pitchFamily="2" charset="-122"/>
                <a:cs typeface="Times New Roman" pitchFamily="18" charset="0"/>
              </a:rPr>
              <a:t>证明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&lt;Z,*&gt;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构成群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证明结合律，存在幺元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。任取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kern="1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i="1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i="1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lang="en-US" altLang="zh-CN" sz="2800" i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sz="2800" i="1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-x,</a:t>
            </a:r>
            <a:r>
              <a:rPr lang="zh-CN" altLang="en-US" sz="2800" i="1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endParaRPr lang="en-US" altLang="zh-CN" sz="2800" i="1" kern="1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x*(6-x)=3,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kern="1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-1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=6-x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证毕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2)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令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x=0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，求由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生成的循环子群</a:t>
            </a: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latin typeface="宋体" pitchFamily="2" charset="-122"/>
              <a:cs typeface="Times New Roman" pitchFamily="18" charset="0"/>
            </a:endParaRPr>
          </a:p>
          <a:p>
            <a:r>
              <a:rPr lang="en-US" altLang="zh-CN" sz="2800" i="1" kern="1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0 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=3 </a:t>
            </a:r>
            <a:r>
              <a:rPr lang="en-US" altLang="zh-CN" sz="2800" i="1" kern="1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=0 </a:t>
            </a:r>
            <a:r>
              <a:rPr lang="en-US" altLang="zh-CN" sz="2800" i="1" kern="1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2 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=-3 </a:t>
            </a:r>
            <a:r>
              <a:rPr lang="en-US" altLang="zh-CN" sz="2800" i="1" kern="1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3 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=-6 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0 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=-9</a:t>
            </a: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  <a:p>
            <a:r>
              <a:rPr lang="en-US" altLang="zh-CN" sz="2800" i="1" kern="100" dirty="0" smtClean="0">
                <a:latin typeface="Times New Roman" panose="02020603050405020304" pitchFamily="18" charset="0"/>
              </a:rPr>
              <a:t>0-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=6 </a:t>
            </a:r>
            <a:r>
              <a:rPr lang="en-US" altLang="zh-CN" sz="2800" i="1" kern="100" dirty="0" smtClean="0">
                <a:latin typeface="Times New Roman" panose="02020603050405020304" pitchFamily="18" charset="0"/>
              </a:rPr>
              <a:t>0-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2 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=9 </a:t>
            </a:r>
            <a:r>
              <a:rPr lang="en-US" altLang="zh-CN" sz="2800" i="1" kern="100" dirty="0" smtClean="0">
                <a:latin typeface="Times New Roman" panose="02020603050405020304" pitchFamily="18" charset="0"/>
              </a:rPr>
              <a:t>0-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3 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=12</a:t>
            </a:r>
          </a:p>
          <a:p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生成的循环子群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3Z</a:t>
            </a: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3)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求解群方程：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*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 = 10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，要求写出计算过程</a:t>
            </a: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latin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X=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kern="1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</a:rPr>
              <a:t>-1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*10=10 </a:t>
            </a:r>
          </a:p>
          <a:p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(4)</a:t>
            </a: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生成元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smtClean="0">
                <a:latin typeface="宋体" pitchFamily="2" charset="-122"/>
                <a:cs typeface="Times New Roman" pitchFamily="18" charset="0"/>
              </a:rPr>
              <a:t>6</a:t>
            </a:r>
            <a:endParaRPr lang="en-US" altLang="zh-CN" sz="2800" dirty="0" smtClean="0">
              <a:latin typeface="宋体" pitchFamily="2" charset="-122"/>
              <a:cs typeface="Times New Roman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02657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217091" name="Rectangle 13"/>
          <p:cNvSpPr>
            <a:spLocks noChangeArrowheads="1"/>
          </p:cNvSpPr>
          <p:nvPr/>
        </p:nvSpPr>
        <p:spPr bwMode="auto">
          <a:xfrm>
            <a:off x="619125" y="1557338"/>
            <a:ext cx="582771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9.8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9.20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63B63E-E158-4724-9FBC-17FD04EAAD8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00553"/>
            <a:ext cx="6192838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二元运算的性质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5536" y="1240567"/>
            <a:ext cx="829126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如果对于任意的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如果对于任意的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结合律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(3)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如果对于任意的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幂等律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中的全体元素都是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幂等元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A04E7-0C81-41A2-ADFA-DF4EF8BCD62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21" y="-1524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84213" y="1200627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Z, Q, R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分别为整数、有理数、实数集；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阶实矩阵集合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为幂集；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9080" name="Group 72"/>
          <p:cNvGraphicFramePr>
            <a:graphicFrameLocks noGrp="1"/>
          </p:cNvGraphicFramePr>
          <p:nvPr>
            <p:ph idx="1"/>
          </p:nvPr>
        </p:nvGraphicFramePr>
        <p:xfrm>
          <a:off x="785813" y="2071688"/>
          <a:ext cx="7200900" cy="45720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7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0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588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3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集合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交换律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幂等律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6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 Q, 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36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3600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相对补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对称差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  <a:sym typeface="Symbol" pitchFamily="18" charset="2"/>
                        </a:rPr>
                        <a:t>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8948E-1DBD-4497-A092-5C2B3CE1C3A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72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二元运算的性质（续）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27772" y="1196752"/>
            <a:ext cx="748982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上两个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不同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∗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∗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运算对 ∗ 运算满足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分配律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都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并且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运算满足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吸收律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73CE0-3B4C-4C58-A5B8-8DAA79AFB69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539552" y="947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graphicFrame>
        <p:nvGraphicFramePr>
          <p:cNvPr id="301109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970960"/>
              </p:ext>
            </p:extLst>
          </p:nvPr>
        </p:nvGraphicFramePr>
        <p:xfrm>
          <a:off x="574531" y="2369077"/>
          <a:ext cx="7988300" cy="411480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2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集合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分配律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吸收律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87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 Q, R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与乘法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对 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与乘法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对 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025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与交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与对称差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对  可分配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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对  不分配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63" name="Text Box 42"/>
          <p:cNvSpPr txBox="1">
            <a:spLocks noChangeArrowheads="1"/>
          </p:cNvSpPr>
          <p:nvPr/>
        </p:nvSpPr>
        <p:spPr bwMode="auto">
          <a:xfrm>
            <a:off x="600859" y="1355726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Z, Q, R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分别为整数、有理数、实数集；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阶实矩阵集合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为幂集；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83456-F027-416D-B216-F60F69A078E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57200" y="1469231"/>
            <a:ext cx="785495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幺元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latin typeface="Times New Roman" pitchFamily="18" charset="0"/>
              </a:rPr>
              <a:t>   设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上的二元运算</a:t>
            </a:r>
            <a:r>
              <a:rPr lang="en-US" altLang="zh-CN" sz="2800" b="1" dirty="0">
                <a:latin typeface="Times New Roman" pitchFamily="18" charset="0"/>
              </a:rPr>
              <a:t>,  </a:t>
            </a:r>
            <a:r>
              <a:rPr lang="zh-CN" altLang="en-US" sz="2800" b="1" dirty="0">
                <a:latin typeface="Times New Roman" pitchFamily="18" charset="0"/>
              </a:rPr>
              <a:t>如果存在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（或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，使得对任意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都有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则称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>
                <a:latin typeface="Times New Roman" pitchFamily="18" charset="0"/>
              </a:rPr>
              <a:t>或 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中关于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运算的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左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或右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幺元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若 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关于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运算既是左幺元又是右幺元，则称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上关于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运算的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幺元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单位元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E2ADB-0BF9-41BF-BDBA-CAF11013117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1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01763"/>
            <a:ext cx="8229600" cy="48974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，乘法的幺元是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矩阵，乘法的幺元是单位阵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的幺元是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</a:rPr>
              <a:t> 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的幺元是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(4) 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是非零实数集，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上的二元运算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对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中任意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有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运算不存在左幺元，存在无数个右幺元，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因此不存在幺元。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上的复合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运算，幺元是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/>
              <a:t>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F59A56-640B-443B-A37B-C6771C94EFB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467544" y="3380768"/>
            <a:ext cx="8845704" cy="309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又有：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所以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将这个幺元记作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、假设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中的幺元，则有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惟一性得证。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323528" y="283643"/>
            <a:ext cx="698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2176" y="1376598"/>
            <a:ext cx="8147248" cy="174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中关于 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 运算的左和右幺元，则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上关于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运算的惟一的幺元。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574C5-E3DC-4AD0-A783-EFA680E89B8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二元运算及其性质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51700"/>
            <a:ext cx="8229600" cy="5256212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</a:rPr>
              <a:t>二元运算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zh-CN" altLang="en-US" sz="2800" b="1" dirty="0">
                <a:solidFill>
                  <a:srgbClr val="333300"/>
                </a:solidFill>
              </a:rPr>
              <a:t>及其实例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一元运算定义及其实例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运算的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二元运算的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</a:p>
          <a:p>
            <a:pPr lvl="1"/>
            <a:r>
              <a:rPr lang="zh-CN" altLang="en-US" sz="2400" b="1" dirty="0">
                <a:solidFill>
                  <a:srgbClr val="333300"/>
                </a:solidFill>
              </a:rPr>
              <a:t>交换律、结合律、幂等律、消去律</a:t>
            </a:r>
          </a:p>
          <a:p>
            <a:pPr lvl="1"/>
            <a:r>
              <a:rPr lang="zh-CN" altLang="en-US" sz="2400" b="1" dirty="0">
                <a:solidFill>
                  <a:srgbClr val="333300"/>
                </a:solidFill>
              </a:rPr>
              <a:t>分配律、吸收律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二元运算的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特异元素</a:t>
            </a:r>
          </a:p>
          <a:p>
            <a:pPr lvl="1"/>
            <a:r>
              <a:rPr lang="zh-CN" altLang="en-US" sz="2400" b="1" dirty="0"/>
              <a:t>单位元</a:t>
            </a:r>
          </a:p>
          <a:p>
            <a:pPr lvl="1"/>
            <a:r>
              <a:rPr lang="zh-CN" altLang="en-US" sz="2400" b="1" dirty="0"/>
              <a:t>零元</a:t>
            </a:r>
          </a:p>
          <a:p>
            <a:pPr lvl="1"/>
            <a:r>
              <a:rPr lang="zh-CN" altLang="en-US" sz="2400" b="1" dirty="0"/>
              <a:t>可逆元素及其逆元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9693F5-1CD4-42DC-B4A1-47CFF46DD8D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二元运算的特异元素（续）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623664" y="5480233"/>
            <a:ext cx="7989168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类似地可以证明关于零元的惟一性定理。</a:t>
            </a: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3664" y="1486312"/>
            <a:ext cx="79891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零元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     设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上的二元运算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itchFamily="18" charset="0"/>
              </a:rPr>
              <a:t>如果存在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（或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）∈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，使得对任意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都有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则称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l</a:t>
            </a:r>
            <a:r>
              <a:rPr lang="en-US" altLang="zh-CN" sz="2800" b="1" i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>
                <a:latin typeface="Times New Roman" pitchFamily="18" charset="0"/>
              </a:rPr>
              <a:t>或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中关于 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运算的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左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或右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零元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若</a:t>
            </a:r>
            <a:r>
              <a:rPr lang="en-US" altLang="zh-CN" sz="2800" b="1" i="1" dirty="0" err="1">
                <a:latin typeface="Times New Roman" pitchFamily="18" charset="0"/>
              </a:rPr>
              <a:t>θ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关于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运算既是左零元又是右零元，则称</a:t>
            </a:r>
            <a:r>
              <a:rPr lang="en-US" altLang="zh-CN" sz="2800" b="1" i="1" dirty="0">
                <a:latin typeface="Times New Roman" pitchFamily="18" charset="0"/>
              </a:rPr>
              <a:t>θ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上关于运算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零元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FFA0E-59D1-4775-AC03-7AFCDFB2E6B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584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二元运算的特异元素（续）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67544" y="1556792"/>
            <a:ext cx="7704137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上乘法的零元是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，加法没有零元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上乘法的零元是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矩阵，加法没有零元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的零元是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的零元是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E8783-34A2-4019-BA3C-9E1C4AFEFBA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二元运算的特异元素（续）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500063" y="1371600"/>
            <a:ext cx="7777163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可逆元素及其逆元</a:t>
            </a: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</a:rPr>
              <a:t> 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中关于运算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的幺元。对于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</a:rPr>
              <a:t>，如果存在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（或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）∈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使得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则称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>
                <a:latin typeface="Times New Roman" pitchFamily="18" charset="0"/>
              </a:rPr>
              <a:t>或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左逆元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或右逆元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关于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运算，若 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既是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的左逆元又是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的右逆元，则称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逆元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如果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的逆元存在，就称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可逆的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88200-1D50-4725-83A3-029F87FA278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579296" cy="3886200"/>
          </a:xfrm>
        </p:spPr>
        <p:txBody>
          <a:bodyPr/>
          <a:lstStyle/>
          <a:p>
            <a:pPr marL="811213" indent="-811213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上加法运算，只有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有逆元，为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Z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上加法运算，任何整数都存在逆元，为其相反数；</a:t>
            </a: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上乘法，只有可逆矩阵存在逆元，为其逆矩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阵；</a:t>
            </a:r>
          </a:p>
          <a:p>
            <a:pPr marL="811213" indent="-811213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运算，只有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存在逆元，为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811213" indent="-811213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二元运算的特异元素（续）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E3601B-E4CF-4DFC-9DEF-8F1D6770771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7313"/>
            <a:ext cx="8064500" cy="11811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graphicFrame>
        <p:nvGraphicFramePr>
          <p:cNvPr id="305253" name="Group 101"/>
          <p:cNvGraphicFramePr>
            <a:graphicFrameLocks noGrp="1"/>
          </p:cNvGraphicFramePr>
          <p:nvPr>
            <p:ph idx="1"/>
          </p:nvPr>
        </p:nvGraphicFramePr>
        <p:xfrm>
          <a:off x="250825" y="1628775"/>
          <a:ext cx="8642350" cy="438309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6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幺元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零元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逆元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16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的逆元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7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属于给定集合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≠0)</a:t>
                      </a:r>
                      <a:endParaRPr kumimoji="0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16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矩阵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逆元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2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阶单位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是可逆矩阵）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162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的逆元为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的逆元为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对称差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无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的逆元为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3D867F-BA56-43D9-8878-B0EF33D27DD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472991" y="1366837"/>
            <a:ext cx="8643937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以下运算的幺元，零元和逆元是：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）对于全集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的子集的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幺元是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，零元是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的逆元为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，其余无逆元。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）对于有理数集合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的加法运算，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幺元为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，没有零元，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的逆元为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x.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3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）在命题集合中，对于析取</a:t>
            </a:r>
            <a:r>
              <a:rPr lang="zh-CN" altLang="en-US" sz="2800" b="1" dirty="0">
                <a:latin typeface="Times New Roman" panose="02020603050405020304" pitchFamily="18" charset="0"/>
              </a:rPr>
              <a:t>∨运算，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幺元是矛盾式，零元是重言式，矛盾式的逆元为矛盾式。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endParaRPr lang="zh-CN" altLang="en-US" sz="2400" b="1" dirty="0">
              <a:solidFill>
                <a:srgbClr val="3333FF"/>
              </a:solidFill>
            </a:endParaRP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395536" y="272726"/>
            <a:ext cx="3013967" cy="77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B48E4-05D0-4B3F-8E79-C0638639437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611560" y="1340768"/>
            <a:ext cx="77247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对于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给定的</a:t>
            </a:r>
            <a:r>
              <a:rPr lang="zh-CN" altLang="en-US" sz="2800" b="1" dirty="0">
                <a:latin typeface="Times New Roman" pitchFamily="18" charset="0"/>
              </a:rPr>
              <a:t>集合和二元运算，幺元、零元、逆元不同。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如果幺元和零元存在，一定是唯一的。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itchFamily="18" charset="0"/>
              </a:rPr>
              <a:t>逆元是与集合中的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某个元素</a:t>
            </a:r>
            <a:r>
              <a:rPr lang="zh-CN" altLang="en-US" sz="2800" b="1" dirty="0">
                <a:latin typeface="Times New Roman" pitchFamily="18" charset="0"/>
              </a:rPr>
              <a:t>相关的，有的元素有逆元，有的元素没有逆元，不同的元素对应不同的逆元。</a:t>
            </a:r>
          </a:p>
          <a:p>
            <a:pPr eaLnBrk="1" hangingPunct="1">
              <a:defRPr/>
            </a:pPr>
            <a:endParaRPr lang="zh-CN" altLang="en-US" sz="28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注意：</a:t>
            </a:r>
            <a:r>
              <a:rPr lang="zh-CN" altLang="en-US" sz="2800" b="1" dirty="0">
                <a:latin typeface="Times New Roman" pitchFamily="18" charset="0"/>
              </a:rPr>
              <a:t>当 </a:t>
            </a:r>
            <a:r>
              <a:rPr lang="en-US" altLang="zh-CN" sz="2800" b="1" dirty="0">
                <a:latin typeface="Times New Roman" pitchFamily="18" charset="0"/>
              </a:rPr>
              <a:t>|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| = 1 </a:t>
            </a:r>
            <a:r>
              <a:rPr lang="zh-CN" altLang="en-US" sz="2800" b="1" dirty="0">
                <a:latin typeface="Times New Roman" pitchFamily="18" charset="0"/>
              </a:rPr>
              <a:t>时，这个元素既是幺元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单位元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800" b="1" dirty="0">
                <a:latin typeface="Times New Roman" pitchFamily="18" charset="0"/>
              </a:rPr>
              <a:t>          </a:t>
            </a:r>
            <a:r>
              <a:rPr lang="zh-CN" altLang="en-US" sz="2800" b="1" dirty="0">
                <a:latin typeface="Times New Roman" pitchFamily="18" charset="0"/>
              </a:rPr>
              <a:t>也是零元。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问题：</a:t>
            </a:r>
            <a:r>
              <a:rPr lang="zh-CN" altLang="en-US" sz="2800" b="1" dirty="0">
                <a:latin typeface="Times New Roman" pitchFamily="18" charset="0"/>
              </a:rPr>
              <a:t>当 </a:t>
            </a:r>
            <a:r>
              <a:rPr lang="en-US" altLang="zh-CN" sz="2800" b="1" dirty="0">
                <a:latin typeface="Times New Roman" pitchFamily="18" charset="0"/>
              </a:rPr>
              <a:t>|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| ≥ 2 </a:t>
            </a:r>
            <a:r>
              <a:rPr lang="zh-CN" altLang="en-US" sz="2800" b="1" dirty="0">
                <a:latin typeface="Times New Roman" pitchFamily="18" charset="0"/>
              </a:rPr>
              <a:t>时，零元有无左（右）逆元？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38817"/>
            <a:ext cx="18827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02A16-B8D5-479E-AD06-40F400160C1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44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惟一性定理（续）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395536" y="1343287"/>
            <a:ext cx="7921625" cy="51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>
                <a:latin typeface="Times New Roman" pitchFamily="18" charset="0"/>
              </a:rPr>
              <a:t>设</a:t>
            </a:r>
            <a:r>
              <a:rPr lang="zh-CN" altLang="en-US" sz="2800" b="1" dirty="0">
                <a:sym typeface="MT Extra" pitchFamily="18" charset="2"/>
              </a:rPr>
              <a:t></a:t>
            </a:r>
            <a:r>
              <a:rPr lang="zh-CN" altLang="en-US" sz="2800" b="1" dirty="0">
                <a:latin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可结合</a:t>
            </a:r>
            <a:r>
              <a:rPr lang="zh-CN" altLang="en-US" sz="2800" b="1" dirty="0">
                <a:latin typeface="Times New Roman" pitchFamily="18" charset="0"/>
              </a:rPr>
              <a:t>的二元运算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</a:rPr>
              <a:t>为该运算的幺元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对于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如果存在左逆元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zh-CN" altLang="en-US" sz="2800" b="1" dirty="0">
                <a:latin typeface="Times New Roman" pitchFamily="18" charset="0"/>
              </a:rPr>
              <a:t>和右逆元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的惟一的逆元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 由    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</a:rPr>
              <a:t>和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得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</a:rPr>
              <a:t>=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) = (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endParaRPr lang="en-US" altLang="zh-CN" sz="2800" b="1" baseline="-25000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  </a:t>
            </a:r>
            <a:r>
              <a:rPr lang="zh-CN" altLang="en-US" sz="2800" b="1" dirty="0">
                <a:latin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i="1" baseline="-25000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的逆元。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zh-CN" altLang="en-US" sz="2800" b="1" dirty="0">
                <a:latin typeface="Times New Roman" pitchFamily="18" charset="0"/>
              </a:rPr>
              <a:t>假若 </a:t>
            </a:r>
            <a:r>
              <a:rPr lang="en-US" altLang="zh-CN" sz="2800" b="1" i="1" dirty="0" err="1">
                <a:latin typeface="Times New Roman" pitchFamily="18" charset="0"/>
              </a:rPr>
              <a:t>y’</a:t>
            </a:r>
            <a:r>
              <a:rPr lang="en-US" altLang="zh-CN" sz="2800" b="1" dirty="0" err="1"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也是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的逆元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</a:t>
            </a:r>
            <a:endParaRPr lang="zh-CN" altLang="en-US" sz="2800" b="1" i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  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'= </a:t>
            </a:r>
            <a:r>
              <a:rPr lang="en-US" altLang="zh-CN" sz="2800" b="1" i="1" dirty="0">
                <a:latin typeface="Times New Roman" pitchFamily="18" charset="0"/>
              </a:rPr>
              <a:t>y’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y’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 = (</a:t>
            </a:r>
            <a:r>
              <a:rPr lang="en-US" altLang="zh-CN" sz="2800" b="1" i="1" dirty="0">
                <a:latin typeface="Times New Roman" pitchFamily="18" charset="0"/>
              </a:rPr>
              <a:t>y’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en-US" altLang="zh-CN" sz="2800" b="1" dirty="0">
                <a:sym typeface="MT Extra" pitchFamily="18" charset="2"/>
              </a:rPr>
              <a:t>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</a:rPr>
              <a:t>所以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惟一的逆元。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对于可结合的二元运算，可逆元素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只有惟一的逆元，记作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EAF1C-9820-4EE2-B0F9-092080A5C6C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28" y="85339"/>
            <a:ext cx="7921625" cy="1008062"/>
          </a:xfrm>
        </p:spPr>
        <p:txBody>
          <a:bodyPr/>
          <a:lstStyle/>
          <a:p>
            <a:pPr>
              <a:defRPr/>
            </a:pPr>
            <a:r>
              <a:rPr lang="zh-CN" altLang="en-US" sz="4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消去律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28" y="1307113"/>
            <a:ext cx="8064500" cy="5184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上二元运算，如果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 y,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若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不是零元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不是零元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那么称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运算满足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消去律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实例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Z, Q, 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关于普通加法和乘法满足消去律。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关于矩阵加法满足消去律。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幂集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满足消去律。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加法满足消去律；当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为素数时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乘法满足消去律；当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为合数时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乘法不满足消去律。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A7AA9-EFF6-4681-84A1-D495A6CE0B9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64510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课堂练习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563811" y="3421788"/>
            <a:ext cx="772795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运算可交换，可结合。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+ 2(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+4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xyz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+ 2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+4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xyz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179512" y="1383574"/>
            <a:ext cx="8064896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设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x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(1)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运算是否满足交换和结合律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说明理由。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运算的幺元、零元和所有可逆元。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7D0095-3408-44EC-88A7-47F3F2E9610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56" y="205404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二元运算的定义及其实例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61156" y="1479830"/>
            <a:ext cx="81359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设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为集合，函数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称为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上的二元运算，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简称为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二元运算</a:t>
            </a:r>
            <a:r>
              <a:rPr lang="zh-CN" altLang="en-US" b="1" dirty="0">
                <a:latin typeface="Times New Roman" panose="02020603050405020304" pitchFamily="18" charset="0"/>
              </a:rPr>
              <a:t>。也称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对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封闭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32594" y="3733467"/>
            <a:ext cx="813593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要点：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保证参加运算的是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中任意两个元素；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运算的结果也是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中的一个元素。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6F7C54-5FE6-46F2-8F40-DF68458E706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755650" y="4437063"/>
            <a:ext cx="79200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给定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的逆元为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                   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66586"/>
              </p:ext>
            </p:extLst>
          </p:nvPr>
        </p:nvGraphicFramePr>
        <p:xfrm>
          <a:off x="4049713" y="5002213"/>
          <a:ext cx="2266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3" name="公式" r:id="rId4" imgW="952200" imgH="406080" progId="Equation.3">
                  <p:embed/>
                </p:oleObj>
              </mc:Choice>
              <mc:Fallback>
                <p:oleObj name="公式" r:id="rId4" imgW="9522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5002213"/>
                        <a:ext cx="22669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4045"/>
              </p:ext>
            </p:extLst>
          </p:nvPr>
        </p:nvGraphicFramePr>
        <p:xfrm>
          <a:off x="3924300" y="5494338"/>
          <a:ext cx="1511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4" name="公式" r:id="rId6" imgW="952200" imgH="406080" progId="Equation.3">
                  <p:embed/>
                </p:oleObj>
              </mc:Choice>
              <mc:Fallback>
                <p:oleObj name="公式" r:id="rId6" imgW="9522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94338"/>
                        <a:ext cx="1511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565150" y="1293654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运算的幺元和零元分别为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，则对于任意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由于 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运算可交换，所以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是幺元。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674688" y="2847817"/>
            <a:ext cx="7505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对于任意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由于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</a:rPr>
              <a:t>运算可交换，所以 </a:t>
            </a: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</a:rPr>
              <a:t>1/2 </a:t>
            </a:r>
            <a:r>
              <a:rPr lang="zh-CN" altLang="en-US" sz="2800" b="1" dirty="0">
                <a:solidFill>
                  <a:schemeClr val="bg2"/>
                </a:solidFill>
              </a:rPr>
              <a:t>是零元。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9" grpId="0"/>
      <p:bldP spid="3102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F9F8F-7954-41B0-8A66-88700B4086C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32084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由运算表判别算律的一般方法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123" y="1436688"/>
            <a:ext cx="8466349" cy="5040312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：运算表关于主对角线对称。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：主对角线元素排列与表头顺序一致。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消去律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：所在的行与列中没有重复元素。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单位元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所在的行与列的元素排列都与表头一致。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：元素所在的行与列都由该元素自身构成。</a:t>
            </a:r>
          </a:p>
          <a:p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的可逆元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所在的第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，且第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列的元素也是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，那么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与第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个元素互逆。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结合律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：除了单位元、零元之外，要对所有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个元素的组合验证表示结合律的等式是否成立。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68A33C-FC3D-4D67-95E5-2F9FA6BA26E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61" y="147638"/>
            <a:ext cx="799147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例题分析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467961" y="1429544"/>
            <a:ext cx="88841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说明那些运算是交换的、可结合的、幂等的。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求出运算的幺元、零元、所有可逆元素的逆元。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1358" name="Group 62"/>
          <p:cNvGraphicFramePr>
            <a:graphicFrameLocks noGrp="1"/>
          </p:cNvGraphicFramePr>
          <p:nvPr>
            <p:ph idx="1"/>
          </p:nvPr>
        </p:nvGraphicFramePr>
        <p:xfrm>
          <a:off x="1116013" y="2636838"/>
          <a:ext cx="7345362" cy="1547828"/>
        </p:xfrm>
        <a:graphic>
          <a:graphicData uri="http://schemas.openxmlformats.org/drawingml/2006/table">
            <a:tbl>
              <a:tblPr/>
              <a:tblGrid>
                <a:gridCol w="5349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5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68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38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25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MT Extra" pitchFamily="18" charset="2"/>
                        </a:rPr>
                        <a:t>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Symbol" pitchFamily="18" charset="2"/>
                        </a:rPr>
                        <a:t>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1527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337" name="Text Box 41"/>
          <p:cNvSpPr txBox="1">
            <a:spLocks noChangeArrowheads="1"/>
          </p:cNvSpPr>
          <p:nvPr/>
        </p:nvSpPr>
        <p:spPr bwMode="auto">
          <a:xfrm>
            <a:off x="468313" y="4365625"/>
            <a:ext cx="8418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 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满足交换、结合律； 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满足结合、幂等律；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满足交换、结合律。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356" name="Text Box 60"/>
          <p:cNvSpPr txBox="1">
            <a:spLocks noChangeArrowheads="1"/>
          </p:cNvSpPr>
          <p:nvPr/>
        </p:nvSpPr>
        <p:spPr bwMode="auto">
          <a:xfrm>
            <a:off x="395288" y="5300663"/>
            <a:ext cx="78057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没零元，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的幺元和零元都不存在，没有可逆元素。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，零元为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不可逆。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37" grpId="0" autoUpdateAnimBg="0"/>
      <p:bldP spid="3113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F27C8-596F-4A8B-A01E-E3274064437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07375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例题分析（续）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1363663"/>
            <a:ext cx="79930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构造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上的二元运算* 使得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且*运算是幂等的、可交换的，给出关于*运算的一个运算表，说明它是否可结合，为什么？</a:t>
            </a:r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592138" y="3290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336938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63430"/>
              </p:ext>
            </p:extLst>
          </p:nvPr>
        </p:nvGraphicFramePr>
        <p:xfrm>
          <a:off x="755650" y="3429000"/>
          <a:ext cx="2663825" cy="2293938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2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  b   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c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1763713" y="4437063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6931" name="Text Box 35"/>
          <p:cNvSpPr txBox="1">
            <a:spLocks noChangeArrowheads="1"/>
          </p:cNvSpPr>
          <p:nvPr/>
        </p:nvSpPr>
        <p:spPr bwMode="auto">
          <a:xfrm>
            <a:off x="2843213" y="44370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6932" name="Text Box 36"/>
          <p:cNvSpPr txBox="1">
            <a:spLocks noChangeArrowheads="1"/>
          </p:cNvSpPr>
          <p:nvPr/>
        </p:nvSpPr>
        <p:spPr bwMode="auto">
          <a:xfrm>
            <a:off x="1763713" y="50133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sym typeface="Symbol" panose="05050102010706020507" pitchFamily="18" charset="2"/>
              </a:rPr>
              <a:t></a:t>
            </a:r>
          </a:p>
        </p:txBody>
      </p:sp>
      <p:sp>
        <p:nvSpPr>
          <p:cNvPr id="336933" name="Text Box 37"/>
          <p:cNvSpPr txBox="1">
            <a:spLocks noChangeArrowheads="1"/>
          </p:cNvSpPr>
          <p:nvPr/>
        </p:nvSpPr>
        <p:spPr bwMode="auto">
          <a:xfrm>
            <a:off x="2843213" y="400526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sym typeface="Symbol" panose="05050102010706020507" pitchFamily="18" charset="2"/>
              </a:rPr>
              <a:t></a:t>
            </a:r>
          </a:p>
        </p:txBody>
      </p:sp>
      <p:sp>
        <p:nvSpPr>
          <p:cNvPr id="336934" name="Text Box 38"/>
          <p:cNvSpPr txBox="1">
            <a:spLocks noChangeArrowheads="1"/>
          </p:cNvSpPr>
          <p:nvPr/>
        </p:nvSpPr>
        <p:spPr bwMode="auto">
          <a:xfrm>
            <a:off x="3851275" y="3141663"/>
            <a:ext cx="4916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根据幂等律和已知条件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得到运算表</a:t>
            </a:r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3924300" y="4149725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根据交换律得到新的运算表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3851275" y="4724400"/>
            <a:ext cx="4824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方框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 可以填入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b, c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中任一选定的符号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完成运算表</a:t>
            </a:r>
          </a:p>
        </p:txBody>
      </p:sp>
      <p:sp>
        <p:nvSpPr>
          <p:cNvPr id="336937" name="Text Box 41"/>
          <p:cNvSpPr txBox="1">
            <a:spLocks noChangeArrowheads="1"/>
          </p:cNvSpPr>
          <p:nvPr/>
        </p:nvSpPr>
        <p:spPr bwMode="auto">
          <a:xfrm>
            <a:off x="539750" y="5876925"/>
            <a:ext cx="837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不结合，因为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30" grpId="0"/>
      <p:bldP spid="336931" grpId="0"/>
      <p:bldP spid="336932" grpId="0"/>
      <p:bldP spid="336933" grpId="0"/>
      <p:bldP spid="336934" grpId="0"/>
      <p:bldP spid="336935" grpId="0"/>
      <p:bldP spid="336936" grpId="0"/>
      <p:bldP spid="3369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08D8B2-14CE-42D4-A3EA-94C4453117E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494616" y="1359656"/>
            <a:ext cx="8037824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上的二元运算*如下表，讨论*运算的可交换性，幂等性，是否有幺元，零元和逆元。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0520" name="Group 72"/>
          <p:cNvGraphicFramePr>
            <a:graphicFrameLocks noGrp="1"/>
          </p:cNvGraphicFramePr>
          <p:nvPr/>
        </p:nvGraphicFramePr>
        <p:xfrm>
          <a:off x="1042988" y="3141663"/>
          <a:ext cx="2879725" cy="1620837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64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96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158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52" name="矩形 1"/>
          <p:cNvSpPr>
            <a:spLocks noChangeArrowheads="1"/>
          </p:cNvSpPr>
          <p:nvPr/>
        </p:nvSpPr>
        <p:spPr bwMode="auto">
          <a:xfrm>
            <a:off x="494616" y="251262"/>
            <a:ext cx="3013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5325" y="5259388"/>
            <a:ext cx="7572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解：不满足交换性；不满足幂等性；幺元为</a:t>
            </a:r>
            <a:r>
              <a:rPr lang="en-US" altLang="zh-CN" sz="2800" b="1"/>
              <a:t>a</a:t>
            </a:r>
            <a:r>
              <a:rPr lang="zh-CN" altLang="en-US" sz="2800" b="1"/>
              <a:t>；没有零元；</a:t>
            </a:r>
            <a:r>
              <a:rPr lang="en-US" altLang="zh-CN" sz="2800" b="1"/>
              <a:t>a</a:t>
            </a:r>
            <a:r>
              <a:rPr lang="zh-CN" altLang="en-US" sz="2800" b="1"/>
              <a:t>的逆元为</a:t>
            </a:r>
            <a:r>
              <a:rPr lang="en-US" altLang="zh-CN" sz="2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67587" name="Rectangle 13"/>
          <p:cNvSpPr>
            <a:spLocks noChangeArrowheads="1"/>
          </p:cNvSpPr>
          <p:nvPr/>
        </p:nvSpPr>
        <p:spPr bwMode="auto">
          <a:xfrm>
            <a:off x="631825" y="1341438"/>
            <a:ext cx="5827713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9.1   9.2   9.3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9.11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9.12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9.13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9.15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9.16 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9.17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EDCD2-C8F6-4B7F-A29C-F3F73B60717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462463"/>
          </a:xfrm>
        </p:spPr>
        <p:txBody>
          <a:bodyPr/>
          <a:lstStyle/>
          <a:p>
            <a:r>
              <a:rPr lang="zh-CN" altLang="en-US" sz="2800" b="1"/>
              <a:t>代数系统定义</a:t>
            </a:r>
          </a:p>
          <a:p>
            <a:r>
              <a:rPr lang="zh-CN" altLang="en-US" sz="2800" b="1"/>
              <a:t>子代数</a:t>
            </a:r>
          </a:p>
          <a:p>
            <a:r>
              <a:rPr lang="zh-CN" altLang="en-US" sz="2800" b="1"/>
              <a:t>积代数</a:t>
            </a:r>
          </a:p>
          <a:p>
            <a:r>
              <a:rPr lang="zh-CN" altLang="en-US" sz="2800" b="1"/>
              <a:t>同态映射的定义</a:t>
            </a:r>
          </a:p>
          <a:p>
            <a:r>
              <a:rPr lang="zh-CN" altLang="en-US" sz="2800" b="1"/>
              <a:t>同态映射的分类</a:t>
            </a:r>
          </a:p>
          <a:p>
            <a:pPr lvl="1"/>
            <a:r>
              <a:rPr lang="zh-CN" altLang="en-US" b="1"/>
              <a:t>单同态、满同态、同构</a:t>
            </a:r>
          </a:p>
          <a:p>
            <a:pPr lvl="1"/>
            <a:r>
              <a:rPr lang="zh-CN" altLang="en-US" b="1"/>
              <a:t>自同态</a:t>
            </a:r>
          </a:p>
          <a:p>
            <a:r>
              <a:rPr lang="zh-CN" altLang="en-US" sz="2800" b="1"/>
              <a:t>同态映射的性质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代数系统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37B98-89C8-4F43-8144-C6CC4C29FAA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7" y="173768"/>
            <a:ext cx="7921625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代数系统定义与实例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06642" y="1357118"/>
            <a:ext cx="8256788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</a:rPr>
              <a:t>非空集合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个一元或二元运算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… ,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组成的系统称为一个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记做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,+&gt;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761C26CD-AF07-4556-AA83-E60501D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3933056"/>
            <a:ext cx="8174436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</a:rPr>
              <a:t>有的代数系统定义指定了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中的特殊元素，称为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特异元素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代数常数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例如二元运算的幺元。有时也将代数常数作为系统的成分。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,+,0&gt;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FA291-9AF0-4B74-B0AC-0E5E80AFBAE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686800" cy="44005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+, ·&gt;,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+, ·&gt;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+ 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分别表示普通加法和乘法）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+, ·&gt;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≥2)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实矩阵的加法和乘法）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{0, 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 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的加法和乘法，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＋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mod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</a:rPr>
              <a:t>) mod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∪, ∩, ~&gt;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（∪和∩为并和交，</a:t>
            </a:r>
            <a:r>
              <a:rPr lang="en-US" altLang="zh-CN" sz="2800" b="1" dirty="0">
                <a:latin typeface="Times New Roman" panose="02020603050405020304" pitchFamily="18" charset="0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为绝对补）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EBA94-FE5B-461C-822D-15CF8B15F07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子代数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32594" y="1260475"/>
            <a:ext cx="8135937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600" b="1" dirty="0">
                <a:latin typeface="Times New Roman" pitchFamily="18" charset="0"/>
              </a:rPr>
              <a:t>   设</a:t>
            </a:r>
            <a:r>
              <a:rPr lang="en-US" altLang="zh-CN" sz="2600" b="1" i="1" dirty="0">
                <a:latin typeface="Times New Roman" pitchFamily="18" charset="0"/>
              </a:rPr>
              <a:t>V</a:t>
            </a:r>
            <a:r>
              <a:rPr lang="en-US" altLang="zh-CN" sz="2600" b="1" dirty="0">
                <a:latin typeface="Times New Roman" pitchFamily="18" charset="0"/>
              </a:rPr>
              <a:t>=&lt;</a:t>
            </a:r>
            <a:r>
              <a:rPr lang="en-US" altLang="zh-CN" sz="2600" b="1" i="1" dirty="0">
                <a:latin typeface="Times New Roman" pitchFamily="18" charset="0"/>
              </a:rPr>
              <a:t>S</a:t>
            </a:r>
            <a:r>
              <a:rPr lang="en-US" altLang="zh-CN" sz="2600" b="1" dirty="0">
                <a:latin typeface="Times New Roman" pitchFamily="18" charset="0"/>
              </a:rPr>
              <a:t>, 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 … ,  </a:t>
            </a:r>
            <a:r>
              <a:rPr lang="en-US" altLang="zh-CN" sz="2600" b="1" i="1" dirty="0" err="1">
                <a:latin typeface="Times New Roman" pitchFamily="18" charset="0"/>
              </a:rPr>
              <a:t>f</a:t>
            </a:r>
            <a:r>
              <a:rPr lang="en-US" altLang="zh-CN" sz="2600" b="1" i="1" baseline="-25000" dirty="0" err="1">
                <a:latin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</a:rPr>
              <a:t>&gt; </a:t>
            </a:r>
            <a:r>
              <a:rPr lang="zh-CN" altLang="en-US" sz="2600" b="1" dirty="0">
                <a:latin typeface="Times New Roman" pitchFamily="18" charset="0"/>
              </a:rPr>
              <a:t>是代数系统，</a:t>
            </a:r>
            <a:r>
              <a:rPr lang="en-US" altLang="zh-C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 </a:t>
            </a:r>
            <a:r>
              <a:rPr lang="en-US" altLang="zh-C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的非空子集 </a:t>
            </a:r>
            <a:r>
              <a:rPr lang="zh-CN" altLang="en-US" sz="2600" b="1" dirty="0">
                <a:latin typeface="Times New Roman" pitchFamily="18" charset="0"/>
              </a:rPr>
              <a:t>，如果 </a:t>
            </a:r>
            <a:r>
              <a:rPr lang="en-US" altLang="zh-CN" sz="2600" b="1" i="1" dirty="0">
                <a:latin typeface="Times New Roman" pitchFamily="18" charset="0"/>
              </a:rPr>
              <a:t>B </a:t>
            </a:r>
            <a:r>
              <a:rPr lang="zh-CN" altLang="en-US" sz="2600" b="1" dirty="0">
                <a:latin typeface="Times New Roman" pitchFamily="18" charset="0"/>
              </a:rPr>
              <a:t>对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… , </a:t>
            </a:r>
            <a:r>
              <a:rPr lang="en-US" altLang="zh-CN" sz="2600" b="1" i="1" dirty="0" err="1">
                <a:latin typeface="Times New Roman" pitchFamily="18" charset="0"/>
              </a:rPr>
              <a:t>f</a:t>
            </a:r>
            <a:r>
              <a:rPr lang="en-US" altLang="zh-CN" sz="2600" b="1" i="1" baseline="-25000" dirty="0" err="1">
                <a:latin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都是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封闭</a:t>
            </a:r>
            <a:r>
              <a:rPr lang="zh-CN" altLang="en-US" sz="2600" b="1" dirty="0">
                <a:latin typeface="Times New Roman" pitchFamily="18" charset="0"/>
              </a:rPr>
              <a:t>的，且 </a:t>
            </a:r>
            <a:r>
              <a:rPr lang="en-US" altLang="zh-CN" sz="2600" b="1" i="1" dirty="0">
                <a:latin typeface="Times New Roman" pitchFamily="18" charset="0"/>
              </a:rPr>
              <a:t>B </a:t>
            </a:r>
            <a:r>
              <a:rPr lang="zh-CN" altLang="en-US" sz="2600" b="1" dirty="0">
                <a:latin typeface="Times New Roman" pitchFamily="18" charset="0"/>
              </a:rPr>
              <a:t>和 </a:t>
            </a:r>
            <a:r>
              <a:rPr lang="en-US" altLang="zh-CN" sz="2600" b="1" i="1" dirty="0">
                <a:latin typeface="Times New Roman" pitchFamily="18" charset="0"/>
              </a:rPr>
              <a:t>S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含有相同的代数常数</a:t>
            </a:r>
            <a:r>
              <a:rPr lang="zh-CN" altLang="en-US" sz="2600" b="1" dirty="0">
                <a:latin typeface="Times New Roman" pitchFamily="18" charset="0"/>
              </a:rPr>
              <a:t>，则称 </a:t>
            </a:r>
            <a:r>
              <a:rPr lang="en-US" altLang="zh-CN" sz="2600" b="1" dirty="0">
                <a:latin typeface="Times New Roman" pitchFamily="18" charset="0"/>
              </a:rPr>
              <a:t>&lt;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</a:rPr>
              <a:t>, 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 </a:t>
            </a:r>
            <a:r>
              <a:rPr lang="en-US" altLang="zh-CN" sz="2600" b="1" i="1" dirty="0">
                <a:latin typeface="Times New Roman" pitchFamily="18" charset="0"/>
              </a:rPr>
              <a:t>f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… , </a:t>
            </a:r>
            <a:r>
              <a:rPr lang="en-US" altLang="zh-CN" sz="2600" b="1" i="1" dirty="0" err="1">
                <a:latin typeface="Times New Roman" pitchFamily="18" charset="0"/>
              </a:rPr>
              <a:t>f</a:t>
            </a:r>
            <a:r>
              <a:rPr lang="en-US" altLang="zh-CN" sz="2600" b="1" i="1" baseline="-25000" dirty="0" err="1">
                <a:latin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</a:rPr>
              <a:t>&gt; </a:t>
            </a:r>
            <a:r>
              <a:rPr lang="zh-CN" altLang="en-US" sz="2600" b="1" dirty="0">
                <a:latin typeface="Times New Roman" pitchFamily="18" charset="0"/>
              </a:rPr>
              <a:t>是 </a:t>
            </a:r>
            <a:r>
              <a:rPr lang="en-US" altLang="zh-CN" sz="2600" b="1" i="1" dirty="0">
                <a:latin typeface="Times New Roman" pitchFamily="18" charset="0"/>
              </a:rPr>
              <a:t>V </a:t>
            </a:r>
            <a:r>
              <a:rPr lang="zh-CN" altLang="en-US" sz="2600" b="1" dirty="0">
                <a:latin typeface="Times New Roman" pitchFamily="18" charset="0"/>
              </a:rPr>
              <a:t>的子代数系统，简称 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子代数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   </a:t>
            </a:r>
            <a:endParaRPr lang="en-US" altLang="zh-CN" sz="28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因为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对＋封闭，而且都没有代数常项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。同样， 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{0},+&gt;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,+,0&gt;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因为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对＋封闭，而且都有相同的代数常项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0)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{0},+&gt;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不是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,+,0&gt;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11CC45CE-947E-49C5-94EF-AC717799B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6" y="5534284"/>
            <a:ext cx="8135937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对于任何代数系统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，其子代数一定存在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379F94-514A-4F29-9868-AA39E41F583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475" y="178507"/>
            <a:ext cx="8137525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二元运算的实例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007"/>
            <a:ext cx="8229600" cy="43100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上的二元运算：加法、乘法。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N, 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x+y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上的二元运算：加法、减法、乘法。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非零实数集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乘法、除法。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上的所有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的集合：合成运算</a:t>
            </a:r>
            <a:r>
              <a:rPr lang="zh-CN" altLang="en-US" sz="2800" b="1" dirty="0">
                <a:solidFill>
                  <a:schemeClr val="bg2"/>
                </a:solidFill>
              </a:rPr>
              <a:t>∘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的二元运算。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F13EA8-8DC9-4BB1-B226-A208463DD7E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93" y="191087"/>
            <a:ext cx="8208962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关于子代数的术语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96093" y="1270587"/>
            <a:ext cx="8424863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最大的子代数 </a:t>
            </a:r>
            <a:r>
              <a:rPr lang="zh-CN" altLang="en-US" sz="2600" b="1" dirty="0">
                <a:latin typeface="Times New Roman" panose="02020603050405020304" pitchFamily="18" charset="0"/>
              </a:rPr>
              <a:t>就是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本身。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中所有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代数常数</a:t>
            </a:r>
            <a:r>
              <a:rPr lang="zh-CN" altLang="en-US" sz="2600" b="1" dirty="0">
                <a:latin typeface="Times New Roman" panose="02020603050405020304" pitchFamily="18" charset="0"/>
              </a:rPr>
              <a:t>构成集合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，且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中所有运算封闭，则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就构成了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最小的子代数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最大</a:t>
            </a:r>
            <a:r>
              <a:rPr lang="zh-CN" altLang="en-US" sz="2600" b="1" dirty="0">
                <a:latin typeface="Times New Roman" panose="02020603050405020304" pitchFamily="18" charset="0"/>
              </a:rPr>
              <a:t>和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最小</a:t>
            </a:r>
            <a:r>
              <a:rPr lang="zh-CN" altLang="en-US" sz="2600" b="1" dirty="0">
                <a:latin typeface="Times New Roman" panose="02020603050405020304" pitchFamily="18" charset="0"/>
              </a:rPr>
              <a:t>子代数称为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平凡的子代数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Times New Roman" panose="02020603050405020304" pitchFamily="18" charset="0"/>
              </a:rPr>
              <a:t>若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是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真子集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构成的子代数称为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真子代数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E9EF110A-5337-4825-BB25-CA4469C36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09408"/>
            <a:ext cx="8424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，令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nz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为自然数，则 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 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1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的平凡的子代数，其他的都是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的非平凡的真子代数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539C0E-3AD1-40DA-8A28-E47CD0E652F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433388" y="1340768"/>
            <a:ext cx="809905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为非负偶数集，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为非负奇数集，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的子代数？写出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&lt;N,+&gt;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的平凡子代数。</a:t>
            </a:r>
          </a:p>
        </p:txBody>
      </p:sp>
      <p:sp>
        <p:nvSpPr>
          <p:cNvPr id="82948" name="矩形 1"/>
          <p:cNvSpPr>
            <a:spLocks noChangeArrowheads="1"/>
          </p:cNvSpPr>
          <p:nvPr/>
        </p:nvSpPr>
        <p:spPr bwMode="auto">
          <a:xfrm>
            <a:off x="468313" y="333375"/>
            <a:ext cx="2680542" cy="7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zh-CN" altLang="en-US" sz="1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3039" y="2924175"/>
            <a:ext cx="77041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 因为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对加法运算封闭，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对加法运算不封闭，所以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的平凡子代数为：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最小子代数：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&lt;{0},+&gt;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最大子代数：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F560B-E83C-4D6D-9222-6022BE2D1F7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积代数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9844"/>
            <a:ext cx="8301037" cy="271522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zh-CN" altLang="en-US" sz="2800" dirty="0"/>
              <a:t> </a:t>
            </a:r>
            <a:r>
              <a:rPr lang="en-US" altLang="zh-CN" sz="2000" b="1" dirty="0"/>
              <a:t>o</a:t>
            </a:r>
            <a:r>
              <a:rPr lang="en-US" altLang="zh-CN" sz="2800" b="1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是二元运算。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积代数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V = 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&gt;,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对 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&gt;, &lt;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&gt;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有：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ucida Sans Unicode" panose="020B0602030504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02492"/>
              </p:ext>
            </p:extLst>
          </p:nvPr>
        </p:nvGraphicFramePr>
        <p:xfrm>
          <a:off x="1043608" y="5816352"/>
          <a:ext cx="518457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6" name="公式" r:id="rId4" imgW="3340080" imgH="457200" progId="Equation.3">
                  <p:embed/>
                </p:oleObj>
              </mc:Choice>
              <mc:Fallback>
                <p:oleObj name="公式" r:id="rId4" imgW="33400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816352"/>
                        <a:ext cx="518457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748A140-E61F-4764-BEAF-E919D3B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38" y="4204787"/>
            <a:ext cx="8301037" cy="18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3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,+&gt;,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0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&gt;,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积代数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000" b="1" kern="0" dirty="0">
                <a:solidFill>
                  <a:schemeClr val="bg2"/>
                </a:solidFill>
                <a:sym typeface="Symbol" panose="05050102010706020507" pitchFamily="18" charset="2"/>
              </a:rPr>
              <a:t>o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&lt;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&gt;,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&gt;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  <a:r>
              <a:rPr lang="en-US" altLang="zh-CN" sz="2000" b="1" kern="0" dirty="0">
                <a:solidFill>
                  <a:schemeClr val="bg2"/>
                </a:solidFill>
                <a:cs typeface="Lucida Sans Unicode" panose="020B0602030504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=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+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 </a:t>
            </a:r>
            <a:r>
              <a:rPr lang="en-US" altLang="zh-CN" sz="20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rgbClr val="55884E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27D88-708D-4E52-B5B3-10BCFC01C44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96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积代数的性质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68" y="1377950"/>
            <a:ext cx="7848600" cy="53276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是代数系统，其中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积代数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(1)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0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运算也是可交换的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可结合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运算也是可结合的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幂等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运算也是幂等的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(4)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</a:t>
            </a:r>
            <a:r>
              <a:rPr lang="zh-CN" altLang="en-US" sz="2000" b="1" dirty="0"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运算分别具有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单位元</a:t>
            </a:r>
            <a:r>
              <a:rPr lang="zh-CN" alt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也具有单位元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(5)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运算分别具有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零元 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和 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也具有零元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(6)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zh-CN" altLang="en-US" sz="2400" b="1" dirty="0"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逆元</a:t>
            </a:r>
            <a:r>
              <a:rPr lang="zh-CN" altLang="en-US" sz="2400" b="1" dirty="0"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的逆元为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么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运算也具有逆元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课堂作业</a:t>
            </a:r>
          </a:p>
        </p:txBody>
      </p:sp>
      <p:sp>
        <p:nvSpPr>
          <p:cNvPr id="82947" name="文本框 14"/>
          <p:cNvSpPr txBox="1">
            <a:spLocks noChangeArrowheads="1"/>
          </p:cNvSpPr>
          <p:nvPr/>
        </p:nvSpPr>
        <p:spPr bwMode="auto">
          <a:xfrm>
            <a:off x="468313" y="1549400"/>
            <a:ext cx="76708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/>
              <a:t>设</a:t>
            </a:r>
            <a:r>
              <a:rPr lang="en-US" altLang="zh-CN" sz="2800" dirty="0" smtClean="0"/>
              <a:t>V1=&lt;P({1}),*&gt;,V2=&lt;{0,1,2},◦&gt;</a:t>
            </a:r>
            <a:r>
              <a:rPr lang="zh-CN" altLang="en-US" sz="2800" dirty="0" smtClean="0"/>
              <a:t>，其中*是集合的并，◦是模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加法。</a:t>
            </a:r>
            <a:endParaRPr lang="en-US" altLang="zh-CN" sz="28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/>
              <a:t>(1) </a:t>
            </a:r>
            <a:r>
              <a:rPr lang="zh-CN" altLang="en-US" sz="2800" dirty="0" smtClean="0"/>
              <a:t>求积代数</a:t>
            </a:r>
            <a:r>
              <a:rPr lang="en-US" altLang="zh-CN" sz="2800" dirty="0" smtClean="0"/>
              <a:t>&lt;V1</a:t>
            </a:r>
            <a:r>
              <a:rPr lang="en-US" altLang="zh-CN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×V2, ·&gt;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的运算表。</a:t>
            </a:r>
            <a:endParaRPr lang="en-US" altLang="zh-CN" sz="28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rabicParenBoth" startAt="2"/>
              <a:defRPr/>
            </a:pP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求</a:t>
            </a:r>
            <a:r>
              <a:rPr lang="en-US" altLang="zh-CN" sz="2800" dirty="0" smtClean="0"/>
              <a:t>&lt;V1</a:t>
            </a:r>
            <a:r>
              <a:rPr lang="en-US" altLang="zh-CN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×V2, ·&gt;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幺元、零元。</a:t>
            </a:r>
            <a:endParaRPr lang="en-US" altLang="zh-CN" sz="28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rabicParenBoth" startAt="2"/>
              <a:defRPr/>
            </a:pP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求</a:t>
            </a:r>
            <a:r>
              <a:rPr lang="en-US" altLang="zh-CN" sz="2800" dirty="0" smtClean="0"/>
              <a:t>&lt;V1</a:t>
            </a:r>
            <a:r>
              <a:rPr lang="en-US" altLang="zh-CN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×V2, ·&gt;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的交换律、幂等律、结合律。</a:t>
            </a:r>
            <a:endParaRPr lang="en-US" altLang="zh-CN" sz="28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rabicParenBoth" startAt="2"/>
              <a:defRPr/>
            </a:pPr>
            <a:r>
              <a:rPr lang="zh-CN" altLang="en-US" sz="2800" dirty="0" smtClean="0"/>
              <a:t>求</a:t>
            </a:r>
            <a:r>
              <a:rPr lang="en-US" altLang="zh-CN" sz="2800" dirty="0" smtClean="0"/>
              <a:t>V1</a:t>
            </a:r>
            <a:r>
              <a:rPr lang="en-US" altLang="zh-CN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×V2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中各元素关于运算</a:t>
            </a:r>
            <a:r>
              <a:rPr lang="en-US" altLang="zh-CN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·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的逆元。</a:t>
            </a:r>
            <a:endParaRPr lang="en-US" altLang="zh-CN" sz="28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639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75076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解：（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P({1})={</a:t>
            </a:r>
            <a:r>
              <a:rPr lang="zh-CN" altLang="zh-CN" dirty="0"/>
              <a:t>Φ</a:t>
            </a:r>
            <a:r>
              <a:rPr lang="en-US" altLang="zh-CN" dirty="0"/>
              <a:t>,{1}}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P({1})</a:t>
            </a:r>
            <a:r>
              <a:rPr lang="zh-CN" altLang="zh-CN" dirty="0"/>
              <a:t>×</a:t>
            </a:r>
            <a:r>
              <a:rPr lang="en-US" altLang="zh-CN" dirty="0"/>
              <a:t>{0,1,2} = {&lt;</a:t>
            </a:r>
            <a:r>
              <a:rPr lang="zh-CN" altLang="zh-CN" dirty="0"/>
              <a:t>Φ</a:t>
            </a:r>
            <a:r>
              <a:rPr lang="en-US" altLang="zh-CN" dirty="0"/>
              <a:t>,0&gt;,&lt;</a:t>
            </a:r>
            <a:r>
              <a:rPr lang="zh-CN" altLang="zh-CN" dirty="0"/>
              <a:t>Φ</a:t>
            </a:r>
            <a:r>
              <a:rPr lang="en-US" altLang="zh-CN" dirty="0"/>
              <a:t>,1&gt;,&lt;</a:t>
            </a:r>
            <a:r>
              <a:rPr lang="zh-CN" altLang="zh-CN" dirty="0"/>
              <a:t>Φ</a:t>
            </a:r>
            <a:r>
              <a:rPr lang="en-US" altLang="zh-CN" dirty="0"/>
              <a:t>,2&gt;,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&lt;{1},0&gt;,&lt;{1},1&gt;,&lt;{1},2&gt;}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177DF-095C-4673-B342-2F733FE8D2D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30006"/>
              </p:ext>
            </p:extLst>
          </p:nvPr>
        </p:nvGraphicFramePr>
        <p:xfrm>
          <a:off x="971600" y="2924944"/>
          <a:ext cx="6912766" cy="3312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190"/>
                <a:gridCol w="987190"/>
                <a:gridCol w="987190"/>
                <a:gridCol w="987190"/>
                <a:gridCol w="988002"/>
                <a:gridCol w="988002"/>
                <a:gridCol w="988002"/>
              </a:tblGrid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·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&lt;{1},2&gt;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&lt;{1},1&gt;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23488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积代数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&lt;V1×V2,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mbria" pitchFamily="18" charset="0"/>
              </a:rPr>
              <a:t>·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&gt;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的运算表为：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5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606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从表中可以看出第一行，第一列的各素分别与列表头、行表头相同，因此幺元是</a:t>
            </a:r>
            <a:r>
              <a:rPr lang="en-US" altLang="zh-CN" dirty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,0&gt;</a:t>
            </a:r>
            <a:r>
              <a:rPr lang="zh-CN" altLang="zh-CN" dirty="0" smtClean="0"/>
              <a:t>。没有</a:t>
            </a:r>
            <a:r>
              <a:rPr lang="zh-CN" altLang="zh-CN" dirty="0"/>
              <a:t>行、列与行表头、列表头相同，零元无。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）运算表沿对角线对称，因此有交换律。</a:t>
            </a:r>
          </a:p>
          <a:p>
            <a:pPr marL="0" indent="0">
              <a:buNone/>
            </a:pPr>
            <a:r>
              <a:rPr lang="zh-CN" altLang="zh-CN" dirty="0" smtClean="0"/>
              <a:t>运算表</a:t>
            </a:r>
            <a:r>
              <a:rPr lang="zh-CN" altLang="zh-CN" dirty="0"/>
              <a:t>有对角线元素不等于所在列表头，因此没有幂等律</a:t>
            </a:r>
            <a:r>
              <a:rPr lang="zh-CN" altLang="zh-CN" dirty="0" smtClean="0"/>
              <a:t>。</a:t>
            </a:r>
            <a:r>
              <a:rPr lang="en-US" altLang="zh-CN" dirty="0" smtClean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,1&gt; ·&lt;</a:t>
            </a:r>
            <a:r>
              <a:rPr lang="zh-CN" altLang="zh-CN" dirty="0"/>
              <a:t>Φ</a:t>
            </a:r>
            <a:r>
              <a:rPr lang="en-US" altLang="zh-CN" dirty="0"/>
              <a:t>,1&gt;=&lt;</a:t>
            </a:r>
            <a:r>
              <a:rPr lang="zh-CN" altLang="zh-CN" dirty="0"/>
              <a:t>Φ</a:t>
            </a:r>
            <a:r>
              <a:rPr lang="en-US" altLang="zh-CN" dirty="0"/>
              <a:t>,2&gt;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 smtClean="0"/>
              <a:t>因</a:t>
            </a:r>
            <a:r>
              <a:rPr lang="zh-CN" altLang="zh-CN" dirty="0"/>
              <a:t>代数系统</a:t>
            </a:r>
            <a:r>
              <a:rPr lang="en-US" altLang="zh-CN" dirty="0"/>
              <a:t>V1</a:t>
            </a:r>
            <a:r>
              <a:rPr lang="zh-CN" altLang="zh-CN" dirty="0"/>
              <a:t>、</a:t>
            </a:r>
            <a:r>
              <a:rPr lang="en-US" altLang="zh-CN" dirty="0"/>
              <a:t>V2</a:t>
            </a:r>
            <a:r>
              <a:rPr lang="zh-CN" altLang="zh-CN" dirty="0"/>
              <a:t>有结合律，根据定理，代数系统</a:t>
            </a:r>
            <a:r>
              <a:rPr lang="en-US" altLang="zh-CN" dirty="0"/>
              <a:t>V</a:t>
            </a:r>
            <a:r>
              <a:rPr lang="zh-CN" altLang="zh-CN" dirty="0"/>
              <a:t>也有结合律。</a:t>
            </a:r>
          </a:p>
          <a:p>
            <a:pPr marL="0" indent="0">
              <a:buNone/>
            </a:pPr>
            <a:r>
              <a:rPr lang="zh-CN" altLang="zh-CN" dirty="0"/>
              <a:t>（ </a:t>
            </a:r>
            <a:r>
              <a:rPr lang="en-US" altLang="zh-CN" dirty="0" smtClean="0"/>
              <a:t>4</a:t>
            </a:r>
            <a:r>
              <a:rPr lang="zh-CN" altLang="zh-CN" dirty="0"/>
              <a:t>）查找每行中的幺元</a:t>
            </a:r>
            <a:r>
              <a:rPr lang="en-US" altLang="zh-CN" dirty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,0&gt;</a:t>
            </a:r>
            <a:r>
              <a:rPr lang="zh-CN" altLang="zh-CN" dirty="0"/>
              <a:t>，</a:t>
            </a:r>
            <a:r>
              <a:rPr lang="zh-CN" altLang="zh-CN" dirty="0" smtClean="0"/>
              <a:t>有</a:t>
            </a:r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,0&gt;</a:t>
            </a:r>
            <a:r>
              <a:rPr lang="en-US" altLang="zh-CN" baseline="30000" dirty="0"/>
              <a:t>-1</a:t>
            </a:r>
            <a:r>
              <a:rPr lang="en-US" altLang="zh-CN" dirty="0"/>
              <a:t> = &lt;</a:t>
            </a:r>
            <a:r>
              <a:rPr lang="zh-CN" altLang="zh-CN" dirty="0"/>
              <a:t>Φ</a:t>
            </a:r>
            <a:r>
              <a:rPr lang="en-US" altLang="zh-CN" dirty="0"/>
              <a:t>,0</a:t>
            </a:r>
            <a:r>
              <a:rPr lang="en-US" altLang="zh-CN" dirty="0" smtClean="0"/>
              <a:t>&gt;</a:t>
            </a:r>
            <a:r>
              <a:rPr lang="en-US" altLang="zh-CN" dirty="0"/>
              <a:t>,</a:t>
            </a:r>
            <a:r>
              <a:rPr lang="en-US" altLang="zh-CN" dirty="0" smtClean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,1&gt;</a:t>
            </a:r>
            <a:r>
              <a:rPr lang="en-US" altLang="zh-CN" baseline="30000" dirty="0"/>
              <a:t>-1</a:t>
            </a:r>
            <a:r>
              <a:rPr lang="en-US" altLang="zh-CN" dirty="0"/>
              <a:t> = &lt;</a:t>
            </a:r>
            <a:r>
              <a:rPr lang="zh-CN" altLang="zh-CN" dirty="0"/>
              <a:t>Φ</a:t>
            </a:r>
            <a:r>
              <a:rPr lang="en-US" altLang="zh-CN" dirty="0"/>
              <a:t>,2</a:t>
            </a:r>
            <a:r>
              <a:rPr lang="en-US" altLang="zh-CN" dirty="0" smtClean="0"/>
              <a:t>&gt;, &lt;</a:t>
            </a:r>
            <a:r>
              <a:rPr lang="zh-CN" altLang="zh-CN" dirty="0"/>
              <a:t>Φ</a:t>
            </a:r>
            <a:r>
              <a:rPr lang="en-US" altLang="zh-CN" dirty="0"/>
              <a:t>,2&gt;</a:t>
            </a:r>
            <a:r>
              <a:rPr lang="en-US" altLang="zh-CN" baseline="30000" dirty="0"/>
              <a:t>-1</a:t>
            </a:r>
            <a:r>
              <a:rPr lang="en-US" altLang="zh-CN" dirty="0"/>
              <a:t> = &lt;</a:t>
            </a:r>
            <a:r>
              <a:rPr lang="zh-CN" altLang="zh-CN" dirty="0"/>
              <a:t>Φ</a:t>
            </a:r>
            <a:r>
              <a:rPr lang="en-US" altLang="zh-CN" dirty="0"/>
              <a:t>,1&gt;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177DF-095C-4673-B342-2F733FE8D2D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6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EEC3D1-5333-431A-943E-9A5A870635D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6466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同态映射的定义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23850" y="1289223"/>
            <a:ext cx="8280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是二元运算。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/>
              <a:t>o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3032125"/>
            <a:ext cx="60483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A369D-DC1F-4B11-85C4-AD4EA12A405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title"/>
          </p:nvPr>
        </p:nvSpPr>
        <p:spPr>
          <a:xfrm>
            <a:off x="435860" y="116632"/>
            <a:ext cx="7991475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更广泛的同态映射定义</a:t>
            </a:r>
          </a:p>
        </p:txBody>
      </p:sp>
      <p:sp>
        <p:nvSpPr>
          <p:cNvPr id="87044" name="Text Box 6"/>
          <p:cNvSpPr txBox="1">
            <a:spLocks noChangeArrowheads="1"/>
          </p:cNvSpPr>
          <p:nvPr/>
        </p:nvSpPr>
        <p:spPr bwMode="auto">
          <a:xfrm>
            <a:off x="457428" y="1366190"/>
            <a:ext cx="8137525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∙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◊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/ </a:t>
            </a:r>
            <a:r>
              <a:rPr lang="en-US" altLang="zh-CN" sz="2800" b="1" dirty="0">
                <a:solidFill>
                  <a:srgbClr val="3366CC"/>
                </a:solidFill>
              </a:rPr>
              <a:t>∙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2800" dirty="0">
                <a:solidFill>
                  <a:srgbClr val="3366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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◊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="" xmlns:a16="http://schemas.microsoft.com/office/drawing/2014/main" id="{3EA9E52F-9A37-4025-BBDB-128084D8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64" y="3645024"/>
            <a:ext cx="81375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∙ 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, ◊,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∇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/ </a:t>
            </a:r>
            <a:r>
              <a:rPr lang="en-US" altLang="zh-CN" sz="2800" b="1" dirty="0">
                <a:solidFill>
                  <a:srgbClr val="3366CC"/>
                </a:solidFill>
              </a:rPr>
              <a:t>∙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b="1" dirty="0">
                <a:sym typeface="Symbol" panose="05050102010706020507" pitchFamily="18" charset="2"/>
              </a:rPr>
              <a:t>/</a:t>
            </a:r>
            <a:r>
              <a:rPr lang="en-US" altLang="zh-CN" sz="2800" dirty="0">
                <a:solidFill>
                  <a:srgbClr val="3366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◊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是二元运算。</a:t>
            </a:r>
            <a:r>
              <a:rPr lang="en-US" altLang="zh-CN" sz="2800" b="1" dirty="0">
                <a:latin typeface="Times New Roman" panose="02020603050405020304" pitchFamily="18" charset="0"/>
              </a:rPr>
              <a:t>∆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∇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是一元运算，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),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∙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)◊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∆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∇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6F0D7-2F87-4C75-8B7F-F883B49C3DC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395536" y="612775"/>
            <a:ext cx="8064896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的同态。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的同态。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baseline="30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4E8E0E-6032-4212-AB42-8C542116D30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title"/>
          </p:nvPr>
        </p:nvSpPr>
        <p:spPr>
          <a:xfrm>
            <a:off x="349250" y="85725"/>
            <a:ext cx="8229600" cy="111125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二元运算的实例（续）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1520" y="1412875"/>
            <a:ext cx="7848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表示所有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≥2)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实矩阵的集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合，即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矩阵加法和乘法都是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(6)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幂集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上的二元运算：∪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∩,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42723"/>
              </p:ext>
            </p:extLst>
          </p:nvPr>
        </p:nvGraphicFramePr>
        <p:xfrm>
          <a:off x="1187450" y="2560638"/>
          <a:ext cx="70580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公式" r:id="rId4" imgW="4292280" imgH="990360" progId="Equation.3">
                  <p:embed/>
                </p:oleObj>
              </mc:Choice>
              <mc:Fallback>
                <p:oleObj name="公式" r:id="rId4" imgW="429228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0638"/>
                        <a:ext cx="705802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DC5A1-EF19-49C0-8E42-393B7FFE446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673" y="139699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特殊同态映射的分类</a:t>
            </a: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376673" y="1273726"/>
            <a:ext cx="8305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的同态，则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下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同态映射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，也称代数系统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同构于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对于代数系统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，它到自身的同态称为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类似地可以定义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自同构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7183062" y="285293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3851920" y="393305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1CA35-3058-462C-80FD-BCAEC368E12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>
          <a:xfrm>
            <a:off x="521837" y="231577"/>
            <a:ext cx="8064500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</a:t>
            </a: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553751" y="1349945"/>
            <a:ext cx="8802691" cy="41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那么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自同态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，有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0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零同态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自同构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除此之外其他的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都是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单自同态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C92E21-A5DA-42E2-A427-4C58DB76C8E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令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那么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的同态映射，因为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不难看出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是单同态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135937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同态映射的实例（续）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1D37A-CBAD-440A-BBF8-D871570696D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27187"/>
            <a:ext cx="820737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同态映射的实例（续）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01511" y="1412776"/>
            <a:ext cx="8064127" cy="418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8B457-CE3A-4326-8E26-99775C12F39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3219"/>
            <a:ext cx="7993063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396106" y="1428658"/>
            <a:ext cx="8135937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*,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判断下面哪些函数是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的自同态？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|    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(4)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)=1/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  (5)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 (6)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67544" y="3349072"/>
            <a:ext cx="7920037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, (5), (6)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不是自同态。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| =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|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1/(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=1/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1/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0A66A6-262F-47AB-AEDE-8708C341C45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468313" y="1397001"/>
            <a:ext cx="7991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a,b,c,d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={0,1,2,3},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＊和</a:t>
            </a:r>
            <a:r>
              <a:rPr lang="en-US" altLang="zh-CN" sz="2800" b="1" dirty="0">
                <a:latin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运算的定义如下表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)=0,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)=1,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)=2,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)=3,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＊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</a:rPr>
              <a:t>o&gt;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同构。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2125" name="Group 109"/>
          <p:cNvGraphicFramePr>
            <a:graphicFrameLocks noGrp="1"/>
          </p:cNvGraphicFramePr>
          <p:nvPr/>
        </p:nvGraphicFramePr>
        <p:xfrm>
          <a:off x="755650" y="3284538"/>
          <a:ext cx="3240088" cy="259080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    b    c    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    b    c    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    c    d    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c    d    a    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d    a    b    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2108" name="Group 92"/>
          <p:cNvGraphicFramePr>
            <a:graphicFrameLocks noGrp="1"/>
          </p:cNvGraphicFramePr>
          <p:nvPr/>
        </p:nvGraphicFramePr>
        <p:xfrm>
          <a:off x="4284663" y="3284538"/>
          <a:ext cx="3240087" cy="25908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81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0    1    2    3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0    1    2    3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1    2    3    0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2    3    0    1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3    0    1    2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464" name="矩形 5"/>
          <p:cNvSpPr>
            <a:spLocks noChangeArrowheads="1"/>
          </p:cNvSpPr>
          <p:nvPr/>
        </p:nvSpPr>
        <p:spPr bwMode="auto">
          <a:xfrm>
            <a:off x="468313" y="333375"/>
            <a:ext cx="2680542" cy="7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zh-CN" altLang="en-US" sz="1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C1473-7900-4CCE-AA75-91E9D939221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05475" name="Group 26"/>
          <p:cNvGrpSpPr>
            <a:grpSpLocks/>
          </p:cNvGrpSpPr>
          <p:nvPr/>
        </p:nvGrpSpPr>
        <p:grpSpPr bwMode="auto">
          <a:xfrm>
            <a:off x="519113" y="1262063"/>
            <a:ext cx="6738937" cy="4929187"/>
            <a:chOff x="521" y="709"/>
            <a:chExt cx="4245" cy="3105"/>
          </a:xfrm>
        </p:grpSpPr>
        <p:graphicFrame>
          <p:nvGraphicFramePr>
            <p:cNvPr id="105488" name="Object 5"/>
            <p:cNvGraphicFramePr>
              <a:graphicFrameLocks noChangeAspect="1"/>
            </p:cNvGraphicFramePr>
            <p:nvPr/>
          </p:nvGraphicFramePr>
          <p:xfrm>
            <a:off x="521" y="709"/>
            <a:ext cx="176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4" name="公式" r:id="rId4" imgW="1435100" imgH="228600" progId="Equation.3">
                    <p:embed/>
                  </p:oleObj>
                </mc:Choice>
                <mc:Fallback>
                  <p:oleObj name="公式" r:id="rId4" imgW="14351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09"/>
                          <a:ext cx="176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9" name="Object 6"/>
            <p:cNvGraphicFramePr>
              <a:graphicFrameLocks noChangeAspect="1"/>
            </p:cNvGraphicFramePr>
            <p:nvPr/>
          </p:nvGraphicFramePr>
          <p:xfrm>
            <a:off x="541" y="1025"/>
            <a:ext cx="173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5" name="公式" r:id="rId6" imgW="1409700" imgH="228600" progId="Equation.3">
                    <p:embed/>
                  </p:oleObj>
                </mc:Choice>
                <mc:Fallback>
                  <p:oleObj name="公式" r:id="rId6" imgW="1409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1025"/>
                          <a:ext cx="173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0" name="Object 7"/>
            <p:cNvGraphicFramePr>
              <a:graphicFrameLocks noChangeAspect="1"/>
            </p:cNvGraphicFramePr>
            <p:nvPr/>
          </p:nvGraphicFramePr>
          <p:xfrm>
            <a:off x="521" y="1330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6" name="公式" r:id="rId8" imgW="1422400" imgH="228600" progId="Equation.3">
                    <p:embed/>
                  </p:oleObj>
                </mc:Choice>
                <mc:Fallback>
                  <p:oleObj name="公式" r:id="rId8" imgW="1422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330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1" name="Object 8"/>
            <p:cNvGraphicFramePr>
              <a:graphicFrameLocks noChangeAspect="1"/>
            </p:cNvGraphicFramePr>
            <p:nvPr/>
          </p:nvGraphicFramePr>
          <p:xfrm>
            <a:off x="523" y="1630"/>
            <a:ext cx="179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7" name="公式" r:id="rId10" imgW="1460500" imgH="228600" progId="Equation.3">
                    <p:embed/>
                  </p:oleObj>
                </mc:Choice>
                <mc:Fallback>
                  <p:oleObj name="公式" r:id="rId10" imgW="1460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630"/>
                          <a:ext cx="179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2" name="Object 9"/>
            <p:cNvGraphicFramePr>
              <a:graphicFrameLocks noChangeAspect="1"/>
            </p:cNvGraphicFramePr>
            <p:nvPr/>
          </p:nvGraphicFramePr>
          <p:xfrm>
            <a:off x="536" y="1911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8" name="公式" r:id="rId12" imgW="1422400" imgH="228600" progId="Equation.3">
                    <p:embed/>
                  </p:oleObj>
                </mc:Choice>
                <mc:Fallback>
                  <p:oleObj name="公式" r:id="rId12" imgW="1422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1911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3" name="Object 10"/>
            <p:cNvGraphicFramePr>
              <a:graphicFrameLocks noChangeAspect="1"/>
            </p:cNvGraphicFramePr>
            <p:nvPr/>
          </p:nvGraphicFramePr>
          <p:xfrm>
            <a:off x="532" y="2232"/>
            <a:ext cx="176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9" name="公式" r:id="rId14" imgW="1435100" imgH="228600" progId="Equation.3">
                    <p:embed/>
                  </p:oleObj>
                </mc:Choice>
                <mc:Fallback>
                  <p:oleObj name="公式" r:id="rId14" imgW="14351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2232"/>
                          <a:ext cx="176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4" name="Object 11"/>
            <p:cNvGraphicFramePr>
              <a:graphicFrameLocks noChangeAspect="1"/>
            </p:cNvGraphicFramePr>
            <p:nvPr/>
          </p:nvGraphicFramePr>
          <p:xfrm>
            <a:off x="539" y="2551"/>
            <a:ext cx="17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0" name="公式" r:id="rId16" imgW="1447800" imgH="228600" progId="Equation.3">
                    <p:embed/>
                  </p:oleObj>
                </mc:Choice>
                <mc:Fallback>
                  <p:oleObj name="公式" r:id="rId16" imgW="1447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551"/>
                          <a:ext cx="178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5" name="Object 12"/>
            <p:cNvGraphicFramePr>
              <a:graphicFrameLocks noChangeAspect="1"/>
            </p:cNvGraphicFramePr>
            <p:nvPr/>
          </p:nvGraphicFramePr>
          <p:xfrm>
            <a:off x="521" y="2883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1" name="公式" r:id="rId18" imgW="1422400" imgH="228600" progId="Equation.3">
                    <p:embed/>
                  </p:oleObj>
                </mc:Choice>
                <mc:Fallback>
                  <p:oleObj name="公式" r:id="rId18" imgW="14224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883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6" name="Object 13"/>
            <p:cNvGraphicFramePr>
              <a:graphicFrameLocks noChangeAspect="1"/>
            </p:cNvGraphicFramePr>
            <p:nvPr/>
          </p:nvGraphicFramePr>
          <p:xfrm>
            <a:off x="564" y="3206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2" name="公式" r:id="rId20" imgW="1422400" imgH="228600" progId="Equation.3">
                    <p:embed/>
                  </p:oleObj>
                </mc:Choice>
                <mc:Fallback>
                  <p:oleObj name="公式" r:id="rId20" imgW="14224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3206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7" name="Object 14"/>
            <p:cNvGraphicFramePr>
              <a:graphicFrameLocks noChangeAspect="1"/>
            </p:cNvGraphicFramePr>
            <p:nvPr/>
          </p:nvGraphicFramePr>
          <p:xfrm>
            <a:off x="552" y="3533"/>
            <a:ext cx="178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3" name="公式" r:id="rId22" imgW="1447800" imgH="228600" progId="Equation.3">
                    <p:embed/>
                  </p:oleObj>
                </mc:Choice>
                <mc:Fallback>
                  <p:oleObj name="公式" r:id="rId22" imgW="14478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3533"/>
                          <a:ext cx="178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8" name="Object 15"/>
            <p:cNvGraphicFramePr>
              <a:graphicFrameLocks noChangeAspect="1"/>
            </p:cNvGraphicFramePr>
            <p:nvPr/>
          </p:nvGraphicFramePr>
          <p:xfrm>
            <a:off x="2744" y="709"/>
            <a:ext cx="20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4" name="公式" r:id="rId24" imgW="1638300" imgH="228600" progId="Equation.3">
                    <p:embed/>
                  </p:oleObj>
                </mc:Choice>
                <mc:Fallback>
                  <p:oleObj name="公式" r:id="rId24" imgW="16383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709"/>
                          <a:ext cx="20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9" name="Object 16"/>
            <p:cNvGraphicFramePr>
              <a:graphicFrameLocks noChangeAspect="1"/>
            </p:cNvGraphicFramePr>
            <p:nvPr/>
          </p:nvGraphicFramePr>
          <p:xfrm>
            <a:off x="2761" y="1038"/>
            <a:ext cx="19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5" name="公式" r:id="rId26" imgW="1600200" imgH="228600" progId="Equation.3">
                    <p:embed/>
                  </p:oleObj>
                </mc:Choice>
                <mc:Fallback>
                  <p:oleObj name="公式" r:id="rId26" imgW="16002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" y="1038"/>
                          <a:ext cx="197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0" name="Object 17"/>
            <p:cNvGraphicFramePr>
              <a:graphicFrameLocks noChangeAspect="1"/>
            </p:cNvGraphicFramePr>
            <p:nvPr/>
          </p:nvGraphicFramePr>
          <p:xfrm>
            <a:off x="2753" y="1323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6" name="公式" r:id="rId28" imgW="1625600" imgH="228600" progId="Equation.3">
                    <p:embed/>
                  </p:oleObj>
                </mc:Choice>
                <mc:Fallback>
                  <p:oleObj name="公式" r:id="rId28" imgW="16256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1323"/>
                          <a:ext cx="200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1" name="Object 18"/>
            <p:cNvGraphicFramePr>
              <a:graphicFrameLocks noChangeAspect="1"/>
            </p:cNvGraphicFramePr>
            <p:nvPr/>
          </p:nvGraphicFramePr>
          <p:xfrm>
            <a:off x="2731" y="1629"/>
            <a:ext cx="203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7" name="公式" r:id="rId30" imgW="1651000" imgH="228600" progId="Equation.3">
                    <p:embed/>
                  </p:oleObj>
                </mc:Choice>
                <mc:Fallback>
                  <p:oleObj name="公式" r:id="rId30" imgW="16510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1" y="1629"/>
                          <a:ext cx="203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2" name="Object 19"/>
            <p:cNvGraphicFramePr>
              <a:graphicFrameLocks noChangeAspect="1"/>
            </p:cNvGraphicFramePr>
            <p:nvPr/>
          </p:nvGraphicFramePr>
          <p:xfrm>
            <a:off x="2730" y="1934"/>
            <a:ext cx="19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8" name="公式" r:id="rId32" imgW="1600200" imgH="228600" progId="Equation.3">
                    <p:embed/>
                  </p:oleObj>
                </mc:Choice>
                <mc:Fallback>
                  <p:oleObj name="公式" r:id="rId32" imgW="16002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934"/>
                          <a:ext cx="197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3" name="Object 20"/>
            <p:cNvGraphicFramePr>
              <a:graphicFrameLocks noChangeAspect="1"/>
            </p:cNvGraphicFramePr>
            <p:nvPr/>
          </p:nvGraphicFramePr>
          <p:xfrm>
            <a:off x="2734" y="2218"/>
            <a:ext cx="198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9" name="公式" r:id="rId34" imgW="1612900" imgH="228600" progId="Equation.3">
                    <p:embed/>
                  </p:oleObj>
                </mc:Choice>
                <mc:Fallback>
                  <p:oleObj name="公式" r:id="rId34" imgW="16129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218"/>
                          <a:ext cx="198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4" name="Object 21"/>
            <p:cNvGraphicFramePr>
              <a:graphicFrameLocks noChangeAspect="1"/>
            </p:cNvGraphicFramePr>
            <p:nvPr/>
          </p:nvGraphicFramePr>
          <p:xfrm>
            <a:off x="2751" y="2524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0" name="公式" r:id="rId36" imgW="1625600" imgH="228600" progId="Equation.3">
                    <p:embed/>
                  </p:oleObj>
                </mc:Choice>
                <mc:Fallback>
                  <p:oleObj name="公式" r:id="rId36" imgW="16256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2524"/>
                          <a:ext cx="200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5" name="Object 22"/>
            <p:cNvGraphicFramePr>
              <a:graphicFrameLocks noChangeAspect="1"/>
            </p:cNvGraphicFramePr>
            <p:nvPr/>
          </p:nvGraphicFramePr>
          <p:xfrm>
            <a:off x="2744" y="2888"/>
            <a:ext cx="198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1" name="公式" r:id="rId38" imgW="1612900" imgH="228600" progId="Equation.3">
                    <p:embed/>
                  </p:oleObj>
                </mc:Choice>
                <mc:Fallback>
                  <p:oleObj name="公式" r:id="rId38" imgW="16129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888"/>
                          <a:ext cx="198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6" name="Object 23"/>
            <p:cNvGraphicFramePr>
              <a:graphicFrameLocks noChangeAspect="1"/>
            </p:cNvGraphicFramePr>
            <p:nvPr/>
          </p:nvGraphicFramePr>
          <p:xfrm>
            <a:off x="2755" y="3204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2" name="公式" r:id="rId40" imgW="1625600" imgH="228600" progId="Equation.3">
                    <p:embed/>
                  </p:oleObj>
                </mc:Choice>
                <mc:Fallback>
                  <p:oleObj name="公式" r:id="rId40" imgW="16256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04"/>
                          <a:ext cx="200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7" name="Object 24"/>
            <p:cNvGraphicFramePr>
              <a:graphicFrameLocks noChangeAspect="1"/>
            </p:cNvGraphicFramePr>
            <p:nvPr/>
          </p:nvGraphicFramePr>
          <p:xfrm>
            <a:off x="2710" y="3507"/>
            <a:ext cx="205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3" name="公式" r:id="rId42" imgW="1663700" imgH="228600" progId="Equation.3">
                    <p:embed/>
                  </p:oleObj>
                </mc:Choice>
                <mc:Fallback>
                  <p:oleObj name="公式" r:id="rId42" imgW="16637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3507"/>
                          <a:ext cx="205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6" name="Text Box 25"/>
          <p:cNvSpPr txBox="1">
            <a:spLocks noChangeArrowheads="1"/>
          </p:cNvSpPr>
          <p:nvPr/>
        </p:nvSpPr>
        <p:spPr bwMode="auto">
          <a:xfrm>
            <a:off x="519113" y="6348413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因此：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＊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o&gt;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同态。</a:t>
            </a:r>
          </a:p>
        </p:txBody>
      </p:sp>
      <p:sp>
        <p:nvSpPr>
          <p:cNvPr id="105477" name="矩形 1"/>
          <p:cNvSpPr>
            <a:spLocks noChangeArrowheads="1"/>
          </p:cNvSpPr>
          <p:nvPr/>
        </p:nvSpPr>
        <p:spPr bwMode="auto">
          <a:xfrm>
            <a:off x="536575" y="487363"/>
            <a:ext cx="201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解：因为</a:t>
            </a:r>
            <a:endParaRPr lang="zh-CN" altLang="en-US"/>
          </a:p>
        </p:txBody>
      </p:sp>
      <p:sp>
        <p:nvSpPr>
          <p:cNvPr id="105478" name="文本框 2"/>
          <p:cNvSpPr txBox="1">
            <a:spLocks noChangeArrowheads="1"/>
          </p:cNvSpPr>
          <p:nvPr/>
        </p:nvSpPr>
        <p:spPr bwMode="auto">
          <a:xfrm>
            <a:off x="3525838" y="1184275"/>
            <a:ext cx="39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79" name="文本框 26"/>
          <p:cNvSpPr txBox="1">
            <a:spLocks noChangeArrowheads="1"/>
          </p:cNvSpPr>
          <p:nvPr/>
        </p:nvSpPr>
        <p:spPr bwMode="auto">
          <a:xfrm>
            <a:off x="3525838" y="1684338"/>
            <a:ext cx="39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0" name="文本框 27"/>
          <p:cNvSpPr txBox="1">
            <a:spLocks noChangeArrowheads="1"/>
          </p:cNvSpPr>
          <p:nvPr/>
        </p:nvSpPr>
        <p:spPr bwMode="auto">
          <a:xfrm>
            <a:off x="3536950" y="2144713"/>
            <a:ext cx="39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1" name="文本框 28"/>
          <p:cNvSpPr txBox="1">
            <a:spLocks noChangeArrowheads="1"/>
          </p:cNvSpPr>
          <p:nvPr/>
        </p:nvSpPr>
        <p:spPr bwMode="auto">
          <a:xfrm>
            <a:off x="3554413" y="2682875"/>
            <a:ext cx="395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2" name="文本框 29"/>
          <p:cNvSpPr txBox="1">
            <a:spLocks noChangeArrowheads="1"/>
          </p:cNvSpPr>
          <p:nvPr/>
        </p:nvSpPr>
        <p:spPr bwMode="auto">
          <a:xfrm>
            <a:off x="3554413" y="3124200"/>
            <a:ext cx="395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3" name="文本框 30"/>
          <p:cNvSpPr txBox="1">
            <a:spLocks noChangeArrowheads="1"/>
          </p:cNvSpPr>
          <p:nvPr/>
        </p:nvSpPr>
        <p:spPr bwMode="auto">
          <a:xfrm>
            <a:off x="3536950" y="3616325"/>
            <a:ext cx="393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4" name="文本框 31"/>
          <p:cNvSpPr txBox="1">
            <a:spLocks noChangeArrowheads="1"/>
          </p:cNvSpPr>
          <p:nvPr/>
        </p:nvSpPr>
        <p:spPr bwMode="auto">
          <a:xfrm>
            <a:off x="3554413" y="4076700"/>
            <a:ext cx="39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5" name="文本框 32"/>
          <p:cNvSpPr txBox="1">
            <a:spLocks noChangeArrowheads="1"/>
          </p:cNvSpPr>
          <p:nvPr/>
        </p:nvSpPr>
        <p:spPr bwMode="auto">
          <a:xfrm>
            <a:off x="3536950" y="4602163"/>
            <a:ext cx="39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6" name="文本框 33"/>
          <p:cNvSpPr txBox="1">
            <a:spLocks noChangeArrowheads="1"/>
          </p:cNvSpPr>
          <p:nvPr/>
        </p:nvSpPr>
        <p:spPr bwMode="auto">
          <a:xfrm>
            <a:off x="3556000" y="515620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7" name="文本框 34"/>
          <p:cNvSpPr txBox="1">
            <a:spLocks noChangeArrowheads="1"/>
          </p:cNvSpPr>
          <p:nvPr/>
        </p:nvSpPr>
        <p:spPr bwMode="auto">
          <a:xfrm>
            <a:off x="3554413" y="5665788"/>
            <a:ext cx="395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E36ADB-8CBD-4A7D-B43C-E40F4E60646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569913" y="1412875"/>
            <a:ext cx="7489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因为：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: A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B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显然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宋体" panose="02010600030101010101" pitchFamily="2" charset="-122"/>
              </a:rPr>
              <a:t>是双射函数。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07524" name="Text Box 25"/>
          <p:cNvSpPr txBox="1">
            <a:spLocks noChangeArrowheads="1"/>
          </p:cNvSpPr>
          <p:nvPr/>
        </p:nvSpPr>
        <p:spPr bwMode="auto">
          <a:xfrm>
            <a:off x="569913" y="2709863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因此：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＊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o&gt;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8978D-E898-4511-847D-E23E77A052F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6" y="99538"/>
            <a:ext cx="8135937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课堂练习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3188246"/>
            <a:ext cx="8675688" cy="266382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zh-CN" altLang="en-US" sz="2800" b="1" dirty="0">
                <a:latin typeface="Times New Roman" panose="02020603050405020304" pitchFamily="18" charset="0"/>
              </a:rPr>
              <a:t>   用反证法。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假设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的同构，那么有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）当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x=1,y=-1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((1)(-1))=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）当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x=-1,y=-1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，又有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，这与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的单射性矛盾。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因此，不存在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432594" y="1340768"/>
            <a:ext cx="80645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*, ·&gt;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，其中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为有理数集合，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*=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{0}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分别表示普通加法和乘法。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证明不存在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32B82-93BC-44E3-891E-E0E7325B358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350037" y="1340768"/>
            <a:ext cx="8568952" cy="387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：设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&gt;</a:t>
            </a:r>
            <a:r>
              <a:rPr lang="zh-CN" altLang="en-US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是二元运算。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的代数常数，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的代数常数，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如果满足：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 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f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/>
              <a:t>o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23528" y="333375"/>
            <a:ext cx="7632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具有代数常数的同态映射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ED870-C01E-4E40-9BD2-85B14AA241D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323528" y="260648"/>
            <a:ext cx="7777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43387"/>
            <a:ext cx="7777162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{1,2,…10},</a:t>
            </a:r>
            <a:r>
              <a:rPr lang="zh-CN" altLang="en-US" sz="2800" b="1" dirty="0">
                <a:latin typeface="Times New Roman" panose="02020603050405020304" pitchFamily="18" charset="0"/>
              </a:rPr>
              <a:t>问下面定义的运算∗是否为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gcd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的最大公约数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=lcm(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的最小公倍数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大于等于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的最小整数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4)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=max(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(5)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zh-CN" altLang="en-US" sz="2800" b="1" dirty="0">
                <a:latin typeface="Times New Roman" panose="02020603050405020304" pitchFamily="18" charset="0"/>
              </a:rPr>
              <a:t>质数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的个数，其中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答案：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(5)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53603-B010-48AB-85ED-098B9E7E774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36954"/>
            <a:ext cx="8135937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8431"/>
            <a:ext cx="8229600" cy="4679950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zh-CN" altLang="en-US" b="1" dirty="0">
                <a:solidFill>
                  <a:schemeClr val="bg2"/>
                </a:solidFill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=&lt;Z,+,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,0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n-1},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Z→Z</a:t>
            </a:r>
            <a:r>
              <a:rPr lang="en-US" altLang="zh-CN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b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 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=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= 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同时，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24502F-C722-45DF-A04C-E0C2971361A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同态映射保持运算的算律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9" y="1341438"/>
            <a:ext cx="8280400" cy="50403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, ∗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上的二元运算，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’,∗’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上对应的二元运算，如果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：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是同态，那么：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可交换的（可结合、幂等的），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则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运算也是可交换的（可结合、幂等的）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运算对∗运算是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可分配的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运算对∗’运算也是可分配的；若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和∗运算是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可吸收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和∗’运算也是可吸收的。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BD7C33-9861-4519-8CD3-093C9D43B4A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435975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latin typeface="Times New Roman" panose="02020603050405020304" pitchFamily="18" charset="0"/>
              </a:rPr>
              <a:t>幺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元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运算的零元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，若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逆元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关于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运算的逆元。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993062" cy="11001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同态映射保持运算的特异元素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80B84-3085-49AD-91B1-6673FE73DDD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01" y="116632"/>
            <a:ext cx="8064500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同态映射的性质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327501" y="1412776"/>
            <a:ext cx="81324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上述性质仅在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满同态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时成立，如果不是满同态，那么相关性质在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同态像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中成立。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同态映射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不一定能保持消去律成立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。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例如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=&lt;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=&lt;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,&gt;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的同态，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)=(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)mod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中满足消去律，但是当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合数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中不满足消去律。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EC690-77E2-4C60-8061-8BF4E375E02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9811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7704138" cy="3046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66CC"/>
                </a:solidFill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</a:rPr>
              <a:t>同构是一个重要的概念，由上题可以说明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不同形式</a:t>
            </a:r>
            <a:r>
              <a:rPr lang="zh-CN" altLang="en-US" b="1" dirty="0">
                <a:solidFill>
                  <a:srgbClr val="C00000"/>
                </a:solidFill>
              </a:rPr>
              <a:t>的代数系统，如果它们之间存在同构，可以抽象地将它们看为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本质上是一样</a:t>
            </a:r>
            <a:r>
              <a:rPr lang="zh-CN" altLang="en-US" b="1" dirty="0">
                <a:solidFill>
                  <a:srgbClr val="C00000"/>
                </a:solidFill>
              </a:rPr>
              <a:t>的代数系统，不同 之处只是所使用的符号不一样。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121859" name="Rectangle 13"/>
          <p:cNvSpPr>
            <a:spLocks noChangeArrowheads="1"/>
          </p:cNvSpPr>
          <p:nvPr/>
        </p:nvSpPr>
        <p:spPr bwMode="auto">
          <a:xfrm>
            <a:off x="619125" y="1557338"/>
            <a:ext cx="582771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9.27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A7C6D-699C-4BA9-8846-B68FD3B7DC6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12546"/>
            <a:ext cx="8208962" cy="79181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几个典型的代数系统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73" y="1485327"/>
            <a:ext cx="8229600" cy="3886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zh-CN" altLang="en-US" b="1"/>
              <a:t> 半群与群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D58AA0-B3A6-485E-BED7-1DDACF96AD4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336054"/>
            <a:ext cx="6983412" cy="4895850"/>
          </a:xfrm>
        </p:spPr>
        <p:txBody>
          <a:bodyPr/>
          <a:lstStyle/>
          <a:p>
            <a:r>
              <a:rPr lang="zh-CN" altLang="en-US" b="1" dirty="0"/>
              <a:t>半群与独异点</a:t>
            </a:r>
          </a:p>
          <a:p>
            <a:pPr lvl="1"/>
            <a:r>
              <a:rPr lang="zh-CN" altLang="en-US" sz="2400" b="1" dirty="0"/>
              <a:t>半群定义与性质</a:t>
            </a:r>
          </a:p>
          <a:p>
            <a:pPr lvl="1"/>
            <a:r>
              <a:rPr lang="zh-CN" altLang="en-US" sz="2400" b="1" dirty="0"/>
              <a:t>交换半群与独异点</a:t>
            </a:r>
          </a:p>
          <a:p>
            <a:pPr lvl="1"/>
            <a:r>
              <a:rPr lang="zh-CN" altLang="en-US" sz="2400" b="1" dirty="0"/>
              <a:t>半群与独异点的子代数和积代数</a:t>
            </a:r>
          </a:p>
          <a:p>
            <a:pPr lvl="1"/>
            <a:r>
              <a:rPr lang="zh-CN" altLang="en-US" sz="2400" b="1" dirty="0"/>
              <a:t>半群与独异点的同态</a:t>
            </a:r>
          </a:p>
          <a:p>
            <a:r>
              <a:rPr lang="zh-CN" altLang="en-US" b="1" dirty="0"/>
              <a:t>群</a:t>
            </a:r>
          </a:p>
          <a:p>
            <a:pPr lvl="1"/>
            <a:r>
              <a:rPr lang="zh-CN" altLang="en-US" sz="2400" b="1" dirty="0"/>
              <a:t>群的定义与性质</a:t>
            </a:r>
          </a:p>
          <a:p>
            <a:pPr lvl="1"/>
            <a:r>
              <a:rPr lang="zh-CN" altLang="en-US" sz="2400" b="1" dirty="0"/>
              <a:t>子群与群的直积</a:t>
            </a:r>
          </a:p>
          <a:p>
            <a:pPr lvl="1"/>
            <a:r>
              <a:rPr lang="zh-CN" altLang="en-US" sz="2400" b="1" dirty="0"/>
              <a:t>循环群</a:t>
            </a:r>
          </a:p>
          <a:p>
            <a:pPr lvl="1"/>
            <a:r>
              <a:rPr lang="zh-CN" altLang="en-US" sz="2400" b="1" dirty="0"/>
              <a:t>置换群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6351"/>
            <a:ext cx="8208962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半群与群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254000" y="1200150"/>
          <a:ext cx="8712200" cy="4657726"/>
        </p:xfrm>
        <a:graphic>
          <a:graphicData uri="http://schemas.openxmlformats.org/drawingml/2006/table">
            <a:tbl>
              <a:tblPr/>
              <a:tblGrid>
                <a:gridCol w="2214563"/>
                <a:gridCol w="3576637"/>
                <a:gridCol w="2921000"/>
              </a:tblGrid>
              <a:tr h="5269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代数系统V=&lt;S，◦&gt;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◦可结合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5206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可交换半群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含幺半群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（独异点)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◦含幺元，记为V=&lt;S,◦,e&gt;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1028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含幺半群&lt;G,◦&gt;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对G中任意元素x，都有x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交换群（阿贝尔群）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群G,&lt;G,◦&gt;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0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代数系统V=&lt;S，◦&gt;</a:t>
            </a:r>
            <a:r>
              <a:rPr lang="zh-CN" altLang="en-US" sz="2400" b="1">
                <a:latin typeface="宋体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7201" name="Object 67"/>
          <p:cNvGraphicFramePr>
            <a:graphicFrameLocks noChangeAspect="1"/>
          </p:cNvGraphicFramePr>
          <p:nvPr/>
        </p:nvGraphicFramePr>
        <p:xfrm>
          <a:off x="7235825" y="43656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3" r:id="rId3" imgW="115714" imgH="115714" progId="Equation.3">
                  <p:embed/>
                </p:oleObj>
              </mc:Choice>
              <mc:Fallback>
                <p:oleObj r:id="rId3" imgW="115714" imgH="1157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656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254000" y="1200150"/>
          <a:ext cx="8712200" cy="4714902"/>
        </p:xfrm>
        <a:graphic>
          <a:graphicData uri="http://schemas.openxmlformats.org/drawingml/2006/table">
            <a:tbl>
              <a:tblPr/>
              <a:tblGrid>
                <a:gridCol w="2214563"/>
                <a:gridCol w="3576637"/>
                <a:gridCol w="2921000"/>
              </a:tblGrid>
              <a:tr h="52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Klein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四元群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阶群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有幺元）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 smtClean="0"/>
                        <a:t>交换律（对称性）；</a:t>
                      </a:r>
                      <a:endParaRPr lang="en-US" altLang="zh-CN" sz="2800" b="1" dirty="0" smtClean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 smtClean="0"/>
                        <a:t>主对角线元素都是幺元；</a:t>
                      </a:r>
                      <a:endParaRPr lang="en-US" altLang="zh-CN" sz="2800" b="1" dirty="0" smtClean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i="1" dirty="0" smtClean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</a:rPr>
                        <a:t>c </a:t>
                      </a:r>
                      <a:r>
                        <a:rPr lang="zh-CN" altLang="en-US" sz="2800" b="1" dirty="0" smtClean="0"/>
                        <a:t>中任两个元素运算等于第三个元素</a:t>
                      </a:r>
                      <a:r>
                        <a:rPr lang="en-US" altLang="zh-CN" sz="2800" b="1" dirty="0" smtClean="0"/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8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代数系统V=&lt;S，◦&gt;</a:t>
            </a:r>
            <a:r>
              <a:rPr lang="zh-CN" altLang="en-US" sz="2400" b="1">
                <a:latin typeface="宋体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8209" name="Object 67"/>
          <p:cNvGraphicFramePr>
            <a:graphicFrameLocks noChangeAspect="1"/>
          </p:cNvGraphicFramePr>
          <p:nvPr/>
        </p:nvGraphicFramePr>
        <p:xfrm>
          <a:off x="7235825" y="43656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7" r:id="rId3" imgW="115714" imgH="115714" progId="Equation.3">
                  <p:embed/>
                </p:oleObj>
              </mc:Choice>
              <mc:Fallback>
                <p:oleObj r:id="rId3" imgW="115714" imgH="1157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656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9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036EC-C65B-4B1D-B85F-96831841EDC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417" y="163124"/>
            <a:ext cx="7920037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一元运算的定义与实例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61417" y="1323975"/>
            <a:ext cx="8225384" cy="106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 设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为集合，函数  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→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称为 </a:t>
            </a:r>
            <a:r>
              <a:rPr lang="en-US" altLang="zh-CN" sz="2800" b="1" i="1" dirty="0">
                <a:latin typeface="Times New Roman" pitchFamily="18" charset="0"/>
              </a:rPr>
              <a:t>S </a:t>
            </a:r>
            <a:r>
              <a:rPr lang="zh-CN" altLang="en-US" sz="2800" b="1" dirty="0">
                <a:latin typeface="Times New Roman" pitchFamily="18" charset="0"/>
              </a:rPr>
              <a:t>上的一元运算，简称为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一元运算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8313" y="2546031"/>
            <a:ext cx="8225384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</a:p>
          <a:p>
            <a:pPr marL="514350" indent="-514350" eaLnBrk="1" hangingPunct="1">
              <a:lnSpc>
                <a:spcPct val="110000"/>
              </a:lnSpc>
              <a:buAutoNum type="arabicParenBoth"/>
              <a:defRPr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Z, Q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上的一元运算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求相反数</a:t>
            </a:r>
            <a:endParaRPr lang="en-US" altLang="zh-CN" sz="2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514350" indent="-514350" eaLnBrk="1" hangingPunct="1">
              <a:lnSpc>
                <a:spcPct val="110000"/>
              </a:lnSpc>
              <a:buAutoNum type="arabicParenBoth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非零有理数集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*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，非零实数集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*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上的一元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    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求倒数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复数集合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C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上的一元运算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求共轭复数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幂集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全集为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求绝对补运算 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~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 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(5)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上所有双射函数的集合，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求反函数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(6)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在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) (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≥2 )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上，求转置矩阵 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/>
        </p:nvGraphicFramePr>
        <p:xfrm>
          <a:off x="254000" y="1200150"/>
          <a:ext cx="8712200" cy="1593851"/>
        </p:xfrm>
        <a:graphic>
          <a:graphicData uri="http://schemas.openxmlformats.org/drawingml/2006/table">
            <a:tbl>
              <a:tblPr/>
              <a:tblGrid>
                <a:gridCol w="2214563"/>
                <a:gridCol w="3576637"/>
                <a:gridCol w="2921000"/>
              </a:tblGrid>
              <a:tr h="52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阶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|G|,G中元素个数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有限群、无限群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548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群G中元素x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|x|=min{k|x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=e}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k阶元，无限阶元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6" name="Text Box 36"/>
          <p:cNvSpPr txBox="1">
            <a:spLocks noChangeArrowheads="1"/>
          </p:cNvSpPr>
          <p:nvPr/>
        </p:nvSpPr>
        <p:spPr bwMode="auto">
          <a:xfrm>
            <a:off x="254000" y="404813"/>
            <a:ext cx="3738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/>
              <a:t>群的阶和群中元素的阶</a:t>
            </a:r>
          </a:p>
        </p:txBody>
      </p:sp>
    </p:spTree>
    <p:extLst>
      <p:ext uri="{BB962C8B-B14F-4D97-AF65-F5344CB8AC3E}">
        <p14:creationId xmlns:p14="http://schemas.microsoft.com/office/powerpoint/2010/main" val="37643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254000" y="1200150"/>
          <a:ext cx="8712200" cy="4618038"/>
        </p:xfrm>
        <a:graphic>
          <a:graphicData uri="http://schemas.openxmlformats.org/drawingml/2006/table">
            <a:tbl>
              <a:tblPr/>
              <a:tblGrid>
                <a:gridCol w="2501900"/>
                <a:gridCol w="3289300"/>
                <a:gridCol w="2921000"/>
              </a:tblGrid>
              <a:tr h="527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幂运算定义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幂运算规则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V=&lt;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nm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∈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1176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独异点V=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S,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9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群&lt;S,◦&gt;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-n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除上述外，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/>
                      </a:r>
                      <a:b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</a:b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3" name="Text Box 43"/>
          <p:cNvSpPr txBox="1">
            <a:spLocks noChangeArrowheads="1"/>
          </p:cNvSpPr>
          <p:nvPr/>
        </p:nvSpPr>
        <p:spPr bwMode="auto">
          <a:xfrm>
            <a:off x="254000" y="404813"/>
            <a:ext cx="302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/>
              <a:t>代数系统的幂运算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9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98638-E1C3-40BE-8CAC-CB1CA366038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62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半群的定义与实例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492896"/>
            <a:ext cx="9216702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都是半群，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是普通加法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）设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是大于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的正整数，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),·&gt;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群，其中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·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分别表示矩阵加法和矩阵乘法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为集合的对称差运算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={0,1, …,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加法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 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为函数的复合运算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*,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为非零实数集合，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运算定义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如下：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9115171-4446-41C9-BFC9-E09DBD6AD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371600"/>
            <a:ext cx="8210550" cy="13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 设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kern="0" dirty="0"/>
              <a:t>o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是代数系统，</a:t>
            </a:r>
            <a:r>
              <a:rPr lang="en-US" altLang="zh-CN" sz="2000" b="1" kern="0" dirty="0">
                <a:sym typeface="Symbol" panose="05050102010706020507" pitchFamily="18" charset="2"/>
              </a:rPr>
              <a:t>o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为二元运算，如果 </a:t>
            </a:r>
            <a:r>
              <a:rPr lang="zh-CN" altLang="en-US" sz="2000" b="1" kern="0" dirty="0">
                <a:sym typeface="Symbol" panose="05050102010706020507" pitchFamily="18" charset="2"/>
              </a:rPr>
              <a:t></a:t>
            </a:r>
            <a:r>
              <a:rPr lang="zh-CN" altLang="en-US" sz="2800" b="1" kern="0" dirty="0">
                <a:sym typeface="Symbol" panose="05050102010706020507" pitchFamily="18" charset="2"/>
              </a:rPr>
              <a:t>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运算是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可结合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的，则称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半群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DB1FD-774D-44B0-ACB6-FF1071DA422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990" y="128951"/>
            <a:ext cx="8207375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元素的幂运算性质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63687"/>
            <a:ext cx="7561262" cy="4533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元素的幂运算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V=&lt;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为半群，对任意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，规定：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规则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（证明方法：数学归纳法）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CE7D0E-9B7F-40DB-9E8D-4EE9EA90D16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723" y="72835"/>
            <a:ext cx="81359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特殊的半群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723" y="1363536"/>
            <a:ext cx="8353425" cy="4608512"/>
          </a:xfrm>
        </p:spPr>
        <p:txBody>
          <a:bodyPr/>
          <a:lstStyle/>
          <a:p>
            <a:pPr marL="620713" indent="-62071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</a:t>
            </a:r>
          </a:p>
          <a:p>
            <a:pPr marL="620713" indent="-62071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0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的，则称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交换半群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20713" indent="-62071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是关于 </a:t>
            </a:r>
            <a:r>
              <a:rPr lang="zh-CN" altLang="en-US" sz="20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运算的幺元，则称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含幺半群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，也叫做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20713" indent="-620713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独异点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 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C2EBB-B81C-4987-9C14-0EB39B735BD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-1587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独异点的幂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48" y="1484784"/>
            <a:ext cx="7775575" cy="4176712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独异点的幂运算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latin typeface="Times New Roman" panose="02020603050405020304" pitchFamily="18" charset="0"/>
              </a:rPr>
              <a:t>: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12016-8A82-4648-8B56-FC0796AFE0F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038" y="-99674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交换半群和独异点的实例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508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都是交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换半群，也是独异点，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是普通加法。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是大于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的正整数，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),·&gt;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都是独异点，其中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分别表示矩阵加法和矩阵乘法。加法构成交换半群，乘法不是交换半群。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(3) 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,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为交换半群和独异点，其中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为集合的对称差运算。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(4)&lt;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,0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为交换半群与独异点，其中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 {0, 1,  …, 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加法。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(5)&lt;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rgbClr val="003399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为独异点，不是交换半群，其中 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为函数的复合运算。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254000" y="1200150"/>
          <a:ext cx="8712200" cy="2825752"/>
        </p:xfrm>
        <a:graphic>
          <a:graphicData uri="http://schemas.openxmlformats.org/drawingml/2006/table">
            <a:tbl>
              <a:tblPr/>
              <a:tblGrid>
                <a:gridCol w="1849438"/>
                <a:gridCol w="2259012"/>
                <a:gridCol w="4603750"/>
              </a:tblGrid>
              <a:tr h="526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子代数系统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代数系统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子代数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5205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子半群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独异点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子独异点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  子独异点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6443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子群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子代数系统关于运算构成群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0" name="Text Box 56"/>
          <p:cNvSpPr txBox="1">
            <a:spLocks noChangeArrowheads="1"/>
          </p:cNvSpPr>
          <p:nvPr/>
        </p:nvSpPr>
        <p:spPr bwMode="auto">
          <a:xfrm>
            <a:off x="323850" y="260350"/>
            <a:ext cx="23161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子代数系统 </a:t>
            </a:r>
            <a:endParaRPr lang="zh-CN" altLang="en-US" sz="2800"/>
          </a:p>
        </p:txBody>
      </p:sp>
      <p:graphicFrame>
        <p:nvGraphicFramePr>
          <p:cNvPr id="18461" name="Object 57"/>
          <p:cNvGraphicFramePr>
            <a:graphicFrameLocks noChangeAspect="1"/>
          </p:cNvGraphicFramePr>
          <p:nvPr/>
        </p:nvGraphicFramePr>
        <p:xfrm>
          <a:off x="4645025" y="2925763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1" r:id="rId3" imgW="115714" imgH="115714" progId="Equation.3">
                  <p:embed/>
                </p:oleObj>
              </mc:Choice>
              <mc:Fallback>
                <p:oleObj r:id="rId3" imgW="115714" imgH="1157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925763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8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D3FEA0-15AD-40BF-9CAE-592892A2D27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1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半群与独异点的子代数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01037" cy="5183906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半群的子代数称为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，独异点的子代数称为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D60093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判断方法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为半群，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的非空子集，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子半群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 </a:t>
            </a:r>
            <a:r>
              <a:rPr lang="en-US" altLang="zh-CN" sz="2000" b="1" dirty="0"/>
              <a:t>o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运算封闭。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为独异点，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子独异点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 </a:t>
            </a:r>
            <a:r>
              <a:rPr lang="en-US" altLang="zh-CN" sz="2000" b="1" dirty="0"/>
              <a:t>o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运算封闭，且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Clr>
                <a:srgbClr val="D60093"/>
              </a:buClr>
              <a:buFont typeface="Wingdings" panose="05000000000000000000" pitchFamily="2" charset="2"/>
              <a:buChar char="u"/>
            </a:pP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实例：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 &lt;N,+&gt;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的子半群，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&lt;N,+,0&gt;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&lt;Z,+,0&gt;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的子独异点，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sz="2800" b="1" baseline="300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&lt;Z,+,0&gt;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的子独异点。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7B062-0BBA-4DDD-9639-2D9BDAF22D3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0291" name="Text Box 4"/>
          <p:cNvSpPr txBox="1">
            <a:spLocks noChangeArrowheads="1"/>
          </p:cNvSpPr>
          <p:nvPr/>
        </p:nvSpPr>
        <p:spPr bwMode="auto">
          <a:xfrm>
            <a:off x="500063" y="1428750"/>
            <a:ext cx="7991475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、设代数系统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,⊙&gt;,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二元运算⊙定义为：   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a+b+ab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,⊙&gt;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为独异点。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&lt;S, </a:t>
            </a:r>
            <a:r>
              <a:rPr lang="en-US" altLang="zh-CN" sz="2800" b="1" dirty="0"/>
              <a:t>∗</a:t>
            </a:r>
            <a:r>
              <a:rPr lang="en-US" altLang="zh-CN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为可交换独异点，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的子独异点。</a:t>
            </a:r>
          </a:p>
        </p:txBody>
      </p:sp>
      <p:sp>
        <p:nvSpPr>
          <p:cNvPr id="140292" name="矩形 3"/>
          <p:cNvSpPr>
            <a:spLocks noChangeArrowheads="1"/>
          </p:cNvSpPr>
          <p:nvPr/>
        </p:nvSpPr>
        <p:spPr bwMode="auto">
          <a:xfrm>
            <a:off x="428625" y="285750"/>
            <a:ext cx="30139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课堂练习：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5A017-A508-4525-B6BB-47B6C14A4D9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775" y="125839"/>
            <a:ext cx="78486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775" y="1425788"/>
            <a:ext cx="79200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算符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, ∗, · ,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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等符号表示二元或一元运算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Times New Roman" pitchFamily="18" charset="0"/>
              </a:rPr>
              <a:t>对二元运算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zh-CN" altLang="en-US" sz="2800" b="1" dirty="0">
                <a:latin typeface="Times New Roman" pitchFamily="18" charset="0"/>
              </a:rPr>
              <a:t>，如果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与 </a:t>
            </a:r>
            <a:r>
              <a:rPr lang="en-US" altLang="zh-CN" sz="2800" b="1" i="1" dirty="0">
                <a:latin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</a:rPr>
              <a:t>运算得到 </a:t>
            </a:r>
            <a:r>
              <a:rPr lang="en-US" altLang="zh-CN" sz="2800" b="1" i="1" dirty="0">
                <a:latin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</a:rPr>
              <a:t>，记为 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</a:rPr>
              <a:t>；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Times New Roman" pitchFamily="18" charset="0"/>
              </a:rPr>
              <a:t>对一元运算 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en-US" altLang="zh-CN" sz="2800" b="1" dirty="0">
                <a:latin typeface="Times New Roman" pitchFamily="18" charset="0"/>
              </a:rPr>
              <a:t>, 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的运算结果记为</a:t>
            </a:r>
            <a:endParaRPr lang="en-US" altLang="zh-CN" sz="2800" b="1" dirty="0">
              <a:latin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       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（注意：在同一问题中不同的运算使用不同的算符）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表示二元或一元运算的方法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公式法、 运算表法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0FD83-E12D-417C-8D33-5C34E304E5A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9" name="Text Box 4"/>
          <p:cNvSpPr txBox="1">
            <a:spLocks noChangeArrowheads="1"/>
          </p:cNvSpPr>
          <p:nvPr/>
        </p:nvSpPr>
        <p:spPr bwMode="auto">
          <a:xfrm>
            <a:off x="571500" y="1285875"/>
            <a:ext cx="7705725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、证明：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b,c</a:t>
            </a:r>
            <a:r>
              <a:rPr lang="en-US" altLang="zh-CN" sz="2400" b="1">
                <a:latin typeface="Times New Roman" panose="02020603050405020304" pitchFamily="18" charset="0"/>
              </a:rPr>
              <a:t>∈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 ⊙</a:t>
            </a:r>
            <a:r>
              <a:rPr lang="en-US" altLang="zh-CN" sz="2400" b="1" i="1">
                <a:latin typeface="Times New Roman" panose="02020603050405020304" pitchFamily="18" charset="0"/>
              </a:rPr>
              <a:t>c=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a+b+ab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</a:rPr>
              <a:t>+c+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a+b+ab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                =a+b+c+ab+ac+bc+abc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a</a:t>
            </a:r>
            <a:r>
              <a:rPr lang="en-US" altLang="zh-CN" sz="2400" b="1">
                <a:latin typeface="Times New Roman" panose="02020603050405020304" pitchFamily="18" charset="0"/>
              </a:rPr>
              <a:t>⊙(</a:t>
            </a:r>
            <a:r>
              <a:rPr lang="en-US" altLang="zh-CN" sz="2400" b="1" i="1">
                <a:latin typeface="Times New Roman" panose="02020603050405020304" pitchFamily="18" charset="0"/>
              </a:rPr>
              <a:t>b 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</a:rPr>
              <a:t>=a+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b+c+bc)+a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b+c+bc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                =a+b+c+ab+ac+bc+abc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所以⊙运算是可结合的， 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rgbClr val="3366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,⊙&gt;</a:t>
            </a:r>
            <a:r>
              <a:rPr lang="zh-CN" altLang="en-US" sz="2400" b="1">
                <a:solidFill>
                  <a:srgbClr val="3366CC"/>
                </a:solidFill>
                <a:latin typeface="Times New Roman" panose="02020603050405020304" pitchFamily="18" charset="0"/>
              </a:rPr>
              <a:t>是半群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因为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b=a+b+ab= b</a:t>
            </a:r>
            <a:r>
              <a:rPr lang="en-US" altLang="zh-CN" sz="2400" b="1">
                <a:latin typeface="Times New Roman" panose="02020603050405020304" pitchFamily="18" charset="0"/>
              </a:rPr>
              <a:t>⊙a, ⊙</a:t>
            </a:r>
            <a:r>
              <a:rPr lang="zh-CN" altLang="en-US" sz="2400" b="1">
                <a:latin typeface="Times New Roman" panose="02020603050405020304" pitchFamily="18" charset="0"/>
              </a:rPr>
              <a:t>运算是可交换的。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设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en-US" altLang="zh-CN" sz="2400" b="1"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,⊙&gt;</a:t>
            </a:r>
            <a:r>
              <a:rPr lang="zh-CN" altLang="en-US" sz="2400" b="1">
                <a:latin typeface="Times New Roman" panose="02020603050405020304" pitchFamily="18" charset="0"/>
              </a:rPr>
              <a:t>的幺元，则有：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 i="1"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e = a+e+ae = a, </a:t>
            </a:r>
            <a:r>
              <a:rPr lang="zh-CN" altLang="en-US" sz="2400" b="1">
                <a:latin typeface="Times New Roman" panose="02020603050405020304" pitchFamily="18" charset="0"/>
              </a:rPr>
              <a:t>解得</a:t>
            </a:r>
            <a:r>
              <a:rPr lang="zh-CN" altLang="en-US" sz="2400" b="1" i="1">
                <a:latin typeface="Times New Roman" panose="02020603050405020304" pitchFamily="18" charset="0"/>
              </a:rPr>
              <a:t>：</a:t>
            </a:r>
            <a:r>
              <a:rPr lang="en-US" altLang="zh-CN" sz="2400" b="1" i="1">
                <a:latin typeface="Times New Roman" panose="02020603050405020304" pitchFamily="18" charset="0"/>
              </a:rPr>
              <a:t>e = 0, 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</a:rPr>
              <a:t>由于⊙运算可交换，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是幺元，</a:t>
            </a:r>
            <a:r>
              <a:rPr lang="zh-CN" altLang="en-US" sz="2400" b="1">
                <a:solidFill>
                  <a:srgbClr val="3366CC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rgbClr val="3366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,⊙&gt;</a:t>
            </a:r>
            <a:r>
              <a:rPr lang="zh-CN" altLang="en-US" sz="2400" b="1">
                <a:solidFill>
                  <a:srgbClr val="3366CC"/>
                </a:solidFill>
                <a:latin typeface="Times New Roman" panose="02020603050405020304" pitchFamily="18" charset="0"/>
              </a:rPr>
              <a:t>是独异点。</a:t>
            </a:r>
          </a:p>
        </p:txBody>
      </p:sp>
      <p:sp>
        <p:nvSpPr>
          <p:cNvPr id="142340" name="矩形 3"/>
          <p:cNvSpPr>
            <a:spLocks noChangeArrowheads="1"/>
          </p:cNvSpPr>
          <p:nvPr/>
        </p:nvSpPr>
        <p:spPr bwMode="auto">
          <a:xfrm>
            <a:off x="557244" y="260648"/>
            <a:ext cx="1316386" cy="7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B053-4A76-47EB-944C-53504AF6803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642938" y="1357313"/>
            <a:ext cx="7488237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、证明：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因为对于幺元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有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T, T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</a:rPr>
              <a:t>的非空子集。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zh-CN" altLang="en-US" sz="2800" b="1" i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</a:rPr>
              <a:t>∗</a:t>
            </a:r>
            <a:r>
              <a:rPr lang="en-US" altLang="zh-CN" sz="2800" b="1" i="1">
                <a:latin typeface="Times New Roman" panose="02020603050405020304" pitchFamily="18" charset="0"/>
              </a:rPr>
              <a:t>a=a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latin typeface="Times New Roman" panose="02020603050405020304" pitchFamily="18" charset="0"/>
              </a:rPr>
              <a:t>∗</a:t>
            </a:r>
            <a:r>
              <a:rPr lang="en-US" altLang="zh-CN" sz="2800" b="1" i="1">
                <a:latin typeface="Times New Roman" panose="02020603050405020304" pitchFamily="18" charset="0"/>
              </a:rPr>
              <a:t>b=b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</a:rPr>
              <a:t>由于∗运算是可交换的，得：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</a:rPr>
              <a:t>∗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∗(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)= 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i="1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∈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zh-CN" altLang="en-US" sz="2800" b="1" i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</a:rPr>
              <a:t>对∗运算是封闭的。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所以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 ∗&gt;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 ∗ &gt;</a:t>
            </a:r>
            <a:r>
              <a:rPr lang="zh-CN" altLang="en-US" sz="2800" b="1">
                <a:latin typeface="Times New Roman" panose="02020603050405020304" pitchFamily="18" charset="0"/>
              </a:rPr>
              <a:t>的子独异点。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254000" y="1200150"/>
          <a:ext cx="8712200" cy="3524252"/>
        </p:xfrm>
        <a:graphic>
          <a:graphicData uri="http://schemas.openxmlformats.org/drawingml/2006/table">
            <a:tbl>
              <a:tblPr/>
              <a:tblGrid>
                <a:gridCol w="1849438"/>
                <a:gridCol w="2259012"/>
                <a:gridCol w="4603750"/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代数系统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代数系统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积代数V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×V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2=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&lt;S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×S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,·&gt;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积半群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×V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×S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,·&gt;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6" name="Text Box 66"/>
          <p:cNvSpPr txBox="1">
            <a:spLocks noChangeArrowheads="1"/>
          </p:cNvSpPr>
          <p:nvPr/>
        </p:nvSpPr>
        <p:spPr bwMode="auto">
          <a:xfrm>
            <a:off x="254000" y="260350"/>
            <a:ext cx="2671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积代数、同态 </a:t>
            </a:r>
            <a:endParaRPr lang="zh-CN" altLang="en-US" sz="2800"/>
          </a:p>
        </p:txBody>
      </p:sp>
      <p:graphicFrame>
        <p:nvGraphicFramePr>
          <p:cNvPr id="21537" name="Object 67"/>
          <p:cNvGraphicFramePr>
            <a:graphicFrameLocks noChangeAspect="1"/>
          </p:cNvGraphicFramePr>
          <p:nvPr/>
        </p:nvGraphicFramePr>
        <p:xfrm>
          <a:off x="5210175" y="2420938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4" r:id="rId3" imgW="661803" imgH="203521" progId="Equation.3">
                  <p:embed/>
                </p:oleObj>
              </mc:Choice>
              <mc:Fallback>
                <p:oleObj r:id="rId3" imgW="661803" imgH="203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2420938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68"/>
          <p:cNvGraphicFramePr>
            <a:graphicFrameLocks noChangeAspect="1"/>
          </p:cNvGraphicFramePr>
          <p:nvPr/>
        </p:nvGraphicFramePr>
        <p:xfrm>
          <a:off x="5210175" y="4149725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5" r:id="rId5" imgW="661803" imgH="203521" progId="Equation.3">
                  <p:embed/>
                </p:oleObj>
              </mc:Choice>
              <mc:Fallback>
                <p:oleObj r:id="rId5" imgW="661803" imgH="203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4149725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Text Box 69"/>
          <p:cNvSpPr txBox="1">
            <a:spLocks noChangeArrowheads="1"/>
          </p:cNvSpPr>
          <p:nvPr/>
        </p:nvSpPr>
        <p:spPr bwMode="auto">
          <a:xfrm>
            <a:off x="352425" y="5229225"/>
            <a:ext cx="7759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同理可定义独异点的积代数和同态,注意幺元。 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3633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C9968-FE52-4111-A3BA-262C5078960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157" y="-30162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半群与独异点的积代数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8"/>
            <a:ext cx="10373450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,∗&gt;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或独异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，定义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运算如下：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·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= &lt;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积半群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直积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），记作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是独异点，则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 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 · </a:t>
            </a:r>
            <a:r>
              <a:rPr lang="en-US" altLang="zh-CN" sz="2800" b="1" dirty="0">
                <a:latin typeface="Times New Roman" panose="02020603050405020304" pitchFamily="18" charset="0"/>
              </a:rPr>
              <a:t>,&lt;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也是独异点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称为独异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点的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积独异点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直积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654BDD-9E58-43D4-8C5C-61B7E193B8F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半群和独异点的同态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08816"/>
            <a:ext cx="8281987" cy="48974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是独异点，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∗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，简称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E2DAB-8BBD-49D9-BC9E-BE2AC8A7AF8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5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群的定义与性质</a:t>
            </a:r>
          </a:p>
        </p:txBody>
      </p:sp>
      <p:sp>
        <p:nvSpPr>
          <p:cNvPr id="150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535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群的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zh-CN" altLang="en-US" sz="2800" b="1" dirty="0"/>
              <a:t>与实例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群中的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术语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有限群、无限群与群的阶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Abel</a:t>
            </a:r>
            <a:r>
              <a:rPr lang="zh-CN" altLang="en-US" sz="2400" b="1" dirty="0"/>
              <a:t>群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群中元素的幂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元素的阶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群的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幂运算规则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群方程的解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消去律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群的运算表的排列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254000" y="1200150"/>
          <a:ext cx="8712200" cy="4657726"/>
        </p:xfrm>
        <a:graphic>
          <a:graphicData uri="http://schemas.openxmlformats.org/drawingml/2006/table">
            <a:tbl>
              <a:tblPr/>
              <a:tblGrid>
                <a:gridCol w="2214563"/>
                <a:gridCol w="3576637"/>
                <a:gridCol w="2921000"/>
              </a:tblGrid>
              <a:tr h="5269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代数系统V=&lt;S，◦&gt;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◦可结合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5206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交换半群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含幺半群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（独异点)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◦含幺元，记为V=&lt;S,◦,e&gt;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1028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含幺半群&lt;G,◦,e&gt;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对G中任意元素x，都有x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交换群（阿贝尔群）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群G,&lt;G,◦&gt;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2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代数系统V=&lt;S，◦&gt;</a:t>
            </a:r>
            <a:r>
              <a:rPr lang="zh-CN" altLang="en-US" sz="2400" b="1">
                <a:latin typeface="宋体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30753" name="Object 67"/>
          <p:cNvGraphicFramePr>
            <a:graphicFrameLocks noChangeAspect="1"/>
          </p:cNvGraphicFramePr>
          <p:nvPr/>
        </p:nvGraphicFramePr>
        <p:xfrm>
          <a:off x="7235825" y="43529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9" r:id="rId3" imgW="115714" imgH="115714" progId="Equation.3">
                  <p:embed/>
                </p:oleObj>
              </mc:Choice>
              <mc:Fallback>
                <p:oleObj r:id="rId3" imgW="115714" imgH="1157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529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7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254000" y="1200150"/>
          <a:ext cx="8712200" cy="4714902"/>
        </p:xfrm>
        <a:graphic>
          <a:graphicData uri="http://schemas.openxmlformats.org/drawingml/2006/table">
            <a:tbl>
              <a:tblPr/>
              <a:tblGrid>
                <a:gridCol w="2214563"/>
                <a:gridCol w="3576637"/>
                <a:gridCol w="2921000"/>
              </a:tblGrid>
              <a:tr h="52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Klein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四元群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阶群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有幺元）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 smtClean="0"/>
                        <a:t>交换律（对称性）；</a:t>
                      </a:r>
                      <a:endParaRPr lang="en-US" altLang="zh-CN" sz="2800" b="1" dirty="0" smtClean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 smtClean="0"/>
                        <a:t>主对角线元素都是幺元；</a:t>
                      </a:r>
                      <a:endParaRPr lang="en-US" altLang="zh-CN" sz="2800" b="1" dirty="0" smtClean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i="1" dirty="0" smtClean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 smtClean="0">
                          <a:latin typeface="Times New Roman" panose="02020603050405020304" pitchFamily="18" charset="0"/>
                        </a:rPr>
                        <a:t>c </a:t>
                      </a:r>
                      <a:r>
                        <a:rPr lang="zh-CN" altLang="en-US" sz="2800" b="1" dirty="0" smtClean="0"/>
                        <a:t>中任两个元素运算等于第三个元素</a:t>
                      </a:r>
                      <a:r>
                        <a:rPr lang="en-US" altLang="zh-CN" sz="2800" b="1" dirty="0" smtClean="0"/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0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代数系统V=&lt;S，◦&gt;</a:t>
            </a:r>
            <a:r>
              <a:rPr lang="zh-CN" altLang="en-US" sz="2400" b="1">
                <a:latin typeface="宋体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31761" name="Object 67"/>
          <p:cNvGraphicFramePr>
            <a:graphicFrameLocks noChangeAspect="1"/>
          </p:cNvGraphicFramePr>
          <p:nvPr/>
        </p:nvGraphicFramePr>
        <p:xfrm>
          <a:off x="7235825" y="43656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3" r:id="rId3" imgW="115714" imgH="115714" progId="Equation.3">
                  <p:embed/>
                </p:oleObj>
              </mc:Choice>
              <mc:Fallback>
                <p:oleObj r:id="rId3" imgW="115714" imgH="1157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656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5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F91C8-9670-458F-B77D-8EB24F6EBD6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985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群的定义与实例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850" y="1371600"/>
            <a:ext cx="8481629" cy="47513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代数系统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为二元运算。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可结合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的，存在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幺元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，并且对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的任何元素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都有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群的实例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不是群。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是群，而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不是群 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为对称差运算。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0,1,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1A2E60-4F57-4244-964B-B79F32ED016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3603" name="Text Box 4"/>
          <p:cNvSpPr txBox="1">
            <a:spLocks noChangeArrowheads="1"/>
          </p:cNvSpPr>
          <p:nvPr/>
        </p:nvSpPr>
        <p:spPr bwMode="auto">
          <a:xfrm>
            <a:off x="395536" y="1333068"/>
            <a:ext cx="74295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/>
              <a:t>∗</a:t>
            </a:r>
            <a:r>
              <a:rPr lang="en-US" altLang="en-US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是否是半群、独异点、群？如果是独异点或群，指出它们的幺元。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∗</a:t>
            </a:r>
            <a:r>
              <a:rPr lang="en-US" altLang="en-US" sz="1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=max(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3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21661"/>
              </p:ext>
            </p:extLst>
          </p:nvPr>
        </p:nvGraphicFramePr>
        <p:xfrm>
          <a:off x="1332211" y="3383810"/>
          <a:ext cx="4968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2" name="公式" r:id="rId4" imgW="2209800" imgH="241300" progId="Equation.3">
                  <p:embed/>
                </p:oleObj>
              </mc:Choice>
              <mc:Fallback>
                <p:oleObj name="公式" r:id="rId4" imgW="2209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11" y="3383810"/>
                        <a:ext cx="4968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33974"/>
              </p:ext>
            </p:extLst>
          </p:nvPr>
        </p:nvGraphicFramePr>
        <p:xfrm>
          <a:off x="1296492" y="4041514"/>
          <a:ext cx="50403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3" name="公式" r:id="rId6" imgW="2374900" imgH="469900" progId="Equation.3">
                  <p:embed/>
                </p:oleObj>
              </mc:Choice>
              <mc:Fallback>
                <p:oleObj name="公式" r:id="rId6" imgW="23749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92" y="4041514"/>
                        <a:ext cx="504031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24744866-DAFE-48BD-B50E-9358E07A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5" y="231046"/>
            <a:ext cx="7429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课堂练习：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9889D-B20D-4D3B-9C01-B2A11FAF420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67544" y="2340722"/>
            <a:ext cx="8856984" cy="266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为实数集合，如下定义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算 ∗：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那么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∗ 4 = 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0.5 ∗ (-3) = 0.5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949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558088" cy="91598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二元与一元运算的表示（续）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544" y="1484784"/>
            <a:ext cx="8856984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公式法：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83363" y="669766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DFFBD-C4BB-4742-B251-C50B392D6EC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428625" y="1285875"/>
            <a:ext cx="8001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）满足结合律，存在幺元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，但不是每个元素都有逆元，故是独异点。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）满足结合律，存在幺元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，不是每个元素都有逆元，故是独异点。</a:t>
            </a:r>
          </a:p>
        </p:txBody>
      </p:sp>
      <p:graphicFrame>
        <p:nvGraphicFramePr>
          <p:cNvPr id="155652" name="Object 5"/>
          <p:cNvGraphicFramePr>
            <a:graphicFrameLocks noChangeAspect="1"/>
          </p:cNvGraphicFramePr>
          <p:nvPr/>
        </p:nvGraphicFramePr>
        <p:xfrm>
          <a:off x="500063" y="3143250"/>
          <a:ext cx="82105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1" name="公式" r:id="rId3" imgW="3556000" imgH="952500" progId="Equation.3">
                  <p:embed/>
                </p:oleObj>
              </mc:Choice>
              <mc:Fallback>
                <p:oleObj name="公式" r:id="rId3" imgW="3556000" imgH="95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143250"/>
                        <a:ext cx="8210550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6"/>
          <p:cNvGraphicFramePr>
            <a:graphicFrameLocks noChangeAspect="1"/>
          </p:cNvGraphicFramePr>
          <p:nvPr/>
        </p:nvGraphicFramePr>
        <p:xfrm>
          <a:off x="500063" y="5357813"/>
          <a:ext cx="74009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2" name="公式" r:id="rId5" imgW="3327400" imgH="469900" progId="Equation.3">
                  <p:embed/>
                </p:oleObj>
              </mc:Choice>
              <mc:Fallback>
                <p:oleObj name="公式" r:id="rId5" imgW="33274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357813"/>
                        <a:ext cx="74009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矩形 5"/>
          <p:cNvSpPr>
            <a:spLocks noChangeArrowheads="1"/>
          </p:cNvSpPr>
          <p:nvPr/>
        </p:nvSpPr>
        <p:spPr bwMode="auto">
          <a:xfrm>
            <a:off x="571500" y="357188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9F539-BCDE-4E59-8A63-C2F2E0A6A98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323" y="800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Klein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四元群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7848600" cy="122396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上的运算由下表给出，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Klein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四元群</a:t>
            </a:r>
            <a:endParaRPr lang="zh-CN" altLang="en-US" sz="28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9992" name="Group 24"/>
          <p:cNvGraphicFramePr>
            <a:graphicFrameLocks noGrp="1"/>
          </p:cNvGraphicFramePr>
          <p:nvPr>
            <p:ph sz="half" idx="2"/>
          </p:nvPr>
        </p:nvGraphicFramePr>
        <p:xfrm>
          <a:off x="684213" y="3068638"/>
          <a:ext cx="2952750" cy="276542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1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e    a    b    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4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e    a    b   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  e    c  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    c    e  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    b    a    e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688" name="Text Box 25"/>
          <p:cNvSpPr txBox="1">
            <a:spLocks noChangeArrowheads="1"/>
          </p:cNvSpPr>
          <p:nvPr/>
        </p:nvSpPr>
        <p:spPr bwMode="auto">
          <a:xfrm>
            <a:off x="4191000" y="2349500"/>
            <a:ext cx="4608513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运算表特征：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  <a:r>
              <a:rPr lang="zh-CN" altLang="en-US" sz="2800" b="1" dirty="0"/>
              <a:t>的幺元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对称性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运算可交换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主对角线元素都是幺元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每个元素是自己的逆元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/>
              <a:t>中任两个元素运算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都等于第三个元素</a:t>
            </a:r>
            <a:r>
              <a:rPr lang="en-US" altLang="zh-CN" sz="2800" b="1" dirty="0"/>
              <a:t>.</a:t>
            </a:r>
            <a:r>
              <a:rPr lang="en-US" altLang="zh-CN" sz="2400" b="1" dirty="0"/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5F222E-A3CD-46D4-9619-AFC0D202AF3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22" y="-1499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</a:t>
            </a:r>
          </a:p>
        </p:txBody>
      </p:sp>
      <p:sp>
        <p:nvSpPr>
          <p:cNvPr id="158724" name="Text Box 5"/>
          <p:cNvSpPr txBox="1">
            <a:spLocks noChangeArrowheads="1"/>
          </p:cNvSpPr>
          <p:nvPr/>
        </p:nvSpPr>
        <p:spPr bwMode="auto">
          <a:xfrm>
            <a:off x="540747" y="1356610"/>
            <a:ext cx="8135938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若群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</a:t>
            </a:r>
            <a:r>
              <a:rPr lang="zh-CN" altLang="en-US" b="1" dirty="0">
                <a:latin typeface="Times New Roman" panose="02020603050405020304" pitchFamily="18" charset="0"/>
              </a:rPr>
              <a:t>，则称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有限群</a:t>
            </a:r>
            <a:r>
              <a:rPr lang="zh-CN" altLang="en-US" b="1" dirty="0">
                <a:latin typeface="Times New Roman" panose="02020603050405020304" pitchFamily="18" charset="0"/>
              </a:rPr>
              <a:t>，否则称为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无限群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基数</a:t>
            </a:r>
            <a:r>
              <a:rPr lang="zh-CN" altLang="en-US" b="1" dirty="0">
                <a:latin typeface="Times New Roman" panose="02020603050405020304" pitchFamily="18" charset="0"/>
              </a:rPr>
              <a:t>（元素个数）称为群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b="1" dirty="0">
                <a:latin typeface="Times New Roman" panose="02020603050405020304" pitchFamily="18" charset="0"/>
              </a:rPr>
              <a:t>，有限群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的阶记作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若群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中的二元运算是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可交换</a:t>
            </a:r>
            <a:r>
              <a:rPr lang="zh-CN" altLang="en-US" b="1" dirty="0">
                <a:latin typeface="Times New Roman" panose="02020603050405020304" pitchFamily="18" charset="0"/>
              </a:rPr>
              <a:t>的，则称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交换群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或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阿贝尔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(Abel)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en-US" altLang="zh-CN" b="1" dirty="0">
                <a:latin typeface="Times New Roman" panose="02020603050405020304" pitchFamily="18" charset="0"/>
              </a:rPr>
              <a:t/>
            </a: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D62A0-7D9F-45A3-9A24-8079E775424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715" y="-8810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715" y="1302186"/>
            <a:ext cx="8362950" cy="44719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是无限群。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是有限群，也是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阶群。 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Klein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四元群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阶群 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上述群都是交换群。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≥2)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实可逆矩阵集合关于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矩阵乘法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构成的群是非交换群。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E557B7-7AE8-4E4E-9D7F-3B34372179E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title"/>
          </p:nvPr>
        </p:nvSpPr>
        <p:spPr>
          <a:xfrm>
            <a:off x="421481" y="-7372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群中的术语（续）</a:t>
            </a: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539552" y="4436599"/>
            <a:ext cx="84248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en-US" altLang="zh-CN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中有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1=0   </a:t>
            </a:r>
            <a:endParaRPr lang="en-US" altLang="zh-CN" sz="2800" b="1" baseline="30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中有   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=((-2)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=2+2+2=6      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421481" y="1408383"/>
            <a:ext cx="7854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次幂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定义为：</a:t>
            </a:r>
            <a:endParaRPr lang="zh-CN" altLang="en-US" sz="1800" dirty="0"/>
          </a:p>
        </p:txBody>
      </p:sp>
      <p:graphicFrame>
        <p:nvGraphicFramePr>
          <p:cNvPr id="162822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035622"/>
              </p:ext>
            </p:extLst>
          </p:nvPr>
        </p:nvGraphicFramePr>
        <p:xfrm>
          <a:off x="1165185" y="2276872"/>
          <a:ext cx="6742192" cy="179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7" name="公式" r:id="rId4" imgW="2768400" imgH="736560" progId="Equation.3">
                  <p:embed/>
                </p:oleObj>
              </mc:Choice>
              <mc:Fallback>
                <p:oleObj name="公式" r:id="rId4" imgW="2768400" imgH="736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85" y="2276872"/>
                        <a:ext cx="6742192" cy="179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/>
        </p:nvGraphicFramePr>
        <p:xfrm>
          <a:off x="254000" y="1200150"/>
          <a:ext cx="8712200" cy="1593851"/>
        </p:xfrm>
        <a:graphic>
          <a:graphicData uri="http://schemas.openxmlformats.org/drawingml/2006/table">
            <a:tbl>
              <a:tblPr/>
              <a:tblGrid>
                <a:gridCol w="2214563"/>
                <a:gridCol w="3576637"/>
                <a:gridCol w="2921000"/>
              </a:tblGrid>
              <a:tr h="52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阶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|G|,G中元素个数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有限群、无限群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548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群G中元素x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|x|=min{k|x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=e}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k阶元，无限阶元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0" name="Text Box 36"/>
          <p:cNvSpPr txBox="1">
            <a:spLocks noChangeArrowheads="1"/>
          </p:cNvSpPr>
          <p:nvPr/>
        </p:nvSpPr>
        <p:spPr bwMode="auto">
          <a:xfrm>
            <a:off x="254000" y="404813"/>
            <a:ext cx="3738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/>
              <a:t>群的阶和群中元素的阶</a:t>
            </a:r>
          </a:p>
        </p:txBody>
      </p:sp>
    </p:spTree>
    <p:extLst>
      <p:ext uri="{BB962C8B-B14F-4D97-AF65-F5344CB8AC3E}">
        <p14:creationId xmlns:p14="http://schemas.microsoft.com/office/powerpoint/2010/main" val="40206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A8131D-8F78-4B0E-988D-5ECFB15010E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564" y="1284288"/>
            <a:ext cx="7848600" cy="2447925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，使得等式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成立的最小正整数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或周期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），记作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。若不存在这样的正整数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群中的术语（续）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384564" y="3511550"/>
            <a:ext cx="8759436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实例：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中，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阶元。 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中，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阶元，其它整数的阶都不存在。</a:t>
            </a:r>
            <a:endParaRPr lang="en-US" altLang="zh-CN" sz="32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注：在任何群中，幺元的阶都是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zh-CN" altLang="en-US" sz="28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70F9B-04F6-4E08-B0E2-D2D753E0437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467544" y="265565"/>
            <a:ext cx="7429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3212976"/>
            <a:ext cx="83186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=({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 {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}=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|0|=1, |1|=5, |2|=5, |3|=5, |4|=5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="" xmlns:a16="http://schemas.microsoft.com/office/drawing/2014/main" id="{FEB1A583-1FA2-46B9-A449-3A4E510BE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82681"/>
            <a:ext cx="7429500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中，求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、在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 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中，求各元素的阶。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A1509-2200-46FB-93CD-2A6A317F816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-1499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幂运算规则</a:t>
            </a:r>
          </a:p>
        </p:txBody>
      </p:sp>
      <p:grpSp>
        <p:nvGrpSpPr>
          <p:cNvPr id="168964" name="Group 8"/>
          <p:cNvGrpSpPr>
            <a:grpSpLocks/>
          </p:cNvGrpSpPr>
          <p:nvPr/>
        </p:nvGrpSpPr>
        <p:grpSpPr bwMode="auto">
          <a:xfrm>
            <a:off x="349250" y="1272159"/>
            <a:ext cx="7705725" cy="5050797"/>
            <a:chOff x="295" y="1340"/>
            <a:chExt cx="4854" cy="3409"/>
          </a:xfrm>
        </p:grpSpPr>
        <p:sp>
          <p:nvSpPr>
            <p:cNvPr id="168965" name="Rectangle 4"/>
            <p:cNvSpPr>
              <a:spLocks noChangeArrowheads="1"/>
            </p:cNvSpPr>
            <p:nvPr/>
          </p:nvSpPr>
          <p:spPr bwMode="auto">
            <a:xfrm>
              <a:off x="295" y="1340"/>
              <a:ext cx="4854" cy="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定理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为群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中的幂运算满足： </a:t>
              </a:r>
              <a:br>
                <a:rPr lang="zh-CN" altLang="en-US" sz="2800" b="1" dirty="0"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(1)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/>
              </a:r>
              <a:b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(2) 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xy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/>
              </a:r>
              <a:b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(3) 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/>
              </a:r>
              <a:b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(4) 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m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nm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6896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8439460"/>
                </p:ext>
              </p:extLst>
            </p:nvPr>
          </p:nvGraphicFramePr>
          <p:xfrm>
            <a:off x="687" y="4320"/>
            <a:ext cx="376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69" name="公式" r:id="rId4" imgW="2120900" imgH="241300" progId="Equation.3">
                    <p:embed/>
                  </p:oleObj>
                </mc:Choice>
                <mc:Fallback>
                  <p:oleObj name="公式" r:id="rId4" imgW="21209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4320"/>
                          <a:ext cx="376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23348B0-C618-44CB-AB27-5E92AF31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" y="4102073"/>
            <a:ext cx="77057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注意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运算，当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交换群时，才有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254000" y="1200150"/>
          <a:ext cx="8712200" cy="4618038"/>
        </p:xfrm>
        <a:graphic>
          <a:graphicData uri="http://schemas.openxmlformats.org/drawingml/2006/table">
            <a:tbl>
              <a:tblPr/>
              <a:tblGrid>
                <a:gridCol w="2501900"/>
                <a:gridCol w="3289300"/>
                <a:gridCol w="2921000"/>
              </a:tblGrid>
              <a:tr h="527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幂运算定义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Arial" pitchFamily="34" charset="0"/>
                        </a:rPr>
                        <a:t>幂运算规则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半群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V=&lt;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nm</a:t>
                      </a: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∈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1176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独异点V=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S,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9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群&lt;S,◦&gt;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-n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除上述外，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/>
                      </a:r>
                      <a:b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</a:b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5" name="Text Box 43"/>
          <p:cNvSpPr txBox="1">
            <a:spLocks noChangeArrowheads="1"/>
          </p:cNvSpPr>
          <p:nvPr/>
        </p:nvSpPr>
        <p:spPr bwMode="auto">
          <a:xfrm>
            <a:off x="254000" y="404813"/>
            <a:ext cx="302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/>
              <a:t>代数系统的幂运算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04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18103</TotalTime>
  <Words>17731</Words>
  <Application>Microsoft Office PowerPoint</Application>
  <PresentationFormat>全屏显示(4:3)</PresentationFormat>
  <Paragraphs>1868</Paragraphs>
  <Slides>128</Slides>
  <Notes>101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128</vt:i4>
      </vt:variant>
    </vt:vector>
  </HeadingPairs>
  <TitlesOfParts>
    <vt:vector size="133" baseType="lpstr">
      <vt:lpstr>Pixel</vt:lpstr>
      <vt:lpstr>2_Pixel</vt:lpstr>
      <vt:lpstr>公式</vt:lpstr>
      <vt:lpstr>Equation.3</vt:lpstr>
      <vt:lpstr>位图图像</vt:lpstr>
      <vt:lpstr>第9章 代数系统简介</vt:lpstr>
      <vt:lpstr>9.1  二元运算及其性质</vt:lpstr>
      <vt:lpstr>二元运算的定义及其实例</vt:lpstr>
      <vt:lpstr>二元运算的实例</vt:lpstr>
      <vt:lpstr>二元运算的实例（续）</vt:lpstr>
      <vt:lpstr>PowerPoint 演示文稿</vt:lpstr>
      <vt:lpstr>一元运算的定义与实例</vt:lpstr>
      <vt:lpstr>二元与一元运算的表示</vt:lpstr>
      <vt:lpstr>二元与一元运算的表示（续）</vt:lpstr>
      <vt:lpstr>PowerPoint 演示文稿</vt:lpstr>
      <vt:lpstr>运算表的实例</vt:lpstr>
      <vt:lpstr>运算表的实例（续）</vt:lpstr>
      <vt:lpstr>二元运算的性质</vt:lpstr>
      <vt:lpstr>实例分析</vt:lpstr>
      <vt:lpstr>二元运算的性质（续）</vt:lpstr>
      <vt:lpstr>PowerPoint 演示文稿</vt:lpstr>
      <vt:lpstr>二元运算的特异元素</vt:lpstr>
      <vt:lpstr>二元运算的特异元素(续)</vt:lpstr>
      <vt:lpstr>PowerPoint 演示文稿</vt:lpstr>
      <vt:lpstr>二元运算的特异元素（续）</vt:lpstr>
      <vt:lpstr>二元运算的特异元素（续）</vt:lpstr>
      <vt:lpstr>二元运算的特异元素（续）</vt:lpstr>
      <vt:lpstr>二元运算的特异元素（续）</vt:lpstr>
      <vt:lpstr>实例分析</vt:lpstr>
      <vt:lpstr>PowerPoint 演示文稿</vt:lpstr>
      <vt:lpstr>PowerPoint 演示文稿</vt:lpstr>
      <vt:lpstr>惟一性定理（续）</vt:lpstr>
      <vt:lpstr>消去律</vt:lpstr>
      <vt:lpstr>课堂练习</vt:lpstr>
      <vt:lpstr>PowerPoint 演示文稿</vt:lpstr>
      <vt:lpstr>由运算表判别算律的一般方法</vt:lpstr>
      <vt:lpstr>例题分析</vt:lpstr>
      <vt:lpstr>例题分析（续）</vt:lpstr>
      <vt:lpstr>PowerPoint 演示文稿</vt:lpstr>
      <vt:lpstr>PowerPoint 演示文稿</vt:lpstr>
      <vt:lpstr>9.2  代数系统</vt:lpstr>
      <vt:lpstr>代数系统定义与实例</vt:lpstr>
      <vt:lpstr>实例</vt:lpstr>
      <vt:lpstr>子代数</vt:lpstr>
      <vt:lpstr>关于子代数的术语</vt:lpstr>
      <vt:lpstr>PowerPoint 演示文稿</vt:lpstr>
      <vt:lpstr>积代数</vt:lpstr>
      <vt:lpstr>积代数的性质</vt:lpstr>
      <vt:lpstr>课堂作业</vt:lpstr>
      <vt:lpstr>PowerPoint 演示文稿</vt:lpstr>
      <vt:lpstr>PowerPoint 演示文稿</vt:lpstr>
      <vt:lpstr>同态映射的定义</vt:lpstr>
      <vt:lpstr>更广泛的同态映射定义</vt:lpstr>
      <vt:lpstr>PowerPoint 演示文稿</vt:lpstr>
      <vt:lpstr>特殊同态映射的分类</vt:lpstr>
      <vt:lpstr>同态映射的实例</vt:lpstr>
      <vt:lpstr>同态映射的实例（续）</vt:lpstr>
      <vt:lpstr>同态映射的实例（续）</vt:lpstr>
      <vt:lpstr>课堂练习</vt:lpstr>
      <vt:lpstr>PowerPoint 演示文稿</vt:lpstr>
      <vt:lpstr>PowerPoint 演示文稿</vt:lpstr>
      <vt:lpstr>PowerPoint 演示文稿</vt:lpstr>
      <vt:lpstr>课堂练习</vt:lpstr>
      <vt:lpstr>PowerPoint 演示文稿</vt:lpstr>
      <vt:lpstr>实例</vt:lpstr>
      <vt:lpstr>同态映射保持运算的算律</vt:lpstr>
      <vt:lpstr>同态映射保持运算的特异元素</vt:lpstr>
      <vt:lpstr>同态映射的性质</vt:lpstr>
      <vt:lpstr>PowerPoint 演示文稿</vt:lpstr>
      <vt:lpstr>PowerPoint 演示文稿</vt:lpstr>
      <vt:lpstr>9.3 几个典型的代数系统</vt:lpstr>
      <vt:lpstr>半群与群</vt:lpstr>
      <vt:lpstr>PowerPoint 演示文稿</vt:lpstr>
      <vt:lpstr>PowerPoint 演示文稿</vt:lpstr>
      <vt:lpstr>PowerPoint 演示文稿</vt:lpstr>
      <vt:lpstr>PowerPoint 演示文稿</vt:lpstr>
      <vt:lpstr>半群的定义与实例</vt:lpstr>
      <vt:lpstr>元素的幂运算性质</vt:lpstr>
      <vt:lpstr>特殊的半群</vt:lpstr>
      <vt:lpstr>独异点的幂</vt:lpstr>
      <vt:lpstr>交换半群和独异点的实例</vt:lpstr>
      <vt:lpstr>PowerPoint 演示文稿</vt:lpstr>
      <vt:lpstr>半群与独异点的子代数</vt:lpstr>
      <vt:lpstr>PowerPoint 演示文稿</vt:lpstr>
      <vt:lpstr>PowerPoint 演示文稿</vt:lpstr>
      <vt:lpstr>PowerPoint 演示文稿</vt:lpstr>
      <vt:lpstr>PowerPoint 演示文稿</vt:lpstr>
      <vt:lpstr>半群与独异点的积代数</vt:lpstr>
      <vt:lpstr>半群和独异点的同态</vt:lpstr>
      <vt:lpstr>群的定义与性质</vt:lpstr>
      <vt:lpstr>PowerPoint 演示文稿</vt:lpstr>
      <vt:lpstr>PowerPoint 演示文稿</vt:lpstr>
      <vt:lpstr>群的定义与实例</vt:lpstr>
      <vt:lpstr>PowerPoint 演示文稿</vt:lpstr>
      <vt:lpstr>PowerPoint 演示文稿</vt:lpstr>
      <vt:lpstr>Klein四元群</vt:lpstr>
      <vt:lpstr>群中的术语</vt:lpstr>
      <vt:lpstr>实例</vt:lpstr>
      <vt:lpstr>群中的术语（续）</vt:lpstr>
      <vt:lpstr>PowerPoint 演示文稿</vt:lpstr>
      <vt:lpstr>群中的术语（续）</vt:lpstr>
      <vt:lpstr>PowerPoint 演示文稿</vt:lpstr>
      <vt:lpstr>群的性质---幂运算规则</vt:lpstr>
      <vt:lpstr>PowerPoint 演示文稿</vt:lpstr>
      <vt:lpstr>群的性质---群方程存在唯一解</vt:lpstr>
      <vt:lpstr>群的性质---消去律</vt:lpstr>
      <vt:lpstr>群的性质---运算表排列规则</vt:lpstr>
      <vt:lpstr>子群的定义</vt:lpstr>
      <vt:lpstr>子群判定定理</vt:lpstr>
      <vt:lpstr>重要子群</vt:lpstr>
      <vt:lpstr>实例</vt:lpstr>
      <vt:lpstr>重要子群（续）</vt:lpstr>
      <vt:lpstr>循环群的定义</vt:lpstr>
      <vt:lpstr>循环群的分类</vt:lpstr>
      <vt:lpstr>循环群的生成元</vt:lpstr>
      <vt:lpstr>生成元的实例</vt:lpstr>
      <vt:lpstr>循环群的子群</vt:lpstr>
      <vt:lpstr>循环子群的实例</vt:lpstr>
      <vt:lpstr>课堂练习</vt:lpstr>
      <vt:lpstr>n元置换的定义</vt:lpstr>
      <vt:lpstr>n元置换的表示</vt:lpstr>
      <vt:lpstr>k 阶轮换与对换</vt:lpstr>
      <vt:lpstr>n元置换分解为轮换</vt:lpstr>
      <vt:lpstr>分解实例</vt:lpstr>
      <vt:lpstr>n元置换的乘法与求逆</vt:lpstr>
      <vt:lpstr>n元置换群及其实例</vt:lpstr>
      <vt:lpstr>S3 的运算表</vt:lpstr>
      <vt:lpstr>S3的子群</vt:lpstr>
      <vt:lpstr>练习</vt:lpstr>
      <vt:lpstr>练习</vt:lpstr>
      <vt:lpstr>练习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Windows 用户</cp:lastModifiedBy>
  <cp:revision>530</cp:revision>
  <cp:lastPrinted>1601-01-01T00:00:00Z</cp:lastPrinted>
  <dcterms:created xsi:type="dcterms:W3CDTF">2004-11-29T12:10:45Z</dcterms:created>
  <dcterms:modified xsi:type="dcterms:W3CDTF">2020-09-14T07:31:23Z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