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9"/>
  </p:notesMasterIdLst>
  <p:sldIdLst>
    <p:sldId id="281" r:id="rId4"/>
    <p:sldId id="282" r:id="rId5"/>
    <p:sldId id="257" r:id="rId6"/>
    <p:sldId id="293" r:id="rId7"/>
    <p:sldId id="291" r:id="rId8"/>
    <p:sldId id="292" r:id="rId9"/>
    <p:sldId id="290" r:id="rId10"/>
    <p:sldId id="258" r:id="rId11"/>
    <p:sldId id="286" r:id="rId12"/>
    <p:sldId id="285" r:id="rId13"/>
    <p:sldId id="284" r:id="rId14"/>
    <p:sldId id="259" r:id="rId15"/>
    <p:sldId id="260" r:id="rId16"/>
    <p:sldId id="261" r:id="rId17"/>
    <p:sldId id="262" r:id="rId18"/>
    <p:sldId id="314" r:id="rId19"/>
    <p:sldId id="263" r:id="rId20"/>
    <p:sldId id="294" r:id="rId21"/>
    <p:sldId id="265" r:id="rId22"/>
    <p:sldId id="266" r:id="rId23"/>
    <p:sldId id="267" r:id="rId24"/>
    <p:sldId id="287" r:id="rId25"/>
    <p:sldId id="295" r:id="rId26"/>
    <p:sldId id="288" r:id="rId27"/>
    <p:sldId id="289" r:id="rId28"/>
    <p:sldId id="315" r:id="rId30"/>
    <p:sldId id="316" r:id="rId3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FFFF"/>
    <a:srgbClr val="660066"/>
    <a:srgbClr val="3366CC"/>
    <a:srgbClr val="FF3300"/>
    <a:srgbClr val="D9F1FF"/>
    <a:srgbClr val="E5EC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96" d="100"/>
          <a:sy n="96" d="100"/>
        </p:scale>
        <p:origin x="87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A53AAC-0BF0-410D-B972-EC04CA3AB16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674" name="Rectangle 7"/>
          <p:cNvSpPr txBox="1">
            <a:spLocks noGrp="1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2867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r>
              <a:rPr lang="zh-CN" altLang="en-US" dirty="0"/>
              <a:t>甲和丁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307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r>
              <a:rPr lang="zh-CN" altLang="en-US" dirty="0"/>
              <a:t>甲和丁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2770" name="Rectangle 7"/>
          <p:cNvSpPr txBox="1">
            <a:spLocks noGrp="1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327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r>
              <a:rPr lang="zh-CN" altLang="en-US" dirty="0"/>
              <a:t>甲和丁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39E40D-5101-49EE-AF38-55C48BA4D76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39E40D-5101-49EE-AF38-55C48BA4D76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39E40D-5101-49EE-AF38-55C48BA4D76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7CDF4D-5049-49BF-98D3-88330B0FBE4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7CDF4D-5049-49BF-98D3-88330B0FBE4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7CDF4D-5049-49BF-98D3-88330B0FBE4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7CDF4D-5049-49BF-98D3-88330B0FBE4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7CDF4D-5049-49BF-98D3-88330B0FBE4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7CDF4D-5049-49BF-98D3-88330B0FBE4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7CDF4D-5049-49BF-98D3-88330B0FBE4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7CDF4D-5049-49BF-98D3-88330B0FBE4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39E40D-5101-49EE-AF38-55C48BA4D76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7CDF4D-5049-49BF-98D3-88330B0FBE4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7CDF4D-5049-49BF-98D3-88330B0FBE4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7CDF4D-5049-49BF-98D3-88330B0FBE4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39E40D-5101-49EE-AF38-55C48BA4D76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39E40D-5101-49EE-AF38-55C48BA4D76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39E40D-5101-49EE-AF38-55C48BA4D76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39E40D-5101-49EE-AF38-55C48BA4D76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39E40D-5101-49EE-AF38-55C48BA4D76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39E40D-5101-49EE-AF38-55C48BA4D76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39E40D-5101-49EE-AF38-55C48BA4D76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39E40D-5101-49EE-AF38-55C48BA4D76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8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30" name="Rectangle 15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b="1">
          <a:solidFill>
            <a:schemeClr val="tx1"/>
          </a:solidFill>
          <a:latin typeface="+mn-lt"/>
          <a:ea typeface="楷体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6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7" name="Rectangle 4"/>
            <p:cNvSpPr>
              <a:spLocks noChangeArrowheads="1"/>
            </p:cNvSpPr>
            <p:nvPr/>
          </p:nvSpPr>
          <p:spPr bwMode="auto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058" name="Group 5"/>
            <p:cNvGrpSpPr/>
            <p:nvPr/>
          </p:nvGrpSpPr>
          <p:grpSpPr>
            <a:xfrm>
              <a:off x="0" y="672"/>
              <a:ext cx="1806" cy="1989"/>
              <a:chOff x="0" y="0"/>
              <a:chExt cx="1806" cy="1989"/>
            </a:xfrm>
          </p:grpSpPr>
          <p:sp>
            <p:nvSpPr>
              <p:cNvPr id="2059" name="Rectangle 6"/>
              <p:cNvSpPr>
                <a:spLocks noChangeArrowheads="1"/>
              </p:cNvSpPr>
              <p:nvPr/>
            </p:nvSpPr>
            <p:spPr bwMode="auto">
              <a:xfrm>
                <a:off x="361" y="1585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1081" y="393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1437" y="0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719" y="1585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1437" y="393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719" y="792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0" y="792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" name="Rectangle 13"/>
              <p:cNvSpPr>
                <a:spLocks noChangeArrowheads="1"/>
              </p:cNvSpPr>
              <p:nvPr/>
            </p:nvSpPr>
            <p:spPr bwMode="auto">
              <a:xfrm>
                <a:off x="1081" y="792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" name="Rectangle 14"/>
              <p:cNvSpPr>
                <a:spLocks noChangeArrowheads="1"/>
              </p:cNvSpPr>
              <p:nvPr/>
            </p:nvSpPr>
            <p:spPr bwMode="auto">
              <a:xfrm>
                <a:off x="361" y="1185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" name="Rectangle 15"/>
              <p:cNvSpPr>
                <a:spLocks noChangeArrowheads="1"/>
              </p:cNvSpPr>
              <p:nvPr/>
            </p:nvSpPr>
            <p:spPr bwMode="auto">
              <a:xfrm>
                <a:off x="719" y="1185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051" name="Rectangle 1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052" name="Rectangle 15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206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7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8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7CDF4D-5049-49BF-98D3-88330B0FBE4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b="1">
          <a:solidFill>
            <a:schemeClr val="tx1"/>
          </a:solidFill>
          <a:latin typeface="+mn-lt"/>
          <a:ea typeface="楷体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18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zh-CN" sz="1200" b="0" dirty="0">
                <a:latin typeface="Arial Black" panose="020B0A04020102020204" pitchFamily="34" charset="0"/>
              </a:rPr>
            </a:fld>
            <a:endParaRPr lang="en-US" altLang="zh-CN" sz="1200" b="0" dirty="0">
              <a:latin typeface="Arial Black" panose="020B0A04020102020204" pitchFamily="34" charset="0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ln/>
        </p:spPr>
        <p:txBody>
          <a:bodyPr vert="horz" wrap="square" lIns="91440" tIns="45720" rIns="91440" bIns="45720" anchor="ctr"/>
          <a:lstStyle>
            <a:lvl1pPr lvl="0">
              <a:defRPr/>
            </a:lvl1pPr>
          </a:lstStyle>
          <a:p>
            <a:pPr lvl="0" eaLnBrk="1" hangingPunct="1"/>
            <a:r>
              <a:rPr lang="zh-CN" altLang="zh-CN" sz="6200" b="0" dirty="0">
                <a:solidFill>
                  <a:srgbClr val="FFFFFF"/>
                </a:solidFill>
              </a:rPr>
              <a:t>离散数学</a:t>
            </a:r>
            <a:endParaRPr lang="zh-CN" altLang="zh-CN" sz="6200" b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4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zh-CN" sz="1200" b="0" dirty="0">
                <a:latin typeface="Arial Black" panose="020B0A04020102020204" pitchFamily="34" charset="0"/>
              </a:rPr>
            </a:fld>
            <a:endParaRPr lang="en-US" altLang="zh-CN" sz="1200" b="0" dirty="0">
              <a:latin typeface="Arial Black" panose="020B0A04020102020204" pitchFamily="34" charset="0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latin typeface="宋体" panose="02010600030101010101" pitchFamily="2" charset="-122"/>
              </a:rPr>
              <a:t>等值</a:t>
            </a:r>
            <a:endParaRPr lang="zh-CN" altLang="zh-CN" dirty="0">
              <a:latin typeface="宋体" panose="02010600030101010101" pitchFamily="2" charset="-122"/>
            </a:endParaRPr>
          </a:p>
        </p:txBody>
      </p:sp>
      <p:sp>
        <p:nvSpPr>
          <p:cNvPr id="13316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zh-CN" altLang="en-US" b="0" dirty="0"/>
              <a:t>和</a:t>
            </a:r>
            <a:r>
              <a:rPr lang="zh-CN" altLang="en-US" dirty="0">
                <a:sym typeface="Symbol" panose="05050102010706020507" pitchFamily="18" charset="2"/>
              </a:rPr>
              <a:t></a:t>
            </a:r>
            <a:r>
              <a:rPr lang="zh-CN" altLang="en-US" b="0" dirty="0"/>
              <a:t>的区别</a:t>
            </a:r>
            <a:endParaRPr lang="zh-CN" altLang="en-US" dirty="0"/>
          </a:p>
          <a:p>
            <a:pPr lvl="1" eaLnBrk="1" hangingPunct="1">
              <a:buNone/>
            </a:pPr>
            <a:r>
              <a:rPr lang="en-US" altLang="zh-CN" dirty="0"/>
              <a:t>(1)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zh-CN" altLang="en-US" dirty="0"/>
              <a:t>不是联结词，是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等值的一种简便记法</a:t>
            </a:r>
            <a:r>
              <a:rPr lang="en-US" altLang="zh-CN" dirty="0"/>
              <a:t>;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dirty="0"/>
              <a:t>(2) </a:t>
            </a:r>
            <a:r>
              <a:rPr lang="en-US" altLang="zh-CN" dirty="0">
                <a:sym typeface="Symbol" panose="05050102010706020507" pitchFamily="18" charset="2"/>
              </a:rPr>
              <a:t></a:t>
            </a:r>
            <a:r>
              <a:rPr lang="zh-CN" altLang="en-US" dirty="0"/>
              <a:t>是联结词</a:t>
            </a:r>
            <a:r>
              <a:rPr lang="en-US" altLang="zh-CN" dirty="0"/>
              <a:t>,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dirty="0"/>
              <a:t>	 	     </a:t>
            </a:r>
            <a:r>
              <a:rPr lang="en-US" altLang="zh-CN" sz="2400" dirty="0"/>
              <a:t>P</a:t>
            </a:r>
            <a:r>
              <a:rPr lang="en-US" altLang="zh-CN" sz="2400" dirty="0">
                <a:sym typeface="Symbol" panose="05050102010706020507" pitchFamily="18" charset="2"/>
              </a:rPr>
              <a:t></a:t>
            </a:r>
            <a:r>
              <a:rPr lang="en-US" altLang="zh-CN" sz="2400" dirty="0"/>
              <a:t>Q</a:t>
            </a:r>
            <a:endParaRPr lang="en-US" altLang="zh-CN" sz="2400" dirty="0"/>
          </a:p>
          <a:p>
            <a:pPr lvl="1" eaLnBrk="1" hangingPunct="1">
              <a:buNone/>
            </a:pPr>
            <a:r>
              <a:rPr lang="en-US" altLang="zh-CN" sz="2400" dirty="0"/>
              <a:t>		 </a:t>
            </a:r>
            <a:r>
              <a:rPr lang="en-US" altLang="zh-CN" sz="2400" dirty="0">
                <a:sym typeface="Symbol" panose="05050102010706020507" pitchFamily="18" charset="2"/>
              </a:rPr>
              <a:t> </a:t>
            </a:r>
            <a:r>
              <a:rPr lang="en-US" altLang="zh-CN" sz="2400" dirty="0"/>
              <a:t>(P→Q)</a:t>
            </a:r>
            <a:r>
              <a:rPr lang="en-US" altLang="zh-CN" sz="2400" dirty="0">
                <a:sym typeface="Symbol" panose="05050102010706020507" pitchFamily="18" charset="2"/>
              </a:rPr>
              <a:t></a:t>
            </a:r>
            <a:r>
              <a:rPr lang="en-US" altLang="zh-CN" sz="2400" dirty="0"/>
              <a:t>(Q→P)</a:t>
            </a:r>
            <a:endParaRPr lang="en-US" altLang="zh-CN" sz="2400" dirty="0"/>
          </a:p>
          <a:p>
            <a:pPr lvl="1" eaLnBrk="1" hangingPunct="1">
              <a:buNone/>
            </a:pPr>
            <a:r>
              <a:rPr lang="en-US" altLang="zh-CN" sz="2400" dirty="0"/>
              <a:t> 		 </a:t>
            </a:r>
            <a:r>
              <a:rPr lang="en-US" altLang="zh-CN" sz="2400" dirty="0">
                <a:sym typeface="Symbol" panose="05050102010706020507" pitchFamily="18" charset="2"/>
              </a:rPr>
              <a:t> (P Q) (</a:t>
            </a:r>
            <a:r>
              <a:rPr lang="en-US" altLang="zh-CN" sz="2400" dirty="0"/>
              <a:t>┐P </a:t>
            </a:r>
            <a:r>
              <a:rPr lang="en-US" altLang="zh-CN" sz="2400" dirty="0">
                <a:sym typeface="Symbol" panose="05050102010706020507" pitchFamily="18" charset="2"/>
              </a:rPr>
              <a:t></a:t>
            </a:r>
            <a:r>
              <a:rPr lang="en-US" altLang="zh-CN" sz="2400" dirty="0"/>
              <a:t> ┐Q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4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zh-CN" sz="1200" b="0" dirty="0">
                <a:latin typeface="Arial Black" panose="020B0A04020102020204" pitchFamily="34" charset="0"/>
              </a:rPr>
            </a:fld>
            <a:endParaRPr lang="en-US" altLang="zh-CN" sz="1200" b="0" dirty="0">
              <a:latin typeface="Arial Black" panose="020B0A04020102020204" pitchFamily="34" charset="0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latin typeface="宋体" panose="02010600030101010101" pitchFamily="2" charset="-122"/>
              </a:rPr>
              <a:t>等值</a:t>
            </a:r>
            <a:endParaRPr lang="zh-CN" altLang="zh-CN" dirty="0">
              <a:latin typeface="宋体" panose="02010600030101010101" pitchFamily="2" charset="-122"/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“”</a:t>
            </a:r>
            <a:r>
              <a:rPr lang="zh-CN" altLang="en-US" dirty="0">
                <a:sym typeface="Symbol" panose="05050102010706020507" pitchFamily="18" charset="2"/>
              </a:rPr>
              <a:t>的三个性质 </a:t>
            </a:r>
            <a:endParaRPr lang="zh-CN" altLang="en-US" dirty="0"/>
          </a:p>
          <a:p>
            <a:pPr lvl="1" eaLnBrk="1" hangingPunct="1">
              <a:buNone/>
            </a:pPr>
            <a:r>
              <a:rPr lang="en-US" altLang="zh-CN" dirty="0"/>
              <a:t>1.</a:t>
            </a:r>
            <a:r>
              <a:rPr lang="zh-CN" altLang="en-US" dirty="0"/>
              <a:t>自反性 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A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 eaLnBrk="1" hangingPunct="1">
              <a:buNone/>
            </a:pPr>
            <a:r>
              <a:rPr lang="en-US" altLang="zh-CN" dirty="0"/>
              <a:t>2.</a:t>
            </a:r>
            <a:r>
              <a:rPr lang="zh-CN" altLang="en-US" dirty="0"/>
              <a:t>对称性 若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B</a:t>
            </a:r>
            <a:r>
              <a:rPr lang="zh-CN" altLang="en-US" dirty="0"/>
              <a:t>则</a:t>
            </a:r>
            <a:r>
              <a:rPr lang="en-US" altLang="zh-CN" dirty="0"/>
              <a:t>B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 eaLnBrk="1" hangingPunct="1">
              <a:buNone/>
            </a:pPr>
            <a:r>
              <a:rPr lang="en-US" altLang="zh-CN" dirty="0"/>
              <a:t>3.</a:t>
            </a:r>
            <a:r>
              <a:rPr lang="zh-CN" altLang="en-US" dirty="0"/>
              <a:t>传递性 若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B, B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C</a:t>
            </a:r>
            <a:r>
              <a:rPr lang="zh-CN" altLang="en-US" dirty="0"/>
              <a:t>则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C</a:t>
            </a:r>
            <a:r>
              <a:rPr lang="zh-CN" altLang="en-US" dirty="0"/>
              <a:t>。</a:t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4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zh-CN" sz="1200" b="0" dirty="0">
                <a:latin typeface="Arial Black" panose="020B0A04020102020204" pitchFamily="34" charset="0"/>
              </a:rPr>
            </a:fld>
            <a:endParaRPr lang="en-US" altLang="zh-CN" sz="1200" b="0" dirty="0">
              <a:latin typeface="Arial Black" panose="020B0A04020102020204" pitchFamily="34" charset="0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latin typeface="宋体" panose="02010600030101010101" pitchFamily="2" charset="-122"/>
              </a:rPr>
              <a:t>重要等值式</a:t>
            </a:r>
            <a:r>
              <a:rPr lang="zh-CN" altLang="zh-CN" sz="4200" b="0" dirty="0"/>
              <a:t> </a:t>
            </a:r>
            <a:endParaRPr lang="zh-CN" altLang="zh-CN" sz="4200" b="0" dirty="0"/>
          </a:p>
        </p:txBody>
      </p:sp>
      <p:sp>
        <p:nvSpPr>
          <p:cNvPr id="15364" name="Rectangle 3"/>
          <p:cNvSpPr>
            <a:spLocks noGrp="1"/>
          </p:cNvSpPr>
          <p:nvPr>
            <p:ph type="body"/>
          </p:nvPr>
        </p:nvSpPr>
        <p:spPr>
          <a:xfrm>
            <a:off x="611188" y="1916113"/>
            <a:ext cx="8229600" cy="42672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zh-CN" altLang="en-US" sz="2800" dirty="0">
                <a:solidFill>
                  <a:srgbClr val="FF3300"/>
                </a:solidFill>
                <a:latin typeface="宋体" panose="02010600030101010101" pitchFamily="2" charset="-122"/>
              </a:rPr>
              <a:t>双重否定律</a:t>
            </a:r>
            <a:r>
              <a:rPr lang="zh-CN" altLang="en-US" sz="28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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dirty="0">
                <a:solidFill>
                  <a:srgbClr val="FF3300"/>
                </a:solidFill>
                <a:latin typeface="宋体" panose="02010600030101010101" pitchFamily="2" charset="-122"/>
              </a:rPr>
              <a:t>等幂律</a:t>
            </a:r>
            <a:r>
              <a:rPr lang="zh-CN" altLang="en-US" sz="2800" dirty="0">
                <a:latin typeface="宋体" panose="02010600030101010101" pitchFamily="2" charset="-122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dirty="0">
                <a:solidFill>
                  <a:srgbClr val="FF3300"/>
                </a:solidFill>
                <a:latin typeface="宋体" panose="02010600030101010101" pitchFamily="2" charset="-122"/>
              </a:rPr>
              <a:t>交换律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dirty="0">
                <a:solidFill>
                  <a:srgbClr val="FF3300"/>
                </a:solidFill>
                <a:latin typeface="宋体" panose="02010600030101010101" pitchFamily="2" charset="-122"/>
              </a:rPr>
              <a:t>结合律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dirty="0">
                <a:solidFill>
                  <a:srgbClr val="FF3300"/>
                </a:solidFill>
                <a:latin typeface="宋体" panose="02010600030101010101" pitchFamily="2" charset="-122"/>
              </a:rPr>
              <a:t>分配律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4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zh-CN" sz="1200" b="0" dirty="0">
                <a:latin typeface="Arial Black" panose="020B0A04020102020204" pitchFamily="34" charset="0"/>
              </a:rPr>
            </a:fld>
            <a:endParaRPr lang="en-US" altLang="zh-CN" sz="1200" b="0" dirty="0">
              <a:latin typeface="Arial Black" panose="020B0A04020102020204" pitchFamily="34" charset="0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重要等值式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</a:rPr>
              <a:t>续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16388" name="Rectangle 3"/>
          <p:cNvSpPr>
            <a:spLocks noGrp="1"/>
          </p:cNvSpPr>
          <p:nvPr>
            <p:ph type="body"/>
          </p:nvPr>
        </p:nvSpPr>
        <p:spPr>
          <a:xfrm>
            <a:off x="611188" y="1844675"/>
            <a:ext cx="8229600" cy="43434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</a:rPr>
              <a:t>德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</a:rPr>
              <a:t>摩根律</a:t>
            </a:r>
            <a:r>
              <a:rPr lang="zh-CN" altLang="en-US" sz="2800" dirty="0">
                <a:solidFill>
                  <a:srgbClr val="FF33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dirty="0">
                <a:solidFill>
                  <a:srgbClr val="FF3300"/>
                </a:solidFill>
                <a:latin typeface="宋体" panose="02010600030101010101" pitchFamily="2" charset="-122"/>
              </a:rPr>
              <a:t>吸收律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zh-CN" altLang="en-US" sz="2800" dirty="0">
                <a:solidFill>
                  <a:srgbClr val="FF3300"/>
                </a:solidFill>
                <a:latin typeface="宋体" panose="02010600030101010101" pitchFamily="2" charset="-122"/>
              </a:rPr>
              <a:t>零律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  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algn="just" eaLnBrk="1" hangingPunct="1">
              <a:buNone/>
            </a:pPr>
            <a:r>
              <a:rPr lang="zh-CN" altLang="en-US" sz="2800" dirty="0">
                <a:solidFill>
                  <a:srgbClr val="FF3300"/>
                </a:solidFill>
                <a:latin typeface="宋体" panose="02010600030101010101" pitchFamily="2" charset="-122"/>
              </a:rPr>
              <a:t>同一律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dirty="0">
                <a:solidFill>
                  <a:srgbClr val="FF3300"/>
                </a:solidFill>
                <a:latin typeface="宋体" panose="02010600030101010101" pitchFamily="2" charset="-122"/>
              </a:rPr>
              <a:t>排中律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dirty="0">
                <a:solidFill>
                  <a:srgbClr val="FF3300"/>
                </a:solidFill>
                <a:latin typeface="宋体" panose="02010600030101010101" pitchFamily="2" charset="-122"/>
              </a:rPr>
              <a:t>矛盾律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4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zh-CN" sz="1200" b="0" dirty="0">
                <a:latin typeface="Arial Black" panose="020B0A04020102020204" pitchFamily="34" charset="0"/>
              </a:rPr>
            </a:fld>
            <a:endParaRPr lang="en-US" altLang="zh-CN" sz="1200" b="0" dirty="0">
              <a:latin typeface="Arial Black" panose="020B0A04020102020204" pitchFamily="34" charset="0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重要等值式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</a:rPr>
              <a:t>续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/>
          </p:cNvSpPr>
          <p:nvPr>
            <p:ph type="body"/>
          </p:nvPr>
        </p:nvSpPr>
        <p:spPr>
          <a:xfrm>
            <a:off x="611188" y="1700213"/>
            <a:ext cx="8229600" cy="4321175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zh-CN" altLang="en-US" sz="2800" dirty="0">
                <a:solidFill>
                  <a:srgbClr val="FF3300"/>
                </a:solidFill>
                <a:latin typeface="宋体" panose="02010600030101010101" pitchFamily="2" charset="-122"/>
              </a:rPr>
              <a:t>蕴涵等值式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dirty="0">
                <a:solidFill>
                  <a:srgbClr val="FF3300"/>
                </a:solidFill>
                <a:latin typeface="宋体" panose="02010600030101010101" pitchFamily="2" charset="-122"/>
              </a:rPr>
              <a:t>等价等值式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dirty="0">
                <a:solidFill>
                  <a:srgbClr val="FF3300"/>
                </a:solidFill>
                <a:latin typeface="宋体" panose="02010600030101010101" pitchFamily="2" charset="-122"/>
              </a:rPr>
              <a:t>假言易位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dirty="0">
                <a:solidFill>
                  <a:srgbClr val="FF3300"/>
                </a:solidFill>
                <a:latin typeface="宋体" panose="02010600030101010101" pitchFamily="2" charset="-122"/>
              </a:rPr>
              <a:t>等价否定等值式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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dirty="0">
                <a:solidFill>
                  <a:srgbClr val="FF3300"/>
                </a:solidFill>
                <a:latin typeface="宋体" panose="02010600030101010101" pitchFamily="2" charset="-122"/>
              </a:rPr>
              <a:t>归谬论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注意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zh-CN" altLang="en-US" sz="2800" dirty="0">
                <a:latin typeface="宋体" panose="02010600030101010101" pitchFamily="2" charset="-122"/>
              </a:rPr>
              <a:t>代表任意的命题公式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牢记这些等值式是继续学习的基础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4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zh-CN" sz="1200" b="0" dirty="0">
                <a:latin typeface="Arial Black" panose="020B0A04020102020204" pitchFamily="34" charset="0"/>
              </a:rPr>
            </a:fld>
            <a:endParaRPr lang="en-US" altLang="zh-CN" sz="1200" b="0" dirty="0">
              <a:latin typeface="Arial Black" panose="020B0A04020102020204" pitchFamily="34" charset="0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latin typeface="宋体" panose="02010600030101010101" pitchFamily="2" charset="-122"/>
              </a:rPr>
              <a:t>等值演算与置换规则</a:t>
            </a:r>
            <a:r>
              <a:rPr lang="zh-CN" altLang="zh-CN" sz="4200" b="0" dirty="0"/>
              <a:t> </a:t>
            </a:r>
            <a:endParaRPr lang="zh-CN" altLang="zh-CN" sz="4200" b="0" dirty="0"/>
          </a:p>
        </p:txBody>
      </p:sp>
      <p:sp>
        <p:nvSpPr>
          <p:cNvPr id="18436" name="Rectangle 3"/>
          <p:cNvSpPr>
            <a:spLocks noGrp="1"/>
          </p:cNvSpPr>
          <p:nvPr>
            <p:ph type="body"/>
          </p:nvPr>
        </p:nvSpPr>
        <p:spPr>
          <a:xfrm>
            <a:off x="611188" y="1989138"/>
            <a:ext cx="7991475" cy="42672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zh-CN" altLang="en-US" sz="2800" dirty="0">
                <a:solidFill>
                  <a:srgbClr val="FF3300"/>
                </a:solidFill>
                <a:latin typeface="宋体" panose="02010600030101010101" pitchFamily="2" charset="-122"/>
              </a:rPr>
              <a:t>等值演算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800" dirty="0">
                <a:latin typeface="宋体" panose="02010600030101010101" pitchFamily="2" charset="-122"/>
              </a:rPr>
              <a:t>由已知的等值式推演出新等值式的过程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endParaRPr lang="zh-CN" altLang="en-US" sz="1000" dirty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algn="just" eaLnBrk="1" hangingPunct="1">
              <a:buNone/>
            </a:pPr>
            <a:r>
              <a:rPr lang="zh-CN" altLang="en-US" sz="2800" dirty="0">
                <a:solidFill>
                  <a:srgbClr val="FF3300"/>
                </a:solidFill>
                <a:latin typeface="宋体" panose="02010600030101010101" pitchFamily="2" charset="-122"/>
              </a:rPr>
              <a:t>置换规则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algn="just" eaLnBrk="1" hangingPunct="1"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置换定理：若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则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endParaRPr lang="en-US" altLang="zh-CN" sz="1000" dirty="0">
              <a:latin typeface="宋体" panose="02010600030101010101" pitchFamily="2" charset="-122"/>
            </a:endParaRPr>
          </a:p>
          <a:p>
            <a:pPr algn="just" eaLnBrk="1" hangingPunct="1"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等值演算的基础：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(1)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等值关系的性质：自反、对称、传递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algn="just" eaLnBrk="1" hangingPunct="1">
              <a:buNone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(2)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基本的等值式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buNone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(3)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置换规则 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086968-427E-4FF9-A713-39B5D32A2BEF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850" y="1412875"/>
            <a:ext cx="80645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例：</a:t>
            </a:r>
            <a:r>
              <a:rPr lang="zh-CN" altLang="en-US" sz="3200" b="1" dirty="0">
                <a:latin typeface="+mn-ea"/>
                <a:ea typeface="+mn-ea"/>
              </a:rPr>
              <a:t>证明</a:t>
            </a:r>
            <a:r>
              <a:rPr lang="en-US" altLang="zh-CN" sz="3200" b="1" dirty="0">
                <a:latin typeface="+mn-ea"/>
                <a:ea typeface="+mn-ea"/>
              </a:rPr>
              <a:t>Q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3200" b="1" dirty="0">
                <a:latin typeface="+mn-ea"/>
                <a:ea typeface="+mn-ea"/>
              </a:rPr>
              <a:t>(P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3200" b="1" dirty="0">
                <a:latin typeface="+mn-ea"/>
                <a:ea typeface="+mn-ea"/>
              </a:rPr>
              <a:t>(P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3200" b="1" dirty="0">
                <a:latin typeface="+mn-ea"/>
                <a:ea typeface="+mn-ea"/>
              </a:rPr>
              <a:t>Q))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latin typeface="+mn-ea"/>
                <a:ea typeface="+mn-ea"/>
              </a:rPr>
              <a:t> Q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3200" b="1" dirty="0">
                <a:latin typeface="+mn-ea"/>
                <a:ea typeface="+mn-ea"/>
              </a:rPr>
              <a:t>P </a:t>
            </a:r>
            <a:endParaRPr lang="zh-CN" altLang="en-US" sz="3200" b="1" dirty="0"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3200" b="1" dirty="0">
                <a:latin typeface="+mn-ea"/>
                <a:ea typeface="+mn-ea"/>
              </a:rPr>
              <a:t>证明：由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吸收律</a:t>
            </a:r>
            <a:r>
              <a:rPr lang="zh-CN" altLang="en-US" sz="3200" b="1" dirty="0">
                <a:latin typeface="+mn-ea"/>
                <a:ea typeface="+mn-ea"/>
              </a:rPr>
              <a:t>，</a:t>
            </a:r>
            <a:r>
              <a:rPr lang="en-US" altLang="zh-CN" sz="3200" b="1" dirty="0">
                <a:latin typeface="+mn-ea"/>
                <a:ea typeface="+mn-ea"/>
              </a:rPr>
              <a:t>(P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3200" b="1" dirty="0">
                <a:latin typeface="+mn-ea"/>
                <a:ea typeface="+mn-ea"/>
              </a:rPr>
              <a:t>(P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3200" b="1" dirty="0">
                <a:latin typeface="+mn-ea"/>
                <a:ea typeface="+mn-ea"/>
              </a:rPr>
              <a:t> Q))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3200" b="1" dirty="0">
                <a:latin typeface="+mn-ea"/>
                <a:ea typeface="+mn-ea"/>
              </a:rPr>
              <a:t>P </a:t>
            </a:r>
            <a:endParaRPr lang="en-US" altLang="zh-CN" sz="3200" b="1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3200" b="1" dirty="0">
                <a:latin typeface="+mn-ea"/>
                <a:ea typeface="+mn-ea"/>
              </a:rPr>
              <a:t>	  </a:t>
            </a:r>
            <a:r>
              <a:rPr lang="zh-CN" altLang="en-US" sz="3200" b="1" dirty="0">
                <a:latin typeface="+mn-ea"/>
                <a:ea typeface="+mn-ea"/>
              </a:rPr>
              <a:t>因此，根据上面的定理，有</a:t>
            </a:r>
            <a:endParaRPr lang="zh-CN" altLang="en-US" sz="3200" b="1" dirty="0"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3200" b="1" dirty="0">
                <a:latin typeface="+mn-ea"/>
                <a:ea typeface="+mn-ea"/>
              </a:rPr>
              <a:t>	  </a:t>
            </a:r>
            <a:r>
              <a:rPr lang="en-US" altLang="zh-CN" sz="3200" b="1" dirty="0">
                <a:latin typeface="+mn-ea"/>
                <a:ea typeface="+mn-ea"/>
              </a:rPr>
              <a:t>Q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3200" b="1" dirty="0">
                <a:latin typeface="+mn-ea"/>
                <a:ea typeface="+mn-ea"/>
              </a:rPr>
              <a:t>(P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3200" b="1" dirty="0">
                <a:latin typeface="+mn-ea"/>
                <a:ea typeface="+mn-ea"/>
              </a:rPr>
              <a:t>(P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3200" b="1" dirty="0">
                <a:latin typeface="+mn-ea"/>
                <a:ea typeface="+mn-ea"/>
              </a:rPr>
              <a:t>Q))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latin typeface="+mn-ea"/>
                <a:ea typeface="+mn-ea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latin typeface="+mn-ea"/>
                <a:ea typeface="+mn-ea"/>
              </a:rPr>
              <a:t>Q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3200" b="1" dirty="0">
                <a:latin typeface="+mn-ea"/>
                <a:ea typeface="+mn-ea"/>
              </a:rPr>
              <a:t>P </a:t>
            </a:r>
            <a:endParaRPr lang="zh-CN" altLang="en-US" sz="3200" b="1" dirty="0"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3200" b="1" dirty="0">
                <a:latin typeface="+mn-ea"/>
                <a:ea typeface="+mn-ea"/>
              </a:rPr>
              <a:t> 证毕。 </a:t>
            </a:r>
            <a:endParaRPr lang="en-US" altLang="zh-CN" sz="3200" b="1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3200" b="1" dirty="0">
                <a:latin typeface="+mn-ea"/>
                <a:ea typeface="+mn-ea"/>
              </a:rPr>
              <a:t> </a:t>
            </a:r>
            <a:r>
              <a:rPr lang="zh-CN" altLang="en-US" sz="3200" b="1" dirty="0">
                <a:latin typeface="+mn-ea"/>
                <a:ea typeface="+mn-ea"/>
              </a:rPr>
              <a:t>此定理也称为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置换定理</a:t>
            </a:r>
            <a:r>
              <a:rPr lang="zh-CN" altLang="en-US" sz="3200" b="1" dirty="0">
                <a:latin typeface="+mn-ea"/>
                <a:ea typeface="+mn-ea"/>
              </a:rPr>
              <a:t>。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87044" name="矩形 11"/>
          <p:cNvSpPr>
            <a:spLocks noChangeArrowheads="1"/>
          </p:cNvSpPr>
          <p:nvPr/>
        </p:nvSpPr>
        <p:spPr bwMode="auto">
          <a:xfrm>
            <a:off x="2411413" y="500063"/>
            <a:ext cx="1857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4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zh-CN" sz="1200" b="0" dirty="0">
                <a:latin typeface="Arial Black" panose="020B0A04020102020204" pitchFamily="34" charset="0"/>
              </a:rPr>
            </a:fld>
            <a:endParaRPr lang="en-US" altLang="zh-CN" sz="1200" b="0" dirty="0">
              <a:latin typeface="Arial Black" panose="020B0A04020102020204" pitchFamily="34" charset="0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应用</a:t>
            </a:r>
            <a:r>
              <a:rPr lang="en-US" altLang="zh-CN" dirty="0"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宋体" panose="02010600030101010101" pitchFamily="2" charset="-122"/>
              </a:rPr>
              <a:t>证明两个公式等值</a:t>
            </a:r>
            <a:r>
              <a:rPr lang="zh-CN" altLang="en-US" sz="4200" b="0" dirty="0"/>
              <a:t> </a:t>
            </a:r>
            <a:endParaRPr lang="zh-CN" altLang="en-US" sz="4200" b="0" dirty="0"/>
          </a:p>
        </p:txBody>
      </p:sp>
      <p:sp>
        <p:nvSpPr>
          <p:cNvPr id="18436" name="Rectangle 3"/>
          <p:cNvSpPr>
            <a:spLocks noGrp="1"/>
          </p:cNvSpPr>
          <p:nvPr>
            <p:ph type="body"/>
          </p:nvPr>
        </p:nvSpPr>
        <p:spPr>
          <a:xfrm>
            <a:off x="533400" y="1524000"/>
            <a:ext cx="7926388" cy="3124200"/>
          </a:xfrm>
          <a:solidFill>
            <a:srgbClr val="D9F1FF">
              <a:alpha val="100000"/>
            </a:srgbClr>
          </a:solidFill>
          <a:ln w="28575">
            <a:solidFill>
              <a:srgbClr val="003399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例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latin typeface="宋体" panose="02010600030101010101" pitchFamily="2" charset="-122"/>
              </a:rPr>
              <a:t>证明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证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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</a:t>
            </a:r>
            <a:r>
              <a:rPr lang="zh-CN" altLang="en-US" sz="2800" dirty="0">
                <a:latin typeface="宋体" panose="02010600030101010101" pitchFamily="2" charset="-122"/>
              </a:rPr>
              <a:t>（蕴涵等值式，置换规则）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800" dirty="0">
                <a:latin typeface="宋体" panose="02010600030101010101" pitchFamily="2" charset="-122"/>
              </a:rPr>
              <a:t>（结合律）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dirty="0">
                <a:latin typeface="宋体" panose="02010600030101010101" pitchFamily="2" charset="-122"/>
              </a:rPr>
              <a:t>（德摩根律，置换规则）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dirty="0">
                <a:latin typeface="宋体" panose="02010600030101010101" pitchFamily="2" charset="-122"/>
              </a:rPr>
              <a:t>（蕴涵等值式）</a:t>
            </a:r>
            <a:r>
              <a:rPr lang="zh-CN" altLang="en-US" sz="2800" dirty="0">
                <a:cs typeface="Times New Roman" panose="02020603050405020304" pitchFamily="18" charset="0"/>
              </a:rPr>
              <a:t> </a:t>
            </a:r>
            <a:endParaRPr lang="zh-CN" alt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437" name="Text Box 4"/>
          <p:cNvSpPr txBox="1"/>
          <p:nvPr/>
        </p:nvSpPr>
        <p:spPr>
          <a:xfrm>
            <a:off x="457200" y="4724400"/>
            <a:ext cx="8382000" cy="1039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说明</a:t>
            </a:r>
            <a:r>
              <a:rPr lang="en-US" altLang="zh-CN" sz="2800" dirty="0">
                <a:latin typeface="宋体" panose="02010600030101010101" pitchFamily="2" charset="-122"/>
              </a:rPr>
              <a:t>:</a:t>
            </a:r>
            <a:r>
              <a:rPr lang="zh-CN" altLang="en-US" sz="2800" dirty="0">
                <a:latin typeface="宋体" panose="02010600030101010101" pitchFamily="2" charset="-122"/>
              </a:rPr>
              <a:t>也可以从右边开始演算（请做一遍）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1" hangingPunct="1"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     熟练后，基本等值式、置换规则可以不写出</a:t>
            </a:r>
            <a:r>
              <a:rPr lang="zh-CN" altLang="en-US" sz="2800" dirty="0"/>
              <a:t> </a:t>
            </a:r>
            <a:endParaRPr lang="zh-CN" altLang="en-US" sz="28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charRg st="23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charRg st="23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charRg st="35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6">
                                            <p:txEl>
                                              <p:charRg st="35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charRg st="68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36">
                                            <p:txEl>
                                              <p:charRg st="68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charRg st="94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436">
                                            <p:txEl>
                                              <p:charRg st="94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charRg st="128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436">
                                            <p:txEl>
                                              <p:charRg st="128" end="1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437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charRg st="2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charRg st="20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4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zh-CN" sz="1200" b="0" dirty="0">
                <a:latin typeface="Arial Black" panose="020B0A04020102020204" pitchFamily="34" charset="0"/>
              </a:rPr>
            </a:fld>
            <a:endParaRPr lang="en-US" altLang="zh-CN" sz="1200" b="0" dirty="0">
              <a:latin typeface="Arial Black" panose="020B0A04020102020204" pitchFamily="34" charset="0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zh-CN" sz="3600" dirty="0"/>
              <a:t>等值演算不能直接证明两个公式不等值</a:t>
            </a:r>
            <a:endParaRPr lang="zh-CN" altLang="zh-CN" sz="3600" dirty="0"/>
          </a:p>
        </p:txBody>
      </p:sp>
      <p:grpSp>
        <p:nvGrpSpPr>
          <p:cNvPr id="19460" name="Group 4"/>
          <p:cNvGrpSpPr/>
          <p:nvPr/>
        </p:nvGrpSpPr>
        <p:grpSpPr>
          <a:xfrm>
            <a:off x="539750" y="1700213"/>
            <a:ext cx="8120063" cy="2160587"/>
            <a:chOff x="0" y="0"/>
            <a:chExt cx="5115" cy="1361"/>
          </a:xfrm>
        </p:grpSpPr>
        <p:sp>
          <p:nvSpPr>
            <p:cNvPr id="20486" name="Text Box 6"/>
            <p:cNvSpPr txBox="1"/>
            <p:nvPr/>
          </p:nvSpPr>
          <p:spPr>
            <a:xfrm>
              <a:off x="0" y="0"/>
              <a:ext cx="5115" cy="13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+mn-lt"/>
                  <a:ea typeface="楷体_GB2312" pitchFamily="1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800" dirty="0">
                  <a:solidFill>
                    <a:srgbClr val="003399"/>
                  </a:solidFill>
                  <a:latin typeface="Times New Roman" panose="02020603050405020304" pitchFamily="18" charset="0"/>
                </a:rPr>
                <a:t>例： 证明</a:t>
              </a:r>
              <a:r>
                <a:rPr lang="en-US" altLang="zh-CN" sz="2800" dirty="0">
                  <a:solidFill>
                    <a:srgbClr val="003399"/>
                  </a:solidFill>
                  <a:latin typeface="Times New Roman" panose="02020603050405020304" pitchFamily="18" charset="0"/>
                </a:rPr>
                <a:t>: </a:t>
              </a:r>
              <a:r>
                <a:rPr lang="en-US" altLang="zh-CN" sz="2800" i="1" dirty="0">
                  <a:solidFill>
                    <a:srgbClr val="003399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2800" dirty="0">
                  <a:solidFill>
                    <a:srgbClr val="003399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800" dirty="0">
                  <a:solidFill>
                    <a:srgbClr val="003399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800" i="1" dirty="0">
                  <a:solidFill>
                    <a:srgbClr val="003399"/>
                  </a:solidFill>
                  <a:latin typeface="Times New Roman" panose="02020603050405020304" pitchFamily="18" charset="0"/>
                </a:rPr>
                <a:t>q</a:t>
              </a:r>
              <a:r>
                <a:rPr lang="en-US" altLang="zh-CN" sz="2800" dirty="0">
                  <a:solidFill>
                    <a:srgbClr val="003399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800" i="1" dirty="0">
                  <a:solidFill>
                    <a:srgbClr val="003399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dirty="0">
                  <a:solidFill>
                    <a:srgbClr val="003399"/>
                  </a:solidFill>
                  <a:latin typeface="Times New Roman" panose="02020603050405020304" pitchFamily="18" charset="0"/>
                </a:rPr>
                <a:t>)      (</a:t>
              </a:r>
              <a:r>
                <a:rPr lang="en-US" altLang="zh-CN" sz="2800" i="1" dirty="0">
                  <a:solidFill>
                    <a:srgbClr val="003399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2800" dirty="0">
                  <a:solidFill>
                    <a:srgbClr val="003399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800" i="1" dirty="0">
                  <a:solidFill>
                    <a:srgbClr val="003399"/>
                  </a:solidFill>
                  <a:latin typeface="Times New Roman" panose="02020603050405020304" pitchFamily="18" charset="0"/>
                </a:rPr>
                <a:t>q</a:t>
              </a:r>
              <a:r>
                <a:rPr lang="en-US" altLang="zh-CN" sz="2800" dirty="0">
                  <a:solidFill>
                    <a:srgbClr val="003399"/>
                  </a:solidFill>
                  <a:latin typeface="Times New Roman" panose="02020603050405020304" pitchFamily="18" charset="0"/>
                </a:rPr>
                <a:t>) </a:t>
              </a:r>
              <a:r>
                <a:rPr lang="en-US" altLang="zh-CN" sz="2800" dirty="0">
                  <a:solidFill>
                    <a:srgbClr val="003399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800" i="1" dirty="0">
                  <a:solidFill>
                    <a:srgbClr val="003399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2800" dirty="0">
                <a:solidFill>
                  <a:srgbClr val="003399"/>
                </a:solidFill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800" dirty="0">
                  <a:latin typeface="Times New Roman" panose="02020603050405020304" pitchFamily="18" charset="0"/>
                </a:rPr>
                <a:t>  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用等值演算不能直接证明两个公式不等值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,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证明两</a:t>
              </a:r>
              <a:endParaRPr lang="zh-CN" altLang="en-US" sz="2800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800" dirty="0">
                  <a:latin typeface="Times New Roman" panose="02020603050405020304" pitchFamily="18" charset="0"/>
                </a:rPr>
                <a:t>个公式不等值的基本思想是找到一个赋值使一个成</a:t>
              </a:r>
              <a:endParaRPr lang="zh-CN" altLang="en-US" sz="2800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800" dirty="0">
                  <a:latin typeface="Times New Roman" panose="02020603050405020304" pitchFamily="18" charset="0"/>
                </a:rPr>
                <a:t>真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,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另一个成假。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  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pic>
          <p:nvPicPr>
            <p:cNvPr id="20487" name="Picture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41" y="173"/>
              <a:ext cx="228" cy="144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Text Box 6"/>
          <p:cNvSpPr txBox="1"/>
          <p:nvPr/>
        </p:nvSpPr>
        <p:spPr>
          <a:xfrm>
            <a:off x="555625" y="3932238"/>
            <a:ext cx="6711950" cy="16446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3399"/>
                </a:solidFill>
                <a:latin typeface="Times New Roman" panose="02020603050405020304" pitchFamily="18" charset="0"/>
              </a:rPr>
              <a:t>方法一：真值表法</a:t>
            </a:r>
            <a:endParaRPr lang="en-US" altLang="zh-CN" sz="2800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3399"/>
                </a:solidFill>
                <a:latin typeface="Times New Roman" panose="02020603050405020304" pitchFamily="18" charset="0"/>
              </a:rPr>
              <a:t>方法二：观察法，左边</a:t>
            </a:r>
            <a:r>
              <a:rPr lang="en-US" altLang="zh-CN" sz="2800" dirty="0">
                <a:solidFill>
                  <a:srgbClr val="003399"/>
                </a:solidFill>
                <a:latin typeface="Times New Roman" panose="02020603050405020304" pitchFamily="18" charset="0"/>
              </a:rPr>
              <a:t>000</a:t>
            </a:r>
            <a:r>
              <a:rPr lang="zh-CN" altLang="en-US" sz="2800" dirty="0">
                <a:solidFill>
                  <a:srgbClr val="003399"/>
                </a:solidFill>
                <a:latin typeface="Times New Roman" panose="02020603050405020304" pitchFamily="18" charset="0"/>
              </a:rPr>
              <a:t>真，右边</a:t>
            </a:r>
            <a:r>
              <a:rPr lang="en-US" altLang="zh-CN" sz="2800" dirty="0">
                <a:solidFill>
                  <a:srgbClr val="003399"/>
                </a:solidFill>
                <a:latin typeface="Times New Roman" panose="02020603050405020304" pitchFamily="18" charset="0"/>
              </a:rPr>
              <a:t>000</a:t>
            </a:r>
            <a:r>
              <a:rPr lang="zh-CN" altLang="en-US" sz="2800" dirty="0">
                <a:solidFill>
                  <a:srgbClr val="003399"/>
                </a:solidFill>
                <a:latin typeface="Times New Roman" panose="02020603050405020304" pitchFamily="18" charset="0"/>
              </a:rPr>
              <a:t>假</a:t>
            </a:r>
            <a:endParaRPr lang="en-US" altLang="zh-CN" sz="2800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3399"/>
                </a:solidFill>
                <a:latin typeface="Times New Roman" panose="02020603050405020304" pitchFamily="18" charset="0"/>
              </a:rPr>
              <a:t>方法三：等值演算化简后再观察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9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31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4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zh-CN" sz="1200" b="0" dirty="0">
                <a:latin typeface="Arial Black" panose="020B0A04020102020204" pitchFamily="34" charset="0"/>
              </a:rPr>
            </a:fld>
            <a:endParaRPr lang="en-US" altLang="zh-CN" sz="1200" b="0" dirty="0">
              <a:latin typeface="Arial Black" panose="020B0A04020102020204" pitchFamily="34" charset="0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应用</a:t>
            </a:r>
            <a:r>
              <a:rPr lang="en-US" altLang="zh-CN" dirty="0"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宋体" panose="02010600030101010101" pitchFamily="2" charset="-122"/>
              </a:rPr>
              <a:t>判断公式类型</a:t>
            </a:r>
            <a:r>
              <a:rPr lang="zh-CN" altLang="en-US" b="0" dirty="0">
                <a:cs typeface="Times New Roman" panose="02020603050405020304" pitchFamily="18" charset="0"/>
              </a:rPr>
              <a:t> </a:t>
            </a:r>
            <a:endParaRPr lang="zh-CN" altLang="en-US" b="0" dirty="0">
              <a:ea typeface="Times New Roman" panose="02020603050405020304" pitchFamily="18" charset="0"/>
            </a:endParaRPr>
          </a:p>
        </p:txBody>
      </p:sp>
      <p:sp>
        <p:nvSpPr>
          <p:cNvPr id="20484" name="Rectangle 3"/>
          <p:cNvSpPr>
            <a:spLocks noGrp="1"/>
          </p:cNvSpPr>
          <p:nvPr>
            <p:ph type="body"/>
          </p:nvPr>
        </p:nvSpPr>
        <p:spPr>
          <a:xfrm>
            <a:off x="684213" y="1557338"/>
            <a:ext cx="7859712" cy="4800600"/>
          </a:xfrm>
          <a:solidFill>
            <a:srgbClr val="D9F1FF">
              <a:alpha val="100000"/>
            </a:srgbClr>
          </a:solidFill>
          <a:ln w="28575">
            <a:solidFill>
              <a:srgbClr val="003399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例：用等值演算法判断下列公式的类型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pPr algn="just" eaLnBrk="1" hangingPunct="1"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解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r>
              <a:rPr lang="zh-CN" altLang="en-US" sz="2800" dirty="0">
                <a:latin typeface="宋体" panose="02010600030101010101" pitchFamily="2" charset="-122"/>
              </a:rPr>
              <a:t>（蕴涵等值式）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</a:t>
            </a:r>
            <a:r>
              <a:rPr lang="zh-CN" altLang="en-US" sz="2800" dirty="0">
                <a:latin typeface="宋体" panose="02010600030101010101" pitchFamily="2" charset="-122"/>
              </a:rPr>
              <a:t>（德摩根律）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</a:t>
            </a:r>
            <a:r>
              <a:rPr lang="zh-CN" altLang="en-US" sz="2800" dirty="0">
                <a:latin typeface="宋体" panose="02010600030101010101" pitchFamily="2" charset="-122"/>
              </a:rPr>
              <a:t>（交换律，结合律）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    </a:t>
            </a:r>
            <a:r>
              <a:rPr lang="zh-CN" altLang="en-US" sz="2800" dirty="0">
                <a:latin typeface="宋体" panose="02010600030101010101" pitchFamily="2" charset="-122"/>
              </a:rPr>
              <a:t>（矛盾律）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         </a:t>
            </a:r>
            <a:r>
              <a:rPr lang="zh-CN" altLang="en-US" sz="2800" dirty="0">
                <a:latin typeface="宋体" panose="02010600030101010101" pitchFamily="2" charset="-122"/>
              </a:rPr>
              <a:t>（零律）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由最后一步可知，该式为矛盾式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800" dirty="0"/>
              <a:t> 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charRg st="33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charRg st="33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charRg st="46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84">
                                            <p:txEl>
                                              <p:charRg st="46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charRg st="73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484">
                                            <p:txEl>
                                              <p:charRg st="73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charRg st="101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484">
                                            <p:txEl>
                                              <p:charRg st="101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charRg st="132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484">
                                            <p:txEl>
                                              <p:charRg st="132" end="1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charRg st="164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4">
                                            <p:txEl>
                                              <p:charRg st="164" end="1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charRg st="198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484">
                                            <p:txEl>
                                              <p:charRg st="198" end="2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4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zh-CN" sz="1200" b="0" dirty="0">
                <a:latin typeface="Arial Black" panose="020B0A04020102020204" pitchFamily="34" charset="0"/>
              </a:rPr>
            </a:fld>
            <a:endParaRPr lang="en-US" altLang="zh-CN" sz="1200" b="0" dirty="0">
              <a:latin typeface="Arial Black" panose="020B0A0402010202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4478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第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章 命题逻辑</a:t>
            </a:r>
            <a:r>
              <a:rPr lang="zh-CN" altLang="en-US" b="0" dirty="0"/>
              <a:t> </a:t>
            </a:r>
            <a:endParaRPr lang="zh-CN" altLang="en-US" b="0" dirty="0"/>
          </a:p>
        </p:txBody>
      </p:sp>
      <p:sp>
        <p:nvSpPr>
          <p:cNvPr id="5124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p>
            <a:pPr algn="just" eaLnBrk="1" hangingPunct="1">
              <a:spcBef>
                <a:spcPct val="5000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1.1 </a:t>
            </a:r>
            <a:r>
              <a:rPr lang="zh-CN" altLang="en-US" sz="2800" dirty="0">
                <a:latin typeface="Times New Roman" panose="02020603050405020304" pitchFamily="18" charset="0"/>
              </a:rPr>
              <a:t>命题符号化及联结词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1.2 </a:t>
            </a:r>
            <a:r>
              <a:rPr lang="zh-CN" altLang="en-US" sz="2800" dirty="0">
                <a:latin typeface="Times New Roman" panose="02020603050405020304" pitchFamily="18" charset="0"/>
              </a:rPr>
              <a:t>命题公式及分类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1.3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等值演算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1.4 </a:t>
            </a:r>
            <a:r>
              <a:rPr lang="zh-CN" altLang="en-US" sz="2800" dirty="0">
                <a:latin typeface="Times New Roman" panose="02020603050405020304" pitchFamily="18" charset="0"/>
              </a:rPr>
              <a:t>范式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1.5 </a:t>
            </a:r>
            <a:r>
              <a:rPr lang="zh-CN" altLang="en-US" sz="2800" dirty="0">
                <a:latin typeface="Times New Roman" panose="02020603050405020304" pitchFamily="18" charset="0"/>
              </a:rPr>
              <a:t>联结词全功能集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1.6 </a:t>
            </a:r>
            <a:r>
              <a:rPr lang="zh-CN" altLang="en-US" sz="2800" dirty="0">
                <a:latin typeface="Times New Roman" panose="02020603050405020304" pitchFamily="18" charset="0"/>
              </a:rPr>
              <a:t>组合电路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1.7 </a:t>
            </a:r>
            <a:r>
              <a:rPr lang="zh-CN" altLang="en-US" sz="2800" dirty="0">
                <a:latin typeface="Times New Roman" panose="02020603050405020304" pitchFamily="18" charset="0"/>
              </a:rPr>
              <a:t>推理理论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4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zh-CN" sz="1200" b="0" dirty="0">
                <a:latin typeface="Arial Black" panose="020B0A04020102020204" pitchFamily="34" charset="0"/>
              </a:rPr>
            </a:fld>
            <a:endParaRPr lang="en-US" altLang="zh-CN" sz="1200" b="0" dirty="0">
              <a:latin typeface="Arial Black" panose="020B0A04020102020204" pitchFamily="34" charset="0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xfrm>
            <a:off x="611188" y="765175"/>
            <a:ext cx="8229600" cy="9144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例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续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type="body"/>
          </p:nvPr>
        </p:nvSpPr>
        <p:spPr>
          <a:xfrm>
            <a:off x="755650" y="2060575"/>
            <a:ext cx="7862888" cy="3810000"/>
          </a:xfrm>
          <a:solidFill>
            <a:srgbClr val="D9F1FF">
              <a:alpha val="100000"/>
            </a:srgbClr>
          </a:solidFill>
          <a:ln w="28575">
            <a:solidFill>
              <a:srgbClr val="003399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 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解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r>
              <a:rPr lang="zh-CN" altLang="en-US" sz="2800" dirty="0">
                <a:latin typeface="宋体" panose="02010600030101010101" pitchFamily="2" charset="-122"/>
              </a:rPr>
              <a:t>（蕴涵等值式）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r>
              <a:rPr lang="zh-CN" altLang="en-US" sz="2800" dirty="0">
                <a:latin typeface="宋体" panose="02010600030101010101" pitchFamily="2" charset="-122"/>
              </a:rPr>
              <a:t>（交换律）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由最后一步可知，该式为重言式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问：最后一步为什么等值于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</a:rPr>
              <a:t>？</a:t>
            </a:r>
            <a:r>
              <a:rPr lang="zh-CN" altLang="en-US" sz="2800" dirty="0"/>
              <a:t>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charRg st="2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charRg st="20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charRg st="41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8">
                                            <p:txEl>
                                              <p:charRg st="41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charRg st="74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08">
                                            <p:txEl>
                                              <p:charRg st="74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charRg st="103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508">
                                            <p:txEl>
                                              <p:charRg st="103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charRg st="111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508">
                                            <p:txEl>
                                              <p:charRg st="111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charRg st="127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8">
                                            <p:txEl>
                                              <p:charRg st="127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4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zh-CN" sz="1200" b="0" dirty="0">
                <a:latin typeface="Arial Black" panose="020B0A04020102020204" pitchFamily="34" charset="0"/>
              </a:rPr>
            </a:fld>
            <a:endParaRPr lang="en-US" altLang="zh-CN" sz="1200" b="0" dirty="0">
              <a:latin typeface="Arial Black" panose="020B0A04020102020204" pitchFamily="34" charset="0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例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续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532" name="Rectangle 3"/>
          <p:cNvSpPr>
            <a:spLocks noGrp="1"/>
          </p:cNvSpPr>
          <p:nvPr>
            <p:ph type="body"/>
          </p:nvPr>
        </p:nvSpPr>
        <p:spPr>
          <a:xfrm>
            <a:off x="539750" y="1341438"/>
            <a:ext cx="8229600" cy="3733800"/>
          </a:xfrm>
          <a:solidFill>
            <a:srgbClr val="D9F1FF">
              <a:alpha val="100000"/>
            </a:srgbClr>
          </a:solidFill>
          <a:ln w="28575">
            <a:solidFill>
              <a:srgbClr val="003399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((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解：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800" dirty="0">
                <a:latin typeface="宋体" panose="02010600030101010101" pitchFamily="2" charset="-122"/>
              </a:rPr>
              <a:t>（分配律）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zh-CN" altLang="en-US" sz="2800" dirty="0">
                <a:latin typeface="宋体" panose="02010600030101010101" pitchFamily="2" charset="-122"/>
              </a:rPr>
              <a:t>（排中律）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zh-CN" altLang="en-US" sz="2800" dirty="0">
                <a:latin typeface="宋体" panose="02010600030101010101" pitchFamily="2" charset="-122"/>
              </a:rPr>
              <a:t>（同一律）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这不是矛盾式，也不是重言式，而是非重言式的可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algn="just" eaLnBrk="1" hangingPunct="1"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满足式</a:t>
            </a:r>
            <a:r>
              <a:rPr lang="en-US" altLang="zh-CN" sz="2800" dirty="0">
                <a:latin typeface="宋体" panose="02010600030101010101" pitchFamily="2" charset="-122"/>
              </a:rPr>
              <a:t>.</a:t>
            </a:r>
            <a:r>
              <a:rPr lang="zh-CN" altLang="en-US" sz="2800" dirty="0">
                <a:latin typeface="Times New Roman" panose="02020603050405020304" pitchFamily="18" charset="0"/>
              </a:rPr>
              <a:t>如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  <a:r>
              <a:rPr lang="zh-CN" altLang="en-US" sz="2800" dirty="0">
                <a:latin typeface="宋体" panose="02010600030101010101" pitchFamily="2" charset="-122"/>
              </a:rPr>
              <a:t>是它的成真赋值</a:t>
            </a:r>
            <a:r>
              <a:rPr lang="en-US" altLang="zh-CN" sz="2800" dirty="0">
                <a:latin typeface="宋体" panose="02010600030101010101" pitchFamily="2" charset="-122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r>
              <a:rPr lang="zh-CN" altLang="en-US" sz="2800" dirty="0">
                <a:latin typeface="宋体" panose="02010600030101010101" pitchFamily="2" charset="-122"/>
              </a:rPr>
              <a:t>是它的成假赋值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533" name="Text Box 4"/>
          <p:cNvSpPr txBox="1"/>
          <p:nvPr/>
        </p:nvSpPr>
        <p:spPr>
          <a:xfrm>
            <a:off x="468313" y="5084763"/>
            <a:ext cx="8382000" cy="1544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总结：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宋体" panose="02010600030101010101" pitchFamily="2" charset="-122"/>
              </a:rPr>
              <a:t>为矛盾式当且仅当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1" hangingPunct="1">
              <a:buNone/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</a:t>
            </a:r>
            <a:r>
              <a:rPr lang="zh-CN" altLang="en-US" sz="2800" dirty="0">
                <a:latin typeface="宋体" panose="02010600030101010101" pitchFamily="2" charset="-122"/>
              </a:rPr>
              <a:t>为重言式当且仅当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说明：演算步骤不惟一</a:t>
            </a:r>
            <a:r>
              <a:rPr lang="en-US" altLang="zh-CN" sz="2800" dirty="0">
                <a:latin typeface="宋体" panose="02010600030101010101" pitchFamily="2" charset="-122"/>
              </a:rPr>
              <a:t>,</a:t>
            </a:r>
            <a:r>
              <a:rPr lang="zh-CN" altLang="en-US" sz="2800" dirty="0">
                <a:latin typeface="宋体" panose="02010600030101010101" pitchFamily="2" charset="-122"/>
              </a:rPr>
              <a:t>应尽量使演算短些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charRg st="21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charRg st="21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charRg st="4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32">
                                            <p:txEl>
                                              <p:charRg st="40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charRg st="70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532">
                                            <p:txEl>
                                              <p:charRg st="70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charRg st="106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32">
                                            <p:txEl>
                                              <p:charRg st="106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charRg st="145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532">
                                            <p:txEl>
                                              <p:charRg st="145" end="1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charRg st="168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2">
                                            <p:txEl>
                                              <p:charRg st="168" end="1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bldLvl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4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zh-CN" sz="1200" b="0" dirty="0">
                <a:latin typeface="Arial Black" panose="020B0A04020102020204" pitchFamily="34" charset="0"/>
              </a:rPr>
            </a:fld>
            <a:endParaRPr lang="en-US" altLang="zh-CN" sz="1200" b="0" dirty="0">
              <a:latin typeface="Arial Black" panose="020B0A04020102020204" pitchFamily="34" charset="0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body"/>
          </p:nvPr>
        </p:nvSpPr>
        <p:spPr>
          <a:xfrm>
            <a:off x="152400" y="1066800"/>
            <a:ext cx="8991600" cy="4800600"/>
          </a:xfrm>
          <a:ln/>
        </p:spPr>
        <p:txBody>
          <a:bodyPr vert="horz" wrap="square" lIns="91440" tIns="45720" rIns="91440" bIns="45720" anchor="t"/>
          <a:p>
            <a:pPr marL="609600" indent="-609600" algn="just" eaLnBrk="1" hangingPunct="1">
              <a:lnSpc>
                <a:spcPct val="105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chemeClr val="folHlink"/>
              </a:solidFill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609600" indent="-609600" algn="just"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zh-CN" altLang="en-US" sz="2800" dirty="0">
                <a:ea typeface="黑体" panose="02010609060101010101" pitchFamily="49" charset="-122"/>
                <a:sym typeface="Symbol" panose="05050102010706020507" pitchFamily="18" charset="2"/>
              </a:rPr>
              <a:t>例：参见教材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en-US" altLang="zh-CN" sz="28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11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  </a:t>
            </a:r>
            <a:r>
              <a:rPr lang="zh-CN" altLang="en-US" sz="2800" dirty="0">
                <a:ea typeface="黑体" panose="02010609060101010101" pitchFamily="49" charset="-122"/>
                <a:sym typeface="Symbol" panose="05050102010706020507" pitchFamily="18" charset="2"/>
              </a:rPr>
              <a:t>例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1.11</a:t>
            </a:r>
            <a:endParaRPr lang="en-US" altLang="zh-CN" sz="2800" dirty="0"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609600" indent="-609600" algn="just"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zh-CN" altLang="en-US" sz="2800" dirty="0">
                <a:ea typeface="黑体" panose="02010609060101010101" pitchFamily="49" charset="-122"/>
                <a:sym typeface="Symbol" panose="05050102010706020507" pitchFamily="18" charset="2"/>
              </a:rPr>
              <a:t>解：设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en-US" altLang="zh-CN" sz="28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, q</a:t>
            </a:r>
            <a:r>
              <a:rPr lang="en-US" altLang="zh-CN" sz="28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, r</a:t>
            </a:r>
            <a:r>
              <a:rPr lang="en-US" altLang="zh-CN" sz="28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, s</a:t>
            </a:r>
            <a:r>
              <a:rPr lang="en-US" altLang="zh-CN" sz="28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zh-CN" altLang="en-US" sz="2800" dirty="0">
                <a:ea typeface="黑体" panose="02010609060101010101" pitchFamily="49" charset="-122"/>
                <a:sym typeface="Symbol" panose="05050102010706020507" pitchFamily="18" charset="2"/>
              </a:rPr>
              <a:t>分别表示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ea typeface="黑体" panose="02010609060101010101" pitchFamily="49" charset="-122"/>
                <a:sym typeface="Symbol" panose="05050102010706020507" pitchFamily="18" charset="2"/>
              </a:rPr>
              <a:t>第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zh-CN" altLang="en-US" sz="2800" dirty="0">
                <a:ea typeface="黑体" panose="02010609060101010101" pitchFamily="49" charset="-122"/>
                <a:sym typeface="Symbol" panose="05050102010706020507" pitchFamily="18" charset="2"/>
              </a:rPr>
              <a:t>名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, B</a:t>
            </a:r>
            <a:r>
              <a:rPr lang="zh-CN" altLang="en-US" sz="2800" dirty="0">
                <a:ea typeface="黑体" panose="02010609060101010101" pitchFamily="49" charset="-122"/>
                <a:sym typeface="Symbol" panose="05050102010706020507" pitchFamily="18" charset="2"/>
              </a:rPr>
              <a:t>第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zh-CN" altLang="en-US" sz="2800" dirty="0">
                <a:ea typeface="黑体" panose="02010609060101010101" pitchFamily="49" charset="-122"/>
                <a:sym typeface="Symbol" panose="05050102010706020507" pitchFamily="18" charset="2"/>
              </a:rPr>
              <a:t>名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, C</a:t>
            </a:r>
            <a:r>
              <a:rPr lang="zh-CN" altLang="en-US" sz="2800" dirty="0">
                <a:ea typeface="黑体" panose="02010609060101010101" pitchFamily="49" charset="-122"/>
                <a:sym typeface="Symbol" panose="05050102010706020507" pitchFamily="18" charset="2"/>
              </a:rPr>
              <a:t>第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zh-CN" altLang="en-US" sz="2800" dirty="0">
                <a:ea typeface="黑体" panose="02010609060101010101" pitchFamily="49" charset="-122"/>
                <a:sym typeface="Symbol" panose="05050102010706020507" pitchFamily="18" charset="2"/>
              </a:rPr>
              <a:t>名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, D</a:t>
            </a:r>
            <a:r>
              <a:rPr lang="zh-CN" altLang="en-US" sz="2800" dirty="0">
                <a:ea typeface="黑体" panose="02010609060101010101" pitchFamily="49" charset="-122"/>
                <a:sym typeface="Symbol" panose="05050102010706020507" pitchFamily="18" charset="2"/>
              </a:rPr>
              <a:t>第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zh-CN" altLang="en-US" sz="2800" dirty="0">
                <a:ea typeface="黑体" panose="02010609060101010101" pitchFamily="49" charset="-122"/>
                <a:sym typeface="Symbol" panose="05050102010706020507" pitchFamily="18" charset="2"/>
              </a:rPr>
              <a:t>名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ea typeface="黑体" panose="02010609060101010101" pitchFamily="49" charset="-122"/>
                <a:sym typeface="Symbol" panose="05050102010706020507" pitchFamily="18" charset="2"/>
              </a:rPr>
              <a:t>由题意可知下列命题成立。</a:t>
            </a:r>
            <a:endParaRPr lang="zh-CN" altLang="en-US" sz="2800" dirty="0"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609600" indent="-609600" algn="just"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zh-CN" altLang="en-US" sz="2800" dirty="0">
                <a:ea typeface="黑体" panose="02010609060101010101" pitchFamily="49" charset="-122"/>
                <a:sym typeface="Symbol" panose="05050102010706020507" pitchFamily="18" charset="2"/>
              </a:rPr>
              <a:t>① 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(r</a:t>
            </a:r>
            <a:r>
              <a:rPr lang="en-US" altLang="zh-CN" sz="28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∧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q</a:t>
            </a:r>
            <a:r>
              <a:rPr lang="en-US" altLang="zh-CN" sz="28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)∨(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∧q</a:t>
            </a:r>
            <a:r>
              <a:rPr lang="en-US" altLang="zh-CN" sz="28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) </a:t>
            </a:r>
            <a:r>
              <a:rPr lang="en-US" altLang="zh-CN" sz="2800" dirty="0">
                <a:latin typeface="宋体" panose="02010600030101010101" pitchFamily="2" charset="-122"/>
                <a:ea typeface="黑体" panose="02010609060101010101" pitchFamily="49" charset="-122"/>
                <a:sym typeface="Wingdings" panose="05000000000000000000" pitchFamily="2" charset="2"/>
              </a:rPr>
              <a:t>1</a:t>
            </a:r>
            <a:endParaRPr lang="en-US" altLang="zh-CN" sz="2800" dirty="0"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609600" indent="-609600" algn="just"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② (r</a:t>
            </a:r>
            <a:r>
              <a:rPr lang="en-US" altLang="zh-CN" sz="28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∧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¬s</a:t>
            </a:r>
            <a:r>
              <a:rPr lang="en-US" altLang="zh-CN" sz="28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)∨(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∧s</a:t>
            </a:r>
            <a:r>
              <a:rPr lang="en-US" altLang="zh-CN" sz="28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) </a:t>
            </a:r>
            <a:r>
              <a:rPr lang="en-US" altLang="zh-CN" sz="2800" dirty="0">
                <a:latin typeface="宋体" panose="02010600030101010101" pitchFamily="2" charset="-122"/>
                <a:ea typeface="黑体" panose="02010609060101010101" pitchFamily="49" charset="-122"/>
                <a:sym typeface="Wingdings" panose="05000000000000000000" pitchFamily="2" charset="2"/>
              </a:rPr>
              <a:t>1</a:t>
            </a:r>
            <a:endParaRPr lang="en-US" altLang="zh-CN" sz="2800" dirty="0"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609600" indent="-609600" algn="just"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③ (p</a:t>
            </a:r>
            <a:r>
              <a:rPr lang="en-US" altLang="zh-CN" sz="28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∧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¬s</a:t>
            </a:r>
            <a:r>
              <a:rPr lang="en-US" altLang="zh-CN" sz="28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4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)∨(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¬p</a:t>
            </a:r>
            <a:r>
              <a:rPr lang="en-US" altLang="zh-CN" sz="28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∧s</a:t>
            </a:r>
            <a:r>
              <a:rPr lang="en-US" altLang="zh-CN" sz="28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4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) </a:t>
            </a:r>
            <a:r>
              <a:rPr lang="en-US" altLang="zh-CN" sz="2800" dirty="0">
                <a:latin typeface="宋体" panose="02010600030101010101" pitchFamily="2" charset="-122"/>
                <a:ea typeface="黑体" panose="02010609060101010101" pitchFamily="49" charset="-122"/>
                <a:sym typeface="Wingdings" panose="05000000000000000000" pitchFamily="2" charset="2"/>
              </a:rPr>
              <a:t>1</a:t>
            </a:r>
            <a:endParaRPr lang="en-US" altLang="zh-CN" sz="2800" dirty="0">
              <a:latin typeface="宋体" panose="02010600030101010101" pitchFamily="2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marL="609600" indent="-609600" algn="just"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  <a:ea typeface="黑体" panose="02010609060101010101" pitchFamily="49" charset="-122"/>
                <a:sym typeface="Wingdings" panose="05000000000000000000" pitchFamily="2" charset="2"/>
              </a:rPr>
              <a:t>1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①∧②</a:t>
            </a:r>
            <a:endParaRPr lang="en-US" altLang="zh-CN" sz="2800" dirty="0"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609600" indent="-609600" algn="just"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  <a:ea typeface="黑体" panose="02010609060101010101" pitchFamily="49" charset="-122"/>
                <a:sym typeface="Wingdings" panose="05000000000000000000" pitchFamily="2" charset="2"/>
              </a:rPr>
              <a:t></a:t>
            </a:r>
            <a:r>
              <a:rPr lang="en-US" altLang="zh-CN" sz="2800" dirty="0">
                <a:solidFill>
                  <a:srgbClr val="FF00FF"/>
                </a:solidFill>
                <a:latin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en-US" altLang="zh-CN" sz="2800" dirty="0">
                <a:solidFill>
                  <a:srgbClr val="0066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(r</a:t>
            </a:r>
            <a:r>
              <a:rPr lang="en-US" altLang="zh-CN" sz="2800" baseline="-25000" dirty="0">
                <a:solidFill>
                  <a:srgbClr val="0066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0066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∧</a:t>
            </a:r>
            <a:r>
              <a:rPr lang="en-US" altLang="zh-CN" sz="2800" dirty="0">
                <a:solidFill>
                  <a:srgbClr val="00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800" dirty="0">
                <a:solidFill>
                  <a:srgbClr val="0066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q</a:t>
            </a:r>
            <a:r>
              <a:rPr lang="en-US" altLang="zh-CN" sz="2800" baseline="-25000" dirty="0">
                <a:solidFill>
                  <a:srgbClr val="0066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0066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)∨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∧q</a:t>
            </a:r>
            <a:r>
              <a:rPr lang="en-US" altLang="zh-CN" sz="28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rgbClr val="FF00FF"/>
                </a:solidFill>
                <a:latin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∧</a:t>
            </a:r>
            <a:r>
              <a:rPr lang="zh-CN" altLang="en-US" sz="2800" dirty="0">
                <a:solidFill>
                  <a:srgbClr val="FF00FF"/>
                </a:solidFill>
                <a:latin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（</a:t>
            </a:r>
            <a:r>
              <a:rPr lang="en-US" altLang="zh-CN" sz="2800" dirty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(r</a:t>
            </a:r>
            <a:r>
              <a:rPr lang="en-US" altLang="zh-CN" sz="2800" baseline="-25000" dirty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∧</a:t>
            </a:r>
            <a:r>
              <a:rPr lang="en-US" altLang="zh-CN" sz="28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¬s</a:t>
            </a:r>
            <a:r>
              <a:rPr lang="en-US" altLang="zh-CN" sz="2800" baseline="-25000" dirty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en-US" altLang="zh-CN" sz="2800" dirty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∨</a:t>
            </a:r>
            <a:r>
              <a:rPr lang="en-US" altLang="zh-CN" sz="2800" dirty="0">
                <a:solidFill>
                  <a:srgbClr val="FF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solidFill>
                  <a:srgbClr val="FF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800" dirty="0">
                <a:solidFill>
                  <a:srgbClr val="FF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FF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FF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∧s</a:t>
            </a:r>
            <a:r>
              <a:rPr lang="en-US" altLang="zh-CN" sz="2800" baseline="-25000" dirty="0">
                <a:solidFill>
                  <a:srgbClr val="FF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en-US" altLang="zh-CN" sz="2800" dirty="0">
                <a:solidFill>
                  <a:srgbClr val="FF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))</a:t>
            </a:r>
            <a:endParaRPr lang="en-US" altLang="zh-CN" sz="2800" dirty="0">
              <a:solidFill>
                <a:srgbClr val="FF00FF"/>
              </a:solidFill>
              <a:latin typeface="宋体" panose="02010600030101010101" pitchFamily="2" charset="-122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609600" indent="-609600" algn="just"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  <a:ea typeface="黑体" panose="02010609060101010101" pitchFamily="49" charset="-122"/>
                <a:sym typeface="Wingdings" panose="05000000000000000000" pitchFamily="2" charset="2"/>
              </a:rPr>
              <a:t></a:t>
            </a:r>
            <a:r>
              <a:rPr lang="en-US" altLang="zh-CN" sz="2800" dirty="0">
                <a:solidFill>
                  <a:srgbClr val="FF00FF"/>
                </a:solidFill>
                <a:latin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en-US" altLang="zh-CN" sz="2800" dirty="0">
                <a:solidFill>
                  <a:srgbClr val="0066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(r</a:t>
            </a:r>
            <a:r>
              <a:rPr lang="en-US" altLang="zh-CN" sz="2800" baseline="-25000" dirty="0">
                <a:solidFill>
                  <a:srgbClr val="0066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0066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∧</a:t>
            </a:r>
            <a:r>
              <a:rPr lang="en-US" altLang="zh-CN" sz="2800" dirty="0">
                <a:solidFill>
                  <a:srgbClr val="00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800" dirty="0">
                <a:solidFill>
                  <a:srgbClr val="0066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q</a:t>
            </a:r>
            <a:r>
              <a:rPr lang="en-US" altLang="zh-CN" sz="2800" baseline="-25000" dirty="0">
                <a:solidFill>
                  <a:srgbClr val="0066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0066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)∧</a:t>
            </a:r>
            <a:r>
              <a:rPr lang="en-US" altLang="zh-CN" sz="2800" dirty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(r</a:t>
            </a:r>
            <a:r>
              <a:rPr lang="en-US" altLang="zh-CN" sz="2800" baseline="-25000" dirty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∧</a:t>
            </a:r>
            <a:r>
              <a:rPr lang="en-US" altLang="zh-CN" sz="28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¬s</a:t>
            </a:r>
            <a:r>
              <a:rPr lang="en-US" altLang="zh-CN" sz="2800" baseline="-25000" dirty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en-US" altLang="zh-CN" sz="2800" dirty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rgbClr val="FF00FF"/>
                </a:solidFill>
                <a:latin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∨</a:t>
            </a:r>
            <a:r>
              <a:rPr lang="en-US" altLang="zh-CN" sz="2800" dirty="0">
                <a:solidFill>
                  <a:srgbClr val="FF00FF"/>
                </a:solidFill>
                <a:latin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∧q</a:t>
            </a:r>
            <a:r>
              <a:rPr lang="en-US" altLang="zh-CN" sz="28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)∧</a:t>
            </a:r>
            <a:r>
              <a:rPr lang="en-US" altLang="zh-CN" sz="2800" dirty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(r</a:t>
            </a:r>
            <a:r>
              <a:rPr lang="en-US" altLang="zh-CN" sz="2800" baseline="-25000" dirty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∧</a:t>
            </a:r>
            <a:r>
              <a:rPr lang="en-US" altLang="zh-CN" sz="28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800" dirty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s</a:t>
            </a:r>
            <a:r>
              <a:rPr lang="en-US" altLang="zh-CN" sz="2800" baseline="-25000" dirty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en-US" altLang="zh-CN" sz="2800" dirty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rgbClr val="FF00FF"/>
                </a:solidFill>
                <a:latin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 ∨</a:t>
            </a:r>
            <a:r>
              <a:rPr lang="en-US" altLang="zh-CN" sz="2800" dirty="0">
                <a:solidFill>
                  <a:srgbClr val="FF00FF"/>
                </a:solidFill>
                <a:latin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en-US" altLang="zh-CN" sz="2800" dirty="0">
                <a:solidFill>
                  <a:srgbClr val="0066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(r</a:t>
            </a:r>
            <a:r>
              <a:rPr lang="en-US" altLang="zh-CN" sz="2800" baseline="-25000" dirty="0">
                <a:solidFill>
                  <a:srgbClr val="0066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0066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∧</a:t>
            </a:r>
            <a:r>
              <a:rPr lang="en-US" altLang="zh-CN" sz="2800" dirty="0">
                <a:solidFill>
                  <a:srgbClr val="00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800" dirty="0">
                <a:solidFill>
                  <a:srgbClr val="0066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q</a:t>
            </a:r>
            <a:r>
              <a:rPr lang="en-US" altLang="zh-CN" sz="2800" baseline="-25000" dirty="0">
                <a:solidFill>
                  <a:srgbClr val="0066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0066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∧</a:t>
            </a:r>
            <a:r>
              <a:rPr lang="en-US" altLang="zh-CN" sz="2800" dirty="0">
                <a:solidFill>
                  <a:srgbClr val="FF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solidFill>
                  <a:srgbClr val="FF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800" dirty="0">
                <a:solidFill>
                  <a:srgbClr val="FF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FF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FF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∧s</a:t>
            </a:r>
            <a:r>
              <a:rPr lang="en-US" altLang="zh-CN" sz="2800" baseline="-25000" dirty="0">
                <a:solidFill>
                  <a:srgbClr val="FF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en-US" altLang="zh-CN" sz="2800" dirty="0">
                <a:solidFill>
                  <a:srgbClr val="FF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))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∨</a:t>
            </a:r>
            <a:r>
              <a:rPr lang="en-US" altLang="zh-CN" sz="2800" dirty="0">
                <a:solidFill>
                  <a:srgbClr val="FF00FF"/>
                </a:solidFill>
                <a:latin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∧q</a:t>
            </a:r>
            <a:r>
              <a:rPr lang="en-US" altLang="zh-CN" sz="28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)∧</a:t>
            </a:r>
            <a:r>
              <a:rPr lang="en-US" altLang="zh-CN" sz="2800" dirty="0">
                <a:solidFill>
                  <a:srgbClr val="FF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solidFill>
                  <a:srgbClr val="FF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800" dirty="0">
                <a:solidFill>
                  <a:srgbClr val="FF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FF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FF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∧s</a:t>
            </a:r>
            <a:r>
              <a:rPr lang="en-US" altLang="zh-CN" sz="2800" baseline="-25000" dirty="0">
                <a:solidFill>
                  <a:srgbClr val="FF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en-US" altLang="zh-CN" sz="2800" dirty="0">
                <a:solidFill>
                  <a:srgbClr val="FF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))</a:t>
            </a:r>
            <a:endParaRPr lang="en-US" altLang="zh-CN" sz="2800" dirty="0">
              <a:solidFill>
                <a:srgbClr val="FF00FF"/>
              </a:solidFill>
              <a:latin typeface="宋体" panose="02010600030101010101" pitchFamily="2" charset="-122"/>
              <a:ea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4580" name="Rectangle 8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应用</a:t>
            </a:r>
            <a:r>
              <a:rPr lang="en-US" altLang="zh-CN" dirty="0"/>
              <a:t>——</a:t>
            </a:r>
            <a:r>
              <a:rPr lang="zh-CN" altLang="en-US" dirty="0"/>
              <a:t>文字断案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3555">
                                            <p:txEl>
                                              <p:charRg st="1" end="18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8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" fill="hold"/>
                                        <p:tgtEl>
                                          <p:spTgt spid="23555">
                                            <p:txEl>
                                              <p:charRg st="18" end="7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75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" fill="hold"/>
                                        <p:tgtEl>
                                          <p:spTgt spid="23555">
                                            <p:txEl>
                                              <p:charRg st="75" end="98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98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" fill="hold"/>
                                        <p:tgtEl>
                                          <p:spTgt spid="23555">
                                            <p:txEl>
                                              <p:charRg st="98" end="12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21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" fill="hold"/>
                                        <p:tgtEl>
                                          <p:spTgt spid="23555">
                                            <p:txEl>
                                              <p:charRg st="121" end="14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44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" fill="hold"/>
                                        <p:tgtEl>
                                          <p:spTgt spid="23555">
                                            <p:txEl>
                                              <p:charRg st="144" end="15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50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" fill="hold"/>
                                        <p:tgtEl>
                                          <p:spTgt spid="23555">
                                            <p:txEl>
                                              <p:charRg st="150" end="19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91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" fill="hold"/>
                                        <p:tgtEl>
                                          <p:spTgt spid="23555">
                                            <p:txEl>
                                              <p:charRg st="191" end="27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4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zh-CN" sz="1200" b="0" dirty="0">
                <a:latin typeface="Arial Black" panose="020B0A04020102020204" pitchFamily="34" charset="0"/>
              </a:rPr>
            </a:fld>
            <a:endParaRPr lang="en-US" altLang="zh-CN" sz="1200" b="0" dirty="0">
              <a:latin typeface="Arial Black" panose="020B0A04020102020204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620713"/>
            <a:ext cx="8991600" cy="4800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just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1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①∧②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  <a:sym typeface="Symbol" panose="05050102010706020507" pitchFamily="18" charset="2"/>
            </a:endParaRPr>
          </a:p>
          <a:p>
            <a:pPr marL="609600" marR="0" lvl="0" indent="-609600" algn="just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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(r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∧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q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)∨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∧q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)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∧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（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(r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∧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¬s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)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∨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∧s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))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609600" marR="0" lvl="0" indent="-609600" algn="just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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(r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∧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q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)∧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(r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∧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¬s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)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∨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∧q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)∧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(r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∧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s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)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∨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(r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∧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q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)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∧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∧s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))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∨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∧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q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)∧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∧s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))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ó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(r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∧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q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∧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∧s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)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∨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∧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q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∧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∧s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)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   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Symbol" panose="05050102010706020507" pitchFamily="18" charset="2"/>
              </a:rPr>
              <a:t>④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ó"/>
              <a:defRPr/>
            </a:pP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3560" name="AutoShape 6"/>
          <p:cNvSpPr/>
          <p:nvPr/>
        </p:nvSpPr>
        <p:spPr>
          <a:xfrm>
            <a:off x="76200" y="4292600"/>
            <a:ext cx="9144000" cy="1416050"/>
          </a:xfrm>
          <a:prstGeom prst="wedgeRectCallout">
            <a:avLst>
              <a:gd name="adj1" fmla="val 17417"/>
              <a:gd name="adj2" fmla="val 18972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由于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不能既第一又第二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又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不能都第二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故</a:t>
            </a:r>
            <a:endParaRPr lang="zh-CN" altLang="en-US" sz="2800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(r</a:t>
            </a:r>
            <a:r>
              <a:rPr lang="en-US" altLang="zh-CN" sz="2800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∧¬q</a:t>
            </a:r>
            <a:r>
              <a:rPr lang="en-US" altLang="zh-CN" sz="2800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)∧(r</a:t>
            </a:r>
            <a:r>
              <a:rPr lang="en-US" altLang="zh-CN" sz="2800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∧¬s</a:t>
            </a:r>
            <a:r>
              <a:rPr lang="en-US" altLang="zh-CN" sz="2800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 </a:t>
            </a:r>
            <a:r>
              <a:rPr lang="en-US" altLang="zh-CN" sz="2800" dirty="0">
                <a:solidFill>
                  <a:schemeClr val="bg2"/>
                </a:solidFill>
                <a:latin typeface="宋体" panose="02010600030101010101" pitchFamily="2" charset="-122"/>
                <a:ea typeface="黑体" panose="02010609060101010101" pitchFamily="49" charset="-122"/>
                <a:sym typeface="Wingdings" panose="05000000000000000000" pitchFamily="2" charset="2"/>
              </a:rPr>
              <a:t>0</a:t>
            </a: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(¬r</a:t>
            </a:r>
            <a:r>
              <a:rPr lang="en-US" altLang="zh-CN" sz="2800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∧q</a:t>
            </a:r>
            <a:r>
              <a:rPr lang="en-US" altLang="zh-CN" sz="2800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)∧(r</a:t>
            </a:r>
            <a:r>
              <a:rPr lang="en-US" altLang="zh-CN" sz="2800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∧¬s</a:t>
            </a:r>
            <a:r>
              <a:rPr lang="en-US" altLang="zh-CN" sz="2800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 </a:t>
            </a:r>
            <a:r>
              <a:rPr lang="en-US" altLang="zh-CN" sz="2800" dirty="0">
                <a:solidFill>
                  <a:schemeClr val="bg2"/>
                </a:solidFill>
                <a:latin typeface="宋体" panose="02010600030101010101" pitchFamily="2" charset="-122"/>
                <a:ea typeface="黑体" panose="02010609060101010101" pitchFamily="49" charset="-122"/>
                <a:sym typeface="Wingdings" panose="05000000000000000000" pitchFamily="2" charset="2"/>
              </a:rPr>
              <a:t>0</a:t>
            </a:r>
            <a:endParaRPr lang="en-US" altLang="zh-CN" sz="2800" dirty="0">
              <a:solidFill>
                <a:schemeClr val="bg2"/>
              </a:solidFill>
              <a:latin typeface="宋体" panose="02010600030101010101" pitchFamily="2" charset="-122"/>
              <a:ea typeface="黑体" panose="02010609060101010101" pitchFamily="49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355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6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" fill="hold"/>
                                        <p:tgtEl>
                                          <p:spTgt spid="23555">
                                            <p:txEl>
                                              <p:charRg st="6" end="47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47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" fill="hold"/>
                                        <p:tgtEl>
                                          <p:spTgt spid="23555">
                                            <p:txEl>
                                              <p:charRg st="47" end="129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29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" fill="hold"/>
                                        <p:tgtEl>
                                          <p:spTgt spid="23555">
                                            <p:txEl>
                                              <p:charRg st="129" end="166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  <p:bldP spid="2356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4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zh-CN" sz="1200" b="0" dirty="0">
                <a:latin typeface="Arial Black" panose="020B0A04020102020204" pitchFamily="34" charset="0"/>
              </a:rPr>
            </a:fld>
            <a:endParaRPr lang="en-US" altLang="zh-CN" sz="1200" b="0" dirty="0">
              <a:latin typeface="Arial Black" panose="020B0A04020102020204" pitchFamily="34" charset="0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body"/>
          </p:nvPr>
        </p:nvSpPr>
        <p:spPr>
          <a:xfrm>
            <a:off x="368300" y="1628775"/>
            <a:ext cx="8596313" cy="5000625"/>
          </a:xfrm>
          <a:ln/>
        </p:spPr>
        <p:txBody>
          <a:bodyPr vert="horz" wrap="square" lIns="91440" tIns="45720" rIns="91440" bIns="45720" anchor="t"/>
          <a:p>
            <a:pPr marL="609600" indent="-609600" algn="just"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③ (p</a:t>
            </a:r>
            <a:r>
              <a:rPr lang="en-US" altLang="zh-CN" baseline="-25000" dirty="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∧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¬s</a:t>
            </a:r>
            <a:r>
              <a:rPr lang="en-US" altLang="zh-CN" baseline="-25000" dirty="0">
                <a:ea typeface="黑体" panose="02010609060101010101" pitchFamily="49" charset="-122"/>
                <a:sym typeface="Symbol" panose="05050102010706020507" pitchFamily="18" charset="2"/>
              </a:rPr>
              <a:t>4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)∨(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¬p</a:t>
            </a:r>
            <a:r>
              <a:rPr lang="en-US" altLang="zh-CN" baseline="-25000" dirty="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∧s</a:t>
            </a:r>
            <a:r>
              <a:rPr lang="en-US" altLang="zh-CN" baseline="-25000" dirty="0">
                <a:ea typeface="黑体" panose="02010609060101010101" pitchFamily="49" charset="-122"/>
                <a:sym typeface="Symbol" panose="05050102010706020507" pitchFamily="18" charset="2"/>
              </a:rPr>
              <a:t>4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) </a:t>
            </a: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  <a:sym typeface="Wingdings" panose="05000000000000000000" pitchFamily="2" charset="2"/>
              </a:rPr>
              <a:t>1</a:t>
            </a:r>
            <a:endParaRPr lang="en-US" altLang="zh-CN" dirty="0">
              <a:latin typeface="宋体" panose="02010600030101010101" pitchFamily="2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marL="609600" indent="-609600" algn="just"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  <a:sym typeface="Wingdings" panose="05000000000000000000" pitchFamily="2" charset="2"/>
              </a:rPr>
              <a:t>④</a:t>
            </a:r>
            <a:r>
              <a:rPr lang="en-US" altLang="zh-CN" dirty="0">
                <a:solidFill>
                  <a:srgbClr val="C00000"/>
                </a:solidFill>
                <a:latin typeface="宋体" panose="02010600030101010101" pitchFamily="2" charset="-122"/>
                <a:ea typeface="黑体" panose="02010609060101010101" pitchFamily="49" charset="-122"/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0066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(r</a:t>
            </a:r>
            <a:r>
              <a:rPr lang="en-US" altLang="zh-CN" baseline="-25000" dirty="0">
                <a:solidFill>
                  <a:srgbClr val="0066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66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∧</a:t>
            </a:r>
            <a:r>
              <a:rPr lang="en-US" altLang="zh-CN" dirty="0">
                <a:solidFill>
                  <a:srgbClr val="00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dirty="0">
                <a:solidFill>
                  <a:srgbClr val="0066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q</a:t>
            </a:r>
            <a:r>
              <a:rPr lang="en-US" altLang="zh-CN" baseline="-25000" dirty="0">
                <a:solidFill>
                  <a:srgbClr val="0066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∧</a:t>
            </a:r>
            <a:r>
              <a:rPr lang="en-US" altLang="zh-CN" dirty="0">
                <a:solidFill>
                  <a:srgbClr val="FF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dirty="0">
                <a:solidFill>
                  <a:srgbClr val="FF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FF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FF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∧s</a:t>
            </a:r>
            <a:r>
              <a:rPr lang="en-US" altLang="zh-CN" baseline="-25000" dirty="0">
                <a:solidFill>
                  <a:srgbClr val="FF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rgbClr val="0066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∨</a:t>
            </a:r>
            <a:r>
              <a:rPr lang="en-US" altLang="zh-CN" dirty="0">
                <a:solidFill>
                  <a:srgbClr val="0066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∧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q</a:t>
            </a:r>
            <a:r>
              <a:rPr lang="en-US" altLang="zh-CN" baseline="-25000" dirty="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∧</a:t>
            </a:r>
            <a:r>
              <a:rPr lang="en-US" altLang="zh-CN" dirty="0">
                <a:solidFill>
                  <a:srgbClr val="FF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dirty="0">
                <a:solidFill>
                  <a:srgbClr val="FF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FF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FF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∧s</a:t>
            </a:r>
            <a:r>
              <a:rPr lang="en-US" altLang="zh-CN" baseline="-25000" dirty="0">
                <a:solidFill>
                  <a:srgbClr val="FF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rgbClr val="0066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en-US" altLang="zh-CN" dirty="0">
                <a:solidFill>
                  <a:srgbClr val="FF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  <a:sym typeface="Wingdings" panose="05000000000000000000" pitchFamily="2" charset="2"/>
              </a:rPr>
              <a:t>1</a:t>
            </a:r>
            <a:endParaRPr lang="en-US" altLang="zh-CN" dirty="0">
              <a:latin typeface="宋体" panose="02010600030101010101" pitchFamily="2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marL="609600" indent="-609600" algn="just"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  <a:sym typeface="Wingdings" panose="05000000000000000000" pitchFamily="2" charset="2"/>
              </a:rPr>
              <a:t>1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③∧</a:t>
            </a: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  <a:sym typeface="Wingdings" panose="05000000000000000000" pitchFamily="2" charset="2"/>
              </a:rPr>
              <a:t>④</a:t>
            </a:r>
            <a:endParaRPr lang="en-US" altLang="zh-CN" dirty="0">
              <a:latin typeface="宋体" panose="02010600030101010101" pitchFamily="2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marL="609600" indent="-609600" algn="just"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  <a:sym typeface="Wingdings" panose="05000000000000000000" pitchFamily="2" charset="2"/>
              </a:rPr>
              <a:t> (p</a:t>
            </a:r>
            <a:r>
              <a:rPr lang="en-US" altLang="zh-CN" baseline="-25000" dirty="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∧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¬s</a:t>
            </a:r>
            <a:r>
              <a:rPr lang="en-US" altLang="zh-CN" baseline="-25000" dirty="0">
                <a:ea typeface="黑体" panose="02010609060101010101" pitchFamily="49" charset="-122"/>
                <a:sym typeface="Symbol" panose="05050102010706020507" pitchFamily="18" charset="2"/>
              </a:rPr>
              <a:t>4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∧r</a:t>
            </a:r>
            <a:r>
              <a:rPr lang="en-US" altLang="zh-CN" baseline="-25000" dirty="0"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∧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q</a:t>
            </a:r>
            <a:r>
              <a:rPr lang="en-US" altLang="zh-CN" baseline="-25000" dirty="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∧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¬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ea typeface="黑体" panose="02010609060101010101" pitchFamily="49" charset="-122"/>
                <a:sym typeface="Symbol" panose="05050102010706020507" pitchFamily="18" charset="2"/>
              </a:rPr>
              <a:t>2 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∧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 ) ∨</a:t>
            </a:r>
            <a:endParaRPr lang="en-US" altLang="zh-CN" baseline="-25000" dirty="0"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609600" indent="-609600" algn="just"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baseline="-25000" dirty="0">
                <a:ea typeface="黑体" panose="02010609060101010101" pitchFamily="49" charset="-122"/>
                <a:sym typeface="Symbol" panose="05050102010706020507" pitchFamily="18" charset="2"/>
              </a:rPr>
              <a:t>        </a:t>
            </a: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  <a:sym typeface="Wingdings" panose="05000000000000000000" pitchFamily="2" charset="2"/>
              </a:rPr>
              <a:t>(p</a:t>
            </a:r>
            <a:r>
              <a:rPr lang="en-US" altLang="zh-CN" baseline="-25000" dirty="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∧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¬s</a:t>
            </a:r>
            <a:r>
              <a:rPr lang="en-US" altLang="zh-CN" baseline="-25000" dirty="0">
                <a:ea typeface="黑体" panose="02010609060101010101" pitchFamily="49" charset="-122"/>
                <a:sym typeface="Symbol" panose="05050102010706020507" pitchFamily="18" charset="2"/>
              </a:rPr>
              <a:t>4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∧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∧q</a:t>
            </a:r>
            <a:r>
              <a:rPr lang="en-US" altLang="zh-CN" baseline="-25000" dirty="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∧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¬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ea typeface="黑体" panose="02010609060101010101" pitchFamily="49" charset="-122"/>
                <a:sym typeface="Symbol" panose="05050102010706020507" pitchFamily="18" charset="2"/>
              </a:rPr>
              <a:t>2 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∧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 ) ∨</a:t>
            </a:r>
            <a:endParaRPr lang="en-US" altLang="zh-CN" dirty="0"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609600" indent="-609600" algn="just"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baseline="-25000" dirty="0">
                <a:ea typeface="黑体" panose="02010609060101010101" pitchFamily="49" charset="-122"/>
                <a:sym typeface="Symbol" panose="05050102010706020507" pitchFamily="18" charset="2"/>
              </a:rPr>
              <a:t>       </a:t>
            </a: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  <a:sym typeface="Wingdings" panose="05000000000000000000" pitchFamily="2" charset="2"/>
              </a:rPr>
              <a:t>(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  <a:sym typeface="Wingdings" panose="05000000000000000000" pitchFamily="2" charset="2"/>
              </a:rPr>
              <a:t>p</a:t>
            </a:r>
            <a:r>
              <a:rPr lang="en-US" altLang="zh-CN" baseline="-25000" dirty="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∧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ea typeface="黑体" panose="02010609060101010101" pitchFamily="49" charset="-122"/>
                <a:sym typeface="Symbol" panose="05050102010706020507" pitchFamily="18" charset="2"/>
              </a:rPr>
              <a:t>4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∧r</a:t>
            </a:r>
            <a:r>
              <a:rPr lang="en-US" altLang="zh-CN" baseline="-25000" dirty="0"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∧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q</a:t>
            </a:r>
            <a:r>
              <a:rPr lang="en-US" altLang="zh-CN" baseline="-25000" dirty="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∧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¬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ea typeface="黑体" panose="02010609060101010101" pitchFamily="49" charset="-122"/>
                <a:sym typeface="Symbol" panose="05050102010706020507" pitchFamily="18" charset="2"/>
              </a:rPr>
              <a:t>2 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∧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 ) ∨</a:t>
            </a:r>
            <a:endParaRPr lang="en-US" altLang="zh-CN" baseline="-25000" dirty="0"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609600" indent="-609600" algn="just"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baseline="-25000" dirty="0">
                <a:ea typeface="黑体" panose="02010609060101010101" pitchFamily="49" charset="-122"/>
                <a:sym typeface="Symbol" panose="05050102010706020507" pitchFamily="18" charset="2"/>
              </a:rPr>
              <a:t>        </a:t>
            </a: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  <a:sym typeface="Wingdings" panose="05000000000000000000" pitchFamily="2" charset="2"/>
              </a:rPr>
              <a:t>(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  <a:sym typeface="Wingdings" panose="05000000000000000000" pitchFamily="2" charset="2"/>
              </a:rPr>
              <a:t>p</a:t>
            </a:r>
            <a:r>
              <a:rPr lang="en-US" altLang="zh-CN" baseline="-25000" dirty="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∧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ea typeface="黑体" panose="02010609060101010101" pitchFamily="49" charset="-122"/>
                <a:sym typeface="Symbol" panose="05050102010706020507" pitchFamily="18" charset="2"/>
              </a:rPr>
              <a:t>4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∧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∧q</a:t>
            </a:r>
            <a:r>
              <a:rPr lang="en-US" altLang="zh-CN" baseline="-25000" dirty="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∧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¬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ea typeface="黑体" panose="02010609060101010101" pitchFamily="49" charset="-122"/>
                <a:sym typeface="Symbol" panose="05050102010706020507" pitchFamily="18" charset="2"/>
              </a:rPr>
              <a:t>2 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∧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 ) ∨</a:t>
            </a:r>
            <a:endParaRPr lang="en-US" altLang="zh-CN" dirty="0"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609600" indent="-609600" algn="just"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  <a:sym typeface="Wingdings" panose="05000000000000000000" pitchFamily="2" charset="2"/>
              </a:rPr>
              <a:t>(p</a:t>
            </a:r>
            <a:r>
              <a:rPr lang="en-US" altLang="zh-CN" baseline="-25000" dirty="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∧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¬s</a:t>
            </a:r>
            <a:r>
              <a:rPr lang="en-US" altLang="zh-CN" baseline="-25000" dirty="0">
                <a:ea typeface="黑体" panose="02010609060101010101" pitchFamily="49" charset="-122"/>
                <a:sym typeface="Symbol" panose="05050102010706020507" pitchFamily="18" charset="2"/>
              </a:rPr>
              <a:t>4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∧r</a:t>
            </a:r>
            <a:r>
              <a:rPr lang="en-US" altLang="zh-CN" baseline="-25000" dirty="0"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∧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q</a:t>
            </a:r>
            <a:r>
              <a:rPr lang="en-US" altLang="zh-CN" baseline="-25000" dirty="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∧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¬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ea typeface="黑体" panose="02010609060101010101" pitchFamily="49" charset="-122"/>
                <a:sym typeface="Symbol" panose="05050102010706020507" pitchFamily="18" charset="2"/>
              </a:rPr>
              <a:t>2 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∧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 )</a:t>
            </a:r>
            <a:endParaRPr lang="en-US" altLang="zh-CN" dirty="0"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609600" indent="-609600" algn="just"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zh-CN" altLang="en-US" sz="2800" dirty="0">
                <a:ea typeface="黑体" panose="02010609060101010101" pitchFamily="49" charset="-122"/>
                <a:sym typeface="Symbol" panose="05050102010706020507" pitchFamily="18" charset="2"/>
              </a:rPr>
              <a:t>由上式可知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en-US" altLang="zh-CN" sz="28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en-US" altLang="zh-CN" sz="28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, s</a:t>
            </a:r>
            <a:r>
              <a:rPr lang="en-US" altLang="zh-CN" sz="28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3 </a:t>
            </a:r>
            <a:r>
              <a:rPr lang="zh-CN" altLang="en-US" sz="2800" dirty="0">
                <a:ea typeface="黑体" panose="02010609060101010101" pitchFamily="49" charset="-122"/>
                <a:sym typeface="Symbol" panose="05050102010706020507" pitchFamily="18" charset="2"/>
              </a:rPr>
              <a:t>是真命题，即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C</a:t>
            </a:r>
            <a:r>
              <a:rPr lang="zh-CN" altLang="en-US" sz="2800" dirty="0">
                <a:ea typeface="黑体" panose="02010609060101010101" pitchFamily="49" charset="-122"/>
                <a:sym typeface="Symbol" panose="05050102010706020507" pitchFamily="18" charset="2"/>
              </a:rPr>
              <a:t>第一，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ea typeface="黑体" panose="02010609060101010101" pitchFamily="49" charset="-122"/>
                <a:sym typeface="Symbol" panose="05050102010706020507" pitchFamily="18" charset="2"/>
              </a:rPr>
              <a:t>第</a:t>
            </a:r>
            <a:endParaRPr lang="en-US" altLang="zh-CN" sz="2800" dirty="0"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609600" indent="-609600" algn="just"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zh-CN" altLang="en-US" sz="2800" dirty="0">
                <a:ea typeface="黑体" panose="02010609060101010101" pitchFamily="49" charset="-122"/>
                <a:sym typeface="Symbol" panose="05050102010706020507" pitchFamily="18" charset="2"/>
              </a:rPr>
              <a:t>二，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D</a:t>
            </a:r>
            <a:r>
              <a:rPr lang="zh-CN" altLang="en-US" sz="2800" dirty="0">
                <a:ea typeface="黑体" panose="02010609060101010101" pitchFamily="49" charset="-122"/>
                <a:sym typeface="Symbol" panose="05050102010706020507" pitchFamily="18" charset="2"/>
              </a:rPr>
              <a:t>第三，</a:t>
            </a:r>
            <a:r>
              <a:rPr lang="en-US" altLang="zh-CN" sz="2800" dirty="0"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zh-CN" altLang="en-US" sz="2800" dirty="0">
                <a:ea typeface="黑体" panose="02010609060101010101" pitchFamily="49" charset="-122"/>
                <a:sym typeface="Symbol" panose="05050102010706020507" pitchFamily="18" charset="2"/>
              </a:rPr>
              <a:t>只能第四了。</a:t>
            </a:r>
            <a:endParaRPr lang="zh-CN" altLang="en-US" sz="2800" dirty="0"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6628" name="Text Box 4"/>
          <p:cNvSpPr txBox="1"/>
          <p:nvPr/>
        </p:nvSpPr>
        <p:spPr>
          <a:xfrm>
            <a:off x="288925" y="549275"/>
            <a:ext cx="8675688" cy="1114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05000"/>
              </a:lnSpc>
              <a:spcBef>
                <a:spcPct val="0"/>
              </a:spcBef>
              <a:buClr>
                <a:schemeClr val="accent2"/>
              </a:buClr>
              <a:buSzPct val="80000"/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 q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 r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 s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分别表示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第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名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 B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第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名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 C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第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名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 D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第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名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由题意可知下列命题成立。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4579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23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" fill="hold"/>
                                        <p:tgtEl>
                                          <p:spTgt spid="24579">
                                            <p:txEl>
                                              <p:charRg st="23" end="6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6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" fill="hold"/>
                                        <p:tgtEl>
                                          <p:spTgt spid="24579">
                                            <p:txEl>
                                              <p:charRg st="60" end="66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66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" fill="hold"/>
                                        <p:tgtEl>
                                          <p:spTgt spid="24579">
                                            <p:txEl>
                                              <p:charRg st="66" end="96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96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" fill="hold"/>
                                        <p:tgtEl>
                                          <p:spTgt spid="24579">
                                            <p:txEl>
                                              <p:charRg st="96" end="13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132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" fill="hold"/>
                                        <p:tgtEl>
                                          <p:spTgt spid="24579">
                                            <p:txEl>
                                              <p:charRg st="132" end="167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167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" fill="hold"/>
                                        <p:tgtEl>
                                          <p:spTgt spid="24579">
                                            <p:txEl>
                                              <p:charRg st="167" end="20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203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" fill="hold"/>
                                        <p:tgtEl>
                                          <p:spTgt spid="24579">
                                            <p:txEl>
                                              <p:charRg st="203" end="23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231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" fill="hold"/>
                                        <p:tgtEl>
                                          <p:spTgt spid="24579">
                                            <p:txEl>
                                              <p:charRg st="231" end="26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260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" fill="hold"/>
                                        <p:tgtEl>
                                          <p:spTgt spid="24579">
                                            <p:txEl>
                                              <p:charRg st="260" end="27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4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zh-CN" sz="1200" b="0" dirty="0">
                <a:latin typeface="Arial Black" panose="020B0A04020102020204" pitchFamily="34" charset="0"/>
              </a:rPr>
            </a:fld>
            <a:endParaRPr lang="en-US" altLang="zh-CN" sz="1200" b="0" dirty="0">
              <a:latin typeface="Arial Black" panose="020B0A04020102020204" pitchFamily="34" charset="0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zh-CN" dirty="0"/>
              <a:t>应用实例：哪两个人作案？</a:t>
            </a:r>
            <a:endParaRPr lang="zh-CN" altLang="zh-CN" dirty="0"/>
          </a:p>
        </p:txBody>
      </p:sp>
      <p:sp>
        <p:nvSpPr>
          <p:cNvPr id="27652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有一个仓库被盗，公安人员经侦察，怀疑甲乙丙丁四人作案。又经细查，知道这四人中只有两人作案。在盗窃案发生的那段时间，可靠的线索有：</a:t>
            </a:r>
            <a:endParaRPr lang="zh-CN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甲乙两人有且只有一个人去过仓库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乙和丁不会同时去仓库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丙若去仓库，丁必一同去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丁若没去仓库，则甲也没去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试判断到底是哪两个人作案呢？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4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zh-CN" sz="1200" b="0" dirty="0">
                <a:latin typeface="Arial Black" panose="020B0A04020102020204" pitchFamily="34" charset="0"/>
              </a:rPr>
            </a:fld>
            <a:endParaRPr lang="en-US" altLang="zh-CN" sz="1200" b="0" dirty="0">
              <a:latin typeface="Arial Black" panose="020B0A04020102020204" pitchFamily="34" charset="0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type="body"/>
          </p:nvPr>
        </p:nvSpPr>
        <p:spPr>
          <a:xfrm>
            <a:off x="179388" y="549275"/>
            <a:ext cx="8229600" cy="3024188"/>
          </a:xfrm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dirty="0"/>
              <a:t>解：设</a:t>
            </a:r>
            <a:r>
              <a:rPr lang="en-US" altLang="zh-CN" sz="2800" dirty="0"/>
              <a:t>p:</a:t>
            </a:r>
            <a:r>
              <a:rPr lang="zh-CN" altLang="en-US" sz="2800" dirty="0"/>
              <a:t>甲去仓库，</a:t>
            </a:r>
            <a:r>
              <a:rPr lang="en-US" altLang="zh-CN" sz="2800" dirty="0"/>
              <a:t>q:</a:t>
            </a:r>
            <a:r>
              <a:rPr lang="zh-CN" altLang="en-US" sz="2800" dirty="0"/>
              <a:t>乙去仓库，</a:t>
            </a:r>
            <a:r>
              <a:rPr lang="en-US" altLang="zh-CN" sz="2800" dirty="0"/>
              <a:t>r:</a:t>
            </a:r>
            <a:r>
              <a:rPr lang="zh-CN" altLang="en-US" sz="2800" dirty="0"/>
              <a:t>丙去仓库，</a:t>
            </a:r>
            <a:r>
              <a:rPr lang="en-US" altLang="zh-CN" sz="2800" dirty="0"/>
              <a:t>s:</a:t>
            </a:r>
            <a:r>
              <a:rPr lang="zh-CN" altLang="en-US" sz="2800" dirty="0"/>
              <a:t>丁去仓库。由题意，</a:t>
            </a:r>
            <a:r>
              <a:rPr lang="en-US" altLang="zh-CN" sz="2800" dirty="0"/>
              <a:t>p,q,r,s</a:t>
            </a:r>
            <a:r>
              <a:rPr lang="zh-CN" altLang="en-US" sz="2800" dirty="0"/>
              <a:t>中有</a:t>
            </a:r>
            <a:r>
              <a:rPr lang="en-US" altLang="zh-CN" sz="2800" dirty="0"/>
              <a:t>2</a:t>
            </a:r>
            <a:r>
              <a:rPr lang="zh-CN" altLang="en-US" sz="2800" dirty="0"/>
              <a:t>个使下列</a:t>
            </a:r>
            <a:r>
              <a:rPr lang="en-US" altLang="zh-CN" sz="2800" dirty="0"/>
              <a:t>4</a:t>
            </a:r>
            <a:r>
              <a:rPr lang="zh-CN" altLang="en-US" sz="2800" dirty="0"/>
              <a:t>式成立的真命题。</a:t>
            </a:r>
            <a:endParaRPr lang="zh-CN" altLang="en-US" sz="28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① 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p∧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¬q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p∧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q)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②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¬(q∧s)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③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r→s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④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¬s→¬p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9700" name="矩形 1"/>
          <p:cNvSpPr/>
          <p:nvPr/>
        </p:nvSpPr>
        <p:spPr>
          <a:xfrm>
            <a:off x="323850" y="3500438"/>
            <a:ext cx="8496300" cy="1422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①∧② </a:t>
            </a:r>
            <a:r>
              <a:rPr lang="zh-CN" altLang="en-US" sz="2400" dirty="0">
                <a:latin typeface="Cambria Math" panose="02040503050406030204" pitchFamily="18" charset="0"/>
              </a:rPr>
              <a:t>⇔  </a:t>
            </a:r>
            <a:r>
              <a:rPr lang="en-US" altLang="zh-CN" sz="2400" dirty="0">
                <a:latin typeface="Cambria Math" panose="02040503050406030204" pitchFamily="18" charset="0"/>
              </a:rPr>
              <a:t>((</a:t>
            </a:r>
            <a:r>
              <a:rPr lang="en-US" altLang="zh-CN" sz="2400" dirty="0">
                <a:latin typeface="宋体" panose="02010600030101010101" pitchFamily="2" charset="-122"/>
              </a:rPr>
              <a:t>p∧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¬q)</a:t>
            </a:r>
            <a:r>
              <a:rPr lang="zh-CN" altLang="en-US" sz="2400" dirty="0">
                <a:latin typeface="宋体" panose="02010600030101010101" pitchFamily="2" charset="-122"/>
              </a:rPr>
              <a:t>∨</a:t>
            </a:r>
            <a:r>
              <a:rPr lang="en-US" altLang="zh-CN" sz="2400" dirty="0">
                <a:latin typeface="宋体" panose="02010600030101010101" pitchFamily="2" charset="-122"/>
              </a:rPr>
              <a:t>(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¬</a:t>
            </a:r>
            <a:r>
              <a:rPr lang="en-US" altLang="zh-CN" sz="2400" dirty="0">
                <a:latin typeface="宋体" panose="02010600030101010101" pitchFamily="2" charset="-122"/>
              </a:rPr>
              <a:t>p∧</a:t>
            </a: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q))</a:t>
            </a:r>
            <a:r>
              <a:rPr lang="en-US" altLang="zh-CN" sz="2400" dirty="0">
                <a:latin typeface="宋体" panose="02010600030101010101" pitchFamily="2" charset="-122"/>
              </a:rPr>
              <a:t>∧(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¬q∨¬s)</a:t>
            </a:r>
            <a:endParaRPr lang="en-US" altLang="zh-CN" sz="2400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       </a:t>
            </a:r>
            <a:r>
              <a:rPr lang="zh-CN" altLang="en-US" sz="2400" dirty="0">
                <a:latin typeface="Cambria Math" panose="02040503050406030204" pitchFamily="18" charset="0"/>
              </a:rPr>
              <a:t>⇔  </a:t>
            </a:r>
            <a:r>
              <a:rPr lang="en-US" altLang="zh-CN" sz="2400" dirty="0">
                <a:latin typeface="Cambria Math" panose="02040503050406030204" pitchFamily="18" charset="0"/>
              </a:rPr>
              <a:t>(</a:t>
            </a:r>
            <a:r>
              <a:rPr lang="en-US" altLang="zh-CN" sz="2400" dirty="0">
                <a:latin typeface="宋体" panose="02010600030101010101" pitchFamily="2" charset="-122"/>
              </a:rPr>
              <a:t>p∧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¬q)</a:t>
            </a:r>
            <a:r>
              <a:rPr lang="zh-CN" altLang="en-US" sz="2400" dirty="0">
                <a:latin typeface="宋体" panose="02010600030101010101" pitchFamily="2" charset="-122"/>
              </a:rPr>
              <a:t>∨</a:t>
            </a:r>
            <a:r>
              <a:rPr lang="en-US" altLang="zh-CN" sz="2400" dirty="0">
                <a:latin typeface="宋体" panose="02010600030101010101" pitchFamily="2" charset="-122"/>
              </a:rPr>
              <a:t>(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¬</a:t>
            </a:r>
            <a:r>
              <a:rPr lang="en-US" altLang="zh-CN" sz="2400" dirty="0">
                <a:latin typeface="宋体" panose="02010600030101010101" pitchFamily="2" charset="-122"/>
              </a:rPr>
              <a:t>p∧</a:t>
            </a: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q∧¬q)</a:t>
            </a:r>
            <a:r>
              <a:rPr lang="zh-CN" altLang="en-US" sz="2400" dirty="0">
                <a:latin typeface="宋体" panose="02010600030101010101" pitchFamily="2" charset="-122"/>
              </a:rPr>
              <a:t> ∨</a:t>
            </a:r>
            <a:r>
              <a:rPr lang="en-US" altLang="zh-CN" sz="2400" dirty="0">
                <a:latin typeface="宋体" panose="02010600030101010101" pitchFamily="2" charset="-122"/>
              </a:rPr>
              <a:t>(p∧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¬q∧¬s)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</a:rPr>
              <a:t>∨</a:t>
            </a:r>
            <a:r>
              <a:rPr lang="en-US" altLang="zh-CN" sz="2400" dirty="0">
                <a:latin typeface="宋体" panose="02010600030101010101" pitchFamily="2" charset="-122"/>
              </a:rPr>
              <a:t>(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¬</a:t>
            </a:r>
            <a:r>
              <a:rPr lang="en-US" altLang="zh-CN" sz="2400" dirty="0">
                <a:latin typeface="宋体" panose="02010600030101010101" pitchFamily="2" charset="-122"/>
              </a:rPr>
              <a:t>p∧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2400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          q∧¬s)</a:t>
            </a:r>
            <a:endParaRPr lang="en-US" altLang="zh-CN" sz="2400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       </a:t>
            </a:r>
            <a:r>
              <a:rPr lang="zh-CN" altLang="en-US" sz="2400" dirty="0">
                <a:latin typeface="Cambria Math" panose="02040503050406030204" pitchFamily="18" charset="0"/>
              </a:rPr>
              <a:t>⇔  </a:t>
            </a:r>
            <a:r>
              <a:rPr lang="en-US" altLang="zh-CN" sz="2400" dirty="0">
                <a:latin typeface="Cambria Math" panose="02040503050406030204" pitchFamily="18" charset="0"/>
              </a:rPr>
              <a:t>(</a:t>
            </a:r>
            <a:r>
              <a:rPr lang="en-US" altLang="zh-CN" sz="2400" dirty="0">
                <a:latin typeface="宋体" panose="02010600030101010101" pitchFamily="2" charset="-122"/>
              </a:rPr>
              <a:t>p∧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¬q)</a:t>
            </a:r>
            <a:r>
              <a:rPr lang="zh-CN" altLang="en-US" sz="2400" dirty="0">
                <a:latin typeface="宋体" panose="02010600030101010101" pitchFamily="2" charset="-122"/>
              </a:rPr>
              <a:t>∨</a:t>
            </a:r>
            <a:r>
              <a:rPr lang="en-US" altLang="zh-CN" sz="2400" dirty="0">
                <a:latin typeface="宋体" panose="02010600030101010101" pitchFamily="2" charset="-122"/>
              </a:rPr>
              <a:t>(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¬</a:t>
            </a:r>
            <a:r>
              <a:rPr lang="en-US" altLang="zh-CN" sz="2400" dirty="0">
                <a:latin typeface="宋体" panose="02010600030101010101" pitchFamily="2" charset="-122"/>
              </a:rPr>
              <a:t>p∧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q∧¬s) </a:t>
            </a:r>
            <a:r>
              <a:rPr lang="zh-CN" altLang="en-US" sz="2400" dirty="0">
                <a:latin typeface="宋体" panose="02010600030101010101" pitchFamily="2" charset="-122"/>
              </a:rPr>
              <a:t> 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29701" name="矩形 5"/>
          <p:cNvSpPr/>
          <p:nvPr/>
        </p:nvSpPr>
        <p:spPr>
          <a:xfrm>
            <a:off x="323850" y="5054600"/>
            <a:ext cx="8496300" cy="1754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①∧②∧③ 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Cambria Math" panose="02040503050406030204" pitchFamily="18" charset="0"/>
              </a:rPr>
              <a:t>⇔  </a:t>
            </a:r>
            <a:r>
              <a:rPr lang="en-US" altLang="zh-CN" sz="2400" dirty="0">
                <a:latin typeface="Cambria Math" panose="02040503050406030204" pitchFamily="18" charset="0"/>
              </a:rPr>
              <a:t>((</a:t>
            </a:r>
            <a:r>
              <a:rPr lang="en-US" altLang="zh-CN" sz="2400" dirty="0">
                <a:latin typeface="宋体" panose="02010600030101010101" pitchFamily="2" charset="-122"/>
              </a:rPr>
              <a:t>p∧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¬q)</a:t>
            </a:r>
            <a:r>
              <a:rPr lang="zh-CN" altLang="en-US" sz="2400" dirty="0">
                <a:latin typeface="宋体" panose="02010600030101010101" pitchFamily="2" charset="-122"/>
              </a:rPr>
              <a:t>∨</a:t>
            </a:r>
            <a:r>
              <a:rPr lang="en-US" altLang="zh-CN" sz="2400" dirty="0">
                <a:latin typeface="宋体" panose="02010600030101010101" pitchFamily="2" charset="-122"/>
              </a:rPr>
              <a:t>(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¬</a:t>
            </a:r>
            <a:r>
              <a:rPr lang="en-US" altLang="zh-CN" sz="2400" dirty="0">
                <a:latin typeface="宋体" panose="02010600030101010101" pitchFamily="2" charset="-122"/>
              </a:rPr>
              <a:t>p∧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q∧¬s))∧(¬r∨s)</a:t>
            </a:r>
            <a:endParaRPr lang="en-US" altLang="zh-CN" sz="2400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Cambria Math" panose="02040503050406030204" pitchFamily="18" charset="0"/>
              </a:rPr>
              <a:t>⇔ </a:t>
            </a:r>
            <a:r>
              <a:rPr lang="en-US" altLang="zh-CN" sz="2400" dirty="0">
                <a:latin typeface="Cambria Math" panose="02040503050406030204" pitchFamily="18" charset="0"/>
              </a:rPr>
              <a:t>(</a:t>
            </a:r>
            <a:r>
              <a:rPr lang="en-US" altLang="zh-CN" sz="2400" dirty="0">
                <a:latin typeface="宋体" panose="02010600030101010101" pitchFamily="2" charset="-122"/>
              </a:rPr>
              <a:t>p∧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¬q∧¬r)</a:t>
            </a:r>
            <a:r>
              <a:rPr lang="zh-CN" altLang="en-US" sz="2400" dirty="0">
                <a:latin typeface="宋体" panose="02010600030101010101" pitchFamily="2" charset="-122"/>
              </a:rPr>
              <a:t>∨</a:t>
            </a:r>
            <a:r>
              <a:rPr lang="en-US" altLang="zh-CN" sz="2400" dirty="0">
                <a:latin typeface="宋体" panose="02010600030101010101" pitchFamily="2" charset="-122"/>
              </a:rPr>
              <a:t>(p∧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¬q∧s)</a:t>
            </a:r>
            <a:r>
              <a:rPr lang="zh-CN" altLang="en-US" sz="2400" dirty="0">
                <a:latin typeface="宋体" panose="02010600030101010101" pitchFamily="2" charset="-122"/>
              </a:rPr>
              <a:t>∨</a:t>
            </a:r>
            <a:r>
              <a:rPr lang="en-US" altLang="zh-CN" sz="2400" dirty="0">
                <a:latin typeface="宋体" panose="02010600030101010101" pitchFamily="2" charset="-122"/>
              </a:rPr>
              <a:t>(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¬</a:t>
            </a:r>
            <a:r>
              <a:rPr lang="en-US" altLang="zh-CN" sz="2400" dirty="0">
                <a:latin typeface="宋体" panose="02010600030101010101" pitchFamily="2" charset="-122"/>
              </a:rPr>
              <a:t>p∧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q∧¬r∧¬s)</a:t>
            </a:r>
            <a:endParaRPr lang="en-US" altLang="zh-CN" sz="2400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   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4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zh-CN" sz="1200" b="0" dirty="0">
                <a:latin typeface="Arial Black" panose="020B0A04020102020204" pitchFamily="34" charset="0"/>
              </a:rPr>
            </a:fld>
            <a:endParaRPr lang="en-US" altLang="zh-CN" sz="1200" b="0" dirty="0">
              <a:latin typeface="Arial Black" panose="020B0A04020102020204" pitchFamily="34" charset="0"/>
            </a:endParaRPr>
          </a:p>
        </p:txBody>
      </p:sp>
      <p:sp>
        <p:nvSpPr>
          <p:cNvPr id="31747" name="矩形 5"/>
          <p:cNvSpPr/>
          <p:nvPr/>
        </p:nvSpPr>
        <p:spPr>
          <a:xfrm>
            <a:off x="107950" y="620713"/>
            <a:ext cx="8496300" cy="2751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①∧②∧③∧④ 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Cambria Math" panose="02040503050406030204" pitchFamily="18" charset="0"/>
              </a:rPr>
              <a:t>⇔  </a:t>
            </a:r>
            <a:r>
              <a:rPr lang="en-US" altLang="zh-CN" sz="2400" dirty="0">
                <a:latin typeface="Cambria Math" panose="02040503050406030204" pitchFamily="18" charset="0"/>
              </a:rPr>
              <a:t>((</a:t>
            </a:r>
            <a:r>
              <a:rPr lang="en-US" altLang="zh-CN" sz="2400" dirty="0">
                <a:latin typeface="宋体" panose="02010600030101010101" pitchFamily="2" charset="-122"/>
              </a:rPr>
              <a:t>p∧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¬q∧¬r)</a:t>
            </a:r>
            <a:r>
              <a:rPr lang="zh-CN" altLang="en-US" sz="2400" dirty="0">
                <a:latin typeface="宋体" panose="02010600030101010101" pitchFamily="2" charset="-122"/>
              </a:rPr>
              <a:t>∨</a:t>
            </a:r>
            <a:r>
              <a:rPr lang="en-US" altLang="zh-CN" sz="2400" dirty="0">
                <a:latin typeface="宋体" panose="02010600030101010101" pitchFamily="2" charset="-122"/>
              </a:rPr>
              <a:t>(p∧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¬q∧s)</a:t>
            </a:r>
            <a:r>
              <a:rPr lang="zh-CN" altLang="en-US" sz="2400" dirty="0">
                <a:latin typeface="宋体" panose="02010600030101010101" pitchFamily="2" charset="-122"/>
              </a:rPr>
              <a:t>∨</a:t>
            </a:r>
            <a:r>
              <a:rPr lang="en-US" altLang="zh-CN" sz="2400" dirty="0">
                <a:latin typeface="宋体" panose="02010600030101010101" pitchFamily="2" charset="-122"/>
              </a:rPr>
              <a:t>(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¬</a:t>
            </a:r>
            <a:r>
              <a:rPr lang="en-US" altLang="zh-CN" sz="2400" dirty="0">
                <a:latin typeface="宋体" panose="02010600030101010101" pitchFamily="2" charset="-122"/>
              </a:rPr>
              <a:t>p∧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q∧¬r∧¬s))</a:t>
            </a:r>
            <a:r>
              <a:rPr lang="zh-CN" altLang="en-US" sz="2400" dirty="0">
                <a:latin typeface="宋体" panose="02010600030101010101" pitchFamily="2" charset="-122"/>
              </a:rPr>
              <a:t>∧</a:t>
            </a:r>
            <a:r>
              <a:rPr lang="en-US" altLang="zh-CN" sz="2400" dirty="0">
                <a:latin typeface="宋体" panose="02010600030101010101" pitchFamily="2" charset="-122"/>
              </a:rPr>
              <a:t>(s</a:t>
            </a:r>
            <a:r>
              <a:rPr lang="zh-CN" altLang="en-US" sz="2400" dirty="0">
                <a:latin typeface="宋体" panose="02010600030101010101" pitchFamily="2" charset="-122"/>
              </a:rPr>
              <a:t>∨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¬</a:t>
            </a:r>
            <a:r>
              <a:rPr lang="en-US" altLang="zh-CN" sz="2400" dirty="0">
                <a:latin typeface="宋体" panose="02010600030101010101" pitchFamily="2" charset="-122"/>
              </a:rPr>
              <a:t>p)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Cambria Math" panose="02040503050406030204" pitchFamily="18" charset="0"/>
              </a:rPr>
              <a:t>⇔  </a:t>
            </a:r>
            <a:r>
              <a:rPr lang="en-US" altLang="zh-CN" sz="2400" dirty="0">
                <a:latin typeface="Cambria Math" panose="02040503050406030204" pitchFamily="18" charset="0"/>
              </a:rPr>
              <a:t>(</a:t>
            </a:r>
            <a:r>
              <a:rPr lang="en-US" altLang="zh-CN" sz="2400" dirty="0">
                <a:latin typeface="宋体" panose="02010600030101010101" pitchFamily="2" charset="-122"/>
              </a:rPr>
              <a:t>p∧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¬q∧¬r∧s) </a:t>
            </a:r>
            <a:r>
              <a:rPr lang="zh-CN" altLang="en-US" sz="2400" dirty="0">
                <a:latin typeface="宋体" panose="02010600030101010101" pitchFamily="2" charset="-122"/>
              </a:rPr>
              <a:t>∨ </a:t>
            </a:r>
            <a:r>
              <a:rPr lang="en-US" altLang="zh-CN" sz="2400" dirty="0">
                <a:latin typeface="Cambria Math" panose="02040503050406030204" pitchFamily="18" charset="0"/>
              </a:rPr>
              <a:t> (</a:t>
            </a:r>
            <a:r>
              <a:rPr lang="en-US" altLang="zh-CN" sz="2400" dirty="0">
                <a:latin typeface="宋体" panose="02010600030101010101" pitchFamily="2" charset="-122"/>
              </a:rPr>
              <a:t>p∧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¬q∧¬r∧¬p) </a:t>
            </a:r>
            <a:r>
              <a:rPr lang="zh-CN" altLang="en-US" sz="2400" dirty="0">
                <a:latin typeface="宋体" panose="02010600030101010101" pitchFamily="2" charset="-122"/>
              </a:rPr>
              <a:t>∨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   (p∧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¬q∧s) </a:t>
            </a:r>
            <a:r>
              <a:rPr lang="zh-CN" altLang="en-US" sz="2400" dirty="0">
                <a:latin typeface="宋体" panose="02010600030101010101" pitchFamily="2" charset="-122"/>
              </a:rPr>
              <a:t>∨ </a:t>
            </a:r>
            <a:r>
              <a:rPr lang="en-US" altLang="zh-CN" sz="2400" dirty="0">
                <a:latin typeface="宋体" panose="02010600030101010101" pitchFamily="2" charset="-122"/>
              </a:rPr>
              <a:t>(p∧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¬q∧s∧¬p) </a:t>
            </a:r>
            <a:r>
              <a:rPr lang="zh-CN" altLang="en-US" sz="2400" dirty="0">
                <a:latin typeface="宋体" panose="02010600030101010101" pitchFamily="2" charset="-122"/>
              </a:rPr>
              <a:t>∨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   (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¬</a:t>
            </a:r>
            <a:r>
              <a:rPr lang="en-US" altLang="zh-CN" sz="2400" dirty="0">
                <a:latin typeface="宋体" panose="02010600030101010101" pitchFamily="2" charset="-122"/>
              </a:rPr>
              <a:t>p∧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q∧¬r∧¬s</a:t>
            </a:r>
            <a:r>
              <a:rPr lang="zh-CN" altLang="en-US" sz="2400" dirty="0">
                <a:latin typeface="宋体" panose="02010600030101010101" pitchFamily="2" charset="-122"/>
              </a:rPr>
              <a:t>∧</a:t>
            </a:r>
            <a:r>
              <a:rPr lang="en-US" altLang="zh-CN" sz="2400" dirty="0">
                <a:latin typeface="宋体" panose="02010600030101010101" pitchFamily="2" charset="-122"/>
              </a:rPr>
              <a:t>s) </a:t>
            </a:r>
            <a:r>
              <a:rPr lang="zh-CN" altLang="en-US" sz="2400" dirty="0">
                <a:latin typeface="宋体" panose="02010600030101010101" pitchFamily="2" charset="-122"/>
              </a:rPr>
              <a:t>∨ </a:t>
            </a:r>
            <a:r>
              <a:rPr lang="en-US" altLang="zh-CN" sz="2400" dirty="0">
                <a:latin typeface="宋体" panose="02010600030101010101" pitchFamily="2" charset="-122"/>
              </a:rPr>
              <a:t>(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¬</a:t>
            </a:r>
            <a:r>
              <a:rPr lang="en-US" altLang="zh-CN" sz="2400" dirty="0">
                <a:latin typeface="宋体" panose="02010600030101010101" pitchFamily="2" charset="-122"/>
              </a:rPr>
              <a:t>p∧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q∧¬r∧¬s)</a:t>
            </a:r>
            <a:endParaRPr lang="en-US" altLang="zh-CN" sz="2400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Cambria Math" panose="02040503050406030204" pitchFamily="18" charset="0"/>
              </a:rPr>
              <a:t>⇔  </a:t>
            </a:r>
            <a:r>
              <a:rPr lang="en-US" altLang="zh-CN" sz="2400" dirty="0">
                <a:latin typeface="Cambria Math" panose="02040503050406030204" pitchFamily="18" charset="0"/>
              </a:rPr>
              <a:t>(</a:t>
            </a:r>
            <a:r>
              <a:rPr lang="en-US" altLang="zh-CN" sz="2400" dirty="0">
                <a:latin typeface="宋体" panose="02010600030101010101" pitchFamily="2" charset="-122"/>
              </a:rPr>
              <a:t>p∧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¬q∧¬r∧s) </a:t>
            </a:r>
            <a:r>
              <a:rPr lang="zh-CN" altLang="en-US" sz="2400" dirty="0">
                <a:latin typeface="宋体" panose="02010600030101010101" pitchFamily="2" charset="-122"/>
              </a:rPr>
              <a:t>∨ </a:t>
            </a:r>
            <a:r>
              <a:rPr lang="en-US" altLang="zh-CN" sz="2400" dirty="0">
                <a:latin typeface="宋体" panose="02010600030101010101" pitchFamily="2" charset="-122"/>
              </a:rPr>
              <a:t>(p∧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¬q∧s) </a:t>
            </a:r>
            <a:r>
              <a:rPr lang="zh-CN" altLang="en-US" sz="2400" dirty="0">
                <a:latin typeface="宋体" panose="02010600030101010101" pitchFamily="2" charset="-122"/>
              </a:rPr>
              <a:t>∨ </a:t>
            </a:r>
            <a:r>
              <a:rPr lang="en-US" altLang="zh-CN" sz="2400" dirty="0">
                <a:latin typeface="宋体" panose="02010600030101010101" pitchFamily="2" charset="-122"/>
              </a:rPr>
              <a:t>(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¬</a:t>
            </a:r>
            <a:r>
              <a:rPr lang="en-US" altLang="zh-CN" sz="2400" dirty="0">
                <a:latin typeface="宋体" panose="02010600030101010101" pitchFamily="2" charset="-122"/>
              </a:rPr>
              <a:t>p∧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q∧¬r∧¬s)</a:t>
            </a:r>
            <a:endParaRPr lang="en-US" altLang="zh-CN" sz="2400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Cambria Math" panose="02040503050406030204" pitchFamily="18" charset="0"/>
              </a:rPr>
              <a:t>⇔ </a:t>
            </a:r>
            <a:r>
              <a:rPr lang="en-US" altLang="zh-CN" sz="2400" dirty="0">
                <a:latin typeface="Cambria Math" panose="02040503050406030204" pitchFamily="18" charset="0"/>
              </a:rPr>
              <a:t>1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31748" name="矩形 2"/>
          <p:cNvSpPr/>
          <p:nvPr/>
        </p:nvSpPr>
        <p:spPr>
          <a:xfrm>
            <a:off x="250825" y="3284538"/>
            <a:ext cx="868680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dirty="0">
                <a:latin typeface="Cambria Math" panose="02040503050406030204" pitchFamily="18" charset="0"/>
              </a:rPr>
              <a:t>有两个人作案，因此</a:t>
            </a:r>
            <a:r>
              <a:rPr lang="en-US" altLang="zh-CN" sz="2400" dirty="0">
                <a:latin typeface="Cambria Math" panose="02040503050406030204" pitchFamily="18" charset="0"/>
              </a:rPr>
              <a:t>p=1,s=1,q = 0, r=0</a:t>
            </a:r>
            <a:r>
              <a:rPr lang="zh-CN" altLang="en-US" sz="2400" dirty="0">
                <a:latin typeface="Cambria Math" panose="02040503050406030204" pitchFamily="18" charset="0"/>
              </a:rPr>
              <a:t>。即作案的是甲和丁。 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4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zh-CN" sz="1200" b="0" dirty="0">
                <a:latin typeface="Arial Black" panose="020B0A04020102020204" pitchFamily="34" charset="0"/>
              </a:rPr>
            </a:fld>
            <a:endParaRPr lang="en-US" altLang="zh-CN" sz="1200" b="0" dirty="0">
              <a:latin typeface="Arial Black" panose="020B0A04020102020204" pitchFamily="34" charset="0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1.3 </a:t>
            </a:r>
            <a:r>
              <a:rPr lang="zh-CN" altLang="en-US" dirty="0">
                <a:latin typeface="Times New Roman" panose="02020603050405020304" pitchFamily="18" charset="0"/>
              </a:rPr>
              <a:t>等值演算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spcBef>
                <a:spcPct val="80000"/>
              </a:spcBef>
              <a:buSzPct val="150000"/>
              <a:buFont typeface="Wingdings" panose="05000000000000000000" pitchFamily="2" charset="2"/>
              <a:buChar char="§"/>
            </a:pPr>
            <a:r>
              <a:rPr lang="zh-CN" altLang="zh-CN" dirty="0">
                <a:latin typeface="Times New Roman" panose="02020603050405020304" pitchFamily="18" charset="0"/>
              </a:rPr>
              <a:t>等值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80000"/>
              </a:spcBef>
              <a:buSzPct val="150000"/>
              <a:buFont typeface="Wingdings" panose="05000000000000000000" pitchFamily="2" charset="2"/>
              <a:buChar char="§"/>
            </a:pPr>
            <a:r>
              <a:rPr lang="zh-CN" altLang="zh-CN" dirty="0">
                <a:latin typeface="Times New Roman" panose="02020603050405020304" pitchFamily="18" charset="0"/>
              </a:rPr>
              <a:t>等值演算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80000"/>
              </a:spcBef>
              <a:buSzPct val="150000"/>
              <a:buFont typeface="Wingdings" panose="05000000000000000000" pitchFamily="2" charset="2"/>
              <a:buChar char="§"/>
            </a:pPr>
            <a:r>
              <a:rPr lang="zh-CN" altLang="zh-CN" dirty="0">
                <a:latin typeface="Times New Roman" panose="02020603050405020304" pitchFamily="18" charset="0"/>
              </a:rPr>
              <a:t>置换规则</a:t>
            </a:r>
            <a:endParaRPr lang="zh-CN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4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zh-CN" sz="1200" b="0" dirty="0">
                <a:latin typeface="Arial Black" panose="020B0A04020102020204" pitchFamily="34" charset="0"/>
              </a:rPr>
            </a:fld>
            <a:endParaRPr lang="en-US" altLang="zh-CN" sz="1200" b="0" dirty="0">
              <a:latin typeface="Arial Black" panose="020B0A04020102020204" pitchFamily="34" charset="0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xfrm>
            <a:off x="342900" y="361950"/>
            <a:ext cx="8229600" cy="10668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zh-CN" sz="4200" dirty="0">
                <a:latin typeface="宋体" panose="02010600030101010101" pitchFamily="2" charset="-122"/>
              </a:rPr>
              <a:t>命题公式等值</a:t>
            </a:r>
            <a:r>
              <a:rPr lang="zh-CN" altLang="zh-CN" sz="4200" dirty="0"/>
              <a:t> </a:t>
            </a:r>
            <a:endParaRPr lang="zh-CN" altLang="zh-CN" sz="4200" dirty="0"/>
          </a:p>
        </p:txBody>
      </p:sp>
      <p:sp>
        <p:nvSpPr>
          <p:cNvPr id="7172" name="Text Box 7"/>
          <p:cNvSpPr txBox="1"/>
          <p:nvPr/>
        </p:nvSpPr>
        <p:spPr>
          <a:xfrm>
            <a:off x="357188" y="1357313"/>
            <a:ext cx="8389937" cy="16430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由</a:t>
            </a:r>
            <a:r>
              <a:rPr lang="en-US" altLang="zh-CN" sz="2800" dirty="0"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个命题变项可组成多个命题公式。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以</a:t>
            </a:r>
            <a:r>
              <a:rPr lang="en-US" altLang="zh-CN" sz="2800" dirty="0">
                <a:latin typeface="Times New Roman" panose="02020603050405020304" pitchFamily="18" charset="0"/>
              </a:rPr>
              <a:t>n=3</a:t>
            </a:r>
            <a:r>
              <a:rPr lang="zh-CN" altLang="en-US" sz="2800" dirty="0">
                <a:latin typeface="Times New Roman" panose="02020603050405020304" pitchFamily="18" charset="0"/>
              </a:rPr>
              <a:t>为例，设命题公式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i="1" dirty="0">
                <a:solidFill>
                  <a:schemeClr val="bg2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</a:rPr>
              <a:t>(p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</a:rPr>
              <a:t>它们的真值表如下表所示。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14300" imgH="216535" progId="Equation.3">
                  <p:embed/>
                </p:oleObj>
              </mc:Choice>
              <mc:Fallback>
                <p:oleObj name="" r:id="rId1" imgW="114300" imgH="216535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4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zh-CN" sz="1200" b="0" dirty="0">
                <a:latin typeface="Arial Black" panose="020B0A04020102020204" pitchFamily="34" charset="0"/>
              </a:rPr>
            </a:fld>
            <a:endParaRPr lang="en-US" altLang="zh-CN" sz="1200" b="0" dirty="0">
              <a:latin typeface="Arial Black" panose="020B0A04020102020204" pitchFamily="34" charset="0"/>
            </a:endParaRPr>
          </a:p>
        </p:txBody>
      </p:sp>
      <p:sp>
        <p:nvSpPr>
          <p:cNvPr id="8195" name="Rectangle 3"/>
          <p:cNvSpPr/>
          <p:nvPr/>
        </p:nvSpPr>
        <p:spPr>
          <a:xfrm>
            <a:off x="6596063" y="3341688"/>
            <a:ext cx="19050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>
                <a:solidFill>
                  <a:srgbClr val="006600"/>
                </a:solidFill>
              </a:rPr>
              <a:t>1</a:t>
            </a:r>
            <a:r>
              <a:rPr lang="en-US" altLang="zh-CN" sz="1800" dirty="0">
                <a:solidFill>
                  <a:schemeClr val="folHlink"/>
                </a:solidFill>
              </a:rPr>
              <a:t> </a:t>
            </a:r>
            <a:endParaRPr lang="en-US" altLang="zh-CN" sz="1800" dirty="0">
              <a:solidFill>
                <a:schemeClr val="folHlink"/>
              </a:solidFill>
            </a:endParaRPr>
          </a:p>
        </p:txBody>
      </p:sp>
      <p:sp>
        <p:nvSpPr>
          <p:cNvPr id="8196" name="Rectangle 4"/>
          <p:cNvSpPr/>
          <p:nvPr/>
        </p:nvSpPr>
        <p:spPr>
          <a:xfrm>
            <a:off x="4614863" y="3341688"/>
            <a:ext cx="19812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>
                <a:solidFill>
                  <a:srgbClr val="006600"/>
                </a:solidFill>
              </a:rPr>
              <a:t>1</a:t>
            </a:r>
            <a:r>
              <a:rPr lang="en-US" altLang="zh-CN" sz="1800" dirty="0">
                <a:solidFill>
                  <a:schemeClr val="folHlink"/>
                </a:solidFill>
              </a:rPr>
              <a:t> </a:t>
            </a:r>
            <a:endParaRPr lang="en-US" altLang="zh-CN" sz="1800" dirty="0">
              <a:solidFill>
                <a:schemeClr val="folHlink"/>
              </a:solidFill>
            </a:endParaRPr>
          </a:p>
        </p:txBody>
      </p:sp>
      <p:sp>
        <p:nvSpPr>
          <p:cNvPr id="8197" name="Rectangle 5"/>
          <p:cNvSpPr/>
          <p:nvPr/>
        </p:nvSpPr>
        <p:spPr>
          <a:xfrm>
            <a:off x="3471863" y="3341688"/>
            <a:ext cx="11430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1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8198" name="Rectangle 6"/>
          <p:cNvSpPr/>
          <p:nvPr/>
        </p:nvSpPr>
        <p:spPr>
          <a:xfrm>
            <a:off x="2405063" y="3341688"/>
            <a:ext cx="10668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0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8199" name="Rectangle 7"/>
          <p:cNvSpPr/>
          <p:nvPr/>
        </p:nvSpPr>
        <p:spPr>
          <a:xfrm>
            <a:off x="1795463" y="3341688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1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8200" name="Rectangle 8"/>
          <p:cNvSpPr/>
          <p:nvPr/>
        </p:nvSpPr>
        <p:spPr>
          <a:xfrm>
            <a:off x="1185863" y="3341688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1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8201" name="Rectangle 9"/>
          <p:cNvSpPr/>
          <p:nvPr/>
        </p:nvSpPr>
        <p:spPr>
          <a:xfrm>
            <a:off x="576263" y="3341688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0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8202" name="Rectangle 10"/>
          <p:cNvSpPr/>
          <p:nvPr/>
        </p:nvSpPr>
        <p:spPr>
          <a:xfrm>
            <a:off x="6596063" y="2824163"/>
            <a:ext cx="19050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>
                <a:solidFill>
                  <a:srgbClr val="006600"/>
                </a:solidFill>
              </a:rPr>
              <a:t>1</a:t>
            </a:r>
            <a:r>
              <a:rPr lang="en-US" altLang="zh-CN" sz="1800" dirty="0">
                <a:solidFill>
                  <a:schemeClr val="folHlink"/>
                </a:solidFill>
              </a:rPr>
              <a:t> </a:t>
            </a:r>
            <a:endParaRPr lang="en-US" altLang="zh-CN" sz="1800" dirty="0">
              <a:solidFill>
                <a:schemeClr val="folHlink"/>
              </a:solidFill>
            </a:endParaRPr>
          </a:p>
        </p:txBody>
      </p:sp>
      <p:sp>
        <p:nvSpPr>
          <p:cNvPr id="8203" name="Rectangle 11"/>
          <p:cNvSpPr/>
          <p:nvPr/>
        </p:nvSpPr>
        <p:spPr>
          <a:xfrm>
            <a:off x="4614863" y="2824163"/>
            <a:ext cx="19812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>
                <a:solidFill>
                  <a:srgbClr val="006600"/>
                </a:solidFill>
              </a:rPr>
              <a:t>1</a:t>
            </a:r>
            <a:r>
              <a:rPr lang="en-US" altLang="zh-CN" sz="1800" dirty="0">
                <a:solidFill>
                  <a:schemeClr val="folHlink"/>
                </a:solidFill>
              </a:rPr>
              <a:t> </a:t>
            </a:r>
            <a:endParaRPr lang="en-US" altLang="zh-CN" sz="1800" dirty="0">
              <a:solidFill>
                <a:schemeClr val="folHlink"/>
              </a:solidFill>
            </a:endParaRPr>
          </a:p>
        </p:txBody>
      </p:sp>
      <p:sp>
        <p:nvSpPr>
          <p:cNvPr id="8204" name="Rectangle 12"/>
          <p:cNvSpPr/>
          <p:nvPr/>
        </p:nvSpPr>
        <p:spPr>
          <a:xfrm>
            <a:off x="3471863" y="2824163"/>
            <a:ext cx="11430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0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8205" name="Rectangle 13"/>
          <p:cNvSpPr/>
          <p:nvPr/>
        </p:nvSpPr>
        <p:spPr>
          <a:xfrm>
            <a:off x="2405063" y="2824163"/>
            <a:ext cx="10668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0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8206" name="Rectangle 14"/>
          <p:cNvSpPr/>
          <p:nvPr/>
        </p:nvSpPr>
        <p:spPr>
          <a:xfrm>
            <a:off x="1795463" y="2824163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0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8207" name="Rectangle 15"/>
          <p:cNvSpPr/>
          <p:nvPr/>
        </p:nvSpPr>
        <p:spPr>
          <a:xfrm>
            <a:off x="1185863" y="2824163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1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8208" name="Rectangle 16"/>
          <p:cNvSpPr/>
          <p:nvPr/>
        </p:nvSpPr>
        <p:spPr>
          <a:xfrm>
            <a:off x="576263" y="2824163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0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8209" name="Rectangle 17"/>
          <p:cNvSpPr/>
          <p:nvPr/>
        </p:nvSpPr>
        <p:spPr>
          <a:xfrm>
            <a:off x="6596063" y="2306638"/>
            <a:ext cx="19050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>
                <a:solidFill>
                  <a:srgbClr val="006600"/>
                </a:solidFill>
              </a:rPr>
              <a:t>1</a:t>
            </a:r>
            <a:r>
              <a:rPr lang="en-US" altLang="zh-CN" sz="1800" dirty="0">
                <a:solidFill>
                  <a:schemeClr val="folHlink"/>
                </a:solidFill>
              </a:rPr>
              <a:t> </a:t>
            </a:r>
            <a:endParaRPr lang="en-US" altLang="zh-CN" sz="1800" dirty="0">
              <a:solidFill>
                <a:schemeClr val="folHlink"/>
              </a:solidFill>
            </a:endParaRPr>
          </a:p>
        </p:txBody>
      </p:sp>
      <p:sp>
        <p:nvSpPr>
          <p:cNvPr id="8210" name="Rectangle 18"/>
          <p:cNvSpPr/>
          <p:nvPr/>
        </p:nvSpPr>
        <p:spPr>
          <a:xfrm>
            <a:off x="4614863" y="2306638"/>
            <a:ext cx="19812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>
                <a:solidFill>
                  <a:srgbClr val="006600"/>
                </a:solidFill>
              </a:rPr>
              <a:t>1</a:t>
            </a:r>
            <a:r>
              <a:rPr lang="en-US" altLang="zh-CN" sz="1800" dirty="0">
                <a:solidFill>
                  <a:schemeClr val="folHlink"/>
                </a:solidFill>
              </a:rPr>
              <a:t> </a:t>
            </a:r>
            <a:endParaRPr lang="en-US" altLang="zh-CN" sz="1800" dirty="0">
              <a:solidFill>
                <a:schemeClr val="folHlink"/>
              </a:solidFill>
            </a:endParaRPr>
          </a:p>
        </p:txBody>
      </p:sp>
      <p:sp>
        <p:nvSpPr>
          <p:cNvPr id="8211" name="Rectangle 19"/>
          <p:cNvSpPr/>
          <p:nvPr/>
        </p:nvSpPr>
        <p:spPr>
          <a:xfrm>
            <a:off x="3471863" y="2306638"/>
            <a:ext cx="11430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1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8212" name="Rectangle 20"/>
          <p:cNvSpPr/>
          <p:nvPr/>
        </p:nvSpPr>
        <p:spPr>
          <a:xfrm>
            <a:off x="2405063" y="2306638"/>
            <a:ext cx="10668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0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8213" name="Rectangle 21"/>
          <p:cNvSpPr/>
          <p:nvPr/>
        </p:nvSpPr>
        <p:spPr>
          <a:xfrm>
            <a:off x="1795463" y="2306638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1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8214" name="Rectangle 22"/>
          <p:cNvSpPr/>
          <p:nvPr/>
        </p:nvSpPr>
        <p:spPr>
          <a:xfrm>
            <a:off x="1185863" y="2306638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0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8215" name="Rectangle 23"/>
          <p:cNvSpPr/>
          <p:nvPr/>
        </p:nvSpPr>
        <p:spPr>
          <a:xfrm>
            <a:off x="576263" y="2306638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0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8216" name="Rectangle 24"/>
          <p:cNvSpPr/>
          <p:nvPr/>
        </p:nvSpPr>
        <p:spPr>
          <a:xfrm>
            <a:off x="6596063" y="1789113"/>
            <a:ext cx="19050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>
                <a:solidFill>
                  <a:srgbClr val="006600"/>
                </a:solidFill>
              </a:rPr>
              <a:t>1</a:t>
            </a:r>
            <a:r>
              <a:rPr lang="en-US" altLang="zh-CN" sz="1800" dirty="0">
                <a:solidFill>
                  <a:srgbClr val="006600"/>
                </a:solidFill>
              </a:rPr>
              <a:t> </a:t>
            </a:r>
            <a:endParaRPr lang="en-US" altLang="zh-CN" sz="1800" dirty="0">
              <a:solidFill>
                <a:srgbClr val="006600"/>
              </a:solidFill>
            </a:endParaRPr>
          </a:p>
        </p:txBody>
      </p:sp>
      <p:sp>
        <p:nvSpPr>
          <p:cNvPr id="8217" name="Rectangle 25"/>
          <p:cNvSpPr/>
          <p:nvPr/>
        </p:nvSpPr>
        <p:spPr>
          <a:xfrm>
            <a:off x="4614863" y="1789113"/>
            <a:ext cx="19812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>
                <a:solidFill>
                  <a:srgbClr val="006600"/>
                </a:solidFill>
              </a:rPr>
              <a:t>1</a:t>
            </a:r>
            <a:endParaRPr lang="en-US" altLang="zh-CN" sz="2800" b="0" dirty="0">
              <a:solidFill>
                <a:srgbClr val="006600"/>
              </a:solidFill>
            </a:endParaRPr>
          </a:p>
        </p:txBody>
      </p:sp>
      <p:sp>
        <p:nvSpPr>
          <p:cNvPr id="8218" name="Rectangle 26"/>
          <p:cNvSpPr/>
          <p:nvPr/>
        </p:nvSpPr>
        <p:spPr>
          <a:xfrm>
            <a:off x="3471863" y="1789113"/>
            <a:ext cx="11430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1</a:t>
            </a:r>
            <a:endParaRPr lang="en-US" altLang="zh-CN" sz="2800" b="0" dirty="0"/>
          </a:p>
        </p:txBody>
      </p:sp>
      <p:sp>
        <p:nvSpPr>
          <p:cNvPr id="8219" name="Rectangle 27"/>
          <p:cNvSpPr/>
          <p:nvPr/>
        </p:nvSpPr>
        <p:spPr>
          <a:xfrm>
            <a:off x="2405063" y="1789113"/>
            <a:ext cx="10668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0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8220" name="Rectangle 28"/>
          <p:cNvSpPr/>
          <p:nvPr/>
        </p:nvSpPr>
        <p:spPr>
          <a:xfrm>
            <a:off x="1795463" y="1789113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0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8221" name="Rectangle 29"/>
          <p:cNvSpPr/>
          <p:nvPr/>
        </p:nvSpPr>
        <p:spPr>
          <a:xfrm>
            <a:off x="1185863" y="1789113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0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8222" name="Rectangle 30"/>
          <p:cNvSpPr/>
          <p:nvPr/>
        </p:nvSpPr>
        <p:spPr>
          <a:xfrm>
            <a:off x="576263" y="1789113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0</a:t>
            </a:r>
            <a:endParaRPr lang="en-US" altLang="zh-CN" sz="2800" b="0" dirty="0"/>
          </a:p>
        </p:txBody>
      </p:sp>
      <p:sp>
        <p:nvSpPr>
          <p:cNvPr id="8223" name="Rectangle 31"/>
          <p:cNvSpPr/>
          <p:nvPr/>
        </p:nvSpPr>
        <p:spPr>
          <a:xfrm>
            <a:off x="3471863" y="5411788"/>
            <a:ext cx="11430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1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8224" name="Rectangle 32"/>
          <p:cNvSpPr/>
          <p:nvPr/>
        </p:nvSpPr>
        <p:spPr>
          <a:xfrm>
            <a:off x="3471863" y="4894263"/>
            <a:ext cx="11430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0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8225" name="Rectangle 33"/>
          <p:cNvSpPr/>
          <p:nvPr/>
        </p:nvSpPr>
        <p:spPr>
          <a:xfrm>
            <a:off x="3471863" y="4376738"/>
            <a:ext cx="11430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1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8226" name="Rectangle 34"/>
          <p:cNvSpPr/>
          <p:nvPr/>
        </p:nvSpPr>
        <p:spPr>
          <a:xfrm>
            <a:off x="3471863" y="3859213"/>
            <a:ext cx="11430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1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8227" name="Rectangle 35"/>
          <p:cNvSpPr/>
          <p:nvPr/>
        </p:nvSpPr>
        <p:spPr>
          <a:xfrm>
            <a:off x="3471863" y="1271588"/>
            <a:ext cx="11430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q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r>
              <a:rPr lang="en-US" altLang="zh-CN" sz="2800" b="0" dirty="0">
                <a:ea typeface="黑体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sym typeface="Symbol" panose="05050102010706020507" pitchFamily="18" charset="2"/>
              </a:rPr>
              <a:t>  </a:t>
            </a:r>
            <a:r>
              <a:rPr lang="en-US" altLang="zh-CN" sz="2800" b="0" dirty="0"/>
              <a:t>r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endParaRPr lang="en-US" altLang="zh-CN" sz="1800" dirty="0">
              <a:sym typeface="Symbol" panose="05050102010706020507" pitchFamily="18" charset="2"/>
            </a:endParaRPr>
          </a:p>
        </p:txBody>
      </p:sp>
      <p:sp>
        <p:nvSpPr>
          <p:cNvPr id="8228" name="Rectangle 36"/>
          <p:cNvSpPr/>
          <p:nvPr/>
        </p:nvSpPr>
        <p:spPr>
          <a:xfrm>
            <a:off x="1795463" y="5411788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1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8229" name="Rectangle 37"/>
          <p:cNvSpPr/>
          <p:nvPr/>
        </p:nvSpPr>
        <p:spPr>
          <a:xfrm>
            <a:off x="1795463" y="4894263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0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8230" name="Rectangle 38"/>
          <p:cNvSpPr/>
          <p:nvPr/>
        </p:nvSpPr>
        <p:spPr>
          <a:xfrm>
            <a:off x="1795463" y="4376738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1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8231" name="Rectangle 39"/>
          <p:cNvSpPr/>
          <p:nvPr/>
        </p:nvSpPr>
        <p:spPr>
          <a:xfrm>
            <a:off x="1795463" y="3859213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0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8232" name="Rectangle 40"/>
          <p:cNvSpPr/>
          <p:nvPr/>
        </p:nvSpPr>
        <p:spPr>
          <a:xfrm>
            <a:off x="1795463" y="1271588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r</a:t>
            </a:r>
            <a:endParaRPr lang="en-US" altLang="zh-CN" sz="2800" b="0" dirty="0"/>
          </a:p>
        </p:txBody>
      </p:sp>
      <p:sp>
        <p:nvSpPr>
          <p:cNvPr id="8233" name="Rectangle 41"/>
          <p:cNvSpPr/>
          <p:nvPr/>
        </p:nvSpPr>
        <p:spPr>
          <a:xfrm>
            <a:off x="2405063" y="5411788"/>
            <a:ext cx="10668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1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8234" name="Rectangle 42"/>
          <p:cNvSpPr/>
          <p:nvPr/>
        </p:nvSpPr>
        <p:spPr>
          <a:xfrm>
            <a:off x="2405063" y="4894263"/>
            <a:ext cx="10668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1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8235" name="Rectangle 43"/>
          <p:cNvSpPr/>
          <p:nvPr/>
        </p:nvSpPr>
        <p:spPr>
          <a:xfrm>
            <a:off x="2405063" y="4376738"/>
            <a:ext cx="10668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0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8236" name="Rectangle 44"/>
          <p:cNvSpPr/>
          <p:nvPr/>
        </p:nvSpPr>
        <p:spPr>
          <a:xfrm>
            <a:off x="2405063" y="3859213"/>
            <a:ext cx="10668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0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8237" name="Rectangle 45"/>
          <p:cNvSpPr/>
          <p:nvPr/>
        </p:nvSpPr>
        <p:spPr>
          <a:xfrm>
            <a:off x="2405063" y="1271588"/>
            <a:ext cx="10668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>
                <a:ea typeface="黑体" panose="02010609060101010101" pitchFamily="49" charset="-122"/>
              </a:rPr>
              <a:t>p</a:t>
            </a:r>
            <a:r>
              <a:rPr lang="en-US" altLang="zh-CN" sz="2800" b="0" dirty="0">
                <a:latin typeface="宋体" panose="02010600030101010101" pitchFamily="2" charset="-122"/>
              </a:rPr>
              <a:t>∧</a:t>
            </a:r>
            <a:r>
              <a:rPr lang="en-US" altLang="zh-CN" sz="2800" b="0" dirty="0"/>
              <a:t>q</a:t>
            </a:r>
            <a:endParaRPr lang="en-US" altLang="zh-CN" sz="1800" dirty="0">
              <a:latin typeface="宋体" panose="02010600030101010101" pitchFamily="2" charset="-122"/>
            </a:endParaRPr>
          </a:p>
        </p:txBody>
      </p:sp>
      <p:sp>
        <p:nvSpPr>
          <p:cNvPr id="8238" name="Rectangle 46"/>
          <p:cNvSpPr/>
          <p:nvPr/>
        </p:nvSpPr>
        <p:spPr>
          <a:xfrm>
            <a:off x="1185863" y="5411788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1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8239" name="Rectangle 47"/>
          <p:cNvSpPr/>
          <p:nvPr/>
        </p:nvSpPr>
        <p:spPr>
          <a:xfrm>
            <a:off x="1185863" y="4894263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1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8240" name="Rectangle 48"/>
          <p:cNvSpPr/>
          <p:nvPr/>
        </p:nvSpPr>
        <p:spPr>
          <a:xfrm>
            <a:off x="1185863" y="4376738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0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8241" name="Rectangle 49"/>
          <p:cNvSpPr/>
          <p:nvPr/>
        </p:nvSpPr>
        <p:spPr>
          <a:xfrm>
            <a:off x="1185863" y="3859213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0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8242" name="Rectangle 50"/>
          <p:cNvSpPr/>
          <p:nvPr/>
        </p:nvSpPr>
        <p:spPr>
          <a:xfrm>
            <a:off x="1185863" y="1271588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q</a:t>
            </a:r>
            <a:endParaRPr lang="en-US" altLang="zh-CN" sz="2800" b="0" dirty="0"/>
          </a:p>
        </p:txBody>
      </p:sp>
      <p:sp>
        <p:nvSpPr>
          <p:cNvPr id="8243" name="Rectangle 51"/>
          <p:cNvSpPr/>
          <p:nvPr/>
        </p:nvSpPr>
        <p:spPr>
          <a:xfrm>
            <a:off x="6596063" y="3859213"/>
            <a:ext cx="19050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>
                <a:solidFill>
                  <a:srgbClr val="006600"/>
                </a:solidFill>
              </a:rPr>
              <a:t>1</a:t>
            </a:r>
            <a:r>
              <a:rPr lang="en-US" altLang="zh-CN" sz="1800" dirty="0">
                <a:solidFill>
                  <a:schemeClr val="folHlink"/>
                </a:solidFill>
              </a:rPr>
              <a:t> </a:t>
            </a:r>
            <a:endParaRPr lang="en-US" altLang="zh-CN" sz="1800" dirty="0">
              <a:solidFill>
                <a:schemeClr val="folHlink"/>
              </a:solidFill>
            </a:endParaRPr>
          </a:p>
        </p:txBody>
      </p:sp>
      <p:sp>
        <p:nvSpPr>
          <p:cNvPr id="8244" name="Rectangle 52"/>
          <p:cNvSpPr/>
          <p:nvPr/>
        </p:nvSpPr>
        <p:spPr>
          <a:xfrm>
            <a:off x="4614863" y="3859213"/>
            <a:ext cx="19812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>
                <a:solidFill>
                  <a:srgbClr val="006600"/>
                </a:solidFill>
              </a:rPr>
              <a:t>1</a:t>
            </a:r>
            <a:r>
              <a:rPr lang="en-US" altLang="zh-CN" sz="1800" dirty="0">
                <a:solidFill>
                  <a:srgbClr val="006600"/>
                </a:solidFill>
              </a:rPr>
              <a:t> </a:t>
            </a:r>
            <a:endParaRPr lang="en-US" altLang="zh-CN" sz="1800" dirty="0">
              <a:solidFill>
                <a:srgbClr val="006600"/>
              </a:solidFill>
            </a:endParaRPr>
          </a:p>
        </p:txBody>
      </p:sp>
      <p:sp>
        <p:nvSpPr>
          <p:cNvPr id="8245" name="Rectangle 53"/>
          <p:cNvSpPr/>
          <p:nvPr/>
        </p:nvSpPr>
        <p:spPr>
          <a:xfrm>
            <a:off x="576263" y="3859213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1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8246" name="Rectangle 54"/>
          <p:cNvSpPr/>
          <p:nvPr/>
        </p:nvSpPr>
        <p:spPr>
          <a:xfrm>
            <a:off x="6596063" y="5411788"/>
            <a:ext cx="19050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>
                <a:solidFill>
                  <a:srgbClr val="006600"/>
                </a:solidFill>
              </a:rPr>
              <a:t>1</a:t>
            </a:r>
            <a:r>
              <a:rPr lang="en-US" altLang="zh-CN" sz="1800" dirty="0">
                <a:solidFill>
                  <a:schemeClr val="folHlink"/>
                </a:solidFill>
              </a:rPr>
              <a:t> </a:t>
            </a:r>
            <a:endParaRPr lang="en-US" altLang="zh-CN" sz="1800" dirty="0">
              <a:solidFill>
                <a:schemeClr val="folHlink"/>
              </a:solidFill>
            </a:endParaRPr>
          </a:p>
        </p:txBody>
      </p:sp>
      <p:sp>
        <p:nvSpPr>
          <p:cNvPr id="8247" name="Rectangle 55"/>
          <p:cNvSpPr/>
          <p:nvPr/>
        </p:nvSpPr>
        <p:spPr>
          <a:xfrm>
            <a:off x="4614863" y="5411788"/>
            <a:ext cx="19812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>
                <a:solidFill>
                  <a:srgbClr val="006600"/>
                </a:solidFill>
              </a:rPr>
              <a:t>1</a:t>
            </a:r>
            <a:r>
              <a:rPr lang="en-US" altLang="zh-CN" sz="1800" dirty="0">
                <a:solidFill>
                  <a:schemeClr val="folHlink"/>
                </a:solidFill>
              </a:rPr>
              <a:t> </a:t>
            </a:r>
            <a:endParaRPr lang="en-US" altLang="zh-CN" sz="1800" dirty="0">
              <a:solidFill>
                <a:schemeClr val="folHlink"/>
              </a:solidFill>
            </a:endParaRPr>
          </a:p>
        </p:txBody>
      </p:sp>
      <p:sp>
        <p:nvSpPr>
          <p:cNvPr id="8248" name="Rectangle 56"/>
          <p:cNvSpPr/>
          <p:nvPr/>
        </p:nvSpPr>
        <p:spPr>
          <a:xfrm>
            <a:off x="576263" y="5411788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1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8249" name="Rectangle 57"/>
          <p:cNvSpPr/>
          <p:nvPr/>
        </p:nvSpPr>
        <p:spPr>
          <a:xfrm>
            <a:off x="6596063" y="4894263"/>
            <a:ext cx="19050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0</a:t>
            </a:r>
            <a:r>
              <a:rPr lang="en-US" altLang="zh-CN" sz="1800" dirty="0"/>
              <a:t> </a:t>
            </a:r>
            <a:endParaRPr lang="en-US" altLang="zh-CN" sz="1800" dirty="0">
              <a:solidFill>
                <a:schemeClr val="folHlink"/>
              </a:solidFill>
            </a:endParaRPr>
          </a:p>
        </p:txBody>
      </p:sp>
      <p:sp>
        <p:nvSpPr>
          <p:cNvPr id="8250" name="Rectangle 58"/>
          <p:cNvSpPr/>
          <p:nvPr/>
        </p:nvSpPr>
        <p:spPr>
          <a:xfrm>
            <a:off x="4614863" y="4894263"/>
            <a:ext cx="19812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0</a:t>
            </a:r>
            <a:r>
              <a:rPr lang="en-US" altLang="zh-CN" sz="1800" dirty="0"/>
              <a:t> </a:t>
            </a:r>
            <a:endParaRPr lang="en-US" altLang="zh-CN" sz="1800" dirty="0">
              <a:solidFill>
                <a:schemeClr val="folHlink"/>
              </a:solidFill>
            </a:endParaRPr>
          </a:p>
        </p:txBody>
      </p:sp>
      <p:sp>
        <p:nvSpPr>
          <p:cNvPr id="8251" name="Rectangle 59"/>
          <p:cNvSpPr/>
          <p:nvPr/>
        </p:nvSpPr>
        <p:spPr>
          <a:xfrm>
            <a:off x="576263" y="4894263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1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8252" name="Rectangle 60"/>
          <p:cNvSpPr/>
          <p:nvPr/>
        </p:nvSpPr>
        <p:spPr>
          <a:xfrm>
            <a:off x="6596063" y="4376738"/>
            <a:ext cx="19050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>
                <a:solidFill>
                  <a:srgbClr val="006600"/>
                </a:solidFill>
              </a:rPr>
              <a:t>1</a:t>
            </a:r>
            <a:r>
              <a:rPr lang="en-US" altLang="zh-CN" sz="1800" dirty="0">
                <a:solidFill>
                  <a:schemeClr val="folHlink"/>
                </a:solidFill>
              </a:rPr>
              <a:t> </a:t>
            </a:r>
            <a:endParaRPr lang="en-US" altLang="zh-CN" sz="1800" dirty="0">
              <a:solidFill>
                <a:schemeClr val="folHlink"/>
              </a:solidFill>
            </a:endParaRPr>
          </a:p>
        </p:txBody>
      </p:sp>
      <p:sp>
        <p:nvSpPr>
          <p:cNvPr id="8253" name="Rectangle 61"/>
          <p:cNvSpPr/>
          <p:nvPr/>
        </p:nvSpPr>
        <p:spPr>
          <a:xfrm>
            <a:off x="4614863" y="4376738"/>
            <a:ext cx="19812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>
                <a:solidFill>
                  <a:srgbClr val="006600"/>
                </a:solidFill>
              </a:rPr>
              <a:t>1</a:t>
            </a:r>
            <a:r>
              <a:rPr lang="en-US" altLang="zh-CN" sz="1800" dirty="0">
                <a:solidFill>
                  <a:schemeClr val="folHlink"/>
                </a:solidFill>
              </a:rPr>
              <a:t> </a:t>
            </a:r>
            <a:endParaRPr lang="en-US" altLang="zh-CN" sz="1800" dirty="0">
              <a:solidFill>
                <a:schemeClr val="folHlink"/>
              </a:solidFill>
            </a:endParaRPr>
          </a:p>
        </p:txBody>
      </p:sp>
      <p:sp>
        <p:nvSpPr>
          <p:cNvPr id="8254" name="Rectangle 62"/>
          <p:cNvSpPr/>
          <p:nvPr/>
        </p:nvSpPr>
        <p:spPr>
          <a:xfrm>
            <a:off x="576263" y="4376738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1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8255" name="Rectangle 63"/>
          <p:cNvSpPr/>
          <p:nvPr/>
        </p:nvSpPr>
        <p:spPr>
          <a:xfrm>
            <a:off x="6596063" y="1271588"/>
            <a:ext cx="19050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800" b="0" dirty="0">
                <a:ea typeface="黑体" panose="02010609060101010101" pitchFamily="49" charset="-122"/>
              </a:rPr>
              <a:t>p</a:t>
            </a:r>
            <a:r>
              <a:rPr lang="en-US" altLang="zh-CN" sz="2800" b="0" dirty="0">
                <a:latin typeface="宋体" panose="02010600030101010101" pitchFamily="2" charset="-122"/>
              </a:rPr>
              <a:t>∧</a:t>
            </a:r>
            <a:r>
              <a:rPr lang="en-US" altLang="zh-CN" sz="2800" b="0" dirty="0"/>
              <a:t>q</a:t>
            </a:r>
            <a:r>
              <a:rPr lang="en-US" altLang="zh-CN" sz="2400" dirty="0">
                <a:sym typeface="Symbol" panose="05050102010706020507" pitchFamily="18" charset="2"/>
              </a:rPr>
              <a:t>) </a:t>
            </a:r>
            <a:r>
              <a:rPr lang="en-US" altLang="zh-CN" sz="2800" b="0" dirty="0">
                <a:ea typeface="黑体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ym typeface="Symbol" panose="05050102010706020507" pitchFamily="18" charset="2"/>
              </a:rPr>
              <a:t>  </a:t>
            </a:r>
            <a:r>
              <a:rPr lang="en-US" altLang="zh-CN" sz="2800" b="0" dirty="0"/>
              <a:t>r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8256" name="Rectangle 64"/>
          <p:cNvSpPr/>
          <p:nvPr/>
        </p:nvSpPr>
        <p:spPr>
          <a:xfrm>
            <a:off x="4614863" y="1271588"/>
            <a:ext cx="19812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>
                <a:ea typeface="黑体" panose="02010609060101010101" pitchFamily="49" charset="-122"/>
              </a:rPr>
              <a:t>p</a:t>
            </a:r>
            <a:r>
              <a:rPr lang="en-US" altLang="zh-CN" sz="2400" dirty="0"/>
              <a:t> </a:t>
            </a:r>
            <a:r>
              <a:rPr lang="en-US" altLang="zh-CN" sz="2800" b="0" dirty="0">
                <a:ea typeface="黑体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800" b="0" dirty="0"/>
              <a:t>q</a:t>
            </a:r>
            <a:r>
              <a:rPr lang="en-US" altLang="zh-CN" sz="2800" b="0" dirty="0">
                <a:ea typeface="黑体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800" b="0" dirty="0"/>
              <a:t>r</a:t>
            </a:r>
            <a:r>
              <a:rPr lang="en-US" altLang="zh-CN" sz="2400" dirty="0">
                <a:sym typeface="Symbol" panose="05050102010706020507" pitchFamily="18" charset="2"/>
              </a:rPr>
              <a:t> )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8257" name="Rectangle 65"/>
          <p:cNvSpPr/>
          <p:nvPr/>
        </p:nvSpPr>
        <p:spPr>
          <a:xfrm>
            <a:off x="576263" y="1271588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>
                <a:ea typeface="黑体" panose="02010609060101010101" pitchFamily="49" charset="-122"/>
              </a:rPr>
              <a:t>p</a:t>
            </a:r>
            <a:endParaRPr lang="en-US" altLang="zh-CN" sz="2800" b="0" dirty="0">
              <a:ea typeface="黑体" panose="02010609060101010101" pitchFamily="49" charset="-122"/>
            </a:endParaRPr>
          </a:p>
        </p:txBody>
      </p:sp>
      <p:sp>
        <p:nvSpPr>
          <p:cNvPr id="8258" name="Line 66"/>
          <p:cNvSpPr/>
          <p:nvPr/>
        </p:nvSpPr>
        <p:spPr>
          <a:xfrm>
            <a:off x="576263" y="1789113"/>
            <a:ext cx="7924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59" name="Line 67"/>
          <p:cNvSpPr/>
          <p:nvPr/>
        </p:nvSpPr>
        <p:spPr>
          <a:xfrm>
            <a:off x="576263" y="4894263"/>
            <a:ext cx="7924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60" name="Line 68"/>
          <p:cNvSpPr/>
          <p:nvPr/>
        </p:nvSpPr>
        <p:spPr>
          <a:xfrm>
            <a:off x="576263" y="5411788"/>
            <a:ext cx="7924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61" name="Line 69"/>
          <p:cNvSpPr/>
          <p:nvPr/>
        </p:nvSpPr>
        <p:spPr>
          <a:xfrm>
            <a:off x="576263" y="5929313"/>
            <a:ext cx="79248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62" name="Line 70"/>
          <p:cNvSpPr/>
          <p:nvPr/>
        </p:nvSpPr>
        <p:spPr>
          <a:xfrm>
            <a:off x="576263" y="1271588"/>
            <a:ext cx="0" cy="465772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63" name="Line 71"/>
          <p:cNvSpPr/>
          <p:nvPr/>
        </p:nvSpPr>
        <p:spPr>
          <a:xfrm>
            <a:off x="1185863" y="1271588"/>
            <a:ext cx="0" cy="46577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64" name="Line 72"/>
          <p:cNvSpPr/>
          <p:nvPr/>
        </p:nvSpPr>
        <p:spPr>
          <a:xfrm>
            <a:off x="6596063" y="1271588"/>
            <a:ext cx="0" cy="46577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65" name="Line 73"/>
          <p:cNvSpPr/>
          <p:nvPr/>
        </p:nvSpPr>
        <p:spPr>
          <a:xfrm>
            <a:off x="8501063" y="1271588"/>
            <a:ext cx="0" cy="465772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66" name="Line 77"/>
          <p:cNvSpPr/>
          <p:nvPr/>
        </p:nvSpPr>
        <p:spPr>
          <a:xfrm>
            <a:off x="576263" y="4376738"/>
            <a:ext cx="7924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67" name="Line 78"/>
          <p:cNvSpPr/>
          <p:nvPr/>
        </p:nvSpPr>
        <p:spPr>
          <a:xfrm>
            <a:off x="1795463" y="1271588"/>
            <a:ext cx="0" cy="46577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68" name="Line 79"/>
          <p:cNvSpPr/>
          <p:nvPr/>
        </p:nvSpPr>
        <p:spPr>
          <a:xfrm>
            <a:off x="3471863" y="1271588"/>
            <a:ext cx="0" cy="46577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69" name="Line 80"/>
          <p:cNvSpPr/>
          <p:nvPr/>
        </p:nvSpPr>
        <p:spPr>
          <a:xfrm>
            <a:off x="2405063" y="1271588"/>
            <a:ext cx="0" cy="46577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70" name="Line 81"/>
          <p:cNvSpPr/>
          <p:nvPr/>
        </p:nvSpPr>
        <p:spPr>
          <a:xfrm>
            <a:off x="4614863" y="1271588"/>
            <a:ext cx="0" cy="46577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71" name="Line 82"/>
          <p:cNvSpPr/>
          <p:nvPr/>
        </p:nvSpPr>
        <p:spPr>
          <a:xfrm>
            <a:off x="576263" y="2306638"/>
            <a:ext cx="7924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72" name="Line 83"/>
          <p:cNvSpPr/>
          <p:nvPr/>
        </p:nvSpPr>
        <p:spPr>
          <a:xfrm>
            <a:off x="576263" y="2824163"/>
            <a:ext cx="7924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73" name="Line 84"/>
          <p:cNvSpPr/>
          <p:nvPr/>
        </p:nvSpPr>
        <p:spPr>
          <a:xfrm>
            <a:off x="576263" y="3341688"/>
            <a:ext cx="7924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74" name="Line 85"/>
          <p:cNvSpPr/>
          <p:nvPr/>
        </p:nvSpPr>
        <p:spPr>
          <a:xfrm>
            <a:off x="576263" y="3859213"/>
            <a:ext cx="7924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75" name="Rectangle 86"/>
          <p:cNvSpPr/>
          <p:nvPr/>
        </p:nvSpPr>
        <p:spPr>
          <a:xfrm>
            <a:off x="585788" y="6072188"/>
            <a:ext cx="77724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609600" lvl="0" indent="-609600" algn="just" eaLnBrk="1" hangingPunct="1">
              <a:buClr>
                <a:schemeClr val="folHlink"/>
              </a:buClr>
              <a:buSzPct val="70000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两个公式对任意赋值具有相同的真值。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276" name="矩形 88"/>
          <p:cNvSpPr/>
          <p:nvPr/>
        </p:nvSpPr>
        <p:spPr>
          <a:xfrm>
            <a:off x="642938" y="428625"/>
            <a:ext cx="50800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800" dirty="0">
                <a:latin typeface="宋体" panose="02010600030101010101" pitchFamily="2" charset="-122"/>
                <a:ea typeface="幼圆" panose="02010509060101010101" pitchFamily="49" charset="-122"/>
              </a:rPr>
              <a:t>p</a:t>
            </a:r>
            <a:r>
              <a:rPr lang="en-US" altLang="zh-CN" sz="2800" dirty="0">
                <a:latin typeface="宋体" panose="02010600030101010101" pitchFamily="2" charset="-122"/>
                <a:ea typeface="幼圆" panose="020105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宋体" panose="02010600030101010101" pitchFamily="2" charset="-122"/>
                <a:ea typeface="幼圆" panose="02010509060101010101" pitchFamily="49" charset="-122"/>
              </a:rPr>
              <a:t>(q</a:t>
            </a:r>
            <a:r>
              <a:rPr lang="en-US" altLang="zh-CN" sz="2800" dirty="0">
                <a:latin typeface="宋体" panose="02010600030101010101" pitchFamily="2" charset="-122"/>
                <a:ea typeface="幼圆" panose="020105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宋体" panose="02010600030101010101" pitchFamily="2" charset="-122"/>
                <a:ea typeface="幼圆" panose="02010509060101010101" pitchFamily="49" charset="-122"/>
              </a:rPr>
              <a:t>r)</a:t>
            </a:r>
            <a:r>
              <a:rPr lang="zh-CN" altLang="en-US" sz="2800" dirty="0">
                <a:latin typeface="宋体" panose="02010600030101010101" pitchFamily="2" charset="-122"/>
                <a:ea typeface="幼圆" panose="02010509060101010101" pitchFamily="49" charset="-122"/>
              </a:rPr>
              <a:t>、</a:t>
            </a:r>
            <a:r>
              <a:rPr lang="en-US" altLang="zh-CN" sz="2800" dirty="0">
                <a:latin typeface="宋体" panose="02010600030101010101" pitchFamily="2" charset="-122"/>
                <a:ea typeface="幼圆" panose="02010509060101010101" pitchFamily="49" charset="-122"/>
              </a:rPr>
              <a:t>(p</a:t>
            </a:r>
            <a:r>
              <a:rPr lang="en-US" altLang="zh-CN" sz="2800" dirty="0">
                <a:latin typeface="宋体" panose="02010600030101010101" pitchFamily="2" charset="-122"/>
                <a:ea typeface="幼圆" panose="02010509060101010101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宋体" panose="02010600030101010101" pitchFamily="2" charset="-122"/>
                <a:ea typeface="幼圆" panose="02010509060101010101" pitchFamily="49" charset="-122"/>
              </a:rPr>
              <a:t>q) </a:t>
            </a:r>
            <a:r>
              <a:rPr lang="en-US" altLang="zh-CN" sz="2800" dirty="0">
                <a:latin typeface="宋体" panose="02010600030101010101" pitchFamily="2" charset="-122"/>
                <a:ea typeface="幼圆" panose="020105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宋体" panose="02010600030101010101" pitchFamily="2" charset="-122"/>
                <a:ea typeface="幼圆" panose="02010509060101010101" pitchFamily="49" charset="-122"/>
              </a:rPr>
              <a:t>r</a:t>
            </a:r>
            <a:r>
              <a:rPr lang="zh-CN" altLang="en-US" sz="2800" dirty="0">
                <a:latin typeface="宋体" panose="02010600030101010101" pitchFamily="2" charset="-122"/>
                <a:ea typeface="幼圆" panose="02010509060101010101" pitchFamily="49" charset="-122"/>
              </a:rPr>
              <a:t>真值表</a:t>
            </a:r>
            <a:endParaRPr lang="zh-CN" altLang="en-US" sz="2800" dirty="0">
              <a:latin typeface="宋体" panose="02010600030101010101" pitchFamily="2" charset="-122"/>
              <a:ea typeface="幼圆" panose="02010509060101010101" pitchFamily="49" charset="-122"/>
            </a:endParaRPr>
          </a:p>
        </p:txBody>
      </p:sp>
      <p:cxnSp>
        <p:nvCxnSpPr>
          <p:cNvPr id="8277" name="直接连接符 90"/>
          <p:cNvCxnSpPr/>
          <p:nvPr/>
        </p:nvCxnSpPr>
        <p:spPr>
          <a:xfrm>
            <a:off x="571500" y="1247775"/>
            <a:ext cx="7929563" cy="1588"/>
          </a:xfrm>
          <a:prstGeom prst="line">
            <a:avLst/>
          </a:prstGeom>
          <a:ln w="254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27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4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zh-CN" sz="1200" b="0" dirty="0">
                <a:latin typeface="Arial Black" panose="020B0A04020102020204" pitchFamily="34" charset="0"/>
              </a:rPr>
            </a:fld>
            <a:endParaRPr lang="en-US" altLang="zh-CN" sz="1200" b="0" dirty="0">
              <a:latin typeface="Arial Black" panose="020B0A04020102020204" pitchFamily="34" charset="0"/>
            </a:endParaRPr>
          </a:p>
        </p:txBody>
      </p:sp>
      <p:sp>
        <p:nvSpPr>
          <p:cNvPr id="9219" name="Rectangle 3"/>
          <p:cNvSpPr/>
          <p:nvPr/>
        </p:nvSpPr>
        <p:spPr>
          <a:xfrm>
            <a:off x="6596063" y="3341688"/>
            <a:ext cx="19050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>
                <a:solidFill>
                  <a:srgbClr val="006600"/>
                </a:solidFill>
              </a:rPr>
              <a:t>1</a:t>
            </a:r>
            <a:r>
              <a:rPr lang="en-US" altLang="zh-CN" sz="1800" dirty="0">
                <a:solidFill>
                  <a:schemeClr val="folHlink"/>
                </a:solidFill>
              </a:rPr>
              <a:t> </a:t>
            </a:r>
            <a:endParaRPr lang="en-US" altLang="zh-CN" sz="1800" dirty="0">
              <a:solidFill>
                <a:schemeClr val="folHlink"/>
              </a:solidFill>
            </a:endParaRPr>
          </a:p>
        </p:txBody>
      </p:sp>
      <p:sp>
        <p:nvSpPr>
          <p:cNvPr id="9220" name="Rectangle 4"/>
          <p:cNvSpPr/>
          <p:nvPr/>
        </p:nvSpPr>
        <p:spPr>
          <a:xfrm>
            <a:off x="4614863" y="3341688"/>
            <a:ext cx="19812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>
                <a:solidFill>
                  <a:srgbClr val="006600"/>
                </a:solidFill>
              </a:rPr>
              <a:t>1</a:t>
            </a:r>
            <a:r>
              <a:rPr lang="en-US" altLang="zh-CN" sz="1800" dirty="0">
                <a:solidFill>
                  <a:schemeClr val="folHlink"/>
                </a:solidFill>
              </a:rPr>
              <a:t> </a:t>
            </a:r>
            <a:endParaRPr lang="en-US" altLang="zh-CN" sz="1800" dirty="0">
              <a:solidFill>
                <a:schemeClr val="folHlink"/>
              </a:solidFill>
            </a:endParaRPr>
          </a:p>
        </p:txBody>
      </p:sp>
      <p:sp>
        <p:nvSpPr>
          <p:cNvPr id="9221" name="Rectangle 5"/>
          <p:cNvSpPr/>
          <p:nvPr/>
        </p:nvSpPr>
        <p:spPr>
          <a:xfrm>
            <a:off x="3471863" y="3341688"/>
            <a:ext cx="11430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1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9222" name="Rectangle 6"/>
          <p:cNvSpPr/>
          <p:nvPr/>
        </p:nvSpPr>
        <p:spPr>
          <a:xfrm>
            <a:off x="2405063" y="3341688"/>
            <a:ext cx="10668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1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9223" name="Rectangle 7"/>
          <p:cNvSpPr/>
          <p:nvPr/>
        </p:nvSpPr>
        <p:spPr>
          <a:xfrm>
            <a:off x="1795463" y="3341688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1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9224" name="Rectangle 8"/>
          <p:cNvSpPr/>
          <p:nvPr/>
        </p:nvSpPr>
        <p:spPr>
          <a:xfrm>
            <a:off x="1185863" y="3341688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1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9225" name="Rectangle 9"/>
          <p:cNvSpPr/>
          <p:nvPr/>
        </p:nvSpPr>
        <p:spPr>
          <a:xfrm>
            <a:off x="576263" y="3341688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0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9226" name="Rectangle 10"/>
          <p:cNvSpPr/>
          <p:nvPr/>
        </p:nvSpPr>
        <p:spPr>
          <a:xfrm>
            <a:off x="6596063" y="2824163"/>
            <a:ext cx="19050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>
                <a:solidFill>
                  <a:srgbClr val="006600"/>
                </a:solidFill>
              </a:rPr>
              <a:t>0</a:t>
            </a:r>
            <a:endParaRPr lang="en-US" altLang="zh-CN" sz="1800" dirty="0">
              <a:solidFill>
                <a:schemeClr val="folHlink"/>
              </a:solidFill>
            </a:endParaRPr>
          </a:p>
        </p:txBody>
      </p:sp>
      <p:sp>
        <p:nvSpPr>
          <p:cNvPr id="9227" name="Rectangle 11"/>
          <p:cNvSpPr/>
          <p:nvPr/>
        </p:nvSpPr>
        <p:spPr>
          <a:xfrm>
            <a:off x="4614863" y="2824163"/>
            <a:ext cx="19812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>
                <a:solidFill>
                  <a:srgbClr val="006600"/>
                </a:solidFill>
              </a:rPr>
              <a:t>1</a:t>
            </a:r>
            <a:r>
              <a:rPr lang="en-US" altLang="zh-CN" sz="1800" dirty="0">
                <a:solidFill>
                  <a:schemeClr val="folHlink"/>
                </a:solidFill>
              </a:rPr>
              <a:t> </a:t>
            </a:r>
            <a:endParaRPr lang="en-US" altLang="zh-CN" sz="1800" dirty="0">
              <a:solidFill>
                <a:schemeClr val="folHlink"/>
              </a:solidFill>
            </a:endParaRPr>
          </a:p>
        </p:txBody>
      </p:sp>
      <p:sp>
        <p:nvSpPr>
          <p:cNvPr id="9228" name="Rectangle 12"/>
          <p:cNvSpPr/>
          <p:nvPr/>
        </p:nvSpPr>
        <p:spPr>
          <a:xfrm>
            <a:off x="3471863" y="2824163"/>
            <a:ext cx="11430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0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9229" name="Rectangle 13"/>
          <p:cNvSpPr/>
          <p:nvPr/>
        </p:nvSpPr>
        <p:spPr>
          <a:xfrm>
            <a:off x="2405063" y="2824163"/>
            <a:ext cx="10668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1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9230" name="Rectangle 14"/>
          <p:cNvSpPr/>
          <p:nvPr/>
        </p:nvSpPr>
        <p:spPr>
          <a:xfrm>
            <a:off x="1795463" y="2824163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0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9231" name="Rectangle 15"/>
          <p:cNvSpPr/>
          <p:nvPr/>
        </p:nvSpPr>
        <p:spPr>
          <a:xfrm>
            <a:off x="1185863" y="2824163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1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9232" name="Rectangle 16"/>
          <p:cNvSpPr/>
          <p:nvPr/>
        </p:nvSpPr>
        <p:spPr>
          <a:xfrm>
            <a:off x="576263" y="2824163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0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9233" name="Rectangle 17"/>
          <p:cNvSpPr/>
          <p:nvPr/>
        </p:nvSpPr>
        <p:spPr>
          <a:xfrm>
            <a:off x="6596063" y="2306638"/>
            <a:ext cx="19050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>
                <a:solidFill>
                  <a:srgbClr val="006600"/>
                </a:solidFill>
              </a:rPr>
              <a:t>1</a:t>
            </a:r>
            <a:r>
              <a:rPr lang="en-US" altLang="zh-CN" sz="1800" dirty="0">
                <a:solidFill>
                  <a:schemeClr val="folHlink"/>
                </a:solidFill>
              </a:rPr>
              <a:t> </a:t>
            </a:r>
            <a:endParaRPr lang="en-US" altLang="zh-CN" sz="1800" dirty="0">
              <a:solidFill>
                <a:schemeClr val="folHlink"/>
              </a:solidFill>
            </a:endParaRPr>
          </a:p>
        </p:txBody>
      </p:sp>
      <p:sp>
        <p:nvSpPr>
          <p:cNvPr id="9234" name="Rectangle 18"/>
          <p:cNvSpPr/>
          <p:nvPr/>
        </p:nvSpPr>
        <p:spPr>
          <a:xfrm>
            <a:off x="4614863" y="2306638"/>
            <a:ext cx="19812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>
                <a:solidFill>
                  <a:srgbClr val="006600"/>
                </a:solidFill>
              </a:rPr>
              <a:t>1</a:t>
            </a:r>
            <a:r>
              <a:rPr lang="en-US" altLang="zh-CN" sz="1800" dirty="0">
                <a:solidFill>
                  <a:schemeClr val="folHlink"/>
                </a:solidFill>
              </a:rPr>
              <a:t> </a:t>
            </a:r>
            <a:endParaRPr lang="en-US" altLang="zh-CN" sz="1800" dirty="0">
              <a:solidFill>
                <a:schemeClr val="folHlink"/>
              </a:solidFill>
            </a:endParaRPr>
          </a:p>
        </p:txBody>
      </p:sp>
      <p:sp>
        <p:nvSpPr>
          <p:cNvPr id="9235" name="Rectangle 19"/>
          <p:cNvSpPr/>
          <p:nvPr/>
        </p:nvSpPr>
        <p:spPr>
          <a:xfrm>
            <a:off x="3471863" y="2306638"/>
            <a:ext cx="11430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1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9236" name="Rectangle 20"/>
          <p:cNvSpPr/>
          <p:nvPr/>
        </p:nvSpPr>
        <p:spPr>
          <a:xfrm>
            <a:off x="2405063" y="2306638"/>
            <a:ext cx="10668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1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9237" name="Rectangle 21"/>
          <p:cNvSpPr/>
          <p:nvPr/>
        </p:nvSpPr>
        <p:spPr>
          <a:xfrm>
            <a:off x="1795463" y="2306638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1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9238" name="Rectangle 22"/>
          <p:cNvSpPr/>
          <p:nvPr/>
        </p:nvSpPr>
        <p:spPr>
          <a:xfrm>
            <a:off x="1185863" y="2306638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0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9239" name="Rectangle 23"/>
          <p:cNvSpPr/>
          <p:nvPr/>
        </p:nvSpPr>
        <p:spPr>
          <a:xfrm>
            <a:off x="576263" y="2306638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0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9240" name="Rectangle 24"/>
          <p:cNvSpPr/>
          <p:nvPr/>
        </p:nvSpPr>
        <p:spPr>
          <a:xfrm>
            <a:off x="6596063" y="1789113"/>
            <a:ext cx="19050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>
                <a:solidFill>
                  <a:srgbClr val="006600"/>
                </a:solidFill>
              </a:rPr>
              <a:t>0</a:t>
            </a:r>
            <a:endParaRPr lang="en-US" altLang="zh-CN" sz="1800" dirty="0">
              <a:solidFill>
                <a:srgbClr val="006600"/>
              </a:solidFill>
            </a:endParaRPr>
          </a:p>
        </p:txBody>
      </p:sp>
      <p:sp>
        <p:nvSpPr>
          <p:cNvPr id="9241" name="Rectangle 25"/>
          <p:cNvSpPr/>
          <p:nvPr/>
        </p:nvSpPr>
        <p:spPr>
          <a:xfrm>
            <a:off x="4614863" y="1789113"/>
            <a:ext cx="19812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>
                <a:solidFill>
                  <a:srgbClr val="006600"/>
                </a:solidFill>
              </a:rPr>
              <a:t>1</a:t>
            </a:r>
            <a:endParaRPr lang="en-US" altLang="zh-CN" sz="2800" b="0" dirty="0">
              <a:solidFill>
                <a:srgbClr val="006600"/>
              </a:solidFill>
            </a:endParaRPr>
          </a:p>
        </p:txBody>
      </p:sp>
      <p:sp>
        <p:nvSpPr>
          <p:cNvPr id="9242" name="Rectangle 26"/>
          <p:cNvSpPr/>
          <p:nvPr/>
        </p:nvSpPr>
        <p:spPr>
          <a:xfrm>
            <a:off x="3471863" y="1789113"/>
            <a:ext cx="11430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1</a:t>
            </a:r>
            <a:endParaRPr lang="en-US" altLang="zh-CN" sz="2800" b="0" dirty="0"/>
          </a:p>
        </p:txBody>
      </p:sp>
      <p:sp>
        <p:nvSpPr>
          <p:cNvPr id="9243" name="Rectangle 27"/>
          <p:cNvSpPr/>
          <p:nvPr/>
        </p:nvSpPr>
        <p:spPr>
          <a:xfrm>
            <a:off x="2405063" y="1789113"/>
            <a:ext cx="10668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1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9244" name="Rectangle 28"/>
          <p:cNvSpPr/>
          <p:nvPr/>
        </p:nvSpPr>
        <p:spPr>
          <a:xfrm>
            <a:off x="1795463" y="1789113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0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9245" name="Rectangle 29"/>
          <p:cNvSpPr/>
          <p:nvPr/>
        </p:nvSpPr>
        <p:spPr>
          <a:xfrm>
            <a:off x="1185863" y="1789113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0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9246" name="Rectangle 30"/>
          <p:cNvSpPr/>
          <p:nvPr/>
        </p:nvSpPr>
        <p:spPr>
          <a:xfrm>
            <a:off x="576263" y="1789113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0</a:t>
            </a:r>
            <a:endParaRPr lang="en-US" altLang="zh-CN" sz="2800" b="0" dirty="0"/>
          </a:p>
        </p:txBody>
      </p:sp>
      <p:sp>
        <p:nvSpPr>
          <p:cNvPr id="9247" name="Rectangle 31"/>
          <p:cNvSpPr/>
          <p:nvPr/>
        </p:nvSpPr>
        <p:spPr>
          <a:xfrm>
            <a:off x="3471863" y="5411788"/>
            <a:ext cx="11430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1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9248" name="Rectangle 32"/>
          <p:cNvSpPr/>
          <p:nvPr/>
        </p:nvSpPr>
        <p:spPr>
          <a:xfrm>
            <a:off x="3471863" y="4894263"/>
            <a:ext cx="11430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0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9249" name="Rectangle 33"/>
          <p:cNvSpPr/>
          <p:nvPr/>
        </p:nvSpPr>
        <p:spPr>
          <a:xfrm>
            <a:off x="3471863" y="4376738"/>
            <a:ext cx="11430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1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9250" name="Rectangle 34"/>
          <p:cNvSpPr/>
          <p:nvPr/>
        </p:nvSpPr>
        <p:spPr>
          <a:xfrm>
            <a:off x="3471863" y="3859213"/>
            <a:ext cx="11430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1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9251" name="Rectangle 35"/>
          <p:cNvSpPr/>
          <p:nvPr/>
        </p:nvSpPr>
        <p:spPr>
          <a:xfrm>
            <a:off x="3471863" y="1271588"/>
            <a:ext cx="11430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q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r>
              <a:rPr lang="en-US" altLang="zh-CN" sz="2800" b="0" dirty="0">
                <a:ea typeface="黑体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sym typeface="Symbol" panose="05050102010706020507" pitchFamily="18" charset="2"/>
              </a:rPr>
              <a:t>  </a:t>
            </a:r>
            <a:r>
              <a:rPr lang="en-US" altLang="zh-CN" sz="2800" b="0" dirty="0"/>
              <a:t>r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endParaRPr lang="en-US" altLang="zh-CN" sz="1800" dirty="0">
              <a:sym typeface="Symbol" panose="05050102010706020507" pitchFamily="18" charset="2"/>
            </a:endParaRPr>
          </a:p>
        </p:txBody>
      </p:sp>
      <p:sp>
        <p:nvSpPr>
          <p:cNvPr id="9252" name="Rectangle 36"/>
          <p:cNvSpPr/>
          <p:nvPr/>
        </p:nvSpPr>
        <p:spPr>
          <a:xfrm>
            <a:off x="1795463" y="5411788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1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9253" name="Rectangle 37"/>
          <p:cNvSpPr/>
          <p:nvPr/>
        </p:nvSpPr>
        <p:spPr>
          <a:xfrm>
            <a:off x="1795463" y="4894263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0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9254" name="Rectangle 38"/>
          <p:cNvSpPr/>
          <p:nvPr/>
        </p:nvSpPr>
        <p:spPr>
          <a:xfrm>
            <a:off x="1795463" y="4376738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1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9255" name="Rectangle 39"/>
          <p:cNvSpPr/>
          <p:nvPr/>
        </p:nvSpPr>
        <p:spPr>
          <a:xfrm>
            <a:off x="1795463" y="3859213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0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9256" name="Rectangle 40"/>
          <p:cNvSpPr/>
          <p:nvPr/>
        </p:nvSpPr>
        <p:spPr>
          <a:xfrm>
            <a:off x="1795463" y="1271588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r</a:t>
            </a:r>
            <a:endParaRPr lang="en-US" altLang="zh-CN" sz="2800" b="0" dirty="0"/>
          </a:p>
        </p:txBody>
      </p:sp>
      <p:sp>
        <p:nvSpPr>
          <p:cNvPr id="9257" name="Rectangle 41"/>
          <p:cNvSpPr/>
          <p:nvPr/>
        </p:nvSpPr>
        <p:spPr>
          <a:xfrm>
            <a:off x="2405063" y="5411788"/>
            <a:ext cx="10668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1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9258" name="Rectangle 42"/>
          <p:cNvSpPr/>
          <p:nvPr/>
        </p:nvSpPr>
        <p:spPr>
          <a:xfrm>
            <a:off x="2405063" y="4894263"/>
            <a:ext cx="10668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1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9259" name="Rectangle 43"/>
          <p:cNvSpPr/>
          <p:nvPr/>
        </p:nvSpPr>
        <p:spPr>
          <a:xfrm>
            <a:off x="2405063" y="4376738"/>
            <a:ext cx="10668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0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9260" name="Rectangle 44"/>
          <p:cNvSpPr/>
          <p:nvPr/>
        </p:nvSpPr>
        <p:spPr>
          <a:xfrm>
            <a:off x="2405063" y="3859213"/>
            <a:ext cx="10668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0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9261" name="Rectangle 45"/>
          <p:cNvSpPr/>
          <p:nvPr/>
        </p:nvSpPr>
        <p:spPr>
          <a:xfrm>
            <a:off x="2405063" y="1271588"/>
            <a:ext cx="10668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>
                <a:ea typeface="黑体" panose="02010609060101010101" pitchFamily="49" charset="-122"/>
              </a:rPr>
              <a:t>p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b="0" dirty="0"/>
              <a:t>q</a:t>
            </a:r>
            <a:endParaRPr lang="en-US" altLang="zh-CN" sz="1800" dirty="0">
              <a:latin typeface="宋体" panose="02010600030101010101" pitchFamily="2" charset="-122"/>
            </a:endParaRPr>
          </a:p>
        </p:txBody>
      </p:sp>
      <p:sp>
        <p:nvSpPr>
          <p:cNvPr id="9262" name="Rectangle 46"/>
          <p:cNvSpPr/>
          <p:nvPr/>
        </p:nvSpPr>
        <p:spPr>
          <a:xfrm>
            <a:off x="1185863" y="5411788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1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9263" name="Rectangle 47"/>
          <p:cNvSpPr/>
          <p:nvPr/>
        </p:nvSpPr>
        <p:spPr>
          <a:xfrm>
            <a:off x="1185863" y="4894263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1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9264" name="Rectangle 48"/>
          <p:cNvSpPr/>
          <p:nvPr/>
        </p:nvSpPr>
        <p:spPr>
          <a:xfrm>
            <a:off x="1185863" y="4376738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0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9265" name="Rectangle 49"/>
          <p:cNvSpPr/>
          <p:nvPr/>
        </p:nvSpPr>
        <p:spPr>
          <a:xfrm>
            <a:off x="1185863" y="3859213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0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9266" name="Rectangle 50"/>
          <p:cNvSpPr/>
          <p:nvPr/>
        </p:nvSpPr>
        <p:spPr>
          <a:xfrm>
            <a:off x="1185863" y="1271588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q</a:t>
            </a:r>
            <a:endParaRPr lang="en-US" altLang="zh-CN" sz="2800" b="0" dirty="0"/>
          </a:p>
        </p:txBody>
      </p:sp>
      <p:sp>
        <p:nvSpPr>
          <p:cNvPr id="9267" name="Rectangle 51"/>
          <p:cNvSpPr/>
          <p:nvPr/>
        </p:nvSpPr>
        <p:spPr>
          <a:xfrm>
            <a:off x="6596063" y="3859213"/>
            <a:ext cx="19050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>
                <a:solidFill>
                  <a:srgbClr val="006600"/>
                </a:solidFill>
              </a:rPr>
              <a:t>1</a:t>
            </a:r>
            <a:r>
              <a:rPr lang="en-US" altLang="zh-CN" sz="1800" dirty="0">
                <a:solidFill>
                  <a:schemeClr val="folHlink"/>
                </a:solidFill>
              </a:rPr>
              <a:t> </a:t>
            </a:r>
            <a:endParaRPr lang="en-US" altLang="zh-CN" sz="1800" dirty="0">
              <a:solidFill>
                <a:schemeClr val="folHlink"/>
              </a:solidFill>
            </a:endParaRPr>
          </a:p>
        </p:txBody>
      </p:sp>
      <p:sp>
        <p:nvSpPr>
          <p:cNvPr id="9268" name="Rectangle 52"/>
          <p:cNvSpPr/>
          <p:nvPr/>
        </p:nvSpPr>
        <p:spPr>
          <a:xfrm>
            <a:off x="4614863" y="3859213"/>
            <a:ext cx="19812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>
                <a:solidFill>
                  <a:srgbClr val="006600"/>
                </a:solidFill>
              </a:rPr>
              <a:t>1</a:t>
            </a:r>
            <a:r>
              <a:rPr lang="en-US" altLang="zh-CN" sz="1800" dirty="0">
                <a:solidFill>
                  <a:srgbClr val="006600"/>
                </a:solidFill>
              </a:rPr>
              <a:t> </a:t>
            </a:r>
            <a:endParaRPr lang="en-US" altLang="zh-CN" sz="1800" dirty="0">
              <a:solidFill>
                <a:srgbClr val="006600"/>
              </a:solidFill>
            </a:endParaRPr>
          </a:p>
        </p:txBody>
      </p:sp>
      <p:sp>
        <p:nvSpPr>
          <p:cNvPr id="9269" name="Rectangle 53"/>
          <p:cNvSpPr/>
          <p:nvPr/>
        </p:nvSpPr>
        <p:spPr>
          <a:xfrm>
            <a:off x="576263" y="3859213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1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9270" name="Rectangle 54"/>
          <p:cNvSpPr/>
          <p:nvPr/>
        </p:nvSpPr>
        <p:spPr>
          <a:xfrm>
            <a:off x="6596063" y="5411788"/>
            <a:ext cx="19050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>
                <a:solidFill>
                  <a:srgbClr val="006600"/>
                </a:solidFill>
              </a:rPr>
              <a:t>1</a:t>
            </a:r>
            <a:r>
              <a:rPr lang="en-US" altLang="zh-CN" sz="1800" dirty="0">
                <a:solidFill>
                  <a:schemeClr val="folHlink"/>
                </a:solidFill>
              </a:rPr>
              <a:t> </a:t>
            </a:r>
            <a:endParaRPr lang="en-US" altLang="zh-CN" sz="1800" dirty="0">
              <a:solidFill>
                <a:schemeClr val="folHlink"/>
              </a:solidFill>
            </a:endParaRPr>
          </a:p>
        </p:txBody>
      </p:sp>
      <p:sp>
        <p:nvSpPr>
          <p:cNvPr id="9271" name="Rectangle 55"/>
          <p:cNvSpPr/>
          <p:nvPr/>
        </p:nvSpPr>
        <p:spPr>
          <a:xfrm>
            <a:off x="4614863" y="5411788"/>
            <a:ext cx="19812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>
                <a:solidFill>
                  <a:srgbClr val="006600"/>
                </a:solidFill>
              </a:rPr>
              <a:t>1</a:t>
            </a:r>
            <a:r>
              <a:rPr lang="en-US" altLang="zh-CN" sz="1800" dirty="0">
                <a:solidFill>
                  <a:schemeClr val="folHlink"/>
                </a:solidFill>
              </a:rPr>
              <a:t> </a:t>
            </a:r>
            <a:endParaRPr lang="en-US" altLang="zh-CN" sz="1800" dirty="0">
              <a:solidFill>
                <a:schemeClr val="folHlink"/>
              </a:solidFill>
            </a:endParaRPr>
          </a:p>
        </p:txBody>
      </p:sp>
      <p:sp>
        <p:nvSpPr>
          <p:cNvPr id="9272" name="Rectangle 56"/>
          <p:cNvSpPr/>
          <p:nvPr/>
        </p:nvSpPr>
        <p:spPr>
          <a:xfrm>
            <a:off x="576263" y="5411788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1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9273" name="Rectangle 57"/>
          <p:cNvSpPr/>
          <p:nvPr/>
        </p:nvSpPr>
        <p:spPr>
          <a:xfrm>
            <a:off x="6596063" y="4894263"/>
            <a:ext cx="19050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0</a:t>
            </a:r>
            <a:r>
              <a:rPr lang="en-US" altLang="zh-CN" sz="1800" dirty="0"/>
              <a:t> </a:t>
            </a:r>
            <a:endParaRPr lang="en-US" altLang="zh-CN" sz="1800" dirty="0">
              <a:solidFill>
                <a:schemeClr val="folHlink"/>
              </a:solidFill>
            </a:endParaRPr>
          </a:p>
        </p:txBody>
      </p:sp>
      <p:sp>
        <p:nvSpPr>
          <p:cNvPr id="9274" name="Rectangle 58"/>
          <p:cNvSpPr/>
          <p:nvPr/>
        </p:nvSpPr>
        <p:spPr>
          <a:xfrm>
            <a:off x="4614863" y="4894263"/>
            <a:ext cx="19812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0</a:t>
            </a:r>
            <a:r>
              <a:rPr lang="en-US" altLang="zh-CN" sz="1800" dirty="0"/>
              <a:t> </a:t>
            </a:r>
            <a:endParaRPr lang="en-US" altLang="zh-CN" sz="1800" dirty="0">
              <a:solidFill>
                <a:schemeClr val="folHlink"/>
              </a:solidFill>
            </a:endParaRPr>
          </a:p>
        </p:txBody>
      </p:sp>
      <p:sp>
        <p:nvSpPr>
          <p:cNvPr id="9275" name="Rectangle 59"/>
          <p:cNvSpPr/>
          <p:nvPr/>
        </p:nvSpPr>
        <p:spPr>
          <a:xfrm>
            <a:off x="576263" y="4894263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1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9276" name="Rectangle 60"/>
          <p:cNvSpPr/>
          <p:nvPr/>
        </p:nvSpPr>
        <p:spPr>
          <a:xfrm>
            <a:off x="6596063" y="4376738"/>
            <a:ext cx="19050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>
                <a:solidFill>
                  <a:srgbClr val="006600"/>
                </a:solidFill>
              </a:rPr>
              <a:t>1</a:t>
            </a:r>
            <a:r>
              <a:rPr lang="en-US" altLang="zh-CN" sz="1800" dirty="0">
                <a:solidFill>
                  <a:schemeClr val="folHlink"/>
                </a:solidFill>
              </a:rPr>
              <a:t> </a:t>
            </a:r>
            <a:endParaRPr lang="en-US" altLang="zh-CN" sz="1800" dirty="0">
              <a:solidFill>
                <a:schemeClr val="folHlink"/>
              </a:solidFill>
            </a:endParaRPr>
          </a:p>
        </p:txBody>
      </p:sp>
      <p:sp>
        <p:nvSpPr>
          <p:cNvPr id="9277" name="Rectangle 61"/>
          <p:cNvSpPr/>
          <p:nvPr/>
        </p:nvSpPr>
        <p:spPr>
          <a:xfrm>
            <a:off x="4614863" y="4376738"/>
            <a:ext cx="19812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>
                <a:solidFill>
                  <a:srgbClr val="006600"/>
                </a:solidFill>
              </a:rPr>
              <a:t>1</a:t>
            </a:r>
            <a:r>
              <a:rPr lang="en-US" altLang="zh-CN" sz="1800" dirty="0">
                <a:solidFill>
                  <a:schemeClr val="folHlink"/>
                </a:solidFill>
              </a:rPr>
              <a:t> </a:t>
            </a:r>
            <a:endParaRPr lang="en-US" altLang="zh-CN" sz="1800" dirty="0">
              <a:solidFill>
                <a:schemeClr val="folHlink"/>
              </a:solidFill>
            </a:endParaRPr>
          </a:p>
        </p:txBody>
      </p:sp>
      <p:sp>
        <p:nvSpPr>
          <p:cNvPr id="9278" name="Rectangle 62"/>
          <p:cNvSpPr/>
          <p:nvPr/>
        </p:nvSpPr>
        <p:spPr>
          <a:xfrm>
            <a:off x="576263" y="4376738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/>
              <a:t>1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9279" name="Rectangle 63"/>
          <p:cNvSpPr/>
          <p:nvPr/>
        </p:nvSpPr>
        <p:spPr>
          <a:xfrm>
            <a:off x="6596063" y="1271588"/>
            <a:ext cx="19050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800" b="0" dirty="0">
                <a:ea typeface="黑体" panose="02010609060101010101" pitchFamily="49" charset="-122"/>
              </a:rPr>
              <a:t>p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b="0" dirty="0"/>
              <a:t>q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800" b="0" dirty="0">
                <a:ea typeface="黑体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800" b="0" dirty="0"/>
              <a:t>r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9280" name="Rectangle 64"/>
          <p:cNvSpPr/>
          <p:nvPr/>
        </p:nvSpPr>
        <p:spPr>
          <a:xfrm>
            <a:off x="4614863" y="1271588"/>
            <a:ext cx="19812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>
                <a:ea typeface="黑体" panose="02010609060101010101" pitchFamily="49" charset="-122"/>
              </a:rPr>
              <a:t>p</a:t>
            </a:r>
            <a:r>
              <a:rPr lang="en-US" altLang="zh-CN" sz="2400" dirty="0"/>
              <a:t> </a:t>
            </a:r>
            <a:r>
              <a:rPr lang="en-US" altLang="zh-CN" sz="2800" b="0" dirty="0">
                <a:ea typeface="黑体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800" b="0" dirty="0"/>
              <a:t>q</a:t>
            </a:r>
            <a:r>
              <a:rPr lang="en-US" altLang="zh-CN" sz="2800" b="0" dirty="0">
                <a:ea typeface="黑体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800" b="0" dirty="0"/>
              <a:t>r</a:t>
            </a:r>
            <a:r>
              <a:rPr lang="en-US" altLang="zh-CN" sz="2400" dirty="0">
                <a:sym typeface="Symbol" panose="05050102010706020507" pitchFamily="18" charset="2"/>
              </a:rPr>
              <a:t> )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9281" name="Rectangle 65"/>
          <p:cNvSpPr/>
          <p:nvPr/>
        </p:nvSpPr>
        <p:spPr>
          <a:xfrm>
            <a:off x="576263" y="1271588"/>
            <a:ext cx="6096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800" b="0" dirty="0">
                <a:ea typeface="黑体" panose="02010609060101010101" pitchFamily="49" charset="-122"/>
              </a:rPr>
              <a:t>p</a:t>
            </a:r>
            <a:endParaRPr lang="en-US" altLang="zh-CN" sz="2800" b="0" dirty="0">
              <a:ea typeface="黑体" panose="02010609060101010101" pitchFamily="49" charset="-122"/>
            </a:endParaRPr>
          </a:p>
        </p:txBody>
      </p:sp>
      <p:sp>
        <p:nvSpPr>
          <p:cNvPr id="9282" name="Line 66"/>
          <p:cNvSpPr/>
          <p:nvPr/>
        </p:nvSpPr>
        <p:spPr>
          <a:xfrm>
            <a:off x="576263" y="1789113"/>
            <a:ext cx="7924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83" name="Line 67"/>
          <p:cNvSpPr/>
          <p:nvPr/>
        </p:nvSpPr>
        <p:spPr>
          <a:xfrm>
            <a:off x="576263" y="4894263"/>
            <a:ext cx="7924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84" name="Line 68"/>
          <p:cNvSpPr/>
          <p:nvPr/>
        </p:nvSpPr>
        <p:spPr>
          <a:xfrm>
            <a:off x="576263" y="5411788"/>
            <a:ext cx="7924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85" name="Line 69"/>
          <p:cNvSpPr/>
          <p:nvPr/>
        </p:nvSpPr>
        <p:spPr>
          <a:xfrm>
            <a:off x="576263" y="5929313"/>
            <a:ext cx="79248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86" name="Line 70"/>
          <p:cNvSpPr/>
          <p:nvPr/>
        </p:nvSpPr>
        <p:spPr>
          <a:xfrm>
            <a:off x="576263" y="1271588"/>
            <a:ext cx="0" cy="465772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87" name="Line 71"/>
          <p:cNvSpPr/>
          <p:nvPr/>
        </p:nvSpPr>
        <p:spPr>
          <a:xfrm>
            <a:off x="1185863" y="1271588"/>
            <a:ext cx="0" cy="46577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88" name="Line 72"/>
          <p:cNvSpPr/>
          <p:nvPr/>
        </p:nvSpPr>
        <p:spPr>
          <a:xfrm>
            <a:off x="6596063" y="1271588"/>
            <a:ext cx="0" cy="46577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89" name="Line 73"/>
          <p:cNvSpPr/>
          <p:nvPr/>
        </p:nvSpPr>
        <p:spPr>
          <a:xfrm>
            <a:off x="8501063" y="1271588"/>
            <a:ext cx="0" cy="465772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90" name="Line 77"/>
          <p:cNvSpPr/>
          <p:nvPr/>
        </p:nvSpPr>
        <p:spPr>
          <a:xfrm>
            <a:off x="576263" y="4376738"/>
            <a:ext cx="7924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91" name="Line 78"/>
          <p:cNvSpPr/>
          <p:nvPr/>
        </p:nvSpPr>
        <p:spPr>
          <a:xfrm>
            <a:off x="1795463" y="1271588"/>
            <a:ext cx="0" cy="46577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92" name="Line 79"/>
          <p:cNvSpPr/>
          <p:nvPr/>
        </p:nvSpPr>
        <p:spPr>
          <a:xfrm>
            <a:off x="3471863" y="1271588"/>
            <a:ext cx="0" cy="46577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93" name="Line 80"/>
          <p:cNvSpPr/>
          <p:nvPr/>
        </p:nvSpPr>
        <p:spPr>
          <a:xfrm>
            <a:off x="2405063" y="1271588"/>
            <a:ext cx="0" cy="46577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94" name="Line 81"/>
          <p:cNvSpPr/>
          <p:nvPr/>
        </p:nvSpPr>
        <p:spPr>
          <a:xfrm>
            <a:off x="4614863" y="1271588"/>
            <a:ext cx="0" cy="46577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95" name="Line 82"/>
          <p:cNvSpPr/>
          <p:nvPr/>
        </p:nvSpPr>
        <p:spPr>
          <a:xfrm>
            <a:off x="576263" y="2306638"/>
            <a:ext cx="7924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96" name="Line 83"/>
          <p:cNvSpPr/>
          <p:nvPr/>
        </p:nvSpPr>
        <p:spPr>
          <a:xfrm>
            <a:off x="576263" y="2824163"/>
            <a:ext cx="7924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97" name="Line 84"/>
          <p:cNvSpPr/>
          <p:nvPr/>
        </p:nvSpPr>
        <p:spPr>
          <a:xfrm>
            <a:off x="576263" y="3341688"/>
            <a:ext cx="7924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98" name="Line 85"/>
          <p:cNvSpPr/>
          <p:nvPr/>
        </p:nvSpPr>
        <p:spPr>
          <a:xfrm>
            <a:off x="576263" y="3859213"/>
            <a:ext cx="7924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99" name="Rectangle 86"/>
          <p:cNvSpPr/>
          <p:nvPr/>
        </p:nvSpPr>
        <p:spPr>
          <a:xfrm>
            <a:off x="585788" y="6072188"/>
            <a:ext cx="77724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609600" lvl="0" indent="-609600" algn="just" eaLnBrk="1" hangingPunct="1">
              <a:buClr>
                <a:schemeClr val="folHlink"/>
              </a:buClr>
              <a:buSzPct val="70000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两个公式对任意赋值真值不一定相等。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300" name="矩形 88"/>
          <p:cNvSpPr/>
          <p:nvPr/>
        </p:nvSpPr>
        <p:spPr>
          <a:xfrm>
            <a:off x="642938" y="428625"/>
            <a:ext cx="503713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800" dirty="0">
                <a:latin typeface="宋体" panose="02010600030101010101" pitchFamily="2" charset="-122"/>
                <a:ea typeface="幼圆" panose="02010509060101010101" pitchFamily="49" charset="-122"/>
              </a:rPr>
              <a:t>p</a:t>
            </a:r>
            <a:r>
              <a:rPr lang="en-US" altLang="zh-CN" sz="2800" dirty="0">
                <a:latin typeface="宋体" panose="02010600030101010101" pitchFamily="2" charset="-122"/>
                <a:ea typeface="幼圆" panose="020105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宋体" panose="02010600030101010101" pitchFamily="2" charset="-122"/>
                <a:ea typeface="幼圆" panose="02010509060101010101" pitchFamily="49" charset="-122"/>
              </a:rPr>
              <a:t>(q</a:t>
            </a:r>
            <a:r>
              <a:rPr lang="en-US" altLang="zh-CN" sz="2800" dirty="0">
                <a:latin typeface="宋体" panose="02010600030101010101" pitchFamily="2" charset="-122"/>
                <a:ea typeface="幼圆" panose="020105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宋体" panose="02010600030101010101" pitchFamily="2" charset="-122"/>
                <a:ea typeface="幼圆" panose="02010509060101010101" pitchFamily="49" charset="-122"/>
              </a:rPr>
              <a:t>r)</a:t>
            </a:r>
            <a:r>
              <a:rPr lang="zh-CN" altLang="en-US" sz="2800" dirty="0">
                <a:latin typeface="宋体" panose="02010600030101010101" pitchFamily="2" charset="-122"/>
                <a:ea typeface="幼圆" panose="02010509060101010101" pitchFamily="49" charset="-122"/>
              </a:rPr>
              <a:t>、</a:t>
            </a:r>
            <a:r>
              <a:rPr lang="en-US" altLang="zh-CN" sz="2800" dirty="0">
                <a:latin typeface="宋体" panose="02010600030101010101" pitchFamily="2" charset="-122"/>
                <a:ea typeface="幼圆" panose="02010509060101010101" pitchFamily="49" charset="-122"/>
              </a:rPr>
              <a:t>(p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宋体" panose="02010600030101010101" pitchFamily="2" charset="-122"/>
                <a:ea typeface="幼圆" panose="02010509060101010101" pitchFamily="49" charset="-122"/>
              </a:rPr>
              <a:t>q)</a:t>
            </a:r>
            <a:r>
              <a:rPr lang="en-US" altLang="zh-CN" sz="2800" dirty="0">
                <a:latin typeface="宋体" panose="02010600030101010101" pitchFamily="2" charset="-122"/>
                <a:ea typeface="幼圆" panose="020105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宋体" panose="02010600030101010101" pitchFamily="2" charset="-122"/>
                <a:ea typeface="幼圆" panose="02010509060101010101" pitchFamily="49" charset="-122"/>
              </a:rPr>
              <a:t>r</a:t>
            </a:r>
            <a:r>
              <a:rPr lang="zh-CN" altLang="en-US" sz="2800" dirty="0">
                <a:latin typeface="宋体" panose="02010600030101010101" pitchFamily="2" charset="-122"/>
                <a:ea typeface="幼圆" panose="02010509060101010101" pitchFamily="49" charset="-122"/>
              </a:rPr>
              <a:t>真值表</a:t>
            </a:r>
            <a:endParaRPr lang="zh-CN" altLang="en-US" sz="2800" dirty="0">
              <a:latin typeface="宋体" panose="02010600030101010101" pitchFamily="2" charset="-122"/>
              <a:ea typeface="幼圆" panose="02010509060101010101" pitchFamily="49" charset="-122"/>
            </a:endParaRPr>
          </a:p>
        </p:txBody>
      </p:sp>
      <p:cxnSp>
        <p:nvCxnSpPr>
          <p:cNvPr id="9301" name="直接连接符 90"/>
          <p:cNvCxnSpPr/>
          <p:nvPr/>
        </p:nvCxnSpPr>
        <p:spPr>
          <a:xfrm>
            <a:off x="571500" y="1247775"/>
            <a:ext cx="7929563" cy="1588"/>
          </a:xfrm>
          <a:prstGeom prst="line">
            <a:avLst/>
          </a:prstGeom>
          <a:ln w="254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9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299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4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zh-CN" sz="1200" b="0" dirty="0">
                <a:latin typeface="Arial Black" panose="020B0A04020102020204" pitchFamily="34" charset="0"/>
              </a:rPr>
            </a:fld>
            <a:endParaRPr lang="en-US" altLang="zh-CN" sz="1200" b="0" dirty="0">
              <a:latin typeface="Arial Black" panose="020B0A04020102020204" pitchFamily="34" charset="0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342900" y="361950"/>
            <a:ext cx="8229600" cy="10668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zh-CN" sz="4200" dirty="0">
                <a:latin typeface="宋体" panose="02010600030101010101" pitchFamily="2" charset="-122"/>
              </a:rPr>
              <a:t>命题公式等值</a:t>
            </a:r>
            <a:r>
              <a:rPr lang="zh-CN" altLang="zh-CN" sz="4200" dirty="0"/>
              <a:t> </a:t>
            </a:r>
            <a:endParaRPr lang="zh-CN" altLang="zh-CN" sz="4200" dirty="0"/>
          </a:p>
        </p:txBody>
      </p:sp>
      <p:sp>
        <p:nvSpPr>
          <p:cNvPr id="10244" name="Text Box 7"/>
          <p:cNvSpPr txBox="1"/>
          <p:nvPr/>
        </p:nvSpPr>
        <p:spPr>
          <a:xfrm>
            <a:off x="357188" y="1357313"/>
            <a:ext cx="8389937" cy="2832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ts val="600"/>
              </a:spcBef>
              <a:buClrTx/>
              <a:buSzPct val="100000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从表中可看出对</a:t>
            </a:r>
            <a:r>
              <a:rPr lang="en-US" altLang="zh-CN" sz="2800" dirty="0"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个命题变项组成的命题公式，有些对任意赋值具有相同的真值，此即命题公式等值概念。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ts val="600"/>
              </a:spcBef>
              <a:buClrTx/>
              <a:buSzPct val="100000"/>
              <a:buNone/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ts val="600"/>
              </a:spcBef>
              <a:buClrTx/>
              <a:buSzPct val="100000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个命题变项只能生成    个真值不同的命题公式。</a:t>
            </a:r>
            <a:endParaRPr lang="en-US" altLang="zh-CN" sz="2800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14300" imgH="216535" progId="Equation.3">
                  <p:embed/>
                </p:oleObj>
              </mc:Choice>
              <mc:Fallback>
                <p:oleObj name="" r:id="rId1" imgW="114300" imgH="216535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3924300" y="3648075"/>
          <a:ext cx="2857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228600" imgH="215900" progId="Equation.3">
                  <p:embed/>
                </p:oleObj>
              </mc:Choice>
              <mc:Fallback>
                <p:oleObj name="" r:id="rId3" imgW="228600" imgH="2159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4300" y="3648075"/>
                        <a:ext cx="28575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4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zh-CN" sz="1200" b="0" dirty="0">
                <a:latin typeface="Arial Black" panose="020B0A04020102020204" pitchFamily="34" charset="0"/>
              </a:rPr>
            </a:fld>
            <a:endParaRPr lang="en-US" altLang="zh-CN" sz="1200" b="0" dirty="0">
              <a:latin typeface="Arial Black" panose="020B0A04020102020204" pitchFamily="34" charset="0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latin typeface="宋体" panose="02010600030101010101" pitchFamily="2" charset="-122"/>
              </a:rPr>
              <a:t>等值</a:t>
            </a:r>
            <a:r>
              <a:rPr lang="zh-CN" altLang="zh-CN" sz="4200" dirty="0"/>
              <a:t> </a:t>
            </a:r>
            <a:endParaRPr lang="zh-CN" altLang="zh-CN" sz="4200" dirty="0"/>
          </a:p>
        </p:txBody>
      </p:sp>
      <p:sp>
        <p:nvSpPr>
          <p:cNvPr id="11268" name="Text Box 7"/>
          <p:cNvSpPr txBox="1"/>
          <p:nvPr/>
        </p:nvSpPr>
        <p:spPr>
          <a:xfrm>
            <a:off x="539750" y="1382713"/>
            <a:ext cx="8389938" cy="4956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是两个命题公式，若等价式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是重言式，即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在任意赋值情况下都具有相同的真值，则称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等值，记作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，并称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是等值式。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Pct val="100000"/>
              <a:buNone/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用真值表可验证两个公式是否等值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</a:rPr>
              <a:t>请验证：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Pct val="100000"/>
              <a:buNone/>
            </a:pP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p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</a:rPr>
              <a:t>)      (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en-US" altLang="zh-CN" sz="2800" b="0" dirty="0">
              <a:latin typeface="Times New Roman" panose="02020603050405020304" pitchFamily="18" charset="0"/>
            </a:endParaRPr>
          </a:p>
        </p:txBody>
      </p:sp>
      <p:pic>
        <p:nvPicPr>
          <p:cNvPr id="11269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1875" y="5500688"/>
            <a:ext cx="400050" cy="196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70" name="TextBox 5"/>
          <p:cNvSpPr txBox="1"/>
          <p:nvPr/>
        </p:nvSpPr>
        <p:spPr>
          <a:xfrm>
            <a:off x="642938" y="6000750"/>
            <a:ext cx="62150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验证真值表见</a:t>
            </a:r>
            <a:r>
              <a:rPr lang="en-US" altLang="zh-CN" sz="2800" dirty="0">
                <a:latin typeface="Times New Roman" panose="02020603050405020304" pitchFamily="18" charset="0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</a:rPr>
              <a:t>页、</a:t>
            </a:r>
            <a:r>
              <a:rPr lang="en-US" altLang="zh-CN" sz="2800" dirty="0">
                <a:latin typeface="Times New Roman" panose="02020603050405020304" pitchFamily="18" charset="0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</a:rPr>
              <a:t>页。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4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楷体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zh-CN" sz="1200" b="0" dirty="0">
                <a:latin typeface="Arial Black" panose="020B0A04020102020204" pitchFamily="34" charset="0"/>
              </a:rPr>
            </a:fld>
            <a:endParaRPr lang="en-US" altLang="zh-CN" sz="1200" b="0" dirty="0">
              <a:latin typeface="Arial Black" panose="020B0A04020102020204" pitchFamily="34" charset="0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latin typeface="宋体" panose="02010600030101010101" pitchFamily="2" charset="-122"/>
              </a:rPr>
              <a:t>等值</a:t>
            </a:r>
            <a:endParaRPr lang="zh-CN" altLang="zh-CN" dirty="0">
              <a:latin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用真值表判断命题公式是否等值的两种方法</a:t>
            </a:r>
            <a:r>
              <a:rPr lang="en-US" altLang="zh-CN" dirty="0"/>
              <a:t>: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(1) </a:t>
            </a:r>
            <a:r>
              <a:rPr lang="zh-CN" altLang="en-US" dirty="0"/>
              <a:t>判断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的真值表是否相同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(2) </a:t>
            </a:r>
            <a:r>
              <a:rPr lang="zh-CN" altLang="en-US" dirty="0"/>
              <a:t>判断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</a:t>
            </a:r>
            <a:r>
              <a:rPr lang="en-US" altLang="zh-CN" dirty="0"/>
              <a:t> B</a:t>
            </a:r>
            <a:r>
              <a:rPr lang="zh-CN" altLang="en-US" dirty="0"/>
              <a:t>是否是</a:t>
            </a:r>
            <a:r>
              <a:rPr lang="zh-CN" altLang="en-US" dirty="0">
                <a:cs typeface="Times New Roman" panose="02020603050405020304" pitchFamily="18" charset="0"/>
              </a:rPr>
              <a:t>永真式</a:t>
            </a:r>
            <a:endParaRPr lang="zh-CN" altLang="en-US" dirty="0">
              <a:cs typeface="Times New Roman" panose="02020603050405020304" pitchFamily="18" charset="0"/>
            </a:endParaRPr>
          </a:p>
          <a:p>
            <a:pPr lvl="2" eaLnBrk="1" hangingPunct="1"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	 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</a:t>
            </a:r>
            <a:r>
              <a:rPr lang="en-US" altLang="zh-CN" dirty="0"/>
              <a:t> B</a:t>
            </a:r>
            <a:r>
              <a:rPr lang="zh-CN" altLang="en-US" dirty="0"/>
              <a:t>为</a:t>
            </a:r>
            <a:r>
              <a:rPr lang="zh-CN" altLang="en-US" dirty="0">
                <a:cs typeface="Times New Roman" panose="02020603050405020304" pitchFamily="18" charset="0"/>
              </a:rPr>
              <a:t>永真式，则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B;</a:t>
            </a:r>
            <a:endParaRPr lang="en-US" altLang="zh-CN" dirty="0"/>
          </a:p>
          <a:p>
            <a:pPr lvl="2" eaLnBrk="1" hangingPunct="1">
              <a:buNone/>
            </a:pPr>
            <a:r>
              <a:rPr lang="en-US" altLang="zh-CN" dirty="0"/>
              <a:t>    </a:t>
            </a:r>
            <a:r>
              <a:rPr lang="zh-CN" altLang="en-US" dirty="0"/>
              <a:t>反之， 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B</a:t>
            </a:r>
            <a:r>
              <a:rPr lang="zh-CN" altLang="en-US" dirty="0"/>
              <a:t>， 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</a:t>
            </a:r>
            <a:r>
              <a:rPr lang="en-US" altLang="zh-CN" dirty="0"/>
              <a:t> B</a:t>
            </a:r>
            <a:r>
              <a:rPr lang="zh-CN" altLang="en-US" dirty="0"/>
              <a:t>一定为</a:t>
            </a:r>
            <a:r>
              <a:rPr lang="zh-CN" altLang="en-US" dirty="0">
                <a:cs typeface="Times New Roman" panose="02020603050405020304" pitchFamily="18" charset="0"/>
              </a:rPr>
              <a:t>永真式。</a:t>
            </a:r>
            <a:endParaRPr lang="zh-CN" altLang="en-US" dirty="0"/>
          </a:p>
          <a:p>
            <a:pPr lvl="1" eaLnBrk="1" hangingPunct="1">
              <a:buNone/>
            </a:pPr>
            <a:r>
              <a:rPr lang="en-US" altLang="zh-CN" dirty="0"/>
              <a:t>(1)</a:t>
            </a:r>
            <a:r>
              <a:rPr lang="zh-CN" altLang="en-US" dirty="0"/>
              <a:t>和</a:t>
            </a:r>
            <a:r>
              <a:rPr lang="en-US" altLang="zh-CN" dirty="0"/>
              <a:t>(2)</a:t>
            </a:r>
            <a:r>
              <a:rPr lang="zh-CN" altLang="en-US" dirty="0"/>
              <a:t>两种方法等价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幼圆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"/>
        <a:ea typeface="幼圆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4333</Words>
  <Application>WPS 演示</Application>
  <PresentationFormat>全屏显示(4:3)</PresentationFormat>
  <Paragraphs>560</Paragraphs>
  <Slides>27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46" baseType="lpstr">
      <vt:lpstr>Arial</vt:lpstr>
      <vt:lpstr>宋体</vt:lpstr>
      <vt:lpstr>Wingdings</vt:lpstr>
      <vt:lpstr>幼圆</vt:lpstr>
      <vt:lpstr>楷体_GB2312</vt:lpstr>
      <vt:lpstr>Arial Black</vt:lpstr>
      <vt:lpstr>Times New Roman</vt:lpstr>
      <vt:lpstr>Symbol</vt:lpstr>
      <vt:lpstr>黑体</vt:lpstr>
      <vt:lpstr>华文中宋</vt:lpstr>
      <vt:lpstr>新宋体</vt:lpstr>
      <vt:lpstr>微软雅黑</vt:lpstr>
      <vt:lpstr>Arial Unicode MS</vt:lpstr>
      <vt:lpstr>Cambria Math</vt:lpstr>
      <vt:lpstr>Pixel</vt:lpstr>
      <vt:lpstr>1_Pixel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集合论</dc:title>
  <dc:creator>Qu Wan Ling</dc:creator>
  <cp:lastModifiedBy>szu</cp:lastModifiedBy>
  <cp:revision>84</cp:revision>
  <dcterms:created xsi:type="dcterms:W3CDTF">2004-11-29T12:10:45Z</dcterms:created>
  <dcterms:modified xsi:type="dcterms:W3CDTF">2019-09-05T00:50:09Z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5</vt:r8>
  </property>
  <property fmtid="{D5CDD505-2E9C-101B-9397-08002B2CF9AE}" pid="3" name="KSOProductBuildVer">
    <vt:lpwstr>2052-10.1.0.6749</vt:lpwstr>
  </property>
</Properties>
</file>