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sldIdLst>
    <p:sldId id="258" r:id="rId2"/>
    <p:sldId id="304" r:id="rId3"/>
    <p:sldId id="259" r:id="rId4"/>
    <p:sldId id="307" r:id="rId5"/>
    <p:sldId id="260" r:id="rId6"/>
    <p:sldId id="262" r:id="rId7"/>
    <p:sldId id="309" r:id="rId8"/>
    <p:sldId id="263" r:id="rId9"/>
    <p:sldId id="310" r:id="rId10"/>
    <p:sldId id="312" r:id="rId11"/>
    <p:sldId id="286" r:id="rId12"/>
    <p:sldId id="317" r:id="rId13"/>
    <p:sldId id="318" r:id="rId14"/>
    <p:sldId id="264" r:id="rId15"/>
    <p:sldId id="265" r:id="rId16"/>
    <p:sldId id="313" r:id="rId17"/>
    <p:sldId id="315" r:id="rId18"/>
    <p:sldId id="316" r:id="rId19"/>
    <p:sldId id="266" r:id="rId20"/>
    <p:sldId id="267" r:id="rId21"/>
    <p:sldId id="268" r:id="rId22"/>
    <p:sldId id="302" r:id="rId23"/>
    <p:sldId id="269" r:id="rId24"/>
    <p:sldId id="311" r:id="rId25"/>
    <p:sldId id="288" r:id="rId26"/>
    <p:sldId id="308"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66"/>
    <a:srgbClr val="3366CC"/>
    <a:srgbClr val="FF3300"/>
    <a:srgbClr val="D9F1FF"/>
    <a:srgbClr val="E5ECFF"/>
    <a:srgbClr val="003399"/>
    <a:srgbClr val="FFFF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45" autoAdjust="0"/>
  </p:normalViewPr>
  <p:slideViewPr>
    <p:cSldViewPr>
      <p:cViewPr varScale="1">
        <p:scale>
          <a:sx n="88" d="100"/>
          <a:sy n="88" d="100"/>
        </p:scale>
        <p:origin x="-23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99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99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99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99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610C6A7-2852-433E-AC63-B43E8CC3E99F}" type="slidenum">
              <a:rPr lang="en-US" altLang="zh-CN"/>
              <a:pPr>
                <a:defRPr/>
              </a:pPr>
              <a:t>‹#›</a:t>
            </a:fld>
            <a:endParaRPr lang="en-US" altLang="zh-CN"/>
          </a:p>
        </p:txBody>
      </p:sp>
    </p:spTree>
    <p:extLst>
      <p:ext uri="{BB962C8B-B14F-4D97-AF65-F5344CB8AC3E}">
        <p14:creationId xmlns:p14="http://schemas.microsoft.com/office/powerpoint/2010/main" xmlns="" val="61469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smtClean="0"/>
              <a:t>不是所有人的头发都是黑色的。</a:t>
            </a:r>
            <a:endParaRPr lang="en-US" altLang="zh-CN" dirty="0" smtClean="0"/>
          </a:p>
          <a:p>
            <a:pPr marL="228600" indent="-228600">
              <a:buAutoNum type="arabicParenBoth"/>
            </a:pPr>
            <a:r>
              <a:rPr lang="zh-CN" altLang="en-US" dirty="0" smtClean="0"/>
              <a:t>没有人登上月球。</a:t>
            </a:r>
            <a:endParaRPr lang="zh-CN" altLang="en-US" dirty="0"/>
          </a:p>
        </p:txBody>
      </p:sp>
      <p:sp>
        <p:nvSpPr>
          <p:cNvPr id="4" name="灯片编号占位符 3"/>
          <p:cNvSpPr>
            <a:spLocks noGrp="1"/>
          </p:cNvSpPr>
          <p:nvPr>
            <p:ph type="sldNum" sz="quarter" idx="10"/>
          </p:nvPr>
        </p:nvSpPr>
        <p:spPr/>
        <p:txBody>
          <a:bodyPr/>
          <a:lstStyle/>
          <a:p>
            <a:pPr>
              <a:defRPr/>
            </a:pPr>
            <a:fld id="{3610C6A7-2852-433E-AC63-B43E8CC3E99F}" type="slidenum">
              <a:rPr lang="en-US" altLang="zh-CN" smtClean="0"/>
              <a:pPr>
                <a:defRPr/>
              </a:pPr>
              <a:t>4</a:t>
            </a:fld>
            <a:endParaRPr lang="en-US" altLang="zh-CN"/>
          </a:p>
        </p:txBody>
      </p:sp>
    </p:spTree>
    <p:extLst>
      <p:ext uri="{BB962C8B-B14F-4D97-AF65-F5344CB8AC3E}">
        <p14:creationId xmlns:p14="http://schemas.microsoft.com/office/powerpoint/2010/main" xmlns="" val="285169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）任意对析取无分配律举例：对任意的</a:t>
            </a:r>
            <a:r>
              <a:rPr lang="en-US" altLang="zh-CN" dirty="0" smtClean="0"/>
              <a:t>x,</a:t>
            </a:r>
            <a:r>
              <a:rPr lang="en-US" altLang="zh-CN" baseline="0" dirty="0" smtClean="0"/>
              <a:t> x</a:t>
            </a:r>
            <a:r>
              <a:rPr lang="zh-CN" altLang="en-US" baseline="0" dirty="0" smtClean="0"/>
              <a:t>是奇数或</a:t>
            </a:r>
            <a:r>
              <a:rPr lang="en-US" altLang="zh-CN" baseline="0" dirty="0" smtClean="0"/>
              <a:t>x</a:t>
            </a:r>
            <a:r>
              <a:rPr lang="zh-CN" altLang="en-US" baseline="0" dirty="0" smtClean="0"/>
              <a:t>是偶数。</a:t>
            </a:r>
            <a:endParaRPr lang="en-US" altLang="zh-CN" baseline="0" dirty="0" smtClean="0"/>
          </a:p>
          <a:p>
            <a:r>
              <a:rPr lang="zh-CN" altLang="en-US" baseline="0" dirty="0" smtClean="0"/>
              <a:t>（</a:t>
            </a:r>
            <a:r>
              <a:rPr lang="en-US" altLang="zh-CN" baseline="0" dirty="0" smtClean="0"/>
              <a:t>2</a:t>
            </a:r>
            <a:r>
              <a:rPr lang="zh-CN" altLang="en-US" baseline="0" dirty="0" smtClean="0"/>
              <a:t>）存在对合取无分配律举例</a:t>
            </a:r>
            <a:r>
              <a:rPr lang="en-US" altLang="zh-CN" baseline="0" dirty="0" smtClean="0"/>
              <a:t>:  </a:t>
            </a:r>
            <a:r>
              <a:rPr lang="zh-CN" altLang="en-US" baseline="0" dirty="0" smtClean="0"/>
              <a:t>存在</a:t>
            </a:r>
            <a:r>
              <a:rPr lang="en-US" altLang="zh-CN" baseline="0" dirty="0" smtClean="0"/>
              <a:t>x</a:t>
            </a:r>
            <a:r>
              <a:rPr lang="zh-CN" altLang="en-US" baseline="0" dirty="0" smtClean="0"/>
              <a:t>，</a:t>
            </a:r>
            <a:r>
              <a:rPr lang="en-US" altLang="zh-CN" baseline="0" dirty="0" smtClean="0"/>
              <a:t>x</a:t>
            </a:r>
            <a:r>
              <a:rPr lang="zh-CN" altLang="en-US" baseline="0" dirty="0" smtClean="0"/>
              <a:t>是奇数且</a:t>
            </a:r>
            <a:r>
              <a:rPr lang="en-US" altLang="zh-CN" baseline="0" dirty="0" smtClean="0"/>
              <a:t>x</a:t>
            </a:r>
            <a:r>
              <a:rPr lang="zh-CN" altLang="en-US" baseline="0" dirty="0" smtClean="0"/>
              <a:t>是偶数</a:t>
            </a:r>
            <a:endParaRPr lang="zh-CN" altLang="en-US" dirty="0"/>
          </a:p>
        </p:txBody>
      </p:sp>
      <p:sp>
        <p:nvSpPr>
          <p:cNvPr id="4" name="灯片编号占位符 3"/>
          <p:cNvSpPr>
            <a:spLocks noGrp="1"/>
          </p:cNvSpPr>
          <p:nvPr>
            <p:ph type="sldNum" sz="quarter" idx="10"/>
          </p:nvPr>
        </p:nvSpPr>
        <p:spPr/>
        <p:txBody>
          <a:bodyPr/>
          <a:lstStyle/>
          <a:p>
            <a:pPr>
              <a:defRPr/>
            </a:pPr>
            <a:fld id="{3610C6A7-2852-433E-AC63-B43E8CC3E99F}" type="slidenum">
              <a:rPr lang="en-US" altLang="zh-CN" smtClean="0"/>
              <a:pPr>
                <a:defRPr/>
              </a:pPr>
              <a:t>6</a:t>
            </a:fld>
            <a:endParaRPr lang="en-US" altLang="zh-CN"/>
          </a:p>
        </p:txBody>
      </p:sp>
    </p:spTree>
    <p:extLst>
      <p:ext uri="{BB962C8B-B14F-4D97-AF65-F5344CB8AC3E}">
        <p14:creationId xmlns:p14="http://schemas.microsoft.com/office/powerpoint/2010/main" xmlns="" val="334673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grpSp>
      <p:sp>
        <p:nvSpPr>
          <p:cNvPr id="1065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01D10867-033B-47AC-AE54-6BD3B46B02C5}" type="slidenum">
              <a:rPr lang="en-US" altLang="zh-CN"/>
              <a:pPr>
                <a:defRPr/>
              </a:pPr>
              <a:t>‹#›</a:t>
            </a:fld>
            <a:endParaRPr lang="en-US" altLang="zh-CN"/>
          </a:p>
        </p:txBody>
      </p:sp>
    </p:spTree>
    <p:extLst>
      <p:ext uri="{BB962C8B-B14F-4D97-AF65-F5344CB8AC3E}">
        <p14:creationId xmlns:p14="http://schemas.microsoft.com/office/powerpoint/2010/main" xmlns="" val="85718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309CE58-0891-402C-B092-0E8ADE9BC517}"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48812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0A7D11C-E5DF-4F58-B5E0-A9D7E91EEDD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25588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A2C352C-92FA-462F-A39B-1BEDF1E87C4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4703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5D98D22-185A-47A8-991E-8DE51596555C}"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88223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36109F6-7787-4A4B-B1F4-87EBE8B03815}"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81442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1CE2936-69B5-4D55-A3D6-9173DC49FFFD}"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69667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FDA332A-F324-4517-9466-5FEA5C89EA8F}"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5668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D2BF25F3-16D1-4D1F-956C-76E4601F5895}"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5037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330D410-E11D-4A8B-89F1-EC7BD3FAE75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03950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DC11218-A6AE-4896-871A-42517983F17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3966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3BA826BE-BC06-4ED8-8E8F-CB09A0BE7302}"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D73085-0B4B-4DC2-A4F5-12CE866A460F}" type="slidenum">
              <a:rPr lang="en-US" altLang="zh-CN" sz="1200">
                <a:latin typeface="Arial Black" panose="020B0A04020102020204" pitchFamily="34" charset="0"/>
              </a:rPr>
              <a:pPr>
                <a:spcBef>
                  <a:spcPct val="0"/>
                </a:spcBef>
                <a:buClrTx/>
                <a:buSzTx/>
                <a:buFontTx/>
                <a:buNone/>
              </a:pPr>
              <a:t>1</a:t>
            </a:fld>
            <a:endParaRPr lang="en-US" altLang="zh-CN" sz="1200">
              <a:latin typeface="Arial Black" panose="020B0A04020102020204" pitchFamily="34" charset="0"/>
            </a:endParaRPr>
          </a:p>
        </p:txBody>
      </p:sp>
      <p:sp>
        <p:nvSpPr>
          <p:cNvPr id="4099" name="Rectangle 2"/>
          <p:cNvSpPr>
            <a:spLocks noGrp="1" noChangeArrowheads="1"/>
          </p:cNvSpPr>
          <p:nvPr>
            <p:ph type="title"/>
          </p:nvPr>
        </p:nvSpPr>
        <p:spPr/>
        <p:txBody>
          <a:bodyPr/>
          <a:lstStyle/>
          <a:p>
            <a:pPr eaLnBrk="1" hangingPunct="1"/>
            <a:r>
              <a:rPr lang="en-US" altLang="zh-CN" b="1" smtClean="0">
                <a:latin typeface="Times New Roman" panose="02020603050405020304" pitchFamily="18" charset="0"/>
              </a:rPr>
              <a:t>2.3 </a:t>
            </a:r>
            <a:r>
              <a:rPr lang="zh-CN" altLang="en-US" b="1" smtClean="0">
                <a:latin typeface="Times New Roman" panose="02020603050405020304" pitchFamily="18" charset="0"/>
              </a:rPr>
              <a:t>一阶逻辑等值式</a:t>
            </a:r>
          </a:p>
        </p:txBody>
      </p:sp>
      <p:sp>
        <p:nvSpPr>
          <p:cNvPr id="4100" name="Rectangle 3"/>
          <p:cNvSpPr>
            <a:spLocks noGrp="1" noChangeArrowheads="1"/>
          </p:cNvSpPr>
          <p:nvPr>
            <p:ph type="body" idx="1"/>
          </p:nvPr>
        </p:nvSpPr>
        <p:spPr/>
        <p:txBody>
          <a:bodyPr/>
          <a:lstStyle/>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基本等值式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量词否定等值式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量词辖域收缩与扩张等值式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量词分配等值式</a:t>
            </a:r>
          </a:p>
          <a:p>
            <a:pPr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前束范式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46BC8B-AB76-4C5D-A47C-6B0F23F2A73A}" type="slidenum">
              <a:rPr lang="en-US" altLang="zh-CN"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12291" name="Rectangle 3"/>
          <p:cNvSpPr>
            <a:spLocks noGrp="1" noChangeArrowheads="1"/>
          </p:cNvSpPr>
          <p:nvPr>
            <p:ph type="body" idx="1"/>
          </p:nvPr>
        </p:nvSpPr>
        <p:spPr>
          <a:xfrm>
            <a:off x="460375" y="692150"/>
            <a:ext cx="8576121" cy="1584722"/>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lnSpc>
                <a:spcPct val="90000"/>
              </a:lnSpc>
              <a:buNone/>
            </a:pPr>
            <a:r>
              <a:rPr lang="zh-CN" altLang="en-US" b="1" dirty="0" smtClean="0">
                <a:solidFill>
                  <a:srgbClr val="FF3300"/>
                </a:solidFill>
                <a:latin typeface="Times New Roman" panose="02020603050405020304" pitchFamily="18" charset="0"/>
              </a:rPr>
              <a:t>解 ：</a:t>
            </a:r>
            <a:r>
              <a:rPr lang="en-US" altLang="zh-CN" b="1" dirty="0">
                <a:latin typeface="Times New Roman" panose="02020603050405020304" pitchFamily="18" charset="0"/>
              </a:rPr>
              <a:t>(2) </a:t>
            </a:r>
            <a:r>
              <a:rPr lang="zh-CN" altLang="en-US" b="1" dirty="0">
                <a:latin typeface="Times New Roman" panose="02020603050405020304" pitchFamily="18" charset="0"/>
              </a:rPr>
              <a:t>不是</a:t>
            </a:r>
            <a:r>
              <a:rPr lang="zh-CN" altLang="en-US" b="1" dirty="0" smtClean="0">
                <a:latin typeface="Times New Roman" panose="02020603050405020304" pitchFamily="18" charset="0"/>
              </a:rPr>
              <a:t>所有的人都爱看电影</a:t>
            </a:r>
          </a:p>
          <a:p>
            <a:pPr algn="just"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令</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是人，</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：爱看电影</a:t>
            </a:r>
            <a:r>
              <a:rPr lang="en-US" altLang="zh-CN" b="1"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不是所有的人爱看电影</a:t>
            </a:r>
            <a:endParaRPr lang="en-US" altLang="zh-CN" b="1" dirty="0" smtClean="0">
              <a:latin typeface="Times New Roman" panose="02020603050405020304" pitchFamily="18" charset="0"/>
            </a:endParaRPr>
          </a:p>
          <a:p>
            <a:pPr algn="just" eaLnBrk="1" hangingPunct="1">
              <a:lnSpc>
                <a:spcPct val="90000"/>
              </a:lnSpc>
              <a:buNone/>
            </a:pPr>
            <a:r>
              <a:rPr lang="zh-CN" altLang="en-US" b="1" dirty="0" smtClean="0">
                <a:latin typeface="Times New Roman" panose="02020603050405020304" pitchFamily="18" charset="0"/>
              </a:rPr>
              <a:t>      </a:t>
            </a:r>
            <a:endParaRPr lang="en-US" altLang="zh-CN" b="1" dirty="0">
              <a:latin typeface="Times New Roman" panose="02020603050405020304" pitchFamily="18" charset="0"/>
            </a:endParaRPr>
          </a:p>
          <a:p>
            <a:pPr algn="just"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p>
          <a:p>
            <a:pPr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有人不爱看电影</a:t>
            </a:r>
            <a:endParaRPr lang="en-US" altLang="zh-CN" b="1" dirty="0" smtClean="0">
              <a:latin typeface="Times New Roman" panose="02020603050405020304" pitchFamily="18" charset="0"/>
            </a:endParaRPr>
          </a:p>
        </p:txBody>
      </p:sp>
    </p:spTree>
    <p:extLst>
      <p:ext uri="{BB962C8B-B14F-4D97-AF65-F5344CB8AC3E}">
        <p14:creationId xmlns:p14="http://schemas.microsoft.com/office/powerpoint/2010/main" xmlns="" val="26820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1CC3FF-2CB5-49EB-A92B-96A87D97D195}" type="slidenum">
              <a:rPr lang="en-US" altLang="zh-CN"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171011" name="Rectangle 3"/>
          <p:cNvSpPr>
            <a:spLocks noGrp="1" noChangeArrowheads="1"/>
          </p:cNvSpPr>
          <p:nvPr>
            <p:ph type="body" idx="4294967295"/>
          </p:nvPr>
        </p:nvSpPr>
        <p:spPr>
          <a:xfrm>
            <a:off x="395288" y="765175"/>
            <a:ext cx="8424862" cy="5543550"/>
          </a:xfrm>
        </p:spPr>
        <p:txBody>
          <a:bodyPr/>
          <a:lstStyle/>
          <a:p>
            <a:pPr algn="just" eaLnBrk="1" hangingPunct="1">
              <a:lnSpc>
                <a:spcPct val="90000"/>
              </a:lnSpc>
              <a:spcBef>
                <a:spcPct val="50000"/>
              </a:spcBef>
              <a:buClrTx/>
              <a:buFont typeface="Wingdings" panose="05000000000000000000" pitchFamily="2" charset="2"/>
              <a:buNone/>
            </a:pPr>
            <a:r>
              <a:rPr lang="zh-CN" altLang="en-US" sz="2800" b="1" smtClean="0">
                <a:solidFill>
                  <a:srgbClr val="FF3300"/>
                </a:solidFill>
                <a:latin typeface="Times New Roman" panose="02020603050405020304" pitchFamily="18" charset="0"/>
              </a:rPr>
              <a:t>证明</a:t>
            </a:r>
            <a:r>
              <a:rPr lang="zh-CN" altLang="en-US" sz="2800" b="1" smtClean="0">
                <a:solidFill>
                  <a:srgbClr val="000000"/>
                </a:solidFill>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zh-CN" altLang="en-US"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rPr>
              <a:t>(1)﹁</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 ﹁ 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 ﹁(F(x)∧ ﹁ 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(2)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x(F(x)→ 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 ﹁(F(x)→ 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 ﹁(﹁F(x)∨G(x))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x(F(x)∧﹁G(x))</a:t>
            </a:r>
            <a:endParaRPr lang="en-US" altLang="zh-CN" sz="2800" b="1" smtClean="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1011">
                                            <p:txEl>
                                              <p:pRg st="2" end="2"/>
                                            </p:txEl>
                                          </p:spTgt>
                                        </p:tgtEl>
                                        <p:attrNameLst>
                                          <p:attrName>style.visibility</p:attrName>
                                        </p:attrNameLst>
                                      </p:cBhvr>
                                      <p:to>
                                        <p:strVal val="visible"/>
                                      </p:to>
                                    </p:set>
                                    <p:anim calcmode="lin" valueType="num">
                                      <p:cBhvr additive="base">
                                        <p:cTn id="19"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1011">
                                            <p:txEl>
                                              <p:pRg st="3" end="3"/>
                                            </p:txEl>
                                          </p:spTgt>
                                        </p:tgtEl>
                                        <p:attrNameLst>
                                          <p:attrName>style.visibility</p:attrName>
                                        </p:attrNameLst>
                                      </p:cBhvr>
                                      <p:to>
                                        <p:strVal val="visible"/>
                                      </p:to>
                                    </p:set>
                                    <p:anim calcmode="lin" valueType="num">
                                      <p:cBhvr additive="base">
                                        <p:cTn id="25"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1011">
                                            <p:txEl>
                                              <p:pRg st="4" end="4"/>
                                            </p:txEl>
                                          </p:spTgt>
                                        </p:tgtEl>
                                        <p:attrNameLst>
                                          <p:attrName>style.visibility</p:attrName>
                                        </p:attrNameLst>
                                      </p:cBhvr>
                                      <p:to>
                                        <p:strVal val="visible"/>
                                      </p:to>
                                    </p:set>
                                    <p:anim calcmode="lin" valueType="num">
                                      <p:cBhvr additive="base">
                                        <p:cTn id="31"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1011">
                                            <p:txEl>
                                              <p:pRg st="5" end="5"/>
                                            </p:txEl>
                                          </p:spTgt>
                                        </p:tgtEl>
                                        <p:attrNameLst>
                                          <p:attrName>style.visibility</p:attrName>
                                        </p:attrNameLst>
                                      </p:cBhvr>
                                      <p:to>
                                        <p:strVal val="visible"/>
                                      </p:to>
                                    </p:set>
                                    <p:anim calcmode="lin" valueType="num">
                                      <p:cBhvr additive="base">
                                        <p:cTn id="37" dur="5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1011">
                                            <p:txEl>
                                              <p:pRg st="6" end="6"/>
                                            </p:txEl>
                                          </p:spTgt>
                                        </p:tgtEl>
                                        <p:attrNameLst>
                                          <p:attrName>style.visibility</p:attrName>
                                        </p:attrNameLst>
                                      </p:cBhvr>
                                      <p:to>
                                        <p:strVal val="visible"/>
                                      </p:to>
                                    </p:set>
                                    <p:anim calcmode="lin" valueType="num">
                                      <p:cBhvr additive="base">
                                        <p:cTn id="43" dur="500" fill="hold"/>
                                        <p:tgtEl>
                                          <p:spTgt spid="1710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1011">
                                            <p:txEl>
                                              <p:pRg st="7" end="7"/>
                                            </p:txEl>
                                          </p:spTgt>
                                        </p:tgtEl>
                                        <p:attrNameLst>
                                          <p:attrName>style.visibility</p:attrName>
                                        </p:attrNameLst>
                                      </p:cBhvr>
                                      <p:to>
                                        <p:strVal val="visible"/>
                                      </p:to>
                                    </p:set>
                                    <p:anim calcmode="lin" valueType="num">
                                      <p:cBhvr additive="base">
                                        <p:cTn id="49" dur="500" fill="hold"/>
                                        <p:tgtEl>
                                          <p:spTgt spid="1710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1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71011">
                                            <p:txEl>
                                              <p:pRg st="8" end="8"/>
                                            </p:txEl>
                                          </p:spTgt>
                                        </p:tgtEl>
                                        <p:attrNameLst>
                                          <p:attrName>style.visibility</p:attrName>
                                        </p:attrNameLst>
                                      </p:cBhvr>
                                      <p:to>
                                        <p:strVal val="visible"/>
                                      </p:to>
                                    </p:set>
                                    <p:anim calcmode="lin" valueType="num">
                                      <p:cBhvr additive="base">
                                        <p:cTn id="55" dur="500" fill="hold"/>
                                        <p:tgtEl>
                                          <p:spTgt spid="1710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1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2"/>
          <p:cNvSpPr>
            <a:spLocks noGrp="1"/>
          </p:cNvSpPr>
          <p:nvPr>
            <p:ph type="sldNum" sz="quarter" idx="12"/>
          </p:nvPr>
        </p:nvSpPr>
        <p:spPr>
          <a:xfrm>
            <a:off x="7164288" y="6237312"/>
            <a:ext cx="3096344"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fld id="{3BA76FCF-09C7-435A-B57F-9C8788B3E757}" type="slidenum">
              <a:rPr lang="en-US" altLang="zh-CN" sz="1400" smtClean="0">
                <a:latin typeface="Arial Black" panose="020B0A04020102020204" pitchFamily="34" charset="0"/>
              </a:rPr>
              <a:pPr algn="ctr">
                <a:spcBef>
                  <a:spcPct val="0"/>
                </a:spcBef>
                <a:buFontTx/>
                <a:buNone/>
              </a:pPr>
              <a:t>12</a:t>
            </a:fld>
            <a:endParaRPr lang="en-US" altLang="zh-CN" sz="1400" dirty="0">
              <a:latin typeface="Arial Black" panose="020B0A04020102020204" pitchFamily="34" charset="0"/>
            </a:endParaRPr>
          </a:p>
        </p:txBody>
      </p:sp>
      <p:sp>
        <p:nvSpPr>
          <p:cNvPr id="101379" name="Text Box 4"/>
          <p:cNvSpPr txBox="1">
            <a:spLocks noChangeArrowheads="1"/>
          </p:cNvSpPr>
          <p:nvPr/>
        </p:nvSpPr>
        <p:spPr bwMode="auto">
          <a:xfrm>
            <a:off x="422145" y="260648"/>
            <a:ext cx="30972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40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p>
        </p:txBody>
      </p:sp>
      <p:sp>
        <p:nvSpPr>
          <p:cNvPr id="101380" name="Text Box 5"/>
          <p:cNvSpPr txBox="1">
            <a:spLocks noChangeArrowheads="1"/>
          </p:cNvSpPr>
          <p:nvPr/>
        </p:nvSpPr>
        <p:spPr bwMode="auto">
          <a:xfrm>
            <a:off x="422145" y="1250866"/>
            <a:ext cx="38877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latin typeface="Times New Roman" panose="02020603050405020304" pitchFamily="18" charset="0"/>
              </a:rPr>
              <a:t>判断下列公式的类型：</a:t>
            </a:r>
          </a:p>
        </p:txBody>
      </p:sp>
      <p:graphicFrame>
        <p:nvGraphicFramePr>
          <p:cNvPr id="101381" name="Object 6"/>
          <p:cNvGraphicFramePr>
            <a:graphicFrameLocks noChangeAspect="1"/>
          </p:cNvGraphicFramePr>
          <p:nvPr>
            <p:extLst>
              <p:ext uri="{D42A27DB-BD31-4B8C-83A1-F6EECF244321}">
                <p14:modId xmlns:p14="http://schemas.microsoft.com/office/powerpoint/2010/main" xmlns="" val="1059842263"/>
              </p:ext>
            </p:extLst>
          </p:nvPr>
        </p:nvGraphicFramePr>
        <p:xfrm>
          <a:off x="428583" y="1981353"/>
          <a:ext cx="4325938" cy="509587"/>
        </p:xfrm>
        <a:graphic>
          <a:graphicData uri="http://schemas.openxmlformats.org/presentationml/2006/ole">
            <p:oleObj spid="_x0000_s1030" name="公式" r:id="rId3" imgW="1943100" imgH="228600" progId="">
              <p:embed/>
            </p:oleObj>
          </a:graphicData>
        </a:graphic>
      </p:graphicFrame>
      <p:graphicFrame>
        <p:nvGraphicFramePr>
          <p:cNvPr id="101382" name="Object 7"/>
          <p:cNvGraphicFramePr>
            <a:graphicFrameLocks noChangeAspect="1"/>
          </p:cNvGraphicFramePr>
          <p:nvPr>
            <p:extLst>
              <p:ext uri="{D42A27DB-BD31-4B8C-83A1-F6EECF244321}">
                <p14:modId xmlns:p14="http://schemas.microsoft.com/office/powerpoint/2010/main" xmlns="" val="2569853764"/>
              </p:ext>
            </p:extLst>
          </p:nvPr>
        </p:nvGraphicFramePr>
        <p:xfrm>
          <a:off x="251520" y="2636912"/>
          <a:ext cx="7588250" cy="522287"/>
        </p:xfrm>
        <a:graphic>
          <a:graphicData uri="http://schemas.openxmlformats.org/presentationml/2006/ole">
            <p:oleObj spid="_x0000_s1031" name="公式" r:id="rId4" imgW="3314700" imgH="228600" progId="">
              <p:embed/>
            </p:oleObj>
          </a:graphicData>
        </a:graphic>
      </p:graphicFrame>
    </p:spTree>
    <p:extLst>
      <p:ext uri="{BB962C8B-B14F-4D97-AF65-F5344CB8AC3E}">
        <p14:creationId xmlns:p14="http://schemas.microsoft.com/office/powerpoint/2010/main" xmlns="" val="15304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2"/>
          </p:nvPr>
        </p:nvSpPr>
        <p:spPr>
          <a:xfrm>
            <a:off x="7093173" y="6323447"/>
            <a:ext cx="2895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fld id="{E42E226D-2999-407F-91DA-FABDF4D41727}" type="slidenum">
              <a:rPr lang="en-US" altLang="zh-CN" sz="1400" smtClean="0">
                <a:latin typeface="Arial Black" panose="020B0A04020102020204" pitchFamily="34" charset="0"/>
              </a:rPr>
              <a:pPr algn="ctr">
                <a:spcBef>
                  <a:spcPct val="0"/>
                </a:spcBef>
                <a:buFontTx/>
                <a:buNone/>
              </a:pPr>
              <a:t>13</a:t>
            </a:fld>
            <a:endParaRPr lang="en-US" altLang="zh-CN" sz="1400">
              <a:latin typeface="Arial Black" panose="020B0A04020102020204" pitchFamily="34" charset="0"/>
            </a:endParaRPr>
          </a:p>
        </p:txBody>
      </p:sp>
      <p:graphicFrame>
        <p:nvGraphicFramePr>
          <p:cNvPr id="102403" name="Object 4"/>
          <p:cNvGraphicFramePr>
            <a:graphicFrameLocks noChangeAspect="1"/>
          </p:cNvGraphicFramePr>
          <p:nvPr>
            <p:extLst>
              <p:ext uri="{D42A27DB-BD31-4B8C-83A1-F6EECF244321}">
                <p14:modId xmlns:p14="http://schemas.microsoft.com/office/powerpoint/2010/main" xmlns="" val="4240455472"/>
              </p:ext>
            </p:extLst>
          </p:nvPr>
        </p:nvGraphicFramePr>
        <p:xfrm>
          <a:off x="252090" y="3214018"/>
          <a:ext cx="7188200" cy="495300"/>
        </p:xfrm>
        <a:graphic>
          <a:graphicData uri="http://schemas.openxmlformats.org/presentationml/2006/ole">
            <p:oleObj spid="_x0000_s2058" name="公式" r:id="rId3" imgW="3314700" imgH="228600" progId="">
              <p:embed/>
            </p:oleObj>
          </a:graphicData>
        </a:graphic>
      </p:graphicFrame>
      <p:graphicFrame>
        <p:nvGraphicFramePr>
          <p:cNvPr id="102404" name="Object 5"/>
          <p:cNvGraphicFramePr>
            <a:graphicFrameLocks noChangeAspect="1"/>
          </p:cNvGraphicFramePr>
          <p:nvPr>
            <p:extLst>
              <p:ext uri="{D42A27DB-BD31-4B8C-83A1-F6EECF244321}">
                <p14:modId xmlns:p14="http://schemas.microsoft.com/office/powerpoint/2010/main" xmlns="" val="3058808889"/>
              </p:ext>
            </p:extLst>
          </p:nvPr>
        </p:nvGraphicFramePr>
        <p:xfrm>
          <a:off x="716728" y="3768849"/>
          <a:ext cx="7389812" cy="498475"/>
        </p:xfrm>
        <a:graphic>
          <a:graphicData uri="http://schemas.openxmlformats.org/presentationml/2006/ole">
            <p:oleObj spid="_x0000_s2059" name="公式" r:id="rId4" imgW="3009900" imgH="203200" progId="">
              <p:embed/>
            </p:oleObj>
          </a:graphicData>
        </a:graphic>
      </p:graphicFrame>
      <p:sp>
        <p:nvSpPr>
          <p:cNvPr id="102405" name="Text Box 6"/>
          <p:cNvSpPr txBox="1">
            <a:spLocks noChangeArrowheads="1"/>
          </p:cNvSpPr>
          <p:nvPr/>
        </p:nvSpPr>
        <p:spPr bwMode="auto">
          <a:xfrm>
            <a:off x="611560" y="4326855"/>
            <a:ext cx="7345363"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
                <a:schemeClr val="bg2"/>
              </a:buClr>
              <a:buSzPct val="75000"/>
              <a:buFont typeface="Wingdings" panose="05000000000000000000" pitchFamily="2" charset="2"/>
              <a:buNone/>
            </a:pPr>
            <a:r>
              <a:rPr lang="zh-CN" altLang="en-US" sz="2800" b="1" dirty="0">
                <a:latin typeface="Times New Roman" panose="02020603050405020304" pitchFamily="18" charset="0"/>
              </a:rPr>
              <a:t>因为（</a:t>
            </a:r>
            <a:r>
              <a:rPr lang="en-US" altLang="zh-CN" sz="2800" b="1" i="1" dirty="0">
                <a:latin typeface="Times New Roman" panose="02020603050405020304" pitchFamily="18" charset="0"/>
              </a:rPr>
              <a:t>p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 q</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为重言式，而</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式为它的代换实例，所以是逻辑有效式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永真式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p>
        </p:txBody>
      </p:sp>
      <p:sp>
        <p:nvSpPr>
          <p:cNvPr id="102406" name="Text Box 7"/>
          <p:cNvSpPr txBox="1">
            <a:spLocks noChangeArrowheads="1"/>
          </p:cNvSpPr>
          <p:nvPr/>
        </p:nvSpPr>
        <p:spPr bwMode="auto">
          <a:xfrm>
            <a:off x="716728" y="2386136"/>
            <a:ext cx="324008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2800" b="1" dirty="0">
                <a:latin typeface="Times New Roman" panose="02020603050405020304" pitchFamily="18" charset="0"/>
              </a:rPr>
              <a:t>所以为永真式。</a:t>
            </a:r>
          </a:p>
        </p:txBody>
      </p:sp>
      <p:graphicFrame>
        <p:nvGraphicFramePr>
          <p:cNvPr id="102407" name="Object 8"/>
          <p:cNvGraphicFramePr>
            <a:graphicFrameLocks noChangeAspect="1"/>
          </p:cNvGraphicFramePr>
          <p:nvPr>
            <p:extLst>
              <p:ext uri="{D42A27DB-BD31-4B8C-83A1-F6EECF244321}">
                <p14:modId xmlns:p14="http://schemas.microsoft.com/office/powerpoint/2010/main" xmlns="" val="1610920712"/>
              </p:ext>
            </p:extLst>
          </p:nvPr>
        </p:nvGraphicFramePr>
        <p:xfrm>
          <a:off x="716728" y="1859880"/>
          <a:ext cx="4752975" cy="561975"/>
        </p:xfrm>
        <a:graphic>
          <a:graphicData uri="http://schemas.openxmlformats.org/presentationml/2006/ole">
            <p:oleObj spid="_x0000_s2060" name="公式" r:id="rId5" imgW="1714500" imgH="203200" progId="">
              <p:embed/>
            </p:oleObj>
          </a:graphicData>
        </a:graphic>
      </p:graphicFrame>
      <p:graphicFrame>
        <p:nvGraphicFramePr>
          <p:cNvPr id="102408" name="Object 9"/>
          <p:cNvGraphicFramePr>
            <a:graphicFrameLocks noChangeAspect="1"/>
          </p:cNvGraphicFramePr>
          <p:nvPr>
            <p:extLst>
              <p:ext uri="{D42A27DB-BD31-4B8C-83A1-F6EECF244321}">
                <p14:modId xmlns:p14="http://schemas.microsoft.com/office/powerpoint/2010/main" xmlns="" val="3683187511"/>
              </p:ext>
            </p:extLst>
          </p:nvPr>
        </p:nvGraphicFramePr>
        <p:xfrm>
          <a:off x="323528" y="1340768"/>
          <a:ext cx="4416425" cy="504825"/>
        </p:xfrm>
        <a:graphic>
          <a:graphicData uri="http://schemas.openxmlformats.org/presentationml/2006/ole">
            <p:oleObj spid="_x0000_s2061" name="公式" r:id="rId6" imgW="1993900" imgH="228600" progId="">
              <p:embed/>
            </p:oleObj>
          </a:graphicData>
        </a:graphic>
      </p:graphicFrame>
      <p:sp>
        <p:nvSpPr>
          <p:cNvPr id="102409" name="Text Box 10"/>
          <p:cNvSpPr txBox="1">
            <a:spLocks noChangeArrowheads="1"/>
          </p:cNvSpPr>
          <p:nvPr/>
        </p:nvSpPr>
        <p:spPr bwMode="auto">
          <a:xfrm>
            <a:off x="252090" y="417327"/>
            <a:ext cx="9366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4000" b="1" dirty="0">
                <a:solidFill>
                  <a:schemeClr val="accent2"/>
                </a:solidFill>
                <a:latin typeface="Times New Roman" panose="02020603050405020304" pitchFamily="18" charset="0"/>
              </a:rPr>
              <a:t>解：</a:t>
            </a:r>
          </a:p>
        </p:txBody>
      </p:sp>
    </p:spTree>
    <p:extLst>
      <p:ext uri="{BB962C8B-B14F-4D97-AF65-F5344CB8AC3E}">
        <p14:creationId xmlns:p14="http://schemas.microsoft.com/office/powerpoint/2010/main" xmlns="" val="22616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12EFE3-A738-4A11-977A-00756DA0EC09}" type="slidenum">
              <a:rPr lang="en-US" altLang="zh-CN"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14339" name="Rectangle 2"/>
          <p:cNvSpPr>
            <a:spLocks noGrp="1" noChangeArrowheads="1"/>
          </p:cNvSpPr>
          <p:nvPr>
            <p:ph type="title"/>
          </p:nvPr>
        </p:nvSpPr>
        <p:spPr>
          <a:xfrm>
            <a:off x="457200" y="457200"/>
            <a:ext cx="8229600" cy="914400"/>
          </a:xfrm>
        </p:spPr>
        <p:txBody>
          <a:bodyPr/>
          <a:lstStyle/>
          <a:p>
            <a:pPr eaLnBrk="1" hangingPunct="1"/>
            <a:r>
              <a:rPr lang="zh-CN" altLang="en-US" b="1" smtClean="0">
                <a:latin typeface="宋体" panose="02010600030101010101" pitchFamily="2" charset="-122"/>
              </a:rPr>
              <a:t>前束范式</a:t>
            </a:r>
            <a:r>
              <a:rPr lang="zh-CN" altLang="en-US" sz="4000" b="1" smtClean="0">
                <a:latin typeface="宋体" panose="02010600030101010101" pitchFamily="2" charset="-122"/>
              </a:rPr>
              <a:t> </a:t>
            </a:r>
          </a:p>
        </p:txBody>
      </p:sp>
      <p:sp>
        <p:nvSpPr>
          <p:cNvPr id="14340" name="Rectangle 3"/>
          <p:cNvSpPr>
            <a:spLocks noGrp="1" noChangeArrowheads="1"/>
          </p:cNvSpPr>
          <p:nvPr>
            <p:ph type="body" idx="1"/>
          </p:nvPr>
        </p:nvSpPr>
        <p:spPr>
          <a:xfrm>
            <a:off x="539750" y="3284538"/>
            <a:ext cx="8305800" cy="3124200"/>
          </a:xfrm>
        </p:spPr>
        <p:txBody>
          <a:bodyPr/>
          <a:lstStyle/>
          <a:p>
            <a:pPr algn="just"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例如，</a:t>
            </a:r>
            <a:r>
              <a:rPr lang="zh-CN" altLang="en-US"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H</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 </a:t>
            </a:r>
          </a:p>
          <a:p>
            <a:pPr algn="just" eaLnBrk="1" hangingPunct="1">
              <a:buFont typeface="Wingdings" panose="05000000000000000000" pitchFamily="2" charset="2"/>
              <a:buNone/>
            </a:pPr>
            <a:r>
              <a:rPr lang="en-US" altLang="zh-CN"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p>
          <a:p>
            <a:pPr algn="just"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是前束范式</a:t>
            </a:r>
            <a:r>
              <a:rPr lang="en-US" altLang="zh-CN" sz="2800" b="1" smtClean="0">
                <a:solidFill>
                  <a:schemeClr val="bg2"/>
                </a:solidFill>
                <a:latin typeface="Times New Roman" panose="02020603050405020304" pitchFamily="18" charset="0"/>
              </a:rPr>
              <a:t>, </a:t>
            </a:r>
            <a:r>
              <a:rPr lang="zh-CN" altLang="en-US" sz="2800" b="1" smtClean="0">
                <a:solidFill>
                  <a:schemeClr val="bg2"/>
                </a:solidFill>
                <a:latin typeface="Times New Roman" panose="02020603050405020304" pitchFamily="18" charset="0"/>
              </a:rPr>
              <a:t>而 </a:t>
            </a:r>
          </a:p>
          <a:p>
            <a:pPr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H</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p>
          <a:p>
            <a:pPr eaLnBrk="1" hangingPunct="1">
              <a:buFont typeface="Wingdings" panose="05000000000000000000" pitchFamily="2" charset="2"/>
              <a:buNone/>
            </a:pPr>
            <a:r>
              <a:rPr lang="en-US" altLang="zh-CN"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p>
          <a:p>
            <a:pPr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不是前束范式</a:t>
            </a:r>
          </a:p>
        </p:txBody>
      </p:sp>
      <p:sp>
        <p:nvSpPr>
          <p:cNvPr id="14341" name="Text Box 4"/>
          <p:cNvSpPr txBox="1">
            <a:spLocks noChangeArrowheads="1"/>
          </p:cNvSpPr>
          <p:nvPr/>
        </p:nvSpPr>
        <p:spPr bwMode="auto">
          <a:xfrm>
            <a:off x="468313" y="1484313"/>
            <a:ext cx="8458200"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800" b="1">
                <a:solidFill>
                  <a:srgbClr val="FF3300"/>
                </a:solidFill>
                <a:latin typeface="Times New Roman" panose="02020603050405020304" pitchFamily="18" charset="0"/>
              </a:rPr>
              <a:t>定义</a:t>
            </a:r>
            <a:r>
              <a:rPr lang="zh-CN" altLang="en-US" sz="2800" b="1">
                <a:latin typeface="Times New Roman" panose="02020603050405020304" pitchFamily="18" charset="0"/>
              </a:rPr>
              <a:t> 设</a:t>
            </a:r>
            <a:r>
              <a:rPr lang="en-US" altLang="zh-CN" sz="2800" b="1" i="1">
                <a:latin typeface="Times New Roman" panose="02020603050405020304" pitchFamily="18" charset="0"/>
              </a:rPr>
              <a:t>A</a:t>
            </a:r>
            <a:r>
              <a:rPr lang="zh-CN" altLang="en-US" sz="2800" b="1">
                <a:latin typeface="Times New Roman" panose="02020603050405020304" pitchFamily="18" charset="0"/>
              </a:rPr>
              <a:t>为一个一阶逻辑公式</a:t>
            </a:r>
            <a:r>
              <a:rPr lang="en-US" altLang="zh-CN" sz="2800" b="1">
                <a:latin typeface="Times New Roman" panose="02020603050405020304" pitchFamily="18" charset="0"/>
              </a:rPr>
              <a:t>, </a:t>
            </a:r>
            <a:r>
              <a:rPr lang="zh-CN" altLang="en-US" sz="2800" b="1">
                <a:latin typeface="Times New Roman" panose="02020603050405020304" pitchFamily="18" charset="0"/>
              </a:rPr>
              <a:t>若</a:t>
            </a:r>
            <a:r>
              <a:rPr lang="en-US" altLang="zh-CN" sz="2800" b="1" i="1">
                <a:latin typeface="Times New Roman" panose="02020603050405020304" pitchFamily="18" charset="0"/>
              </a:rPr>
              <a:t>A</a:t>
            </a:r>
            <a:r>
              <a:rPr lang="zh-CN" altLang="en-US" sz="2800" b="1">
                <a:latin typeface="Times New Roman" panose="02020603050405020304" pitchFamily="18" charset="0"/>
              </a:rPr>
              <a:t>具有如下形式</a:t>
            </a:r>
          </a:p>
          <a:p>
            <a:pPr algn="just" eaLnBrk="1" hangingPunct="1">
              <a:buFont typeface="Wingdings" panose="05000000000000000000" pitchFamily="2" charset="2"/>
              <a:buNone/>
            </a:pP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B, </a:t>
            </a:r>
            <a:r>
              <a:rPr lang="zh-CN" altLang="en-US" sz="2800" b="1">
                <a:latin typeface="Times New Roman" panose="02020603050405020304" pitchFamily="18" charset="0"/>
              </a:rPr>
              <a:t>则称</a:t>
            </a:r>
            <a:r>
              <a:rPr lang="en-US" altLang="zh-CN" sz="2800" b="1" i="1">
                <a:latin typeface="Times New Roman" panose="02020603050405020304" pitchFamily="18" charset="0"/>
              </a:rPr>
              <a:t>A</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前束范式</a:t>
            </a:r>
            <a:r>
              <a:rPr lang="en-US" altLang="zh-CN" sz="2800" b="1">
                <a:latin typeface="Times New Roman" panose="02020603050405020304" pitchFamily="18" charset="0"/>
              </a:rPr>
              <a:t>, </a:t>
            </a:r>
            <a:r>
              <a:rPr lang="zh-CN" altLang="en-US" sz="2800" b="1">
                <a:latin typeface="Times New Roman" panose="02020603050405020304" pitchFamily="18" charset="0"/>
              </a:rPr>
              <a:t>其中</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i</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i</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k</a:t>
            </a:r>
            <a:r>
              <a:rPr lang="en-US" altLang="zh-CN" sz="2800" b="1">
                <a:latin typeface="Times New Roman" panose="02020603050405020304" pitchFamily="18" charset="0"/>
              </a:rPr>
              <a:t>)</a:t>
            </a:r>
          </a:p>
          <a:p>
            <a:pPr algn="just" eaLnBrk="1" hangingPunct="1">
              <a:buFont typeface="Wingdings" panose="05000000000000000000" pitchFamily="2" charset="2"/>
              <a:buNone/>
            </a:pPr>
            <a:r>
              <a:rPr lang="zh-CN" altLang="en-US" sz="2800" b="1">
                <a:latin typeface="Times New Roman" panose="02020603050405020304" pitchFamily="18" charset="0"/>
              </a:rPr>
              <a:t>为</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或</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为不含量词的公式</a:t>
            </a:r>
            <a:r>
              <a:rPr lang="en-US" altLang="zh-CN" sz="28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9824EA-1028-446E-80E3-6CA6821D65EE}" type="slidenum">
              <a:rPr lang="en-US" altLang="zh-CN" sz="1200">
                <a:latin typeface="Arial Black" panose="020B0A04020102020204" pitchFamily="34" charset="0"/>
              </a:rPr>
              <a:pPr>
                <a:spcBef>
                  <a:spcPct val="0"/>
                </a:spcBef>
                <a:buClrTx/>
                <a:buSzTx/>
                <a:buFontTx/>
                <a:buNone/>
              </a:pPr>
              <a:t>15</a:t>
            </a:fld>
            <a:endParaRPr lang="en-US" altLang="zh-CN" sz="1200">
              <a:latin typeface="Arial Black" panose="020B0A04020102020204" pitchFamily="34" charset="0"/>
            </a:endParaRPr>
          </a:p>
        </p:txBody>
      </p:sp>
      <p:sp>
        <p:nvSpPr>
          <p:cNvPr id="15363" name="Rectangle 2"/>
          <p:cNvSpPr>
            <a:spLocks noGrp="1" noChangeArrowheads="1"/>
          </p:cNvSpPr>
          <p:nvPr>
            <p:ph type="title"/>
          </p:nvPr>
        </p:nvSpPr>
        <p:spPr/>
        <p:txBody>
          <a:bodyPr/>
          <a:lstStyle/>
          <a:p>
            <a:pPr eaLnBrk="1" hangingPunct="1"/>
            <a:r>
              <a:rPr lang="zh-CN" altLang="en-US" b="1" smtClean="0">
                <a:latin typeface="宋体" panose="02010600030101010101" pitchFamily="2" charset="-122"/>
              </a:rPr>
              <a:t>公式的前束范式</a:t>
            </a:r>
            <a:r>
              <a:rPr lang="zh-CN" altLang="en-US" sz="4000" b="1" smtClean="0">
                <a:latin typeface="宋体" panose="02010600030101010101" pitchFamily="2" charset="-122"/>
              </a:rPr>
              <a:t> </a:t>
            </a:r>
          </a:p>
        </p:txBody>
      </p:sp>
      <p:sp>
        <p:nvSpPr>
          <p:cNvPr id="15364" name="Rectangle 3"/>
          <p:cNvSpPr>
            <a:spLocks noGrp="1" noChangeArrowheads="1"/>
          </p:cNvSpPr>
          <p:nvPr>
            <p:ph type="body" idx="1"/>
          </p:nvPr>
        </p:nvSpPr>
        <p:spPr>
          <a:xfrm>
            <a:off x="468313" y="1989138"/>
            <a:ext cx="8229600" cy="3200400"/>
          </a:xfrm>
        </p:spPr>
        <p:txBody>
          <a:bodyPr/>
          <a:lstStyle/>
          <a:p>
            <a:pPr algn="just" eaLnBrk="1" hangingPunct="1">
              <a:lnSpc>
                <a:spcPct val="80000"/>
              </a:lnSpc>
              <a:buFont typeface="Wingdings" panose="05000000000000000000" pitchFamily="2" charset="2"/>
              <a:buNone/>
            </a:pPr>
            <a:r>
              <a:rPr lang="zh-CN" altLang="en-US" sz="2800" b="1" smtClean="0">
                <a:solidFill>
                  <a:srgbClr val="FF3300"/>
                </a:solidFill>
                <a:latin typeface="宋体" panose="02010600030101010101" pitchFamily="2" charset="-122"/>
              </a:rPr>
              <a:t>定理</a:t>
            </a:r>
            <a:r>
              <a:rPr lang="en-US" altLang="zh-CN" sz="2800" b="1" smtClean="0">
                <a:solidFill>
                  <a:srgbClr val="FF3300"/>
                </a:solidFill>
                <a:latin typeface="宋体" panose="02010600030101010101" pitchFamily="2" charset="-122"/>
              </a:rPr>
              <a:t>(</a:t>
            </a:r>
            <a:r>
              <a:rPr lang="zh-CN" altLang="en-US" sz="2800" b="1" smtClean="0">
                <a:solidFill>
                  <a:srgbClr val="FF3300"/>
                </a:solidFill>
                <a:latin typeface="宋体" panose="02010600030101010101" pitchFamily="2" charset="-122"/>
              </a:rPr>
              <a:t>前束范式存在定理</a:t>
            </a:r>
            <a:r>
              <a:rPr lang="en-US" altLang="zh-CN" sz="2800" b="1" smtClean="0">
                <a:solidFill>
                  <a:srgbClr val="FF3300"/>
                </a:solidFill>
                <a:latin typeface="宋体" panose="02010600030101010101" pitchFamily="2" charset="-122"/>
              </a:rPr>
              <a:t>)</a:t>
            </a:r>
            <a:r>
              <a:rPr lang="zh-CN" altLang="en-US" sz="2800" b="1" smtClean="0">
                <a:latin typeface="宋体" panose="02010600030101010101" pitchFamily="2" charset="-122"/>
              </a:rPr>
              <a:t>一阶逻辑中的任何公</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式都存在与之等值的前束范式。</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注意</a:t>
            </a:r>
            <a:r>
              <a:rPr lang="en-US" altLang="zh-CN" sz="2800" b="1" smtClean="0">
                <a:latin typeface="宋体" panose="02010600030101010101" pitchFamily="2" charset="-122"/>
              </a:rPr>
              <a:t>: </a:t>
            </a:r>
          </a:p>
          <a:p>
            <a:pPr algn="just" eaLnBrk="1" hangingPunct="1">
              <a:lnSpc>
                <a:spcPct val="80000"/>
              </a:lnSpc>
              <a:buFont typeface="Wingdings" panose="05000000000000000000" pitchFamily="2" charset="2"/>
              <a:buNone/>
            </a:pPr>
            <a:r>
              <a:rPr lang="en-US" altLang="zh-CN" sz="2800" b="1" smtClean="0">
                <a:latin typeface="宋体" panose="02010600030101010101" pitchFamily="2" charset="-122"/>
              </a:rPr>
              <a:t>  </a:t>
            </a:r>
            <a:r>
              <a:rPr lang="zh-CN" altLang="en-US" sz="2800" b="1" smtClean="0">
                <a:latin typeface="宋体" panose="02010600030101010101" pitchFamily="2" charset="-122"/>
              </a:rPr>
              <a:t>公式的前束范式不惟一</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求公式的前束范式的方法</a:t>
            </a:r>
            <a:r>
              <a:rPr lang="en-US" altLang="zh-CN" sz="2800" b="1" smtClean="0">
                <a:latin typeface="宋体" panose="02010600030101010101" pitchFamily="2" charset="-122"/>
              </a:rPr>
              <a:t>: </a:t>
            </a:r>
            <a:r>
              <a:rPr lang="zh-CN" altLang="en-US" sz="2800" b="1" smtClean="0">
                <a:latin typeface="宋体" panose="02010600030101010101" pitchFamily="2" charset="-122"/>
              </a:rPr>
              <a:t>利用重要等值式、</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置换规则、换名规则、代替规则进行等值演算</a:t>
            </a:r>
            <a:r>
              <a:rPr lang="en-US" altLang="zh-CN" sz="2800"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DCEA473-6C0C-487E-A862-07EA4ADE9262}" type="slidenum">
              <a:rPr lang="en-US" altLang="zh-CN" sz="1200">
                <a:latin typeface="Arial Black" panose="020B0A04020102020204" pitchFamily="34" charset="0"/>
              </a:rPr>
              <a:pPr algn="r" eaLnBrk="1" hangingPunct="1">
                <a:spcBef>
                  <a:spcPct val="0"/>
                </a:spcBef>
                <a:buClrTx/>
                <a:buSzTx/>
                <a:buFontTx/>
                <a:buNone/>
              </a:pPr>
              <a:t>16</a:t>
            </a:fld>
            <a:endParaRPr lang="en-US" altLang="zh-CN" sz="1200">
              <a:latin typeface="Arial Black" panose="020B0A04020102020204" pitchFamily="34" charset="0"/>
            </a:endParaRPr>
          </a:p>
        </p:txBody>
      </p:sp>
      <p:sp>
        <p:nvSpPr>
          <p:cNvPr id="36867" name="Rectangle 2"/>
          <p:cNvSpPr>
            <a:spLocks noGrp="1" noChangeArrowheads="1"/>
          </p:cNvSpPr>
          <p:nvPr>
            <p:ph type="body" idx="4294967295"/>
          </p:nvPr>
        </p:nvSpPr>
        <p:spPr>
          <a:xfrm>
            <a:off x="107950" y="1826846"/>
            <a:ext cx="9288463" cy="1512143"/>
          </a:xfrm>
        </p:spPr>
        <p:txBody>
          <a:bodyPr/>
          <a:lstStyle/>
          <a:p>
            <a:pPr eaLnBrk="1" hangingPunct="1">
              <a:spcBef>
                <a:spcPct val="0"/>
              </a:spcBef>
              <a:buClrTx/>
              <a:buFont typeface="Wingdings" panose="05000000000000000000" pitchFamily="2" charset="2"/>
              <a:buNone/>
            </a:pPr>
            <a:r>
              <a:rPr lang="zh-CN" altLang="en-US" b="1" dirty="0" smtClean="0">
                <a:solidFill>
                  <a:srgbClr val="000000"/>
                </a:solidFill>
                <a:latin typeface="宋体" panose="02010600030101010101" pitchFamily="2" charset="-122"/>
              </a:rPr>
              <a:t>分析下列各式量词的辖域及变项的约束情况。</a:t>
            </a:r>
          </a:p>
          <a:p>
            <a:pPr algn="just" eaLnBrk="1" hangingPunct="1">
              <a:spcBef>
                <a:spcPct val="50000"/>
              </a:spcBef>
              <a:buClrTx/>
              <a:buFont typeface="Wingdings" panose="05000000000000000000" pitchFamily="2" charset="2"/>
              <a:buNone/>
            </a:pPr>
            <a:r>
              <a:rPr lang="en-US" altLang="zh-CN" b="1" dirty="0" smtClean="0">
                <a:solidFill>
                  <a:srgbClr val="000000"/>
                </a:solidFill>
                <a:latin typeface="宋体" panose="02010600030101010101" pitchFamily="2" charset="-122"/>
                <a:sym typeface="Symbol" panose="05050102010706020507" pitchFamily="18" charset="2"/>
              </a:rPr>
              <a:t>   </a:t>
            </a:r>
            <a:r>
              <a:rPr lang="en-US" altLang="zh-CN" b="1" dirty="0" smtClean="0">
                <a:solidFill>
                  <a:srgbClr val="000000"/>
                </a:solidFill>
                <a:latin typeface="宋体" panose="02010600030101010101" pitchFamily="2" charset="-122"/>
              </a:rPr>
              <a:t>x(F(x)→ G(y))→</a:t>
            </a:r>
            <a:r>
              <a:rPr lang="en-US" altLang="zh-CN"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y(H(x)∧M(</a:t>
            </a:r>
            <a:r>
              <a:rPr lang="en-US" altLang="zh-CN" b="1" dirty="0" err="1" smtClean="0">
                <a:solidFill>
                  <a:srgbClr val="000000"/>
                </a:solidFill>
                <a:latin typeface="宋体" panose="02010600030101010101" pitchFamily="2" charset="-122"/>
              </a:rPr>
              <a:t>x,y,z</a:t>
            </a:r>
            <a:r>
              <a:rPr lang="en-US" altLang="zh-CN" b="1" dirty="0" smtClean="0">
                <a:solidFill>
                  <a:srgbClr val="000000"/>
                </a:solidFill>
                <a:latin typeface="宋体" panose="02010600030101010101" pitchFamily="2" charset="-122"/>
              </a:rPr>
              <a:t>)).</a:t>
            </a:r>
          </a:p>
          <a:p>
            <a:pPr algn="just" eaLnBrk="1" hangingPunct="1">
              <a:lnSpc>
                <a:spcPct val="80000"/>
              </a:lnSpc>
              <a:spcBef>
                <a:spcPct val="50000"/>
              </a:spcBef>
              <a:buClrTx/>
              <a:buFont typeface="Wingdings" panose="05000000000000000000" pitchFamily="2" charset="2"/>
              <a:buNone/>
            </a:pPr>
            <a:endParaRPr lang="en-US" altLang="zh-CN" sz="1200" b="1" dirty="0" smtClean="0">
              <a:solidFill>
                <a:srgbClr val="000000"/>
              </a:solidFill>
              <a:latin typeface="宋体" panose="02010600030101010101" pitchFamily="2" charset="-122"/>
            </a:endParaRPr>
          </a:p>
        </p:txBody>
      </p:sp>
      <p:sp>
        <p:nvSpPr>
          <p:cNvPr id="2" name="矩形 1"/>
          <p:cNvSpPr/>
          <p:nvPr/>
        </p:nvSpPr>
        <p:spPr>
          <a:xfrm>
            <a:off x="180180" y="3915053"/>
            <a:ext cx="8352259" cy="954107"/>
          </a:xfrm>
          <a:prstGeom prst="rect">
            <a:avLst/>
          </a:prstGeom>
        </p:spPr>
        <p:txBody>
          <a:bodyPr wrap="square">
            <a:spAutoFit/>
          </a:bodyPr>
          <a:lstStyle/>
          <a:p>
            <a:pPr eaLnBrk="1" hangingPunct="1">
              <a:spcBef>
                <a:spcPct val="50000"/>
              </a:spcBef>
              <a:buClrTx/>
              <a:buSzTx/>
              <a:buFontTx/>
              <a:buNone/>
            </a:pPr>
            <a:r>
              <a:rPr lang="zh-CN" altLang="en-US" sz="2800" b="1" dirty="0" smtClean="0"/>
              <a:t>上述合式公式中，</a:t>
            </a:r>
            <a:r>
              <a:rPr lang="en-US" altLang="zh-CN" sz="2800" b="1" dirty="0" err="1" smtClean="0"/>
              <a:t>x,y</a:t>
            </a:r>
            <a:r>
              <a:rPr lang="zh-CN" altLang="en-US" sz="2800" b="1" dirty="0" smtClean="0"/>
              <a:t>即约束出现，又自由出现，给公式的等值演算及推理带来混乱。</a:t>
            </a:r>
            <a:endParaRPr lang="zh-CN" altLang="en-US" sz="2800" b="1" dirty="0"/>
          </a:p>
        </p:txBody>
      </p:sp>
      <p:sp>
        <p:nvSpPr>
          <p:cNvPr id="3" name="矩形 2"/>
          <p:cNvSpPr/>
          <p:nvPr/>
        </p:nvSpPr>
        <p:spPr>
          <a:xfrm>
            <a:off x="180180" y="620688"/>
            <a:ext cx="5561138" cy="769441"/>
          </a:xfrm>
          <a:prstGeom prst="rect">
            <a:avLst/>
          </a:prstGeom>
        </p:spPr>
        <p:txBody>
          <a:bodyPr wrap="none">
            <a:spAutoFit/>
          </a:bodyPr>
          <a:lstStyle/>
          <a:p>
            <a:pPr eaLnBrk="1" hangingPunct="1"/>
            <a:r>
              <a:rPr lang="zh-CN" altLang="en-US" sz="4400" b="1" dirty="0">
                <a:latin typeface="宋体" panose="02010600030101010101" pitchFamily="2" charset="-122"/>
                <a:ea typeface="+mj-ea"/>
                <a:cs typeface="+mj-cs"/>
              </a:rPr>
              <a:t>换名规则与代替规则 </a:t>
            </a:r>
          </a:p>
        </p:txBody>
      </p:sp>
    </p:spTree>
    <p:extLst>
      <p:ext uri="{BB962C8B-B14F-4D97-AF65-F5344CB8AC3E}">
        <p14:creationId xmlns:p14="http://schemas.microsoft.com/office/powerpoint/2010/main" xmlns="" val="2069440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269F61E-E601-4F02-AB3A-BC7EAB969E70}" type="slidenum">
              <a:rPr lang="en-US" altLang="zh-CN" sz="1200">
                <a:latin typeface="Arial Black" panose="020B0A04020102020204" pitchFamily="34" charset="0"/>
              </a:rPr>
              <a:pPr algn="r" eaLnBrk="1" hangingPunct="1">
                <a:spcBef>
                  <a:spcPct val="0"/>
                </a:spcBef>
                <a:buClrTx/>
                <a:buSzTx/>
                <a:buFontTx/>
                <a:buNone/>
              </a:pPr>
              <a:t>17</a:t>
            </a:fld>
            <a:endParaRPr lang="en-US" altLang="zh-CN" sz="1200">
              <a:latin typeface="Arial Black" panose="020B0A04020102020204" pitchFamily="34" charset="0"/>
            </a:endParaRPr>
          </a:p>
        </p:txBody>
      </p:sp>
      <p:sp>
        <p:nvSpPr>
          <p:cNvPr id="38915" name="Rectangle 3"/>
          <p:cNvSpPr>
            <a:spLocks noGrp="1" noChangeArrowheads="1"/>
          </p:cNvSpPr>
          <p:nvPr>
            <p:ph type="body" idx="4294967295"/>
          </p:nvPr>
        </p:nvSpPr>
        <p:spPr>
          <a:xfrm>
            <a:off x="539750" y="620713"/>
            <a:ext cx="8424863" cy="4032423"/>
          </a:xfrm>
        </p:spPr>
        <p:txBody>
          <a:bodyPr/>
          <a:lstStyle/>
          <a:p>
            <a:pPr algn="just" eaLnBrk="1" hangingPunct="1">
              <a:spcBef>
                <a:spcPct val="50000"/>
              </a:spcBef>
              <a:buClrTx/>
            </a:pPr>
            <a:r>
              <a:rPr lang="zh-CN" altLang="en-US" b="1" dirty="0" smtClean="0">
                <a:solidFill>
                  <a:srgbClr val="FF0000"/>
                </a:solidFill>
                <a:latin typeface="宋体" panose="02010600030101010101" pitchFamily="2" charset="-122"/>
              </a:rPr>
              <a:t>换名规则：</a:t>
            </a:r>
            <a:r>
              <a:rPr lang="zh-CN" altLang="en-US" b="1" dirty="0" smtClean="0">
                <a:solidFill>
                  <a:srgbClr val="000000"/>
                </a:solidFill>
                <a:latin typeface="宋体" panose="02010600030101010101" pitchFamily="2" charset="-122"/>
              </a:rPr>
              <a:t>将量词辖域中出现的某个约束出现的个体变项及对应的指导变项，改成公式中未曾出现过的个体变项符号，公式中其余部分不变．</a:t>
            </a:r>
          </a:p>
          <a:p>
            <a:pPr algn="just" eaLnBrk="1" hangingPunct="1">
              <a:spcBef>
                <a:spcPct val="50000"/>
              </a:spcBef>
              <a:buClrTx/>
            </a:pPr>
            <a:endParaRPr lang="zh-CN" altLang="en-US" sz="1600" b="1" dirty="0" smtClean="0">
              <a:solidFill>
                <a:srgbClr val="000000"/>
              </a:solidFill>
              <a:latin typeface="宋体" panose="02010600030101010101" pitchFamily="2" charset="-122"/>
            </a:endParaRPr>
          </a:p>
          <a:p>
            <a:pPr algn="just" eaLnBrk="1" hangingPunct="1">
              <a:spcBef>
                <a:spcPct val="0"/>
              </a:spcBef>
              <a:buClrTx/>
              <a:buFont typeface="Wingdings" panose="05000000000000000000" pitchFamily="2" charset="2"/>
              <a:buNone/>
            </a:pPr>
            <a:endParaRPr lang="zh-CN" altLang="en-US" b="1" dirty="0" smtClean="0">
              <a:solidFill>
                <a:srgbClr val="FF3300"/>
              </a:solidFill>
              <a:latin typeface="宋体" panose="02010600030101010101" pitchFamily="2" charset="-122"/>
            </a:endParaRPr>
          </a:p>
          <a:p>
            <a:pPr algn="just" eaLnBrk="1" hangingPunct="1">
              <a:spcBef>
                <a:spcPct val="0"/>
              </a:spcBef>
              <a:buClrTx/>
              <a:buFont typeface="Wingdings" panose="05000000000000000000" pitchFamily="2" charset="2"/>
              <a:buNone/>
            </a:pPr>
            <a:r>
              <a:rPr lang="zh-CN" altLang="en-US" b="1" dirty="0" smtClean="0">
                <a:solidFill>
                  <a:srgbClr val="FF3300"/>
                </a:solidFill>
                <a:latin typeface="宋体" panose="02010600030101010101" pitchFamily="2" charset="-122"/>
              </a:rPr>
              <a:t>例：</a:t>
            </a:r>
            <a:r>
              <a:rPr lang="zh-CN" altLang="en-US" b="1" dirty="0" smtClean="0">
                <a:solidFill>
                  <a:srgbClr val="000000"/>
                </a:solidFill>
                <a:latin typeface="宋体" panose="02010600030101010101" pitchFamily="2" charset="-122"/>
              </a:rPr>
              <a:t>对公式</a:t>
            </a:r>
            <a:r>
              <a:rPr lang="zh-CN" altLang="en-US"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x(P(x)→ R(x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y))∧Q(x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a:t>
            </a:r>
          </a:p>
          <a:p>
            <a:pPr algn="just" eaLnBrk="1" hangingPunct="1">
              <a:spcBef>
                <a:spcPct val="0"/>
              </a:spcBef>
              <a:buClrTx/>
              <a:buFont typeface="Wingdings" panose="05000000000000000000" pitchFamily="2" charset="2"/>
              <a:buNone/>
            </a:pPr>
            <a:r>
              <a:rPr lang="en-US" altLang="zh-CN" b="1" dirty="0" smtClean="0">
                <a:solidFill>
                  <a:srgbClr val="000000"/>
                </a:solidFill>
                <a:latin typeface="宋体" panose="02010600030101010101" pitchFamily="2" charset="-122"/>
              </a:rPr>
              <a:t>    </a:t>
            </a:r>
            <a:r>
              <a:rPr lang="zh-CN" altLang="en-US" b="1" dirty="0" smtClean="0">
                <a:solidFill>
                  <a:srgbClr val="000000"/>
                </a:solidFill>
                <a:latin typeface="宋体" panose="02010600030101010101" pitchFamily="2" charset="-122"/>
              </a:rPr>
              <a:t>进行换名。</a:t>
            </a:r>
          </a:p>
          <a:p>
            <a:pPr algn="just" eaLnBrk="1" hangingPunct="1">
              <a:spcBef>
                <a:spcPct val="0"/>
              </a:spcBef>
              <a:buClrTx/>
              <a:buFont typeface="Wingdings" panose="05000000000000000000" pitchFamily="2" charset="2"/>
              <a:buNone/>
            </a:pPr>
            <a:endParaRPr lang="zh-CN" altLang="en-US" b="1" dirty="0" smtClean="0">
              <a:solidFill>
                <a:srgbClr val="000000"/>
              </a:solidFill>
              <a:latin typeface="宋体" panose="02010600030101010101" pitchFamily="2" charset="-122"/>
            </a:endParaRPr>
          </a:p>
          <a:p>
            <a:pPr algn="just" eaLnBrk="1" hangingPunct="1">
              <a:spcBef>
                <a:spcPct val="0"/>
              </a:spcBef>
              <a:buClrTx/>
              <a:buFont typeface="Wingdings" panose="05000000000000000000" pitchFamily="2" charset="2"/>
              <a:buNone/>
            </a:pPr>
            <a:r>
              <a:rPr lang="zh-CN" altLang="en-US" b="1" dirty="0" smtClean="0">
                <a:solidFill>
                  <a:srgbClr val="FF3300"/>
                </a:solidFill>
                <a:latin typeface="宋体" panose="02010600030101010101" pitchFamily="2" charset="-122"/>
              </a:rPr>
              <a:t>解：</a:t>
            </a:r>
            <a:r>
              <a:rPr lang="zh-CN" altLang="en-US" b="1" dirty="0" smtClean="0">
                <a:solidFill>
                  <a:srgbClr val="000000"/>
                </a:solidFill>
                <a:latin typeface="宋体" panose="02010600030101010101" pitchFamily="2" charset="-122"/>
              </a:rPr>
              <a:t>对约束变项 </a:t>
            </a:r>
            <a:r>
              <a:rPr lang="en-US" altLang="zh-CN" b="1" dirty="0" smtClean="0">
                <a:solidFill>
                  <a:srgbClr val="000000"/>
                </a:solidFill>
                <a:latin typeface="宋体" panose="02010600030101010101" pitchFamily="2" charset="-122"/>
              </a:rPr>
              <a:t>x </a:t>
            </a:r>
            <a:r>
              <a:rPr lang="zh-CN" altLang="en-US" b="1" dirty="0" smtClean="0">
                <a:solidFill>
                  <a:srgbClr val="000000"/>
                </a:solidFill>
                <a:latin typeface="宋体" panose="02010600030101010101" pitchFamily="2" charset="-122"/>
              </a:rPr>
              <a:t>换名为 </a:t>
            </a:r>
            <a:r>
              <a:rPr lang="en-US" altLang="zh-CN" b="1" dirty="0" smtClean="0">
                <a:solidFill>
                  <a:srgbClr val="000000"/>
                </a:solidFill>
                <a:latin typeface="宋体" panose="02010600030101010101" pitchFamily="2" charset="-122"/>
              </a:rPr>
              <a:t>t </a:t>
            </a:r>
            <a:r>
              <a:rPr lang="zh-CN" altLang="en-US" b="1" dirty="0" smtClean="0">
                <a:solidFill>
                  <a:srgbClr val="000000"/>
                </a:solidFill>
                <a:latin typeface="宋体" panose="02010600030101010101" pitchFamily="2" charset="-122"/>
              </a:rPr>
              <a:t>后为</a:t>
            </a:r>
          </a:p>
          <a:p>
            <a:pPr algn="ctr" eaLnBrk="1" hangingPunct="1">
              <a:spcBef>
                <a:spcPct val="0"/>
              </a:spcBef>
              <a:buClrTx/>
              <a:buFont typeface="Wingdings" panose="05000000000000000000" pitchFamily="2" charset="2"/>
              <a:buNone/>
            </a:pPr>
            <a:r>
              <a:rPr lang="zh-CN" altLang="en-US"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t(P(t)→ R(t</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y))∧Q(x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a:t>
            </a:r>
          </a:p>
          <a:p>
            <a:pPr algn="just" eaLnBrk="1" hangingPunct="1">
              <a:spcBef>
                <a:spcPct val="50000"/>
              </a:spcBef>
              <a:buClrTx/>
              <a:buFont typeface="Wingdings" panose="05000000000000000000" pitchFamily="2" charset="2"/>
              <a:buNone/>
            </a:pPr>
            <a:endParaRPr lang="en-US" altLang="zh-CN" b="1" dirty="0" smtClean="0">
              <a:solidFill>
                <a:srgbClr val="000000"/>
              </a:solidFill>
              <a:latin typeface="宋体" panose="02010600030101010101" pitchFamily="2" charset="-122"/>
            </a:endParaRPr>
          </a:p>
        </p:txBody>
      </p:sp>
    </p:spTree>
    <p:extLst>
      <p:ext uri="{BB962C8B-B14F-4D97-AF65-F5344CB8AC3E}">
        <p14:creationId xmlns:p14="http://schemas.microsoft.com/office/powerpoint/2010/main" xmlns="" val="190094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ox(in)">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xEl>
                                              <p:pRg st="3" end="3"/>
                                            </p:txEl>
                                          </p:spTgt>
                                        </p:tgtEl>
                                        <p:attrNameLst>
                                          <p:attrName>style.visibility</p:attrName>
                                        </p:attrNameLst>
                                      </p:cBhvr>
                                      <p:to>
                                        <p:strVal val="visible"/>
                                      </p:to>
                                    </p:set>
                                    <p:animEffect transition="in" filter="box(in)">
                                      <p:cBhvr>
                                        <p:cTn id="12" dur="2000"/>
                                        <p:tgtEl>
                                          <p:spTgt spid="38915">
                                            <p:txEl>
                                              <p:pRg st="3" end="3"/>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animEffect transition="in" filter="box(in)">
                                      <p:cBhvr>
                                        <p:cTn id="15" dur="2000"/>
                                        <p:tgtEl>
                                          <p:spTgt spid="389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915">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24CF9B3-0332-4FB1-BED2-2CB56E11C4B8}" type="slidenum">
              <a:rPr lang="en-US" altLang="zh-CN" sz="1200">
                <a:latin typeface="Arial Black" panose="020B0A04020102020204" pitchFamily="34" charset="0"/>
              </a:rPr>
              <a:pPr algn="r" eaLnBrk="1" hangingPunct="1">
                <a:spcBef>
                  <a:spcPct val="0"/>
                </a:spcBef>
                <a:buClrTx/>
                <a:buSzTx/>
                <a:buFontTx/>
                <a:buNone/>
              </a:pPr>
              <a:t>18</a:t>
            </a:fld>
            <a:endParaRPr lang="en-US" altLang="zh-CN" sz="1200">
              <a:latin typeface="Arial Black" panose="020B0A04020102020204" pitchFamily="34" charset="0"/>
            </a:endParaRPr>
          </a:p>
        </p:txBody>
      </p:sp>
      <p:sp>
        <p:nvSpPr>
          <p:cNvPr id="46083" name="Rectangle 3"/>
          <p:cNvSpPr>
            <a:spLocks noGrp="1" noChangeArrowheads="1"/>
          </p:cNvSpPr>
          <p:nvPr>
            <p:ph type="body" idx="4294967295"/>
          </p:nvPr>
        </p:nvSpPr>
        <p:spPr>
          <a:xfrm>
            <a:off x="395288" y="765175"/>
            <a:ext cx="8497887" cy="3671937"/>
          </a:xfrm>
        </p:spPr>
        <p:txBody>
          <a:bodyPr/>
          <a:lstStyle/>
          <a:p>
            <a:pPr algn="just" eaLnBrk="1" hangingPunct="1">
              <a:spcBef>
                <a:spcPct val="50000"/>
              </a:spcBef>
              <a:buClr>
                <a:srgbClr val="FF3300"/>
              </a:buClr>
            </a:pPr>
            <a:r>
              <a:rPr lang="zh-CN" altLang="zh-CN" b="1" dirty="0" smtClean="0">
                <a:solidFill>
                  <a:srgbClr val="FF0000"/>
                </a:solidFill>
                <a:latin typeface="宋体" panose="02010600030101010101" pitchFamily="2" charset="-122"/>
              </a:rPr>
              <a:t>代替规则：</a:t>
            </a:r>
            <a:r>
              <a:rPr lang="zh-CN" altLang="zh-CN" b="1" dirty="0" smtClean="0">
                <a:latin typeface="宋体" panose="02010600030101010101" pitchFamily="2" charset="-122"/>
              </a:rPr>
              <a:t>对某自由出现的个体变项用与原公式中所有个体变项符号不同的变项符号去代替，且处处代替。</a:t>
            </a:r>
          </a:p>
        </p:txBody>
      </p:sp>
      <p:sp>
        <p:nvSpPr>
          <p:cNvPr id="39940" name="Rectangle 5"/>
          <p:cNvSpPr>
            <a:spLocks noChangeArrowheads="1"/>
          </p:cNvSpPr>
          <p:nvPr/>
        </p:nvSpPr>
        <p:spPr bwMode="auto">
          <a:xfrm>
            <a:off x="250825" y="3789363"/>
            <a:ext cx="8604250" cy="206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smtClean="0">
                <a:solidFill>
                  <a:srgbClr val="FF3300"/>
                </a:solidFill>
              </a:rPr>
              <a:t>例：</a:t>
            </a:r>
            <a:r>
              <a:rPr lang="zh-CN" altLang="en-US" b="1" dirty="0" smtClean="0"/>
              <a:t> </a:t>
            </a:r>
            <a:r>
              <a:rPr lang="zh-CN" altLang="en-US" b="1" dirty="0"/>
              <a:t>对公式</a:t>
            </a:r>
            <a:r>
              <a:rPr lang="zh-CN" altLang="en-US" b="1" dirty="0">
                <a:sym typeface="Symbol" panose="05050102010706020507" pitchFamily="18" charset="2"/>
              </a:rPr>
              <a:t></a:t>
            </a:r>
            <a:r>
              <a:rPr lang="en-US" altLang="zh-CN" b="1" dirty="0"/>
              <a:t>x(F(x)→G(</a:t>
            </a:r>
            <a:r>
              <a:rPr lang="en-US" altLang="zh-CN" b="1" dirty="0" err="1"/>
              <a:t>x,y</a:t>
            </a:r>
            <a:r>
              <a:rPr lang="en-US" altLang="zh-CN" b="1" dirty="0"/>
              <a:t>))∧</a:t>
            </a:r>
            <a:r>
              <a:rPr lang="en-US" altLang="zh-CN" b="1" dirty="0">
                <a:sym typeface="Symbol" panose="05050102010706020507" pitchFamily="18" charset="2"/>
              </a:rPr>
              <a:t></a:t>
            </a:r>
            <a:r>
              <a:rPr lang="en-US" altLang="zh-CN" b="1" dirty="0" err="1"/>
              <a:t>yH</a:t>
            </a:r>
            <a:r>
              <a:rPr lang="en-US" altLang="zh-CN" b="1" dirty="0"/>
              <a:t>(y)</a:t>
            </a:r>
            <a:r>
              <a:rPr lang="zh-CN" altLang="en-US" b="1" dirty="0"/>
              <a:t>代替。</a:t>
            </a:r>
          </a:p>
          <a:p>
            <a:pPr eaLnBrk="1" hangingPunct="1">
              <a:spcBef>
                <a:spcPct val="0"/>
              </a:spcBef>
              <a:buClrTx/>
              <a:buSzTx/>
              <a:buFontTx/>
              <a:buNone/>
            </a:pPr>
            <a:endParaRPr lang="zh-CN" altLang="en-US" b="1" dirty="0"/>
          </a:p>
          <a:p>
            <a:pPr eaLnBrk="1" hangingPunct="1">
              <a:spcBef>
                <a:spcPct val="0"/>
              </a:spcBef>
              <a:buClrTx/>
              <a:buSzTx/>
              <a:buFontTx/>
              <a:buNone/>
            </a:pPr>
            <a:r>
              <a:rPr lang="zh-CN" altLang="en-US" b="1" dirty="0">
                <a:solidFill>
                  <a:srgbClr val="FF3300"/>
                </a:solidFill>
              </a:rPr>
              <a:t>解：</a:t>
            </a:r>
            <a:r>
              <a:rPr lang="zh-CN" altLang="en-US" b="1" dirty="0"/>
              <a:t> 对</a:t>
            </a:r>
            <a:r>
              <a:rPr lang="en-US" altLang="zh-CN" b="1" dirty="0"/>
              <a:t>y</a:t>
            </a:r>
            <a:r>
              <a:rPr lang="zh-CN" altLang="en-US" b="1" dirty="0"/>
              <a:t>实施代替，经过代入后原公式为</a:t>
            </a:r>
          </a:p>
          <a:p>
            <a:pPr eaLnBrk="1" hangingPunct="1">
              <a:spcBef>
                <a:spcPct val="0"/>
              </a:spcBef>
              <a:buClrTx/>
              <a:buSzTx/>
              <a:buFontTx/>
              <a:buNone/>
            </a:pPr>
            <a:r>
              <a:rPr lang="zh-CN" altLang="en-US" b="1" dirty="0">
                <a:sym typeface="Symbol" panose="05050102010706020507" pitchFamily="18" charset="2"/>
              </a:rPr>
              <a:t>         </a:t>
            </a:r>
            <a:r>
              <a:rPr lang="en-US" altLang="zh-CN" b="1" dirty="0"/>
              <a:t>x(F(x)→ G(x</a:t>
            </a:r>
            <a:r>
              <a:rPr lang="zh-CN" altLang="en-US" b="1" dirty="0"/>
              <a:t>，</a:t>
            </a:r>
            <a:r>
              <a:rPr lang="en-US" altLang="zh-CN" b="1" dirty="0"/>
              <a:t>t))∧ </a:t>
            </a:r>
            <a:r>
              <a:rPr lang="en-US" altLang="zh-CN" b="1" dirty="0">
                <a:sym typeface="Symbol" panose="05050102010706020507" pitchFamily="18" charset="2"/>
              </a:rPr>
              <a:t></a:t>
            </a:r>
            <a:r>
              <a:rPr lang="en-US" altLang="zh-CN" b="1" dirty="0"/>
              <a:t>y H(y)</a:t>
            </a:r>
          </a:p>
        </p:txBody>
      </p:sp>
    </p:spTree>
    <p:extLst>
      <p:ext uri="{BB962C8B-B14F-4D97-AF65-F5344CB8AC3E}">
        <p14:creationId xmlns:p14="http://schemas.microsoft.com/office/powerpoint/2010/main" xmlns="" val="20469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linds(horizontal)">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
                                            <p:txEl>
                                              <p:pRg st="2" end="2"/>
                                            </p:txEl>
                                          </p:spTgt>
                                        </p:tgtEl>
                                        <p:attrNameLst>
                                          <p:attrName>style.visibility</p:attrName>
                                        </p:attrNameLst>
                                      </p:cBhvr>
                                      <p:to>
                                        <p:strVal val="visible"/>
                                      </p:to>
                                    </p:set>
                                    <p:animEffect transition="in" filter="blinds(horizontal)">
                                      <p:cBhvr>
                                        <p:cTn id="12" dur="500"/>
                                        <p:tgtEl>
                                          <p:spTgt spid="3994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animEffect transition="in" filter="blinds(horizontal)">
                                      <p:cBhvr>
                                        <p:cTn id="15" dur="500"/>
                                        <p:tgtEl>
                                          <p:spTgt spid="399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273313-0211-4AF3-93B7-F9F69784361C}" type="slidenum">
              <a:rPr lang="en-US" altLang="zh-CN" sz="1200">
                <a:latin typeface="Arial Black" panose="020B0A04020102020204" pitchFamily="34" charset="0"/>
              </a:rPr>
              <a:pPr>
                <a:spcBef>
                  <a:spcPct val="0"/>
                </a:spcBef>
                <a:buClrTx/>
                <a:buSzTx/>
                <a:buFontTx/>
                <a:buNone/>
              </a:pPr>
              <a:t>19</a:t>
            </a:fld>
            <a:endParaRPr lang="en-US" altLang="zh-CN" sz="1200">
              <a:latin typeface="Arial Black" panose="020B0A04020102020204" pitchFamily="34" charset="0"/>
            </a:endParaRPr>
          </a:p>
        </p:txBody>
      </p:sp>
      <p:sp>
        <p:nvSpPr>
          <p:cNvPr id="149507" name="Rectangle 3"/>
          <p:cNvSpPr>
            <a:spLocks noGrp="1" noChangeArrowheads="1"/>
          </p:cNvSpPr>
          <p:nvPr>
            <p:ph type="body" idx="1"/>
          </p:nvPr>
        </p:nvSpPr>
        <p:spPr>
          <a:xfrm>
            <a:off x="395288" y="692150"/>
            <a:ext cx="7704137" cy="3352800"/>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zh-CN" altLang="en-US" sz="2800" b="1" smtClean="0">
                <a:solidFill>
                  <a:srgbClr val="FF3300"/>
                </a:solidFill>
                <a:latin typeface="Times New Roman" panose="02020603050405020304" pitchFamily="18" charset="0"/>
              </a:rPr>
              <a:t>例</a:t>
            </a:r>
            <a:r>
              <a:rPr lang="en-US" altLang="zh-CN" sz="2800" b="1" smtClean="0">
                <a:solidFill>
                  <a:srgbClr val="FF3300"/>
                </a:solidFill>
                <a:latin typeface="Times New Roman" panose="02020603050405020304" pitchFamily="18" charset="0"/>
              </a:rPr>
              <a:t>15</a:t>
            </a:r>
            <a:r>
              <a:rPr lang="zh-CN" altLang="en-US" sz="2800" b="1" smtClean="0">
                <a:solidFill>
                  <a:srgbClr val="FF3300"/>
                </a:solidFill>
                <a:latin typeface="Times New Roman" panose="02020603050405020304" pitchFamily="18" charset="0"/>
              </a:rPr>
              <a:t>：</a:t>
            </a:r>
            <a:r>
              <a:rPr lang="zh-CN" altLang="en-US" sz="2800" b="1" smtClean="0">
                <a:latin typeface="Times New Roman" panose="02020603050405020304" pitchFamily="18" charset="0"/>
              </a:rPr>
              <a:t>  求下列公式的前束范式  </a:t>
            </a:r>
          </a:p>
          <a:p>
            <a:pPr algn="just" eaLnBrk="1" hangingPunct="1">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(1)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zh-CN" altLang="en-US" sz="2800" b="1" smtClean="0">
                <a:solidFill>
                  <a:srgbClr val="FF3300"/>
                </a:solidFill>
                <a:latin typeface="Times New Roman" panose="02020603050405020304" pitchFamily="18" charset="0"/>
                <a:sym typeface="Symbol" panose="05050102010706020507" pitchFamily="18" charset="2"/>
              </a:rPr>
              <a:t>解</a:t>
            </a:r>
            <a:r>
              <a:rPr lang="zh-CN" altLang="en-US"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量词否定等值式</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r>
              <a:rPr lang="zh-CN" altLang="en-US" sz="2800" b="1" smtClean="0">
                <a:latin typeface="Times New Roman" panose="02020603050405020304" pitchFamily="18" charset="0"/>
              </a:rPr>
              <a:t>两步结果都是前束范式，说明前束范式不惟一</a:t>
            </a:r>
            <a:r>
              <a:rPr lang="en-US" altLang="zh-CN" sz="2800" b="1"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anim calcmode="lin" valueType="num">
                                      <p:cBhvr additive="base">
                                        <p:cTn id="7" dur="5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9507">
                                            <p:txEl>
                                              <p:pRg st="3" end="3"/>
                                            </p:txEl>
                                          </p:spTgt>
                                        </p:tgtEl>
                                        <p:attrNameLst>
                                          <p:attrName>style.visibility</p:attrName>
                                        </p:attrNameLst>
                                      </p:cBhvr>
                                      <p:to>
                                        <p:strVal val="visible"/>
                                      </p:to>
                                    </p:set>
                                    <p:anim calcmode="lin" valueType="num">
                                      <p:cBhvr additive="base">
                                        <p:cTn id="11" dur="5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95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9507">
                                            <p:txEl>
                                              <p:pRg st="4" end="4"/>
                                            </p:txEl>
                                          </p:spTgt>
                                        </p:tgtEl>
                                        <p:attrNameLst>
                                          <p:attrName>style.visibility</p:attrName>
                                        </p:attrNameLst>
                                      </p:cBhvr>
                                      <p:to>
                                        <p:strVal val="visible"/>
                                      </p:to>
                                    </p:set>
                                    <p:anim calcmode="lin" valueType="num">
                                      <p:cBhvr additive="base">
                                        <p:cTn id="15" dur="5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950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9507">
                                            <p:txEl>
                                              <p:pRg st="5" end="5"/>
                                            </p:txEl>
                                          </p:spTgt>
                                        </p:tgtEl>
                                        <p:attrNameLst>
                                          <p:attrName>style.visibility</p:attrName>
                                        </p:attrNameLst>
                                      </p:cBhvr>
                                      <p:to>
                                        <p:strVal val="visible"/>
                                      </p:to>
                                    </p:set>
                                    <p:anim calcmode="lin" valueType="num">
                                      <p:cBhvr additive="base">
                                        <p:cTn id="19" dur="500" fill="hold"/>
                                        <p:tgtEl>
                                          <p:spTgt spid="1495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BEE898-4CF4-4F77-9BD8-5624CAC738DE}" type="slidenum">
              <a:rPr lang="en-US" altLang="zh-CN" sz="1200">
                <a:latin typeface="Arial Black" panose="020B0A04020102020204" pitchFamily="34" charset="0"/>
              </a:rPr>
              <a:pPr>
                <a:spcBef>
                  <a:spcPct val="0"/>
                </a:spcBef>
                <a:buClrTx/>
                <a:buSzTx/>
                <a:buFontTx/>
                <a:buNone/>
              </a:pPr>
              <a:t>2</a:t>
            </a:fld>
            <a:endParaRPr lang="en-US" altLang="zh-CN"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zh-CN" altLang="en-US" b="1" smtClean="0">
                <a:solidFill>
                  <a:srgbClr val="000000"/>
                </a:solidFill>
                <a:latin typeface="宋体" panose="02010600030101010101" pitchFamily="2" charset="-122"/>
              </a:rPr>
              <a:t>命题符号化</a:t>
            </a:r>
          </a:p>
        </p:txBody>
      </p:sp>
      <p:sp>
        <p:nvSpPr>
          <p:cNvPr id="189443" name="Rectangle 3"/>
          <p:cNvSpPr>
            <a:spLocks noGrp="1" noChangeArrowheads="1"/>
          </p:cNvSpPr>
          <p:nvPr>
            <p:ph type="body" idx="1"/>
          </p:nvPr>
        </p:nvSpPr>
        <p:spPr/>
        <p:txBody>
          <a:bodyPr/>
          <a:lstStyle/>
          <a:p>
            <a:pPr eaLnBrk="1" hangingPunct="1"/>
            <a:r>
              <a:rPr lang="zh-CN" altLang="en-US" b="1" smtClean="0">
                <a:solidFill>
                  <a:srgbClr val="000000"/>
                </a:solidFill>
                <a:latin typeface="宋体" panose="02010600030101010101" pitchFamily="2" charset="-122"/>
              </a:rPr>
              <a:t>所有的猫比所有老鼠跑得快。</a:t>
            </a:r>
          </a:p>
          <a:p>
            <a:pPr lvl="1" eaLnBrk="1" hangingPunct="1"/>
            <a:r>
              <a:rPr kumimoji="1" lang="zh-CN" altLang="en-US" b="1" smtClean="0">
                <a:solidFill>
                  <a:srgbClr val="000000"/>
                </a:solidFill>
                <a:sym typeface="Symbol" panose="05050102010706020507" pitchFamily="18" charset="2"/>
              </a:rPr>
              <a:t></a:t>
            </a:r>
            <a:r>
              <a:rPr kumimoji="1" lang="en-US" altLang="zh-CN" b="1" smtClean="0">
                <a:solidFill>
                  <a:srgbClr val="000000"/>
                </a:solidFill>
              </a:rPr>
              <a:t>x(C(x) </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 </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y(M(y)</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Q(x</a:t>
            </a:r>
            <a:r>
              <a:rPr kumimoji="1" lang="zh-CN" altLang="en-US" b="1" smtClean="0">
                <a:solidFill>
                  <a:srgbClr val="000000"/>
                </a:solidFill>
              </a:rPr>
              <a:t>，</a:t>
            </a:r>
            <a:r>
              <a:rPr kumimoji="1" lang="en-US" altLang="zh-CN" b="1" smtClean="0">
                <a:solidFill>
                  <a:srgbClr val="000000"/>
                </a:solidFill>
              </a:rPr>
              <a:t>y)))</a:t>
            </a:r>
          </a:p>
          <a:p>
            <a:pPr lvl="1" eaLnBrk="1" hangingPunct="1"/>
            <a:r>
              <a:rPr kumimoji="1" lang="en-US" altLang="zh-CN" b="1" smtClean="0">
                <a:solidFill>
                  <a:srgbClr val="000000"/>
                </a:solidFill>
                <a:sym typeface="Symbol" panose="05050102010706020507" pitchFamily="18" charset="2"/>
              </a:rPr>
              <a:t> </a:t>
            </a:r>
            <a:r>
              <a:rPr kumimoji="1" lang="en-US" altLang="zh-CN" b="1" smtClean="0">
                <a:solidFill>
                  <a:srgbClr val="000000"/>
                </a:solidFill>
              </a:rPr>
              <a:t>x</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y(C(x)∧M(y)</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Q(x</a:t>
            </a:r>
            <a:r>
              <a:rPr kumimoji="1" lang="zh-CN" altLang="en-US" b="1" smtClean="0">
                <a:solidFill>
                  <a:srgbClr val="000000"/>
                </a:solidFill>
              </a:rPr>
              <a:t>，</a:t>
            </a:r>
            <a:r>
              <a:rPr kumimoji="1" lang="en-US" altLang="zh-CN" b="1" smtClean="0">
                <a:solidFill>
                  <a:srgbClr val="000000"/>
                </a:solidFill>
              </a:rPr>
              <a:t>y))</a:t>
            </a:r>
          </a:p>
          <a:p>
            <a:pPr lvl="1" eaLnBrk="1" hangingPunct="1"/>
            <a:endParaRPr kumimoji="1" lang="en-US" altLang="zh-CN" b="1"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CA3455-56B6-421E-860C-5E363AB23C8D}" type="slidenum">
              <a:rPr lang="en-US" altLang="zh-CN" sz="1200">
                <a:latin typeface="Arial Black" panose="020B0A04020102020204" pitchFamily="34" charset="0"/>
              </a:rPr>
              <a:pPr>
                <a:spcBef>
                  <a:spcPct val="0"/>
                </a:spcBef>
                <a:buClrTx/>
                <a:buSzTx/>
                <a:buFontTx/>
                <a:buNone/>
              </a:pPr>
              <a:t>20</a:t>
            </a:fld>
            <a:endParaRPr lang="en-US" altLang="zh-CN" sz="1200">
              <a:latin typeface="Arial Black" panose="020B0A04020102020204" pitchFamily="34" charset="0"/>
            </a:endParaRPr>
          </a:p>
        </p:txBody>
      </p:sp>
      <p:sp>
        <p:nvSpPr>
          <p:cNvPr id="150531" name="Rectangle 3"/>
          <p:cNvSpPr>
            <a:spLocks noGrp="1" noChangeArrowheads="1"/>
          </p:cNvSpPr>
          <p:nvPr>
            <p:ph type="body" idx="1"/>
          </p:nvPr>
        </p:nvSpPr>
        <p:spPr>
          <a:xfrm>
            <a:off x="539750" y="765175"/>
            <a:ext cx="7859713" cy="4876800"/>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(2)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sym typeface="Symbol" panose="05050102010706020507" pitchFamily="18" charset="2"/>
              </a:rPr>
              <a:t>解      </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量词否定等值式</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量词分配等值式</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另有一种形式</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          </a:t>
            </a:r>
            <a:r>
              <a:rPr lang="zh-CN" altLang="en-US"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 </a:t>
            </a:r>
            <a:r>
              <a:rPr lang="zh-CN" altLang="en-US" sz="2800" b="1" smtClean="0">
                <a:latin typeface="Times New Roman" panose="02020603050405020304" pitchFamily="18" charset="0"/>
              </a:rPr>
              <a:t>代替规则 </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 </a:t>
            </a:r>
            <a:r>
              <a:rPr lang="zh-CN" altLang="en-US" sz="2800" b="1" smtClean="0">
                <a:latin typeface="Times New Roman" panose="02020603050405020304" pitchFamily="18" charset="0"/>
              </a:rPr>
              <a:t>量词辖域扩张 </a:t>
            </a:r>
            <a:r>
              <a:rPr lang="en-US" altLang="zh-CN" sz="2800" b="1" smtClean="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两种形式是等值的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checkerboard(across)">
                                      <p:cBhvr>
                                        <p:cTn id="7" dur="500"/>
                                        <p:tgtEl>
                                          <p:spTgt spid="15053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checkerboard(across)">
                                      <p:cBhvr>
                                        <p:cTn id="10" dur="500"/>
                                        <p:tgtEl>
                                          <p:spTgt spid="15053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checkerboard(across)">
                                      <p:cBhvr>
                                        <p:cTn id="13" dur="500"/>
                                        <p:tgtEl>
                                          <p:spTgt spid="15053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checkerboard(across)">
                                      <p:cBhvr>
                                        <p:cTn id="16" dur="500"/>
                                        <p:tgtEl>
                                          <p:spTgt spid="15053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checkerboard(across)">
                                      <p:cBhvr>
                                        <p:cTn id="19" dur="500"/>
                                        <p:tgtEl>
                                          <p:spTgt spid="15053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0531">
                                            <p:txEl>
                                              <p:pRg st="6" end="6"/>
                                            </p:txEl>
                                          </p:spTgt>
                                        </p:tgtEl>
                                        <p:attrNameLst>
                                          <p:attrName>style.visibility</p:attrName>
                                        </p:attrNameLst>
                                      </p:cBhvr>
                                      <p:to>
                                        <p:strVal val="visible"/>
                                      </p:to>
                                    </p:set>
                                    <p:animEffect transition="in" filter="checkerboard(across)">
                                      <p:cBhvr>
                                        <p:cTn id="22" dur="500"/>
                                        <p:tgtEl>
                                          <p:spTgt spid="15053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0531">
                                            <p:txEl>
                                              <p:pRg st="7" end="7"/>
                                            </p:txEl>
                                          </p:spTgt>
                                        </p:tgtEl>
                                        <p:attrNameLst>
                                          <p:attrName>style.visibility</p:attrName>
                                        </p:attrNameLst>
                                      </p:cBhvr>
                                      <p:to>
                                        <p:strVal val="visible"/>
                                      </p:to>
                                    </p:set>
                                    <p:animEffect transition="in" filter="checkerboard(across)">
                                      <p:cBhvr>
                                        <p:cTn id="25" dur="500"/>
                                        <p:tgtEl>
                                          <p:spTgt spid="150531">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0531">
                                            <p:txEl>
                                              <p:pRg st="8" end="8"/>
                                            </p:txEl>
                                          </p:spTgt>
                                        </p:tgtEl>
                                        <p:attrNameLst>
                                          <p:attrName>style.visibility</p:attrName>
                                        </p:attrNameLst>
                                      </p:cBhvr>
                                      <p:to>
                                        <p:strVal val="visible"/>
                                      </p:to>
                                    </p:set>
                                    <p:animEffect transition="in" filter="checkerboard(across)">
                                      <p:cBhvr>
                                        <p:cTn id="28" dur="500"/>
                                        <p:tgtEl>
                                          <p:spTgt spid="150531">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50531">
                                            <p:txEl>
                                              <p:pRg st="9" end="9"/>
                                            </p:txEl>
                                          </p:spTgt>
                                        </p:tgtEl>
                                        <p:attrNameLst>
                                          <p:attrName>style.visibility</p:attrName>
                                        </p:attrNameLst>
                                      </p:cBhvr>
                                      <p:to>
                                        <p:strVal val="visible"/>
                                      </p:to>
                                    </p:set>
                                    <p:animEffect transition="in" filter="checkerboard(across)">
                                      <p:cBhvr>
                                        <p:cTn id="31" dur="500"/>
                                        <p:tgtEl>
                                          <p:spTgt spid="150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90627B-1C6E-4521-A9E8-B0F1C85D9838}" type="slidenum">
              <a:rPr lang="en-US" altLang="zh-CN" sz="1200">
                <a:latin typeface="Arial Black" panose="020B0A04020102020204" pitchFamily="34" charset="0"/>
              </a:rPr>
              <a:pPr>
                <a:spcBef>
                  <a:spcPct val="0"/>
                </a:spcBef>
                <a:buClrTx/>
                <a:buSzTx/>
                <a:buFontTx/>
                <a:buNone/>
              </a:pPr>
              <a:t>21</a:t>
            </a:fld>
            <a:endParaRPr lang="en-US" altLang="zh-CN" sz="1200">
              <a:latin typeface="Arial Black" panose="020B0A04020102020204" pitchFamily="34" charset="0"/>
            </a:endParaRPr>
          </a:p>
        </p:txBody>
      </p:sp>
      <p:sp>
        <p:nvSpPr>
          <p:cNvPr id="151555" name="Rectangle 3"/>
          <p:cNvSpPr>
            <a:spLocks noGrp="1" noChangeArrowheads="1"/>
          </p:cNvSpPr>
          <p:nvPr>
            <p:ph type="body" idx="1"/>
          </p:nvPr>
        </p:nvSpPr>
        <p:spPr>
          <a:xfrm>
            <a:off x="468313" y="836613"/>
            <a:ext cx="7848600" cy="4752975"/>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b="1" smtClean="0">
                <a:latin typeface="Times New Roman" panose="02020603050405020304" pitchFamily="18" charset="0"/>
              </a:rPr>
              <a:t> (3)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sym typeface="Symbol" panose="05050102010706020507" pitchFamily="18" charset="2"/>
              </a:rPr>
              <a:t> </a:t>
            </a:r>
            <a:r>
              <a:rPr lang="zh-CN" altLang="en-US" b="1" smtClean="0">
                <a:latin typeface="Times New Roman" panose="02020603050405020304" pitchFamily="18" charset="0"/>
                <a:sym typeface="Symbol" panose="05050102010706020507" pitchFamily="18" charset="2"/>
              </a:rPr>
              <a:t>解      </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             (</a:t>
            </a:r>
            <a:r>
              <a:rPr lang="zh-CN" altLang="en-US" b="1" smtClean="0">
                <a:latin typeface="Times New Roman" panose="02020603050405020304" pitchFamily="18" charset="0"/>
              </a:rPr>
              <a:t>为什么？</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或  </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         (</a:t>
            </a:r>
            <a:r>
              <a:rPr lang="zh-CN" altLang="en-US" b="1" smtClean="0">
                <a:latin typeface="Times New Roman" panose="02020603050405020304" pitchFamily="18" charset="0"/>
              </a:rPr>
              <a:t>为什么？</a:t>
            </a:r>
            <a:r>
              <a:rPr lang="en-US" altLang="zh-CN" b="1"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checkerboard(across)">
                                      <p:cBhvr>
                                        <p:cTn id="7" dur="500"/>
                                        <p:tgtEl>
                                          <p:spTgt spid="15155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1555">
                                            <p:txEl>
                                              <p:pRg st="2" end="2"/>
                                            </p:txEl>
                                          </p:spTgt>
                                        </p:tgtEl>
                                        <p:attrNameLst>
                                          <p:attrName>style.visibility</p:attrName>
                                        </p:attrNameLst>
                                      </p:cBhvr>
                                      <p:to>
                                        <p:strVal val="visible"/>
                                      </p:to>
                                    </p:set>
                                    <p:animEffect transition="in" filter="checkerboard(across)">
                                      <p:cBhvr>
                                        <p:cTn id="10" dur="500"/>
                                        <p:tgtEl>
                                          <p:spTgt spid="15155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1555">
                                            <p:txEl>
                                              <p:pRg st="3" end="3"/>
                                            </p:txEl>
                                          </p:spTgt>
                                        </p:tgtEl>
                                        <p:attrNameLst>
                                          <p:attrName>style.visibility</p:attrName>
                                        </p:attrNameLst>
                                      </p:cBhvr>
                                      <p:to>
                                        <p:strVal val="visible"/>
                                      </p:to>
                                    </p:set>
                                    <p:animEffect transition="in" filter="checkerboard(across)">
                                      <p:cBhvr>
                                        <p:cTn id="13" dur="500"/>
                                        <p:tgtEl>
                                          <p:spTgt spid="15155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1555">
                                            <p:txEl>
                                              <p:pRg st="4" end="4"/>
                                            </p:txEl>
                                          </p:spTgt>
                                        </p:tgtEl>
                                        <p:attrNameLst>
                                          <p:attrName>style.visibility</p:attrName>
                                        </p:attrNameLst>
                                      </p:cBhvr>
                                      <p:to>
                                        <p:strVal val="visible"/>
                                      </p:to>
                                    </p:set>
                                    <p:animEffect transition="in" filter="checkerboard(across)">
                                      <p:cBhvr>
                                        <p:cTn id="16" dur="5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D66275-5E44-47CF-88E3-0486EE36355F}" type="slidenum">
              <a:rPr lang="en-US" altLang="zh-CN" sz="1200">
                <a:latin typeface="Arial Black" panose="020B0A04020102020204" pitchFamily="34" charset="0"/>
              </a:rPr>
              <a:pPr>
                <a:spcBef>
                  <a:spcPct val="0"/>
                </a:spcBef>
                <a:buClrTx/>
                <a:buSzTx/>
                <a:buFontTx/>
                <a:buNone/>
              </a:pPr>
              <a:t>22</a:t>
            </a:fld>
            <a:endParaRPr lang="en-US" altLang="zh-CN" sz="1200">
              <a:latin typeface="Arial Black" panose="020B0A04020102020204" pitchFamily="34" charset="0"/>
            </a:endParaRPr>
          </a:p>
        </p:txBody>
      </p:sp>
      <p:sp>
        <p:nvSpPr>
          <p:cNvPr id="187395" name="Rectangle 3"/>
          <p:cNvSpPr>
            <a:spLocks noGrp="1" noChangeArrowheads="1"/>
          </p:cNvSpPr>
          <p:nvPr>
            <p:ph type="body" idx="1"/>
          </p:nvPr>
        </p:nvSpPr>
        <p:spPr>
          <a:xfrm>
            <a:off x="395288" y="765175"/>
            <a:ext cx="7848600" cy="4752975"/>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sz="2800" b="1" smtClean="0">
                <a:latin typeface="Times New Roman" panose="02020603050405020304" pitchFamily="18" charset="0"/>
              </a:rPr>
              <a:t> (4)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zh-CN" altLang="en-US" sz="2800" b="1" smtClean="0">
                <a:latin typeface="Times New Roman" panose="02020603050405020304" pitchFamily="18" charset="0"/>
                <a:sym typeface="Symbol" panose="05050102010706020507" pitchFamily="18" charset="2"/>
              </a:rPr>
              <a:t>解      </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zF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换名规则</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为什么？</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zh-CN" altLang="en-US" sz="2800" b="1" smtClean="0">
                <a:latin typeface="Times New Roman" panose="02020603050405020304" pitchFamily="18" charset="0"/>
              </a:rPr>
              <a:t>或</a:t>
            </a:r>
          </a:p>
          <a:p>
            <a:pPr algn="just" eaLnBrk="1" hangingPunct="1">
              <a:buFont typeface="Wingdings" panose="05000000000000000000" pitchFamily="2" charset="2"/>
              <a:buNone/>
            </a:pPr>
            <a:r>
              <a:rPr lang="zh-CN" altLang="en-US" sz="2800" b="1" smtClean="0">
                <a:latin typeface="Times New Roman" panose="02020603050405020304" pitchFamily="18" charset="0"/>
              </a:rPr>
              <a:t>    </a:t>
            </a:r>
            <a:r>
              <a:rPr lang="zh-CN" altLang="en-US"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代替规则</a:t>
            </a:r>
            <a:r>
              <a:rPr lang="en-US" altLang="zh-CN" sz="2800" b="1" smtClean="0">
                <a:latin typeface="Times New Roman" panose="02020603050405020304" pitchFamily="18" charset="0"/>
              </a:rPr>
              <a:t>)</a:t>
            </a:r>
          </a:p>
          <a:p>
            <a:pPr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endParaRPr lang="en-US" altLang="zh-CN" sz="2800" b="1"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Effect transition="in" filter="box(in)">
                                      <p:cBhvr>
                                        <p:cTn id="7" dur="500"/>
                                        <p:tgtEl>
                                          <p:spTgt spid="18739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7395">
                                            <p:txEl>
                                              <p:pRg st="2" end="2"/>
                                            </p:txEl>
                                          </p:spTgt>
                                        </p:tgtEl>
                                        <p:attrNameLst>
                                          <p:attrName>style.visibility</p:attrName>
                                        </p:attrNameLst>
                                      </p:cBhvr>
                                      <p:to>
                                        <p:strVal val="visible"/>
                                      </p:to>
                                    </p:set>
                                    <p:animEffect transition="in" filter="box(in)">
                                      <p:cBhvr>
                                        <p:cTn id="10" dur="500"/>
                                        <p:tgtEl>
                                          <p:spTgt spid="18739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7395">
                                            <p:txEl>
                                              <p:pRg st="3" end="3"/>
                                            </p:txEl>
                                          </p:spTgt>
                                        </p:tgtEl>
                                        <p:attrNameLst>
                                          <p:attrName>style.visibility</p:attrName>
                                        </p:attrNameLst>
                                      </p:cBhvr>
                                      <p:to>
                                        <p:strVal val="visible"/>
                                      </p:to>
                                    </p:set>
                                    <p:animEffect transition="in" filter="box(in)">
                                      <p:cBhvr>
                                        <p:cTn id="13" dur="500"/>
                                        <p:tgtEl>
                                          <p:spTgt spid="18739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7395">
                                            <p:txEl>
                                              <p:pRg st="4" end="4"/>
                                            </p:txEl>
                                          </p:spTgt>
                                        </p:tgtEl>
                                        <p:attrNameLst>
                                          <p:attrName>style.visibility</p:attrName>
                                        </p:attrNameLst>
                                      </p:cBhvr>
                                      <p:to>
                                        <p:strVal val="visible"/>
                                      </p:to>
                                    </p:set>
                                    <p:animEffect transition="in" filter="box(in)">
                                      <p:cBhvr>
                                        <p:cTn id="16" dur="500"/>
                                        <p:tgtEl>
                                          <p:spTgt spid="18739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animEffect transition="in" filter="box(in)">
                                      <p:cBhvr>
                                        <p:cTn id="19" dur="500"/>
                                        <p:tgtEl>
                                          <p:spTgt spid="187395">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7395">
                                            <p:txEl>
                                              <p:pRg st="6" end="6"/>
                                            </p:txEl>
                                          </p:spTgt>
                                        </p:tgtEl>
                                        <p:attrNameLst>
                                          <p:attrName>style.visibility</p:attrName>
                                        </p:attrNameLst>
                                      </p:cBhvr>
                                      <p:to>
                                        <p:strVal val="visible"/>
                                      </p:to>
                                    </p:set>
                                    <p:animEffect transition="in" filter="box(in)">
                                      <p:cBhvr>
                                        <p:cTn id="22" dur="500"/>
                                        <p:tgtEl>
                                          <p:spTgt spid="187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73B5D9-8F98-44E6-8615-30603CA51029}" type="slidenum">
              <a:rPr lang="en-US" altLang="zh-CN" sz="1200">
                <a:latin typeface="Arial Black" panose="020B0A04020102020204" pitchFamily="34" charset="0"/>
              </a:rPr>
              <a:pPr>
                <a:spcBef>
                  <a:spcPct val="0"/>
                </a:spcBef>
                <a:buClrTx/>
                <a:buSzTx/>
                <a:buFontTx/>
                <a:buNone/>
              </a:pPr>
              <a:t>23</a:t>
            </a:fld>
            <a:endParaRPr lang="en-US" altLang="zh-CN" sz="1200">
              <a:latin typeface="Arial Black" panose="020B0A04020102020204" pitchFamily="34" charset="0"/>
            </a:endParaRPr>
          </a:p>
        </p:txBody>
      </p:sp>
      <p:sp>
        <p:nvSpPr>
          <p:cNvPr id="152579" name="Rectangle 3"/>
          <p:cNvSpPr>
            <a:spLocks noGrp="1" noChangeArrowheads="1"/>
          </p:cNvSpPr>
          <p:nvPr>
            <p:ph type="body" idx="1"/>
          </p:nvPr>
        </p:nvSpPr>
        <p:spPr>
          <a:xfrm>
            <a:off x="395288" y="765175"/>
            <a:ext cx="7993062" cy="4724400"/>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b="1" smtClean="0">
                <a:latin typeface="Times New Roman" panose="02020603050405020304" pitchFamily="18" charset="0"/>
              </a:rPr>
              <a:t>(5)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zh-CN" altLang="en-US" b="1" smtClean="0">
                <a:solidFill>
                  <a:srgbClr val="FF3300"/>
                </a:solidFill>
                <a:latin typeface="Times New Roman" panose="02020603050405020304" pitchFamily="18" charset="0"/>
              </a:rPr>
              <a:t>解</a:t>
            </a:r>
            <a:r>
              <a:rPr lang="zh-CN" altLang="en-US" b="1" smtClean="0">
                <a:latin typeface="Times New Roman" panose="02020603050405020304" pitchFamily="18" charset="0"/>
              </a:rPr>
              <a:t> 用换名规则</a:t>
            </a:r>
            <a:r>
              <a:rPr lang="en-US" altLang="zh-CN" b="1" smtClean="0">
                <a:latin typeface="Times New Roman" panose="02020603050405020304" pitchFamily="18" charset="0"/>
              </a:rPr>
              <a:t>, </a:t>
            </a:r>
            <a:r>
              <a:rPr lang="zh-CN" altLang="en-US" b="1" smtClean="0">
                <a:latin typeface="Times New Roman" panose="02020603050405020304" pitchFamily="18" charset="0"/>
              </a:rPr>
              <a:t>也可用代替规则</a:t>
            </a:r>
            <a:r>
              <a:rPr lang="en-US" altLang="zh-CN" b="1" smtClean="0">
                <a:latin typeface="Times New Roman" panose="02020603050405020304" pitchFamily="18" charset="0"/>
              </a:rPr>
              <a:t>, </a:t>
            </a:r>
            <a:r>
              <a:rPr lang="zh-CN" altLang="en-US" b="1" smtClean="0">
                <a:latin typeface="Times New Roman" panose="02020603050405020304" pitchFamily="18" charset="0"/>
              </a:rPr>
              <a:t>这里用代替规则</a:t>
            </a:r>
          </a:p>
          <a:p>
            <a:pPr algn="just" eaLnBrk="1" hangingPunct="1">
              <a:buFont typeface="Wingdings" panose="05000000000000000000" pitchFamily="2" charset="2"/>
              <a:buNone/>
            </a:pPr>
            <a:r>
              <a:rPr lang="zh-CN" altLang="en-US" b="1" smtClean="0">
                <a:latin typeface="Times New Roman" panose="02020603050405020304" pitchFamily="18" charset="0"/>
              </a:rPr>
              <a:t>       </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u</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u</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eaLnBrk="1" hangingPunct="1">
              <a:buFont typeface="Wingdings" panose="05000000000000000000" pitchFamily="2" charset="2"/>
              <a:buNone/>
            </a:pPr>
            <a:r>
              <a:rPr lang="zh-CN" altLang="en-US" b="1" smtClean="0">
                <a:latin typeface="Times New Roman" panose="02020603050405020304" pitchFamily="18" charset="0"/>
              </a:rPr>
              <a:t>注意：</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zh-CN" altLang="en-US" b="1" smtClean="0">
                <a:latin typeface="Times New Roman" panose="02020603050405020304" pitchFamily="18" charset="0"/>
              </a:rPr>
              <a:t>与</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zh-CN" altLang="en-US" b="1" smtClean="0">
                <a:latin typeface="Times New Roman" panose="02020603050405020304" pitchFamily="18" charset="0"/>
              </a:rPr>
              <a:t>不能颠倒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Effect transition="in" filter="box(in)">
                                      <p:cBhvr>
                                        <p:cTn id="7" dur="500"/>
                                        <p:tgtEl>
                                          <p:spTgt spid="15257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2579">
                                            <p:txEl>
                                              <p:pRg st="2" end="2"/>
                                            </p:txEl>
                                          </p:spTgt>
                                        </p:tgtEl>
                                        <p:attrNameLst>
                                          <p:attrName>style.visibility</p:attrName>
                                        </p:attrNameLst>
                                      </p:cBhvr>
                                      <p:to>
                                        <p:strVal val="visible"/>
                                      </p:to>
                                    </p:set>
                                    <p:animEffect transition="in" filter="box(in)">
                                      <p:cBhvr>
                                        <p:cTn id="10" dur="500"/>
                                        <p:tgtEl>
                                          <p:spTgt spid="15257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2579">
                                            <p:txEl>
                                              <p:pRg st="3" end="3"/>
                                            </p:txEl>
                                          </p:spTgt>
                                        </p:tgtEl>
                                        <p:attrNameLst>
                                          <p:attrName>style.visibility</p:attrName>
                                        </p:attrNameLst>
                                      </p:cBhvr>
                                      <p:to>
                                        <p:strVal val="visible"/>
                                      </p:to>
                                    </p:set>
                                    <p:animEffect transition="in" filter="box(in)">
                                      <p:cBhvr>
                                        <p:cTn id="13" dur="500"/>
                                        <p:tgtEl>
                                          <p:spTgt spid="15257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2579">
                                            <p:txEl>
                                              <p:pRg st="4" end="4"/>
                                            </p:txEl>
                                          </p:spTgt>
                                        </p:tgtEl>
                                        <p:attrNameLst>
                                          <p:attrName>style.visibility</p:attrName>
                                        </p:attrNameLst>
                                      </p:cBhvr>
                                      <p:to>
                                        <p:strVal val="visible"/>
                                      </p:to>
                                    </p:set>
                                    <p:animEffect transition="in" filter="box(in)">
                                      <p:cBhvr>
                                        <p:cTn id="16" dur="500"/>
                                        <p:tgtEl>
                                          <p:spTgt spid="15257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52579">
                                            <p:txEl>
                                              <p:pRg st="5" end="5"/>
                                            </p:txEl>
                                          </p:spTgt>
                                        </p:tgtEl>
                                        <p:attrNameLst>
                                          <p:attrName>style.visibility</p:attrName>
                                        </p:attrNameLst>
                                      </p:cBhvr>
                                      <p:to>
                                        <p:strVal val="visible"/>
                                      </p:to>
                                    </p:set>
                                    <p:animEffect transition="in" filter="box(in)">
                                      <p:cBhvr>
                                        <p:cTn id="19"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22D9B-881E-4817-9C79-5C72A5C34BCE}" type="slidenum">
              <a:rPr lang="en-US" altLang="zh-CN" sz="1200">
                <a:latin typeface="Arial Black" panose="020B0A04020102020204" pitchFamily="34" charset="0"/>
              </a:rPr>
              <a:pPr>
                <a:spcBef>
                  <a:spcPct val="0"/>
                </a:spcBef>
                <a:buClrTx/>
                <a:buSzTx/>
                <a:buFontTx/>
                <a:buNone/>
              </a:pPr>
              <a:t>24</a:t>
            </a:fld>
            <a:endParaRPr lang="en-US" altLang="zh-CN" sz="1200">
              <a:latin typeface="Arial Black" panose="020B0A04020102020204" pitchFamily="34" charset="0"/>
            </a:endParaRPr>
          </a:p>
        </p:txBody>
      </p:sp>
      <p:sp>
        <p:nvSpPr>
          <p:cNvPr id="22531" name="Text Box 2"/>
          <p:cNvSpPr txBox="1">
            <a:spLocks noChangeArrowheads="1"/>
          </p:cNvSpPr>
          <p:nvPr/>
        </p:nvSpPr>
        <p:spPr bwMode="auto">
          <a:xfrm>
            <a:off x="468313" y="692150"/>
            <a:ext cx="8351837" cy="3522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Tx/>
              <a:buNone/>
            </a:pPr>
            <a:r>
              <a:rPr kumimoji="1" lang="zh-CN" altLang="en-US" b="1" dirty="0">
                <a:solidFill>
                  <a:srgbClr val="FF3300"/>
                </a:solidFill>
                <a:latin typeface="Times New Roman" panose="02020603050405020304" pitchFamily="18" charset="0"/>
              </a:rPr>
              <a:t>练习：</a:t>
            </a:r>
            <a:r>
              <a:rPr kumimoji="1" lang="zh-CN" altLang="en-US" b="1" dirty="0">
                <a:solidFill>
                  <a:srgbClr val="000000"/>
                </a:solidFill>
                <a:latin typeface="Times New Roman" panose="02020603050405020304" pitchFamily="18" charset="0"/>
              </a:rPr>
              <a:t> 求下列谓词公式的前束范式。</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Font typeface="Wingdings" panose="05000000000000000000" pitchFamily="2" charset="2"/>
              <a:buNone/>
            </a:pPr>
            <a:r>
              <a:rPr lang="en-US" altLang="zh-CN" sz="2800" b="1" dirty="0">
                <a:solidFill>
                  <a:srgbClr val="000000"/>
                </a:solidFill>
              </a:rPr>
              <a:t>(2)﹁</a:t>
            </a:r>
            <a:r>
              <a:rPr lang="en-US" altLang="zh-CN" sz="2800" b="1" dirty="0">
                <a:solidFill>
                  <a:srgbClr val="000000"/>
                </a:solidFill>
                <a:sym typeface="Symbol" panose="05050102010706020507" pitchFamily="18" charset="2"/>
              </a:rPr>
              <a:t></a:t>
            </a:r>
            <a:r>
              <a:rPr lang="en-US" altLang="zh-CN" sz="2800" b="1" dirty="0">
                <a:solidFill>
                  <a:srgbClr val="000000"/>
                </a:solidFill>
              </a:rPr>
              <a:t>x(</a:t>
            </a:r>
            <a:r>
              <a:rPr lang="en-US" altLang="zh-CN" sz="2800" b="1" dirty="0">
                <a:solidFill>
                  <a:srgbClr val="000000"/>
                </a:solidFill>
                <a:sym typeface="Symbol" panose="05050102010706020507" pitchFamily="18" charset="2"/>
              </a:rPr>
              <a:t></a:t>
            </a:r>
            <a:r>
              <a:rPr lang="en-US" altLang="zh-CN" sz="2800" b="1" dirty="0" err="1">
                <a:solidFill>
                  <a:srgbClr val="000000"/>
                </a:solidFill>
              </a:rPr>
              <a:t>yP</a:t>
            </a:r>
            <a:r>
              <a:rPr lang="en-US" altLang="zh-CN" sz="2800" b="1" dirty="0">
                <a:solidFill>
                  <a:srgbClr val="000000"/>
                </a:solidFill>
              </a:rPr>
              <a:t>(</a:t>
            </a:r>
            <a:r>
              <a:rPr lang="en-US" altLang="zh-CN" sz="2800" b="1" dirty="0" err="1">
                <a:solidFill>
                  <a:srgbClr val="000000"/>
                </a:solidFill>
              </a:rPr>
              <a:t>x,y</a:t>
            </a:r>
            <a:r>
              <a:rPr lang="en-US" altLang="zh-CN" sz="2800" b="1" dirty="0">
                <a:solidFill>
                  <a:srgbClr val="000000"/>
                </a:solidFill>
              </a:rPr>
              <a:t>)→ </a:t>
            </a:r>
          </a:p>
          <a:p>
            <a:pPr algn="just" eaLnBrk="1" hangingPunct="1">
              <a:lnSpc>
                <a:spcPct val="90000"/>
              </a:lnSpc>
              <a:spcBef>
                <a:spcPct val="50000"/>
              </a:spcBef>
              <a:buClrTx/>
              <a:buFont typeface="Wingdings" panose="05000000000000000000" pitchFamily="2" charset="2"/>
              <a:buNone/>
            </a:pPr>
            <a:r>
              <a:rPr lang="en-US" altLang="zh-CN" sz="2800" b="1" dirty="0">
                <a:solidFill>
                  <a:srgbClr val="000000"/>
                </a:solidFill>
              </a:rPr>
              <a:t>                  </a:t>
            </a:r>
            <a:r>
              <a:rPr lang="en-US" altLang="zh-CN" sz="2800" b="1" dirty="0">
                <a:solidFill>
                  <a:srgbClr val="000000"/>
                </a:solidFill>
                <a:sym typeface="Symbol" panose="05050102010706020507" pitchFamily="18" charset="2"/>
              </a:rPr>
              <a:t></a:t>
            </a:r>
            <a:r>
              <a:rPr lang="en-US" altLang="zh-CN" sz="2800" b="1" dirty="0" err="1">
                <a:solidFill>
                  <a:srgbClr val="000000"/>
                </a:solidFill>
              </a:rPr>
              <a:t>x</a:t>
            </a:r>
            <a:r>
              <a:rPr lang="en-US" altLang="zh-CN" sz="2800" b="1" dirty="0" err="1">
                <a:solidFill>
                  <a:srgbClr val="000000"/>
                </a:solidFill>
                <a:sym typeface="Symbol" panose="05050102010706020507" pitchFamily="18" charset="2"/>
              </a:rPr>
              <a:t></a:t>
            </a:r>
            <a:r>
              <a:rPr lang="en-US" altLang="zh-CN" sz="2800" b="1" dirty="0" err="1">
                <a:solidFill>
                  <a:srgbClr val="000000"/>
                </a:solidFill>
              </a:rPr>
              <a:t>y</a:t>
            </a:r>
            <a:r>
              <a:rPr lang="en-US" altLang="zh-CN" sz="2800" b="1" dirty="0">
                <a:solidFill>
                  <a:srgbClr val="000000"/>
                </a:solidFill>
              </a:rPr>
              <a:t>(Q(</a:t>
            </a:r>
            <a:r>
              <a:rPr lang="en-US" altLang="zh-CN" sz="2800" b="1" dirty="0" err="1">
                <a:solidFill>
                  <a:srgbClr val="000000"/>
                </a:solidFill>
              </a:rPr>
              <a:t>x,y</a:t>
            </a:r>
            <a:r>
              <a:rPr lang="en-US" altLang="zh-CN" sz="2800" b="1" dirty="0">
                <a:solidFill>
                  <a:srgbClr val="000000"/>
                </a:solidFill>
              </a:rPr>
              <a:t>)∧</a:t>
            </a:r>
            <a:r>
              <a:rPr lang="en-US" altLang="zh-CN" sz="2800" b="1" dirty="0">
                <a:solidFill>
                  <a:srgbClr val="000000"/>
                </a:solidFill>
                <a:sym typeface="Symbol" panose="05050102010706020507" pitchFamily="18" charset="2"/>
              </a:rPr>
              <a:t></a:t>
            </a:r>
            <a:r>
              <a:rPr lang="en-US" altLang="zh-CN" sz="2800" b="1" dirty="0">
                <a:solidFill>
                  <a:srgbClr val="000000"/>
                </a:solidFill>
              </a:rPr>
              <a:t>y(P(</a:t>
            </a:r>
            <a:r>
              <a:rPr lang="en-US" altLang="zh-CN" sz="2800" b="1" dirty="0" err="1">
                <a:solidFill>
                  <a:srgbClr val="000000"/>
                </a:solidFill>
              </a:rPr>
              <a:t>y,x</a:t>
            </a:r>
            <a:r>
              <a:rPr lang="en-US" altLang="zh-CN" sz="2800" b="1" dirty="0">
                <a:solidFill>
                  <a:srgbClr val="000000"/>
                </a:solidFill>
              </a:rPr>
              <a:t>)→Q(</a:t>
            </a:r>
            <a:r>
              <a:rPr lang="en-US" altLang="zh-CN" sz="2800" b="1" dirty="0" err="1">
                <a:solidFill>
                  <a:srgbClr val="000000"/>
                </a:solidFill>
              </a:rPr>
              <a:t>x,y</a:t>
            </a:r>
            <a:r>
              <a:rPr lang="en-US" altLang="zh-CN" sz="2800" b="1" dirty="0">
                <a:solidFill>
                  <a:srgbClr val="000000"/>
                </a:solidFill>
              </a:rPr>
              <a:t>)))) </a:t>
            </a:r>
          </a:p>
          <a:p>
            <a:pPr algn="just" eaLnBrk="1" hangingPunct="1">
              <a:lnSpc>
                <a:spcPct val="90000"/>
              </a:lnSpc>
              <a:spcBef>
                <a:spcPct val="50000"/>
              </a:spcBef>
              <a:buClrTx/>
              <a:buSzTx/>
              <a:buFontTx/>
              <a:buNone/>
            </a:pPr>
            <a:endParaRPr kumimoji="1" lang="en-US" altLang="zh-CN" sz="2800" b="1" dirty="0">
              <a:solidFill>
                <a:srgbClr val="000000"/>
              </a:solidFill>
              <a:latin typeface="Times New Roman" panose="02020603050405020304" pitchFamily="18" charset="0"/>
            </a:endParaRPr>
          </a:p>
          <a:p>
            <a:pPr algn="just" eaLnBrk="1" hangingPunct="1">
              <a:lnSpc>
                <a:spcPct val="90000"/>
              </a:lnSpc>
              <a:spcBef>
                <a:spcPct val="50000"/>
              </a:spcBef>
              <a:buClrTx/>
              <a:buSzTx/>
              <a:buFontTx/>
              <a:buNone/>
            </a:pPr>
            <a:endParaRPr kumimoji="1" lang="en-US" altLang="zh-CN"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E5BE65-DD50-49B5-A4D7-5E04095FD917}" type="slidenum">
              <a:rPr lang="en-US" altLang="zh-CN" sz="1200">
                <a:latin typeface="Arial Black" panose="020B0A04020102020204" pitchFamily="34" charset="0"/>
              </a:rPr>
              <a:pPr>
                <a:spcBef>
                  <a:spcPct val="0"/>
                </a:spcBef>
                <a:buClrTx/>
                <a:buSzTx/>
                <a:buFontTx/>
                <a:buNone/>
              </a:pPr>
              <a:t>25</a:t>
            </a:fld>
            <a:endParaRPr lang="en-US" altLang="zh-CN" sz="1200">
              <a:latin typeface="Arial Black" panose="020B0A04020102020204" pitchFamily="34" charset="0"/>
            </a:endParaRPr>
          </a:p>
        </p:txBody>
      </p:sp>
      <p:sp>
        <p:nvSpPr>
          <p:cNvPr id="173059" name="Text Box 3"/>
          <p:cNvSpPr txBox="1">
            <a:spLocks noChangeArrowheads="1"/>
          </p:cNvSpPr>
          <p:nvPr/>
        </p:nvSpPr>
        <p:spPr bwMode="auto">
          <a:xfrm>
            <a:off x="468313" y="692150"/>
            <a:ext cx="8351837" cy="5264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zh-CN" altLang="en-US" sz="2800" b="1" dirty="0">
                <a:solidFill>
                  <a:srgbClr val="FF3300"/>
                </a:solidFill>
                <a:latin typeface="Times New Roman" panose="02020603050405020304" pitchFamily="18" charset="0"/>
              </a:rPr>
              <a:t>解  </a:t>
            </a:r>
            <a:r>
              <a:rPr kumimoji="1" lang="en-US" altLang="zh-CN" sz="2800" b="1" dirty="0">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z﹁A</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量词转化</a:t>
            </a:r>
            <a:r>
              <a:rPr kumimoji="1" lang="en-US" altLang="zh-CN" sz="2800" b="1" dirty="0">
                <a:solidFill>
                  <a:srgbClr val="000000"/>
                </a:solidFill>
                <a:latin typeface="Times New Roman" panose="02020603050405020304" pitchFamily="18" charset="0"/>
              </a:rPr>
              <a: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w﹁A</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w)∨﹁</a:t>
            </a:r>
            <a:r>
              <a:rPr kumimoji="1" lang="en-US" altLang="zh-CN" sz="2800" b="1" dirty="0" smtClean="0">
                <a:solidFill>
                  <a:srgbClr val="000000"/>
                </a:solidFill>
                <a:latin typeface="Times New Roman" panose="02020603050405020304" pitchFamily="18" charset="0"/>
              </a:rPr>
              <a:t>A(y</a:t>
            </a:r>
            <a:r>
              <a:rPr kumimoji="1" lang="zh-CN" altLang="en-US"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B(u</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v</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改名及代入规则</a:t>
            </a:r>
            <a:r>
              <a:rPr kumimoji="1" lang="en-US" altLang="zh-CN" sz="2800" b="1" dirty="0">
                <a:solidFill>
                  <a:srgbClr val="000000"/>
                </a:solidFill>
                <a:latin typeface="Times New Roman" panose="02020603050405020304" pitchFamily="18" charset="0"/>
              </a:rPr>
              <a: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x</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y</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w</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t</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A</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w</a:t>
            </a:r>
            <a:r>
              <a:rPr kumimoji="1" lang="en-US" altLang="zh-CN" sz="2800" b="1" dirty="0">
                <a:solidFill>
                  <a:srgbClr val="000000"/>
                </a:solidFill>
                <a:latin typeface="宋体" panose="02010600030101010101" pitchFamily="2" charset="-122"/>
              </a:rPr>
              <a:t>)∨</a:t>
            </a:r>
            <a:r>
              <a:rPr kumimoji="1" lang="en-US" altLang="zh-CN" sz="2800" b="1">
                <a:solidFill>
                  <a:srgbClr val="000000"/>
                </a:solidFill>
                <a:latin typeface="宋体" panose="02010600030101010101" pitchFamily="2" charset="-122"/>
              </a:rPr>
              <a:t>﹁</a:t>
            </a:r>
            <a:r>
              <a:rPr kumimoji="1" lang="en-US" altLang="zh-CN" sz="2800" b="1" smtClean="0">
                <a:solidFill>
                  <a:srgbClr val="000000"/>
                </a:solidFill>
                <a:latin typeface="Times New Roman" panose="02020603050405020304" pitchFamily="18" charset="0"/>
              </a:rPr>
              <a:t>A</a:t>
            </a:r>
            <a:r>
              <a:rPr kumimoji="1" lang="en-US" altLang="zh-CN" sz="2800" b="1" smtClean="0">
                <a:solidFill>
                  <a:srgbClr val="000000"/>
                </a:solidFill>
                <a:latin typeface="宋体" panose="02010600030101010101" pitchFamily="2" charset="-122"/>
              </a:rPr>
              <a:t>(</a:t>
            </a:r>
            <a:r>
              <a:rPr kumimoji="1" lang="en-US" altLang="zh-CN" sz="2800" b="1" smtClean="0">
                <a:solidFill>
                  <a:srgbClr val="000000"/>
                </a:solidFill>
                <a:latin typeface="Times New Roman" panose="02020603050405020304" pitchFamily="18" charset="0"/>
              </a:rPr>
              <a:t>y</a:t>
            </a:r>
            <a:r>
              <a:rPr kumimoji="1" lang="zh-CN" altLang="en-US" sz="2800" b="1" smtClean="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B</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u</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v</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t</a:t>
            </a:r>
            <a:r>
              <a:rPr kumimoji="1" lang="en-US" altLang="zh-CN" sz="2800" b="1" dirty="0">
                <a:solidFill>
                  <a:srgbClr val="000000"/>
                </a:solidFill>
                <a:latin typeface="宋体" panose="02010600030101010101" pitchFamily="2" charset="-122"/>
              </a:rPr>
              <a:t>))</a:t>
            </a:r>
          </a:p>
          <a:p>
            <a:pPr algn="just" eaLnBrk="1" hangingPunct="1">
              <a:lnSpc>
                <a:spcPct val="90000"/>
              </a:lnSpc>
              <a:spcBef>
                <a:spcPct val="50000"/>
              </a:spcBef>
              <a:buClrTx/>
              <a:buSzTx/>
              <a:buFontTx/>
              <a:buNone/>
            </a:pPr>
            <a:r>
              <a:rPr kumimoji="1" lang="en-US" altLang="zh-CN" sz="2800" b="1" dirty="0">
                <a:solidFill>
                  <a:srgbClr val="000000"/>
                </a:solidFill>
                <a:latin typeface="宋体" panose="02010600030101010101" pitchFamily="2" charset="-122"/>
              </a:rPr>
              <a:t>                               (</a:t>
            </a:r>
            <a:r>
              <a:rPr kumimoji="1" lang="zh-CN" altLang="en-US" sz="2800" b="1" dirty="0">
                <a:solidFill>
                  <a:srgbClr val="000000"/>
                </a:solidFill>
                <a:latin typeface="宋体" panose="02010600030101010101" pitchFamily="2" charset="-122"/>
              </a:rPr>
              <a:t>量词辖域扩张</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diamond(in)">
                                      <p:cBhvr>
                                        <p:cTn id="7" dur="2000"/>
                                        <p:tgtEl>
                                          <p:spTgt spid="173059">
                                            <p:txEl>
                                              <p:pRg st="1" end="1"/>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animEffect transition="in" filter="diamond(in)">
                                      <p:cBhvr>
                                        <p:cTn id="11" dur="2000"/>
                                        <p:tgtEl>
                                          <p:spTgt spid="173059">
                                            <p:txEl>
                                              <p:pRg st="2" end="2"/>
                                            </p:txEl>
                                          </p:spTgt>
                                        </p:tgtEl>
                                      </p:cBhvr>
                                    </p:animEffect>
                                  </p:childTnLst>
                                </p:cTn>
                              </p:par>
                            </p:childTnLst>
                          </p:cTn>
                        </p:par>
                        <p:par>
                          <p:cTn id="12" fill="hold" nodeType="afterGroup">
                            <p:stCondLst>
                              <p:cond delay="4000"/>
                            </p:stCondLst>
                            <p:childTnLst>
                              <p:par>
                                <p:cTn id="13" presetID="8" presetClass="entr" presetSubtype="16" fill="hold" nodeType="after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animEffect transition="in" filter="diamond(in)">
                                      <p:cBhvr>
                                        <p:cTn id="15" dur="2000"/>
                                        <p:tgtEl>
                                          <p:spTgt spid="173059">
                                            <p:txEl>
                                              <p:pRg st="3" end="3"/>
                                            </p:txEl>
                                          </p:spTgt>
                                        </p:tgtEl>
                                      </p:cBhvr>
                                    </p:animEffect>
                                  </p:childTnLst>
                                </p:cTn>
                              </p:par>
                            </p:childTnLst>
                          </p:cTn>
                        </p:par>
                        <p:par>
                          <p:cTn id="16" fill="hold" nodeType="afterGroup">
                            <p:stCondLst>
                              <p:cond delay="6000"/>
                            </p:stCondLst>
                            <p:childTnLst>
                              <p:par>
                                <p:cTn id="17" presetID="8" presetClass="entr" presetSubtype="16" fill="hold" nodeType="after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animEffect transition="in" filter="diamond(in)">
                                      <p:cBhvr>
                                        <p:cTn id="19" dur="2000"/>
                                        <p:tgtEl>
                                          <p:spTgt spid="173059">
                                            <p:txEl>
                                              <p:pRg st="4" end="4"/>
                                            </p:txEl>
                                          </p:spTgt>
                                        </p:tgtEl>
                                      </p:cBhvr>
                                    </p:animEffect>
                                  </p:childTnLst>
                                </p:cTn>
                              </p:par>
                            </p:childTnLst>
                          </p:cTn>
                        </p:par>
                        <p:par>
                          <p:cTn id="20" fill="hold" nodeType="afterGroup">
                            <p:stCondLst>
                              <p:cond delay="8000"/>
                            </p:stCondLst>
                            <p:childTnLst>
                              <p:par>
                                <p:cTn id="21" presetID="8" presetClass="entr" presetSubtype="16" fill="hold" nodeType="afterEffect">
                                  <p:stCondLst>
                                    <p:cond delay="0"/>
                                  </p:stCondLst>
                                  <p:childTnLst>
                                    <p:set>
                                      <p:cBhvr>
                                        <p:cTn id="22" dur="1" fill="hold">
                                          <p:stCondLst>
                                            <p:cond delay="0"/>
                                          </p:stCondLst>
                                        </p:cTn>
                                        <p:tgtEl>
                                          <p:spTgt spid="173059">
                                            <p:txEl>
                                              <p:pRg st="5" end="5"/>
                                            </p:txEl>
                                          </p:spTgt>
                                        </p:tgtEl>
                                        <p:attrNameLst>
                                          <p:attrName>style.visibility</p:attrName>
                                        </p:attrNameLst>
                                      </p:cBhvr>
                                      <p:to>
                                        <p:strVal val="visible"/>
                                      </p:to>
                                    </p:set>
                                    <p:animEffect transition="in" filter="diamond(in)">
                                      <p:cBhvr>
                                        <p:cTn id="23" dur="2000"/>
                                        <p:tgtEl>
                                          <p:spTgt spid="173059">
                                            <p:txEl>
                                              <p:pRg st="5" end="5"/>
                                            </p:txEl>
                                          </p:spTgt>
                                        </p:tgtEl>
                                      </p:cBhvr>
                                    </p:animEffect>
                                  </p:childTnLst>
                                </p:cTn>
                              </p:par>
                            </p:childTnLst>
                          </p:cTn>
                        </p:par>
                        <p:par>
                          <p:cTn id="24" fill="hold" nodeType="afterGroup">
                            <p:stCondLst>
                              <p:cond delay="10000"/>
                            </p:stCondLst>
                            <p:childTnLst>
                              <p:par>
                                <p:cTn id="25" presetID="8" presetClass="entr" presetSubtype="16" fill="hold" nodeType="after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animEffect transition="in" filter="diamond(in)">
                                      <p:cBhvr>
                                        <p:cTn id="27" dur="2000"/>
                                        <p:tgtEl>
                                          <p:spTgt spid="173059">
                                            <p:txEl>
                                              <p:pRg st="6" end="6"/>
                                            </p:txEl>
                                          </p:spTgt>
                                        </p:tgtEl>
                                      </p:cBhvr>
                                    </p:animEffect>
                                  </p:childTnLst>
                                </p:cTn>
                              </p:par>
                            </p:childTnLst>
                          </p:cTn>
                        </p:par>
                        <p:par>
                          <p:cTn id="28" fill="hold" nodeType="afterGroup">
                            <p:stCondLst>
                              <p:cond delay="12000"/>
                            </p:stCondLst>
                            <p:childTnLst>
                              <p:par>
                                <p:cTn id="29" presetID="8" presetClass="entr" presetSubtype="16" fill="hold" nodeType="afterEffect">
                                  <p:stCondLst>
                                    <p:cond delay="0"/>
                                  </p:stCondLst>
                                  <p:childTnLst>
                                    <p:set>
                                      <p:cBhvr>
                                        <p:cTn id="30" dur="1" fill="hold">
                                          <p:stCondLst>
                                            <p:cond delay="0"/>
                                          </p:stCondLst>
                                        </p:cTn>
                                        <p:tgtEl>
                                          <p:spTgt spid="173059">
                                            <p:txEl>
                                              <p:pRg st="7" end="7"/>
                                            </p:txEl>
                                          </p:spTgt>
                                        </p:tgtEl>
                                        <p:attrNameLst>
                                          <p:attrName>style.visibility</p:attrName>
                                        </p:attrNameLst>
                                      </p:cBhvr>
                                      <p:to>
                                        <p:strVal val="visible"/>
                                      </p:to>
                                    </p:set>
                                    <p:animEffect transition="in" filter="diamond(in)">
                                      <p:cBhvr>
                                        <p:cTn id="31" dur="2000"/>
                                        <p:tgtEl>
                                          <p:spTgt spid="173059">
                                            <p:txEl>
                                              <p:pRg st="7" end="7"/>
                                            </p:txEl>
                                          </p:spTgt>
                                        </p:tgtEl>
                                      </p:cBhvr>
                                    </p:animEffect>
                                  </p:childTnLst>
                                </p:cTn>
                              </p:par>
                            </p:childTnLst>
                          </p:cTn>
                        </p:par>
                        <p:par>
                          <p:cTn id="32" fill="hold" nodeType="afterGroup">
                            <p:stCondLst>
                              <p:cond delay="14000"/>
                            </p:stCondLst>
                            <p:childTnLst>
                              <p:par>
                                <p:cTn id="33" presetID="8" presetClass="entr" presetSubtype="16" fill="hold" nodeType="afterEffect">
                                  <p:stCondLst>
                                    <p:cond delay="0"/>
                                  </p:stCondLst>
                                  <p:childTnLst>
                                    <p:set>
                                      <p:cBhvr>
                                        <p:cTn id="34" dur="1" fill="hold">
                                          <p:stCondLst>
                                            <p:cond delay="0"/>
                                          </p:stCondLst>
                                        </p:cTn>
                                        <p:tgtEl>
                                          <p:spTgt spid="173059">
                                            <p:txEl>
                                              <p:pRg st="8" end="8"/>
                                            </p:txEl>
                                          </p:spTgt>
                                        </p:tgtEl>
                                        <p:attrNameLst>
                                          <p:attrName>style.visibility</p:attrName>
                                        </p:attrNameLst>
                                      </p:cBhvr>
                                      <p:to>
                                        <p:strVal val="visible"/>
                                      </p:to>
                                    </p:set>
                                    <p:animEffect transition="in" filter="diamond(in)">
                                      <p:cBhvr>
                                        <p:cTn id="35" dur="2000"/>
                                        <p:tgtEl>
                                          <p:spTgt spid="173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492307-24ED-45E2-AC1F-52A8861D2B9D}" type="slidenum">
              <a:rPr lang="en-US" altLang="zh-CN" sz="1200">
                <a:latin typeface="Arial Black" panose="020B0A04020102020204" pitchFamily="34" charset="0"/>
              </a:rPr>
              <a:pPr>
                <a:spcBef>
                  <a:spcPct val="0"/>
                </a:spcBef>
                <a:buClrTx/>
                <a:buSzTx/>
                <a:buFontTx/>
                <a:buNone/>
              </a:pPr>
              <a:t>26</a:t>
            </a:fld>
            <a:endParaRPr lang="en-US" altLang="zh-CN" sz="1200">
              <a:latin typeface="Arial Black" panose="020B0A04020102020204" pitchFamily="34" charset="0"/>
            </a:endParaRPr>
          </a:p>
        </p:txBody>
      </p:sp>
      <p:sp>
        <p:nvSpPr>
          <p:cNvPr id="193539" name="Rectangle 3"/>
          <p:cNvSpPr>
            <a:spLocks noGrp="1" noChangeArrowheads="1"/>
          </p:cNvSpPr>
          <p:nvPr>
            <p:ph type="body" idx="4294967295"/>
          </p:nvPr>
        </p:nvSpPr>
        <p:spPr>
          <a:xfrm>
            <a:off x="468313" y="620713"/>
            <a:ext cx="8351837" cy="5761037"/>
          </a:xfrm>
        </p:spPr>
        <p:txBody>
          <a:bodyPr/>
          <a:lstStyle/>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2</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yP</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Q</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P</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→Q</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b="1" smtClean="0">
                <a:solidFill>
                  <a:srgbClr val="000000"/>
                </a:solidFill>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zh-CN" altLang="en-US" sz="2500" b="1" smtClean="0">
                <a:solidFill>
                  <a:srgbClr val="FF3300"/>
                </a:solidFill>
                <a:latin typeface="Times New Roman" panose="02020603050405020304" pitchFamily="18" charset="0"/>
              </a:rPr>
              <a:t>解</a:t>
            </a:r>
          </a:p>
          <a:p>
            <a:pPr algn="just" eaLnBrk="1" hangingPunct="1">
              <a:lnSpc>
                <a:spcPct val="90000"/>
              </a:lnSpc>
              <a:spcBef>
                <a:spcPct val="50000"/>
              </a:spcBef>
              <a:buClrTx/>
              <a:buFont typeface="Wingdings" panose="05000000000000000000" pitchFamily="2" charset="2"/>
              <a:buNone/>
            </a:pPr>
            <a:r>
              <a:rPr lang="zh-CN" altLang="en-US"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 →Q(x,y))))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 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z(P(z,x)∧﹁Q(x,z)))) </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z(﹁Q(x,y)∨(P(z,x)∧﹁Q(x,z))))</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u</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v</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z(﹁Q(u,v)∨(P(z,u) ∧﹁Q(u,z)))) </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u</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v</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 (P(x</a:t>
            </a:r>
            <a:r>
              <a:rPr lang="zh-CN" altLang="en-US"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 Q(u,v)∨(P(z,u) ∧﹁Q(u,z))))</a:t>
            </a:r>
            <a:endParaRPr lang="en-US" altLang="zh-CN" sz="2500" b="1"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checkerboard(across)">
                                      <p:cBhvr>
                                        <p:cTn id="7" dur="500"/>
                                        <p:tgtEl>
                                          <p:spTgt spid="193539">
                                            <p:txEl>
                                              <p:pRg st="1" end="1"/>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animEffect transition="in" filter="checkerboard(across)">
                                      <p:cBhvr>
                                        <p:cTn id="11" dur="500"/>
                                        <p:tgtEl>
                                          <p:spTgt spid="193539">
                                            <p:txEl>
                                              <p:pRg st="2" end="2"/>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93539">
                                            <p:txEl>
                                              <p:pRg st="3" end="3"/>
                                            </p:txEl>
                                          </p:spTgt>
                                        </p:tgtEl>
                                        <p:attrNameLst>
                                          <p:attrName>style.visibility</p:attrName>
                                        </p:attrNameLst>
                                      </p:cBhvr>
                                      <p:to>
                                        <p:strVal val="visible"/>
                                      </p:to>
                                    </p:set>
                                    <p:animEffect transition="in" filter="checkerboard(across)">
                                      <p:cBhvr>
                                        <p:cTn id="15" dur="500"/>
                                        <p:tgtEl>
                                          <p:spTgt spid="193539">
                                            <p:txEl>
                                              <p:pRg st="3" end="3"/>
                                            </p:txEl>
                                          </p:spTgt>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193539">
                                            <p:txEl>
                                              <p:pRg st="4" end="4"/>
                                            </p:txEl>
                                          </p:spTgt>
                                        </p:tgtEl>
                                        <p:attrNameLst>
                                          <p:attrName>style.visibility</p:attrName>
                                        </p:attrNameLst>
                                      </p:cBhvr>
                                      <p:to>
                                        <p:strVal val="visible"/>
                                      </p:to>
                                    </p:set>
                                    <p:animEffect transition="in" filter="checkerboard(across)">
                                      <p:cBhvr>
                                        <p:cTn id="19" dur="500"/>
                                        <p:tgtEl>
                                          <p:spTgt spid="193539">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93539">
                                            <p:txEl>
                                              <p:pRg st="5" end="5"/>
                                            </p:txEl>
                                          </p:spTgt>
                                        </p:tgtEl>
                                        <p:attrNameLst>
                                          <p:attrName>style.visibility</p:attrName>
                                        </p:attrNameLst>
                                      </p:cBhvr>
                                      <p:to>
                                        <p:strVal val="visible"/>
                                      </p:to>
                                    </p:set>
                                    <p:animEffect transition="in" filter="box(in)">
                                      <p:cBhvr>
                                        <p:cTn id="22" dur="500"/>
                                        <p:tgtEl>
                                          <p:spTgt spid="193539">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animEffect transition="in" filter="box(in)">
                                      <p:cBhvr>
                                        <p:cTn id="25" dur="500"/>
                                        <p:tgtEl>
                                          <p:spTgt spid="193539">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93539">
                                            <p:txEl>
                                              <p:pRg st="7" end="7"/>
                                            </p:txEl>
                                          </p:spTgt>
                                        </p:tgtEl>
                                        <p:attrNameLst>
                                          <p:attrName>style.visibility</p:attrName>
                                        </p:attrNameLst>
                                      </p:cBhvr>
                                      <p:to>
                                        <p:strVal val="visible"/>
                                      </p:to>
                                    </p:set>
                                    <p:animEffect transition="in" filter="box(in)">
                                      <p:cBhvr>
                                        <p:cTn id="28" dur="500"/>
                                        <p:tgtEl>
                                          <p:spTgt spid="193539">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93539">
                                            <p:txEl>
                                              <p:pRg st="8" end="8"/>
                                            </p:txEl>
                                          </p:spTgt>
                                        </p:tgtEl>
                                        <p:attrNameLst>
                                          <p:attrName>style.visibility</p:attrName>
                                        </p:attrNameLst>
                                      </p:cBhvr>
                                      <p:to>
                                        <p:strVal val="visible"/>
                                      </p:to>
                                    </p:set>
                                    <p:animEffect transition="in" filter="box(in)">
                                      <p:cBhvr>
                                        <p:cTn id="31" dur="500"/>
                                        <p:tgtEl>
                                          <p:spTgt spid="193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0D2A0D-E5C8-40A6-806E-F91748000FC2}" type="slidenum">
              <a:rPr lang="en-US" altLang="zh-CN"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6147" name="Rectangle 2"/>
          <p:cNvSpPr>
            <a:spLocks noGrp="1" noChangeArrowheads="1"/>
          </p:cNvSpPr>
          <p:nvPr>
            <p:ph type="title"/>
          </p:nvPr>
        </p:nvSpPr>
        <p:spPr>
          <a:xfrm>
            <a:off x="457200" y="457200"/>
            <a:ext cx="8229600" cy="990600"/>
          </a:xfrm>
        </p:spPr>
        <p:txBody>
          <a:bodyPr/>
          <a:lstStyle/>
          <a:p>
            <a:pPr eaLnBrk="1" hangingPunct="1"/>
            <a:r>
              <a:rPr lang="zh-CN" altLang="en-US" b="1" smtClean="0">
                <a:latin typeface="宋体" panose="02010600030101010101" pitchFamily="2" charset="-122"/>
              </a:rPr>
              <a:t>等值式与基本等值式</a:t>
            </a:r>
            <a:r>
              <a:rPr lang="zh-CN" altLang="en-US" sz="4000" b="1" smtClean="0">
                <a:latin typeface="宋体" panose="02010600030101010101" pitchFamily="2" charset="-122"/>
              </a:rPr>
              <a:t> </a:t>
            </a:r>
          </a:p>
        </p:txBody>
      </p:sp>
      <p:sp>
        <p:nvSpPr>
          <p:cNvPr id="6148" name="Rectangle 3"/>
          <p:cNvSpPr>
            <a:spLocks noGrp="1" noChangeArrowheads="1"/>
          </p:cNvSpPr>
          <p:nvPr>
            <p:ph type="body" idx="1"/>
          </p:nvPr>
        </p:nvSpPr>
        <p:spPr>
          <a:xfrm>
            <a:off x="684213" y="2924175"/>
            <a:ext cx="7704137" cy="3352800"/>
          </a:xfrm>
          <a:solidFill>
            <a:srgbClr val="FFFFCC"/>
          </a:solidFill>
          <a:ln w="28575">
            <a:solidFill>
              <a:srgbClr val="FF6600"/>
            </a:solidFill>
            <a:miter lim="800000"/>
            <a:headEnd/>
            <a:tailEnd/>
          </a:ln>
        </p:spPr>
        <p:txBody>
          <a:bodyPr/>
          <a:lstStyle/>
          <a:p>
            <a:pPr eaLnBrk="1" hangingPunct="1">
              <a:buFont typeface="Wingdings" panose="05000000000000000000" pitchFamily="2" charset="2"/>
              <a:buNone/>
            </a:pPr>
            <a:r>
              <a:rPr lang="zh-CN" altLang="en-US" sz="2800" b="1" smtClean="0">
                <a:solidFill>
                  <a:srgbClr val="003399"/>
                </a:solidFill>
                <a:latin typeface="黑体" panose="02010609060101010101" pitchFamily="49" charset="-122"/>
                <a:ea typeface="黑体" panose="02010609060101010101" pitchFamily="49" charset="-122"/>
              </a:rPr>
              <a:t>基本等值式</a:t>
            </a:r>
            <a:r>
              <a:rPr lang="en-US" altLang="zh-CN" sz="2800" b="1" smtClean="0">
                <a:solidFill>
                  <a:srgbClr val="003399"/>
                </a:solidFill>
                <a:latin typeface="Times New Roman" panose="02020603050405020304" pitchFamily="18" charset="0"/>
                <a:ea typeface="黑体" panose="02010609060101010101" pitchFamily="49" charset="-122"/>
              </a:rPr>
              <a:t>:</a:t>
            </a:r>
          </a:p>
          <a:p>
            <a:pPr eaLnBrk="1" hangingPunct="1">
              <a:buFont typeface="Wingdings" panose="05000000000000000000" pitchFamily="2" charset="2"/>
              <a:buNone/>
            </a:pPr>
            <a:r>
              <a:rPr lang="zh-CN" altLang="en-US" sz="2400" b="1" smtClean="0">
                <a:solidFill>
                  <a:srgbClr val="003399"/>
                </a:solidFill>
                <a:latin typeface="黑体" panose="02010609060101010101" pitchFamily="49" charset="-122"/>
                <a:ea typeface="黑体" panose="02010609060101010101" pitchFamily="49" charset="-122"/>
              </a:rPr>
              <a:t>命题逻辑中</a:t>
            </a:r>
            <a:r>
              <a:rPr lang="en-US" altLang="zh-CN" sz="2400" b="1" smtClean="0">
                <a:solidFill>
                  <a:srgbClr val="003399"/>
                </a:solidFill>
                <a:latin typeface="黑体" panose="02010609060101010101" pitchFamily="49" charset="-122"/>
                <a:ea typeface="黑体" panose="02010609060101010101" pitchFamily="49" charset="-122"/>
              </a:rPr>
              <a:t>16</a:t>
            </a:r>
            <a:r>
              <a:rPr lang="zh-CN" altLang="en-US" sz="2400" b="1" smtClean="0">
                <a:solidFill>
                  <a:srgbClr val="003399"/>
                </a:solidFill>
                <a:latin typeface="黑体" panose="02010609060101010101" pitchFamily="49" charset="-122"/>
                <a:ea typeface="黑体" panose="02010609060101010101" pitchFamily="49" charset="-122"/>
              </a:rPr>
              <a:t>组基本等值式的代换实例</a:t>
            </a:r>
          </a:p>
          <a:p>
            <a:pPr eaLnBrk="1" hangingPunct="1">
              <a:buFont typeface="Wingdings" panose="05000000000000000000" pitchFamily="2" charset="2"/>
              <a:buNone/>
            </a:pPr>
            <a:r>
              <a:rPr lang="zh-CN" altLang="en-US" sz="2400" b="1" smtClean="0">
                <a:latin typeface="Times New Roman" panose="02020603050405020304" pitchFamily="18" charset="0"/>
              </a:rPr>
              <a:t>如，</a:t>
            </a:r>
            <a:r>
              <a:rPr lang="zh-CN" altLang="en-US"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a:t>
            </a:r>
          </a:p>
          <a:p>
            <a:pPr eaLnBrk="1" hangingPunct="1">
              <a:buFont typeface="Wingdings" panose="05000000000000000000" pitchFamily="2" charset="2"/>
              <a:buNone/>
            </a:pP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等 </a:t>
            </a:r>
          </a:p>
          <a:p>
            <a:pPr eaLnBrk="1" hangingPunct="1">
              <a:buFont typeface="Wingdings" panose="05000000000000000000" pitchFamily="2" charset="2"/>
              <a:buNone/>
            </a:pPr>
            <a:r>
              <a:rPr lang="zh-CN" altLang="en-US" sz="2400" b="1" smtClean="0">
                <a:solidFill>
                  <a:schemeClr val="bg2"/>
                </a:solidFill>
                <a:latin typeface="Times New Roman" panose="02020603050405020304" pitchFamily="18" charset="0"/>
                <a:ea typeface="黑体" panose="02010609060101010101" pitchFamily="49" charset="-122"/>
              </a:rPr>
              <a:t>消去量词等值式</a:t>
            </a:r>
            <a:r>
              <a:rPr lang="zh-CN" altLang="en-US" sz="2400" b="1" smtClean="0">
                <a:latin typeface="Times New Roman" panose="02020603050405020304" pitchFamily="18" charset="0"/>
              </a:rPr>
              <a:t>        设</a:t>
            </a:r>
            <a:r>
              <a:rPr lang="en-US" altLang="zh-CN" sz="2400" b="1" i="1" smtClean="0">
                <a:latin typeface="Times New Roman" panose="02020603050405020304" pitchFamily="18" charset="0"/>
              </a:rPr>
              <a:t>D</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 </a:t>
            </a: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 </a:t>
            </a: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a:t>
            </a:r>
          </a:p>
        </p:txBody>
      </p:sp>
      <p:sp>
        <p:nvSpPr>
          <p:cNvPr id="6149" name="Text Box 4"/>
          <p:cNvSpPr txBox="1">
            <a:spLocks noChangeArrowheads="1"/>
          </p:cNvSpPr>
          <p:nvPr/>
        </p:nvSpPr>
        <p:spPr bwMode="auto">
          <a:xfrm>
            <a:off x="539750" y="1628775"/>
            <a:ext cx="8382000" cy="103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b="1">
                <a:solidFill>
                  <a:srgbClr val="FF3300"/>
                </a:solidFill>
                <a:latin typeface="Times New Roman" panose="02020603050405020304" pitchFamily="18" charset="0"/>
              </a:rPr>
              <a:t>定义</a:t>
            </a:r>
            <a:r>
              <a:rPr lang="zh-CN" altLang="en-US" sz="2800" b="1">
                <a:latin typeface="Times New Roman" panose="02020603050405020304" pitchFamily="18" charset="0"/>
              </a:rPr>
              <a:t> 若</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为逻辑有效式，则称</a:t>
            </a:r>
            <a:r>
              <a:rPr lang="en-US" altLang="zh-CN" sz="2800" b="1" i="1">
                <a:latin typeface="Times New Roman" panose="02020603050405020304" pitchFamily="18" charset="0"/>
              </a:rPr>
              <a:t>A</a:t>
            </a:r>
            <a:r>
              <a:rPr lang="zh-CN" altLang="en-US" sz="2800" b="1">
                <a:latin typeface="Times New Roman" panose="02020603050405020304" pitchFamily="18" charset="0"/>
              </a:rPr>
              <a:t>与</a:t>
            </a:r>
            <a:r>
              <a:rPr lang="en-US" altLang="zh-CN" sz="2800" b="1" i="1">
                <a:latin typeface="Times New Roman" panose="02020603050405020304" pitchFamily="18" charset="0"/>
              </a:rPr>
              <a:t>B</a:t>
            </a:r>
            <a:r>
              <a:rPr lang="zh-CN" altLang="en-US" sz="2800" b="1">
                <a:latin typeface="Times New Roman" panose="02020603050405020304" pitchFamily="18" charset="0"/>
              </a:rPr>
              <a:t>是</a:t>
            </a:r>
            <a:r>
              <a:rPr lang="zh-CN" altLang="en-US" sz="2800" b="1">
                <a:solidFill>
                  <a:srgbClr val="FF3300"/>
                </a:solidFill>
                <a:latin typeface="Times New Roman" panose="02020603050405020304" pitchFamily="18" charset="0"/>
              </a:rPr>
              <a:t>等值</a:t>
            </a:r>
            <a:r>
              <a:rPr lang="zh-CN" altLang="en-US" sz="2800" b="1">
                <a:latin typeface="Times New Roman" panose="02020603050405020304" pitchFamily="18" charset="0"/>
              </a:rPr>
              <a:t>的，</a:t>
            </a:r>
          </a:p>
          <a:p>
            <a:pPr eaLnBrk="1" hangingPunct="1">
              <a:buFont typeface="Wingdings" panose="05000000000000000000" pitchFamily="2" charset="2"/>
              <a:buNone/>
            </a:pPr>
            <a:r>
              <a:rPr lang="zh-CN" altLang="en-US" sz="2800" b="1">
                <a:latin typeface="Times New Roman" panose="02020603050405020304" pitchFamily="18" charset="0"/>
              </a:rPr>
              <a:t>记作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i="1">
                <a:latin typeface="Times New Roman" panose="02020603050405020304" pitchFamily="18" charset="0"/>
              </a:rPr>
              <a:t>，</a:t>
            </a:r>
            <a:r>
              <a:rPr lang="zh-CN" altLang="en-US" sz="2800" b="1">
                <a:latin typeface="Times New Roman" panose="02020603050405020304" pitchFamily="18" charset="0"/>
              </a:rPr>
              <a:t>并称</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等值式</a:t>
            </a:r>
            <a:r>
              <a:rPr lang="en-US" altLang="zh-CN" sz="2800" b="1">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8A0A65-22CA-4877-BF2F-BFB692DAC271}" type="slidenum">
              <a:rPr lang="en-US" altLang="zh-CN"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7171"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7172" name="Rectangle 3"/>
          <p:cNvSpPr>
            <a:spLocks noGrp="1" noChangeArrowheads="1"/>
          </p:cNvSpPr>
          <p:nvPr>
            <p:ph type="body" idx="1"/>
          </p:nvPr>
        </p:nvSpPr>
        <p:spPr>
          <a:xfrm>
            <a:off x="684213" y="2133600"/>
            <a:ext cx="7777162" cy="2286000"/>
          </a:xfrm>
          <a:solidFill>
            <a:srgbClr val="FFFFCC"/>
          </a:solidFill>
          <a:ln w="28575">
            <a:solidFill>
              <a:srgbClr val="FF6600"/>
            </a:solidFill>
            <a:miter lim="800000"/>
            <a:headEnd/>
            <a:tailEnd/>
          </a:ln>
        </p:spPr>
        <p:txBody>
          <a:bodyPr/>
          <a:lstStyle/>
          <a:p>
            <a:pPr algn="just" eaLnBrk="1" hangingPunct="1">
              <a:lnSpc>
                <a:spcPct val="80000"/>
              </a:lnSpc>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2.1 </a:t>
            </a:r>
            <a:r>
              <a:rPr lang="zh-CN" altLang="en-US" sz="2800" b="1" smtClean="0">
                <a:solidFill>
                  <a:srgbClr val="003399"/>
                </a:solidFill>
                <a:latin typeface="Times New Roman" panose="02020603050405020304" pitchFamily="18" charset="0"/>
                <a:ea typeface="黑体" panose="02010609060101010101" pitchFamily="49" charset="-122"/>
              </a:rPr>
              <a:t>量词否定等值式</a:t>
            </a:r>
            <a:r>
              <a:rPr lang="zh-CN" altLang="en-US" sz="2800" b="1" smtClean="0">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(1)﹁</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 A(x)</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 </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x﹁A(x)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(2)﹁</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 A(x)</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 </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x﹁A(x)</a:t>
            </a:r>
          </a:p>
          <a:p>
            <a:pPr algn="just" eaLnBrk="1" hangingPunct="1">
              <a:lnSpc>
                <a:spcPct val="90000"/>
              </a:lnSpc>
              <a:spcBef>
                <a:spcPct val="50000"/>
              </a:spcBef>
              <a:buClrTx/>
              <a:buFont typeface="Wingdings" panose="05000000000000000000" pitchFamily="2" charset="2"/>
              <a:buNone/>
            </a:pPr>
            <a:r>
              <a:rPr lang="zh-CN" altLang="en-US" sz="2800" b="1" smtClean="0">
                <a:latin typeface="Times New Roman" panose="02020603050405020304" pitchFamily="18" charset="0"/>
              </a:rPr>
              <a:t>其中，</a:t>
            </a:r>
            <a:r>
              <a:rPr lang="en-US" altLang="zh-CN" sz="2800" b="1" smtClean="0">
                <a:latin typeface="Times New Roman" panose="02020603050405020304" pitchFamily="18" charset="0"/>
              </a:rPr>
              <a:t>A(</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是任意公式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A9AAA6-BF1D-4FF2-A8F1-6CC5929856AD}" type="slidenum">
              <a:rPr lang="en-US" altLang="zh-CN"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8195" name="Rectangle 2"/>
          <p:cNvSpPr>
            <a:spLocks noGrp="1" noChangeArrowheads="1"/>
          </p:cNvSpPr>
          <p:nvPr>
            <p:ph type="title"/>
          </p:nvPr>
        </p:nvSpPr>
        <p:spPr>
          <a:xfrm>
            <a:off x="457200" y="457200"/>
            <a:ext cx="8229600" cy="1143000"/>
          </a:xfrm>
        </p:spPr>
        <p:txBody>
          <a:bodyPr/>
          <a:lstStyle/>
          <a:p>
            <a:pPr eaLnBrk="1" hangingPunct="1"/>
            <a:r>
              <a:rPr lang="zh-CN" altLang="en-US" b="1" smtClean="0">
                <a:latin typeface="宋体" panose="02010600030101010101" pitchFamily="2" charset="-122"/>
              </a:rPr>
              <a:t>基本等值式</a:t>
            </a:r>
            <a:r>
              <a:rPr lang="en-US" altLang="zh-CN" b="1" smtClean="0">
                <a:latin typeface="宋体" panose="02010600030101010101" pitchFamily="2" charset="-122"/>
              </a:rPr>
              <a:t>(</a:t>
            </a:r>
            <a:r>
              <a:rPr lang="zh-CN" altLang="en-US" b="1" smtClean="0">
                <a:latin typeface="宋体" panose="02010600030101010101" pitchFamily="2" charset="-122"/>
              </a:rPr>
              <a:t>续</a:t>
            </a:r>
            <a:r>
              <a:rPr lang="en-US" altLang="zh-CN" b="1" smtClean="0">
                <a:latin typeface="宋体" panose="02010600030101010101" pitchFamily="2" charset="-122"/>
              </a:rPr>
              <a:t>)</a:t>
            </a:r>
          </a:p>
        </p:txBody>
      </p:sp>
      <p:sp>
        <p:nvSpPr>
          <p:cNvPr id="8196" name="Rectangle 3"/>
          <p:cNvSpPr>
            <a:spLocks noGrp="1" noChangeArrowheads="1"/>
          </p:cNvSpPr>
          <p:nvPr>
            <p:ph type="body" idx="1"/>
          </p:nvPr>
        </p:nvSpPr>
        <p:spPr>
          <a:xfrm>
            <a:off x="684213" y="1989138"/>
            <a:ext cx="7991475" cy="3200400"/>
          </a:xfrm>
          <a:solidFill>
            <a:srgbClr val="FFFFCC"/>
          </a:solidFill>
          <a:ln w="28575">
            <a:solidFill>
              <a:srgbClr val="FF6600"/>
            </a:solidFill>
            <a:miter lim="800000"/>
            <a:headEnd/>
            <a:tailEnd/>
          </a:ln>
        </p:spPr>
        <p:txBody>
          <a:bodyPr/>
          <a:lstStyle/>
          <a:p>
            <a:pPr algn="just" eaLnBrk="1" hangingPunct="1">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2.2 </a:t>
            </a:r>
            <a:r>
              <a:rPr lang="zh-CN" altLang="en-US" sz="2800" b="1" smtClean="0">
                <a:solidFill>
                  <a:srgbClr val="003399"/>
                </a:solidFill>
                <a:latin typeface="Times New Roman" panose="02020603050405020304" pitchFamily="18" charset="0"/>
                <a:ea typeface="黑体" panose="02010609060101010101" pitchFamily="49" charset="-122"/>
              </a:rPr>
              <a:t>量词辖域收缩与扩张等值式</a:t>
            </a:r>
            <a:r>
              <a:rPr lang="zh-CN" altLang="en-US" sz="2400" b="1" smtClean="0">
                <a:solidFill>
                  <a:srgbClr val="003399"/>
                </a:solidFill>
                <a:latin typeface="Times New Roman" panose="02020603050405020304" pitchFamily="18" charset="0"/>
              </a:rPr>
              <a:t> </a:t>
            </a:r>
          </a:p>
          <a:p>
            <a:pPr algn="just" eaLnBrk="1" hangingPunct="1">
              <a:buFont typeface="Wingdings" panose="05000000000000000000" pitchFamily="2" charset="2"/>
              <a:buNone/>
            </a:pPr>
            <a:r>
              <a:rPr lang="zh-CN" altLang="en-US" sz="2400" b="1" smtClean="0">
                <a:latin typeface="Times New Roman" panose="02020603050405020304" pitchFamily="18" charset="0"/>
              </a:rPr>
              <a:t>设</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是含</a:t>
            </a:r>
            <a:r>
              <a:rPr lang="en-US" altLang="zh-CN" sz="2400" b="1" i="1" smtClean="0">
                <a:latin typeface="Times New Roman" panose="02020603050405020304" pitchFamily="18" charset="0"/>
              </a:rPr>
              <a:t>x</a:t>
            </a:r>
            <a:r>
              <a:rPr lang="zh-CN" altLang="en-US" sz="2400" b="1" smtClean="0">
                <a:latin typeface="Times New Roman" panose="02020603050405020304" pitchFamily="18" charset="0"/>
              </a:rPr>
              <a:t>自由出现的公式，</a:t>
            </a:r>
            <a:r>
              <a:rPr lang="en-US" altLang="zh-CN" sz="2400" b="1" i="1" smtClean="0">
                <a:latin typeface="Times New Roman" panose="02020603050405020304" pitchFamily="18" charset="0"/>
              </a:rPr>
              <a:t>B</a:t>
            </a:r>
            <a:r>
              <a:rPr lang="zh-CN" altLang="en-US" sz="2400" b="1" smtClean="0">
                <a:latin typeface="Times New Roman" panose="02020603050405020304" pitchFamily="18" charset="0"/>
              </a:rPr>
              <a:t>中不含</a:t>
            </a:r>
            <a:r>
              <a:rPr lang="en-US" altLang="zh-CN" sz="2400" b="1" i="1" smtClean="0">
                <a:latin typeface="Times New Roman" panose="02020603050405020304" pitchFamily="18" charset="0"/>
              </a:rPr>
              <a:t>x</a:t>
            </a:r>
            <a:r>
              <a:rPr lang="zh-CN" altLang="en-US" sz="2400" b="1" smtClean="0">
                <a:latin typeface="Times New Roman" panose="02020603050405020304" pitchFamily="18" charset="0"/>
              </a:rPr>
              <a:t>的出现</a:t>
            </a:r>
          </a:p>
          <a:p>
            <a:pPr algn="just" eaLnBrk="1" hangingPunct="1">
              <a:buFont typeface="Wingdings" panose="05000000000000000000" pitchFamily="2" charset="2"/>
              <a:buNone/>
            </a:pPr>
            <a:r>
              <a:rPr lang="zh-CN" altLang="en-US" sz="2400" b="1" smtClean="0">
                <a:latin typeface="Times New Roman" panose="02020603050405020304" pitchFamily="18" charset="0"/>
              </a:rPr>
              <a:t>关于全称量词的：</a:t>
            </a:r>
          </a:p>
          <a:p>
            <a:pPr algn="just" eaLnBrk="1" hangingPunct="1">
              <a:buFont typeface="Wingdings" panose="05000000000000000000" pitchFamily="2" charset="2"/>
              <a:buNone/>
            </a:pPr>
            <a:r>
              <a:rPr lang="zh-CN" altLang="en-US"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algn="just"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algn="just"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 </a:t>
            </a:r>
          </a:p>
        </p:txBody>
      </p:sp>
      <p:sp>
        <p:nvSpPr>
          <p:cNvPr id="8197" name="Text Box 4"/>
          <p:cNvSpPr txBox="1">
            <a:spLocks noChangeArrowheads="1"/>
          </p:cNvSpPr>
          <p:nvPr/>
        </p:nvSpPr>
        <p:spPr bwMode="auto">
          <a:xfrm>
            <a:off x="4716463" y="2947988"/>
            <a:ext cx="3887787"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400" b="1">
                <a:latin typeface="Times New Roman" panose="02020603050405020304" pitchFamily="18" charset="0"/>
              </a:rPr>
              <a:t>关于存在量词的</a:t>
            </a:r>
            <a:r>
              <a:rPr lang="en-US" altLang="zh-CN" sz="2400" b="1">
                <a:latin typeface="Times New Roman" panose="02020603050405020304" pitchFamily="18" charset="0"/>
              </a:rPr>
              <a:t>:</a:t>
            </a: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B</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AA265F-B742-4D33-9464-8CA247508A17}" type="slidenum">
              <a:rPr lang="en-US" altLang="zh-CN"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9219"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9220" name="Rectangle 3"/>
          <p:cNvSpPr>
            <a:spLocks noGrp="1" noChangeArrowheads="1"/>
          </p:cNvSpPr>
          <p:nvPr>
            <p:ph type="body" idx="1"/>
          </p:nvPr>
        </p:nvSpPr>
        <p:spPr>
          <a:xfrm>
            <a:off x="684213" y="2133600"/>
            <a:ext cx="7777162" cy="2286000"/>
          </a:xfrm>
          <a:solidFill>
            <a:srgbClr val="FFFFCC"/>
          </a:solidFill>
          <a:ln w="28575">
            <a:solidFill>
              <a:srgbClr val="FF6600"/>
            </a:solidFill>
            <a:miter lim="800000"/>
            <a:headEnd/>
            <a:tailEnd/>
          </a:ln>
        </p:spPr>
        <p:txBody>
          <a:bodyPr/>
          <a:lstStyle/>
          <a:p>
            <a:pPr algn="just" eaLnBrk="1" hangingPunct="1">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2.3 </a:t>
            </a:r>
            <a:r>
              <a:rPr lang="zh-CN" altLang="en-US" sz="2800" b="1" smtClean="0">
                <a:solidFill>
                  <a:srgbClr val="003399"/>
                </a:solidFill>
                <a:latin typeface="Times New Roman" panose="02020603050405020304" pitchFamily="18" charset="0"/>
                <a:ea typeface="黑体" panose="02010609060101010101" pitchFamily="49" charset="-122"/>
              </a:rPr>
              <a:t>量词分配等值式</a:t>
            </a:r>
            <a:r>
              <a:rPr lang="zh-CN" altLang="en-US" sz="2800" b="1" smtClean="0">
                <a:latin typeface="Times New Roman" panose="02020603050405020304" pitchFamily="18" charset="0"/>
              </a:rPr>
              <a:t>  </a:t>
            </a:r>
          </a:p>
          <a:p>
            <a:pPr algn="just" eaLnBrk="1" hangingPunct="1">
              <a:buFont typeface="Wingdings" panose="05000000000000000000" pitchFamily="2" charset="2"/>
              <a:buNone/>
            </a:pPr>
            <a:r>
              <a:rPr lang="zh-CN" altLang="en-US"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eaLnBrk="1" hangingPunct="1">
              <a:buFont typeface="Wingdings" panose="05000000000000000000" pitchFamily="2" charset="2"/>
              <a:buNone/>
            </a:pPr>
            <a:r>
              <a:rPr lang="zh-CN" altLang="en-US" sz="2800" b="1" smtClean="0">
                <a:latin typeface="Times New Roman" panose="02020603050405020304" pitchFamily="18" charset="0"/>
              </a:rPr>
              <a:t>注意：</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对</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无分配律，</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对</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无分配律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C31774-7A3D-44B7-A225-65FA7D1D1B8A}" type="slidenum">
              <a:rPr lang="en-US" altLang="zh-CN"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10243"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10244" name="Rectangle 3"/>
          <p:cNvSpPr>
            <a:spLocks noGrp="1" noChangeArrowheads="1"/>
          </p:cNvSpPr>
          <p:nvPr>
            <p:ph type="body" idx="1"/>
          </p:nvPr>
        </p:nvSpPr>
        <p:spPr>
          <a:xfrm>
            <a:off x="684213" y="2133600"/>
            <a:ext cx="7777162" cy="2447925"/>
          </a:xfrm>
          <a:solidFill>
            <a:srgbClr val="FFFFCC"/>
          </a:solidFill>
          <a:ln w="28575">
            <a:solidFill>
              <a:srgbClr val="FF6600"/>
            </a:solidFill>
            <a:miter lim="800000"/>
            <a:headEnd/>
            <a:tailEnd/>
          </a:ln>
        </p:spPr>
        <p:txBody>
          <a:bodyPr/>
          <a:lstStyle/>
          <a:p>
            <a:pPr algn="just" eaLnBrk="1" hangingPunct="1">
              <a:lnSpc>
                <a:spcPct val="110000"/>
              </a:lnSpc>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2.4</a:t>
            </a:r>
            <a:endParaRPr lang="en-US" altLang="zh-CN" sz="2800" b="1" smtClean="0">
              <a:latin typeface="Times New Roman" panose="02020603050405020304" pitchFamily="18" charset="0"/>
            </a:endParaRPr>
          </a:p>
          <a:p>
            <a:pPr algn="just" eaLnBrk="1" hangingPunct="1">
              <a:lnSpc>
                <a:spcPct val="110000"/>
              </a:lnSpc>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 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 </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 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endParaRPr lang="en-US" altLang="zh-CN" sz="2800" b="1" smtClean="0">
              <a:latin typeface="Times New Roman" panose="02020603050405020304" pitchFamily="18" charset="0"/>
            </a:endParaRPr>
          </a:p>
          <a:p>
            <a:pPr algn="just" eaLnBrk="1" hangingPunct="1">
              <a:lnSpc>
                <a:spcPct val="110000"/>
              </a:lnSpc>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 </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endParaRPr lang="en-US" altLang="zh-CN" sz="2800" b="1" smtClean="0">
              <a:latin typeface="Times New Roman" panose="02020603050405020304" pitchFamily="18" charset="0"/>
            </a:endParaRPr>
          </a:p>
          <a:p>
            <a:pPr eaLnBrk="1" hangingPunct="1">
              <a:lnSpc>
                <a:spcPct val="110000"/>
              </a:lnSpc>
              <a:buFont typeface="Wingdings" panose="05000000000000000000" pitchFamily="2" charset="2"/>
              <a:buNone/>
            </a:pPr>
            <a:r>
              <a:rPr lang="zh-CN" altLang="en-US" sz="2800" b="1" smtClean="0">
                <a:latin typeface="Times New Roman" panose="02020603050405020304" pitchFamily="18" charset="0"/>
              </a:rPr>
              <a:t>其中</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r>
              <a:rPr lang="zh-CN" altLang="en-US" sz="2800" b="1" smtClean="0">
                <a:latin typeface="Times New Roman" panose="02020603050405020304" pitchFamily="18" charset="0"/>
                <a:sym typeface="Symbol" panose="05050102010706020507" pitchFamily="18" charset="2"/>
              </a:rPr>
              <a:t>是任意的含</a:t>
            </a:r>
            <a:r>
              <a:rPr lang="en-US" altLang="zh-CN" sz="2800" b="1" i="1"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自由出现的谓词公式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91A482-DBF8-45EB-8507-E7164EB2FA86}" type="slidenum">
              <a:rPr lang="en-US" altLang="zh-CN"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11267" name="Rectangle 3"/>
          <p:cNvSpPr>
            <a:spLocks noGrp="1" noChangeArrowheads="1"/>
          </p:cNvSpPr>
          <p:nvPr>
            <p:ph type="body" idx="1"/>
          </p:nvPr>
        </p:nvSpPr>
        <p:spPr>
          <a:xfrm>
            <a:off x="179388" y="692150"/>
            <a:ext cx="7783512" cy="4953000"/>
          </a:xfrm>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zh-CN" altLang="en-US" b="1" dirty="0" smtClean="0">
                <a:solidFill>
                  <a:srgbClr val="FF3300"/>
                </a:solidFill>
                <a:latin typeface="Times New Roman" panose="02020603050405020304" pitchFamily="18" charset="0"/>
              </a:rPr>
              <a:t>例</a:t>
            </a:r>
            <a:r>
              <a:rPr lang="en-US" altLang="zh-CN" b="1" dirty="0" smtClean="0">
                <a:solidFill>
                  <a:srgbClr val="FF3300"/>
                </a:solidFill>
                <a:latin typeface="Times New Roman" panose="02020603050405020304" pitchFamily="18" charset="0"/>
              </a:rPr>
              <a:t>14</a:t>
            </a:r>
            <a:r>
              <a:rPr lang="zh-CN" altLang="en-US" b="1" dirty="0" smtClean="0">
                <a:solidFill>
                  <a:srgbClr val="FF3300"/>
                </a:solidFill>
                <a:latin typeface="Times New Roman" panose="02020603050405020304" pitchFamily="18" charset="0"/>
              </a:rPr>
              <a:t>：</a:t>
            </a:r>
            <a:r>
              <a:rPr lang="zh-CN" altLang="en-US" b="1" dirty="0" smtClean="0">
                <a:latin typeface="Times New Roman" panose="02020603050405020304" pitchFamily="18" charset="0"/>
              </a:rPr>
              <a:t>将下面命题用两种形式符号化。  </a:t>
            </a:r>
          </a:p>
          <a:p>
            <a:pPr algn="just"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(1) </a:t>
            </a:r>
            <a:r>
              <a:rPr lang="zh-CN" altLang="en-US" b="1" dirty="0" smtClean="0">
                <a:latin typeface="Times New Roman" panose="02020603050405020304" pitchFamily="18" charset="0"/>
              </a:rPr>
              <a:t>没有不犯错误的人</a:t>
            </a:r>
          </a:p>
          <a:p>
            <a:pPr algn="just"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(2) </a:t>
            </a:r>
            <a:r>
              <a:rPr lang="zh-CN" altLang="en-US" b="1" dirty="0" smtClean="0">
                <a:latin typeface="Times New Roman" panose="02020603050405020304" pitchFamily="18" charset="0"/>
              </a:rPr>
              <a:t>不是所有的人都爱看电影</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46BC8B-AB76-4C5D-A47C-6B0F23F2A73A}" type="slidenum">
              <a:rPr lang="en-US" altLang="zh-CN"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mc:AlternateContent xmlns:mc="http://schemas.openxmlformats.org/markup-compatibility/2006">
        <mc:Choice xmlns:a14="http://schemas.microsoft.com/office/drawing/2010/main" xmlns="" Requires="a14">
          <p:sp>
            <p:nvSpPr>
              <p:cNvPr id="12291" name="Rectangle 3"/>
              <p:cNvSpPr>
                <a:spLocks noGrp="1" noChangeArrowheads="1"/>
              </p:cNvSpPr>
              <p:nvPr>
                <p:ph type="body" idx="1"/>
              </p:nvPr>
            </p:nvSpPr>
            <p:spPr>
              <a:xfrm>
                <a:off x="460375" y="692150"/>
                <a:ext cx="8432105" cy="1728738"/>
              </a:xfrm>
              <a:extLst>
                <a:ext uri="{909E8E84-426E-40DD-AFC4-6F175D3DCCD1}">
                  <a14:hiddenFill>
                    <a:solidFill>
                      <a:srgbClr val="D9F1FF"/>
                    </a:solidFill>
                  </a14:hiddenFill>
                </a:ext>
                <a:ext uri="{91240B29-F687-4F45-9708-019B960494DF}">
                  <a14:hiddenLine w="28575">
                    <a:solidFill>
                      <a:srgbClr val="003399"/>
                    </a:solidFill>
                    <a:miter lim="800000"/>
                    <a:headEnd/>
                    <a:tailEnd/>
                  </a14:hiddenLine>
                </a:ext>
              </a:extLst>
            </p:spPr>
            <p:txBody>
              <a:bodyPr/>
              <a:lstStyle/>
              <a:p>
                <a:pPr algn="just" eaLnBrk="1" hangingPunct="1">
                  <a:lnSpc>
                    <a:spcPct val="90000"/>
                  </a:lnSpc>
                  <a:buFont typeface="Wingdings" panose="05000000000000000000" pitchFamily="2" charset="2"/>
                  <a:buNone/>
                </a:pPr>
                <a:r>
                  <a:rPr lang="zh-CN" altLang="en-US" b="1" dirty="0" smtClean="0">
                    <a:solidFill>
                      <a:srgbClr val="FF3300"/>
                    </a:solidFill>
                    <a:latin typeface="Times New Roman" panose="02020603050405020304" pitchFamily="18" charset="0"/>
                  </a:rPr>
                  <a:t>解 ：</a:t>
                </a: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没有不犯错误的人</a:t>
                </a:r>
              </a:p>
              <a:p>
                <a:pPr algn="just"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令</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是人，</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犯错误</a:t>
                </a:r>
                <a:r>
                  <a:rPr lang="en-US" altLang="zh-CN" b="1" dirty="0" smtClean="0">
                    <a:latin typeface="Times New Roman" panose="02020603050405020304" pitchFamily="18" charset="0"/>
                  </a:rPr>
                  <a:t>.</a:t>
                </a:r>
              </a:p>
              <a:p>
                <a:pPr algn="just" eaLnBrk="1" hangingPunct="1">
                  <a:lnSpc>
                    <a:spcPct val="90000"/>
                  </a:lnSpc>
                  <a:buNone/>
                </a:pPr>
                <a:r>
                  <a:rPr lang="en-US" altLang="zh-CN" b="1" dirty="0" smtClean="0">
                    <a:latin typeface="Times New Roman" panose="02020603050405020304" pitchFamily="18" charset="0"/>
                    <a:sym typeface="Symbol" panose="05050102010706020507" pitchFamily="18" charset="2"/>
                  </a:rPr>
                  <a:t>           </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所有的人都犯错误</a:t>
                </a:r>
                <a:endParaRPr lang="en-US" altLang="zh-CN" b="1" dirty="0" smtClean="0">
                  <a:latin typeface="Times New Roman" panose="02020603050405020304" pitchFamily="18" charset="0"/>
                </a:endParaRPr>
              </a:p>
              <a:p>
                <a:pPr algn="just" eaLnBrk="1" hangingPunct="1">
                  <a:lnSpc>
                    <a:spcPct val="90000"/>
                  </a:lnSpc>
                  <a:buNone/>
                </a:pPr>
                <a:r>
                  <a:rPr lang="en-US" altLang="zh-CN" b="1" dirty="0" smtClean="0">
                    <a:latin typeface="Times New Roman" panose="02020603050405020304" pitchFamily="18" charset="0"/>
                    <a:sym typeface="Symbol" panose="05050102010706020507" pitchFamily="18" charset="2"/>
                  </a:rPr>
                  <a:t>       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a typeface="Cambria Math" panose="02040503050406030204" pitchFamily="18" charset="0"/>
                  <a:sym typeface="Symbol" panose="05050102010706020507" pitchFamily="18" charset="2"/>
                </a:endParaRPr>
              </a:p>
              <a:p>
                <a:pPr algn="just"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ndParaRPr>
              </a:p>
              <a:p>
                <a:pPr algn="just" eaLnBrk="1" hangingPunct="1">
                  <a:lnSpc>
                    <a:spcPct val="90000"/>
                  </a:lnSpc>
                  <a:buNone/>
                </a:pPr>
                <a:r>
                  <a:rPr lang="en-US" altLang="zh-CN" b="1" dirty="0">
                    <a:latin typeface="Times New Roman" panose="02020603050405020304" pitchFamily="18" charset="0"/>
                  </a:rPr>
                  <a:t> </a:t>
                </a: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ndParaRPr>
              </a:p>
              <a:p>
                <a:pPr algn="just" eaLnBrk="1" hangingPunct="1">
                  <a:lnSpc>
                    <a:spcPct val="90000"/>
                  </a:lnSpc>
                  <a:buNone/>
                </a:pPr>
                <a:r>
                  <a:rPr lang="en-US" altLang="zh-CN" b="1" dirty="0">
                    <a:latin typeface="Times New Roman" panose="02020603050405020304" pitchFamily="18" charset="0"/>
                  </a:rPr>
                  <a:t> </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不存在不犯错误的人</a:t>
                </a:r>
                <a:endParaRPr lang="en-US" altLang="zh-CN" b="1" dirty="0" smtClean="0">
                  <a:latin typeface="Times New Roman" panose="02020603050405020304" pitchFamily="18" charset="0"/>
                </a:endParaRPr>
              </a:p>
            </p:txBody>
          </p:sp>
        </mc:Choice>
        <mc:Fallback>
          <p:sp>
            <p:nvSpPr>
              <p:cNvPr id="12291" name="Rectangle 3"/>
              <p:cNvSpPr>
                <a:spLocks noGrp="1" noRot="1" noChangeAspect="1" noMove="1" noResize="1" noEditPoints="1" noAdjustHandles="1" noChangeArrowheads="1" noChangeShapeType="1" noTextEdit="1"/>
              </p:cNvSpPr>
              <p:nvPr>
                <p:ph type="body" idx="1"/>
              </p:nvPr>
            </p:nvSpPr>
            <p:spPr>
              <a:xfrm>
                <a:off x="460375" y="692150"/>
                <a:ext cx="8432105" cy="1728738"/>
              </a:xfrm>
              <a:blipFill rotWithShape="0">
                <a:blip r:embed="rId2" cstate="print"/>
                <a:stretch>
                  <a:fillRect l="-1880" t="-8834" b="-140989"/>
                </a:stretch>
              </a:blipFill>
              <a:extLst>
                <a:ext uri="{909E8E84-426E-40DD-AFC4-6F175D3DCCD1}">
                  <a14:hiddenFill xmlns:a14="http://schemas.microsoft.com/office/drawing/2010/main" xmlns="">
                    <a:solidFill>
                      <a:srgbClr val="D9F1FF"/>
                    </a:solidFill>
                  </a14:hiddenFill>
                </a:ext>
                <a:ext uri="{91240B29-F687-4F45-9708-019B960494DF}">
                  <a14:hiddenLine xmlns:a14="http://schemas.microsoft.com/office/drawing/2010/main" xmlns="" w="28575">
                    <a:solidFill>
                      <a:srgbClr val="003399"/>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7018</TotalTime>
  <Words>1944</Words>
  <Application>Microsoft Office PowerPoint</Application>
  <PresentationFormat>全屏显示(4:3)</PresentationFormat>
  <Paragraphs>196</Paragraphs>
  <Slides>26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Pixel</vt:lpstr>
      <vt:lpstr>公式</vt:lpstr>
      <vt:lpstr>2.3 一阶逻辑等值式</vt:lpstr>
      <vt:lpstr>命题符号化</vt:lpstr>
      <vt:lpstr>等值式与基本等值式 </vt:lpstr>
      <vt:lpstr>基本的等值式(续)</vt:lpstr>
      <vt:lpstr>基本等值式(续)</vt:lpstr>
      <vt:lpstr>基本的等值式(续)</vt:lpstr>
      <vt:lpstr>基本的等值式(续)</vt:lpstr>
      <vt:lpstr>幻灯片 8</vt:lpstr>
      <vt:lpstr>幻灯片 9</vt:lpstr>
      <vt:lpstr>幻灯片 10</vt:lpstr>
      <vt:lpstr>幻灯片 11</vt:lpstr>
      <vt:lpstr>幻灯片 12</vt:lpstr>
      <vt:lpstr>幻灯片 13</vt:lpstr>
      <vt:lpstr>前束范式 </vt:lpstr>
      <vt:lpstr>公式的前束范式 </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Lenovo</cp:lastModifiedBy>
  <cp:revision>64</cp:revision>
  <cp:lastPrinted>1601-01-01T00:00:00Z</cp:lastPrinted>
  <dcterms:created xsi:type="dcterms:W3CDTF">2004-11-29T12:10:45Z</dcterms:created>
  <dcterms:modified xsi:type="dcterms:W3CDTF">2019-10-16T07:44:27Z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