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4" r:id="rId6"/>
    <p:sldId id="265" r:id="rId7"/>
    <p:sldId id="266" r:id="rId8"/>
    <p:sldId id="267" r:id="rId9"/>
    <p:sldId id="258" r:id="rId10"/>
    <p:sldId id="272" r:id="rId11"/>
    <p:sldId id="273" r:id="rId12"/>
    <p:sldId id="274" r:id="rId13"/>
    <p:sldId id="295" r:id="rId14"/>
    <p:sldId id="260" r:id="rId15"/>
    <p:sldId id="275" r:id="rId16"/>
    <p:sldId id="276" r:id="rId17"/>
    <p:sldId id="277" r:id="rId18"/>
    <p:sldId id="278" r:id="rId19"/>
    <p:sldId id="261" r:id="rId20"/>
    <p:sldId id="279" r:id="rId21"/>
    <p:sldId id="280" r:id="rId22"/>
    <p:sldId id="281" r:id="rId23"/>
    <p:sldId id="296" r:id="rId24"/>
    <p:sldId id="297" r:id="rId25"/>
    <p:sldId id="262" r:id="rId26"/>
    <p:sldId id="282" r:id="rId27"/>
    <p:sldId id="283" r:id="rId28"/>
    <p:sldId id="284" r:id="rId29"/>
    <p:sldId id="285" r:id="rId30"/>
    <p:sldId id="287" r:id="rId31"/>
    <p:sldId id="288" r:id="rId32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57"/>
    <a:srgbClr val="03CCCE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744" y="114"/>
      </p:cViewPr>
      <p:guideLst>
        <p:guide orient="horz" pos="1727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3071"/>
        <p:guide pos="21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0965" y="1971015"/>
            <a:ext cx="7200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endParaRPr lang="zh-CN" altLang="en-US" sz="3600" b="1" dirty="0">
              <a:ln w="63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实验一：算法性能分析</a:t>
            </a:r>
            <a:endParaRPr lang="zh-CN" altLang="en-US" sz="3600" b="1" dirty="0">
              <a:ln w="63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14"/>
          <p:cNvGrpSpPr/>
          <p:nvPr/>
        </p:nvGrpSpPr>
        <p:grpSpPr bwMode="auto">
          <a:xfrm>
            <a:off x="2581910" y="3551555"/>
            <a:ext cx="439420" cy="311150"/>
            <a:chOff x="4248" y="3024"/>
            <a:chExt cx="600" cy="599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124200" y="3569335"/>
            <a:ext cx="228409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演讲人：郑彦薇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2020151022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5583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5" descr="164640436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3" y="781367"/>
            <a:ext cx="4434205" cy="1428750"/>
          </a:xfrm>
          <a:prstGeom prst="rect">
            <a:avLst/>
          </a:prstGeom>
        </p:spPr>
      </p:pic>
      <p:pic>
        <p:nvPicPr>
          <p:cNvPr id="7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2209800"/>
            <a:ext cx="4416425" cy="26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5583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022985"/>
            <a:ext cx="4707475" cy="282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组合 113"/>
          <p:cNvGrpSpPr/>
          <p:nvPr/>
        </p:nvGrpSpPr>
        <p:grpSpPr>
          <a:xfrm>
            <a:off x="418147" y="3657173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5711190" y="1402080"/>
            <a:ext cx="26504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由图可见，分别做出实际值、理论值与规模关系曲线再对坐标取对数表示后，冒泡排序的实际平均运行时间与理论运行时间曲线几乎重合，只在规模达到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时，实际运行时间才略高于理论值。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anose="020B0806030902050204" pitchFamily="34" charset="0"/>
                <a:ea typeface="微软雅黑" panose="020B0503020204020204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2216868"/>
            <a:ext cx="8623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164562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157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159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Rectangle 66"/>
          <p:cNvSpPr>
            <a:spLocks noChangeArrowheads="1"/>
          </p:cNvSpPr>
          <p:nvPr/>
        </p:nvSpPr>
        <p:spPr bwMode="auto">
          <a:xfrm>
            <a:off x="4926965" y="1359535"/>
            <a:ext cx="4087495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数据规模为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从有序序列大小为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开始，将前后相邻的两个有序序列归并为有序序列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重复以上操作，直到只有一个有序序列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64562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22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4140" y="146494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step=1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1978025" y="189039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4440" y="189039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30220" y="189039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56635" y="189039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18990" y="1890395"/>
            <a:ext cx="396240" cy="311150"/>
          </a:xfrm>
          <a:prstGeom prst="rect">
            <a:avLst/>
          </a:prstGeom>
          <a:solidFill>
            <a:srgbClr val="00B05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85590" y="1890395"/>
            <a:ext cx="396240" cy="311150"/>
          </a:xfrm>
          <a:prstGeom prst="rect">
            <a:avLst/>
          </a:prstGeom>
          <a:solidFill>
            <a:srgbClr val="00B05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84140" y="186436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step=2</a:t>
            </a:r>
            <a:endParaRPr lang="en-US" altLang="zh-CN" sz="1600"/>
          </a:p>
        </p:txBody>
      </p:sp>
      <p:sp>
        <p:nvSpPr>
          <p:cNvPr id="42" name="矩形 41"/>
          <p:cNvSpPr/>
          <p:nvPr/>
        </p:nvSpPr>
        <p:spPr>
          <a:xfrm>
            <a:off x="2504440" y="229806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30220" y="229806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8025" y="229806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56635" y="229806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85590" y="2298065"/>
            <a:ext cx="396240" cy="311150"/>
          </a:xfrm>
          <a:prstGeom prst="rect">
            <a:avLst/>
          </a:prstGeom>
          <a:solidFill>
            <a:srgbClr val="00B05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8990" y="2298065"/>
            <a:ext cx="396240" cy="311150"/>
          </a:xfrm>
          <a:prstGeom prst="rect">
            <a:avLst/>
          </a:prstGeom>
          <a:solidFill>
            <a:srgbClr val="00B05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84140" y="227203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step=4</a:t>
            </a:r>
            <a:endParaRPr lang="en-US" altLang="zh-CN" sz="1600"/>
          </a:p>
        </p:txBody>
      </p:sp>
      <p:sp>
        <p:nvSpPr>
          <p:cNvPr id="50" name="矩形 49"/>
          <p:cNvSpPr/>
          <p:nvPr/>
        </p:nvSpPr>
        <p:spPr>
          <a:xfrm>
            <a:off x="1978025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04440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30220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56635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85590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18990" y="271018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184140" y="268414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step=8</a:t>
            </a:r>
            <a:endParaRPr lang="en-US" altLang="zh-CN" sz="160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10674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782637"/>
            <a:ext cx="4443730" cy="1452880"/>
          </a:xfrm>
          <a:prstGeom prst="rect">
            <a:avLst/>
          </a:prstGeom>
        </p:spPr>
      </p:pic>
      <p:pic>
        <p:nvPicPr>
          <p:cNvPr id="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" y="2235200"/>
            <a:ext cx="4443730" cy="267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10674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1135380"/>
            <a:ext cx="4707475" cy="282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组合 113"/>
          <p:cNvGrpSpPr/>
          <p:nvPr/>
        </p:nvGrpSpPr>
        <p:grpSpPr>
          <a:xfrm>
            <a:off x="418147" y="3657173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2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5725795" y="766445"/>
            <a:ext cx="26504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由图可见，分别做出实际值、理论值与规模关系曲线再对坐标取对数表示后，当规模小于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时，归并排序的实际值略小于理论值，这可能是因为随机产生的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组数中，可能有相同的数或者数据已经部分数据已经相对有序。在规模大于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时，实际值与理论值相差不大，属于统计中的正常现象，也从另一角度验证了时间复杂度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8" name="对象 1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9255" y="4636770"/>
          <a:ext cx="966470" cy="28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723900" imgH="215900" progId="Equation.KSEE3">
                  <p:embed/>
                </p:oleObj>
              </mc:Choice>
              <mc:Fallback>
                <p:oleObj name="" r:id="rId2" imgW="723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9255" y="4636770"/>
                        <a:ext cx="966470" cy="28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anose="020B0806030902050204" pitchFamily="34" charset="0"/>
                <a:ea typeface="微软雅黑" panose="020B0503020204020204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2216868"/>
            <a:ext cx="8623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圆角矩形 125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991171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5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4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5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6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7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8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9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0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1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2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3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4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5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6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7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8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9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0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1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2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3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4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5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6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5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6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7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8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9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0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1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2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3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4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5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198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9" name="组合 198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00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1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4931410" y="1270635"/>
            <a:ext cx="4087495" cy="369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数据规模为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取第一个数据为枢轴量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low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从第一个位置开始往后，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high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从最后一个位置开始往前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high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操作直到出现小于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的值，放到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low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所指位置，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low++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low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++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操作直到出现大于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的值，放到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high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所指位置，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high--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重复操作直到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high=low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，在当前位置放入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为分界，得到左右两个序列，分别进行以上操作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978025" y="3119755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1171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22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8910" y="1478280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259840" y="1558925"/>
            <a:ext cx="14414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945" y="141224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978025" y="1894840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4440" y="189484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6635" y="189484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5590" y="189484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8990" y="189484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5590" y="189484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18990" y="189484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8025" y="2306955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4440" y="23069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30220" y="189484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30220" y="23069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56635" y="23069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85590" y="2306955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8990" y="23069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56635" y="2306955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85590" y="23069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78025" y="2705100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04440" y="27051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30220" y="27051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56635" y="270510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85590" y="27051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18990" y="27051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30220" y="270510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56635" y="27051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46675" y="2679065"/>
            <a:ext cx="2987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当前</a:t>
            </a:r>
            <a:r>
              <a:rPr lang="en-US" altLang="zh-CN" sz="1600"/>
              <a:t>high</a:t>
            </a:r>
            <a:r>
              <a:rPr lang="zh-CN" altLang="en-US" sz="1600"/>
              <a:t>所指数据</a:t>
            </a:r>
            <a:r>
              <a:rPr lang="en-US" altLang="zh-CN" sz="1600"/>
              <a:t>8</a:t>
            </a:r>
            <a:r>
              <a:rPr lang="zh-CN" altLang="en-US" sz="1600"/>
              <a:t>小于</a:t>
            </a:r>
            <a:r>
              <a:rPr lang="en-US" altLang="zh-CN" sz="1600"/>
              <a:t>12</a:t>
            </a:r>
            <a:r>
              <a:rPr lang="zh-CN" altLang="en-US" sz="1600"/>
              <a:t>，放入</a:t>
            </a:r>
            <a:r>
              <a:rPr lang="en-US" altLang="zh-CN" sz="1600"/>
              <a:t>low</a:t>
            </a:r>
            <a:r>
              <a:rPr lang="zh-CN" altLang="en-US" sz="1600"/>
              <a:t>所指位置，</a:t>
            </a:r>
            <a:r>
              <a:rPr lang="en-US" altLang="zh-CN" sz="1600"/>
              <a:t>low++</a:t>
            </a:r>
            <a:endParaRPr lang="en-US" altLang="zh-CN" sz="1600"/>
          </a:p>
          <a:p>
            <a:r>
              <a:rPr lang="zh-CN" altLang="en-US" sz="1600"/>
              <a:t>从</a:t>
            </a:r>
            <a:r>
              <a:rPr lang="en-US" altLang="zh-CN" sz="1600"/>
              <a:t>low</a:t>
            </a:r>
            <a:r>
              <a:rPr lang="zh-CN" altLang="en-US" sz="1600"/>
              <a:t>开始往后找大于</a:t>
            </a:r>
            <a:r>
              <a:rPr lang="en-US" altLang="zh-CN" sz="1600"/>
              <a:t>p</a:t>
            </a:r>
            <a:r>
              <a:rPr lang="zh-CN" altLang="en-US" sz="1600"/>
              <a:t>的数</a:t>
            </a:r>
            <a:endParaRPr lang="zh-CN" altLang="en-US" sz="1600"/>
          </a:p>
        </p:txBody>
      </p:sp>
      <p:sp>
        <p:nvSpPr>
          <p:cNvPr id="48" name="矩形 47"/>
          <p:cNvSpPr/>
          <p:nvPr/>
        </p:nvSpPr>
        <p:spPr>
          <a:xfrm>
            <a:off x="1978025" y="31197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30220" y="3119755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6635" y="31197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85590" y="31197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18990" y="31197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04440" y="31197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04440" y="3119755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30220" y="3119755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78025" y="3540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04440" y="3540760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30220" y="354076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56635" y="3540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85590" y="3540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18990" y="354076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30220" y="3540760"/>
            <a:ext cx="396240" cy="3111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04440" y="3540760"/>
            <a:ext cx="396240" cy="31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978025" y="3990340"/>
            <a:ext cx="5734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当前</a:t>
            </a:r>
            <a:r>
              <a:rPr lang="en-US" altLang="zh-CN" sz="1600"/>
              <a:t>low</a:t>
            </a:r>
            <a:r>
              <a:rPr lang="zh-CN" altLang="en-US" sz="1600"/>
              <a:t>所指数据</a:t>
            </a:r>
            <a:r>
              <a:rPr lang="en-US" altLang="zh-CN" sz="1600"/>
              <a:t>14</a:t>
            </a:r>
            <a:r>
              <a:rPr lang="zh-CN" altLang="en-US" sz="1600"/>
              <a:t>大于</a:t>
            </a:r>
            <a:r>
              <a:rPr lang="en-US" altLang="zh-CN" sz="1600"/>
              <a:t>12</a:t>
            </a:r>
            <a:r>
              <a:rPr lang="zh-CN" altLang="en-US" sz="1600"/>
              <a:t>，放入</a:t>
            </a:r>
            <a:r>
              <a:rPr lang="en-US" altLang="zh-CN" sz="1600"/>
              <a:t>high</a:t>
            </a:r>
            <a:r>
              <a:rPr lang="zh-CN" altLang="en-US" sz="1600"/>
              <a:t>所指位置，接下来</a:t>
            </a:r>
            <a:r>
              <a:rPr lang="en-US" altLang="zh-CN" sz="1600"/>
              <a:t>high--</a:t>
            </a:r>
            <a:r>
              <a:rPr lang="zh-CN" altLang="en-US" sz="1600"/>
              <a:t>，</a:t>
            </a:r>
            <a:r>
              <a:rPr lang="en-US" altLang="zh-CN" sz="1600"/>
              <a:t>high=low</a:t>
            </a:r>
            <a:r>
              <a:rPr lang="zh-CN" altLang="en-US" sz="1600"/>
              <a:t>，结束第一趟，数据</a:t>
            </a:r>
            <a:r>
              <a:rPr lang="en-US" altLang="zh-CN" sz="1600"/>
              <a:t>12</a:t>
            </a:r>
            <a:r>
              <a:rPr lang="zh-CN" altLang="en-US" sz="1600"/>
              <a:t>放在</a:t>
            </a:r>
            <a:r>
              <a:rPr lang="en-US" altLang="zh-CN" sz="1600"/>
              <a:t>low</a:t>
            </a:r>
            <a:r>
              <a:rPr lang="zh-CN" altLang="en-US" sz="1600"/>
              <a:t>（</a:t>
            </a:r>
            <a:r>
              <a:rPr lang="en-US" altLang="zh-CN" sz="1600"/>
              <a:t>high</a:t>
            </a:r>
            <a:r>
              <a:rPr lang="zh-CN" altLang="en-US" sz="1600"/>
              <a:t>）所指位置</a:t>
            </a:r>
            <a:endParaRPr lang="zh-CN" altLang="en-US" sz="1600"/>
          </a:p>
        </p:txBody>
      </p:sp>
      <p:sp>
        <p:nvSpPr>
          <p:cNvPr id="66" name="矩形 65"/>
          <p:cNvSpPr/>
          <p:nvPr/>
        </p:nvSpPr>
        <p:spPr>
          <a:xfrm>
            <a:off x="1978025" y="457390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04440" y="457390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030220" y="457390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56635" y="457390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085590" y="457390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18990" y="457390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96545" y="866140"/>
            <a:ext cx="326009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下面对第一趟快速排序的具体过程进行演示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9" grpId="1" animBg="1"/>
      <p:bldP spid="20" grpId="1" animBg="1"/>
      <p:bldP spid="27" grpId="1" animBg="1"/>
      <p:bldP spid="28" grpId="1" animBg="1"/>
      <p:bldP spid="29" grpId="0" animBg="1"/>
      <p:bldP spid="31" grpId="0" bldLvl="0" animBg="1"/>
      <p:bldP spid="29" grpId="1" animBg="1"/>
      <p:bldP spid="31" grpId="1" animBg="1"/>
      <p:bldP spid="35" grpId="1" animBg="1"/>
      <p:bldP spid="36" grpId="1" animBg="1"/>
      <p:bldP spid="37" grpId="1" animBg="1"/>
      <p:bldP spid="38" grpId="0" animBg="1"/>
      <p:bldP spid="39" grpId="0" bldLvl="0" animBg="1"/>
      <p:bldP spid="38" grpId="1" animBg="1"/>
      <p:bldP spid="39" grpId="1" animBg="1"/>
      <p:bldP spid="48" grpId="0" bldLvl="0" animBg="1"/>
      <p:bldP spid="49" grpId="0" bldLvl="0" animBg="1"/>
      <p:bldP spid="56" grpId="0" bldLvl="0" animBg="1"/>
      <p:bldP spid="48" grpId="1" animBg="1"/>
      <p:bldP spid="49" grpId="1" animBg="1"/>
      <p:bldP spid="56" grpId="1" animBg="1"/>
      <p:bldP spid="64" grpId="0" animBg="1"/>
      <p:bldP spid="63" grpId="0" animBg="1"/>
      <p:bldP spid="64" grpId="1" animBg="1"/>
      <p:bldP spid="6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665" y="1490980"/>
            <a:ext cx="1512570" cy="47498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anose="020B0806030902050204" pitchFamily="34" charset="0"/>
                <a:ea typeface="微软雅黑" panose="020B0503020204020204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16868"/>
            <a:ext cx="8623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171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022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8025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022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4440" y="191198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56635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08559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1899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4140" y="186436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完成一趟排序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1978025" y="2345690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4440" y="2345690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0220" y="2345690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6635" y="279082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5590" y="279082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8990" y="279082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84140" y="231965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完成两趟排序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3556635" y="23456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85590" y="23456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8990" y="23456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8025" y="279082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4440" y="279082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30220" y="2790825"/>
            <a:ext cx="396240" cy="311150"/>
          </a:xfrm>
          <a:prstGeom prst="rect">
            <a:avLst/>
          </a:prstGeom>
          <a:solidFill>
            <a:srgbClr val="C00000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84140" y="276479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完成排序</a:t>
            </a:r>
            <a:endParaRPr lang="zh-CN" altLang="en-US" sz="160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171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3" descr="1646404258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819785"/>
            <a:ext cx="4476750" cy="1457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" y="2277110"/>
            <a:ext cx="4493895" cy="27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146810"/>
            <a:ext cx="4707475" cy="28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171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11797" y="3657173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2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5725795" y="766445"/>
            <a:ext cx="26504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由图可见，分别做出实际值、理论值与规模关系曲线再对坐标取对数表示后，在规模小于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时，快速排序的实际值与理论值；在规模大于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时，实际值略高于理论值，原因可能是规模大之后，数据的无序也更加明显，实际运行时间也就更长。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anose="020B0806030902050204" pitchFamily="34" charset="0"/>
                <a:ea typeface="微软雅黑" panose="020B0503020204020204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2216868"/>
            <a:ext cx="86233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2018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5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4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5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6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7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8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9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0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1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2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3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4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5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6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7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8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9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0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1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2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3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4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5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6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5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6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7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8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9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0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1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2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3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4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5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198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9" name="组合 198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00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1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4931410" y="1270635"/>
            <a:ext cx="4087495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数据规模为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i=2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开始，将第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个数据插入前面已经排好序的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i-1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个数中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将第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个数据与前面的数据按从后往前的顺序进行比较，如果大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于第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个数，则往后移，直到找到插入位置。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圆角矩形 114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32018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22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8025" y="18878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04440" y="18878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30220" y="18878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56635" y="18878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85590" y="18878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8990" y="18878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84140" y="186436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</a:t>
            </a:r>
            <a:r>
              <a:rPr lang="zh-CN" altLang="en-US" sz="1600"/>
              <a:t>一趟排序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1978025" y="230314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04440" y="230314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30220" y="230314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56635" y="2303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85590" y="2303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18990" y="2303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8025" y="274193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04440" y="274193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30220" y="274193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56635" y="274193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85590" y="274193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618990" y="274193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78025" y="317500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04440" y="317500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30220" y="317500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56635" y="317500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85590" y="3175000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18990" y="317500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78025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04440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30220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56635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5590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18990" y="360235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84140" y="271589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第三</a:t>
            </a:r>
            <a:r>
              <a:rPr lang="zh-CN" altLang="en-US" sz="1600"/>
              <a:t>趟排序</a:t>
            </a:r>
            <a:endParaRPr lang="zh-CN" altLang="en-US" sz="1600"/>
          </a:p>
        </p:txBody>
      </p:sp>
      <p:sp>
        <p:nvSpPr>
          <p:cNvPr id="66" name="文本框 65"/>
          <p:cNvSpPr txBox="1"/>
          <p:nvPr/>
        </p:nvSpPr>
        <p:spPr>
          <a:xfrm>
            <a:off x="5184140" y="314896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第四</a:t>
            </a:r>
            <a:r>
              <a:rPr lang="zh-CN" altLang="en-US" sz="1600"/>
              <a:t>趟排序</a:t>
            </a:r>
            <a:endParaRPr lang="zh-CN" altLang="en-US" sz="1600"/>
          </a:p>
        </p:txBody>
      </p:sp>
      <p:sp>
        <p:nvSpPr>
          <p:cNvPr id="67" name="文本框 66"/>
          <p:cNvSpPr txBox="1"/>
          <p:nvPr/>
        </p:nvSpPr>
        <p:spPr>
          <a:xfrm>
            <a:off x="5184140" y="357632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第五</a:t>
            </a:r>
            <a:r>
              <a:rPr lang="zh-CN" altLang="en-US" sz="1600"/>
              <a:t>趟排序</a:t>
            </a:r>
            <a:endParaRPr lang="zh-CN" altLang="en-US" sz="1600"/>
          </a:p>
        </p:txBody>
      </p:sp>
      <p:sp>
        <p:nvSpPr>
          <p:cNvPr id="68" name="文本框 67"/>
          <p:cNvSpPr txBox="1"/>
          <p:nvPr/>
        </p:nvSpPr>
        <p:spPr>
          <a:xfrm>
            <a:off x="5184140" y="227711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第二</a:t>
            </a:r>
            <a:r>
              <a:rPr lang="zh-CN" altLang="en-US" sz="1600"/>
              <a:t>趟排序</a:t>
            </a:r>
            <a:endParaRPr lang="zh-CN" altLang="en-US" sz="160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832018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2" descr="1646458094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8" y="801052"/>
            <a:ext cx="4662805" cy="1447800"/>
          </a:xfrm>
          <a:prstGeom prst="rect">
            <a:avLst/>
          </a:prstGeom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2248535"/>
            <a:ext cx="4676140" cy="281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55074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075055"/>
            <a:ext cx="4707475" cy="28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文本框 155"/>
          <p:cNvSpPr txBox="1"/>
          <p:nvPr/>
        </p:nvSpPr>
        <p:spPr>
          <a:xfrm>
            <a:off x="5707380" y="1271905"/>
            <a:ext cx="2650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由图可见，分别做出实际值、理论值与规模关系曲线再对坐标取对数表示后，插入排序的实际值与理论值几乎重合。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11797" y="3662888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2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5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6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7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8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9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0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1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2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5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6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0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2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5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6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7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8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9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2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3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4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8" y="1433195"/>
            <a:ext cx="4584065" cy="275526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963930" y="269240"/>
            <a:ext cx="3326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种算法运行效率对比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Freeform 103"/>
          <p:cNvSpPr>
            <a:spLocks noEditPoints="1"/>
          </p:cNvSpPr>
          <p:nvPr/>
        </p:nvSpPr>
        <p:spPr bwMode="auto">
          <a:xfrm>
            <a:off x="215458" y="20539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 flipH="1">
            <a:off x="4901565" y="892810"/>
            <a:ext cx="5715" cy="3715385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5028565" y="729615"/>
            <a:ext cx="3642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据左图所示，快速排序与归并排序的运行时间明显小于另外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种排序，且规模越大，快速、归并排序的速度优势越加明显。对于冒泡、选择、插入排序，冒泡的平均运行时间是最长的，插入相对较快。根据左图也可以知道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，规模小的时候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仿宋二_CNKI" panose="02000500000000000000" charset="-122"/>
                <a:ea typeface="华光仿宋二_CNKI" panose="02000500000000000000" charset="-122"/>
                <a:cs typeface="华光仿宋二_CNKI" panose="02000500000000000000" charset="-122"/>
              </a:rPr>
              <a:t>种排序的平均运行时间没有太大的差异，在解决实际问题时，我们可以选择较为简单的排序算法，而当规模大时，我们则应该选择快速或归并来解决。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光仿宋二_CNKI" panose="02000500000000000000" charset="-122"/>
              <a:ea typeface="华光仿宋二_CNKI" panose="02000500000000000000" charset="-122"/>
              <a:cs typeface="华光仿宋二_CNKI" panose="02000500000000000000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敬请老师和各位同学</a:t>
            </a:r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指正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09513" y="362307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8050" y="1199515"/>
            <a:ext cx="4156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数组规模为</a:t>
            </a:r>
            <a:r>
              <a:rPr lang="en-US" altLang="zh-CN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2000" dirty="0">
              <a:ln w="6350">
                <a:noFill/>
              </a:ln>
              <a:solidFill>
                <a:srgbClr val="3C4157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/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</a:t>
            </a:r>
            <a:r>
              <a:rPr lang="en-US" altLang="zh-CN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i=1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开始，每一趟在</a:t>
            </a:r>
            <a:r>
              <a:rPr lang="en-US" altLang="zh-CN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n-i+1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个待排数据通过</a:t>
            </a:r>
            <a:r>
              <a:rPr lang="en-US" altLang="zh-CN" sz="2000" dirty="0">
                <a:ln w="6350">
                  <a:noFill/>
                </a:ln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n-i</a:t>
            </a:r>
            <a:r>
              <a:rPr lang="zh-CN" altLang="en-US" sz="2000" dirty="0">
                <a:ln w="6350">
                  <a:noFill/>
                </a:ln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次比较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，选出最小的数，与第</a:t>
            </a:r>
            <a:r>
              <a:rPr lang="en-US" altLang="zh-CN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个数据交换。</a:t>
            </a:r>
            <a:endParaRPr lang="zh-CN" altLang="en-US" sz="2000" dirty="0">
              <a:ln w="6350">
                <a:noFill/>
              </a:ln>
              <a:solidFill>
                <a:srgbClr val="3C4157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/>
            <a:r>
              <a:rPr lang="en-US" altLang="zh-CN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i++</a:t>
            </a:r>
            <a:r>
              <a:rPr lang="zh-CN" altLang="en-US" sz="2000" dirty="0">
                <a:ln w="6350">
                  <a:noFill/>
                </a:ln>
                <a:solidFill>
                  <a:srgbClr val="3C4157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</a:t>
            </a:r>
            <a:r>
              <a:rPr lang="zh-CN" altLang="en-US" sz="2000" dirty="0">
                <a:ln w="6350">
                  <a:noFill/>
                </a:ln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重复上述过程，直到</a:t>
            </a:r>
            <a:r>
              <a:rPr lang="en-US" altLang="zh-CN" sz="2000" dirty="0">
                <a:ln w="6350">
                  <a:noFill/>
                </a:ln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i=n</a:t>
            </a:r>
            <a:endParaRPr lang="en-US" altLang="zh-CN" sz="2000" dirty="0">
              <a:ln w="6350">
                <a:noFill/>
              </a:ln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000" dirty="0">
              <a:ln w="6350">
                <a:noFill/>
              </a:ln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644" y="362307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2230" y="147828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i=1,</a:t>
            </a:r>
            <a:r>
              <a:rPr lang="zh-CN" altLang="en-US" sz="1600"/>
              <a:t>选择最小值</a:t>
            </a:r>
            <a:r>
              <a:rPr lang="en-US" altLang="zh-CN" sz="1600"/>
              <a:t>8</a:t>
            </a:r>
            <a:r>
              <a:rPr lang="zh-CN" altLang="en-US" sz="1600"/>
              <a:t>，交换</a:t>
            </a:r>
            <a:r>
              <a:rPr lang="en-US" altLang="zh-CN" sz="1600"/>
              <a:t>8</a:t>
            </a:r>
            <a:r>
              <a:rPr lang="zh-CN" altLang="en-US" sz="1600"/>
              <a:t>和</a:t>
            </a:r>
            <a:r>
              <a:rPr lang="en-US" altLang="zh-CN" sz="1600"/>
              <a:t>12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2504440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6635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5590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8990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42230" y="1896110"/>
            <a:ext cx="309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i=2,</a:t>
            </a:r>
            <a:r>
              <a:rPr lang="zh-CN" altLang="en-US" sz="1600"/>
              <a:t>选择最小值</a:t>
            </a:r>
            <a:r>
              <a:rPr lang="en-US" altLang="zh-CN" sz="1600"/>
              <a:t>12</a:t>
            </a:r>
            <a:r>
              <a:rPr lang="zh-CN" altLang="en-US" sz="1600"/>
              <a:t>，交换</a:t>
            </a:r>
            <a:r>
              <a:rPr lang="en-US" altLang="zh-CN" sz="1600"/>
              <a:t>12</a:t>
            </a:r>
            <a:r>
              <a:rPr lang="zh-CN" altLang="en-US" sz="1600"/>
              <a:t>和</a:t>
            </a:r>
            <a:r>
              <a:rPr lang="en-US" altLang="zh-CN" sz="1600"/>
              <a:t>14</a:t>
            </a:r>
            <a:endParaRPr lang="en-US" altLang="zh-CN" sz="1600"/>
          </a:p>
        </p:txBody>
      </p:sp>
      <p:sp>
        <p:nvSpPr>
          <p:cNvPr id="25" name="矩形 24"/>
          <p:cNvSpPr/>
          <p:nvPr/>
        </p:nvSpPr>
        <p:spPr>
          <a:xfrm>
            <a:off x="1978025" y="236664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33395" y="236664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56635" y="23666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85590" y="23666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18990" y="23666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42230" y="2340610"/>
            <a:ext cx="309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i=3,</a:t>
            </a:r>
            <a:r>
              <a:rPr lang="zh-CN" altLang="en-US" sz="1600"/>
              <a:t>选择最小值</a:t>
            </a:r>
            <a:r>
              <a:rPr lang="en-US" altLang="zh-CN" sz="1600"/>
              <a:t>14</a:t>
            </a:r>
            <a:r>
              <a:rPr lang="zh-CN" altLang="en-US" sz="1600"/>
              <a:t>，无需</a:t>
            </a:r>
            <a:r>
              <a:rPr lang="zh-CN" altLang="en-US" sz="1600"/>
              <a:t>交换</a:t>
            </a:r>
            <a:endParaRPr lang="en-US" altLang="zh-CN" sz="1600"/>
          </a:p>
        </p:txBody>
      </p:sp>
      <p:sp>
        <p:nvSpPr>
          <p:cNvPr id="45" name="矩形 44"/>
          <p:cNvSpPr/>
          <p:nvPr/>
        </p:nvSpPr>
        <p:spPr>
          <a:xfrm>
            <a:off x="1978025" y="280733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99360" y="280733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56635" y="280733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85590" y="280733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85590" y="32473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42230" y="2781300"/>
            <a:ext cx="309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i=4,</a:t>
            </a:r>
            <a:r>
              <a:rPr lang="zh-CN" altLang="en-US" sz="1600"/>
              <a:t>选择最小值</a:t>
            </a:r>
            <a:r>
              <a:rPr lang="en-US" altLang="zh-CN" sz="1600"/>
              <a:t>16</a:t>
            </a:r>
            <a:r>
              <a:rPr lang="zh-CN" altLang="en-US" sz="1600"/>
              <a:t>，交换</a:t>
            </a:r>
            <a:r>
              <a:rPr lang="en-US" altLang="zh-CN" sz="1600"/>
              <a:t>16</a:t>
            </a:r>
            <a:r>
              <a:rPr lang="zh-CN" altLang="en-US" sz="1600"/>
              <a:t>和</a:t>
            </a:r>
            <a:r>
              <a:rPr lang="en-US" altLang="zh-CN" sz="1600"/>
              <a:t>21</a:t>
            </a:r>
            <a:endParaRPr lang="en-US" altLang="zh-CN" sz="1600"/>
          </a:p>
        </p:txBody>
      </p:sp>
      <p:sp>
        <p:nvSpPr>
          <p:cNvPr id="52" name="矩形 51"/>
          <p:cNvSpPr/>
          <p:nvPr/>
        </p:nvSpPr>
        <p:spPr>
          <a:xfrm>
            <a:off x="1972310" y="324739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04440" y="324739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8315" y="324739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18990" y="32473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42230" y="3193415"/>
            <a:ext cx="309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i=5,</a:t>
            </a:r>
            <a:r>
              <a:rPr lang="zh-CN" altLang="en-US" sz="1600"/>
              <a:t>选择最小值</a:t>
            </a:r>
            <a:r>
              <a:rPr lang="en-US" altLang="zh-CN" sz="1600"/>
              <a:t>21</a:t>
            </a:r>
            <a:r>
              <a:rPr lang="zh-CN" altLang="en-US" sz="1600"/>
              <a:t>，交换</a:t>
            </a:r>
            <a:r>
              <a:rPr lang="en-US" altLang="zh-CN" sz="1600"/>
              <a:t>21</a:t>
            </a:r>
            <a:r>
              <a:rPr lang="zh-CN" altLang="en-US" sz="1600"/>
              <a:t>和</a:t>
            </a:r>
            <a:r>
              <a:rPr lang="en-US" altLang="zh-CN" sz="1600"/>
              <a:t>23</a:t>
            </a:r>
            <a:endParaRPr lang="en-US" altLang="zh-CN" sz="1600"/>
          </a:p>
        </p:txBody>
      </p:sp>
      <p:sp>
        <p:nvSpPr>
          <p:cNvPr id="58" name="矩形 57"/>
          <p:cNvSpPr/>
          <p:nvPr/>
        </p:nvSpPr>
        <p:spPr>
          <a:xfrm>
            <a:off x="1972945" y="368236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99360" y="368236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23235" y="368236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51555" y="368236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142230" y="3656330"/>
            <a:ext cx="3092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i=6,</a:t>
            </a:r>
            <a:r>
              <a:rPr lang="zh-CN" altLang="en-US" sz="1600"/>
              <a:t>结束</a:t>
            </a:r>
            <a:endParaRPr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1974850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75485" y="192214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33395" y="192214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03339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3395" y="1478280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033395" y="19221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3395" y="192214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99360" y="23666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04440" y="2366645"/>
            <a:ext cx="39624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28315" y="236664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33395" y="236664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33395" y="280733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33395" y="280733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14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18990" y="280733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8990" y="280733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556635" y="32473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56635" y="324739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16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613910" y="324739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18990" y="3247390"/>
            <a:ext cx="40132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5590" y="368236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85590" y="368236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613910" y="3682365"/>
            <a:ext cx="396240" cy="311150"/>
          </a:xfrm>
          <a:prstGeom prst="rect">
            <a:avLst/>
          </a:prstGeom>
          <a:solidFill>
            <a:srgbClr val="2A95F1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13910" y="368236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3" grpId="0" animBg="1"/>
      <p:bldP spid="72" grpId="0" animBg="1"/>
      <p:bldP spid="72" grpId="1" animBg="1"/>
      <p:bldP spid="14" grpId="0" animBg="1"/>
      <p:bldP spid="14" grpId="1" animBg="1"/>
      <p:bldP spid="67" grpId="0" bldLvl="0" animBg="1"/>
      <p:bldP spid="67" grpId="1" animBg="1"/>
      <p:bldP spid="74" grpId="0" bldLvl="0" animBg="1"/>
      <p:bldP spid="74" grpId="1" animBg="1"/>
      <p:bldP spid="75" grpId="0" bldLvl="0" animBg="1"/>
      <p:bldP spid="75" grpId="1" animBg="1"/>
      <p:bldP spid="47" grpId="0" animBg="1"/>
      <p:bldP spid="47" grpId="1" animBg="1"/>
      <p:bldP spid="30" grpId="0" animBg="1"/>
      <p:bldP spid="30" grpId="1" animBg="1"/>
      <p:bldP spid="55" grpId="0" animBg="1"/>
      <p:bldP spid="55" grpId="1" animBg="1"/>
      <p:bldP spid="79" grpId="0" bldLvl="0" animBg="1"/>
      <p:bldP spid="79" grpId="1" animBg="1"/>
      <p:bldP spid="80" grpId="0" bldLvl="0" animBg="1"/>
      <p:bldP spid="80" grpId="1" animBg="1"/>
      <p:bldP spid="62" grpId="0" animBg="1"/>
      <p:bldP spid="62" grpId="1" animBg="1"/>
      <p:bldP spid="63" grpId="0" bldLvl="0" animBg="1"/>
      <p:bldP spid="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39718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4" descr="1646404316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754697"/>
            <a:ext cx="4419600" cy="1414780"/>
          </a:xfrm>
          <a:prstGeom prst="rect">
            <a:avLst/>
          </a:prstGeom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2169160"/>
            <a:ext cx="4416425" cy="26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9718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931545"/>
            <a:ext cx="4709795" cy="2830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组合 113"/>
          <p:cNvGrpSpPr/>
          <p:nvPr/>
        </p:nvGrpSpPr>
        <p:grpSpPr>
          <a:xfrm>
            <a:off x="418147" y="3657173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5711190" y="1402080"/>
            <a:ext cx="26504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由图可见，分别做出实际值、理论值与规模关系曲线再对坐标取对数表示后，选择排序的实际平均运行时间与理论运行时间曲线几乎重合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anose="020B0806030902050204" pitchFamily="34" charset="0"/>
                <a:ea typeface="微软雅黑" panose="020B0503020204020204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2216868"/>
            <a:ext cx="862330" cy="706755"/>
          </a:xfrm>
          <a:prstGeom prst="rect">
            <a:avLst/>
          </a:prstGeom>
        </p:spPr>
        <p:txBody>
          <a:bodyPr wrap="none">
            <a:spAutoFit/>
          </a:bodyPr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4926965" y="1359535"/>
            <a:ext cx="4087495" cy="307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数据规模为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i=1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开始，每一趟排序从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1~n+1-i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依次比较相邻的两个数据，将大的数放在后一个位置，最终将第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趟排序的最大数据放在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n-i+1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的位置上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i++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，重复上述过程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i=1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，最大数据在最后一个位置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i=2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，次大数据在倒数第二个位置</a:t>
            </a: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340303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算法简述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归并排序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冒泡排序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插入排序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40303" y="362306"/>
            <a:ext cx="792480" cy="36830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过程演示</a:t>
            </a:r>
            <a:endParaRPr lang="zh-CN" altLang="en-US" sz="1200" dirty="0">
              <a:solidFill>
                <a:srgbClr val="03CC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802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444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635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55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899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0220" y="147828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8025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444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022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6635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8559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0444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3022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559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24070" y="191198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24070" y="191198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2230" y="1885950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i=1</a:t>
            </a:r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1978025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04440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30220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56635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85590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24070" y="234505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42230" y="2345055"/>
            <a:ext cx="2987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i=2</a:t>
            </a:r>
            <a:endParaRPr lang="en-US" altLang="zh-CN" sz="1600"/>
          </a:p>
        </p:txBody>
      </p:sp>
      <p:sp>
        <p:nvSpPr>
          <p:cNvPr id="30" name="矩形 29"/>
          <p:cNvSpPr/>
          <p:nvPr/>
        </p:nvSpPr>
        <p:spPr>
          <a:xfrm>
            <a:off x="1978025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04440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56635" y="2345055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85590" y="2345055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78025" y="2778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04440" y="2778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0220" y="2778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14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56635" y="2778760"/>
            <a:ext cx="396240" cy="311150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80510" y="277876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21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13910" y="2778760"/>
            <a:ext cx="401320" cy="311150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42230" y="2778760"/>
            <a:ext cx="29870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i=3</a:t>
            </a:r>
            <a:r>
              <a:rPr lang="zh-CN" altLang="en-US" sz="1600"/>
              <a:t>，提前结束</a:t>
            </a:r>
            <a:endParaRPr lang="zh-CN" altLang="en-US" sz="1600"/>
          </a:p>
          <a:p>
            <a:r>
              <a:rPr lang="zh-CN" altLang="en-US" sz="1600"/>
              <a:t>在算法中，引入</a:t>
            </a:r>
            <a:r>
              <a:rPr lang="en-US" altLang="zh-CN" sz="1600"/>
              <a:t>bool flag</a:t>
            </a:r>
            <a:r>
              <a:rPr lang="zh-CN" altLang="en-US" sz="1600"/>
              <a:t>变量，在这一趟比较时，没有发生前后相邻两个数的交换，说明两两有序，即当前序列已有序，可以提前结束。</a:t>
            </a:r>
            <a:endParaRPr lang="zh-CN" altLang="en-US" sz="160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3" grpId="0" animBg="1"/>
      <p:bldP spid="33" grpId="1" animBg="1"/>
      <p:bldP spid="24" grpId="1" animBg="1"/>
      <p:bldP spid="25" grpId="1" animBg="1"/>
      <p:bldP spid="27" grpId="1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42" grpId="1" animBg="1"/>
      <p:bldP spid="46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演示</Application>
  <PresentationFormat>自定义</PresentationFormat>
  <Paragraphs>840</Paragraphs>
  <Slides>29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Impact</vt:lpstr>
      <vt:lpstr>华文楷体</vt:lpstr>
      <vt:lpstr>Calibri</vt:lpstr>
      <vt:lpstr>Arial Unicode MS</vt:lpstr>
      <vt:lpstr>华光仿宋二_CNKI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Taki</cp:lastModifiedBy>
  <cp:revision>12</cp:revision>
  <dcterms:created xsi:type="dcterms:W3CDTF">2016-02-27T06:12:00Z</dcterms:created>
  <dcterms:modified xsi:type="dcterms:W3CDTF">2022-03-08T06:09:32Z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