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9" r:id="rId17"/>
    <p:sldId id="271" r:id="rId18"/>
    <p:sldId id="272" r:id="rId19"/>
    <p:sldId id="273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25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816 323 24575,'0'-7'0,"0"0"0,-1 1 0,0-1 0,-1 0 0,0 0 0,0 1 0,0-1 0,0 1 0,-1-1 0,0 1 0,-1 0 0,0 0 0,-4-5 0,6 8 0,-1 0 0,1 0 0,-1 0 0,0 1 0,0-1 0,0 1 0,0 0 0,0 0 0,0 0 0,-1 0 0,1 1 0,-1-1 0,1 1 0,-1 0 0,1 0 0,-1 0 0,0 0 0,0 1 0,0-1 0,1 1 0,-1 0 0,0 0 0,0 1 0,0-1 0,-4 2 0,3 0 0,0 0 0,0 0 0,1 0 0,-1 1 0,1 0 0,-1 0 0,1 0 0,0 0 0,0 1 0,1 0 0,-1 0 0,-5 8 0,0 0 0,2 0 0,-1 0 0,-8 22 0,11-20 0,0 1 0,1 0 0,1 0 0,0 0 0,-1 30 0,6 80 0,1-66 0,-3-39 0,-1-12 0,1-1 0,1 1 0,-1 0 0,1-1 0,3 13 0,-3-18 0,0 0 0,0 0 0,0 1 0,1-1 0,-1 0 0,0 0 0,1 0 0,-1 0 0,1 0 0,0-1 0,0 1 0,0 0 0,0-1 0,0 0 0,0 1 0,0-1 0,0 0 0,0 0 0,1 0 0,-1 0 0,4 1 0,20 2 0,0 0 0,0-2 0,0 0 0,0-2 0,39-5 0,-57 5 0,0 0 0,0-1 0,-1-1 0,1 1 0,-1-1 0,1 0 0,-1-1 0,0 0 0,0 0 0,0 0 0,0-1 0,-1 0 0,1 0 0,-1-1 0,0 0 0,0 0 0,-1 0 0,1-1 0,-1 0 0,-1 0 0,1 0 0,-1-1 0,0 1 0,0-1 0,-1 0 0,3-7 0,0-3 0,0 1 0,-1-1 0,-1 0 0,0 0 0,2-32 0,-6 38 0,0 0 0,-1 0 0,0 1 0,-1-1 0,0 1 0,-1-1 0,0 1 0,-1 0 0,0 0 0,-9-17 0,-17-19 0,-2 0 0,-65-70 0,80 98 0,6 5 0,0 2 0,-2-1 0,1 2 0,-19-12 0,24 17 0,0 1 0,0 0 0,-1 0 0,0 1 0,0 0 0,0 0 0,0 1 0,0 0 0,0 0 0,-11 0 0,17 2 0,-1 0 0,0 1 0,0-1 0,0 1 0,1-1 0,-1 1 0,0 0 0,1 0 0,-1 0 0,1 1 0,-1-1 0,1 1 0,-1-1 0,1 1 0,0 0 0,0 0 0,0 0 0,0 0 0,0 0 0,1 0 0,-1 0 0,0 1 0,1-1 0,0 1 0,-1-1 0,1 1 0,0-1 0,-1 6 0,-2 8 0,0 0 0,0 1 0,-1 27 0,4-30 0,-5 49 0,2 75 0,4-131 0,1-1 0,-1 1 0,1-1 0,0 1 0,1-1 0,0 0 0,4 11 0,-4-14 0,-1 0 0,1 0 0,0 0 0,0-1 0,0 1 0,1-1 0,-1 1 0,1-1 0,-1 0 0,1 0 0,0 0 0,0 0 0,0-1 0,0 1 0,0-1 0,5 2 0,8 2 0,0-2 0,0 0 0,1 0 0,-1-2 0,31 0 0,-12-3 0,59-11 0,-85 11 0,1 0 0,-1-1 0,0 1 0,1-2 0,-1 0 0,-1 0 0,1 0 0,12-9 0,-17 10 0,-1 0 0,0 0 0,1-1 0,-2 1 0,1 0 0,0-1 0,-1 0 0,1 0 0,-1 1 0,0-1 0,0-1 0,-1 1 0,1 0 0,-1 0 0,0-1 0,0 1 0,0 0 0,-1-1 0,1 1 0,-2-8 0,1 2 0,-1 0 0,-1 1 0,0-1 0,0 1 0,-1-1 0,0 1 0,0 0 0,-1 0 0,-1 0 0,1 0 0,-1 1 0,-1 0 0,0 0 0,0 0 0,0 1 0,-1 0 0,0 0 0,-9-6 0,5 4 0,0 2 0,-1-1 0,0 1 0,0 1 0,-1 0 0,1 1 0,-1 1 0,-1 0 0,1 0 0,0 1 0,-1 1 0,-18-1 0,20 3 0,0 0 0,0 0 0,0 1 0,0 1 0,1 0 0,-1 1 0,0 0 0,1 1 0,-18 8 0,21-8 0,0 1 0,0-1 0,1 2 0,0-1 0,0 1 0,1 0 0,-1 0 0,1 1 0,1 0 0,-1 0 0,1 0 0,0 1 0,-6 12 0,7-8 0,0-1 0,0 1 0,1 0 0,0 0 0,1 0 0,0 0 0,1 0 0,1 0 0,0 0 0,2 22 0,-1-28 0,0-1 0,0 1 0,0 0 0,1-1 0,-1 1 0,1-1 0,1 1 0,-1-1 0,1 0 0,0 0 0,0 0 0,0 0 0,1-1 0,0 1 0,0-1 0,0 0 0,0 0 0,0-1 0,1 1 0,0-1 0,0 0 0,0 0 0,0 0 0,7 2 0,0-2 0,1 0 0,0-1 0,1 0 0,-1-1 0,0 0 0,0-1 0,1-1 0,-1 0 0,20-4 0,-16 1 0,-1-1 0,1 0 0,-1-1 0,0 0 0,0-1 0,26-17 0,-36 19 0,1 0 0,-1-1 0,0 1 0,0-1 0,0 0 0,-1-1 0,0 1 0,0-1 0,-1 0 0,7-14 0,-9 16 0,0 0 0,0-1 0,-1 1 0,1 0 0,-1-1 0,0 1 0,-1-1 0,1 1 0,-1-1 0,0 1 0,-1-1 0,1 1 0,-1-1 0,0 1 0,0-1 0,-4-9 0,3 12 0,1 1 0,-1-1 0,0 0 0,0 1 0,0 0 0,0-1 0,0 1 0,0 0 0,-1 0 0,1 0 0,-1 0 0,1 0 0,-1 1 0,0-1 0,0 1 0,0 0 0,0 0 0,1 0 0,-2 0 0,1 0 0,0 1 0,0-1 0,0 1 0,0 0 0,0 0 0,0 0 0,0 0 0,-6 2 0,-3 0 0,-1 0 0,1 1 0,-1 1 0,1 0 0,-19 9 0,8-1 0,0 0 0,1 2 0,1 0 0,0 2 0,-32 31 0,47-41 0,2 0 0,-1 0 0,1 0 0,0 0 0,0 1 0,-5 12 0,8-17 0,0 0 0,0-1 0,1 1 0,-1-1 0,1 1 0,-1 0 0,1-1 0,0 1 0,0 0 0,0 0 0,-1-1 0,2 1 0,-1 0 0,0 0 0,0-1 0,1 1 0,-1 0 0,0-1 0,1 1 0,0 0 0,-1-1 0,1 1 0,0-1 0,0 1 0,0-1 0,0 1 0,0-1 0,0 0 0,0 0 0,1 1 0,-1-1 0,0 0 0,1 0 0,-1 0 0,3 1 0,9 2 0,-1-1 0,0-1 0,1 0 0,-1 0 0,1-1 0,-1-1 0,26-2 0,-10 1 0,3 1 0,34-1 0,-60 0 0,1 1 0,-1-1 0,1 0 0,-1-1 0,0 1 0,1-1 0,-1 0 0,9-5 0,-12 5 0,1-1 0,-1 1 0,0-1 0,1 1 0,-1-1 0,0 0 0,0 0 0,-1 0 0,1 0 0,-1 0 0,1 0 0,-1-1 0,0 1 0,0 0 0,0-1 0,-1 1 0,1 0 0,-1-5 0,1-9 0,-1 1 0,-3-24 0,2 34 0,1 2 0,0 1 0,0-1 0,-1 1 0,1-1 0,-1 1 0,0-1 0,0 1 0,0 0 0,-1-1 0,1 1 0,-1 0 0,0 0 0,0 0 0,0 0 0,0 0 0,0 0 0,-1 1 0,1-1 0,-1 1 0,0 0 0,1 0 0,-1 0 0,0 0 0,-1 0 0,1 0 0,0 1 0,0-1 0,-1 1 0,1 0 0,0 0 0,-1 1 0,1-1 0,-1 1 0,0-1 0,-3 1 0,-11-1 0,0 0 0,0 1 0,0 1 0,0 0 0,-23 6 0,34-5 0,-1 0 0,1 0 0,-1 1 0,1 0 0,0 1 0,0-1 0,0 1 0,1 1 0,-1-1 0,1 1 0,0 0 0,1 1 0,-1-1 0,-7 12 0,6-7 0,0 1 0,1 1 0,0-1 0,1 1 0,-5 16 0,8-20 0,0 0 0,0 0 0,1 0 0,0 0 0,0 0 0,1 0 0,0 0 0,0 0 0,3 13 0,-3-20 0,1 1 0,-1 0 0,1 0 0,0 0 0,0-1 0,0 1 0,0 0 0,0-1 0,0 1 0,0-1 0,0 1 0,1-1 0,-1 0 0,1 0 0,-1 1 0,1-1 0,1 1 0,1 0 0,0-1 0,-1 1 0,1-1 0,0 0 0,0 0 0,0 0 0,7 1 0,4-2 0,1 0 0,-1-1 0,19-3 0,-32 3 0,13-1 0,0 0 0,0-2 0,-1 0 0,0 0 0,1-1 0,-2-1 0,17-9 0,-25 12 0,1-1 0,-1 0 0,1 0 0,-1-1 0,-1 1 0,1-1 0,0 0 0,-1 0 0,0-1 0,-1 1 0,1-1 0,-1 0 0,0 0 0,0 0 0,-1 0 0,0-1 0,0 1 0,1-10 0,1-16 0,-2 0 0,-1-1 0,-6-49 0,5 79 0,0 0 0,0 0 0,-1 0 0,1 0 0,-1 0 0,0 0 0,0 0 0,0 0 0,0 1 0,0-1 0,-1 0 0,1 0 0,-1 1 0,0-1 0,0 1 0,0 0 0,0-1 0,-2-1 0,1 3 0,1 0 0,0 0 0,0 0 0,-1 0 0,1 1 0,-1-1 0,1 1 0,0-1 0,-1 1 0,1 0 0,-1 0 0,1 0 0,-1 0 0,1 1 0,-1-1 0,1 1 0,-1-1 0,1 1 0,0 0 0,-1 0 0,1 0 0,-4 2 0,-6 4 0,0 0 0,0 1 0,1 0 0,0 1 0,1 0 0,-11 12 0,-52 67 0,64-77 0,-16 21 0,-34 59 0,51-77 0,0 1 0,2-1 0,0 1 0,1 0 0,0 1 0,1-1 0,-2 21 0,5-33 0,1-1 0,-1 1 0,1-1 0,0 0 0,0 1 0,0-1 0,0 1 0,1-1 0,-1 0 0,1 1 0,-1-1 0,1 1 0,0-1 0,0 0 0,0 0 0,0 0 0,0 1 0,0-1 0,1 0 0,-1-1 0,1 1 0,-1 0 0,1 0 0,0 0 0,0-1 0,0 1 0,0-1 0,0 0 0,0 1 0,0-1 0,0 0 0,0 0 0,1-1 0,-1 1 0,0 0 0,1-1 0,-1 1 0,0-1 0,1 0 0,4 0 0,6 1 0,1-1 0,0-1 0,-1 0 0,1-1 0,0-1 0,-1 0 0,0-1 0,0 0 0,13-6 0,-7 1 0,0-1 0,-1 0 0,0-2 0,-1 0 0,18-16 0,-29 22 0,-1 1 0,0-1 0,0 0 0,0 0 0,-1 0 0,0 0 0,0-1 0,-1 0 0,0 0 0,0 0 0,0 0 0,-1 0 0,0-1 0,-1 1 0,1-1 0,-1-13 0,-1 15 0,0-1 0,0 1 0,-1-1 0,0 1 0,0 0 0,-1 0 0,0 0 0,0 0 0,0 0 0,-1 0 0,1 0 0,-2 0 0,1 1 0,0 0 0,-1 0 0,0 0 0,-1 0 0,1 0 0,-1 1 0,-7-6 0,6 6 0,0 1 0,0-1 0,-1 2 0,0-1 0,0 0 0,1 1 0,-1 1 0,-1-1 0,1 1 0,0 0 0,0 1 0,0-1 0,0 1 0,-1 1 0,1 0 0,0 0 0,0 0 0,0 1 0,0 0 0,0 0 0,-8 4 0,1 0 0,-1 1 0,2 0 0,-1 1 0,1 1 0,0 0 0,1 0 0,0 2 0,-18 19 0,26-26 0,1 0 0,0 0 0,0 0 0,0 1 0,0-1 0,1 1 0,-2 5 0,4-9 0,-1 0 0,1 0 0,0 0 0,0-1 0,0 1 0,0 0 0,0 0 0,0 0 0,0 0 0,0-1 0,0 1 0,0 0 0,0 0 0,0 0 0,1-1 0,-1 1 0,0 0 0,1 0 0,-1-1 0,1 2 0,0-1 0,0-1 0,0 1 0,0 0 0,0-1 0,0 1 0,0 0 0,0-1 0,0 0 0,0 1 0,1-1 0,-1 0 0,0 1 0,0-1 0,0 0 0,0 0 0,1 0 0,-1 0 0,2 0 0,4-1 0,1 0 0,0 0 0,0 0 0,0-1 0,-1-1 0,1 1 0,-1-1 0,0 0 0,0-1 0,0 0 0,0 0 0,0-1 0,-1 1 0,0-1 0,0-1 0,6-5 0,-5 3 0,0 0 0,-1 0 0,0 0 0,0-1 0,-1 0 0,0 0 0,0-1 0,-1 1 0,-1-1 0,1 0 0,3-19 0,-6 22 0,-1 1 0,1 0 0,-1-1 0,0 1 0,0-1 0,-1 1 0,0 0 0,-2-10 0,2 14 0,0 0 0,0 0 0,0 0 0,0 1 0,0-1 0,0 0 0,0 0 0,0 1 0,-1-1 0,1 1 0,-1-1 0,1 1 0,-1 0 0,1-1 0,-1 1 0,0 0 0,0 0 0,0 0 0,1 0 0,-1 1 0,0-1 0,0 0 0,0 1 0,0 0 0,0-1 0,0 1 0,-1 0 0,1 0 0,0 0 0,-4 1 0,-6 0 0,-1 1 0,1 1 0,0 0 0,0 1 0,0 1 0,1-1 0,-21 13 0,0 2 0,-40 32 0,50-34 0,0 1 0,1 1 0,-37 42 0,52-52 0,-1 0 0,1 0 0,1 1 0,-1 0 0,2 0 0,-1 0 0,2 0 0,-1 1 0,1-1 0,1 1 0,0 0 0,0 0 0,1 13 0,1-14 0,1 0 0,0 0 0,0 0 0,1-1 0,0 1 0,1 0 0,0-1 0,1 1 0,0-1 0,0 0 0,1 0 0,0-1 0,0 1 0,1-1 0,0 0 0,1-1 0,0 1 0,0-1 0,0-1 0,1 1 0,0-1 0,0-1 0,1 1 0,13 5 0,-11-6 0,1 0 0,0 0 0,0-2 0,0 1 0,0-2 0,0 1 0,1-2 0,-1 0 0,1 0 0,-1-1 0,1-1 0,0 0 0,-1 0 0,0-1 0,1-1 0,-1 0 0,0-1 0,0 0 0,13-7 0,-19 7 0,1 0 0,-1-1 0,0 0 0,-1 0 0,1 0 0,-1 0 0,0-1 0,0 0 0,0 0 0,-1-1 0,0 1 0,0-1 0,-1 0 0,5-13 0,1-5 0,-2-2 0,7-49 0,-3-4 0,-3 0 0,-4 0 0,-8-92 0,4 163 0,-1 0 0,-1 0 0,1 0 0,-1 0 0,-1 0 0,-5-14 0,7 21 0,0 0 0,0 0 0,0 1 0,0-1 0,0 1 0,-1-1 0,1 1 0,0-1 0,-1 1 0,1 0 0,-1 0 0,1 0 0,-1-1 0,1 1 0,-1 1 0,0-1 0,0 0 0,1 0 0,-1 1 0,0-1 0,0 1 0,0-1 0,0 1 0,0 0 0,0 0 0,0 0 0,1 0 0,-1 0 0,0 0 0,0 1 0,0-1 0,0 1 0,0-1 0,0 1 0,1-1 0,-1 1 0,0 0 0,-2 2 0,-8 3 0,1 1 0,0 1 0,0 0 0,0 0 0,1 1 0,0 1 0,1 0 0,0 0 0,-9 14 0,0 2 0,2 1 0,-27 55 0,34-59 0,1 1 0,-11 45 0,16-54 0,1 0 0,0 0 0,1 0 0,1 0 0,3 29 0,-3-41 0,1-1 0,0 1 0,-1 0 0,2 0 0,-1-1 0,0 1 0,0 0 0,1-1 0,-1 1 0,1-1 0,0 0 0,0 0 0,0 1 0,0-1 0,0 0 0,0-1 0,0 1 0,1 0 0,-1-1 0,1 1 0,-1-1 0,1 0 0,0 1 0,-1-2 0,1 1 0,0 0 0,4 0 0,8 2 0,0-2 0,0 0 0,0-1 0,18-1 0,-12 0 0,1 0 0,0-1 0,0 0 0,-1-2 0,1 0 0,-1-2 0,0 0 0,0-1 0,-1-2 0,0 0 0,0-1 0,-1 0 0,0-2 0,-1 0 0,-1-1 0,0-1 0,0-1 0,18-22 0,-13 12 0,-2-1 0,-1-1 0,21-38 0,-31 50 0,-2-1 0,0 0 0,0-1 0,-2 1 0,0-1 0,-1 0 0,4-35 0,-8 49 0,0 0 0,0 1 0,0-1 0,0 1 0,0-1 0,-1 1 0,1-1 0,-1 1 0,0-1 0,1 1 0,-1-1 0,0 1 0,-1 0 0,1-1 0,0 1 0,-1 0 0,1 0 0,-1 0 0,0 0 0,1 0 0,-1 0 0,0 1 0,0-1 0,0 0 0,0 1 0,-1 0 0,1-1 0,0 1 0,-4-1 0,-5-1 0,-1 0 0,1 0 0,-1 2 0,0-1 0,-14 1 0,22 1 0,-61-2-409,-128 13-1,149-5-204,-1 2-1,2 2 1,-77 29 0,60-14-525,1 3 1,-58 39 0,76-41 1114,2 2 1,0 2 0,-50 51 0,77-70 11,2 1 0,-1 0 0,-16 27 0,26-37 32,-1 0-1,1 1 0,0-1 0,0 1 0,0-1 0,0 1 0,0-1 1,0 1-1,1-1 0,-1 1 0,1 0 0,-1 0 0,1-1 1,0 1-1,1 0 0,-1-1 0,0 1 0,1 0 0,-1-1 1,1 1-1,0 0 0,0-1 0,0 1 0,0-1 0,0 0 1,0 1-1,1-1 0,-1 0 0,1 0 0,2 3 0,2 0 247,1 0-1,0 0 1,0 0-1,1-1 0,-1 0 1,1-1-1,0 1 0,0-2 1,0 1-1,0-1 1,11 2-1,15 1 1214,48 0 1,-65-4-1386,11 0-94,10 2 0,0-3 0,73-7 0,-105 5 0,0 1 0,0-1 0,0 0 0,-1-1 0,1 0 0,0 0 0,-1 0 0,0 0 0,0-1 0,0 0 0,0 0 0,-1 0 0,1-1 0,-1 0 0,0 0 0,0 0 0,3-7 0,5-9 0,-1 0 0,-1-1 0,8-26 0,-16 41 0,1-1 0,0 1 0,0 1 0,-1-1 0,0 1 0,0-1 0,-1 0 0,1 0 0,-2 0 0,1 0 0,-1-10 0,0 17 0,0 0 0,0-1 0,0 1 0,0 0 0,0-1 0,0 1 0,0 0 0,0-1 0,-1 1 0,1 0 0,0-1 0,0 1 0,0 0 0,-1-1 0,1 1 0,0 0 0,0 0 0,0-1 0,-1 1 0,1 0 0,0 0 0,-1-1 0,1 1 0,0 0 0,-1 0 0,1 0 0,0 0 0,-1-1 0,1 1 0,0 0 0,-1 0 0,1 0 0,0 0 0,-1 0 0,1 0 0,0 0 0,-1 0 0,1 0 0,0 0 0,-1 0 0,0 0 0,-14 9 0,6-1 0,1 1 0,0 0 0,1 1 0,0-1 0,0 1 0,1 1 0,0-1 0,1 1 0,0 0 0,-4 14 0,-2 9 0,2 1 0,-6 40 0,14-64 0,-2 4 0,1 0 0,0-1 0,2 1 0,0 18 0,0-30 0,0-1 0,1 1 0,-1 0 0,1 0 0,-1-1 0,1 1 0,0 0 0,0-1 0,0 1 0,0-1 0,1 1 0,-1-1 0,1 0 0,-1 1 0,1-1 0,0 0 0,0 0 0,0 0 0,0 0 0,0-1 0,1 1 0,-1 0 0,0-1 0,1 0 0,-1 1 0,1-1 0,0 0 0,4 1 0,3-1-151,1 1-1,-1-2 0,1 1 0,-1-2 1,1 1-1,-1-1 0,1-1 1,14-4-1,-4 0-6674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25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28.6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548 438 24575,'0'4'0,"-1"1"0,0-1 0,0 0 0,-1 0 0,1 1 0,-1-1 0,0 0 0,0-1 0,0 1 0,-1 0 0,1 0 0,-1-1 0,0 0 0,0 1 0,0-1 0,0 0 0,0-1 0,-1 1 0,0 0 0,-4 2 0,-11 6 0,1-1 0,-35 14 0,38-18 0,-8 4 0,0-1 0,-1 0 0,0-2 0,0-1 0,-46 6 0,59-11 0,0-1 0,0 0 0,-1 0 0,1-1 0,0-1 0,0 0 0,-21-7 0,27 7 0,0 0 0,0-1 0,0 0 0,0 0 0,1 0 0,-1-1 0,1 1 0,0-1 0,0 0 0,0 0 0,0-1 0,1 1 0,0-1 0,0 0 0,0 0 0,1 0 0,-4-8 0,2 0 0,0 0 0,1 0 0,0 0 0,1-1 0,0-25 0,7-69 0,-4 97 0,1 1 0,0 0 0,0 0 0,1 0 0,1 0 0,-1 0 0,2 1 0,-1-1 0,1 1 0,1 0 0,0 1 0,10-13 0,3-1 0,1 1 0,42-34 0,-47 43 0,0 1 0,0 0 0,1 1 0,34-16 0,-44 24 0,0 0 0,0 0 0,0 0 0,1 1 0,-1 0 0,1 0 0,-1 1 0,0-1 0,1 1 0,-1 1 0,1-1 0,-1 1 0,1 1 0,-1-1 0,0 1 0,0 0 0,0 0 0,7 4 0,-3-1-76,-1 1 1,0 0-1,0 1 0,-1 0 0,1 0 0,-2 1 0,1 0 0,-1 0 1,0 1-1,-1 0 0,0 0 0,0 1 0,-1-1 0,0 1 1,-1 0-1,0 1 0,4 17 0,-3-4-6750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3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24575,'0'57'0,"-1"-6"0,2-1 0,13 94 0,2-86 0,-12-45 0,0 0 0,-1 0 0,0 1 0,-1-1 0,-1 1 0,0 25 0,-4-10-1365,0-2-5461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24575,'35'0'0,"-7"-1"0,0 2 0,0 0 0,44 9 0,-67-8 0,0 0 0,0 0 0,0 0 0,0 0 0,0 1 0,-1 0 0,1 0 0,-1 1 0,0-1 0,0 1 0,0 0 0,0 0 0,-1 0 0,1 0 0,3 8 0,4 7 0,-1 0 0,12 32 0,-19-44 0,-2-4 0,1 1 0,-1 0 0,0 0 0,0 0 0,0 0 0,0 0 0,-1 0 0,1 0 0,-1 0 0,0 0 0,0 0 0,-2 6 0,1-7 0,0 0 0,0-1 0,0 1 0,-1-1 0,1 1 0,-1-1 0,0 0 0,1 1 0,-1-1 0,0 0 0,-1 0 0,1-1 0,0 1 0,0 0 0,-1-1 0,1 1 0,-1-1 0,1 0 0,-4 1 0,-19 10 0,-1-2 0,-1 0 0,-31 6 0,155 24 0,-74-29 0,0 2 0,28 19 0,-49-31 0,0 1 0,0-1 0,0 1 0,-1 0 0,1 0 0,0-1 0,-1 1 0,1 0 0,-1 0 0,0 1 0,1-1 0,-1 0 0,0 0 0,-1 0 0,1 1 0,0-1 0,-1 0 0,1 1 0,0 4 0,-2-4 0,1 0 0,0 0 0,-1 1 0,0-1 0,0 0 0,0 0 0,0 0 0,0 0 0,-1-1 0,0 1 0,1 0 0,-1 0 0,-3 3 0,0 0 0,-1 0 0,0-1 0,0 0 0,0 0 0,-1 0 0,1-1 0,-1 0 0,0 0 0,-1 0 0,1-1 0,-12 4 0,-1-4-239,0-1-1,0 0 0,-32-3 1,46 1-168,-22-1-6419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0:38:4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992D-1F64-AF40-E481-A8A02B9C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6EE1F-7FA5-C075-80D6-AF149E22E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9C839-32EA-98E6-54D9-1AE4EE6E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CB35D-4FE4-9B96-9B61-6D618D30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E6BB9-4E3E-371B-2319-52DD2B71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1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B705B-D85B-7447-5D69-8CB9746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78E3-2329-86CC-A649-531BA59C0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73A63-0082-C576-05A4-66EF3964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695AE-1591-2712-C4D7-20C59A8A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6942E-F3AE-11D6-BD68-D62219F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6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C21529-055B-F058-7999-17DC17440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A60E1-8125-0139-76F6-3C5CCC88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CBDBD-3873-2BF5-1DD4-BE2A49F4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9D2C-6DFF-C892-12FD-6E9B4830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F16D-0B28-B932-7E0B-5D8A8B55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5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6C8F-27F7-2561-0344-B37DB7B9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1AFDF-3746-75B5-5584-21516434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F121D-4025-0E87-DBD2-43F8DE20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590DE-8597-41A3-0FD8-1B053D0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3F28-398E-40A6-FD14-C89E731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8A678-F1EF-2FED-E9C2-CFDC0173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6F5A-4B7F-6FED-28F7-865307DF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310BD-C5C3-0B54-5F28-C4A16A1F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3049-FA4F-B82A-9ABA-14CB4C29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79FE-D839-4639-1B18-AEE1F0F4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447A-57B7-9764-22FA-C65ED7A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7175C-A7B5-0200-023D-3C813AB42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00F3A-5C6A-02A2-2EDC-04400823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9C46E-E0C6-802E-B0E3-B5872289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88553-0CE1-962C-3009-8B5C2330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ED8FA-9917-1C13-3231-162D71A0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253F-867B-B198-56A7-C752C63F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E3857-E925-FAD1-4ACD-B92828F8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DED29-C340-8E30-ABD9-C1B553C1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1F9B1-989C-931B-B564-C83C4ADF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2C52D-5947-6FEC-19B3-7A220AB66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96BA2C-919D-2574-4036-709D35F4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F16CE-C894-2862-4AB2-B2231857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7A6AD9-8F21-F1C6-02CC-06F4830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0766-047C-43EF-A8CA-B2EA9E3B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267F4-0CBB-688A-3E13-7917716A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41CF1-C3E6-7316-F89F-84490AC6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3DE00-AF30-6CA1-B383-0281FD16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4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B9460-E43E-167D-9F89-4D017687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B75BFB-D50E-8588-333D-E035A14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3ACF0-E268-F045-49AF-BF00D3EB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C471-D517-1C83-5CA2-2048BEB6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8C14A-D5CD-70B9-0FA3-AE5BEC99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725D3-A493-3536-F71D-B3B21510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EC02-4CDD-E2E7-3640-F2A0751F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2554B-96FE-ED87-78FD-4DF9256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DB51D-8B01-152C-A725-A89D61B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1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9A91-AA43-6A67-FF2B-958288F2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601DF-12A6-66E5-CBD7-3DFF227AB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F1B5C-5C84-C16C-A831-1A17C43C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48C88-F87C-8E50-BB55-04543AB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759E3-BC86-37FE-AAB4-D16508DE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0C73A-D86B-C724-F5E7-FA54B6FB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CFF71-3552-4C35-0BE7-A7021D5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45480-7786-32F6-02BD-65C69019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26A67-68AD-286F-4A58-BCB6EE01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1A5B-3FBF-448A-97F1-2AEC36ECFB0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0F1BB-D757-7FB5-7CA3-1F0A74A68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635DA-6F6B-88B1-80E4-1FCEDE37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AE11-2142-4DC5-B651-071EBE09B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6092-212D-A045-0A61-ACD7CD1E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22A91-9148-D9A4-88E0-866DF9CCA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刘红烈 </a:t>
            </a:r>
            <a:r>
              <a:rPr lang="en-US" altLang="zh-CN" dirty="0"/>
              <a:t>2020151086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7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58D59-772B-7FED-1539-5CC5D50C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路径压缩伪代码：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E0E474-3C82-70E7-BFF8-E25713A7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595" y="2365851"/>
            <a:ext cx="6343650" cy="2905125"/>
          </a:xfrm>
        </p:spPr>
      </p:pic>
    </p:spTree>
    <p:extLst>
      <p:ext uri="{BB962C8B-B14F-4D97-AF65-F5344CB8AC3E}">
        <p14:creationId xmlns:p14="http://schemas.microsoft.com/office/powerpoint/2010/main" val="143925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08576-C3EB-787D-1943-B6989748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生成树法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F65CD-1D0F-A258-F63A-FB7C39EA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br>
              <a:rPr lang="en-US" altLang="zh-CN" dirty="0"/>
            </a:br>
            <a:r>
              <a:rPr lang="zh-CN" altLang="en-US" dirty="0"/>
              <a:t>对于桥的概念，桥一定是树边，所以我们可以根据桥的这个属性，去遍历删除树边即可，就不用去遍历删除所有的边。</a:t>
            </a:r>
            <a:endParaRPr lang="en-US" altLang="zh-CN" dirty="0"/>
          </a:p>
          <a:p>
            <a:r>
              <a:rPr lang="zh-CN" altLang="en-US" dirty="0"/>
              <a:t>怎么找到树边呢？</a:t>
            </a:r>
            <a:br>
              <a:rPr lang="en-US" altLang="zh-CN" dirty="0"/>
            </a:br>
            <a:r>
              <a:rPr lang="zh-CN" altLang="en-US" dirty="0"/>
              <a:t>我们可以对一个连通分量进行一次</a:t>
            </a:r>
            <a:r>
              <a:rPr lang="en-US" altLang="zh-CN" dirty="0"/>
              <a:t>DFS</a:t>
            </a:r>
            <a:r>
              <a:rPr lang="zh-CN" altLang="en-US" dirty="0"/>
              <a:t>，然后</a:t>
            </a:r>
            <a:r>
              <a:rPr lang="en-US" altLang="zh-CN" dirty="0"/>
              <a:t>DFS</a:t>
            </a:r>
            <a:r>
              <a:rPr lang="zh-CN" altLang="en-US" dirty="0"/>
              <a:t>找过的边就是树边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33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88D6CD-052D-6FFB-67C5-6A474483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1" y="294968"/>
            <a:ext cx="2396681" cy="2302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133B1F-5161-1200-5CC8-9384FBBA5B77}"/>
              </a:ext>
            </a:extLst>
          </p:cNvPr>
          <p:cNvSpPr txBox="1"/>
          <p:nvPr/>
        </p:nvSpPr>
        <p:spPr>
          <a:xfrm>
            <a:off x="5132439" y="477848"/>
            <a:ext cx="537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从点</a:t>
            </a:r>
            <a:r>
              <a:rPr lang="en-US" altLang="zh-CN" dirty="0"/>
              <a:t>4</a:t>
            </a:r>
            <a:r>
              <a:rPr lang="zh-CN" altLang="en-US" dirty="0"/>
              <a:t>开始</a:t>
            </a:r>
            <a:r>
              <a:rPr lang="en-US" altLang="zh-CN" dirty="0"/>
              <a:t>DFS</a:t>
            </a:r>
            <a:r>
              <a:rPr lang="zh-CN" altLang="en-US" dirty="0"/>
              <a:t>，一直走到点</a:t>
            </a:r>
            <a:r>
              <a:rPr lang="en-US" altLang="zh-CN" dirty="0"/>
              <a:t>14</a:t>
            </a:r>
            <a:r>
              <a:rPr lang="zh-CN" altLang="en-US" dirty="0"/>
              <a:t>，这个时候点</a:t>
            </a:r>
            <a:r>
              <a:rPr lang="en-US" altLang="zh-CN" dirty="0"/>
              <a:t>14</a:t>
            </a:r>
            <a:r>
              <a:rPr lang="zh-CN" altLang="en-US" dirty="0"/>
              <a:t>的邻接点</a:t>
            </a:r>
            <a:r>
              <a:rPr lang="en-US" altLang="zh-CN" dirty="0"/>
              <a:t>10</a:t>
            </a:r>
            <a:r>
              <a:rPr lang="zh-CN" altLang="en-US" dirty="0"/>
              <a:t>已经走过，这个时候只能回退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5B6F33-F7FA-298A-B0B1-2F1A352E0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29" y="3557310"/>
            <a:ext cx="2320689" cy="22983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DE7A2D-9585-302E-BA33-84A38D3AF23E}"/>
              </a:ext>
            </a:extLst>
          </p:cNvPr>
          <p:cNvSpPr txBox="1"/>
          <p:nvPr/>
        </p:nvSpPr>
        <p:spPr>
          <a:xfrm>
            <a:off x="5279922" y="3309538"/>
            <a:ext cx="4595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然后一路回退到点</a:t>
            </a:r>
            <a:r>
              <a:rPr lang="en-US" altLang="zh-CN" dirty="0"/>
              <a:t>9</a:t>
            </a:r>
            <a:r>
              <a:rPr lang="zh-CN" altLang="en-US" dirty="0"/>
              <a:t>，这个时候点</a:t>
            </a:r>
            <a:r>
              <a:rPr lang="en-US" altLang="zh-CN" dirty="0"/>
              <a:t>9</a:t>
            </a:r>
            <a:r>
              <a:rPr lang="zh-CN" altLang="en-US" dirty="0"/>
              <a:t>的邻接点中有没有被访问过的点</a:t>
            </a:r>
            <a:r>
              <a:rPr lang="en-US" altLang="zh-CN" dirty="0"/>
              <a:t>13</a:t>
            </a:r>
            <a:r>
              <a:rPr lang="zh-CN" altLang="en-US" dirty="0"/>
              <a:t>，然后继续</a:t>
            </a:r>
            <a:r>
              <a:rPr lang="en-US" altLang="zh-CN" dirty="0"/>
              <a:t>DFS</a:t>
            </a:r>
            <a:r>
              <a:rPr lang="zh-CN" altLang="en-US" dirty="0"/>
              <a:t>到点</a:t>
            </a:r>
            <a:r>
              <a:rPr lang="en-US" altLang="zh-CN" dirty="0"/>
              <a:t>12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然后就没有“没被访问过”的点，一直回退到我们的起点</a:t>
            </a:r>
            <a:r>
              <a:rPr lang="en-US" altLang="zh-CN" dirty="0"/>
              <a:t>4</a:t>
            </a:r>
            <a:r>
              <a:rPr lang="zh-CN" altLang="en-US" dirty="0"/>
              <a:t>，这个时候就退出本次</a:t>
            </a:r>
            <a:r>
              <a:rPr lang="en-US" altLang="zh-CN" dirty="0"/>
              <a:t>DFS</a:t>
            </a:r>
            <a:r>
              <a:rPr lang="zh-CN" altLang="en-US" dirty="0"/>
              <a:t>，过程中被标粉红的边就是“树边”</a:t>
            </a:r>
          </a:p>
        </p:txBody>
      </p:sp>
    </p:spTree>
    <p:extLst>
      <p:ext uri="{BB962C8B-B14F-4D97-AF65-F5344CB8AC3E}">
        <p14:creationId xmlns:p14="http://schemas.microsoft.com/office/powerpoint/2010/main" val="317506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9EB0C-7A76-0319-1B80-36E08CE4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EA59D-DE3B-57D3-51CD-F07E25DD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80" y="1831524"/>
            <a:ext cx="5874933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8A1729-F24B-1FA9-3F2F-099983BCEB89}"/>
              </a:ext>
            </a:extLst>
          </p:cNvPr>
          <p:cNvSpPr txBox="1"/>
          <p:nvPr/>
        </p:nvSpPr>
        <p:spPr>
          <a:xfrm>
            <a:off x="6518787" y="613533"/>
            <a:ext cx="5244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复杂度分析：</a:t>
            </a:r>
            <a:endParaRPr lang="en-US" altLang="zh-CN" dirty="0"/>
          </a:p>
          <a:p>
            <a:r>
              <a:rPr lang="en-US" altLang="zh-CN" dirty="0"/>
              <a:t> n </a:t>
            </a:r>
            <a:r>
              <a:rPr lang="zh-CN" altLang="en-US" dirty="0"/>
              <a:t>为点数 </a:t>
            </a:r>
            <a:r>
              <a:rPr lang="en-US" altLang="zh-CN" dirty="0"/>
              <a:t>e </a:t>
            </a:r>
            <a:r>
              <a:rPr lang="zh-CN" altLang="en-US" dirty="0"/>
              <a:t>为边数</a:t>
            </a:r>
            <a:endParaRPr lang="en-US" altLang="zh-CN" dirty="0"/>
          </a:p>
          <a:p>
            <a:r>
              <a:rPr lang="zh-CN" altLang="en-US" dirty="0"/>
              <a:t>对比起不使用生成树法，生成树法会将遍历一次所有的桥，复杂度为</a:t>
            </a:r>
            <a:r>
              <a:rPr lang="en-US" altLang="zh-CN" dirty="0"/>
              <a:t>O(e)</a:t>
            </a:r>
            <a:r>
              <a:rPr lang="zh-CN" altLang="en-US" dirty="0"/>
              <a:t>，变成复杂度为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dirty="0"/>
              <a:t>因为是遍历每一条树边，所以只需要遍历</a:t>
            </a:r>
            <a:r>
              <a:rPr lang="en-US" altLang="zh-CN" dirty="0"/>
              <a:t>n-1</a:t>
            </a:r>
            <a:r>
              <a:rPr lang="zh-CN" altLang="en-US" dirty="0"/>
              <a:t>次，所以时间复杂度为</a:t>
            </a:r>
            <a:r>
              <a:rPr lang="en-US" altLang="zh-CN" dirty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1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06662-18CD-7687-9DAC-1FA6164C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4.LCA</a:t>
            </a:r>
            <a:r>
              <a:rPr lang="zh-CN" altLang="en-US" dirty="0"/>
              <a:t>求环边求桥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7CCB0-8A42-2829-C1F8-3E4A778F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算法思想：</a:t>
            </a:r>
            <a:br>
              <a:rPr lang="en-US" altLang="zh-CN" dirty="0"/>
            </a:br>
            <a:r>
              <a:rPr lang="zh-CN" altLang="en-US" dirty="0"/>
              <a:t>这里使用“逆向思维”，因为桥的定义规定了“一条边是桥当且仅当这条边不在任何环上”。那么如果我们把图中所有的环边找出来，那么剩下的边就是桥了。</a:t>
            </a:r>
            <a:endParaRPr lang="en-US" altLang="zh-CN" dirty="0"/>
          </a:p>
          <a:p>
            <a:r>
              <a:rPr lang="zh-CN" altLang="en-US" dirty="0"/>
              <a:t>引入“最近公共祖先”：</a:t>
            </a:r>
            <a:br>
              <a:rPr lang="en-US" altLang="zh-CN" dirty="0"/>
            </a:br>
            <a:r>
              <a:rPr lang="zh-CN" altLang="en-US" dirty="0"/>
              <a:t>根据这个名字就能知道，“最近公共祖先”就是两个点能找到最近的公共祖先节点。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54E41-705A-ACAD-108B-9EA14723C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41" y="4312428"/>
            <a:ext cx="254034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C8-DE0B-8325-8577-CCD56879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4.LCA</a:t>
            </a:r>
            <a:r>
              <a:rPr lang="zh-CN" altLang="en-US" dirty="0"/>
              <a:t>求环边求桥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C2EDA-8425-2AE3-66DE-6570CCFB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那么怎么找到环边呢？</a:t>
            </a:r>
            <a:br>
              <a:rPr lang="en-US" altLang="zh-CN" dirty="0"/>
            </a:br>
            <a:r>
              <a:rPr lang="zh-CN" altLang="en-US" dirty="0"/>
              <a:t>首先这里要用到生成树，对于图中不在生成树集中的边，我们都统一称为“重边”。</a:t>
            </a:r>
            <a:br>
              <a:rPr lang="en-US" altLang="zh-CN" dirty="0"/>
            </a:br>
            <a:r>
              <a:rPr lang="zh-CN" altLang="en-US" dirty="0"/>
              <a:t>对于重边上的两点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，我们找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的最近公共祖先，并且把从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v2</a:t>
            </a:r>
            <a:r>
              <a:rPr lang="zh-CN" altLang="en-US" dirty="0"/>
              <a:t>出发，到他们的最近公共祖先的路径上的边，全部标记为环边。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8964B9-0DE4-34AF-6A8C-E9F22A39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1" y="4440279"/>
            <a:ext cx="6286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6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43A6D-E5C4-DF5E-C7CD-5F5A31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4.LCA</a:t>
            </a:r>
            <a:r>
              <a:rPr lang="zh-CN" altLang="en-US" dirty="0"/>
              <a:t>求环边求桥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F27F-4696-F724-4B69-C9C95211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怎么才能找到最近祖先呢？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C6EAC4-F39F-E10B-709D-99A9286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9" y="2418735"/>
            <a:ext cx="2540348" cy="24688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BE08EF-4A14-E9BB-1C19-85934426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7" y="2365640"/>
            <a:ext cx="2540348" cy="246888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FBBA1C9-0787-8D51-E3A3-745AEC72990A}"/>
              </a:ext>
            </a:extLst>
          </p:cNvPr>
          <p:cNvGrpSpPr/>
          <p:nvPr/>
        </p:nvGrpSpPr>
        <p:grpSpPr>
          <a:xfrm>
            <a:off x="4915080" y="4378831"/>
            <a:ext cx="415800" cy="287280"/>
            <a:chOff x="4915080" y="4378831"/>
            <a:chExt cx="41580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BEB53FD-F782-89BF-7580-9F09A6E4DACF}"/>
                    </a:ext>
                  </a:extLst>
                </p14:cNvPr>
                <p14:cNvContentPartPr/>
                <p14:nvPr/>
              </p14:nvContentPartPr>
              <p14:xfrm>
                <a:off x="4915080" y="4378831"/>
                <a:ext cx="415800" cy="2872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BEB53FD-F782-89BF-7580-9F09A6E4DA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7080" y="4361191"/>
                  <a:ext cx="451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0285480-D6CA-0D9A-F3C5-C1E8D988AE92}"/>
                    </a:ext>
                  </a:extLst>
                </p14:cNvPr>
                <p14:cNvContentPartPr/>
                <p14:nvPr/>
              </p14:nvContentPartPr>
              <p14:xfrm>
                <a:off x="5161680" y="4630831"/>
                <a:ext cx="360" cy="3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0285480-D6CA-0D9A-F3C5-C1E8D988AE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43680" y="46128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93F4A4A-7E45-98F2-487B-E83A6BABCEE4}"/>
                    </a:ext>
                  </a:extLst>
                </p14:cNvPr>
                <p14:cNvContentPartPr/>
                <p14:nvPr/>
              </p14:nvContentPartPr>
              <p14:xfrm>
                <a:off x="5112000" y="4437871"/>
                <a:ext cx="197640" cy="2239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93F4A4A-7E45-98F2-487B-E83A6BABCE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94000" y="4419871"/>
                  <a:ext cx="23328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6D52535-3139-2EF3-A741-D70B5C812DDD}"/>
                  </a:ext>
                </a:extLst>
              </p14:cNvPr>
              <p14:cNvContentPartPr/>
              <p14:nvPr/>
            </p14:nvContentPartPr>
            <p14:xfrm>
              <a:off x="5090040" y="4453711"/>
              <a:ext cx="18000" cy="1929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6D52535-3139-2EF3-A741-D70B5C812D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81400" y="4445071"/>
                <a:ext cx="35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CCF6712-11D7-20D9-650F-1C5487A84329}"/>
                  </a:ext>
                </a:extLst>
              </p14:cNvPr>
              <p14:cNvContentPartPr/>
              <p14:nvPr/>
            </p14:nvContentPartPr>
            <p14:xfrm>
              <a:off x="5144040" y="4465231"/>
              <a:ext cx="129960" cy="2026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CCF6712-11D7-20D9-650F-1C5487A843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35040" y="4456231"/>
                <a:ext cx="1476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CEEAF13-A02D-5BFC-2A15-E293E7096A87}"/>
                  </a:ext>
                </a:extLst>
              </p14:cNvPr>
              <p14:cNvContentPartPr/>
              <p14:nvPr/>
            </p14:nvContentPartPr>
            <p14:xfrm>
              <a:off x="3132000" y="5344711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CEEAF13-A02D-5BFC-2A15-E293E7096A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3360" y="53357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25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1BD0-2F9C-E9E3-6F66-9944E415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具体实现方法：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04F3F-0E28-CB48-A982-04C29721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先计算出整个图中重复的边的数量，重复的边不计入邻接表中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然后通过</a:t>
            </a:r>
            <a:r>
              <a:rPr lang="en-US" altLang="zh-CN" dirty="0"/>
              <a:t>DFS</a:t>
            </a:r>
            <a:r>
              <a:rPr lang="zh-CN" altLang="en-US" dirty="0"/>
              <a:t>方法获得图的树边集 </a:t>
            </a:r>
            <a:r>
              <a:rPr lang="en-US" altLang="zh-CN" dirty="0"/>
              <a:t>tree</a:t>
            </a:r>
            <a:r>
              <a:rPr lang="zh-CN" altLang="en-US" dirty="0"/>
              <a:t>，同时也能获得整个图的非树边集 </a:t>
            </a:r>
            <a:r>
              <a:rPr lang="en-US" altLang="zh-CN" dirty="0" err="1"/>
              <a:t>untree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遍历</a:t>
            </a:r>
            <a:r>
              <a:rPr lang="en-US" altLang="zh-CN" dirty="0" err="1"/>
              <a:t>untree</a:t>
            </a:r>
            <a:r>
              <a:rPr lang="zh-CN" altLang="en-US" dirty="0"/>
              <a:t>中的每一条边跟</a:t>
            </a:r>
            <a:r>
              <a:rPr lang="en-US" altLang="zh-CN" dirty="0"/>
              <a:t>tree</a:t>
            </a:r>
            <a:r>
              <a:rPr lang="zh-CN" altLang="en-US" dirty="0"/>
              <a:t>边集形成环边，将每条形成环的</a:t>
            </a:r>
            <a:r>
              <a:rPr lang="en-US" altLang="zh-CN" dirty="0"/>
              <a:t>tree</a:t>
            </a:r>
            <a:r>
              <a:rPr lang="zh-CN" altLang="en-US" dirty="0"/>
              <a:t>边标记为环边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遍历完毕之后，一共获得了边数</a:t>
            </a:r>
            <a:r>
              <a:rPr lang="en-US" altLang="zh-CN" dirty="0" err="1"/>
              <a:t>edges_num</a:t>
            </a:r>
            <a:r>
              <a:rPr lang="en-US" altLang="zh-CN" dirty="0"/>
              <a:t>,</a:t>
            </a:r>
            <a:r>
              <a:rPr lang="zh-CN" altLang="en-US" dirty="0"/>
              <a:t>重复边数</a:t>
            </a:r>
            <a:r>
              <a:rPr lang="en-US" altLang="zh-CN" dirty="0" err="1"/>
              <a:t>commont_num,tree</a:t>
            </a:r>
            <a:r>
              <a:rPr lang="zh-CN" altLang="en-US" dirty="0"/>
              <a:t>边集中的环边数 </a:t>
            </a:r>
            <a:r>
              <a:rPr lang="en-US" altLang="zh-CN" dirty="0" err="1"/>
              <a:t>tree_cir_num</a:t>
            </a:r>
            <a:r>
              <a:rPr lang="en-US" altLang="zh-CN" dirty="0"/>
              <a:t>,</a:t>
            </a:r>
            <a:r>
              <a:rPr lang="zh-CN" altLang="en-US" dirty="0"/>
              <a:t>非数边树 </a:t>
            </a:r>
            <a:r>
              <a:rPr lang="en-US" altLang="zh-CN" dirty="0" err="1"/>
              <a:t>untree.size</a:t>
            </a:r>
            <a:r>
              <a:rPr lang="en-US" altLang="zh-CN" dirty="0"/>
              <a:t> 5</a:t>
            </a:r>
            <a:r>
              <a:rPr lang="zh-CN" altLang="en-US" dirty="0"/>
              <a:t>个数据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桥的数量可以通过以下公式获得</a:t>
            </a:r>
            <a:br>
              <a:rPr lang="en-US" altLang="zh-CN" dirty="0"/>
            </a:br>
            <a:r>
              <a:rPr lang="en-US" altLang="zh-CN" dirty="0" err="1"/>
              <a:t>bridge_num</a:t>
            </a:r>
            <a:r>
              <a:rPr lang="en-US" altLang="zh-CN" dirty="0"/>
              <a:t> = </a:t>
            </a:r>
            <a:r>
              <a:rPr lang="en-US" altLang="zh-CN" dirty="0" err="1"/>
              <a:t>edges_num</a:t>
            </a:r>
            <a:r>
              <a:rPr lang="en-US" altLang="zh-CN" dirty="0"/>
              <a:t> - </a:t>
            </a:r>
            <a:r>
              <a:rPr lang="en-US" altLang="zh-CN" dirty="0" err="1"/>
              <a:t>commont_num</a:t>
            </a:r>
            <a:r>
              <a:rPr lang="en-US" altLang="zh-CN" dirty="0"/>
              <a:t> - </a:t>
            </a:r>
            <a:r>
              <a:rPr lang="en-US" altLang="zh-CN" dirty="0" err="1"/>
              <a:t>tree_cir_num</a:t>
            </a:r>
            <a:r>
              <a:rPr lang="en-US" altLang="zh-CN" dirty="0"/>
              <a:t> - </a:t>
            </a:r>
            <a:r>
              <a:rPr lang="en-US" altLang="zh-CN" dirty="0" err="1"/>
              <a:t>untree.size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0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E0CC-DFE5-0572-A3D6-C726A4B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572138-C92B-5051-80D7-787F8244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42" y="2318534"/>
            <a:ext cx="9629775" cy="2409825"/>
          </a:xfrm>
        </p:spPr>
      </p:pic>
    </p:spTree>
    <p:extLst>
      <p:ext uri="{BB962C8B-B14F-4D97-AF65-F5344CB8AC3E}">
        <p14:creationId xmlns:p14="http://schemas.microsoft.com/office/powerpoint/2010/main" val="45409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90CF-EBC1-4386-F6D3-47B58F4A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时间效率分析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4558801-6878-81F1-9182-83356B98B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27526"/>
              </p:ext>
            </p:extLst>
          </p:nvPr>
        </p:nvGraphicFramePr>
        <p:xfrm>
          <a:off x="838200" y="2054178"/>
          <a:ext cx="6377203" cy="297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3451">
                  <a:extLst>
                    <a:ext uri="{9D8B030D-6E8A-4147-A177-3AD203B41FA5}">
                      <a16:colId xmlns:a16="http://schemas.microsoft.com/office/drawing/2014/main" val="1624183379"/>
                    </a:ext>
                  </a:extLst>
                </a:gridCol>
                <a:gridCol w="1556876">
                  <a:extLst>
                    <a:ext uri="{9D8B030D-6E8A-4147-A177-3AD203B41FA5}">
                      <a16:colId xmlns:a16="http://schemas.microsoft.com/office/drawing/2014/main" val="746702581"/>
                    </a:ext>
                  </a:extLst>
                </a:gridCol>
                <a:gridCol w="1556876">
                  <a:extLst>
                    <a:ext uri="{9D8B030D-6E8A-4147-A177-3AD203B41FA5}">
                      <a16:colId xmlns:a16="http://schemas.microsoft.com/office/drawing/2014/main" val="2681190371"/>
                    </a:ext>
                  </a:extLst>
                </a:gridCol>
              </a:tblGrid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样例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863532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方法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时间</a:t>
                      </a:r>
                      <a:r>
                        <a:rPr lang="en-US" altLang="zh-CN" sz="2000" u="none" strike="noStrike">
                          <a:effectLst/>
                        </a:rPr>
                        <a:t>/</a:t>
                      </a:r>
                      <a:r>
                        <a:rPr lang="en-US" sz="2000" u="none" strike="noStrike">
                          <a:effectLst/>
                        </a:rPr>
                        <a:t>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桥数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8036740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55364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>
                          <a:effectLst/>
                        </a:rPr>
                        <a:t>并查集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3085483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>
                          <a:effectLst/>
                        </a:rPr>
                        <a:t>生成数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631432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基准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生成数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并查集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359131"/>
                  </a:ext>
                </a:extLst>
              </a:tr>
              <a:tr h="42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8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9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017A-5CAE-CD80-1CEE-32110123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44BAA-1210-7D03-2C37-A2DB29BD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算法思想：</a:t>
            </a:r>
            <a:br>
              <a:rPr lang="en-US" altLang="zh-CN" dirty="0"/>
            </a:br>
            <a:r>
              <a:rPr lang="zh-CN" altLang="en-US" dirty="0"/>
              <a:t>如何判断某条边是不是桥呢？如果这条边被删除之后，整个图中的连通分量数增加了，那么这条边就是“桥”。</a:t>
            </a:r>
            <a:br>
              <a:rPr lang="en-US" altLang="zh-CN" dirty="0"/>
            </a:br>
            <a:r>
              <a:rPr lang="zh-CN" altLang="en-US" dirty="0"/>
              <a:t>基准法的思想就是，把这个图里的所有边都删除一次，删除之后都对整个图进行一次遍历，如果这个时候，图中的连通分量增加了，那么就能判断这条边是连通分量。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5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90CF-EBC1-4386-F6D3-47B58F4A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时间效率分析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C63B8E8-4070-940A-0857-99D980BD5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54728"/>
              </p:ext>
            </p:extLst>
          </p:nvPr>
        </p:nvGraphicFramePr>
        <p:xfrm>
          <a:off x="939281" y="1690688"/>
          <a:ext cx="6083560" cy="3663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184">
                  <a:extLst>
                    <a:ext uri="{9D8B030D-6E8A-4147-A177-3AD203B41FA5}">
                      <a16:colId xmlns:a16="http://schemas.microsoft.com/office/drawing/2014/main" val="3159900897"/>
                    </a:ext>
                  </a:extLst>
                </a:gridCol>
                <a:gridCol w="1485188">
                  <a:extLst>
                    <a:ext uri="{9D8B030D-6E8A-4147-A177-3AD203B41FA5}">
                      <a16:colId xmlns:a16="http://schemas.microsoft.com/office/drawing/2014/main" val="3337706151"/>
                    </a:ext>
                  </a:extLst>
                </a:gridCol>
                <a:gridCol w="1485188">
                  <a:extLst>
                    <a:ext uri="{9D8B030D-6E8A-4147-A177-3AD203B41FA5}">
                      <a16:colId xmlns:a16="http://schemas.microsoft.com/office/drawing/2014/main" val="4125221410"/>
                    </a:ext>
                  </a:extLst>
                </a:gridCol>
              </a:tblGrid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mediumDG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5771326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方法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时间</a:t>
                      </a:r>
                      <a:r>
                        <a:rPr lang="en-US" altLang="zh-CN" sz="2000" u="none" strike="noStrike">
                          <a:effectLst/>
                        </a:rPr>
                        <a:t>/</a:t>
                      </a:r>
                      <a:r>
                        <a:rPr lang="en-US" sz="2000" u="none" strike="noStrike">
                          <a:effectLst/>
                        </a:rPr>
                        <a:t>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桥数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9040310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0.46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4340972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>
                          <a:effectLst/>
                        </a:rPr>
                        <a:t>并查集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0.63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6620635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基准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生成数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870090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基准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生成数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并查集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0.31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7608779"/>
                  </a:ext>
                </a:extLst>
              </a:tr>
              <a:tr h="5234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127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8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90CF-EBC1-4386-F6D3-47B58F4A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时间效率分析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D26B7F3-AF63-B70B-282B-E9A7A40A0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91017"/>
              </p:ext>
            </p:extLst>
          </p:nvPr>
        </p:nvGraphicFramePr>
        <p:xfrm>
          <a:off x="838200" y="1791478"/>
          <a:ext cx="6512766" cy="4099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2824">
                  <a:extLst>
                    <a:ext uri="{9D8B030D-6E8A-4147-A177-3AD203B41FA5}">
                      <a16:colId xmlns:a16="http://schemas.microsoft.com/office/drawing/2014/main" val="1515699608"/>
                    </a:ext>
                  </a:extLst>
                </a:gridCol>
                <a:gridCol w="1589971">
                  <a:extLst>
                    <a:ext uri="{9D8B030D-6E8A-4147-A177-3AD203B41FA5}">
                      <a16:colId xmlns:a16="http://schemas.microsoft.com/office/drawing/2014/main" val="1316522247"/>
                    </a:ext>
                  </a:extLst>
                </a:gridCol>
                <a:gridCol w="1589971">
                  <a:extLst>
                    <a:ext uri="{9D8B030D-6E8A-4147-A177-3AD203B41FA5}">
                      <a16:colId xmlns:a16="http://schemas.microsoft.com/office/drawing/2014/main" val="832396123"/>
                    </a:ext>
                  </a:extLst>
                </a:gridCol>
              </a:tblGrid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largeG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6685820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方法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时间</a:t>
                      </a:r>
                      <a:r>
                        <a:rPr lang="en-US" altLang="zh-CN" sz="2000" u="none" strike="noStrike">
                          <a:effectLst/>
                        </a:rPr>
                        <a:t>/</a:t>
                      </a:r>
                      <a:r>
                        <a:rPr lang="en-US" sz="2000" u="none" strike="noStrike">
                          <a:effectLst/>
                        </a:rPr>
                        <a:t>ms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桥数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3606024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>
                          <a:effectLst/>
                        </a:rPr>
                        <a:t>~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1743309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>
                          <a:effectLst/>
                        </a:rPr>
                        <a:t>并查集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>
                          <a:effectLst/>
                        </a:rPr>
                        <a:t>~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5730208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基准</a:t>
                      </a:r>
                      <a:r>
                        <a:rPr lang="en-US" altLang="zh-CN" sz="2000" u="none" strike="noStrike" dirty="0">
                          <a:effectLst/>
                        </a:rPr>
                        <a:t>+</a:t>
                      </a:r>
                      <a:r>
                        <a:rPr lang="zh-CN" altLang="en-US" sz="2000" u="none" strike="noStrike" dirty="0">
                          <a:effectLst/>
                        </a:rPr>
                        <a:t>生成数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>
                          <a:effectLst/>
                        </a:rPr>
                        <a:t>~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205120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基准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生成数</a:t>
                      </a:r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r>
                        <a:rPr lang="zh-CN" altLang="en-US" sz="2000" u="none" strike="noStrike">
                          <a:effectLst/>
                        </a:rPr>
                        <a:t>并查集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</a:rPr>
                        <a:t>~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99215"/>
                  </a:ext>
                </a:extLst>
              </a:tr>
              <a:tr h="5856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2828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168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2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F156-645B-3744-9BDA-8FD9F3E4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A6000-84F3-5474-80C8-A9F6FC0C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-apple-system"/>
              </a:rPr>
              <a:t>Lca</a:t>
            </a:r>
            <a:r>
              <a:rPr lang="zh-CN" altLang="en-US" b="0" i="0" dirty="0">
                <a:effectLst/>
                <a:latin typeface="-apple-system"/>
              </a:rPr>
              <a:t>求环边和带生成树优化的基准法远远地快于普通基准法</a:t>
            </a:r>
          </a:p>
          <a:p>
            <a:r>
              <a:rPr lang="zh-CN" altLang="en-US" dirty="0"/>
              <a:t>在使用</a:t>
            </a:r>
            <a:r>
              <a:rPr lang="en-US" altLang="zh-CN" dirty="0" err="1"/>
              <a:t>lca</a:t>
            </a:r>
            <a:r>
              <a:rPr lang="zh-CN" altLang="en-US" dirty="0"/>
              <a:t>求环边的时候，要注意重复边的计数，本次实验是根据给出的数据的特点从而简化了重复边的计数，如果遇到了随机或者不规律的数据，那么就要使用其他的方法来计数</a:t>
            </a:r>
          </a:p>
        </p:txBody>
      </p:sp>
    </p:spTree>
    <p:extLst>
      <p:ext uri="{BB962C8B-B14F-4D97-AF65-F5344CB8AC3E}">
        <p14:creationId xmlns:p14="http://schemas.microsoft.com/office/powerpoint/2010/main" val="65303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FA217F-BBC6-CD87-B797-9FD86A27B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C4D2D41-D3C6-12FB-78D1-F5AFD658B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7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A29609-DDA4-73E3-2F1C-BC2A91AE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7" y="672096"/>
            <a:ext cx="10306050" cy="3295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875538-51FA-4D9A-6E67-F3986D744BEA}"/>
              </a:ext>
            </a:extLst>
          </p:cNvPr>
          <p:cNvSpPr txBox="1"/>
          <p:nvPr/>
        </p:nvSpPr>
        <p:spPr>
          <a:xfrm>
            <a:off x="1858297" y="4082353"/>
            <a:ext cx="9067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基准法的本质上就是穷举法，穷举删除每条边，然后去计算连通分量个数。</a:t>
            </a:r>
          </a:p>
        </p:txBody>
      </p:sp>
    </p:spTree>
    <p:extLst>
      <p:ext uri="{BB962C8B-B14F-4D97-AF65-F5344CB8AC3E}">
        <p14:creationId xmlns:p14="http://schemas.microsoft.com/office/powerpoint/2010/main" val="257030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72E6-D7EA-21B3-D6CA-4E1200E7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7F18AD-08AC-F610-48E3-2B2C4B4E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8777"/>
            <a:ext cx="4714875" cy="22955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2DCC57-7338-DC94-21C1-BCC380B91E86}"/>
              </a:ext>
            </a:extLst>
          </p:cNvPr>
          <p:cNvSpPr txBox="1"/>
          <p:nvPr/>
        </p:nvSpPr>
        <p:spPr>
          <a:xfrm>
            <a:off x="6725265" y="808212"/>
            <a:ext cx="510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复杂度分析：</a:t>
            </a:r>
            <a:br>
              <a:rPr lang="en-US" altLang="zh-CN" dirty="0"/>
            </a:br>
            <a:r>
              <a:rPr lang="en-US" altLang="zh-CN" dirty="0"/>
              <a:t>n </a:t>
            </a:r>
            <a:r>
              <a:rPr lang="zh-CN" altLang="en-US" dirty="0"/>
              <a:t>为点数   </a:t>
            </a:r>
            <a:r>
              <a:rPr lang="en-US" altLang="zh-CN" dirty="0"/>
              <a:t>e </a:t>
            </a:r>
            <a:r>
              <a:rPr lang="zh-CN" altLang="en-US" dirty="0"/>
              <a:t>为边数</a:t>
            </a:r>
            <a:endParaRPr lang="en-US" altLang="zh-CN" dirty="0"/>
          </a:p>
          <a:p>
            <a:r>
              <a:rPr lang="zh-CN" altLang="en-US" dirty="0"/>
              <a:t>计算单次连通块的时间复杂度为</a:t>
            </a:r>
            <a:r>
              <a:rPr lang="en-US" altLang="zh-CN" dirty="0"/>
              <a:t>O(n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</a:p>
          <a:p>
            <a:r>
              <a:rPr lang="zh-CN" altLang="en-US" dirty="0"/>
              <a:t>一共有</a:t>
            </a:r>
            <a:r>
              <a:rPr lang="en-US" altLang="zh-CN" dirty="0"/>
              <a:t>e </a:t>
            </a:r>
            <a:r>
              <a:rPr lang="zh-CN" altLang="en-US" dirty="0"/>
              <a:t>条边，所以总的复杂度为：</a:t>
            </a:r>
            <a:br>
              <a:rPr lang="en-US" altLang="zh-CN" dirty="0"/>
            </a:br>
            <a:r>
              <a:rPr lang="en-US" altLang="zh-CN" dirty="0"/>
              <a:t>O(</a:t>
            </a:r>
            <a:r>
              <a:rPr lang="en-US" altLang="zh-CN" dirty="0" err="1"/>
              <a:t>en</a:t>
            </a:r>
            <a:r>
              <a:rPr lang="en-US" altLang="zh-CN" dirty="0"/>
              <a:t> + e^2)</a:t>
            </a:r>
          </a:p>
        </p:txBody>
      </p:sp>
    </p:spTree>
    <p:extLst>
      <p:ext uri="{BB962C8B-B14F-4D97-AF65-F5344CB8AC3E}">
        <p14:creationId xmlns:p14="http://schemas.microsoft.com/office/powerpoint/2010/main" val="3631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E07A-490C-5C4F-66E7-FB2038ED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基准法</a:t>
            </a:r>
            <a:r>
              <a:rPr lang="en-US" altLang="zh-CN" dirty="0"/>
              <a:t>+</a:t>
            </a:r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22A7C-505E-89AE-EE3B-7AE1FA5E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br>
              <a:rPr lang="en-US" altLang="zh-CN" dirty="0"/>
            </a:br>
            <a:r>
              <a:rPr lang="zh-CN" altLang="en-US" dirty="0"/>
              <a:t>跟基准法的思路相同，都是通过遍历删除边之后去计算整个图的连通分量数有没有增加。</a:t>
            </a:r>
            <a:br>
              <a:rPr lang="en-US" altLang="zh-CN" dirty="0"/>
            </a:br>
            <a:r>
              <a:rPr lang="zh-CN" altLang="en-US" dirty="0"/>
              <a:t>但是与基准法不同的是，基准法是用</a:t>
            </a:r>
            <a:r>
              <a:rPr lang="en-US" altLang="zh-CN" dirty="0" err="1"/>
              <a:t>dfs</a:t>
            </a:r>
            <a:r>
              <a:rPr lang="zh-CN" altLang="en-US" dirty="0"/>
              <a:t>来计算连通分量数，这里是用并查集去计算连通分量数</a:t>
            </a:r>
            <a:endParaRPr lang="en-US" altLang="zh-CN" dirty="0"/>
          </a:p>
          <a:p>
            <a:r>
              <a:rPr lang="zh-CN" altLang="en-US" dirty="0"/>
              <a:t>怎么用并查集去计算连通分量数呢？</a:t>
            </a:r>
            <a:br>
              <a:rPr lang="en-US" altLang="zh-CN" dirty="0"/>
            </a:br>
            <a:r>
              <a:rPr lang="zh-CN" altLang="en-US" dirty="0"/>
              <a:t>我们枚举每一条边，对于边上的两个点</a:t>
            </a:r>
            <a:r>
              <a:rPr lang="en-US" altLang="zh-CN" dirty="0"/>
              <a:t>v1</a:t>
            </a:r>
            <a:r>
              <a:rPr lang="zh-CN" altLang="en-US" dirty="0"/>
              <a:t>，</a:t>
            </a:r>
            <a:r>
              <a:rPr lang="en-US" altLang="zh-CN" dirty="0"/>
              <a:t>v2</a:t>
            </a:r>
            <a:r>
              <a:rPr lang="zh-CN" altLang="en-US" dirty="0"/>
              <a:t>，我们查询这两个点所属集合的标志</a:t>
            </a:r>
            <a:r>
              <a:rPr lang="en-US" altLang="zh-CN" dirty="0"/>
              <a:t>f1</a:t>
            </a:r>
            <a:r>
              <a:rPr lang="zh-CN" altLang="en-US" dirty="0"/>
              <a:t>，</a:t>
            </a:r>
            <a:r>
              <a:rPr lang="en-US" altLang="zh-CN" dirty="0"/>
              <a:t>f2 .  </a:t>
            </a:r>
            <a:r>
              <a:rPr lang="zh-CN" altLang="en-US" dirty="0"/>
              <a:t>如果</a:t>
            </a:r>
            <a:r>
              <a:rPr lang="en-US" altLang="zh-CN" dirty="0"/>
              <a:t>v1</a:t>
            </a:r>
            <a:r>
              <a:rPr lang="zh-CN" altLang="en-US" dirty="0"/>
              <a:t>，</a:t>
            </a:r>
            <a:r>
              <a:rPr lang="en-US" altLang="zh-CN" dirty="0"/>
              <a:t>v2</a:t>
            </a:r>
            <a:r>
              <a:rPr lang="zh-CN" altLang="en-US" dirty="0"/>
              <a:t>不在同一个同一个集合，则将这两个点所属的集合合并，最后统计集合的个数，就是连通分量数</a:t>
            </a:r>
          </a:p>
        </p:txBody>
      </p:sp>
    </p:spTree>
    <p:extLst>
      <p:ext uri="{BB962C8B-B14F-4D97-AF65-F5344CB8AC3E}">
        <p14:creationId xmlns:p14="http://schemas.microsoft.com/office/powerpoint/2010/main" val="17275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4862BC6-EFD6-3250-32E8-CC9E8DA7D7F3}"/>
              </a:ext>
            </a:extLst>
          </p:cNvPr>
          <p:cNvSpPr txBox="1"/>
          <p:nvPr/>
        </p:nvSpPr>
        <p:spPr>
          <a:xfrm>
            <a:off x="4908263" y="584036"/>
            <a:ext cx="672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）一开始初始化所有人的所属集合（下称父节点）为自己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5D837F-AA1D-AAED-DEE8-4908DCE898A0}"/>
              </a:ext>
            </a:extLst>
          </p:cNvPr>
          <p:cNvSpPr txBox="1"/>
          <p:nvPr/>
        </p:nvSpPr>
        <p:spPr>
          <a:xfrm>
            <a:off x="5026249" y="4054504"/>
            <a:ext cx="62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）现在遍历到</a:t>
            </a:r>
            <a:r>
              <a:rPr lang="en-US" altLang="zh-CN" dirty="0"/>
              <a:t>4-8</a:t>
            </a:r>
            <a:r>
              <a:rPr lang="zh-CN" altLang="en-US" dirty="0"/>
              <a:t>这条边，</a:t>
            </a:r>
            <a:r>
              <a:rPr lang="en-US" altLang="zh-CN" dirty="0"/>
              <a:t>v1 = 4</a:t>
            </a:r>
            <a:r>
              <a:rPr lang="zh-CN" altLang="en-US" dirty="0"/>
              <a:t>的</a:t>
            </a:r>
            <a:r>
              <a:rPr lang="en-US" altLang="zh-CN" dirty="0"/>
              <a:t>f1 = 4</a:t>
            </a:r>
            <a:r>
              <a:rPr lang="zh-CN" altLang="en-US" dirty="0"/>
              <a:t>，</a:t>
            </a:r>
            <a:r>
              <a:rPr lang="en-US" altLang="zh-CN" dirty="0"/>
              <a:t>v2 = 8</a:t>
            </a:r>
            <a:r>
              <a:rPr lang="zh-CN" altLang="en-US" dirty="0"/>
              <a:t>的</a:t>
            </a:r>
            <a:r>
              <a:rPr lang="en-US" altLang="zh-CN" dirty="0"/>
              <a:t>f2 = 8</a:t>
            </a:r>
            <a:r>
              <a:rPr lang="zh-CN" altLang="en-US" dirty="0"/>
              <a:t>，现在</a:t>
            </a:r>
            <a:r>
              <a:rPr lang="en-US" altLang="zh-CN" dirty="0"/>
              <a:t>f1 !=</a:t>
            </a:r>
            <a:r>
              <a:rPr lang="zh-CN" altLang="en-US" dirty="0"/>
              <a:t> </a:t>
            </a:r>
            <a:r>
              <a:rPr lang="en-US" altLang="zh-CN" dirty="0"/>
              <a:t>f2</a:t>
            </a:r>
            <a:r>
              <a:rPr lang="zh-CN" altLang="en-US" dirty="0"/>
              <a:t>，所以现在合并两个集合，则</a:t>
            </a:r>
            <a:r>
              <a:rPr lang="en-US" altLang="zh-CN" dirty="0"/>
              <a:t>father[v2] = f1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CE5A51-A6C1-E8F6-5EF1-C81BF248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7" y="67645"/>
            <a:ext cx="3994170" cy="24126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0DD491-FA76-6BC3-AFCC-7AE6C558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7" y="3040361"/>
            <a:ext cx="4350384" cy="26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C345CE-1328-B67E-6473-9C0673EDC6D3}"/>
              </a:ext>
            </a:extLst>
          </p:cNvPr>
          <p:cNvSpPr txBox="1"/>
          <p:nvPr/>
        </p:nvSpPr>
        <p:spPr>
          <a:xfrm>
            <a:off x="5344814" y="1063675"/>
            <a:ext cx="62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）现在遍历到</a:t>
            </a:r>
            <a:r>
              <a:rPr lang="en-US" altLang="zh-CN" dirty="0"/>
              <a:t>8-9</a:t>
            </a:r>
            <a:r>
              <a:rPr lang="zh-CN" altLang="en-US" dirty="0"/>
              <a:t>这条边，</a:t>
            </a:r>
            <a:r>
              <a:rPr lang="en-US" altLang="zh-CN" dirty="0"/>
              <a:t>v1 = 8</a:t>
            </a:r>
            <a:r>
              <a:rPr lang="zh-CN" altLang="en-US" dirty="0"/>
              <a:t>的</a:t>
            </a:r>
            <a:r>
              <a:rPr lang="en-US" altLang="zh-CN" dirty="0"/>
              <a:t>f1 = 4</a:t>
            </a:r>
            <a:r>
              <a:rPr lang="zh-CN" altLang="en-US" dirty="0"/>
              <a:t>，</a:t>
            </a:r>
            <a:r>
              <a:rPr lang="en-US" altLang="zh-CN" dirty="0"/>
              <a:t>v2 = 9</a:t>
            </a:r>
            <a:r>
              <a:rPr lang="zh-CN" altLang="en-US" dirty="0"/>
              <a:t>的</a:t>
            </a:r>
            <a:r>
              <a:rPr lang="en-US" altLang="zh-CN" dirty="0"/>
              <a:t>f2 = 9</a:t>
            </a:r>
            <a:r>
              <a:rPr lang="zh-CN" altLang="en-US" dirty="0"/>
              <a:t>，现在</a:t>
            </a:r>
            <a:r>
              <a:rPr lang="en-US" altLang="zh-CN" dirty="0"/>
              <a:t>f1 !=</a:t>
            </a:r>
            <a:r>
              <a:rPr lang="zh-CN" altLang="en-US" dirty="0"/>
              <a:t> </a:t>
            </a:r>
            <a:r>
              <a:rPr lang="en-US" altLang="zh-CN" dirty="0"/>
              <a:t>f2</a:t>
            </a:r>
            <a:r>
              <a:rPr lang="zh-CN" altLang="en-US" dirty="0"/>
              <a:t>，所以现在合并两个集合，则</a:t>
            </a:r>
            <a:r>
              <a:rPr lang="en-US" altLang="zh-CN" dirty="0"/>
              <a:t>father[v2] = f1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2F166B-B594-322F-F455-88D5C48E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3" y="283169"/>
            <a:ext cx="4168032" cy="26219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2B6F8-E797-92C0-A58B-3BC3260F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5" y="3303638"/>
            <a:ext cx="4218404" cy="24645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D3B81E-F297-6B12-627B-A051606AFB1D}"/>
              </a:ext>
            </a:extLst>
          </p:cNvPr>
          <p:cNvSpPr txBox="1"/>
          <p:nvPr/>
        </p:nvSpPr>
        <p:spPr>
          <a:xfrm>
            <a:off x="5190447" y="4212731"/>
            <a:ext cx="62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）现在遍历到</a:t>
            </a:r>
            <a:r>
              <a:rPr lang="en-US" altLang="zh-CN" dirty="0"/>
              <a:t>4-9</a:t>
            </a:r>
            <a:r>
              <a:rPr lang="zh-CN" altLang="en-US" dirty="0"/>
              <a:t>这条边，</a:t>
            </a:r>
            <a:r>
              <a:rPr lang="en-US" altLang="zh-CN" dirty="0"/>
              <a:t>v1 = 4</a:t>
            </a:r>
            <a:r>
              <a:rPr lang="zh-CN" altLang="en-US" dirty="0"/>
              <a:t>的</a:t>
            </a:r>
            <a:r>
              <a:rPr lang="en-US" altLang="zh-CN" dirty="0"/>
              <a:t>f1 = 4</a:t>
            </a:r>
            <a:r>
              <a:rPr lang="zh-CN" altLang="en-US" dirty="0"/>
              <a:t>，</a:t>
            </a:r>
            <a:r>
              <a:rPr lang="en-US" altLang="zh-CN" dirty="0"/>
              <a:t>v2 = 9</a:t>
            </a:r>
            <a:r>
              <a:rPr lang="zh-CN" altLang="en-US" dirty="0"/>
              <a:t>的</a:t>
            </a:r>
            <a:r>
              <a:rPr lang="en-US" altLang="zh-CN" dirty="0"/>
              <a:t>f2 = 4</a:t>
            </a:r>
            <a:r>
              <a:rPr lang="zh-CN" altLang="en-US" dirty="0"/>
              <a:t>，现在</a:t>
            </a:r>
            <a:r>
              <a:rPr lang="en-US" altLang="zh-CN" dirty="0"/>
              <a:t>f1 = f2,</a:t>
            </a:r>
            <a:r>
              <a:rPr lang="zh-CN" altLang="en-US" dirty="0"/>
              <a:t>则现在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两个点处在同一个集合中，不用合并。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68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620A-947E-7E62-C06D-7965E08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路径压缩：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060121D-6FD9-7DBB-B78C-BB0B0FDE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1796" y="2389238"/>
            <a:ext cx="7767172" cy="26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0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5D405-6CA5-01D0-C537-085D5151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293096-5942-9DE3-482F-E135B2DC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235"/>
            <a:ext cx="4933950" cy="318135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41FA26-3F54-CAC7-3BF4-7F858F453713}"/>
              </a:ext>
            </a:extLst>
          </p:cNvPr>
          <p:cNvSpPr txBox="1"/>
          <p:nvPr/>
        </p:nvSpPr>
        <p:spPr>
          <a:xfrm>
            <a:off x="6807855" y="1179871"/>
            <a:ext cx="388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复杂度分析：</a:t>
            </a:r>
            <a:endParaRPr lang="en-US" altLang="zh-CN" dirty="0"/>
          </a:p>
          <a:p>
            <a:r>
              <a:rPr lang="en-US" altLang="zh-CN" dirty="0"/>
              <a:t>  n </a:t>
            </a:r>
            <a:r>
              <a:rPr lang="zh-CN" altLang="en-US" dirty="0"/>
              <a:t>为点数 </a:t>
            </a:r>
            <a:r>
              <a:rPr lang="en-US" altLang="zh-CN" dirty="0"/>
              <a:t>e </a:t>
            </a:r>
            <a:r>
              <a:rPr lang="zh-CN" altLang="en-US" dirty="0"/>
              <a:t>为边数</a:t>
            </a:r>
            <a:endParaRPr lang="en-US" altLang="zh-CN" dirty="0"/>
          </a:p>
          <a:p>
            <a:r>
              <a:rPr lang="zh-CN" altLang="en-US" dirty="0"/>
              <a:t>穷举删除边需要</a:t>
            </a:r>
            <a:r>
              <a:rPr lang="en-US" altLang="zh-CN" dirty="0"/>
              <a:t>e</a:t>
            </a:r>
            <a:r>
              <a:rPr lang="zh-CN" altLang="en-US" dirty="0"/>
              <a:t>次，每次删除都要用并查集判断连通分支数量，时间复杂度为</a:t>
            </a:r>
            <a:r>
              <a:rPr lang="en-US" altLang="zh-CN" dirty="0"/>
              <a:t>O(e),</a:t>
            </a:r>
            <a:r>
              <a:rPr lang="zh-CN" altLang="en-US" dirty="0"/>
              <a:t>则一共需要</a:t>
            </a:r>
            <a:r>
              <a:rPr lang="en-US" altLang="zh-CN" dirty="0"/>
              <a:t>O(e^2)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9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1323</Words>
  <Application>Microsoft Office PowerPoint</Application>
  <PresentationFormat>宽屏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Office 主题​​</vt:lpstr>
      <vt:lpstr>实验5 桥</vt:lpstr>
      <vt:lpstr>1.基准法</vt:lpstr>
      <vt:lpstr>PowerPoint 演示文稿</vt:lpstr>
      <vt:lpstr>伪代码：</vt:lpstr>
      <vt:lpstr>2.基准法+并查集</vt:lpstr>
      <vt:lpstr>PowerPoint 演示文稿</vt:lpstr>
      <vt:lpstr>PowerPoint 演示文稿</vt:lpstr>
      <vt:lpstr>路径压缩：</vt:lpstr>
      <vt:lpstr>伪代码：</vt:lpstr>
      <vt:lpstr>路径压缩伪代码：</vt:lpstr>
      <vt:lpstr>3.基准法+生成树法</vt:lpstr>
      <vt:lpstr>PowerPoint 演示文稿</vt:lpstr>
      <vt:lpstr>伪代码：</vt:lpstr>
      <vt:lpstr>4.LCA求环边求桥</vt:lpstr>
      <vt:lpstr>4.LCA求环边求桥</vt:lpstr>
      <vt:lpstr>4.LCA求环边求桥</vt:lpstr>
      <vt:lpstr>具体实现方法：</vt:lpstr>
      <vt:lpstr>伪代码：</vt:lpstr>
      <vt:lpstr>时间效率分析</vt:lpstr>
      <vt:lpstr>时间效率分析</vt:lpstr>
      <vt:lpstr>时间效率分析</vt:lpstr>
      <vt:lpstr>总结：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实验5 桥</dc:title>
  <dc:creator>honglie</dc:creator>
  <cp:lastModifiedBy>honglie</cp:lastModifiedBy>
  <cp:revision>3</cp:revision>
  <dcterms:created xsi:type="dcterms:W3CDTF">2022-05-26T12:24:29Z</dcterms:created>
  <dcterms:modified xsi:type="dcterms:W3CDTF">2022-05-27T00:39:22Z</dcterms:modified>
</cp:coreProperties>
</file>