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756" r:id="rId3"/>
    <p:sldId id="2770" r:id="rId5"/>
    <p:sldId id="2720" r:id="rId6"/>
    <p:sldId id="2773" r:id="rId7"/>
    <p:sldId id="2774" r:id="rId8"/>
    <p:sldId id="2775" r:id="rId9"/>
    <p:sldId id="2776" r:id="rId10"/>
    <p:sldId id="2777" r:id="rId11"/>
    <p:sldId id="2778" r:id="rId12"/>
    <p:sldId id="2782" r:id="rId13"/>
    <p:sldId id="2779" r:id="rId14"/>
    <p:sldId id="2780" r:id="rId15"/>
    <p:sldId id="2781" r:id="rId16"/>
    <p:sldId id="2783" r:id="rId17"/>
    <p:sldId id="2784" r:id="rId18"/>
    <p:sldId id="2785" r:id="rId19"/>
    <p:sldId id="2760" r:id="rId20"/>
  </p:sldIdLst>
  <p:sldSz cx="12858750" cy="7232650"/>
  <p:notesSz cx="6858000" cy="9144000"/>
  <p:custDataLst>
    <p:tags r:id="rId24"/>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A244"/>
    <a:srgbClr val="298EC0"/>
    <a:srgbClr val="B61922"/>
    <a:srgbClr val="AE002B"/>
    <a:srgbClr val="FBFBFB"/>
    <a:srgbClr val="EEE5E7"/>
    <a:srgbClr val="009882"/>
    <a:srgbClr val="1C1C1C"/>
    <a:srgbClr val="6E6E6E"/>
    <a:srgbClr val="DD62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30" autoAdjust="0"/>
    <p:restoredTop sz="95226" autoAdjust="0"/>
  </p:normalViewPr>
  <p:slideViewPr>
    <p:cSldViewPr>
      <p:cViewPr varScale="1">
        <p:scale>
          <a:sx n="75" d="100"/>
          <a:sy n="75" d="100"/>
        </p:scale>
        <p:origin x="352" y="56"/>
      </p:cViewPr>
      <p:guideLst>
        <p:guide orient="horz" pos="345"/>
        <p:guide pos="4089"/>
        <p:guide pos="558"/>
        <p:guide orient="horz" pos="4214"/>
        <p:guide pos="7564"/>
        <p:guide pos="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Workbook5.xlsx"/></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Workbook6.xlsx"/></Relationships>
</file>

<file path=ppt/charts/_rels/chart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package" Target="../embeddings/Workbook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zh-CN" sz="213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p>
      </c:txPr>
    </c:title>
    <c:autoTitleDeleted val="0"/>
    <c:plotArea>
      <c:layout/>
      <c:scatterChart>
        <c:scatterStyle val="smoothMarker"/>
        <c:varyColors val="0"/>
        <c:ser>
          <c:idx val="0"/>
          <c:order val="0"/>
          <c:tx>
            <c:strRef>
              <c:f>Sheet1!$B$1</c:f>
              <c:strCache>
                <c:ptCount val="1"/>
                <c:pt idx="0">
                  <c:v>运行时间/ms</c:v>
                </c:pt>
              </c:strCache>
            </c:strRef>
          </c:tx>
          <c:spPr>
            <a:ln w="19050" cap="rnd">
              <a:solidFill>
                <a:srgbClr val="00B0F0"/>
              </a:solidFill>
              <a:round/>
            </a:ln>
            <a:effectLst>
              <a:outerShdw blurRad="57150" dist="19050" dir="5400000" algn="ctr" rotWithShape="0">
                <a:srgbClr val="000000">
                  <a:alpha val="63000"/>
                </a:srgbClr>
              </a:outerShdw>
            </a:effectLst>
          </c:spPr>
          <c:marker>
            <c:symbol val="circle"/>
            <c:size val="6"/>
            <c:spPr>
              <a:solidFill>
                <a:srgbClr val="FF0000"/>
              </a:solidFill>
              <a:ln w="19050" cap="rnd">
                <a:solidFill>
                  <a:srgbClr val="00B0F0"/>
                </a:solidFill>
                <a:round/>
              </a:ln>
              <a:effectLst>
                <a:outerShdw blurRad="57150" dist="19050" dir="5400000" algn="ctr" rotWithShape="0">
                  <a:srgbClr val="000000">
                    <a:alpha val="63000"/>
                  </a:srgbClr>
                </a:outerShdw>
              </a:effectLst>
            </c:spPr>
          </c:marker>
          <c:dLbls>
            <c:delete val="1"/>
          </c:dLbls>
          <c:xVal>
            <c:numRef>
              <c:f>Sheet1!$A$2:$A$7</c:f>
              <c:numCache>
                <c:formatCode>General</c:formatCode>
                <c:ptCount val="6"/>
                <c:pt idx="0">
                  <c:v>0</c:v>
                </c:pt>
                <c:pt idx="1">
                  <c:v>5</c:v>
                </c:pt>
                <c:pt idx="2">
                  <c:v>10</c:v>
                </c:pt>
                <c:pt idx="3">
                  <c:v>15</c:v>
                </c:pt>
                <c:pt idx="4">
                  <c:v>20</c:v>
                </c:pt>
                <c:pt idx="5">
                  <c:v>25</c:v>
                </c:pt>
              </c:numCache>
            </c:numRef>
          </c:xVal>
          <c:yVal>
            <c:numRef>
              <c:f>Sheet1!$B$2:$B$7</c:f>
              <c:numCache>
                <c:formatCode>General</c:formatCode>
                <c:ptCount val="6"/>
                <c:pt idx="0">
                  <c:v>0</c:v>
                </c:pt>
                <c:pt idx="1">
                  <c:v>95.9</c:v>
                </c:pt>
                <c:pt idx="2">
                  <c:v>191.07</c:v>
                </c:pt>
                <c:pt idx="3">
                  <c:v>254.952</c:v>
                </c:pt>
                <c:pt idx="4">
                  <c:v>404</c:v>
                </c:pt>
                <c:pt idx="5">
                  <c:v>700</c:v>
                </c:pt>
              </c:numCache>
            </c:numRef>
          </c:yVal>
          <c:smooth val="1"/>
        </c:ser>
        <c:dLbls>
          <c:showLegendKey val="0"/>
          <c:showVal val="0"/>
          <c:showCatName val="0"/>
          <c:showSerName val="0"/>
          <c:showPercent val="0"/>
          <c:showBubbleSize val="0"/>
        </c:dLbls>
        <c:axId val="225565407"/>
        <c:axId val="225565823"/>
      </c:scatterChart>
      <c:valAx>
        <c:axId val="225565407"/>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lang="zh-CN" sz="1195" b="0" i="0" u="none" strike="noStrike" kern="1200" baseline="0">
                <a:solidFill>
                  <a:schemeClr val="lt1">
                    <a:lumMod val="75000"/>
                  </a:schemeClr>
                </a:solidFill>
                <a:latin typeface="+mn-lt"/>
                <a:ea typeface="+mn-ea"/>
                <a:cs typeface="+mn-cs"/>
              </a:defRPr>
            </a:pPr>
          </a:p>
        </c:txPr>
        <c:crossAx val="225565823"/>
        <c:crosses val="autoZero"/>
        <c:crossBetween val="midCat"/>
      </c:valAx>
      <c:valAx>
        <c:axId val="22556582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lang="zh-CN" sz="1195" b="0" i="0" u="none" strike="noStrike" kern="1200" baseline="0">
                <a:solidFill>
                  <a:schemeClr val="lt1">
                    <a:lumMod val="75000"/>
                  </a:schemeClr>
                </a:solidFill>
                <a:latin typeface="+mn-lt"/>
                <a:ea typeface="+mn-ea"/>
                <a:cs typeface="+mn-cs"/>
              </a:defRPr>
            </a:pPr>
          </a:p>
        </c:txPr>
        <c:crossAx val="225565407"/>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zh-CN" sz="213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p>
      </c:txPr>
    </c:title>
    <c:autoTitleDeleted val="0"/>
    <c:plotArea>
      <c:layout/>
      <c:scatterChart>
        <c:scatterStyle val="smoothMarker"/>
        <c:varyColors val="0"/>
        <c:ser>
          <c:idx val="0"/>
          <c:order val="0"/>
          <c:tx>
            <c:strRef>
              <c:f>Sheet1!$B$1</c:f>
              <c:strCache>
                <c:ptCount val="1"/>
                <c:pt idx="0">
                  <c:v>运行时间/ms</c:v>
                </c:pt>
              </c:strCache>
            </c:strRef>
          </c:tx>
          <c:spPr>
            <a:ln w="19050" cap="rnd">
              <a:solidFill>
                <a:schemeClr val="accent1"/>
              </a:solidFill>
              <a:round/>
            </a:ln>
            <a:effectLst>
              <a:outerShdw blurRad="57150" dist="19050" dir="5400000" algn="ctr" rotWithShape="0">
                <a:srgbClr val="000000">
                  <a:alpha val="63000"/>
                </a:srgbClr>
              </a:outerShdw>
            </a:effectLst>
          </c:spPr>
          <c:marker>
            <c:symbol val="circle"/>
            <c:size val="6"/>
            <c:spPr>
              <a:solidFill>
                <a:srgbClr val="FF0000"/>
              </a:solidFill>
              <a:ln w="19050" cap="rnd">
                <a:solidFill>
                  <a:schemeClr val="accent1"/>
                </a:solidFill>
                <a:round/>
              </a:ln>
              <a:effectLst>
                <a:outerShdw blurRad="57150" dist="19050" dir="5400000" algn="ctr" rotWithShape="0">
                  <a:srgbClr val="000000">
                    <a:alpha val="63000"/>
                  </a:srgbClr>
                </a:outerShdw>
              </a:effectLst>
            </c:spPr>
          </c:marker>
          <c:dLbls>
            <c:delete val="1"/>
          </c:dLbls>
          <c:xVal>
            <c:numRef>
              <c:f>Sheet1!$A$2:$A$7</c:f>
              <c:numCache>
                <c:formatCode>General</c:formatCode>
                <c:ptCount val="6"/>
                <c:pt idx="0">
                  <c:v>0</c:v>
                </c:pt>
                <c:pt idx="1">
                  <c:v>5</c:v>
                </c:pt>
                <c:pt idx="2">
                  <c:v>10</c:v>
                </c:pt>
                <c:pt idx="3">
                  <c:v>15</c:v>
                </c:pt>
                <c:pt idx="4">
                  <c:v>20</c:v>
                </c:pt>
                <c:pt idx="5">
                  <c:v>25</c:v>
                </c:pt>
              </c:numCache>
            </c:numRef>
          </c:xVal>
          <c:yVal>
            <c:numRef>
              <c:f>Sheet1!$B$2:$B$7</c:f>
              <c:numCache>
                <c:formatCode>General</c:formatCode>
                <c:ptCount val="6"/>
                <c:pt idx="0">
                  <c:v>0</c:v>
                </c:pt>
                <c:pt idx="1">
                  <c:v>425.6</c:v>
                </c:pt>
                <c:pt idx="2">
                  <c:v>841.904</c:v>
                </c:pt>
                <c:pt idx="3">
                  <c:v>1319.51</c:v>
                </c:pt>
                <c:pt idx="4">
                  <c:v>1726.21</c:v>
                </c:pt>
                <c:pt idx="5">
                  <c:v>2139.51</c:v>
                </c:pt>
              </c:numCache>
            </c:numRef>
          </c:yVal>
          <c:smooth val="1"/>
        </c:ser>
        <c:dLbls>
          <c:showLegendKey val="0"/>
          <c:showVal val="0"/>
          <c:showCatName val="0"/>
          <c:showSerName val="0"/>
          <c:showPercent val="0"/>
          <c:showBubbleSize val="0"/>
        </c:dLbls>
        <c:axId val="35143039"/>
        <c:axId val="35139711"/>
      </c:scatterChart>
      <c:valAx>
        <c:axId val="35143039"/>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lang="zh-CN" sz="1195" b="0" i="0" u="none" strike="noStrike" kern="1200" baseline="0">
                <a:solidFill>
                  <a:schemeClr val="lt1">
                    <a:lumMod val="75000"/>
                  </a:schemeClr>
                </a:solidFill>
                <a:latin typeface="+mn-lt"/>
                <a:ea typeface="+mn-ea"/>
                <a:cs typeface="+mn-cs"/>
              </a:defRPr>
            </a:pPr>
          </a:p>
        </c:txPr>
        <c:crossAx val="35139711"/>
        <c:crosses val="autoZero"/>
        <c:crossBetween val="midCat"/>
      </c:valAx>
      <c:valAx>
        <c:axId val="3513971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lang="zh-CN" sz="1195" b="0" i="0" u="none" strike="noStrike" kern="1200" baseline="0">
                <a:solidFill>
                  <a:schemeClr val="lt1">
                    <a:lumMod val="75000"/>
                  </a:schemeClr>
                </a:solidFill>
                <a:latin typeface="+mn-lt"/>
                <a:ea typeface="+mn-ea"/>
                <a:cs typeface="+mn-cs"/>
              </a:defRPr>
            </a:pPr>
          </a:p>
        </c:txPr>
        <c:crossAx val="35143039"/>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zh-CN" sz="213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p>
      </c:txPr>
    </c:title>
    <c:autoTitleDeleted val="0"/>
    <c:plotArea>
      <c:layout/>
      <c:scatterChart>
        <c:scatterStyle val="smoothMarker"/>
        <c:varyColors val="0"/>
        <c:ser>
          <c:idx val="0"/>
          <c:order val="0"/>
          <c:tx>
            <c:strRef>
              <c:f>Sheet1!$B$1</c:f>
              <c:strCache>
                <c:ptCount val="1"/>
                <c:pt idx="0">
                  <c:v>运行时间\ms</c:v>
                </c:pt>
              </c:strCache>
            </c:strRef>
          </c:tx>
          <c:spPr>
            <a:ln w="19050" cap="rnd">
              <a:solidFill>
                <a:srgbClr val="00B0F0"/>
              </a:solidFill>
              <a:round/>
            </a:ln>
            <a:effectLst>
              <a:outerShdw blurRad="57150" dist="19050" dir="5400000" algn="ctr" rotWithShape="0">
                <a:srgbClr val="000000">
                  <a:alpha val="63000"/>
                </a:srgbClr>
              </a:outerShdw>
            </a:effectLst>
          </c:spPr>
          <c:marker>
            <c:symbol val="circle"/>
            <c:size val="6"/>
            <c:spPr>
              <a:solidFill>
                <a:srgbClr val="FF0000"/>
              </a:solidFill>
              <a:ln w="19050" cap="rnd">
                <a:solidFill>
                  <a:srgbClr val="00B0F0"/>
                </a:solidFill>
                <a:round/>
              </a:ln>
              <a:effectLst>
                <a:outerShdw blurRad="57150" dist="19050" dir="5400000" algn="ctr" rotWithShape="0">
                  <a:srgbClr val="000000">
                    <a:alpha val="63000"/>
                  </a:srgbClr>
                </a:outerShdw>
              </a:effectLst>
            </c:spPr>
          </c:marker>
          <c:dLbls>
            <c:delete val="1"/>
          </c:dLbls>
          <c:xVal>
            <c:numRef>
              <c:f>Sheet1!$A$2:$A$7</c:f>
              <c:numCache>
                <c:formatCode>General</c:formatCode>
                <c:ptCount val="6"/>
                <c:pt idx="1">
                  <c:v>5</c:v>
                </c:pt>
                <c:pt idx="2">
                  <c:v>10</c:v>
                </c:pt>
                <c:pt idx="3">
                  <c:v>15</c:v>
                </c:pt>
                <c:pt idx="4">
                  <c:v>20</c:v>
                </c:pt>
                <c:pt idx="5">
                  <c:v>25</c:v>
                </c:pt>
              </c:numCache>
            </c:numRef>
          </c:xVal>
          <c:yVal>
            <c:numRef>
              <c:f>Sheet1!$B$2:$B$7</c:f>
              <c:numCache>
                <c:formatCode>General</c:formatCode>
                <c:ptCount val="6"/>
                <c:pt idx="1">
                  <c:v>2.6641</c:v>
                </c:pt>
                <c:pt idx="2">
                  <c:v>2.8199</c:v>
                </c:pt>
                <c:pt idx="3">
                  <c:v>2.9423</c:v>
                </c:pt>
                <c:pt idx="4">
                  <c:v>3.0874</c:v>
                </c:pt>
                <c:pt idx="5">
                  <c:v>3.1665</c:v>
                </c:pt>
              </c:numCache>
            </c:numRef>
          </c:yVal>
          <c:smooth val="1"/>
        </c:ser>
        <c:dLbls>
          <c:showLegendKey val="0"/>
          <c:showVal val="0"/>
          <c:showCatName val="0"/>
          <c:showSerName val="0"/>
          <c:showPercent val="0"/>
          <c:showBubbleSize val="0"/>
        </c:dLbls>
        <c:axId val="817340607"/>
        <c:axId val="817341023"/>
      </c:scatterChart>
      <c:valAx>
        <c:axId val="817340607"/>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lang="zh-CN" sz="1195" b="0" i="0" u="none" strike="noStrike" kern="1200" baseline="0">
                <a:solidFill>
                  <a:schemeClr val="lt1">
                    <a:lumMod val="75000"/>
                  </a:schemeClr>
                </a:solidFill>
                <a:latin typeface="+mn-lt"/>
                <a:ea typeface="+mn-ea"/>
                <a:cs typeface="+mn-cs"/>
              </a:defRPr>
            </a:pPr>
          </a:p>
        </c:txPr>
        <c:crossAx val="817341023"/>
        <c:crosses val="autoZero"/>
        <c:crossBetween val="midCat"/>
      </c:valAx>
      <c:valAx>
        <c:axId val="81734102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lang="zh-CN" sz="1195" b="0" i="0" u="none" strike="noStrike" kern="1200" baseline="0">
                <a:solidFill>
                  <a:schemeClr val="lt1">
                    <a:lumMod val="75000"/>
                  </a:schemeClr>
                </a:solidFill>
                <a:latin typeface="+mn-lt"/>
                <a:ea typeface="+mn-ea"/>
                <a:cs typeface="+mn-cs"/>
              </a:defRPr>
            </a:pPr>
          </a:p>
        </c:txPr>
        <c:crossAx val="817340607"/>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954303199488007"/>
          <c:y val="0.0376877403101366"/>
          <c:w val="0.8482930691582"/>
          <c:h val="0.874928002194219"/>
        </c:manualLayout>
      </c:layout>
      <c:scatterChart>
        <c:scatterStyle val="smoothMarker"/>
        <c:varyColors val="0"/>
        <c:ser>
          <c:idx val="0"/>
          <c:order val="0"/>
          <c:tx>
            <c:strRef>
              <c:f>Sheet1!$B$1</c:f>
              <c:strCache>
                <c:ptCount val="1"/>
                <c:pt idx="0">
                  <c:v>FF</c:v>
                </c:pt>
              </c:strCache>
            </c:strRef>
          </c:tx>
          <c:spPr>
            <a:ln w="9525" cap="rnd">
              <a:solidFill>
                <a:srgbClr val="00B0F0"/>
              </a:solidFill>
              <a:round/>
            </a:ln>
            <a:effectLst>
              <a:outerShdw blurRad="57150" dist="19050" dir="5400000" algn="ctr" rotWithShape="0">
                <a:srgbClr val="000000">
                  <a:alpha val="63000"/>
                </a:srgbClr>
              </a:outerShdw>
            </a:effectLst>
          </c:spPr>
          <c:marker>
            <c:symbol val="circle"/>
            <c:size val="6"/>
            <c:spPr>
              <a:solidFill>
                <a:srgbClr val="FF0000"/>
              </a:solidFill>
              <a:ln w="9525" cap="rnd">
                <a:solidFill>
                  <a:srgbClr val="00B0F0"/>
                </a:solidFill>
                <a:round/>
              </a:ln>
              <a:effectLst>
                <a:outerShdw blurRad="57150" dist="19050" dir="5400000" algn="ctr" rotWithShape="0">
                  <a:srgbClr val="000000">
                    <a:alpha val="63000"/>
                  </a:srgbClr>
                </a:outerShdw>
              </a:effectLst>
            </c:spPr>
          </c:marker>
          <c:dLbls>
            <c:delete val="1"/>
          </c:dLbls>
          <c:xVal>
            <c:numRef>
              <c:f>Sheet1!$A$2:$A$7</c:f>
              <c:numCache>
                <c:formatCode>General</c:formatCode>
                <c:ptCount val="6"/>
                <c:pt idx="0">
                  <c:v>0</c:v>
                </c:pt>
                <c:pt idx="1">
                  <c:v>5</c:v>
                </c:pt>
                <c:pt idx="2">
                  <c:v>10</c:v>
                </c:pt>
                <c:pt idx="3">
                  <c:v>15</c:v>
                </c:pt>
                <c:pt idx="4">
                  <c:v>20</c:v>
                </c:pt>
                <c:pt idx="5">
                  <c:v>25</c:v>
                </c:pt>
              </c:numCache>
            </c:numRef>
          </c:xVal>
          <c:yVal>
            <c:numRef>
              <c:f>Sheet1!$B$2:$B$7</c:f>
              <c:numCache>
                <c:formatCode>General</c:formatCode>
                <c:ptCount val="6"/>
                <c:pt idx="0">
                  <c:v>0</c:v>
                </c:pt>
                <c:pt idx="1">
                  <c:v>95.9164</c:v>
                </c:pt>
                <c:pt idx="2">
                  <c:v>191.07</c:v>
                </c:pt>
                <c:pt idx="3">
                  <c:v>254.952</c:v>
                </c:pt>
                <c:pt idx="4">
                  <c:v>404.618</c:v>
                </c:pt>
                <c:pt idx="5">
                  <c:v>700</c:v>
                </c:pt>
              </c:numCache>
            </c:numRef>
          </c:yVal>
          <c:smooth val="1"/>
        </c:ser>
        <c:ser>
          <c:idx val="1"/>
          <c:order val="1"/>
          <c:tx>
            <c:strRef>
              <c:f>Sheet1!$C$1</c:f>
              <c:strCache>
                <c:ptCount val="1"/>
                <c:pt idx="0">
                  <c:v>EK</c:v>
                </c:pt>
              </c:strCache>
            </c:strRef>
          </c:tx>
          <c:spPr>
            <a:ln w="9525" cap="rnd">
              <a:solidFill>
                <a:srgbClr val="FF0000"/>
              </a:solidFill>
              <a:round/>
            </a:ln>
            <a:effectLst>
              <a:outerShdw blurRad="57150" dist="19050" dir="5400000" algn="ctr" rotWithShape="0">
                <a:srgbClr val="000000">
                  <a:alpha val="63000"/>
                </a:srgbClr>
              </a:outerShdw>
            </a:effectLst>
          </c:spPr>
          <c:marker>
            <c:symbol val="circle"/>
            <c:size val="6"/>
            <c:spPr>
              <a:solidFill>
                <a:srgbClr val="00B0F0"/>
              </a:solidFill>
              <a:ln w="9525" cap="rnd">
                <a:solidFill>
                  <a:srgbClr val="FF0000"/>
                </a:solidFill>
                <a:round/>
              </a:ln>
              <a:effectLst>
                <a:outerShdw blurRad="57150" dist="19050" dir="5400000" algn="ctr" rotWithShape="0">
                  <a:srgbClr val="000000">
                    <a:alpha val="63000"/>
                  </a:srgbClr>
                </a:outerShdw>
              </a:effectLst>
            </c:spPr>
          </c:marker>
          <c:dLbls>
            <c:delete val="1"/>
          </c:dLbls>
          <c:xVal>
            <c:numRef>
              <c:f>Sheet1!$A$2:$A$7</c:f>
              <c:numCache>
                <c:formatCode>General</c:formatCode>
                <c:ptCount val="6"/>
                <c:pt idx="0">
                  <c:v>0</c:v>
                </c:pt>
                <c:pt idx="1">
                  <c:v>5</c:v>
                </c:pt>
                <c:pt idx="2">
                  <c:v>10</c:v>
                </c:pt>
                <c:pt idx="3">
                  <c:v>15</c:v>
                </c:pt>
                <c:pt idx="4">
                  <c:v>20</c:v>
                </c:pt>
                <c:pt idx="5">
                  <c:v>25</c:v>
                </c:pt>
              </c:numCache>
            </c:numRef>
          </c:xVal>
          <c:yVal>
            <c:numRef>
              <c:f>Sheet1!$C$2:$C$7</c:f>
              <c:numCache>
                <c:formatCode>General</c:formatCode>
                <c:ptCount val="6"/>
                <c:pt idx="0">
                  <c:v>0</c:v>
                </c:pt>
                <c:pt idx="1">
                  <c:v>425.661</c:v>
                </c:pt>
                <c:pt idx="2">
                  <c:v>841.904</c:v>
                </c:pt>
                <c:pt idx="3">
                  <c:v>1319.51</c:v>
                </c:pt>
                <c:pt idx="4">
                  <c:v>1726.21</c:v>
                </c:pt>
                <c:pt idx="5">
                  <c:v>2139.51</c:v>
                </c:pt>
              </c:numCache>
            </c:numRef>
          </c:yVal>
          <c:smooth val="1"/>
        </c:ser>
        <c:ser>
          <c:idx val="2"/>
          <c:order val="2"/>
          <c:tx>
            <c:strRef>
              <c:f>Sheet1!$D$1</c:f>
              <c:strCache>
                <c:ptCount val="1"/>
                <c:pt idx="0">
                  <c:v>Dinic</c:v>
                </c:pt>
              </c:strCache>
            </c:strRef>
          </c:tx>
          <c:spPr>
            <a:ln w="9525" cap="rnd">
              <a:solidFill>
                <a:srgbClr val="26A244"/>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cap="rnd">
                <a:solidFill>
                  <a:srgbClr val="26A244"/>
                </a:solidFill>
                <a:round/>
              </a:ln>
              <a:effectLst>
                <a:outerShdw blurRad="57150" dist="19050" dir="5400000" algn="ctr" rotWithShape="0">
                  <a:srgbClr val="000000">
                    <a:alpha val="63000"/>
                  </a:srgbClr>
                </a:outerShdw>
              </a:effectLst>
            </c:spPr>
          </c:marker>
          <c:dLbls>
            <c:delete val="1"/>
          </c:dLbls>
          <c:xVal>
            <c:numRef>
              <c:f>Sheet1!$A$2:$A$7</c:f>
              <c:numCache>
                <c:formatCode>General</c:formatCode>
                <c:ptCount val="6"/>
                <c:pt idx="0">
                  <c:v>0</c:v>
                </c:pt>
                <c:pt idx="1">
                  <c:v>5</c:v>
                </c:pt>
                <c:pt idx="2">
                  <c:v>10</c:v>
                </c:pt>
                <c:pt idx="3">
                  <c:v>15</c:v>
                </c:pt>
                <c:pt idx="4">
                  <c:v>20</c:v>
                </c:pt>
                <c:pt idx="5">
                  <c:v>25</c:v>
                </c:pt>
              </c:numCache>
            </c:numRef>
          </c:xVal>
          <c:yVal>
            <c:numRef>
              <c:f>Sheet1!$D$2:$D$7</c:f>
              <c:numCache>
                <c:formatCode>General</c:formatCode>
                <c:ptCount val="6"/>
                <c:pt idx="0">
                  <c:v>0</c:v>
                </c:pt>
                <c:pt idx="1">
                  <c:v>2.6641</c:v>
                </c:pt>
                <c:pt idx="2">
                  <c:v>2.8199</c:v>
                </c:pt>
                <c:pt idx="3">
                  <c:v>2.9423</c:v>
                </c:pt>
                <c:pt idx="4">
                  <c:v>3.0874</c:v>
                </c:pt>
                <c:pt idx="5">
                  <c:v>3.1665</c:v>
                </c:pt>
              </c:numCache>
            </c:numRef>
          </c:yVal>
          <c:smooth val="1"/>
        </c:ser>
        <c:dLbls>
          <c:showLegendKey val="0"/>
          <c:showVal val="0"/>
          <c:showCatName val="0"/>
          <c:showSerName val="0"/>
          <c:showPercent val="0"/>
          <c:showBubbleSize val="0"/>
        </c:dLbls>
        <c:axId val="879741647"/>
        <c:axId val="879740399"/>
      </c:scatterChart>
      <c:valAx>
        <c:axId val="879741647"/>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lang="zh-CN" sz="1195" b="0" i="0" u="none" strike="noStrike" kern="1200" baseline="0">
                <a:solidFill>
                  <a:schemeClr val="lt1">
                    <a:lumMod val="75000"/>
                  </a:schemeClr>
                </a:solidFill>
                <a:latin typeface="+mn-lt"/>
                <a:ea typeface="+mn-ea"/>
                <a:cs typeface="+mn-cs"/>
              </a:defRPr>
            </a:pPr>
          </a:p>
        </c:txPr>
        <c:crossAx val="879740399"/>
        <c:crosses val="autoZero"/>
        <c:crossBetween val="midCat"/>
      </c:valAx>
      <c:valAx>
        <c:axId val="87974039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lang="zh-CN" sz="1195" b="0" i="0" u="none" strike="noStrike" kern="1200" baseline="0">
                <a:solidFill>
                  <a:schemeClr val="lt1">
                    <a:lumMod val="75000"/>
                  </a:schemeClr>
                </a:solidFill>
                <a:latin typeface="+mn-lt"/>
                <a:ea typeface="+mn-ea"/>
                <a:cs typeface="+mn-cs"/>
              </a:defRPr>
            </a:pPr>
          </a:p>
        </c:txPr>
        <c:crossAx val="879741647"/>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zh-CN"/>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910211365403844"/>
          <c:y val="0.0376877403101366"/>
          <c:w val="0.8482930691582"/>
          <c:h val="0.874928002194219"/>
        </c:manualLayout>
      </c:layout>
      <c:scatterChart>
        <c:scatterStyle val="smoothMarker"/>
        <c:varyColors val="0"/>
        <c:ser>
          <c:idx val="0"/>
          <c:order val="0"/>
          <c:tx>
            <c:strRef>
              <c:f>Sheet1!$B$1</c:f>
              <c:strCache>
                <c:ptCount val="1"/>
                <c:pt idx="0">
                  <c:v>FF</c:v>
                </c:pt>
              </c:strCache>
            </c:strRef>
          </c:tx>
          <c:spPr>
            <a:ln w="9525" cap="rnd">
              <a:solidFill>
                <a:srgbClr val="00B0F0"/>
              </a:solidFill>
              <a:round/>
            </a:ln>
            <a:effectLst>
              <a:outerShdw blurRad="57150" dist="19050" dir="5400000" algn="ctr" rotWithShape="0">
                <a:srgbClr val="000000">
                  <a:alpha val="63000"/>
                </a:srgbClr>
              </a:outerShdw>
            </a:effectLst>
          </c:spPr>
          <c:marker>
            <c:symbol val="circle"/>
            <c:size val="6"/>
            <c:spPr>
              <a:solidFill>
                <a:srgbClr val="FF0000"/>
              </a:solidFill>
              <a:ln w="9525" cap="rnd">
                <a:solidFill>
                  <a:srgbClr val="00B0F0"/>
                </a:solidFill>
                <a:round/>
              </a:ln>
              <a:effectLst>
                <a:outerShdw blurRad="57150" dist="19050" dir="5400000" algn="ctr" rotWithShape="0">
                  <a:srgbClr val="000000">
                    <a:alpha val="63000"/>
                  </a:srgbClr>
                </a:outerShdw>
              </a:effectLst>
            </c:spPr>
          </c:marker>
          <c:dLbls>
            <c:delete val="1"/>
          </c:dLbls>
          <c:xVal>
            <c:numRef>
              <c:f>Sheet1!$A$2:$A$7</c:f>
              <c:numCache>
                <c:formatCode>General</c:formatCode>
                <c:ptCount val="6"/>
                <c:pt idx="0">
                  <c:v>0</c:v>
                </c:pt>
                <c:pt idx="1">
                  <c:v>5</c:v>
                </c:pt>
                <c:pt idx="2">
                  <c:v>10</c:v>
                </c:pt>
                <c:pt idx="3">
                  <c:v>15</c:v>
                </c:pt>
                <c:pt idx="4">
                  <c:v>20</c:v>
                </c:pt>
                <c:pt idx="5">
                  <c:v>25</c:v>
                </c:pt>
              </c:numCache>
            </c:numRef>
          </c:xVal>
          <c:yVal>
            <c:numRef>
              <c:f>Sheet1!$B$2:$B$7</c:f>
              <c:numCache>
                <c:formatCode>General</c:formatCode>
                <c:ptCount val="6"/>
                <c:pt idx="0">
                  <c:v>0</c:v>
                </c:pt>
                <c:pt idx="1">
                  <c:v>302.394</c:v>
                </c:pt>
                <c:pt idx="2">
                  <c:v>561.167</c:v>
                </c:pt>
                <c:pt idx="3">
                  <c:v>322.15</c:v>
                </c:pt>
                <c:pt idx="4">
                  <c:v>217.274</c:v>
                </c:pt>
                <c:pt idx="5">
                  <c:v>198.764</c:v>
                </c:pt>
              </c:numCache>
            </c:numRef>
          </c:yVal>
          <c:smooth val="1"/>
        </c:ser>
        <c:ser>
          <c:idx val="1"/>
          <c:order val="1"/>
          <c:tx>
            <c:strRef>
              <c:f>Sheet1!$C$1</c:f>
              <c:strCache>
                <c:ptCount val="1"/>
                <c:pt idx="0">
                  <c:v>EK</c:v>
                </c:pt>
              </c:strCache>
            </c:strRef>
          </c:tx>
          <c:spPr>
            <a:ln w="9525" cap="rnd">
              <a:solidFill>
                <a:srgbClr val="FF0000"/>
              </a:solidFill>
              <a:round/>
            </a:ln>
            <a:effectLst>
              <a:outerShdw blurRad="57150" dist="19050" dir="5400000" algn="ctr" rotWithShape="0">
                <a:srgbClr val="000000">
                  <a:alpha val="63000"/>
                </a:srgbClr>
              </a:outerShdw>
            </a:effectLst>
          </c:spPr>
          <c:marker>
            <c:symbol val="circle"/>
            <c:size val="6"/>
            <c:spPr>
              <a:solidFill>
                <a:srgbClr val="00B0F0"/>
              </a:solidFill>
              <a:ln w="9525" cap="rnd">
                <a:solidFill>
                  <a:srgbClr val="FF0000"/>
                </a:solidFill>
                <a:round/>
              </a:ln>
              <a:effectLst>
                <a:outerShdw blurRad="57150" dist="19050" dir="5400000" algn="ctr" rotWithShape="0">
                  <a:srgbClr val="000000">
                    <a:alpha val="63000"/>
                  </a:srgbClr>
                </a:outerShdw>
              </a:effectLst>
            </c:spPr>
          </c:marker>
          <c:dLbls>
            <c:delete val="1"/>
          </c:dLbls>
          <c:xVal>
            <c:numRef>
              <c:f>Sheet1!$A$2:$A$7</c:f>
              <c:numCache>
                <c:formatCode>General</c:formatCode>
                <c:ptCount val="6"/>
                <c:pt idx="0">
                  <c:v>0</c:v>
                </c:pt>
                <c:pt idx="1">
                  <c:v>5</c:v>
                </c:pt>
                <c:pt idx="2">
                  <c:v>10</c:v>
                </c:pt>
                <c:pt idx="3">
                  <c:v>15</c:v>
                </c:pt>
                <c:pt idx="4">
                  <c:v>20</c:v>
                </c:pt>
                <c:pt idx="5">
                  <c:v>25</c:v>
                </c:pt>
              </c:numCache>
            </c:numRef>
          </c:xVal>
          <c:yVal>
            <c:numRef>
              <c:f>Sheet1!$C$2:$C$7</c:f>
              <c:numCache>
                <c:formatCode>General</c:formatCode>
                <c:ptCount val="6"/>
                <c:pt idx="0">
                  <c:v>0</c:v>
                </c:pt>
                <c:pt idx="1">
                  <c:v>652.661</c:v>
                </c:pt>
                <c:pt idx="2">
                  <c:v>1301</c:v>
                </c:pt>
                <c:pt idx="3">
                  <c:v>1282.38</c:v>
                </c:pt>
                <c:pt idx="4">
                  <c:v>1264.43</c:v>
                </c:pt>
                <c:pt idx="5">
                  <c:v>1262.9</c:v>
                </c:pt>
              </c:numCache>
            </c:numRef>
          </c:yVal>
          <c:smooth val="1"/>
        </c:ser>
        <c:ser>
          <c:idx val="2"/>
          <c:order val="2"/>
          <c:tx>
            <c:strRef>
              <c:f>Sheet1!$D$1</c:f>
              <c:strCache>
                <c:ptCount val="1"/>
                <c:pt idx="0">
                  <c:v>Dinic</c:v>
                </c:pt>
              </c:strCache>
            </c:strRef>
          </c:tx>
          <c:spPr>
            <a:ln w="9525" cap="rnd">
              <a:solidFill>
                <a:srgbClr val="26A244"/>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cap="rnd">
                <a:solidFill>
                  <a:srgbClr val="26A244"/>
                </a:solidFill>
                <a:round/>
              </a:ln>
              <a:effectLst>
                <a:outerShdw blurRad="57150" dist="19050" dir="5400000" algn="ctr" rotWithShape="0">
                  <a:srgbClr val="000000">
                    <a:alpha val="63000"/>
                  </a:srgbClr>
                </a:outerShdw>
              </a:effectLst>
            </c:spPr>
          </c:marker>
          <c:dLbls>
            <c:delete val="1"/>
          </c:dLbls>
          <c:xVal>
            <c:numRef>
              <c:f>Sheet1!$A$2:$A$7</c:f>
              <c:numCache>
                <c:formatCode>General</c:formatCode>
                <c:ptCount val="6"/>
                <c:pt idx="0">
                  <c:v>0</c:v>
                </c:pt>
                <c:pt idx="1">
                  <c:v>5</c:v>
                </c:pt>
                <c:pt idx="2">
                  <c:v>10</c:v>
                </c:pt>
                <c:pt idx="3">
                  <c:v>15</c:v>
                </c:pt>
                <c:pt idx="4">
                  <c:v>20</c:v>
                </c:pt>
                <c:pt idx="5">
                  <c:v>25</c:v>
                </c:pt>
              </c:numCache>
            </c:numRef>
          </c:xVal>
          <c:yVal>
            <c:numRef>
              <c:f>Sheet1!$D$2:$D$7</c:f>
              <c:numCache>
                <c:formatCode>General</c:formatCode>
                <c:ptCount val="6"/>
                <c:pt idx="0">
                  <c:v>0</c:v>
                </c:pt>
                <c:pt idx="1">
                  <c:v>2.5766</c:v>
                </c:pt>
                <c:pt idx="2">
                  <c:v>2.6058</c:v>
                </c:pt>
                <c:pt idx="3">
                  <c:v>2.5041</c:v>
                </c:pt>
                <c:pt idx="4">
                  <c:v>2.3003</c:v>
                </c:pt>
                <c:pt idx="5">
                  <c:v>2.3825</c:v>
                </c:pt>
              </c:numCache>
            </c:numRef>
          </c:yVal>
          <c:smooth val="1"/>
        </c:ser>
        <c:dLbls>
          <c:showLegendKey val="0"/>
          <c:showVal val="0"/>
          <c:showCatName val="0"/>
          <c:showSerName val="0"/>
          <c:showPercent val="0"/>
          <c:showBubbleSize val="0"/>
        </c:dLbls>
        <c:axId val="879741647"/>
        <c:axId val="879740399"/>
      </c:scatterChart>
      <c:valAx>
        <c:axId val="879741647"/>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lang="zh-CN" sz="1195" b="0" i="0" u="none" strike="noStrike" kern="1200" baseline="0">
                <a:solidFill>
                  <a:schemeClr val="lt1">
                    <a:lumMod val="75000"/>
                  </a:schemeClr>
                </a:solidFill>
                <a:latin typeface="+mn-lt"/>
                <a:ea typeface="+mn-ea"/>
                <a:cs typeface="+mn-cs"/>
              </a:defRPr>
            </a:pPr>
          </a:p>
        </c:txPr>
        <c:crossAx val="879740399"/>
        <c:crosses val="autoZero"/>
        <c:crossBetween val="midCat"/>
      </c:valAx>
      <c:valAx>
        <c:axId val="87974039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lang="zh-CN" sz="1195" b="0" i="0" u="none" strike="noStrike" kern="1200" baseline="0">
                <a:solidFill>
                  <a:schemeClr val="lt1">
                    <a:lumMod val="75000"/>
                  </a:schemeClr>
                </a:solidFill>
                <a:latin typeface="+mn-lt"/>
                <a:ea typeface="+mn-ea"/>
                <a:cs typeface="+mn-cs"/>
              </a:defRPr>
            </a:pPr>
          </a:p>
        </c:txPr>
        <c:crossAx val="879741647"/>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zh-CN"/>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910211365403844"/>
          <c:y val="0.0376877403101366"/>
          <c:w val="0.8482930691582"/>
          <c:h val="0.874928002194219"/>
        </c:manualLayout>
      </c:layout>
      <c:scatterChart>
        <c:scatterStyle val="smoothMarker"/>
        <c:varyColors val="0"/>
        <c:ser>
          <c:idx val="0"/>
          <c:order val="0"/>
          <c:tx>
            <c:strRef>
              <c:f>Sheet1!$B$1</c:f>
              <c:strCache>
                <c:ptCount val="1"/>
                <c:pt idx="0">
                  <c:v>FF</c:v>
                </c:pt>
              </c:strCache>
            </c:strRef>
          </c:tx>
          <c:spPr>
            <a:ln w="9525" cap="rnd">
              <a:solidFill>
                <a:srgbClr val="00B0F0"/>
              </a:solidFill>
              <a:round/>
            </a:ln>
            <a:effectLst>
              <a:outerShdw blurRad="57150" dist="19050" dir="5400000" algn="ctr" rotWithShape="0">
                <a:srgbClr val="000000">
                  <a:alpha val="63000"/>
                </a:srgbClr>
              </a:outerShdw>
            </a:effectLst>
          </c:spPr>
          <c:marker>
            <c:symbol val="circle"/>
            <c:size val="6"/>
            <c:spPr>
              <a:solidFill>
                <a:srgbClr val="FF0000"/>
              </a:solidFill>
              <a:ln w="9525" cap="rnd">
                <a:solidFill>
                  <a:srgbClr val="00B0F0"/>
                </a:solidFill>
                <a:round/>
              </a:ln>
              <a:effectLst>
                <a:outerShdw blurRad="57150" dist="19050" dir="5400000" algn="ctr" rotWithShape="0">
                  <a:srgbClr val="000000">
                    <a:alpha val="63000"/>
                  </a:srgbClr>
                </a:outerShdw>
              </a:effectLst>
            </c:spPr>
          </c:marker>
          <c:dLbls>
            <c:delete val="1"/>
          </c:dLbls>
          <c:xVal>
            <c:numRef>
              <c:f>Sheet1!$A$2:$A$7</c:f>
              <c:numCache>
                <c:formatCode>General</c:formatCode>
                <c:ptCount val="6"/>
                <c:pt idx="0">
                  <c:v>0</c:v>
                </c:pt>
                <c:pt idx="1">
                  <c:v>100</c:v>
                </c:pt>
                <c:pt idx="2">
                  <c:v>200</c:v>
                </c:pt>
                <c:pt idx="3">
                  <c:v>300</c:v>
                </c:pt>
                <c:pt idx="4">
                  <c:v>400</c:v>
                </c:pt>
                <c:pt idx="5">
                  <c:v>500</c:v>
                </c:pt>
              </c:numCache>
            </c:numRef>
          </c:xVal>
          <c:yVal>
            <c:numRef>
              <c:f>Sheet1!$B$2:$B$7</c:f>
              <c:numCache>
                <c:formatCode>General</c:formatCode>
                <c:ptCount val="6"/>
                <c:pt idx="0">
                  <c:v>0</c:v>
                </c:pt>
                <c:pt idx="1">
                  <c:v>44.5936</c:v>
                </c:pt>
                <c:pt idx="2">
                  <c:v>222.6</c:v>
                </c:pt>
                <c:pt idx="3">
                  <c:v>214.088</c:v>
                </c:pt>
                <c:pt idx="4">
                  <c:v>214.105</c:v>
                </c:pt>
                <c:pt idx="5">
                  <c:v>222.458</c:v>
                </c:pt>
              </c:numCache>
            </c:numRef>
          </c:yVal>
          <c:smooth val="1"/>
        </c:ser>
        <c:ser>
          <c:idx val="1"/>
          <c:order val="1"/>
          <c:tx>
            <c:strRef>
              <c:f>Sheet1!$C$1</c:f>
              <c:strCache>
                <c:ptCount val="1"/>
                <c:pt idx="0">
                  <c:v>EK</c:v>
                </c:pt>
              </c:strCache>
            </c:strRef>
          </c:tx>
          <c:spPr>
            <a:ln w="9525" cap="rnd">
              <a:solidFill>
                <a:srgbClr val="FF0000"/>
              </a:solidFill>
              <a:round/>
            </a:ln>
            <a:effectLst>
              <a:outerShdw blurRad="57150" dist="19050" dir="5400000" algn="ctr" rotWithShape="0">
                <a:srgbClr val="000000">
                  <a:alpha val="63000"/>
                </a:srgbClr>
              </a:outerShdw>
            </a:effectLst>
          </c:spPr>
          <c:marker>
            <c:symbol val="circle"/>
            <c:size val="6"/>
            <c:spPr>
              <a:solidFill>
                <a:srgbClr val="00B0F0"/>
              </a:solidFill>
              <a:ln w="9525" cap="rnd">
                <a:solidFill>
                  <a:srgbClr val="FF0000"/>
                </a:solidFill>
                <a:round/>
              </a:ln>
              <a:effectLst>
                <a:outerShdw blurRad="57150" dist="19050" dir="5400000" algn="ctr" rotWithShape="0">
                  <a:srgbClr val="000000">
                    <a:alpha val="63000"/>
                  </a:srgbClr>
                </a:outerShdw>
              </a:effectLst>
            </c:spPr>
          </c:marker>
          <c:dLbls>
            <c:delete val="1"/>
          </c:dLbls>
          <c:xVal>
            <c:numRef>
              <c:f>Sheet1!$A$2:$A$7</c:f>
              <c:numCache>
                <c:formatCode>General</c:formatCode>
                <c:ptCount val="6"/>
                <c:pt idx="0">
                  <c:v>0</c:v>
                </c:pt>
                <c:pt idx="1">
                  <c:v>100</c:v>
                </c:pt>
                <c:pt idx="2">
                  <c:v>200</c:v>
                </c:pt>
                <c:pt idx="3">
                  <c:v>300</c:v>
                </c:pt>
                <c:pt idx="4">
                  <c:v>400</c:v>
                </c:pt>
                <c:pt idx="5">
                  <c:v>500</c:v>
                </c:pt>
              </c:numCache>
            </c:numRef>
          </c:xVal>
          <c:yVal>
            <c:numRef>
              <c:f>Sheet1!$C$2:$C$7</c:f>
              <c:numCache>
                <c:formatCode>General</c:formatCode>
                <c:ptCount val="6"/>
                <c:pt idx="0">
                  <c:v>0</c:v>
                </c:pt>
                <c:pt idx="1">
                  <c:v>186.369</c:v>
                </c:pt>
                <c:pt idx="2">
                  <c:v>614.386</c:v>
                </c:pt>
                <c:pt idx="3">
                  <c:v>945.305</c:v>
                </c:pt>
                <c:pt idx="4">
                  <c:v>1342.59</c:v>
                </c:pt>
                <c:pt idx="5">
                  <c:v>1678.38</c:v>
                </c:pt>
              </c:numCache>
            </c:numRef>
          </c:yVal>
          <c:smooth val="1"/>
        </c:ser>
        <c:ser>
          <c:idx val="2"/>
          <c:order val="2"/>
          <c:tx>
            <c:strRef>
              <c:f>Sheet1!$D$1</c:f>
              <c:strCache>
                <c:ptCount val="1"/>
                <c:pt idx="0">
                  <c:v>Dinic</c:v>
                </c:pt>
              </c:strCache>
            </c:strRef>
          </c:tx>
          <c:spPr>
            <a:ln w="9525" cap="rnd">
              <a:solidFill>
                <a:srgbClr val="26A244"/>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cap="rnd">
                <a:solidFill>
                  <a:srgbClr val="26A244"/>
                </a:solidFill>
                <a:round/>
              </a:ln>
              <a:effectLst>
                <a:outerShdw blurRad="57150" dist="19050" dir="5400000" algn="ctr" rotWithShape="0">
                  <a:srgbClr val="000000">
                    <a:alpha val="63000"/>
                  </a:srgbClr>
                </a:outerShdw>
              </a:effectLst>
            </c:spPr>
          </c:marker>
          <c:dLbls>
            <c:delete val="1"/>
          </c:dLbls>
          <c:xVal>
            <c:numRef>
              <c:f>Sheet1!$A$2:$A$7</c:f>
              <c:numCache>
                <c:formatCode>General</c:formatCode>
                <c:ptCount val="6"/>
                <c:pt idx="0">
                  <c:v>0</c:v>
                </c:pt>
                <c:pt idx="1">
                  <c:v>100</c:v>
                </c:pt>
                <c:pt idx="2">
                  <c:v>200</c:v>
                </c:pt>
                <c:pt idx="3">
                  <c:v>300</c:v>
                </c:pt>
                <c:pt idx="4">
                  <c:v>400</c:v>
                </c:pt>
                <c:pt idx="5">
                  <c:v>500</c:v>
                </c:pt>
              </c:numCache>
            </c:numRef>
          </c:xVal>
          <c:yVal>
            <c:numRef>
              <c:f>Sheet1!$D$2:$D$7</c:f>
              <c:numCache>
                <c:formatCode>General</c:formatCode>
                <c:ptCount val="6"/>
                <c:pt idx="0">
                  <c:v>0</c:v>
                </c:pt>
                <c:pt idx="1">
                  <c:v>1.7192</c:v>
                </c:pt>
                <c:pt idx="2">
                  <c:v>2.2489</c:v>
                </c:pt>
                <c:pt idx="3">
                  <c:v>2.2494</c:v>
                </c:pt>
                <c:pt idx="4">
                  <c:v>2.5131</c:v>
                </c:pt>
                <c:pt idx="5">
                  <c:v>2.5081</c:v>
                </c:pt>
              </c:numCache>
            </c:numRef>
          </c:yVal>
          <c:smooth val="1"/>
        </c:ser>
        <c:dLbls>
          <c:showLegendKey val="0"/>
          <c:showVal val="0"/>
          <c:showCatName val="0"/>
          <c:showSerName val="0"/>
          <c:showPercent val="0"/>
          <c:showBubbleSize val="0"/>
        </c:dLbls>
        <c:axId val="879741647"/>
        <c:axId val="879740399"/>
      </c:scatterChart>
      <c:valAx>
        <c:axId val="879741647"/>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lang="zh-CN" sz="1195" b="0" i="0" u="none" strike="noStrike" kern="1200" baseline="0">
                <a:solidFill>
                  <a:schemeClr val="lt1">
                    <a:lumMod val="75000"/>
                  </a:schemeClr>
                </a:solidFill>
                <a:latin typeface="+mn-lt"/>
                <a:ea typeface="+mn-ea"/>
                <a:cs typeface="+mn-cs"/>
              </a:defRPr>
            </a:pPr>
          </a:p>
        </c:txPr>
        <c:crossAx val="879740399"/>
        <c:crosses val="autoZero"/>
        <c:crossBetween val="midCat"/>
      </c:valAx>
      <c:valAx>
        <c:axId val="87974039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lang="zh-CN" sz="1195" b="0" i="0" u="none" strike="noStrike" kern="1200" baseline="0">
                <a:solidFill>
                  <a:schemeClr val="lt1">
                    <a:lumMod val="75000"/>
                  </a:schemeClr>
                </a:solidFill>
                <a:latin typeface="+mn-lt"/>
                <a:ea typeface="+mn-ea"/>
                <a:cs typeface="+mn-cs"/>
              </a:defRPr>
            </a:pPr>
          </a:p>
        </c:txPr>
        <c:crossAx val="879741647"/>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zh-CN"/>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910211365403844"/>
          <c:y val="0.0376877403101366"/>
          <c:w val="0.8482930691582"/>
          <c:h val="0.874928002194219"/>
        </c:manualLayout>
      </c:layout>
      <c:scatterChart>
        <c:scatterStyle val="smoothMarker"/>
        <c:varyColors val="0"/>
        <c:ser>
          <c:idx val="0"/>
          <c:order val="0"/>
          <c:tx>
            <c:strRef>
              <c:f>Sheet1!$B$1</c:f>
              <c:strCache>
                <c:ptCount val="1"/>
                <c:pt idx="0">
                  <c:v>FF</c:v>
                </c:pt>
              </c:strCache>
            </c:strRef>
          </c:tx>
          <c:spPr>
            <a:ln w="9525" cap="rnd">
              <a:solidFill>
                <a:srgbClr val="00B0F0"/>
              </a:solidFill>
              <a:round/>
            </a:ln>
            <a:effectLst>
              <a:outerShdw blurRad="57150" dist="19050" dir="5400000" algn="ctr" rotWithShape="0">
                <a:srgbClr val="000000">
                  <a:alpha val="63000"/>
                </a:srgbClr>
              </a:outerShdw>
            </a:effectLst>
          </c:spPr>
          <c:marker>
            <c:symbol val="circle"/>
            <c:size val="6"/>
            <c:spPr>
              <a:solidFill>
                <a:srgbClr val="FF0000"/>
              </a:solidFill>
              <a:ln w="9525" cap="rnd">
                <a:solidFill>
                  <a:srgbClr val="00B0F0"/>
                </a:solidFill>
                <a:round/>
              </a:ln>
              <a:effectLst>
                <a:outerShdw blurRad="57150" dist="19050" dir="5400000" algn="ctr" rotWithShape="0">
                  <a:srgbClr val="000000">
                    <a:alpha val="63000"/>
                  </a:srgbClr>
                </a:outerShdw>
              </a:effectLst>
            </c:spPr>
          </c:marker>
          <c:dLbls>
            <c:delete val="1"/>
          </c:dLbls>
          <c:xVal>
            <c:numRef>
              <c:f>Sheet1!$A$2:$A$7</c:f>
              <c:numCache>
                <c:formatCode>General</c:formatCode>
                <c:ptCount val="6"/>
                <c:pt idx="0">
                  <c:v>0</c:v>
                </c:pt>
                <c:pt idx="1">
                  <c:v>100</c:v>
                </c:pt>
                <c:pt idx="2">
                  <c:v>200</c:v>
                </c:pt>
                <c:pt idx="3">
                  <c:v>300</c:v>
                </c:pt>
                <c:pt idx="4">
                  <c:v>400</c:v>
                </c:pt>
                <c:pt idx="5">
                  <c:v>500</c:v>
                </c:pt>
              </c:numCache>
            </c:numRef>
          </c:xVal>
          <c:yVal>
            <c:numRef>
              <c:f>Sheet1!$B$2:$B$7</c:f>
              <c:numCache>
                <c:formatCode>General</c:formatCode>
                <c:ptCount val="6"/>
                <c:pt idx="0">
                  <c:v>0</c:v>
                </c:pt>
                <c:pt idx="1">
                  <c:v>41.1796</c:v>
                </c:pt>
                <c:pt idx="2">
                  <c:v>221.04</c:v>
                </c:pt>
                <c:pt idx="3">
                  <c:v>680.473</c:v>
                </c:pt>
                <c:pt idx="4">
                  <c:v>1672.27</c:v>
                </c:pt>
                <c:pt idx="5">
                  <c:v>1871.31</c:v>
                </c:pt>
              </c:numCache>
            </c:numRef>
          </c:yVal>
          <c:smooth val="1"/>
        </c:ser>
        <c:ser>
          <c:idx val="1"/>
          <c:order val="1"/>
          <c:tx>
            <c:strRef>
              <c:f>Sheet1!$C$1</c:f>
              <c:strCache>
                <c:ptCount val="1"/>
                <c:pt idx="0">
                  <c:v>EK</c:v>
                </c:pt>
              </c:strCache>
            </c:strRef>
          </c:tx>
          <c:spPr>
            <a:ln w="9525" cap="rnd">
              <a:solidFill>
                <a:srgbClr val="FF0000"/>
              </a:solidFill>
              <a:round/>
            </a:ln>
            <a:effectLst>
              <a:outerShdw blurRad="57150" dist="19050" dir="5400000" algn="ctr" rotWithShape="0">
                <a:srgbClr val="000000">
                  <a:alpha val="63000"/>
                </a:srgbClr>
              </a:outerShdw>
            </a:effectLst>
          </c:spPr>
          <c:marker>
            <c:symbol val="circle"/>
            <c:size val="6"/>
            <c:spPr>
              <a:solidFill>
                <a:srgbClr val="00B0F0"/>
              </a:solidFill>
              <a:ln w="9525" cap="rnd">
                <a:solidFill>
                  <a:srgbClr val="FF0000"/>
                </a:solidFill>
                <a:round/>
              </a:ln>
              <a:effectLst>
                <a:outerShdw blurRad="57150" dist="19050" dir="5400000" algn="ctr" rotWithShape="0">
                  <a:srgbClr val="000000">
                    <a:alpha val="63000"/>
                  </a:srgbClr>
                </a:outerShdw>
              </a:effectLst>
            </c:spPr>
          </c:marker>
          <c:dLbls>
            <c:delete val="1"/>
          </c:dLbls>
          <c:xVal>
            <c:numRef>
              <c:f>Sheet1!$A$2:$A$7</c:f>
              <c:numCache>
                <c:formatCode>General</c:formatCode>
                <c:ptCount val="6"/>
                <c:pt idx="0">
                  <c:v>0</c:v>
                </c:pt>
                <c:pt idx="1">
                  <c:v>100</c:v>
                </c:pt>
                <c:pt idx="2">
                  <c:v>200</c:v>
                </c:pt>
                <c:pt idx="3">
                  <c:v>300</c:v>
                </c:pt>
                <c:pt idx="4">
                  <c:v>400</c:v>
                </c:pt>
                <c:pt idx="5">
                  <c:v>500</c:v>
                </c:pt>
              </c:numCache>
            </c:numRef>
          </c:xVal>
          <c:yVal>
            <c:numRef>
              <c:f>Sheet1!$C$2:$C$7</c:f>
              <c:numCache>
                <c:formatCode>General</c:formatCode>
                <c:ptCount val="6"/>
                <c:pt idx="0">
                  <c:v>0</c:v>
                </c:pt>
                <c:pt idx="1">
                  <c:v>434.03</c:v>
                </c:pt>
                <c:pt idx="2">
                  <c:v>1260.96</c:v>
                </c:pt>
                <c:pt idx="3">
                  <c:v>2669.65</c:v>
                </c:pt>
                <c:pt idx="4">
                  <c:v>4745.46</c:v>
                </c:pt>
                <c:pt idx="5">
                  <c:v>6013.77</c:v>
                </c:pt>
              </c:numCache>
            </c:numRef>
          </c:yVal>
          <c:smooth val="1"/>
        </c:ser>
        <c:ser>
          <c:idx val="2"/>
          <c:order val="2"/>
          <c:tx>
            <c:strRef>
              <c:f>Sheet1!$D$1</c:f>
              <c:strCache>
                <c:ptCount val="1"/>
                <c:pt idx="0">
                  <c:v>Dinic</c:v>
                </c:pt>
              </c:strCache>
            </c:strRef>
          </c:tx>
          <c:spPr>
            <a:ln w="9525" cap="rnd">
              <a:solidFill>
                <a:srgbClr val="26A244"/>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cap="rnd">
                <a:solidFill>
                  <a:srgbClr val="26A244"/>
                </a:solidFill>
                <a:round/>
              </a:ln>
              <a:effectLst>
                <a:outerShdw blurRad="57150" dist="19050" dir="5400000" algn="ctr" rotWithShape="0">
                  <a:srgbClr val="000000">
                    <a:alpha val="63000"/>
                  </a:srgbClr>
                </a:outerShdw>
              </a:effectLst>
            </c:spPr>
          </c:marker>
          <c:dLbls>
            <c:delete val="1"/>
          </c:dLbls>
          <c:xVal>
            <c:numRef>
              <c:f>Sheet1!$A$2:$A$7</c:f>
              <c:numCache>
                <c:formatCode>General</c:formatCode>
                <c:ptCount val="6"/>
                <c:pt idx="0">
                  <c:v>0</c:v>
                </c:pt>
                <c:pt idx="1">
                  <c:v>100</c:v>
                </c:pt>
                <c:pt idx="2">
                  <c:v>200</c:v>
                </c:pt>
                <c:pt idx="3">
                  <c:v>300</c:v>
                </c:pt>
                <c:pt idx="4">
                  <c:v>400</c:v>
                </c:pt>
                <c:pt idx="5">
                  <c:v>500</c:v>
                </c:pt>
              </c:numCache>
            </c:numRef>
          </c:xVal>
          <c:yVal>
            <c:numRef>
              <c:f>Sheet1!$D$2:$D$7</c:f>
              <c:numCache>
                <c:formatCode>General</c:formatCode>
                <c:ptCount val="6"/>
                <c:pt idx="0">
                  <c:v>0</c:v>
                </c:pt>
                <c:pt idx="1">
                  <c:v>2.0534</c:v>
                </c:pt>
                <c:pt idx="2">
                  <c:v>2.3233</c:v>
                </c:pt>
                <c:pt idx="3">
                  <c:v>3.0145</c:v>
                </c:pt>
                <c:pt idx="4">
                  <c:v>3.9324</c:v>
                </c:pt>
                <c:pt idx="5">
                  <c:v>5.8881</c:v>
                </c:pt>
              </c:numCache>
            </c:numRef>
          </c:yVal>
          <c:smooth val="1"/>
        </c:ser>
        <c:dLbls>
          <c:showLegendKey val="0"/>
          <c:showVal val="0"/>
          <c:showCatName val="0"/>
          <c:showSerName val="0"/>
          <c:showPercent val="0"/>
          <c:showBubbleSize val="0"/>
        </c:dLbls>
        <c:axId val="879741647"/>
        <c:axId val="879740399"/>
      </c:scatterChart>
      <c:valAx>
        <c:axId val="879741647"/>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lang="zh-CN" sz="1195" b="0" i="0" u="none" strike="noStrike" kern="1200" baseline="0">
                <a:solidFill>
                  <a:schemeClr val="lt1">
                    <a:lumMod val="75000"/>
                  </a:schemeClr>
                </a:solidFill>
                <a:latin typeface="+mn-lt"/>
                <a:ea typeface="+mn-ea"/>
                <a:cs typeface="+mn-cs"/>
              </a:defRPr>
            </a:pPr>
          </a:p>
        </c:txPr>
        <c:crossAx val="879740399"/>
        <c:crosses val="autoZero"/>
        <c:crossBetween val="midCat"/>
      </c:valAx>
      <c:valAx>
        <c:axId val="87974039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lang="zh-CN" sz="1195" b="0" i="0" u="none" strike="noStrike" kern="1200" baseline="0">
                <a:solidFill>
                  <a:schemeClr val="lt1">
                    <a:lumMod val="75000"/>
                  </a:schemeClr>
                </a:solidFill>
                <a:latin typeface="+mn-lt"/>
                <a:ea typeface="+mn-ea"/>
                <a:cs typeface="+mn-cs"/>
              </a:defRPr>
            </a:pPr>
          </a:p>
        </c:txPr>
        <c:crossAx val="879741647"/>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5"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5"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5" kern="1200"/>
  </cs:dataLabel>
  <cs:dataLabelCallout>
    <cs:lnRef idx="0"/>
    <cs:fillRef idx="0"/>
    <cs:effectRef idx="0"/>
    <cs:fontRef idx="minor">
      <a:schemeClr val="dk1">
        <a:lumMod val="65000"/>
        <a:lumOff val="35000"/>
      </a:schemeClr>
    </cs:fontRef>
    <cs:spPr>
      <a:solidFill>
        <a:schemeClr val="lt1"/>
      </a:solidFill>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5"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5"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5"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3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5"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5"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5"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5"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5" kern="1200"/>
  </cs:dataLabel>
  <cs:dataLabelCallout>
    <cs:lnRef idx="0"/>
    <cs:fillRef idx="0"/>
    <cs:effectRef idx="0"/>
    <cs:fontRef idx="minor">
      <a:schemeClr val="dk1">
        <a:lumMod val="65000"/>
        <a:lumOff val="35000"/>
      </a:schemeClr>
    </cs:fontRef>
    <cs:spPr>
      <a:solidFill>
        <a:schemeClr val="lt1"/>
      </a:solidFill>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5"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5"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5"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3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5"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5"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5"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5"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5" kern="1200"/>
  </cs:dataLabel>
  <cs:dataLabelCallout>
    <cs:lnRef idx="0"/>
    <cs:fillRef idx="0"/>
    <cs:effectRef idx="0"/>
    <cs:fontRef idx="minor">
      <a:schemeClr val="dk1">
        <a:lumMod val="65000"/>
        <a:lumOff val="35000"/>
      </a:schemeClr>
    </cs:fontRef>
    <cs:spPr>
      <a:solidFill>
        <a:schemeClr val="lt1"/>
      </a:solidFill>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5"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5"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5"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3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5"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5"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5"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5"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5" kern="1200"/>
  </cs:dataLabel>
  <cs:dataLabelCallout>
    <cs:lnRef idx="0"/>
    <cs:fillRef idx="0"/>
    <cs:effectRef idx="0"/>
    <cs:fontRef idx="minor">
      <a:schemeClr val="dk1">
        <a:lumMod val="65000"/>
        <a:lumOff val="35000"/>
      </a:schemeClr>
    </cs:fontRef>
    <cs:spPr>
      <a:solidFill>
        <a:schemeClr val="lt1"/>
      </a:solidFill>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5"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5"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5"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3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5"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5"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5"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5"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5" kern="1200"/>
  </cs:dataLabel>
  <cs:dataLabelCallout>
    <cs:lnRef idx="0"/>
    <cs:fillRef idx="0"/>
    <cs:effectRef idx="0"/>
    <cs:fontRef idx="minor">
      <a:schemeClr val="dk1">
        <a:lumMod val="65000"/>
        <a:lumOff val="35000"/>
      </a:schemeClr>
    </cs:fontRef>
    <cs:spPr>
      <a:solidFill>
        <a:schemeClr val="lt1"/>
      </a:solidFill>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5"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5"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5"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3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5"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5"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5"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5"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5" kern="1200"/>
  </cs:dataLabel>
  <cs:dataLabelCallout>
    <cs:lnRef idx="0"/>
    <cs:fillRef idx="0"/>
    <cs:effectRef idx="0"/>
    <cs:fontRef idx="minor">
      <a:schemeClr val="dk1">
        <a:lumMod val="65000"/>
        <a:lumOff val="35000"/>
      </a:schemeClr>
    </cs:fontRef>
    <cs:spPr>
      <a:solidFill>
        <a:schemeClr val="lt1"/>
      </a:solidFill>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5"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5"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5"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3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5"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5"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5"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5"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5" kern="1200"/>
  </cs:dataLabel>
  <cs:dataLabelCallout>
    <cs:lnRef idx="0"/>
    <cs:fillRef idx="0"/>
    <cs:effectRef idx="0"/>
    <cs:fontRef idx="minor">
      <a:schemeClr val="dk1">
        <a:lumMod val="65000"/>
        <a:lumOff val="35000"/>
      </a:schemeClr>
    </cs:fontRef>
    <cs:spPr>
      <a:solidFill>
        <a:schemeClr val="lt1"/>
      </a:solidFill>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5"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5"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5"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3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5"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5"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84348" y="385763"/>
            <a:ext cx="11090055" cy="1397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84353" y="1925638"/>
            <a:ext cx="5468025" cy="458946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504792" y="1925638"/>
            <a:ext cx="5469612" cy="458946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84354" y="6704023"/>
            <a:ext cx="2892783" cy="384175"/>
          </a:xfrm>
          <a:prstGeom prst="rect">
            <a:avLst/>
          </a:prstGeom>
        </p:spPr>
        <p:txBody>
          <a:bodyPr/>
          <a:lstStyle/>
          <a:p>
            <a:fld id="{3BED4874-415F-4462-8CBD-90FA9588F106}" type="datetimeFigureOut">
              <a:rPr lang="zh-CN" altLang="en-US" smtClean="0"/>
            </a:fld>
            <a:endParaRPr lang="zh-CN" altLang="en-US"/>
          </a:p>
        </p:txBody>
      </p:sp>
      <p:sp>
        <p:nvSpPr>
          <p:cNvPr id="6" name="页脚占位符 5"/>
          <p:cNvSpPr>
            <a:spLocks noGrp="1"/>
          </p:cNvSpPr>
          <p:nvPr>
            <p:ph type="ftr" sz="quarter" idx="11"/>
          </p:nvPr>
        </p:nvSpPr>
        <p:spPr>
          <a:xfrm>
            <a:off x="4259789" y="6704023"/>
            <a:ext cx="4339173" cy="38417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9081627" y="6704023"/>
            <a:ext cx="2892783" cy="384175"/>
          </a:xfrm>
          <a:prstGeom prst="rect">
            <a:avLst/>
          </a:prstGeom>
        </p:spPr>
        <p:txBody>
          <a:bodyPr/>
          <a:lstStyle/>
          <a:p>
            <a:fld id="{8C92ADDF-ABC6-4EEC-846D-A1AE2D4106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1000">
        <p:blinds dir="vert"/>
      </p:transition>
    </mc:Choice>
    <mc:Fallback>
      <p:transition spd="slow" advTm="1000">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84348" y="385763"/>
            <a:ext cx="11090055" cy="1397000"/>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84354" y="6704023"/>
            <a:ext cx="2892783" cy="384175"/>
          </a:xfrm>
          <a:prstGeom prst="rect">
            <a:avLst/>
          </a:prstGeom>
        </p:spPr>
        <p:txBody>
          <a:bodyPr/>
          <a:lstStyle/>
          <a:p>
            <a:fld id="{3BED4874-415F-4462-8CBD-90FA9588F106}" type="datetimeFigureOut">
              <a:rPr lang="zh-CN" altLang="en-US" smtClean="0"/>
            </a:fld>
            <a:endParaRPr lang="zh-CN" altLang="en-US"/>
          </a:p>
        </p:txBody>
      </p:sp>
      <p:sp>
        <p:nvSpPr>
          <p:cNvPr id="4" name="页脚占位符 3"/>
          <p:cNvSpPr>
            <a:spLocks noGrp="1"/>
          </p:cNvSpPr>
          <p:nvPr>
            <p:ph type="ftr" sz="quarter" idx="11"/>
          </p:nvPr>
        </p:nvSpPr>
        <p:spPr>
          <a:xfrm>
            <a:off x="4259789" y="6704023"/>
            <a:ext cx="4339173" cy="38417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9081627" y="6704023"/>
            <a:ext cx="2892783" cy="384175"/>
          </a:xfrm>
          <a:prstGeom prst="rect">
            <a:avLst/>
          </a:prstGeom>
        </p:spPr>
        <p:txBody>
          <a:bodyPr/>
          <a:lstStyle/>
          <a:p>
            <a:fld id="{8C92ADDF-ABC6-4EEC-846D-A1AE2D4106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1000">
        <p:blinds dir="vert"/>
      </p:transition>
    </mc:Choice>
    <mc:Fallback>
      <p:transition spd="slow" advTm="1000">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84354" y="6704023"/>
            <a:ext cx="2892783" cy="384175"/>
          </a:xfrm>
          <a:prstGeom prst="rect">
            <a:avLst/>
          </a:prstGeom>
        </p:spPr>
        <p:txBody>
          <a:bodyPr/>
          <a:lstStyle/>
          <a:p>
            <a:fld id="{3BED4874-415F-4462-8CBD-90FA9588F106}" type="datetimeFigureOut">
              <a:rPr lang="zh-CN" altLang="en-US" smtClean="0"/>
            </a:fld>
            <a:endParaRPr lang="zh-CN" altLang="en-US"/>
          </a:p>
        </p:txBody>
      </p:sp>
      <p:sp>
        <p:nvSpPr>
          <p:cNvPr id="3" name="页脚占位符 2"/>
          <p:cNvSpPr>
            <a:spLocks noGrp="1"/>
          </p:cNvSpPr>
          <p:nvPr>
            <p:ph type="ftr" sz="quarter" idx="11"/>
          </p:nvPr>
        </p:nvSpPr>
        <p:spPr>
          <a:xfrm>
            <a:off x="4259789" y="6704023"/>
            <a:ext cx="4339173" cy="38417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9081627" y="6704023"/>
            <a:ext cx="2892783" cy="384175"/>
          </a:xfrm>
          <a:prstGeom prst="rect">
            <a:avLst/>
          </a:prstGeom>
        </p:spPr>
        <p:txBody>
          <a:bodyPr/>
          <a:lstStyle/>
          <a:p>
            <a:fld id="{8C92ADDF-ABC6-4EEC-846D-A1AE2D4106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1000">
        <p:blinds dir="vert"/>
      </p:transition>
    </mc:Choice>
    <mc:Fallback>
      <p:transition spd="slow" advTm="1000">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3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Tm="1000">
        <p:blinds dir="vert"/>
      </p:transition>
    </mc:Choice>
    <mc:Fallback>
      <p:transition spd="slow" advTm="1000">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节标题">
    <p:bg>
      <p:bgPr>
        <a:gradFill flip="none" rotWithShape="1">
          <a:gsLst>
            <a:gs pos="0">
              <a:srgbClr val="F4F4F4"/>
            </a:gs>
            <a:gs pos="35000">
              <a:srgbClr val="D4D4D4"/>
            </a:gs>
            <a:gs pos="100000">
              <a:srgbClr val="BABBBB"/>
            </a:gs>
          </a:gsLst>
          <a:lin ang="2700000" scaled="1"/>
          <a:tileRect/>
        </a:gra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Tm="1000">
        <p:blinds dir="vert"/>
      </p:transition>
    </mc:Choice>
    <mc:Fallback>
      <p:transition spd="slow" advTm="1000">
        <p:blinds dir="vert"/>
      </p:transition>
    </mc:Fallback>
  </mc:AlternateContent>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575" y="688"/>
            <a:ext cx="12855600" cy="723127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spd="slow" p14:dur="1600" advTm="1000">
        <p:blinds dir="vert"/>
      </p:transition>
    </mc:Choice>
    <mc:Fallback>
      <p:transition spd="slow" advTm="1000">
        <p:blinds dir="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media" Target="../media/media1.mp3"/><Relationship Id="rId3" Type="http://schemas.openxmlformats.org/officeDocument/2006/relationships/audio" Target="../media/media1.mp3"/><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chart" Target="../charts/chart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chart" Target="../charts/char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chart" Target="../charts/chart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chart" Target="../charts/chart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chart" Target="../charts/chart7.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media" Target="../media/media1.mp3"/><Relationship Id="rId3" Type="http://schemas.openxmlformats.org/officeDocument/2006/relationships/audio" Target="../media/media1.mp3"/><Relationship Id="rId2" Type="http://schemas.openxmlformats.org/officeDocument/2006/relationships/image" Target="../media/image3.jpe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xml"/><Relationship Id="rId1" Type="http://schemas.openxmlformats.org/officeDocument/2006/relationships/chart" Target="../charts/char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chart" Target="../charts/char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6"/>
          <p:cNvSpPr/>
          <p:nvPr/>
        </p:nvSpPr>
        <p:spPr bwMode="auto">
          <a:xfrm>
            <a:off x="4926090" y="908547"/>
            <a:ext cx="1102756" cy="1098291"/>
          </a:xfrm>
          <a:custGeom>
            <a:avLst/>
            <a:gdLst>
              <a:gd name="T0" fmla="*/ 67 w 494"/>
              <a:gd name="T1" fmla="*/ 0 h 492"/>
              <a:gd name="T2" fmla="*/ 429 w 494"/>
              <a:gd name="T3" fmla="*/ 0 h 492"/>
              <a:gd name="T4" fmla="*/ 454 w 494"/>
              <a:gd name="T5" fmla="*/ 5 h 492"/>
              <a:gd name="T6" fmla="*/ 475 w 494"/>
              <a:gd name="T7" fmla="*/ 19 h 492"/>
              <a:gd name="T8" fmla="*/ 489 w 494"/>
              <a:gd name="T9" fmla="*/ 40 h 492"/>
              <a:gd name="T10" fmla="*/ 494 w 494"/>
              <a:gd name="T11" fmla="*/ 65 h 492"/>
              <a:gd name="T12" fmla="*/ 494 w 494"/>
              <a:gd name="T13" fmla="*/ 427 h 492"/>
              <a:gd name="T14" fmla="*/ 489 w 494"/>
              <a:gd name="T15" fmla="*/ 452 h 492"/>
              <a:gd name="T16" fmla="*/ 475 w 494"/>
              <a:gd name="T17" fmla="*/ 473 h 492"/>
              <a:gd name="T18" fmla="*/ 454 w 494"/>
              <a:gd name="T19" fmla="*/ 487 h 492"/>
              <a:gd name="T20" fmla="*/ 429 w 494"/>
              <a:gd name="T21" fmla="*/ 492 h 492"/>
              <a:gd name="T22" fmla="*/ 67 w 494"/>
              <a:gd name="T23" fmla="*/ 492 h 492"/>
              <a:gd name="T24" fmla="*/ 41 w 494"/>
              <a:gd name="T25" fmla="*/ 487 h 492"/>
              <a:gd name="T26" fmla="*/ 20 w 494"/>
              <a:gd name="T27" fmla="*/ 473 h 492"/>
              <a:gd name="T28" fmla="*/ 6 w 494"/>
              <a:gd name="T29" fmla="*/ 452 h 492"/>
              <a:gd name="T30" fmla="*/ 0 w 494"/>
              <a:gd name="T31" fmla="*/ 427 h 492"/>
              <a:gd name="T32" fmla="*/ 0 w 494"/>
              <a:gd name="T33" fmla="*/ 65 h 492"/>
              <a:gd name="T34" fmla="*/ 6 w 494"/>
              <a:gd name="T35" fmla="*/ 40 h 492"/>
              <a:gd name="T36" fmla="*/ 20 w 494"/>
              <a:gd name="T37" fmla="*/ 19 h 492"/>
              <a:gd name="T38" fmla="*/ 41 w 494"/>
              <a:gd name="T39" fmla="*/ 5 h 492"/>
              <a:gd name="T40" fmla="*/ 67 w 494"/>
              <a:gd name="T41"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4" h="492">
                <a:moveTo>
                  <a:pt x="67" y="0"/>
                </a:moveTo>
                <a:lnTo>
                  <a:pt x="429" y="0"/>
                </a:lnTo>
                <a:lnTo>
                  <a:pt x="454" y="5"/>
                </a:lnTo>
                <a:lnTo>
                  <a:pt x="475" y="19"/>
                </a:lnTo>
                <a:lnTo>
                  <a:pt x="489" y="40"/>
                </a:lnTo>
                <a:lnTo>
                  <a:pt x="494" y="65"/>
                </a:lnTo>
                <a:lnTo>
                  <a:pt x="494" y="427"/>
                </a:lnTo>
                <a:lnTo>
                  <a:pt x="489" y="452"/>
                </a:lnTo>
                <a:lnTo>
                  <a:pt x="475" y="473"/>
                </a:lnTo>
                <a:lnTo>
                  <a:pt x="454" y="487"/>
                </a:lnTo>
                <a:lnTo>
                  <a:pt x="429" y="492"/>
                </a:lnTo>
                <a:lnTo>
                  <a:pt x="67" y="492"/>
                </a:lnTo>
                <a:lnTo>
                  <a:pt x="41" y="487"/>
                </a:lnTo>
                <a:lnTo>
                  <a:pt x="20" y="473"/>
                </a:lnTo>
                <a:lnTo>
                  <a:pt x="6" y="452"/>
                </a:lnTo>
                <a:lnTo>
                  <a:pt x="0" y="427"/>
                </a:lnTo>
                <a:lnTo>
                  <a:pt x="0" y="65"/>
                </a:lnTo>
                <a:lnTo>
                  <a:pt x="6" y="40"/>
                </a:lnTo>
                <a:lnTo>
                  <a:pt x="20" y="19"/>
                </a:lnTo>
                <a:lnTo>
                  <a:pt x="41" y="5"/>
                </a:lnTo>
                <a:lnTo>
                  <a:pt x="67" y="0"/>
                </a:lnTo>
                <a:close/>
              </a:path>
            </a:pathLst>
          </a:custGeom>
          <a:solidFill>
            <a:srgbClr val="AE002B"/>
          </a:solidFill>
          <a:ln w="0">
            <a:noFill/>
            <a:prstDash val="solid"/>
            <a:round/>
          </a:ln>
          <a:effectLst>
            <a:outerShdw blurRad="177800" dist="203200" dir="2700000" algn="tl" rotWithShape="0">
              <a:prstClr val="black">
                <a:alpha val="40000"/>
              </a:prstClr>
            </a:outerShdw>
          </a:effectLst>
        </p:spPr>
        <p:txBody>
          <a:bodyPr vert="horz" wrap="square" lIns="128580" tIns="64290" rIns="128580" bIns="64290" numCol="1" anchor="t" anchorCtr="0" compatLnSpc="1"/>
          <a:lstStyle/>
          <a:p>
            <a:endParaRPr lang="zh-CN" altLang="en-US"/>
          </a:p>
        </p:txBody>
      </p:sp>
      <p:sp>
        <p:nvSpPr>
          <p:cNvPr id="24" name="Freeform 9"/>
          <p:cNvSpPr/>
          <p:nvPr/>
        </p:nvSpPr>
        <p:spPr bwMode="auto">
          <a:xfrm>
            <a:off x="1640145" y="2870738"/>
            <a:ext cx="2078271" cy="2078271"/>
          </a:xfrm>
          <a:custGeom>
            <a:avLst/>
            <a:gdLst>
              <a:gd name="T0" fmla="*/ 66 w 931"/>
              <a:gd name="T1" fmla="*/ 0 h 931"/>
              <a:gd name="T2" fmla="*/ 867 w 931"/>
              <a:gd name="T3" fmla="*/ 0 h 931"/>
              <a:gd name="T4" fmla="*/ 891 w 931"/>
              <a:gd name="T5" fmla="*/ 5 h 931"/>
              <a:gd name="T6" fmla="*/ 912 w 931"/>
              <a:gd name="T7" fmla="*/ 19 h 931"/>
              <a:gd name="T8" fmla="*/ 926 w 931"/>
              <a:gd name="T9" fmla="*/ 40 h 931"/>
              <a:gd name="T10" fmla="*/ 931 w 931"/>
              <a:gd name="T11" fmla="*/ 64 h 931"/>
              <a:gd name="T12" fmla="*/ 931 w 931"/>
              <a:gd name="T13" fmla="*/ 864 h 931"/>
              <a:gd name="T14" fmla="*/ 926 w 931"/>
              <a:gd name="T15" fmla="*/ 891 h 931"/>
              <a:gd name="T16" fmla="*/ 912 w 931"/>
              <a:gd name="T17" fmla="*/ 912 h 931"/>
              <a:gd name="T18" fmla="*/ 891 w 931"/>
              <a:gd name="T19" fmla="*/ 926 h 931"/>
              <a:gd name="T20" fmla="*/ 867 w 931"/>
              <a:gd name="T21" fmla="*/ 931 h 931"/>
              <a:gd name="T22" fmla="*/ 66 w 931"/>
              <a:gd name="T23" fmla="*/ 931 h 931"/>
              <a:gd name="T24" fmla="*/ 40 w 931"/>
              <a:gd name="T25" fmla="*/ 926 h 931"/>
              <a:gd name="T26" fmla="*/ 19 w 931"/>
              <a:gd name="T27" fmla="*/ 912 h 931"/>
              <a:gd name="T28" fmla="*/ 5 w 931"/>
              <a:gd name="T29" fmla="*/ 891 h 931"/>
              <a:gd name="T30" fmla="*/ 0 w 931"/>
              <a:gd name="T31" fmla="*/ 864 h 931"/>
              <a:gd name="T32" fmla="*/ 0 w 931"/>
              <a:gd name="T33" fmla="*/ 64 h 931"/>
              <a:gd name="T34" fmla="*/ 5 w 931"/>
              <a:gd name="T35" fmla="*/ 40 h 931"/>
              <a:gd name="T36" fmla="*/ 19 w 931"/>
              <a:gd name="T37" fmla="*/ 19 h 931"/>
              <a:gd name="T38" fmla="*/ 40 w 931"/>
              <a:gd name="T39" fmla="*/ 5 h 931"/>
              <a:gd name="T40" fmla="*/ 66 w 931"/>
              <a:gd name="T41" fmla="*/ 0 h 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1" h="931">
                <a:moveTo>
                  <a:pt x="66" y="0"/>
                </a:moveTo>
                <a:lnTo>
                  <a:pt x="867" y="0"/>
                </a:lnTo>
                <a:lnTo>
                  <a:pt x="891" y="5"/>
                </a:lnTo>
                <a:lnTo>
                  <a:pt x="912" y="19"/>
                </a:lnTo>
                <a:lnTo>
                  <a:pt x="926" y="40"/>
                </a:lnTo>
                <a:lnTo>
                  <a:pt x="931" y="64"/>
                </a:lnTo>
                <a:lnTo>
                  <a:pt x="931" y="864"/>
                </a:lnTo>
                <a:lnTo>
                  <a:pt x="926" y="891"/>
                </a:lnTo>
                <a:lnTo>
                  <a:pt x="912" y="912"/>
                </a:lnTo>
                <a:lnTo>
                  <a:pt x="891" y="926"/>
                </a:lnTo>
                <a:lnTo>
                  <a:pt x="867" y="931"/>
                </a:lnTo>
                <a:lnTo>
                  <a:pt x="66" y="931"/>
                </a:lnTo>
                <a:lnTo>
                  <a:pt x="40" y="926"/>
                </a:lnTo>
                <a:lnTo>
                  <a:pt x="19" y="912"/>
                </a:lnTo>
                <a:lnTo>
                  <a:pt x="5" y="891"/>
                </a:lnTo>
                <a:lnTo>
                  <a:pt x="0" y="864"/>
                </a:lnTo>
                <a:lnTo>
                  <a:pt x="0" y="64"/>
                </a:lnTo>
                <a:lnTo>
                  <a:pt x="5" y="40"/>
                </a:lnTo>
                <a:lnTo>
                  <a:pt x="19" y="19"/>
                </a:lnTo>
                <a:lnTo>
                  <a:pt x="40" y="5"/>
                </a:lnTo>
                <a:lnTo>
                  <a:pt x="66" y="0"/>
                </a:lnTo>
                <a:close/>
              </a:path>
            </a:pathLst>
          </a:custGeom>
          <a:solidFill>
            <a:srgbClr val="AE002B"/>
          </a:solidFill>
          <a:ln w="0">
            <a:noFill/>
            <a:prstDash val="solid"/>
            <a:round/>
          </a:ln>
          <a:effectLst>
            <a:outerShdw blurRad="177800" dist="203200" dir="2700000" algn="tl" rotWithShape="0">
              <a:prstClr val="black">
                <a:alpha val="40000"/>
              </a:prstClr>
            </a:outerShdw>
          </a:effectLst>
        </p:spPr>
        <p:txBody>
          <a:bodyPr vert="horz" wrap="square" lIns="128580" tIns="64290" rIns="128580" bIns="64290" numCol="1" anchor="t" anchorCtr="0" compatLnSpc="1"/>
          <a:lstStyle/>
          <a:p>
            <a:endParaRPr lang="zh-CN" altLang="en-US"/>
          </a:p>
        </p:txBody>
      </p:sp>
      <p:sp>
        <p:nvSpPr>
          <p:cNvPr id="25" name="Freeform 10"/>
          <p:cNvSpPr/>
          <p:nvPr/>
        </p:nvSpPr>
        <p:spPr bwMode="auto">
          <a:xfrm>
            <a:off x="3519741" y="3308268"/>
            <a:ext cx="1192048" cy="1194281"/>
          </a:xfrm>
          <a:custGeom>
            <a:avLst/>
            <a:gdLst>
              <a:gd name="T0" fmla="*/ 65 w 534"/>
              <a:gd name="T1" fmla="*/ 0 h 535"/>
              <a:gd name="T2" fmla="*/ 468 w 534"/>
              <a:gd name="T3" fmla="*/ 0 h 535"/>
              <a:gd name="T4" fmla="*/ 494 w 534"/>
              <a:gd name="T5" fmla="*/ 5 h 535"/>
              <a:gd name="T6" fmla="*/ 515 w 534"/>
              <a:gd name="T7" fmla="*/ 19 h 535"/>
              <a:gd name="T8" fmla="*/ 529 w 534"/>
              <a:gd name="T9" fmla="*/ 40 h 535"/>
              <a:gd name="T10" fmla="*/ 534 w 534"/>
              <a:gd name="T11" fmla="*/ 66 h 535"/>
              <a:gd name="T12" fmla="*/ 534 w 534"/>
              <a:gd name="T13" fmla="*/ 469 h 535"/>
              <a:gd name="T14" fmla="*/ 529 w 534"/>
              <a:gd name="T15" fmla="*/ 495 h 535"/>
              <a:gd name="T16" fmla="*/ 515 w 534"/>
              <a:gd name="T17" fmla="*/ 516 h 535"/>
              <a:gd name="T18" fmla="*/ 494 w 534"/>
              <a:gd name="T19" fmla="*/ 530 h 535"/>
              <a:gd name="T20" fmla="*/ 468 w 534"/>
              <a:gd name="T21" fmla="*/ 535 h 535"/>
              <a:gd name="T22" fmla="*/ 65 w 534"/>
              <a:gd name="T23" fmla="*/ 535 h 535"/>
              <a:gd name="T24" fmla="*/ 40 w 534"/>
              <a:gd name="T25" fmla="*/ 530 h 535"/>
              <a:gd name="T26" fmla="*/ 19 w 534"/>
              <a:gd name="T27" fmla="*/ 516 h 535"/>
              <a:gd name="T28" fmla="*/ 5 w 534"/>
              <a:gd name="T29" fmla="*/ 495 h 535"/>
              <a:gd name="T30" fmla="*/ 0 w 534"/>
              <a:gd name="T31" fmla="*/ 469 h 535"/>
              <a:gd name="T32" fmla="*/ 0 w 534"/>
              <a:gd name="T33" fmla="*/ 66 h 535"/>
              <a:gd name="T34" fmla="*/ 5 w 534"/>
              <a:gd name="T35" fmla="*/ 40 h 535"/>
              <a:gd name="T36" fmla="*/ 19 w 534"/>
              <a:gd name="T37" fmla="*/ 19 h 535"/>
              <a:gd name="T38" fmla="*/ 40 w 534"/>
              <a:gd name="T39" fmla="*/ 5 h 535"/>
              <a:gd name="T40" fmla="*/ 65 w 534"/>
              <a:gd name="T41"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4" h="535">
                <a:moveTo>
                  <a:pt x="65" y="0"/>
                </a:moveTo>
                <a:lnTo>
                  <a:pt x="468" y="0"/>
                </a:lnTo>
                <a:lnTo>
                  <a:pt x="494" y="5"/>
                </a:lnTo>
                <a:lnTo>
                  <a:pt x="515" y="19"/>
                </a:lnTo>
                <a:lnTo>
                  <a:pt x="529" y="40"/>
                </a:lnTo>
                <a:lnTo>
                  <a:pt x="534" y="66"/>
                </a:lnTo>
                <a:lnTo>
                  <a:pt x="534" y="469"/>
                </a:lnTo>
                <a:lnTo>
                  <a:pt x="529" y="495"/>
                </a:lnTo>
                <a:lnTo>
                  <a:pt x="515" y="516"/>
                </a:lnTo>
                <a:lnTo>
                  <a:pt x="494" y="530"/>
                </a:lnTo>
                <a:lnTo>
                  <a:pt x="468" y="535"/>
                </a:lnTo>
                <a:lnTo>
                  <a:pt x="65" y="535"/>
                </a:lnTo>
                <a:lnTo>
                  <a:pt x="40" y="530"/>
                </a:lnTo>
                <a:lnTo>
                  <a:pt x="19" y="516"/>
                </a:lnTo>
                <a:lnTo>
                  <a:pt x="5" y="495"/>
                </a:lnTo>
                <a:lnTo>
                  <a:pt x="0" y="469"/>
                </a:lnTo>
                <a:lnTo>
                  <a:pt x="0" y="66"/>
                </a:lnTo>
                <a:lnTo>
                  <a:pt x="5" y="40"/>
                </a:lnTo>
                <a:lnTo>
                  <a:pt x="19" y="19"/>
                </a:lnTo>
                <a:lnTo>
                  <a:pt x="40" y="5"/>
                </a:lnTo>
                <a:lnTo>
                  <a:pt x="65" y="0"/>
                </a:lnTo>
                <a:close/>
              </a:path>
            </a:pathLst>
          </a:custGeom>
          <a:solidFill>
            <a:srgbClr val="AE002B"/>
          </a:solidFill>
          <a:ln w="0">
            <a:noFill/>
            <a:prstDash val="solid"/>
            <a:round/>
          </a:ln>
          <a:effectLst>
            <a:outerShdw blurRad="177800" dist="203200" dir="2700000" algn="tl" rotWithShape="0">
              <a:prstClr val="black">
                <a:alpha val="40000"/>
              </a:prstClr>
            </a:outerShdw>
          </a:effectLst>
        </p:spPr>
        <p:txBody>
          <a:bodyPr vert="horz" wrap="square" lIns="128580" tIns="64290" rIns="128580" bIns="64290" numCol="1" anchor="t" anchorCtr="0" compatLnSpc="1"/>
          <a:lstStyle/>
          <a:p>
            <a:endParaRPr lang="zh-CN" altLang="en-US"/>
          </a:p>
        </p:txBody>
      </p:sp>
      <p:sp>
        <p:nvSpPr>
          <p:cNvPr id="26" name="Freeform 11"/>
          <p:cNvSpPr/>
          <p:nvPr/>
        </p:nvSpPr>
        <p:spPr bwMode="auto">
          <a:xfrm>
            <a:off x="718204" y="5053927"/>
            <a:ext cx="1116150" cy="1122847"/>
          </a:xfrm>
          <a:custGeom>
            <a:avLst/>
            <a:gdLst>
              <a:gd name="T0" fmla="*/ 65 w 500"/>
              <a:gd name="T1" fmla="*/ 0 h 503"/>
              <a:gd name="T2" fmla="*/ 436 w 500"/>
              <a:gd name="T3" fmla="*/ 0 h 503"/>
              <a:gd name="T4" fmla="*/ 460 w 500"/>
              <a:gd name="T5" fmla="*/ 5 h 503"/>
              <a:gd name="T6" fmla="*/ 481 w 500"/>
              <a:gd name="T7" fmla="*/ 19 h 503"/>
              <a:gd name="T8" fmla="*/ 495 w 500"/>
              <a:gd name="T9" fmla="*/ 40 h 503"/>
              <a:gd name="T10" fmla="*/ 500 w 500"/>
              <a:gd name="T11" fmla="*/ 67 h 503"/>
              <a:gd name="T12" fmla="*/ 500 w 500"/>
              <a:gd name="T13" fmla="*/ 436 h 503"/>
              <a:gd name="T14" fmla="*/ 495 w 500"/>
              <a:gd name="T15" fmla="*/ 462 h 503"/>
              <a:gd name="T16" fmla="*/ 481 w 500"/>
              <a:gd name="T17" fmla="*/ 483 h 503"/>
              <a:gd name="T18" fmla="*/ 460 w 500"/>
              <a:gd name="T19" fmla="*/ 497 h 503"/>
              <a:gd name="T20" fmla="*/ 436 w 500"/>
              <a:gd name="T21" fmla="*/ 503 h 503"/>
              <a:gd name="T22" fmla="*/ 65 w 500"/>
              <a:gd name="T23" fmla="*/ 503 h 503"/>
              <a:gd name="T24" fmla="*/ 40 w 500"/>
              <a:gd name="T25" fmla="*/ 497 h 503"/>
              <a:gd name="T26" fmla="*/ 19 w 500"/>
              <a:gd name="T27" fmla="*/ 483 h 503"/>
              <a:gd name="T28" fmla="*/ 5 w 500"/>
              <a:gd name="T29" fmla="*/ 462 h 503"/>
              <a:gd name="T30" fmla="*/ 0 w 500"/>
              <a:gd name="T31" fmla="*/ 436 h 503"/>
              <a:gd name="T32" fmla="*/ 0 w 500"/>
              <a:gd name="T33" fmla="*/ 67 h 503"/>
              <a:gd name="T34" fmla="*/ 5 w 500"/>
              <a:gd name="T35" fmla="*/ 40 h 503"/>
              <a:gd name="T36" fmla="*/ 19 w 500"/>
              <a:gd name="T37" fmla="*/ 19 h 503"/>
              <a:gd name="T38" fmla="*/ 40 w 500"/>
              <a:gd name="T39" fmla="*/ 5 h 503"/>
              <a:gd name="T40" fmla="*/ 65 w 500"/>
              <a:gd name="T41" fmla="*/ 0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0" h="503">
                <a:moveTo>
                  <a:pt x="65" y="0"/>
                </a:moveTo>
                <a:lnTo>
                  <a:pt x="436" y="0"/>
                </a:lnTo>
                <a:lnTo>
                  <a:pt x="460" y="5"/>
                </a:lnTo>
                <a:lnTo>
                  <a:pt x="481" y="19"/>
                </a:lnTo>
                <a:lnTo>
                  <a:pt x="495" y="40"/>
                </a:lnTo>
                <a:lnTo>
                  <a:pt x="500" y="67"/>
                </a:lnTo>
                <a:lnTo>
                  <a:pt x="500" y="436"/>
                </a:lnTo>
                <a:lnTo>
                  <a:pt x="495" y="462"/>
                </a:lnTo>
                <a:lnTo>
                  <a:pt x="481" y="483"/>
                </a:lnTo>
                <a:lnTo>
                  <a:pt x="460" y="497"/>
                </a:lnTo>
                <a:lnTo>
                  <a:pt x="436" y="503"/>
                </a:lnTo>
                <a:lnTo>
                  <a:pt x="65" y="503"/>
                </a:lnTo>
                <a:lnTo>
                  <a:pt x="40" y="497"/>
                </a:lnTo>
                <a:lnTo>
                  <a:pt x="19" y="483"/>
                </a:lnTo>
                <a:lnTo>
                  <a:pt x="5" y="462"/>
                </a:lnTo>
                <a:lnTo>
                  <a:pt x="0" y="436"/>
                </a:lnTo>
                <a:lnTo>
                  <a:pt x="0" y="67"/>
                </a:lnTo>
                <a:lnTo>
                  <a:pt x="5" y="40"/>
                </a:lnTo>
                <a:lnTo>
                  <a:pt x="19" y="19"/>
                </a:lnTo>
                <a:lnTo>
                  <a:pt x="40" y="5"/>
                </a:lnTo>
                <a:lnTo>
                  <a:pt x="65" y="0"/>
                </a:lnTo>
                <a:close/>
              </a:path>
            </a:pathLst>
          </a:custGeom>
          <a:solidFill>
            <a:srgbClr val="AE002B"/>
          </a:solidFill>
          <a:ln w="0">
            <a:noFill/>
            <a:prstDash val="solid"/>
            <a:round/>
          </a:ln>
          <a:effectLst>
            <a:outerShdw blurRad="177800" dist="203200" dir="2700000" algn="tl" rotWithShape="0">
              <a:prstClr val="black">
                <a:alpha val="40000"/>
              </a:prstClr>
            </a:outerShdw>
          </a:effectLst>
        </p:spPr>
        <p:txBody>
          <a:bodyPr vert="horz" wrap="square" lIns="128580" tIns="64290" rIns="128580" bIns="64290" numCol="1" anchor="t" anchorCtr="0" compatLnSpc="1"/>
          <a:lstStyle/>
          <a:p>
            <a:endParaRPr lang="zh-CN" altLang="en-US"/>
          </a:p>
        </p:txBody>
      </p:sp>
      <p:sp>
        <p:nvSpPr>
          <p:cNvPr id="27" name="Freeform 13"/>
          <p:cNvSpPr/>
          <p:nvPr/>
        </p:nvSpPr>
        <p:spPr bwMode="auto">
          <a:xfrm>
            <a:off x="1961596" y="3165401"/>
            <a:ext cx="861668" cy="868365"/>
          </a:xfrm>
          <a:custGeom>
            <a:avLst/>
            <a:gdLst>
              <a:gd name="T0" fmla="*/ 75 w 386"/>
              <a:gd name="T1" fmla="*/ 0 h 389"/>
              <a:gd name="T2" fmla="*/ 311 w 386"/>
              <a:gd name="T3" fmla="*/ 0 h 389"/>
              <a:gd name="T4" fmla="*/ 336 w 386"/>
              <a:gd name="T5" fmla="*/ 4 h 389"/>
              <a:gd name="T6" fmla="*/ 357 w 386"/>
              <a:gd name="T7" fmla="*/ 14 h 389"/>
              <a:gd name="T8" fmla="*/ 372 w 386"/>
              <a:gd name="T9" fmla="*/ 32 h 389"/>
              <a:gd name="T10" fmla="*/ 383 w 386"/>
              <a:gd name="T11" fmla="*/ 53 h 389"/>
              <a:gd name="T12" fmla="*/ 386 w 386"/>
              <a:gd name="T13" fmla="*/ 76 h 389"/>
              <a:gd name="T14" fmla="*/ 386 w 386"/>
              <a:gd name="T15" fmla="*/ 312 h 389"/>
              <a:gd name="T16" fmla="*/ 383 w 386"/>
              <a:gd name="T17" fmla="*/ 337 h 389"/>
              <a:gd name="T18" fmla="*/ 372 w 386"/>
              <a:gd name="T19" fmla="*/ 358 h 389"/>
              <a:gd name="T20" fmla="*/ 357 w 386"/>
              <a:gd name="T21" fmla="*/ 373 h 389"/>
              <a:gd name="T22" fmla="*/ 336 w 386"/>
              <a:gd name="T23" fmla="*/ 384 h 389"/>
              <a:gd name="T24" fmla="*/ 311 w 386"/>
              <a:gd name="T25" fmla="*/ 389 h 389"/>
              <a:gd name="T26" fmla="*/ 75 w 386"/>
              <a:gd name="T27" fmla="*/ 389 h 389"/>
              <a:gd name="T28" fmla="*/ 50 w 386"/>
              <a:gd name="T29" fmla="*/ 384 h 389"/>
              <a:gd name="T30" fmla="*/ 29 w 386"/>
              <a:gd name="T31" fmla="*/ 373 h 389"/>
              <a:gd name="T32" fmla="*/ 14 w 386"/>
              <a:gd name="T33" fmla="*/ 358 h 389"/>
              <a:gd name="T34" fmla="*/ 3 w 386"/>
              <a:gd name="T35" fmla="*/ 337 h 389"/>
              <a:gd name="T36" fmla="*/ 0 w 386"/>
              <a:gd name="T37" fmla="*/ 312 h 389"/>
              <a:gd name="T38" fmla="*/ 0 w 386"/>
              <a:gd name="T39" fmla="*/ 76 h 389"/>
              <a:gd name="T40" fmla="*/ 3 w 386"/>
              <a:gd name="T41" fmla="*/ 53 h 389"/>
              <a:gd name="T42" fmla="*/ 14 w 386"/>
              <a:gd name="T43" fmla="*/ 32 h 389"/>
              <a:gd name="T44" fmla="*/ 29 w 386"/>
              <a:gd name="T45" fmla="*/ 14 h 389"/>
              <a:gd name="T46" fmla="*/ 50 w 386"/>
              <a:gd name="T47" fmla="*/ 4 h 389"/>
              <a:gd name="T48" fmla="*/ 75 w 386"/>
              <a:gd name="T49" fmla="*/ 0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6" h="389">
                <a:moveTo>
                  <a:pt x="75" y="0"/>
                </a:moveTo>
                <a:lnTo>
                  <a:pt x="311" y="0"/>
                </a:lnTo>
                <a:lnTo>
                  <a:pt x="336" y="4"/>
                </a:lnTo>
                <a:lnTo>
                  <a:pt x="357" y="14"/>
                </a:lnTo>
                <a:lnTo>
                  <a:pt x="372" y="32"/>
                </a:lnTo>
                <a:lnTo>
                  <a:pt x="383" y="53"/>
                </a:lnTo>
                <a:lnTo>
                  <a:pt x="386" y="76"/>
                </a:lnTo>
                <a:lnTo>
                  <a:pt x="386" y="312"/>
                </a:lnTo>
                <a:lnTo>
                  <a:pt x="383" y="337"/>
                </a:lnTo>
                <a:lnTo>
                  <a:pt x="372" y="358"/>
                </a:lnTo>
                <a:lnTo>
                  <a:pt x="357" y="373"/>
                </a:lnTo>
                <a:lnTo>
                  <a:pt x="336" y="384"/>
                </a:lnTo>
                <a:lnTo>
                  <a:pt x="311" y="389"/>
                </a:lnTo>
                <a:lnTo>
                  <a:pt x="75" y="389"/>
                </a:lnTo>
                <a:lnTo>
                  <a:pt x="50" y="384"/>
                </a:lnTo>
                <a:lnTo>
                  <a:pt x="29" y="373"/>
                </a:lnTo>
                <a:lnTo>
                  <a:pt x="14" y="358"/>
                </a:lnTo>
                <a:lnTo>
                  <a:pt x="3" y="337"/>
                </a:lnTo>
                <a:lnTo>
                  <a:pt x="0" y="312"/>
                </a:lnTo>
                <a:lnTo>
                  <a:pt x="0" y="76"/>
                </a:lnTo>
                <a:lnTo>
                  <a:pt x="3" y="53"/>
                </a:lnTo>
                <a:lnTo>
                  <a:pt x="14" y="32"/>
                </a:lnTo>
                <a:lnTo>
                  <a:pt x="29" y="14"/>
                </a:lnTo>
                <a:lnTo>
                  <a:pt x="50" y="4"/>
                </a:lnTo>
                <a:lnTo>
                  <a:pt x="75" y="0"/>
                </a:lnTo>
                <a:close/>
              </a:path>
            </a:pathLst>
          </a:custGeom>
          <a:gradFill flip="none" rotWithShape="1">
            <a:gsLst>
              <a:gs pos="3000">
                <a:schemeClr val="bg1">
                  <a:lumMod val="75000"/>
                </a:schemeClr>
              </a:gs>
              <a:gs pos="59000">
                <a:srgbClr val="FBFBFB"/>
              </a:gs>
            </a:gsLst>
            <a:lin ang="2700000" scaled="1"/>
            <a:tileRect/>
          </a:gradFill>
          <a:ln w="57150">
            <a:noFill/>
            <a:prstDash val="solid"/>
            <a:round/>
          </a:ln>
          <a:effectLst>
            <a:outerShdw blurRad="177800" dist="203200" dir="2700000" algn="tl" rotWithShape="0">
              <a:prstClr val="black">
                <a:alpha val="40000"/>
              </a:prstClr>
            </a:outerShdw>
          </a:effectLst>
        </p:spPr>
        <p:txBody>
          <a:bodyPr vert="horz" wrap="square" lIns="128580" tIns="64290" rIns="128580" bIns="64290" numCol="1" anchor="t" anchorCtr="0" compatLnSpc="1"/>
          <a:lstStyle/>
          <a:p>
            <a:endParaRPr lang="zh-CN" altLang="en-US"/>
          </a:p>
        </p:txBody>
      </p:sp>
      <p:sp>
        <p:nvSpPr>
          <p:cNvPr id="28" name="Freeform 14"/>
          <p:cNvSpPr/>
          <p:nvPr/>
        </p:nvSpPr>
        <p:spPr bwMode="auto">
          <a:xfrm>
            <a:off x="986081" y="4120825"/>
            <a:ext cx="1837183" cy="1837183"/>
          </a:xfrm>
          <a:custGeom>
            <a:avLst/>
            <a:gdLst>
              <a:gd name="T0" fmla="*/ 77 w 823"/>
              <a:gd name="T1" fmla="*/ 0 h 823"/>
              <a:gd name="T2" fmla="*/ 746 w 823"/>
              <a:gd name="T3" fmla="*/ 0 h 823"/>
              <a:gd name="T4" fmla="*/ 770 w 823"/>
              <a:gd name="T5" fmla="*/ 3 h 823"/>
              <a:gd name="T6" fmla="*/ 791 w 823"/>
              <a:gd name="T7" fmla="*/ 16 h 823"/>
              <a:gd name="T8" fmla="*/ 807 w 823"/>
              <a:gd name="T9" fmla="*/ 31 h 823"/>
              <a:gd name="T10" fmla="*/ 819 w 823"/>
              <a:gd name="T11" fmla="*/ 52 h 823"/>
              <a:gd name="T12" fmla="*/ 823 w 823"/>
              <a:gd name="T13" fmla="*/ 77 h 823"/>
              <a:gd name="T14" fmla="*/ 823 w 823"/>
              <a:gd name="T15" fmla="*/ 746 h 823"/>
              <a:gd name="T16" fmla="*/ 819 w 823"/>
              <a:gd name="T17" fmla="*/ 770 h 823"/>
              <a:gd name="T18" fmla="*/ 807 w 823"/>
              <a:gd name="T19" fmla="*/ 791 h 823"/>
              <a:gd name="T20" fmla="*/ 791 w 823"/>
              <a:gd name="T21" fmla="*/ 807 h 823"/>
              <a:gd name="T22" fmla="*/ 770 w 823"/>
              <a:gd name="T23" fmla="*/ 817 h 823"/>
              <a:gd name="T24" fmla="*/ 746 w 823"/>
              <a:gd name="T25" fmla="*/ 823 h 823"/>
              <a:gd name="T26" fmla="*/ 77 w 823"/>
              <a:gd name="T27" fmla="*/ 823 h 823"/>
              <a:gd name="T28" fmla="*/ 53 w 823"/>
              <a:gd name="T29" fmla="*/ 817 h 823"/>
              <a:gd name="T30" fmla="*/ 32 w 823"/>
              <a:gd name="T31" fmla="*/ 807 h 823"/>
              <a:gd name="T32" fmla="*/ 16 w 823"/>
              <a:gd name="T33" fmla="*/ 791 h 823"/>
              <a:gd name="T34" fmla="*/ 4 w 823"/>
              <a:gd name="T35" fmla="*/ 770 h 823"/>
              <a:gd name="T36" fmla="*/ 0 w 823"/>
              <a:gd name="T37" fmla="*/ 746 h 823"/>
              <a:gd name="T38" fmla="*/ 0 w 823"/>
              <a:gd name="T39" fmla="*/ 77 h 823"/>
              <a:gd name="T40" fmla="*/ 4 w 823"/>
              <a:gd name="T41" fmla="*/ 52 h 823"/>
              <a:gd name="T42" fmla="*/ 16 w 823"/>
              <a:gd name="T43" fmla="*/ 31 h 823"/>
              <a:gd name="T44" fmla="*/ 32 w 823"/>
              <a:gd name="T45" fmla="*/ 16 h 823"/>
              <a:gd name="T46" fmla="*/ 53 w 823"/>
              <a:gd name="T47" fmla="*/ 3 h 823"/>
              <a:gd name="T48" fmla="*/ 77 w 823"/>
              <a:gd name="T49" fmla="*/ 0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23" h="823">
                <a:moveTo>
                  <a:pt x="77" y="0"/>
                </a:moveTo>
                <a:lnTo>
                  <a:pt x="746" y="0"/>
                </a:lnTo>
                <a:lnTo>
                  <a:pt x="770" y="3"/>
                </a:lnTo>
                <a:lnTo>
                  <a:pt x="791" y="16"/>
                </a:lnTo>
                <a:lnTo>
                  <a:pt x="807" y="31"/>
                </a:lnTo>
                <a:lnTo>
                  <a:pt x="819" y="52"/>
                </a:lnTo>
                <a:lnTo>
                  <a:pt x="823" y="77"/>
                </a:lnTo>
                <a:lnTo>
                  <a:pt x="823" y="746"/>
                </a:lnTo>
                <a:lnTo>
                  <a:pt x="819" y="770"/>
                </a:lnTo>
                <a:lnTo>
                  <a:pt x="807" y="791"/>
                </a:lnTo>
                <a:lnTo>
                  <a:pt x="791" y="807"/>
                </a:lnTo>
                <a:lnTo>
                  <a:pt x="770" y="817"/>
                </a:lnTo>
                <a:lnTo>
                  <a:pt x="746" y="823"/>
                </a:lnTo>
                <a:lnTo>
                  <a:pt x="77" y="823"/>
                </a:lnTo>
                <a:lnTo>
                  <a:pt x="53" y="817"/>
                </a:lnTo>
                <a:lnTo>
                  <a:pt x="32" y="807"/>
                </a:lnTo>
                <a:lnTo>
                  <a:pt x="16" y="791"/>
                </a:lnTo>
                <a:lnTo>
                  <a:pt x="4" y="770"/>
                </a:lnTo>
                <a:lnTo>
                  <a:pt x="0" y="746"/>
                </a:lnTo>
                <a:lnTo>
                  <a:pt x="0" y="77"/>
                </a:lnTo>
                <a:lnTo>
                  <a:pt x="4" y="52"/>
                </a:lnTo>
                <a:lnTo>
                  <a:pt x="16" y="31"/>
                </a:lnTo>
                <a:lnTo>
                  <a:pt x="32" y="16"/>
                </a:lnTo>
                <a:lnTo>
                  <a:pt x="53" y="3"/>
                </a:lnTo>
                <a:lnTo>
                  <a:pt x="77" y="0"/>
                </a:lnTo>
                <a:close/>
              </a:path>
            </a:pathLst>
          </a:custGeom>
          <a:blipFill dpi="0" rotWithShape="1">
            <a:blip r:embed="rId1"/>
            <a:srcRect/>
            <a:stretch>
              <a:fillRect/>
            </a:stretch>
          </a:blipFill>
          <a:ln w="57150">
            <a:noFill/>
            <a:prstDash val="solid"/>
            <a:round/>
          </a:ln>
          <a:effectLst>
            <a:outerShdw blurRad="177800" dist="203200" dir="2700000" algn="tl" rotWithShape="0">
              <a:prstClr val="black">
                <a:alpha val="40000"/>
              </a:prstClr>
            </a:outerShdw>
          </a:effectLst>
        </p:spPr>
        <p:txBody>
          <a:bodyPr vert="horz" wrap="square" lIns="128580" tIns="64290" rIns="128580" bIns="64290" numCol="1" anchor="ctr" anchorCtr="1" compatLnSpc="1"/>
          <a:lstStyle/>
          <a:p>
            <a:endParaRPr lang="zh-CN" altLang="en-US" sz="6000" dirty="0">
              <a:solidFill>
                <a:srgbClr val="AE002B"/>
              </a:solidFill>
              <a:latin typeface="Impact" panose="020B0806030902050204" pitchFamily="34" charset="0"/>
            </a:endParaRPr>
          </a:p>
        </p:txBody>
      </p:sp>
      <p:sp>
        <p:nvSpPr>
          <p:cNvPr id="29" name="Freeform 15"/>
          <p:cNvSpPr/>
          <p:nvPr/>
        </p:nvSpPr>
        <p:spPr bwMode="auto">
          <a:xfrm>
            <a:off x="2905857" y="1118383"/>
            <a:ext cx="2915383" cy="2915383"/>
          </a:xfrm>
          <a:custGeom>
            <a:avLst/>
            <a:gdLst>
              <a:gd name="T0" fmla="*/ 77 w 1306"/>
              <a:gd name="T1" fmla="*/ 0 h 1306"/>
              <a:gd name="T2" fmla="*/ 1231 w 1306"/>
              <a:gd name="T3" fmla="*/ 0 h 1306"/>
              <a:gd name="T4" fmla="*/ 1254 w 1306"/>
              <a:gd name="T5" fmla="*/ 4 h 1306"/>
              <a:gd name="T6" fmla="*/ 1275 w 1306"/>
              <a:gd name="T7" fmla="*/ 16 h 1306"/>
              <a:gd name="T8" fmla="*/ 1292 w 1306"/>
              <a:gd name="T9" fmla="*/ 32 h 1306"/>
              <a:gd name="T10" fmla="*/ 1303 w 1306"/>
              <a:gd name="T11" fmla="*/ 53 h 1306"/>
              <a:gd name="T12" fmla="*/ 1306 w 1306"/>
              <a:gd name="T13" fmla="*/ 77 h 1306"/>
              <a:gd name="T14" fmla="*/ 1306 w 1306"/>
              <a:gd name="T15" fmla="*/ 1231 h 1306"/>
              <a:gd name="T16" fmla="*/ 1303 w 1306"/>
              <a:gd name="T17" fmla="*/ 1254 h 1306"/>
              <a:gd name="T18" fmla="*/ 1292 w 1306"/>
              <a:gd name="T19" fmla="*/ 1275 h 1306"/>
              <a:gd name="T20" fmla="*/ 1275 w 1306"/>
              <a:gd name="T21" fmla="*/ 1292 h 1306"/>
              <a:gd name="T22" fmla="*/ 1254 w 1306"/>
              <a:gd name="T23" fmla="*/ 1303 h 1306"/>
              <a:gd name="T24" fmla="*/ 1231 w 1306"/>
              <a:gd name="T25" fmla="*/ 1306 h 1306"/>
              <a:gd name="T26" fmla="*/ 77 w 1306"/>
              <a:gd name="T27" fmla="*/ 1306 h 1306"/>
              <a:gd name="T28" fmla="*/ 53 w 1306"/>
              <a:gd name="T29" fmla="*/ 1303 h 1306"/>
              <a:gd name="T30" fmla="*/ 32 w 1306"/>
              <a:gd name="T31" fmla="*/ 1292 h 1306"/>
              <a:gd name="T32" fmla="*/ 16 w 1306"/>
              <a:gd name="T33" fmla="*/ 1275 h 1306"/>
              <a:gd name="T34" fmla="*/ 4 w 1306"/>
              <a:gd name="T35" fmla="*/ 1254 h 1306"/>
              <a:gd name="T36" fmla="*/ 0 w 1306"/>
              <a:gd name="T37" fmla="*/ 1231 h 1306"/>
              <a:gd name="T38" fmla="*/ 0 w 1306"/>
              <a:gd name="T39" fmla="*/ 77 h 1306"/>
              <a:gd name="T40" fmla="*/ 4 w 1306"/>
              <a:gd name="T41" fmla="*/ 53 h 1306"/>
              <a:gd name="T42" fmla="*/ 16 w 1306"/>
              <a:gd name="T43" fmla="*/ 32 h 1306"/>
              <a:gd name="T44" fmla="*/ 32 w 1306"/>
              <a:gd name="T45" fmla="*/ 16 h 1306"/>
              <a:gd name="T46" fmla="*/ 53 w 1306"/>
              <a:gd name="T47" fmla="*/ 4 h 1306"/>
              <a:gd name="T48" fmla="*/ 77 w 1306"/>
              <a:gd name="T49" fmla="*/ 0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06" h="1306">
                <a:moveTo>
                  <a:pt x="77" y="0"/>
                </a:moveTo>
                <a:lnTo>
                  <a:pt x="1231" y="0"/>
                </a:lnTo>
                <a:lnTo>
                  <a:pt x="1254" y="4"/>
                </a:lnTo>
                <a:lnTo>
                  <a:pt x="1275" y="16"/>
                </a:lnTo>
                <a:lnTo>
                  <a:pt x="1292" y="32"/>
                </a:lnTo>
                <a:lnTo>
                  <a:pt x="1303" y="53"/>
                </a:lnTo>
                <a:lnTo>
                  <a:pt x="1306" y="77"/>
                </a:lnTo>
                <a:lnTo>
                  <a:pt x="1306" y="1231"/>
                </a:lnTo>
                <a:lnTo>
                  <a:pt x="1303" y="1254"/>
                </a:lnTo>
                <a:lnTo>
                  <a:pt x="1292" y="1275"/>
                </a:lnTo>
                <a:lnTo>
                  <a:pt x="1275" y="1292"/>
                </a:lnTo>
                <a:lnTo>
                  <a:pt x="1254" y="1303"/>
                </a:lnTo>
                <a:lnTo>
                  <a:pt x="1231" y="1306"/>
                </a:lnTo>
                <a:lnTo>
                  <a:pt x="77" y="1306"/>
                </a:lnTo>
                <a:lnTo>
                  <a:pt x="53" y="1303"/>
                </a:lnTo>
                <a:lnTo>
                  <a:pt x="32" y="1292"/>
                </a:lnTo>
                <a:lnTo>
                  <a:pt x="16" y="1275"/>
                </a:lnTo>
                <a:lnTo>
                  <a:pt x="4" y="1254"/>
                </a:lnTo>
                <a:lnTo>
                  <a:pt x="0" y="1231"/>
                </a:lnTo>
                <a:lnTo>
                  <a:pt x="0" y="77"/>
                </a:lnTo>
                <a:lnTo>
                  <a:pt x="4" y="53"/>
                </a:lnTo>
                <a:lnTo>
                  <a:pt x="16" y="32"/>
                </a:lnTo>
                <a:lnTo>
                  <a:pt x="32" y="16"/>
                </a:lnTo>
                <a:lnTo>
                  <a:pt x="53" y="4"/>
                </a:lnTo>
                <a:lnTo>
                  <a:pt x="77" y="0"/>
                </a:lnTo>
                <a:close/>
              </a:path>
            </a:pathLst>
          </a:custGeom>
          <a:blipFill dpi="0" rotWithShape="1">
            <a:blip r:embed="rId2" cstate="print">
              <a:extLst>
                <a:ext uri="{28A0092B-C50C-407E-A947-70E740481C1C}">
                  <a14:useLocalDpi xmlns:a14="http://schemas.microsoft.com/office/drawing/2010/main" val="0"/>
                </a:ext>
              </a:extLst>
            </a:blip>
            <a:srcRect/>
            <a:stretch>
              <a:fillRect/>
            </a:stretch>
          </a:blipFill>
          <a:ln w="57150">
            <a:noFill/>
            <a:prstDash val="solid"/>
            <a:round/>
          </a:ln>
          <a:effectLst>
            <a:outerShdw blurRad="177800" dist="203200" dir="2700000" algn="tl" rotWithShape="0">
              <a:prstClr val="black">
                <a:alpha val="40000"/>
              </a:prstClr>
            </a:outerShdw>
          </a:effectLst>
        </p:spPr>
        <p:txBody>
          <a:bodyPr vert="horz" wrap="square" lIns="128580" tIns="64290" rIns="128580" bIns="64290" numCol="1" anchor="ctr" anchorCtr="1" compatLnSpc="1"/>
          <a:lstStyle/>
          <a:p>
            <a:endParaRPr lang="zh-CN" altLang="en-US" sz="8800" dirty="0">
              <a:solidFill>
                <a:srgbClr val="AE002B"/>
              </a:solidFill>
              <a:latin typeface="Impact" panose="020B0806030902050204" pitchFamily="34" charset="0"/>
            </a:endParaRPr>
          </a:p>
        </p:txBody>
      </p:sp>
      <p:sp>
        <p:nvSpPr>
          <p:cNvPr id="30" name="Freeform 16"/>
          <p:cNvSpPr/>
          <p:nvPr/>
        </p:nvSpPr>
        <p:spPr bwMode="auto">
          <a:xfrm>
            <a:off x="2905857" y="4120825"/>
            <a:ext cx="1419742" cy="1417511"/>
          </a:xfrm>
          <a:custGeom>
            <a:avLst/>
            <a:gdLst>
              <a:gd name="T0" fmla="*/ 62 w 636"/>
              <a:gd name="T1" fmla="*/ 0 h 635"/>
              <a:gd name="T2" fmla="*/ 574 w 636"/>
              <a:gd name="T3" fmla="*/ 0 h 635"/>
              <a:gd name="T4" fmla="*/ 597 w 636"/>
              <a:gd name="T5" fmla="*/ 5 h 635"/>
              <a:gd name="T6" fmla="*/ 618 w 636"/>
              <a:gd name="T7" fmla="*/ 17 h 635"/>
              <a:gd name="T8" fmla="*/ 631 w 636"/>
              <a:gd name="T9" fmla="*/ 37 h 635"/>
              <a:gd name="T10" fmla="*/ 636 w 636"/>
              <a:gd name="T11" fmla="*/ 61 h 635"/>
              <a:gd name="T12" fmla="*/ 636 w 636"/>
              <a:gd name="T13" fmla="*/ 574 h 635"/>
              <a:gd name="T14" fmla="*/ 631 w 636"/>
              <a:gd name="T15" fmla="*/ 597 h 635"/>
              <a:gd name="T16" fmla="*/ 618 w 636"/>
              <a:gd name="T17" fmla="*/ 616 h 635"/>
              <a:gd name="T18" fmla="*/ 597 w 636"/>
              <a:gd name="T19" fmla="*/ 630 h 635"/>
              <a:gd name="T20" fmla="*/ 574 w 636"/>
              <a:gd name="T21" fmla="*/ 635 h 635"/>
              <a:gd name="T22" fmla="*/ 62 w 636"/>
              <a:gd name="T23" fmla="*/ 635 h 635"/>
              <a:gd name="T24" fmla="*/ 39 w 636"/>
              <a:gd name="T25" fmla="*/ 630 h 635"/>
              <a:gd name="T26" fmla="*/ 18 w 636"/>
              <a:gd name="T27" fmla="*/ 616 h 635"/>
              <a:gd name="T28" fmla="*/ 5 w 636"/>
              <a:gd name="T29" fmla="*/ 597 h 635"/>
              <a:gd name="T30" fmla="*/ 0 w 636"/>
              <a:gd name="T31" fmla="*/ 574 h 635"/>
              <a:gd name="T32" fmla="*/ 0 w 636"/>
              <a:gd name="T33" fmla="*/ 61 h 635"/>
              <a:gd name="T34" fmla="*/ 5 w 636"/>
              <a:gd name="T35" fmla="*/ 37 h 635"/>
              <a:gd name="T36" fmla="*/ 18 w 636"/>
              <a:gd name="T37" fmla="*/ 17 h 635"/>
              <a:gd name="T38" fmla="*/ 39 w 636"/>
              <a:gd name="T39" fmla="*/ 5 h 635"/>
              <a:gd name="T40" fmla="*/ 62 w 636"/>
              <a:gd name="T41"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6" h="635">
                <a:moveTo>
                  <a:pt x="62" y="0"/>
                </a:moveTo>
                <a:lnTo>
                  <a:pt x="574" y="0"/>
                </a:lnTo>
                <a:lnTo>
                  <a:pt x="597" y="5"/>
                </a:lnTo>
                <a:lnTo>
                  <a:pt x="618" y="17"/>
                </a:lnTo>
                <a:lnTo>
                  <a:pt x="631" y="37"/>
                </a:lnTo>
                <a:lnTo>
                  <a:pt x="636" y="61"/>
                </a:lnTo>
                <a:lnTo>
                  <a:pt x="636" y="574"/>
                </a:lnTo>
                <a:lnTo>
                  <a:pt x="631" y="597"/>
                </a:lnTo>
                <a:lnTo>
                  <a:pt x="618" y="616"/>
                </a:lnTo>
                <a:lnTo>
                  <a:pt x="597" y="630"/>
                </a:lnTo>
                <a:lnTo>
                  <a:pt x="574" y="635"/>
                </a:lnTo>
                <a:lnTo>
                  <a:pt x="62" y="635"/>
                </a:lnTo>
                <a:lnTo>
                  <a:pt x="39" y="630"/>
                </a:lnTo>
                <a:lnTo>
                  <a:pt x="18" y="616"/>
                </a:lnTo>
                <a:lnTo>
                  <a:pt x="5" y="597"/>
                </a:lnTo>
                <a:lnTo>
                  <a:pt x="0" y="574"/>
                </a:lnTo>
                <a:lnTo>
                  <a:pt x="0" y="61"/>
                </a:lnTo>
                <a:lnTo>
                  <a:pt x="5" y="37"/>
                </a:lnTo>
                <a:lnTo>
                  <a:pt x="18" y="17"/>
                </a:lnTo>
                <a:lnTo>
                  <a:pt x="39" y="5"/>
                </a:lnTo>
                <a:lnTo>
                  <a:pt x="62" y="0"/>
                </a:lnTo>
                <a:close/>
              </a:path>
            </a:pathLst>
          </a:custGeom>
          <a:gradFill flip="none" rotWithShape="1">
            <a:gsLst>
              <a:gs pos="3000">
                <a:schemeClr val="bg1">
                  <a:lumMod val="75000"/>
                </a:schemeClr>
              </a:gs>
              <a:gs pos="59000">
                <a:srgbClr val="FBFBFB"/>
              </a:gs>
            </a:gsLst>
            <a:lin ang="2700000" scaled="1"/>
            <a:tileRect/>
          </a:gradFill>
          <a:ln w="57150">
            <a:noFill/>
            <a:prstDash val="solid"/>
            <a:round/>
          </a:ln>
          <a:effectLst>
            <a:outerShdw blurRad="177800" dist="203200" dir="2700000" algn="tl" rotWithShape="0">
              <a:prstClr val="black">
                <a:alpha val="40000"/>
              </a:prstClr>
            </a:outerShdw>
          </a:effectLst>
        </p:spPr>
        <p:txBody>
          <a:bodyPr vert="horz" wrap="square" lIns="128580" tIns="64290" rIns="128580" bIns="64290" numCol="1" anchor="t" anchorCtr="0" compatLnSpc="1"/>
          <a:lstStyle/>
          <a:p>
            <a:endParaRPr lang="zh-CN" altLang="en-US"/>
          </a:p>
        </p:txBody>
      </p:sp>
      <p:sp>
        <p:nvSpPr>
          <p:cNvPr id="17" name="文本框 16"/>
          <p:cNvSpPr txBox="1"/>
          <p:nvPr/>
        </p:nvSpPr>
        <p:spPr>
          <a:xfrm>
            <a:off x="6825625" y="3510546"/>
            <a:ext cx="6641504" cy="523220"/>
          </a:xfrm>
          <a:prstGeom prst="rect">
            <a:avLst/>
          </a:prstGeom>
          <a:noFill/>
        </p:spPr>
        <p:txBody>
          <a:bodyPr wrap="square" rtlCol="0">
            <a:spAutoFit/>
          </a:bodyPr>
          <a:lstStyle/>
          <a:p>
            <a:r>
              <a:rPr lang="zh-CN" altLang="zh-CN" sz="2800" b="1" kern="100" dirty="0">
                <a:effectLst/>
                <a:latin typeface="Times New Roman" panose="02020603050405020304" pitchFamily="18" charset="0"/>
                <a:ea typeface="宋体" panose="02010600030101010101" pitchFamily="2" charset="-122"/>
              </a:rPr>
              <a:t>实验六 最大流应用问题</a:t>
            </a:r>
            <a:endParaRPr lang="zh-CN" altLang="zh-CN" sz="2800" b="1" kern="100" dirty="0">
              <a:effectLst/>
              <a:latin typeface="Times New Roman" panose="02020603050405020304" pitchFamily="18" charset="0"/>
              <a:ea typeface="宋体" panose="02010600030101010101" pitchFamily="2" charset="-122"/>
            </a:endParaRPr>
          </a:p>
        </p:txBody>
      </p:sp>
      <p:sp>
        <p:nvSpPr>
          <p:cNvPr id="20" name="文本框 19"/>
          <p:cNvSpPr txBox="1"/>
          <p:nvPr/>
        </p:nvSpPr>
        <p:spPr>
          <a:xfrm>
            <a:off x="6823908" y="4552992"/>
            <a:ext cx="6034841" cy="499624"/>
          </a:xfrm>
          <a:prstGeom prst="rect">
            <a:avLst/>
          </a:prstGeom>
          <a:noFill/>
        </p:spPr>
        <p:txBody>
          <a:bodyPr wrap="square" rtlCol="0">
            <a:spAutoFit/>
          </a:bodyPr>
          <a:lstStyle/>
          <a:p>
            <a:pPr>
              <a:lnSpc>
                <a:spcPct val="150000"/>
              </a:lnSpc>
              <a:buNone/>
            </a:pPr>
            <a:r>
              <a:rPr lang="zh-CN" altLang="en-US" sz="2000" cap="all" dirty="0">
                <a:latin typeface="+mj-ea"/>
                <a:ea typeface="+mj-ea"/>
                <a:cs typeface="Arial" panose="020B0604020202020204" pitchFamily="34" charset="0"/>
              </a:rPr>
              <a:t>汇报人：林志雄</a:t>
            </a:r>
            <a:endParaRPr lang="zh-CN" altLang="en-US" sz="2000" cap="all" dirty="0">
              <a:latin typeface="+mj-ea"/>
              <a:ea typeface="+mj-ea"/>
              <a:cs typeface="Arial" panose="020B0604020202020204" pitchFamily="34" charset="0"/>
            </a:endParaRPr>
          </a:p>
        </p:txBody>
      </p:sp>
      <p:pic>
        <p:nvPicPr>
          <p:cNvPr id="3" name="Could This Be Love">
            <a:hlinkClick r:id="" action="ppaction://media"/>
          </p:cNvPr>
          <p:cNvPicPr>
            <a:picLocks noChangeAspect="1"/>
          </p:cNvPicPr>
          <p:nvPr>
            <a:audioFile r:link="rId3"/>
            <p:extLst>
              <p:ext uri="{DAA4B4D4-6D71-4841-9C94-3DE7FCFB9230}">
                <p14:media xmlns:p14="http://schemas.microsoft.com/office/powerpoint/2010/main" r:embed="rId4"/>
              </p:ext>
            </p:extLst>
          </p:nvPr>
        </p:nvPicPr>
        <p:blipFill>
          <a:blip r:embed="rId5"/>
          <a:stretch>
            <a:fillRect/>
          </a:stretch>
        </p:blipFill>
        <p:spPr>
          <a:xfrm>
            <a:off x="6124575" y="-1856283"/>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21463" y="2143480"/>
            <a:ext cx="3453968" cy="10158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audio>
              <p:cMediaNode vol="80000" numSld="999" showWhenStopped="0">
                <p:cTn id="2" repeatCount="indefinite" fill="remove" display="0">
                  <p:stCondLst>
                    <p:cond delay="indefinite"/>
                  </p:stCondLst>
                  <p:endCondLst>
                    <p:cond evt="onStopAudio" delay="0">
                      <p:tgtEl>
                        <p:sldTgt/>
                      </p:tgtEl>
                    </p:cond>
                  </p:endCondLst>
                </p:cTn>
                <p:tgtEl>
                  <p:spTgt spid="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7762" y="39799"/>
            <a:ext cx="11593288" cy="1754326"/>
          </a:xfrm>
          <a:prstGeom prst="rect">
            <a:avLst/>
          </a:prstGeom>
          <a:noFill/>
        </p:spPr>
        <p:txBody>
          <a:bodyPr wrap="square">
            <a:spAutoFit/>
          </a:bodyPr>
          <a:lstStyle/>
          <a:p>
            <a:r>
              <a:rPr lang="zh-CN" altLang="en-US" sz="1800" b="1" dirty="0">
                <a:solidFill>
                  <a:schemeClr val="tx1">
                    <a:lumMod val="65000"/>
                    <a:lumOff val="35000"/>
                  </a:schemeClr>
                </a:solidFill>
                <a:ea typeface="微软雅黑" panose="020B0503020204020204" pitchFamily="34" charset="-122"/>
              </a:rPr>
              <a:t>最大流算法</a:t>
            </a:r>
            <a:r>
              <a:rPr lang="en-US" altLang="zh-CN" sz="1800" b="1" dirty="0">
                <a:solidFill>
                  <a:schemeClr val="tx1">
                    <a:lumMod val="65000"/>
                    <a:lumOff val="35000"/>
                  </a:schemeClr>
                </a:solidFill>
                <a:ea typeface="微软雅黑" panose="020B0503020204020204" pitchFamily="34" charset="-122"/>
              </a:rPr>
              <a:t>: </a:t>
            </a:r>
            <a:r>
              <a:rPr lang="en-US" altLang="zh-CN" sz="1800" b="1" dirty="0" err="1">
                <a:solidFill>
                  <a:schemeClr val="tx1">
                    <a:lumMod val="65000"/>
                    <a:lumOff val="35000"/>
                  </a:schemeClr>
                </a:solidFill>
                <a:ea typeface="微软雅黑" panose="020B0503020204020204" pitchFamily="34" charset="-122"/>
              </a:rPr>
              <a:t>Dinic</a:t>
            </a:r>
            <a:r>
              <a:rPr lang="zh-CN" altLang="en-US" sz="1800" b="1" dirty="0">
                <a:solidFill>
                  <a:schemeClr val="tx1">
                    <a:lumMod val="65000"/>
                    <a:lumOff val="35000"/>
                  </a:schemeClr>
                </a:solidFill>
                <a:ea typeface="微软雅黑" panose="020B0503020204020204" pitchFamily="34" charset="-122"/>
              </a:rPr>
              <a:t>算法优秀之处：</a:t>
            </a:r>
            <a:endParaRPr lang="en-US" altLang="zh-CN" sz="1800" b="1" dirty="0">
              <a:solidFill>
                <a:schemeClr val="tx1">
                  <a:lumMod val="65000"/>
                  <a:lumOff val="35000"/>
                </a:schemeClr>
              </a:solidFill>
              <a:ea typeface="微软雅黑" panose="020B0503020204020204" pitchFamily="34" charset="-122"/>
            </a:endParaRPr>
          </a:p>
          <a:p>
            <a:endParaRPr lang="en-US" altLang="zh-CN" sz="1800" b="1" dirty="0">
              <a:solidFill>
                <a:schemeClr val="tx1">
                  <a:lumMod val="65000"/>
                  <a:lumOff val="35000"/>
                </a:schemeClr>
              </a:solidFill>
              <a:ea typeface="微软雅黑" panose="020B0503020204020204" pitchFamily="34" charset="-122"/>
            </a:endParaRPr>
          </a:p>
          <a:p>
            <a:r>
              <a:rPr lang="en-US" altLang="zh-CN" b="1" dirty="0">
                <a:solidFill>
                  <a:schemeClr val="tx1">
                    <a:lumMod val="65000"/>
                    <a:lumOff val="35000"/>
                  </a:schemeClr>
                </a:solidFill>
                <a:ea typeface="微软雅黑" panose="020B0503020204020204" pitchFamily="34" charset="-122"/>
              </a:rPr>
              <a:t>Ⅰ</a:t>
            </a:r>
            <a:r>
              <a:rPr lang="zh-CN" altLang="en-US" b="1" dirty="0">
                <a:solidFill>
                  <a:schemeClr val="tx1">
                    <a:lumMod val="65000"/>
                    <a:lumOff val="35000"/>
                  </a:schemeClr>
                </a:solidFill>
                <a:ea typeface="微软雅黑" panose="020B0503020204020204" pitchFamily="34" charset="-122"/>
              </a:rPr>
              <a:t>、</a:t>
            </a:r>
            <a:r>
              <a:rPr lang="zh-CN" altLang="en-US" dirty="0"/>
              <a:t>多路增广：每次找到一条增广路的时候，如果残余流量没有用完的话，我们就可以利用残余部分流量，再找出一条增广路。这样就可以在一次 </a:t>
            </a:r>
            <a:r>
              <a:rPr lang="en-US" altLang="zh-CN" dirty="0"/>
              <a:t>DFS </a:t>
            </a:r>
            <a:r>
              <a:rPr lang="zh-CN" altLang="en-US" dirty="0"/>
              <a:t>中找出多条增广路，大大提高了算法的效率。</a:t>
            </a:r>
            <a:endParaRPr lang="en-US" altLang="zh-CN" dirty="0"/>
          </a:p>
          <a:p>
            <a:endParaRPr lang="en-US" altLang="zh-CN" sz="1800" b="1" dirty="0">
              <a:solidFill>
                <a:schemeClr val="tx1">
                  <a:lumMod val="65000"/>
                  <a:lumOff val="35000"/>
                </a:schemeClr>
              </a:solidFill>
              <a:ea typeface="微软雅黑" panose="020B0503020204020204" pitchFamily="34" charset="-122"/>
            </a:endParaRPr>
          </a:p>
          <a:p>
            <a:endParaRPr lang="en-US" altLang="zh-CN" b="1" dirty="0">
              <a:solidFill>
                <a:schemeClr val="tx1">
                  <a:lumMod val="65000"/>
                  <a:lumOff val="35000"/>
                </a:schemeClr>
              </a:solidFill>
              <a:ea typeface="微软雅黑" panose="020B0503020204020204" pitchFamily="34" charset="-122"/>
            </a:endParaRPr>
          </a:p>
        </p:txBody>
      </p:sp>
      <p:sp>
        <p:nvSpPr>
          <p:cNvPr id="7" name="文本框 6"/>
          <p:cNvSpPr txBox="1"/>
          <p:nvPr/>
        </p:nvSpPr>
        <p:spPr>
          <a:xfrm>
            <a:off x="380703" y="3421791"/>
            <a:ext cx="11377264" cy="923330"/>
          </a:xfrm>
          <a:prstGeom prst="rect">
            <a:avLst/>
          </a:prstGeom>
          <a:noFill/>
        </p:spPr>
        <p:txBody>
          <a:bodyPr wrap="square" rtlCol="0">
            <a:spAutoFit/>
          </a:bodyPr>
          <a:lstStyle/>
          <a:p>
            <a:r>
              <a:rPr lang="en-US" altLang="zh-CN" dirty="0"/>
              <a:t>Ⅱ</a:t>
            </a:r>
            <a:r>
              <a:rPr lang="zh-CN" altLang="en-US" dirty="0"/>
              <a:t>、</a:t>
            </a:r>
            <a:r>
              <a:rPr kumimoji="0" lang="zh-CN" altLang="zh-CN" sz="1800" b="0" i="0" u="none" strike="noStrike" cap="none" normalizeH="0" baseline="0" dirty="0">
                <a:ln>
                  <a:noFill/>
                </a:ln>
                <a:solidFill>
                  <a:schemeClr val="tx1"/>
                </a:solidFill>
                <a:effectLst/>
                <a:latin typeface="Arial" panose="020B0604020202020204" pitchFamily="34" charset="0"/>
              </a:rPr>
              <a:t>当前弧优化</a:t>
            </a:r>
            <a:r>
              <a:rPr kumimoji="0" lang="zh-CN" altLang="en-US" sz="1800" b="0" i="0" u="none" strike="noStrike" cap="none" normalizeH="0" baseline="0" dirty="0">
                <a:ln>
                  <a:noFill/>
                </a:ln>
                <a:solidFill>
                  <a:schemeClr val="tx1"/>
                </a:solidFill>
                <a:effectLst/>
                <a:latin typeface="Arial" panose="020B0604020202020204" pitchFamily="34" charset="0"/>
              </a:rPr>
              <a:t>：</a:t>
            </a:r>
            <a:r>
              <a:rPr kumimoji="0" lang="zh-CN" altLang="zh-CN" sz="1800" b="0" i="0" u="none" strike="noStrike" cap="none" normalizeH="0" baseline="0" dirty="0">
                <a:ln>
                  <a:noFill/>
                </a:ln>
                <a:solidFill>
                  <a:schemeClr val="tx1"/>
                </a:solidFill>
                <a:effectLst/>
                <a:latin typeface="Arial" panose="020B0604020202020204" pitchFamily="34" charset="0"/>
              </a:rPr>
              <a:t>如果一条边已经被增广过并且达到饱和，那么它就没有可能被增广第二次。那么，我们下一次进行增广的时候，就可以不必再走那些已经被增广过的边。</a:t>
            </a:r>
            <a:endParaRPr kumimoji="0" lang="zh-CN" altLang="zh-CN" sz="1800" b="0" i="0" u="none" strike="noStrike" cap="none" normalizeH="0" baseline="0" dirty="0">
              <a:ln>
                <a:noFill/>
              </a:ln>
              <a:solidFill>
                <a:schemeClr val="tx1"/>
              </a:solidFill>
              <a:effectLst/>
              <a:latin typeface="Arial" panose="020B0604020202020204" pitchFamily="34" charset="0"/>
            </a:endParaRPr>
          </a:p>
          <a:p>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椭圆 1"/>
          <p:cNvSpPr/>
          <p:nvPr/>
        </p:nvSpPr>
        <p:spPr>
          <a:xfrm>
            <a:off x="740743" y="5200501"/>
            <a:ext cx="432048" cy="432048"/>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604839" y="4552429"/>
            <a:ext cx="432048" cy="432048"/>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04839" y="5776565"/>
            <a:ext cx="432048" cy="432048"/>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044999" y="5200501"/>
            <a:ext cx="432048" cy="432048"/>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341143" y="4336405"/>
            <a:ext cx="432048" cy="432048"/>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341143" y="6063117"/>
            <a:ext cx="432048" cy="432048"/>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a:stCxn id="2" idx="6"/>
            <a:endCxn id="8" idx="3"/>
          </p:cNvCxnSpPr>
          <p:nvPr/>
        </p:nvCxnSpPr>
        <p:spPr>
          <a:xfrm flipV="1">
            <a:off x="1172791" y="4921205"/>
            <a:ext cx="495320" cy="495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2" idx="6"/>
            <a:endCxn id="9" idx="1"/>
          </p:cNvCxnSpPr>
          <p:nvPr/>
        </p:nvCxnSpPr>
        <p:spPr>
          <a:xfrm>
            <a:off x="1172791" y="5416525"/>
            <a:ext cx="495320" cy="423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8" idx="6"/>
            <a:endCxn id="10" idx="1"/>
          </p:cNvCxnSpPr>
          <p:nvPr/>
        </p:nvCxnSpPr>
        <p:spPr>
          <a:xfrm>
            <a:off x="2036887" y="4768453"/>
            <a:ext cx="1071384" cy="495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6"/>
            <a:endCxn id="10" idx="3"/>
          </p:cNvCxnSpPr>
          <p:nvPr/>
        </p:nvCxnSpPr>
        <p:spPr>
          <a:xfrm flipV="1">
            <a:off x="2036887" y="5569277"/>
            <a:ext cx="1071384" cy="423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7"/>
            <a:endCxn id="11" idx="2"/>
          </p:cNvCxnSpPr>
          <p:nvPr/>
        </p:nvCxnSpPr>
        <p:spPr>
          <a:xfrm flipV="1">
            <a:off x="3413775" y="4552429"/>
            <a:ext cx="927368" cy="711344"/>
          </a:xfrm>
          <a:prstGeom prst="straightConnector1">
            <a:avLst/>
          </a:prstGeom>
          <a:ln>
            <a:solidFill>
              <a:srgbClr val="26A24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0" idx="5"/>
            <a:endCxn id="12" idx="2"/>
          </p:cNvCxnSpPr>
          <p:nvPr/>
        </p:nvCxnSpPr>
        <p:spPr>
          <a:xfrm>
            <a:off x="3413775" y="5569277"/>
            <a:ext cx="927368" cy="709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3432209" y="4473201"/>
            <a:ext cx="646331" cy="369332"/>
          </a:xfrm>
          <a:prstGeom prst="rect">
            <a:avLst/>
          </a:prstGeom>
          <a:noFill/>
        </p:spPr>
        <p:txBody>
          <a:bodyPr wrap="none" rtlCol="0">
            <a:spAutoFit/>
          </a:bodyPr>
          <a:lstStyle/>
          <a:p>
            <a:r>
              <a:rPr lang="zh-CN" altLang="en-US" dirty="0">
                <a:solidFill>
                  <a:srgbClr val="FF0000"/>
                </a:solidFill>
              </a:rPr>
              <a:t>饱和</a:t>
            </a:r>
            <a:endParaRPr lang="zh-CN" altLang="en-US" dirty="0">
              <a:solidFill>
                <a:srgbClr val="FF0000"/>
              </a:solidFill>
            </a:endParaRPr>
          </a:p>
        </p:txBody>
      </p:sp>
      <p:sp>
        <p:nvSpPr>
          <p:cNvPr id="28" name="箭头: 右 27"/>
          <p:cNvSpPr/>
          <p:nvPr/>
        </p:nvSpPr>
        <p:spPr>
          <a:xfrm>
            <a:off x="5349255" y="5073957"/>
            <a:ext cx="1080120" cy="495320"/>
          </a:xfrm>
          <a:prstGeom prst="rightArrow">
            <a:avLst/>
          </a:prstGeom>
          <a:solidFill>
            <a:srgbClr val="00B0F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6933431" y="5057965"/>
            <a:ext cx="432048" cy="432048"/>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7797527" y="4409893"/>
            <a:ext cx="432048" cy="432048"/>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7797527" y="5634029"/>
            <a:ext cx="432048" cy="432048"/>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9237687" y="5057965"/>
            <a:ext cx="432048" cy="432048"/>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0533831" y="4193869"/>
            <a:ext cx="432048" cy="432048"/>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533831" y="5920581"/>
            <a:ext cx="432048" cy="432048"/>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箭头连接符 34"/>
          <p:cNvCxnSpPr>
            <a:stCxn id="29" idx="6"/>
            <a:endCxn id="30" idx="3"/>
          </p:cNvCxnSpPr>
          <p:nvPr/>
        </p:nvCxnSpPr>
        <p:spPr>
          <a:xfrm flipV="1">
            <a:off x="7365479" y="4778669"/>
            <a:ext cx="495320" cy="495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9" idx="6"/>
            <a:endCxn id="31" idx="1"/>
          </p:cNvCxnSpPr>
          <p:nvPr/>
        </p:nvCxnSpPr>
        <p:spPr>
          <a:xfrm>
            <a:off x="7365479" y="5273989"/>
            <a:ext cx="495320" cy="423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0" idx="6"/>
            <a:endCxn id="32" idx="1"/>
          </p:cNvCxnSpPr>
          <p:nvPr/>
        </p:nvCxnSpPr>
        <p:spPr>
          <a:xfrm>
            <a:off x="8229575" y="4625917"/>
            <a:ext cx="1071384" cy="495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31" idx="6"/>
            <a:endCxn id="32" idx="3"/>
          </p:cNvCxnSpPr>
          <p:nvPr/>
        </p:nvCxnSpPr>
        <p:spPr>
          <a:xfrm flipV="1">
            <a:off x="8229575" y="5426741"/>
            <a:ext cx="1071384" cy="423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32" idx="7"/>
            <a:endCxn id="33" idx="2"/>
          </p:cNvCxnSpPr>
          <p:nvPr/>
        </p:nvCxnSpPr>
        <p:spPr>
          <a:xfrm flipV="1">
            <a:off x="9606463" y="4409893"/>
            <a:ext cx="927368" cy="711344"/>
          </a:xfrm>
          <a:prstGeom prst="straightConnector1">
            <a:avLst/>
          </a:prstGeom>
          <a:ln>
            <a:solidFill>
              <a:srgbClr val="26A244"/>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2" idx="5"/>
            <a:endCxn id="34" idx="2"/>
          </p:cNvCxnSpPr>
          <p:nvPr/>
        </p:nvCxnSpPr>
        <p:spPr>
          <a:xfrm>
            <a:off x="9606463" y="5426741"/>
            <a:ext cx="927368" cy="7098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3" name="图片 42"/>
          <p:cNvPicPr>
            <a:picLocks noChangeAspect="1"/>
          </p:cNvPicPr>
          <p:nvPr/>
        </p:nvPicPr>
        <p:blipFill>
          <a:blip r:embed="rId1"/>
          <a:stretch>
            <a:fillRect/>
          </a:stretch>
        </p:blipFill>
        <p:spPr>
          <a:xfrm>
            <a:off x="551353" y="1341117"/>
            <a:ext cx="6382078" cy="199400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1000">
        <p:blinds dir="vert"/>
      </p:transition>
    </mc:Choice>
    <mc:Fallback>
      <p:transition spd="slow" advTm="1000">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711" y="808013"/>
            <a:ext cx="11625486" cy="1200329"/>
          </a:xfrm>
          <a:prstGeom prst="rect">
            <a:avLst/>
          </a:prstGeom>
          <a:noFill/>
        </p:spPr>
        <p:txBody>
          <a:bodyPr wrap="square">
            <a:spAutoFit/>
          </a:bodyPr>
          <a:lstStyle/>
          <a:p>
            <a:r>
              <a:rPr lang="en-US" altLang="zh-CN" dirty="0"/>
              <a:t>1</a:t>
            </a:r>
            <a:r>
              <a:rPr lang="zh-CN" altLang="en-US" dirty="0"/>
              <a:t>、用 </a:t>
            </a:r>
            <a:r>
              <a:rPr lang="en-US" altLang="zh-CN" dirty="0"/>
              <a:t>BFS</a:t>
            </a:r>
            <a:r>
              <a:rPr lang="zh-CN" altLang="en-US" dirty="0"/>
              <a:t>通过当前残留网络</a:t>
            </a:r>
            <a:r>
              <a:rPr lang="en-US" altLang="zh-CN" dirty="0"/>
              <a:t> </a:t>
            </a:r>
            <a:r>
              <a:rPr lang="zh-CN" altLang="en-US" dirty="0"/>
              <a:t>建立分层图，需要重复建立分层图；</a:t>
            </a:r>
            <a:endParaRPr lang="zh-CN" altLang="en-US" dirty="0"/>
          </a:p>
          <a:p>
            <a:r>
              <a:rPr lang="en-US" altLang="zh-CN" dirty="0"/>
              <a:t>2</a:t>
            </a:r>
            <a:r>
              <a:rPr lang="zh-CN" altLang="en-US" dirty="0"/>
              <a:t>、用 </a:t>
            </a:r>
            <a:r>
              <a:rPr lang="en-US" altLang="zh-CN" dirty="0"/>
              <a:t>DFS </a:t>
            </a:r>
            <a:r>
              <a:rPr lang="zh-CN" altLang="en-US" dirty="0"/>
              <a:t>寻找一条由源点到汇点的路径，获得这条路径的流量 </a:t>
            </a:r>
            <a:r>
              <a:rPr lang="en-US" altLang="zh-CN" dirty="0"/>
              <a:t>key</a:t>
            </a:r>
            <a:r>
              <a:rPr lang="zh-CN" altLang="en-US" dirty="0"/>
              <a:t>（路径上残量最小的边的残量）根据路径，将增广路径正向边流量减少 </a:t>
            </a:r>
            <a:r>
              <a:rPr lang="en-US" altLang="zh-CN" dirty="0"/>
              <a:t>key</a:t>
            </a:r>
            <a:r>
              <a:rPr lang="zh-CN" altLang="en-US" dirty="0"/>
              <a:t>，反向边流量增加 </a:t>
            </a:r>
            <a:r>
              <a:rPr lang="en-US" altLang="zh-CN" dirty="0"/>
              <a:t>key​</a:t>
            </a:r>
            <a:endParaRPr lang="zh-CN" altLang="en-US" dirty="0"/>
          </a:p>
          <a:p>
            <a:r>
              <a:rPr lang="en-US" altLang="zh-CN" dirty="0"/>
              <a:t>3</a:t>
            </a:r>
            <a:r>
              <a:rPr lang="zh-CN" altLang="en-US" dirty="0"/>
              <a:t>、重复步骤 </a:t>
            </a:r>
            <a:r>
              <a:rPr lang="en-US" altLang="zh-CN" dirty="0"/>
              <a:t>1</a:t>
            </a:r>
            <a:r>
              <a:rPr lang="zh-CN" altLang="en-US" dirty="0"/>
              <a:t>、</a:t>
            </a:r>
            <a:r>
              <a:rPr lang="en-US" altLang="zh-CN" dirty="0"/>
              <a:t>2</a:t>
            </a:r>
            <a:r>
              <a:rPr lang="zh-CN" altLang="en-US" dirty="0"/>
              <a:t>，直到不出现增广路径。</a:t>
            </a:r>
            <a:endParaRPr lang="zh-CN" altLang="en-US" dirty="0"/>
          </a:p>
        </p:txBody>
      </p:sp>
      <p:pic>
        <p:nvPicPr>
          <p:cNvPr id="4" name="图片 3"/>
          <p:cNvPicPr>
            <a:picLocks noChangeAspect="1"/>
          </p:cNvPicPr>
          <p:nvPr/>
        </p:nvPicPr>
        <p:blipFill>
          <a:blip r:embed="rId1"/>
          <a:stretch>
            <a:fillRect/>
          </a:stretch>
        </p:blipFill>
        <p:spPr>
          <a:xfrm>
            <a:off x="1560707" y="2686675"/>
            <a:ext cx="8877756" cy="4242018"/>
          </a:xfrm>
          <a:prstGeom prst="rect">
            <a:avLst/>
          </a:prstGeom>
        </p:spPr>
      </p:pic>
      <p:sp>
        <p:nvSpPr>
          <p:cNvPr id="5" name="文本框 4"/>
          <p:cNvSpPr txBox="1"/>
          <p:nvPr/>
        </p:nvSpPr>
        <p:spPr>
          <a:xfrm>
            <a:off x="452711" y="2686675"/>
            <a:ext cx="1107996" cy="369332"/>
          </a:xfrm>
          <a:prstGeom prst="rect">
            <a:avLst/>
          </a:prstGeom>
          <a:noFill/>
        </p:spPr>
        <p:txBody>
          <a:bodyPr wrap="none" rtlCol="0">
            <a:spAutoFit/>
          </a:bodyPr>
          <a:lstStyle/>
          <a:p>
            <a:r>
              <a:rPr lang="zh-CN" altLang="en-US" dirty="0"/>
              <a:t>伪代码：</a:t>
            </a:r>
            <a:endParaRPr lang="zh-CN" altLang="en-US" dirty="0"/>
          </a:p>
        </p:txBody>
      </p:sp>
      <p:sp>
        <p:nvSpPr>
          <p:cNvPr id="6" name="文本框 5"/>
          <p:cNvSpPr txBox="1"/>
          <p:nvPr/>
        </p:nvSpPr>
        <p:spPr>
          <a:xfrm>
            <a:off x="596727" y="303957"/>
            <a:ext cx="1806905" cy="369332"/>
          </a:xfrm>
          <a:prstGeom prst="rect">
            <a:avLst/>
          </a:prstGeom>
          <a:noFill/>
        </p:spPr>
        <p:txBody>
          <a:bodyPr wrap="none" rtlCol="0">
            <a:spAutoFit/>
          </a:bodyPr>
          <a:lstStyle/>
          <a:p>
            <a:r>
              <a:rPr lang="en-US" altLang="zh-CN" dirty="0" err="1"/>
              <a:t>Dinic</a:t>
            </a:r>
            <a:r>
              <a:rPr lang="zh-CN" altLang="en-US" dirty="0"/>
              <a:t>算法流程：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advTm="1000">
        <p:blinds dir="vert"/>
      </p:transition>
    </mc:Choice>
    <mc:Fallback>
      <p:transition spd="slow" advTm="1000">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08695" y="375965"/>
            <a:ext cx="11233248" cy="369332"/>
          </a:xfrm>
          <a:prstGeom prst="rect">
            <a:avLst/>
          </a:prstGeom>
          <a:noFill/>
        </p:spPr>
        <p:txBody>
          <a:bodyPr wrap="square">
            <a:spAutoFit/>
          </a:bodyPr>
          <a:lstStyle/>
          <a:p>
            <a:r>
              <a:rPr lang="en-US" altLang="zh-CN" dirty="0" err="1"/>
              <a:t>Dinic</a:t>
            </a:r>
            <a:r>
              <a:rPr lang="zh-CN" altLang="en-US" dirty="0"/>
              <a:t>方法时间复杂度</a:t>
            </a:r>
            <a:r>
              <a:rPr lang="en-US" altLang="zh-CN" dirty="0"/>
              <a:t>: O(VE²)</a:t>
            </a:r>
            <a:r>
              <a:rPr lang="zh-CN" altLang="en-US" dirty="0"/>
              <a:t>，其中</a:t>
            </a:r>
            <a:r>
              <a:rPr lang="en-US" altLang="zh-CN" dirty="0"/>
              <a:t>V</a:t>
            </a:r>
            <a:r>
              <a:rPr lang="zh-CN" altLang="en-US" dirty="0"/>
              <a:t>为点数，</a:t>
            </a:r>
            <a:r>
              <a:rPr lang="en-US" altLang="zh-CN" dirty="0"/>
              <a:t>E</a:t>
            </a:r>
            <a:r>
              <a:rPr lang="zh-CN" altLang="en-US" dirty="0"/>
              <a:t>为边数。但实际情况中，</a:t>
            </a:r>
            <a:r>
              <a:rPr lang="en-US" altLang="zh-CN" dirty="0"/>
              <a:t>EK</a:t>
            </a:r>
            <a:r>
              <a:rPr lang="zh-CN" altLang="en-US" dirty="0"/>
              <a:t>算法的复杂度远低于理论上的复杂度。</a:t>
            </a:r>
            <a:endParaRPr lang="zh-CN" altLang="en-US" dirty="0"/>
          </a:p>
        </p:txBody>
      </p:sp>
      <p:sp>
        <p:nvSpPr>
          <p:cNvPr id="5" name="文本框 4"/>
          <p:cNvSpPr txBox="1"/>
          <p:nvPr/>
        </p:nvSpPr>
        <p:spPr>
          <a:xfrm>
            <a:off x="342843" y="880021"/>
            <a:ext cx="11593288" cy="1754326"/>
          </a:xfrm>
          <a:prstGeom prst="rect">
            <a:avLst/>
          </a:prstGeom>
          <a:noFill/>
        </p:spPr>
        <p:txBody>
          <a:bodyPr wrap="square">
            <a:spAutoFit/>
          </a:bodyPr>
          <a:lstStyle/>
          <a:p>
            <a:r>
              <a:rPr lang="zh-CN" altLang="en-US" dirty="0"/>
              <a:t>不妨设残留网络中顶点数为 V ，边数为 E 。</a:t>
            </a:r>
            <a:endParaRPr lang="zh-CN" altLang="en-US" dirty="0"/>
          </a:p>
          <a:p>
            <a:r>
              <a:rPr lang="en-US" altLang="zh-CN" dirty="0"/>
              <a:t>1</a:t>
            </a:r>
            <a:r>
              <a:rPr lang="zh-CN" altLang="en-US" dirty="0"/>
              <a:t>）修改增广路上边的流量。最多增广 </a:t>
            </a:r>
            <a:r>
              <a:rPr lang="en-US" altLang="zh-CN" dirty="0"/>
              <a:t>E </a:t>
            </a:r>
            <a:r>
              <a:rPr lang="zh-CN" altLang="en-US" dirty="0"/>
              <a:t>次，一条增广路的长度最长是 </a:t>
            </a:r>
            <a:r>
              <a:rPr lang="en-US" altLang="zh-CN" dirty="0"/>
              <a:t>V </a:t>
            </a:r>
            <a:r>
              <a:rPr lang="zh-CN" altLang="en-US" dirty="0"/>
              <a:t>，所以这一部分的复杂度是 </a:t>
            </a:r>
            <a:r>
              <a:rPr lang="en-US" altLang="zh-CN" dirty="0"/>
              <a:t>O(VE)</a:t>
            </a:r>
            <a:r>
              <a:rPr lang="zh-CN" altLang="en-US" dirty="0"/>
              <a:t>。</a:t>
            </a:r>
            <a:endParaRPr lang="en-US" altLang="zh-CN" dirty="0"/>
          </a:p>
          <a:p>
            <a:r>
              <a:rPr lang="en-US" altLang="zh-CN" dirty="0"/>
              <a:t>2</a:t>
            </a:r>
            <a:r>
              <a:rPr lang="zh-CN" altLang="en-US" dirty="0"/>
              <a:t>）</a:t>
            </a:r>
            <a:r>
              <a:rPr lang="en-US" altLang="zh-CN" dirty="0"/>
              <a:t>DFS</a:t>
            </a:r>
            <a:r>
              <a:rPr lang="zh-CN" altLang="en-US" dirty="0"/>
              <a:t>遍历时找增广路失败时经过的边。由于一旦从某条边出发找最短路失败了，我们就不会再走那条边（当前弧优化），所以这一部分的复杂度是 </a:t>
            </a:r>
            <a:r>
              <a:rPr lang="en-US" altLang="zh-CN" dirty="0"/>
              <a:t>O(E)</a:t>
            </a:r>
            <a:r>
              <a:rPr lang="zh-CN" altLang="en-US" dirty="0"/>
              <a:t>的。故而</a:t>
            </a:r>
            <a:r>
              <a:rPr lang="en-US" altLang="zh-CN" dirty="0"/>
              <a:t>DFS</a:t>
            </a:r>
            <a:r>
              <a:rPr lang="zh-CN" altLang="en-US" dirty="0"/>
              <a:t>增广的复杂度是 </a:t>
            </a:r>
            <a:r>
              <a:rPr lang="en-US" altLang="zh-CN" dirty="0"/>
              <a:t>O(VE)</a:t>
            </a:r>
            <a:r>
              <a:rPr lang="zh-CN" altLang="en-US" dirty="0"/>
              <a:t>。</a:t>
            </a:r>
            <a:endParaRPr lang="zh-CN" altLang="en-US" dirty="0"/>
          </a:p>
          <a:p>
            <a:r>
              <a:rPr lang="zh-CN" altLang="en-US" dirty="0"/>
              <a:t>而由于每一次重新建分层图，残余网络上 </a:t>
            </a:r>
            <a:r>
              <a:rPr lang="en-US" altLang="zh-CN" dirty="0"/>
              <a:t>S</a:t>
            </a:r>
            <a:r>
              <a:rPr lang="zh-CN" altLang="en-US" dirty="0"/>
              <a:t>到 </a:t>
            </a:r>
            <a:r>
              <a:rPr lang="en-US" altLang="zh-CN" dirty="0"/>
              <a:t>T</a:t>
            </a:r>
            <a:r>
              <a:rPr lang="zh-CN" altLang="en-US" dirty="0"/>
              <a:t>的最短路长度一定会增加，所以至多重建 </a:t>
            </a:r>
            <a:r>
              <a:rPr lang="en-US" altLang="zh-CN" dirty="0"/>
              <a:t>V-1</a:t>
            </a:r>
            <a:r>
              <a:rPr lang="zh-CN" altLang="en-US" dirty="0"/>
              <a:t>次图。</a:t>
            </a:r>
            <a:endParaRPr lang="zh-CN" altLang="en-US" dirty="0"/>
          </a:p>
          <a:p>
            <a:r>
              <a:rPr lang="zh-CN" altLang="en-US" dirty="0"/>
              <a:t>故</a:t>
            </a:r>
            <a:r>
              <a:rPr lang="en-US" altLang="zh-CN" dirty="0" err="1"/>
              <a:t>Dinic</a:t>
            </a:r>
            <a:r>
              <a:rPr lang="zh-CN" altLang="en-US" dirty="0"/>
              <a:t>的运行时间上界为 </a:t>
            </a:r>
            <a:r>
              <a:rPr lang="en-US" altLang="zh-CN" dirty="0"/>
              <a:t>O(V²E)</a:t>
            </a:r>
            <a:endParaRPr lang="zh-CN" altLang="en-US" dirty="0"/>
          </a:p>
        </p:txBody>
      </p:sp>
      <p:sp>
        <p:nvSpPr>
          <p:cNvPr id="7" name="文本框 6"/>
          <p:cNvSpPr txBox="1"/>
          <p:nvPr/>
        </p:nvSpPr>
        <p:spPr>
          <a:xfrm>
            <a:off x="380703" y="3040261"/>
            <a:ext cx="6430432" cy="369332"/>
          </a:xfrm>
          <a:prstGeom prst="rect">
            <a:avLst/>
          </a:prstGeom>
          <a:noFill/>
        </p:spPr>
        <p:txBody>
          <a:bodyPr wrap="square">
            <a:spAutoFit/>
          </a:bodyPr>
          <a:lstStyle/>
          <a:p>
            <a:r>
              <a:rPr lang="zh-CN" altLang="en-US" dirty="0"/>
              <a:t>固定</a:t>
            </a:r>
            <a:r>
              <a:rPr lang="en-US" altLang="zh-CN" dirty="0"/>
              <a:t>m=400,n=200,a=20</a:t>
            </a:r>
            <a:r>
              <a:rPr lang="zh-CN" altLang="en-US" dirty="0"/>
              <a:t>在</a:t>
            </a:r>
            <a:r>
              <a:rPr lang="en-US" altLang="zh-CN" dirty="0"/>
              <a:t>b</a:t>
            </a:r>
            <a:r>
              <a:rPr lang="zh-CN" altLang="en-US" dirty="0"/>
              <a:t>为不同值的情况下运行时间：</a:t>
            </a:r>
            <a:endParaRPr lang="zh-CN" altLang="en-US" dirty="0"/>
          </a:p>
        </p:txBody>
      </p:sp>
      <p:graphicFrame>
        <p:nvGraphicFramePr>
          <p:cNvPr id="8" name="表格 7"/>
          <p:cNvGraphicFramePr>
            <a:graphicFrameLocks noGrp="1"/>
          </p:cNvGraphicFramePr>
          <p:nvPr/>
        </p:nvGraphicFramePr>
        <p:xfrm>
          <a:off x="524719" y="3592397"/>
          <a:ext cx="3960440" cy="2448270"/>
        </p:xfrm>
        <a:graphic>
          <a:graphicData uri="http://schemas.openxmlformats.org/drawingml/2006/table">
            <a:tbl>
              <a:tblPr firstRow="1" bandRow="1">
                <a:tableStyleId>{5C22544A-7EE6-4342-B048-85BDC9FD1C3A}</a:tableStyleId>
              </a:tblPr>
              <a:tblGrid>
                <a:gridCol w="936104"/>
                <a:gridCol w="1424928"/>
                <a:gridCol w="1599408"/>
              </a:tblGrid>
              <a:tr h="408045">
                <a:tc>
                  <a:txBody>
                    <a:bodyPr/>
                    <a:lstStyle/>
                    <a:p>
                      <a:r>
                        <a:rPr lang="en-US" altLang="zh-CN" dirty="0"/>
                        <a:t>b</a:t>
                      </a:r>
                      <a:endParaRPr lang="zh-CN" altLang="en-US" dirty="0"/>
                    </a:p>
                  </a:txBody>
                  <a:tcPr/>
                </a:tc>
                <a:tc>
                  <a:txBody>
                    <a:bodyPr/>
                    <a:lstStyle/>
                    <a:p>
                      <a:r>
                        <a:rPr lang="zh-CN" altLang="en-US" dirty="0"/>
                        <a:t>最大流</a:t>
                      </a:r>
                      <a:endParaRPr lang="zh-CN" altLang="en-US" dirty="0"/>
                    </a:p>
                  </a:txBody>
                  <a:tcPr/>
                </a:tc>
                <a:tc>
                  <a:txBody>
                    <a:bodyPr/>
                    <a:lstStyle/>
                    <a:p>
                      <a:r>
                        <a:rPr lang="zh-CN" altLang="en-US" dirty="0"/>
                        <a:t>运行时间</a:t>
                      </a:r>
                      <a:r>
                        <a:rPr lang="en-US" altLang="zh-CN" dirty="0"/>
                        <a:t>/</a:t>
                      </a:r>
                      <a:r>
                        <a:rPr lang="en-US" altLang="zh-CN" dirty="0" err="1"/>
                        <a:t>ms</a:t>
                      </a:r>
                      <a:endParaRPr lang="zh-CN" altLang="en-US" dirty="0"/>
                    </a:p>
                  </a:txBody>
                  <a:tcPr/>
                </a:tc>
              </a:tr>
              <a:tr h="408045">
                <a:tc>
                  <a:txBody>
                    <a:bodyPr/>
                    <a:lstStyle/>
                    <a:p>
                      <a:r>
                        <a:rPr lang="en-US" altLang="zh-CN" dirty="0"/>
                        <a:t>5</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2.6641</a:t>
                      </a:r>
                      <a:endParaRPr lang="zh-CN" altLang="en-US" dirty="0"/>
                    </a:p>
                  </a:txBody>
                  <a:tcPr/>
                </a:tc>
              </a:tr>
              <a:tr h="408045">
                <a:tc>
                  <a:txBody>
                    <a:bodyPr/>
                    <a:lstStyle/>
                    <a:p>
                      <a:r>
                        <a:rPr lang="en-US" altLang="zh-CN" dirty="0"/>
                        <a:t>10</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2.8199</a:t>
                      </a:r>
                      <a:endParaRPr lang="zh-CN" altLang="en-US" dirty="0"/>
                    </a:p>
                  </a:txBody>
                  <a:tcPr/>
                </a:tc>
              </a:tr>
              <a:tr h="408045">
                <a:tc>
                  <a:txBody>
                    <a:bodyPr/>
                    <a:lstStyle/>
                    <a:p>
                      <a:r>
                        <a:rPr lang="en-US" altLang="zh-CN" dirty="0"/>
                        <a:t>15</a:t>
                      </a:r>
                      <a:endParaRPr lang="zh-CN" altLang="en-US" dirty="0"/>
                    </a:p>
                  </a:txBody>
                  <a:tcPr/>
                </a:tc>
                <a:tc>
                  <a:txBody>
                    <a:bodyPr/>
                    <a:lstStyle/>
                    <a:p>
                      <a:r>
                        <a:rPr lang="en-US" altLang="zh-CN" dirty="0"/>
                        <a:t>3000</a:t>
                      </a:r>
                      <a:endParaRPr lang="zh-CN" altLang="en-US" dirty="0"/>
                    </a:p>
                  </a:txBody>
                  <a:tcPr/>
                </a:tc>
                <a:tc>
                  <a:txBody>
                    <a:bodyPr/>
                    <a:lstStyle/>
                    <a:p>
                      <a:r>
                        <a:rPr lang="en-US" altLang="zh-CN" dirty="0"/>
                        <a:t>2.9423</a:t>
                      </a:r>
                      <a:endParaRPr lang="zh-CN" altLang="en-US" dirty="0"/>
                    </a:p>
                  </a:txBody>
                  <a:tcPr/>
                </a:tc>
              </a:tr>
              <a:tr h="408045">
                <a:tc>
                  <a:txBody>
                    <a:bodyPr/>
                    <a:lstStyle/>
                    <a:p>
                      <a:r>
                        <a:rPr lang="en-US" altLang="zh-CN" dirty="0"/>
                        <a:t>20</a:t>
                      </a:r>
                      <a:endParaRPr lang="zh-CN" altLang="en-US" dirty="0"/>
                    </a:p>
                  </a:txBody>
                  <a:tcPr/>
                </a:tc>
                <a:tc>
                  <a:txBody>
                    <a:bodyPr/>
                    <a:lstStyle/>
                    <a:p>
                      <a:r>
                        <a:rPr lang="en-US" altLang="zh-CN" dirty="0"/>
                        <a:t>4000</a:t>
                      </a:r>
                      <a:endParaRPr lang="zh-CN" altLang="en-US" dirty="0"/>
                    </a:p>
                  </a:txBody>
                  <a:tcPr/>
                </a:tc>
                <a:tc>
                  <a:txBody>
                    <a:bodyPr/>
                    <a:lstStyle/>
                    <a:p>
                      <a:r>
                        <a:rPr lang="en-US" altLang="zh-CN" dirty="0"/>
                        <a:t>3.0874</a:t>
                      </a:r>
                      <a:endParaRPr lang="zh-CN" altLang="en-US" dirty="0"/>
                    </a:p>
                  </a:txBody>
                  <a:tcPr/>
                </a:tc>
              </a:tr>
              <a:tr h="408045">
                <a:tc>
                  <a:txBody>
                    <a:bodyPr/>
                    <a:lstStyle/>
                    <a:p>
                      <a:r>
                        <a:rPr lang="en-US" altLang="zh-CN" dirty="0"/>
                        <a:t>25</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3.1665</a:t>
                      </a:r>
                      <a:endParaRPr lang="zh-CN" altLang="en-US" dirty="0"/>
                    </a:p>
                  </a:txBody>
                  <a:tcPr/>
                </a:tc>
              </a:tr>
            </a:tbl>
          </a:graphicData>
        </a:graphic>
      </p:graphicFrame>
      <p:graphicFrame>
        <p:nvGraphicFramePr>
          <p:cNvPr id="11" name="图表 10"/>
          <p:cNvGraphicFramePr/>
          <p:nvPr/>
        </p:nvGraphicFramePr>
        <p:xfrm>
          <a:off x="4989215" y="3592397"/>
          <a:ext cx="5078338" cy="362359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spd="slow" p14:dur="1600" advTm="1000">
        <p:blinds dir="vert"/>
      </p:transition>
    </mc:Choice>
    <mc:Fallback>
      <p:transition spd="slow" advTm="1000">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24719" y="231949"/>
            <a:ext cx="2262158" cy="369332"/>
          </a:xfrm>
          <a:prstGeom prst="rect">
            <a:avLst/>
          </a:prstGeom>
          <a:noFill/>
        </p:spPr>
        <p:txBody>
          <a:bodyPr wrap="none" rtlCol="0">
            <a:spAutoFit/>
          </a:bodyPr>
          <a:lstStyle/>
          <a:p>
            <a:r>
              <a:rPr lang="zh-CN" altLang="en-US" dirty="0"/>
              <a:t>三种方法效率比较：</a:t>
            </a:r>
            <a:endParaRPr lang="zh-CN" altLang="en-US" dirty="0"/>
          </a:p>
        </p:txBody>
      </p:sp>
      <p:graphicFrame>
        <p:nvGraphicFramePr>
          <p:cNvPr id="3" name="表格 2"/>
          <p:cNvGraphicFramePr>
            <a:graphicFrameLocks noGrp="1"/>
          </p:cNvGraphicFramePr>
          <p:nvPr/>
        </p:nvGraphicFramePr>
        <p:xfrm>
          <a:off x="596727" y="1024037"/>
          <a:ext cx="9073008" cy="2225040"/>
        </p:xfrm>
        <a:graphic>
          <a:graphicData uri="http://schemas.openxmlformats.org/drawingml/2006/table">
            <a:tbl>
              <a:tblPr firstRow="1" bandRow="1">
                <a:tableStyleId>{5C22544A-7EE6-4342-B048-85BDC9FD1C3A}</a:tableStyleId>
              </a:tblPr>
              <a:tblGrid>
                <a:gridCol w="1093134"/>
                <a:gridCol w="1093134"/>
                <a:gridCol w="2295580"/>
                <a:gridCol w="2295580"/>
                <a:gridCol w="2295580"/>
              </a:tblGrid>
              <a:tr h="370840">
                <a:tc>
                  <a:txBody>
                    <a:bodyPr/>
                    <a:lstStyle/>
                    <a:p>
                      <a:r>
                        <a:rPr lang="en-US" altLang="zh-CN" dirty="0"/>
                        <a:t>b</a:t>
                      </a:r>
                      <a:endParaRPr lang="zh-CN" altLang="en-US" dirty="0"/>
                    </a:p>
                  </a:txBody>
                  <a:tcPr/>
                </a:tc>
                <a:tc>
                  <a:txBody>
                    <a:bodyPr/>
                    <a:lstStyle/>
                    <a:p>
                      <a:r>
                        <a:rPr lang="zh-CN" altLang="en-US" dirty="0"/>
                        <a:t>最大流</a:t>
                      </a:r>
                      <a:endParaRPr lang="zh-CN" altLang="en-US" dirty="0"/>
                    </a:p>
                  </a:txBody>
                  <a:tcPr/>
                </a:tc>
                <a:tc>
                  <a:txBody>
                    <a:bodyPr/>
                    <a:lstStyle/>
                    <a:p>
                      <a:r>
                        <a:rPr lang="en-US" altLang="zh-CN" dirty="0"/>
                        <a:t>FF</a:t>
                      </a:r>
                      <a:r>
                        <a:rPr lang="zh-CN" altLang="en-US" dirty="0"/>
                        <a:t>运行时间</a:t>
                      </a:r>
                      <a:r>
                        <a:rPr lang="en-US" altLang="zh-CN" dirty="0"/>
                        <a:t>/</a:t>
                      </a:r>
                      <a:r>
                        <a:rPr lang="en-US" altLang="zh-CN" dirty="0" err="1"/>
                        <a:t>ms</a:t>
                      </a:r>
                      <a:endParaRPr lang="zh-CN" altLang="en-US" dirty="0"/>
                    </a:p>
                  </a:txBody>
                  <a:tcPr/>
                </a:tc>
                <a:tc>
                  <a:txBody>
                    <a:bodyPr/>
                    <a:lstStyle/>
                    <a:p>
                      <a:r>
                        <a:rPr lang="en-US" altLang="zh-CN" dirty="0"/>
                        <a:t>EK</a:t>
                      </a:r>
                      <a:r>
                        <a:rPr lang="zh-CN" altLang="en-US" dirty="0"/>
                        <a:t>运行时间</a:t>
                      </a:r>
                      <a:r>
                        <a:rPr lang="en-US" altLang="zh-CN" dirty="0"/>
                        <a:t>/</a:t>
                      </a:r>
                      <a:r>
                        <a:rPr lang="en-US" altLang="zh-CN" dirty="0" err="1"/>
                        <a:t>ms</a:t>
                      </a:r>
                      <a:endParaRPr lang="zh-CN" altLang="en-US" dirty="0"/>
                    </a:p>
                  </a:txBody>
                  <a:tcPr/>
                </a:tc>
                <a:tc>
                  <a:txBody>
                    <a:bodyPr/>
                    <a:lstStyle/>
                    <a:p>
                      <a:r>
                        <a:rPr lang="en-US" altLang="zh-CN" dirty="0" err="1"/>
                        <a:t>Dinic</a:t>
                      </a:r>
                      <a:r>
                        <a:rPr lang="zh-CN" altLang="en-US" dirty="0"/>
                        <a:t>运行时间</a:t>
                      </a:r>
                      <a:r>
                        <a:rPr lang="en-US" altLang="zh-CN" dirty="0"/>
                        <a:t>/</a:t>
                      </a:r>
                      <a:r>
                        <a:rPr lang="en-US" altLang="zh-CN" dirty="0" err="1"/>
                        <a:t>ms</a:t>
                      </a:r>
                      <a:endParaRPr lang="zh-CN" altLang="en-US" dirty="0"/>
                    </a:p>
                  </a:txBody>
                  <a:tcPr/>
                </a:tc>
              </a:tr>
              <a:tr h="370840">
                <a:tc>
                  <a:txBody>
                    <a:bodyPr/>
                    <a:lstStyle/>
                    <a:p>
                      <a:r>
                        <a:rPr lang="en-US" altLang="zh-CN" dirty="0"/>
                        <a:t>5</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95.9164</a:t>
                      </a:r>
                      <a:endParaRPr lang="zh-CN" altLang="en-US" dirty="0"/>
                    </a:p>
                  </a:txBody>
                  <a:tcPr/>
                </a:tc>
                <a:tc>
                  <a:txBody>
                    <a:bodyPr/>
                    <a:lstStyle/>
                    <a:p>
                      <a:r>
                        <a:rPr lang="en-US" altLang="zh-CN" dirty="0"/>
                        <a:t>425.661</a:t>
                      </a:r>
                      <a:endParaRPr lang="zh-CN" altLang="en-US" dirty="0"/>
                    </a:p>
                  </a:txBody>
                  <a:tcPr/>
                </a:tc>
                <a:tc>
                  <a:txBody>
                    <a:bodyPr/>
                    <a:lstStyle/>
                    <a:p>
                      <a:r>
                        <a:rPr lang="en-US" altLang="zh-CN" dirty="0"/>
                        <a:t>2.6641</a:t>
                      </a:r>
                      <a:endParaRPr lang="zh-CN" altLang="en-US" dirty="0"/>
                    </a:p>
                  </a:txBody>
                  <a:tcPr/>
                </a:tc>
              </a:tr>
              <a:tr h="370840">
                <a:tc>
                  <a:txBody>
                    <a:bodyPr/>
                    <a:lstStyle/>
                    <a:p>
                      <a:r>
                        <a:rPr lang="en-US" altLang="zh-CN" dirty="0"/>
                        <a:t>10</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191.07</a:t>
                      </a:r>
                      <a:endParaRPr lang="zh-CN" altLang="en-US" dirty="0"/>
                    </a:p>
                  </a:txBody>
                  <a:tcPr/>
                </a:tc>
                <a:tc>
                  <a:txBody>
                    <a:bodyPr/>
                    <a:lstStyle/>
                    <a:p>
                      <a:r>
                        <a:rPr lang="en-US" altLang="zh-CN" dirty="0"/>
                        <a:t>841.904</a:t>
                      </a:r>
                      <a:endParaRPr lang="zh-CN" altLang="en-US" dirty="0"/>
                    </a:p>
                  </a:txBody>
                  <a:tcPr/>
                </a:tc>
                <a:tc>
                  <a:txBody>
                    <a:bodyPr/>
                    <a:lstStyle/>
                    <a:p>
                      <a:r>
                        <a:rPr lang="en-US" altLang="zh-CN" dirty="0"/>
                        <a:t>2.8199</a:t>
                      </a:r>
                      <a:endParaRPr lang="zh-CN" altLang="en-US" dirty="0"/>
                    </a:p>
                  </a:txBody>
                  <a:tcPr/>
                </a:tc>
              </a:tr>
              <a:tr h="370840">
                <a:tc>
                  <a:txBody>
                    <a:bodyPr/>
                    <a:lstStyle/>
                    <a:p>
                      <a:r>
                        <a:rPr lang="en-US" altLang="zh-CN" dirty="0"/>
                        <a:t>15</a:t>
                      </a:r>
                      <a:endParaRPr lang="zh-CN" altLang="en-US" dirty="0"/>
                    </a:p>
                  </a:txBody>
                  <a:tcPr/>
                </a:tc>
                <a:tc>
                  <a:txBody>
                    <a:bodyPr/>
                    <a:lstStyle/>
                    <a:p>
                      <a:r>
                        <a:rPr lang="en-US" altLang="zh-CN" dirty="0"/>
                        <a:t>3000</a:t>
                      </a:r>
                      <a:endParaRPr lang="zh-CN" altLang="en-US" dirty="0"/>
                    </a:p>
                  </a:txBody>
                  <a:tcPr/>
                </a:tc>
                <a:tc>
                  <a:txBody>
                    <a:bodyPr/>
                    <a:lstStyle/>
                    <a:p>
                      <a:r>
                        <a:rPr lang="en-US" altLang="zh-CN" dirty="0"/>
                        <a:t>254.952</a:t>
                      </a:r>
                      <a:endParaRPr lang="zh-CN" altLang="en-US" dirty="0"/>
                    </a:p>
                  </a:txBody>
                  <a:tcPr/>
                </a:tc>
                <a:tc>
                  <a:txBody>
                    <a:bodyPr/>
                    <a:lstStyle/>
                    <a:p>
                      <a:r>
                        <a:rPr lang="en-US" altLang="zh-CN" dirty="0"/>
                        <a:t>1319.51</a:t>
                      </a:r>
                      <a:endParaRPr lang="zh-CN" altLang="en-US" dirty="0"/>
                    </a:p>
                  </a:txBody>
                  <a:tcPr/>
                </a:tc>
                <a:tc>
                  <a:txBody>
                    <a:bodyPr/>
                    <a:lstStyle/>
                    <a:p>
                      <a:r>
                        <a:rPr lang="en-US" altLang="zh-CN" dirty="0"/>
                        <a:t>2.9423</a:t>
                      </a:r>
                      <a:endParaRPr lang="zh-CN" altLang="en-US" dirty="0"/>
                    </a:p>
                  </a:txBody>
                  <a:tcPr/>
                </a:tc>
              </a:tr>
              <a:tr h="370840">
                <a:tc>
                  <a:txBody>
                    <a:bodyPr/>
                    <a:lstStyle/>
                    <a:p>
                      <a:r>
                        <a:rPr lang="en-US" altLang="zh-CN" dirty="0"/>
                        <a:t>20</a:t>
                      </a:r>
                      <a:endParaRPr lang="zh-CN" altLang="en-US" dirty="0"/>
                    </a:p>
                  </a:txBody>
                  <a:tcPr/>
                </a:tc>
                <a:tc>
                  <a:txBody>
                    <a:bodyPr/>
                    <a:lstStyle/>
                    <a:p>
                      <a:r>
                        <a:rPr lang="en-US" altLang="zh-CN" dirty="0"/>
                        <a:t>4000</a:t>
                      </a:r>
                      <a:endParaRPr lang="zh-CN" altLang="en-US" dirty="0"/>
                    </a:p>
                  </a:txBody>
                  <a:tcPr/>
                </a:tc>
                <a:tc>
                  <a:txBody>
                    <a:bodyPr/>
                    <a:lstStyle/>
                    <a:p>
                      <a:r>
                        <a:rPr lang="en-US" altLang="zh-CN" dirty="0"/>
                        <a:t>404.618</a:t>
                      </a:r>
                      <a:endParaRPr lang="zh-CN" altLang="en-US" dirty="0"/>
                    </a:p>
                  </a:txBody>
                  <a:tcPr/>
                </a:tc>
                <a:tc>
                  <a:txBody>
                    <a:bodyPr/>
                    <a:lstStyle/>
                    <a:p>
                      <a:r>
                        <a:rPr lang="en-US" altLang="zh-CN" dirty="0"/>
                        <a:t>1726.21</a:t>
                      </a:r>
                      <a:endParaRPr lang="zh-CN" altLang="en-US" dirty="0"/>
                    </a:p>
                  </a:txBody>
                  <a:tcPr/>
                </a:tc>
                <a:tc>
                  <a:txBody>
                    <a:bodyPr/>
                    <a:lstStyle/>
                    <a:p>
                      <a:r>
                        <a:rPr lang="en-US" altLang="zh-CN" dirty="0"/>
                        <a:t>3.0874</a:t>
                      </a:r>
                      <a:endParaRPr lang="zh-CN" altLang="en-US" dirty="0"/>
                    </a:p>
                  </a:txBody>
                  <a:tcPr/>
                </a:tc>
              </a:tr>
              <a:tr h="370840">
                <a:tc>
                  <a:txBody>
                    <a:bodyPr/>
                    <a:lstStyle/>
                    <a:p>
                      <a:r>
                        <a:rPr lang="en-US" altLang="zh-CN" dirty="0"/>
                        <a:t>25</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700.707</a:t>
                      </a:r>
                      <a:endParaRPr lang="zh-CN" altLang="en-US" dirty="0"/>
                    </a:p>
                  </a:txBody>
                  <a:tcPr/>
                </a:tc>
                <a:tc>
                  <a:txBody>
                    <a:bodyPr/>
                    <a:lstStyle/>
                    <a:p>
                      <a:r>
                        <a:rPr lang="en-US" altLang="zh-CN" dirty="0"/>
                        <a:t>2139.51</a:t>
                      </a:r>
                      <a:endParaRPr lang="zh-CN" altLang="en-US" dirty="0"/>
                    </a:p>
                  </a:txBody>
                  <a:tcPr/>
                </a:tc>
                <a:tc>
                  <a:txBody>
                    <a:bodyPr/>
                    <a:lstStyle/>
                    <a:p>
                      <a:r>
                        <a:rPr lang="en-US" altLang="zh-CN" dirty="0"/>
                        <a:t>3.1665</a:t>
                      </a:r>
                      <a:endParaRPr lang="zh-CN" altLang="en-US" dirty="0"/>
                    </a:p>
                  </a:txBody>
                  <a:tcPr/>
                </a:tc>
              </a:tr>
            </a:tbl>
          </a:graphicData>
        </a:graphic>
      </p:graphicFrame>
      <p:sp>
        <p:nvSpPr>
          <p:cNvPr id="5" name="文本框 4"/>
          <p:cNvSpPr txBox="1"/>
          <p:nvPr/>
        </p:nvSpPr>
        <p:spPr>
          <a:xfrm>
            <a:off x="501005" y="601281"/>
            <a:ext cx="6648449" cy="369332"/>
          </a:xfrm>
          <a:prstGeom prst="rect">
            <a:avLst/>
          </a:prstGeom>
          <a:noFill/>
        </p:spPr>
        <p:txBody>
          <a:bodyPr wrap="square">
            <a:spAutoFit/>
          </a:bodyPr>
          <a:lstStyle/>
          <a:p>
            <a:r>
              <a:rPr lang="zh-CN" altLang="en-US" dirty="0"/>
              <a:t>固定</a:t>
            </a:r>
            <a:r>
              <a:rPr lang="en-US" altLang="zh-CN" dirty="0"/>
              <a:t>m=400,n=200,a=20</a:t>
            </a:r>
            <a:r>
              <a:rPr lang="zh-CN" altLang="en-US" dirty="0"/>
              <a:t>在</a:t>
            </a:r>
            <a:r>
              <a:rPr lang="en-US" altLang="zh-CN" dirty="0"/>
              <a:t>b</a:t>
            </a:r>
            <a:r>
              <a:rPr lang="zh-CN" altLang="en-US" dirty="0"/>
              <a:t>为不同值的情况下三种方法运行时间：</a:t>
            </a:r>
            <a:endParaRPr lang="zh-CN" altLang="en-US" dirty="0"/>
          </a:p>
        </p:txBody>
      </p:sp>
      <p:graphicFrame>
        <p:nvGraphicFramePr>
          <p:cNvPr id="11" name="图表 10"/>
          <p:cNvGraphicFramePr/>
          <p:nvPr/>
        </p:nvGraphicFramePr>
        <p:xfrm>
          <a:off x="524719" y="3328877"/>
          <a:ext cx="5112568" cy="3937620"/>
        </p:xfrm>
        <a:graphic>
          <a:graphicData uri="http://schemas.openxmlformats.org/drawingml/2006/chart">
            <c:chart xmlns:c="http://schemas.openxmlformats.org/drawingml/2006/chart" xmlns:r="http://schemas.openxmlformats.org/officeDocument/2006/relationships" r:id="rId1"/>
          </a:graphicData>
        </a:graphic>
      </p:graphicFrame>
      <p:cxnSp>
        <p:nvCxnSpPr>
          <p:cNvPr id="13" name="直接连接符 12"/>
          <p:cNvCxnSpPr/>
          <p:nvPr/>
        </p:nvCxnSpPr>
        <p:spPr>
          <a:xfrm>
            <a:off x="6285359" y="3976365"/>
            <a:ext cx="64807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285359" y="4336405"/>
            <a:ext cx="648072"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285359" y="4696445"/>
            <a:ext cx="648072" cy="0"/>
          </a:xfrm>
          <a:prstGeom prst="line">
            <a:avLst/>
          </a:prstGeom>
          <a:ln w="19050">
            <a:solidFill>
              <a:srgbClr val="26A244"/>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855199" y="3781265"/>
            <a:ext cx="417102" cy="369332"/>
          </a:xfrm>
          <a:prstGeom prst="rect">
            <a:avLst/>
          </a:prstGeom>
          <a:noFill/>
        </p:spPr>
        <p:txBody>
          <a:bodyPr wrap="none" rtlCol="0">
            <a:spAutoFit/>
          </a:bodyPr>
          <a:lstStyle/>
          <a:p>
            <a:r>
              <a:rPr lang="en-US" altLang="zh-CN" dirty="0">
                <a:solidFill>
                  <a:srgbClr val="FF0000"/>
                </a:solidFill>
              </a:rPr>
              <a:t>EK</a:t>
            </a:r>
            <a:endParaRPr lang="zh-CN" altLang="en-US" dirty="0">
              <a:solidFill>
                <a:srgbClr val="FF0000"/>
              </a:solidFill>
            </a:endParaRPr>
          </a:p>
        </p:txBody>
      </p:sp>
      <p:sp>
        <p:nvSpPr>
          <p:cNvPr id="17" name="文本框 16"/>
          <p:cNvSpPr txBox="1"/>
          <p:nvPr/>
        </p:nvSpPr>
        <p:spPr>
          <a:xfrm>
            <a:off x="5855199" y="4144098"/>
            <a:ext cx="396262" cy="369332"/>
          </a:xfrm>
          <a:prstGeom prst="rect">
            <a:avLst/>
          </a:prstGeom>
          <a:noFill/>
        </p:spPr>
        <p:txBody>
          <a:bodyPr wrap="none" rtlCol="0">
            <a:spAutoFit/>
          </a:bodyPr>
          <a:lstStyle/>
          <a:p>
            <a:r>
              <a:rPr lang="en-US" altLang="zh-CN" dirty="0">
                <a:solidFill>
                  <a:srgbClr val="00B0F0"/>
                </a:solidFill>
              </a:rPr>
              <a:t>FF</a:t>
            </a:r>
            <a:endParaRPr lang="zh-CN" altLang="en-US" dirty="0">
              <a:solidFill>
                <a:srgbClr val="00B0F0"/>
              </a:solidFill>
            </a:endParaRPr>
          </a:p>
        </p:txBody>
      </p:sp>
      <p:sp>
        <p:nvSpPr>
          <p:cNvPr id="18" name="文本框 17"/>
          <p:cNvSpPr txBox="1"/>
          <p:nvPr/>
        </p:nvSpPr>
        <p:spPr>
          <a:xfrm>
            <a:off x="5634952" y="4492339"/>
            <a:ext cx="652743" cy="369332"/>
          </a:xfrm>
          <a:prstGeom prst="rect">
            <a:avLst/>
          </a:prstGeom>
          <a:noFill/>
        </p:spPr>
        <p:txBody>
          <a:bodyPr wrap="none" rtlCol="0">
            <a:spAutoFit/>
          </a:bodyPr>
          <a:lstStyle/>
          <a:p>
            <a:r>
              <a:rPr lang="en-US" altLang="zh-CN" dirty="0" err="1">
                <a:solidFill>
                  <a:srgbClr val="26A244"/>
                </a:solidFill>
              </a:rPr>
              <a:t>Dinic</a:t>
            </a:r>
            <a:endParaRPr lang="zh-CN" altLang="en-US" dirty="0">
              <a:solidFill>
                <a:srgbClr val="26A244"/>
              </a:solidFill>
            </a:endParaRPr>
          </a:p>
        </p:txBody>
      </p:sp>
      <p:sp>
        <p:nvSpPr>
          <p:cNvPr id="19" name="文本框 18"/>
          <p:cNvSpPr txBox="1"/>
          <p:nvPr/>
        </p:nvSpPr>
        <p:spPr>
          <a:xfrm>
            <a:off x="7221465" y="3544317"/>
            <a:ext cx="5544614" cy="2031325"/>
          </a:xfrm>
          <a:prstGeom prst="rect">
            <a:avLst/>
          </a:prstGeom>
          <a:noFill/>
        </p:spPr>
        <p:txBody>
          <a:bodyPr wrap="square" rtlCol="0">
            <a:spAutoFit/>
          </a:bodyPr>
          <a:lstStyle/>
          <a:p>
            <a:r>
              <a:rPr lang="zh-CN" altLang="en-US" dirty="0"/>
              <a:t>主要原因：</a:t>
            </a:r>
            <a:endParaRPr lang="en-US" altLang="zh-CN" dirty="0"/>
          </a:p>
          <a:p>
            <a:r>
              <a:rPr lang="en-US" altLang="zh-CN" dirty="0" err="1"/>
              <a:t>Dinic</a:t>
            </a:r>
            <a:r>
              <a:rPr lang="zh-CN" altLang="en-US" dirty="0"/>
              <a:t>算法的多路增广效果最佳，</a:t>
            </a:r>
            <a:r>
              <a:rPr lang="en-US" altLang="zh-CN" dirty="0" err="1"/>
              <a:t>Dinic</a:t>
            </a:r>
            <a:r>
              <a:rPr lang="zh-CN" altLang="en-US" dirty="0"/>
              <a:t>实际上只需进行一次分层图就可以多次进行多路增广。</a:t>
            </a:r>
            <a:endParaRPr lang="zh-CN" altLang="en-US" dirty="0"/>
          </a:p>
          <a:p>
            <a:r>
              <a:rPr lang="en-US" altLang="zh-CN" dirty="0"/>
              <a:t>EK</a:t>
            </a:r>
            <a:r>
              <a:rPr lang="zh-CN" altLang="en-US" dirty="0"/>
              <a:t>算法则是由于每次寻找增广路都需要进行一次</a:t>
            </a:r>
            <a:r>
              <a:rPr lang="en-US" altLang="zh-CN" dirty="0"/>
              <a:t>BFS</a:t>
            </a:r>
            <a:r>
              <a:rPr lang="zh-CN" altLang="en-US" dirty="0"/>
              <a:t>搜索，并且论文点集和评审点集之间的边相对来说比较稠密。</a:t>
            </a:r>
            <a:endParaRPr lang="en-US" altLang="zh-CN" dirty="0"/>
          </a:p>
          <a:p>
            <a:r>
              <a:rPr lang="en-US" altLang="zh-CN" dirty="0"/>
              <a:t>FF</a:t>
            </a:r>
            <a:r>
              <a:rPr lang="zh-CN" altLang="en-US" dirty="0"/>
              <a:t>方法：</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advTm="1000">
        <p:blinds dir="vert"/>
      </p:transition>
    </mc:Choice>
    <mc:Fallback>
      <p:transition spd="slow" advTm="1000">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24719" y="231949"/>
            <a:ext cx="2262158" cy="369332"/>
          </a:xfrm>
          <a:prstGeom prst="rect">
            <a:avLst/>
          </a:prstGeom>
          <a:noFill/>
        </p:spPr>
        <p:txBody>
          <a:bodyPr wrap="none" rtlCol="0">
            <a:spAutoFit/>
          </a:bodyPr>
          <a:lstStyle/>
          <a:p>
            <a:r>
              <a:rPr lang="zh-CN" altLang="en-US" dirty="0"/>
              <a:t>三种方法效率比较：</a:t>
            </a:r>
            <a:endParaRPr lang="zh-CN" altLang="en-US" dirty="0"/>
          </a:p>
        </p:txBody>
      </p:sp>
      <p:graphicFrame>
        <p:nvGraphicFramePr>
          <p:cNvPr id="3" name="表格 2"/>
          <p:cNvGraphicFramePr>
            <a:graphicFrameLocks noGrp="1"/>
          </p:cNvGraphicFramePr>
          <p:nvPr/>
        </p:nvGraphicFramePr>
        <p:xfrm>
          <a:off x="596727" y="1024037"/>
          <a:ext cx="9073008" cy="2219960"/>
        </p:xfrm>
        <a:graphic>
          <a:graphicData uri="http://schemas.openxmlformats.org/drawingml/2006/table">
            <a:tbl>
              <a:tblPr firstRow="1" bandRow="1">
                <a:tableStyleId>{5C22544A-7EE6-4342-B048-85BDC9FD1C3A}</a:tableStyleId>
              </a:tblPr>
              <a:tblGrid>
                <a:gridCol w="1093134"/>
                <a:gridCol w="1093134"/>
                <a:gridCol w="2295580"/>
                <a:gridCol w="2295580"/>
                <a:gridCol w="2295580"/>
              </a:tblGrid>
              <a:tr h="370840">
                <a:tc>
                  <a:txBody>
                    <a:bodyPr/>
                    <a:lstStyle/>
                    <a:p>
                      <a:r>
                        <a:rPr lang="en-US" altLang="zh-CN" dirty="0"/>
                        <a:t>a</a:t>
                      </a:r>
                      <a:endParaRPr lang="zh-CN" altLang="en-US" dirty="0"/>
                    </a:p>
                  </a:txBody>
                  <a:tcPr/>
                </a:tc>
                <a:tc>
                  <a:txBody>
                    <a:bodyPr/>
                    <a:lstStyle/>
                    <a:p>
                      <a:r>
                        <a:rPr lang="zh-CN" altLang="en-US" dirty="0"/>
                        <a:t>最大流</a:t>
                      </a:r>
                      <a:endParaRPr lang="zh-CN" altLang="en-US" dirty="0"/>
                    </a:p>
                  </a:txBody>
                  <a:tcPr/>
                </a:tc>
                <a:tc>
                  <a:txBody>
                    <a:bodyPr/>
                    <a:lstStyle/>
                    <a:p>
                      <a:r>
                        <a:rPr lang="en-US" altLang="zh-CN" dirty="0"/>
                        <a:t>FF</a:t>
                      </a:r>
                      <a:r>
                        <a:rPr lang="zh-CN" altLang="en-US" dirty="0"/>
                        <a:t>运行时间</a:t>
                      </a:r>
                      <a:r>
                        <a:rPr lang="en-US" altLang="zh-CN" dirty="0"/>
                        <a:t>/</a:t>
                      </a:r>
                      <a:r>
                        <a:rPr lang="en-US" altLang="zh-CN" dirty="0" err="1"/>
                        <a:t>ms</a:t>
                      </a:r>
                      <a:endParaRPr lang="zh-CN" altLang="en-US" dirty="0"/>
                    </a:p>
                  </a:txBody>
                  <a:tcPr/>
                </a:tc>
                <a:tc>
                  <a:txBody>
                    <a:bodyPr/>
                    <a:lstStyle/>
                    <a:p>
                      <a:r>
                        <a:rPr lang="en-US" altLang="zh-CN" dirty="0"/>
                        <a:t>EK</a:t>
                      </a:r>
                      <a:r>
                        <a:rPr lang="zh-CN" altLang="en-US" dirty="0"/>
                        <a:t>运行时间</a:t>
                      </a:r>
                      <a:r>
                        <a:rPr lang="en-US" altLang="zh-CN" dirty="0"/>
                        <a:t>/</a:t>
                      </a:r>
                      <a:r>
                        <a:rPr lang="en-US" altLang="zh-CN" dirty="0" err="1"/>
                        <a:t>ms</a:t>
                      </a:r>
                      <a:endParaRPr lang="zh-CN" altLang="en-US" dirty="0"/>
                    </a:p>
                  </a:txBody>
                  <a:tcPr/>
                </a:tc>
                <a:tc>
                  <a:txBody>
                    <a:bodyPr/>
                    <a:lstStyle/>
                    <a:p>
                      <a:r>
                        <a:rPr lang="en-US" altLang="zh-CN" dirty="0" err="1"/>
                        <a:t>Dinic</a:t>
                      </a:r>
                      <a:r>
                        <a:rPr lang="zh-CN" altLang="en-US" dirty="0"/>
                        <a:t>运行时间</a:t>
                      </a:r>
                      <a:r>
                        <a:rPr lang="en-US" altLang="zh-CN" dirty="0"/>
                        <a:t>/</a:t>
                      </a:r>
                      <a:r>
                        <a:rPr lang="en-US" altLang="zh-CN" dirty="0" err="1"/>
                        <a:t>ms</a:t>
                      </a:r>
                      <a:endParaRPr lang="zh-CN" altLang="en-US" dirty="0"/>
                    </a:p>
                  </a:txBody>
                  <a:tcPr/>
                </a:tc>
              </a:tr>
              <a:tr h="349240">
                <a:tc>
                  <a:txBody>
                    <a:bodyPr/>
                    <a:lstStyle/>
                    <a:p>
                      <a:r>
                        <a:rPr lang="en-US" altLang="zh-CN" dirty="0"/>
                        <a:t>5</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302.394</a:t>
                      </a:r>
                      <a:endParaRPr lang="zh-CN" altLang="en-US" dirty="0"/>
                    </a:p>
                  </a:txBody>
                  <a:tcPr/>
                </a:tc>
                <a:tc>
                  <a:txBody>
                    <a:bodyPr/>
                    <a:lstStyle/>
                    <a:p>
                      <a:r>
                        <a:rPr lang="en-US" altLang="zh-CN" dirty="0"/>
                        <a:t>652.661</a:t>
                      </a:r>
                      <a:endParaRPr lang="zh-CN" altLang="en-US" dirty="0"/>
                    </a:p>
                  </a:txBody>
                  <a:tcPr/>
                </a:tc>
                <a:tc>
                  <a:txBody>
                    <a:bodyPr/>
                    <a:lstStyle/>
                    <a:p>
                      <a:r>
                        <a:rPr lang="en-US" altLang="zh-CN" dirty="0"/>
                        <a:t>2.5766</a:t>
                      </a:r>
                      <a:endParaRPr lang="zh-CN" altLang="en-US" dirty="0"/>
                    </a:p>
                  </a:txBody>
                  <a:tcPr/>
                </a:tc>
              </a:tr>
              <a:tr h="370840">
                <a:tc>
                  <a:txBody>
                    <a:bodyPr/>
                    <a:lstStyle/>
                    <a:p>
                      <a:r>
                        <a:rPr lang="en-US" altLang="zh-CN" dirty="0"/>
                        <a:t>10</a:t>
                      </a:r>
                      <a:endParaRPr lang="zh-CN" altLang="en-US" dirty="0"/>
                    </a:p>
                  </a:txBody>
                  <a:tcPr/>
                </a:tc>
                <a:tc>
                  <a:txBody>
                    <a:bodyPr/>
                    <a:lstStyle/>
                    <a:p>
                      <a:r>
                        <a:rPr lang="en-US" altLang="zh-CN" dirty="0"/>
                        <a:t>4000</a:t>
                      </a:r>
                      <a:endParaRPr lang="zh-CN" altLang="en-US" dirty="0"/>
                    </a:p>
                  </a:txBody>
                  <a:tcPr/>
                </a:tc>
                <a:tc>
                  <a:txBody>
                    <a:bodyPr/>
                    <a:lstStyle/>
                    <a:p>
                      <a:r>
                        <a:rPr lang="en-US" altLang="zh-CN" dirty="0"/>
                        <a:t>561.167</a:t>
                      </a:r>
                      <a:endParaRPr lang="zh-CN" altLang="en-US" dirty="0"/>
                    </a:p>
                  </a:txBody>
                  <a:tcPr/>
                </a:tc>
                <a:tc>
                  <a:txBody>
                    <a:bodyPr/>
                    <a:lstStyle/>
                    <a:p>
                      <a:r>
                        <a:rPr lang="en-US" altLang="zh-CN" dirty="0"/>
                        <a:t>1301</a:t>
                      </a:r>
                      <a:endParaRPr lang="zh-CN" altLang="en-US" dirty="0"/>
                    </a:p>
                  </a:txBody>
                  <a:tcPr/>
                </a:tc>
                <a:tc>
                  <a:txBody>
                    <a:bodyPr/>
                    <a:lstStyle/>
                    <a:p>
                      <a:r>
                        <a:rPr lang="en-US" altLang="zh-CN" dirty="0"/>
                        <a:t>2.6058</a:t>
                      </a:r>
                      <a:endParaRPr lang="zh-CN" altLang="en-US" dirty="0"/>
                    </a:p>
                  </a:txBody>
                  <a:tcPr/>
                </a:tc>
              </a:tr>
              <a:tr h="370840">
                <a:tc>
                  <a:txBody>
                    <a:bodyPr/>
                    <a:lstStyle/>
                    <a:p>
                      <a:r>
                        <a:rPr lang="en-US" altLang="zh-CN" dirty="0"/>
                        <a:t>15</a:t>
                      </a:r>
                      <a:endParaRPr lang="zh-CN" altLang="en-US" dirty="0"/>
                    </a:p>
                  </a:txBody>
                  <a:tcPr/>
                </a:tc>
                <a:tc>
                  <a:txBody>
                    <a:bodyPr/>
                    <a:lstStyle/>
                    <a:p>
                      <a:r>
                        <a:rPr lang="en-US" altLang="zh-CN" dirty="0"/>
                        <a:t>4000</a:t>
                      </a:r>
                      <a:endParaRPr lang="zh-CN" altLang="en-US" dirty="0"/>
                    </a:p>
                  </a:txBody>
                  <a:tcPr/>
                </a:tc>
                <a:tc>
                  <a:txBody>
                    <a:bodyPr/>
                    <a:lstStyle/>
                    <a:p>
                      <a:r>
                        <a:rPr lang="en-US" altLang="zh-CN" dirty="0"/>
                        <a:t>322.15</a:t>
                      </a:r>
                      <a:endParaRPr lang="zh-CN" altLang="en-US" dirty="0"/>
                    </a:p>
                  </a:txBody>
                  <a:tcPr/>
                </a:tc>
                <a:tc>
                  <a:txBody>
                    <a:bodyPr/>
                    <a:lstStyle/>
                    <a:p>
                      <a:r>
                        <a:rPr lang="en-US" altLang="zh-CN" dirty="0"/>
                        <a:t>1282.38</a:t>
                      </a:r>
                      <a:endParaRPr lang="zh-CN" altLang="en-US" dirty="0"/>
                    </a:p>
                  </a:txBody>
                  <a:tcPr/>
                </a:tc>
                <a:tc>
                  <a:txBody>
                    <a:bodyPr/>
                    <a:lstStyle/>
                    <a:p>
                      <a:r>
                        <a:rPr lang="en-US" altLang="zh-CN" dirty="0"/>
                        <a:t>2.5041</a:t>
                      </a:r>
                      <a:endParaRPr lang="zh-CN" altLang="en-US" dirty="0"/>
                    </a:p>
                  </a:txBody>
                  <a:tcPr/>
                </a:tc>
              </a:tr>
              <a:tr h="370840">
                <a:tc>
                  <a:txBody>
                    <a:bodyPr/>
                    <a:lstStyle/>
                    <a:p>
                      <a:r>
                        <a:rPr lang="en-US" altLang="zh-CN" dirty="0"/>
                        <a:t>20</a:t>
                      </a:r>
                      <a:endParaRPr lang="zh-CN" altLang="en-US" dirty="0"/>
                    </a:p>
                  </a:txBody>
                  <a:tcPr/>
                </a:tc>
                <a:tc>
                  <a:txBody>
                    <a:bodyPr/>
                    <a:lstStyle/>
                    <a:p>
                      <a:r>
                        <a:rPr lang="en-US" altLang="zh-CN" dirty="0"/>
                        <a:t>4000</a:t>
                      </a:r>
                      <a:endParaRPr lang="zh-CN" altLang="en-US" dirty="0"/>
                    </a:p>
                  </a:txBody>
                  <a:tcPr/>
                </a:tc>
                <a:tc>
                  <a:txBody>
                    <a:bodyPr/>
                    <a:lstStyle/>
                    <a:p>
                      <a:r>
                        <a:rPr lang="en-US" altLang="zh-CN" dirty="0"/>
                        <a:t>217.274</a:t>
                      </a:r>
                      <a:endParaRPr lang="zh-CN" altLang="en-US" dirty="0"/>
                    </a:p>
                  </a:txBody>
                  <a:tcPr/>
                </a:tc>
                <a:tc>
                  <a:txBody>
                    <a:bodyPr/>
                    <a:lstStyle/>
                    <a:p>
                      <a:r>
                        <a:rPr lang="en-US" altLang="zh-CN" dirty="0"/>
                        <a:t>1264.43</a:t>
                      </a:r>
                      <a:endParaRPr lang="zh-CN" altLang="en-US" dirty="0"/>
                    </a:p>
                  </a:txBody>
                  <a:tcPr/>
                </a:tc>
                <a:tc>
                  <a:txBody>
                    <a:bodyPr/>
                    <a:lstStyle/>
                    <a:p>
                      <a:r>
                        <a:rPr lang="en-US" altLang="zh-CN" dirty="0"/>
                        <a:t>2.3003</a:t>
                      </a:r>
                      <a:endParaRPr lang="zh-CN" altLang="en-US" dirty="0"/>
                    </a:p>
                  </a:txBody>
                  <a:tcPr/>
                </a:tc>
              </a:tr>
              <a:tr h="370840">
                <a:tc>
                  <a:txBody>
                    <a:bodyPr/>
                    <a:lstStyle/>
                    <a:p>
                      <a:r>
                        <a:rPr lang="en-US" altLang="zh-CN" dirty="0"/>
                        <a:t>25</a:t>
                      </a:r>
                      <a:endParaRPr lang="zh-CN" altLang="en-US" dirty="0"/>
                    </a:p>
                  </a:txBody>
                  <a:tcPr/>
                </a:tc>
                <a:tc>
                  <a:txBody>
                    <a:bodyPr/>
                    <a:lstStyle/>
                    <a:p>
                      <a:r>
                        <a:rPr lang="en-US" altLang="zh-CN" dirty="0"/>
                        <a:t>4000</a:t>
                      </a:r>
                      <a:endParaRPr lang="zh-CN" altLang="en-US" dirty="0"/>
                    </a:p>
                  </a:txBody>
                  <a:tcPr/>
                </a:tc>
                <a:tc>
                  <a:txBody>
                    <a:bodyPr/>
                    <a:lstStyle/>
                    <a:p>
                      <a:r>
                        <a:rPr lang="en-US" altLang="zh-CN" dirty="0"/>
                        <a:t>198.764</a:t>
                      </a:r>
                      <a:endParaRPr lang="zh-CN" altLang="en-US" dirty="0"/>
                    </a:p>
                  </a:txBody>
                  <a:tcPr/>
                </a:tc>
                <a:tc>
                  <a:txBody>
                    <a:bodyPr/>
                    <a:lstStyle/>
                    <a:p>
                      <a:r>
                        <a:rPr lang="en-US" altLang="zh-CN" dirty="0"/>
                        <a:t>1262.9</a:t>
                      </a:r>
                      <a:endParaRPr lang="zh-CN" altLang="en-US" dirty="0"/>
                    </a:p>
                  </a:txBody>
                  <a:tcPr/>
                </a:tc>
                <a:tc>
                  <a:txBody>
                    <a:bodyPr/>
                    <a:lstStyle/>
                    <a:p>
                      <a:r>
                        <a:rPr lang="en-US" altLang="zh-CN" dirty="0"/>
                        <a:t>2.3825</a:t>
                      </a:r>
                      <a:endParaRPr lang="zh-CN" altLang="en-US" dirty="0"/>
                    </a:p>
                  </a:txBody>
                  <a:tcPr/>
                </a:tc>
              </a:tr>
            </a:tbl>
          </a:graphicData>
        </a:graphic>
      </p:graphicFrame>
      <p:sp>
        <p:nvSpPr>
          <p:cNvPr id="4" name="文本框 3"/>
          <p:cNvSpPr txBox="1"/>
          <p:nvPr/>
        </p:nvSpPr>
        <p:spPr>
          <a:xfrm>
            <a:off x="501005" y="635148"/>
            <a:ext cx="6648449" cy="369332"/>
          </a:xfrm>
          <a:prstGeom prst="rect">
            <a:avLst/>
          </a:prstGeom>
          <a:noFill/>
        </p:spPr>
        <p:txBody>
          <a:bodyPr wrap="square">
            <a:spAutoFit/>
          </a:bodyPr>
          <a:lstStyle/>
          <a:p>
            <a:r>
              <a:rPr lang="zh-CN" altLang="en-US" dirty="0"/>
              <a:t>固定</a:t>
            </a:r>
            <a:r>
              <a:rPr lang="en-US" altLang="zh-CN" dirty="0"/>
              <a:t>m=400,n=200,b=20</a:t>
            </a:r>
            <a:r>
              <a:rPr lang="zh-CN" altLang="en-US" dirty="0"/>
              <a:t>在</a:t>
            </a:r>
            <a:r>
              <a:rPr lang="en-US" altLang="zh-CN" dirty="0"/>
              <a:t>a</a:t>
            </a:r>
            <a:r>
              <a:rPr lang="zh-CN" altLang="en-US" dirty="0"/>
              <a:t>为不同值的情况下三种方法运行时间：</a:t>
            </a:r>
            <a:endParaRPr lang="zh-CN" altLang="en-US" dirty="0"/>
          </a:p>
        </p:txBody>
      </p:sp>
      <p:graphicFrame>
        <p:nvGraphicFramePr>
          <p:cNvPr id="5" name="图表 4"/>
          <p:cNvGraphicFramePr/>
          <p:nvPr/>
        </p:nvGraphicFramePr>
        <p:xfrm>
          <a:off x="812751" y="3295030"/>
          <a:ext cx="5760640" cy="3937620"/>
        </p:xfrm>
        <a:graphic>
          <a:graphicData uri="http://schemas.openxmlformats.org/drawingml/2006/chart">
            <c:chart xmlns:c="http://schemas.openxmlformats.org/drawingml/2006/chart" xmlns:r="http://schemas.openxmlformats.org/officeDocument/2006/relationships" r:id="rId1"/>
          </a:graphicData>
        </a:graphic>
      </p:graphicFrame>
      <p:cxnSp>
        <p:nvCxnSpPr>
          <p:cNvPr id="6" name="直接连接符 5"/>
          <p:cNvCxnSpPr/>
          <p:nvPr/>
        </p:nvCxnSpPr>
        <p:spPr>
          <a:xfrm>
            <a:off x="8011663" y="4024656"/>
            <a:ext cx="64807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011663" y="4384696"/>
            <a:ext cx="648072"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8011663" y="4744736"/>
            <a:ext cx="648072" cy="0"/>
          </a:xfrm>
          <a:prstGeom prst="line">
            <a:avLst/>
          </a:prstGeom>
          <a:ln w="19050">
            <a:solidFill>
              <a:srgbClr val="26A244"/>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7581503" y="3829556"/>
            <a:ext cx="417102" cy="369332"/>
          </a:xfrm>
          <a:prstGeom prst="rect">
            <a:avLst/>
          </a:prstGeom>
          <a:noFill/>
        </p:spPr>
        <p:txBody>
          <a:bodyPr wrap="none" rtlCol="0">
            <a:spAutoFit/>
          </a:bodyPr>
          <a:lstStyle/>
          <a:p>
            <a:r>
              <a:rPr lang="en-US" altLang="zh-CN" dirty="0">
                <a:solidFill>
                  <a:srgbClr val="FF0000"/>
                </a:solidFill>
              </a:rPr>
              <a:t>EK</a:t>
            </a:r>
            <a:endParaRPr lang="zh-CN" altLang="en-US" dirty="0">
              <a:solidFill>
                <a:srgbClr val="FF0000"/>
              </a:solidFill>
            </a:endParaRPr>
          </a:p>
        </p:txBody>
      </p:sp>
      <p:sp>
        <p:nvSpPr>
          <p:cNvPr id="10" name="文本框 9"/>
          <p:cNvSpPr txBox="1"/>
          <p:nvPr/>
        </p:nvSpPr>
        <p:spPr>
          <a:xfrm>
            <a:off x="7581503" y="4192389"/>
            <a:ext cx="396262" cy="369332"/>
          </a:xfrm>
          <a:prstGeom prst="rect">
            <a:avLst/>
          </a:prstGeom>
          <a:noFill/>
        </p:spPr>
        <p:txBody>
          <a:bodyPr wrap="none" rtlCol="0">
            <a:spAutoFit/>
          </a:bodyPr>
          <a:lstStyle/>
          <a:p>
            <a:r>
              <a:rPr lang="en-US" altLang="zh-CN" dirty="0">
                <a:solidFill>
                  <a:srgbClr val="00B0F0"/>
                </a:solidFill>
              </a:rPr>
              <a:t>FF</a:t>
            </a:r>
            <a:endParaRPr lang="zh-CN" altLang="en-US" dirty="0">
              <a:solidFill>
                <a:srgbClr val="00B0F0"/>
              </a:solidFill>
            </a:endParaRPr>
          </a:p>
        </p:txBody>
      </p:sp>
      <p:sp>
        <p:nvSpPr>
          <p:cNvPr id="11" name="文本框 10"/>
          <p:cNvSpPr txBox="1"/>
          <p:nvPr/>
        </p:nvSpPr>
        <p:spPr>
          <a:xfrm>
            <a:off x="7358920" y="4537301"/>
            <a:ext cx="652743" cy="369332"/>
          </a:xfrm>
          <a:prstGeom prst="rect">
            <a:avLst/>
          </a:prstGeom>
          <a:noFill/>
        </p:spPr>
        <p:txBody>
          <a:bodyPr wrap="none" rtlCol="0">
            <a:spAutoFit/>
          </a:bodyPr>
          <a:lstStyle/>
          <a:p>
            <a:r>
              <a:rPr lang="en-US" altLang="zh-CN" dirty="0" err="1">
                <a:solidFill>
                  <a:srgbClr val="26A244"/>
                </a:solidFill>
              </a:rPr>
              <a:t>Dinic</a:t>
            </a:r>
            <a:endParaRPr lang="zh-CN" altLang="en-US" dirty="0">
              <a:solidFill>
                <a:srgbClr val="26A244"/>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Tm="1000">
        <p:blinds dir="vert"/>
      </p:transition>
    </mc:Choice>
    <mc:Fallback>
      <p:transition spd="slow" advTm="1000">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24719" y="231949"/>
            <a:ext cx="2262158" cy="369332"/>
          </a:xfrm>
          <a:prstGeom prst="rect">
            <a:avLst/>
          </a:prstGeom>
          <a:noFill/>
        </p:spPr>
        <p:txBody>
          <a:bodyPr wrap="none" rtlCol="0">
            <a:spAutoFit/>
          </a:bodyPr>
          <a:lstStyle/>
          <a:p>
            <a:r>
              <a:rPr lang="zh-CN" altLang="en-US" dirty="0"/>
              <a:t>三种方法效率比较：</a:t>
            </a:r>
            <a:endParaRPr lang="zh-CN" altLang="en-US" dirty="0"/>
          </a:p>
        </p:txBody>
      </p:sp>
      <p:graphicFrame>
        <p:nvGraphicFramePr>
          <p:cNvPr id="3" name="表格 2"/>
          <p:cNvGraphicFramePr>
            <a:graphicFrameLocks noGrp="1"/>
          </p:cNvGraphicFramePr>
          <p:nvPr/>
        </p:nvGraphicFramePr>
        <p:xfrm>
          <a:off x="596727" y="1024037"/>
          <a:ext cx="9073008" cy="2219960"/>
        </p:xfrm>
        <a:graphic>
          <a:graphicData uri="http://schemas.openxmlformats.org/drawingml/2006/table">
            <a:tbl>
              <a:tblPr firstRow="1" bandRow="1">
                <a:tableStyleId>{5C22544A-7EE6-4342-B048-85BDC9FD1C3A}</a:tableStyleId>
              </a:tblPr>
              <a:tblGrid>
                <a:gridCol w="1093134"/>
                <a:gridCol w="1093134"/>
                <a:gridCol w="2295580"/>
                <a:gridCol w="2295580"/>
                <a:gridCol w="2295580"/>
              </a:tblGrid>
              <a:tr h="370840">
                <a:tc>
                  <a:txBody>
                    <a:bodyPr/>
                    <a:lstStyle/>
                    <a:p>
                      <a:r>
                        <a:rPr lang="en-US" altLang="zh-CN" dirty="0"/>
                        <a:t>m</a:t>
                      </a:r>
                      <a:endParaRPr lang="zh-CN" altLang="en-US" dirty="0"/>
                    </a:p>
                  </a:txBody>
                  <a:tcPr/>
                </a:tc>
                <a:tc>
                  <a:txBody>
                    <a:bodyPr/>
                    <a:lstStyle/>
                    <a:p>
                      <a:r>
                        <a:rPr lang="zh-CN" altLang="en-US" dirty="0"/>
                        <a:t>最大流</a:t>
                      </a:r>
                      <a:endParaRPr lang="zh-CN" altLang="en-US" dirty="0"/>
                    </a:p>
                  </a:txBody>
                  <a:tcPr/>
                </a:tc>
                <a:tc>
                  <a:txBody>
                    <a:bodyPr/>
                    <a:lstStyle/>
                    <a:p>
                      <a:r>
                        <a:rPr lang="en-US" altLang="zh-CN" dirty="0"/>
                        <a:t>FF</a:t>
                      </a:r>
                      <a:r>
                        <a:rPr lang="zh-CN" altLang="en-US" dirty="0"/>
                        <a:t>运行时间</a:t>
                      </a:r>
                      <a:r>
                        <a:rPr lang="en-US" altLang="zh-CN" dirty="0"/>
                        <a:t>/</a:t>
                      </a:r>
                      <a:r>
                        <a:rPr lang="en-US" altLang="zh-CN" dirty="0" err="1"/>
                        <a:t>ms</a:t>
                      </a:r>
                      <a:endParaRPr lang="zh-CN" altLang="en-US" dirty="0"/>
                    </a:p>
                  </a:txBody>
                  <a:tcPr/>
                </a:tc>
                <a:tc>
                  <a:txBody>
                    <a:bodyPr/>
                    <a:lstStyle/>
                    <a:p>
                      <a:r>
                        <a:rPr lang="en-US" altLang="zh-CN" dirty="0"/>
                        <a:t>EK</a:t>
                      </a:r>
                      <a:r>
                        <a:rPr lang="zh-CN" altLang="en-US" dirty="0"/>
                        <a:t>运行时间</a:t>
                      </a:r>
                      <a:r>
                        <a:rPr lang="en-US" altLang="zh-CN" dirty="0"/>
                        <a:t>/</a:t>
                      </a:r>
                      <a:r>
                        <a:rPr lang="en-US" altLang="zh-CN" dirty="0" err="1"/>
                        <a:t>ms</a:t>
                      </a:r>
                      <a:endParaRPr lang="zh-CN" altLang="en-US" dirty="0"/>
                    </a:p>
                  </a:txBody>
                  <a:tcPr/>
                </a:tc>
                <a:tc>
                  <a:txBody>
                    <a:bodyPr/>
                    <a:lstStyle/>
                    <a:p>
                      <a:r>
                        <a:rPr lang="en-US" altLang="zh-CN" dirty="0" err="1"/>
                        <a:t>Dinic</a:t>
                      </a:r>
                      <a:r>
                        <a:rPr lang="zh-CN" altLang="en-US" dirty="0"/>
                        <a:t>运行时间</a:t>
                      </a:r>
                      <a:r>
                        <a:rPr lang="en-US" altLang="zh-CN" dirty="0"/>
                        <a:t>/</a:t>
                      </a:r>
                      <a:r>
                        <a:rPr lang="en-US" altLang="zh-CN" dirty="0" err="1"/>
                        <a:t>ms</a:t>
                      </a:r>
                      <a:endParaRPr lang="zh-CN" altLang="en-US" dirty="0"/>
                    </a:p>
                  </a:txBody>
                  <a:tcPr/>
                </a:tc>
              </a:tr>
              <a:tr h="349240">
                <a:tc>
                  <a:txBody>
                    <a:bodyPr/>
                    <a:lstStyle/>
                    <a:p>
                      <a:r>
                        <a:rPr lang="en-US" altLang="zh-CN" dirty="0"/>
                        <a:t>100</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44.5936</a:t>
                      </a:r>
                      <a:endParaRPr lang="zh-CN" altLang="en-US" dirty="0"/>
                    </a:p>
                  </a:txBody>
                  <a:tcPr/>
                </a:tc>
                <a:tc>
                  <a:txBody>
                    <a:bodyPr/>
                    <a:lstStyle/>
                    <a:p>
                      <a:r>
                        <a:rPr lang="en-US" altLang="zh-CN" dirty="0"/>
                        <a:t>186.369</a:t>
                      </a:r>
                      <a:endParaRPr lang="zh-CN" altLang="en-US" dirty="0"/>
                    </a:p>
                  </a:txBody>
                  <a:tcPr/>
                </a:tc>
                <a:tc>
                  <a:txBody>
                    <a:bodyPr/>
                    <a:lstStyle/>
                    <a:p>
                      <a:r>
                        <a:rPr lang="en-US" altLang="zh-CN" dirty="0"/>
                        <a:t>1.7192</a:t>
                      </a:r>
                      <a:endParaRPr lang="zh-CN" altLang="en-US" dirty="0"/>
                    </a:p>
                  </a:txBody>
                  <a:tcPr/>
                </a:tc>
              </a:tr>
              <a:tr h="370840">
                <a:tc>
                  <a:txBody>
                    <a:bodyPr/>
                    <a:lstStyle/>
                    <a:p>
                      <a:r>
                        <a:rPr lang="en-US" altLang="zh-CN" dirty="0"/>
                        <a:t>200</a:t>
                      </a:r>
                      <a:endParaRPr lang="zh-CN" altLang="en-US" dirty="0"/>
                    </a:p>
                  </a:txBody>
                  <a:tcPr/>
                </a:tc>
                <a:tc>
                  <a:txBody>
                    <a:bodyPr/>
                    <a:lstStyle/>
                    <a:p>
                      <a:r>
                        <a:rPr lang="en-US" altLang="zh-CN" dirty="0"/>
                        <a:t>4000</a:t>
                      </a:r>
                      <a:endParaRPr lang="zh-CN" altLang="en-US" dirty="0"/>
                    </a:p>
                  </a:txBody>
                  <a:tcPr/>
                </a:tc>
                <a:tc>
                  <a:txBody>
                    <a:bodyPr/>
                    <a:lstStyle/>
                    <a:p>
                      <a:r>
                        <a:rPr lang="en-US" altLang="zh-CN" dirty="0"/>
                        <a:t>222.6</a:t>
                      </a:r>
                      <a:endParaRPr lang="zh-CN" altLang="en-US" dirty="0"/>
                    </a:p>
                  </a:txBody>
                  <a:tcPr/>
                </a:tc>
                <a:tc>
                  <a:txBody>
                    <a:bodyPr/>
                    <a:lstStyle/>
                    <a:p>
                      <a:r>
                        <a:rPr lang="en-US" altLang="zh-CN" dirty="0"/>
                        <a:t>614.386</a:t>
                      </a:r>
                      <a:endParaRPr lang="zh-CN" altLang="en-US" dirty="0"/>
                    </a:p>
                  </a:txBody>
                  <a:tcPr/>
                </a:tc>
                <a:tc>
                  <a:txBody>
                    <a:bodyPr/>
                    <a:lstStyle/>
                    <a:p>
                      <a:r>
                        <a:rPr lang="en-US" altLang="zh-CN" dirty="0"/>
                        <a:t>2.2489</a:t>
                      </a:r>
                      <a:endParaRPr lang="zh-CN" altLang="en-US" dirty="0"/>
                    </a:p>
                  </a:txBody>
                  <a:tcPr/>
                </a:tc>
              </a:tr>
              <a:tr h="370840">
                <a:tc>
                  <a:txBody>
                    <a:bodyPr/>
                    <a:lstStyle/>
                    <a:p>
                      <a:r>
                        <a:rPr lang="en-US" altLang="zh-CN" dirty="0"/>
                        <a:t>300</a:t>
                      </a:r>
                      <a:endParaRPr lang="zh-CN" altLang="en-US" dirty="0"/>
                    </a:p>
                  </a:txBody>
                  <a:tcPr/>
                </a:tc>
                <a:tc>
                  <a:txBody>
                    <a:bodyPr/>
                    <a:lstStyle/>
                    <a:p>
                      <a:r>
                        <a:rPr lang="en-US" altLang="zh-CN" dirty="0"/>
                        <a:t>4000</a:t>
                      </a:r>
                      <a:endParaRPr lang="zh-CN" altLang="en-US" dirty="0"/>
                    </a:p>
                  </a:txBody>
                  <a:tcPr/>
                </a:tc>
                <a:tc>
                  <a:txBody>
                    <a:bodyPr/>
                    <a:lstStyle/>
                    <a:p>
                      <a:r>
                        <a:rPr lang="en-US" altLang="zh-CN" dirty="0"/>
                        <a:t>214.088</a:t>
                      </a:r>
                      <a:endParaRPr lang="zh-CN" altLang="en-US" dirty="0"/>
                    </a:p>
                  </a:txBody>
                  <a:tcPr/>
                </a:tc>
                <a:tc>
                  <a:txBody>
                    <a:bodyPr/>
                    <a:lstStyle/>
                    <a:p>
                      <a:r>
                        <a:rPr lang="en-US" altLang="zh-CN" dirty="0"/>
                        <a:t>945.305</a:t>
                      </a:r>
                      <a:endParaRPr lang="zh-CN" altLang="en-US" dirty="0"/>
                    </a:p>
                  </a:txBody>
                  <a:tcPr/>
                </a:tc>
                <a:tc>
                  <a:txBody>
                    <a:bodyPr/>
                    <a:lstStyle/>
                    <a:p>
                      <a:r>
                        <a:rPr lang="en-US" altLang="zh-CN" dirty="0"/>
                        <a:t>2.2494</a:t>
                      </a:r>
                      <a:endParaRPr lang="zh-CN" altLang="en-US" dirty="0"/>
                    </a:p>
                  </a:txBody>
                  <a:tcPr/>
                </a:tc>
              </a:tr>
              <a:tr h="370840">
                <a:tc>
                  <a:txBody>
                    <a:bodyPr/>
                    <a:lstStyle/>
                    <a:p>
                      <a:r>
                        <a:rPr lang="en-US" altLang="zh-CN" dirty="0"/>
                        <a:t>400</a:t>
                      </a:r>
                      <a:endParaRPr lang="zh-CN" altLang="en-US" dirty="0"/>
                    </a:p>
                  </a:txBody>
                  <a:tcPr/>
                </a:tc>
                <a:tc>
                  <a:txBody>
                    <a:bodyPr/>
                    <a:lstStyle/>
                    <a:p>
                      <a:r>
                        <a:rPr lang="en-US" altLang="zh-CN" dirty="0"/>
                        <a:t>4000</a:t>
                      </a:r>
                      <a:endParaRPr lang="zh-CN" altLang="en-US" dirty="0"/>
                    </a:p>
                  </a:txBody>
                  <a:tcPr/>
                </a:tc>
                <a:tc>
                  <a:txBody>
                    <a:bodyPr/>
                    <a:lstStyle/>
                    <a:p>
                      <a:r>
                        <a:rPr lang="en-US" altLang="zh-CN" dirty="0"/>
                        <a:t>214.105</a:t>
                      </a:r>
                      <a:endParaRPr lang="zh-CN" altLang="en-US" dirty="0"/>
                    </a:p>
                  </a:txBody>
                  <a:tcPr/>
                </a:tc>
                <a:tc>
                  <a:txBody>
                    <a:bodyPr/>
                    <a:lstStyle/>
                    <a:p>
                      <a:r>
                        <a:rPr lang="en-US" altLang="zh-CN" dirty="0"/>
                        <a:t>1342.59</a:t>
                      </a:r>
                      <a:endParaRPr lang="zh-CN" altLang="en-US" dirty="0"/>
                    </a:p>
                  </a:txBody>
                  <a:tcPr/>
                </a:tc>
                <a:tc>
                  <a:txBody>
                    <a:bodyPr/>
                    <a:lstStyle/>
                    <a:p>
                      <a:r>
                        <a:rPr lang="en-US" altLang="zh-CN" dirty="0"/>
                        <a:t>2.5131</a:t>
                      </a:r>
                      <a:endParaRPr lang="zh-CN" altLang="en-US" dirty="0"/>
                    </a:p>
                  </a:txBody>
                  <a:tcPr/>
                </a:tc>
              </a:tr>
              <a:tr h="370840">
                <a:tc>
                  <a:txBody>
                    <a:bodyPr/>
                    <a:lstStyle/>
                    <a:p>
                      <a:r>
                        <a:rPr lang="en-US" altLang="zh-CN" dirty="0"/>
                        <a:t>500</a:t>
                      </a:r>
                      <a:endParaRPr lang="zh-CN" altLang="en-US" dirty="0"/>
                    </a:p>
                  </a:txBody>
                  <a:tcPr/>
                </a:tc>
                <a:tc>
                  <a:txBody>
                    <a:bodyPr/>
                    <a:lstStyle/>
                    <a:p>
                      <a:r>
                        <a:rPr lang="en-US" altLang="zh-CN" dirty="0"/>
                        <a:t>4000</a:t>
                      </a:r>
                      <a:endParaRPr lang="zh-CN" altLang="en-US" dirty="0"/>
                    </a:p>
                  </a:txBody>
                  <a:tcPr/>
                </a:tc>
                <a:tc>
                  <a:txBody>
                    <a:bodyPr/>
                    <a:lstStyle/>
                    <a:p>
                      <a:r>
                        <a:rPr lang="en-US" altLang="zh-CN" dirty="0"/>
                        <a:t>222.458</a:t>
                      </a:r>
                      <a:endParaRPr lang="zh-CN" altLang="en-US" dirty="0"/>
                    </a:p>
                  </a:txBody>
                  <a:tcPr/>
                </a:tc>
                <a:tc>
                  <a:txBody>
                    <a:bodyPr/>
                    <a:lstStyle/>
                    <a:p>
                      <a:r>
                        <a:rPr lang="en-US" altLang="zh-CN" dirty="0"/>
                        <a:t>1678.38</a:t>
                      </a:r>
                      <a:endParaRPr lang="zh-CN" altLang="en-US" dirty="0"/>
                    </a:p>
                  </a:txBody>
                  <a:tcPr/>
                </a:tc>
                <a:tc>
                  <a:txBody>
                    <a:bodyPr/>
                    <a:lstStyle/>
                    <a:p>
                      <a:r>
                        <a:rPr lang="en-US" altLang="zh-CN" dirty="0"/>
                        <a:t>2.5081</a:t>
                      </a:r>
                      <a:endParaRPr lang="zh-CN" altLang="en-US" dirty="0"/>
                    </a:p>
                  </a:txBody>
                  <a:tcPr/>
                </a:tc>
              </a:tr>
            </a:tbl>
          </a:graphicData>
        </a:graphic>
      </p:graphicFrame>
      <p:sp>
        <p:nvSpPr>
          <p:cNvPr id="4" name="文本框 3"/>
          <p:cNvSpPr txBox="1"/>
          <p:nvPr/>
        </p:nvSpPr>
        <p:spPr>
          <a:xfrm>
            <a:off x="501005" y="601281"/>
            <a:ext cx="6648449" cy="369332"/>
          </a:xfrm>
          <a:prstGeom prst="rect">
            <a:avLst/>
          </a:prstGeom>
          <a:noFill/>
        </p:spPr>
        <p:txBody>
          <a:bodyPr wrap="square">
            <a:spAutoFit/>
          </a:bodyPr>
          <a:lstStyle/>
          <a:p>
            <a:r>
              <a:rPr lang="zh-CN" altLang="en-US" dirty="0"/>
              <a:t>固定</a:t>
            </a:r>
            <a:r>
              <a:rPr lang="en-US" altLang="zh-CN" dirty="0"/>
              <a:t>n=200,a=20,b=20</a:t>
            </a:r>
            <a:r>
              <a:rPr lang="zh-CN" altLang="en-US" dirty="0"/>
              <a:t>在</a:t>
            </a:r>
            <a:r>
              <a:rPr lang="en-US" altLang="zh-CN" dirty="0"/>
              <a:t>m</a:t>
            </a:r>
            <a:r>
              <a:rPr lang="zh-CN" altLang="en-US" dirty="0"/>
              <a:t>为不同值的情况下三种方法运行时间：</a:t>
            </a:r>
            <a:endParaRPr lang="zh-CN" altLang="en-US" dirty="0"/>
          </a:p>
        </p:txBody>
      </p:sp>
      <p:graphicFrame>
        <p:nvGraphicFramePr>
          <p:cNvPr id="5" name="图表 4"/>
          <p:cNvGraphicFramePr/>
          <p:nvPr/>
        </p:nvGraphicFramePr>
        <p:xfrm>
          <a:off x="812751" y="3295030"/>
          <a:ext cx="5760640" cy="3937620"/>
        </p:xfrm>
        <a:graphic>
          <a:graphicData uri="http://schemas.openxmlformats.org/drawingml/2006/chart">
            <c:chart xmlns:c="http://schemas.openxmlformats.org/drawingml/2006/chart" xmlns:r="http://schemas.openxmlformats.org/officeDocument/2006/relationships" r:id="rId1"/>
          </a:graphicData>
        </a:graphic>
      </p:graphicFrame>
      <p:cxnSp>
        <p:nvCxnSpPr>
          <p:cNvPr id="6" name="直接连接符 5"/>
          <p:cNvCxnSpPr/>
          <p:nvPr/>
        </p:nvCxnSpPr>
        <p:spPr>
          <a:xfrm>
            <a:off x="8011663" y="4024656"/>
            <a:ext cx="64807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011663" y="4384696"/>
            <a:ext cx="648072"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8011663" y="4744736"/>
            <a:ext cx="648072" cy="0"/>
          </a:xfrm>
          <a:prstGeom prst="line">
            <a:avLst/>
          </a:prstGeom>
          <a:ln w="19050">
            <a:solidFill>
              <a:srgbClr val="26A244"/>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7581503" y="3829556"/>
            <a:ext cx="417102" cy="369332"/>
          </a:xfrm>
          <a:prstGeom prst="rect">
            <a:avLst/>
          </a:prstGeom>
          <a:noFill/>
        </p:spPr>
        <p:txBody>
          <a:bodyPr wrap="none" rtlCol="0">
            <a:spAutoFit/>
          </a:bodyPr>
          <a:lstStyle/>
          <a:p>
            <a:r>
              <a:rPr lang="en-US" altLang="zh-CN" dirty="0">
                <a:solidFill>
                  <a:srgbClr val="FF0000"/>
                </a:solidFill>
              </a:rPr>
              <a:t>EK</a:t>
            </a:r>
            <a:endParaRPr lang="zh-CN" altLang="en-US" dirty="0">
              <a:solidFill>
                <a:srgbClr val="FF0000"/>
              </a:solidFill>
            </a:endParaRPr>
          </a:p>
        </p:txBody>
      </p:sp>
      <p:sp>
        <p:nvSpPr>
          <p:cNvPr id="10" name="文本框 9"/>
          <p:cNvSpPr txBox="1"/>
          <p:nvPr/>
        </p:nvSpPr>
        <p:spPr>
          <a:xfrm>
            <a:off x="7581503" y="4192389"/>
            <a:ext cx="396262" cy="369332"/>
          </a:xfrm>
          <a:prstGeom prst="rect">
            <a:avLst/>
          </a:prstGeom>
          <a:noFill/>
        </p:spPr>
        <p:txBody>
          <a:bodyPr wrap="none" rtlCol="0">
            <a:spAutoFit/>
          </a:bodyPr>
          <a:lstStyle/>
          <a:p>
            <a:r>
              <a:rPr lang="en-US" altLang="zh-CN" dirty="0">
                <a:solidFill>
                  <a:srgbClr val="00B0F0"/>
                </a:solidFill>
              </a:rPr>
              <a:t>FF</a:t>
            </a:r>
            <a:endParaRPr lang="zh-CN" altLang="en-US" dirty="0">
              <a:solidFill>
                <a:srgbClr val="00B0F0"/>
              </a:solidFill>
            </a:endParaRPr>
          </a:p>
        </p:txBody>
      </p:sp>
      <p:sp>
        <p:nvSpPr>
          <p:cNvPr id="11" name="文本框 10"/>
          <p:cNvSpPr txBox="1"/>
          <p:nvPr/>
        </p:nvSpPr>
        <p:spPr>
          <a:xfrm>
            <a:off x="7358920" y="4537301"/>
            <a:ext cx="652743" cy="369332"/>
          </a:xfrm>
          <a:prstGeom prst="rect">
            <a:avLst/>
          </a:prstGeom>
          <a:noFill/>
        </p:spPr>
        <p:txBody>
          <a:bodyPr wrap="none" rtlCol="0">
            <a:spAutoFit/>
          </a:bodyPr>
          <a:lstStyle/>
          <a:p>
            <a:r>
              <a:rPr lang="en-US" altLang="zh-CN" dirty="0" err="1">
                <a:solidFill>
                  <a:srgbClr val="26A244"/>
                </a:solidFill>
              </a:rPr>
              <a:t>Dinic</a:t>
            </a:r>
            <a:endParaRPr lang="zh-CN" altLang="en-US" dirty="0">
              <a:solidFill>
                <a:srgbClr val="26A244"/>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Tm="1000">
        <p:blinds dir="vert"/>
      </p:transition>
    </mc:Choice>
    <mc:Fallback>
      <p:transition spd="slow" advTm="1000">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24719" y="231949"/>
            <a:ext cx="2262158" cy="369332"/>
          </a:xfrm>
          <a:prstGeom prst="rect">
            <a:avLst/>
          </a:prstGeom>
          <a:noFill/>
        </p:spPr>
        <p:txBody>
          <a:bodyPr wrap="none" rtlCol="0">
            <a:spAutoFit/>
          </a:bodyPr>
          <a:lstStyle/>
          <a:p>
            <a:r>
              <a:rPr lang="zh-CN" altLang="en-US" dirty="0"/>
              <a:t>三种方法效率比较：</a:t>
            </a:r>
            <a:endParaRPr lang="zh-CN" altLang="en-US" dirty="0"/>
          </a:p>
        </p:txBody>
      </p:sp>
      <p:graphicFrame>
        <p:nvGraphicFramePr>
          <p:cNvPr id="3" name="表格 2"/>
          <p:cNvGraphicFramePr>
            <a:graphicFrameLocks noGrp="1"/>
          </p:cNvGraphicFramePr>
          <p:nvPr/>
        </p:nvGraphicFramePr>
        <p:xfrm>
          <a:off x="596727" y="1024037"/>
          <a:ext cx="9073008" cy="2214880"/>
        </p:xfrm>
        <a:graphic>
          <a:graphicData uri="http://schemas.openxmlformats.org/drawingml/2006/table">
            <a:tbl>
              <a:tblPr firstRow="1" bandRow="1">
                <a:tableStyleId>{5C22544A-7EE6-4342-B048-85BDC9FD1C3A}</a:tableStyleId>
              </a:tblPr>
              <a:tblGrid>
                <a:gridCol w="1093134"/>
                <a:gridCol w="1093134"/>
                <a:gridCol w="2295580"/>
                <a:gridCol w="2295580"/>
                <a:gridCol w="2295580"/>
              </a:tblGrid>
              <a:tr h="370840">
                <a:tc>
                  <a:txBody>
                    <a:bodyPr/>
                    <a:lstStyle/>
                    <a:p>
                      <a:r>
                        <a:rPr lang="en-US" altLang="zh-CN" dirty="0"/>
                        <a:t>n</a:t>
                      </a:r>
                      <a:endParaRPr lang="zh-CN" altLang="en-US" dirty="0"/>
                    </a:p>
                  </a:txBody>
                  <a:tcPr/>
                </a:tc>
                <a:tc>
                  <a:txBody>
                    <a:bodyPr/>
                    <a:lstStyle/>
                    <a:p>
                      <a:r>
                        <a:rPr lang="zh-CN" altLang="en-US" dirty="0"/>
                        <a:t>最大流</a:t>
                      </a:r>
                      <a:endParaRPr lang="zh-CN" altLang="en-US" dirty="0"/>
                    </a:p>
                  </a:txBody>
                  <a:tcPr/>
                </a:tc>
                <a:tc>
                  <a:txBody>
                    <a:bodyPr/>
                    <a:lstStyle/>
                    <a:p>
                      <a:r>
                        <a:rPr lang="en-US" altLang="zh-CN" dirty="0"/>
                        <a:t>FF</a:t>
                      </a:r>
                      <a:r>
                        <a:rPr lang="zh-CN" altLang="en-US" dirty="0"/>
                        <a:t>运行时间</a:t>
                      </a:r>
                      <a:r>
                        <a:rPr lang="en-US" altLang="zh-CN" dirty="0"/>
                        <a:t>/</a:t>
                      </a:r>
                      <a:r>
                        <a:rPr lang="en-US" altLang="zh-CN" dirty="0" err="1"/>
                        <a:t>ms</a:t>
                      </a:r>
                      <a:endParaRPr lang="zh-CN" altLang="en-US" dirty="0"/>
                    </a:p>
                  </a:txBody>
                  <a:tcPr/>
                </a:tc>
                <a:tc>
                  <a:txBody>
                    <a:bodyPr/>
                    <a:lstStyle/>
                    <a:p>
                      <a:r>
                        <a:rPr lang="en-US" altLang="zh-CN" dirty="0"/>
                        <a:t>EK</a:t>
                      </a:r>
                      <a:r>
                        <a:rPr lang="zh-CN" altLang="en-US" dirty="0"/>
                        <a:t>运行时间</a:t>
                      </a:r>
                      <a:r>
                        <a:rPr lang="en-US" altLang="zh-CN" dirty="0"/>
                        <a:t>/</a:t>
                      </a:r>
                      <a:r>
                        <a:rPr lang="en-US" altLang="zh-CN" dirty="0" err="1"/>
                        <a:t>ms</a:t>
                      </a:r>
                      <a:endParaRPr lang="zh-CN" altLang="en-US" dirty="0"/>
                    </a:p>
                  </a:txBody>
                  <a:tcPr/>
                </a:tc>
                <a:tc>
                  <a:txBody>
                    <a:bodyPr/>
                    <a:lstStyle/>
                    <a:p>
                      <a:r>
                        <a:rPr lang="en-US" altLang="zh-CN" dirty="0" err="1"/>
                        <a:t>Dinic</a:t>
                      </a:r>
                      <a:r>
                        <a:rPr lang="zh-CN" altLang="en-US" dirty="0"/>
                        <a:t>运行时间</a:t>
                      </a:r>
                      <a:r>
                        <a:rPr lang="en-US" altLang="zh-CN" dirty="0"/>
                        <a:t>/</a:t>
                      </a:r>
                      <a:r>
                        <a:rPr lang="en-US" altLang="zh-CN" dirty="0" err="1"/>
                        <a:t>ms</a:t>
                      </a:r>
                      <a:endParaRPr lang="zh-CN" altLang="en-US" dirty="0"/>
                    </a:p>
                  </a:txBody>
                  <a:tcPr/>
                </a:tc>
              </a:tr>
              <a:tr h="349240">
                <a:tc>
                  <a:txBody>
                    <a:bodyPr/>
                    <a:lstStyle/>
                    <a:p>
                      <a:r>
                        <a:rPr lang="en-US" altLang="zh-CN" dirty="0"/>
                        <a:t>100</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41.1796</a:t>
                      </a:r>
                      <a:endParaRPr lang="zh-CN" altLang="en-US" dirty="0"/>
                    </a:p>
                  </a:txBody>
                  <a:tcPr/>
                </a:tc>
                <a:tc>
                  <a:txBody>
                    <a:bodyPr/>
                    <a:lstStyle/>
                    <a:p>
                      <a:r>
                        <a:rPr lang="en-US" altLang="zh-CN" dirty="0"/>
                        <a:t>434.03</a:t>
                      </a:r>
                      <a:endParaRPr lang="zh-CN" altLang="en-US" dirty="0"/>
                    </a:p>
                  </a:txBody>
                  <a:tcPr/>
                </a:tc>
                <a:tc>
                  <a:txBody>
                    <a:bodyPr/>
                    <a:lstStyle/>
                    <a:p>
                      <a:r>
                        <a:rPr lang="en-US" altLang="zh-CN" dirty="0"/>
                        <a:t>2.0534</a:t>
                      </a:r>
                      <a:endParaRPr lang="zh-CN" altLang="en-US" dirty="0"/>
                    </a:p>
                  </a:txBody>
                  <a:tcPr/>
                </a:tc>
              </a:tr>
              <a:tr h="370840">
                <a:tc>
                  <a:txBody>
                    <a:bodyPr/>
                    <a:lstStyle/>
                    <a:p>
                      <a:r>
                        <a:rPr lang="en-US" altLang="zh-CN" dirty="0"/>
                        <a:t>200</a:t>
                      </a:r>
                      <a:endParaRPr lang="zh-CN" altLang="en-US" dirty="0"/>
                    </a:p>
                  </a:txBody>
                  <a:tcPr/>
                </a:tc>
                <a:tc>
                  <a:txBody>
                    <a:bodyPr/>
                    <a:lstStyle/>
                    <a:p>
                      <a:r>
                        <a:rPr lang="en-US" altLang="zh-CN" dirty="0"/>
                        <a:t>4000</a:t>
                      </a:r>
                      <a:endParaRPr lang="zh-CN" altLang="en-US" dirty="0"/>
                    </a:p>
                  </a:txBody>
                  <a:tcPr/>
                </a:tc>
                <a:tc>
                  <a:txBody>
                    <a:bodyPr/>
                    <a:lstStyle/>
                    <a:p>
                      <a:r>
                        <a:rPr lang="en-US" altLang="zh-CN" dirty="0"/>
                        <a:t>221.04</a:t>
                      </a:r>
                      <a:endParaRPr lang="zh-CN" altLang="en-US" dirty="0"/>
                    </a:p>
                  </a:txBody>
                  <a:tcPr/>
                </a:tc>
                <a:tc>
                  <a:txBody>
                    <a:bodyPr/>
                    <a:lstStyle/>
                    <a:p>
                      <a:r>
                        <a:rPr lang="en-US" altLang="zh-CN" dirty="0"/>
                        <a:t>1260.96</a:t>
                      </a:r>
                      <a:endParaRPr lang="zh-CN" altLang="en-US" dirty="0"/>
                    </a:p>
                  </a:txBody>
                  <a:tcPr/>
                </a:tc>
                <a:tc>
                  <a:txBody>
                    <a:bodyPr/>
                    <a:lstStyle/>
                    <a:p>
                      <a:r>
                        <a:rPr lang="en-US" altLang="zh-CN" dirty="0"/>
                        <a:t>2.3233</a:t>
                      </a:r>
                      <a:endParaRPr lang="zh-CN" altLang="en-US" dirty="0"/>
                    </a:p>
                  </a:txBody>
                  <a:tcPr/>
                </a:tc>
              </a:tr>
              <a:tr h="332720">
                <a:tc>
                  <a:txBody>
                    <a:bodyPr/>
                    <a:lstStyle/>
                    <a:p>
                      <a:r>
                        <a:rPr lang="en-US" altLang="zh-CN" dirty="0"/>
                        <a:t>300</a:t>
                      </a:r>
                      <a:endParaRPr lang="zh-CN" altLang="en-US" dirty="0"/>
                    </a:p>
                  </a:txBody>
                  <a:tcPr/>
                </a:tc>
                <a:tc>
                  <a:txBody>
                    <a:bodyPr/>
                    <a:lstStyle/>
                    <a:p>
                      <a:r>
                        <a:rPr lang="en-US" altLang="zh-CN" dirty="0"/>
                        <a:t>6000</a:t>
                      </a:r>
                      <a:endParaRPr lang="zh-CN" altLang="en-US" dirty="0"/>
                    </a:p>
                  </a:txBody>
                  <a:tcPr/>
                </a:tc>
                <a:tc>
                  <a:txBody>
                    <a:bodyPr/>
                    <a:lstStyle/>
                    <a:p>
                      <a:r>
                        <a:rPr lang="en-US" altLang="zh-CN" dirty="0"/>
                        <a:t>680.473</a:t>
                      </a:r>
                      <a:endParaRPr lang="zh-CN" altLang="en-US" dirty="0"/>
                    </a:p>
                  </a:txBody>
                  <a:tcPr/>
                </a:tc>
                <a:tc>
                  <a:txBody>
                    <a:bodyPr/>
                    <a:lstStyle/>
                    <a:p>
                      <a:r>
                        <a:rPr lang="en-US" altLang="zh-CN" dirty="0"/>
                        <a:t>2669.65</a:t>
                      </a:r>
                      <a:endParaRPr lang="zh-CN" altLang="en-US" dirty="0"/>
                    </a:p>
                  </a:txBody>
                  <a:tcPr/>
                </a:tc>
                <a:tc>
                  <a:txBody>
                    <a:bodyPr/>
                    <a:lstStyle/>
                    <a:p>
                      <a:r>
                        <a:rPr lang="en-US" altLang="zh-CN" dirty="0"/>
                        <a:t>3.0145</a:t>
                      </a:r>
                      <a:endParaRPr lang="zh-CN" altLang="en-US" dirty="0"/>
                    </a:p>
                  </a:txBody>
                  <a:tcPr/>
                </a:tc>
              </a:tr>
              <a:tr h="370840">
                <a:tc>
                  <a:txBody>
                    <a:bodyPr/>
                    <a:lstStyle/>
                    <a:p>
                      <a:r>
                        <a:rPr lang="en-US" altLang="zh-CN" dirty="0"/>
                        <a:t>400</a:t>
                      </a:r>
                      <a:endParaRPr lang="zh-CN" altLang="en-US" dirty="0"/>
                    </a:p>
                  </a:txBody>
                  <a:tcPr/>
                </a:tc>
                <a:tc>
                  <a:txBody>
                    <a:bodyPr/>
                    <a:lstStyle/>
                    <a:p>
                      <a:r>
                        <a:rPr lang="en-US" altLang="zh-CN" dirty="0"/>
                        <a:t>8000</a:t>
                      </a:r>
                      <a:endParaRPr lang="zh-CN" altLang="en-US" dirty="0"/>
                    </a:p>
                  </a:txBody>
                  <a:tcPr/>
                </a:tc>
                <a:tc>
                  <a:txBody>
                    <a:bodyPr/>
                    <a:lstStyle/>
                    <a:p>
                      <a:r>
                        <a:rPr lang="en-US" altLang="zh-CN" dirty="0"/>
                        <a:t>1672.27</a:t>
                      </a:r>
                      <a:endParaRPr lang="zh-CN" altLang="en-US" dirty="0"/>
                    </a:p>
                  </a:txBody>
                  <a:tcPr/>
                </a:tc>
                <a:tc>
                  <a:txBody>
                    <a:bodyPr/>
                    <a:lstStyle/>
                    <a:p>
                      <a:r>
                        <a:rPr lang="en-US" altLang="zh-CN" dirty="0"/>
                        <a:t>4745.46</a:t>
                      </a:r>
                      <a:endParaRPr lang="zh-CN" altLang="en-US" dirty="0"/>
                    </a:p>
                  </a:txBody>
                  <a:tcPr/>
                </a:tc>
                <a:tc>
                  <a:txBody>
                    <a:bodyPr/>
                    <a:lstStyle/>
                    <a:p>
                      <a:r>
                        <a:rPr lang="en-US" altLang="zh-CN" dirty="0"/>
                        <a:t>3.9324</a:t>
                      </a:r>
                      <a:endParaRPr lang="zh-CN" altLang="en-US" dirty="0"/>
                    </a:p>
                  </a:txBody>
                  <a:tcPr/>
                </a:tc>
              </a:tr>
              <a:tr h="370840">
                <a:tc>
                  <a:txBody>
                    <a:bodyPr/>
                    <a:lstStyle/>
                    <a:p>
                      <a:r>
                        <a:rPr lang="en-US" altLang="zh-CN" dirty="0"/>
                        <a:t>500</a:t>
                      </a:r>
                      <a:endParaRPr lang="zh-CN" altLang="en-US" dirty="0"/>
                    </a:p>
                  </a:txBody>
                  <a:tcPr/>
                </a:tc>
                <a:tc>
                  <a:txBody>
                    <a:bodyPr/>
                    <a:lstStyle/>
                    <a:p>
                      <a:r>
                        <a:rPr lang="en-US" altLang="zh-CN" dirty="0"/>
                        <a:t>8000</a:t>
                      </a:r>
                      <a:endParaRPr lang="zh-CN" altLang="en-US" dirty="0"/>
                    </a:p>
                  </a:txBody>
                  <a:tcPr/>
                </a:tc>
                <a:tc>
                  <a:txBody>
                    <a:bodyPr/>
                    <a:lstStyle/>
                    <a:p>
                      <a:r>
                        <a:rPr lang="en-US" altLang="zh-CN" dirty="0"/>
                        <a:t>1871.31</a:t>
                      </a:r>
                      <a:endParaRPr lang="zh-CN" altLang="en-US" dirty="0"/>
                    </a:p>
                  </a:txBody>
                  <a:tcPr/>
                </a:tc>
                <a:tc>
                  <a:txBody>
                    <a:bodyPr/>
                    <a:lstStyle/>
                    <a:p>
                      <a:r>
                        <a:rPr lang="en-US" altLang="zh-CN" dirty="0"/>
                        <a:t>6013.77</a:t>
                      </a:r>
                      <a:endParaRPr lang="zh-CN" altLang="en-US" dirty="0"/>
                    </a:p>
                  </a:txBody>
                  <a:tcPr/>
                </a:tc>
                <a:tc>
                  <a:txBody>
                    <a:bodyPr/>
                    <a:lstStyle/>
                    <a:p>
                      <a:r>
                        <a:rPr lang="en-US" altLang="zh-CN" dirty="0"/>
                        <a:t>5.8881</a:t>
                      </a:r>
                      <a:endParaRPr lang="zh-CN" altLang="en-US" dirty="0"/>
                    </a:p>
                  </a:txBody>
                  <a:tcPr/>
                </a:tc>
              </a:tr>
            </a:tbl>
          </a:graphicData>
        </a:graphic>
      </p:graphicFrame>
      <p:sp>
        <p:nvSpPr>
          <p:cNvPr id="4" name="文本框 3"/>
          <p:cNvSpPr txBox="1"/>
          <p:nvPr/>
        </p:nvSpPr>
        <p:spPr>
          <a:xfrm>
            <a:off x="501005" y="601281"/>
            <a:ext cx="6648449" cy="369332"/>
          </a:xfrm>
          <a:prstGeom prst="rect">
            <a:avLst/>
          </a:prstGeom>
          <a:noFill/>
        </p:spPr>
        <p:txBody>
          <a:bodyPr wrap="square">
            <a:spAutoFit/>
          </a:bodyPr>
          <a:lstStyle/>
          <a:p>
            <a:r>
              <a:rPr lang="zh-CN" altLang="en-US" dirty="0"/>
              <a:t>固定</a:t>
            </a:r>
            <a:r>
              <a:rPr lang="en-US" altLang="zh-CN" dirty="0"/>
              <a:t>m=400,a=20,b=20</a:t>
            </a:r>
            <a:r>
              <a:rPr lang="zh-CN" altLang="en-US" dirty="0"/>
              <a:t>在</a:t>
            </a:r>
            <a:r>
              <a:rPr lang="en-US" altLang="zh-CN" dirty="0"/>
              <a:t>n</a:t>
            </a:r>
            <a:r>
              <a:rPr lang="zh-CN" altLang="en-US" dirty="0"/>
              <a:t>为不同值的情况下三种方法运行时间：</a:t>
            </a:r>
            <a:endParaRPr lang="zh-CN" altLang="en-US" dirty="0"/>
          </a:p>
        </p:txBody>
      </p:sp>
      <p:graphicFrame>
        <p:nvGraphicFramePr>
          <p:cNvPr id="5" name="图表 4"/>
          <p:cNvGraphicFramePr/>
          <p:nvPr/>
        </p:nvGraphicFramePr>
        <p:xfrm>
          <a:off x="812751" y="3295030"/>
          <a:ext cx="5760640" cy="3937620"/>
        </p:xfrm>
        <a:graphic>
          <a:graphicData uri="http://schemas.openxmlformats.org/drawingml/2006/chart">
            <c:chart xmlns:c="http://schemas.openxmlformats.org/drawingml/2006/chart" xmlns:r="http://schemas.openxmlformats.org/officeDocument/2006/relationships" r:id="rId1"/>
          </a:graphicData>
        </a:graphic>
      </p:graphicFrame>
      <p:cxnSp>
        <p:nvCxnSpPr>
          <p:cNvPr id="6" name="直接连接符 5"/>
          <p:cNvCxnSpPr/>
          <p:nvPr/>
        </p:nvCxnSpPr>
        <p:spPr>
          <a:xfrm>
            <a:off x="8011663" y="4024656"/>
            <a:ext cx="64807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011663" y="4384696"/>
            <a:ext cx="648072"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8011663" y="4744736"/>
            <a:ext cx="648072" cy="0"/>
          </a:xfrm>
          <a:prstGeom prst="line">
            <a:avLst/>
          </a:prstGeom>
          <a:ln w="19050">
            <a:solidFill>
              <a:srgbClr val="26A244"/>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7581503" y="3829556"/>
            <a:ext cx="417102" cy="369332"/>
          </a:xfrm>
          <a:prstGeom prst="rect">
            <a:avLst/>
          </a:prstGeom>
          <a:noFill/>
        </p:spPr>
        <p:txBody>
          <a:bodyPr wrap="none" rtlCol="0">
            <a:spAutoFit/>
          </a:bodyPr>
          <a:lstStyle/>
          <a:p>
            <a:r>
              <a:rPr lang="en-US" altLang="zh-CN" dirty="0">
                <a:solidFill>
                  <a:srgbClr val="FF0000"/>
                </a:solidFill>
              </a:rPr>
              <a:t>EK</a:t>
            </a:r>
            <a:endParaRPr lang="zh-CN" altLang="en-US" dirty="0">
              <a:solidFill>
                <a:srgbClr val="FF0000"/>
              </a:solidFill>
            </a:endParaRPr>
          </a:p>
        </p:txBody>
      </p:sp>
      <p:sp>
        <p:nvSpPr>
          <p:cNvPr id="10" name="文本框 9"/>
          <p:cNvSpPr txBox="1"/>
          <p:nvPr/>
        </p:nvSpPr>
        <p:spPr>
          <a:xfrm>
            <a:off x="7581503" y="4192389"/>
            <a:ext cx="396262" cy="369332"/>
          </a:xfrm>
          <a:prstGeom prst="rect">
            <a:avLst/>
          </a:prstGeom>
          <a:noFill/>
        </p:spPr>
        <p:txBody>
          <a:bodyPr wrap="none" rtlCol="0">
            <a:spAutoFit/>
          </a:bodyPr>
          <a:lstStyle/>
          <a:p>
            <a:r>
              <a:rPr lang="en-US" altLang="zh-CN" dirty="0">
                <a:solidFill>
                  <a:srgbClr val="00B0F0"/>
                </a:solidFill>
              </a:rPr>
              <a:t>FF</a:t>
            </a:r>
            <a:endParaRPr lang="zh-CN" altLang="en-US" dirty="0">
              <a:solidFill>
                <a:srgbClr val="00B0F0"/>
              </a:solidFill>
            </a:endParaRPr>
          </a:p>
        </p:txBody>
      </p:sp>
      <p:sp>
        <p:nvSpPr>
          <p:cNvPr id="11" name="文本框 10"/>
          <p:cNvSpPr txBox="1"/>
          <p:nvPr/>
        </p:nvSpPr>
        <p:spPr>
          <a:xfrm>
            <a:off x="7358920" y="4537301"/>
            <a:ext cx="652743" cy="369332"/>
          </a:xfrm>
          <a:prstGeom prst="rect">
            <a:avLst/>
          </a:prstGeom>
          <a:noFill/>
        </p:spPr>
        <p:txBody>
          <a:bodyPr wrap="none" rtlCol="0">
            <a:spAutoFit/>
          </a:bodyPr>
          <a:lstStyle/>
          <a:p>
            <a:r>
              <a:rPr lang="en-US" altLang="zh-CN" dirty="0" err="1">
                <a:solidFill>
                  <a:srgbClr val="26A244"/>
                </a:solidFill>
              </a:rPr>
              <a:t>Dinic</a:t>
            </a:r>
            <a:endParaRPr lang="zh-CN" altLang="en-US" dirty="0">
              <a:solidFill>
                <a:srgbClr val="26A244"/>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Tm="1000">
        <p:blinds dir="vert"/>
      </p:transition>
    </mc:Choice>
    <mc:Fallback>
      <p:transition spd="slow" advTm="1000">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6"/>
          <p:cNvSpPr/>
          <p:nvPr/>
        </p:nvSpPr>
        <p:spPr bwMode="auto">
          <a:xfrm>
            <a:off x="4926090" y="908547"/>
            <a:ext cx="1102756" cy="1098291"/>
          </a:xfrm>
          <a:custGeom>
            <a:avLst/>
            <a:gdLst>
              <a:gd name="T0" fmla="*/ 67 w 494"/>
              <a:gd name="T1" fmla="*/ 0 h 492"/>
              <a:gd name="T2" fmla="*/ 429 w 494"/>
              <a:gd name="T3" fmla="*/ 0 h 492"/>
              <a:gd name="T4" fmla="*/ 454 w 494"/>
              <a:gd name="T5" fmla="*/ 5 h 492"/>
              <a:gd name="T6" fmla="*/ 475 w 494"/>
              <a:gd name="T7" fmla="*/ 19 h 492"/>
              <a:gd name="T8" fmla="*/ 489 w 494"/>
              <a:gd name="T9" fmla="*/ 40 h 492"/>
              <a:gd name="T10" fmla="*/ 494 w 494"/>
              <a:gd name="T11" fmla="*/ 65 h 492"/>
              <a:gd name="T12" fmla="*/ 494 w 494"/>
              <a:gd name="T13" fmla="*/ 427 h 492"/>
              <a:gd name="T14" fmla="*/ 489 w 494"/>
              <a:gd name="T15" fmla="*/ 452 h 492"/>
              <a:gd name="T16" fmla="*/ 475 w 494"/>
              <a:gd name="T17" fmla="*/ 473 h 492"/>
              <a:gd name="T18" fmla="*/ 454 w 494"/>
              <a:gd name="T19" fmla="*/ 487 h 492"/>
              <a:gd name="T20" fmla="*/ 429 w 494"/>
              <a:gd name="T21" fmla="*/ 492 h 492"/>
              <a:gd name="T22" fmla="*/ 67 w 494"/>
              <a:gd name="T23" fmla="*/ 492 h 492"/>
              <a:gd name="T24" fmla="*/ 41 w 494"/>
              <a:gd name="T25" fmla="*/ 487 h 492"/>
              <a:gd name="T26" fmla="*/ 20 w 494"/>
              <a:gd name="T27" fmla="*/ 473 h 492"/>
              <a:gd name="T28" fmla="*/ 6 w 494"/>
              <a:gd name="T29" fmla="*/ 452 h 492"/>
              <a:gd name="T30" fmla="*/ 0 w 494"/>
              <a:gd name="T31" fmla="*/ 427 h 492"/>
              <a:gd name="T32" fmla="*/ 0 w 494"/>
              <a:gd name="T33" fmla="*/ 65 h 492"/>
              <a:gd name="T34" fmla="*/ 6 w 494"/>
              <a:gd name="T35" fmla="*/ 40 h 492"/>
              <a:gd name="T36" fmla="*/ 20 w 494"/>
              <a:gd name="T37" fmla="*/ 19 h 492"/>
              <a:gd name="T38" fmla="*/ 41 w 494"/>
              <a:gd name="T39" fmla="*/ 5 h 492"/>
              <a:gd name="T40" fmla="*/ 67 w 494"/>
              <a:gd name="T41"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4" h="492">
                <a:moveTo>
                  <a:pt x="67" y="0"/>
                </a:moveTo>
                <a:lnTo>
                  <a:pt x="429" y="0"/>
                </a:lnTo>
                <a:lnTo>
                  <a:pt x="454" y="5"/>
                </a:lnTo>
                <a:lnTo>
                  <a:pt x="475" y="19"/>
                </a:lnTo>
                <a:lnTo>
                  <a:pt x="489" y="40"/>
                </a:lnTo>
                <a:lnTo>
                  <a:pt x="494" y="65"/>
                </a:lnTo>
                <a:lnTo>
                  <a:pt x="494" y="427"/>
                </a:lnTo>
                <a:lnTo>
                  <a:pt x="489" y="452"/>
                </a:lnTo>
                <a:lnTo>
                  <a:pt x="475" y="473"/>
                </a:lnTo>
                <a:lnTo>
                  <a:pt x="454" y="487"/>
                </a:lnTo>
                <a:lnTo>
                  <a:pt x="429" y="492"/>
                </a:lnTo>
                <a:lnTo>
                  <a:pt x="67" y="492"/>
                </a:lnTo>
                <a:lnTo>
                  <a:pt x="41" y="487"/>
                </a:lnTo>
                <a:lnTo>
                  <a:pt x="20" y="473"/>
                </a:lnTo>
                <a:lnTo>
                  <a:pt x="6" y="452"/>
                </a:lnTo>
                <a:lnTo>
                  <a:pt x="0" y="427"/>
                </a:lnTo>
                <a:lnTo>
                  <a:pt x="0" y="65"/>
                </a:lnTo>
                <a:lnTo>
                  <a:pt x="6" y="40"/>
                </a:lnTo>
                <a:lnTo>
                  <a:pt x="20" y="19"/>
                </a:lnTo>
                <a:lnTo>
                  <a:pt x="41" y="5"/>
                </a:lnTo>
                <a:lnTo>
                  <a:pt x="67" y="0"/>
                </a:lnTo>
                <a:close/>
              </a:path>
            </a:pathLst>
          </a:custGeom>
          <a:solidFill>
            <a:srgbClr val="AE002B"/>
          </a:solidFill>
          <a:ln w="0">
            <a:noFill/>
            <a:prstDash val="solid"/>
            <a:round/>
          </a:ln>
          <a:effectLst>
            <a:outerShdw blurRad="177800" dist="203200" dir="2700000" algn="tl" rotWithShape="0">
              <a:prstClr val="black">
                <a:alpha val="40000"/>
              </a:prstClr>
            </a:outerShdw>
          </a:effectLst>
        </p:spPr>
        <p:txBody>
          <a:bodyPr vert="horz" wrap="square" lIns="128580" tIns="64290" rIns="128580" bIns="64290" numCol="1" anchor="t" anchorCtr="0" compatLnSpc="1"/>
          <a:lstStyle/>
          <a:p>
            <a:endParaRPr lang="zh-CN" altLang="en-US"/>
          </a:p>
        </p:txBody>
      </p:sp>
      <p:sp>
        <p:nvSpPr>
          <p:cNvPr id="24" name="Freeform 9"/>
          <p:cNvSpPr/>
          <p:nvPr/>
        </p:nvSpPr>
        <p:spPr bwMode="auto">
          <a:xfrm>
            <a:off x="1640145" y="2870738"/>
            <a:ext cx="2078271" cy="2078271"/>
          </a:xfrm>
          <a:custGeom>
            <a:avLst/>
            <a:gdLst>
              <a:gd name="T0" fmla="*/ 66 w 931"/>
              <a:gd name="T1" fmla="*/ 0 h 931"/>
              <a:gd name="T2" fmla="*/ 867 w 931"/>
              <a:gd name="T3" fmla="*/ 0 h 931"/>
              <a:gd name="T4" fmla="*/ 891 w 931"/>
              <a:gd name="T5" fmla="*/ 5 h 931"/>
              <a:gd name="T6" fmla="*/ 912 w 931"/>
              <a:gd name="T7" fmla="*/ 19 h 931"/>
              <a:gd name="T8" fmla="*/ 926 w 931"/>
              <a:gd name="T9" fmla="*/ 40 h 931"/>
              <a:gd name="T10" fmla="*/ 931 w 931"/>
              <a:gd name="T11" fmla="*/ 64 h 931"/>
              <a:gd name="T12" fmla="*/ 931 w 931"/>
              <a:gd name="T13" fmla="*/ 864 h 931"/>
              <a:gd name="T14" fmla="*/ 926 w 931"/>
              <a:gd name="T15" fmla="*/ 891 h 931"/>
              <a:gd name="T16" fmla="*/ 912 w 931"/>
              <a:gd name="T17" fmla="*/ 912 h 931"/>
              <a:gd name="T18" fmla="*/ 891 w 931"/>
              <a:gd name="T19" fmla="*/ 926 h 931"/>
              <a:gd name="T20" fmla="*/ 867 w 931"/>
              <a:gd name="T21" fmla="*/ 931 h 931"/>
              <a:gd name="T22" fmla="*/ 66 w 931"/>
              <a:gd name="T23" fmla="*/ 931 h 931"/>
              <a:gd name="T24" fmla="*/ 40 w 931"/>
              <a:gd name="T25" fmla="*/ 926 h 931"/>
              <a:gd name="T26" fmla="*/ 19 w 931"/>
              <a:gd name="T27" fmla="*/ 912 h 931"/>
              <a:gd name="T28" fmla="*/ 5 w 931"/>
              <a:gd name="T29" fmla="*/ 891 h 931"/>
              <a:gd name="T30" fmla="*/ 0 w 931"/>
              <a:gd name="T31" fmla="*/ 864 h 931"/>
              <a:gd name="T32" fmla="*/ 0 w 931"/>
              <a:gd name="T33" fmla="*/ 64 h 931"/>
              <a:gd name="T34" fmla="*/ 5 w 931"/>
              <a:gd name="T35" fmla="*/ 40 h 931"/>
              <a:gd name="T36" fmla="*/ 19 w 931"/>
              <a:gd name="T37" fmla="*/ 19 h 931"/>
              <a:gd name="T38" fmla="*/ 40 w 931"/>
              <a:gd name="T39" fmla="*/ 5 h 931"/>
              <a:gd name="T40" fmla="*/ 66 w 931"/>
              <a:gd name="T41" fmla="*/ 0 h 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1" h="931">
                <a:moveTo>
                  <a:pt x="66" y="0"/>
                </a:moveTo>
                <a:lnTo>
                  <a:pt x="867" y="0"/>
                </a:lnTo>
                <a:lnTo>
                  <a:pt x="891" y="5"/>
                </a:lnTo>
                <a:lnTo>
                  <a:pt x="912" y="19"/>
                </a:lnTo>
                <a:lnTo>
                  <a:pt x="926" y="40"/>
                </a:lnTo>
                <a:lnTo>
                  <a:pt x="931" y="64"/>
                </a:lnTo>
                <a:lnTo>
                  <a:pt x="931" y="864"/>
                </a:lnTo>
                <a:lnTo>
                  <a:pt x="926" y="891"/>
                </a:lnTo>
                <a:lnTo>
                  <a:pt x="912" y="912"/>
                </a:lnTo>
                <a:lnTo>
                  <a:pt x="891" y="926"/>
                </a:lnTo>
                <a:lnTo>
                  <a:pt x="867" y="931"/>
                </a:lnTo>
                <a:lnTo>
                  <a:pt x="66" y="931"/>
                </a:lnTo>
                <a:lnTo>
                  <a:pt x="40" y="926"/>
                </a:lnTo>
                <a:lnTo>
                  <a:pt x="19" y="912"/>
                </a:lnTo>
                <a:lnTo>
                  <a:pt x="5" y="891"/>
                </a:lnTo>
                <a:lnTo>
                  <a:pt x="0" y="864"/>
                </a:lnTo>
                <a:lnTo>
                  <a:pt x="0" y="64"/>
                </a:lnTo>
                <a:lnTo>
                  <a:pt x="5" y="40"/>
                </a:lnTo>
                <a:lnTo>
                  <a:pt x="19" y="19"/>
                </a:lnTo>
                <a:lnTo>
                  <a:pt x="40" y="5"/>
                </a:lnTo>
                <a:lnTo>
                  <a:pt x="66" y="0"/>
                </a:lnTo>
                <a:close/>
              </a:path>
            </a:pathLst>
          </a:custGeom>
          <a:solidFill>
            <a:srgbClr val="AE002B"/>
          </a:solidFill>
          <a:ln w="0">
            <a:noFill/>
            <a:prstDash val="solid"/>
            <a:round/>
          </a:ln>
          <a:effectLst>
            <a:outerShdw blurRad="177800" dist="203200" dir="2700000" algn="tl" rotWithShape="0">
              <a:prstClr val="black">
                <a:alpha val="40000"/>
              </a:prstClr>
            </a:outerShdw>
          </a:effectLst>
        </p:spPr>
        <p:txBody>
          <a:bodyPr vert="horz" wrap="square" lIns="128580" tIns="64290" rIns="128580" bIns="64290" numCol="1" anchor="t" anchorCtr="0" compatLnSpc="1"/>
          <a:lstStyle/>
          <a:p>
            <a:endParaRPr lang="zh-CN" altLang="en-US"/>
          </a:p>
        </p:txBody>
      </p:sp>
      <p:sp>
        <p:nvSpPr>
          <p:cNvPr id="25" name="Freeform 10"/>
          <p:cNvSpPr/>
          <p:nvPr/>
        </p:nvSpPr>
        <p:spPr bwMode="auto">
          <a:xfrm>
            <a:off x="3519741" y="3308268"/>
            <a:ext cx="1192048" cy="1194281"/>
          </a:xfrm>
          <a:custGeom>
            <a:avLst/>
            <a:gdLst>
              <a:gd name="T0" fmla="*/ 65 w 534"/>
              <a:gd name="T1" fmla="*/ 0 h 535"/>
              <a:gd name="T2" fmla="*/ 468 w 534"/>
              <a:gd name="T3" fmla="*/ 0 h 535"/>
              <a:gd name="T4" fmla="*/ 494 w 534"/>
              <a:gd name="T5" fmla="*/ 5 h 535"/>
              <a:gd name="T6" fmla="*/ 515 w 534"/>
              <a:gd name="T7" fmla="*/ 19 h 535"/>
              <a:gd name="T8" fmla="*/ 529 w 534"/>
              <a:gd name="T9" fmla="*/ 40 h 535"/>
              <a:gd name="T10" fmla="*/ 534 w 534"/>
              <a:gd name="T11" fmla="*/ 66 h 535"/>
              <a:gd name="T12" fmla="*/ 534 w 534"/>
              <a:gd name="T13" fmla="*/ 469 h 535"/>
              <a:gd name="T14" fmla="*/ 529 w 534"/>
              <a:gd name="T15" fmla="*/ 495 h 535"/>
              <a:gd name="T16" fmla="*/ 515 w 534"/>
              <a:gd name="T17" fmla="*/ 516 h 535"/>
              <a:gd name="T18" fmla="*/ 494 w 534"/>
              <a:gd name="T19" fmla="*/ 530 h 535"/>
              <a:gd name="T20" fmla="*/ 468 w 534"/>
              <a:gd name="T21" fmla="*/ 535 h 535"/>
              <a:gd name="T22" fmla="*/ 65 w 534"/>
              <a:gd name="T23" fmla="*/ 535 h 535"/>
              <a:gd name="T24" fmla="*/ 40 w 534"/>
              <a:gd name="T25" fmla="*/ 530 h 535"/>
              <a:gd name="T26" fmla="*/ 19 w 534"/>
              <a:gd name="T27" fmla="*/ 516 h 535"/>
              <a:gd name="T28" fmla="*/ 5 w 534"/>
              <a:gd name="T29" fmla="*/ 495 h 535"/>
              <a:gd name="T30" fmla="*/ 0 w 534"/>
              <a:gd name="T31" fmla="*/ 469 h 535"/>
              <a:gd name="T32" fmla="*/ 0 w 534"/>
              <a:gd name="T33" fmla="*/ 66 h 535"/>
              <a:gd name="T34" fmla="*/ 5 w 534"/>
              <a:gd name="T35" fmla="*/ 40 h 535"/>
              <a:gd name="T36" fmla="*/ 19 w 534"/>
              <a:gd name="T37" fmla="*/ 19 h 535"/>
              <a:gd name="T38" fmla="*/ 40 w 534"/>
              <a:gd name="T39" fmla="*/ 5 h 535"/>
              <a:gd name="T40" fmla="*/ 65 w 534"/>
              <a:gd name="T41"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4" h="535">
                <a:moveTo>
                  <a:pt x="65" y="0"/>
                </a:moveTo>
                <a:lnTo>
                  <a:pt x="468" y="0"/>
                </a:lnTo>
                <a:lnTo>
                  <a:pt x="494" y="5"/>
                </a:lnTo>
                <a:lnTo>
                  <a:pt x="515" y="19"/>
                </a:lnTo>
                <a:lnTo>
                  <a:pt x="529" y="40"/>
                </a:lnTo>
                <a:lnTo>
                  <a:pt x="534" y="66"/>
                </a:lnTo>
                <a:lnTo>
                  <a:pt x="534" y="469"/>
                </a:lnTo>
                <a:lnTo>
                  <a:pt x="529" y="495"/>
                </a:lnTo>
                <a:lnTo>
                  <a:pt x="515" y="516"/>
                </a:lnTo>
                <a:lnTo>
                  <a:pt x="494" y="530"/>
                </a:lnTo>
                <a:lnTo>
                  <a:pt x="468" y="535"/>
                </a:lnTo>
                <a:lnTo>
                  <a:pt x="65" y="535"/>
                </a:lnTo>
                <a:lnTo>
                  <a:pt x="40" y="530"/>
                </a:lnTo>
                <a:lnTo>
                  <a:pt x="19" y="516"/>
                </a:lnTo>
                <a:lnTo>
                  <a:pt x="5" y="495"/>
                </a:lnTo>
                <a:lnTo>
                  <a:pt x="0" y="469"/>
                </a:lnTo>
                <a:lnTo>
                  <a:pt x="0" y="66"/>
                </a:lnTo>
                <a:lnTo>
                  <a:pt x="5" y="40"/>
                </a:lnTo>
                <a:lnTo>
                  <a:pt x="19" y="19"/>
                </a:lnTo>
                <a:lnTo>
                  <a:pt x="40" y="5"/>
                </a:lnTo>
                <a:lnTo>
                  <a:pt x="65" y="0"/>
                </a:lnTo>
                <a:close/>
              </a:path>
            </a:pathLst>
          </a:custGeom>
          <a:solidFill>
            <a:srgbClr val="AE002B"/>
          </a:solidFill>
          <a:ln w="0">
            <a:noFill/>
            <a:prstDash val="solid"/>
            <a:round/>
          </a:ln>
          <a:effectLst>
            <a:outerShdw blurRad="177800" dist="203200" dir="2700000" algn="tl" rotWithShape="0">
              <a:prstClr val="black">
                <a:alpha val="40000"/>
              </a:prstClr>
            </a:outerShdw>
          </a:effectLst>
        </p:spPr>
        <p:txBody>
          <a:bodyPr vert="horz" wrap="square" lIns="128580" tIns="64290" rIns="128580" bIns="64290" numCol="1" anchor="t" anchorCtr="0" compatLnSpc="1"/>
          <a:lstStyle/>
          <a:p>
            <a:endParaRPr lang="zh-CN" altLang="en-US"/>
          </a:p>
        </p:txBody>
      </p:sp>
      <p:sp>
        <p:nvSpPr>
          <p:cNvPr id="26" name="Freeform 11"/>
          <p:cNvSpPr/>
          <p:nvPr/>
        </p:nvSpPr>
        <p:spPr bwMode="auto">
          <a:xfrm>
            <a:off x="718204" y="5053927"/>
            <a:ext cx="1116150" cy="1122847"/>
          </a:xfrm>
          <a:custGeom>
            <a:avLst/>
            <a:gdLst>
              <a:gd name="T0" fmla="*/ 65 w 500"/>
              <a:gd name="T1" fmla="*/ 0 h 503"/>
              <a:gd name="T2" fmla="*/ 436 w 500"/>
              <a:gd name="T3" fmla="*/ 0 h 503"/>
              <a:gd name="T4" fmla="*/ 460 w 500"/>
              <a:gd name="T5" fmla="*/ 5 h 503"/>
              <a:gd name="T6" fmla="*/ 481 w 500"/>
              <a:gd name="T7" fmla="*/ 19 h 503"/>
              <a:gd name="T8" fmla="*/ 495 w 500"/>
              <a:gd name="T9" fmla="*/ 40 h 503"/>
              <a:gd name="T10" fmla="*/ 500 w 500"/>
              <a:gd name="T11" fmla="*/ 67 h 503"/>
              <a:gd name="T12" fmla="*/ 500 w 500"/>
              <a:gd name="T13" fmla="*/ 436 h 503"/>
              <a:gd name="T14" fmla="*/ 495 w 500"/>
              <a:gd name="T15" fmla="*/ 462 h 503"/>
              <a:gd name="T16" fmla="*/ 481 w 500"/>
              <a:gd name="T17" fmla="*/ 483 h 503"/>
              <a:gd name="T18" fmla="*/ 460 w 500"/>
              <a:gd name="T19" fmla="*/ 497 h 503"/>
              <a:gd name="T20" fmla="*/ 436 w 500"/>
              <a:gd name="T21" fmla="*/ 503 h 503"/>
              <a:gd name="T22" fmla="*/ 65 w 500"/>
              <a:gd name="T23" fmla="*/ 503 h 503"/>
              <a:gd name="T24" fmla="*/ 40 w 500"/>
              <a:gd name="T25" fmla="*/ 497 h 503"/>
              <a:gd name="T26" fmla="*/ 19 w 500"/>
              <a:gd name="T27" fmla="*/ 483 h 503"/>
              <a:gd name="T28" fmla="*/ 5 w 500"/>
              <a:gd name="T29" fmla="*/ 462 h 503"/>
              <a:gd name="T30" fmla="*/ 0 w 500"/>
              <a:gd name="T31" fmla="*/ 436 h 503"/>
              <a:gd name="T32" fmla="*/ 0 w 500"/>
              <a:gd name="T33" fmla="*/ 67 h 503"/>
              <a:gd name="T34" fmla="*/ 5 w 500"/>
              <a:gd name="T35" fmla="*/ 40 h 503"/>
              <a:gd name="T36" fmla="*/ 19 w 500"/>
              <a:gd name="T37" fmla="*/ 19 h 503"/>
              <a:gd name="T38" fmla="*/ 40 w 500"/>
              <a:gd name="T39" fmla="*/ 5 h 503"/>
              <a:gd name="T40" fmla="*/ 65 w 500"/>
              <a:gd name="T41" fmla="*/ 0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0" h="503">
                <a:moveTo>
                  <a:pt x="65" y="0"/>
                </a:moveTo>
                <a:lnTo>
                  <a:pt x="436" y="0"/>
                </a:lnTo>
                <a:lnTo>
                  <a:pt x="460" y="5"/>
                </a:lnTo>
                <a:lnTo>
                  <a:pt x="481" y="19"/>
                </a:lnTo>
                <a:lnTo>
                  <a:pt x="495" y="40"/>
                </a:lnTo>
                <a:lnTo>
                  <a:pt x="500" y="67"/>
                </a:lnTo>
                <a:lnTo>
                  <a:pt x="500" y="436"/>
                </a:lnTo>
                <a:lnTo>
                  <a:pt x="495" y="462"/>
                </a:lnTo>
                <a:lnTo>
                  <a:pt x="481" y="483"/>
                </a:lnTo>
                <a:lnTo>
                  <a:pt x="460" y="497"/>
                </a:lnTo>
                <a:lnTo>
                  <a:pt x="436" y="503"/>
                </a:lnTo>
                <a:lnTo>
                  <a:pt x="65" y="503"/>
                </a:lnTo>
                <a:lnTo>
                  <a:pt x="40" y="497"/>
                </a:lnTo>
                <a:lnTo>
                  <a:pt x="19" y="483"/>
                </a:lnTo>
                <a:lnTo>
                  <a:pt x="5" y="462"/>
                </a:lnTo>
                <a:lnTo>
                  <a:pt x="0" y="436"/>
                </a:lnTo>
                <a:lnTo>
                  <a:pt x="0" y="67"/>
                </a:lnTo>
                <a:lnTo>
                  <a:pt x="5" y="40"/>
                </a:lnTo>
                <a:lnTo>
                  <a:pt x="19" y="19"/>
                </a:lnTo>
                <a:lnTo>
                  <a:pt x="40" y="5"/>
                </a:lnTo>
                <a:lnTo>
                  <a:pt x="65" y="0"/>
                </a:lnTo>
                <a:close/>
              </a:path>
            </a:pathLst>
          </a:custGeom>
          <a:solidFill>
            <a:srgbClr val="AE002B"/>
          </a:solidFill>
          <a:ln w="0">
            <a:noFill/>
            <a:prstDash val="solid"/>
            <a:round/>
          </a:ln>
          <a:effectLst>
            <a:outerShdw blurRad="177800" dist="203200" dir="2700000" algn="tl" rotWithShape="0">
              <a:prstClr val="black">
                <a:alpha val="40000"/>
              </a:prstClr>
            </a:outerShdw>
          </a:effectLst>
        </p:spPr>
        <p:txBody>
          <a:bodyPr vert="horz" wrap="square" lIns="128580" tIns="64290" rIns="128580" bIns="64290" numCol="1" anchor="t" anchorCtr="0" compatLnSpc="1"/>
          <a:lstStyle/>
          <a:p>
            <a:endParaRPr lang="zh-CN" altLang="en-US"/>
          </a:p>
        </p:txBody>
      </p:sp>
      <p:sp>
        <p:nvSpPr>
          <p:cNvPr id="27" name="Freeform 13"/>
          <p:cNvSpPr/>
          <p:nvPr/>
        </p:nvSpPr>
        <p:spPr bwMode="auto">
          <a:xfrm>
            <a:off x="1961596" y="3165401"/>
            <a:ext cx="861668" cy="868365"/>
          </a:xfrm>
          <a:custGeom>
            <a:avLst/>
            <a:gdLst>
              <a:gd name="T0" fmla="*/ 75 w 386"/>
              <a:gd name="T1" fmla="*/ 0 h 389"/>
              <a:gd name="T2" fmla="*/ 311 w 386"/>
              <a:gd name="T3" fmla="*/ 0 h 389"/>
              <a:gd name="T4" fmla="*/ 336 w 386"/>
              <a:gd name="T5" fmla="*/ 4 h 389"/>
              <a:gd name="T6" fmla="*/ 357 w 386"/>
              <a:gd name="T7" fmla="*/ 14 h 389"/>
              <a:gd name="T8" fmla="*/ 372 w 386"/>
              <a:gd name="T9" fmla="*/ 32 h 389"/>
              <a:gd name="T10" fmla="*/ 383 w 386"/>
              <a:gd name="T11" fmla="*/ 53 h 389"/>
              <a:gd name="T12" fmla="*/ 386 w 386"/>
              <a:gd name="T13" fmla="*/ 76 h 389"/>
              <a:gd name="T14" fmla="*/ 386 w 386"/>
              <a:gd name="T15" fmla="*/ 312 h 389"/>
              <a:gd name="T16" fmla="*/ 383 w 386"/>
              <a:gd name="T17" fmla="*/ 337 h 389"/>
              <a:gd name="T18" fmla="*/ 372 w 386"/>
              <a:gd name="T19" fmla="*/ 358 h 389"/>
              <a:gd name="T20" fmla="*/ 357 w 386"/>
              <a:gd name="T21" fmla="*/ 373 h 389"/>
              <a:gd name="T22" fmla="*/ 336 w 386"/>
              <a:gd name="T23" fmla="*/ 384 h 389"/>
              <a:gd name="T24" fmla="*/ 311 w 386"/>
              <a:gd name="T25" fmla="*/ 389 h 389"/>
              <a:gd name="T26" fmla="*/ 75 w 386"/>
              <a:gd name="T27" fmla="*/ 389 h 389"/>
              <a:gd name="T28" fmla="*/ 50 w 386"/>
              <a:gd name="T29" fmla="*/ 384 h 389"/>
              <a:gd name="T30" fmla="*/ 29 w 386"/>
              <a:gd name="T31" fmla="*/ 373 h 389"/>
              <a:gd name="T32" fmla="*/ 14 w 386"/>
              <a:gd name="T33" fmla="*/ 358 h 389"/>
              <a:gd name="T34" fmla="*/ 3 w 386"/>
              <a:gd name="T35" fmla="*/ 337 h 389"/>
              <a:gd name="T36" fmla="*/ 0 w 386"/>
              <a:gd name="T37" fmla="*/ 312 h 389"/>
              <a:gd name="T38" fmla="*/ 0 w 386"/>
              <a:gd name="T39" fmla="*/ 76 h 389"/>
              <a:gd name="T40" fmla="*/ 3 w 386"/>
              <a:gd name="T41" fmla="*/ 53 h 389"/>
              <a:gd name="T42" fmla="*/ 14 w 386"/>
              <a:gd name="T43" fmla="*/ 32 h 389"/>
              <a:gd name="T44" fmla="*/ 29 w 386"/>
              <a:gd name="T45" fmla="*/ 14 h 389"/>
              <a:gd name="T46" fmla="*/ 50 w 386"/>
              <a:gd name="T47" fmla="*/ 4 h 389"/>
              <a:gd name="T48" fmla="*/ 75 w 386"/>
              <a:gd name="T49" fmla="*/ 0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6" h="389">
                <a:moveTo>
                  <a:pt x="75" y="0"/>
                </a:moveTo>
                <a:lnTo>
                  <a:pt x="311" y="0"/>
                </a:lnTo>
                <a:lnTo>
                  <a:pt x="336" y="4"/>
                </a:lnTo>
                <a:lnTo>
                  <a:pt x="357" y="14"/>
                </a:lnTo>
                <a:lnTo>
                  <a:pt x="372" y="32"/>
                </a:lnTo>
                <a:lnTo>
                  <a:pt x="383" y="53"/>
                </a:lnTo>
                <a:lnTo>
                  <a:pt x="386" y="76"/>
                </a:lnTo>
                <a:lnTo>
                  <a:pt x="386" y="312"/>
                </a:lnTo>
                <a:lnTo>
                  <a:pt x="383" y="337"/>
                </a:lnTo>
                <a:lnTo>
                  <a:pt x="372" y="358"/>
                </a:lnTo>
                <a:lnTo>
                  <a:pt x="357" y="373"/>
                </a:lnTo>
                <a:lnTo>
                  <a:pt x="336" y="384"/>
                </a:lnTo>
                <a:lnTo>
                  <a:pt x="311" y="389"/>
                </a:lnTo>
                <a:lnTo>
                  <a:pt x="75" y="389"/>
                </a:lnTo>
                <a:lnTo>
                  <a:pt x="50" y="384"/>
                </a:lnTo>
                <a:lnTo>
                  <a:pt x="29" y="373"/>
                </a:lnTo>
                <a:lnTo>
                  <a:pt x="14" y="358"/>
                </a:lnTo>
                <a:lnTo>
                  <a:pt x="3" y="337"/>
                </a:lnTo>
                <a:lnTo>
                  <a:pt x="0" y="312"/>
                </a:lnTo>
                <a:lnTo>
                  <a:pt x="0" y="76"/>
                </a:lnTo>
                <a:lnTo>
                  <a:pt x="3" y="53"/>
                </a:lnTo>
                <a:lnTo>
                  <a:pt x="14" y="32"/>
                </a:lnTo>
                <a:lnTo>
                  <a:pt x="29" y="14"/>
                </a:lnTo>
                <a:lnTo>
                  <a:pt x="50" y="4"/>
                </a:lnTo>
                <a:lnTo>
                  <a:pt x="75" y="0"/>
                </a:lnTo>
                <a:close/>
              </a:path>
            </a:pathLst>
          </a:custGeom>
          <a:gradFill flip="none" rotWithShape="1">
            <a:gsLst>
              <a:gs pos="3000">
                <a:schemeClr val="bg1">
                  <a:lumMod val="75000"/>
                </a:schemeClr>
              </a:gs>
              <a:gs pos="59000">
                <a:srgbClr val="FBFBFB"/>
              </a:gs>
            </a:gsLst>
            <a:lin ang="2700000" scaled="1"/>
            <a:tileRect/>
          </a:gradFill>
          <a:ln w="57150">
            <a:noFill/>
            <a:prstDash val="solid"/>
            <a:round/>
          </a:ln>
          <a:effectLst>
            <a:outerShdw blurRad="177800" dist="203200" dir="2700000" algn="tl" rotWithShape="0">
              <a:prstClr val="black">
                <a:alpha val="40000"/>
              </a:prstClr>
            </a:outerShdw>
          </a:effectLst>
        </p:spPr>
        <p:txBody>
          <a:bodyPr vert="horz" wrap="square" lIns="128580" tIns="64290" rIns="128580" bIns="64290" numCol="1" anchor="t" anchorCtr="0" compatLnSpc="1"/>
          <a:lstStyle/>
          <a:p>
            <a:endParaRPr lang="zh-CN" altLang="en-US"/>
          </a:p>
        </p:txBody>
      </p:sp>
      <p:sp>
        <p:nvSpPr>
          <p:cNvPr id="28" name="Freeform 14"/>
          <p:cNvSpPr/>
          <p:nvPr/>
        </p:nvSpPr>
        <p:spPr bwMode="auto">
          <a:xfrm>
            <a:off x="986081" y="4120825"/>
            <a:ext cx="1837183" cy="1837183"/>
          </a:xfrm>
          <a:custGeom>
            <a:avLst/>
            <a:gdLst>
              <a:gd name="T0" fmla="*/ 77 w 823"/>
              <a:gd name="T1" fmla="*/ 0 h 823"/>
              <a:gd name="T2" fmla="*/ 746 w 823"/>
              <a:gd name="T3" fmla="*/ 0 h 823"/>
              <a:gd name="T4" fmla="*/ 770 w 823"/>
              <a:gd name="T5" fmla="*/ 3 h 823"/>
              <a:gd name="T6" fmla="*/ 791 w 823"/>
              <a:gd name="T7" fmla="*/ 16 h 823"/>
              <a:gd name="T8" fmla="*/ 807 w 823"/>
              <a:gd name="T9" fmla="*/ 31 h 823"/>
              <a:gd name="T10" fmla="*/ 819 w 823"/>
              <a:gd name="T11" fmla="*/ 52 h 823"/>
              <a:gd name="T12" fmla="*/ 823 w 823"/>
              <a:gd name="T13" fmla="*/ 77 h 823"/>
              <a:gd name="T14" fmla="*/ 823 w 823"/>
              <a:gd name="T15" fmla="*/ 746 h 823"/>
              <a:gd name="T16" fmla="*/ 819 w 823"/>
              <a:gd name="T17" fmla="*/ 770 h 823"/>
              <a:gd name="T18" fmla="*/ 807 w 823"/>
              <a:gd name="T19" fmla="*/ 791 h 823"/>
              <a:gd name="T20" fmla="*/ 791 w 823"/>
              <a:gd name="T21" fmla="*/ 807 h 823"/>
              <a:gd name="T22" fmla="*/ 770 w 823"/>
              <a:gd name="T23" fmla="*/ 817 h 823"/>
              <a:gd name="T24" fmla="*/ 746 w 823"/>
              <a:gd name="T25" fmla="*/ 823 h 823"/>
              <a:gd name="T26" fmla="*/ 77 w 823"/>
              <a:gd name="T27" fmla="*/ 823 h 823"/>
              <a:gd name="T28" fmla="*/ 53 w 823"/>
              <a:gd name="T29" fmla="*/ 817 h 823"/>
              <a:gd name="T30" fmla="*/ 32 w 823"/>
              <a:gd name="T31" fmla="*/ 807 h 823"/>
              <a:gd name="T32" fmla="*/ 16 w 823"/>
              <a:gd name="T33" fmla="*/ 791 h 823"/>
              <a:gd name="T34" fmla="*/ 4 w 823"/>
              <a:gd name="T35" fmla="*/ 770 h 823"/>
              <a:gd name="T36" fmla="*/ 0 w 823"/>
              <a:gd name="T37" fmla="*/ 746 h 823"/>
              <a:gd name="T38" fmla="*/ 0 w 823"/>
              <a:gd name="T39" fmla="*/ 77 h 823"/>
              <a:gd name="T40" fmla="*/ 4 w 823"/>
              <a:gd name="T41" fmla="*/ 52 h 823"/>
              <a:gd name="T42" fmla="*/ 16 w 823"/>
              <a:gd name="T43" fmla="*/ 31 h 823"/>
              <a:gd name="T44" fmla="*/ 32 w 823"/>
              <a:gd name="T45" fmla="*/ 16 h 823"/>
              <a:gd name="T46" fmla="*/ 53 w 823"/>
              <a:gd name="T47" fmla="*/ 3 h 823"/>
              <a:gd name="T48" fmla="*/ 77 w 823"/>
              <a:gd name="T49" fmla="*/ 0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23" h="823">
                <a:moveTo>
                  <a:pt x="77" y="0"/>
                </a:moveTo>
                <a:lnTo>
                  <a:pt x="746" y="0"/>
                </a:lnTo>
                <a:lnTo>
                  <a:pt x="770" y="3"/>
                </a:lnTo>
                <a:lnTo>
                  <a:pt x="791" y="16"/>
                </a:lnTo>
                <a:lnTo>
                  <a:pt x="807" y="31"/>
                </a:lnTo>
                <a:lnTo>
                  <a:pt x="819" y="52"/>
                </a:lnTo>
                <a:lnTo>
                  <a:pt x="823" y="77"/>
                </a:lnTo>
                <a:lnTo>
                  <a:pt x="823" y="746"/>
                </a:lnTo>
                <a:lnTo>
                  <a:pt x="819" y="770"/>
                </a:lnTo>
                <a:lnTo>
                  <a:pt x="807" y="791"/>
                </a:lnTo>
                <a:lnTo>
                  <a:pt x="791" y="807"/>
                </a:lnTo>
                <a:lnTo>
                  <a:pt x="770" y="817"/>
                </a:lnTo>
                <a:lnTo>
                  <a:pt x="746" y="823"/>
                </a:lnTo>
                <a:lnTo>
                  <a:pt x="77" y="823"/>
                </a:lnTo>
                <a:lnTo>
                  <a:pt x="53" y="817"/>
                </a:lnTo>
                <a:lnTo>
                  <a:pt x="32" y="807"/>
                </a:lnTo>
                <a:lnTo>
                  <a:pt x="16" y="791"/>
                </a:lnTo>
                <a:lnTo>
                  <a:pt x="4" y="770"/>
                </a:lnTo>
                <a:lnTo>
                  <a:pt x="0" y="746"/>
                </a:lnTo>
                <a:lnTo>
                  <a:pt x="0" y="77"/>
                </a:lnTo>
                <a:lnTo>
                  <a:pt x="4" y="52"/>
                </a:lnTo>
                <a:lnTo>
                  <a:pt x="16" y="31"/>
                </a:lnTo>
                <a:lnTo>
                  <a:pt x="32" y="16"/>
                </a:lnTo>
                <a:lnTo>
                  <a:pt x="53" y="3"/>
                </a:lnTo>
                <a:lnTo>
                  <a:pt x="77" y="0"/>
                </a:lnTo>
                <a:close/>
              </a:path>
            </a:pathLst>
          </a:custGeom>
          <a:blipFill dpi="0" rotWithShape="1">
            <a:blip r:embed="rId1"/>
            <a:srcRect/>
            <a:stretch>
              <a:fillRect/>
            </a:stretch>
          </a:blipFill>
          <a:ln w="57150">
            <a:noFill/>
            <a:prstDash val="solid"/>
            <a:round/>
          </a:ln>
          <a:effectLst>
            <a:outerShdw blurRad="177800" dist="203200" dir="2700000" algn="tl" rotWithShape="0">
              <a:prstClr val="black">
                <a:alpha val="40000"/>
              </a:prstClr>
            </a:outerShdw>
          </a:effectLst>
        </p:spPr>
        <p:txBody>
          <a:bodyPr vert="horz" wrap="square" lIns="128580" tIns="64290" rIns="128580" bIns="64290" numCol="1" anchor="ctr" anchorCtr="1" compatLnSpc="1"/>
          <a:lstStyle/>
          <a:p>
            <a:endParaRPr lang="zh-CN" altLang="en-US" sz="6000" dirty="0">
              <a:solidFill>
                <a:srgbClr val="AE002B"/>
              </a:solidFill>
              <a:latin typeface="Impact" panose="020B0806030902050204" pitchFamily="34" charset="0"/>
            </a:endParaRPr>
          </a:p>
        </p:txBody>
      </p:sp>
      <p:sp>
        <p:nvSpPr>
          <p:cNvPr id="29" name="Freeform 15"/>
          <p:cNvSpPr/>
          <p:nvPr/>
        </p:nvSpPr>
        <p:spPr bwMode="auto">
          <a:xfrm>
            <a:off x="2905857" y="1118383"/>
            <a:ext cx="2915383" cy="2915383"/>
          </a:xfrm>
          <a:custGeom>
            <a:avLst/>
            <a:gdLst>
              <a:gd name="T0" fmla="*/ 77 w 1306"/>
              <a:gd name="T1" fmla="*/ 0 h 1306"/>
              <a:gd name="T2" fmla="*/ 1231 w 1306"/>
              <a:gd name="T3" fmla="*/ 0 h 1306"/>
              <a:gd name="T4" fmla="*/ 1254 w 1306"/>
              <a:gd name="T5" fmla="*/ 4 h 1306"/>
              <a:gd name="T6" fmla="*/ 1275 w 1306"/>
              <a:gd name="T7" fmla="*/ 16 h 1306"/>
              <a:gd name="T8" fmla="*/ 1292 w 1306"/>
              <a:gd name="T9" fmla="*/ 32 h 1306"/>
              <a:gd name="T10" fmla="*/ 1303 w 1306"/>
              <a:gd name="T11" fmla="*/ 53 h 1306"/>
              <a:gd name="T12" fmla="*/ 1306 w 1306"/>
              <a:gd name="T13" fmla="*/ 77 h 1306"/>
              <a:gd name="T14" fmla="*/ 1306 w 1306"/>
              <a:gd name="T15" fmla="*/ 1231 h 1306"/>
              <a:gd name="T16" fmla="*/ 1303 w 1306"/>
              <a:gd name="T17" fmla="*/ 1254 h 1306"/>
              <a:gd name="T18" fmla="*/ 1292 w 1306"/>
              <a:gd name="T19" fmla="*/ 1275 h 1306"/>
              <a:gd name="T20" fmla="*/ 1275 w 1306"/>
              <a:gd name="T21" fmla="*/ 1292 h 1306"/>
              <a:gd name="T22" fmla="*/ 1254 w 1306"/>
              <a:gd name="T23" fmla="*/ 1303 h 1306"/>
              <a:gd name="T24" fmla="*/ 1231 w 1306"/>
              <a:gd name="T25" fmla="*/ 1306 h 1306"/>
              <a:gd name="T26" fmla="*/ 77 w 1306"/>
              <a:gd name="T27" fmla="*/ 1306 h 1306"/>
              <a:gd name="T28" fmla="*/ 53 w 1306"/>
              <a:gd name="T29" fmla="*/ 1303 h 1306"/>
              <a:gd name="T30" fmla="*/ 32 w 1306"/>
              <a:gd name="T31" fmla="*/ 1292 h 1306"/>
              <a:gd name="T32" fmla="*/ 16 w 1306"/>
              <a:gd name="T33" fmla="*/ 1275 h 1306"/>
              <a:gd name="T34" fmla="*/ 4 w 1306"/>
              <a:gd name="T35" fmla="*/ 1254 h 1306"/>
              <a:gd name="T36" fmla="*/ 0 w 1306"/>
              <a:gd name="T37" fmla="*/ 1231 h 1306"/>
              <a:gd name="T38" fmla="*/ 0 w 1306"/>
              <a:gd name="T39" fmla="*/ 77 h 1306"/>
              <a:gd name="T40" fmla="*/ 4 w 1306"/>
              <a:gd name="T41" fmla="*/ 53 h 1306"/>
              <a:gd name="T42" fmla="*/ 16 w 1306"/>
              <a:gd name="T43" fmla="*/ 32 h 1306"/>
              <a:gd name="T44" fmla="*/ 32 w 1306"/>
              <a:gd name="T45" fmla="*/ 16 h 1306"/>
              <a:gd name="T46" fmla="*/ 53 w 1306"/>
              <a:gd name="T47" fmla="*/ 4 h 1306"/>
              <a:gd name="T48" fmla="*/ 77 w 1306"/>
              <a:gd name="T49" fmla="*/ 0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06" h="1306">
                <a:moveTo>
                  <a:pt x="77" y="0"/>
                </a:moveTo>
                <a:lnTo>
                  <a:pt x="1231" y="0"/>
                </a:lnTo>
                <a:lnTo>
                  <a:pt x="1254" y="4"/>
                </a:lnTo>
                <a:lnTo>
                  <a:pt x="1275" y="16"/>
                </a:lnTo>
                <a:lnTo>
                  <a:pt x="1292" y="32"/>
                </a:lnTo>
                <a:lnTo>
                  <a:pt x="1303" y="53"/>
                </a:lnTo>
                <a:lnTo>
                  <a:pt x="1306" y="77"/>
                </a:lnTo>
                <a:lnTo>
                  <a:pt x="1306" y="1231"/>
                </a:lnTo>
                <a:lnTo>
                  <a:pt x="1303" y="1254"/>
                </a:lnTo>
                <a:lnTo>
                  <a:pt x="1292" y="1275"/>
                </a:lnTo>
                <a:lnTo>
                  <a:pt x="1275" y="1292"/>
                </a:lnTo>
                <a:lnTo>
                  <a:pt x="1254" y="1303"/>
                </a:lnTo>
                <a:lnTo>
                  <a:pt x="1231" y="1306"/>
                </a:lnTo>
                <a:lnTo>
                  <a:pt x="77" y="1306"/>
                </a:lnTo>
                <a:lnTo>
                  <a:pt x="53" y="1303"/>
                </a:lnTo>
                <a:lnTo>
                  <a:pt x="32" y="1292"/>
                </a:lnTo>
                <a:lnTo>
                  <a:pt x="16" y="1275"/>
                </a:lnTo>
                <a:lnTo>
                  <a:pt x="4" y="1254"/>
                </a:lnTo>
                <a:lnTo>
                  <a:pt x="0" y="1231"/>
                </a:lnTo>
                <a:lnTo>
                  <a:pt x="0" y="77"/>
                </a:lnTo>
                <a:lnTo>
                  <a:pt x="4" y="53"/>
                </a:lnTo>
                <a:lnTo>
                  <a:pt x="16" y="32"/>
                </a:lnTo>
                <a:lnTo>
                  <a:pt x="32" y="16"/>
                </a:lnTo>
                <a:lnTo>
                  <a:pt x="53" y="4"/>
                </a:lnTo>
                <a:lnTo>
                  <a:pt x="77" y="0"/>
                </a:lnTo>
                <a:close/>
              </a:path>
            </a:pathLst>
          </a:custGeom>
          <a:blipFill dpi="0" rotWithShape="1">
            <a:blip r:embed="rId2" cstate="print">
              <a:extLst>
                <a:ext uri="{28A0092B-C50C-407E-A947-70E740481C1C}">
                  <a14:useLocalDpi xmlns:a14="http://schemas.microsoft.com/office/drawing/2010/main" val="0"/>
                </a:ext>
              </a:extLst>
            </a:blip>
            <a:srcRect/>
            <a:stretch>
              <a:fillRect/>
            </a:stretch>
          </a:blipFill>
          <a:ln w="57150">
            <a:noFill/>
            <a:prstDash val="solid"/>
            <a:round/>
          </a:ln>
          <a:effectLst>
            <a:outerShdw blurRad="177800" dist="203200" dir="2700000" algn="tl" rotWithShape="0">
              <a:prstClr val="black">
                <a:alpha val="40000"/>
              </a:prstClr>
            </a:outerShdw>
          </a:effectLst>
        </p:spPr>
        <p:txBody>
          <a:bodyPr vert="horz" wrap="square" lIns="128580" tIns="64290" rIns="128580" bIns="64290" numCol="1" anchor="ctr" anchorCtr="1" compatLnSpc="1"/>
          <a:lstStyle/>
          <a:p>
            <a:endParaRPr lang="zh-CN" altLang="en-US" sz="8800" dirty="0">
              <a:solidFill>
                <a:srgbClr val="AE002B"/>
              </a:solidFill>
              <a:latin typeface="Impact" panose="020B0806030902050204" pitchFamily="34" charset="0"/>
            </a:endParaRPr>
          </a:p>
        </p:txBody>
      </p:sp>
      <p:sp>
        <p:nvSpPr>
          <p:cNvPr id="30" name="Freeform 16"/>
          <p:cNvSpPr/>
          <p:nvPr/>
        </p:nvSpPr>
        <p:spPr bwMode="auto">
          <a:xfrm>
            <a:off x="2905857" y="4120825"/>
            <a:ext cx="1419742" cy="1417511"/>
          </a:xfrm>
          <a:custGeom>
            <a:avLst/>
            <a:gdLst>
              <a:gd name="T0" fmla="*/ 62 w 636"/>
              <a:gd name="T1" fmla="*/ 0 h 635"/>
              <a:gd name="T2" fmla="*/ 574 w 636"/>
              <a:gd name="T3" fmla="*/ 0 h 635"/>
              <a:gd name="T4" fmla="*/ 597 w 636"/>
              <a:gd name="T5" fmla="*/ 5 h 635"/>
              <a:gd name="T6" fmla="*/ 618 w 636"/>
              <a:gd name="T7" fmla="*/ 17 h 635"/>
              <a:gd name="T8" fmla="*/ 631 w 636"/>
              <a:gd name="T9" fmla="*/ 37 h 635"/>
              <a:gd name="T10" fmla="*/ 636 w 636"/>
              <a:gd name="T11" fmla="*/ 61 h 635"/>
              <a:gd name="T12" fmla="*/ 636 w 636"/>
              <a:gd name="T13" fmla="*/ 574 h 635"/>
              <a:gd name="T14" fmla="*/ 631 w 636"/>
              <a:gd name="T15" fmla="*/ 597 h 635"/>
              <a:gd name="T16" fmla="*/ 618 w 636"/>
              <a:gd name="T17" fmla="*/ 616 h 635"/>
              <a:gd name="T18" fmla="*/ 597 w 636"/>
              <a:gd name="T19" fmla="*/ 630 h 635"/>
              <a:gd name="T20" fmla="*/ 574 w 636"/>
              <a:gd name="T21" fmla="*/ 635 h 635"/>
              <a:gd name="T22" fmla="*/ 62 w 636"/>
              <a:gd name="T23" fmla="*/ 635 h 635"/>
              <a:gd name="T24" fmla="*/ 39 w 636"/>
              <a:gd name="T25" fmla="*/ 630 h 635"/>
              <a:gd name="T26" fmla="*/ 18 w 636"/>
              <a:gd name="T27" fmla="*/ 616 h 635"/>
              <a:gd name="T28" fmla="*/ 5 w 636"/>
              <a:gd name="T29" fmla="*/ 597 h 635"/>
              <a:gd name="T30" fmla="*/ 0 w 636"/>
              <a:gd name="T31" fmla="*/ 574 h 635"/>
              <a:gd name="T32" fmla="*/ 0 w 636"/>
              <a:gd name="T33" fmla="*/ 61 h 635"/>
              <a:gd name="T34" fmla="*/ 5 w 636"/>
              <a:gd name="T35" fmla="*/ 37 h 635"/>
              <a:gd name="T36" fmla="*/ 18 w 636"/>
              <a:gd name="T37" fmla="*/ 17 h 635"/>
              <a:gd name="T38" fmla="*/ 39 w 636"/>
              <a:gd name="T39" fmla="*/ 5 h 635"/>
              <a:gd name="T40" fmla="*/ 62 w 636"/>
              <a:gd name="T41"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6" h="635">
                <a:moveTo>
                  <a:pt x="62" y="0"/>
                </a:moveTo>
                <a:lnTo>
                  <a:pt x="574" y="0"/>
                </a:lnTo>
                <a:lnTo>
                  <a:pt x="597" y="5"/>
                </a:lnTo>
                <a:lnTo>
                  <a:pt x="618" y="17"/>
                </a:lnTo>
                <a:lnTo>
                  <a:pt x="631" y="37"/>
                </a:lnTo>
                <a:lnTo>
                  <a:pt x="636" y="61"/>
                </a:lnTo>
                <a:lnTo>
                  <a:pt x="636" y="574"/>
                </a:lnTo>
                <a:lnTo>
                  <a:pt x="631" y="597"/>
                </a:lnTo>
                <a:lnTo>
                  <a:pt x="618" y="616"/>
                </a:lnTo>
                <a:lnTo>
                  <a:pt x="597" y="630"/>
                </a:lnTo>
                <a:lnTo>
                  <a:pt x="574" y="635"/>
                </a:lnTo>
                <a:lnTo>
                  <a:pt x="62" y="635"/>
                </a:lnTo>
                <a:lnTo>
                  <a:pt x="39" y="630"/>
                </a:lnTo>
                <a:lnTo>
                  <a:pt x="18" y="616"/>
                </a:lnTo>
                <a:lnTo>
                  <a:pt x="5" y="597"/>
                </a:lnTo>
                <a:lnTo>
                  <a:pt x="0" y="574"/>
                </a:lnTo>
                <a:lnTo>
                  <a:pt x="0" y="61"/>
                </a:lnTo>
                <a:lnTo>
                  <a:pt x="5" y="37"/>
                </a:lnTo>
                <a:lnTo>
                  <a:pt x="18" y="17"/>
                </a:lnTo>
                <a:lnTo>
                  <a:pt x="39" y="5"/>
                </a:lnTo>
                <a:lnTo>
                  <a:pt x="62" y="0"/>
                </a:lnTo>
                <a:close/>
              </a:path>
            </a:pathLst>
          </a:custGeom>
          <a:gradFill flip="none" rotWithShape="1">
            <a:gsLst>
              <a:gs pos="3000">
                <a:schemeClr val="bg1">
                  <a:lumMod val="75000"/>
                </a:schemeClr>
              </a:gs>
              <a:gs pos="59000">
                <a:srgbClr val="FBFBFB"/>
              </a:gs>
            </a:gsLst>
            <a:lin ang="2700000" scaled="1"/>
            <a:tileRect/>
          </a:gradFill>
          <a:ln w="57150">
            <a:noFill/>
            <a:prstDash val="solid"/>
            <a:round/>
          </a:ln>
          <a:effectLst>
            <a:outerShdw blurRad="177800" dist="203200" dir="2700000" algn="tl" rotWithShape="0">
              <a:prstClr val="black">
                <a:alpha val="40000"/>
              </a:prstClr>
            </a:outerShdw>
          </a:effectLst>
        </p:spPr>
        <p:txBody>
          <a:bodyPr vert="horz" wrap="square" lIns="128580" tIns="64290" rIns="128580" bIns="64290" numCol="1" anchor="t" anchorCtr="0" compatLnSpc="1"/>
          <a:lstStyle/>
          <a:p>
            <a:endParaRPr lang="zh-CN" altLang="en-US"/>
          </a:p>
        </p:txBody>
      </p:sp>
      <p:sp>
        <p:nvSpPr>
          <p:cNvPr id="17" name="文本框 16"/>
          <p:cNvSpPr txBox="1"/>
          <p:nvPr/>
        </p:nvSpPr>
        <p:spPr>
          <a:xfrm>
            <a:off x="6616543" y="4033766"/>
            <a:ext cx="5112568" cy="1446550"/>
          </a:xfrm>
          <a:prstGeom prst="rect">
            <a:avLst/>
          </a:prstGeom>
          <a:noFill/>
        </p:spPr>
        <p:txBody>
          <a:bodyPr wrap="square" rtlCol="0">
            <a:spAutoFit/>
          </a:bodyPr>
          <a:lstStyle/>
          <a:p>
            <a:pPr>
              <a:buNone/>
            </a:pPr>
            <a:r>
              <a:rPr lang="zh-CN" altLang="en-US" sz="8800" b="1" cap="all" dirty="0">
                <a:latin typeface="+mj-ea"/>
                <a:ea typeface="+mj-ea"/>
                <a:cs typeface="Arial" panose="020B0604020202020204" pitchFamily="34" charset="0"/>
              </a:rPr>
              <a:t>谢谢大家</a:t>
            </a:r>
            <a:endParaRPr lang="zh-CN" altLang="en-US" sz="8800" b="1" cap="all" dirty="0">
              <a:solidFill>
                <a:srgbClr val="AE002B"/>
              </a:solidFill>
              <a:latin typeface="+mj-ea"/>
              <a:ea typeface="+mj-ea"/>
              <a:cs typeface="Arial" panose="020B0604020202020204" pitchFamily="34" charset="0"/>
            </a:endParaRPr>
          </a:p>
        </p:txBody>
      </p:sp>
      <p:pic>
        <p:nvPicPr>
          <p:cNvPr id="3" name="Could This Be Love">
            <a:hlinkClick r:id="" action="ppaction://media"/>
          </p:cNvPr>
          <p:cNvPicPr>
            <a:picLocks noChangeAspect="1"/>
          </p:cNvPicPr>
          <p:nvPr>
            <a:audioFile r:link="rId3"/>
            <p:extLst>
              <p:ext uri="{DAA4B4D4-6D71-4841-9C94-3DE7FCFB9230}">
                <p14:media xmlns:p14="http://schemas.microsoft.com/office/powerpoint/2010/main" r:embed="rId4"/>
              </p:ext>
            </p:extLst>
          </p:nvPr>
        </p:nvPicPr>
        <p:blipFill>
          <a:blip r:embed="rId5"/>
          <a:stretch>
            <a:fillRect/>
          </a:stretch>
        </p:blipFill>
        <p:spPr>
          <a:xfrm>
            <a:off x="6124575" y="-1856283"/>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21463" y="2143480"/>
            <a:ext cx="3453968" cy="10158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audio>
              <p:cMediaNode vol="80000" numSld="999" showWhenStopped="0">
                <p:cTn id="2" repeatCount="indefinite" fill="remove" display="0">
                  <p:stCondLst>
                    <p:cond delay="indefinite"/>
                  </p:stCondLst>
                  <p:endCondLst>
                    <p:cond evt="onStopAudio" delay="0">
                      <p:tgtEl>
                        <p:sldTgt/>
                      </p:tgtEl>
                    </p:cond>
                  </p:endCondLst>
                </p:cTn>
                <p:tgtEl>
                  <p:spTgt spid="3"/>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2116596" y="365786"/>
            <a:ext cx="6800215" cy="769441"/>
          </a:xfrm>
          <a:prstGeom prst="rect">
            <a:avLst/>
          </a:prstGeom>
        </p:spPr>
        <p:txBody>
          <a:bodyPr wrap="square">
            <a:spAutoFit/>
          </a:bodyPr>
          <a:lstStyle/>
          <a:p>
            <a:r>
              <a:rPr lang="zh-CN" altLang="en-US" sz="4400" b="1" spc="200" noProof="1">
                <a:solidFill>
                  <a:schemeClr val="dk1">
                    <a:lumMod val="85000"/>
                    <a:lumOff val="15000"/>
                  </a:schemeClr>
                </a:solidFill>
                <a:latin typeface="宋体" panose="02010600030101010101" pitchFamily="2" charset="-122"/>
                <a:ea typeface="宋体" panose="02010600030101010101" pitchFamily="2" charset="-122"/>
                <a:cs typeface="+mn-ea"/>
                <a:sym typeface="+mn-lt"/>
              </a:rPr>
              <a:t>问题描述</a:t>
            </a:r>
            <a:endParaRPr lang="zh-CN" altLang="en-US" sz="4400" dirty="0">
              <a:solidFill>
                <a:srgbClr val="AE002B"/>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Freeform 15"/>
          <p:cNvSpPr/>
          <p:nvPr/>
        </p:nvSpPr>
        <p:spPr bwMode="auto">
          <a:xfrm>
            <a:off x="778119" y="155472"/>
            <a:ext cx="1133646" cy="1104282"/>
          </a:xfrm>
          <a:custGeom>
            <a:avLst/>
            <a:gdLst>
              <a:gd name="T0" fmla="*/ 77 w 1306"/>
              <a:gd name="T1" fmla="*/ 0 h 1306"/>
              <a:gd name="T2" fmla="*/ 1231 w 1306"/>
              <a:gd name="T3" fmla="*/ 0 h 1306"/>
              <a:gd name="T4" fmla="*/ 1254 w 1306"/>
              <a:gd name="T5" fmla="*/ 4 h 1306"/>
              <a:gd name="T6" fmla="*/ 1275 w 1306"/>
              <a:gd name="T7" fmla="*/ 16 h 1306"/>
              <a:gd name="T8" fmla="*/ 1292 w 1306"/>
              <a:gd name="T9" fmla="*/ 32 h 1306"/>
              <a:gd name="T10" fmla="*/ 1303 w 1306"/>
              <a:gd name="T11" fmla="*/ 53 h 1306"/>
              <a:gd name="T12" fmla="*/ 1306 w 1306"/>
              <a:gd name="T13" fmla="*/ 77 h 1306"/>
              <a:gd name="T14" fmla="*/ 1306 w 1306"/>
              <a:gd name="T15" fmla="*/ 1231 h 1306"/>
              <a:gd name="T16" fmla="*/ 1303 w 1306"/>
              <a:gd name="T17" fmla="*/ 1254 h 1306"/>
              <a:gd name="T18" fmla="*/ 1292 w 1306"/>
              <a:gd name="T19" fmla="*/ 1275 h 1306"/>
              <a:gd name="T20" fmla="*/ 1275 w 1306"/>
              <a:gd name="T21" fmla="*/ 1292 h 1306"/>
              <a:gd name="T22" fmla="*/ 1254 w 1306"/>
              <a:gd name="T23" fmla="*/ 1303 h 1306"/>
              <a:gd name="T24" fmla="*/ 1231 w 1306"/>
              <a:gd name="T25" fmla="*/ 1306 h 1306"/>
              <a:gd name="T26" fmla="*/ 77 w 1306"/>
              <a:gd name="T27" fmla="*/ 1306 h 1306"/>
              <a:gd name="T28" fmla="*/ 53 w 1306"/>
              <a:gd name="T29" fmla="*/ 1303 h 1306"/>
              <a:gd name="T30" fmla="*/ 32 w 1306"/>
              <a:gd name="T31" fmla="*/ 1292 h 1306"/>
              <a:gd name="T32" fmla="*/ 16 w 1306"/>
              <a:gd name="T33" fmla="*/ 1275 h 1306"/>
              <a:gd name="T34" fmla="*/ 4 w 1306"/>
              <a:gd name="T35" fmla="*/ 1254 h 1306"/>
              <a:gd name="T36" fmla="*/ 0 w 1306"/>
              <a:gd name="T37" fmla="*/ 1231 h 1306"/>
              <a:gd name="T38" fmla="*/ 0 w 1306"/>
              <a:gd name="T39" fmla="*/ 77 h 1306"/>
              <a:gd name="T40" fmla="*/ 4 w 1306"/>
              <a:gd name="T41" fmla="*/ 53 h 1306"/>
              <a:gd name="T42" fmla="*/ 16 w 1306"/>
              <a:gd name="T43" fmla="*/ 32 h 1306"/>
              <a:gd name="T44" fmla="*/ 32 w 1306"/>
              <a:gd name="T45" fmla="*/ 16 h 1306"/>
              <a:gd name="T46" fmla="*/ 53 w 1306"/>
              <a:gd name="T47" fmla="*/ 4 h 1306"/>
              <a:gd name="T48" fmla="*/ 77 w 1306"/>
              <a:gd name="T49" fmla="*/ 0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06" h="1306">
                <a:moveTo>
                  <a:pt x="77" y="0"/>
                </a:moveTo>
                <a:lnTo>
                  <a:pt x="1231" y="0"/>
                </a:lnTo>
                <a:lnTo>
                  <a:pt x="1254" y="4"/>
                </a:lnTo>
                <a:lnTo>
                  <a:pt x="1275" y="16"/>
                </a:lnTo>
                <a:lnTo>
                  <a:pt x="1292" y="32"/>
                </a:lnTo>
                <a:lnTo>
                  <a:pt x="1303" y="53"/>
                </a:lnTo>
                <a:lnTo>
                  <a:pt x="1306" y="77"/>
                </a:lnTo>
                <a:lnTo>
                  <a:pt x="1306" y="1231"/>
                </a:lnTo>
                <a:lnTo>
                  <a:pt x="1303" y="1254"/>
                </a:lnTo>
                <a:lnTo>
                  <a:pt x="1292" y="1275"/>
                </a:lnTo>
                <a:lnTo>
                  <a:pt x="1275" y="1292"/>
                </a:lnTo>
                <a:lnTo>
                  <a:pt x="1254" y="1303"/>
                </a:lnTo>
                <a:lnTo>
                  <a:pt x="1231" y="1306"/>
                </a:lnTo>
                <a:lnTo>
                  <a:pt x="77" y="1306"/>
                </a:lnTo>
                <a:lnTo>
                  <a:pt x="53" y="1303"/>
                </a:lnTo>
                <a:lnTo>
                  <a:pt x="32" y="1292"/>
                </a:lnTo>
                <a:lnTo>
                  <a:pt x="16" y="1275"/>
                </a:lnTo>
                <a:lnTo>
                  <a:pt x="4" y="1254"/>
                </a:lnTo>
                <a:lnTo>
                  <a:pt x="0" y="1231"/>
                </a:lnTo>
                <a:lnTo>
                  <a:pt x="0" y="77"/>
                </a:lnTo>
                <a:lnTo>
                  <a:pt x="4" y="53"/>
                </a:lnTo>
                <a:lnTo>
                  <a:pt x="16" y="32"/>
                </a:lnTo>
                <a:lnTo>
                  <a:pt x="32" y="16"/>
                </a:lnTo>
                <a:lnTo>
                  <a:pt x="53" y="4"/>
                </a:lnTo>
                <a:lnTo>
                  <a:pt x="77" y="0"/>
                </a:lnTo>
                <a:close/>
              </a:path>
            </a:pathLst>
          </a:custGeom>
          <a:gradFill flip="none" rotWithShape="1">
            <a:gsLst>
              <a:gs pos="3000">
                <a:schemeClr val="bg1">
                  <a:lumMod val="75000"/>
                </a:schemeClr>
              </a:gs>
              <a:gs pos="59000">
                <a:srgbClr val="FBFBFB"/>
              </a:gs>
            </a:gsLst>
            <a:lin ang="2700000" scaled="1"/>
            <a:tileRect/>
          </a:gradFill>
          <a:ln w="57150">
            <a:solidFill>
              <a:schemeClr val="bg1"/>
            </a:solidFill>
            <a:prstDash val="solid"/>
            <a:round/>
          </a:ln>
          <a:effectLst>
            <a:outerShdw blurRad="177800" dist="203200" dir="2700000" algn="tl" rotWithShape="0">
              <a:prstClr val="black">
                <a:alpha val="40000"/>
              </a:prstClr>
            </a:outerShdw>
          </a:effectLst>
        </p:spPr>
        <p:txBody>
          <a:bodyPr vert="horz" wrap="square" lIns="128580" tIns="64290" rIns="128580" bIns="64290" numCol="1" anchor="ctr" anchorCtr="1" compatLnSpc="1"/>
          <a:lstStyle/>
          <a:p>
            <a:endParaRPr lang="zh-CN" altLang="en-US" sz="8800" dirty="0">
              <a:solidFill>
                <a:srgbClr val="AE002B"/>
              </a:solidFill>
              <a:latin typeface="Impact" panose="020B0806030902050204" pitchFamily="34" charset="0"/>
            </a:endParaRPr>
          </a:p>
        </p:txBody>
      </p:sp>
      <p:sp>
        <p:nvSpPr>
          <p:cNvPr id="11" name="文本框 10"/>
          <p:cNvSpPr txBox="1"/>
          <p:nvPr/>
        </p:nvSpPr>
        <p:spPr>
          <a:xfrm>
            <a:off x="769532" y="186094"/>
            <a:ext cx="1142233" cy="1107996"/>
          </a:xfrm>
          <a:prstGeom prst="rect">
            <a:avLst/>
          </a:prstGeom>
          <a:noFill/>
        </p:spPr>
        <p:txBody>
          <a:bodyPr wrap="square" rtlCol="0">
            <a:spAutoFit/>
          </a:bodyPr>
          <a:lstStyle/>
          <a:p>
            <a:pPr algn="ctr"/>
            <a:r>
              <a:rPr lang="en-US" altLang="zh-CN" sz="6600" dirty="0">
                <a:solidFill>
                  <a:srgbClr val="AE002B"/>
                </a:solidFill>
                <a:latin typeface="Impact" panose="020B0806030902050204" pitchFamily="34" charset="0"/>
              </a:rPr>
              <a:t>01</a:t>
            </a:r>
            <a:endParaRPr lang="zh-CN" altLang="en-US" sz="6600" dirty="0">
              <a:solidFill>
                <a:srgbClr val="AE002B"/>
              </a:solidFill>
              <a:latin typeface="Impact" panose="020B0806030902050204" pitchFamily="34" charset="0"/>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965879" y="15925"/>
            <a:ext cx="2085816" cy="613475"/>
          </a:xfrm>
          <a:prstGeom prst="rect">
            <a:avLst/>
          </a:prstGeom>
        </p:spPr>
      </p:pic>
      <p:sp>
        <p:nvSpPr>
          <p:cNvPr id="7" name="文本框 6"/>
          <p:cNvSpPr txBox="1"/>
          <p:nvPr/>
        </p:nvSpPr>
        <p:spPr>
          <a:xfrm>
            <a:off x="748239" y="1561399"/>
            <a:ext cx="11533024" cy="923330"/>
          </a:xfrm>
          <a:prstGeom prst="rect">
            <a:avLst/>
          </a:prstGeom>
          <a:noFill/>
        </p:spPr>
        <p:txBody>
          <a:bodyPr wrap="square">
            <a:spAutoFit/>
          </a:bodyPr>
          <a:lstStyle/>
          <a:p>
            <a:pPr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篇论文和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个评审，每篇论文需要安排</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个评审，每个评审最多评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篇论文。请设计一个论文分配方案。</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要求应用最大流解决上述问题，画出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m=10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n=3</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的流网络图并解释说明流网络图与论文评审问题的关系。</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编程实现所设计算法，计算</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取不同值情况下的分配方案，如果没有可行方案则输出无解。</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3" name="菱形 2"/>
          <p:cNvSpPr/>
          <p:nvPr/>
        </p:nvSpPr>
        <p:spPr>
          <a:xfrm>
            <a:off x="752374" y="4444417"/>
            <a:ext cx="504056" cy="504056"/>
          </a:xfrm>
          <a:prstGeom prst="diamond">
            <a:avLst/>
          </a:prstGeom>
          <a:solidFill>
            <a:srgbClr val="00B0F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964879" y="3904357"/>
            <a:ext cx="432048" cy="360040"/>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964879" y="4516425"/>
            <a:ext cx="432048" cy="360040"/>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964879" y="5128493"/>
            <a:ext cx="432048" cy="360040"/>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右 4"/>
          <p:cNvSpPr/>
          <p:nvPr/>
        </p:nvSpPr>
        <p:spPr>
          <a:xfrm>
            <a:off x="1324462" y="4570431"/>
            <a:ext cx="636441" cy="252028"/>
          </a:xfrm>
          <a:prstGeom prst="rightArrow">
            <a:avLst/>
          </a:prstGeom>
          <a:solidFill>
            <a:srgbClr val="00B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右 13"/>
          <p:cNvSpPr/>
          <p:nvPr/>
        </p:nvSpPr>
        <p:spPr>
          <a:xfrm rot="19063392">
            <a:off x="1205059" y="4254585"/>
            <a:ext cx="776049" cy="252028"/>
          </a:xfrm>
          <a:prstGeom prst="rightArrow">
            <a:avLst/>
          </a:prstGeom>
          <a:solidFill>
            <a:srgbClr val="00B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右 14"/>
          <p:cNvSpPr/>
          <p:nvPr/>
        </p:nvSpPr>
        <p:spPr>
          <a:xfrm rot="2700275">
            <a:off x="1233764" y="4883359"/>
            <a:ext cx="762639" cy="238240"/>
          </a:xfrm>
          <a:prstGeom prst="rightArrow">
            <a:avLst/>
          </a:prstGeom>
          <a:solidFill>
            <a:srgbClr val="00B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561010" y="4295464"/>
            <a:ext cx="317716" cy="369332"/>
          </a:xfrm>
          <a:prstGeom prst="rect">
            <a:avLst/>
          </a:prstGeom>
          <a:noFill/>
        </p:spPr>
        <p:txBody>
          <a:bodyPr wrap="none" rtlCol="0">
            <a:spAutoFit/>
          </a:bodyPr>
          <a:lstStyle/>
          <a:p>
            <a:r>
              <a:rPr lang="en-US" altLang="zh-CN" dirty="0">
                <a:latin typeface="Bauhaus 93" panose="04030905020B02020C02" pitchFamily="82" charset="0"/>
                <a:ea typeface="华文隶书" panose="02010800040101010101" pitchFamily="2" charset="-122"/>
              </a:rPr>
              <a:t>b</a:t>
            </a:r>
            <a:endParaRPr lang="zh-CN" altLang="en-US" dirty="0">
              <a:latin typeface="Bauhaus 93" panose="04030905020B02020C02" pitchFamily="82" charset="0"/>
              <a:ea typeface="华文隶书" panose="02010800040101010101" pitchFamily="2" charset="-122"/>
            </a:endParaRPr>
          </a:p>
        </p:txBody>
      </p:sp>
      <p:sp>
        <p:nvSpPr>
          <p:cNvPr id="9" name="矩形 8"/>
          <p:cNvSpPr/>
          <p:nvPr/>
        </p:nvSpPr>
        <p:spPr>
          <a:xfrm>
            <a:off x="3405039" y="2752229"/>
            <a:ext cx="360040" cy="241800"/>
          </a:xfrm>
          <a:prstGeom prst="rect">
            <a:avLst/>
          </a:prstGeom>
          <a:solidFill>
            <a:srgbClr val="298EC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405039" y="3229236"/>
            <a:ext cx="360040" cy="241800"/>
          </a:xfrm>
          <a:prstGeom prst="rect">
            <a:avLst/>
          </a:prstGeom>
          <a:solidFill>
            <a:srgbClr val="298EC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405039" y="3682048"/>
            <a:ext cx="360040" cy="241800"/>
          </a:xfrm>
          <a:prstGeom prst="rect">
            <a:avLst/>
          </a:prstGeom>
          <a:solidFill>
            <a:srgbClr val="298EC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405039" y="4134860"/>
            <a:ext cx="360040" cy="241800"/>
          </a:xfrm>
          <a:prstGeom prst="rect">
            <a:avLst/>
          </a:prstGeom>
          <a:solidFill>
            <a:srgbClr val="298EC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405039" y="4565204"/>
            <a:ext cx="360040" cy="241800"/>
          </a:xfrm>
          <a:prstGeom prst="rect">
            <a:avLst/>
          </a:prstGeom>
          <a:solidFill>
            <a:srgbClr val="298EC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405039" y="4995548"/>
            <a:ext cx="360040" cy="241800"/>
          </a:xfrm>
          <a:prstGeom prst="rect">
            <a:avLst/>
          </a:prstGeom>
          <a:solidFill>
            <a:srgbClr val="298EC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405039" y="5443240"/>
            <a:ext cx="360040" cy="241800"/>
          </a:xfrm>
          <a:prstGeom prst="rect">
            <a:avLst/>
          </a:prstGeom>
          <a:solidFill>
            <a:srgbClr val="298EC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405039" y="5860774"/>
            <a:ext cx="360040" cy="241800"/>
          </a:xfrm>
          <a:prstGeom prst="rect">
            <a:avLst/>
          </a:prstGeom>
          <a:solidFill>
            <a:srgbClr val="298EC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405039" y="6278308"/>
            <a:ext cx="360040" cy="241800"/>
          </a:xfrm>
          <a:prstGeom prst="rect">
            <a:avLst/>
          </a:prstGeom>
          <a:solidFill>
            <a:srgbClr val="298EC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405039" y="6695842"/>
            <a:ext cx="360040" cy="241800"/>
          </a:xfrm>
          <a:prstGeom prst="rect">
            <a:avLst/>
          </a:prstGeom>
          <a:solidFill>
            <a:srgbClr val="298EC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箭头连接符 27"/>
          <p:cNvCxnSpPr>
            <a:stCxn id="4" idx="6"/>
            <a:endCxn id="9" idx="1"/>
          </p:cNvCxnSpPr>
          <p:nvPr/>
        </p:nvCxnSpPr>
        <p:spPr>
          <a:xfrm flipV="1">
            <a:off x="2396927" y="2873129"/>
            <a:ext cx="1008112" cy="1211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4" idx="6"/>
            <a:endCxn id="17" idx="1"/>
          </p:cNvCxnSpPr>
          <p:nvPr/>
        </p:nvCxnSpPr>
        <p:spPr>
          <a:xfrm flipV="1">
            <a:off x="2396927" y="3350136"/>
            <a:ext cx="1008112" cy="734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4" idx="6"/>
            <a:endCxn id="18" idx="1"/>
          </p:cNvCxnSpPr>
          <p:nvPr/>
        </p:nvCxnSpPr>
        <p:spPr>
          <a:xfrm flipV="1">
            <a:off x="2396927" y="3802948"/>
            <a:ext cx="1008112" cy="281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4" idx="6"/>
            <a:endCxn id="19" idx="1"/>
          </p:cNvCxnSpPr>
          <p:nvPr/>
        </p:nvCxnSpPr>
        <p:spPr>
          <a:xfrm>
            <a:off x="2396927" y="4084377"/>
            <a:ext cx="1008112" cy="171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4" idx="6"/>
            <a:endCxn id="20" idx="1"/>
          </p:cNvCxnSpPr>
          <p:nvPr/>
        </p:nvCxnSpPr>
        <p:spPr>
          <a:xfrm>
            <a:off x="2396927" y="4084377"/>
            <a:ext cx="1008112" cy="601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4" idx="6"/>
            <a:endCxn id="21" idx="1"/>
          </p:cNvCxnSpPr>
          <p:nvPr/>
        </p:nvCxnSpPr>
        <p:spPr>
          <a:xfrm>
            <a:off x="2396927" y="4084377"/>
            <a:ext cx="1008112" cy="1032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4" idx="6"/>
            <a:endCxn id="22" idx="1"/>
          </p:cNvCxnSpPr>
          <p:nvPr/>
        </p:nvCxnSpPr>
        <p:spPr>
          <a:xfrm>
            <a:off x="2396927" y="4084377"/>
            <a:ext cx="1008112" cy="147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4" idx="6"/>
            <a:endCxn id="23" idx="1"/>
          </p:cNvCxnSpPr>
          <p:nvPr/>
        </p:nvCxnSpPr>
        <p:spPr>
          <a:xfrm>
            <a:off x="2396927" y="4084377"/>
            <a:ext cx="1008112" cy="1897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4" idx="6"/>
            <a:endCxn id="24" idx="1"/>
          </p:cNvCxnSpPr>
          <p:nvPr/>
        </p:nvCxnSpPr>
        <p:spPr>
          <a:xfrm>
            <a:off x="2396927" y="4084377"/>
            <a:ext cx="1008112" cy="231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endCxn id="25" idx="1"/>
          </p:cNvCxnSpPr>
          <p:nvPr/>
        </p:nvCxnSpPr>
        <p:spPr>
          <a:xfrm>
            <a:off x="2402320" y="4121439"/>
            <a:ext cx="1002719" cy="2695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12" idx="6"/>
            <a:endCxn id="9" idx="1"/>
          </p:cNvCxnSpPr>
          <p:nvPr/>
        </p:nvCxnSpPr>
        <p:spPr>
          <a:xfrm flipV="1">
            <a:off x="2396927" y="2873129"/>
            <a:ext cx="1008112" cy="1823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12" idx="6"/>
            <a:endCxn id="17" idx="1"/>
          </p:cNvCxnSpPr>
          <p:nvPr/>
        </p:nvCxnSpPr>
        <p:spPr>
          <a:xfrm flipV="1">
            <a:off x="2396927" y="3350136"/>
            <a:ext cx="1008112" cy="1346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12" idx="6"/>
            <a:endCxn id="18" idx="1"/>
          </p:cNvCxnSpPr>
          <p:nvPr/>
        </p:nvCxnSpPr>
        <p:spPr>
          <a:xfrm flipV="1">
            <a:off x="2396927" y="3802948"/>
            <a:ext cx="1008112" cy="893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12" idx="6"/>
            <a:endCxn id="19" idx="1"/>
          </p:cNvCxnSpPr>
          <p:nvPr/>
        </p:nvCxnSpPr>
        <p:spPr>
          <a:xfrm flipV="1">
            <a:off x="2396927" y="4255760"/>
            <a:ext cx="1008112" cy="440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12" idx="6"/>
            <a:endCxn id="20" idx="1"/>
          </p:cNvCxnSpPr>
          <p:nvPr/>
        </p:nvCxnSpPr>
        <p:spPr>
          <a:xfrm flipV="1">
            <a:off x="2396927" y="4686104"/>
            <a:ext cx="1008112" cy="10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12" idx="6"/>
            <a:endCxn id="21" idx="1"/>
          </p:cNvCxnSpPr>
          <p:nvPr/>
        </p:nvCxnSpPr>
        <p:spPr>
          <a:xfrm>
            <a:off x="2396927" y="4696445"/>
            <a:ext cx="1008112" cy="420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12" idx="6"/>
            <a:endCxn id="22" idx="1"/>
          </p:cNvCxnSpPr>
          <p:nvPr/>
        </p:nvCxnSpPr>
        <p:spPr>
          <a:xfrm>
            <a:off x="2396927" y="4696445"/>
            <a:ext cx="1008112" cy="867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12" idx="6"/>
            <a:endCxn id="23" idx="1"/>
          </p:cNvCxnSpPr>
          <p:nvPr/>
        </p:nvCxnSpPr>
        <p:spPr>
          <a:xfrm>
            <a:off x="2396927" y="4696445"/>
            <a:ext cx="1008112" cy="1285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12" idx="6"/>
            <a:endCxn id="24" idx="1"/>
          </p:cNvCxnSpPr>
          <p:nvPr/>
        </p:nvCxnSpPr>
        <p:spPr>
          <a:xfrm>
            <a:off x="2396927" y="4696445"/>
            <a:ext cx="1008112" cy="1702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12" idx="6"/>
            <a:endCxn id="25" idx="1"/>
          </p:cNvCxnSpPr>
          <p:nvPr/>
        </p:nvCxnSpPr>
        <p:spPr>
          <a:xfrm>
            <a:off x="2396927" y="4696445"/>
            <a:ext cx="1008112" cy="2120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13" idx="6"/>
            <a:endCxn id="9" idx="1"/>
          </p:cNvCxnSpPr>
          <p:nvPr/>
        </p:nvCxnSpPr>
        <p:spPr>
          <a:xfrm flipV="1">
            <a:off x="2396927" y="2873129"/>
            <a:ext cx="1008112" cy="2435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13" idx="6"/>
            <a:endCxn id="17" idx="1"/>
          </p:cNvCxnSpPr>
          <p:nvPr/>
        </p:nvCxnSpPr>
        <p:spPr>
          <a:xfrm flipV="1">
            <a:off x="2396927" y="3350136"/>
            <a:ext cx="1008112" cy="1958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13" idx="6"/>
          </p:cNvCxnSpPr>
          <p:nvPr/>
        </p:nvCxnSpPr>
        <p:spPr>
          <a:xfrm flipV="1">
            <a:off x="2396927" y="3827143"/>
            <a:ext cx="936104" cy="1481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endCxn id="19" idx="1"/>
          </p:cNvCxnSpPr>
          <p:nvPr/>
        </p:nvCxnSpPr>
        <p:spPr>
          <a:xfrm flipV="1">
            <a:off x="2433793" y="4255760"/>
            <a:ext cx="971246" cy="1063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13" idx="6"/>
            <a:endCxn id="20" idx="1"/>
          </p:cNvCxnSpPr>
          <p:nvPr/>
        </p:nvCxnSpPr>
        <p:spPr>
          <a:xfrm flipV="1">
            <a:off x="2396927" y="4686104"/>
            <a:ext cx="1008112" cy="622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13" idx="6"/>
            <a:endCxn id="21" idx="1"/>
          </p:cNvCxnSpPr>
          <p:nvPr/>
        </p:nvCxnSpPr>
        <p:spPr>
          <a:xfrm flipV="1">
            <a:off x="2396927" y="5116448"/>
            <a:ext cx="1008112" cy="192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13" idx="6"/>
            <a:endCxn id="22" idx="1"/>
          </p:cNvCxnSpPr>
          <p:nvPr/>
        </p:nvCxnSpPr>
        <p:spPr>
          <a:xfrm>
            <a:off x="2396927" y="5308513"/>
            <a:ext cx="1008112" cy="255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13" idx="6"/>
            <a:endCxn id="23" idx="1"/>
          </p:cNvCxnSpPr>
          <p:nvPr/>
        </p:nvCxnSpPr>
        <p:spPr>
          <a:xfrm>
            <a:off x="2396927" y="5308513"/>
            <a:ext cx="1008112" cy="673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13" idx="6"/>
            <a:endCxn id="24" idx="1"/>
          </p:cNvCxnSpPr>
          <p:nvPr/>
        </p:nvCxnSpPr>
        <p:spPr>
          <a:xfrm>
            <a:off x="2396927" y="5308513"/>
            <a:ext cx="1008112" cy="1090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13" idx="6"/>
            <a:endCxn id="25" idx="1"/>
          </p:cNvCxnSpPr>
          <p:nvPr/>
        </p:nvCxnSpPr>
        <p:spPr>
          <a:xfrm>
            <a:off x="2396927" y="5308513"/>
            <a:ext cx="1008112" cy="1508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菱形 94"/>
          <p:cNvSpPr/>
          <p:nvPr/>
        </p:nvSpPr>
        <p:spPr>
          <a:xfrm>
            <a:off x="5653947" y="4400581"/>
            <a:ext cx="559404" cy="583896"/>
          </a:xfrm>
          <a:prstGeom prst="diamond">
            <a:avLst/>
          </a:prstGeom>
          <a:solidFill>
            <a:schemeClr val="tx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7" name="直接箭头连接符 96"/>
          <p:cNvCxnSpPr>
            <a:stCxn id="9" idx="3"/>
            <a:endCxn id="95" idx="1"/>
          </p:cNvCxnSpPr>
          <p:nvPr/>
        </p:nvCxnSpPr>
        <p:spPr>
          <a:xfrm>
            <a:off x="3765079" y="2873129"/>
            <a:ext cx="1888868" cy="1819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stCxn id="17" idx="3"/>
            <a:endCxn id="95" idx="1"/>
          </p:cNvCxnSpPr>
          <p:nvPr/>
        </p:nvCxnSpPr>
        <p:spPr>
          <a:xfrm>
            <a:off x="3765079" y="3350136"/>
            <a:ext cx="1888868" cy="1342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18" idx="3"/>
            <a:endCxn id="95" idx="1"/>
          </p:cNvCxnSpPr>
          <p:nvPr/>
        </p:nvCxnSpPr>
        <p:spPr>
          <a:xfrm>
            <a:off x="3765079" y="3802948"/>
            <a:ext cx="1888868" cy="889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19" idx="3"/>
            <a:endCxn id="95" idx="1"/>
          </p:cNvCxnSpPr>
          <p:nvPr/>
        </p:nvCxnSpPr>
        <p:spPr>
          <a:xfrm>
            <a:off x="3765079" y="4255760"/>
            <a:ext cx="1888868" cy="436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a:stCxn id="20" idx="3"/>
            <a:endCxn id="95" idx="1"/>
          </p:cNvCxnSpPr>
          <p:nvPr/>
        </p:nvCxnSpPr>
        <p:spPr>
          <a:xfrm>
            <a:off x="3765079" y="4686104"/>
            <a:ext cx="1888868" cy="6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21" idx="3"/>
            <a:endCxn id="95" idx="1"/>
          </p:cNvCxnSpPr>
          <p:nvPr/>
        </p:nvCxnSpPr>
        <p:spPr>
          <a:xfrm flipV="1">
            <a:off x="3765079" y="4692529"/>
            <a:ext cx="1888868" cy="423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a:stCxn id="22" idx="3"/>
            <a:endCxn id="95" idx="1"/>
          </p:cNvCxnSpPr>
          <p:nvPr/>
        </p:nvCxnSpPr>
        <p:spPr>
          <a:xfrm flipV="1">
            <a:off x="3765079" y="4692529"/>
            <a:ext cx="1888868" cy="871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a:stCxn id="23" idx="3"/>
            <a:endCxn id="95" idx="1"/>
          </p:cNvCxnSpPr>
          <p:nvPr/>
        </p:nvCxnSpPr>
        <p:spPr>
          <a:xfrm flipV="1">
            <a:off x="3765079" y="4692529"/>
            <a:ext cx="1888868" cy="1289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a:stCxn id="24" idx="3"/>
            <a:endCxn id="95" idx="1"/>
          </p:cNvCxnSpPr>
          <p:nvPr/>
        </p:nvCxnSpPr>
        <p:spPr>
          <a:xfrm flipV="1">
            <a:off x="3765079" y="4692529"/>
            <a:ext cx="1888868" cy="1706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25" idx="3"/>
            <a:endCxn id="95" idx="1"/>
          </p:cNvCxnSpPr>
          <p:nvPr/>
        </p:nvCxnSpPr>
        <p:spPr>
          <a:xfrm flipV="1">
            <a:off x="3765079" y="4692529"/>
            <a:ext cx="1888868" cy="2124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561876" y="3417301"/>
            <a:ext cx="320922" cy="369332"/>
          </a:xfrm>
          <a:prstGeom prst="rect">
            <a:avLst/>
          </a:prstGeom>
          <a:noFill/>
        </p:spPr>
        <p:txBody>
          <a:bodyPr wrap="none" rtlCol="0">
            <a:spAutoFit/>
          </a:bodyPr>
          <a:lstStyle/>
          <a:p>
            <a:r>
              <a:rPr lang="en-US" altLang="zh-CN" dirty="0">
                <a:latin typeface="Bauhaus 93" panose="04030905020B02020C02" pitchFamily="82" charset="0"/>
              </a:rPr>
              <a:t>a</a:t>
            </a:r>
            <a:endParaRPr lang="zh-CN" altLang="en-US" dirty="0">
              <a:latin typeface="Bauhaus 93" panose="04030905020B02020C02" pitchFamily="82" charset="0"/>
            </a:endParaRPr>
          </a:p>
        </p:txBody>
      </p:sp>
      <p:sp>
        <p:nvSpPr>
          <p:cNvPr id="118" name="文本框 117"/>
          <p:cNvSpPr txBox="1"/>
          <p:nvPr/>
        </p:nvSpPr>
        <p:spPr>
          <a:xfrm>
            <a:off x="2653080" y="3218444"/>
            <a:ext cx="316112" cy="369332"/>
          </a:xfrm>
          <a:prstGeom prst="rect">
            <a:avLst/>
          </a:prstGeom>
          <a:noFill/>
        </p:spPr>
        <p:txBody>
          <a:bodyPr wrap="none" rtlCol="0">
            <a:spAutoFit/>
          </a:bodyPr>
          <a:lstStyle/>
          <a:p>
            <a:r>
              <a:rPr lang="en-US" altLang="zh-CN" dirty="0">
                <a:latin typeface="Bauhaus 93" panose="04030905020B02020C02" pitchFamily="82" charset="0"/>
              </a:rPr>
              <a:t>1</a:t>
            </a:r>
            <a:endParaRPr lang="zh-CN" altLang="en-US" dirty="0">
              <a:latin typeface="Bauhaus 93" panose="04030905020B02020C02" pitchFamily="82" charset="0"/>
            </a:endParaRPr>
          </a:p>
        </p:txBody>
      </p:sp>
      <p:sp>
        <p:nvSpPr>
          <p:cNvPr id="119" name="文本框 118"/>
          <p:cNvSpPr txBox="1"/>
          <p:nvPr/>
        </p:nvSpPr>
        <p:spPr>
          <a:xfrm>
            <a:off x="694318" y="4007306"/>
            <a:ext cx="646331" cy="369332"/>
          </a:xfrm>
          <a:prstGeom prst="rect">
            <a:avLst/>
          </a:prstGeom>
          <a:noFill/>
        </p:spPr>
        <p:txBody>
          <a:bodyPr wrap="none" rtlCol="0">
            <a:spAutoFit/>
          </a:bodyPr>
          <a:lstStyle/>
          <a:p>
            <a:r>
              <a:rPr lang="zh-CN" altLang="en-US" dirty="0">
                <a:latin typeface="华文隶书" panose="02010800040101010101" pitchFamily="2" charset="-122"/>
                <a:ea typeface="华文隶书" panose="02010800040101010101" pitchFamily="2" charset="-122"/>
              </a:rPr>
              <a:t>原点</a:t>
            </a:r>
            <a:endParaRPr lang="zh-CN" altLang="en-US" dirty="0">
              <a:latin typeface="华文隶书" panose="02010800040101010101" pitchFamily="2" charset="-122"/>
              <a:ea typeface="华文隶书" panose="02010800040101010101" pitchFamily="2" charset="-122"/>
            </a:endParaRPr>
          </a:p>
        </p:txBody>
      </p:sp>
      <p:sp>
        <p:nvSpPr>
          <p:cNvPr id="121" name="文本框 120"/>
          <p:cNvSpPr txBox="1"/>
          <p:nvPr/>
        </p:nvSpPr>
        <p:spPr>
          <a:xfrm>
            <a:off x="5653018" y="3996543"/>
            <a:ext cx="704349" cy="369332"/>
          </a:xfrm>
          <a:prstGeom prst="rect">
            <a:avLst/>
          </a:prstGeom>
          <a:noFill/>
        </p:spPr>
        <p:txBody>
          <a:bodyPr wrap="square">
            <a:spAutoFit/>
          </a:bodyPr>
          <a:lstStyle/>
          <a:p>
            <a:r>
              <a:rPr lang="zh-CN" altLang="en-US" dirty="0">
                <a:latin typeface="华文隶书" panose="02010800040101010101" pitchFamily="2" charset="-122"/>
                <a:ea typeface="华文隶书" panose="02010800040101010101" pitchFamily="2" charset="-122"/>
              </a:rPr>
              <a:t>汇点</a:t>
            </a:r>
            <a:endParaRPr lang="zh-CN" altLang="en-US" dirty="0">
              <a:latin typeface="华文隶书" panose="02010800040101010101" pitchFamily="2" charset="-122"/>
              <a:ea typeface="华文隶书" panose="02010800040101010101" pitchFamily="2" charset="-122"/>
            </a:endParaRPr>
          </a:p>
        </p:txBody>
      </p:sp>
      <p:sp>
        <p:nvSpPr>
          <p:cNvPr id="123" name="文本框 122"/>
          <p:cNvSpPr txBox="1"/>
          <p:nvPr/>
        </p:nvSpPr>
        <p:spPr>
          <a:xfrm>
            <a:off x="1880215" y="3390448"/>
            <a:ext cx="660728" cy="369332"/>
          </a:xfrm>
          <a:prstGeom prst="rect">
            <a:avLst/>
          </a:prstGeom>
          <a:noFill/>
        </p:spPr>
        <p:txBody>
          <a:bodyPr wrap="square">
            <a:spAutoFit/>
          </a:bodyPr>
          <a:lstStyle/>
          <a:p>
            <a:r>
              <a:rPr lang="zh-CN" altLang="en-US" dirty="0">
                <a:latin typeface="华文隶书" panose="02010800040101010101" pitchFamily="2" charset="-122"/>
                <a:ea typeface="华文隶书" panose="02010800040101010101" pitchFamily="2" charset="-122"/>
              </a:rPr>
              <a:t>评审</a:t>
            </a:r>
            <a:endParaRPr lang="zh-CN" altLang="en-US" dirty="0">
              <a:latin typeface="华文隶书" panose="02010800040101010101" pitchFamily="2" charset="-122"/>
              <a:ea typeface="华文隶书" panose="02010800040101010101" pitchFamily="2" charset="-122"/>
            </a:endParaRPr>
          </a:p>
        </p:txBody>
      </p:sp>
      <p:sp>
        <p:nvSpPr>
          <p:cNvPr id="125" name="文本框 124"/>
          <p:cNvSpPr txBox="1"/>
          <p:nvPr/>
        </p:nvSpPr>
        <p:spPr>
          <a:xfrm>
            <a:off x="3250958" y="2434384"/>
            <a:ext cx="658137" cy="369332"/>
          </a:xfrm>
          <a:prstGeom prst="rect">
            <a:avLst/>
          </a:prstGeom>
          <a:noFill/>
        </p:spPr>
        <p:txBody>
          <a:bodyPr wrap="square">
            <a:spAutoFit/>
          </a:bodyPr>
          <a:lstStyle/>
          <a:p>
            <a:r>
              <a:rPr lang="zh-CN" altLang="en-US" dirty="0">
                <a:latin typeface="华文隶书" panose="02010800040101010101" pitchFamily="2" charset="-122"/>
                <a:ea typeface="华文隶书" panose="02010800040101010101" pitchFamily="2" charset="-122"/>
              </a:rPr>
              <a:t>论文</a:t>
            </a:r>
            <a:endParaRPr lang="zh-CN" altLang="en-US" dirty="0">
              <a:latin typeface="华文隶书" panose="02010800040101010101" pitchFamily="2" charset="-122"/>
              <a:ea typeface="华文隶书" panose="02010800040101010101" pitchFamily="2" charset="-122"/>
            </a:endParaRPr>
          </a:p>
        </p:txBody>
      </p:sp>
      <p:sp>
        <p:nvSpPr>
          <p:cNvPr id="128" name="文本框 127"/>
          <p:cNvSpPr txBox="1"/>
          <p:nvPr/>
        </p:nvSpPr>
        <p:spPr>
          <a:xfrm>
            <a:off x="5667729" y="5883437"/>
            <a:ext cx="6527586" cy="646331"/>
          </a:xfrm>
          <a:prstGeom prst="rect">
            <a:avLst/>
          </a:prstGeom>
          <a:noFill/>
        </p:spPr>
        <p:txBody>
          <a:bodyPr wrap="square">
            <a:spAutoFit/>
          </a:bodyPr>
          <a:lstStyle/>
          <a:p>
            <a:r>
              <a:rPr lang="zh-CN" altLang="en-US" dirty="0"/>
              <a:t>论文评审问题是否有解的依据是最大流是否大于论文数与每篇论文需要评审数的积（</a:t>
            </a:r>
            <a:r>
              <a:rPr lang="en-US" altLang="zh-CN" dirty="0"/>
              <a:t>ma</a:t>
            </a:r>
            <a:r>
              <a:rPr lang="zh-CN" altLang="en-US" dirty="0"/>
              <a:t>）</a:t>
            </a:r>
            <a:endParaRPr lang="zh-CN" altLang="en-US" dirty="0"/>
          </a:p>
        </p:txBody>
      </p:sp>
      <p:sp>
        <p:nvSpPr>
          <p:cNvPr id="130" name="文本框 129"/>
          <p:cNvSpPr txBox="1"/>
          <p:nvPr/>
        </p:nvSpPr>
        <p:spPr>
          <a:xfrm>
            <a:off x="5669825" y="5207529"/>
            <a:ext cx="6525490" cy="646331"/>
          </a:xfrm>
          <a:prstGeom prst="rect">
            <a:avLst/>
          </a:prstGeom>
          <a:noFill/>
        </p:spPr>
        <p:txBody>
          <a:bodyPr wrap="square">
            <a:spAutoFit/>
          </a:bodyPr>
          <a:lstStyle/>
          <a:p>
            <a:r>
              <a:rPr lang="zh-CN" altLang="en-US" dirty="0"/>
              <a:t>此时关键路径</a:t>
            </a:r>
            <a:r>
              <a:rPr lang="en-US" altLang="zh-CN" dirty="0"/>
              <a:t>【</a:t>
            </a:r>
            <a:r>
              <a:rPr lang="zh-CN" altLang="en-US" dirty="0"/>
              <a:t>评审→论文</a:t>
            </a:r>
            <a:r>
              <a:rPr lang="en-US" altLang="zh-CN" dirty="0"/>
              <a:t>】</a:t>
            </a:r>
            <a:r>
              <a:rPr lang="zh-CN" altLang="en-US" dirty="0"/>
              <a:t>中某条边的流量不为 </a:t>
            </a:r>
            <a:r>
              <a:rPr lang="en-US" altLang="zh-CN" dirty="0"/>
              <a:t>0</a:t>
            </a:r>
            <a:r>
              <a:rPr lang="zh-CN" altLang="en-US" dirty="0"/>
              <a:t>，说明这条边被选中，即出发点评审对终点论文进行了评阅。</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9"/>
          <p:cNvSpPr/>
          <p:nvPr/>
        </p:nvSpPr>
        <p:spPr>
          <a:xfrm>
            <a:off x="1072824" y="361768"/>
            <a:ext cx="3124189" cy="400110"/>
          </a:xfrm>
          <a:prstGeom prst="rect">
            <a:avLst/>
          </a:prstGeom>
        </p:spPr>
        <p:txBody>
          <a:bodyPr wrap="none">
            <a:spAutoFit/>
          </a:bodyPr>
          <a:lstStyle/>
          <a:p>
            <a:r>
              <a:rPr lang="zh-CN" altLang="en-US" sz="2000" b="1" dirty="0">
                <a:solidFill>
                  <a:schemeClr val="tx1">
                    <a:lumMod val="65000"/>
                    <a:lumOff val="35000"/>
                  </a:schemeClr>
                </a:solidFill>
                <a:ea typeface="微软雅黑" panose="020B0503020204020204" pitchFamily="34" charset="-122"/>
              </a:rPr>
              <a:t>最大流方法</a:t>
            </a:r>
            <a:r>
              <a:rPr lang="en-US" altLang="zh-CN" sz="2000" b="1" dirty="0">
                <a:solidFill>
                  <a:schemeClr val="tx1">
                    <a:lumMod val="65000"/>
                    <a:lumOff val="35000"/>
                  </a:schemeClr>
                </a:solidFill>
                <a:ea typeface="微软雅黑" panose="020B0503020204020204" pitchFamily="34" charset="-122"/>
              </a:rPr>
              <a:t>:</a:t>
            </a:r>
            <a:r>
              <a:rPr lang="en-US" altLang="zh-CN" sz="2000" b="1" dirty="0">
                <a:effectLst/>
              </a:rPr>
              <a:t>Ford-Fulkerson</a:t>
            </a:r>
            <a:endParaRPr lang="zh-CN" altLang="en-US" sz="2000" b="1" dirty="0">
              <a:solidFill>
                <a:schemeClr val="tx1">
                  <a:lumMod val="65000"/>
                  <a:lumOff val="35000"/>
                </a:schemeClr>
              </a:solidFill>
              <a:ea typeface="微软雅黑" panose="020B0503020204020204" pitchFamily="34" charset="-122"/>
            </a:endParaRPr>
          </a:p>
        </p:txBody>
      </p:sp>
      <p:sp>
        <p:nvSpPr>
          <p:cNvPr id="18" name="Oval 11"/>
          <p:cNvSpPr/>
          <p:nvPr/>
        </p:nvSpPr>
        <p:spPr>
          <a:xfrm>
            <a:off x="409225" y="332869"/>
            <a:ext cx="399850" cy="399850"/>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9" name="Oval 11"/>
          <p:cNvSpPr/>
          <p:nvPr/>
        </p:nvSpPr>
        <p:spPr>
          <a:xfrm>
            <a:off x="555092" y="332869"/>
            <a:ext cx="399850" cy="399850"/>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965879" y="15925"/>
            <a:ext cx="2085816" cy="613475"/>
          </a:xfrm>
          <a:prstGeom prst="rect">
            <a:avLst/>
          </a:prstGeom>
        </p:spPr>
      </p:pic>
      <p:sp>
        <p:nvSpPr>
          <p:cNvPr id="2" name="文本框 1"/>
          <p:cNvSpPr txBox="1"/>
          <p:nvPr/>
        </p:nvSpPr>
        <p:spPr>
          <a:xfrm>
            <a:off x="543982" y="1057904"/>
            <a:ext cx="9226885" cy="369332"/>
          </a:xfrm>
          <a:prstGeom prst="rect">
            <a:avLst/>
          </a:prstGeom>
          <a:noFill/>
        </p:spPr>
        <p:txBody>
          <a:bodyPr wrap="none" rtlCol="0">
            <a:spAutoFit/>
          </a:bodyPr>
          <a:lstStyle/>
          <a:p>
            <a:r>
              <a:rPr lang="zh-CN" altLang="en-US" dirty="0"/>
              <a:t>将问题转为最大流问题后，我们需要求解最大流的方法，首先我们介绍</a:t>
            </a:r>
            <a:r>
              <a:rPr lang="en-US" altLang="zh-CN" b="1" dirty="0">
                <a:effectLst/>
              </a:rPr>
              <a:t>Ford-Fulkerson</a:t>
            </a:r>
            <a:r>
              <a:rPr lang="zh-CN" altLang="en-US" b="1" dirty="0">
                <a:effectLst/>
              </a:rPr>
              <a:t>方法</a:t>
            </a:r>
            <a:endParaRPr lang="zh-CN" altLang="en-US" b="1" dirty="0">
              <a:effectLst/>
            </a:endParaRPr>
          </a:p>
        </p:txBody>
      </p:sp>
      <p:sp>
        <p:nvSpPr>
          <p:cNvPr id="11" name="文本框 10"/>
          <p:cNvSpPr txBox="1"/>
          <p:nvPr/>
        </p:nvSpPr>
        <p:spPr>
          <a:xfrm>
            <a:off x="543981" y="1528093"/>
            <a:ext cx="10277881" cy="2031325"/>
          </a:xfrm>
          <a:prstGeom prst="rect">
            <a:avLst/>
          </a:prstGeom>
          <a:noFill/>
        </p:spPr>
        <p:txBody>
          <a:bodyPr wrap="square">
            <a:spAutoFit/>
          </a:bodyPr>
          <a:lstStyle/>
          <a:p>
            <a:r>
              <a:rPr lang="zh-CN" altLang="en-US" dirty="0"/>
              <a:t>F-F方法是一种解决最大流的一种方法 ，该方法的最重要的三个思想是：残留网络、增广路径和割。</a:t>
            </a:r>
            <a:endParaRPr lang="zh-CN" altLang="en-US" dirty="0"/>
          </a:p>
          <a:p>
            <a:r>
              <a:rPr lang="zh-CN" altLang="en-US" dirty="0"/>
              <a:t>其过程是：</a:t>
            </a:r>
            <a:endParaRPr lang="zh-CN" altLang="en-US" dirty="0"/>
          </a:p>
          <a:p>
            <a:r>
              <a:rPr lang="zh-CN" altLang="en-US" dirty="0"/>
              <a:t>            找到一条增广路径</a:t>
            </a:r>
            <a:endParaRPr lang="zh-CN" altLang="en-US" dirty="0"/>
          </a:p>
          <a:p>
            <a:r>
              <a:rPr lang="zh-CN" altLang="en-US" dirty="0"/>
              <a:t>            求出这条路径的最大流（即看这条路径的最小权值）</a:t>
            </a:r>
            <a:endParaRPr lang="zh-CN" altLang="en-US" dirty="0"/>
          </a:p>
          <a:p>
            <a:r>
              <a:rPr lang="zh-CN" altLang="en-US" dirty="0"/>
              <a:t>            更新权值并画出残留网络</a:t>
            </a:r>
            <a:endParaRPr lang="zh-CN" altLang="en-US" dirty="0"/>
          </a:p>
          <a:p>
            <a:r>
              <a:rPr lang="zh-CN" altLang="en-US" dirty="0"/>
              <a:t>            在残留网络中继续寻找增广路径</a:t>
            </a:r>
            <a:endParaRPr lang="zh-CN" altLang="en-US" dirty="0"/>
          </a:p>
          <a:p>
            <a:r>
              <a:rPr lang="zh-CN" altLang="en-US" dirty="0"/>
              <a:t>            重复前四句直到没有增广路径到汇点</a:t>
            </a:r>
            <a:endParaRPr lang="zh-CN" altLang="en-US" dirty="0"/>
          </a:p>
        </p:txBody>
      </p:sp>
      <p:sp>
        <p:nvSpPr>
          <p:cNvPr id="5" name="文本框 4"/>
          <p:cNvSpPr txBox="1"/>
          <p:nvPr/>
        </p:nvSpPr>
        <p:spPr>
          <a:xfrm>
            <a:off x="665734" y="3887867"/>
            <a:ext cx="9879628" cy="646331"/>
          </a:xfrm>
          <a:prstGeom prst="rect">
            <a:avLst/>
          </a:prstGeom>
          <a:noFill/>
        </p:spPr>
        <p:txBody>
          <a:bodyPr wrap="none" rtlCol="0">
            <a:spAutoFit/>
          </a:bodyPr>
          <a:lstStyle/>
          <a:p>
            <a:r>
              <a:rPr lang="en-US" altLang="zh-CN" dirty="0"/>
              <a:t>Ⅰ</a:t>
            </a:r>
            <a:r>
              <a:rPr lang="zh-CN" altLang="en-US" dirty="0"/>
              <a:t>、残留网络：</a:t>
            </a:r>
            <a:r>
              <a:rPr lang="zh-CN" altLang="en-US" sz="1800" dirty="0">
                <a:latin typeface="+mj-lt"/>
                <a:ea typeface="黑体" panose="02010609060101010101" pitchFamily="2" charset="-122"/>
              </a:rPr>
              <a:t>直观上，给定流网络和一个流，其残留网络由可以容纳更多网络流的边所组成。</a:t>
            </a:r>
            <a:endParaRPr lang="en-US" altLang="zh-CN" sz="1800" dirty="0">
              <a:latin typeface="+mj-lt"/>
              <a:ea typeface="黑体" panose="02010609060101010101" pitchFamily="2" charset="-122"/>
            </a:endParaRPr>
          </a:p>
          <a:p>
            <a:r>
              <a:rPr lang="zh-CN" altLang="en-US" dirty="0"/>
              <a:t>更新流量时，增加一条反向边，反向边的值即为通过该边的流的大小。</a:t>
            </a:r>
            <a:endParaRPr lang="zh-CN" altLang="en-US" dirty="0"/>
          </a:p>
        </p:txBody>
      </p:sp>
      <p:sp>
        <p:nvSpPr>
          <p:cNvPr id="6" name="椭圆 5"/>
          <p:cNvSpPr/>
          <p:nvPr/>
        </p:nvSpPr>
        <p:spPr>
          <a:xfrm>
            <a:off x="668735" y="4840461"/>
            <a:ext cx="576064" cy="576064"/>
          </a:xfrm>
          <a:prstGeom prst="ellipse">
            <a:avLst/>
          </a:prstGeom>
          <a:solidFill>
            <a:srgbClr val="FF00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2346886" y="4841723"/>
            <a:ext cx="576064" cy="576064"/>
          </a:xfrm>
          <a:prstGeom prst="ellipse">
            <a:avLst/>
          </a:prstGeom>
          <a:solidFill>
            <a:srgbClr val="FF00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a:stCxn id="6" idx="6"/>
            <a:endCxn id="15" idx="2"/>
          </p:cNvCxnSpPr>
          <p:nvPr/>
        </p:nvCxnSpPr>
        <p:spPr>
          <a:xfrm>
            <a:off x="1244799" y="5128493"/>
            <a:ext cx="1102087" cy="1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460823" y="4750126"/>
            <a:ext cx="1102087" cy="369332"/>
          </a:xfrm>
          <a:prstGeom prst="rect">
            <a:avLst/>
          </a:prstGeom>
          <a:noFill/>
        </p:spPr>
        <p:txBody>
          <a:bodyPr wrap="square" rtlCol="0">
            <a:spAutoFit/>
          </a:bodyPr>
          <a:lstStyle/>
          <a:p>
            <a:r>
              <a:rPr lang="en-US" altLang="zh-CN" dirty="0"/>
              <a:t>11/14</a:t>
            </a:r>
            <a:endParaRPr lang="zh-CN" altLang="en-US" dirty="0"/>
          </a:p>
        </p:txBody>
      </p:sp>
      <p:sp>
        <p:nvSpPr>
          <p:cNvPr id="13" name="箭头: 右 12"/>
          <p:cNvSpPr/>
          <p:nvPr/>
        </p:nvSpPr>
        <p:spPr>
          <a:xfrm>
            <a:off x="3405039" y="4934792"/>
            <a:ext cx="864096" cy="369332"/>
          </a:xfrm>
          <a:prstGeom prst="rightArrow">
            <a:avLst/>
          </a:prstGeom>
          <a:solidFill>
            <a:srgbClr val="00B0F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967248" y="4830164"/>
            <a:ext cx="576064" cy="576064"/>
          </a:xfrm>
          <a:prstGeom prst="ellipse">
            <a:avLst/>
          </a:prstGeom>
          <a:solidFill>
            <a:srgbClr val="FF00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6645399" y="4831426"/>
            <a:ext cx="576064" cy="576064"/>
          </a:xfrm>
          <a:prstGeom prst="ellipse">
            <a:avLst/>
          </a:prstGeom>
          <a:solidFill>
            <a:srgbClr val="FF00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p:cNvCxnSpPr>
            <a:stCxn id="23" idx="7"/>
            <a:endCxn id="24" idx="1"/>
          </p:cNvCxnSpPr>
          <p:nvPr/>
        </p:nvCxnSpPr>
        <p:spPr>
          <a:xfrm>
            <a:off x="5458949" y="4914527"/>
            <a:ext cx="1270813" cy="1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690381" y="4952533"/>
            <a:ext cx="463317" cy="369332"/>
          </a:xfrm>
          <a:prstGeom prst="rect">
            <a:avLst/>
          </a:prstGeom>
          <a:noFill/>
        </p:spPr>
        <p:txBody>
          <a:bodyPr wrap="square" rtlCol="0">
            <a:spAutoFit/>
          </a:bodyPr>
          <a:lstStyle/>
          <a:p>
            <a:r>
              <a:rPr lang="en-US" altLang="zh-CN" dirty="0"/>
              <a:t>11</a:t>
            </a:r>
            <a:endParaRPr lang="zh-CN" altLang="en-US" dirty="0"/>
          </a:p>
        </p:txBody>
      </p:sp>
      <p:cxnSp>
        <p:nvCxnSpPr>
          <p:cNvPr id="16" name="直接箭头连接符 15"/>
          <p:cNvCxnSpPr>
            <a:stCxn id="24" idx="3"/>
            <a:endCxn id="23" idx="5"/>
          </p:cNvCxnSpPr>
          <p:nvPr/>
        </p:nvCxnSpPr>
        <p:spPr>
          <a:xfrm flipH="1" flipV="1">
            <a:off x="5458949" y="5321865"/>
            <a:ext cx="1270813" cy="1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5781303" y="4557706"/>
            <a:ext cx="6527586" cy="369332"/>
          </a:xfrm>
          <a:prstGeom prst="rect">
            <a:avLst/>
          </a:prstGeom>
          <a:noFill/>
        </p:spPr>
        <p:txBody>
          <a:bodyPr wrap="square">
            <a:spAutoFit/>
          </a:bodyPr>
          <a:lstStyle/>
          <a:p>
            <a:r>
              <a:rPr lang="en-US" altLang="zh-CN" dirty="0"/>
              <a:t>3</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advTm="1000">
        <p:blinds dir="vert"/>
      </p:transition>
    </mc:Choice>
    <mc:Fallback>
      <p:transition spd="slow" advTm="1000">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85596" y="179358"/>
            <a:ext cx="9217024" cy="369332"/>
          </a:xfrm>
          <a:prstGeom prst="rect">
            <a:avLst/>
          </a:prstGeom>
          <a:noFill/>
        </p:spPr>
        <p:txBody>
          <a:bodyPr wrap="square">
            <a:spAutoFit/>
          </a:bodyPr>
          <a:lstStyle/>
          <a:p>
            <a:r>
              <a:rPr lang="en-US" altLang="zh-CN" dirty="0"/>
              <a:t>Ⅱ</a:t>
            </a:r>
            <a:r>
              <a:rPr lang="zh-CN" altLang="en-US" dirty="0"/>
              <a:t>、</a:t>
            </a:r>
            <a:r>
              <a:rPr lang="zh-CN" altLang="en-US" b="1" dirty="0">
                <a:latin typeface="+mj-ea"/>
                <a:ea typeface="+mj-ea"/>
              </a:rPr>
              <a:t>增广路径</a:t>
            </a:r>
            <a:r>
              <a:rPr lang="zh-CN" altLang="en-US" dirty="0">
                <a:latin typeface="+mj-ea"/>
                <a:ea typeface="+mj-ea"/>
              </a:rPr>
              <a:t>：</a:t>
            </a:r>
            <a:r>
              <a:rPr lang="zh-CN" altLang="en-US" sz="1800" dirty="0">
                <a:latin typeface="+mj-ea"/>
                <a:ea typeface="+mj-ea"/>
              </a:rPr>
              <a:t>增广路径</a:t>
            </a:r>
            <a:r>
              <a:rPr lang="en-US" altLang="zh-CN" sz="1800" i="1" dirty="0">
                <a:latin typeface="+mj-ea"/>
                <a:ea typeface="+mj-ea"/>
              </a:rPr>
              <a:t>p</a:t>
            </a:r>
            <a:r>
              <a:rPr lang="zh-CN" altLang="en-US" sz="1800" dirty="0">
                <a:latin typeface="+mj-ea"/>
                <a:ea typeface="+mj-ea"/>
              </a:rPr>
              <a:t>是残留网络</a:t>
            </a:r>
            <a:r>
              <a:rPr lang="en-US" altLang="zh-CN" sz="1800" i="1" dirty="0">
                <a:latin typeface="+mj-ea"/>
                <a:ea typeface="+mj-ea"/>
              </a:rPr>
              <a:t>G</a:t>
            </a:r>
            <a:r>
              <a:rPr lang="en-US" altLang="zh-CN" sz="1800" i="1" baseline="-25000" dirty="0">
                <a:latin typeface="+mj-ea"/>
                <a:ea typeface="+mj-ea"/>
              </a:rPr>
              <a:t>f</a:t>
            </a:r>
            <a:r>
              <a:rPr lang="zh-CN" altLang="en-US" sz="1800" dirty="0">
                <a:latin typeface="+mj-ea"/>
                <a:ea typeface="+mj-ea"/>
              </a:rPr>
              <a:t>中从</a:t>
            </a:r>
            <a:r>
              <a:rPr lang="zh-CN" altLang="en-US" dirty="0">
                <a:latin typeface="+mj-ea"/>
                <a:ea typeface="+mj-ea"/>
              </a:rPr>
              <a:t>源点</a:t>
            </a:r>
            <a:r>
              <a:rPr lang="en-US" altLang="zh-CN" sz="1800" i="1" dirty="0">
                <a:latin typeface="+mj-ea"/>
                <a:ea typeface="+mj-ea"/>
              </a:rPr>
              <a:t>s</a:t>
            </a:r>
            <a:r>
              <a:rPr lang="zh-CN" altLang="en-US" sz="1800" dirty="0">
                <a:latin typeface="+mj-ea"/>
                <a:ea typeface="+mj-ea"/>
              </a:rPr>
              <a:t>到汇点</a:t>
            </a:r>
            <a:r>
              <a:rPr lang="en-US" altLang="zh-CN" sz="1800" i="1" dirty="0">
                <a:latin typeface="+mj-ea"/>
                <a:ea typeface="+mj-ea"/>
              </a:rPr>
              <a:t>t</a:t>
            </a:r>
            <a:r>
              <a:rPr lang="zh-CN" altLang="en-US" sz="1800" dirty="0">
                <a:latin typeface="+mj-ea"/>
                <a:ea typeface="+mj-ea"/>
              </a:rPr>
              <a:t>的一条简单路径</a:t>
            </a:r>
            <a:endParaRPr lang="zh-CN" altLang="en-US" dirty="0">
              <a:latin typeface="+mj-ea"/>
              <a:ea typeface="+mj-ea"/>
            </a:endParaRPr>
          </a:p>
        </p:txBody>
      </p:sp>
      <p:sp>
        <p:nvSpPr>
          <p:cNvPr id="4" name="椭圆 3"/>
          <p:cNvSpPr/>
          <p:nvPr/>
        </p:nvSpPr>
        <p:spPr>
          <a:xfrm>
            <a:off x="1316807" y="1384077"/>
            <a:ext cx="432048" cy="369332"/>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5" name="椭圆 4"/>
          <p:cNvSpPr/>
          <p:nvPr/>
        </p:nvSpPr>
        <p:spPr>
          <a:xfrm>
            <a:off x="2396927" y="735551"/>
            <a:ext cx="432048" cy="369332"/>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6" name="椭圆 5"/>
          <p:cNvSpPr/>
          <p:nvPr/>
        </p:nvSpPr>
        <p:spPr>
          <a:xfrm>
            <a:off x="2396927" y="2032149"/>
            <a:ext cx="432048" cy="369332"/>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7" name="椭圆 6"/>
          <p:cNvSpPr/>
          <p:nvPr/>
        </p:nvSpPr>
        <p:spPr>
          <a:xfrm>
            <a:off x="3549055" y="1384077"/>
            <a:ext cx="432048" cy="369332"/>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cxnSp>
        <p:nvCxnSpPr>
          <p:cNvPr id="9" name="直接箭头连接符 8"/>
          <p:cNvCxnSpPr>
            <a:stCxn id="4" idx="7"/>
            <a:endCxn id="5" idx="2"/>
          </p:cNvCxnSpPr>
          <p:nvPr/>
        </p:nvCxnSpPr>
        <p:spPr>
          <a:xfrm flipV="1">
            <a:off x="1685583" y="920217"/>
            <a:ext cx="711344" cy="517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5" idx="6"/>
            <a:endCxn id="7" idx="1"/>
          </p:cNvCxnSpPr>
          <p:nvPr/>
        </p:nvCxnSpPr>
        <p:spPr>
          <a:xfrm>
            <a:off x="2828975" y="920217"/>
            <a:ext cx="783352" cy="517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4" idx="5"/>
            <a:endCxn id="6" idx="2"/>
          </p:cNvCxnSpPr>
          <p:nvPr/>
        </p:nvCxnSpPr>
        <p:spPr>
          <a:xfrm>
            <a:off x="1685583" y="1699322"/>
            <a:ext cx="711344" cy="517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6"/>
            <a:endCxn id="7" idx="3"/>
          </p:cNvCxnSpPr>
          <p:nvPr/>
        </p:nvCxnSpPr>
        <p:spPr>
          <a:xfrm flipV="1">
            <a:off x="2828975" y="1699322"/>
            <a:ext cx="783352" cy="517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5" idx="4"/>
            <a:endCxn id="6" idx="0"/>
          </p:cNvCxnSpPr>
          <p:nvPr/>
        </p:nvCxnSpPr>
        <p:spPr>
          <a:xfrm>
            <a:off x="2612951" y="1104883"/>
            <a:ext cx="0" cy="927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843420" y="830771"/>
            <a:ext cx="301686" cy="369332"/>
          </a:xfrm>
          <a:prstGeom prst="rect">
            <a:avLst/>
          </a:prstGeom>
          <a:noFill/>
        </p:spPr>
        <p:txBody>
          <a:bodyPr wrap="none" rtlCol="0">
            <a:spAutoFit/>
          </a:bodyPr>
          <a:lstStyle/>
          <a:p>
            <a:r>
              <a:rPr lang="en-US" altLang="zh-CN" dirty="0"/>
              <a:t>1</a:t>
            </a:r>
            <a:endParaRPr lang="zh-CN" altLang="en-US" dirty="0"/>
          </a:p>
        </p:txBody>
      </p:sp>
      <p:sp>
        <p:nvSpPr>
          <p:cNvPr id="22" name="文本框 21"/>
          <p:cNvSpPr txBox="1"/>
          <p:nvPr/>
        </p:nvSpPr>
        <p:spPr>
          <a:xfrm>
            <a:off x="1807613" y="1852678"/>
            <a:ext cx="301686" cy="369332"/>
          </a:xfrm>
          <a:prstGeom prst="rect">
            <a:avLst/>
          </a:prstGeom>
          <a:noFill/>
        </p:spPr>
        <p:txBody>
          <a:bodyPr wrap="none" rtlCol="0">
            <a:spAutoFit/>
          </a:bodyPr>
          <a:lstStyle/>
          <a:p>
            <a:r>
              <a:rPr lang="en-US" altLang="zh-CN" dirty="0"/>
              <a:t>1</a:t>
            </a:r>
            <a:endParaRPr lang="zh-CN" altLang="en-US" dirty="0"/>
          </a:p>
        </p:txBody>
      </p:sp>
      <p:sp>
        <p:nvSpPr>
          <p:cNvPr id="23" name="文本框 22"/>
          <p:cNvSpPr txBox="1"/>
          <p:nvPr/>
        </p:nvSpPr>
        <p:spPr>
          <a:xfrm>
            <a:off x="2345793" y="1306520"/>
            <a:ext cx="301686" cy="369332"/>
          </a:xfrm>
          <a:prstGeom prst="rect">
            <a:avLst/>
          </a:prstGeom>
          <a:noFill/>
        </p:spPr>
        <p:txBody>
          <a:bodyPr wrap="none" rtlCol="0">
            <a:spAutoFit/>
          </a:bodyPr>
          <a:lstStyle/>
          <a:p>
            <a:r>
              <a:rPr lang="en-US" altLang="zh-CN" dirty="0"/>
              <a:t>1</a:t>
            </a:r>
            <a:endParaRPr lang="zh-CN" altLang="en-US" dirty="0"/>
          </a:p>
        </p:txBody>
      </p:sp>
      <p:sp>
        <p:nvSpPr>
          <p:cNvPr id="24" name="文本框 23"/>
          <p:cNvSpPr txBox="1"/>
          <p:nvPr/>
        </p:nvSpPr>
        <p:spPr>
          <a:xfrm>
            <a:off x="3110180" y="800861"/>
            <a:ext cx="301686" cy="369332"/>
          </a:xfrm>
          <a:prstGeom prst="rect">
            <a:avLst/>
          </a:prstGeom>
          <a:noFill/>
        </p:spPr>
        <p:txBody>
          <a:bodyPr wrap="none" rtlCol="0">
            <a:spAutoFit/>
          </a:bodyPr>
          <a:lstStyle/>
          <a:p>
            <a:r>
              <a:rPr lang="en-US" altLang="zh-CN" dirty="0"/>
              <a:t>1</a:t>
            </a:r>
            <a:endParaRPr lang="zh-CN" altLang="en-US" dirty="0"/>
          </a:p>
        </p:txBody>
      </p:sp>
      <p:sp>
        <p:nvSpPr>
          <p:cNvPr id="25" name="文本框 24"/>
          <p:cNvSpPr txBox="1"/>
          <p:nvPr/>
        </p:nvSpPr>
        <p:spPr>
          <a:xfrm>
            <a:off x="3149990" y="1939816"/>
            <a:ext cx="301686" cy="369332"/>
          </a:xfrm>
          <a:prstGeom prst="rect">
            <a:avLst/>
          </a:prstGeom>
          <a:noFill/>
        </p:spPr>
        <p:txBody>
          <a:bodyPr wrap="none" rtlCol="0">
            <a:spAutoFit/>
          </a:bodyPr>
          <a:lstStyle/>
          <a:p>
            <a:r>
              <a:rPr lang="en-US" altLang="zh-CN" dirty="0"/>
              <a:t>1</a:t>
            </a:r>
            <a:endParaRPr lang="zh-CN" altLang="en-US" dirty="0"/>
          </a:p>
        </p:txBody>
      </p:sp>
      <p:sp>
        <p:nvSpPr>
          <p:cNvPr id="26" name="箭头: 右 25"/>
          <p:cNvSpPr/>
          <p:nvPr/>
        </p:nvSpPr>
        <p:spPr>
          <a:xfrm>
            <a:off x="4917206" y="1289549"/>
            <a:ext cx="2088232" cy="468601"/>
          </a:xfrm>
          <a:prstGeom prst="rightArrow">
            <a:avLst/>
          </a:prstGeom>
          <a:solidFill>
            <a:srgbClr val="00B0F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4093855" y="920217"/>
            <a:ext cx="3518912" cy="369332"/>
          </a:xfrm>
          <a:prstGeom prst="rect">
            <a:avLst/>
          </a:prstGeom>
          <a:noFill/>
        </p:spPr>
        <p:txBody>
          <a:bodyPr wrap="none" rtlCol="0">
            <a:spAutoFit/>
          </a:bodyPr>
          <a:lstStyle/>
          <a:p>
            <a:r>
              <a:rPr lang="zh-CN" altLang="en-US" dirty="0"/>
              <a:t>找到</a:t>
            </a:r>
            <a:r>
              <a:rPr lang="en-US" altLang="zh-CN" dirty="0"/>
              <a:t>1-&gt;2-&gt;3-&gt;4</a:t>
            </a:r>
            <a:r>
              <a:rPr lang="zh-CN" altLang="en-US" dirty="0"/>
              <a:t>路径后的残留网络</a:t>
            </a:r>
            <a:endParaRPr lang="zh-CN" altLang="en-US" dirty="0"/>
          </a:p>
        </p:txBody>
      </p:sp>
      <p:sp>
        <p:nvSpPr>
          <p:cNvPr id="28" name="椭圆 27"/>
          <p:cNvSpPr/>
          <p:nvPr/>
        </p:nvSpPr>
        <p:spPr>
          <a:xfrm>
            <a:off x="8261773" y="1476410"/>
            <a:ext cx="432048" cy="369332"/>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9" name="椭圆 28"/>
          <p:cNvSpPr/>
          <p:nvPr/>
        </p:nvSpPr>
        <p:spPr>
          <a:xfrm>
            <a:off x="9341893" y="827884"/>
            <a:ext cx="432048" cy="369332"/>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30" name="椭圆 29"/>
          <p:cNvSpPr/>
          <p:nvPr/>
        </p:nvSpPr>
        <p:spPr>
          <a:xfrm>
            <a:off x="9341893" y="2124482"/>
            <a:ext cx="432048" cy="369332"/>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31" name="椭圆 30"/>
          <p:cNvSpPr/>
          <p:nvPr/>
        </p:nvSpPr>
        <p:spPr>
          <a:xfrm>
            <a:off x="10494021" y="1476410"/>
            <a:ext cx="432048" cy="369332"/>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cxnSp>
        <p:nvCxnSpPr>
          <p:cNvPr id="32" name="直接箭头连接符 31"/>
          <p:cNvCxnSpPr>
            <a:stCxn id="28" idx="0"/>
            <a:endCxn id="29" idx="1"/>
          </p:cNvCxnSpPr>
          <p:nvPr/>
        </p:nvCxnSpPr>
        <p:spPr>
          <a:xfrm flipV="1">
            <a:off x="8477797" y="881971"/>
            <a:ext cx="927368" cy="5944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9" idx="6"/>
            <a:endCxn id="31" idx="1"/>
          </p:cNvCxnSpPr>
          <p:nvPr/>
        </p:nvCxnSpPr>
        <p:spPr>
          <a:xfrm>
            <a:off x="9773941" y="1012550"/>
            <a:ext cx="783352" cy="517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8" idx="5"/>
            <a:endCxn id="30" idx="2"/>
          </p:cNvCxnSpPr>
          <p:nvPr/>
        </p:nvCxnSpPr>
        <p:spPr>
          <a:xfrm>
            <a:off x="8630549" y="1791655"/>
            <a:ext cx="711344" cy="517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30" idx="7"/>
            <a:endCxn id="31" idx="2"/>
          </p:cNvCxnSpPr>
          <p:nvPr/>
        </p:nvCxnSpPr>
        <p:spPr>
          <a:xfrm flipV="1">
            <a:off x="9710669" y="1661076"/>
            <a:ext cx="783352" cy="5174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9" idx="3"/>
            <a:endCxn id="30" idx="1"/>
          </p:cNvCxnSpPr>
          <p:nvPr/>
        </p:nvCxnSpPr>
        <p:spPr>
          <a:xfrm>
            <a:off x="9405165" y="1143129"/>
            <a:ext cx="0" cy="10354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8728493" y="800861"/>
            <a:ext cx="301686" cy="369332"/>
          </a:xfrm>
          <a:prstGeom prst="rect">
            <a:avLst/>
          </a:prstGeom>
          <a:noFill/>
        </p:spPr>
        <p:txBody>
          <a:bodyPr wrap="none" rtlCol="0">
            <a:spAutoFit/>
          </a:bodyPr>
          <a:lstStyle/>
          <a:p>
            <a:r>
              <a:rPr lang="en-US" altLang="zh-CN" dirty="0"/>
              <a:t>0</a:t>
            </a:r>
            <a:endParaRPr lang="zh-CN" altLang="en-US" dirty="0"/>
          </a:p>
        </p:txBody>
      </p:sp>
      <p:sp>
        <p:nvSpPr>
          <p:cNvPr id="38" name="文本框 37"/>
          <p:cNvSpPr txBox="1"/>
          <p:nvPr/>
        </p:nvSpPr>
        <p:spPr>
          <a:xfrm>
            <a:off x="8752579" y="1945011"/>
            <a:ext cx="301686" cy="369332"/>
          </a:xfrm>
          <a:prstGeom prst="rect">
            <a:avLst/>
          </a:prstGeom>
          <a:noFill/>
        </p:spPr>
        <p:txBody>
          <a:bodyPr wrap="none" rtlCol="0">
            <a:spAutoFit/>
          </a:bodyPr>
          <a:lstStyle/>
          <a:p>
            <a:r>
              <a:rPr lang="en-US" altLang="zh-CN" dirty="0"/>
              <a:t>1</a:t>
            </a:r>
            <a:endParaRPr lang="zh-CN" altLang="en-US" dirty="0"/>
          </a:p>
        </p:txBody>
      </p:sp>
      <p:sp>
        <p:nvSpPr>
          <p:cNvPr id="39" name="文本框 38"/>
          <p:cNvSpPr txBox="1"/>
          <p:nvPr/>
        </p:nvSpPr>
        <p:spPr>
          <a:xfrm>
            <a:off x="9126786" y="1449367"/>
            <a:ext cx="301686" cy="369332"/>
          </a:xfrm>
          <a:prstGeom prst="rect">
            <a:avLst/>
          </a:prstGeom>
          <a:noFill/>
        </p:spPr>
        <p:txBody>
          <a:bodyPr wrap="none" rtlCol="0">
            <a:spAutoFit/>
          </a:bodyPr>
          <a:lstStyle/>
          <a:p>
            <a:r>
              <a:rPr lang="en-US" altLang="zh-CN" dirty="0"/>
              <a:t>0</a:t>
            </a:r>
            <a:endParaRPr lang="zh-CN" altLang="en-US" dirty="0"/>
          </a:p>
        </p:txBody>
      </p:sp>
      <p:sp>
        <p:nvSpPr>
          <p:cNvPr id="40" name="文本框 39"/>
          <p:cNvSpPr txBox="1"/>
          <p:nvPr/>
        </p:nvSpPr>
        <p:spPr>
          <a:xfrm>
            <a:off x="10055146" y="893194"/>
            <a:ext cx="301686" cy="369332"/>
          </a:xfrm>
          <a:prstGeom prst="rect">
            <a:avLst/>
          </a:prstGeom>
          <a:noFill/>
        </p:spPr>
        <p:txBody>
          <a:bodyPr wrap="none" rtlCol="0">
            <a:spAutoFit/>
          </a:bodyPr>
          <a:lstStyle/>
          <a:p>
            <a:r>
              <a:rPr lang="en-US" altLang="zh-CN" dirty="0"/>
              <a:t>1</a:t>
            </a:r>
            <a:endParaRPr lang="zh-CN" altLang="en-US" dirty="0"/>
          </a:p>
        </p:txBody>
      </p:sp>
      <p:sp>
        <p:nvSpPr>
          <p:cNvPr id="41" name="文本框 40"/>
          <p:cNvSpPr txBox="1"/>
          <p:nvPr/>
        </p:nvSpPr>
        <p:spPr>
          <a:xfrm>
            <a:off x="9989046" y="1634033"/>
            <a:ext cx="301686" cy="369332"/>
          </a:xfrm>
          <a:prstGeom prst="rect">
            <a:avLst/>
          </a:prstGeom>
          <a:noFill/>
        </p:spPr>
        <p:txBody>
          <a:bodyPr wrap="none" rtlCol="0">
            <a:spAutoFit/>
          </a:bodyPr>
          <a:lstStyle/>
          <a:p>
            <a:r>
              <a:rPr lang="en-US" altLang="zh-CN" dirty="0"/>
              <a:t>0</a:t>
            </a:r>
            <a:endParaRPr lang="zh-CN" altLang="en-US" dirty="0"/>
          </a:p>
        </p:txBody>
      </p:sp>
      <p:cxnSp>
        <p:nvCxnSpPr>
          <p:cNvPr id="43" name="直接箭头连接符 42"/>
          <p:cNvCxnSpPr>
            <a:stCxn id="29" idx="3"/>
            <a:endCxn id="28" idx="6"/>
          </p:cNvCxnSpPr>
          <p:nvPr/>
        </p:nvCxnSpPr>
        <p:spPr>
          <a:xfrm flipH="1">
            <a:off x="8693821" y="1143129"/>
            <a:ext cx="711344" cy="517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30" idx="7"/>
            <a:endCxn id="29" idx="5"/>
          </p:cNvCxnSpPr>
          <p:nvPr/>
        </p:nvCxnSpPr>
        <p:spPr>
          <a:xfrm flipV="1">
            <a:off x="9710669" y="1143129"/>
            <a:ext cx="0" cy="1035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8825949" y="1160979"/>
            <a:ext cx="301686" cy="369332"/>
          </a:xfrm>
          <a:prstGeom prst="rect">
            <a:avLst/>
          </a:prstGeom>
          <a:noFill/>
        </p:spPr>
        <p:txBody>
          <a:bodyPr wrap="none" rtlCol="0">
            <a:spAutoFit/>
          </a:bodyPr>
          <a:lstStyle/>
          <a:p>
            <a:r>
              <a:rPr lang="en-US" altLang="zh-CN" dirty="0"/>
              <a:t>1</a:t>
            </a:r>
            <a:endParaRPr lang="zh-CN" altLang="en-US" dirty="0"/>
          </a:p>
        </p:txBody>
      </p:sp>
      <p:sp>
        <p:nvSpPr>
          <p:cNvPr id="52" name="文本框 51"/>
          <p:cNvSpPr txBox="1"/>
          <p:nvPr/>
        </p:nvSpPr>
        <p:spPr>
          <a:xfrm>
            <a:off x="9637973" y="1476410"/>
            <a:ext cx="398480" cy="369332"/>
          </a:xfrm>
          <a:prstGeom prst="rect">
            <a:avLst/>
          </a:prstGeom>
          <a:noFill/>
        </p:spPr>
        <p:txBody>
          <a:bodyPr wrap="square">
            <a:spAutoFit/>
          </a:bodyPr>
          <a:lstStyle/>
          <a:p>
            <a:r>
              <a:rPr lang="en-US" altLang="zh-CN" dirty="0"/>
              <a:t>1</a:t>
            </a:r>
            <a:endParaRPr lang="zh-CN" altLang="en-US" dirty="0"/>
          </a:p>
        </p:txBody>
      </p:sp>
      <p:cxnSp>
        <p:nvCxnSpPr>
          <p:cNvPr id="56" name="直接箭头连接符 55"/>
          <p:cNvCxnSpPr/>
          <p:nvPr/>
        </p:nvCxnSpPr>
        <p:spPr>
          <a:xfrm flipH="1">
            <a:off x="9728940" y="1822686"/>
            <a:ext cx="999376" cy="593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10225255" y="1953865"/>
            <a:ext cx="398480" cy="369332"/>
          </a:xfrm>
          <a:prstGeom prst="rect">
            <a:avLst/>
          </a:prstGeom>
          <a:noFill/>
        </p:spPr>
        <p:txBody>
          <a:bodyPr wrap="square">
            <a:spAutoFit/>
          </a:bodyPr>
          <a:lstStyle/>
          <a:p>
            <a:r>
              <a:rPr lang="en-US" altLang="zh-CN" dirty="0"/>
              <a:t>1</a:t>
            </a:r>
            <a:endParaRPr lang="zh-CN" altLang="en-US" dirty="0"/>
          </a:p>
        </p:txBody>
      </p:sp>
      <p:sp>
        <p:nvSpPr>
          <p:cNvPr id="59" name="箭头: 下 58"/>
          <p:cNvSpPr/>
          <p:nvPr/>
        </p:nvSpPr>
        <p:spPr>
          <a:xfrm>
            <a:off x="9293182" y="2799597"/>
            <a:ext cx="529469" cy="1631346"/>
          </a:xfrm>
          <a:prstGeom prst="downArrow">
            <a:avLst/>
          </a:prstGeom>
          <a:solidFill>
            <a:srgbClr val="298EC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8261773" y="5278785"/>
            <a:ext cx="432048" cy="369332"/>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61" name="椭圆 60"/>
          <p:cNvSpPr/>
          <p:nvPr/>
        </p:nvSpPr>
        <p:spPr>
          <a:xfrm>
            <a:off x="9341893" y="4630259"/>
            <a:ext cx="432048" cy="369332"/>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62" name="椭圆 61"/>
          <p:cNvSpPr/>
          <p:nvPr/>
        </p:nvSpPr>
        <p:spPr>
          <a:xfrm>
            <a:off x="9341893" y="5926857"/>
            <a:ext cx="432048" cy="369332"/>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63" name="椭圆 62"/>
          <p:cNvSpPr/>
          <p:nvPr/>
        </p:nvSpPr>
        <p:spPr>
          <a:xfrm>
            <a:off x="10494021" y="5278785"/>
            <a:ext cx="432048" cy="369332"/>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cxnSp>
        <p:nvCxnSpPr>
          <p:cNvPr id="64" name="直接箭头连接符 63"/>
          <p:cNvCxnSpPr>
            <a:stCxn id="60" idx="0"/>
            <a:endCxn id="61" idx="1"/>
          </p:cNvCxnSpPr>
          <p:nvPr/>
        </p:nvCxnSpPr>
        <p:spPr>
          <a:xfrm flipV="1">
            <a:off x="8477797" y="4684346"/>
            <a:ext cx="927368" cy="594439"/>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61" idx="6"/>
            <a:endCxn id="63" idx="1"/>
          </p:cNvCxnSpPr>
          <p:nvPr/>
        </p:nvCxnSpPr>
        <p:spPr>
          <a:xfrm>
            <a:off x="9773941" y="4814925"/>
            <a:ext cx="783352" cy="517947"/>
          </a:xfrm>
          <a:prstGeom prst="straightConnector1">
            <a:avLst/>
          </a:prstGeom>
          <a:ln>
            <a:solidFill>
              <a:srgbClr val="26A244"/>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endCxn id="62" idx="2"/>
          </p:cNvCxnSpPr>
          <p:nvPr/>
        </p:nvCxnSpPr>
        <p:spPr>
          <a:xfrm>
            <a:off x="8653301" y="5587447"/>
            <a:ext cx="688592" cy="524076"/>
          </a:xfrm>
          <a:prstGeom prst="straightConnector1">
            <a:avLst/>
          </a:prstGeom>
          <a:ln>
            <a:solidFill>
              <a:srgbClr val="26A244"/>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62" idx="7"/>
            <a:endCxn id="63" idx="2"/>
          </p:cNvCxnSpPr>
          <p:nvPr/>
        </p:nvCxnSpPr>
        <p:spPr>
          <a:xfrm flipV="1">
            <a:off x="9710669" y="5463451"/>
            <a:ext cx="783352" cy="51749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61" idx="3"/>
            <a:endCxn id="62" idx="1"/>
          </p:cNvCxnSpPr>
          <p:nvPr/>
        </p:nvCxnSpPr>
        <p:spPr>
          <a:xfrm>
            <a:off x="9405165" y="4945504"/>
            <a:ext cx="0" cy="103544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8728493" y="4603236"/>
            <a:ext cx="301686" cy="369332"/>
          </a:xfrm>
          <a:prstGeom prst="rect">
            <a:avLst/>
          </a:prstGeom>
          <a:noFill/>
        </p:spPr>
        <p:txBody>
          <a:bodyPr wrap="none" rtlCol="0">
            <a:spAutoFit/>
          </a:bodyPr>
          <a:lstStyle/>
          <a:p>
            <a:r>
              <a:rPr lang="en-US" altLang="zh-CN" dirty="0"/>
              <a:t>0</a:t>
            </a:r>
            <a:endParaRPr lang="zh-CN" altLang="en-US" dirty="0"/>
          </a:p>
        </p:txBody>
      </p:sp>
      <p:sp>
        <p:nvSpPr>
          <p:cNvPr id="70" name="文本框 69"/>
          <p:cNvSpPr txBox="1"/>
          <p:nvPr/>
        </p:nvSpPr>
        <p:spPr>
          <a:xfrm>
            <a:off x="8752579" y="5747386"/>
            <a:ext cx="301686" cy="369332"/>
          </a:xfrm>
          <a:prstGeom prst="rect">
            <a:avLst/>
          </a:prstGeom>
          <a:noFill/>
        </p:spPr>
        <p:txBody>
          <a:bodyPr wrap="none" rtlCol="0">
            <a:spAutoFit/>
          </a:bodyPr>
          <a:lstStyle/>
          <a:p>
            <a:r>
              <a:rPr lang="en-US" altLang="zh-CN" dirty="0"/>
              <a:t>1</a:t>
            </a:r>
            <a:endParaRPr lang="zh-CN" altLang="en-US" dirty="0"/>
          </a:p>
        </p:txBody>
      </p:sp>
      <p:sp>
        <p:nvSpPr>
          <p:cNvPr id="71" name="文本框 70"/>
          <p:cNvSpPr txBox="1"/>
          <p:nvPr/>
        </p:nvSpPr>
        <p:spPr>
          <a:xfrm>
            <a:off x="9126786" y="5251742"/>
            <a:ext cx="301686" cy="369332"/>
          </a:xfrm>
          <a:prstGeom prst="rect">
            <a:avLst/>
          </a:prstGeom>
          <a:noFill/>
        </p:spPr>
        <p:txBody>
          <a:bodyPr wrap="none" rtlCol="0">
            <a:spAutoFit/>
          </a:bodyPr>
          <a:lstStyle/>
          <a:p>
            <a:r>
              <a:rPr lang="en-US" altLang="zh-CN" dirty="0"/>
              <a:t>0</a:t>
            </a:r>
            <a:endParaRPr lang="zh-CN" altLang="en-US" dirty="0"/>
          </a:p>
        </p:txBody>
      </p:sp>
      <p:sp>
        <p:nvSpPr>
          <p:cNvPr id="72" name="文本框 71"/>
          <p:cNvSpPr txBox="1"/>
          <p:nvPr/>
        </p:nvSpPr>
        <p:spPr>
          <a:xfrm>
            <a:off x="10055146" y="4695569"/>
            <a:ext cx="301686" cy="369332"/>
          </a:xfrm>
          <a:prstGeom prst="rect">
            <a:avLst/>
          </a:prstGeom>
          <a:noFill/>
        </p:spPr>
        <p:txBody>
          <a:bodyPr wrap="none" rtlCol="0">
            <a:spAutoFit/>
          </a:bodyPr>
          <a:lstStyle/>
          <a:p>
            <a:r>
              <a:rPr lang="en-US" altLang="zh-CN" dirty="0"/>
              <a:t>1</a:t>
            </a:r>
            <a:endParaRPr lang="zh-CN" altLang="en-US" dirty="0"/>
          </a:p>
        </p:txBody>
      </p:sp>
      <p:sp>
        <p:nvSpPr>
          <p:cNvPr id="73" name="文本框 72"/>
          <p:cNvSpPr txBox="1"/>
          <p:nvPr/>
        </p:nvSpPr>
        <p:spPr>
          <a:xfrm>
            <a:off x="9989046" y="5436408"/>
            <a:ext cx="301686" cy="369332"/>
          </a:xfrm>
          <a:prstGeom prst="rect">
            <a:avLst/>
          </a:prstGeom>
          <a:noFill/>
        </p:spPr>
        <p:txBody>
          <a:bodyPr wrap="none" rtlCol="0">
            <a:spAutoFit/>
          </a:bodyPr>
          <a:lstStyle/>
          <a:p>
            <a:r>
              <a:rPr lang="en-US" altLang="zh-CN" dirty="0"/>
              <a:t>0</a:t>
            </a:r>
            <a:endParaRPr lang="zh-CN" altLang="en-US" dirty="0"/>
          </a:p>
        </p:txBody>
      </p:sp>
      <p:cxnSp>
        <p:nvCxnSpPr>
          <p:cNvPr id="74" name="直接箭头连接符 73"/>
          <p:cNvCxnSpPr>
            <a:stCxn id="61" idx="3"/>
            <a:endCxn id="60" idx="6"/>
          </p:cNvCxnSpPr>
          <p:nvPr/>
        </p:nvCxnSpPr>
        <p:spPr>
          <a:xfrm flipH="1">
            <a:off x="8693821" y="4945504"/>
            <a:ext cx="711344" cy="517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2" idx="7"/>
            <a:endCxn id="61" idx="5"/>
          </p:cNvCxnSpPr>
          <p:nvPr/>
        </p:nvCxnSpPr>
        <p:spPr>
          <a:xfrm flipV="1">
            <a:off x="9710669" y="4945504"/>
            <a:ext cx="0" cy="1035440"/>
          </a:xfrm>
          <a:prstGeom prst="straightConnector1">
            <a:avLst/>
          </a:prstGeom>
          <a:ln>
            <a:solidFill>
              <a:srgbClr val="26A244"/>
            </a:solidFill>
            <a:tailEnd type="triangl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8825949" y="4963354"/>
            <a:ext cx="301686" cy="369332"/>
          </a:xfrm>
          <a:prstGeom prst="rect">
            <a:avLst/>
          </a:prstGeom>
          <a:noFill/>
        </p:spPr>
        <p:txBody>
          <a:bodyPr wrap="none" rtlCol="0">
            <a:spAutoFit/>
          </a:bodyPr>
          <a:lstStyle/>
          <a:p>
            <a:r>
              <a:rPr lang="en-US" altLang="zh-CN" dirty="0"/>
              <a:t>1</a:t>
            </a:r>
            <a:endParaRPr lang="zh-CN" altLang="en-US" dirty="0"/>
          </a:p>
        </p:txBody>
      </p:sp>
      <p:sp>
        <p:nvSpPr>
          <p:cNvPr id="77" name="文本框 76"/>
          <p:cNvSpPr txBox="1"/>
          <p:nvPr/>
        </p:nvSpPr>
        <p:spPr>
          <a:xfrm>
            <a:off x="9637973" y="5278785"/>
            <a:ext cx="398480" cy="369332"/>
          </a:xfrm>
          <a:prstGeom prst="rect">
            <a:avLst/>
          </a:prstGeom>
          <a:noFill/>
        </p:spPr>
        <p:txBody>
          <a:bodyPr wrap="square">
            <a:spAutoFit/>
          </a:bodyPr>
          <a:lstStyle/>
          <a:p>
            <a:r>
              <a:rPr lang="en-US" altLang="zh-CN" dirty="0"/>
              <a:t>1</a:t>
            </a:r>
            <a:endParaRPr lang="zh-CN" altLang="en-US" dirty="0"/>
          </a:p>
        </p:txBody>
      </p:sp>
      <p:cxnSp>
        <p:nvCxnSpPr>
          <p:cNvPr id="78" name="直接箭头连接符 77"/>
          <p:cNvCxnSpPr/>
          <p:nvPr/>
        </p:nvCxnSpPr>
        <p:spPr>
          <a:xfrm flipH="1">
            <a:off x="9728940" y="5625061"/>
            <a:ext cx="999376" cy="593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10225255" y="5756240"/>
            <a:ext cx="398480" cy="369332"/>
          </a:xfrm>
          <a:prstGeom prst="rect">
            <a:avLst/>
          </a:prstGeom>
          <a:noFill/>
        </p:spPr>
        <p:txBody>
          <a:bodyPr wrap="square">
            <a:spAutoFit/>
          </a:bodyPr>
          <a:lstStyle/>
          <a:p>
            <a:r>
              <a:rPr lang="en-US" altLang="zh-CN" dirty="0"/>
              <a:t>1</a:t>
            </a:r>
            <a:endParaRPr lang="zh-CN" altLang="en-US" dirty="0"/>
          </a:p>
        </p:txBody>
      </p:sp>
      <p:sp>
        <p:nvSpPr>
          <p:cNvPr id="81" name="文本框 80"/>
          <p:cNvSpPr txBox="1"/>
          <p:nvPr/>
        </p:nvSpPr>
        <p:spPr>
          <a:xfrm>
            <a:off x="9773941" y="3291448"/>
            <a:ext cx="2622280" cy="369332"/>
          </a:xfrm>
          <a:prstGeom prst="rect">
            <a:avLst/>
          </a:prstGeom>
          <a:noFill/>
        </p:spPr>
        <p:txBody>
          <a:bodyPr wrap="square" rtlCol="0">
            <a:spAutoFit/>
          </a:bodyPr>
          <a:lstStyle/>
          <a:p>
            <a:r>
              <a:rPr lang="zh-CN" altLang="en-US" dirty="0"/>
              <a:t>找到</a:t>
            </a:r>
            <a:r>
              <a:rPr lang="en-US" altLang="zh-CN" dirty="0"/>
              <a:t>1-&gt;3-&gt;2-&gt;4</a:t>
            </a:r>
            <a:r>
              <a:rPr lang="zh-CN" altLang="en-US" dirty="0"/>
              <a:t>增广路</a:t>
            </a:r>
            <a:endParaRPr lang="zh-CN" altLang="en-US" dirty="0"/>
          </a:p>
        </p:txBody>
      </p:sp>
      <p:sp>
        <p:nvSpPr>
          <p:cNvPr id="82" name="箭头: 右 81"/>
          <p:cNvSpPr/>
          <p:nvPr/>
        </p:nvSpPr>
        <p:spPr>
          <a:xfrm rot="10800000">
            <a:off x="4924028" y="5308822"/>
            <a:ext cx="2088232" cy="468602"/>
          </a:xfrm>
          <a:prstGeom prst="rightArrow">
            <a:avLst/>
          </a:prstGeom>
          <a:solidFill>
            <a:srgbClr val="00B0F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1316807" y="5384475"/>
            <a:ext cx="432048" cy="369332"/>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84" name="椭圆 83"/>
          <p:cNvSpPr/>
          <p:nvPr/>
        </p:nvSpPr>
        <p:spPr>
          <a:xfrm>
            <a:off x="2396927" y="4735949"/>
            <a:ext cx="432048" cy="369332"/>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85" name="椭圆 84"/>
          <p:cNvSpPr/>
          <p:nvPr/>
        </p:nvSpPr>
        <p:spPr>
          <a:xfrm>
            <a:off x="2396927" y="6032547"/>
            <a:ext cx="432048" cy="369332"/>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86" name="椭圆 85"/>
          <p:cNvSpPr/>
          <p:nvPr/>
        </p:nvSpPr>
        <p:spPr>
          <a:xfrm>
            <a:off x="3549055" y="5384475"/>
            <a:ext cx="432048" cy="369332"/>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cxnSp>
        <p:nvCxnSpPr>
          <p:cNvPr id="91" name="直接箭头连接符 90"/>
          <p:cNvCxnSpPr>
            <a:stCxn id="84" idx="4"/>
            <a:endCxn id="85" idx="0"/>
          </p:cNvCxnSpPr>
          <p:nvPr/>
        </p:nvCxnSpPr>
        <p:spPr>
          <a:xfrm>
            <a:off x="2612951" y="5105281"/>
            <a:ext cx="0" cy="92726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4" name="文本框 93"/>
          <p:cNvSpPr txBox="1"/>
          <p:nvPr/>
        </p:nvSpPr>
        <p:spPr>
          <a:xfrm>
            <a:off x="2245092" y="5366439"/>
            <a:ext cx="301686" cy="369332"/>
          </a:xfrm>
          <a:prstGeom prst="rect">
            <a:avLst/>
          </a:prstGeom>
          <a:noFill/>
        </p:spPr>
        <p:txBody>
          <a:bodyPr wrap="none" rtlCol="0">
            <a:spAutoFit/>
          </a:bodyPr>
          <a:lstStyle/>
          <a:p>
            <a:r>
              <a:rPr lang="en-US" altLang="zh-CN" dirty="0"/>
              <a:t>1</a:t>
            </a:r>
            <a:endParaRPr lang="zh-CN" altLang="en-US" dirty="0"/>
          </a:p>
        </p:txBody>
      </p:sp>
      <p:sp>
        <p:nvSpPr>
          <p:cNvPr id="95" name="文本框 94"/>
          <p:cNvSpPr txBox="1"/>
          <p:nvPr/>
        </p:nvSpPr>
        <p:spPr>
          <a:xfrm>
            <a:off x="3110180" y="4801259"/>
            <a:ext cx="301686" cy="369332"/>
          </a:xfrm>
          <a:prstGeom prst="rect">
            <a:avLst/>
          </a:prstGeom>
          <a:noFill/>
        </p:spPr>
        <p:txBody>
          <a:bodyPr wrap="none" rtlCol="0">
            <a:spAutoFit/>
          </a:bodyPr>
          <a:lstStyle/>
          <a:p>
            <a:r>
              <a:rPr lang="en-US" altLang="zh-CN" dirty="0"/>
              <a:t>1</a:t>
            </a:r>
            <a:endParaRPr lang="zh-CN" altLang="en-US" dirty="0"/>
          </a:p>
        </p:txBody>
      </p:sp>
      <p:cxnSp>
        <p:nvCxnSpPr>
          <p:cNvPr id="97" name="直接箭头连接符 96"/>
          <p:cNvCxnSpPr>
            <a:stCxn id="84" idx="2"/>
            <a:endCxn id="83" idx="7"/>
          </p:cNvCxnSpPr>
          <p:nvPr/>
        </p:nvCxnSpPr>
        <p:spPr>
          <a:xfrm flipH="1">
            <a:off x="1685583" y="4920615"/>
            <a:ext cx="711344" cy="517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1880983" y="5069044"/>
            <a:ext cx="301686" cy="369332"/>
          </a:xfrm>
          <a:prstGeom prst="rect">
            <a:avLst/>
          </a:prstGeom>
          <a:noFill/>
        </p:spPr>
        <p:txBody>
          <a:bodyPr wrap="none" rtlCol="0">
            <a:spAutoFit/>
          </a:bodyPr>
          <a:lstStyle/>
          <a:p>
            <a:r>
              <a:rPr lang="en-US" altLang="zh-CN" dirty="0"/>
              <a:t>1</a:t>
            </a:r>
            <a:endParaRPr lang="zh-CN" altLang="en-US" dirty="0"/>
          </a:p>
        </p:txBody>
      </p:sp>
      <p:cxnSp>
        <p:nvCxnSpPr>
          <p:cNvPr id="101" name="直接箭头连接符 100"/>
          <p:cNvCxnSpPr>
            <a:stCxn id="86" idx="3"/>
            <a:endCxn id="85" idx="6"/>
          </p:cNvCxnSpPr>
          <p:nvPr/>
        </p:nvCxnSpPr>
        <p:spPr>
          <a:xfrm flipH="1">
            <a:off x="2828975" y="5699720"/>
            <a:ext cx="783352" cy="517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文本框 101"/>
          <p:cNvSpPr txBox="1"/>
          <p:nvPr/>
        </p:nvSpPr>
        <p:spPr>
          <a:xfrm>
            <a:off x="3280289" y="5861930"/>
            <a:ext cx="398480" cy="369332"/>
          </a:xfrm>
          <a:prstGeom prst="rect">
            <a:avLst/>
          </a:prstGeom>
          <a:noFill/>
        </p:spPr>
        <p:txBody>
          <a:bodyPr wrap="square">
            <a:spAutoFit/>
          </a:bodyPr>
          <a:lstStyle/>
          <a:p>
            <a:r>
              <a:rPr lang="en-US" altLang="zh-CN" dirty="0"/>
              <a:t>1</a:t>
            </a:r>
            <a:endParaRPr lang="zh-CN" altLang="en-US" dirty="0"/>
          </a:p>
        </p:txBody>
      </p:sp>
      <p:sp>
        <p:nvSpPr>
          <p:cNvPr id="104" name="文本框 103"/>
          <p:cNvSpPr txBox="1"/>
          <p:nvPr/>
        </p:nvSpPr>
        <p:spPr>
          <a:xfrm>
            <a:off x="1800790" y="6590481"/>
            <a:ext cx="2031325" cy="369332"/>
          </a:xfrm>
          <a:prstGeom prst="rect">
            <a:avLst/>
          </a:prstGeom>
          <a:noFill/>
        </p:spPr>
        <p:txBody>
          <a:bodyPr wrap="none" rtlCol="0">
            <a:spAutoFit/>
          </a:bodyPr>
          <a:lstStyle/>
          <a:p>
            <a:r>
              <a:rPr lang="zh-CN" altLang="en-US" dirty="0"/>
              <a:t>已不存在增广路径</a:t>
            </a:r>
            <a:endParaRPr lang="zh-CN" altLang="en-US" dirty="0"/>
          </a:p>
        </p:txBody>
      </p:sp>
      <p:cxnSp>
        <p:nvCxnSpPr>
          <p:cNvPr id="106" name="直接箭头连接符 105"/>
          <p:cNvCxnSpPr>
            <a:stCxn id="85" idx="2"/>
            <a:endCxn id="83" idx="5"/>
          </p:cNvCxnSpPr>
          <p:nvPr/>
        </p:nvCxnSpPr>
        <p:spPr>
          <a:xfrm flipH="1" flipV="1">
            <a:off x="1685583" y="5699720"/>
            <a:ext cx="711344" cy="517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文本框 109"/>
          <p:cNvSpPr txBox="1"/>
          <p:nvPr/>
        </p:nvSpPr>
        <p:spPr>
          <a:xfrm>
            <a:off x="1799619" y="5952429"/>
            <a:ext cx="301686" cy="369332"/>
          </a:xfrm>
          <a:prstGeom prst="rect">
            <a:avLst/>
          </a:prstGeom>
          <a:noFill/>
        </p:spPr>
        <p:txBody>
          <a:bodyPr wrap="none" rtlCol="0">
            <a:spAutoFit/>
          </a:bodyPr>
          <a:lstStyle/>
          <a:p>
            <a:r>
              <a:rPr lang="en-US" altLang="zh-CN" dirty="0"/>
              <a:t>1</a:t>
            </a:r>
            <a:endParaRPr lang="zh-CN" altLang="en-US" dirty="0"/>
          </a:p>
        </p:txBody>
      </p:sp>
      <p:cxnSp>
        <p:nvCxnSpPr>
          <p:cNvPr id="112" name="直接箭头连接符 111"/>
          <p:cNvCxnSpPr>
            <a:stCxn id="86" idx="1"/>
            <a:endCxn id="84" idx="6"/>
          </p:cNvCxnSpPr>
          <p:nvPr/>
        </p:nvCxnSpPr>
        <p:spPr>
          <a:xfrm flipH="1" flipV="1">
            <a:off x="2828975" y="4920615"/>
            <a:ext cx="783352" cy="517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文本框 124"/>
          <p:cNvSpPr txBox="1"/>
          <p:nvPr/>
        </p:nvSpPr>
        <p:spPr>
          <a:xfrm>
            <a:off x="4365625" y="4963354"/>
            <a:ext cx="3410840" cy="369332"/>
          </a:xfrm>
          <a:prstGeom prst="rect">
            <a:avLst/>
          </a:prstGeom>
          <a:noFill/>
        </p:spPr>
        <p:txBody>
          <a:bodyPr wrap="square" rtlCol="0">
            <a:spAutoFit/>
          </a:bodyPr>
          <a:lstStyle/>
          <a:p>
            <a:r>
              <a:rPr lang="zh-CN" altLang="en-US" dirty="0"/>
              <a:t>已经没有增广路径得到最大流</a:t>
            </a:r>
            <a:r>
              <a:rPr lang="en-US" altLang="zh-CN" dirty="0"/>
              <a:t>2</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1600" advTm="1000">
        <p:blinds dir="vert"/>
      </p:transition>
    </mc:Choice>
    <mc:Fallback>
      <p:transition spd="slow" advTm="1000">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4719" y="375965"/>
            <a:ext cx="8568952" cy="369332"/>
          </a:xfrm>
          <a:prstGeom prst="rect">
            <a:avLst/>
          </a:prstGeom>
          <a:noFill/>
        </p:spPr>
        <p:txBody>
          <a:bodyPr wrap="square">
            <a:spAutoFit/>
          </a:bodyPr>
          <a:lstStyle/>
          <a:p>
            <a:r>
              <a:rPr lang="en-US" altLang="zh-CN" dirty="0"/>
              <a:t>Ⅲ</a:t>
            </a:r>
            <a:r>
              <a:rPr lang="zh-CN" altLang="en-US" dirty="0"/>
              <a:t>、</a:t>
            </a:r>
            <a:r>
              <a:rPr lang="zh-CN" altLang="en-US" b="1" dirty="0"/>
              <a:t>割</a:t>
            </a:r>
            <a:r>
              <a:rPr lang="zh-CN" altLang="en-US" b="1" dirty="0">
                <a:latin typeface="+mj-ea"/>
                <a:ea typeface="+mj-ea"/>
              </a:rPr>
              <a:t>：</a:t>
            </a:r>
            <a:r>
              <a:rPr lang="zh-CN" altLang="en-US" b="1" dirty="0"/>
              <a:t>割是可以将流网络分解成两个区域，每个区域都可以看作为一个节点。</a:t>
            </a:r>
            <a:endParaRPr lang="zh-CN" altLang="en-US" b="1" dirty="0">
              <a:latin typeface="+mj-ea"/>
              <a:ea typeface="+mj-ea"/>
            </a:endParaRPr>
          </a:p>
        </p:txBody>
      </p:sp>
      <p:pic>
        <p:nvPicPr>
          <p:cNvPr id="6" name="图片 5"/>
          <p:cNvPicPr>
            <a:picLocks noChangeAspect="1"/>
          </p:cNvPicPr>
          <p:nvPr/>
        </p:nvPicPr>
        <p:blipFill>
          <a:blip r:embed="rId1"/>
          <a:stretch>
            <a:fillRect/>
          </a:stretch>
        </p:blipFill>
        <p:spPr>
          <a:xfrm>
            <a:off x="2468935" y="1069295"/>
            <a:ext cx="2933304" cy="1678415"/>
          </a:xfrm>
          <a:prstGeom prst="rect">
            <a:avLst/>
          </a:prstGeom>
        </p:spPr>
      </p:pic>
      <p:sp>
        <p:nvSpPr>
          <p:cNvPr id="7" name="文本框 6"/>
          <p:cNvSpPr txBox="1"/>
          <p:nvPr/>
        </p:nvSpPr>
        <p:spPr>
          <a:xfrm>
            <a:off x="524719" y="1024037"/>
            <a:ext cx="1685077" cy="369332"/>
          </a:xfrm>
          <a:prstGeom prst="rect">
            <a:avLst/>
          </a:prstGeom>
          <a:noFill/>
        </p:spPr>
        <p:txBody>
          <a:bodyPr wrap="none" rtlCol="0">
            <a:spAutoFit/>
          </a:bodyPr>
          <a:lstStyle/>
          <a:p>
            <a:r>
              <a:rPr lang="zh-CN" altLang="en-US" dirty="0"/>
              <a:t>最大流</a:t>
            </a:r>
            <a:r>
              <a:rPr lang="en-US" altLang="zh-CN" dirty="0"/>
              <a:t>=</a:t>
            </a:r>
            <a:r>
              <a:rPr lang="zh-CN" altLang="en-US" dirty="0"/>
              <a:t>最小割</a:t>
            </a:r>
            <a:endParaRPr lang="zh-CN" altLang="en-US" dirty="0"/>
          </a:p>
        </p:txBody>
      </p:sp>
      <p:sp>
        <p:nvSpPr>
          <p:cNvPr id="8" name="文本框 7"/>
          <p:cNvSpPr txBox="1"/>
          <p:nvPr/>
        </p:nvSpPr>
        <p:spPr>
          <a:xfrm>
            <a:off x="671440" y="2984282"/>
            <a:ext cx="1781257" cy="369332"/>
          </a:xfrm>
          <a:prstGeom prst="rect">
            <a:avLst/>
          </a:prstGeom>
          <a:noFill/>
        </p:spPr>
        <p:txBody>
          <a:bodyPr wrap="none" rtlCol="0">
            <a:spAutoFit/>
          </a:bodyPr>
          <a:lstStyle/>
          <a:p>
            <a:r>
              <a:rPr lang="en-US" altLang="zh-CN" dirty="0"/>
              <a:t>FF</a:t>
            </a:r>
            <a:r>
              <a:rPr lang="zh-CN" altLang="en-US" dirty="0"/>
              <a:t>方法伪代码：</a:t>
            </a:r>
            <a:endParaRPr lang="zh-CN" altLang="en-US" dirty="0"/>
          </a:p>
        </p:txBody>
      </p:sp>
      <p:pic>
        <p:nvPicPr>
          <p:cNvPr id="10" name="图片 9"/>
          <p:cNvPicPr>
            <a:picLocks noChangeAspect="1"/>
          </p:cNvPicPr>
          <p:nvPr/>
        </p:nvPicPr>
        <p:blipFill>
          <a:blip r:embed="rId2"/>
          <a:stretch>
            <a:fillRect/>
          </a:stretch>
        </p:blipFill>
        <p:spPr>
          <a:xfrm>
            <a:off x="2494018" y="3040365"/>
            <a:ext cx="6521785" cy="424836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1000">
        <p:blinds dir="vert"/>
      </p:transition>
    </mc:Choice>
    <mc:Fallback>
      <p:transition spd="slow" advTm="1000">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24719" y="231949"/>
            <a:ext cx="11089232" cy="1477328"/>
          </a:xfrm>
          <a:prstGeom prst="rect">
            <a:avLst/>
          </a:prstGeom>
          <a:noFill/>
        </p:spPr>
        <p:txBody>
          <a:bodyPr wrap="square" rtlCol="0">
            <a:spAutoFit/>
          </a:bodyPr>
          <a:lstStyle/>
          <a:p>
            <a:r>
              <a:rPr lang="zh-CN" altLang="en-US" dirty="0"/>
              <a:t>算法时间复杂度：最坏情况算法整体的时间复杂度为</a:t>
            </a:r>
            <a:r>
              <a:rPr lang="en-US" altLang="zh-CN" dirty="0"/>
              <a:t>O(E |f*| )</a:t>
            </a:r>
            <a:r>
              <a:rPr lang="zh-CN" altLang="en-US" dirty="0"/>
              <a:t> ，其中</a:t>
            </a:r>
            <a:r>
              <a:rPr lang="en-US" altLang="zh-CN" dirty="0"/>
              <a:t>|f*|</a:t>
            </a:r>
            <a:r>
              <a:rPr lang="zh-CN" altLang="en-US" dirty="0"/>
              <a:t>为最大流， </a:t>
            </a:r>
            <a:r>
              <a:rPr lang="en-US" altLang="zh-CN" dirty="0"/>
              <a:t>E </a:t>
            </a:r>
            <a:r>
              <a:rPr lang="zh-CN" altLang="en-US" dirty="0"/>
              <a:t>为边数。其运行时间跟最大流有关。</a:t>
            </a:r>
            <a:endParaRPr lang="en-US" altLang="zh-CN" dirty="0"/>
          </a:p>
          <a:p>
            <a:endParaRPr lang="en-US" altLang="zh-CN" dirty="0"/>
          </a:p>
          <a:p>
            <a:r>
              <a:rPr lang="zh-CN" altLang="en-US" dirty="0"/>
              <a:t>通过算法计算</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a</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取不同值情况下的分配方案</a:t>
            </a:r>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graphicFrame>
        <p:nvGraphicFramePr>
          <p:cNvPr id="5" name="表格 5"/>
          <p:cNvGraphicFramePr>
            <a:graphicFrameLocks noGrp="1"/>
          </p:cNvGraphicFramePr>
          <p:nvPr>
            <p:custDataLst>
              <p:tags r:id="rId2"/>
            </p:custDataLst>
          </p:nvPr>
        </p:nvGraphicFramePr>
        <p:xfrm>
          <a:off x="596727" y="1528093"/>
          <a:ext cx="4824536" cy="2194560"/>
        </p:xfrm>
        <a:graphic>
          <a:graphicData uri="http://schemas.openxmlformats.org/drawingml/2006/table">
            <a:tbl>
              <a:tblPr firstRow="1" bandRow="1">
                <a:tableStyleId>{5C22544A-7EE6-4342-B048-85BDC9FD1C3A}</a:tableStyleId>
              </a:tblPr>
              <a:tblGrid>
                <a:gridCol w="1085147"/>
                <a:gridCol w="1246463"/>
                <a:gridCol w="1246463"/>
                <a:gridCol w="1246463"/>
              </a:tblGrid>
              <a:tr h="348039">
                <a:tc>
                  <a:txBody>
                    <a:bodyPr/>
                    <a:lstStyle/>
                    <a:p>
                      <a:r>
                        <a:rPr lang="en-US" altLang="zh-CN" dirty="0"/>
                        <a:t>a</a:t>
                      </a:r>
                      <a:endParaRPr lang="zh-CN" altLang="en-US" dirty="0"/>
                    </a:p>
                  </a:txBody>
                  <a:tcPr/>
                </a:tc>
                <a:tc>
                  <a:txBody>
                    <a:bodyPr/>
                    <a:lstStyle/>
                    <a:p>
                      <a:r>
                        <a:rPr lang="en-US" altLang="zh-CN" dirty="0"/>
                        <a:t>b</a:t>
                      </a:r>
                      <a:endParaRPr lang="zh-CN" altLang="en-US" dirty="0"/>
                    </a:p>
                  </a:txBody>
                  <a:tcPr/>
                </a:tc>
                <a:tc>
                  <a:txBody>
                    <a:bodyPr/>
                    <a:lstStyle/>
                    <a:p>
                      <a:r>
                        <a:rPr lang="zh-CN" altLang="en-US" dirty="0"/>
                        <a:t>最大流</a:t>
                      </a:r>
                      <a:endParaRPr lang="zh-CN" altLang="en-US" dirty="0"/>
                    </a:p>
                  </a:txBody>
                  <a:tcPr/>
                </a:tc>
                <a:tc>
                  <a:txBody>
                    <a:bodyPr/>
                    <a:lstStyle/>
                    <a:p>
                      <a:r>
                        <a:rPr lang="zh-CN" altLang="en-US" dirty="0"/>
                        <a:t>是否有解</a:t>
                      </a:r>
                      <a:endParaRPr lang="zh-CN" altLang="en-US" dirty="0"/>
                    </a:p>
                  </a:txBody>
                  <a:tcPr/>
                </a:tc>
              </a:tr>
              <a:tr h="348039">
                <a:tc>
                  <a:txBody>
                    <a:bodyPr/>
                    <a:lstStyle/>
                    <a:p>
                      <a:r>
                        <a:rPr lang="en-US" altLang="zh-CN" dirty="0"/>
                        <a:t>1</a:t>
                      </a:r>
                      <a:endParaRPr lang="zh-CN" altLang="en-US" dirty="0"/>
                    </a:p>
                  </a:txBody>
                  <a:tcPr/>
                </a:tc>
                <a:tc>
                  <a:txBody>
                    <a:bodyPr/>
                    <a:lstStyle/>
                    <a:p>
                      <a:r>
                        <a:rPr lang="en-US" altLang="zh-CN" dirty="0"/>
                        <a:t>20</a:t>
                      </a:r>
                      <a:endParaRPr lang="zh-CN" altLang="en-US" dirty="0"/>
                    </a:p>
                  </a:txBody>
                  <a:tcPr/>
                </a:tc>
                <a:tc>
                  <a:txBody>
                    <a:bodyPr/>
                    <a:lstStyle/>
                    <a:p>
                      <a:r>
                        <a:rPr lang="en-US" altLang="zh-CN" dirty="0"/>
                        <a:t>10</a:t>
                      </a:r>
                      <a:endParaRPr lang="zh-CN" altLang="en-US" dirty="0"/>
                    </a:p>
                  </a:txBody>
                  <a:tcPr/>
                </a:tc>
                <a:tc>
                  <a:txBody>
                    <a:bodyPr/>
                    <a:lstStyle/>
                    <a:p>
                      <a:r>
                        <a:rPr lang="zh-CN" altLang="en-US" dirty="0"/>
                        <a:t>有</a:t>
                      </a:r>
                      <a:endParaRPr lang="zh-CN" altLang="en-US" dirty="0"/>
                    </a:p>
                  </a:txBody>
                  <a:tcPr/>
                </a:tc>
              </a:tr>
              <a:tr h="348039">
                <a:tc>
                  <a:txBody>
                    <a:bodyPr/>
                    <a:lstStyle/>
                    <a:p>
                      <a:r>
                        <a:rPr lang="en-US" altLang="zh-CN" dirty="0"/>
                        <a:t>3</a:t>
                      </a:r>
                      <a:endParaRPr lang="zh-CN" altLang="en-US" dirty="0"/>
                    </a:p>
                  </a:txBody>
                  <a:tcPr/>
                </a:tc>
                <a:tc>
                  <a:txBody>
                    <a:bodyPr/>
                    <a:lstStyle/>
                    <a:p>
                      <a:r>
                        <a:rPr lang="en-US" altLang="zh-CN" dirty="0"/>
                        <a:t>15</a:t>
                      </a:r>
                      <a:endParaRPr lang="zh-CN" altLang="en-US" dirty="0"/>
                    </a:p>
                  </a:txBody>
                  <a:tcPr/>
                </a:tc>
                <a:tc>
                  <a:txBody>
                    <a:bodyPr/>
                    <a:lstStyle/>
                    <a:p>
                      <a:r>
                        <a:rPr lang="en-US" altLang="zh-CN" dirty="0"/>
                        <a:t>30</a:t>
                      </a:r>
                      <a:endParaRPr lang="zh-CN" altLang="en-US" dirty="0"/>
                    </a:p>
                  </a:txBody>
                  <a:tcPr/>
                </a:tc>
                <a:tc>
                  <a:txBody>
                    <a:bodyPr/>
                    <a:lstStyle/>
                    <a:p>
                      <a:r>
                        <a:rPr lang="zh-CN" altLang="en-US" dirty="0"/>
                        <a:t>有</a:t>
                      </a:r>
                      <a:endParaRPr lang="zh-CN" altLang="en-US" dirty="0"/>
                    </a:p>
                  </a:txBody>
                  <a:tcPr/>
                </a:tc>
              </a:tr>
              <a:tr h="348039">
                <a:tc>
                  <a:txBody>
                    <a:bodyPr/>
                    <a:lstStyle/>
                    <a:p>
                      <a:r>
                        <a:rPr lang="en-US" altLang="zh-CN" dirty="0"/>
                        <a:t>5</a:t>
                      </a:r>
                      <a:endParaRPr lang="zh-CN" altLang="en-US" dirty="0"/>
                    </a:p>
                  </a:txBody>
                  <a:tcPr/>
                </a:tc>
                <a:tc>
                  <a:txBody>
                    <a:bodyPr/>
                    <a:lstStyle/>
                    <a:p>
                      <a:r>
                        <a:rPr lang="en-US" altLang="zh-CN" dirty="0"/>
                        <a:t>10</a:t>
                      </a:r>
                      <a:endParaRPr lang="zh-CN" altLang="en-US" dirty="0"/>
                    </a:p>
                  </a:txBody>
                  <a:tcPr/>
                </a:tc>
                <a:tc>
                  <a:txBody>
                    <a:bodyPr/>
                    <a:lstStyle/>
                    <a:p>
                      <a:r>
                        <a:rPr lang="en-US" altLang="zh-CN" dirty="0"/>
                        <a:t>30</a:t>
                      </a:r>
                      <a:endParaRPr lang="zh-CN" altLang="en-US" dirty="0"/>
                    </a:p>
                  </a:txBody>
                  <a:tcPr/>
                </a:tc>
                <a:tc>
                  <a:txBody>
                    <a:bodyPr/>
                    <a:lstStyle/>
                    <a:p>
                      <a:r>
                        <a:rPr lang="zh-CN" altLang="en-US" dirty="0"/>
                        <a:t>无</a:t>
                      </a:r>
                      <a:endParaRPr lang="zh-CN" altLang="en-US" dirty="0"/>
                    </a:p>
                  </a:txBody>
                  <a:tcPr/>
                </a:tc>
              </a:tr>
              <a:tr h="348039">
                <a:tc>
                  <a:txBody>
                    <a:bodyPr/>
                    <a:lstStyle/>
                    <a:p>
                      <a:r>
                        <a:rPr lang="en-US" altLang="zh-CN" dirty="0"/>
                        <a:t>7</a:t>
                      </a:r>
                      <a:endParaRPr lang="zh-CN" altLang="en-US" dirty="0"/>
                    </a:p>
                  </a:txBody>
                  <a:tcPr/>
                </a:tc>
                <a:tc>
                  <a:txBody>
                    <a:bodyPr/>
                    <a:lstStyle/>
                    <a:p>
                      <a:r>
                        <a:rPr lang="en-US" altLang="zh-CN" dirty="0"/>
                        <a:t>5</a:t>
                      </a:r>
                      <a:endParaRPr lang="zh-CN" altLang="en-US" dirty="0"/>
                    </a:p>
                  </a:txBody>
                  <a:tcPr/>
                </a:tc>
                <a:tc>
                  <a:txBody>
                    <a:bodyPr/>
                    <a:lstStyle/>
                    <a:p>
                      <a:r>
                        <a:rPr lang="en-US" altLang="zh-CN" dirty="0"/>
                        <a:t>15</a:t>
                      </a:r>
                      <a:endParaRPr lang="zh-CN" altLang="en-US" dirty="0"/>
                    </a:p>
                  </a:txBody>
                  <a:tcPr/>
                </a:tc>
                <a:tc>
                  <a:txBody>
                    <a:bodyPr/>
                    <a:lstStyle/>
                    <a:p>
                      <a:r>
                        <a:rPr lang="zh-CN" altLang="en-US" dirty="0"/>
                        <a:t>无</a:t>
                      </a:r>
                      <a:endParaRPr lang="zh-CN" altLang="en-US" dirty="0"/>
                    </a:p>
                  </a:txBody>
                  <a:tcPr/>
                </a:tc>
              </a:tr>
              <a:tr h="348039">
                <a:tc>
                  <a:txBody>
                    <a:bodyPr/>
                    <a:lstStyle/>
                    <a:p>
                      <a:r>
                        <a:rPr lang="en-US" altLang="zh-CN" dirty="0"/>
                        <a:t>9</a:t>
                      </a:r>
                      <a:endParaRPr lang="zh-CN" altLang="en-US" dirty="0"/>
                    </a:p>
                  </a:txBody>
                  <a:tcPr/>
                </a:tc>
                <a:tc>
                  <a:txBody>
                    <a:bodyPr/>
                    <a:lstStyle/>
                    <a:p>
                      <a:r>
                        <a:rPr lang="en-US" altLang="zh-CN" dirty="0"/>
                        <a:t>1</a:t>
                      </a:r>
                      <a:endParaRPr lang="zh-CN" altLang="en-US" dirty="0"/>
                    </a:p>
                  </a:txBody>
                  <a:tcPr/>
                </a:tc>
                <a:tc>
                  <a:txBody>
                    <a:bodyPr/>
                    <a:lstStyle/>
                    <a:p>
                      <a:r>
                        <a:rPr lang="en-US" altLang="zh-CN" dirty="0"/>
                        <a:t>3</a:t>
                      </a:r>
                      <a:endParaRPr lang="zh-CN" altLang="en-US" dirty="0"/>
                    </a:p>
                  </a:txBody>
                  <a:tcPr/>
                </a:tc>
                <a:tc>
                  <a:txBody>
                    <a:bodyPr/>
                    <a:lstStyle/>
                    <a:p>
                      <a:r>
                        <a:rPr lang="zh-CN" altLang="en-US" dirty="0"/>
                        <a:t>无</a:t>
                      </a:r>
                      <a:endParaRPr lang="zh-CN" altLang="en-US" dirty="0"/>
                    </a:p>
                  </a:txBody>
                  <a:tcPr/>
                </a:tc>
              </a:tr>
            </a:tbl>
          </a:graphicData>
        </a:graphic>
      </p:graphicFrame>
      <p:sp>
        <p:nvSpPr>
          <p:cNvPr id="7" name="文本框 6"/>
          <p:cNvSpPr txBox="1"/>
          <p:nvPr/>
        </p:nvSpPr>
        <p:spPr>
          <a:xfrm>
            <a:off x="452711" y="3866216"/>
            <a:ext cx="5814412" cy="369332"/>
          </a:xfrm>
          <a:prstGeom prst="rect">
            <a:avLst/>
          </a:prstGeom>
          <a:noFill/>
        </p:spPr>
        <p:txBody>
          <a:bodyPr wrap="none" rtlCol="0">
            <a:spAutoFit/>
          </a:bodyPr>
          <a:lstStyle/>
          <a:p>
            <a:r>
              <a:rPr lang="zh-CN" altLang="en-US" dirty="0"/>
              <a:t>固定</a:t>
            </a:r>
            <a:r>
              <a:rPr lang="en-US" altLang="zh-CN" dirty="0"/>
              <a:t>m=400,n=200,a=20</a:t>
            </a:r>
            <a:r>
              <a:rPr lang="zh-CN" altLang="en-US" dirty="0"/>
              <a:t>在</a:t>
            </a:r>
            <a:r>
              <a:rPr lang="en-US" altLang="zh-CN" dirty="0"/>
              <a:t>b</a:t>
            </a:r>
            <a:r>
              <a:rPr lang="zh-CN" altLang="en-US" dirty="0"/>
              <a:t>为不同值的情况下运行时间：</a:t>
            </a:r>
            <a:endParaRPr lang="zh-CN" altLang="en-US" dirty="0"/>
          </a:p>
        </p:txBody>
      </p:sp>
      <p:graphicFrame>
        <p:nvGraphicFramePr>
          <p:cNvPr id="8" name="表格 8"/>
          <p:cNvGraphicFramePr>
            <a:graphicFrameLocks noGrp="1"/>
          </p:cNvGraphicFramePr>
          <p:nvPr/>
        </p:nvGraphicFramePr>
        <p:xfrm>
          <a:off x="596727" y="4387745"/>
          <a:ext cx="3600401" cy="2225040"/>
        </p:xfrm>
        <a:graphic>
          <a:graphicData uri="http://schemas.openxmlformats.org/drawingml/2006/table">
            <a:tbl>
              <a:tblPr firstRow="1" bandRow="1">
                <a:tableStyleId>{5C22544A-7EE6-4342-B048-85BDC9FD1C3A}</a:tableStyleId>
              </a:tblPr>
              <a:tblGrid>
                <a:gridCol w="878147"/>
                <a:gridCol w="878147"/>
                <a:gridCol w="1844107"/>
              </a:tblGrid>
              <a:tr h="370840">
                <a:tc>
                  <a:txBody>
                    <a:bodyPr/>
                    <a:lstStyle/>
                    <a:p>
                      <a:r>
                        <a:rPr lang="en-US" altLang="zh-CN" dirty="0"/>
                        <a:t>b</a:t>
                      </a:r>
                      <a:endParaRPr lang="zh-CN" altLang="en-US" dirty="0"/>
                    </a:p>
                  </a:txBody>
                  <a:tcPr/>
                </a:tc>
                <a:tc>
                  <a:txBody>
                    <a:bodyPr/>
                    <a:lstStyle/>
                    <a:p>
                      <a:r>
                        <a:rPr lang="zh-CN" altLang="en-US" dirty="0"/>
                        <a:t>最大流</a:t>
                      </a:r>
                      <a:endParaRPr lang="zh-CN" altLang="en-US" dirty="0"/>
                    </a:p>
                  </a:txBody>
                  <a:tcPr/>
                </a:tc>
                <a:tc>
                  <a:txBody>
                    <a:bodyPr/>
                    <a:lstStyle/>
                    <a:p>
                      <a:r>
                        <a:rPr lang="zh-CN" altLang="en-US" dirty="0"/>
                        <a:t>运行时间</a:t>
                      </a:r>
                      <a:r>
                        <a:rPr lang="en-US" altLang="zh-CN" dirty="0"/>
                        <a:t>/</a:t>
                      </a:r>
                      <a:r>
                        <a:rPr lang="en-US" altLang="zh-CN" dirty="0" err="1"/>
                        <a:t>ms</a:t>
                      </a:r>
                      <a:endParaRPr lang="zh-CN" altLang="en-US" dirty="0"/>
                    </a:p>
                  </a:txBody>
                  <a:tcPr/>
                </a:tc>
              </a:tr>
              <a:tr h="370840">
                <a:tc>
                  <a:txBody>
                    <a:bodyPr/>
                    <a:lstStyle/>
                    <a:p>
                      <a:r>
                        <a:rPr lang="en-US" altLang="zh-CN" dirty="0"/>
                        <a:t>5</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95.9164</a:t>
                      </a:r>
                      <a:endParaRPr lang="zh-CN" altLang="en-US" dirty="0"/>
                    </a:p>
                  </a:txBody>
                  <a:tcPr/>
                </a:tc>
              </a:tr>
              <a:tr h="370840">
                <a:tc>
                  <a:txBody>
                    <a:bodyPr/>
                    <a:lstStyle/>
                    <a:p>
                      <a:r>
                        <a:rPr lang="en-US" altLang="zh-CN" dirty="0"/>
                        <a:t>10</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191.07</a:t>
                      </a:r>
                      <a:endParaRPr lang="zh-CN" altLang="en-US" dirty="0"/>
                    </a:p>
                  </a:txBody>
                  <a:tcPr/>
                </a:tc>
              </a:tr>
              <a:tr h="370840">
                <a:tc>
                  <a:txBody>
                    <a:bodyPr/>
                    <a:lstStyle/>
                    <a:p>
                      <a:r>
                        <a:rPr lang="en-US" altLang="zh-CN" dirty="0"/>
                        <a:t>15</a:t>
                      </a:r>
                      <a:endParaRPr lang="zh-CN" altLang="en-US" dirty="0"/>
                    </a:p>
                  </a:txBody>
                  <a:tcPr/>
                </a:tc>
                <a:tc>
                  <a:txBody>
                    <a:bodyPr/>
                    <a:lstStyle/>
                    <a:p>
                      <a:r>
                        <a:rPr lang="en-US" altLang="zh-CN" dirty="0"/>
                        <a:t>3000</a:t>
                      </a:r>
                      <a:endParaRPr lang="zh-CN" altLang="en-US" dirty="0"/>
                    </a:p>
                  </a:txBody>
                  <a:tcPr/>
                </a:tc>
                <a:tc>
                  <a:txBody>
                    <a:bodyPr/>
                    <a:lstStyle/>
                    <a:p>
                      <a:r>
                        <a:rPr lang="en-US" altLang="zh-CN" dirty="0"/>
                        <a:t>254.952</a:t>
                      </a:r>
                      <a:endParaRPr lang="zh-CN" altLang="en-US" dirty="0"/>
                    </a:p>
                  </a:txBody>
                  <a:tcPr/>
                </a:tc>
              </a:tr>
              <a:tr h="370840">
                <a:tc>
                  <a:txBody>
                    <a:bodyPr/>
                    <a:lstStyle/>
                    <a:p>
                      <a:r>
                        <a:rPr lang="en-US" altLang="zh-CN" dirty="0"/>
                        <a:t>20</a:t>
                      </a:r>
                      <a:endParaRPr lang="zh-CN" altLang="en-US" dirty="0"/>
                    </a:p>
                  </a:txBody>
                  <a:tcPr/>
                </a:tc>
                <a:tc>
                  <a:txBody>
                    <a:bodyPr/>
                    <a:lstStyle/>
                    <a:p>
                      <a:r>
                        <a:rPr lang="en-US" altLang="zh-CN" dirty="0"/>
                        <a:t>4000</a:t>
                      </a:r>
                      <a:endParaRPr lang="zh-CN" altLang="en-US" dirty="0"/>
                    </a:p>
                  </a:txBody>
                  <a:tcPr/>
                </a:tc>
                <a:tc>
                  <a:txBody>
                    <a:bodyPr/>
                    <a:lstStyle/>
                    <a:p>
                      <a:r>
                        <a:rPr lang="en-US" altLang="zh-CN" dirty="0"/>
                        <a:t>404.618</a:t>
                      </a:r>
                      <a:endParaRPr lang="zh-CN" altLang="en-US" dirty="0"/>
                    </a:p>
                  </a:txBody>
                  <a:tcPr/>
                </a:tc>
              </a:tr>
              <a:tr h="370840">
                <a:tc>
                  <a:txBody>
                    <a:bodyPr/>
                    <a:lstStyle/>
                    <a:p>
                      <a:r>
                        <a:rPr lang="en-US" altLang="zh-CN" dirty="0"/>
                        <a:t>25</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700.707</a:t>
                      </a:r>
                      <a:endParaRPr lang="zh-CN" altLang="en-US" dirty="0"/>
                    </a:p>
                  </a:txBody>
                  <a:tcPr/>
                </a:tc>
              </a:tr>
            </a:tbl>
          </a:graphicData>
        </a:graphic>
      </p:graphicFrame>
      <p:graphicFrame>
        <p:nvGraphicFramePr>
          <p:cNvPr id="10" name="图表 9"/>
          <p:cNvGraphicFramePr/>
          <p:nvPr/>
        </p:nvGraphicFramePr>
        <p:xfrm>
          <a:off x="6494966" y="2716715"/>
          <a:ext cx="5688632" cy="426334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spd="slow" p14:dur="1600" advTm="1000">
        <p:blinds dir="vert"/>
      </p:transition>
    </mc:Choice>
    <mc:Fallback>
      <p:transition spd="slow" advTm="1000">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9"/>
          <p:cNvSpPr/>
          <p:nvPr/>
        </p:nvSpPr>
        <p:spPr>
          <a:xfrm>
            <a:off x="1072824" y="361768"/>
            <a:ext cx="3093476" cy="707886"/>
          </a:xfrm>
          <a:prstGeom prst="rect">
            <a:avLst/>
          </a:prstGeom>
        </p:spPr>
        <p:txBody>
          <a:bodyPr wrap="none">
            <a:spAutoFit/>
          </a:bodyPr>
          <a:lstStyle/>
          <a:p>
            <a:r>
              <a:rPr lang="zh-CN" altLang="en-US" sz="2000" b="1" dirty="0">
                <a:solidFill>
                  <a:schemeClr val="tx1">
                    <a:lumMod val="65000"/>
                    <a:lumOff val="35000"/>
                  </a:schemeClr>
                </a:solidFill>
                <a:ea typeface="微软雅黑" panose="020B0503020204020204" pitchFamily="34" charset="-122"/>
              </a:rPr>
              <a:t>最大流算法</a:t>
            </a:r>
            <a:r>
              <a:rPr lang="en-US" altLang="zh-CN" sz="2000" b="1" dirty="0">
                <a:solidFill>
                  <a:schemeClr val="tx1">
                    <a:lumMod val="65000"/>
                    <a:lumOff val="35000"/>
                  </a:schemeClr>
                </a:solidFill>
                <a:ea typeface="微软雅黑" panose="020B0503020204020204" pitchFamily="34" charset="-122"/>
              </a:rPr>
              <a:t>:</a:t>
            </a:r>
            <a:r>
              <a:rPr lang="en-US" altLang="zh-CN" sz="2000" b="1" dirty="0"/>
              <a:t>Edmonds-Karp</a:t>
            </a:r>
            <a:endParaRPr lang="en-US" altLang="zh-CN" sz="2000" b="1" dirty="0"/>
          </a:p>
          <a:p>
            <a:endParaRPr lang="zh-CN" altLang="en-US" sz="2000" b="1" dirty="0">
              <a:solidFill>
                <a:schemeClr val="tx1">
                  <a:lumMod val="65000"/>
                  <a:lumOff val="35000"/>
                </a:schemeClr>
              </a:solidFill>
              <a:ea typeface="微软雅黑" panose="020B0503020204020204" pitchFamily="34" charset="-122"/>
            </a:endParaRPr>
          </a:p>
        </p:txBody>
      </p:sp>
      <p:sp>
        <p:nvSpPr>
          <p:cNvPr id="3" name="Oval 11"/>
          <p:cNvSpPr/>
          <p:nvPr/>
        </p:nvSpPr>
        <p:spPr>
          <a:xfrm>
            <a:off x="409225" y="332869"/>
            <a:ext cx="399850" cy="399850"/>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 name="Oval 11"/>
          <p:cNvSpPr/>
          <p:nvPr/>
        </p:nvSpPr>
        <p:spPr>
          <a:xfrm>
            <a:off x="555092" y="332869"/>
            <a:ext cx="399850" cy="399850"/>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 name="文本框 4"/>
          <p:cNvSpPr txBox="1"/>
          <p:nvPr/>
        </p:nvSpPr>
        <p:spPr>
          <a:xfrm>
            <a:off x="1072824" y="952029"/>
            <a:ext cx="10081120" cy="923330"/>
          </a:xfrm>
          <a:prstGeom prst="rect">
            <a:avLst/>
          </a:prstGeom>
          <a:noFill/>
        </p:spPr>
        <p:txBody>
          <a:bodyPr wrap="square" rtlCol="0">
            <a:spAutoFit/>
          </a:bodyPr>
          <a:lstStyle/>
          <a:p>
            <a:r>
              <a:rPr lang="zh-CN" altLang="en-US" dirty="0"/>
              <a:t>当残留网络中不存在增广路，则当前流即为最大流。</a:t>
            </a:r>
            <a:r>
              <a:rPr lang="en-US" altLang="zh-CN" dirty="0"/>
              <a:t>Edmonds-Karp</a:t>
            </a:r>
            <a:r>
              <a:rPr lang="zh-CN" altLang="en-US" dirty="0"/>
              <a:t>算法基于增广路方法的具体实现。</a:t>
            </a:r>
            <a:endParaRPr lang="en-US" altLang="zh-CN" dirty="0"/>
          </a:p>
          <a:p>
            <a:r>
              <a:rPr lang="zh-CN" altLang="en-US" dirty="0"/>
              <a:t>通过</a:t>
            </a:r>
            <a:r>
              <a:rPr lang="en-US" altLang="zh-CN" dirty="0"/>
              <a:t>BFS</a:t>
            </a:r>
            <a:r>
              <a:rPr lang="zh-CN" altLang="en-US" dirty="0"/>
              <a:t>不断搜索增广路径，消去增广过程中产生的这条增广路径所消耗的流量，不断更新流量完成最大流问题的求解。通过</a:t>
            </a:r>
            <a:r>
              <a:rPr lang="en-US" altLang="zh-CN" dirty="0"/>
              <a:t>BFS</a:t>
            </a:r>
            <a:r>
              <a:rPr lang="zh-CN" altLang="en-US" dirty="0"/>
              <a:t>搜索确保每次找到的增广路径都是长度最短的路径。</a:t>
            </a:r>
            <a:endParaRPr lang="zh-CN" altLang="en-US" dirty="0"/>
          </a:p>
        </p:txBody>
      </p:sp>
      <p:sp>
        <p:nvSpPr>
          <p:cNvPr id="9" name="椭圆 8"/>
          <p:cNvSpPr/>
          <p:nvPr/>
        </p:nvSpPr>
        <p:spPr>
          <a:xfrm>
            <a:off x="740743" y="2689967"/>
            <a:ext cx="432048" cy="369332"/>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0" name="椭圆 9"/>
          <p:cNvSpPr/>
          <p:nvPr/>
        </p:nvSpPr>
        <p:spPr>
          <a:xfrm>
            <a:off x="1820863" y="2041441"/>
            <a:ext cx="432048" cy="369332"/>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1" name="椭圆 10"/>
          <p:cNvSpPr/>
          <p:nvPr/>
        </p:nvSpPr>
        <p:spPr>
          <a:xfrm>
            <a:off x="1820863" y="3338039"/>
            <a:ext cx="432048" cy="369332"/>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2" name="椭圆 11"/>
          <p:cNvSpPr/>
          <p:nvPr/>
        </p:nvSpPr>
        <p:spPr>
          <a:xfrm>
            <a:off x="2972991" y="2689967"/>
            <a:ext cx="432048" cy="369332"/>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cxnSp>
        <p:nvCxnSpPr>
          <p:cNvPr id="13" name="直接箭头连接符 12"/>
          <p:cNvCxnSpPr>
            <a:stCxn id="9" idx="7"/>
            <a:endCxn id="10" idx="2"/>
          </p:cNvCxnSpPr>
          <p:nvPr/>
        </p:nvCxnSpPr>
        <p:spPr>
          <a:xfrm flipV="1">
            <a:off x="1109519" y="2226107"/>
            <a:ext cx="711344" cy="5179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10" idx="6"/>
            <a:endCxn id="12" idx="1"/>
          </p:cNvCxnSpPr>
          <p:nvPr/>
        </p:nvCxnSpPr>
        <p:spPr>
          <a:xfrm>
            <a:off x="2252911" y="2226107"/>
            <a:ext cx="783352" cy="5179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5"/>
            <a:endCxn id="11" idx="2"/>
          </p:cNvCxnSpPr>
          <p:nvPr/>
        </p:nvCxnSpPr>
        <p:spPr>
          <a:xfrm>
            <a:off x="1109519" y="3005212"/>
            <a:ext cx="711344" cy="517493"/>
          </a:xfrm>
          <a:prstGeom prst="straightConnector1">
            <a:avLst/>
          </a:prstGeom>
          <a:ln>
            <a:solidFill>
              <a:srgbClr val="26A24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1" idx="6"/>
            <a:endCxn id="12" idx="3"/>
          </p:cNvCxnSpPr>
          <p:nvPr/>
        </p:nvCxnSpPr>
        <p:spPr>
          <a:xfrm flipV="1">
            <a:off x="2252911" y="3005212"/>
            <a:ext cx="783352" cy="517493"/>
          </a:xfrm>
          <a:prstGeom prst="straightConnector1">
            <a:avLst/>
          </a:prstGeom>
          <a:ln>
            <a:solidFill>
              <a:srgbClr val="26A24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0" idx="4"/>
            <a:endCxn id="11" idx="0"/>
          </p:cNvCxnSpPr>
          <p:nvPr/>
        </p:nvCxnSpPr>
        <p:spPr>
          <a:xfrm>
            <a:off x="2036887" y="2410773"/>
            <a:ext cx="0" cy="927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267356" y="2136661"/>
            <a:ext cx="301686" cy="369332"/>
          </a:xfrm>
          <a:prstGeom prst="rect">
            <a:avLst/>
          </a:prstGeom>
          <a:noFill/>
        </p:spPr>
        <p:txBody>
          <a:bodyPr wrap="none" rtlCol="0">
            <a:spAutoFit/>
          </a:bodyPr>
          <a:lstStyle/>
          <a:p>
            <a:r>
              <a:rPr lang="en-US" altLang="zh-CN" dirty="0"/>
              <a:t>1</a:t>
            </a:r>
            <a:endParaRPr lang="zh-CN" altLang="en-US" dirty="0"/>
          </a:p>
        </p:txBody>
      </p:sp>
      <p:sp>
        <p:nvSpPr>
          <p:cNvPr id="19" name="文本框 18"/>
          <p:cNvSpPr txBox="1"/>
          <p:nvPr/>
        </p:nvSpPr>
        <p:spPr>
          <a:xfrm>
            <a:off x="1231549" y="3158568"/>
            <a:ext cx="301686" cy="369332"/>
          </a:xfrm>
          <a:prstGeom prst="rect">
            <a:avLst/>
          </a:prstGeom>
          <a:noFill/>
        </p:spPr>
        <p:txBody>
          <a:bodyPr wrap="none" rtlCol="0">
            <a:spAutoFit/>
          </a:bodyPr>
          <a:lstStyle/>
          <a:p>
            <a:r>
              <a:rPr lang="en-US" altLang="zh-CN" dirty="0"/>
              <a:t>1</a:t>
            </a:r>
            <a:endParaRPr lang="zh-CN" altLang="en-US" dirty="0"/>
          </a:p>
        </p:txBody>
      </p:sp>
      <p:sp>
        <p:nvSpPr>
          <p:cNvPr id="20" name="文本框 19"/>
          <p:cNvSpPr txBox="1"/>
          <p:nvPr/>
        </p:nvSpPr>
        <p:spPr>
          <a:xfrm>
            <a:off x="1769729" y="2612410"/>
            <a:ext cx="301686" cy="369332"/>
          </a:xfrm>
          <a:prstGeom prst="rect">
            <a:avLst/>
          </a:prstGeom>
          <a:noFill/>
        </p:spPr>
        <p:txBody>
          <a:bodyPr wrap="none" rtlCol="0">
            <a:spAutoFit/>
          </a:bodyPr>
          <a:lstStyle/>
          <a:p>
            <a:r>
              <a:rPr lang="en-US" altLang="zh-CN" dirty="0"/>
              <a:t>1</a:t>
            </a:r>
            <a:endParaRPr lang="zh-CN" altLang="en-US" dirty="0"/>
          </a:p>
        </p:txBody>
      </p:sp>
      <p:sp>
        <p:nvSpPr>
          <p:cNvPr id="21" name="文本框 20"/>
          <p:cNvSpPr txBox="1"/>
          <p:nvPr/>
        </p:nvSpPr>
        <p:spPr>
          <a:xfrm>
            <a:off x="2534116" y="2106751"/>
            <a:ext cx="301686" cy="369332"/>
          </a:xfrm>
          <a:prstGeom prst="rect">
            <a:avLst/>
          </a:prstGeom>
          <a:noFill/>
        </p:spPr>
        <p:txBody>
          <a:bodyPr wrap="none" rtlCol="0">
            <a:spAutoFit/>
          </a:bodyPr>
          <a:lstStyle/>
          <a:p>
            <a:r>
              <a:rPr lang="en-US" altLang="zh-CN" dirty="0"/>
              <a:t>1</a:t>
            </a:r>
            <a:endParaRPr lang="zh-CN" altLang="en-US" dirty="0"/>
          </a:p>
        </p:txBody>
      </p:sp>
      <p:sp>
        <p:nvSpPr>
          <p:cNvPr id="22" name="文本框 21"/>
          <p:cNvSpPr txBox="1"/>
          <p:nvPr/>
        </p:nvSpPr>
        <p:spPr>
          <a:xfrm>
            <a:off x="2573926" y="3245706"/>
            <a:ext cx="301686" cy="369332"/>
          </a:xfrm>
          <a:prstGeom prst="rect">
            <a:avLst/>
          </a:prstGeom>
          <a:noFill/>
        </p:spPr>
        <p:txBody>
          <a:bodyPr wrap="none" rtlCol="0">
            <a:spAutoFit/>
          </a:bodyPr>
          <a:lstStyle/>
          <a:p>
            <a:r>
              <a:rPr lang="en-US" altLang="zh-CN" dirty="0"/>
              <a:t>1</a:t>
            </a:r>
            <a:endParaRPr lang="zh-CN" altLang="en-US" dirty="0"/>
          </a:p>
        </p:txBody>
      </p:sp>
      <p:sp>
        <p:nvSpPr>
          <p:cNvPr id="25" name="椭圆 24"/>
          <p:cNvSpPr/>
          <p:nvPr/>
        </p:nvSpPr>
        <p:spPr>
          <a:xfrm>
            <a:off x="4291641" y="2687609"/>
            <a:ext cx="432048" cy="369332"/>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6" name="椭圆 25"/>
          <p:cNvSpPr/>
          <p:nvPr/>
        </p:nvSpPr>
        <p:spPr>
          <a:xfrm>
            <a:off x="5371761" y="2039083"/>
            <a:ext cx="432048" cy="369332"/>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27" name="椭圆 26"/>
          <p:cNvSpPr/>
          <p:nvPr/>
        </p:nvSpPr>
        <p:spPr>
          <a:xfrm>
            <a:off x="5392673" y="3296139"/>
            <a:ext cx="432048" cy="369332"/>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28" name="椭圆 27"/>
          <p:cNvSpPr/>
          <p:nvPr/>
        </p:nvSpPr>
        <p:spPr>
          <a:xfrm>
            <a:off x="6523889" y="2687609"/>
            <a:ext cx="432048" cy="369332"/>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cxnSp>
        <p:nvCxnSpPr>
          <p:cNvPr id="29" name="直接箭头连接符 28"/>
          <p:cNvCxnSpPr>
            <a:stCxn id="25" idx="7"/>
            <a:endCxn id="26" idx="2"/>
          </p:cNvCxnSpPr>
          <p:nvPr/>
        </p:nvCxnSpPr>
        <p:spPr>
          <a:xfrm flipV="1">
            <a:off x="4660417" y="2223749"/>
            <a:ext cx="711344" cy="5179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6" idx="6"/>
            <a:endCxn id="28" idx="1"/>
          </p:cNvCxnSpPr>
          <p:nvPr/>
        </p:nvCxnSpPr>
        <p:spPr>
          <a:xfrm>
            <a:off x="5803809" y="2223749"/>
            <a:ext cx="783352" cy="5179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5" idx="5"/>
            <a:endCxn id="27" idx="2"/>
          </p:cNvCxnSpPr>
          <p:nvPr/>
        </p:nvCxnSpPr>
        <p:spPr>
          <a:xfrm>
            <a:off x="4660417" y="3002854"/>
            <a:ext cx="732256" cy="477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7" idx="6"/>
            <a:endCxn id="28" idx="3"/>
          </p:cNvCxnSpPr>
          <p:nvPr/>
        </p:nvCxnSpPr>
        <p:spPr>
          <a:xfrm flipV="1">
            <a:off x="5824721" y="3002854"/>
            <a:ext cx="762440" cy="477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6" idx="4"/>
            <a:endCxn id="27" idx="0"/>
          </p:cNvCxnSpPr>
          <p:nvPr/>
        </p:nvCxnSpPr>
        <p:spPr>
          <a:xfrm>
            <a:off x="5587785" y="2408415"/>
            <a:ext cx="20912" cy="887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4818254" y="2134303"/>
            <a:ext cx="301686" cy="369332"/>
          </a:xfrm>
          <a:prstGeom prst="rect">
            <a:avLst/>
          </a:prstGeom>
          <a:noFill/>
        </p:spPr>
        <p:txBody>
          <a:bodyPr wrap="none" rtlCol="0">
            <a:spAutoFit/>
          </a:bodyPr>
          <a:lstStyle/>
          <a:p>
            <a:r>
              <a:rPr lang="en-US" altLang="zh-CN" dirty="0"/>
              <a:t>1</a:t>
            </a:r>
            <a:endParaRPr lang="zh-CN" altLang="en-US" dirty="0"/>
          </a:p>
        </p:txBody>
      </p:sp>
      <p:sp>
        <p:nvSpPr>
          <p:cNvPr id="35" name="文本框 34"/>
          <p:cNvSpPr txBox="1"/>
          <p:nvPr/>
        </p:nvSpPr>
        <p:spPr>
          <a:xfrm>
            <a:off x="4782447" y="3156210"/>
            <a:ext cx="301686" cy="369332"/>
          </a:xfrm>
          <a:prstGeom prst="rect">
            <a:avLst/>
          </a:prstGeom>
          <a:noFill/>
        </p:spPr>
        <p:txBody>
          <a:bodyPr wrap="none" rtlCol="0">
            <a:spAutoFit/>
          </a:bodyPr>
          <a:lstStyle/>
          <a:p>
            <a:r>
              <a:rPr lang="en-US" altLang="zh-CN" dirty="0"/>
              <a:t>1</a:t>
            </a:r>
            <a:endParaRPr lang="zh-CN" altLang="en-US" dirty="0"/>
          </a:p>
        </p:txBody>
      </p:sp>
      <p:sp>
        <p:nvSpPr>
          <p:cNvPr id="36" name="文本框 35"/>
          <p:cNvSpPr txBox="1"/>
          <p:nvPr/>
        </p:nvSpPr>
        <p:spPr>
          <a:xfrm>
            <a:off x="5320627" y="2610052"/>
            <a:ext cx="301686" cy="369332"/>
          </a:xfrm>
          <a:prstGeom prst="rect">
            <a:avLst/>
          </a:prstGeom>
          <a:noFill/>
        </p:spPr>
        <p:txBody>
          <a:bodyPr wrap="none" rtlCol="0">
            <a:spAutoFit/>
          </a:bodyPr>
          <a:lstStyle/>
          <a:p>
            <a:r>
              <a:rPr lang="en-US" altLang="zh-CN" dirty="0"/>
              <a:t>1</a:t>
            </a:r>
            <a:endParaRPr lang="zh-CN" altLang="en-US" dirty="0"/>
          </a:p>
        </p:txBody>
      </p:sp>
      <p:sp>
        <p:nvSpPr>
          <p:cNvPr id="37" name="文本框 36"/>
          <p:cNvSpPr txBox="1"/>
          <p:nvPr/>
        </p:nvSpPr>
        <p:spPr>
          <a:xfrm>
            <a:off x="6085014" y="2104393"/>
            <a:ext cx="301686" cy="369332"/>
          </a:xfrm>
          <a:prstGeom prst="rect">
            <a:avLst/>
          </a:prstGeom>
          <a:noFill/>
        </p:spPr>
        <p:txBody>
          <a:bodyPr wrap="none" rtlCol="0">
            <a:spAutoFit/>
          </a:bodyPr>
          <a:lstStyle/>
          <a:p>
            <a:r>
              <a:rPr lang="en-US" altLang="zh-CN" dirty="0"/>
              <a:t>1</a:t>
            </a:r>
            <a:endParaRPr lang="zh-CN" altLang="en-US" dirty="0"/>
          </a:p>
        </p:txBody>
      </p:sp>
      <p:sp>
        <p:nvSpPr>
          <p:cNvPr id="38" name="文本框 37"/>
          <p:cNvSpPr txBox="1"/>
          <p:nvPr/>
        </p:nvSpPr>
        <p:spPr>
          <a:xfrm>
            <a:off x="6124824" y="3243348"/>
            <a:ext cx="301686" cy="369332"/>
          </a:xfrm>
          <a:prstGeom prst="rect">
            <a:avLst/>
          </a:prstGeom>
          <a:noFill/>
        </p:spPr>
        <p:txBody>
          <a:bodyPr wrap="none" rtlCol="0">
            <a:spAutoFit/>
          </a:bodyPr>
          <a:lstStyle/>
          <a:p>
            <a:r>
              <a:rPr lang="en-US" altLang="zh-CN" dirty="0"/>
              <a:t>1</a:t>
            </a:r>
            <a:endParaRPr lang="zh-CN" altLang="en-US" dirty="0"/>
          </a:p>
        </p:txBody>
      </p:sp>
      <p:sp>
        <p:nvSpPr>
          <p:cNvPr id="39" name="椭圆 38"/>
          <p:cNvSpPr/>
          <p:nvPr/>
        </p:nvSpPr>
        <p:spPr>
          <a:xfrm>
            <a:off x="7970958" y="2680675"/>
            <a:ext cx="432048" cy="369332"/>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40" name="椭圆 39"/>
          <p:cNvSpPr/>
          <p:nvPr/>
        </p:nvSpPr>
        <p:spPr>
          <a:xfrm>
            <a:off x="9051078" y="2032149"/>
            <a:ext cx="432048" cy="369332"/>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1" name="椭圆 40"/>
          <p:cNvSpPr/>
          <p:nvPr/>
        </p:nvSpPr>
        <p:spPr>
          <a:xfrm>
            <a:off x="9051078" y="3328747"/>
            <a:ext cx="432048" cy="369332"/>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42" name="椭圆 41"/>
          <p:cNvSpPr/>
          <p:nvPr/>
        </p:nvSpPr>
        <p:spPr>
          <a:xfrm>
            <a:off x="10203206" y="2680675"/>
            <a:ext cx="432048" cy="369332"/>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cxnSp>
        <p:nvCxnSpPr>
          <p:cNvPr id="43" name="直接箭头连接符 42"/>
          <p:cNvCxnSpPr>
            <a:stCxn id="39" idx="7"/>
            <a:endCxn id="40" idx="2"/>
          </p:cNvCxnSpPr>
          <p:nvPr/>
        </p:nvCxnSpPr>
        <p:spPr>
          <a:xfrm flipV="1">
            <a:off x="8339734" y="2216815"/>
            <a:ext cx="711344" cy="517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40" idx="6"/>
            <a:endCxn id="42" idx="1"/>
          </p:cNvCxnSpPr>
          <p:nvPr/>
        </p:nvCxnSpPr>
        <p:spPr>
          <a:xfrm>
            <a:off x="9483126" y="2216815"/>
            <a:ext cx="783352" cy="517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39" idx="5"/>
            <a:endCxn id="41" idx="2"/>
          </p:cNvCxnSpPr>
          <p:nvPr/>
        </p:nvCxnSpPr>
        <p:spPr>
          <a:xfrm>
            <a:off x="8339734" y="2995920"/>
            <a:ext cx="711344" cy="517493"/>
          </a:xfrm>
          <a:prstGeom prst="straightConnector1">
            <a:avLst/>
          </a:prstGeom>
          <a:ln>
            <a:solidFill>
              <a:srgbClr val="26A244"/>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41" idx="6"/>
            <a:endCxn id="42" idx="3"/>
          </p:cNvCxnSpPr>
          <p:nvPr/>
        </p:nvCxnSpPr>
        <p:spPr>
          <a:xfrm flipV="1">
            <a:off x="9483126" y="2995920"/>
            <a:ext cx="783352" cy="517493"/>
          </a:xfrm>
          <a:prstGeom prst="straightConnector1">
            <a:avLst/>
          </a:prstGeom>
          <a:ln>
            <a:solidFill>
              <a:srgbClr val="26A24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40" idx="4"/>
            <a:endCxn id="41" idx="0"/>
          </p:cNvCxnSpPr>
          <p:nvPr/>
        </p:nvCxnSpPr>
        <p:spPr>
          <a:xfrm>
            <a:off x="9267102" y="2401481"/>
            <a:ext cx="0" cy="927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8497571" y="2127369"/>
            <a:ext cx="301686" cy="369332"/>
          </a:xfrm>
          <a:prstGeom prst="rect">
            <a:avLst/>
          </a:prstGeom>
          <a:noFill/>
        </p:spPr>
        <p:txBody>
          <a:bodyPr wrap="none" rtlCol="0">
            <a:spAutoFit/>
          </a:bodyPr>
          <a:lstStyle/>
          <a:p>
            <a:r>
              <a:rPr lang="en-US" altLang="zh-CN" dirty="0"/>
              <a:t>1</a:t>
            </a:r>
            <a:endParaRPr lang="zh-CN" altLang="en-US" dirty="0"/>
          </a:p>
        </p:txBody>
      </p:sp>
      <p:sp>
        <p:nvSpPr>
          <p:cNvPr id="49" name="文本框 48"/>
          <p:cNvSpPr txBox="1"/>
          <p:nvPr/>
        </p:nvSpPr>
        <p:spPr>
          <a:xfrm>
            <a:off x="8461764" y="3149276"/>
            <a:ext cx="301686" cy="369332"/>
          </a:xfrm>
          <a:prstGeom prst="rect">
            <a:avLst/>
          </a:prstGeom>
          <a:noFill/>
        </p:spPr>
        <p:txBody>
          <a:bodyPr wrap="none" rtlCol="0">
            <a:spAutoFit/>
          </a:bodyPr>
          <a:lstStyle/>
          <a:p>
            <a:r>
              <a:rPr lang="en-US" altLang="zh-CN" dirty="0"/>
              <a:t>1</a:t>
            </a:r>
            <a:endParaRPr lang="zh-CN" altLang="en-US" dirty="0"/>
          </a:p>
        </p:txBody>
      </p:sp>
      <p:sp>
        <p:nvSpPr>
          <p:cNvPr id="50" name="文本框 49"/>
          <p:cNvSpPr txBox="1"/>
          <p:nvPr/>
        </p:nvSpPr>
        <p:spPr>
          <a:xfrm>
            <a:off x="8999944" y="2603118"/>
            <a:ext cx="301686" cy="369332"/>
          </a:xfrm>
          <a:prstGeom prst="rect">
            <a:avLst/>
          </a:prstGeom>
          <a:noFill/>
        </p:spPr>
        <p:txBody>
          <a:bodyPr wrap="none" rtlCol="0">
            <a:spAutoFit/>
          </a:bodyPr>
          <a:lstStyle/>
          <a:p>
            <a:r>
              <a:rPr lang="en-US" altLang="zh-CN" dirty="0"/>
              <a:t>1</a:t>
            </a:r>
            <a:endParaRPr lang="zh-CN" altLang="en-US" dirty="0"/>
          </a:p>
        </p:txBody>
      </p:sp>
      <p:sp>
        <p:nvSpPr>
          <p:cNvPr id="51" name="文本框 50"/>
          <p:cNvSpPr txBox="1"/>
          <p:nvPr/>
        </p:nvSpPr>
        <p:spPr>
          <a:xfrm>
            <a:off x="9764331" y="2097459"/>
            <a:ext cx="301686" cy="369332"/>
          </a:xfrm>
          <a:prstGeom prst="rect">
            <a:avLst/>
          </a:prstGeom>
          <a:noFill/>
        </p:spPr>
        <p:txBody>
          <a:bodyPr wrap="none" rtlCol="0">
            <a:spAutoFit/>
          </a:bodyPr>
          <a:lstStyle/>
          <a:p>
            <a:r>
              <a:rPr lang="en-US" altLang="zh-CN" dirty="0"/>
              <a:t>1</a:t>
            </a:r>
            <a:endParaRPr lang="zh-CN" altLang="en-US" dirty="0"/>
          </a:p>
        </p:txBody>
      </p:sp>
      <p:sp>
        <p:nvSpPr>
          <p:cNvPr id="52" name="文本框 51"/>
          <p:cNvSpPr txBox="1"/>
          <p:nvPr/>
        </p:nvSpPr>
        <p:spPr>
          <a:xfrm>
            <a:off x="9804141" y="3236414"/>
            <a:ext cx="301686" cy="369332"/>
          </a:xfrm>
          <a:prstGeom prst="rect">
            <a:avLst/>
          </a:prstGeom>
          <a:noFill/>
        </p:spPr>
        <p:txBody>
          <a:bodyPr wrap="none" rtlCol="0">
            <a:spAutoFit/>
          </a:bodyPr>
          <a:lstStyle/>
          <a:p>
            <a:r>
              <a:rPr lang="en-US" altLang="zh-CN" dirty="0"/>
              <a:t>1</a:t>
            </a:r>
            <a:endParaRPr lang="zh-CN" altLang="en-US" dirty="0"/>
          </a:p>
        </p:txBody>
      </p:sp>
      <p:sp>
        <p:nvSpPr>
          <p:cNvPr id="56" name="文本框 55"/>
          <p:cNvSpPr txBox="1"/>
          <p:nvPr/>
        </p:nvSpPr>
        <p:spPr>
          <a:xfrm>
            <a:off x="3677092" y="2649363"/>
            <a:ext cx="338554" cy="461665"/>
          </a:xfrm>
          <a:prstGeom prst="rect">
            <a:avLst/>
          </a:prstGeom>
          <a:noFill/>
        </p:spPr>
        <p:txBody>
          <a:bodyPr wrap="none" rtlCol="0">
            <a:spAutoFit/>
          </a:bodyPr>
          <a:lstStyle/>
          <a:p>
            <a:r>
              <a:rPr lang="en-US" altLang="zh-CN" sz="2400" dirty="0"/>
              <a:t>=</a:t>
            </a:r>
            <a:endParaRPr lang="zh-CN" altLang="en-US" sz="2400" dirty="0"/>
          </a:p>
        </p:txBody>
      </p:sp>
      <p:sp>
        <p:nvSpPr>
          <p:cNvPr id="58" name="文本框 57"/>
          <p:cNvSpPr txBox="1"/>
          <p:nvPr/>
        </p:nvSpPr>
        <p:spPr>
          <a:xfrm flipH="1">
            <a:off x="7345707" y="2611192"/>
            <a:ext cx="370012" cy="461665"/>
          </a:xfrm>
          <a:prstGeom prst="rect">
            <a:avLst/>
          </a:prstGeom>
          <a:noFill/>
        </p:spPr>
        <p:txBody>
          <a:bodyPr wrap="square" rtlCol="0">
            <a:spAutoFit/>
          </a:bodyPr>
          <a:lstStyle/>
          <a:p>
            <a:r>
              <a:rPr lang="en-US" altLang="zh-CN" sz="2400" dirty="0"/>
              <a:t>+</a:t>
            </a:r>
            <a:endParaRPr lang="zh-CN" altLang="en-US" sz="2400" dirty="0"/>
          </a:p>
        </p:txBody>
      </p:sp>
      <p:sp>
        <p:nvSpPr>
          <p:cNvPr id="59" name="文本框 58"/>
          <p:cNvSpPr txBox="1"/>
          <p:nvPr/>
        </p:nvSpPr>
        <p:spPr>
          <a:xfrm>
            <a:off x="809075" y="4169792"/>
            <a:ext cx="6427694" cy="369332"/>
          </a:xfrm>
          <a:prstGeom prst="rect">
            <a:avLst/>
          </a:prstGeom>
          <a:noFill/>
        </p:spPr>
        <p:txBody>
          <a:bodyPr wrap="square">
            <a:spAutoFit/>
          </a:bodyPr>
          <a:lstStyle/>
          <a:p>
            <a:r>
              <a:rPr lang="zh-CN" altLang="en-US" dirty="0"/>
              <a:t>伪代码：</a:t>
            </a:r>
            <a:endParaRPr lang="zh-CN" altLang="en-US" dirty="0"/>
          </a:p>
        </p:txBody>
      </p:sp>
      <p:pic>
        <p:nvPicPr>
          <p:cNvPr id="60" name="图片 59"/>
          <p:cNvPicPr>
            <a:picLocks noChangeAspect="1"/>
          </p:cNvPicPr>
          <p:nvPr/>
        </p:nvPicPr>
        <p:blipFill>
          <a:blip r:embed="rId1"/>
          <a:stretch>
            <a:fillRect/>
          </a:stretch>
        </p:blipFill>
        <p:spPr>
          <a:xfrm>
            <a:off x="1914460" y="4192389"/>
            <a:ext cx="8642794" cy="299100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1000">
        <p:blinds dir="vert"/>
      </p:transition>
    </mc:Choice>
    <mc:Fallback>
      <p:transition spd="slow" advTm="1000">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52711" y="375965"/>
            <a:ext cx="11317522" cy="369332"/>
          </a:xfrm>
          <a:prstGeom prst="rect">
            <a:avLst/>
          </a:prstGeom>
          <a:noFill/>
        </p:spPr>
        <p:txBody>
          <a:bodyPr wrap="none" rtlCol="0">
            <a:spAutoFit/>
          </a:bodyPr>
          <a:lstStyle/>
          <a:p>
            <a:r>
              <a:rPr lang="en-US" altLang="zh-CN" dirty="0"/>
              <a:t>EK</a:t>
            </a:r>
            <a:r>
              <a:rPr lang="zh-CN" altLang="en-US" dirty="0"/>
              <a:t>方法时间复杂度</a:t>
            </a:r>
            <a:r>
              <a:rPr lang="en-US" altLang="zh-CN" dirty="0"/>
              <a:t>: O(VE²)</a:t>
            </a:r>
            <a:r>
              <a:rPr lang="zh-CN" altLang="en-US" dirty="0"/>
              <a:t>，其中</a:t>
            </a:r>
            <a:r>
              <a:rPr lang="en-US" altLang="zh-CN" dirty="0"/>
              <a:t>V</a:t>
            </a:r>
            <a:r>
              <a:rPr lang="zh-CN" altLang="en-US" dirty="0"/>
              <a:t>为点数，</a:t>
            </a:r>
            <a:r>
              <a:rPr lang="en-US" altLang="zh-CN" dirty="0"/>
              <a:t>E</a:t>
            </a:r>
            <a:r>
              <a:rPr lang="zh-CN" altLang="en-US" dirty="0"/>
              <a:t>为边数。但实际情况中，</a:t>
            </a:r>
            <a:r>
              <a:rPr lang="en-US" altLang="zh-CN" dirty="0"/>
              <a:t>EK</a:t>
            </a:r>
            <a:r>
              <a:rPr lang="zh-CN" altLang="en-US" dirty="0"/>
              <a:t>算法的复杂度远低于理论上的复杂度。</a:t>
            </a:r>
            <a:endParaRPr lang="zh-CN" altLang="en-US" dirty="0"/>
          </a:p>
        </p:txBody>
      </p:sp>
      <p:graphicFrame>
        <p:nvGraphicFramePr>
          <p:cNvPr id="8" name="表格 7"/>
          <p:cNvGraphicFramePr>
            <a:graphicFrameLocks noGrp="1"/>
          </p:cNvGraphicFramePr>
          <p:nvPr/>
        </p:nvGraphicFramePr>
        <p:xfrm>
          <a:off x="452711" y="1960141"/>
          <a:ext cx="3960440" cy="2448270"/>
        </p:xfrm>
        <a:graphic>
          <a:graphicData uri="http://schemas.openxmlformats.org/drawingml/2006/table">
            <a:tbl>
              <a:tblPr firstRow="1" bandRow="1">
                <a:tableStyleId>{5C22544A-7EE6-4342-B048-85BDC9FD1C3A}</a:tableStyleId>
              </a:tblPr>
              <a:tblGrid>
                <a:gridCol w="936104"/>
                <a:gridCol w="1424928"/>
                <a:gridCol w="1599408"/>
              </a:tblGrid>
              <a:tr h="408045">
                <a:tc>
                  <a:txBody>
                    <a:bodyPr/>
                    <a:lstStyle/>
                    <a:p>
                      <a:r>
                        <a:rPr lang="en-US" altLang="zh-CN" dirty="0"/>
                        <a:t>b</a:t>
                      </a:r>
                      <a:endParaRPr lang="zh-CN" altLang="en-US" dirty="0"/>
                    </a:p>
                  </a:txBody>
                  <a:tcPr/>
                </a:tc>
                <a:tc>
                  <a:txBody>
                    <a:bodyPr/>
                    <a:lstStyle/>
                    <a:p>
                      <a:r>
                        <a:rPr lang="zh-CN" altLang="en-US" dirty="0"/>
                        <a:t>最大流</a:t>
                      </a:r>
                      <a:endParaRPr lang="zh-CN" altLang="en-US" dirty="0"/>
                    </a:p>
                  </a:txBody>
                  <a:tcPr/>
                </a:tc>
                <a:tc>
                  <a:txBody>
                    <a:bodyPr/>
                    <a:lstStyle/>
                    <a:p>
                      <a:r>
                        <a:rPr lang="zh-CN" altLang="en-US" dirty="0"/>
                        <a:t>运行时间</a:t>
                      </a:r>
                      <a:r>
                        <a:rPr lang="en-US" altLang="zh-CN" dirty="0"/>
                        <a:t>/</a:t>
                      </a:r>
                      <a:r>
                        <a:rPr lang="en-US" altLang="zh-CN" dirty="0" err="1"/>
                        <a:t>ms</a:t>
                      </a:r>
                      <a:endParaRPr lang="zh-CN" altLang="en-US" dirty="0"/>
                    </a:p>
                  </a:txBody>
                  <a:tcPr/>
                </a:tc>
              </a:tr>
              <a:tr h="408045">
                <a:tc>
                  <a:txBody>
                    <a:bodyPr/>
                    <a:lstStyle/>
                    <a:p>
                      <a:r>
                        <a:rPr lang="en-US" altLang="zh-CN" dirty="0"/>
                        <a:t>5</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425.661</a:t>
                      </a:r>
                      <a:endParaRPr lang="zh-CN" altLang="en-US" dirty="0"/>
                    </a:p>
                  </a:txBody>
                  <a:tcPr/>
                </a:tc>
              </a:tr>
              <a:tr h="408045">
                <a:tc>
                  <a:txBody>
                    <a:bodyPr/>
                    <a:lstStyle/>
                    <a:p>
                      <a:r>
                        <a:rPr lang="en-US" altLang="zh-CN" dirty="0"/>
                        <a:t>10</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841.904</a:t>
                      </a:r>
                      <a:endParaRPr lang="zh-CN" altLang="en-US" dirty="0"/>
                    </a:p>
                  </a:txBody>
                  <a:tcPr/>
                </a:tc>
              </a:tr>
              <a:tr h="408045">
                <a:tc>
                  <a:txBody>
                    <a:bodyPr/>
                    <a:lstStyle/>
                    <a:p>
                      <a:r>
                        <a:rPr lang="en-US" altLang="zh-CN" dirty="0"/>
                        <a:t>15</a:t>
                      </a:r>
                      <a:endParaRPr lang="zh-CN" altLang="en-US" dirty="0"/>
                    </a:p>
                  </a:txBody>
                  <a:tcPr/>
                </a:tc>
                <a:tc>
                  <a:txBody>
                    <a:bodyPr/>
                    <a:lstStyle/>
                    <a:p>
                      <a:r>
                        <a:rPr lang="en-US" altLang="zh-CN" dirty="0"/>
                        <a:t>3000</a:t>
                      </a:r>
                      <a:endParaRPr lang="zh-CN" altLang="en-US" dirty="0"/>
                    </a:p>
                  </a:txBody>
                  <a:tcPr/>
                </a:tc>
                <a:tc>
                  <a:txBody>
                    <a:bodyPr/>
                    <a:lstStyle/>
                    <a:p>
                      <a:r>
                        <a:rPr lang="en-US" altLang="zh-CN" dirty="0"/>
                        <a:t>1319.51</a:t>
                      </a:r>
                      <a:endParaRPr lang="zh-CN" altLang="en-US" dirty="0"/>
                    </a:p>
                  </a:txBody>
                  <a:tcPr/>
                </a:tc>
              </a:tr>
              <a:tr h="408045">
                <a:tc>
                  <a:txBody>
                    <a:bodyPr/>
                    <a:lstStyle/>
                    <a:p>
                      <a:r>
                        <a:rPr lang="en-US" altLang="zh-CN" dirty="0"/>
                        <a:t>20</a:t>
                      </a:r>
                      <a:endParaRPr lang="zh-CN" altLang="en-US" dirty="0"/>
                    </a:p>
                  </a:txBody>
                  <a:tcPr/>
                </a:tc>
                <a:tc>
                  <a:txBody>
                    <a:bodyPr/>
                    <a:lstStyle/>
                    <a:p>
                      <a:r>
                        <a:rPr lang="en-US" altLang="zh-CN" dirty="0"/>
                        <a:t>4000</a:t>
                      </a:r>
                      <a:endParaRPr lang="zh-CN" altLang="en-US" dirty="0"/>
                    </a:p>
                  </a:txBody>
                  <a:tcPr/>
                </a:tc>
                <a:tc>
                  <a:txBody>
                    <a:bodyPr/>
                    <a:lstStyle/>
                    <a:p>
                      <a:r>
                        <a:rPr lang="en-US" altLang="zh-CN" dirty="0"/>
                        <a:t>1726.21</a:t>
                      </a:r>
                      <a:endParaRPr lang="zh-CN" altLang="en-US" dirty="0"/>
                    </a:p>
                  </a:txBody>
                  <a:tcPr/>
                </a:tc>
              </a:tr>
              <a:tr h="408045">
                <a:tc>
                  <a:txBody>
                    <a:bodyPr/>
                    <a:lstStyle/>
                    <a:p>
                      <a:r>
                        <a:rPr lang="en-US" altLang="zh-CN" dirty="0"/>
                        <a:t>25</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2139.51</a:t>
                      </a:r>
                      <a:endParaRPr lang="zh-CN" altLang="en-US" dirty="0"/>
                    </a:p>
                  </a:txBody>
                  <a:tcPr/>
                </a:tc>
              </a:tr>
            </a:tbl>
          </a:graphicData>
        </a:graphic>
      </p:graphicFrame>
      <p:sp>
        <p:nvSpPr>
          <p:cNvPr id="10" name="文本框 9"/>
          <p:cNvSpPr txBox="1"/>
          <p:nvPr/>
        </p:nvSpPr>
        <p:spPr>
          <a:xfrm>
            <a:off x="380703" y="1312069"/>
            <a:ext cx="6427694" cy="369332"/>
          </a:xfrm>
          <a:prstGeom prst="rect">
            <a:avLst/>
          </a:prstGeom>
          <a:noFill/>
        </p:spPr>
        <p:txBody>
          <a:bodyPr wrap="square">
            <a:spAutoFit/>
          </a:bodyPr>
          <a:lstStyle/>
          <a:p>
            <a:r>
              <a:rPr lang="zh-CN" altLang="en-US" dirty="0"/>
              <a:t>固定</a:t>
            </a:r>
            <a:r>
              <a:rPr lang="en-US" altLang="zh-CN" dirty="0"/>
              <a:t>m=400,n=200,a=20</a:t>
            </a:r>
            <a:r>
              <a:rPr lang="zh-CN" altLang="en-US" dirty="0"/>
              <a:t>在</a:t>
            </a:r>
            <a:r>
              <a:rPr lang="en-US" altLang="zh-CN" dirty="0"/>
              <a:t>b</a:t>
            </a:r>
            <a:r>
              <a:rPr lang="zh-CN" altLang="en-US" dirty="0"/>
              <a:t>为不同值的情况下运行时间：</a:t>
            </a:r>
            <a:endParaRPr lang="zh-CN" altLang="en-US" dirty="0"/>
          </a:p>
        </p:txBody>
      </p:sp>
      <p:graphicFrame>
        <p:nvGraphicFramePr>
          <p:cNvPr id="13" name="图表 12"/>
          <p:cNvGraphicFramePr/>
          <p:nvPr/>
        </p:nvGraphicFramePr>
        <p:xfrm>
          <a:off x="5061223" y="1960141"/>
          <a:ext cx="5798418" cy="4225652"/>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spd="slow" p14:dur="1600" advTm="1000">
        <p:blinds dir="vert"/>
      </p:transition>
    </mc:Choice>
    <mc:Fallback>
      <p:transition spd="slow" advTm="1000">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9"/>
          <p:cNvSpPr/>
          <p:nvPr/>
        </p:nvSpPr>
        <p:spPr>
          <a:xfrm>
            <a:off x="1291264" y="221899"/>
            <a:ext cx="2127505" cy="707886"/>
          </a:xfrm>
          <a:prstGeom prst="rect">
            <a:avLst/>
          </a:prstGeom>
        </p:spPr>
        <p:txBody>
          <a:bodyPr wrap="none">
            <a:spAutoFit/>
          </a:bodyPr>
          <a:lstStyle/>
          <a:p>
            <a:r>
              <a:rPr lang="zh-CN" altLang="en-US" sz="2000" b="1" dirty="0">
                <a:solidFill>
                  <a:schemeClr val="tx1">
                    <a:lumMod val="65000"/>
                    <a:lumOff val="35000"/>
                  </a:schemeClr>
                </a:solidFill>
                <a:ea typeface="微软雅黑" panose="020B0503020204020204" pitchFamily="34" charset="-122"/>
              </a:rPr>
              <a:t>最大流算法</a:t>
            </a:r>
            <a:r>
              <a:rPr lang="en-US" altLang="zh-CN" sz="2000" b="1" dirty="0">
                <a:solidFill>
                  <a:schemeClr val="tx1">
                    <a:lumMod val="65000"/>
                    <a:lumOff val="35000"/>
                  </a:schemeClr>
                </a:solidFill>
                <a:ea typeface="微软雅黑" panose="020B0503020204020204" pitchFamily="34" charset="-122"/>
              </a:rPr>
              <a:t>: </a:t>
            </a:r>
            <a:r>
              <a:rPr lang="en-US" altLang="zh-CN" sz="2000" b="1" dirty="0" err="1">
                <a:solidFill>
                  <a:schemeClr val="tx1">
                    <a:lumMod val="65000"/>
                    <a:lumOff val="35000"/>
                  </a:schemeClr>
                </a:solidFill>
                <a:ea typeface="微软雅黑" panose="020B0503020204020204" pitchFamily="34" charset="-122"/>
              </a:rPr>
              <a:t>Dinic</a:t>
            </a:r>
            <a:endParaRPr lang="en-US" altLang="zh-CN" sz="2000" b="1" dirty="0"/>
          </a:p>
          <a:p>
            <a:endParaRPr lang="zh-CN" altLang="en-US" sz="2000" b="1" dirty="0">
              <a:solidFill>
                <a:schemeClr val="tx1">
                  <a:lumMod val="65000"/>
                  <a:lumOff val="35000"/>
                </a:schemeClr>
              </a:solidFill>
              <a:ea typeface="微软雅黑" panose="020B0503020204020204" pitchFamily="34" charset="-122"/>
            </a:endParaRPr>
          </a:p>
        </p:txBody>
      </p:sp>
      <p:sp>
        <p:nvSpPr>
          <p:cNvPr id="3" name="Oval 11"/>
          <p:cNvSpPr/>
          <p:nvPr/>
        </p:nvSpPr>
        <p:spPr>
          <a:xfrm>
            <a:off x="594876" y="175992"/>
            <a:ext cx="399850" cy="399850"/>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 name="Oval 11"/>
          <p:cNvSpPr/>
          <p:nvPr/>
        </p:nvSpPr>
        <p:spPr>
          <a:xfrm>
            <a:off x="740743" y="175992"/>
            <a:ext cx="399850" cy="399850"/>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 name="文本框 4"/>
          <p:cNvSpPr txBox="1"/>
          <p:nvPr/>
        </p:nvSpPr>
        <p:spPr>
          <a:xfrm>
            <a:off x="616632" y="808013"/>
            <a:ext cx="11625486" cy="646331"/>
          </a:xfrm>
          <a:prstGeom prst="rect">
            <a:avLst/>
          </a:prstGeom>
          <a:noFill/>
        </p:spPr>
        <p:txBody>
          <a:bodyPr wrap="square" rtlCol="0">
            <a:spAutoFit/>
          </a:bodyPr>
          <a:lstStyle/>
          <a:p>
            <a:r>
              <a:rPr lang="en-US" altLang="zh-CN" dirty="0" err="1"/>
              <a:t>Dinic</a:t>
            </a:r>
            <a:r>
              <a:rPr lang="en-US" altLang="zh-CN" dirty="0"/>
              <a:t> </a:t>
            </a:r>
            <a:r>
              <a:rPr lang="zh-CN" altLang="en-US" dirty="0"/>
              <a:t>算法 的过程是这样的：每次增广前，我们先用 </a:t>
            </a:r>
            <a:r>
              <a:rPr lang="en-US" altLang="zh-CN" dirty="0"/>
              <a:t>BFS </a:t>
            </a:r>
            <a:r>
              <a:rPr lang="zh-CN" altLang="en-US" dirty="0"/>
              <a:t>来将图分层。设源点的层数为</a:t>
            </a:r>
            <a:r>
              <a:rPr lang="en-US" altLang="zh-CN" dirty="0"/>
              <a:t>0</a:t>
            </a:r>
            <a:r>
              <a:rPr lang="zh-CN" altLang="en-US" dirty="0"/>
              <a:t>，那么一个点的层数便是它离源点的最近距离。然后</a:t>
            </a:r>
            <a:r>
              <a:rPr lang="en-US" altLang="zh-CN" dirty="0"/>
              <a:t>DFS</a:t>
            </a:r>
            <a:r>
              <a:rPr lang="zh-CN" altLang="en-US" dirty="0"/>
              <a:t>找比当前点层数多</a:t>
            </a:r>
            <a:r>
              <a:rPr lang="en-US" altLang="zh-CN" dirty="0"/>
              <a:t>1</a:t>
            </a:r>
            <a:r>
              <a:rPr lang="zh-CN" altLang="en-US" dirty="0"/>
              <a:t>的点并增广，确保我们找到的增广路是最短的。</a:t>
            </a:r>
            <a:endParaRPr lang="zh-CN" altLang="en-US" dirty="0"/>
          </a:p>
        </p:txBody>
      </p:sp>
      <p:sp>
        <p:nvSpPr>
          <p:cNvPr id="10" name="文本框 9"/>
          <p:cNvSpPr txBox="1"/>
          <p:nvPr/>
        </p:nvSpPr>
        <p:spPr>
          <a:xfrm>
            <a:off x="641413" y="1561959"/>
            <a:ext cx="11625485" cy="646331"/>
          </a:xfrm>
          <a:prstGeom prst="rect">
            <a:avLst/>
          </a:prstGeom>
          <a:noFill/>
        </p:spPr>
        <p:txBody>
          <a:bodyPr wrap="square">
            <a:spAutoFit/>
          </a:bodyPr>
          <a:lstStyle/>
          <a:p>
            <a:r>
              <a:rPr lang="zh-CN" altLang="en-US" dirty="0"/>
              <a:t>如下图，</a:t>
            </a:r>
            <a:r>
              <a:rPr lang="en-US" altLang="zh-CN" dirty="0"/>
              <a:t>1</a:t>
            </a:r>
            <a:r>
              <a:rPr lang="zh-CN" altLang="en-US" dirty="0"/>
              <a:t>、</a:t>
            </a:r>
            <a:r>
              <a:rPr lang="en-US" altLang="zh-CN" dirty="0"/>
              <a:t>2</a:t>
            </a:r>
            <a:r>
              <a:rPr lang="zh-CN" altLang="en-US" dirty="0"/>
              <a:t>、</a:t>
            </a:r>
            <a:r>
              <a:rPr lang="en-US" altLang="zh-CN" dirty="0"/>
              <a:t>3</a:t>
            </a:r>
            <a:r>
              <a:rPr lang="zh-CN" altLang="en-US" dirty="0"/>
              <a:t>三个点形成环，如果使用</a:t>
            </a:r>
            <a:r>
              <a:rPr lang="en-US" altLang="zh-CN" dirty="0"/>
              <a:t>FF</a:t>
            </a:r>
            <a:r>
              <a:rPr lang="zh-CN" altLang="en-US" dirty="0"/>
              <a:t>方法，那么就有可能会在这环上不断绕圈，而采用</a:t>
            </a:r>
            <a:r>
              <a:rPr lang="en-US" altLang="zh-CN" dirty="0"/>
              <a:t>BFS</a:t>
            </a:r>
            <a:r>
              <a:rPr lang="zh-CN" altLang="en-US" dirty="0"/>
              <a:t>分层，并严格按照层数多</a:t>
            </a:r>
            <a:r>
              <a:rPr lang="en-US" altLang="zh-CN" dirty="0"/>
              <a:t>1</a:t>
            </a:r>
            <a:r>
              <a:rPr lang="zh-CN" altLang="en-US" dirty="0"/>
              <a:t>的方式搜索路径，则会避免这种情况。</a:t>
            </a:r>
            <a:endParaRPr lang="zh-CN" altLang="en-US" dirty="0"/>
          </a:p>
        </p:txBody>
      </p:sp>
      <p:sp>
        <p:nvSpPr>
          <p:cNvPr id="11" name="流程图: 接点 10"/>
          <p:cNvSpPr/>
          <p:nvPr/>
        </p:nvSpPr>
        <p:spPr>
          <a:xfrm>
            <a:off x="2468935" y="4408413"/>
            <a:ext cx="576064" cy="504056"/>
          </a:xfrm>
          <a:prstGeom prst="flowChartConnector">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3" name="流程图: 接点 12"/>
          <p:cNvSpPr/>
          <p:nvPr/>
        </p:nvSpPr>
        <p:spPr>
          <a:xfrm>
            <a:off x="4557167" y="4408413"/>
            <a:ext cx="576064" cy="504056"/>
          </a:xfrm>
          <a:prstGeom prst="flowChartConnector">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4" name="流程图: 接点 13"/>
          <p:cNvSpPr/>
          <p:nvPr/>
        </p:nvSpPr>
        <p:spPr>
          <a:xfrm>
            <a:off x="3477047" y="3472309"/>
            <a:ext cx="576064" cy="504056"/>
          </a:xfrm>
          <a:prstGeom prst="flowChartConnector">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5" name="流程图: 决策 14"/>
          <p:cNvSpPr/>
          <p:nvPr/>
        </p:nvSpPr>
        <p:spPr>
          <a:xfrm>
            <a:off x="831730" y="4337274"/>
            <a:ext cx="682121" cy="646331"/>
          </a:xfrm>
          <a:prstGeom prst="flowChartDecision">
            <a:avLst/>
          </a:prstGeom>
          <a:solidFill>
            <a:srgbClr val="0070C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t>
            </a:r>
            <a:endParaRPr lang="zh-CN" altLang="en-US" dirty="0"/>
          </a:p>
        </p:txBody>
      </p:sp>
      <p:sp>
        <p:nvSpPr>
          <p:cNvPr id="16" name="流程图: 决策 15"/>
          <p:cNvSpPr/>
          <p:nvPr/>
        </p:nvSpPr>
        <p:spPr>
          <a:xfrm>
            <a:off x="6429375" y="4337274"/>
            <a:ext cx="682121" cy="646331"/>
          </a:xfrm>
          <a:prstGeom prst="flowChartDecision">
            <a:avLst/>
          </a:prstGeom>
          <a:solidFill>
            <a:srgbClr val="0070C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a:t>
            </a:r>
            <a:endParaRPr lang="zh-CN" altLang="en-US" dirty="0"/>
          </a:p>
        </p:txBody>
      </p:sp>
      <p:cxnSp>
        <p:nvCxnSpPr>
          <p:cNvPr id="18" name="直接箭头连接符 17"/>
          <p:cNvCxnSpPr>
            <a:stCxn id="11" idx="7"/>
            <a:endCxn id="14" idx="3"/>
          </p:cNvCxnSpPr>
          <p:nvPr/>
        </p:nvCxnSpPr>
        <p:spPr>
          <a:xfrm flipV="1">
            <a:off x="2960636" y="3902548"/>
            <a:ext cx="600774" cy="579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4" idx="5"/>
            <a:endCxn id="13" idx="1"/>
          </p:cNvCxnSpPr>
          <p:nvPr/>
        </p:nvCxnSpPr>
        <p:spPr>
          <a:xfrm>
            <a:off x="3968748" y="3902548"/>
            <a:ext cx="672782" cy="579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3" idx="2"/>
            <a:endCxn id="11" idx="6"/>
          </p:cNvCxnSpPr>
          <p:nvPr/>
        </p:nvCxnSpPr>
        <p:spPr>
          <a:xfrm flipH="1">
            <a:off x="3044999" y="4660441"/>
            <a:ext cx="15121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5" idx="3"/>
            <a:endCxn id="11" idx="2"/>
          </p:cNvCxnSpPr>
          <p:nvPr/>
        </p:nvCxnSpPr>
        <p:spPr>
          <a:xfrm>
            <a:off x="1513851" y="4660440"/>
            <a:ext cx="9550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3" idx="6"/>
            <a:endCxn id="16" idx="1"/>
          </p:cNvCxnSpPr>
          <p:nvPr/>
        </p:nvCxnSpPr>
        <p:spPr>
          <a:xfrm flipV="1">
            <a:off x="5133231" y="4660440"/>
            <a:ext cx="12961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007390" y="2858610"/>
            <a:ext cx="72008" cy="3672408"/>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直接连接符 30"/>
          <p:cNvCxnSpPr/>
          <p:nvPr/>
        </p:nvCxnSpPr>
        <p:spPr>
          <a:xfrm>
            <a:off x="3218841" y="2858610"/>
            <a:ext cx="72008" cy="3672408"/>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直接连接符 31"/>
          <p:cNvCxnSpPr/>
          <p:nvPr/>
        </p:nvCxnSpPr>
        <p:spPr>
          <a:xfrm>
            <a:off x="4328248" y="2858610"/>
            <a:ext cx="72008" cy="3672408"/>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直接连接符 32"/>
          <p:cNvCxnSpPr/>
          <p:nvPr/>
        </p:nvCxnSpPr>
        <p:spPr>
          <a:xfrm>
            <a:off x="5624392" y="2859872"/>
            <a:ext cx="72008" cy="3672408"/>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Tm="1000">
        <p:blinds dir="vert"/>
      </p:transition>
    </mc:Choice>
    <mc:Fallback>
      <p:transition spd="slow" advTm="1000">
        <p:blinds dir="vert"/>
      </p:transition>
    </mc:Fallback>
  </mc:AlternateContent>
</p:sld>
</file>

<file path=ppt/tags/tag1.xml><?xml version="1.0" encoding="utf-8"?>
<p:tagLst xmlns:p="http://schemas.openxmlformats.org/presentationml/2006/main">
  <p:tag name="KSO_WM_UNIT_TABLE_BEAUTIFY" val="smartTable{e4aaf1dd-956e-4e83-adcc-49ef69a6d733}"/>
</p:tagLst>
</file>

<file path=ppt/tags/tag2.xml><?xml version="1.0" encoding="utf-8"?>
<p:tagLst xmlns:p="http://schemas.openxmlformats.org/presentationml/2006/main">
  <p:tag name="ISPRING_PRESENTATION_TITLE" val="58d32ce6a0069"/>
  <p:tag name="COMMONDATA" val="eyJoZGlkIjoiNWI4MjA0ODNhMTkxNTA0ZmJlMDEyMGNmNTBmMzEyMjgifQ=="/>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3282</Words>
  <Application>WPS 演示</Application>
  <PresentationFormat>自定义</PresentationFormat>
  <Paragraphs>717</Paragraphs>
  <Slides>17</Slides>
  <Notes>4</Notes>
  <HiddenSlides>0</HiddenSlides>
  <MMClips>2</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宋体</vt:lpstr>
      <vt:lpstr>Wingdings</vt:lpstr>
      <vt:lpstr>Calibri</vt:lpstr>
      <vt:lpstr>Impact</vt:lpstr>
      <vt:lpstr>Times New Roman</vt:lpstr>
      <vt:lpstr>微软雅黑</vt:lpstr>
      <vt:lpstr>Bauhaus 93</vt:lpstr>
      <vt:lpstr>华文隶书</vt:lpstr>
      <vt:lpstr>黑体</vt:lpstr>
      <vt:lpstr>Arial Unicode MS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58d32ce6a0069</dc:title>
  <dc:creator/>
  <dc:description>一点素材；http://Dian1.taobao.com</dc:description>
  <cp:lastModifiedBy>Taki</cp:lastModifiedBy>
  <cp:revision>36</cp:revision>
  <dcterms:created xsi:type="dcterms:W3CDTF">2016-09-05T07:59:00Z</dcterms:created>
  <dcterms:modified xsi:type="dcterms:W3CDTF">2022-06-18T14:47:29Z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6A53C177A31F4C23B838FC26BD26CBAB</vt:lpwstr>
  </property>
  <property fmtid="{D5CDD505-2E9C-101B-9397-08002B2CF9AE}" pid="3" name="KSOProductBuildVer">
    <vt:lpwstr>2052-11.1.0.11744</vt:lpwstr>
  </property>
</Properties>
</file>