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sldIdLst>
    <p:sldId id="845" r:id="rId2"/>
    <p:sldId id="807" r:id="rId3"/>
    <p:sldId id="848" r:id="rId4"/>
    <p:sldId id="849" r:id="rId5"/>
    <p:sldId id="850" r:id="rId6"/>
    <p:sldId id="851" r:id="rId7"/>
    <p:sldId id="852" r:id="rId8"/>
    <p:sldId id="853" r:id="rId9"/>
    <p:sldId id="854" r:id="rId10"/>
    <p:sldId id="856" r:id="rId11"/>
    <p:sldId id="857" r:id="rId12"/>
    <p:sldId id="858" r:id="rId13"/>
    <p:sldId id="861" r:id="rId14"/>
    <p:sldId id="862" r:id="rId15"/>
    <p:sldId id="863" r:id="rId16"/>
    <p:sldId id="864" r:id="rId17"/>
    <p:sldId id="865" r:id="rId18"/>
    <p:sldId id="866" r:id="rId19"/>
    <p:sldId id="867" r:id="rId20"/>
    <p:sldId id="869" r:id="rId21"/>
    <p:sldId id="909" r:id="rId22"/>
    <p:sldId id="871" r:id="rId23"/>
    <p:sldId id="873" r:id="rId24"/>
    <p:sldId id="874" r:id="rId25"/>
    <p:sldId id="877" r:id="rId26"/>
    <p:sldId id="878" r:id="rId27"/>
    <p:sldId id="931" r:id="rId28"/>
    <p:sldId id="932" r:id="rId29"/>
    <p:sldId id="880" r:id="rId30"/>
    <p:sldId id="881" r:id="rId31"/>
    <p:sldId id="882" r:id="rId32"/>
    <p:sldId id="933" r:id="rId33"/>
    <p:sldId id="934" r:id="rId34"/>
    <p:sldId id="915" r:id="rId35"/>
    <p:sldId id="883" r:id="rId36"/>
    <p:sldId id="888" r:id="rId37"/>
    <p:sldId id="910" r:id="rId38"/>
    <p:sldId id="911" r:id="rId39"/>
    <p:sldId id="912" r:id="rId40"/>
    <p:sldId id="893" r:id="rId41"/>
    <p:sldId id="906" r:id="rId42"/>
    <p:sldId id="916" r:id="rId43"/>
    <p:sldId id="923" r:id="rId44"/>
    <p:sldId id="892" r:id="rId45"/>
    <p:sldId id="895" r:id="rId46"/>
    <p:sldId id="896" r:id="rId47"/>
    <p:sldId id="898" r:id="rId48"/>
    <p:sldId id="903" r:id="rId49"/>
    <p:sldId id="904" r:id="rId50"/>
    <p:sldId id="905" r:id="rId51"/>
    <p:sldId id="918" r:id="rId52"/>
    <p:sldId id="902" r:id="rId53"/>
    <p:sldId id="919" r:id="rId54"/>
    <p:sldId id="921" r:id="rId55"/>
    <p:sldId id="929" r:id="rId56"/>
    <p:sldId id="928" r:id="rId57"/>
    <p:sldId id="930" r:id="rId58"/>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3300"/>
    <a:srgbClr val="FF0000"/>
    <a:srgbClr val="0000CC"/>
    <a:srgbClr val="FFFF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83273" autoAdjust="0"/>
  </p:normalViewPr>
  <p:slideViewPr>
    <p:cSldViewPr>
      <p:cViewPr>
        <p:scale>
          <a:sx n="90" d="100"/>
          <a:sy n="90" d="100"/>
        </p:scale>
        <p:origin x="-13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46" d="100"/>
          <a:sy n="46" d="100"/>
        </p:scale>
        <p:origin x="-1426"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fld id="{063CE9B8-0533-402F-8F19-F84F9DC6C589}" type="slidenum">
              <a:rPr lang="en-US" sz="1200" smtClean="0"/>
              <a:pPr/>
              <a:t>1</a:t>
            </a:fld>
            <a:endParaRPr 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Times New Roman" pitchFamily="18" charset="0"/>
                <a:ea typeface="+mn-ea"/>
                <a:cs typeface="+mn-cs"/>
              </a:rPr>
              <a:t>Six Degrees of Kevin Bacon</a:t>
            </a:r>
            <a:r>
              <a:rPr lang="en-US" sz="1200" b="0" i="0" kern="1200" dirty="0" smtClean="0">
                <a:solidFill>
                  <a:schemeClr val="tx1"/>
                </a:solidFill>
                <a:effectLst/>
                <a:latin typeface="Times New Roman" pitchFamily="18" charset="0"/>
                <a:ea typeface="+mn-ea"/>
                <a:cs typeface="+mn-cs"/>
              </a:rPr>
              <a:t> is a parlor game based on the "six degrees of separation" concept, which posits that any two people on Earth are, on average, about six acquaintance links apart. That idea eventually morphed into this parlor game, wherein movie buffs challenge each other to find the shortest path between an arbitrary actor and veteran Hollywood character actor Kevin Bacon. It rests on the assumption that any individual involved in the Hollywood, California film industry can be linked through his or her film roles to Kevin Bacon within six steps.</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10</a:t>
            </a:fld>
            <a:endParaRPr lang="en-US"/>
          </a:p>
        </p:txBody>
      </p:sp>
    </p:spTree>
    <p:extLst>
      <p:ext uri="{BB962C8B-B14F-4D97-AF65-F5344CB8AC3E}">
        <p14:creationId xmlns:p14="http://schemas.microsoft.com/office/powerpoint/2010/main" val="218401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11</a:t>
            </a:fld>
            <a:endParaRPr lang="en-US"/>
          </a:p>
        </p:txBody>
      </p:sp>
    </p:spTree>
    <p:extLst>
      <p:ext uri="{BB962C8B-B14F-4D97-AF65-F5344CB8AC3E}">
        <p14:creationId xmlns:p14="http://schemas.microsoft.com/office/powerpoint/2010/main" val="102384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ln/>
        </p:spPr>
      </p:sp>
      <p:sp>
        <p:nvSpPr>
          <p:cNvPr id="69635"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D9A53BFB-1AC3-4CDC-9A67-D56E8671746A}" type="slidenum">
              <a:rPr lang="en-US"/>
              <a:pPr/>
              <a:t>13</a:t>
            </a:fld>
            <a:endParaRPr lang="en-US"/>
          </a:p>
        </p:txBody>
      </p:sp>
      <p:sp>
        <p:nvSpPr>
          <p:cNvPr id="72707"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72708"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D820FCE1-7EBF-40B7-97AC-D917A8D059A3}" type="slidenum">
              <a:rPr lang="en-US"/>
              <a:pPr/>
              <a:t>14</a:t>
            </a:fld>
            <a:endParaRPr lang="en-US"/>
          </a:p>
        </p:txBody>
      </p:sp>
      <p:sp>
        <p:nvSpPr>
          <p:cNvPr id="73731"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73732"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r>
              <a:rPr lang="en-US" dirty="0" smtClean="0"/>
              <a:t>Bipartite graphs in practice:</a:t>
            </a:r>
            <a:r>
              <a:rPr lang="en-US" baseline="0" dirty="0" smtClean="0"/>
              <a:t> </a:t>
            </a:r>
          </a:p>
          <a:p>
            <a:r>
              <a:rPr lang="en-US" baseline="0" dirty="0" smtClean="0"/>
              <a:t>Homogeneous nodes: managers and non-manager employees</a:t>
            </a:r>
          </a:p>
          <a:p>
            <a:r>
              <a:rPr lang="en-US" baseline="0" dirty="0" smtClean="0"/>
              <a:t>Heterogeneous nodes: authors and books</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D2FF4620-B6D8-4B87-B35C-3473734DC688}" type="slidenum">
              <a:rPr lang="en-US"/>
              <a:pPr/>
              <a:t>15</a:t>
            </a:fld>
            <a:endParaRPr lang="en-US"/>
          </a:p>
        </p:txBody>
      </p:sp>
      <p:sp>
        <p:nvSpPr>
          <p:cNvPr id="74755"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74756"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29FB42A5-573E-47BC-BD53-E4CD3B87B781}" type="slidenum">
              <a:rPr lang="en-US"/>
              <a:pPr/>
              <a:t>16</a:t>
            </a:fld>
            <a:endParaRPr lang="en-US"/>
          </a:p>
        </p:txBody>
      </p:sp>
      <p:sp>
        <p:nvSpPr>
          <p:cNvPr id="75779"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75780"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2525" y="682625"/>
            <a:ext cx="4554538" cy="3416300"/>
          </a:xfrm>
          <a:ln/>
        </p:spPr>
      </p:sp>
      <p:sp>
        <p:nvSpPr>
          <p:cNvPr id="76803"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2525" y="682625"/>
            <a:ext cx="4554538" cy="3416300"/>
          </a:xfrm>
          <a:ln/>
        </p:spPr>
      </p:sp>
      <p:sp>
        <p:nvSpPr>
          <p:cNvPr id="77827"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2525" y="682625"/>
            <a:ext cx="4554538" cy="3416300"/>
          </a:xfrm>
          <a:ln/>
        </p:spPr>
      </p:sp>
      <p:sp>
        <p:nvSpPr>
          <p:cNvPr id="78851"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2525" y="682625"/>
            <a:ext cx="4554538" cy="3416300"/>
          </a:xfrm>
          <a:ln/>
        </p:spPr>
      </p:sp>
      <p:sp>
        <p:nvSpPr>
          <p:cNvPr id="80899"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2525" y="682625"/>
            <a:ext cx="4554538" cy="3416300"/>
          </a:xfrm>
          <a:ln/>
        </p:spPr>
      </p:sp>
      <p:sp>
        <p:nvSpPr>
          <p:cNvPr id="80899"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2525" y="682625"/>
            <a:ext cx="4554538" cy="3416300"/>
          </a:xfrm>
          <a:ln/>
        </p:spPr>
      </p:sp>
      <p:sp>
        <p:nvSpPr>
          <p:cNvPr id="82947"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23</a:t>
            </a:fld>
            <a:endParaRPr lang="en-US"/>
          </a:p>
        </p:txBody>
      </p:sp>
    </p:spTree>
    <p:extLst>
      <p:ext uri="{BB962C8B-B14F-4D97-AF65-F5344CB8AC3E}">
        <p14:creationId xmlns:p14="http://schemas.microsoft.com/office/powerpoint/2010/main" val="3845243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24</a:t>
            </a:fld>
            <a:endParaRPr lang="en-US"/>
          </a:p>
        </p:txBody>
      </p:sp>
    </p:spTree>
    <p:extLst>
      <p:ext uri="{BB962C8B-B14F-4D97-AF65-F5344CB8AC3E}">
        <p14:creationId xmlns:p14="http://schemas.microsoft.com/office/powerpoint/2010/main" val="1108717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25</a:t>
            </a:fld>
            <a:endParaRPr lang="en-US"/>
          </a:p>
        </p:txBody>
      </p:sp>
    </p:spTree>
    <p:extLst>
      <p:ext uri="{BB962C8B-B14F-4D97-AF65-F5344CB8AC3E}">
        <p14:creationId xmlns:p14="http://schemas.microsoft.com/office/powerpoint/2010/main" val="2070303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26</a:t>
            </a:fld>
            <a:endParaRPr lang="en-US"/>
          </a:p>
        </p:txBody>
      </p:sp>
    </p:spTree>
    <p:extLst>
      <p:ext uri="{BB962C8B-B14F-4D97-AF65-F5344CB8AC3E}">
        <p14:creationId xmlns:p14="http://schemas.microsoft.com/office/powerpoint/2010/main" val="622525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27</a:t>
            </a:fld>
            <a:endParaRPr lang="en-US"/>
          </a:p>
        </p:txBody>
      </p:sp>
    </p:spTree>
    <p:extLst>
      <p:ext uri="{BB962C8B-B14F-4D97-AF65-F5344CB8AC3E}">
        <p14:creationId xmlns:p14="http://schemas.microsoft.com/office/powerpoint/2010/main" val="1328686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28</a:t>
            </a:fld>
            <a:endParaRPr lang="en-US"/>
          </a:p>
        </p:txBody>
      </p:sp>
    </p:spTree>
    <p:extLst>
      <p:ext uri="{BB962C8B-B14F-4D97-AF65-F5344CB8AC3E}">
        <p14:creationId xmlns:p14="http://schemas.microsoft.com/office/powerpoint/2010/main" val="410359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29</a:t>
            </a:fld>
            <a:endParaRPr lang="en-US"/>
          </a:p>
        </p:txBody>
      </p:sp>
    </p:spTree>
    <p:extLst>
      <p:ext uri="{BB962C8B-B14F-4D97-AF65-F5344CB8AC3E}">
        <p14:creationId xmlns:p14="http://schemas.microsoft.com/office/powerpoint/2010/main" val="382181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2525" y="682625"/>
            <a:ext cx="4554538" cy="3416300"/>
          </a:xfrm>
          <a:ln/>
        </p:spPr>
      </p:sp>
      <p:sp>
        <p:nvSpPr>
          <p:cNvPr id="64515"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30</a:t>
            </a:fld>
            <a:endParaRPr lang="en-US"/>
          </a:p>
        </p:txBody>
      </p:sp>
    </p:spTree>
    <p:extLst>
      <p:ext uri="{BB962C8B-B14F-4D97-AF65-F5344CB8AC3E}">
        <p14:creationId xmlns:p14="http://schemas.microsoft.com/office/powerpoint/2010/main" val="4052313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31</a:t>
            </a:fld>
            <a:endParaRPr lang="en-US"/>
          </a:p>
        </p:txBody>
      </p:sp>
    </p:spTree>
    <p:extLst>
      <p:ext uri="{BB962C8B-B14F-4D97-AF65-F5344CB8AC3E}">
        <p14:creationId xmlns:p14="http://schemas.microsoft.com/office/powerpoint/2010/main" val="2021964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32</a:t>
            </a:fld>
            <a:endParaRPr lang="en-US"/>
          </a:p>
        </p:txBody>
      </p:sp>
    </p:spTree>
    <p:extLst>
      <p:ext uri="{BB962C8B-B14F-4D97-AF65-F5344CB8AC3E}">
        <p14:creationId xmlns:p14="http://schemas.microsoft.com/office/powerpoint/2010/main" val="2582822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33</a:t>
            </a:fld>
            <a:endParaRPr lang="en-US"/>
          </a:p>
        </p:txBody>
      </p:sp>
    </p:spTree>
    <p:extLst>
      <p:ext uri="{BB962C8B-B14F-4D97-AF65-F5344CB8AC3E}">
        <p14:creationId xmlns:p14="http://schemas.microsoft.com/office/powerpoint/2010/main" val="415095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solidFill>
                  <a:prstClr val="black"/>
                </a:solidFill>
              </a:rPr>
              <a:pPr>
                <a:defRPr/>
              </a:pPr>
              <a:t>34</a:t>
            </a:fld>
            <a:endParaRPr lang="en-US">
              <a:solidFill>
                <a:prstClr val="black"/>
              </a:solidFill>
            </a:endParaRPr>
          </a:p>
        </p:txBody>
      </p:sp>
    </p:spTree>
    <p:extLst>
      <p:ext uri="{BB962C8B-B14F-4D97-AF65-F5344CB8AC3E}">
        <p14:creationId xmlns:p14="http://schemas.microsoft.com/office/powerpoint/2010/main" val="1328686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2525" y="692150"/>
            <a:ext cx="4554538" cy="3416300"/>
          </a:xfrm>
          <a:ln cap="flat"/>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1" tIns="46031" rIns="92061" bIns="46031"/>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36</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37</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38</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39</a:t>
            </a:fld>
            <a:endParaRPr lang="en-US"/>
          </a:p>
        </p:txBody>
      </p:sp>
    </p:spTree>
    <p:extLst>
      <p:ext uri="{BB962C8B-B14F-4D97-AF65-F5344CB8AC3E}">
        <p14:creationId xmlns:p14="http://schemas.microsoft.com/office/powerpoint/2010/main" val="133369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069D7934-B352-43F9-979B-C7EF2C1B2E50}" type="slidenum">
              <a:rPr lang="en-US"/>
              <a:pPr/>
              <a:t>4</a:t>
            </a:fld>
            <a:endParaRPr lang="en-US"/>
          </a:p>
        </p:txBody>
      </p:sp>
      <p:sp>
        <p:nvSpPr>
          <p:cNvPr id="65539"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65540"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40</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41</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42</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43</a:t>
            </a:fld>
            <a:endParaRPr lang="en-US"/>
          </a:p>
        </p:txBody>
      </p:sp>
    </p:spTree>
    <p:extLst>
      <p:ext uri="{BB962C8B-B14F-4D97-AF65-F5344CB8AC3E}">
        <p14:creationId xmlns:p14="http://schemas.microsoft.com/office/powerpoint/2010/main" val="2369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44</a:t>
            </a:fld>
            <a:endParaRPr lang="en-US"/>
          </a:p>
        </p:txBody>
      </p:sp>
    </p:spTree>
    <p:extLst>
      <p:ext uri="{BB962C8B-B14F-4D97-AF65-F5344CB8AC3E}">
        <p14:creationId xmlns:p14="http://schemas.microsoft.com/office/powerpoint/2010/main" val="2115705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45</a:t>
            </a:fld>
            <a:endParaRPr lang="en-US"/>
          </a:p>
        </p:txBody>
      </p:sp>
    </p:spTree>
    <p:extLst>
      <p:ext uri="{BB962C8B-B14F-4D97-AF65-F5344CB8AC3E}">
        <p14:creationId xmlns:p14="http://schemas.microsoft.com/office/powerpoint/2010/main" val="2214983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43000" y="685800"/>
            <a:ext cx="4572000" cy="3429000"/>
          </a:xfrm>
          <a:ln/>
        </p:spPr>
      </p:sp>
      <p:sp>
        <p:nvSpPr>
          <p:cNvPr id="8601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47</a:t>
            </a:fld>
            <a:endParaRPr lang="en-US"/>
          </a:p>
        </p:txBody>
      </p:sp>
    </p:spTree>
    <p:extLst>
      <p:ext uri="{BB962C8B-B14F-4D97-AF65-F5344CB8AC3E}">
        <p14:creationId xmlns:p14="http://schemas.microsoft.com/office/powerpoint/2010/main" val="1165061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3000" y="685800"/>
            <a:ext cx="4572000" cy="3429000"/>
          </a:xfrm>
          <a:ln/>
        </p:spPr>
      </p:sp>
      <p:sp>
        <p:nvSpPr>
          <p:cNvPr id="89091"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3000" y="685800"/>
            <a:ext cx="4572000" cy="3429000"/>
          </a:xfrm>
          <a:ln/>
        </p:spPr>
      </p:sp>
      <p:sp>
        <p:nvSpPr>
          <p:cNvPr id="89091"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4294967295"/>
          </p:nvPr>
        </p:nvSpPr>
        <p:spPr bwMode="auto">
          <a:xfrm>
            <a:off x="3884027" y="8684926"/>
            <a:ext cx="2972421"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300">
                <a:solidFill>
                  <a:schemeClr val="bg1"/>
                </a:solidFill>
                <a:latin typeface="Arial" charset="0"/>
              </a:defRPr>
            </a:lvl1pPr>
            <a:lvl2pPr marL="729057" indent="-280406">
              <a:defRPr sz="4300">
                <a:solidFill>
                  <a:schemeClr val="bg1"/>
                </a:solidFill>
                <a:latin typeface="Arial" charset="0"/>
              </a:defRPr>
            </a:lvl2pPr>
            <a:lvl3pPr marL="1121626" indent="-224325">
              <a:defRPr sz="4300">
                <a:solidFill>
                  <a:schemeClr val="bg1"/>
                </a:solidFill>
                <a:latin typeface="Arial" charset="0"/>
              </a:defRPr>
            </a:lvl3pPr>
            <a:lvl4pPr marL="1570276" indent="-224325">
              <a:defRPr sz="4300">
                <a:solidFill>
                  <a:schemeClr val="bg1"/>
                </a:solidFill>
                <a:latin typeface="Arial" charset="0"/>
              </a:defRPr>
            </a:lvl4pPr>
            <a:lvl5pPr marL="2018927" indent="-224325">
              <a:defRPr sz="4300">
                <a:solidFill>
                  <a:schemeClr val="bg1"/>
                </a:solidFill>
                <a:latin typeface="Arial" charset="0"/>
              </a:defRPr>
            </a:lvl5pPr>
            <a:lvl6pPr marL="2467577" indent="-224325" eaLnBrk="0" fontAlgn="base" hangingPunct="0">
              <a:spcBef>
                <a:spcPct val="0"/>
              </a:spcBef>
              <a:spcAft>
                <a:spcPct val="0"/>
              </a:spcAft>
              <a:defRPr sz="4300">
                <a:solidFill>
                  <a:schemeClr val="bg1"/>
                </a:solidFill>
                <a:latin typeface="Arial" charset="0"/>
              </a:defRPr>
            </a:lvl6pPr>
            <a:lvl7pPr marL="2916227" indent="-224325" eaLnBrk="0" fontAlgn="base" hangingPunct="0">
              <a:spcBef>
                <a:spcPct val="0"/>
              </a:spcBef>
              <a:spcAft>
                <a:spcPct val="0"/>
              </a:spcAft>
              <a:defRPr sz="4300">
                <a:solidFill>
                  <a:schemeClr val="bg1"/>
                </a:solidFill>
                <a:latin typeface="Arial" charset="0"/>
              </a:defRPr>
            </a:lvl7pPr>
            <a:lvl8pPr marL="3364878" indent="-224325" eaLnBrk="0" fontAlgn="base" hangingPunct="0">
              <a:spcBef>
                <a:spcPct val="0"/>
              </a:spcBef>
              <a:spcAft>
                <a:spcPct val="0"/>
              </a:spcAft>
              <a:defRPr sz="4300">
                <a:solidFill>
                  <a:schemeClr val="bg1"/>
                </a:solidFill>
                <a:latin typeface="Arial" charset="0"/>
              </a:defRPr>
            </a:lvl8pPr>
            <a:lvl9pPr marL="3813528" indent="-224325" eaLnBrk="0" fontAlgn="base" hangingPunct="0">
              <a:spcBef>
                <a:spcPct val="0"/>
              </a:spcBef>
              <a:spcAft>
                <a:spcPct val="0"/>
              </a:spcAft>
              <a:defRPr sz="4300">
                <a:solidFill>
                  <a:schemeClr val="bg1"/>
                </a:solidFill>
                <a:latin typeface="Arial" charset="0"/>
              </a:defRPr>
            </a:lvl9pPr>
          </a:lstStyle>
          <a:p>
            <a:fld id="{DF68900E-7C35-405A-88D9-05B18F154F92}" type="slidenum">
              <a:rPr lang="en-US"/>
              <a:pPr/>
              <a:t>5</a:t>
            </a:fld>
            <a:endParaRPr lang="en-US"/>
          </a:p>
        </p:txBody>
      </p:sp>
      <p:sp>
        <p:nvSpPr>
          <p:cNvPr id="66563" name="Rectangle 2"/>
          <p:cNvSpPr>
            <a:spLocks noGrp="1" noRot="1" noChangeAspect="1" noChangeArrowheads="1" noTextEdit="1"/>
          </p:cNvSpPr>
          <p:nvPr>
            <p:ph type="sldImg"/>
          </p:nvPr>
        </p:nvSpPr>
        <p:spPr>
          <a:xfrm>
            <a:off x="1152525" y="682625"/>
            <a:ext cx="4554538" cy="3416300"/>
          </a:xfrm>
          <a:solidFill>
            <a:srgbClr val="FFFFFF"/>
          </a:solidFill>
          <a:ln/>
        </p:spPr>
      </p:sp>
      <p:sp>
        <p:nvSpPr>
          <p:cNvPr id="66564" name="Rectangle 3"/>
          <p:cNvSpPr>
            <a:spLocks noGrp="1" noChangeArrowheads="1"/>
          </p:cNvSpPr>
          <p:nvPr>
            <p:ph type="body" idx="1"/>
          </p:nvPr>
        </p:nvSpPr>
        <p:spPr>
          <a:xfrm>
            <a:off x="914711" y="4325287"/>
            <a:ext cx="5028579" cy="4098873"/>
          </a:xfrm>
          <a:solidFill>
            <a:srgbClr val="FFFFFF"/>
          </a:solidFill>
          <a:ln>
            <a:solidFill>
              <a:srgbClr val="000000"/>
            </a:solidFill>
          </a:ln>
        </p:spPr>
        <p:txBody>
          <a:bodyPr lIns="91435" tIns="45718" rIns="91435" bIns="45718"/>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3000" y="685800"/>
            <a:ext cx="4572000" cy="3429000"/>
          </a:xfrm>
          <a:ln/>
        </p:spPr>
      </p:sp>
      <p:sp>
        <p:nvSpPr>
          <p:cNvPr id="89091"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xfrm>
            <a:off x="914711" y="4345587"/>
            <a:ext cx="5028579"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2525" y="682625"/>
            <a:ext cx="4554538" cy="3416300"/>
          </a:xfrm>
          <a:ln/>
        </p:spPr>
      </p:sp>
      <p:sp>
        <p:nvSpPr>
          <p:cNvPr id="67587"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7</a:t>
            </a:fld>
            <a:endParaRPr lang="en-US"/>
          </a:p>
        </p:txBody>
      </p:sp>
    </p:spTree>
    <p:extLst>
      <p:ext uri="{BB962C8B-B14F-4D97-AF65-F5344CB8AC3E}">
        <p14:creationId xmlns:p14="http://schemas.microsoft.com/office/powerpoint/2010/main" val="197117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2525" y="682625"/>
            <a:ext cx="4554538" cy="3416300"/>
          </a:xfrm>
          <a:ln/>
        </p:spPr>
      </p:sp>
      <p:sp>
        <p:nvSpPr>
          <p:cNvPr id="68611" name="Rectangle 3"/>
          <p:cNvSpPr>
            <a:spLocks noGrp="1" noChangeArrowheads="1"/>
          </p:cNvSpPr>
          <p:nvPr>
            <p:ph type="body" idx="1"/>
          </p:nvPr>
        </p:nvSpPr>
        <p:spPr>
          <a:xfrm>
            <a:off x="914711" y="4325287"/>
            <a:ext cx="5028579" cy="409887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Discussion point</a:t>
            </a:r>
            <a:r>
              <a:rPr lang="en-US" baseline="0" dirty="0" smtClean="0"/>
              <a:t> for weights: probability from u to v in traffic flow, similarity between two nodes in document clustering, co-occurrences between to words in word clustering (topic analysis), etc.</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9</a:t>
            </a:fld>
            <a:endParaRPr lang="en-US"/>
          </a:p>
        </p:txBody>
      </p:sp>
    </p:spTree>
    <p:extLst>
      <p:ext uri="{BB962C8B-B14F-4D97-AF65-F5344CB8AC3E}">
        <p14:creationId xmlns:p14="http://schemas.microsoft.com/office/powerpoint/2010/main" val="26265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3505200"/>
            <a:ext cx="8686800" cy="3048000"/>
          </a:xfrm>
        </p:spPr>
        <p:txBody>
          <a:bodyPr/>
          <a:lstStyle/>
          <a:p>
            <a:pPr algn="ctr">
              <a:buFont typeface="Wingdings" pitchFamily="2" charset="2"/>
              <a:buNone/>
            </a:pPr>
            <a:r>
              <a:rPr lang="zh-CN" altLang="en-US" b="1" dirty="0" smtClean="0"/>
              <a:t>李荣华</a:t>
            </a:r>
            <a:endParaRPr lang="en-US" b="1" dirty="0" smtClean="0"/>
          </a:p>
          <a:p>
            <a:pPr algn="ctr">
              <a:buFont typeface="Wingdings" pitchFamily="2" charset="2"/>
              <a:buNone/>
            </a:pPr>
            <a:r>
              <a:rPr lang="zh-CN" altLang="en-US" sz="2400" b="1" dirty="0" smtClean="0"/>
              <a:t>深圳大学计算机与软件学院</a:t>
            </a:r>
            <a:endParaRPr lang="en-US" altLang="zh-CN" sz="2400" b="1" dirty="0" smtClean="0"/>
          </a:p>
          <a:p>
            <a:pPr algn="ctr">
              <a:buFont typeface="Wingdings" pitchFamily="2" charset="2"/>
              <a:buNone/>
            </a:pPr>
            <a:r>
              <a:rPr lang="en-US" sz="2400" b="1" dirty="0" smtClean="0"/>
              <a:t>rhli@szu.edu.cn</a:t>
            </a:r>
          </a:p>
          <a:p>
            <a:pPr algn="ctr">
              <a:buFont typeface="Wingdings" pitchFamily="2" charset="2"/>
              <a:buNone/>
            </a:pPr>
            <a:r>
              <a:rPr lang="en-US" sz="2400" b="1" dirty="0" smtClean="0"/>
              <a:t>www1.se.cuhk.edu.hk/~rhli</a:t>
            </a:r>
          </a:p>
          <a:p>
            <a:pPr algn="ctr">
              <a:buFont typeface="Wingdings" pitchFamily="2" charset="2"/>
              <a:buNone/>
            </a:pPr>
            <a:r>
              <a:rPr lang="en-US" sz="2400" b="1" dirty="0" smtClean="0"/>
              <a:t>2016</a:t>
            </a:r>
            <a:r>
              <a:rPr lang="zh-CN" altLang="en-US" sz="2400" b="1" dirty="0" smtClean="0"/>
              <a:t>秋</a:t>
            </a:r>
            <a:endParaRPr lang="en-US" sz="2400" b="1" dirty="0" smtClean="0"/>
          </a:p>
        </p:txBody>
      </p:sp>
      <p:sp>
        <p:nvSpPr>
          <p:cNvPr id="2052" name="Rectangle 4"/>
          <p:cNvSpPr>
            <a:spLocks noChangeArrowheads="1"/>
          </p:cNvSpPr>
          <p:nvPr/>
        </p:nvSpPr>
        <p:spPr bwMode="auto">
          <a:xfrm>
            <a:off x="304800" y="1143000"/>
            <a:ext cx="8610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50" name="Rectangle 2"/>
          <p:cNvSpPr>
            <a:spLocks noGrp="1" noChangeArrowheads="1"/>
          </p:cNvSpPr>
          <p:nvPr>
            <p:ph type="title"/>
          </p:nvPr>
        </p:nvSpPr>
        <p:spPr>
          <a:xfrm>
            <a:off x="685800" y="457200"/>
            <a:ext cx="7772400" cy="2895600"/>
          </a:xfrm>
        </p:spPr>
        <p:txBody>
          <a:bodyPr/>
          <a:lstStyle/>
          <a:p>
            <a:r>
              <a:rPr lang="en-US" sz="3200" b="1" dirty="0" smtClean="0">
                <a:solidFill>
                  <a:srgbClr val="0000CC"/>
                </a:solidFill>
              </a:rPr>
              <a:t/>
            </a:r>
            <a:br>
              <a:rPr lang="en-US" sz="3200" b="1" dirty="0" smtClean="0">
                <a:solidFill>
                  <a:srgbClr val="0000CC"/>
                </a:solidFill>
              </a:rPr>
            </a:br>
            <a:r>
              <a:rPr lang="zh-CN" altLang="en-US" sz="3200" b="1" dirty="0" smtClean="0">
                <a:solidFill>
                  <a:srgbClr val="0000CC"/>
                </a:solidFill>
              </a:rPr>
              <a:t>算法设计与分析</a:t>
            </a:r>
            <a:r>
              <a:rPr lang="en-US" sz="3200" b="1" dirty="0" smtClean="0">
                <a:solidFill>
                  <a:srgbClr val="0000CC"/>
                </a:solidFill>
              </a:rPr>
              <a:t/>
            </a:r>
            <a:br>
              <a:rPr lang="en-US" sz="3200" b="1" dirty="0" smtClean="0">
                <a:solidFill>
                  <a:srgbClr val="0000CC"/>
                </a:solidFill>
              </a:rPr>
            </a:br>
            <a:r>
              <a:rPr lang="en-US" sz="3200" b="1" dirty="0" smtClean="0">
                <a:solidFill>
                  <a:srgbClr val="0000CC"/>
                </a:solidFill>
              </a:rPr>
              <a:t/>
            </a:r>
            <a:br>
              <a:rPr lang="en-US" sz="3200" b="1" dirty="0" smtClean="0">
                <a:solidFill>
                  <a:srgbClr val="0000CC"/>
                </a:solidFill>
              </a:rPr>
            </a:br>
            <a:r>
              <a:rPr lang="zh-CN" altLang="en-US" sz="4000" b="1" dirty="0">
                <a:solidFill>
                  <a:srgbClr val="0000CC"/>
                </a:solidFill>
              </a:rPr>
              <a:t>第</a:t>
            </a:r>
            <a:r>
              <a:rPr lang="en-US" sz="4000" b="1" dirty="0">
                <a:solidFill>
                  <a:srgbClr val="0000CC"/>
                </a:solidFill>
              </a:rPr>
              <a:t>22</a:t>
            </a:r>
            <a:r>
              <a:rPr lang="zh-CN" altLang="en-US" sz="4000" b="1" dirty="0">
                <a:solidFill>
                  <a:srgbClr val="0000CC"/>
                </a:solidFill>
              </a:rPr>
              <a:t>章</a:t>
            </a:r>
            <a:r>
              <a:rPr lang="en-US" sz="4000" b="1" dirty="0">
                <a:solidFill>
                  <a:srgbClr val="0000CC"/>
                </a:solidFill>
              </a:rPr>
              <a:t>: </a:t>
            </a:r>
            <a:r>
              <a:rPr lang="zh-CN" altLang="en-US" sz="4000" b="1" dirty="0">
                <a:solidFill>
                  <a:srgbClr val="0000CC"/>
                </a:solidFill>
              </a:rPr>
              <a:t>基本图算法</a:t>
            </a:r>
            <a:endParaRPr lang="en-US" sz="4000" b="1" dirty="0">
              <a:solidFill>
                <a:srgbClr val="0000CC"/>
              </a:solidFill>
            </a:endParaRPr>
          </a:p>
        </p:txBody>
      </p:sp>
    </p:spTree>
    <p:extLst>
      <p:ext uri="{BB962C8B-B14F-4D97-AF65-F5344CB8AC3E}">
        <p14:creationId xmlns:p14="http://schemas.microsoft.com/office/powerpoint/2010/main" val="1977708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609600" y="1524000"/>
            <a:ext cx="784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SzPct val="100000"/>
              <a:buFont typeface="Wingdings" pitchFamily="2" charset="2"/>
              <a:buChar char="§"/>
            </a:pPr>
            <a:r>
              <a:rPr lang="en-US" sz="2400" i="1" dirty="0">
                <a:solidFill>
                  <a:srgbClr val="C00000"/>
                </a:solidFill>
              </a:rPr>
              <a:t>s-t </a:t>
            </a:r>
            <a:r>
              <a:rPr lang="zh-CN" altLang="en-US" sz="2400" i="1" dirty="0" smtClean="0">
                <a:solidFill>
                  <a:srgbClr val="C00000"/>
                </a:solidFill>
              </a:rPr>
              <a:t>连通问题</a:t>
            </a:r>
            <a:r>
              <a:rPr lang="en-US" sz="2400" dirty="0" smtClean="0"/>
              <a:t>:</a:t>
            </a:r>
            <a:r>
              <a:rPr lang="en-US" sz="2400" dirty="0" smtClean="0">
                <a:solidFill>
                  <a:schemeClr val="tx1"/>
                </a:solidFill>
              </a:rPr>
              <a:t>  </a:t>
            </a:r>
            <a:r>
              <a:rPr lang="zh-CN" altLang="en-US" sz="2400" dirty="0" smtClean="0">
                <a:solidFill>
                  <a:schemeClr val="tx1"/>
                </a:solidFill>
              </a:rPr>
              <a:t>给定</a:t>
            </a:r>
            <a:r>
              <a:rPr lang="en-US" altLang="zh-CN" sz="2400" dirty="0" smtClean="0">
                <a:solidFill>
                  <a:schemeClr val="tx1"/>
                </a:solidFill>
              </a:rPr>
              <a:t>2</a:t>
            </a:r>
            <a:r>
              <a:rPr lang="zh-CN" altLang="en-US" sz="2400" dirty="0" smtClean="0">
                <a:solidFill>
                  <a:schemeClr val="tx1"/>
                </a:solidFill>
              </a:rPr>
              <a:t>个节点</a:t>
            </a:r>
            <a:r>
              <a:rPr lang="en-US" sz="2400" dirty="0" smtClean="0">
                <a:solidFill>
                  <a:schemeClr val="tx1"/>
                </a:solidFill>
              </a:rPr>
              <a:t> </a:t>
            </a:r>
            <a:r>
              <a:rPr lang="en-US" sz="2400" i="1" dirty="0">
                <a:solidFill>
                  <a:schemeClr val="tx1"/>
                </a:solidFill>
              </a:rPr>
              <a:t>s</a:t>
            </a:r>
            <a:r>
              <a:rPr lang="en-US" sz="2400" dirty="0">
                <a:solidFill>
                  <a:schemeClr val="tx1"/>
                </a:solidFill>
              </a:rPr>
              <a:t> </a:t>
            </a:r>
            <a:r>
              <a:rPr lang="zh-CN" altLang="en-US" sz="2400" dirty="0"/>
              <a:t>和</a:t>
            </a:r>
            <a:r>
              <a:rPr lang="en-US" sz="2400" i="1" dirty="0" smtClean="0">
                <a:solidFill>
                  <a:schemeClr val="tx1"/>
                </a:solidFill>
              </a:rPr>
              <a:t>t</a:t>
            </a:r>
            <a:r>
              <a:rPr lang="en-US" sz="2400" dirty="0">
                <a:solidFill>
                  <a:schemeClr val="tx1"/>
                </a:solidFill>
              </a:rPr>
              <a:t>, </a:t>
            </a:r>
            <a:r>
              <a:rPr lang="zh-CN" altLang="en-US" sz="2400" dirty="0" smtClean="0">
                <a:solidFill>
                  <a:schemeClr val="tx1"/>
                </a:solidFill>
              </a:rPr>
              <a:t>是否存在一条</a:t>
            </a:r>
            <a:r>
              <a:rPr lang="en-US" sz="2400" i="1" dirty="0" smtClean="0">
                <a:solidFill>
                  <a:schemeClr val="tx1"/>
                </a:solidFill>
              </a:rPr>
              <a:t>s</a:t>
            </a:r>
            <a:r>
              <a:rPr lang="en-US" sz="2400" dirty="0" smtClean="0">
                <a:solidFill>
                  <a:schemeClr val="tx1"/>
                </a:solidFill>
              </a:rPr>
              <a:t> </a:t>
            </a:r>
            <a:r>
              <a:rPr lang="zh-CN" altLang="en-US" sz="2400" dirty="0" smtClean="0">
                <a:solidFill>
                  <a:schemeClr val="tx1"/>
                </a:solidFill>
              </a:rPr>
              <a:t>到</a:t>
            </a:r>
            <a:r>
              <a:rPr lang="en-US" sz="2400" i="1" dirty="0" smtClean="0">
                <a:solidFill>
                  <a:schemeClr val="tx1"/>
                </a:solidFill>
              </a:rPr>
              <a:t>t</a:t>
            </a:r>
            <a:r>
              <a:rPr lang="zh-CN" altLang="en-US" sz="2400" dirty="0" smtClean="0">
                <a:solidFill>
                  <a:schemeClr val="tx1"/>
                </a:solidFill>
              </a:rPr>
              <a:t>的路径</a:t>
            </a:r>
            <a:r>
              <a:rPr lang="en-US" sz="2400" dirty="0" smtClean="0">
                <a:solidFill>
                  <a:schemeClr val="tx1"/>
                </a:solidFill>
              </a:rPr>
              <a:t>?</a:t>
            </a:r>
          </a:p>
          <a:p>
            <a:pPr marL="342900" indent="-342900">
              <a:spcBef>
                <a:spcPct val="20000"/>
              </a:spcBef>
              <a:buSzPct val="100000"/>
              <a:buFont typeface="Wingdings" pitchFamily="2" charset="2"/>
              <a:buChar char="§"/>
            </a:pPr>
            <a:r>
              <a:rPr lang="en-US" sz="2400" i="1" dirty="0" smtClean="0">
                <a:solidFill>
                  <a:srgbClr val="C00000"/>
                </a:solidFill>
              </a:rPr>
              <a:t>s-t </a:t>
            </a:r>
            <a:r>
              <a:rPr lang="zh-CN" altLang="en-US" sz="2400" i="1" dirty="0" smtClean="0">
                <a:solidFill>
                  <a:srgbClr val="C00000"/>
                </a:solidFill>
              </a:rPr>
              <a:t>最短路径问题</a:t>
            </a:r>
            <a:r>
              <a:rPr lang="en-US" sz="2400" dirty="0" smtClean="0">
                <a:solidFill>
                  <a:schemeClr val="tx1"/>
                </a:solidFill>
              </a:rPr>
              <a:t>:  </a:t>
            </a:r>
            <a:r>
              <a:rPr lang="zh-CN" altLang="en-US" sz="2400" dirty="0" smtClean="0">
                <a:solidFill>
                  <a:schemeClr val="tx1"/>
                </a:solidFill>
              </a:rPr>
              <a:t>给定</a:t>
            </a:r>
            <a:r>
              <a:rPr lang="en-US" altLang="zh-CN" sz="2400" dirty="0" smtClean="0">
                <a:solidFill>
                  <a:schemeClr val="tx1"/>
                </a:solidFill>
              </a:rPr>
              <a:t>2</a:t>
            </a:r>
            <a:r>
              <a:rPr lang="zh-CN" altLang="en-US" sz="2400" dirty="0"/>
              <a:t>个节点</a:t>
            </a:r>
            <a:r>
              <a:rPr lang="en-US" sz="2400" i="1" dirty="0" smtClean="0">
                <a:solidFill>
                  <a:schemeClr val="tx1"/>
                </a:solidFill>
              </a:rPr>
              <a:t>s</a:t>
            </a:r>
            <a:r>
              <a:rPr lang="en-US" sz="2400" dirty="0" smtClean="0">
                <a:solidFill>
                  <a:schemeClr val="tx1"/>
                </a:solidFill>
              </a:rPr>
              <a:t> </a:t>
            </a:r>
            <a:r>
              <a:rPr lang="zh-CN" altLang="en-US" sz="2400" dirty="0" smtClean="0">
                <a:solidFill>
                  <a:schemeClr val="tx1"/>
                </a:solidFill>
              </a:rPr>
              <a:t>和</a:t>
            </a:r>
            <a:r>
              <a:rPr lang="en-US" sz="2400" i="1" dirty="0" smtClean="0">
                <a:solidFill>
                  <a:schemeClr val="tx1"/>
                </a:solidFill>
              </a:rPr>
              <a:t>t</a:t>
            </a:r>
            <a:r>
              <a:rPr lang="en-US" sz="2400" dirty="0">
                <a:solidFill>
                  <a:schemeClr val="tx1"/>
                </a:solidFill>
              </a:rPr>
              <a:t>, </a:t>
            </a:r>
            <a:r>
              <a:rPr lang="zh-CN" altLang="en-US" sz="2400" dirty="0" smtClean="0">
                <a:solidFill>
                  <a:schemeClr val="tx1"/>
                </a:solidFill>
              </a:rPr>
              <a:t>试问</a:t>
            </a:r>
            <a:r>
              <a:rPr lang="en-US" sz="2400" i="1" dirty="0" smtClean="0">
                <a:solidFill>
                  <a:schemeClr val="tx1"/>
                </a:solidFill>
              </a:rPr>
              <a:t>s</a:t>
            </a:r>
            <a:r>
              <a:rPr lang="zh-CN" altLang="en-US" sz="2400" dirty="0" smtClean="0">
                <a:solidFill>
                  <a:schemeClr val="tx1"/>
                </a:solidFill>
              </a:rPr>
              <a:t>到</a:t>
            </a:r>
            <a:r>
              <a:rPr lang="en-US" sz="2400" i="1" dirty="0" smtClean="0">
                <a:solidFill>
                  <a:schemeClr val="tx1"/>
                </a:solidFill>
              </a:rPr>
              <a:t>t</a:t>
            </a:r>
            <a:r>
              <a:rPr lang="zh-CN" altLang="en-US" sz="2400" dirty="0" smtClean="0">
                <a:solidFill>
                  <a:schemeClr val="tx1"/>
                </a:solidFill>
              </a:rPr>
              <a:t>的最短路径的长度为多少</a:t>
            </a:r>
            <a:r>
              <a:rPr lang="en-US" sz="2400" dirty="0" smtClean="0">
                <a:solidFill>
                  <a:schemeClr val="tx1"/>
                </a:solidFill>
              </a:rPr>
              <a:t>?</a:t>
            </a:r>
          </a:p>
        </p:txBody>
      </p:sp>
      <p:sp>
        <p:nvSpPr>
          <p:cNvPr id="14340" name="Rectangle 4"/>
          <p:cNvSpPr>
            <a:spLocks noGrp="1" noChangeArrowheads="1"/>
          </p:cNvSpPr>
          <p:nvPr>
            <p:ph type="title"/>
          </p:nvPr>
        </p:nvSpPr>
        <p:spPr>
          <a:xfrm>
            <a:off x="685800" y="304800"/>
            <a:ext cx="7772400" cy="914400"/>
          </a:xfrm>
        </p:spPr>
        <p:txBody>
          <a:bodyPr/>
          <a:lstStyle/>
          <a:p>
            <a:r>
              <a:rPr lang="en-US" sz="3600" b="1" dirty="0" smtClean="0">
                <a:solidFill>
                  <a:srgbClr val="0000CC"/>
                </a:solidFill>
              </a:rPr>
              <a:t>s-t </a:t>
            </a:r>
            <a:r>
              <a:rPr lang="zh-CN" altLang="en-US" sz="3600" b="1" dirty="0" smtClean="0">
                <a:solidFill>
                  <a:srgbClr val="0000CC"/>
                </a:solidFill>
              </a:rPr>
              <a:t>连通性</a:t>
            </a:r>
            <a:endParaRPr lang="en-US" sz="3600" b="1" dirty="0" smtClean="0">
              <a:solidFill>
                <a:srgbClr val="0000CC"/>
              </a:solidFill>
            </a:endParaRPr>
          </a:p>
        </p:txBody>
      </p:sp>
      <p:sp>
        <p:nvSpPr>
          <p:cNvPr id="254978" name="AutoShape 2" descr="http://cdn.collider.com/wp-content/uploads/following-kevin-baco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4980" name="AutoShape 4" descr="http://cdn.collider.com/wp-content/uploads/following-kevin-baco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629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04800"/>
            <a:ext cx="7772400" cy="914400"/>
          </a:xfrm>
        </p:spPr>
        <p:txBody>
          <a:bodyPr/>
          <a:lstStyle/>
          <a:p>
            <a:r>
              <a:rPr lang="zh-CN" altLang="en-US" sz="3600" b="1" dirty="0" smtClean="0">
                <a:solidFill>
                  <a:srgbClr val="0000CC"/>
                </a:solidFill>
              </a:rPr>
              <a:t>连通性</a:t>
            </a:r>
            <a:endParaRPr lang="en-US" sz="3600" b="1" dirty="0" smtClean="0">
              <a:solidFill>
                <a:srgbClr val="0000CC"/>
              </a:solidFill>
            </a:endParaRPr>
          </a:p>
        </p:txBody>
      </p:sp>
      <p:sp>
        <p:nvSpPr>
          <p:cNvPr id="15363" name="Rectangle 3"/>
          <p:cNvSpPr>
            <a:spLocks noGrp="1" noChangeArrowheads="1"/>
          </p:cNvSpPr>
          <p:nvPr>
            <p:ph type="body" idx="1"/>
          </p:nvPr>
        </p:nvSpPr>
        <p:spPr>
          <a:xfrm>
            <a:off x="533400" y="1447800"/>
            <a:ext cx="7924800" cy="4495800"/>
          </a:xfrm>
        </p:spPr>
        <p:txBody>
          <a:bodyPr/>
          <a:lstStyle/>
          <a:p>
            <a:r>
              <a:rPr lang="zh-CN" altLang="en-US" sz="2400" b="1" dirty="0"/>
              <a:t>对于一个</a:t>
            </a:r>
            <a:r>
              <a:rPr lang="zh-CN" altLang="en-US" sz="2400" b="1" dirty="0" smtClean="0"/>
              <a:t>无向图，如果任意两个节点之间都存在一条路径连接，则称这个无向图为</a:t>
            </a:r>
            <a:r>
              <a:rPr lang="zh-CN" altLang="en-US" sz="2400" b="1" i="1" dirty="0" smtClean="0">
                <a:solidFill>
                  <a:srgbClr val="FF0000"/>
                </a:solidFill>
              </a:rPr>
              <a:t>连通图</a:t>
            </a:r>
            <a:r>
              <a:rPr lang="zh-CN" altLang="en-US" sz="2400" b="1" dirty="0" smtClean="0"/>
              <a:t>。</a:t>
            </a:r>
            <a:endParaRPr lang="en-US" sz="2400" b="1" dirty="0" smtClean="0"/>
          </a:p>
          <a:p>
            <a:r>
              <a:rPr lang="zh-CN" altLang="en-US" sz="2400" b="1" dirty="0" smtClean="0"/>
              <a:t>对于一个有向图，如果任意</a:t>
            </a:r>
            <a:r>
              <a:rPr lang="en-US" altLang="zh-CN" sz="2400" b="1" dirty="0" smtClean="0"/>
              <a:t>2</a:t>
            </a:r>
            <a:r>
              <a:rPr lang="zh-CN" altLang="en-US" sz="2400" b="1" dirty="0" smtClean="0"/>
              <a:t>个节点之间都存在一条有向路径连接，则称之为</a:t>
            </a:r>
            <a:r>
              <a:rPr lang="zh-CN" altLang="en-US" sz="2400" b="1" i="1" dirty="0" smtClean="0">
                <a:solidFill>
                  <a:srgbClr val="FF0000"/>
                </a:solidFill>
              </a:rPr>
              <a:t>强连通图</a:t>
            </a:r>
            <a:r>
              <a:rPr lang="zh-CN" altLang="en-US" sz="2400" b="1" dirty="0" smtClean="0"/>
              <a:t>。</a:t>
            </a:r>
            <a:endParaRPr lang="en-US" sz="2400" b="1" dirty="0" smtClean="0"/>
          </a:p>
          <a:p>
            <a:r>
              <a:rPr lang="zh-CN" altLang="en-US" sz="2400" b="1" dirty="0" smtClean="0"/>
              <a:t>对于一个图，如果</a:t>
            </a:r>
            <a:r>
              <a:rPr lang="en-US" sz="2400" b="1" dirty="0" smtClean="0"/>
              <a:t>| </a:t>
            </a:r>
            <a:r>
              <a:rPr lang="en-US" sz="2400" b="1" i="1" dirty="0" smtClean="0"/>
              <a:t>E</a:t>
            </a:r>
            <a:r>
              <a:rPr lang="en-US" sz="2400" b="1" dirty="0" smtClean="0"/>
              <a:t> | </a:t>
            </a:r>
            <a:r>
              <a:rPr lang="en-US" sz="2400" b="1" dirty="0" smtClean="0">
                <a:sym typeface="Symbol" pitchFamily="18" charset="2"/>
              </a:rPr>
              <a:t></a:t>
            </a:r>
            <a:r>
              <a:rPr lang="en-US" sz="2400" b="1" dirty="0" smtClean="0"/>
              <a:t> | </a:t>
            </a:r>
            <a:r>
              <a:rPr lang="en-US" sz="2400" b="1" i="1" dirty="0" smtClean="0"/>
              <a:t>V</a:t>
            </a:r>
            <a:r>
              <a:rPr lang="en-US" sz="2400" b="1" dirty="0" smtClean="0"/>
              <a:t> |</a:t>
            </a:r>
            <a:r>
              <a:rPr lang="zh-CN" altLang="en-US" sz="2400" b="1" dirty="0" smtClean="0"/>
              <a:t>，则称之为</a:t>
            </a:r>
            <a:r>
              <a:rPr lang="zh-CN" altLang="en-US" sz="2400" b="1" i="1" dirty="0" smtClean="0">
                <a:solidFill>
                  <a:srgbClr val="FF0000"/>
                </a:solidFill>
              </a:rPr>
              <a:t>稀疏图</a:t>
            </a:r>
            <a:r>
              <a:rPr lang="zh-CN" altLang="en-US" sz="2400" b="1" dirty="0"/>
              <a:t>。</a:t>
            </a:r>
            <a:endParaRPr lang="en-US" sz="2400" b="1" baseline="30000" dirty="0" smtClean="0"/>
          </a:p>
          <a:p>
            <a:r>
              <a:rPr lang="zh-CN" altLang="en-US" sz="2400" b="1" dirty="0" smtClean="0"/>
              <a:t>对于一个图，如果</a:t>
            </a:r>
            <a:r>
              <a:rPr lang="en-US" sz="2400" b="1" dirty="0" smtClean="0"/>
              <a:t>| </a:t>
            </a:r>
            <a:r>
              <a:rPr lang="en-US" sz="2400" b="1" i="1" dirty="0" smtClean="0"/>
              <a:t>E</a:t>
            </a:r>
            <a:r>
              <a:rPr lang="en-US" sz="2400" b="1" dirty="0" smtClean="0"/>
              <a:t> | </a:t>
            </a:r>
            <a:r>
              <a:rPr lang="en-US" sz="2400" b="1" dirty="0" smtClean="0">
                <a:sym typeface="Symbol" pitchFamily="18" charset="2"/>
              </a:rPr>
              <a:t></a:t>
            </a:r>
            <a:r>
              <a:rPr lang="en-US" sz="2400" b="1" dirty="0" smtClean="0"/>
              <a:t> | </a:t>
            </a:r>
            <a:r>
              <a:rPr lang="en-US" sz="2400" b="1" i="1" dirty="0" smtClean="0"/>
              <a:t>V</a:t>
            </a:r>
            <a:r>
              <a:rPr lang="en-US" sz="2400" b="1" dirty="0" smtClean="0"/>
              <a:t> |</a:t>
            </a:r>
            <a:r>
              <a:rPr lang="en-US" sz="2400" b="1" baseline="30000" dirty="0" smtClean="0"/>
              <a:t>2</a:t>
            </a:r>
            <a:r>
              <a:rPr lang="zh-CN" altLang="en-US" sz="2400" b="1" dirty="0" smtClean="0"/>
              <a:t>，则称之为</a:t>
            </a:r>
            <a:r>
              <a:rPr lang="zh-CN" altLang="en-US" sz="2400" b="1" i="1" dirty="0" smtClean="0">
                <a:solidFill>
                  <a:srgbClr val="FF0000"/>
                </a:solidFill>
              </a:rPr>
              <a:t>稠密图</a:t>
            </a:r>
            <a:r>
              <a:rPr lang="zh-CN" altLang="en-US" sz="2400" b="1" dirty="0" smtClean="0"/>
              <a:t>。</a:t>
            </a:r>
            <a:endParaRPr lang="en-US" sz="2400" b="1" baseline="30000" dirty="0" smtClean="0"/>
          </a:p>
        </p:txBody>
      </p:sp>
    </p:spTree>
    <p:extLst>
      <p:ext uri="{BB962C8B-B14F-4D97-AF65-F5344CB8AC3E}">
        <p14:creationId xmlns:p14="http://schemas.microsoft.com/office/powerpoint/2010/main" val="4252671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连通分支</a:t>
            </a:r>
            <a:endParaRPr lang="en-US" sz="3600" b="1" dirty="0" smtClean="0">
              <a:solidFill>
                <a:srgbClr val="0000CC"/>
              </a:solidFill>
            </a:endParaRPr>
          </a:p>
        </p:txBody>
      </p:sp>
      <p:sp>
        <p:nvSpPr>
          <p:cNvPr id="16387" name="Rectangle 3"/>
          <p:cNvSpPr>
            <a:spLocks noGrp="1" noChangeArrowheads="1"/>
          </p:cNvSpPr>
          <p:nvPr>
            <p:ph type="body" idx="1"/>
          </p:nvPr>
        </p:nvSpPr>
        <p:spPr>
          <a:xfrm>
            <a:off x="609600" y="1447800"/>
            <a:ext cx="7924800" cy="4648200"/>
          </a:xfrm>
        </p:spPr>
        <p:txBody>
          <a:bodyPr/>
          <a:lstStyle/>
          <a:p>
            <a:r>
              <a:rPr lang="zh-CN" altLang="en-US" sz="2400" b="1" i="1" dirty="0" smtClean="0">
                <a:solidFill>
                  <a:srgbClr val="C00000"/>
                </a:solidFill>
              </a:rPr>
              <a:t>连通分支</a:t>
            </a:r>
            <a:r>
              <a:rPr lang="en-US" sz="2400" b="1" dirty="0" smtClean="0"/>
              <a:t>: </a:t>
            </a:r>
            <a:r>
              <a:rPr lang="zh-CN" altLang="en-US" sz="2400" b="1" dirty="0" smtClean="0"/>
              <a:t>一个图中的连通分支为该图中最大的连通子图</a:t>
            </a:r>
            <a:r>
              <a:rPr lang="en-US" sz="2400" b="1" dirty="0" smtClean="0"/>
              <a:t>. </a:t>
            </a:r>
          </a:p>
          <a:p>
            <a:pPr>
              <a:spcBef>
                <a:spcPts val="1800"/>
              </a:spcBef>
              <a:buNone/>
            </a:pPr>
            <a:r>
              <a:rPr lang="zh-CN" altLang="en-US" sz="2400" b="1" dirty="0" smtClean="0"/>
              <a:t>例</a:t>
            </a:r>
            <a:r>
              <a:rPr lang="en-US" sz="2400" b="1" dirty="0" smtClean="0"/>
              <a:t>:</a:t>
            </a:r>
          </a:p>
          <a:p>
            <a:pPr>
              <a:lnSpc>
                <a:spcPct val="90000"/>
              </a:lnSpc>
            </a:pPr>
            <a:endParaRPr lang="en-US" sz="2400" b="1" dirty="0" smtClean="0"/>
          </a:p>
          <a:p>
            <a:pPr>
              <a:lnSpc>
                <a:spcPct val="90000"/>
              </a:lnSpc>
            </a:pPr>
            <a:endParaRPr lang="en-US" sz="2400" b="1" dirty="0" smtClean="0"/>
          </a:p>
          <a:p>
            <a:pPr>
              <a:lnSpc>
                <a:spcPct val="90000"/>
              </a:lnSpc>
              <a:buNone/>
            </a:pPr>
            <a:endParaRPr lang="en-US" sz="2400" b="1" dirty="0" smtClean="0"/>
          </a:p>
          <a:p>
            <a:pPr>
              <a:lnSpc>
                <a:spcPct val="90000"/>
              </a:lnSpc>
              <a:buNone/>
            </a:pPr>
            <a:endParaRPr lang="en-US" sz="2400" b="1" dirty="0" smtClean="0"/>
          </a:p>
          <a:p>
            <a:pPr>
              <a:lnSpc>
                <a:spcPct val="90000"/>
              </a:lnSpc>
              <a:buNone/>
            </a:pPr>
            <a:endParaRPr lang="en-US" sz="2400" b="1" dirty="0" smtClean="0"/>
          </a:p>
          <a:p>
            <a:pPr>
              <a:lnSpc>
                <a:spcPct val="90000"/>
              </a:lnSpc>
            </a:pPr>
            <a:endParaRPr lang="en-US" sz="2400" b="1" dirty="0" smtClean="0"/>
          </a:p>
          <a:p>
            <a:pPr>
              <a:spcBef>
                <a:spcPts val="0"/>
              </a:spcBef>
              <a:buNone/>
            </a:pPr>
            <a:r>
              <a:rPr lang="zh-CN" altLang="en-US" sz="2400" b="1" dirty="0" smtClean="0"/>
              <a:t>包含节点</a:t>
            </a:r>
            <a:r>
              <a:rPr lang="en-US" altLang="zh-CN" sz="2400" b="1" dirty="0" smtClean="0"/>
              <a:t>1</a:t>
            </a:r>
            <a:r>
              <a:rPr lang="zh-CN" altLang="en-US" sz="2400" b="1" dirty="0"/>
              <a:t>的</a:t>
            </a:r>
            <a:r>
              <a:rPr lang="zh-CN" altLang="en-US" sz="2400" b="1" dirty="0" smtClean="0"/>
              <a:t>连通分支</a:t>
            </a:r>
            <a:r>
              <a:rPr lang="en-US" sz="2400" b="1" dirty="0" smtClean="0"/>
              <a:t>= { 1, 2, 3, 4, 5, 6, 7, 8 }.</a:t>
            </a:r>
          </a:p>
        </p:txBody>
      </p:sp>
      <p:pic>
        <p:nvPicPr>
          <p:cNvPr id="16388" name="Picture 4" descr="kleinberg_03F02"/>
          <p:cNvPicPr preferRelativeResize="0">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l="18216" r="14383" b="20930"/>
          <a:stretch>
            <a:fillRect/>
          </a:stretch>
        </p:blipFill>
        <p:spPr bwMode="auto">
          <a:xfrm>
            <a:off x="2734733" y="2667000"/>
            <a:ext cx="366871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180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371601"/>
            <a:ext cx="8229600" cy="838199"/>
          </a:xfrm>
        </p:spPr>
        <p:txBody>
          <a:bodyPr/>
          <a:lstStyle/>
          <a:p>
            <a:pPr marL="274320" indent="-274320" algn="l">
              <a:buFont typeface="Wingdings" pitchFamily="2" charset="2"/>
              <a:buChar char="§"/>
            </a:pPr>
            <a:r>
              <a:rPr lang="zh-CN" altLang="en-US" sz="2400" b="1" dirty="0" smtClean="0"/>
              <a:t>对于一个有向或者无向图，如果任意两个节点之间都有边</a:t>
            </a:r>
            <a:r>
              <a:rPr lang="zh-CN" altLang="en-US" sz="2400" b="1" i="1" dirty="0" smtClean="0">
                <a:solidFill>
                  <a:srgbClr val="3333FF"/>
                </a:solidFill>
              </a:rPr>
              <a:t>邻接</a:t>
            </a:r>
            <a:r>
              <a:rPr lang="zh-CN" altLang="en-US" sz="2400" b="1" dirty="0" smtClean="0"/>
              <a:t>（对于有向图需要两个方向的边），则称之为</a:t>
            </a:r>
            <a:r>
              <a:rPr lang="zh-CN" altLang="en-US" sz="2400" b="1" i="1" dirty="0" smtClean="0">
                <a:solidFill>
                  <a:srgbClr val="FF0000"/>
                </a:solidFill>
              </a:rPr>
              <a:t>完全图</a:t>
            </a:r>
            <a:endParaRPr lang="en-US" sz="2400" b="1" dirty="0" smtClean="0"/>
          </a:p>
        </p:txBody>
      </p:sp>
      <p:grpSp>
        <p:nvGrpSpPr>
          <p:cNvPr id="39" name="Group 38"/>
          <p:cNvGrpSpPr/>
          <p:nvPr/>
        </p:nvGrpSpPr>
        <p:grpSpPr>
          <a:xfrm>
            <a:off x="1066800" y="3124201"/>
            <a:ext cx="2173288" cy="1885950"/>
            <a:chOff x="1066800" y="3124201"/>
            <a:chExt cx="2173288" cy="1885950"/>
          </a:xfrm>
        </p:grpSpPr>
        <p:sp>
          <p:nvSpPr>
            <p:cNvPr id="19459" name="Oval 3"/>
            <p:cNvSpPr>
              <a:spLocks noChangeArrowheads="1"/>
            </p:cNvSpPr>
            <p:nvPr/>
          </p:nvSpPr>
          <p:spPr bwMode="auto">
            <a:xfrm>
              <a:off x="1066800" y="455295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9460" name="Oval 4"/>
            <p:cNvSpPr>
              <a:spLocks noChangeArrowheads="1"/>
            </p:cNvSpPr>
            <p:nvPr/>
          </p:nvSpPr>
          <p:spPr bwMode="auto">
            <a:xfrm>
              <a:off x="2667000" y="41910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9461" name="Text Box 5"/>
            <p:cNvSpPr txBox="1">
              <a:spLocks noChangeArrowheads="1"/>
            </p:cNvSpPr>
            <p:nvPr/>
          </p:nvSpPr>
          <p:spPr bwMode="auto">
            <a:xfrm>
              <a:off x="1531938" y="3200401"/>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A</a:t>
              </a:r>
            </a:p>
          </p:txBody>
        </p:sp>
        <p:sp>
          <p:nvSpPr>
            <p:cNvPr id="19462" name="Text Box 6"/>
            <p:cNvSpPr txBox="1">
              <a:spLocks noChangeArrowheads="1"/>
            </p:cNvSpPr>
            <p:nvPr/>
          </p:nvSpPr>
          <p:spPr bwMode="auto">
            <a:xfrm>
              <a:off x="1143000" y="4629151"/>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D</a:t>
              </a:r>
            </a:p>
          </p:txBody>
        </p:sp>
        <p:sp>
          <p:nvSpPr>
            <p:cNvPr id="19463" name="Text Box 7"/>
            <p:cNvSpPr txBox="1">
              <a:spLocks noChangeArrowheads="1"/>
            </p:cNvSpPr>
            <p:nvPr/>
          </p:nvSpPr>
          <p:spPr bwMode="auto">
            <a:xfrm>
              <a:off x="2743200" y="4268789"/>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E</a:t>
              </a:r>
            </a:p>
          </p:txBody>
        </p:sp>
        <p:sp>
          <p:nvSpPr>
            <p:cNvPr id="19464" name="Text Box 8"/>
            <p:cNvSpPr txBox="1">
              <a:spLocks noChangeArrowheads="1"/>
            </p:cNvSpPr>
            <p:nvPr/>
          </p:nvSpPr>
          <p:spPr bwMode="auto">
            <a:xfrm>
              <a:off x="2838450" y="3200401"/>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B</a:t>
              </a:r>
            </a:p>
          </p:txBody>
        </p:sp>
        <p:sp>
          <p:nvSpPr>
            <p:cNvPr id="19465" name="Line 9"/>
            <p:cNvSpPr>
              <a:spLocks noChangeShapeType="1"/>
            </p:cNvSpPr>
            <p:nvPr/>
          </p:nvSpPr>
          <p:spPr bwMode="auto">
            <a:xfrm>
              <a:off x="1905000" y="3505201"/>
              <a:ext cx="838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10"/>
            <p:cNvSpPr>
              <a:spLocks noChangeShapeType="1"/>
            </p:cNvSpPr>
            <p:nvPr/>
          </p:nvSpPr>
          <p:spPr bwMode="auto">
            <a:xfrm>
              <a:off x="1981200" y="3352801"/>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1"/>
            <p:cNvSpPr>
              <a:spLocks noChangeShapeType="1"/>
            </p:cNvSpPr>
            <p:nvPr/>
          </p:nvSpPr>
          <p:spPr bwMode="auto">
            <a:xfrm flipV="1">
              <a:off x="2971800" y="3581401"/>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Oval 12"/>
            <p:cNvSpPr>
              <a:spLocks noChangeArrowheads="1"/>
            </p:cNvSpPr>
            <p:nvPr/>
          </p:nvSpPr>
          <p:spPr bwMode="auto">
            <a:xfrm>
              <a:off x="1447800" y="31242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9469" name="Oval 13"/>
            <p:cNvSpPr>
              <a:spLocks noChangeArrowheads="1"/>
            </p:cNvSpPr>
            <p:nvPr/>
          </p:nvSpPr>
          <p:spPr bwMode="auto">
            <a:xfrm>
              <a:off x="2743200" y="31242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19470" name="Line 14"/>
            <p:cNvSpPr>
              <a:spLocks noChangeShapeType="1"/>
            </p:cNvSpPr>
            <p:nvPr/>
          </p:nvSpPr>
          <p:spPr bwMode="auto">
            <a:xfrm flipV="1">
              <a:off x="1524001" y="4495801"/>
              <a:ext cx="11430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15"/>
            <p:cNvSpPr>
              <a:spLocks noChangeShapeType="1"/>
            </p:cNvSpPr>
            <p:nvPr/>
          </p:nvSpPr>
          <p:spPr bwMode="auto">
            <a:xfrm flipV="1">
              <a:off x="1219200" y="3581401"/>
              <a:ext cx="3810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16"/>
            <p:cNvSpPr>
              <a:spLocks noChangeShapeType="1"/>
            </p:cNvSpPr>
            <p:nvPr/>
          </p:nvSpPr>
          <p:spPr bwMode="auto">
            <a:xfrm flipV="1">
              <a:off x="1447801" y="3505201"/>
              <a:ext cx="1371599" cy="1123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73" name="Text Box 17"/>
          <p:cNvSpPr txBox="1">
            <a:spLocks noChangeArrowheads="1"/>
          </p:cNvSpPr>
          <p:nvPr/>
        </p:nvSpPr>
        <p:spPr bwMode="auto">
          <a:xfrm>
            <a:off x="304800" y="5124271"/>
            <a:ext cx="4191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spcBef>
                <a:spcPct val="50000"/>
              </a:spcBef>
            </a:pPr>
            <a:r>
              <a:rPr lang="en-US" sz="2000" dirty="0">
                <a:solidFill>
                  <a:schemeClr val="tx1"/>
                </a:solidFill>
                <a:latin typeface="+mj-lt"/>
              </a:rPr>
              <a:t>4 </a:t>
            </a:r>
            <a:r>
              <a:rPr lang="zh-CN" altLang="en-US" sz="2000" dirty="0" smtClean="0">
                <a:solidFill>
                  <a:schemeClr val="tx1"/>
                </a:solidFill>
                <a:latin typeface="+mj-lt"/>
              </a:rPr>
              <a:t>个节点，包含</a:t>
            </a:r>
            <a:r>
              <a:rPr lang="en-US" sz="2000" dirty="0" smtClean="0">
                <a:solidFill>
                  <a:schemeClr val="tx1"/>
                </a:solidFill>
                <a:latin typeface="+mj-lt"/>
              </a:rPr>
              <a:t> </a:t>
            </a:r>
            <a:r>
              <a:rPr lang="en-US" sz="2000" dirty="0">
                <a:solidFill>
                  <a:schemeClr val="tx1"/>
                </a:solidFill>
                <a:latin typeface="+mj-lt"/>
              </a:rPr>
              <a:t>(4*3)/2 </a:t>
            </a:r>
            <a:r>
              <a:rPr lang="zh-CN" altLang="en-US" sz="2000" dirty="0" smtClean="0">
                <a:solidFill>
                  <a:schemeClr val="tx1"/>
                </a:solidFill>
                <a:latin typeface="+mj-lt"/>
              </a:rPr>
              <a:t>条边</a:t>
            </a:r>
            <a:endParaRPr lang="en-US" sz="2000" dirty="0">
              <a:solidFill>
                <a:schemeClr val="tx1"/>
              </a:solidFill>
              <a:latin typeface="+mj-lt"/>
            </a:endParaRPr>
          </a:p>
          <a:p>
            <a:pPr>
              <a:spcBef>
                <a:spcPct val="50000"/>
              </a:spcBef>
            </a:pPr>
            <a:r>
              <a:rPr lang="en-US" sz="2000" dirty="0" smtClean="0">
                <a:solidFill>
                  <a:schemeClr val="tx1"/>
                </a:solidFill>
                <a:latin typeface="+mj-lt"/>
              </a:rPr>
              <a:t>|</a:t>
            </a:r>
            <a:r>
              <a:rPr lang="en-US" sz="2000" i="1" dirty="0" smtClean="0">
                <a:solidFill>
                  <a:schemeClr val="tx1"/>
                </a:solidFill>
                <a:latin typeface="+mj-lt"/>
              </a:rPr>
              <a:t>V</a:t>
            </a:r>
            <a:r>
              <a:rPr lang="en-US" sz="2000" dirty="0" smtClean="0">
                <a:solidFill>
                  <a:schemeClr val="tx1"/>
                </a:solidFill>
                <a:latin typeface="+mj-lt"/>
              </a:rPr>
              <a:t>| </a:t>
            </a:r>
            <a:r>
              <a:rPr lang="zh-CN" altLang="en-US" sz="2000" dirty="0" smtClean="0">
                <a:solidFill>
                  <a:schemeClr val="tx1"/>
                </a:solidFill>
                <a:latin typeface="+mj-lt"/>
              </a:rPr>
              <a:t>个节点</a:t>
            </a:r>
            <a:r>
              <a:rPr lang="zh-CN" altLang="en-US" sz="2000" dirty="0">
                <a:solidFill>
                  <a:schemeClr val="tx1"/>
                </a:solidFill>
                <a:latin typeface="+mj-lt"/>
              </a:rPr>
              <a:t>，</a:t>
            </a:r>
            <a:r>
              <a:rPr lang="en-US" sz="2000" dirty="0" smtClean="0">
                <a:solidFill>
                  <a:schemeClr val="tx1"/>
                </a:solidFill>
                <a:latin typeface="+mj-lt"/>
              </a:rPr>
              <a:t> |</a:t>
            </a:r>
            <a:r>
              <a:rPr lang="en-US" sz="2000" i="1" dirty="0" smtClean="0">
                <a:solidFill>
                  <a:schemeClr val="tx1"/>
                </a:solidFill>
                <a:latin typeface="+mj-lt"/>
              </a:rPr>
              <a:t>V</a:t>
            </a:r>
            <a:r>
              <a:rPr lang="en-US" sz="2000" dirty="0" smtClean="0">
                <a:solidFill>
                  <a:schemeClr val="tx1"/>
                </a:solidFill>
                <a:latin typeface="+mj-lt"/>
              </a:rPr>
              <a:t>|*(|</a:t>
            </a:r>
            <a:r>
              <a:rPr lang="en-US" sz="2000" i="1" dirty="0" smtClean="0">
                <a:solidFill>
                  <a:schemeClr val="tx1"/>
                </a:solidFill>
                <a:latin typeface="+mj-lt"/>
              </a:rPr>
              <a:t>V</a:t>
            </a:r>
            <a:r>
              <a:rPr lang="en-US" sz="2000" dirty="0" smtClean="0">
                <a:solidFill>
                  <a:schemeClr val="tx1"/>
                </a:solidFill>
                <a:latin typeface="+mj-lt"/>
              </a:rPr>
              <a:t>| – 1</a:t>
            </a:r>
            <a:r>
              <a:rPr lang="en-US" sz="2000" dirty="0">
                <a:solidFill>
                  <a:schemeClr val="tx1"/>
                </a:solidFill>
                <a:latin typeface="+mj-lt"/>
              </a:rPr>
              <a:t>)/2 </a:t>
            </a:r>
            <a:r>
              <a:rPr lang="zh-CN" altLang="en-US" sz="2000" dirty="0">
                <a:solidFill>
                  <a:schemeClr val="tx1"/>
                </a:solidFill>
                <a:latin typeface="+mj-lt"/>
              </a:rPr>
              <a:t>边</a:t>
            </a:r>
            <a:r>
              <a:rPr lang="en-US" sz="2000" dirty="0" smtClean="0">
                <a:solidFill>
                  <a:schemeClr val="tx1"/>
                </a:solidFill>
                <a:latin typeface="+mj-lt"/>
              </a:rPr>
              <a:t> </a:t>
            </a:r>
            <a:endParaRPr lang="en-US" sz="2000" dirty="0">
              <a:solidFill>
                <a:schemeClr val="tx1"/>
              </a:solidFill>
              <a:latin typeface="+mj-lt"/>
            </a:endParaRPr>
          </a:p>
          <a:p>
            <a:pPr>
              <a:spcBef>
                <a:spcPct val="50000"/>
              </a:spcBef>
            </a:pPr>
            <a:r>
              <a:rPr lang="zh-CN" altLang="en-US" sz="2000" dirty="0" smtClean="0">
                <a:solidFill>
                  <a:schemeClr val="tx1"/>
                </a:solidFill>
                <a:latin typeface="+mj-lt"/>
              </a:rPr>
              <a:t>注</a:t>
            </a:r>
            <a:r>
              <a:rPr lang="en-US" sz="2000" dirty="0" smtClean="0">
                <a:solidFill>
                  <a:schemeClr val="tx1"/>
                </a:solidFill>
                <a:latin typeface="+mj-lt"/>
              </a:rPr>
              <a:t>: </a:t>
            </a:r>
            <a:r>
              <a:rPr lang="zh-CN" altLang="en-US" sz="2000" dirty="0" smtClean="0">
                <a:solidFill>
                  <a:schemeClr val="tx1"/>
                </a:solidFill>
                <a:latin typeface="+mj-lt"/>
              </a:rPr>
              <a:t>如果允许自环，则边数为</a:t>
            </a:r>
            <a:r>
              <a:rPr lang="en-US" sz="2000" dirty="0" smtClean="0">
                <a:solidFill>
                  <a:schemeClr val="tx1"/>
                </a:solidFill>
                <a:latin typeface="+mj-lt"/>
              </a:rPr>
              <a:t>|</a:t>
            </a:r>
            <a:r>
              <a:rPr lang="en-US" sz="2000" i="1" dirty="0" smtClean="0">
                <a:solidFill>
                  <a:schemeClr val="tx1"/>
                </a:solidFill>
                <a:latin typeface="+mj-lt"/>
              </a:rPr>
              <a:t>V</a:t>
            </a:r>
            <a:r>
              <a:rPr lang="en-US" sz="2000" dirty="0" smtClean="0">
                <a:solidFill>
                  <a:schemeClr val="tx1"/>
                </a:solidFill>
                <a:latin typeface="+mj-lt"/>
              </a:rPr>
              <a:t>|</a:t>
            </a:r>
            <a:r>
              <a:rPr lang="en-US" sz="2000" baseline="30000" dirty="0" smtClean="0">
                <a:solidFill>
                  <a:schemeClr val="tx1"/>
                </a:solidFill>
                <a:latin typeface="+mj-lt"/>
              </a:rPr>
              <a:t>2</a:t>
            </a:r>
            <a:r>
              <a:rPr lang="en-US" sz="2000" dirty="0" smtClean="0">
                <a:solidFill>
                  <a:schemeClr val="tx1"/>
                </a:solidFill>
                <a:latin typeface="+mj-lt"/>
              </a:rPr>
              <a:t>/2</a:t>
            </a:r>
            <a:endParaRPr lang="en-US" sz="2000" dirty="0">
              <a:solidFill>
                <a:schemeClr val="tx1"/>
              </a:solidFill>
              <a:latin typeface="+mj-lt"/>
            </a:endParaRPr>
          </a:p>
        </p:txBody>
      </p:sp>
      <p:sp>
        <p:nvSpPr>
          <p:cNvPr id="19477" name="Text Box 21"/>
          <p:cNvSpPr txBox="1">
            <a:spLocks noChangeArrowheads="1"/>
          </p:cNvSpPr>
          <p:nvPr/>
        </p:nvSpPr>
        <p:spPr bwMode="auto">
          <a:xfrm>
            <a:off x="4495800" y="5075873"/>
            <a:ext cx="449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spcBef>
                <a:spcPct val="50000"/>
              </a:spcBef>
            </a:pPr>
            <a:r>
              <a:rPr lang="en-US" sz="2000" dirty="0">
                <a:solidFill>
                  <a:schemeClr val="tx1"/>
                </a:solidFill>
                <a:latin typeface="+mj-lt"/>
              </a:rPr>
              <a:t>3 </a:t>
            </a:r>
            <a:r>
              <a:rPr lang="zh-CN" altLang="en-US" sz="2000" dirty="0" smtClean="0">
                <a:solidFill>
                  <a:schemeClr val="tx1"/>
                </a:solidFill>
                <a:latin typeface="+mj-lt"/>
              </a:rPr>
              <a:t>个节点的有向图，包含</a:t>
            </a:r>
            <a:r>
              <a:rPr lang="en-US" sz="2000" dirty="0" smtClean="0">
                <a:solidFill>
                  <a:schemeClr val="tx1"/>
                </a:solidFill>
                <a:latin typeface="+mj-lt"/>
              </a:rPr>
              <a:t> 3*2</a:t>
            </a:r>
            <a:r>
              <a:rPr lang="zh-CN" altLang="en-US" sz="2000" dirty="0" smtClean="0">
                <a:solidFill>
                  <a:schemeClr val="tx1"/>
                </a:solidFill>
                <a:latin typeface="+mj-lt"/>
              </a:rPr>
              <a:t>条边</a:t>
            </a:r>
            <a:r>
              <a:rPr lang="en-US" sz="2000" dirty="0" smtClean="0">
                <a:solidFill>
                  <a:schemeClr val="tx1"/>
                </a:solidFill>
                <a:latin typeface="+mj-lt"/>
              </a:rPr>
              <a:t> </a:t>
            </a:r>
          </a:p>
          <a:p>
            <a:pPr>
              <a:spcBef>
                <a:spcPct val="50000"/>
              </a:spcBef>
            </a:pPr>
            <a:r>
              <a:rPr lang="en-US" sz="2000" dirty="0" smtClean="0">
                <a:solidFill>
                  <a:schemeClr val="tx1"/>
                </a:solidFill>
                <a:latin typeface="+mj-lt"/>
              </a:rPr>
              <a:t>|</a:t>
            </a:r>
            <a:r>
              <a:rPr lang="en-US" sz="2000" i="1" dirty="0" smtClean="0">
                <a:solidFill>
                  <a:schemeClr val="tx1"/>
                </a:solidFill>
                <a:latin typeface="+mj-lt"/>
              </a:rPr>
              <a:t>V</a:t>
            </a:r>
            <a:r>
              <a:rPr lang="en-US" sz="2000" dirty="0" smtClean="0">
                <a:solidFill>
                  <a:schemeClr val="tx1"/>
                </a:solidFill>
                <a:latin typeface="+mj-lt"/>
              </a:rPr>
              <a:t>| </a:t>
            </a:r>
            <a:r>
              <a:rPr lang="zh-CN" altLang="en-US" sz="2000" dirty="0" smtClean="0">
                <a:solidFill>
                  <a:schemeClr val="tx1"/>
                </a:solidFill>
                <a:latin typeface="+mj-lt"/>
              </a:rPr>
              <a:t>个节点，</a:t>
            </a:r>
            <a:r>
              <a:rPr lang="zh-CN" altLang="en-US" sz="2000" dirty="0">
                <a:solidFill>
                  <a:schemeClr val="tx1"/>
                </a:solidFill>
                <a:latin typeface="+mj-lt"/>
              </a:rPr>
              <a:t>包含</a:t>
            </a:r>
            <a:r>
              <a:rPr lang="en-US" sz="2000" dirty="0" smtClean="0">
                <a:solidFill>
                  <a:schemeClr val="tx1"/>
                </a:solidFill>
                <a:latin typeface="+mj-lt"/>
              </a:rPr>
              <a:t>|</a:t>
            </a:r>
            <a:r>
              <a:rPr lang="en-US" sz="2000" i="1" dirty="0" smtClean="0">
                <a:solidFill>
                  <a:schemeClr val="tx1"/>
                </a:solidFill>
                <a:latin typeface="+mj-lt"/>
              </a:rPr>
              <a:t>V</a:t>
            </a:r>
            <a:r>
              <a:rPr lang="en-US" sz="2000" dirty="0" smtClean="0">
                <a:solidFill>
                  <a:schemeClr val="tx1"/>
                </a:solidFill>
                <a:latin typeface="+mj-lt"/>
              </a:rPr>
              <a:t>|*(|</a:t>
            </a:r>
            <a:r>
              <a:rPr lang="en-US" sz="2000" i="1" dirty="0" smtClean="0">
                <a:solidFill>
                  <a:schemeClr val="tx1"/>
                </a:solidFill>
                <a:latin typeface="+mj-lt"/>
              </a:rPr>
              <a:t>V</a:t>
            </a:r>
            <a:r>
              <a:rPr lang="en-US" sz="2000" dirty="0" smtClean="0">
                <a:solidFill>
                  <a:schemeClr val="tx1"/>
                </a:solidFill>
                <a:latin typeface="+mj-lt"/>
              </a:rPr>
              <a:t>| – 1</a:t>
            </a:r>
            <a:r>
              <a:rPr lang="en-US" sz="2000" dirty="0">
                <a:solidFill>
                  <a:schemeClr val="tx1"/>
                </a:solidFill>
                <a:latin typeface="+mj-lt"/>
              </a:rPr>
              <a:t>) </a:t>
            </a:r>
            <a:r>
              <a:rPr lang="zh-CN" altLang="en-US" sz="2000" dirty="0" smtClean="0">
                <a:solidFill>
                  <a:schemeClr val="tx1"/>
                </a:solidFill>
                <a:latin typeface="+mj-lt"/>
              </a:rPr>
              <a:t>条边</a:t>
            </a:r>
            <a:r>
              <a:rPr lang="en-US" sz="2000" dirty="0" smtClean="0">
                <a:solidFill>
                  <a:schemeClr val="tx1"/>
                </a:solidFill>
                <a:latin typeface="+mj-lt"/>
              </a:rPr>
              <a:t> </a:t>
            </a:r>
          </a:p>
          <a:p>
            <a:pPr>
              <a:spcBef>
                <a:spcPct val="50000"/>
              </a:spcBef>
            </a:pPr>
            <a:r>
              <a:rPr lang="zh-CN" altLang="en-US" sz="2000" dirty="0">
                <a:solidFill>
                  <a:schemeClr val="tx1"/>
                </a:solidFill>
              </a:rPr>
              <a:t>注</a:t>
            </a:r>
            <a:r>
              <a:rPr lang="en-US" altLang="zh-CN" sz="2000" dirty="0">
                <a:solidFill>
                  <a:schemeClr val="tx1"/>
                </a:solidFill>
              </a:rPr>
              <a:t>: </a:t>
            </a:r>
            <a:r>
              <a:rPr lang="zh-CN" altLang="en-US" sz="2000" dirty="0">
                <a:solidFill>
                  <a:schemeClr val="tx1"/>
                </a:solidFill>
              </a:rPr>
              <a:t>如果允许自环，则边数为</a:t>
            </a:r>
            <a:r>
              <a:rPr lang="en-US" sz="2000" dirty="0" smtClean="0">
                <a:solidFill>
                  <a:schemeClr val="tx1"/>
                </a:solidFill>
                <a:latin typeface="+mj-lt"/>
              </a:rPr>
              <a:t>|</a:t>
            </a:r>
            <a:r>
              <a:rPr lang="en-US" sz="2000" i="1" dirty="0" smtClean="0">
                <a:solidFill>
                  <a:schemeClr val="tx1"/>
                </a:solidFill>
                <a:latin typeface="+mj-lt"/>
              </a:rPr>
              <a:t>V</a:t>
            </a:r>
            <a:r>
              <a:rPr lang="en-US" sz="2000" dirty="0" smtClean="0">
                <a:solidFill>
                  <a:schemeClr val="tx1"/>
                </a:solidFill>
                <a:latin typeface="+mj-lt"/>
              </a:rPr>
              <a:t>|</a:t>
            </a:r>
            <a:r>
              <a:rPr lang="en-US" sz="2000" baseline="30000" dirty="0" smtClean="0">
                <a:solidFill>
                  <a:schemeClr val="tx1"/>
                </a:solidFill>
                <a:latin typeface="+mj-lt"/>
              </a:rPr>
              <a:t>2 </a:t>
            </a:r>
            <a:r>
              <a:rPr lang="en-US" sz="2000" dirty="0" smtClean="0">
                <a:solidFill>
                  <a:schemeClr val="tx1"/>
                </a:solidFill>
                <a:latin typeface="+mj-lt"/>
              </a:rPr>
              <a:t>  </a:t>
            </a:r>
            <a:endParaRPr lang="en-US" sz="2000" dirty="0">
              <a:solidFill>
                <a:schemeClr val="tx1"/>
              </a:solidFill>
              <a:latin typeface="+mj-lt"/>
            </a:endParaRPr>
          </a:p>
        </p:txBody>
      </p:sp>
      <p:grpSp>
        <p:nvGrpSpPr>
          <p:cNvPr id="40" name="Group 39"/>
          <p:cNvGrpSpPr/>
          <p:nvPr/>
        </p:nvGrpSpPr>
        <p:grpSpPr>
          <a:xfrm>
            <a:off x="5105400" y="3048000"/>
            <a:ext cx="2782888" cy="1809751"/>
            <a:chOff x="5105400" y="3048000"/>
            <a:chExt cx="2782888" cy="1809751"/>
          </a:xfrm>
        </p:grpSpPr>
        <p:sp>
          <p:nvSpPr>
            <p:cNvPr id="19474" name="Oval 18"/>
            <p:cNvSpPr>
              <a:spLocks noChangeArrowheads="1"/>
            </p:cNvSpPr>
            <p:nvPr/>
          </p:nvSpPr>
          <p:spPr bwMode="auto">
            <a:xfrm>
              <a:off x="5105400" y="440055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a:solidFill>
                    <a:schemeClr val="tx1"/>
                  </a:solidFill>
                </a:rPr>
                <a:t>D</a:t>
              </a:r>
            </a:p>
          </p:txBody>
        </p:sp>
        <p:sp>
          <p:nvSpPr>
            <p:cNvPr id="19475" name="Oval 19"/>
            <p:cNvSpPr>
              <a:spLocks noChangeArrowheads="1"/>
            </p:cNvSpPr>
            <p:nvPr/>
          </p:nvSpPr>
          <p:spPr bwMode="auto">
            <a:xfrm>
              <a:off x="5522912" y="30480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a:solidFill>
                    <a:schemeClr val="tx1"/>
                  </a:solidFill>
                </a:rPr>
                <a:t>A</a:t>
              </a:r>
            </a:p>
          </p:txBody>
        </p:sp>
        <p:sp>
          <p:nvSpPr>
            <p:cNvPr id="19476" name="Oval 20"/>
            <p:cNvSpPr>
              <a:spLocks noChangeArrowheads="1"/>
            </p:cNvSpPr>
            <p:nvPr/>
          </p:nvSpPr>
          <p:spPr bwMode="auto">
            <a:xfrm>
              <a:off x="7391400" y="3581401"/>
              <a:ext cx="496888"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a:solidFill>
                    <a:schemeClr val="tx1"/>
                  </a:solidFill>
                </a:rPr>
                <a:t>B</a:t>
              </a:r>
            </a:p>
          </p:txBody>
        </p:sp>
        <p:cxnSp>
          <p:nvCxnSpPr>
            <p:cNvPr id="19478" name="AutoShape 22"/>
            <p:cNvCxnSpPr>
              <a:cxnSpLocks noChangeShapeType="1"/>
              <a:stCxn id="19475" idx="0"/>
              <a:endCxn id="19476" idx="1"/>
            </p:cNvCxnSpPr>
            <p:nvPr/>
          </p:nvCxnSpPr>
          <p:spPr bwMode="auto">
            <a:xfrm rot="16200000" flipH="1">
              <a:off x="6317584" y="2501772"/>
              <a:ext cx="600355" cy="1692812"/>
            </a:xfrm>
            <a:prstGeom prst="curvedConnector3">
              <a:avLst>
                <a:gd name="adj1" fmla="val -3807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9" name="AutoShape 23"/>
            <p:cNvCxnSpPr>
              <a:cxnSpLocks noChangeShapeType="1"/>
              <a:stCxn id="19476" idx="2"/>
              <a:endCxn id="19475" idx="5"/>
            </p:cNvCxnSpPr>
            <p:nvPr/>
          </p:nvCxnSpPr>
          <p:spPr bwMode="auto">
            <a:xfrm rot="10800000">
              <a:off x="5947032" y="3438247"/>
              <a:ext cx="1444368" cy="37175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0" name="AutoShape 24"/>
            <p:cNvCxnSpPr>
              <a:cxnSpLocks noChangeShapeType="1"/>
              <a:stCxn id="19475" idx="2"/>
              <a:endCxn id="19474" idx="1"/>
            </p:cNvCxnSpPr>
            <p:nvPr/>
          </p:nvCxnSpPr>
          <p:spPr bwMode="auto">
            <a:xfrm rot="10800000" flipV="1">
              <a:off x="5178168" y="3276600"/>
              <a:ext cx="344744" cy="119090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1" name="AutoShape 25"/>
            <p:cNvCxnSpPr>
              <a:cxnSpLocks noChangeShapeType="1"/>
              <a:stCxn id="19474" idx="0"/>
              <a:endCxn id="19475" idx="4"/>
            </p:cNvCxnSpPr>
            <p:nvPr/>
          </p:nvCxnSpPr>
          <p:spPr bwMode="auto">
            <a:xfrm rot="5400000" flipH="1" flipV="1">
              <a:off x="5114925" y="3744120"/>
              <a:ext cx="895350" cy="417512"/>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2" name="AutoShape 26"/>
            <p:cNvCxnSpPr>
              <a:cxnSpLocks noChangeShapeType="1"/>
              <a:stCxn id="19476" idx="4"/>
            </p:cNvCxnSpPr>
            <p:nvPr/>
          </p:nvCxnSpPr>
          <p:spPr bwMode="auto">
            <a:xfrm rot="5400000">
              <a:off x="6296422" y="3380979"/>
              <a:ext cx="685800" cy="200104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3" name="AutoShape 27"/>
            <p:cNvCxnSpPr>
              <a:cxnSpLocks noChangeShapeType="1"/>
              <a:stCxn id="19476" idx="3"/>
            </p:cNvCxnSpPr>
            <p:nvPr/>
          </p:nvCxnSpPr>
          <p:spPr bwMode="auto">
            <a:xfrm rot="5400000">
              <a:off x="6227354" y="3306892"/>
              <a:ext cx="572060" cy="1901568"/>
            </a:xfrm>
            <a:prstGeom prst="curvedConnector2">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grpSp>
      <p:sp>
        <p:nvSpPr>
          <p:cNvPr id="28" name="Rectangle 2"/>
          <p:cNvSpPr txBox="1">
            <a:spLocks noChangeArrowheads="1"/>
          </p:cNvSpPr>
          <p:nvPr/>
        </p:nvSpPr>
        <p:spPr bwMode="auto">
          <a:xfrm>
            <a:off x="685800"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0000CC"/>
                </a:solidFill>
                <a:effectLst/>
                <a:uLnTx/>
                <a:uFillTx/>
                <a:latin typeface="+mj-lt"/>
                <a:ea typeface="+mj-ea"/>
                <a:cs typeface="+mj-cs"/>
              </a:rPr>
              <a:t>完全图</a:t>
            </a:r>
            <a:endParaRPr kumimoji="0" lang="en-US" sz="3600" b="1" i="0" u="none" strike="noStrike" kern="0" cap="none" spc="0" normalizeH="0" baseline="0" noProof="0" dirty="0" smtClean="0">
              <a:ln>
                <a:noFill/>
              </a:ln>
              <a:solidFill>
                <a:srgbClr val="0000CC"/>
              </a:solidFill>
              <a:effectLst/>
              <a:uLnTx/>
              <a:uFillTx/>
              <a:latin typeface="+mj-lt"/>
              <a:ea typeface="+mj-ea"/>
              <a:cs typeface="+mj-cs"/>
            </a:endParaRPr>
          </a:p>
        </p:txBody>
      </p:sp>
      <p:sp>
        <p:nvSpPr>
          <p:cNvPr id="29" name="Rectangle 2"/>
          <p:cNvSpPr txBox="1">
            <a:spLocks noChangeArrowheads="1"/>
          </p:cNvSpPr>
          <p:nvPr/>
        </p:nvSpPr>
        <p:spPr bwMode="auto">
          <a:xfrm>
            <a:off x="457200" y="2209801"/>
            <a:ext cx="8229600" cy="83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274320" lvl="0" indent="-274320">
              <a:buFont typeface="Wingdings" pitchFamily="2" charset="2"/>
              <a:buChar char="§"/>
              <a:defRPr/>
            </a:pPr>
            <a:r>
              <a:rPr kumimoji="0" lang="zh-CN" altLang="en-US" sz="2400" b="1" i="0" u="none" strike="noStrike" kern="0" cap="none" spc="0" normalizeH="0" baseline="0" noProof="0" dirty="0" smtClean="0">
                <a:ln>
                  <a:noFill/>
                </a:ln>
                <a:solidFill>
                  <a:schemeClr val="tx2"/>
                </a:solidFill>
                <a:effectLst/>
                <a:uLnTx/>
                <a:uFillTx/>
                <a:latin typeface="+mj-lt"/>
                <a:ea typeface="+mj-ea"/>
                <a:cs typeface="+mj-cs"/>
              </a:rPr>
              <a:t>如果</a:t>
            </a:r>
            <a:r>
              <a:rPr kumimoji="0" lang="en-US" sz="2400" b="1" i="0" u="none" strike="noStrike" kern="0" cap="none" spc="0" normalizeH="0" baseline="0" noProof="0" dirty="0" smtClean="0">
                <a:ln>
                  <a:noFill/>
                </a:ln>
                <a:solidFill>
                  <a:schemeClr val="tx2"/>
                </a:solidFill>
                <a:effectLst/>
                <a:uLnTx/>
                <a:uFillTx/>
                <a:latin typeface="+mj-lt"/>
                <a:ea typeface="+mj-ea"/>
                <a:cs typeface="+mj-cs"/>
              </a:rPr>
              <a:t>(</a:t>
            </a:r>
            <a:r>
              <a:rPr kumimoji="0" lang="en-US" sz="2400" b="1" i="1" u="none" strike="noStrike" kern="0" cap="none" spc="0" normalizeH="0" baseline="0" noProof="0" dirty="0" smtClean="0">
                <a:ln>
                  <a:noFill/>
                </a:ln>
                <a:solidFill>
                  <a:schemeClr val="tx2"/>
                </a:solidFill>
                <a:effectLst/>
                <a:uLnTx/>
                <a:uFillTx/>
                <a:latin typeface="+mj-lt"/>
                <a:ea typeface="+mj-ea"/>
                <a:cs typeface="+mj-cs"/>
              </a:rPr>
              <a:t>u</a:t>
            </a:r>
            <a:r>
              <a:rPr kumimoji="0" lang="en-US" sz="2400" b="1" i="0" u="none" strike="noStrike" kern="0" cap="none" spc="0" normalizeH="0" baseline="0" noProof="0" dirty="0" smtClean="0">
                <a:ln>
                  <a:noFill/>
                </a:ln>
                <a:solidFill>
                  <a:schemeClr val="tx2"/>
                </a:solidFill>
                <a:effectLst/>
                <a:uLnTx/>
                <a:uFillTx/>
                <a:latin typeface="+mj-lt"/>
                <a:ea typeface="+mj-ea"/>
                <a:cs typeface="+mj-cs"/>
              </a:rPr>
              <a:t>, </a:t>
            </a:r>
            <a:r>
              <a:rPr kumimoji="0" lang="en-US" sz="2400" b="1" i="1" u="none" strike="noStrike" kern="0" cap="none" spc="0" normalizeH="0" baseline="0" noProof="0" dirty="0" smtClean="0">
                <a:ln>
                  <a:noFill/>
                </a:ln>
                <a:solidFill>
                  <a:schemeClr val="tx2"/>
                </a:solidFill>
                <a:effectLst/>
                <a:uLnTx/>
                <a:uFillTx/>
                <a:latin typeface="+mj-lt"/>
                <a:ea typeface="+mj-ea"/>
                <a:cs typeface="+mj-cs"/>
              </a:rPr>
              <a:t>v</a:t>
            </a:r>
            <a:r>
              <a:rPr kumimoji="0" lang="en-US" sz="2400" b="1" i="0" u="none" strike="noStrike" kern="0" cap="none" spc="0" normalizeH="0" baseline="0" noProof="0" dirty="0" smtClean="0">
                <a:ln>
                  <a:noFill/>
                </a:ln>
                <a:solidFill>
                  <a:schemeClr val="tx2"/>
                </a:solidFill>
                <a:effectLst/>
                <a:uLnTx/>
                <a:uFillTx/>
                <a:latin typeface="+mj-lt"/>
                <a:ea typeface="+mj-ea"/>
                <a:cs typeface="+mj-cs"/>
              </a:rPr>
              <a:t>) </a:t>
            </a:r>
            <a:r>
              <a:rPr lang="zh-CN" altLang="en-US" sz="2400" kern="0" dirty="0">
                <a:solidFill>
                  <a:schemeClr val="tx2"/>
                </a:solidFill>
                <a:latin typeface="+mj-lt"/>
                <a:ea typeface="+mj-ea"/>
                <a:cs typeface="+mj-cs"/>
              </a:rPr>
              <a:t>为</a:t>
            </a:r>
            <a:r>
              <a:rPr kumimoji="0" lang="en-US" sz="2400" b="1" i="1" u="none" strike="noStrike" kern="0" cap="none" spc="0" normalizeH="0" baseline="0" noProof="0" dirty="0" smtClean="0">
                <a:ln>
                  <a:noFill/>
                </a:ln>
                <a:solidFill>
                  <a:schemeClr val="tx2"/>
                </a:solidFill>
                <a:effectLst/>
                <a:uLnTx/>
                <a:uFillTx/>
                <a:latin typeface="+mj-lt"/>
                <a:ea typeface="+mj-ea"/>
                <a:cs typeface="+mj-cs"/>
              </a:rPr>
              <a:t>G</a:t>
            </a:r>
            <a:r>
              <a:rPr kumimoji="0" lang="zh-CN" altLang="en-US" sz="2400" b="1" u="none" strike="noStrike" kern="0" cap="none" spc="0" normalizeH="0" baseline="0" noProof="0" dirty="0" smtClean="0">
                <a:ln>
                  <a:noFill/>
                </a:ln>
                <a:solidFill>
                  <a:schemeClr val="tx2"/>
                </a:solidFill>
                <a:effectLst/>
                <a:uLnTx/>
                <a:uFillTx/>
                <a:latin typeface="+mj-lt"/>
                <a:ea typeface="+mj-ea"/>
                <a:cs typeface="+mj-cs"/>
              </a:rPr>
              <a:t>中一条边</a:t>
            </a:r>
            <a:r>
              <a:rPr kumimoji="0" lang="en-US" sz="2400" b="1" i="0" u="none" strike="noStrike" kern="0" cap="none" spc="0" normalizeH="0" baseline="0" noProof="0" dirty="0" smtClean="0">
                <a:ln>
                  <a:noFill/>
                </a:ln>
                <a:solidFill>
                  <a:schemeClr val="tx2"/>
                </a:solidFill>
                <a:effectLst/>
                <a:uLnTx/>
                <a:uFillTx/>
                <a:latin typeface="+mj-lt"/>
                <a:ea typeface="+mj-ea"/>
                <a:cs typeface="+mj-cs"/>
              </a:rPr>
              <a:t>, </a:t>
            </a:r>
            <a:r>
              <a:rPr kumimoji="0" lang="zh-CN" altLang="en-US" sz="2400" b="1" i="0" u="none" strike="noStrike" kern="0" cap="none" spc="0" normalizeH="0" baseline="0" noProof="0" dirty="0" smtClean="0">
                <a:ln>
                  <a:noFill/>
                </a:ln>
                <a:solidFill>
                  <a:schemeClr val="tx2"/>
                </a:solidFill>
                <a:effectLst/>
                <a:uLnTx/>
                <a:uFillTx/>
                <a:latin typeface="+mj-lt"/>
                <a:ea typeface="+mj-ea"/>
                <a:cs typeface="+mj-cs"/>
              </a:rPr>
              <a:t>我们称节点</a:t>
            </a:r>
            <a:r>
              <a:rPr lang="en-US" altLang="zh-CN" sz="2400" i="1" kern="0" dirty="0">
                <a:solidFill>
                  <a:schemeClr val="tx2"/>
                </a:solidFill>
              </a:rPr>
              <a:t>u </a:t>
            </a:r>
            <a:r>
              <a:rPr kumimoji="0" lang="zh-CN" altLang="en-US" sz="2400" b="1" i="0" u="none" strike="noStrike" kern="0" cap="none" spc="0" normalizeH="0" baseline="0" noProof="0" dirty="0" smtClean="0">
                <a:ln>
                  <a:noFill/>
                </a:ln>
                <a:solidFill>
                  <a:schemeClr val="tx2"/>
                </a:solidFill>
                <a:effectLst/>
                <a:uLnTx/>
                <a:uFillTx/>
                <a:latin typeface="+mj-lt"/>
                <a:ea typeface="+mj-ea"/>
                <a:cs typeface="+mj-cs"/>
              </a:rPr>
              <a:t>与节点</a:t>
            </a:r>
            <a:r>
              <a:rPr lang="en-US" altLang="zh-CN" sz="2400" i="1" kern="0" dirty="0">
                <a:solidFill>
                  <a:schemeClr val="tx2"/>
                </a:solidFill>
              </a:rPr>
              <a:t>v</a:t>
            </a:r>
            <a:r>
              <a:rPr kumimoji="0" lang="zh-CN" altLang="en-US" sz="2400" b="1" i="1" u="none" strike="noStrike" kern="0" cap="none" spc="0" normalizeH="0" baseline="0" noProof="0" dirty="0" smtClean="0">
                <a:ln>
                  <a:noFill/>
                </a:ln>
                <a:solidFill>
                  <a:srgbClr val="FF0000"/>
                </a:solidFill>
                <a:effectLst/>
                <a:uLnTx/>
                <a:uFillTx/>
                <a:latin typeface="+mj-lt"/>
                <a:ea typeface="+mj-ea"/>
                <a:cs typeface="+mj-cs"/>
              </a:rPr>
              <a:t>邻接</a:t>
            </a:r>
            <a:endParaRPr kumimoji="0" lang="en-US" sz="2400" b="1" i="1" u="none" strike="noStrike" kern="0" cap="none" spc="0" normalizeH="0" baseline="0" noProof="0" dirty="0" smtClean="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69001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3" grpId="0"/>
      <p:bldP spid="194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1371600"/>
            <a:ext cx="8686800" cy="1219200"/>
          </a:xfrm>
        </p:spPr>
        <p:txBody>
          <a:bodyPr/>
          <a:lstStyle/>
          <a:p>
            <a:pPr marL="320040" indent="-320040" algn="l">
              <a:buFont typeface="Wingdings" pitchFamily="2" charset="2"/>
              <a:buChar char="§"/>
            </a:pPr>
            <a:r>
              <a:rPr lang="zh-CN" altLang="en-US" sz="2400" b="1" dirty="0" smtClean="0"/>
              <a:t>一个</a:t>
            </a:r>
            <a:r>
              <a:rPr lang="zh-CN" altLang="en-US" sz="2400" b="1" i="1" dirty="0" smtClean="0">
                <a:solidFill>
                  <a:srgbClr val="FF0000"/>
                </a:solidFill>
              </a:rPr>
              <a:t>二分图</a:t>
            </a:r>
            <a:r>
              <a:rPr lang="zh-CN" altLang="en-US" sz="2400" b="1" dirty="0" smtClean="0"/>
              <a:t>是一个无向图</a:t>
            </a:r>
            <a:r>
              <a:rPr lang="en-US" sz="2400" b="1" dirty="0" smtClean="0"/>
              <a:t> </a:t>
            </a:r>
            <a:r>
              <a:rPr lang="en-US" sz="2400" b="1" i="1" dirty="0" smtClean="0"/>
              <a:t>G</a:t>
            </a:r>
            <a:r>
              <a:rPr lang="en-US" sz="2400" b="1" dirty="0" smtClean="0"/>
              <a:t> = (</a:t>
            </a:r>
            <a:r>
              <a:rPr lang="en-US" sz="2400" b="1" i="1" dirty="0" smtClean="0"/>
              <a:t>V,E</a:t>
            </a:r>
            <a:r>
              <a:rPr lang="en-US" sz="2400" b="1" dirty="0" smtClean="0"/>
              <a:t>) </a:t>
            </a:r>
            <a:r>
              <a:rPr lang="zh-CN" altLang="en-US" sz="2400" b="1" dirty="0" smtClean="0"/>
              <a:t>，其中</a:t>
            </a:r>
            <a:r>
              <a:rPr lang="en-US" sz="2400" b="1" dirty="0" smtClean="0"/>
              <a:t> </a:t>
            </a:r>
            <a:r>
              <a:rPr lang="en-US" sz="2400" b="1" i="1" dirty="0" smtClean="0"/>
              <a:t>V</a:t>
            </a:r>
            <a:r>
              <a:rPr lang="en-US" sz="2400" b="1" dirty="0" smtClean="0"/>
              <a:t> </a:t>
            </a:r>
            <a:r>
              <a:rPr lang="zh-CN" altLang="en-US" sz="2400" b="1" dirty="0" smtClean="0"/>
              <a:t>可以划分为</a:t>
            </a:r>
            <a:r>
              <a:rPr lang="en-US" sz="2400" b="1" dirty="0" smtClean="0"/>
              <a:t>2 </a:t>
            </a:r>
            <a:r>
              <a:rPr lang="zh-CN" altLang="en-US" sz="2400" b="1" dirty="0" smtClean="0"/>
              <a:t>个集合</a:t>
            </a:r>
            <a:r>
              <a:rPr lang="en-US" sz="2400" b="1" dirty="0" smtClean="0"/>
              <a:t> </a:t>
            </a:r>
            <a:r>
              <a:rPr lang="en-US" sz="2400" b="1" i="1" dirty="0" smtClean="0"/>
              <a:t>V</a:t>
            </a:r>
            <a:r>
              <a:rPr lang="en-US" sz="2400" b="1" baseline="-25000" dirty="0" smtClean="0"/>
              <a:t>1</a:t>
            </a:r>
            <a:r>
              <a:rPr lang="en-US" sz="2400" b="1" dirty="0" smtClean="0"/>
              <a:t> </a:t>
            </a:r>
            <a:r>
              <a:rPr lang="zh-CN" altLang="en-US" sz="2400" b="1" dirty="0" smtClean="0"/>
              <a:t>和</a:t>
            </a:r>
            <a:r>
              <a:rPr lang="en-US" sz="2400" b="1" i="1" dirty="0" smtClean="0"/>
              <a:t>V</a:t>
            </a:r>
            <a:r>
              <a:rPr lang="en-US" sz="2400" b="1" baseline="-25000" dirty="0" smtClean="0"/>
              <a:t>2</a:t>
            </a:r>
            <a:r>
              <a:rPr lang="en-US" sz="2400" b="1" dirty="0" smtClean="0"/>
              <a:t> </a:t>
            </a:r>
            <a:r>
              <a:rPr lang="zh-CN" altLang="en-US" sz="2400" b="1" dirty="0"/>
              <a:t>，</a:t>
            </a:r>
            <a:r>
              <a:rPr lang="zh-CN" altLang="en-US" sz="2400" b="1" dirty="0" smtClean="0"/>
              <a:t>且对于任意条边</a:t>
            </a:r>
            <a:r>
              <a:rPr lang="en-US" sz="2400" b="1" dirty="0" smtClean="0"/>
              <a:t> (</a:t>
            </a:r>
            <a:r>
              <a:rPr lang="en-US" sz="2400" b="1" i="1" dirty="0" smtClean="0"/>
              <a:t>u</a:t>
            </a:r>
            <a:r>
              <a:rPr lang="en-US" sz="2400" b="1" dirty="0" smtClean="0"/>
              <a:t>, </a:t>
            </a:r>
            <a:r>
              <a:rPr lang="en-US" sz="2400" b="1" i="1" dirty="0" smtClean="0"/>
              <a:t>v</a:t>
            </a:r>
            <a:r>
              <a:rPr lang="en-US" sz="2400" b="1" dirty="0" smtClean="0"/>
              <a:t>) </a:t>
            </a:r>
            <a:r>
              <a:rPr lang="en-US" sz="2400" b="1" dirty="0" smtClean="0">
                <a:sym typeface="Symbol" pitchFamily="18" charset="2"/>
              </a:rPr>
              <a:t></a:t>
            </a:r>
            <a:r>
              <a:rPr lang="en-US" sz="2400" b="1" i="1" dirty="0" smtClean="0">
                <a:sym typeface="Symbol" pitchFamily="18" charset="2"/>
              </a:rPr>
              <a:t>E</a:t>
            </a:r>
            <a:r>
              <a:rPr lang="zh-CN" altLang="en-US" sz="2400" b="1" i="1" dirty="0" smtClean="0">
                <a:sym typeface="Symbol" pitchFamily="18" charset="2"/>
              </a:rPr>
              <a:t>，都有</a:t>
            </a:r>
            <a:r>
              <a:rPr lang="en-US" sz="2400" b="1" dirty="0" smtClean="0">
                <a:sym typeface="Symbol" pitchFamily="18" charset="2"/>
              </a:rPr>
              <a:t> </a:t>
            </a:r>
            <a:r>
              <a:rPr lang="en-US" sz="2400" b="1" i="1" dirty="0" smtClean="0"/>
              <a:t>u</a:t>
            </a:r>
            <a:r>
              <a:rPr lang="en-US" sz="2400" b="1" dirty="0" smtClean="0"/>
              <a:t> </a:t>
            </a:r>
            <a:r>
              <a:rPr lang="en-US" sz="2400" b="1" dirty="0" smtClean="0">
                <a:sym typeface="Symbol" pitchFamily="18" charset="2"/>
              </a:rPr>
              <a:t></a:t>
            </a:r>
            <a:r>
              <a:rPr lang="en-US" sz="2400" b="1" i="1" dirty="0" smtClean="0">
                <a:sym typeface="Symbol" pitchFamily="18" charset="2"/>
              </a:rPr>
              <a:t>V</a:t>
            </a:r>
            <a:r>
              <a:rPr lang="en-US" sz="2400" b="1" baseline="-25000" dirty="0" smtClean="0">
                <a:sym typeface="Symbol" pitchFamily="18" charset="2"/>
              </a:rPr>
              <a:t>1</a:t>
            </a:r>
            <a:r>
              <a:rPr lang="zh-CN" altLang="en-US" sz="2400" b="1" dirty="0">
                <a:sym typeface="Symbol" pitchFamily="18" charset="2"/>
              </a:rPr>
              <a:t>且</a:t>
            </a:r>
            <a:r>
              <a:rPr lang="en-US" sz="2400" b="1" i="1" dirty="0" smtClean="0"/>
              <a:t>v</a:t>
            </a:r>
            <a:r>
              <a:rPr lang="en-US" sz="2400" b="1" dirty="0" smtClean="0"/>
              <a:t> </a:t>
            </a:r>
            <a:r>
              <a:rPr lang="en-US" sz="2400" b="1" dirty="0" smtClean="0">
                <a:sym typeface="Symbol" pitchFamily="18" charset="2"/>
              </a:rPr>
              <a:t></a:t>
            </a:r>
            <a:r>
              <a:rPr lang="en-US" sz="2400" b="1" i="1" dirty="0" smtClean="0">
                <a:sym typeface="Symbol" pitchFamily="18" charset="2"/>
              </a:rPr>
              <a:t>V</a:t>
            </a:r>
            <a:r>
              <a:rPr lang="en-US" sz="2400" b="1" baseline="-25000" dirty="0" smtClean="0">
                <a:sym typeface="Symbol" pitchFamily="18" charset="2"/>
              </a:rPr>
              <a:t>2 </a:t>
            </a:r>
            <a:r>
              <a:rPr lang="zh-CN" altLang="en-US" sz="2400" b="1" baseline="-25000" dirty="0" smtClean="0">
                <a:sym typeface="Symbol" pitchFamily="18" charset="2"/>
              </a:rPr>
              <a:t>，</a:t>
            </a:r>
            <a:r>
              <a:rPr lang="zh-CN" altLang="en-US" sz="2400" b="1" dirty="0" smtClean="0">
                <a:sym typeface="Symbol" pitchFamily="18" charset="2"/>
              </a:rPr>
              <a:t>或者</a:t>
            </a:r>
            <a:r>
              <a:rPr lang="en-US" sz="2400" b="1" i="1" dirty="0" smtClean="0"/>
              <a:t>v</a:t>
            </a:r>
            <a:r>
              <a:rPr lang="en-US" sz="2400" b="1" dirty="0" smtClean="0"/>
              <a:t> </a:t>
            </a:r>
            <a:r>
              <a:rPr lang="en-US" sz="2400" b="1" dirty="0" smtClean="0">
                <a:sym typeface="Symbol" pitchFamily="18" charset="2"/>
              </a:rPr>
              <a:t></a:t>
            </a:r>
            <a:r>
              <a:rPr lang="en-US" sz="2400" b="1" i="1" dirty="0" smtClean="0">
                <a:sym typeface="Symbol" pitchFamily="18" charset="2"/>
              </a:rPr>
              <a:t>V</a:t>
            </a:r>
            <a:r>
              <a:rPr lang="en-US" sz="2400" b="1" baseline="-25000" dirty="0" smtClean="0">
                <a:sym typeface="Symbol" pitchFamily="18" charset="2"/>
              </a:rPr>
              <a:t>1 </a:t>
            </a:r>
            <a:r>
              <a:rPr lang="en-US" sz="2400" b="1" dirty="0" smtClean="0">
                <a:sym typeface="Symbol" pitchFamily="18" charset="2"/>
              </a:rPr>
              <a:t> </a:t>
            </a:r>
            <a:r>
              <a:rPr lang="zh-CN" altLang="en-US" sz="2400" b="1" dirty="0" smtClean="0">
                <a:sym typeface="Symbol" pitchFamily="18" charset="2"/>
              </a:rPr>
              <a:t>且</a:t>
            </a:r>
            <a:r>
              <a:rPr lang="en-US" sz="2400" b="1" i="1" dirty="0" smtClean="0">
                <a:sym typeface="Symbol" pitchFamily="18" charset="2"/>
              </a:rPr>
              <a:t>u</a:t>
            </a:r>
            <a:r>
              <a:rPr lang="en-US" sz="2400" b="1" dirty="0" smtClean="0">
                <a:sym typeface="Symbol" pitchFamily="18" charset="2"/>
              </a:rPr>
              <a:t></a:t>
            </a:r>
            <a:r>
              <a:rPr lang="en-US" sz="2400" b="1" i="1" dirty="0" smtClean="0">
                <a:sym typeface="Symbol" pitchFamily="18" charset="2"/>
              </a:rPr>
              <a:t>V</a:t>
            </a:r>
            <a:r>
              <a:rPr lang="en-US" sz="2400" b="1" baseline="-25000" dirty="0" smtClean="0">
                <a:sym typeface="Symbol" pitchFamily="18" charset="2"/>
              </a:rPr>
              <a:t>2.</a:t>
            </a:r>
          </a:p>
        </p:txBody>
      </p:sp>
      <p:sp>
        <p:nvSpPr>
          <p:cNvPr id="20483" name="Oval 3"/>
          <p:cNvSpPr>
            <a:spLocks noChangeArrowheads="1"/>
          </p:cNvSpPr>
          <p:nvPr/>
        </p:nvSpPr>
        <p:spPr bwMode="auto">
          <a:xfrm>
            <a:off x="2438400" y="3505200"/>
            <a:ext cx="533400" cy="457200"/>
          </a:xfrm>
          <a:prstGeom prst="ellipse">
            <a:avLst/>
          </a:prstGeom>
          <a:solidFill>
            <a:srgbClr val="993300"/>
          </a:solidFill>
          <a:ln w="12700">
            <a:solidFill>
              <a:schemeClr val="tx1"/>
            </a:solidFill>
            <a:round/>
            <a:headEnd/>
            <a:tailEnd/>
          </a:ln>
        </p:spPr>
        <p:txBody>
          <a:bodyPr wrap="none" anchor="ctr"/>
          <a:lstStyle/>
          <a:p>
            <a:endParaRPr lang="en-US"/>
          </a:p>
        </p:txBody>
      </p:sp>
      <p:sp>
        <p:nvSpPr>
          <p:cNvPr id="20484" name="Oval 4"/>
          <p:cNvSpPr>
            <a:spLocks noChangeArrowheads="1"/>
          </p:cNvSpPr>
          <p:nvPr/>
        </p:nvSpPr>
        <p:spPr bwMode="auto">
          <a:xfrm>
            <a:off x="3886200" y="3200400"/>
            <a:ext cx="533400" cy="457200"/>
          </a:xfrm>
          <a:prstGeom prst="ellipse">
            <a:avLst/>
          </a:prstGeom>
          <a:solidFill>
            <a:srgbClr val="008080"/>
          </a:solidFill>
          <a:ln w="9525">
            <a:solidFill>
              <a:schemeClr val="tx1"/>
            </a:solidFill>
            <a:round/>
            <a:headEnd/>
            <a:tailEnd/>
          </a:ln>
        </p:spPr>
        <p:txBody>
          <a:bodyPr wrap="none" anchor="ctr"/>
          <a:lstStyle/>
          <a:p>
            <a:endParaRPr lang="en-US"/>
          </a:p>
        </p:txBody>
      </p:sp>
      <p:sp>
        <p:nvSpPr>
          <p:cNvPr id="20485" name="Oval 5"/>
          <p:cNvSpPr>
            <a:spLocks noChangeArrowheads="1"/>
          </p:cNvSpPr>
          <p:nvPr/>
        </p:nvSpPr>
        <p:spPr bwMode="auto">
          <a:xfrm>
            <a:off x="2438400" y="4343400"/>
            <a:ext cx="533400" cy="457200"/>
          </a:xfrm>
          <a:prstGeom prst="ellipse">
            <a:avLst/>
          </a:prstGeom>
          <a:solidFill>
            <a:srgbClr val="993300"/>
          </a:solidFill>
          <a:ln w="12700">
            <a:solidFill>
              <a:schemeClr val="tx1"/>
            </a:solidFill>
            <a:round/>
            <a:headEnd/>
            <a:tailEnd/>
          </a:ln>
        </p:spPr>
        <p:txBody>
          <a:bodyPr wrap="none" anchor="ctr"/>
          <a:lstStyle/>
          <a:p>
            <a:endParaRPr lang="en-US"/>
          </a:p>
        </p:txBody>
      </p:sp>
      <p:sp>
        <p:nvSpPr>
          <p:cNvPr id="20486" name="Oval 6"/>
          <p:cNvSpPr>
            <a:spLocks noChangeArrowheads="1"/>
          </p:cNvSpPr>
          <p:nvPr/>
        </p:nvSpPr>
        <p:spPr bwMode="auto">
          <a:xfrm>
            <a:off x="2438400" y="5257800"/>
            <a:ext cx="533400" cy="457200"/>
          </a:xfrm>
          <a:prstGeom prst="ellipse">
            <a:avLst/>
          </a:prstGeom>
          <a:solidFill>
            <a:srgbClr val="993300"/>
          </a:solidFill>
          <a:ln w="12700">
            <a:solidFill>
              <a:schemeClr val="tx1"/>
            </a:solidFill>
            <a:round/>
            <a:headEnd/>
            <a:tailEnd/>
          </a:ln>
        </p:spPr>
        <p:txBody>
          <a:bodyPr wrap="none" anchor="ctr"/>
          <a:lstStyle/>
          <a:p>
            <a:endParaRPr lang="en-US"/>
          </a:p>
        </p:txBody>
      </p:sp>
      <p:sp>
        <p:nvSpPr>
          <p:cNvPr id="20487" name="Oval 7"/>
          <p:cNvSpPr>
            <a:spLocks noChangeArrowheads="1"/>
          </p:cNvSpPr>
          <p:nvPr/>
        </p:nvSpPr>
        <p:spPr bwMode="auto">
          <a:xfrm>
            <a:off x="2438400" y="2743200"/>
            <a:ext cx="533400" cy="457200"/>
          </a:xfrm>
          <a:prstGeom prst="ellipse">
            <a:avLst/>
          </a:prstGeom>
          <a:solidFill>
            <a:srgbClr val="993300"/>
          </a:solidFill>
          <a:ln w="12700">
            <a:solidFill>
              <a:schemeClr val="tx1"/>
            </a:solidFill>
            <a:round/>
            <a:headEnd/>
            <a:tailEnd/>
          </a:ln>
        </p:spPr>
        <p:txBody>
          <a:bodyPr wrap="none" anchor="ctr"/>
          <a:lstStyle/>
          <a:p>
            <a:endParaRPr lang="en-US"/>
          </a:p>
        </p:txBody>
      </p:sp>
      <p:sp>
        <p:nvSpPr>
          <p:cNvPr id="20488" name="Oval 8"/>
          <p:cNvSpPr>
            <a:spLocks noChangeArrowheads="1"/>
          </p:cNvSpPr>
          <p:nvPr/>
        </p:nvSpPr>
        <p:spPr bwMode="auto">
          <a:xfrm>
            <a:off x="3886200" y="4038600"/>
            <a:ext cx="533400" cy="457200"/>
          </a:xfrm>
          <a:prstGeom prst="ellipse">
            <a:avLst/>
          </a:prstGeom>
          <a:solidFill>
            <a:srgbClr val="008080"/>
          </a:solidFill>
          <a:ln w="9525">
            <a:solidFill>
              <a:schemeClr val="tx1"/>
            </a:solidFill>
            <a:round/>
            <a:headEnd/>
            <a:tailEnd/>
          </a:ln>
        </p:spPr>
        <p:txBody>
          <a:bodyPr wrap="none" anchor="ctr"/>
          <a:lstStyle/>
          <a:p>
            <a:endParaRPr lang="en-US"/>
          </a:p>
        </p:txBody>
      </p:sp>
      <p:sp>
        <p:nvSpPr>
          <p:cNvPr id="20489" name="Oval 9"/>
          <p:cNvSpPr>
            <a:spLocks noChangeArrowheads="1"/>
          </p:cNvSpPr>
          <p:nvPr/>
        </p:nvSpPr>
        <p:spPr bwMode="auto">
          <a:xfrm>
            <a:off x="3886200" y="4724400"/>
            <a:ext cx="533400" cy="457200"/>
          </a:xfrm>
          <a:prstGeom prst="ellipse">
            <a:avLst/>
          </a:prstGeom>
          <a:solidFill>
            <a:srgbClr val="008080"/>
          </a:solidFill>
          <a:ln w="9525">
            <a:solidFill>
              <a:schemeClr val="tx1"/>
            </a:solidFill>
            <a:round/>
            <a:headEnd/>
            <a:tailEnd/>
          </a:ln>
        </p:spPr>
        <p:txBody>
          <a:bodyPr wrap="none" anchor="ctr"/>
          <a:lstStyle/>
          <a:p>
            <a:endParaRPr lang="en-US"/>
          </a:p>
        </p:txBody>
      </p:sp>
      <p:sp>
        <p:nvSpPr>
          <p:cNvPr id="20490" name="Line 10"/>
          <p:cNvSpPr>
            <a:spLocks noChangeShapeType="1"/>
          </p:cNvSpPr>
          <p:nvPr/>
        </p:nvSpPr>
        <p:spPr bwMode="auto">
          <a:xfrm>
            <a:off x="2971800" y="30480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1"/>
          <p:cNvSpPr>
            <a:spLocks noChangeShapeType="1"/>
          </p:cNvSpPr>
          <p:nvPr/>
        </p:nvSpPr>
        <p:spPr bwMode="auto">
          <a:xfrm flipH="1">
            <a:off x="2971800" y="3429000"/>
            <a:ext cx="914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2"/>
          <p:cNvSpPr>
            <a:spLocks noChangeShapeType="1"/>
          </p:cNvSpPr>
          <p:nvPr/>
        </p:nvSpPr>
        <p:spPr bwMode="auto">
          <a:xfrm flipV="1">
            <a:off x="2971800" y="4419600"/>
            <a:ext cx="9906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3"/>
          <p:cNvSpPr>
            <a:spLocks noChangeShapeType="1"/>
          </p:cNvSpPr>
          <p:nvPr/>
        </p:nvSpPr>
        <p:spPr bwMode="auto">
          <a:xfrm flipV="1">
            <a:off x="2971800" y="4343400"/>
            <a:ext cx="914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4"/>
          <p:cNvSpPr>
            <a:spLocks noChangeShapeType="1"/>
          </p:cNvSpPr>
          <p:nvPr/>
        </p:nvSpPr>
        <p:spPr bwMode="auto">
          <a:xfrm>
            <a:off x="2971800" y="38100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5"/>
          <p:cNvSpPr>
            <a:spLocks noChangeShapeType="1"/>
          </p:cNvSpPr>
          <p:nvPr/>
        </p:nvSpPr>
        <p:spPr bwMode="auto">
          <a:xfrm>
            <a:off x="2895600" y="3886200"/>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Rectangle 2"/>
          <p:cNvSpPr txBox="1">
            <a:spLocks noChangeArrowheads="1"/>
          </p:cNvSpPr>
          <p:nvPr/>
        </p:nvSpPr>
        <p:spPr bwMode="auto">
          <a:xfrm>
            <a:off x="685800"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0000CC"/>
                </a:solidFill>
                <a:effectLst/>
                <a:uLnTx/>
                <a:uFillTx/>
                <a:latin typeface="+mj-lt"/>
                <a:ea typeface="+mj-ea"/>
                <a:cs typeface="+mj-cs"/>
              </a:rPr>
              <a:t>二分图</a:t>
            </a:r>
            <a:endParaRPr kumimoji="0" lang="en-US" sz="3600" b="1" i="0" u="none" strike="noStrike" kern="0" cap="none" spc="0" normalizeH="0" baseline="0" noProof="0" dirty="0" smtClean="0">
              <a:ln>
                <a:noFill/>
              </a:ln>
              <a:solidFill>
                <a:srgbClr val="0000CC"/>
              </a:solidFill>
              <a:effectLst/>
              <a:uLnTx/>
              <a:uFillTx/>
              <a:latin typeface="+mj-lt"/>
              <a:ea typeface="+mj-ea"/>
              <a:cs typeface="+mj-cs"/>
            </a:endParaRPr>
          </a:p>
        </p:txBody>
      </p:sp>
      <p:sp>
        <p:nvSpPr>
          <p:cNvPr id="2" name="TextBox 1"/>
          <p:cNvSpPr txBox="1"/>
          <p:nvPr/>
        </p:nvSpPr>
        <p:spPr>
          <a:xfrm>
            <a:off x="2484527" y="5867400"/>
            <a:ext cx="492443" cy="461665"/>
          </a:xfrm>
          <a:prstGeom prst="rect">
            <a:avLst/>
          </a:prstGeom>
          <a:noFill/>
        </p:spPr>
        <p:txBody>
          <a:bodyPr wrap="none" rtlCol="0">
            <a:spAutoFit/>
          </a:bodyPr>
          <a:lstStyle/>
          <a:p>
            <a:r>
              <a:rPr lang="en-US" sz="2400" i="1" dirty="0" smtClean="0"/>
              <a:t>V</a:t>
            </a:r>
            <a:r>
              <a:rPr lang="en-US" sz="2400" baseline="-25000" dirty="0" smtClean="0"/>
              <a:t>1</a:t>
            </a:r>
            <a:endParaRPr lang="en-US" sz="2400" dirty="0"/>
          </a:p>
        </p:txBody>
      </p:sp>
      <p:sp>
        <p:nvSpPr>
          <p:cNvPr id="18" name="TextBox 17"/>
          <p:cNvSpPr txBox="1"/>
          <p:nvPr/>
        </p:nvSpPr>
        <p:spPr>
          <a:xfrm>
            <a:off x="3962400" y="5636567"/>
            <a:ext cx="492443" cy="461665"/>
          </a:xfrm>
          <a:prstGeom prst="rect">
            <a:avLst/>
          </a:prstGeom>
          <a:noFill/>
        </p:spPr>
        <p:txBody>
          <a:bodyPr wrap="none" rtlCol="0">
            <a:spAutoFit/>
          </a:bodyPr>
          <a:lstStyle/>
          <a:p>
            <a:r>
              <a:rPr lang="en-US" sz="2400" i="1" dirty="0" smtClean="0"/>
              <a:t>V</a:t>
            </a:r>
            <a:r>
              <a:rPr lang="en-US" sz="2400" baseline="-25000" dirty="0"/>
              <a:t>2</a:t>
            </a:r>
            <a:endParaRPr lang="en-US" sz="2400" dirty="0"/>
          </a:p>
        </p:txBody>
      </p:sp>
    </p:spTree>
    <p:extLst>
      <p:ext uri="{BB962C8B-B14F-4D97-AF65-F5344CB8AC3E}">
        <p14:creationId xmlns:p14="http://schemas.microsoft.com/office/powerpoint/2010/main" val="2670889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3"/>
          <p:cNvSpPr>
            <a:spLocks noGrp="1"/>
          </p:cNvSpPr>
          <p:nvPr>
            <p:ph type="title"/>
          </p:nvPr>
        </p:nvSpPr>
        <p:spPr>
          <a:xfrm>
            <a:off x="685800" y="304800"/>
            <a:ext cx="7772400" cy="914400"/>
          </a:xfrm>
        </p:spPr>
        <p:txBody>
          <a:bodyPr/>
          <a:lstStyle/>
          <a:p>
            <a:r>
              <a:rPr lang="zh-CN" altLang="en-US" sz="3600" b="1" dirty="0" smtClean="0">
                <a:solidFill>
                  <a:srgbClr val="0000CC"/>
                </a:solidFill>
              </a:rPr>
              <a:t>树</a:t>
            </a:r>
            <a:endParaRPr lang="en-US" sz="3600" b="1" dirty="0">
              <a:solidFill>
                <a:srgbClr val="0000CC"/>
              </a:solidFill>
            </a:endParaRPr>
          </a:p>
        </p:txBody>
      </p:sp>
      <p:sp>
        <p:nvSpPr>
          <p:cNvPr id="21507" name="Rectangle 3"/>
          <p:cNvSpPr>
            <a:spLocks noGrp="1" noChangeArrowheads="1"/>
          </p:cNvSpPr>
          <p:nvPr>
            <p:ph idx="1"/>
          </p:nvPr>
        </p:nvSpPr>
        <p:spPr>
          <a:xfrm>
            <a:off x="533400" y="1524000"/>
            <a:ext cx="7772400" cy="4724400"/>
          </a:xfrm>
        </p:spPr>
        <p:txBody>
          <a:bodyPr/>
          <a:lstStyle/>
          <a:p>
            <a:pPr>
              <a:lnSpc>
                <a:spcPct val="90000"/>
              </a:lnSpc>
            </a:pPr>
            <a:r>
              <a:rPr lang="zh-CN" altLang="en-US" sz="2400" b="1" dirty="0" smtClean="0"/>
              <a:t>一颗</a:t>
            </a:r>
            <a:r>
              <a:rPr lang="zh-CN" altLang="en-US" sz="2400" b="1" i="1" dirty="0" smtClean="0">
                <a:solidFill>
                  <a:srgbClr val="FF0000"/>
                </a:solidFill>
              </a:rPr>
              <a:t>自由树</a:t>
            </a:r>
            <a:r>
              <a:rPr lang="zh-CN" altLang="en-US" sz="2400" b="1" dirty="0" smtClean="0"/>
              <a:t>为一个无环、连通的无向图</a:t>
            </a:r>
            <a:endParaRPr lang="en-US" sz="2400" b="1" dirty="0" smtClean="0"/>
          </a:p>
          <a:p>
            <a:pPr>
              <a:lnSpc>
                <a:spcPct val="90000"/>
              </a:lnSpc>
            </a:pPr>
            <a:r>
              <a:rPr lang="zh-CN" altLang="en-US" sz="2400" b="1" dirty="0" smtClean="0"/>
              <a:t>一个</a:t>
            </a:r>
            <a:r>
              <a:rPr lang="zh-CN" altLang="en-US" sz="2400" b="1" i="1" dirty="0" smtClean="0">
                <a:solidFill>
                  <a:srgbClr val="FF0000"/>
                </a:solidFill>
              </a:rPr>
              <a:t>森林</a:t>
            </a:r>
            <a:r>
              <a:rPr lang="zh-CN" altLang="en-US" sz="2400" b="1" dirty="0" smtClean="0"/>
              <a:t>为一个无环无向图</a:t>
            </a:r>
            <a:endParaRPr lang="en-US" sz="2400" b="1" dirty="0" smtClean="0"/>
          </a:p>
          <a:p>
            <a:pPr>
              <a:lnSpc>
                <a:spcPct val="90000"/>
              </a:lnSpc>
            </a:pPr>
            <a:r>
              <a:rPr lang="zh-CN" altLang="en-US" sz="2400" b="1" dirty="0" smtClean="0"/>
              <a:t>一颗</a:t>
            </a:r>
            <a:r>
              <a:rPr lang="zh-CN" altLang="en-US" sz="2400" b="1" i="1" dirty="0" smtClean="0">
                <a:solidFill>
                  <a:srgbClr val="FF0000"/>
                </a:solidFill>
              </a:rPr>
              <a:t>有根树</a:t>
            </a:r>
            <a:r>
              <a:rPr lang="zh-CN" altLang="en-US" sz="2400" b="1" dirty="0" smtClean="0"/>
              <a:t>指的是树中有一个节点被设置为</a:t>
            </a:r>
            <a:r>
              <a:rPr lang="zh-CN" altLang="en-US" sz="2400" b="1" i="1" dirty="0" smtClean="0">
                <a:solidFill>
                  <a:srgbClr val="FF0000"/>
                </a:solidFill>
              </a:rPr>
              <a:t>根节点</a:t>
            </a:r>
            <a:endParaRPr lang="en-US" sz="2400" b="1" i="1" dirty="0" smtClean="0">
              <a:solidFill>
                <a:srgbClr val="FF0000"/>
              </a:solidFill>
            </a:endParaRPr>
          </a:p>
        </p:txBody>
      </p:sp>
      <p:sp>
        <p:nvSpPr>
          <p:cNvPr id="21508" name="Line 4"/>
          <p:cNvSpPr>
            <a:spLocks noChangeShapeType="1"/>
          </p:cNvSpPr>
          <p:nvPr/>
        </p:nvSpPr>
        <p:spPr bwMode="auto">
          <a:xfrm flipH="1">
            <a:off x="3962400" y="3657600"/>
            <a:ext cx="228600" cy="3810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09" name="Line 5"/>
          <p:cNvSpPr>
            <a:spLocks noChangeShapeType="1"/>
          </p:cNvSpPr>
          <p:nvPr/>
        </p:nvSpPr>
        <p:spPr bwMode="auto">
          <a:xfrm>
            <a:off x="3962400" y="4038600"/>
            <a:ext cx="76200" cy="6096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0" name="Line 6"/>
          <p:cNvSpPr>
            <a:spLocks noChangeShapeType="1"/>
          </p:cNvSpPr>
          <p:nvPr/>
        </p:nvSpPr>
        <p:spPr bwMode="auto">
          <a:xfrm>
            <a:off x="3962400" y="4038600"/>
            <a:ext cx="685800" cy="3048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1" name="Line 7"/>
          <p:cNvSpPr>
            <a:spLocks noChangeShapeType="1"/>
          </p:cNvSpPr>
          <p:nvPr/>
        </p:nvSpPr>
        <p:spPr bwMode="auto">
          <a:xfrm flipH="1">
            <a:off x="4572000" y="4343400"/>
            <a:ext cx="76200" cy="6858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8"/>
          <p:cNvSpPr>
            <a:spLocks noChangeShapeType="1"/>
          </p:cNvSpPr>
          <p:nvPr/>
        </p:nvSpPr>
        <p:spPr bwMode="auto">
          <a:xfrm flipH="1">
            <a:off x="3505200" y="4648200"/>
            <a:ext cx="533400" cy="762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3" name="Line 9"/>
          <p:cNvSpPr>
            <a:spLocks noChangeShapeType="1"/>
          </p:cNvSpPr>
          <p:nvPr/>
        </p:nvSpPr>
        <p:spPr bwMode="auto">
          <a:xfrm>
            <a:off x="4038600" y="4648200"/>
            <a:ext cx="76200" cy="6096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10"/>
          <p:cNvSpPr>
            <a:spLocks noChangeShapeType="1"/>
          </p:cNvSpPr>
          <p:nvPr/>
        </p:nvSpPr>
        <p:spPr bwMode="auto">
          <a:xfrm flipH="1">
            <a:off x="5638800" y="4038600"/>
            <a:ext cx="228600" cy="5334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11"/>
          <p:cNvSpPr>
            <a:spLocks noChangeShapeType="1"/>
          </p:cNvSpPr>
          <p:nvPr/>
        </p:nvSpPr>
        <p:spPr bwMode="auto">
          <a:xfrm flipH="1">
            <a:off x="1981200" y="3962400"/>
            <a:ext cx="304800" cy="5334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12"/>
          <p:cNvSpPr>
            <a:spLocks noChangeShapeType="1"/>
          </p:cNvSpPr>
          <p:nvPr/>
        </p:nvSpPr>
        <p:spPr bwMode="auto">
          <a:xfrm>
            <a:off x="2286000" y="3962400"/>
            <a:ext cx="533400" cy="3810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13"/>
          <p:cNvSpPr>
            <a:spLocks noChangeShapeType="1"/>
          </p:cNvSpPr>
          <p:nvPr/>
        </p:nvSpPr>
        <p:spPr bwMode="auto">
          <a:xfrm flipH="1">
            <a:off x="2743200" y="4343400"/>
            <a:ext cx="76200" cy="457200"/>
          </a:xfrm>
          <a:prstGeom prst="line">
            <a:avLst/>
          </a:prstGeom>
          <a:noFill/>
          <a:ln w="19050">
            <a:solidFill>
              <a:schemeClr val="bg2"/>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5938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3"/>
          <p:cNvSpPr>
            <a:spLocks noGrp="1"/>
          </p:cNvSpPr>
          <p:nvPr>
            <p:ph type="title"/>
          </p:nvPr>
        </p:nvSpPr>
        <p:spPr>
          <a:xfrm>
            <a:off x="685800" y="228600"/>
            <a:ext cx="7772400" cy="990600"/>
          </a:xfrm>
        </p:spPr>
        <p:txBody>
          <a:bodyPr/>
          <a:lstStyle/>
          <a:p>
            <a:r>
              <a:rPr lang="zh-CN" altLang="en-US" sz="3600" b="1" dirty="0" smtClean="0">
                <a:solidFill>
                  <a:srgbClr val="0000CC"/>
                </a:solidFill>
              </a:rPr>
              <a:t>树的性质</a:t>
            </a:r>
            <a:endParaRPr lang="en-US" sz="3600" b="1" dirty="0">
              <a:solidFill>
                <a:srgbClr val="0000CC"/>
              </a:solidFill>
            </a:endParaRPr>
          </a:p>
        </p:txBody>
      </p:sp>
      <p:sp>
        <p:nvSpPr>
          <p:cNvPr id="22531" name="Rectangle 3"/>
          <p:cNvSpPr>
            <a:spLocks noGrp="1" noChangeArrowheads="1"/>
          </p:cNvSpPr>
          <p:nvPr>
            <p:ph idx="1"/>
          </p:nvPr>
        </p:nvSpPr>
        <p:spPr>
          <a:xfrm>
            <a:off x="228600" y="1371600"/>
            <a:ext cx="8763000" cy="5029200"/>
          </a:xfrm>
        </p:spPr>
        <p:txBody>
          <a:bodyPr/>
          <a:lstStyle/>
          <a:p>
            <a:pPr>
              <a:lnSpc>
                <a:spcPct val="90000"/>
              </a:lnSpc>
              <a:buFont typeface="Wingdings" charset="2"/>
              <a:buNone/>
            </a:pPr>
            <a:r>
              <a:rPr lang="zh-CN" altLang="en-US" sz="2400" b="1" dirty="0" smtClean="0"/>
              <a:t>令</a:t>
            </a:r>
            <a:r>
              <a:rPr lang="en-US" sz="2400" b="1" i="1" dirty="0" smtClean="0"/>
              <a:t>G </a:t>
            </a:r>
            <a:r>
              <a:rPr lang="en-US" sz="2400" b="1" dirty="0" smtClean="0"/>
              <a:t>= (</a:t>
            </a:r>
            <a:r>
              <a:rPr lang="en-US" sz="2400" b="1" i="1" dirty="0" smtClean="0"/>
              <a:t>V</a:t>
            </a:r>
            <a:r>
              <a:rPr lang="en-US" sz="2400" b="1" dirty="0" smtClean="0"/>
              <a:t>, </a:t>
            </a:r>
            <a:r>
              <a:rPr lang="en-US" sz="2400" b="1" i="1" dirty="0" smtClean="0"/>
              <a:t>E</a:t>
            </a:r>
            <a:r>
              <a:rPr lang="en-US" sz="2400" b="1" dirty="0" smtClean="0"/>
              <a:t> ) </a:t>
            </a:r>
            <a:r>
              <a:rPr lang="zh-CN" altLang="en-US" sz="2400" b="1" dirty="0" smtClean="0"/>
              <a:t>为一个无向图</a:t>
            </a:r>
            <a:endParaRPr lang="en-US" sz="2400" b="1" dirty="0" smtClean="0"/>
          </a:p>
          <a:p>
            <a:pPr>
              <a:lnSpc>
                <a:spcPct val="90000"/>
              </a:lnSpc>
            </a:pPr>
            <a:r>
              <a:rPr lang="zh-CN" altLang="en-US" sz="2400" b="1" dirty="0" smtClean="0"/>
              <a:t>如果</a:t>
            </a:r>
            <a:r>
              <a:rPr lang="en-US" altLang="zh-CN" sz="2400" b="1" dirty="0" smtClean="0"/>
              <a:t>G</a:t>
            </a:r>
            <a:r>
              <a:rPr lang="zh-CN" altLang="en-US" sz="2400" b="1" dirty="0" smtClean="0"/>
              <a:t>是一颗树，则满足以下性质：</a:t>
            </a:r>
            <a:endParaRPr lang="en-US" sz="2400" b="1" dirty="0" smtClean="0"/>
          </a:p>
          <a:p>
            <a:pPr marL="0" indent="0">
              <a:lnSpc>
                <a:spcPct val="90000"/>
              </a:lnSpc>
              <a:buNone/>
            </a:pPr>
            <a:r>
              <a:rPr lang="en-US" sz="2400" b="1" dirty="0" smtClean="0"/>
              <a:t>    1. </a:t>
            </a:r>
            <a:r>
              <a:rPr lang="en-US" sz="2400" b="1" i="1" dirty="0" smtClean="0"/>
              <a:t>G</a:t>
            </a:r>
            <a:r>
              <a:rPr lang="zh-CN" altLang="en-US" sz="2400" b="1" dirty="0" smtClean="0"/>
              <a:t>是无环连通图</a:t>
            </a:r>
            <a:r>
              <a:rPr lang="en-US" sz="2400" b="1" dirty="0" smtClean="0"/>
              <a:t>.</a:t>
            </a:r>
            <a:endParaRPr lang="en-US" sz="2400" b="1" dirty="0"/>
          </a:p>
          <a:p>
            <a:pPr marL="640080">
              <a:lnSpc>
                <a:spcPct val="90000"/>
              </a:lnSpc>
              <a:buFont typeface="Wingdings" charset="2"/>
              <a:buNone/>
            </a:pPr>
            <a:r>
              <a:rPr lang="en-US" sz="2400" b="1" dirty="0" smtClean="0"/>
              <a:t>2. </a:t>
            </a:r>
            <a:r>
              <a:rPr lang="en-US" sz="2400" b="1" i="1" dirty="0" smtClean="0"/>
              <a:t>G</a:t>
            </a:r>
            <a:r>
              <a:rPr lang="zh-CN" altLang="en-US" sz="2400" b="1" dirty="0" smtClean="0"/>
              <a:t>中的任意</a:t>
            </a:r>
            <a:r>
              <a:rPr lang="en-US" altLang="zh-CN" sz="2400" b="1" dirty="0" smtClean="0"/>
              <a:t>2</a:t>
            </a:r>
            <a:r>
              <a:rPr lang="zh-CN" altLang="en-US" sz="2400" b="1" dirty="0" smtClean="0"/>
              <a:t>个节点都有唯一的连通路径连通</a:t>
            </a:r>
            <a:r>
              <a:rPr lang="en-US" sz="2400" b="1" dirty="0" smtClean="0"/>
              <a:t> </a:t>
            </a:r>
          </a:p>
          <a:p>
            <a:pPr marL="640080">
              <a:lnSpc>
                <a:spcPct val="90000"/>
              </a:lnSpc>
              <a:buFont typeface="Wingdings" charset="2"/>
              <a:buNone/>
            </a:pPr>
            <a:r>
              <a:rPr lang="en-US" sz="2400" b="1" dirty="0" smtClean="0"/>
              <a:t>3. </a:t>
            </a:r>
            <a:r>
              <a:rPr lang="zh-CN" altLang="en-US" sz="2400" b="1" dirty="0" smtClean="0"/>
              <a:t>是连通的，但是从</a:t>
            </a:r>
            <a:r>
              <a:rPr lang="en-US" altLang="zh-CN" sz="2400" b="1" dirty="0" smtClean="0"/>
              <a:t>G</a:t>
            </a:r>
            <a:r>
              <a:rPr lang="zh-CN" altLang="en-US" sz="2400" b="1" dirty="0" smtClean="0"/>
              <a:t>中删除任意一条边后</a:t>
            </a:r>
            <a:r>
              <a:rPr lang="en-US" altLang="zh-CN" sz="2400" b="1" dirty="0" smtClean="0"/>
              <a:t>G</a:t>
            </a:r>
            <a:r>
              <a:rPr lang="zh-CN" altLang="en-US" sz="2400" b="1" dirty="0" smtClean="0"/>
              <a:t>都将不连通</a:t>
            </a:r>
            <a:r>
              <a:rPr lang="en-US" sz="2400" b="1" dirty="0" smtClean="0"/>
              <a:t> </a:t>
            </a:r>
          </a:p>
          <a:p>
            <a:pPr marL="640080">
              <a:lnSpc>
                <a:spcPct val="90000"/>
              </a:lnSpc>
              <a:buFont typeface="Wingdings" charset="2"/>
              <a:buNone/>
            </a:pPr>
            <a:r>
              <a:rPr lang="en-US" sz="2400" b="1" dirty="0" smtClean="0"/>
              <a:t>4.</a:t>
            </a:r>
            <a:r>
              <a:rPr lang="en-US" altLang="zh-CN" sz="2400" b="1" i="1" dirty="0"/>
              <a:t> G</a:t>
            </a:r>
            <a:r>
              <a:rPr lang="zh-CN" altLang="en-US" sz="2400" b="1" dirty="0" smtClean="0"/>
              <a:t>是</a:t>
            </a:r>
            <a:r>
              <a:rPr lang="zh-CN" altLang="en-US" sz="2400" b="1" dirty="0"/>
              <a:t>连通</a:t>
            </a:r>
            <a:r>
              <a:rPr lang="zh-CN" altLang="en-US" sz="2400" b="1" dirty="0" smtClean="0"/>
              <a:t>的，且</a:t>
            </a:r>
            <a:r>
              <a:rPr lang="en-US" sz="2400" b="1" dirty="0" smtClean="0"/>
              <a:t>| </a:t>
            </a:r>
            <a:r>
              <a:rPr lang="en-US" sz="2400" b="1" i="1" dirty="0" smtClean="0"/>
              <a:t>E</a:t>
            </a:r>
            <a:r>
              <a:rPr lang="en-US" sz="2400" b="1" dirty="0" smtClean="0"/>
              <a:t> | = | </a:t>
            </a:r>
            <a:r>
              <a:rPr lang="en-US" sz="2400" b="1" i="1" dirty="0" smtClean="0"/>
              <a:t>V</a:t>
            </a:r>
            <a:r>
              <a:rPr lang="en-US" sz="2400" b="1" dirty="0" smtClean="0"/>
              <a:t> | – 1.</a:t>
            </a:r>
            <a:endParaRPr lang="en-US" sz="2400" b="1" dirty="0"/>
          </a:p>
          <a:p>
            <a:pPr marL="640080">
              <a:lnSpc>
                <a:spcPct val="90000"/>
              </a:lnSpc>
              <a:buFont typeface="Wingdings" charset="2"/>
              <a:buNone/>
            </a:pPr>
            <a:r>
              <a:rPr lang="en-US" sz="2400" b="1" dirty="0" smtClean="0"/>
              <a:t>5. </a:t>
            </a:r>
            <a:r>
              <a:rPr lang="en-US" sz="2400" b="1" i="1" dirty="0" smtClean="0"/>
              <a:t>G</a:t>
            </a:r>
            <a:r>
              <a:rPr lang="zh-CN" altLang="en-US" sz="2400" b="1" dirty="0" smtClean="0"/>
              <a:t>是无环的</a:t>
            </a:r>
            <a:r>
              <a:rPr lang="en-US" sz="2400" b="1" i="1" dirty="0" smtClean="0"/>
              <a:t> </a:t>
            </a:r>
            <a:r>
              <a:rPr lang="zh-CN" altLang="en-US" sz="2400" b="1" dirty="0" smtClean="0"/>
              <a:t>，且</a:t>
            </a:r>
            <a:r>
              <a:rPr lang="en-US" sz="2400" b="1" dirty="0" smtClean="0"/>
              <a:t>| </a:t>
            </a:r>
            <a:r>
              <a:rPr lang="en-US" sz="2400" b="1" i="1" dirty="0" smtClean="0"/>
              <a:t>E</a:t>
            </a:r>
            <a:r>
              <a:rPr lang="en-US" sz="2400" b="1" dirty="0" smtClean="0"/>
              <a:t> | = | </a:t>
            </a:r>
            <a:r>
              <a:rPr lang="en-US" sz="2400" b="1" i="1" dirty="0" smtClean="0"/>
              <a:t>V</a:t>
            </a:r>
            <a:r>
              <a:rPr lang="en-US" sz="2400" b="1" dirty="0" smtClean="0"/>
              <a:t> | – 1.</a:t>
            </a:r>
          </a:p>
          <a:p>
            <a:pPr marL="640080" indent="-347472">
              <a:lnSpc>
                <a:spcPct val="90000"/>
              </a:lnSpc>
              <a:buNone/>
            </a:pPr>
            <a:r>
              <a:rPr lang="en-US" sz="2400" b="1" dirty="0" smtClean="0"/>
              <a:t>6.</a:t>
            </a:r>
            <a:r>
              <a:rPr lang="en-US" sz="2400" b="1" i="1" dirty="0" smtClean="0"/>
              <a:t> G</a:t>
            </a:r>
            <a:r>
              <a:rPr lang="zh-CN" altLang="en-US" sz="2400" b="1" dirty="0" smtClean="0"/>
              <a:t>是无环的，但是如果任意加一条边至</a:t>
            </a:r>
            <a:r>
              <a:rPr lang="en-US" altLang="zh-CN" sz="2400" b="1" dirty="0" smtClean="0"/>
              <a:t>G</a:t>
            </a:r>
            <a:r>
              <a:rPr lang="zh-CN" altLang="en-US" sz="2400" b="1" dirty="0" smtClean="0"/>
              <a:t>中，则会在</a:t>
            </a:r>
            <a:r>
              <a:rPr lang="en-US" altLang="zh-CN" sz="2400" b="1" dirty="0" smtClean="0"/>
              <a:t>G</a:t>
            </a:r>
            <a:r>
              <a:rPr lang="zh-CN" altLang="en-US" sz="2400" b="1" dirty="0" smtClean="0"/>
              <a:t>中生成一个有环</a:t>
            </a:r>
            <a:endParaRPr lang="en-US" sz="2400" b="1" dirty="0" smtClean="0"/>
          </a:p>
        </p:txBody>
      </p:sp>
    </p:spTree>
    <p:extLst>
      <p:ext uri="{BB962C8B-B14F-4D97-AF65-F5344CB8AC3E}">
        <p14:creationId xmlns:p14="http://schemas.microsoft.com/office/powerpoint/2010/main" val="420390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772400" cy="990600"/>
          </a:xfrm>
        </p:spPr>
        <p:txBody>
          <a:bodyPr/>
          <a:lstStyle/>
          <a:p>
            <a:r>
              <a:rPr lang="zh-CN" altLang="en-US" sz="3500" b="1" dirty="0" smtClean="0">
                <a:solidFill>
                  <a:srgbClr val="0000CC"/>
                </a:solidFill>
              </a:rPr>
              <a:t>图的实现</a:t>
            </a:r>
            <a:r>
              <a:rPr lang="en-US" sz="3500" b="1" dirty="0" smtClean="0">
                <a:solidFill>
                  <a:srgbClr val="0000CC"/>
                </a:solidFill>
              </a:rPr>
              <a:t>: </a:t>
            </a:r>
            <a:r>
              <a:rPr lang="zh-CN" altLang="en-US" sz="3500" b="1" dirty="0" smtClean="0">
                <a:solidFill>
                  <a:srgbClr val="0000CC"/>
                </a:solidFill>
              </a:rPr>
              <a:t>邻接表</a:t>
            </a:r>
            <a:endParaRPr lang="en-US" sz="3500" b="1" dirty="0">
              <a:solidFill>
                <a:srgbClr val="0000CC"/>
              </a:solidFill>
            </a:endParaRPr>
          </a:p>
        </p:txBody>
      </p:sp>
      <p:pic>
        <p:nvPicPr>
          <p:cNvPr id="2088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9170" b="13809"/>
          <a:stretch/>
        </p:blipFill>
        <p:spPr bwMode="auto">
          <a:xfrm>
            <a:off x="668866" y="2286000"/>
            <a:ext cx="8246533" cy="2404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内容占位符 1"/>
          <p:cNvSpPr>
            <a:spLocks noGrp="1"/>
          </p:cNvSpPr>
          <p:nvPr>
            <p:ph idx="1"/>
          </p:nvPr>
        </p:nvSpPr>
        <p:spPr>
          <a:xfrm>
            <a:off x="685800" y="1447800"/>
            <a:ext cx="7772400" cy="4114800"/>
          </a:xfrm>
        </p:spPr>
        <p:txBody>
          <a:bodyPr/>
          <a:lstStyle/>
          <a:p>
            <a:r>
              <a:rPr lang="zh-CN" altLang="en-US" b="1" i="1" dirty="0" smtClean="0">
                <a:solidFill>
                  <a:srgbClr val="FF0000"/>
                </a:solidFill>
              </a:rPr>
              <a:t>无向图</a:t>
            </a:r>
            <a:endParaRPr lang="zh-CN" altLang="en-US" b="1" i="1" dirty="0">
              <a:solidFill>
                <a:srgbClr val="FF0000"/>
              </a:solidFill>
            </a:endParaRPr>
          </a:p>
        </p:txBody>
      </p:sp>
      <p:sp>
        <p:nvSpPr>
          <p:cNvPr id="6" name="Rectangle 68"/>
          <p:cNvSpPr>
            <a:spLocks noChangeArrowheads="1"/>
          </p:cNvSpPr>
          <p:nvPr/>
        </p:nvSpPr>
        <p:spPr bwMode="auto">
          <a:xfrm>
            <a:off x="971620" y="5410200"/>
            <a:ext cx="27606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rgbClr val="3333FF"/>
                </a:solidFill>
              </a:rPr>
              <a:t>存储空间</a:t>
            </a:r>
            <a:r>
              <a:rPr lang="en-US" sz="2000" dirty="0" smtClean="0">
                <a:solidFill>
                  <a:srgbClr val="3333FF"/>
                </a:solidFill>
              </a:rPr>
              <a:t>: </a:t>
            </a:r>
            <a:r>
              <a:rPr lang="en-US" altLang="zh-CN" dirty="0">
                <a:sym typeface="Symbol" pitchFamily="18" charset="2"/>
              </a:rPr>
              <a:t>(|</a:t>
            </a:r>
            <a:r>
              <a:rPr lang="en-US" altLang="zh-CN" i="1" dirty="0">
                <a:sym typeface="Symbol" pitchFamily="18" charset="2"/>
              </a:rPr>
              <a:t>V</a:t>
            </a:r>
            <a:r>
              <a:rPr lang="en-US" altLang="zh-CN" dirty="0">
                <a:sym typeface="Symbol" pitchFamily="18" charset="2"/>
              </a:rPr>
              <a:t> | + | </a:t>
            </a:r>
            <a:r>
              <a:rPr lang="en-US" altLang="zh-CN" i="1" dirty="0">
                <a:sym typeface="Symbol" pitchFamily="18" charset="2"/>
              </a:rPr>
              <a:t>E |</a:t>
            </a:r>
            <a:r>
              <a:rPr lang="en-US" altLang="zh-CN" dirty="0">
                <a:sym typeface="Symbol" pitchFamily="18" charset="2"/>
              </a:rPr>
              <a:t>)</a:t>
            </a:r>
            <a:endParaRPr lang="en-US" sz="2400" dirty="0"/>
          </a:p>
        </p:txBody>
      </p:sp>
    </p:spTree>
    <p:extLst>
      <p:ext uri="{BB962C8B-B14F-4D97-AF65-F5344CB8AC3E}">
        <p14:creationId xmlns:p14="http://schemas.microsoft.com/office/powerpoint/2010/main" val="1646424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1143000"/>
          </a:xfrm>
        </p:spPr>
        <p:txBody>
          <a:bodyPr/>
          <a:lstStyle/>
          <a:p>
            <a:r>
              <a:rPr lang="zh-CN" altLang="en-US" sz="3600" b="1" dirty="0">
                <a:solidFill>
                  <a:srgbClr val="0000CC"/>
                </a:solidFill>
              </a:rPr>
              <a:t>图的实现</a:t>
            </a:r>
            <a:r>
              <a:rPr lang="en-US" altLang="zh-CN" sz="3600" b="1" dirty="0">
                <a:solidFill>
                  <a:srgbClr val="0000CC"/>
                </a:solidFill>
              </a:rPr>
              <a:t>: </a:t>
            </a:r>
            <a:r>
              <a:rPr lang="zh-CN" altLang="en-US" sz="3600" b="1" dirty="0">
                <a:solidFill>
                  <a:srgbClr val="0000CC"/>
                </a:solidFill>
              </a:rPr>
              <a:t>邻接表</a:t>
            </a:r>
            <a:endParaRPr lang="en-US" sz="3600" b="1" dirty="0">
              <a:solidFill>
                <a:srgbClr val="0000CC"/>
              </a:solidFill>
            </a:endParaRPr>
          </a:p>
        </p:txBody>
      </p:sp>
      <p:sp>
        <p:nvSpPr>
          <p:cNvPr id="24644" name="Rectangle 68"/>
          <p:cNvSpPr>
            <a:spLocks noChangeArrowheads="1"/>
          </p:cNvSpPr>
          <p:nvPr/>
        </p:nvSpPr>
        <p:spPr bwMode="auto">
          <a:xfrm>
            <a:off x="982134" y="5943600"/>
            <a:ext cx="29145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i="1" dirty="0" smtClean="0">
                <a:solidFill>
                  <a:srgbClr val="FF0000"/>
                </a:solidFill>
              </a:rPr>
              <a:t>变形</a:t>
            </a:r>
            <a:r>
              <a:rPr lang="en-US" sz="2000" i="1" dirty="0" smtClean="0">
                <a:solidFill>
                  <a:srgbClr val="FF0000"/>
                </a:solidFill>
              </a:rPr>
              <a:t>: </a:t>
            </a:r>
            <a:r>
              <a:rPr lang="zh-CN" altLang="en-US" sz="2000" i="1" dirty="0" smtClean="0"/>
              <a:t>存储入边的邻接表</a:t>
            </a:r>
            <a:endParaRPr lang="en-US" sz="2400" i="1" dirty="0"/>
          </a:p>
        </p:txBody>
      </p:sp>
      <p:grpSp>
        <p:nvGrpSpPr>
          <p:cNvPr id="2" name="组合 1"/>
          <p:cNvGrpSpPr/>
          <p:nvPr/>
        </p:nvGrpSpPr>
        <p:grpSpPr>
          <a:xfrm>
            <a:off x="1205565" y="2133600"/>
            <a:ext cx="7152623" cy="2941637"/>
            <a:chOff x="1205565" y="2819400"/>
            <a:chExt cx="7152623" cy="2941637"/>
          </a:xfrm>
        </p:grpSpPr>
        <p:pic>
          <p:nvPicPr>
            <p:cNvPr id="2099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380" r="36869" b="13611"/>
            <a:stretch/>
          </p:blipFill>
          <p:spPr bwMode="auto">
            <a:xfrm>
              <a:off x="5029200" y="2819400"/>
              <a:ext cx="3328988" cy="294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859" r="72125" b="13611"/>
            <a:stretch/>
          </p:blipFill>
          <p:spPr bwMode="auto">
            <a:xfrm>
              <a:off x="1205565" y="3276600"/>
              <a:ext cx="3468829" cy="2061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2" name="Rectangle 3"/>
          <p:cNvSpPr txBox="1">
            <a:spLocks noChangeArrowheads="1"/>
          </p:cNvSpPr>
          <p:nvPr/>
        </p:nvSpPr>
        <p:spPr bwMode="auto">
          <a:xfrm>
            <a:off x="457200" y="1371600"/>
            <a:ext cx="800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400" b="1" i="1" kern="0" dirty="0" smtClean="0">
                <a:solidFill>
                  <a:srgbClr val="FF0000"/>
                </a:solidFill>
              </a:rPr>
              <a:t>有向图</a:t>
            </a:r>
            <a:endParaRPr lang="en-US" sz="2400" b="1" i="1" kern="0" dirty="0" smtClean="0">
              <a:solidFill>
                <a:srgbClr val="FF0000"/>
              </a:solidFill>
            </a:endParaRPr>
          </a:p>
        </p:txBody>
      </p:sp>
      <p:sp>
        <p:nvSpPr>
          <p:cNvPr id="8" name="Rectangle 68"/>
          <p:cNvSpPr>
            <a:spLocks noChangeArrowheads="1"/>
          </p:cNvSpPr>
          <p:nvPr/>
        </p:nvSpPr>
        <p:spPr bwMode="auto">
          <a:xfrm>
            <a:off x="971620" y="5410200"/>
            <a:ext cx="27606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rgbClr val="3333FF"/>
                </a:solidFill>
              </a:rPr>
              <a:t>存储空间</a:t>
            </a:r>
            <a:r>
              <a:rPr lang="en-US" sz="2000" dirty="0" smtClean="0">
                <a:solidFill>
                  <a:srgbClr val="3333FF"/>
                </a:solidFill>
              </a:rPr>
              <a:t>: </a:t>
            </a:r>
            <a:r>
              <a:rPr lang="en-US" altLang="zh-CN" dirty="0">
                <a:sym typeface="Symbol" pitchFamily="18" charset="2"/>
              </a:rPr>
              <a:t>(|</a:t>
            </a:r>
            <a:r>
              <a:rPr lang="en-US" altLang="zh-CN" i="1" dirty="0">
                <a:sym typeface="Symbol" pitchFamily="18" charset="2"/>
              </a:rPr>
              <a:t>V</a:t>
            </a:r>
            <a:r>
              <a:rPr lang="en-US" altLang="zh-CN" dirty="0">
                <a:sym typeface="Symbol" pitchFamily="18" charset="2"/>
              </a:rPr>
              <a:t> | + | </a:t>
            </a:r>
            <a:r>
              <a:rPr lang="en-US" altLang="zh-CN" i="1" dirty="0">
                <a:sym typeface="Symbol" pitchFamily="18" charset="2"/>
              </a:rPr>
              <a:t>E |</a:t>
            </a:r>
            <a:r>
              <a:rPr lang="en-US" altLang="zh-CN" dirty="0">
                <a:sym typeface="Symbol" pitchFamily="18" charset="2"/>
              </a:rPr>
              <a:t>)</a:t>
            </a:r>
            <a:endParaRPr lang="en-US" sz="2400" dirty="0"/>
          </a:p>
        </p:txBody>
      </p:sp>
    </p:spTree>
    <p:extLst>
      <p:ext uri="{BB962C8B-B14F-4D97-AF65-F5344CB8AC3E}">
        <p14:creationId xmlns:p14="http://schemas.microsoft.com/office/powerpoint/2010/main" val="3644020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邻接表的优缺点</a:t>
            </a:r>
            <a:endParaRPr lang="en-US" sz="3600" b="1" dirty="0">
              <a:solidFill>
                <a:srgbClr val="0000CC"/>
              </a:solidFill>
            </a:endParaRPr>
          </a:p>
        </p:txBody>
      </p:sp>
      <p:sp>
        <p:nvSpPr>
          <p:cNvPr id="25603" name="Rectangle 3"/>
          <p:cNvSpPr>
            <a:spLocks noGrp="1" noChangeArrowheads="1"/>
          </p:cNvSpPr>
          <p:nvPr>
            <p:ph type="body" idx="1"/>
          </p:nvPr>
        </p:nvSpPr>
        <p:spPr>
          <a:xfrm>
            <a:off x="685800" y="1524000"/>
            <a:ext cx="7772400" cy="4876800"/>
          </a:xfrm>
        </p:spPr>
        <p:txBody>
          <a:bodyPr/>
          <a:lstStyle/>
          <a:p>
            <a:pPr>
              <a:lnSpc>
                <a:spcPct val="90000"/>
              </a:lnSpc>
            </a:pPr>
            <a:r>
              <a:rPr lang="zh-CN" altLang="en-US" sz="2400" b="1" dirty="0"/>
              <a:t>优点</a:t>
            </a:r>
            <a:r>
              <a:rPr lang="en-US" sz="2400" b="1" dirty="0" smtClean="0"/>
              <a:t>: </a:t>
            </a:r>
          </a:p>
          <a:p>
            <a:pPr lvl="1">
              <a:lnSpc>
                <a:spcPct val="90000"/>
              </a:lnSpc>
            </a:pPr>
            <a:r>
              <a:rPr lang="zh-CN" altLang="en-US" sz="2200" b="1" dirty="0" smtClean="0"/>
              <a:t>对于稀疏图，可以节约空间</a:t>
            </a:r>
            <a:r>
              <a:rPr lang="zh-CN" altLang="en-US" sz="2200" b="1" dirty="0"/>
              <a:t>；</a:t>
            </a:r>
            <a:r>
              <a:rPr lang="en-US" sz="2200" b="1" dirty="0" smtClean="0"/>
              <a:t> </a:t>
            </a:r>
            <a:r>
              <a:rPr lang="zh-CN" altLang="en-US" sz="2200" b="1" dirty="0" smtClean="0"/>
              <a:t>现实中，大多数为稀疏图</a:t>
            </a:r>
            <a:endParaRPr lang="en-US" altLang="zh-CN" sz="2200" b="1" dirty="0" smtClean="0"/>
          </a:p>
          <a:p>
            <a:pPr lvl="1">
              <a:lnSpc>
                <a:spcPct val="90000"/>
              </a:lnSpc>
            </a:pPr>
            <a:r>
              <a:rPr lang="zh-CN" altLang="en-US" sz="2200" b="1" dirty="0" smtClean="0"/>
              <a:t>访问一个节点</a:t>
            </a:r>
            <a:r>
              <a:rPr lang="en-US" altLang="zh-CN" sz="2200" b="1" i="1" dirty="0" smtClean="0"/>
              <a:t>v</a:t>
            </a:r>
            <a:r>
              <a:rPr lang="zh-CN" altLang="en-US" sz="2200" b="1" dirty="0" smtClean="0"/>
              <a:t>的所有邻居节点时，只需</a:t>
            </a:r>
            <a:r>
              <a:rPr lang="en-US" altLang="zh-CN" sz="2200" b="1" i="1" dirty="0">
                <a:sym typeface="Symbol"/>
              </a:rPr>
              <a:t>O</a:t>
            </a:r>
            <a:r>
              <a:rPr lang="en-US" altLang="zh-CN" sz="2200" b="1" dirty="0"/>
              <a:t>(degree(</a:t>
            </a:r>
            <a:r>
              <a:rPr lang="en-US" altLang="zh-CN" sz="2200" b="1" i="1" dirty="0"/>
              <a:t>v</a:t>
            </a:r>
            <a:r>
              <a:rPr lang="en-US" altLang="zh-CN" sz="2200" b="1" dirty="0" smtClean="0"/>
              <a:t>))</a:t>
            </a:r>
            <a:r>
              <a:rPr lang="zh-CN" altLang="en-US" sz="2200" b="1" dirty="0" smtClean="0"/>
              <a:t>的复杂度</a:t>
            </a:r>
            <a:endParaRPr lang="en-US" altLang="zh-CN" sz="2200" b="1" dirty="0"/>
          </a:p>
          <a:p>
            <a:pPr lvl="1">
              <a:lnSpc>
                <a:spcPct val="90000"/>
              </a:lnSpc>
            </a:pPr>
            <a:endParaRPr lang="en-US" sz="2200" b="1" dirty="0" smtClean="0"/>
          </a:p>
          <a:p>
            <a:pPr>
              <a:lnSpc>
                <a:spcPct val="90000"/>
              </a:lnSpc>
            </a:pPr>
            <a:endParaRPr lang="en-US" altLang="zh-CN" sz="2400" b="1" dirty="0" smtClean="0"/>
          </a:p>
          <a:p>
            <a:pPr>
              <a:lnSpc>
                <a:spcPct val="90000"/>
              </a:lnSpc>
            </a:pPr>
            <a:r>
              <a:rPr lang="zh-CN" altLang="en-US" sz="2400" b="1" dirty="0" smtClean="0"/>
              <a:t>缺点</a:t>
            </a:r>
            <a:r>
              <a:rPr lang="en-US" sz="2400" b="1" dirty="0" smtClean="0"/>
              <a:t>:</a:t>
            </a:r>
          </a:p>
          <a:p>
            <a:pPr lvl="1">
              <a:lnSpc>
                <a:spcPct val="90000"/>
              </a:lnSpc>
            </a:pPr>
            <a:r>
              <a:rPr lang="zh-CN" altLang="en-US" sz="2200" b="1" dirty="0" smtClean="0"/>
              <a:t>判断边</a:t>
            </a:r>
            <a:r>
              <a:rPr lang="en-US" sz="2200" b="1" dirty="0" smtClean="0"/>
              <a:t>(</a:t>
            </a:r>
            <a:r>
              <a:rPr lang="en-US" sz="2200" b="1" i="1" dirty="0" smtClean="0"/>
              <a:t>v</a:t>
            </a:r>
            <a:r>
              <a:rPr lang="en-US" sz="2200" b="1" dirty="0" smtClean="0"/>
              <a:t>, </a:t>
            </a:r>
            <a:r>
              <a:rPr lang="en-US" sz="2200" b="1" i="1" dirty="0" smtClean="0"/>
              <a:t>u</a:t>
            </a:r>
            <a:r>
              <a:rPr lang="en-US" sz="2200" b="1" dirty="0" smtClean="0"/>
              <a:t>)</a:t>
            </a:r>
            <a:r>
              <a:rPr lang="zh-CN" altLang="en-US" sz="2200" b="1" dirty="0" smtClean="0"/>
              <a:t>是否存在时比较耗时，复杂度为</a:t>
            </a:r>
            <a:r>
              <a:rPr lang="en-US" altLang="zh-CN" sz="2200" b="1" i="1" dirty="0" smtClean="0">
                <a:sym typeface="Symbol"/>
              </a:rPr>
              <a:t>O</a:t>
            </a:r>
            <a:r>
              <a:rPr lang="en-US" altLang="zh-CN" sz="2200" b="1" dirty="0" smtClean="0"/>
              <a:t>(degree(</a:t>
            </a:r>
            <a:r>
              <a:rPr lang="en-US" altLang="zh-CN" sz="2200" b="1" i="1" dirty="0" smtClean="0"/>
              <a:t>v</a:t>
            </a:r>
            <a:r>
              <a:rPr lang="en-US" altLang="zh-CN" sz="2200" b="1" dirty="0" smtClean="0"/>
              <a:t>))</a:t>
            </a:r>
            <a:endParaRPr lang="en-US" altLang="zh-CN" sz="2200" b="1" dirty="0"/>
          </a:p>
          <a:p>
            <a:pPr lvl="1">
              <a:lnSpc>
                <a:spcPct val="90000"/>
              </a:lnSpc>
            </a:pPr>
            <a:r>
              <a:rPr lang="zh-CN" altLang="en-US" sz="2200" b="1" dirty="0" smtClean="0"/>
              <a:t>矩阵运算时不太方便</a:t>
            </a:r>
            <a:endParaRPr lang="en-US" sz="2200" b="1" dirty="0" smtClean="0"/>
          </a:p>
        </p:txBody>
      </p:sp>
    </p:spTree>
    <p:extLst>
      <p:ext uri="{BB962C8B-B14F-4D97-AF65-F5344CB8AC3E}">
        <p14:creationId xmlns:p14="http://schemas.microsoft.com/office/powerpoint/2010/main" val="240688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85800" y="381000"/>
            <a:ext cx="7772400" cy="838200"/>
          </a:xfrm>
        </p:spPr>
        <p:txBody>
          <a:bodyPr/>
          <a:lstStyle/>
          <a:p>
            <a:r>
              <a:rPr lang="zh-CN" altLang="en-US" sz="3600" b="1" dirty="0" smtClean="0">
                <a:solidFill>
                  <a:srgbClr val="0000CC"/>
                </a:solidFill>
              </a:rPr>
              <a:t>大纲</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600200"/>
            <a:ext cx="8458200" cy="5029201"/>
          </a:xfrm>
        </p:spPr>
        <p:txBody>
          <a:bodyPr/>
          <a:lstStyle/>
          <a:p>
            <a:r>
              <a:rPr lang="zh-CN" altLang="en-US" sz="2400" b="1" dirty="0" smtClean="0"/>
              <a:t>图的基本概念</a:t>
            </a:r>
            <a:endParaRPr lang="en-US" sz="2400" b="1" dirty="0" smtClean="0"/>
          </a:p>
          <a:p>
            <a:r>
              <a:rPr lang="zh-CN" altLang="en-US" sz="2400" b="1" dirty="0" smtClean="0"/>
              <a:t>图的实现</a:t>
            </a:r>
            <a:endParaRPr lang="en-US" sz="2400" b="1" dirty="0" smtClean="0"/>
          </a:p>
          <a:p>
            <a:pPr lvl="1"/>
            <a:r>
              <a:rPr lang="zh-CN" altLang="en-US" sz="2200" b="1" dirty="0" smtClean="0"/>
              <a:t>邻接表</a:t>
            </a:r>
            <a:endParaRPr lang="en-US" sz="2200" b="1" dirty="0"/>
          </a:p>
          <a:p>
            <a:pPr lvl="1"/>
            <a:r>
              <a:rPr lang="zh-CN" altLang="en-US" sz="2200" b="1" dirty="0" smtClean="0"/>
              <a:t>邻接矩阵</a:t>
            </a:r>
            <a:endParaRPr lang="en-US" sz="2200" b="1" dirty="0"/>
          </a:p>
          <a:p>
            <a:r>
              <a:rPr lang="zh-CN" altLang="en-US" sz="2400" b="1" dirty="0" smtClean="0"/>
              <a:t>图的遍历</a:t>
            </a:r>
            <a:endParaRPr lang="en-US" sz="2400" b="1" dirty="0"/>
          </a:p>
          <a:p>
            <a:pPr lvl="1"/>
            <a:r>
              <a:rPr lang="zh-CN" altLang="en-US" sz="2200" b="1" dirty="0" smtClean="0"/>
              <a:t>广度优先搜索</a:t>
            </a:r>
            <a:endParaRPr lang="en-US" sz="2200" b="1" dirty="0" smtClean="0"/>
          </a:p>
          <a:p>
            <a:pPr lvl="1"/>
            <a:r>
              <a:rPr lang="zh-CN" altLang="en-US" sz="2200" b="1" dirty="0" smtClean="0"/>
              <a:t>深度优先搜索</a:t>
            </a:r>
            <a:endParaRPr lang="en-US" sz="2200" b="1" dirty="0" smtClean="0"/>
          </a:p>
          <a:p>
            <a:pPr lvl="1"/>
            <a:r>
              <a:rPr lang="zh-CN" altLang="en-US" sz="2200" b="1" dirty="0" smtClean="0"/>
              <a:t>拓扑排序</a:t>
            </a:r>
            <a:endParaRPr lang="en-US" sz="2200" b="1" dirty="0" smtClean="0"/>
          </a:p>
          <a:p>
            <a:r>
              <a:rPr lang="zh-CN" altLang="en-US" sz="2400" b="1" dirty="0" smtClean="0"/>
              <a:t>强连通分支</a:t>
            </a:r>
            <a:endParaRPr lang="en-US" sz="2400" b="1" dirty="0"/>
          </a:p>
        </p:txBody>
      </p:sp>
    </p:spTree>
    <p:extLst>
      <p:ext uri="{BB962C8B-B14F-4D97-AF65-F5344CB8AC3E}">
        <p14:creationId xmlns:p14="http://schemas.microsoft.com/office/powerpoint/2010/main" val="891056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1447800"/>
            <a:ext cx="8229600" cy="609600"/>
          </a:xfrm>
        </p:spPr>
        <p:txBody>
          <a:bodyPr/>
          <a:lstStyle/>
          <a:p>
            <a:pPr marL="342900" indent="-342900" algn="l">
              <a:spcBef>
                <a:spcPct val="100000"/>
              </a:spcBef>
              <a:spcAft>
                <a:spcPct val="100000"/>
              </a:spcAft>
              <a:buFont typeface="Wingdings" pitchFamily="2" charset="2"/>
              <a:buChar char="§"/>
            </a:pPr>
            <a:r>
              <a:rPr lang="zh-CN" altLang="en-US" sz="2400" b="1" i="1" dirty="0" smtClean="0">
                <a:solidFill>
                  <a:srgbClr val="FF0000"/>
                </a:solidFill>
                <a:sym typeface="Symbol" pitchFamily="18" charset="2"/>
              </a:rPr>
              <a:t>无向图</a:t>
            </a:r>
            <a:endParaRPr lang="en-US" sz="2400" b="1" i="1" dirty="0" smtClean="0">
              <a:solidFill>
                <a:srgbClr val="FF0000"/>
              </a:solidFill>
              <a:sym typeface="Symbol" pitchFamily="18" charset="2"/>
            </a:endParaRPr>
          </a:p>
        </p:txBody>
      </p:sp>
      <p:sp>
        <p:nvSpPr>
          <p:cNvPr id="28" name="Rectangle 2"/>
          <p:cNvSpPr txBox="1">
            <a:spLocks noChangeArrowheads="1"/>
          </p:cNvSpPr>
          <p:nvPr/>
        </p:nvSpPr>
        <p:spPr bwMode="auto">
          <a:xfrm>
            <a:off x="381000" y="3048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sz="3400" b="1" dirty="0" smtClean="0">
                <a:solidFill>
                  <a:srgbClr val="0000CC"/>
                </a:solidFill>
              </a:rPr>
              <a:t>邻接矩阵</a:t>
            </a:r>
            <a:endParaRPr lang="en-US" sz="3400" b="1" dirty="0">
              <a:solidFill>
                <a:srgbClr val="0000CC"/>
              </a:solidFill>
            </a:endParaRPr>
          </a:p>
        </p:txBody>
      </p:sp>
      <p:grpSp>
        <p:nvGrpSpPr>
          <p:cNvPr id="2" name="组合 1"/>
          <p:cNvGrpSpPr/>
          <p:nvPr/>
        </p:nvGrpSpPr>
        <p:grpSpPr>
          <a:xfrm>
            <a:off x="1163812" y="2590800"/>
            <a:ext cx="6760988" cy="2667000"/>
            <a:chOff x="1066800" y="3352800"/>
            <a:chExt cx="6760988" cy="2667000"/>
          </a:xfrm>
        </p:grpSpPr>
        <p:pic>
          <p:nvPicPr>
            <p:cNvPr id="2109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9711" t="262" r="-314" b="12452"/>
            <a:stretch/>
          </p:blipFill>
          <p:spPr bwMode="auto">
            <a:xfrm>
              <a:off x="5257800" y="3429000"/>
              <a:ext cx="2569988"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0" t="11823" r="77717" b="15538"/>
            <a:stretch/>
          </p:blipFill>
          <p:spPr bwMode="auto">
            <a:xfrm>
              <a:off x="1066800" y="3352800"/>
              <a:ext cx="3050742" cy="2353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88444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1371600"/>
            <a:ext cx="8229600" cy="609600"/>
          </a:xfrm>
        </p:spPr>
        <p:txBody>
          <a:bodyPr/>
          <a:lstStyle/>
          <a:p>
            <a:pPr marL="342900" indent="-342900" algn="l">
              <a:spcBef>
                <a:spcPct val="100000"/>
              </a:spcBef>
              <a:spcAft>
                <a:spcPct val="100000"/>
              </a:spcAft>
              <a:buFont typeface="Wingdings" pitchFamily="2" charset="2"/>
              <a:buChar char="§"/>
            </a:pPr>
            <a:r>
              <a:rPr lang="zh-CN" altLang="en-US" sz="2400" b="1" i="1" dirty="0" smtClean="0">
                <a:solidFill>
                  <a:srgbClr val="FF0000"/>
                </a:solidFill>
                <a:sym typeface="Symbol" pitchFamily="18" charset="2"/>
              </a:rPr>
              <a:t>有向图</a:t>
            </a:r>
            <a:endParaRPr lang="en-US" sz="2400" b="1" dirty="0" smtClean="0">
              <a:solidFill>
                <a:schemeClr val="tx1"/>
              </a:solidFill>
              <a:sym typeface="Symbol" pitchFamily="18" charset="2"/>
            </a:endParaRPr>
          </a:p>
        </p:txBody>
      </p:sp>
      <p:sp>
        <p:nvSpPr>
          <p:cNvPr id="28" name="Rectangle 2"/>
          <p:cNvSpPr txBox="1">
            <a:spLocks noChangeArrowheads="1"/>
          </p:cNvSpPr>
          <p:nvPr/>
        </p:nvSpPr>
        <p:spPr bwMode="auto">
          <a:xfrm>
            <a:off x="381000" y="3048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sz="3400" dirty="0">
                <a:solidFill>
                  <a:srgbClr val="0000CC"/>
                </a:solidFill>
              </a:rPr>
              <a:t>邻接矩阵</a:t>
            </a:r>
            <a:endParaRPr lang="en-US" altLang="zh-CN" sz="3400" dirty="0">
              <a:solidFill>
                <a:srgbClr val="0000CC"/>
              </a:solidFill>
            </a:endParaRPr>
          </a:p>
        </p:txBody>
      </p:sp>
      <p:grpSp>
        <p:nvGrpSpPr>
          <p:cNvPr id="2" name="组合 1"/>
          <p:cNvGrpSpPr/>
          <p:nvPr/>
        </p:nvGrpSpPr>
        <p:grpSpPr>
          <a:xfrm>
            <a:off x="1203168" y="2438400"/>
            <a:ext cx="6874032" cy="2722256"/>
            <a:chOff x="1066800" y="3281065"/>
            <a:chExt cx="6874032" cy="2722256"/>
          </a:xfrm>
        </p:grpSpPr>
        <p:pic>
          <p:nvPicPr>
            <p:cNvPr id="21197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6092" b="11349"/>
            <a:stretch/>
          </p:blipFill>
          <p:spPr bwMode="auto">
            <a:xfrm>
              <a:off x="5257800" y="3281065"/>
              <a:ext cx="2683032" cy="2722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859" r="72125" b="13611"/>
            <a:stretch/>
          </p:blipFill>
          <p:spPr bwMode="auto">
            <a:xfrm>
              <a:off x="1066800" y="3604948"/>
              <a:ext cx="3468829" cy="2061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234436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邻接矩阵的优缺点</a:t>
            </a:r>
            <a:endParaRPr lang="en-US" altLang="zh-CN" sz="3600" b="1" dirty="0">
              <a:solidFill>
                <a:srgbClr val="0000CC"/>
              </a:solidFill>
            </a:endParaRPr>
          </a:p>
        </p:txBody>
      </p:sp>
      <p:sp>
        <p:nvSpPr>
          <p:cNvPr id="29699" name="Rectangle 3"/>
          <p:cNvSpPr>
            <a:spLocks noGrp="1" noChangeArrowheads="1"/>
          </p:cNvSpPr>
          <p:nvPr>
            <p:ph type="body" idx="1"/>
          </p:nvPr>
        </p:nvSpPr>
        <p:spPr>
          <a:xfrm>
            <a:off x="609600" y="1524000"/>
            <a:ext cx="7848600" cy="4572000"/>
          </a:xfrm>
        </p:spPr>
        <p:txBody>
          <a:bodyPr/>
          <a:lstStyle/>
          <a:p>
            <a:pPr>
              <a:lnSpc>
                <a:spcPct val="90000"/>
              </a:lnSpc>
            </a:pPr>
            <a:r>
              <a:rPr lang="zh-CN" altLang="en-US" sz="2400" b="1" dirty="0" smtClean="0"/>
              <a:t>优点</a:t>
            </a:r>
            <a:r>
              <a:rPr lang="en-US" sz="2400" b="1" dirty="0" smtClean="0"/>
              <a:t>:</a:t>
            </a:r>
          </a:p>
          <a:p>
            <a:pPr lvl="1">
              <a:lnSpc>
                <a:spcPct val="90000"/>
              </a:lnSpc>
            </a:pPr>
            <a:r>
              <a:rPr lang="zh-CN" altLang="en-US" sz="2200" b="1" dirty="0" smtClean="0"/>
              <a:t>对于稠密图可以节约空间（邻接表需要存指针）</a:t>
            </a:r>
            <a:endParaRPr lang="en-US" sz="2200" b="1" dirty="0" smtClean="0"/>
          </a:p>
          <a:p>
            <a:pPr lvl="1">
              <a:lnSpc>
                <a:spcPct val="90000"/>
              </a:lnSpc>
            </a:pPr>
            <a:r>
              <a:rPr lang="zh-CN" altLang="en-US" sz="2200" b="1" dirty="0" smtClean="0"/>
              <a:t>查询是否边</a:t>
            </a:r>
            <a:r>
              <a:rPr lang="en-US" sz="2200" b="1" dirty="0" smtClean="0"/>
              <a:t>(</a:t>
            </a:r>
            <a:r>
              <a:rPr lang="en-US" sz="2200" b="1" i="1" dirty="0"/>
              <a:t>i</a:t>
            </a:r>
            <a:r>
              <a:rPr lang="en-US" sz="2200" b="1" dirty="0" smtClean="0"/>
              <a:t>, </a:t>
            </a:r>
            <a:r>
              <a:rPr lang="en-US" sz="2200" b="1" i="1" dirty="0"/>
              <a:t>j</a:t>
            </a:r>
            <a:r>
              <a:rPr lang="en-US" sz="2200" b="1" dirty="0" smtClean="0"/>
              <a:t>)</a:t>
            </a:r>
            <a:r>
              <a:rPr lang="zh-CN" altLang="en-US" sz="2200" b="1" dirty="0" smtClean="0"/>
              <a:t>存在的复杂度为</a:t>
            </a:r>
            <a:r>
              <a:rPr lang="en-US" altLang="zh-CN" sz="2200" b="1" dirty="0">
                <a:sym typeface="Symbol"/>
              </a:rPr>
              <a:t></a:t>
            </a:r>
            <a:r>
              <a:rPr lang="en-US" altLang="zh-CN" sz="2200" b="1" dirty="0">
                <a:sym typeface="Symbol" pitchFamily="18" charset="2"/>
              </a:rPr>
              <a:t>(1</a:t>
            </a:r>
            <a:r>
              <a:rPr lang="en-US" altLang="zh-CN" sz="2200" b="1" dirty="0" smtClean="0">
                <a:sym typeface="Symbol" pitchFamily="18" charset="2"/>
              </a:rPr>
              <a:t>)</a:t>
            </a:r>
          </a:p>
          <a:p>
            <a:pPr lvl="1">
              <a:lnSpc>
                <a:spcPct val="90000"/>
              </a:lnSpc>
            </a:pPr>
            <a:r>
              <a:rPr lang="zh-CN" altLang="en-US" sz="2200" b="1" dirty="0" smtClean="0">
                <a:sym typeface="Symbol" pitchFamily="18" charset="2"/>
              </a:rPr>
              <a:t>矩阵运算比较方便</a:t>
            </a:r>
            <a:endParaRPr lang="en-US" sz="2200" b="1" dirty="0" smtClean="0"/>
          </a:p>
          <a:p>
            <a:pPr lvl="1">
              <a:lnSpc>
                <a:spcPct val="10000"/>
              </a:lnSpc>
            </a:pPr>
            <a:endParaRPr lang="en-US" b="1" dirty="0" smtClean="0"/>
          </a:p>
          <a:p>
            <a:pPr>
              <a:lnSpc>
                <a:spcPct val="90000"/>
              </a:lnSpc>
            </a:pPr>
            <a:r>
              <a:rPr lang="zh-CN" altLang="en-US" sz="2400" b="1" dirty="0" smtClean="0"/>
              <a:t>缺点</a:t>
            </a:r>
            <a:r>
              <a:rPr lang="en-US" sz="2400" b="1" dirty="0" smtClean="0"/>
              <a:t>:</a:t>
            </a:r>
          </a:p>
          <a:p>
            <a:pPr lvl="1">
              <a:lnSpc>
                <a:spcPct val="90000"/>
              </a:lnSpc>
            </a:pPr>
            <a:r>
              <a:rPr lang="zh-CN" altLang="en-US" sz="2200" b="1" dirty="0" smtClean="0"/>
              <a:t>访问节点</a:t>
            </a:r>
            <a:r>
              <a:rPr lang="en-US" altLang="zh-CN" sz="2200" b="1" i="1" dirty="0"/>
              <a:t>v</a:t>
            </a:r>
            <a:r>
              <a:rPr lang="zh-CN" altLang="en-US" sz="2200" b="1" dirty="0" smtClean="0"/>
              <a:t>的所有邻居的复杂度为</a:t>
            </a:r>
            <a:r>
              <a:rPr lang="en-US" altLang="zh-CN" sz="2200" b="1" dirty="0">
                <a:sym typeface="Symbol"/>
              </a:rPr>
              <a:t></a:t>
            </a:r>
            <a:r>
              <a:rPr lang="en-US" altLang="zh-CN" sz="2200" b="1" dirty="0"/>
              <a:t>(|</a:t>
            </a:r>
            <a:r>
              <a:rPr lang="en-US" altLang="zh-CN" sz="2200" b="1" i="1" dirty="0"/>
              <a:t>V </a:t>
            </a:r>
            <a:r>
              <a:rPr lang="en-US" altLang="zh-CN" sz="2200" b="1" dirty="0" smtClean="0"/>
              <a:t>|)</a:t>
            </a:r>
            <a:endParaRPr lang="en-US" altLang="zh-CN" sz="2200" b="1" dirty="0"/>
          </a:p>
          <a:p>
            <a:pPr lvl="1">
              <a:lnSpc>
                <a:spcPct val="90000"/>
              </a:lnSpc>
            </a:pPr>
            <a:r>
              <a:rPr lang="zh-CN" altLang="en-US" sz="2200" b="1" dirty="0" smtClean="0"/>
              <a:t>对于稀疏图，非常耗空间</a:t>
            </a:r>
            <a:r>
              <a:rPr lang="en-US" sz="2200" b="1" dirty="0" smtClean="0"/>
              <a:t> </a:t>
            </a:r>
          </a:p>
        </p:txBody>
      </p:sp>
    </p:spTree>
    <p:extLst>
      <p:ext uri="{BB962C8B-B14F-4D97-AF65-F5344CB8AC3E}">
        <p14:creationId xmlns:p14="http://schemas.microsoft.com/office/powerpoint/2010/main" val="404119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04800"/>
            <a:ext cx="7772400" cy="914400"/>
          </a:xfrm>
        </p:spPr>
        <p:txBody>
          <a:bodyPr/>
          <a:lstStyle/>
          <a:p>
            <a:r>
              <a:rPr lang="zh-CN" altLang="en-US" sz="3600" dirty="0" smtClean="0">
                <a:solidFill>
                  <a:srgbClr val="0000CC"/>
                </a:solidFill>
              </a:rPr>
              <a:t>图的遍历</a:t>
            </a:r>
            <a:endParaRPr lang="en-US" sz="3600" dirty="0" smtClean="0">
              <a:solidFill>
                <a:srgbClr val="0000CC"/>
              </a:solidFill>
            </a:endParaRPr>
          </a:p>
        </p:txBody>
      </p:sp>
      <p:sp>
        <p:nvSpPr>
          <p:cNvPr id="31747" name="Rectangle 3"/>
          <p:cNvSpPr>
            <a:spLocks noGrp="1" noChangeArrowheads="1"/>
          </p:cNvSpPr>
          <p:nvPr>
            <p:ph type="body" idx="1"/>
          </p:nvPr>
        </p:nvSpPr>
        <p:spPr>
          <a:xfrm>
            <a:off x="685800" y="1676400"/>
            <a:ext cx="7772400" cy="4419600"/>
          </a:xfrm>
        </p:spPr>
        <p:txBody>
          <a:bodyPr/>
          <a:lstStyle/>
          <a:p>
            <a:pPr marL="0" indent="0">
              <a:buNone/>
            </a:pPr>
            <a:r>
              <a:rPr lang="zh-CN" altLang="en-US" sz="2600" b="1" dirty="0" smtClean="0"/>
              <a:t>图的一些算法问题</a:t>
            </a:r>
            <a:r>
              <a:rPr lang="en-US" sz="2600" b="1" dirty="0" smtClean="0"/>
              <a:t>:</a:t>
            </a:r>
          </a:p>
          <a:p>
            <a:r>
              <a:rPr lang="en-US" sz="2400" b="1" i="1" dirty="0" smtClean="0"/>
              <a:t>G</a:t>
            </a:r>
            <a:r>
              <a:rPr lang="zh-CN" altLang="en-US" sz="2400" b="1" dirty="0" smtClean="0"/>
              <a:t>是否连通</a:t>
            </a:r>
            <a:r>
              <a:rPr lang="en-US" sz="2400" b="1" dirty="0" smtClean="0"/>
              <a:t>?</a:t>
            </a:r>
          </a:p>
          <a:p>
            <a:r>
              <a:rPr lang="en-US" sz="2400" b="1" i="1" dirty="0" smtClean="0"/>
              <a:t>G</a:t>
            </a:r>
            <a:r>
              <a:rPr lang="zh-CN" altLang="en-US" sz="2400" b="1" dirty="0" smtClean="0"/>
              <a:t>是否包含一个环</a:t>
            </a:r>
            <a:r>
              <a:rPr lang="en-US" sz="2400" b="1" dirty="0" smtClean="0"/>
              <a:t>?</a:t>
            </a:r>
          </a:p>
          <a:p>
            <a:r>
              <a:rPr lang="en-US" sz="2400" b="1" i="1" dirty="0" smtClean="0"/>
              <a:t>G</a:t>
            </a:r>
            <a:r>
              <a:rPr lang="zh-CN" altLang="en-US" sz="2400" b="1" dirty="0" smtClean="0"/>
              <a:t>是否为一颗树</a:t>
            </a:r>
            <a:r>
              <a:rPr lang="en-US" sz="2400" b="1" dirty="0" smtClean="0"/>
              <a:t>?</a:t>
            </a:r>
          </a:p>
          <a:p>
            <a:r>
              <a:rPr lang="en-US" sz="2400" b="1" i="1" dirty="0" smtClean="0"/>
              <a:t>G</a:t>
            </a:r>
            <a:r>
              <a:rPr lang="zh-CN" altLang="en-US" sz="2400" b="1" dirty="0" smtClean="0"/>
              <a:t>是否是二分图</a:t>
            </a:r>
            <a:r>
              <a:rPr lang="en-US" sz="2400" b="1" dirty="0" smtClean="0"/>
              <a:t>?</a:t>
            </a:r>
          </a:p>
          <a:p>
            <a:r>
              <a:rPr lang="zh-CN" altLang="en-US" sz="2400" b="1" dirty="0" smtClean="0"/>
              <a:t>寻找图的连通分支</a:t>
            </a:r>
            <a:endParaRPr lang="en-US" sz="2400" b="1" dirty="0" smtClean="0"/>
          </a:p>
          <a:p>
            <a:r>
              <a:rPr lang="zh-CN" altLang="en-US" sz="2400" b="1" dirty="0" smtClean="0"/>
              <a:t>拓扑排序</a:t>
            </a:r>
            <a:endParaRPr lang="en-US" altLang="zh-CN" sz="2400" b="1" dirty="0" smtClean="0"/>
          </a:p>
          <a:p>
            <a:r>
              <a:rPr lang="zh-CN" altLang="en-US" sz="2400" b="1" dirty="0"/>
              <a:t>有向图</a:t>
            </a:r>
            <a:r>
              <a:rPr lang="en-US" sz="2400" b="1" i="1" dirty="0" smtClean="0"/>
              <a:t>G</a:t>
            </a:r>
            <a:r>
              <a:rPr lang="en-US" sz="2400" b="1" dirty="0" smtClean="0"/>
              <a:t> </a:t>
            </a:r>
            <a:r>
              <a:rPr lang="zh-CN" altLang="en-US" sz="2400" b="1" dirty="0" smtClean="0"/>
              <a:t>是否强连通</a:t>
            </a:r>
            <a:r>
              <a:rPr lang="en-US" sz="2400" b="1" dirty="0" smtClean="0"/>
              <a:t>?</a:t>
            </a:r>
          </a:p>
        </p:txBody>
      </p:sp>
    </p:spTree>
    <p:extLst>
      <p:ext uri="{BB962C8B-B14F-4D97-AF65-F5344CB8AC3E}">
        <p14:creationId xmlns:p14="http://schemas.microsoft.com/office/powerpoint/2010/main" val="1333509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304800"/>
            <a:ext cx="7848600" cy="914400"/>
          </a:xfrm>
          <a:noFill/>
        </p:spPr>
        <p:txBody>
          <a:bodyPr lIns="92075" tIns="46038" rIns="92075" bIns="46038"/>
          <a:lstStyle/>
          <a:p>
            <a:r>
              <a:rPr lang="zh-CN" altLang="en-US" sz="3600" b="1" dirty="0" smtClean="0">
                <a:solidFill>
                  <a:srgbClr val="0000CC"/>
                </a:solidFill>
              </a:rPr>
              <a:t>广度优先搜索（</a:t>
            </a:r>
            <a:r>
              <a:rPr lang="en-US" altLang="zh-CN" sz="3600" b="1" dirty="0" smtClean="0">
                <a:solidFill>
                  <a:srgbClr val="0000CC"/>
                </a:solidFill>
              </a:rPr>
              <a:t>BFS</a:t>
            </a:r>
            <a:r>
              <a:rPr lang="zh-CN" altLang="en-US" sz="3600" b="1" dirty="0" smtClean="0">
                <a:solidFill>
                  <a:srgbClr val="0000CC"/>
                </a:solidFill>
              </a:rPr>
              <a:t>）</a:t>
            </a:r>
            <a:endParaRPr lang="en-US" sz="3600" b="1" dirty="0">
              <a:solidFill>
                <a:srgbClr val="0000CC"/>
              </a:solidFill>
            </a:endParaRPr>
          </a:p>
        </p:txBody>
      </p:sp>
      <p:sp>
        <p:nvSpPr>
          <p:cNvPr id="32771" name="Rectangle 3"/>
          <p:cNvSpPr>
            <a:spLocks noGrp="1" noChangeArrowheads="1"/>
          </p:cNvSpPr>
          <p:nvPr>
            <p:ph type="body" idx="1"/>
          </p:nvPr>
        </p:nvSpPr>
        <p:spPr>
          <a:xfrm>
            <a:off x="685800" y="1524000"/>
            <a:ext cx="7848600" cy="4572000"/>
          </a:xfrm>
          <a:noFill/>
        </p:spPr>
        <p:txBody>
          <a:bodyPr lIns="92075" tIns="46038" rIns="92075" bIns="46038"/>
          <a:lstStyle/>
          <a:p>
            <a:r>
              <a:rPr lang="zh-CN" altLang="en-US" sz="2400" b="1" dirty="0" smtClean="0"/>
              <a:t>给定一个</a:t>
            </a:r>
            <a:r>
              <a:rPr lang="en-US" sz="2400" b="1" i="1" dirty="0" smtClean="0"/>
              <a:t>G</a:t>
            </a:r>
            <a:r>
              <a:rPr lang="en-US" sz="2400" b="1" dirty="0" smtClean="0"/>
              <a:t> = (</a:t>
            </a:r>
            <a:r>
              <a:rPr lang="en-US" sz="2400" b="1" i="1" dirty="0" smtClean="0"/>
              <a:t>V</a:t>
            </a:r>
            <a:r>
              <a:rPr lang="en-US" sz="2400" b="1" dirty="0" smtClean="0"/>
              <a:t>, </a:t>
            </a:r>
            <a:r>
              <a:rPr lang="en-US" sz="2400" b="1" i="1" dirty="0" smtClean="0"/>
              <a:t>E</a:t>
            </a:r>
            <a:r>
              <a:rPr lang="en-US" sz="2400" b="1" dirty="0" smtClean="0"/>
              <a:t>) </a:t>
            </a:r>
            <a:r>
              <a:rPr lang="zh-CN" altLang="en-US" sz="2400" b="1" dirty="0" smtClean="0"/>
              <a:t>和一个源节点</a:t>
            </a:r>
            <a:r>
              <a:rPr lang="en-US" sz="2400" b="1" dirty="0" smtClean="0"/>
              <a:t> </a:t>
            </a:r>
            <a:r>
              <a:rPr lang="en-US" sz="2400" b="1" i="1" dirty="0" smtClean="0">
                <a:solidFill>
                  <a:srgbClr val="FF0000"/>
                </a:solidFill>
              </a:rPr>
              <a:t>s</a:t>
            </a:r>
            <a:r>
              <a:rPr lang="zh-CN" altLang="en-US" sz="2400" b="1" dirty="0"/>
              <a:t>，</a:t>
            </a:r>
            <a:r>
              <a:rPr lang="en-US" sz="2400" b="1" dirty="0" smtClean="0"/>
              <a:t>BFS</a:t>
            </a:r>
            <a:r>
              <a:rPr lang="zh-CN" altLang="en-US" sz="2400" b="1" dirty="0" smtClean="0"/>
              <a:t>遍历图</a:t>
            </a:r>
            <a:r>
              <a:rPr lang="en-US" sz="2400" b="1" i="1" dirty="0" smtClean="0"/>
              <a:t>G</a:t>
            </a:r>
            <a:r>
              <a:rPr lang="en-US" sz="2400" b="1" dirty="0" smtClean="0"/>
              <a:t> </a:t>
            </a:r>
            <a:r>
              <a:rPr lang="zh-CN" altLang="en-US" sz="2400" b="1" dirty="0" smtClean="0"/>
              <a:t>中所有可以从</a:t>
            </a:r>
            <a:r>
              <a:rPr lang="en-US" altLang="zh-CN" sz="2400" b="1" i="1" dirty="0" smtClean="0"/>
              <a:t>s</a:t>
            </a:r>
            <a:r>
              <a:rPr lang="zh-CN" altLang="en-US" sz="2400" b="1" dirty="0" smtClean="0"/>
              <a:t>可达的节点</a:t>
            </a:r>
            <a:endParaRPr lang="en-US" altLang="zh-CN" sz="2400" b="1" dirty="0" smtClean="0"/>
          </a:p>
          <a:p>
            <a:endParaRPr lang="en-US" sz="2400" b="1" dirty="0" smtClean="0"/>
          </a:p>
          <a:p>
            <a:r>
              <a:rPr lang="zh-CN" altLang="en-US" sz="2400" b="1" dirty="0" smtClean="0">
                <a:solidFill>
                  <a:srgbClr val="C00000"/>
                </a:solidFill>
              </a:rPr>
              <a:t>基本思想</a:t>
            </a:r>
            <a:r>
              <a:rPr lang="en-US" sz="2400" b="1" dirty="0" smtClean="0">
                <a:solidFill>
                  <a:srgbClr val="C00000"/>
                </a:solidFill>
              </a:rPr>
              <a:t>: </a:t>
            </a:r>
            <a:r>
              <a:rPr lang="zh-CN" altLang="en-US" sz="2400" b="1" dirty="0"/>
              <a:t>先找到距离</a:t>
            </a:r>
            <a:r>
              <a:rPr lang="en-US" altLang="zh-CN" sz="2400" b="1" dirty="0" smtClean="0"/>
              <a:t>s</a:t>
            </a:r>
            <a:r>
              <a:rPr lang="zh-CN" altLang="en-US" sz="2400" b="1" dirty="0" smtClean="0"/>
              <a:t>为</a:t>
            </a:r>
            <a:r>
              <a:rPr lang="en-US" sz="2400" b="1" dirty="0" smtClean="0">
                <a:solidFill>
                  <a:schemeClr val="bg2"/>
                </a:solidFill>
              </a:rPr>
              <a:t> </a:t>
            </a:r>
            <a:r>
              <a:rPr lang="en-US" sz="2400" b="1" i="1" dirty="0" smtClean="0">
                <a:solidFill>
                  <a:schemeClr val="bg2"/>
                </a:solidFill>
              </a:rPr>
              <a:t>k</a:t>
            </a:r>
            <a:r>
              <a:rPr lang="zh-CN" altLang="en-US" sz="2400" b="1" dirty="0" smtClean="0">
                <a:solidFill>
                  <a:schemeClr val="bg2"/>
                </a:solidFill>
              </a:rPr>
              <a:t>的节点，然后找到距离</a:t>
            </a:r>
            <a:r>
              <a:rPr lang="en-US" altLang="zh-CN" sz="2400" b="1" dirty="0" smtClean="0">
                <a:solidFill>
                  <a:schemeClr val="bg2"/>
                </a:solidFill>
              </a:rPr>
              <a:t>s</a:t>
            </a:r>
            <a:r>
              <a:rPr lang="zh-CN" altLang="en-US" sz="2400" b="1" dirty="0" smtClean="0">
                <a:solidFill>
                  <a:schemeClr val="bg2"/>
                </a:solidFill>
              </a:rPr>
              <a:t>为</a:t>
            </a:r>
            <a:r>
              <a:rPr lang="en-US" sz="2400" b="1" dirty="0" smtClean="0">
                <a:solidFill>
                  <a:schemeClr val="bg2"/>
                </a:solidFill>
              </a:rPr>
              <a:t> </a:t>
            </a:r>
            <a:r>
              <a:rPr lang="en-US" sz="2400" b="1" i="1" dirty="0" smtClean="0">
                <a:solidFill>
                  <a:schemeClr val="bg2"/>
                </a:solidFill>
              </a:rPr>
              <a:t>k</a:t>
            </a:r>
            <a:r>
              <a:rPr lang="en-US" sz="2400" b="1" dirty="0" smtClean="0">
                <a:solidFill>
                  <a:schemeClr val="bg2"/>
                </a:solidFill>
              </a:rPr>
              <a:t> + 1 </a:t>
            </a:r>
            <a:r>
              <a:rPr lang="zh-CN" altLang="en-US" sz="2400" b="1" dirty="0" smtClean="0">
                <a:solidFill>
                  <a:schemeClr val="bg2"/>
                </a:solidFill>
              </a:rPr>
              <a:t>的节点</a:t>
            </a:r>
            <a:endParaRPr lang="en-US" altLang="zh-CN" sz="2400" b="1" dirty="0" smtClean="0">
              <a:solidFill>
                <a:schemeClr val="bg2"/>
              </a:solidFill>
            </a:endParaRPr>
          </a:p>
        </p:txBody>
      </p:sp>
    </p:spTree>
    <p:extLst>
      <p:ext uri="{BB962C8B-B14F-4D97-AF65-F5344CB8AC3E}">
        <p14:creationId xmlns:p14="http://schemas.microsoft.com/office/powerpoint/2010/main" val="398805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smtClean="0">
                <a:solidFill>
                  <a:srgbClr val="0000CC"/>
                </a:solidFill>
              </a:rPr>
              <a:t>BFS:</a:t>
            </a:r>
            <a:r>
              <a:rPr lang="zh-CN" altLang="en-US" sz="3600" b="1" dirty="0" smtClean="0">
                <a:solidFill>
                  <a:srgbClr val="0000CC"/>
                </a:solidFill>
              </a:rPr>
              <a:t>算法描述</a:t>
            </a:r>
            <a:endParaRPr lang="en-US" sz="3600" b="1" dirty="0" smtClean="0">
              <a:solidFill>
                <a:srgbClr val="0000CC"/>
              </a:solidFill>
            </a:endParaRPr>
          </a:p>
        </p:txBody>
      </p:sp>
      <p:sp>
        <p:nvSpPr>
          <p:cNvPr id="35843" name="Rectangle 3"/>
          <p:cNvSpPr>
            <a:spLocks noGrp="1" noChangeArrowheads="1"/>
          </p:cNvSpPr>
          <p:nvPr>
            <p:ph type="body" idx="1"/>
          </p:nvPr>
        </p:nvSpPr>
        <p:spPr>
          <a:xfrm>
            <a:off x="533400" y="1524000"/>
            <a:ext cx="8153400" cy="4572000"/>
          </a:xfrm>
          <a:noFill/>
        </p:spPr>
        <p:txBody>
          <a:bodyPr lIns="92075" tIns="46038" rIns="92075" bIns="46038"/>
          <a:lstStyle/>
          <a:p>
            <a:pPr>
              <a:buFont typeface="Monotype Sorts" pitchFamily="2" charset="2"/>
              <a:buNone/>
            </a:pPr>
            <a:r>
              <a:rPr lang="en-US" sz="2400" b="1" i="1" dirty="0" smtClean="0"/>
              <a:t>BFS</a:t>
            </a:r>
            <a:r>
              <a:rPr lang="en-US" sz="2400" b="1" dirty="0" smtClean="0"/>
              <a:t>(</a:t>
            </a:r>
            <a:r>
              <a:rPr lang="en-US" sz="2400" b="1" i="1" dirty="0" smtClean="0"/>
              <a:t>G</a:t>
            </a:r>
            <a:r>
              <a:rPr lang="en-US" sz="2400" b="1" dirty="0" smtClean="0"/>
              <a:t>, </a:t>
            </a:r>
            <a:r>
              <a:rPr lang="en-US" sz="2400" b="1" i="1" dirty="0" smtClean="0"/>
              <a:t>s</a:t>
            </a:r>
            <a:r>
              <a:rPr lang="en-US" sz="2400" b="1" dirty="0" smtClean="0"/>
              <a:t>)   </a:t>
            </a:r>
            <a:endParaRPr lang="en-US" sz="2400" b="1" i="1" dirty="0" smtClean="0"/>
          </a:p>
          <a:p>
            <a:pPr>
              <a:buFont typeface="Monotype Sorts" pitchFamily="2" charset="2"/>
              <a:buNone/>
            </a:pPr>
            <a:r>
              <a:rPr lang="en-US" sz="2400" b="1" dirty="0" smtClean="0"/>
              <a:t>   for </a:t>
            </a:r>
            <a:r>
              <a:rPr lang="en-US" altLang="zh-CN" sz="2400" b="1" dirty="0" smtClean="0"/>
              <a:t>each </a:t>
            </a:r>
            <a:r>
              <a:rPr lang="en-US" sz="2400" b="1" i="1" dirty="0" smtClean="0"/>
              <a:t>u</a:t>
            </a:r>
            <a:r>
              <a:rPr lang="en-US" sz="2400" b="1" dirty="0" smtClean="0"/>
              <a:t> </a:t>
            </a:r>
            <a:r>
              <a:rPr lang="en-US" sz="2400" b="1" dirty="0" smtClean="0">
                <a:sym typeface="Symbol"/>
              </a:rPr>
              <a:t> </a:t>
            </a:r>
            <a:r>
              <a:rPr lang="en-US" sz="2400" b="1" i="1" dirty="0" smtClean="0">
                <a:sym typeface="Symbol"/>
              </a:rPr>
              <a:t>G</a:t>
            </a:r>
            <a:r>
              <a:rPr lang="en-US" sz="2400" b="1" dirty="0" smtClean="0">
                <a:sym typeface="Symbol"/>
              </a:rPr>
              <a:t>.</a:t>
            </a:r>
            <a:r>
              <a:rPr lang="en-US" sz="2400" b="1" i="1" dirty="0" smtClean="0">
                <a:sym typeface="Symbol"/>
              </a:rPr>
              <a:t>V</a:t>
            </a:r>
            <a:r>
              <a:rPr lang="en-US" sz="2400" b="1" dirty="0" smtClean="0">
                <a:sym typeface="Symbol"/>
              </a:rPr>
              <a:t> – {</a:t>
            </a:r>
            <a:r>
              <a:rPr lang="en-US" sz="2400" b="1" i="1" dirty="0" smtClean="0">
                <a:sym typeface="Symbol"/>
              </a:rPr>
              <a:t>s</a:t>
            </a:r>
            <a:r>
              <a:rPr lang="en-US" sz="2400" b="1" dirty="0" smtClean="0">
                <a:sym typeface="Symbol"/>
              </a:rPr>
              <a:t>}</a:t>
            </a:r>
            <a:endParaRPr lang="en-US" sz="2400" b="1" dirty="0" smtClean="0"/>
          </a:p>
          <a:p>
            <a:pPr>
              <a:buFont typeface="Monotype Sorts" pitchFamily="2" charset="2"/>
              <a:buNone/>
            </a:pPr>
            <a:r>
              <a:rPr lang="en-US" sz="2400" b="1" dirty="0" smtClean="0"/>
              <a:t>      </a:t>
            </a:r>
            <a:r>
              <a:rPr lang="en-US" sz="2400" b="1" i="1" dirty="0" err="1" smtClean="0"/>
              <a:t>u</a:t>
            </a:r>
            <a:r>
              <a:rPr lang="en-US" sz="2400" b="1" dirty="0" err="1" smtClean="0"/>
              <a:t>.</a:t>
            </a:r>
            <a:r>
              <a:rPr lang="en-US" sz="2400" b="1" i="1" dirty="0" err="1" smtClean="0"/>
              <a:t>color</a:t>
            </a:r>
            <a:r>
              <a:rPr lang="en-US" sz="2400" b="1" dirty="0" smtClean="0"/>
              <a:t> = white</a:t>
            </a:r>
          </a:p>
          <a:p>
            <a:pPr>
              <a:buFont typeface="Monotype Sorts" pitchFamily="2" charset="2"/>
              <a:buNone/>
            </a:pPr>
            <a:r>
              <a:rPr lang="en-US" sz="2400" b="1" dirty="0"/>
              <a:t> </a:t>
            </a:r>
            <a:r>
              <a:rPr lang="en-US" sz="2400" b="1" dirty="0" smtClean="0"/>
              <a:t>     </a:t>
            </a:r>
            <a:r>
              <a:rPr lang="en-US" sz="2400" b="1" i="1" dirty="0" err="1" smtClean="0"/>
              <a:t>u</a:t>
            </a:r>
            <a:r>
              <a:rPr lang="en-US" sz="2400" b="1" dirty="0" err="1" smtClean="0"/>
              <a:t>.</a:t>
            </a:r>
            <a:r>
              <a:rPr lang="en-US" sz="2400" b="1" i="1" dirty="0" err="1" smtClean="0"/>
              <a:t>d</a:t>
            </a:r>
            <a:r>
              <a:rPr lang="en-US" sz="2400" b="1" dirty="0" smtClean="0"/>
              <a:t> = </a:t>
            </a:r>
            <a:r>
              <a:rPr lang="en-US" sz="2400" b="1" dirty="0" smtClean="0">
                <a:latin typeface="Symbol" pitchFamily="18" charset="2"/>
              </a:rPr>
              <a:t>¥      // </a:t>
            </a:r>
            <a:r>
              <a:rPr lang="en-US" sz="2200" b="1" i="1" dirty="0" err="1" smtClean="0"/>
              <a:t>u</a:t>
            </a:r>
            <a:r>
              <a:rPr lang="en-US" sz="2200" b="1" dirty="0" err="1" smtClean="0"/>
              <a:t>.</a:t>
            </a:r>
            <a:r>
              <a:rPr lang="en-US" sz="2200" b="1" i="1" dirty="0" err="1" smtClean="0"/>
              <a:t>d</a:t>
            </a:r>
            <a:r>
              <a:rPr lang="en-US" sz="2200" b="1" dirty="0" smtClean="0"/>
              <a:t> </a:t>
            </a:r>
            <a:r>
              <a:rPr lang="zh-CN" altLang="en-US" sz="2200" b="1" dirty="0" smtClean="0"/>
              <a:t>维护从</a:t>
            </a:r>
            <a:r>
              <a:rPr lang="en-US" sz="2200" b="1" i="1" dirty="0" smtClean="0"/>
              <a:t>s</a:t>
            </a:r>
            <a:r>
              <a:rPr lang="zh-CN" altLang="en-US" sz="2200" b="1" dirty="0" smtClean="0"/>
              <a:t>到</a:t>
            </a:r>
            <a:r>
              <a:rPr lang="en-US" sz="2200" b="1" i="1" dirty="0" smtClean="0"/>
              <a:t>u</a:t>
            </a:r>
            <a:r>
              <a:rPr lang="zh-CN" altLang="en-US" sz="2200" b="1" dirty="0" smtClean="0"/>
              <a:t>的距离</a:t>
            </a:r>
            <a:endParaRPr lang="en-US" sz="2200" b="1" dirty="0" smtClean="0">
              <a:latin typeface="Symbol" pitchFamily="18" charset="2"/>
            </a:endParaRPr>
          </a:p>
          <a:p>
            <a:pPr>
              <a:buFont typeface="Monotype Sorts" pitchFamily="2" charset="2"/>
              <a:buNone/>
            </a:pPr>
            <a:r>
              <a:rPr lang="en-US" sz="2400" b="1" dirty="0" smtClean="0">
                <a:latin typeface="Symbol" pitchFamily="18" charset="2"/>
              </a:rPr>
              <a:t>	  </a:t>
            </a:r>
            <a:r>
              <a:rPr lang="en-US" sz="2400" b="1" i="1" dirty="0" smtClean="0"/>
              <a:t>u.</a:t>
            </a:r>
            <a:r>
              <a:rPr lang="en-US" sz="2400" b="1" i="1" dirty="0" smtClean="0">
                <a:sym typeface="Symbol"/>
              </a:rPr>
              <a:t></a:t>
            </a:r>
            <a:r>
              <a:rPr lang="en-US" sz="2400" b="1" dirty="0" smtClean="0"/>
              <a:t> = NIL // </a:t>
            </a:r>
            <a:r>
              <a:rPr lang="en-US" sz="2400" b="1" i="1" dirty="0"/>
              <a:t>u.</a:t>
            </a:r>
            <a:r>
              <a:rPr lang="en-US" sz="2400" b="1" i="1" dirty="0">
                <a:sym typeface="Symbol"/>
              </a:rPr>
              <a:t></a:t>
            </a:r>
            <a:r>
              <a:rPr lang="en-US" sz="2400" b="1" dirty="0"/>
              <a:t> </a:t>
            </a:r>
            <a:r>
              <a:rPr lang="en-US" sz="2400" b="1" dirty="0" smtClean="0"/>
              <a:t> </a:t>
            </a:r>
            <a:r>
              <a:rPr lang="zh-CN" altLang="en-US" sz="2400" b="1" dirty="0" smtClean="0"/>
              <a:t>维护</a:t>
            </a:r>
            <a:r>
              <a:rPr lang="en-US" sz="2400" b="1" i="1" dirty="0" smtClean="0"/>
              <a:t>u</a:t>
            </a:r>
            <a:r>
              <a:rPr lang="en-US" sz="2400" b="1" dirty="0" smtClean="0"/>
              <a:t> </a:t>
            </a:r>
            <a:r>
              <a:rPr lang="zh-CN" altLang="en-US" sz="2400" b="1" dirty="0" smtClean="0"/>
              <a:t>在</a:t>
            </a:r>
            <a:r>
              <a:rPr lang="en-US" sz="2400" b="1" dirty="0" smtClean="0"/>
              <a:t>BFS-</a:t>
            </a:r>
            <a:r>
              <a:rPr lang="zh-CN" altLang="en-US" sz="2400" b="1" dirty="0" smtClean="0"/>
              <a:t>树中的前驱节点</a:t>
            </a:r>
            <a:endParaRPr lang="en-US" sz="2400" b="1" dirty="0" smtClean="0"/>
          </a:p>
          <a:p>
            <a:pPr>
              <a:buFont typeface="Monotype Sorts" pitchFamily="2" charset="2"/>
              <a:buNone/>
            </a:pPr>
            <a:r>
              <a:rPr lang="en-US" sz="2400" b="1" dirty="0" smtClean="0"/>
              <a:t>   </a:t>
            </a:r>
            <a:r>
              <a:rPr lang="en-US" sz="2400" b="1" i="1" dirty="0" err="1" smtClean="0"/>
              <a:t>s</a:t>
            </a:r>
            <a:r>
              <a:rPr lang="en-US" sz="2400" b="1" dirty="0" err="1" smtClean="0"/>
              <a:t>.</a:t>
            </a:r>
            <a:r>
              <a:rPr lang="en-US" sz="2400" b="1" i="1" dirty="0" err="1" smtClean="0"/>
              <a:t>color</a:t>
            </a:r>
            <a:r>
              <a:rPr lang="en-US" sz="2400" b="1" dirty="0" smtClean="0"/>
              <a:t> = gray </a:t>
            </a:r>
          </a:p>
          <a:p>
            <a:pPr>
              <a:buFont typeface="Monotype Sorts" pitchFamily="2" charset="2"/>
              <a:buNone/>
            </a:pPr>
            <a:r>
              <a:rPr lang="en-US" sz="2400" b="1" dirty="0"/>
              <a:t> </a:t>
            </a:r>
            <a:r>
              <a:rPr lang="en-US" sz="2400" b="1" dirty="0" smtClean="0"/>
              <a:t>  </a:t>
            </a:r>
            <a:r>
              <a:rPr lang="en-US" sz="2400" b="1" i="1" dirty="0" err="1" smtClean="0"/>
              <a:t>s</a:t>
            </a:r>
            <a:r>
              <a:rPr lang="en-US" sz="2400" b="1" dirty="0" err="1" smtClean="0"/>
              <a:t>.</a:t>
            </a:r>
            <a:r>
              <a:rPr lang="en-US" sz="2400" b="1" i="1" dirty="0" err="1" smtClean="0"/>
              <a:t>d</a:t>
            </a:r>
            <a:r>
              <a:rPr lang="en-US" sz="2400" b="1" dirty="0" smtClean="0"/>
              <a:t> = 0 </a:t>
            </a:r>
          </a:p>
          <a:p>
            <a:pPr>
              <a:buFont typeface="Monotype Sorts" pitchFamily="2" charset="2"/>
              <a:buNone/>
            </a:pPr>
            <a:r>
              <a:rPr lang="en-US" sz="2400" b="1" i="1" dirty="0"/>
              <a:t> </a:t>
            </a:r>
            <a:r>
              <a:rPr lang="en-US" sz="2400" b="1" i="1" dirty="0" smtClean="0"/>
              <a:t>  s.</a:t>
            </a:r>
            <a:r>
              <a:rPr lang="en-US" sz="2400" b="1" i="1" dirty="0">
                <a:sym typeface="Symbol"/>
              </a:rPr>
              <a:t></a:t>
            </a:r>
            <a:r>
              <a:rPr lang="en-US" sz="2400" b="1" dirty="0"/>
              <a:t> = </a:t>
            </a:r>
            <a:r>
              <a:rPr lang="en-US" sz="2400" b="1" dirty="0" smtClean="0"/>
              <a:t>NIL </a:t>
            </a:r>
          </a:p>
          <a:p>
            <a:pPr>
              <a:buFont typeface="Monotype Sorts" pitchFamily="2" charset="2"/>
              <a:buNone/>
            </a:pPr>
            <a:r>
              <a:rPr lang="en-US" sz="2400" b="1" dirty="0" smtClean="0"/>
              <a:t>   </a:t>
            </a:r>
            <a:r>
              <a:rPr lang="en-US" sz="2400" b="1" i="1" dirty="0" smtClean="0"/>
              <a:t>Q = </a:t>
            </a:r>
            <a:r>
              <a:rPr lang="en-US" sz="2400" b="1" i="1" dirty="0" smtClean="0">
                <a:sym typeface="Symbol"/>
              </a:rPr>
              <a:t> </a:t>
            </a:r>
            <a:r>
              <a:rPr lang="en-US" sz="2400" b="1" dirty="0" smtClean="0"/>
              <a:t> // </a:t>
            </a:r>
            <a:r>
              <a:rPr lang="en-US" sz="2400" b="1" i="1" dirty="0" smtClean="0"/>
              <a:t>Q</a:t>
            </a:r>
            <a:r>
              <a:rPr lang="en-US" sz="2400" b="1" dirty="0" smtClean="0"/>
              <a:t> </a:t>
            </a:r>
            <a:r>
              <a:rPr lang="zh-CN" altLang="en-US" sz="2400" b="1" dirty="0" smtClean="0"/>
              <a:t>是一个先进先出的队列</a:t>
            </a:r>
            <a:r>
              <a:rPr lang="en-US" sz="2400" b="1" dirty="0" smtClean="0"/>
              <a:t>   </a:t>
            </a:r>
          </a:p>
          <a:p>
            <a:pPr>
              <a:buFont typeface="Monotype Sorts" pitchFamily="2" charset="2"/>
              <a:buNone/>
            </a:pPr>
            <a:r>
              <a:rPr lang="en-US" sz="2400" b="1" i="1" dirty="0"/>
              <a:t> </a:t>
            </a:r>
            <a:r>
              <a:rPr lang="en-US" sz="2400" b="1" i="1" dirty="0" smtClean="0"/>
              <a:t>  </a:t>
            </a:r>
            <a:r>
              <a:rPr lang="en-US" sz="2400" b="1" i="1" dirty="0" err="1" smtClean="0"/>
              <a:t>Enqueue</a:t>
            </a:r>
            <a:r>
              <a:rPr lang="en-US" sz="2400" b="1" dirty="0" smtClean="0"/>
              <a:t>(</a:t>
            </a:r>
            <a:r>
              <a:rPr lang="en-US" sz="2400" b="1" i="1" dirty="0" smtClean="0"/>
              <a:t>Q</a:t>
            </a:r>
            <a:r>
              <a:rPr lang="en-US" sz="2400" b="1" dirty="0" smtClean="0"/>
              <a:t>, </a:t>
            </a:r>
            <a:r>
              <a:rPr lang="en-US" sz="2400" b="1" i="1" dirty="0" smtClean="0"/>
              <a:t>s</a:t>
            </a:r>
            <a:r>
              <a:rPr lang="en-US" sz="2400" b="1" dirty="0" smtClean="0"/>
              <a:t>)</a:t>
            </a:r>
          </a:p>
        </p:txBody>
      </p:sp>
    </p:spTree>
    <p:extLst>
      <p:ext uri="{BB962C8B-B14F-4D97-AF65-F5344CB8AC3E}">
        <p14:creationId xmlns:p14="http://schemas.microsoft.com/office/powerpoint/2010/main" val="438866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BFS: </a:t>
            </a:r>
            <a:r>
              <a:rPr lang="zh-CN" altLang="en-US" sz="3600" b="1" dirty="0" smtClean="0">
                <a:solidFill>
                  <a:srgbClr val="0000CC"/>
                </a:solidFill>
              </a:rPr>
              <a:t>算法描述</a:t>
            </a:r>
            <a:endParaRPr lang="en-US" sz="3600" b="1" dirty="0" smtClean="0">
              <a:solidFill>
                <a:srgbClr val="0000CC"/>
              </a:solidFill>
            </a:endParaRPr>
          </a:p>
        </p:txBody>
      </p:sp>
      <p:sp>
        <p:nvSpPr>
          <p:cNvPr id="1028" name="Rectangle 3"/>
          <p:cNvSpPr>
            <a:spLocks noGrp="1" noChangeArrowheads="1"/>
          </p:cNvSpPr>
          <p:nvPr>
            <p:ph type="body" idx="1"/>
          </p:nvPr>
        </p:nvSpPr>
        <p:spPr>
          <a:xfrm>
            <a:off x="457200" y="1447800"/>
            <a:ext cx="8305800" cy="4876800"/>
          </a:xfrm>
          <a:noFill/>
        </p:spPr>
        <p:txBody>
          <a:bodyPr lIns="92075" tIns="46038" rIns="92075" bIns="46038"/>
          <a:lstStyle/>
          <a:p>
            <a:pPr>
              <a:buFont typeface="Monotype Sorts" pitchFamily="2" charset="2"/>
              <a:buNone/>
            </a:pPr>
            <a:r>
              <a:rPr lang="en-US" sz="2400" b="1" dirty="0" smtClean="0"/>
              <a:t>while ( </a:t>
            </a:r>
            <a:r>
              <a:rPr lang="en-US" sz="2400" b="1" i="1" dirty="0" smtClean="0"/>
              <a:t>Q ≠ </a:t>
            </a:r>
            <a:r>
              <a:rPr lang="en-US" sz="2400" b="1" i="1" dirty="0" smtClean="0">
                <a:sym typeface="Symbol"/>
              </a:rPr>
              <a:t></a:t>
            </a:r>
            <a:r>
              <a:rPr lang="en-US" sz="2400" b="1" dirty="0">
                <a:sym typeface="Symbol"/>
              </a:rPr>
              <a:t> </a:t>
            </a:r>
            <a:r>
              <a:rPr lang="en-US" sz="2400" b="1" dirty="0" smtClean="0"/>
              <a:t>)</a:t>
            </a:r>
          </a:p>
          <a:p>
            <a:pPr>
              <a:buFont typeface="Monotype Sorts" pitchFamily="2" charset="2"/>
              <a:buNone/>
            </a:pPr>
            <a:r>
              <a:rPr lang="en-US" sz="2400" b="1" dirty="0" smtClean="0"/>
              <a:t>     </a:t>
            </a:r>
            <a:r>
              <a:rPr lang="en-US" sz="2400" b="1" i="1" dirty="0" smtClean="0"/>
              <a:t>u</a:t>
            </a:r>
            <a:r>
              <a:rPr lang="en-US" sz="2400" b="1" dirty="0" smtClean="0"/>
              <a:t> = </a:t>
            </a:r>
            <a:r>
              <a:rPr lang="en-US" sz="2400" b="1" i="1" dirty="0" err="1" smtClean="0"/>
              <a:t>Dequeue</a:t>
            </a:r>
            <a:r>
              <a:rPr lang="en-US" sz="2400" b="1" dirty="0" smtClean="0"/>
              <a:t>(</a:t>
            </a:r>
            <a:r>
              <a:rPr lang="en-US" sz="2400" b="1" i="1" dirty="0" smtClean="0"/>
              <a:t>Q</a:t>
            </a:r>
            <a:r>
              <a:rPr lang="en-US" sz="2400" b="1" dirty="0" smtClean="0"/>
              <a:t>)</a:t>
            </a:r>
          </a:p>
          <a:p>
            <a:pPr>
              <a:buFont typeface="Monotype Sorts" pitchFamily="2" charset="2"/>
              <a:buNone/>
            </a:pPr>
            <a:r>
              <a:rPr lang="en-US" sz="2400" b="1" dirty="0" smtClean="0"/>
              <a:t>     for each </a:t>
            </a:r>
            <a:r>
              <a:rPr lang="en-US" sz="2400" b="1" i="1" dirty="0" smtClean="0"/>
              <a:t>v</a:t>
            </a:r>
            <a:r>
              <a:rPr lang="en-US" sz="2400" b="1" dirty="0" smtClean="0"/>
              <a:t> in </a:t>
            </a:r>
            <a:r>
              <a:rPr lang="en-US" sz="2400" b="1" i="1" dirty="0" err="1" smtClean="0"/>
              <a:t>adj</a:t>
            </a:r>
            <a:r>
              <a:rPr lang="en-US" sz="2400" b="1" dirty="0" smtClean="0"/>
              <a:t>[</a:t>
            </a:r>
            <a:r>
              <a:rPr lang="en-US" sz="2400" b="1" i="1" dirty="0" smtClean="0"/>
              <a:t>u</a:t>
            </a:r>
            <a:r>
              <a:rPr lang="en-US" sz="2400" b="1" dirty="0" smtClean="0"/>
              <a:t>]                        </a:t>
            </a:r>
          </a:p>
          <a:p>
            <a:pPr>
              <a:buFont typeface="Monotype Sorts" pitchFamily="2" charset="2"/>
              <a:buNone/>
            </a:pPr>
            <a:r>
              <a:rPr lang="en-US" sz="2400" b="1" dirty="0" smtClean="0"/>
              <a:t>          if (</a:t>
            </a:r>
            <a:r>
              <a:rPr lang="en-US" sz="2400" b="1" i="1" dirty="0" err="1" smtClean="0"/>
              <a:t>v</a:t>
            </a:r>
            <a:r>
              <a:rPr lang="en-US" sz="2400" b="1" dirty="0" err="1" smtClean="0"/>
              <a:t>.</a:t>
            </a:r>
            <a:r>
              <a:rPr lang="en-US" sz="2400" b="1" i="1" dirty="0" err="1" smtClean="0"/>
              <a:t>color</a:t>
            </a:r>
            <a:r>
              <a:rPr lang="en-US" sz="2400" b="1" dirty="0" smtClean="0"/>
              <a:t> == white)   // </a:t>
            </a:r>
            <a:r>
              <a:rPr lang="en-US" sz="2400" b="1" i="1" dirty="0" smtClean="0"/>
              <a:t>v</a:t>
            </a:r>
            <a:r>
              <a:rPr lang="en-US" sz="2400" b="1" dirty="0" smtClean="0"/>
              <a:t> </a:t>
            </a:r>
            <a:r>
              <a:rPr lang="zh-CN" altLang="en-US" sz="2400" b="1" dirty="0" smtClean="0"/>
              <a:t>还没被访问</a:t>
            </a:r>
            <a:endParaRPr lang="en-US" sz="2400" b="1" dirty="0" smtClean="0"/>
          </a:p>
          <a:p>
            <a:pPr>
              <a:spcBef>
                <a:spcPts val="0"/>
              </a:spcBef>
              <a:buFont typeface="Monotype Sorts" pitchFamily="2" charset="2"/>
              <a:buNone/>
            </a:pPr>
            <a:r>
              <a:rPr lang="en-US" sz="2400" b="1" i="1" dirty="0" smtClean="0"/>
              <a:t>               </a:t>
            </a:r>
            <a:r>
              <a:rPr lang="en-US" sz="2400" b="1" i="1" dirty="0" err="1" smtClean="0"/>
              <a:t>v</a:t>
            </a:r>
            <a:r>
              <a:rPr lang="en-US" sz="2400" b="1" dirty="0" err="1" smtClean="0"/>
              <a:t>.</a:t>
            </a:r>
            <a:r>
              <a:rPr lang="en-US" sz="2400" b="1" i="1" dirty="0" err="1" smtClean="0"/>
              <a:t>color</a:t>
            </a:r>
            <a:r>
              <a:rPr lang="en-US" sz="2400" b="1" dirty="0" smtClean="0"/>
              <a:t> = gray </a:t>
            </a:r>
          </a:p>
          <a:p>
            <a:pPr>
              <a:buFont typeface="Monotype Sorts" pitchFamily="2" charset="2"/>
              <a:buNone/>
            </a:pPr>
            <a:r>
              <a:rPr lang="en-US" sz="2400" b="1" dirty="0" smtClean="0"/>
              <a:t>               </a:t>
            </a:r>
            <a:r>
              <a:rPr lang="en-US" sz="2400" b="1" i="1" dirty="0" err="1" smtClean="0"/>
              <a:t>v</a:t>
            </a:r>
            <a:r>
              <a:rPr lang="en-US" sz="2400" b="1" dirty="0" err="1" smtClean="0"/>
              <a:t>.</a:t>
            </a:r>
            <a:r>
              <a:rPr lang="en-US" sz="2400" b="1" i="1" dirty="0" err="1" smtClean="0"/>
              <a:t>d</a:t>
            </a:r>
            <a:r>
              <a:rPr lang="en-US" sz="2400" b="1" dirty="0" smtClean="0"/>
              <a:t> = </a:t>
            </a:r>
            <a:r>
              <a:rPr lang="en-US" sz="2400" b="1" i="1" dirty="0" err="1" smtClean="0"/>
              <a:t>u</a:t>
            </a:r>
            <a:r>
              <a:rPr lang="en-US" sz="2400" b="1" dirty="0" err="1" smtClean="0"/>
              <a:t>.</a:t>
            </a:r>
            <a:r>
              <a:rPr lang="en-US" sz="2400" b="1" i="1" dirty="0" err="1" smtClean="0"/>
              <a:t>d</a:t>
            </a:r>
            <a:r>
              <a:rPr lang="en-US" sz="2400" b="1" dirty="0" smtClean="0"/>
              <a:t> +1</a:t>
            </a:r>
          </a:p>
          <a:p>
            <a:pPr>
              <a:buFont typeface="Monotype Sorts" pitchFamily="2" charset="2"/>
              <a:buNone/>
            </a:pPr>
            <a:r>
              <a:rPr lang="en-US" sz="2400" b="1" dirty="0" smtClean="0"/>
              <a:t>               </a:t>
            </a:r>
            <a:r>
              <a:rPr lang="en-US" sz="2400" b="1" i="1" dirty="0" smtClean="0"/>
              <a:t>v</a:t>
            </a:r>
            <a:r>
              <a:rPr lang="en-US" sz="2400" b="1" dirty="0" smtClean="0"/>
              <a:t>.</a:t>
            </a:r>
            <a:r>
              <a:rPr lang="en-US" sz="2400" b="1" i="1" dirty="0" smtClean="0">
                <a:sym typeface="Symbol"/>
              </a:rPr>
              <a:t></a:t>
            </a:r>
            <a:r>
              <a:rPr lang="en-US" sz="2400" b="1" dirty="0" smtClean="0"/>
              <a:t> = </a:t>
            </a:r>
            <a:r>
              <a:rPr lang="en-US" sz="2400" b="1" i="1" dirty="0" smtClean="0"/>
              <a:t>u</a:t>
            </a:r>
            <a:r>
              <a:rPr lang="en-US" sz="2400" b="1" dirty="0" smtClean="0"/>
              <a:t>              // </a:t>
            </a:r>
            <a:r>
              <a:rPr lang="en-US" sz="2400" b="1" i="1" dirty="0" smtClean="0"/>
              <a:t>u</a:t>
            </a:r>
            <a:r>
              <a:rPr lang="en-US" sz="2400" b="1" dirty="0" smtClean="0"/>
              <a:t> </a:t>
            </a:r>
            <a:r>
              <a:rPr lang="zh-CN" altLang="en-US" sz="2400" b="1" dirty="0" smtClean="0"/>
              <a:t>为</a:t>
            </a:r>
            <a:r>
              <a:rPr lang="en-US" altLang="zh-CN" sz="2400" b="1" dirty="0" smtClean="0"/>
              <a:t>v</a:t>
            </a:r>
            <a:r>
              <a:rPr lang="zh-CN" altLang="en-US" sz="2400" b="1" dirty="0" smtClean="0"/>
              <a:t>的前驱（父亲节点）</a:t>
            </a:r>
            <a:endParaRPr lang="en-US" sz="2400" b="1" dirty="0" smtClean="0"/>
          </a:p>
          <a:p>
            <a:pPr>
              <a:spcBef>
                <a:spcPts val="0"/>
              </a:spcBef>
              <a:buFont typeface="Monotype Sorts" pitchFamily="2" charset="2"/>
              <a:buNone/>
            </a:pPr>
            <a:r>
              <a:rPr lang="en-US" sz="2400" b="1" i="1" dirty="0" smtClean="0"/>
              <a:t>               </a:t>
            </a:r>
            <a:r>
              <a:rPr lang="en-US" sz="2400" b="1" i="1" dirty="0" err="1" smtClean="0"/>
              <a:t>Enqueue</a:t>
            </a:r>
            <a:r>
              <a:rPr lang="en-US" sz="2400" b="1" dirty="0" smtClean="0"/>
              <a:t>(</a:t>
            </a:r>
            <a:r>
              <a:rPr lang="en-US" sz="2400" b="1" i="1" dirty="0" smtClean="0"/>
              <a:t>Q</a:t>
            </a:r>
            <a:r>
              <a:rPr lang="en-US" sz="2400" b="1" dirty="0" smtClean="0"/>
              <a:t>, </a:t>
            </a:r>
            <a:r>
              <a:rPr lang="en-US" sz="2400" b="1" i="1" dirty="0" smtClean="0"/>
              <a:t>v</a:t>
            </a:r>
            <a:r>
              <a:rPr lang="en-US" sz="2400" b="1" dirty="0" smtClean="0"/>
              <a:t>) </a:t>
            </a:r>
          </a:p>
          <a:p>
            <a:pPr>
              <a:buFont typeface="Monotype Sorts" pitchFamily="2" charset="2"/>
              <a:buNone/>
            </a:pPr>
            <a:r>
              <a:rPr lang="en-US" sz="2400" b="1" i="1" dirty="0" smtClean="0"/>
              <a:t>      </a:t>
            </a:r>
            <a:r>
              <a:rPr lang="en-US" sz="2400" b="1" i="1" dirty="0" err="1" smtClean="0"/>
              <a:t>u.color</a:t>
            </a:r>
            <a:r>
              <a:rPr lang="en-US" sz="2400" b="1" dirty="0" smtClean="0"/>
              <a:t> = black   // </a:t>
            </a:r>
            <a:r>
              <a:rPr lang="en-US" sz="2400" b="1" i="1" dirty="0" smtClean="0"/>
              <a:t>u</a:t>
            </a:r>
            <a:r>
              <a:rPr lang="zh-CN" altLang="en-US" sz="2400" b="1" dirty="0" smtClean="0"/>
              <a:t>已经遍历完成</a:t>
            </a:r>
            <a:endParaRPr lang="en-US" sz="2400" b="1" dirty="0" smtClean="0"/>
          </a:p>
        </p:txBody>
      </p:sp>
    </p:spTree>
    <p:extLst>
      <p:ext uri="{BB962C8B-B14F-4D97-AF65-F5344CB8AC3E}">
        <p14:creationId xmlns:p14="http://schemas.microsoft.com/office/powerpoint/2010/main" val="2061407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BFS</a:t>
            </a:r>
            <a:r>
              <a:rPr lang="zh-CN" altLang="en-US" sz="3600" b="1" dirty="0" smtClean="0">
                <a:solidFill>
                  <a:srgbClr val="0000CC"/>
                </a:solidFill>
              </a:rPr>
              <a:t>算法解析</a:t>
            </a:r>
            <a:endParaRPr lang="en-US" sz="3600" b="1" dirty="0" smtClean="0">
              <a:solidFill>
                <a:srgbClr val="0000CC"/>
              </a:solidFill>
            </a:endParaRPr>
          </a:p>
        </p:txBody>
      </p:sp>
      <p:sp>
        <p:nvSpPr>
          <p:cNvPr id="34819" name="Rectangle 3"/>
          <p:cNvSpPr>
            <a:spLocks noGrp="1" noChangeArrowheads="1"/>
          </p:cNvSpPr>
          <p:nvPr>
            <p:ph type="body" idx="1"/>
          </p:nvPr>
        </p:nvSpPr>
        <p:spPr>
          <a:xfrm>
            <a:off x="533400" y="1600200"/>
            <a:ext cx="8077200" cy="4495800"/>
          </a:xfrm>
          <a:noFill/>
        </p:spPr>
        <p:txBody>
          <a:bodyPr lIns="92075" tIns="46038" rIns="92075" bIns="46038"/>
          <a:lstStyle/>
          <a:p>
            <a:r>
              <a:rPr lang="zh-CN" altLang="en-US" sz="2400" b="1" dirty="0" smtClean="0"/>
              <a:t>使用三种颜色</a:t>
            </a:r>
            <a:r>
              <a:rPr lang="en-US" sz="2400" b="1" dirty="0" smtClean="0"/>
              <a:t> (</a:t>
            </a:r>
            <a:r>
              <a:rPr lang="en-US" sz="2400" b="1" i="1" dirty="0" smtClean="0"/>
              <a:t>white</a:t>
            </a:r>
            <a:r>
              <a:rPr lang="zh-CN" altLang="en-US" sz="2400" b="1" dirty="0" smtClean="0"/>
              <a:t>，</a:t>
            </a:r>
            <a:r>
              <a:rPr lang="en-US" sz="2400" b="1" i="1" dirty="0" smtClean="0"/>
              <a:t>gray</a:t>
            </a:r>
            <a:r>
              <a:rPr lang="en-US" sz="2400" b="1" dirty="0" smtClean="0"/>
              <a:t> </a:t>
            </a:r>
            <a:r>
              <a:rPr lang="zh-CN" altLang="en-US" sz="2400" b="1" dirty="0" smtClean="0"/>
              <a:t>，</a:t>
            </a:r>
            <a:r>
              <a:rPr lang="en-US" sz="2400" b="1" i="1" dirty="0" smtClean="0"/>
              <a:t>black) </a:t>
            </a:r>
            <a:r>
              <a:rPr lang="zh-CN" altLang="en-US" sz="2400" b="1" i="1" dirty="0" smtClean="0"/>
              <a:t>来描述节点的状态</a:t>
            </a:r>
            <a:endParaRPr lang="en-US" sz="2400" b="1" dirty="0" smtClean="0"/>
          </a:p>
          <a:p>
            <a:r>
              <a:rPr lang="zh-CN" altLang="en-US" sz="2400" b="1" dirty="0" smtClean="0"/>
              <a:t>节点为白色</a:t>
            </a:r>
            <a:r>
              <a:rPr lang="en-US" altLang="zh-CN" sz="2400" b="1" i="1" dirty="0" smtClean="0"/>
              <a:t>(</a:t>
            </a:r>
            <a:r>
              <a:rPr lang="en-US" sz="2400" b="1" i="1" dirty="0" smtClean="0"/>
              <a:t>white)</a:t>
            </a:r>
            <a:r>
              <a:rPr lang="zh-CN" altLang="en-US" sz="2400" b="1" dirty="0" smtClean="0"/>
              <a:t>，表示该节点还未被访问</a:t>
            </a:r>
            <a:endParaRPr lang="en-US" sz="2400" b="1" dirty="0" smtClean="0"/>
          </a:p>
          <a:p>
            <a:r>
              <a:rPr lang="zh-CN" altLang="en-US" sz="2400" b="1" dirty="0" smtClean="0"/>
              <a:t>被访问过的节点为灰色</a:t>
            </a:r>
            <a:r>
              <a:rPr lang="en-US" altLang="zh-CN" sz="2400" b="1" i="1" dirty="0"/>
              <a:t>(gray)</a:t>
            </a:r>
            <a:r>
              <a:rPr lang="zh-CN" altLang="en-US" sz="2400" b="1" dirty="0" smtClean="0"/>
              <a:t>和黑色</a:t>
            </a:r>
            <a:r>
              <a:rPr lang="en-US" altLang="zh-CN" sz="2400" b="1" i="1" dirty="0" smtClean="0"/>
              <a:t>(black)</a:t>
            </a:r>
          </a:p>
          <a:p>
            <a:pPr lvl="1"/>
            <a:r>
              <a:rPr lang="zh-CN" altLang="en-US" sz="2200" b="1" i="1" dirty="0" smtClean="0">
                <a:solidFill>
                  <a:srgbClr val="FF0000"/>
                </a:solidFill>
              </a:rPr>
              <a:t>灰色节点</a:t>
            </a:r>
            <a:r>
              <a:rPr lang="zh-CN" altLang="en-US" sz="2200" b="1" dirty="0" smtClean="0"/>
              <a:t>表示它被访问过，但是还没有对它的所有邻居进行访问</a:t>
            </a:r>
            <a:endParaRPr lang="en-US" sz="2200" b="1" dirty="0"/>
          </a:p>
          <a:p>
            <a:pPr lvl="1"/>
            <a:r>
              <a:rPr lang="zh-CN" altLang="en-US" sz="2200" b="1" i="1" dirty="0" smtClean="0">
                <a:solidFill>
                  <a:srgbClr val="FF0000"/>
                </a:solidFill>
              </a:rPr>
              <a:t>黑色节点</a:t>
            </a:r>
            <a:r>
              <a:rPr lang="zh-CN" altLang="en-US" sz="2200" b="1" dirty="0" smtClean="0"/>
              <a:t>表示它被访问过，</a:t>
            </a:r>
            <a:r>
              <a:rPr lang="zh-CN" altLang="en-US" sz="2200" b="1" dirty="0"/>
              <a:t>而且已经</a:t>
            </a:r>
            <a:r>
              <a:rPr lang="zh-CN" altLang="en-US" sz="2200" b="1" dirty="0" smtClean="0"/>
              <a:t>访问了它的所有邻居</a:t>
            </a:r>
            <a:endParaRPr lang="en-US" sz="2200" b="1" dirty="0" smtClean="0"/>
          </a:p>
          <a:p>
            <a:r>
              <a:rPr lang="zh-CN" altLang="en-US" sz="2400" b="1" dirty="0" smtClean="0"/>
              <a:t>所有节点的颜色变化顺序为</a:t>
            </a:r>
            <a:r>
              <a:rPr lang="en-US" sz="2400" b="1" dirty="0" smtClean="0"/>
              <a:t>: </a:t>
            </a:r>
            <a:r>
              <a:rPr lang="en-US" sz="2400" b="1" dirty="0" smtClean="0">
                <a:solidFill>
                  <a:srgbClr val="3333FF"/>
                </a:solidFill>
              </a:rPr>
              <a:t>white </a:t>
            </a:r>
            <a:r>
              <a:rPr lang="en-US" sz="2400" b="1" dirty="0" smtClean="0">
                <a:solidFill>
                  <a:srgbClr val="3333FF"/>
                </a:solidFill>
                <a:sym typeface="Wingdings" pitchFamily="2" charset="2"/>
              </a:rPr>
              <a:t> gray  black</a:t>
            </a:r>
          </a:p>
        </p:txBody>
      </p:sp>
    </p:spTree>
    <p:extLst>
      <p:ext uri="{BB962C8B-B14F-4D97-AF65-F5344CB8AC3E}">
        <p14:creationId xmlns:p14="http://schemas.microsoft.com/office/powerpoint/2010/main" val="106967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smtClean="0">
                <a:solidFill>
                  <a:srgbClr val="0000CC"/>
                </a:solidFill>
              </a:rPr>
              <a:t>BFS</a:t>
            </a:r>
            <a:r>
              <a:rPr lang="zh-CN" altLang="en-US" sz="3600" b="1" dirty="0" smtClean="0">
                <a:solidFill>
                  <a:srgbClr val="0000CC"/>
                </a:solidFill>
              </a:rPr>
              <a:t>的输出</a:t>
            </a:r>
            <a:endParaRPr lang="en-US" sz="3600" b="1" dirty="0">
              <a:solidFill>
                <a:srgbClr val="0000CC"/>
              </a:solidFill>
            </a:endParaRPr>
          </a:p>
        </p:txBody>
      </p:sp>
      <p:sp>
        <p:nvSpPr>
          <p:cNvPr id="33795" name="Rectangle 3"/>
          <p:cNvSpPr>
            <a:spLocks noGrp="1" noChangeArrowheads="1"/>
          </p:cNvSpPr>
          <p:nvPr>
            <p:ph type="body" idx="1"/>
          </p:nvPr>
        </p:nvSpPr>
        <p:spPr>
          <a:xfrm>
            <a:off x="609600" y="1447800"/>
            <a:ext cx="7924800" cy="4724400"/>
          </a:xfrm>
          <a:noFill/>
        </p:spPr>
        <p:txBody>
          <a:bodyPr lIns="92075" tIns="46038" rIns="92075" bIns="46038"/>
          <a:lstStyle/>
          <a:p>
            <a:r>
              <a:rPr lang="zh-CN" altLang="en-US" sz="2400" b="1" dirty="0" smtClean="0">
                <a:latin typeface="+mj-lt"/>
              </a:rPr>
              <a:t>输出从</a:t>
            </a:r>
            <a:r>
              <a:rPr lang="en-US" altLang="zh-CN" sz="2400" b="1" i="1" dirty="0" smtClean="0">
                <a:latin typeface="+mj-lt"/>
              </a:rPr>
              <a:t>s</a:t>
            </a:r>
            <a:r>
              <a:rPr lang="zh-CN" altLang="en-US" sz="2400" b="1" dirty="0" smtClean="0">
                <a:latin typeface="+mj-lt"/>
              </a:rPr>
              <a:t>点出发到达所有其它节点的</a:t>
            </a:r>
            <a:r>
              <a:rPr lang="zh-CN" altLang="en-US" sz="2400" b="1" i="1" dirty="0" smtClean="0">
                <a:solidFill>
                  <a:srgbClr val="FF0000"/>
                </a:solidFill>
                <a:latin typeface="+mj-lt"/>
              </a:rPr>
              <a:t>最短路径</a:t>
            </a:r>
            <a:endParaRPr lang="en-US" sz="2400" b="1" i="1" dirty="0" smtClean="0">
              <a:solidFill>
                <a:srgbClr val="FF0000"/>
              </a:solidFill>
              <a:latin typeface="+mj-lt"/>
            </a:endParaRPr>
          </a:p>
          <a:p>
            <a:r>
              <a:rPr lang="zh-CN" altLang="en-US" sz="2400" b="1" dirty="0" smtClean="0">
                <a:latin typeface="+mj-lt"/>
              </a:rPr>
              <a:t>同时，也可以得到一颗以</a:t>
            </a:r>
            <a:r>
              <a:rPr lang="en-US" altLang="zh-CN" sz="2400" b="1" i="1" dirty="0" smtClean="0">
                <a:latin typeface="+mj-lt"/>
              </a:rPr>
              <a:t>s</a:t>
            </a:r>
            <a:r>
              <a:rPr lang="zh-CN" altLang="en-US" sz="2400" b="1" dirty="0" smtClean="0">
                <a:latin typeface="+mj-lt"/>
              </a:rPr>
              <a:t>节点为根的</a:t>
            </a:r>
            <a:r>
              <a:rPr lang="en-US" altLang="zh-CN" sz="2400" b="1" i="1" dirty="0" smtClean="0">
                <a:solidFill>
                  <a:srgbClr val="FF0000"/>
                </a:solidFill>
                <a:latin typeface="+mj-lt"/>
              </a:rPr>
              <a:t>BFS</a:t>
            </a:r>
            <a:r>
              <a:rPr lang="zh-CN" altLang="en-US" sz="2400" b="1" i="1" dirty="0" smtClean="0">
                <a:solidFill>
                  <a:srgbClr val="FF0000"/>
                </a:solidFill>
                <a:latin typeface="+mj-lt"/>
              </a:rPr>
              <a:t>树</a:t>
            </a:r>
            <a:r>
              <a:rPr lang="zh-CN" altLang="en-US" sz="2400" b="1" dirty="0" smtClean="0">
                <a:latin typeface="+mj-lt"/>
              </a:rPr>
              <a:t>，这颗树包括了所有从</a:t>
            </a:r>
            <a:r>
              <a:rPr lang="en-US" altLang="zh-CN" sz="2400" b="1" i="1" dirty="0" smtClean="0">
                <a:latin typeface="+mj-lt"/>
              </a:rPr>
              <a:t>s</a:t>
            </a:r>
            <a:r>
              <a:rPr lang="zh-CN" altLang="en-US" sz="2400" b="1" dirty="0" smtClean="0">
                <a:latin typeface="+mj-lt"/>
              </a:rPr>
              <a:t>可达的节点</a:t>
            </a:r>
            <a:endParaRPr lang="en-US" sz="2400" b="1" dirty="0" smtClean="0">
              <a:latin typeface="+mj-lt"/>
            </a:endParaRPr>
          </a:p>
          <a:p>
            <a:r>
              <a:rPr lang="zh-CN" altLang="en-US" sz="2400" b="1" dirty="0" smtClean="0">
                <a:latin typeface="+mj-lt"/>
              </a:rPr>
              <a:t>如果是邻接表存图，则</a:t>
            </a:r>
            <a:r>
              <a:rPr lang="en-US" altLang="zh-CN" sz="2400" b="1" dirty="0" smtClean="0">
                <a:latin typeface="+mj-lt"/>
              </a:rPr>
              <a:t>BFS</a:t>
            </a:r>
            <a:r>
              <a:rPr lang="zh-CN" altLang="en-US" sz="2400" b="1" dirty="0" smtClean="0">
                <a:latin typeface="+mj-lt"/>
              </a:rPr>
              <a:t>算法的复杂度为</a:t>
            </a:r>
            <a:r>
              <a:rPr lang="en-US" sz="2400" b="1" i="1" dirty="0" smtClean="0">
                <a:latin typeface="+mj-lt"/>
              </a:rPr>
              <a:t>O</a:t>
            </a:r>
            <a:r>
              <a:rPr lang="en-US" sz="2400" b="1" dirty="0" smtClean="0">
                <a:latin typeface="+mj-lt"/>
              </a:rPr>
              <a:t>(|</a:t>
            </a:r>
            <a:r>
              <a:rPr lang="en-US" sz="2400" b="1" i="1" dirty="0" smtClean="0">
                <a:latin typeface="+mj-lt"/>
              </a:rPr>
              <a:t>V</a:t>
            </a:r>
            <a:r>
              <a:rPr lang="en-US" sz="2400" b="1" dirty="0" smtClean="0">
                <a:latin typeface="+mj-lt"/>
              </a:rPr>
              <a:t>| + |</a:t>
            </a:r>
            <a:r>
              <a:rPr lang="en-US" sz="2400" b="1" i="1" dirty="0" smtClean="0">
                <a:latin typeface="+mj-lt"/>
              </a:rPr>
              <a:t>E</a:t>
            </a:r>
            <a:r>
              <a:rPr lang="en-US" sz="2400" b="1" dirty="0" smtClean="0">
                <a:latin typeface="+mj-lt"/>
              </a:rPr>
              <a:t>|) </a:t>
            </a:r>
          </a:p>
          <a:p>
            <a:r>
              <a:rPr lang="zh-CN" altLang="en-US" sz="2400" b="1" dirty="0" smtClean="0">
                <a:latin typeface="+mj-lt"/>
              </a:rPr>
              <a:t>如果是邻接矩阵存图，</a:t>
            </a:r>
            <a:r>
              <a:rPr lang="zh-CN" altLang="en-US" sz="2400" b="1" dirty="0"/>
              <a:t>则</a:t>
            </a:r>
            <a:r>
              <a:rPr lang="en-US" altLang="zh-CN" sz="2400" b="1" dirty="0"/>
              <a:t>BFS</a:t>
            </a:r>
            <a:r>
              <a:rPr lang="zh-CN" altLang="en-US" sz="2400" b="1" dirty="0"/>
              <a:t>算法</a:t>
            </a:r>
            <a:r>
              <a:rPr lang="zh-CN" altLang="en-US" sz="2400" b="1" dirty="0" smtClean="0"/>
              <a:t>的复杂</a:t>
            </a:r>
            <a:r>
              <a:rPr lang="zh-CN" altLang="en-US" sz="2400" b="1" dirty="0"/>
              <a:t>度为</a:t>
            </a:r>
            <a:r>
              <a:rPr lang="en-US" sz="2400" b="1" i="1" dirty="0" smtClean="0">
                <a:latin typeface="+mj-lt"/>
              </a:rPr>
              <a:t>O</a:t>
            </a:r>
            <a:r>
              <a:rPr lang="en-US" sz="2400" b="1" dirty="0" smtClean="0">
                <a:latin typeface="+mj-lt"/>
              </a:rPr>
              <a:t>(|</a:t>
            </a:r>
            <a:r>
              <a:rPr lang="en-US" sz="2400" b="1" i="1" dirty="0" smtClean="0">
                <a:latin typeface="+mj-lt"/>
              </a:rPr>
              <a:t>V</a:t>
            </a:r>
            <a:r>
              <a:rPr lang="en-US" sz="2400" b="1" dirty="0" smtClean="0">
                <a:latin typeface="+mj-lt"/>
              </a:rPr>
              <a:t>|</a:t>
            </a:r>
            <a:r>
              <a:rPr lang="en-US" sz="2400" b="1" baseline="30000" dirty="0" smtClean="0">
                <a:latin typeface="+mj-lt"/>
              </a:rPr>
              <a:t>2</a:t>
            </a:r>
            <a:r>
              <a:rPr lang="en-US" sz="2400" b="1" dirty="0" smtClean="0">
                <a:latin typeface="+mj-lt"/>
              </a:rPr>
              <a:t>)</a:t>
            </a:r>
          </a:p>
        </p:txBody>
      </p:sp>
    </p:spTree>
    <p:extLst>
      <p:ext uri="{BB962C8B-B14F-4D97-AF65-F5344CB8AC3E}">
        <p14:creationId xmlns:p14="http://schemas.microsoft.com/office/powerpoint/2010/main" val="149182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BFS</a:t>
            </a:r>
            <a:r>
              <a:rPr lang="zh-CN" altLang="en-US" sz="3600" b="1" dirty="0" smtClean="0">
                <a:solidFill>
                  <a:srgbClr val="0000CC"/>
                </a:solidFill>
              </a:rPr>
              <a:t>举例</a:t>
            </a:r>
            <a:endParaRPr lang="en-US" sz="3600" b="1" dirty="0" smtClean="0">
              <a:solidFill>
                <a:srgbClr val="0000CC"/>
              </a:solidFill>
            </a:endParaRPr>
          </a:p>
        </p:txBody>
      </p:sp>
      <p:pic>
        <p:nvPicPr>
          <p:cNvPr id="2140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3921" b="61106"/>
          <a:stretch/>
        </p:blipFill>
        <p:spPr bwMode="auto">
          <a:xfrm>
            <a:off x="262467" y="1905000"/>
            <a:ext cx="415713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212" b="61106"/>
          <a:stretch/>
        </p:blipFill>
        <p:spPr bwMode="auto">
          <a:xfrm>
            <a:off x="4648200" y="1905000"/>
            <a:ext cx="422107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387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什么是图</a:t>
            </a:r>
            <a:r>
              <a:rPr lang="en-US" sz="3600" b="1" dirty="0" smtClean="0">
                <a:solidFill>
                  <a:srgbClr val="0000CC"/>
                </a:solidFill>
              </a:rPr>
              <a:t>?</a:t>
            </a:r>
            <a:endParaRPr lang="en-US" sz="3600" b="1" dirty="0">
              <a:solidFill>
                <a:srgbClr val="0000CC"/>
              </a:solidFill>
            </a:endParaRPr>
          </a:p>
        </p:txBody>
      </p:sp>
      <p:sp>
        <p:nvSpPr>
          <p:cNvPr id="6147" name="Rectangle 3"/>
          <p:cNvSpPr>
            <a:spLocks noGrp="1" noChangeArrowheads="1"/>
          </p:cNvSpPr>
          <p:nvPr>
            <p:ph type="body" idx="1"/>
          </p:nvPr>
        </p:nvSpPr>
        <p:spPr>
          <a:xfrm>
            <a:off x="533400" y="1600200"/>
            <a:ext cx="7924800" cy="4495800"/>
          </a:xfrm>
        </p:spPr>
        <p:txBody>
          <a:bodyPr/>
          <a:lstStyle/>
          <a:p>
            <a:r>
              <a:rPr lang="zh-CN" altLang="en-US" b="1" dirty="0" smtClean="0"/>
              <a:t>一个</a:t>
            </a:r>
            <a:r>
              <a:rPr lang="zh-CN" altLang="en-US" b="1" i="1" dirty="0" smtClean="0">
                <a:solidFill>
                  <a:srgbClr val="C00000"/>
                </a:solidFill>
              </a:rPr>
              <a:t>图</a:t>
            </a:r>
            <a:r>
              <a:rPr lang="zh-CN" altLang="en-US" b="1" dirty="0" smtClean="0"/>
              <a:t>是有一系列的</a:t>
            </a:r>
            <a:r>
              <a:rPr lang="zh-CN" altLang="en-US" b="1" i="1" dirty="0">
                <a:solidFill>
                  <a:srgbClr val="C00000"/>
                </a:solidFill>
              </a:rPr>
              <a:t>节点</a:t>
            </a:r>
            <a:r>
              <a:rPr lang="zh-CN" altLang="en-US" b="1" dirty="0" smtClean="0"/>
              <a:t>和</a:t>
            </a:r>
            <a:r>
              <a:rPr lang="zh-CN" altLang="en-US" b="1" i="1" dirty="0">
                <a:solidFill>
                  <a:srgbClr val="C00000"/>
                </a:solidFill>
              </a:rPr>
              <a:t>边</a:t>
            </a:r>
            <a:r>
              <a:rPr lang="zh-CN" altLang="en-US" b="1" dirty="0" smtClean="0"/>
              <a:t>组成</a:t>
            </a:r>
            <a:r>
              <a:rPr lang="en-US" b="1" dirty="0" smtClean="0"/>
              <a:t>.</a:t>
            </a:r>
          </a:p>
        </p:txBody>
      </p:sp>
      <p:sp>
        <p:nvSpPr>
          <p:cNvPr id="6148" name="Oval 4"/>
          <p:cNvSpPr>
            <a:spLocks noChangeArrowheads="1"/>
          </p:cNvSpPr>
          <p:nvPr/>
        </p:nvSpPr>
        <p:spPr bwMode="auto">
          <a:xfrm>
            <a:off x="9906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9" name="Oval 5"/>
          <p:cNvSpPr>
            <a:spLocks noChangeArrowheads="1"/>
          </p:cNvSpPr>
          <p:nvPr/>
        </p:nvSpPr>
        <p:spPr bwMode="auto">
          <a:xfrm>
            <a:off x="9906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0" name="Oval 6"/>
          <p:cNvSpPr>
            <a:spLocks noChangeArrowheads="1"/>
          </p:cNvSpPr>
          <p:nvPr/>
        </p:nvSpPr>
        <p:spPr bwMode="auto">
          <a:xfrm>
            <a:off x="22860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1" name="Oval 7"/>
          <p:cNvSpPr>
            <a:spLocks noChangeArrowheads="1"/>
          </p:cNvSpPr>
          <p:nvPr/>
        </p:nvSpPr>
        <p:spPr bwMode="auto">
          <a:xfrm>
            <a:off x="22860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2" name="Oval 8"/>
          <p:cNvSpPr>
            <a:spLocks noChangeArrowheads="1"/>
          </p:cNvSpPr>
          <p:nvPr/>
        </p:nvSpPr>
        <p:spPr bwMode="auto">
          <a:xfrm>
            <a:off x="3276600" y="3200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3" name="Oval 9"/>
          <p:cNvSpPr>
            <a:spLocks noChangeArrowheads="1"/>
          </p:cNvSpPr>
          <p:nvPr/>
        </p:nvSpPr>
        <p:spPr bwMode="auto">
          <a:xfrm>
            <a:off x="5410200" y="3048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4" name="Oval 10"/>
          <p:cNvSpPr>
            <a:spLocks noChangeArrowheads="1"/>
          </p:cNvSpPr>
          <p:nvPr/>
        </p:nvSpPr>
        <p:spPr bwMode="auto">
          <a:xfrm>
            <a:off x="54102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5" name="Oval 11"/>
          <p:cNvSpPr>
            <a:spLocks noChangeArrowheads="1"/>
          </p:cNvSpPr>
          <p:nvPr/>
        </p:nvSpPr>
        <p:spPr bwMode="auto">
          <a:xfrm>
            <a:off x="6705600" y="3048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6" name="Oval 12"/>
          <p:cNvSpPr>
            <a:spLocks noChangeArrowheads="1"/>
          </p:cNvSpPr>
          <p:nvPr/>
        </p:nvSpPr>
        <p:spPr bwMode="auto">
          <a:xfrm>
            <a:off x="67056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7" name="Oval 13"/>
          <p:cNvSpPr>
            <a:spLocks noChangeArrowheads="1"/>
          </p:cNvSpPr>
          <p:nvPr/>
        </p:nvSpPr>
        <p:spPr bwMode="auto">
          <a:xfrm>
            <a:off x="76962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8" name="Oval 14"/>
          <p:cNvSpPr>
            <a:spLocks noChangeArrowheads="1"/>
          </p:cNvSpPr>
          <p:nvPr/>
        </p:nvSpPr>
        <p:spPr bwMode="auto">
          <a:xfrm>
            <a:off x="7696200" y="3048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9" name="Oval 15"/>
          <p:cNvSpPr>
            <a:spLocks noChangeArrowheads="1"/>
          </p:cNvSpPr>
          <p:nvPr/>
        </p:nvSpPr>
        <p:spPr bwMode="auto">
          <a:xfrm>
            <a:off x="3276600" y="4267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0" name="Line 16"/>
          <p:cNvSpPr>
            <a:spLocks noChangeShapeType="1"/>
          </p:cNvSpPr>
          <p:nvPr/>
        </p:nvSpPr>
        <p:spPr bwMode="auto">
          <a:xfrm flipV="1">
            <a:off x="1219200" y="3657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17"/>
          <p:cNvSpPr>
            <a:spLocks noChangeShapeType="1"/>
          </p:cNvSpPr>
          <p:nvPr/>
        </p:nvSpPr>
        <p:spPr bwMode="auto">
          <a:xfrm>
            <a:off x="1447800" y="34290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18"/>
          <p:cNvSpPr>
            <a:spLocks noChangeShapeType="1"/>
          </p:cNvSpPr>
          <p:nvPr/>
        </p:nvSpPr>
        <p:spPr bwMode="auto">
          <a:xfrm flipH="1">
            <a:off x="1447800" y="35814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3" name="Freeform 19"/>
          <p:cNvSpPr>
            <a:spLocks/>
          </p:cNvSpPr>
          <p:nvPr/>
        </p:nvSpPr>
        <p:spPr bwMode="auto">
          <a:xfrm>
            <a:off x="2273300" y="2870200"/>
            <a:ext cx="546100" cy="406400"/>
          </a:xfrm>
          <a:custGeom>
            <a:avLst/>
            <a:gdLst>
              <a:gd name="T0" fmla="*/ 2147483647 w 344"/>
              <a:gd name="T1" fmla="*/ 2147483647 h 256"/>
              <a:gd name="T2" fmla="*/ 2147483647 w 344"/>
              <a:gd name="T3" fmla="*/ 2147483647 h 256"/>
              <a:gd name="T4" fmla="*/ 2147483647 w 344"/>
              <a:gd name="T5" fmla="*/ 2147483647 h 256"/>
              <a:gd name="T6" fmla="*/ 2147483647 w 344"/>
              <a:gd name="T7" fmla="*/ 2147483647 h 256"/>
              <a:gd name="T8" fmla="*/ 2147483647 w 344"/>
              <a:gd name="T9" fmla="*/ 2147483647 h 256"/>
              <a:gd name="T10" fmla="*/ 2147483647 w 344"/>
              <a:gd name="T11" fmla="*/ 2147483647 h 256"/>
              <a:gd name="T12" fmla="*/ 2147483647 w 344"/>
              <a:gd name="T13" fmla="*/ 2147483647 h 256"/>
              <a:gd name="T14" fmla="*/ 2147483647 w 344"/>
              <a:gd name="T15" fmla="*/ 2147483647 h 256"/>
              <a:gd name="T16" fmla="*/ 0 60000 65536"/>
              <a:gd name="T17" fmla="*/ 0 60000 65536"/>
              <a:gd name="T18" fmla="*/ 0 60000 65536"/>
              <a:gd name="T19" fmla="*/ 0 60000 65536"/>
              <a:gd name="T20" fmla="*/ 0 60000 65536"/>
              <a:gd name="T21" fmla="*/ 0 60000 65536"/>
              <a:gd name="T22" fmla="*/ 0 60000 65536"/>
              <a:gd name="T23" fmla="*/ 0 60000 65536"/>
              <a:gd name="T24" fmla="*/ 0 w 344"/>
              <a:gd name="T25" fmla="*/ 0 h 256"/>
              <a:gd name="T26" fmla="*/ 344 w 344"/>
              <a:gd name="T27" fmla="*/ 256 h 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4" name="Freeform 20"/>
          <p:cNvSpPr>
            <a:spLocks/>
          </p:cNvSpPr>
          <p:nvPr/>
        </p:nvSpPr>
        <p:spPr bwMode="auto">
          <a:xfrm>
            <a:off x="1447800" y="4254500"/>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5" name="Freeform 21"/>
          <p:cNvSpPr>
            <a:spLocks/>
          </p:cNvSpPr>
          <p:nvPr/>
        </p:nvSpPr>
        <p:spPr bwMode="auto">
          <a:xfrm>
            <a:off x="1447800" y="4648200"/>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6" name="Line 22"/>
          <p:cNvSpPr>
            <a:spLocks noChangeShapeType="1"/>
          </p:cNvSpPr>
          <p:nvPr/>
        </p:nvSpPr>
        <p:spPr bwMode="auto">
          <a:xfrm flipV="1">
            <a:off x="3505200" y="3657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7" name="Text Box 23"/>
          <p:cNvSpPr txBox="1">
            <a:spLocks noChangeArrowheads="1"/>
          </p:cNvSpPr>
          <p:nvPr/>
        </p:nvSpPr>
        <p:spPr bwMode="auto">
          <a:xfrm>
            <a:off x="1074738" y="32004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p>
        </p:txBody>
      </p:sp>
      <p:sp>
        <p:nvSpPr>
          <p:cNvPr id="6168" name="Text Box 24"/>
          <p:cNvSpPr txBox="1">
            <a:spLocks noChangeArrowheads="1"/>
          </p:cNvSpPr>
          <p:nvPr/>
        </p:nvSpPr>
        <p:spPr bwMode="auto">
          <a:xfrm>
            <a:off x="5494338" y="31242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endParaRPr lang="en-US" sz="1600">
              <a:solidFill>
                <a:schemeClr val="tx1"/>
              </a:solidFill>
              <a:latin typeface="Times New Roman" pitchFamily="18" charset="0"/>
            </a:endParaRPr>
          </a:p>
        </p:txBody>
      </p:sp>
      <p:sp>
        <p:nvSpPr>
          <p:cNvPr id="6169" name="Text Box 25"/>
          <p:cNvSpPr txBox="1">
            <a:spLocks noChangeArrowheads="1"/>
          </p:cNvSpPr>
          <p:nvPr/>
        </p:nvSpPr>
        <p:spPr bwMode="auto">
          <a:xfrm>
            <a:off x="2381250" y="3276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6170" name="Text Box 26"/>
          <p:cNvSpPr txBox="1">
            <a:spLocks noChangeArrowheads="1"/>
          </p:cNvSpPr>
          <p:nvPr/>
        </p:nvSpPr>
        <p:spPr bwMode="auto">
          <a:xfrm>
            <a:off x="3352800" y="3244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endParaRPr lang="en-US" sz="1600">
              <a:solidFill>
                <a:schemeClr val="tx1"/>
              </a:solidFill>
              <a:latin typeface="Times New Roman" pitchFamily="18" charset="0"/>
            </a:endParaRPr>
          </a:p>
        </p:txBody>
      </p:sp>
      <p:sp>
        <p:nvSpPr>
          <p:cNvPr id="6171" name="Text Box 27"/>
          <p:cNvSpPr txBox="1">
            <a:spLocks noChangeArrowheads="1"/>
          </p:cNvSpPr>
          <p:nvPr/>
        </p:nvSpPr>
        <p:spPr bwMode="auto">
          <a:xfrm>
            <a:off x="1074738" y="42672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6172" name="Text Box 28"/>
          <p:cNvSpPr txBox="1">
            <a:spLocks noChangeArrowheads="1"/>
          </p:cNvSpPr>
          <p:nvPr/>
        </p:nvSpPr>
        <p:spPr bwMode="auto">
          <a:xfrm>
            <a:off x="5486400" y="4311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6173" name="Text Box 29"/>
          <p:cNvSpPr txBox="1">
            <a:spLocks noChangeArrowheads="1"/>
          </p:cNvSpPr>
          <p:nvPr/>
        </p:nvSpPr>
        <p:spPr bwMode="auto">
          <a:xfrm>
            <a:off x="2362200" y="4343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6174" name="Text Box 30"/>
          <p:cNvSpPr txBox="1">
            <a:spLocks noChangeArrowheads="1"/>
          </p:cNvSpPr>
          <p:nvPr/>
        </p:nvSpPr>
        <p:spPr bwMode="auto">
          <a:xfrm>
            <a:off x="6781800" y="4343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6175" name="Text Box 31"/>
          <p:cNvSpPr txBox="1">
            <a:spLocks noChangeArrowheads="1"/>
          </p:cNvSpPr>
          <p:nvPr/>
        </p:nvSpPr>
        <p:spPr bwMode="auto">
          <a:xfrm>
            <a:off x="3352800" y="4343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endParaRPr lang="en-US" sz="1600">
              <a:solidFill>
                <a:schemeClr val="tx1"/>
              </a:solidFill>
              <a:latin typeface="Times New Roman" pitchFamily="18" charset="0"/>
            </a:endParaRPr>
          </a:p>
        </p:txBody>
      </p:sp>
      <p:sp>
        <p:nvSpPr>
          <p:cNvPr id="6176" name="Text Box 32"/>
          <p:cNvSpPr txBox="1">
            <a:spLocks noChangeArrowheads="1"/>
          </p:cNvSpPr>
          <p:nvPr/>
        </p:nvSpPr>
        <p:spPr bwMode="auto">
          <a:xfrm>
            <a:off x="7780338" y="43434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endParaRPr lang="en-US" sz="1600">
              <a:solidFill>
                <a:schemeClr val="tx1"/>
              </a:solidFill>
              <a:latin typeface="Times New Roman" pitchFamily="18" charset="0"/>
            </a:endParaRPr>
          </a:p>
        </p:txBody>
      </p:sp>
      <p:sp>
        <p:nvSpPr>
          <p:cNvPr id="6177" name="Text Box 33"/>
          <p:cNvSpPr txBox="1">
            <a:spLocks noChangeArrowheads="1"/>
          </p:cNvSpPr>
          <p:nvPr/>
        </p:nvSpPr>
        <p:spPr bwMode="auto">
          <a:xfrm>
            <a:off x="6800850" y="3124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6178" name="Text Box 34"/>
          <p:cNvSpPr txBox="1">
            <a:spLocks noChangeArrowheads="1"/>
          </p:cNvSpPr>
          <p:nvPr/>
        </p:nvSpPr>
        <p:spPr bwMode="auto">
          <a:xfrm>
            <a:off x="7772400" y="31242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endParaRPr lang="en-US" sz="1600">
              <a:solidFill>
                <a:schemeClr val="tx1"/>
              </a:solidFill>
              <a:latin typeface="Times New Roman" pitchFamily="18" charset="0"/>
            </a:endParaRPr>
          </a:p>
        </p:txBody>
      </p:sp>
      <p:sp>
        <p:nvSpPr>
          <p:cNvPr id="6179" name="Line 35"/>
          <p:cNvSpPr>
            <a:spLocks noChangeShapeType="1"/>
          </p:cNvSpPr>
          <p:nvPr/>
        </p:nvSpPr>
        <p:spPr bwMode="auto">
          <a:xfrm>
            <a:off x="5791200" y="3429000"/>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0" name="Line 36"/>
          <p:cNvSpPr>
            <a:spLocks noChangeShapeType="1"/>
          </p:cNvSpPr>
          <p:nvPr/>
        </p:nvSpPr>
        <p:spPr bwMode="auto">
          <a:xfrm>
            <a:off x="5867400" y="3276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7"/>
          <p:cNvSpPr>
            <a:spLocks noChangeShapeType="1"/>
          </p:cNvSpPr>
          <p:nvPr/>
        </p:nvSpPr>
        <p:spPr bwMode="auto">
          <a:xfrm flipV="1">
            <a:off x="6934200" y="3505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8"/>
          <p:cNvSpPr>
            <a:spLocks noChangeShapeType="1"/>
          </p:cNvSpPr>
          <p:nvPr/>
        </p:nvSpPr>
        <p:spPr bwMode="auto">
          <a:xfrm flipH="1" flipV="1">
            <a:off x="7924800" y="3505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14565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04800"/>
            <a:ext cx="7772400" cy="914400"/>
          </a:xfrm>
          <a:noFill/>
        </p:spPr>
        <p:txBody>
          <a:bodyPr lIns="92075" tIns="46038" rIns="92075" bIns="46038"/>
          <a:lstStyle/>
          <a:p>
            <a:r>
              <a:rPr lang="en-US" altLang="zh-CN" sz="3600" b="1" dirty="0">
                <a:solidFill>
                  <a:srgbClr val="0000CC"/>
                </a:solidFill>
              </a:rPr>
              <a:t>BFS</a:t>
            </a:r>
            <a:r>
              <a:rPr lang="zh-CN" altLang="en-US" sz="3600" b="1" dirty="0">
                <a:solidFill>
                  <a:srgbClr val="0000CC"/>
                </a:solidFill>
              </a:rPr>
              <a:t>举例</a:t>
            </a:r>
            <a:endParaRPr lang="en-US" sz="3600" b="1" dirty="0" smtClean="0">
              <a:solidFill>
                <a:srgbClr val="0000CC"/>
              </a:solidFill>
            </a:endParaRPr>
          </a:p>
        </p:txBody>
      </p:sp>
      <p:pic>
        <p:nvPicPr>
          <p:cNvPr id="9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169" t="38651"/>
          <a:stretch/>
        </p:blipFill>
        <p:spPr bwMode="auto">
          <a:xfrm>
            <a:off x="4572000" y="1447800"/>
            <a:ext cx="4094161"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8651" r="52933"/>
          <a:stretch/>
        </p:blipFill>
        <p:spPr bwMode="auto">
          <a:xfrm>
            <a:off x="381000" y="1371600"/>
            <a:ext cx="4114800"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004" name="Rectangle 92"/>
          <p:cNvSpPr>
            <a:spLocks noChangeArrowheads="1"/>
          </p:cNvSpPr>
          <p:nvPr/>
        </p:nvSpPr>
        <p:spPr bwMode="auto">
          <a:xfrm>
            <a:off x="4191000" y="4876800"/>
            <a:ext cx="3886200" cy="4623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p>
            <a:r>
              <a:rPr lang="zh-CN" altLang="en-US" sz="2400" dirty="0" smtClean="0"/>
              <a:t>图中加粗的边为</a:t>
            </a:r>
            <a:r>
              <a:rPr lang="en-US" altLang="zh-CN" sz="2400" dirty="0" smtClean="0"/>
              <a:t>BFS</a:t>
            </a:r>
            <a:r>
              <a:rPr lang="zh-CN" altLang="en-US" sz="2400" dirty="0" smtClean="0"/>
              <a:t>树的边</a:t>
            </a:r>
            <a:endParaRPr lang="en-US" sz="2400" dirty="0">
              <a:solidFill>
                <a:schemeClr val="tx1"/>
              </a:solidFill>
            </a:endParaRPr>
          </a:p>
        </p:txBody>
      </p:sp>
    </p:spTree>
    <p:extLst>
      <p:ext uri="{BB962C8B-B14F-4D97-AF65-F5344CB8AC3E}">
        <p14:creationId xmlns:p14="http://schemas.microsoft.com/office/powerpoint/2010/main" val="28242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04800"/>
            <a:ext cx="7772400" cy="914400"/>
          </a:xfrm>
          <a:noFill/>
        </p:spPr>
        <p:txBody>
          <a:bodyPr lIns="92075" tIns="46038" rIns="92075" bIns="46038"/>
          <a:lstStyle/>
          <a:p>
            <a:r>
              <a:rPr lang="en-US" dirty="0" smtClean="0"/>
              <a:t> </a:t>
            </a:r>
            <a:r>
              <a:rPr lang="zh-CN" altLang="en-US" sz="3600" b="1" dirty="0" smtClean="0">
                <a:solidFill>
                  <a:srgbClr val="0000CC"/>
                </a:solidFill>
              </a:rPr>
              <a:t>深度优先搜索</a:t>
            </a:r>
            <a:endParaRPr lang="en-US" sz="3600" b="1" dirty="0">
              <a:solidFill>
                <a:srgbClr val="0000CC"/>
              </a:solidFill>
            </a:endParaRPr>
          </a:p>
        </p:txBody>
      </p:sp>
      <p:sp>
        <p:nvSpPr>
          <p:cNvPr id="39939" name="Rectangle 3"/>
          <p:cNvSpPr>
            <a:spLocks noGrp="1" noChangeArrowheads="1"/>
          </p:cNvSpPr>
          <p:nvPr>
            <p:ph type="body" idx="1"/>
          </p:nvPr>
        </p:nvSpPr>
        <p:spPr>
          <a:xfrm>
            <a:off x="533400" y="1600200"/>
            <a:ext cx="8001000" cy="4419600"/>
          </a:xfrm>
          <a:noFill/>
        </p:spPr>
        <p:txBody>
          <a:bodyPr lIns="92075" tIns="46038" rIns="92075" bIns="46038"/>
          <a:lstStyle/>
          <a:p>
            <a:r>
              <a:rPr lang="zh-CN" altLang="en-US" sz="2400" b="1" dirty="0" smtClean="0">
                <a:solidFill>
                  <a:srgbClr val="FF0000"/>
                </a:solidFill>
                <a:latin typeface="+mj-lt"/>
              </a:rPr>
              <a:t>目标</a:t>
            </a:r>
            <a:r>
              <a:rPr lang="en-US" sz="2400" b="1" dirty="0" smtClean="0">
                <a:latin typeface="+mj-lt"/>
              </a:rPr>
              <a:t>: </a:t>
            </a:r>
            <a:r>
              <a:rPr lang="zh-CN" altLang="en-US" sz="2400" b="1" dirty="0" smtClean="0">
                <a:latin typeface="+mj-lt"/>
              </a:rPr>
              <a:t>遍历图中所有的节点和边</a:t>
            </a:r>
            <a:endParaRPr lang="en-US" sz="2400" b="1" i="1" dirty="0" smtClean="0">
              <a:latin typeface="+mj-lt"/>
            </a:endParaRPr>
          </a:p>
          <a:p>
            <a:r>
              <a:rPr lang="zh-CN" altLang="en-US" sz="2400" b="1" dirty="0" smtClean="0">
                <a:solidFill>
                  <a:srgbClr val="FF0000"/>
                </a:solidFill>
                <a:latin typeface="+mj-lt"/>
              </a:rPr>
              <a:t>基本思想</a:t>
            </a:r>
            <a:r>
              <a:rPr lang="en-US" sz="2400" b="1" dirty="0" smtClean="0">
                <a:latin typeface="+mj-lt"/>
              </a:rPr>
              <a:t>: </a:t>
            </a:r>
            <a:r>
              <a:rPr lang="zh-CN" altLang="en-US" sz="2400" b="1" dirty="0" smtClean="0">
                <a:latin typeface="+mj-lt"/>
              </a:rPr>
              <a:t>每次搜索时优先往更深的节点搜索</a:t>
            </a:r>
            <a:endParaRPr lang="en-US" sz="2400" b="1" dirty="0" smtClean="0">
              <a:latin typeface="+mj-lt"/>
            </a:endParaRPr>
          </a:p>
        </p:txBody>
      </p:sp>
    </p:spTree>
    <p:extLst>
      <p:ext uri="{BB962C8B-B14F-4D97-AF65-F5344CB8AC3E}">
        <p14:creationId xmlns:p14="http://schemas.microsoft.com/office/powerpoint/2010/main" val="3425911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DFS</a:t>
            </a:r>
            <a:r>
              <a:rPr lang="zh-CN" altLang="en-US" sz="3600" b="1" dirty="0">
                <a:solidFill>
                  <a:srgbClr val="0000CC"/>
                </a:solidFill>
              </a:rPr>
              <a:t>算法</a:t>
            </a:r>
            <a:endParaRPr lang="en-US" sz="3600" b="1" dirty="0" smtClean="0">
              <a:solidFill>
                <a:srgbClr val="0000CC"/>
              </a:solidFill>
            </a:endParaRPr>
          </a:p>
        </p:txBody>
      </p:sp>
      <p:grpSp>
        <p:nvGrpSpPr>
          <p:cNvPr id="5" name="Group 4"/>
          <p:cNvGrpSpPr/>
          <p:nvPr/>
        </p:nvGrpSpPr>
        <p:grpSpPr>
          <a:xfrm>
            <a:off x="990601" y="1600200"/>
            <a:ext cx="4267200" cy="3276599"/>
            <a:chOff x="1371600" y="1752601"/>
            <a:chExt cx="4450435" cy="3779301"/>
          </a:xfrm>
        </p:grpSpPr>
        <p:pic>
          <p:nvPicPr>
            <p:cNvPr id="21606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7522"/>
            <a:stretch/>
          </p:blipFill>
          <p:spPr bwMode="auto">
            <a:xfrm>
              <a:off x="1371600" y="1752601"/>
              <a:ext cx="445043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313"/>
            <a:stretch/>
          </p:blipFill>
          <p:spPr bwMode="auto">
            <a:xfrm>
              <a:off x="1371600" y="3733800"/>
              <a:ext cx="4450435" cy="1798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2267964" y="3160244"/>
              <a:ext cx="1699504" cy="584775"/>
              <a:chOff x="2267964" y="3160244"/>
              <a:chExt cx="1699504" cy="584775"/>
            </a:xfrm>
          </p:grpSpPr>
          <p:sp>
            <p:nvSpPr>
              <p:cNvPr id="3" name="TextBox 2"/>
              <p:cNvSpPr txBox="1"/>
              <p:nvPr/>
            </p:nvSpPr>
            <p:spPr>
              <a:xfrm>
                <a:off x="2267964" y="3160244"/>
                <a:ext cx="1699504" cy="584775"/>
              </a:xfrm>
              <a:prstGeom prst="rect">
                <a:avLst/>
              </a:prstGeom>
              <a:noFill/>
            </p:spPr>
            <p:txBody>
              <a:bodyPr wrap="none" rtlCol="0">
                <a:spAutoFit/>
              </a:bodyPr>
              <a:lstStyle/>
              <a:p>
                <a:r>
                  <a:rPr lang="en-US" sz="3200" b="0" dirty="0" smtClean="0"/>
                  <a:t>  .</a:t>
                </a:r>
                <a:r>
                  <a:rPr lang="en-US" sz="3200" b="0" dirty="0" smtClean="0">
                    <a:sym typeface="Symbol"/>
                  </a:rPr>
                  <a:t></a:t>
                </a:r>
                <a:r>
                  <a:rPr lang="en-US" sz="2800" b="0" dirty="0" smtClean="0"/>
                  <a:t> = NIL</a:t>
                </a:r>
                <a:endParaRPr lang="en-US" sz="2800" b="0" dirty="0"/>
              </a:p>
            </p:txBody>
          </p:sp>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976" t="33233" r="73746" b="57522"/>
              <a:stretch/>
            </p:blipFill>
            <p:spPr bwMode="auto">
              <a:xfrm>
                <a:off x="2286000" y="3359089"/>
                <a:ext cx="279400" cy="29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10" name="TextBox 9"/>
          <p:cNvSpPr txBox="1"/>
          <p:nvPr/>
        </p:nvSpPr>
        <p:spPr>
          <a:xfrm>
            <a:off x="609601" y="5334000"/>
            <a:ext cx="7696200" cy="830997"/>
          </a:xfrm>
          <a:prstGeom prst="rect">
            <a:avLst/>
          </a:prstGeom>
          <a:noFill/>
          <a:ln>
            <a:solidFill>
              <a:srgbClr val="CC3300"/>
            </a:solidFill>
          </a:ln>
        </p:spPr>
        <p:txBody>
          <a:bodyPr wrap="square" rtlCol="0">
            <a:spAutoFit/>
          </a:bodyPr>
          <a:lstStyle/>
          <a:p>
            <a:pPr marL="342900" indent="-342900">
              <a:buFont typeface="Wingdings" pitchFamily="2" charset="2"/>
              <a:buChar char="§"/>
            </a:pPr>
            <a:r>
              <a:rPr lang="zh-CN" altLang="en-US" sz="2400" dirty="0" smtClean="0"/>
              <a:t>每次递归调用</a:t>
            </a:r>
            <a:r>
              <a:rPr lang="en-US" sz="2400" dirty="0" smtClean="0"/>
              <a:t>DFS-Visit(</a:t>
            </a:r>
            <a:r>
              <a:rPr lang="en-US" sz="2400" i="1" dirty="0" smtClean="0"/>
              <a:t>G</a:t>
            </a:r>
            <a:r>
              <a:rPr lang="en-US" sz="2400" dirty="0" smtClean="0"/>
              <a:t>, </a:t>
            </a:r>
            <a:r>
              <a:rPr lang="en-US" sz="2400" i="1" dirty="0" smtClean="0"/>
              <a:t>u</a:t>
            </a:r>
            <a:r>
              <a:rPr lang="en-US" sz="2400" dirty="0" smtClean="0"/>
              <a:t>)</a:t>
            </a:r>
            <a:r>
              <a:rPr lang="zh-CN" altLang="en-US" sz="2400" dirty="0" smtClean="0"/>
              <a:t>时，</a:t>
            </a:r>
            <a:r>
              <a:rPr lang="en-US" altLang="zh-CN" sz="2400" i="1" dirty="0" smtClean="0"/>
              <a:t>u</a:t>
            </a:r>
            <a:r>
              <a:rPr lang="zh-CN" altLang="en-US" sz="2400" dirty="0" smtClean="0"/>
              <a:t>将成为这次递归的所对应的</a:t>
            </a:r>
            <a:r>
              <a:rPr lang="en-US" altLang="zh-CN" sz="2400" dirty="0" smtClean="0"/>
              <a:t>DFS</a:t>
            </a:r>
            <a:r>
              <a:rPr lang="zh-CN" altLang="en-US" sz="2400" dirty="0" smtClean="0"/>
              <a:t>树的根节点</a:t>
            </a:r>
            <a:endParaRPr lang="en-US" sz="2400" dirty="0"/>
          </a:p>
        </p:txBody>
      </p:sp>
    </p:spTree>
    <p:extLst>
      <p:ext uri="{BB962C8B-B14F-4D97-AF65-F5344CB8AC3E}">
        <p14:creationId xmlns:p14="http://schemas.microsoft.com/office/powerpoint/2010/main" val="1765942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DFS-Visit(</a:t>
            </a:r>
            <a:r>
              <a:rPr lang="en-US" sz="3600" b="1" i="1" dirty="0" smtClean="0">
                <a:solidFill>
                  <a:srgbClr val="0000CC"/>
                </a:solidFill>
              </a:rPr>
              <a:t>u</a:t>
            </a:r>
            <a:r>
              <a:rPr lang="en-US" sz="3600" b="1" dirty="0" smtClean="0">
                <a:solidFill>
                  <a:srgbClr val="0000CC"/>
                </a:solidFill>
              </a:rPr>
              <a:t>)</a:t>
            </a:r>
            <a:r>
              <a:rPr lang="zh-CN" altLang="en-US" sz="3600" b="1" dirty="0" smtClean="0">
                <a:solidFill>
                  <a:srgbClr val="0000CC"/>
                </a:solidFill>
              </a:rPr>
              <a:t>过程</a:t>
            </a:r>
            <a:endParaRPr lang="en-US" sz="3600" b="1" dirty="0">
              <a:solidFill>
                <a:srgbClr val="0000CC"/>
              </a:solidFill>
            </a:endParaRPr>
          </a:p>
        </p:txBody>
      </p:sp>
      <p:grpSp>
        <p:nvGrpSpPr>
          <p:cNvPr id="5" name="Group 4"/>
          <p:cNvGrpSpPr/>
          <p:nvPr/>
        </p:nvGrpSpPr>
        <p:grpSpPr>
          <a:xfrm>
            <a:off x="931863" y="1447800"/>
            <a:ext cx="7373937" cy="4846782"/>
            <a:chOff x="515938" y="1447800"/>
            <a:chExt cx="7373937" cy="4846782"/>
          </a:xfrm>
        </p:grpSpPr>
        <p:grpSp>
          <p:nvGrpSpPr>
            <p:cNvPr id="4" name="Group 3"/>
            <p:cNvGrpSpPr/>
            <p:nvPr/>
          </p:nvGrpSpPr>
          <p:grpSpPr>
            <a:xfrm>
              <a:off x="515938" y="1447800"/>
              <a:ext cx="7373937" cy="4846782"/>
              <a:chOff x="914400" y="1504611"/>
              <a:chExt cx="7373937" cy="4846782"/>
            </a:xfrm>
          </p:grpSpPr>
          <p:pic>
            <p:nvPicPr>
              <p:cNvPr id="21709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757"/>
              <a:stretch/>
            </p:blipFill>
            <p:spPr bwMode="auto">
              <a:xfrm>
                <a:off x="914400" y="4639733"/>
                <a:ext cx="7280275" cy="1711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0545"/>
              <a:stretch/>
            </p:blipFill>
            <p:spPr bwMode="auto">
              <a:xfrm>
                <a:off x="1008062" y="1504611"/>
                <a:ext cx="7280275" cy="2593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2425700" y="4063425"/>
                <a:ext cx="1156117" cy="584775"/>
                <a:chOff x="2425700" y="4063425"/>
                <a:chExt cx="1156117" cy="584775"/>
              </a:xfrm>
            </p:grpSpPr>
            <p:sp>
              <p:nvSpPr>
                <p:cNvPr id="8" name="TextBox 7"/>
                <p:cNvSpPr txBox="1"/>
                <p:nvPr/>
              </p:nvSpPr>
              <p:spPr>
                <a:xfrm>
                  <a:off x="2425700" y="4063425"/>
                  <a:ext cx="1099981" cy="584775"/>
                </a:xfrm>
                <a:prstGeom prst="rect">
                  <a:avLst/>
                </a:prstGeom>
                <a:noFill/>
              </p:spPr>
              <p:txBody>
                <a:bodyPr wrap="none" rtlCol="0">
                  <a:spAutoFit/>
                </a:bodyPr>
                <a:lstStyle/>
                <a:p>
                  <a:r>
                    <a:rPr lang="en-US" sz="3200" b="0" dirty="0" smtClean="0"/>
                    <a:t>   </a:t>
                  </a:r>
                  <a:r>
                    <a:rPr lang="en-US" sz="3200" b="0" dirty="0" smtClean="0">
                      <a:sym typeface="Symbol"/>
                    </a:rPr>
                    <a:t></a:t>
                  </a:r>
                  <a:r>
                    <a:rPr lang="en-US" sz="2800" b="0" dirty="0" smtClean="0"/>
                    <a:t> = </a:t>
                  </a:r>
                  <a:endParaRPr lang="en-US" sz="2800" b="0" dirty="0"/>
                </a:p>
              </p:txBody>
            </p:sp>
            <p:pic>
              <p:nvPicPr>
                <p:cNvPr id="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976" t="33233" r="73746" b="57522"/>
                <a:stretch/>
              </p:blipFill>
              <p:spPr bwMode="auto">
                <a:xfrm>
                  <a:off x="3302417" y="4262269"/>
                  <a:ext cx="279400" cy="29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390" t="50817" r="78958" b="40270"/>
                <a:stretch/>
              </p:blipFill>
              <p:spPr bwMode="auto">
                <a:xfrm>
                  <a:off x="2480732" y="4183230"/>
                  <a:ext cx="338668" cy="38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1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1572" t="87260"/>
            <a:stretch/>
          </p:blipFill>
          <p:spPr bwMode="auto">
            <a:xfrm>
              <a:off x="4014258" y="4652665"/>
              <a:ext cx="786342" cy="35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5479" t="42147" b="48992"/>
            <a:stretch/>
          </p:blipFill>
          <p:spPr bwMode="auto">
            <a:xfrm>
              <a:off x="4471458" y="4652665"/>
              <a:ext cx="329142" cy="386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334873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04800"/>
            <a:ext cx="7772400" cy="914400"/>
          </a:xfrm>
          <a:noFill/>
        </p:spPr>
        <p:txBody>
          <a:bodyPr lIns="92075" tIns="46038" rIns="92075" bIns="46038"/>
          <a:lstStyle/>
          <a:p>
            <a:r>
              <a:rPr lang="en-US" sz="3600" b="1" dirty="0" smtClean="0">
                <a:solidFill>
                  <a:srgbClr val="0000CC"/>
                </a:solidFill>
              </a:rPr>
              <a:t>DFS</a:t>
            </a:r>
            <a:r>
              <a:rPr lang="zh-CN" altLang="en-US" sz="3600" b="1" dirty="0" smtClean="0">
                <a:solidFill>
                  <a:srgbClr val="0000CC"/>
                </a:solidFill>
              </a:rPr>
              <a:t>算法分析</a:t>
            </a:r>
            <a:endParaRPr lang="en-US" sz="3600" b="1" dirty="0" smtClean="0">
              <a:solidFill>
                <a:srgbClr val="0000CC"/>
              </a:solidFill>
            </a:endParaRPr>
          </a:p>
        </p:txBody>
      </p:sp>
      <p:sp>
        <p:nvSpPr>
          <p:cNvPr id="34819" name="Rectangle 3"/>
          <p:cNvSpPr>
            <a:spLocks noGrp="1" noChangeArrowheads="1"/>
          </p:cNvSpPr>
          <p:nvPr>
            <p:ph type="body" idx="1"/>
          </p:nvPr>
        </p:nvSpPr>
        <p:spPr>
          <a:xfrm>
            <a:off x="533400" y="1600200"/>
            <a:ext cx="8077200" cy="4495800"/>
          </a:xfrm>
          <a:noFill/>
        </p:spPr>
        <p:txBody>
          <a:bodyPr lIns="92075" tIns="46038" rIns="92075" bIns="46038"/>
          <a:lstStyle/>
          <a:p>
            <a:r>
              <a:rPr lang="zh-CN" altLang="en-US" sz="2400" b="1" dirty="0" smtClean="0"/>
              <a:t>与</a:t>
            </a:r>
            <a:r>
              <a:rPr lang="en-US" altLang="zh-CN" sz="2400" b="1" dirty="0" smtClean="0"/>
              <a:t>BFS</a:t>
            </a:r>
            <a:r>
              <a:rPr lang="zh-CN" altLang="en-US" sz="2400" b="1" dirty="0" smtClean="0"/>
              <a:t>类似，我们对节点进行分类：</a:t>
            </a:r>
            <a:endParaRPr lang="en-US" sz="2400" b="1" dirty="0" smtClean="0"/>
          </a:p>
          <a:p>
            <a:pPr lvl="1"/>
            <a:r>
              <a:rPr lang="en-US" sz="2200" b="1" i="1" dirty="0" smtClean="0"/>
              <a:t>white</a:t>
            </a:r>
            <a:r>
              <a:rPr lang="en-US" sz="2200" b="1" dirty="0" smtClean="0">
                <a:solidFill>
                  <a:srgbClr val="FF0000"/>
                </a:solidFill>
              </a:rPr>
              <a:t> </a:t>
            </a:r>
            <a:r>
              <a:rPr lang="zh-CN" altLang="en-US" sz="2200" b="1" dirty="0" smtClean="0">
                <a:solidFill>
                  <a:srgbClr val="FF0000"/>
                </a:solidFill>
              </a:rPr>
              <a:t>没有被访问的节点</a:t>
            </a:r>
            <a:endParaRPr lang="en-US" sz="2200" b="1" dirty="0" smtClean="0"/>
          </a:p>
          <a:p>
            <a:pPr lvl="1"/>
            <a:r>
              <a:rPr lang="en-US" sz="2200" b="1" i="1" dirty="0"/>
              <a:t>g</a:t>
            </a:r>
            <a:r>
              <a:rPr lang="en-US" sz="2200" b="1" i="1" dirty="0" smtClean="0"/>
              <a:t>ray</a:t>
            </a:r>
            <a:r>
              <a:rPr lang="en-US" sz="2200" b="1" dirty="0" smtClean="0"/>
              <a:t> </a:t>
            </a:r>
            <a:r>
              <a:rPr lang="zh-CN" altLang="en-US" sz="2200" b="1" dirty="0" smtClean="0"/>
              <a:t>被访问过的节点，但是还没有递归地进入它的所有邻居节点访问</a:t>
            </a:r>
            <a:endParaRPr lang="en-US" sz="2200" b="1" dirty="0" smtClean="0"/>
          </a:p>
          <a:p>
            <a:pPr lvl="1"/>
            <a:r>
              <a:rPr lang="en-US" sz="2200" b="1" i="1" dirty="0" smtClean="0"/>
              <a:t>Black</a:t>
            </a:r>
            <a:r>
              <a:rPr lang="zh-CN" altLang="en-US" sz="2200" b="1" dirty="0"/>
              <a:t>被访问过的节点，</a:t>
            </a:r>
            <a:r>
              <a:rPr lang="zh-CN" altLang="en-US" sz="2200" b="1" dirty="0" smtClean="0"/>
              <a:t>而且已经递归地进入了它的所有邻居节点访问了</a:t>
            </a:r>
            <a:endParaRPr lang="en-US" sz="2200" b="1" dirty="0" smtClean="0"/>
          </a:p>
        </p:txBody>
      </p:sp>
    </p:spTree>
    <p:extLst>
      <p:ext uri="{BB962C8B-B14F-4D97-AF65-F5344CB8AC3E}">
        <p14:creationId xmlns:p14="http://schemas.microsoft.com/office/powerpoint/2010/main" val="924841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04800"/>
            <a:ext cx="7772400" cy="838200"/>
          </a:xfrm>
          <a:noFill/>
        </p:spPr>
        <p:txBody>
          <a:bodyPr lIns="92075" tIns="46038" rIns="92075" bIns="46038"/>
          <a:lstStyle/>
          <a:p>
            <a:r>
              <a:rPr lang="en-US" sz="3600" b="1" dirty="0" smtClean="0">
                <a:solidFill>
                  <a:srgbClr val="0000CC"/>
                </a:solidFill>
              </a:rPr>
              <a:t>DFS</a:t>
            </a:r>
            <a:r>
              <a:rPr lang="zh-CN" altLang="en-US" sz="3600" b="1" dirty="0" smtClean="0">
                <a:solidFill>
                  <a:srgbClr val="0000CC"/>
                </a:solidFill>
              </a:rPr>
              <a:t>算法分析</a:t>
            </a:r>
            <a:endParaRPr lang="en-US" sz="3600" b="1" dirty="0">
              <a:solidFill>
                <a:srgbClr val="0000CC"/>
              </a:solidFill>
            </a:endParaRPr>
          </a:p>
        </p:txBody>
      </p:sp>
      <p:sp>
        <p:nvSpPr>
          <p:cNvPr id="40963" name="Rectangle 3"/>
          <p:cNvSpPr>
            <a:spLocks noGrp="1" noChangeArrowheads="1"/>
          </p:cNvSpPr>
          <p:nvPr>
            <p:ph type="body" idx="1"/>
          </p:nvPr>
        </p:nvSpPr>
        <p:spPr>
          <a:xfrm>
            <a:off x="304800" y="1447800"/>
            <a:ext cx="8534400" cy="5105400"/>
          </a:xfrm>
          <a:noFill/>
        </p:spPr>
        <p:txBody>
          <a:bodyPr lIns="92075" tIns="46038" rIns="92075" bIns="46038"/>
          <a:lstStyle/>
          <a:p>
            <a:r>
              <a:rPr lang="zh-CN" altLang="en-US" sz="2400" b="1" dirty="0" smtClean="0"/>
              <a:t>该算法能够发现图中的所有节点，无论该图是否连通，或者是否是有向图</a:t>
            </a:r>
            <a:endParaRPr lang="en-US" altLang="zh-CN" sz="2400" b="1" dirty="0" smtClean="0"/>
          </a:p>
          <a:p>
            <a:r>
              <a:rPr lang="en-US" altLang="zh-CN" sz="2400" b="1" dirty="0" smtClean="0"/>
              <a:t>BFS</a:t>
            </a:r>
            <a:r>
              <a:rPr lang="zh-CN" altLang="en-US" sz="2400" b="1" dirty="0" smtClean="0"/>
              <a:t>算法可以得到</a:t>
            </a:r>
            <a:r>
              <a:rPr lang="en-US" sz="2400" b="1" dirty="0" smtClean="0"/>
              <a:t>:</a:t>
            </a:r>
            <a:endParaRPr lang="en-US" sz="2400" b="1" dirty="0"/>
          </a:p>
          <a:p>
            <a:pPr marL="640080" lvl="1"/>
            <a:r>
              <a:rPr lang="zh-CN" altLang="en-US" sz="2200" b="1" dirty="0" smtClean="0"/>
              <a:t>一个</a:t>
            </a:r>
            <a:r>
              <a:rPr lang="en-US" altLang="zh-CN" sz="2200" b="1" dirty="0" smtClean="0"/>
              <a:t>DFS</a:t>
            </a:r>
            <a:r>
              <a:rPr lang="zh-CN" altLang="en-US" sz="2200" b="1" dirty="0" smtClean="0"/>
              <a:t>森林：包括了一系列的</a:t>
            </a:r>
            <a:r>
              <a:rPr lang="en-US" altLang="zh-CN" sz="2200" b="1" dirty="0" smtClean="0"/>
              <a:t>DFS</a:t>
            </a:r>
            <a:r>
              <a:rPr lang="zh-CN" altLang="en-US" sz="2200" b="1" dirty="0" smtClean="0"/>
              <a:t>树</a:t>
            </a:r>
            <a:endParaRPr lang="en-US" altLang="zh-CN" sz="2200" b="1" dirty="0" smtClean="0"/>
          </a:p>
          <a:p>
            <a:pPr marL="640080" lvl="1"/>
            <a:r>
              <a:rPr lang="zh-CN" altLang="en-US" sz="2200" b="1" dirty="0" smtClean="0"/>
              <a:t>对于任意一个节点</a:t>
            </a:r>
            <a:r>
              <a:rPr lang="en-US" altLang="zh-CN" sz="2200" b="1" i="1" dirty="0" smtClean="0"/>
              <a:t>u</a:t>
            </a:r>
            <a:r>
              <a:rPr lang="zh-CN" altLang="en-US" sz="2200" b="1" dirty="0" smtClean="0"/>
              <a:t>有</a:t>
            </a:r>
            <a:r>
              <a:rPr lang="en-US" altLang="zh-CN" sz="2200" b="1" dirty="0" smtClean="0"/>
              <a:t>2</a:t>
            </a:r>
            <a:r>
              <a:rPr lang="zh-CN" altLang="en-US" sz="2200" b="1" dirty="0" smtClean="0"/>
              <a:t>个时间戳</a:t>
            </a:r>
            <a:endParaRPr lang="en-US" sz="2200" b="1" i="1" dirty="0" smtClean="0"/>
          </a:p>
          <a:p>
            <a:pPr marL="914400" lvl="2"/>
            <a:r>
              <a:rPr lang="en-US" sz="2200" b="1" i="1" dirty="0" err="1"/>
              <a:t>u</a:t>
            </a:r>
            <a:r>
              <a:rPr lang="en-US" sz="2200" b="1" dirty="0" err="1" smtClean="0"/>
              <a:t>.</a:t>
            </a:r>
            <a:r>
              <a:rPr lang="en-US" sz="2200" b="1" i="1" dirty="0" err="1" smtClean="0"/>
              <a:t>d</a:t>
            </a:r>
            <a:r>
              <a:rPr lang="en-US" sz="2200" b="1" dirty="0" smtClean="0"/>
              <a:t> </a:t>
            </a:r>
            <a:r>
              <a:rPr lang="zh-CN" altLang="en-US" sz="2200" b="1" dirty="0" smtClean="0"/>
              <a:t>表示第一次发现节点</a:t>
            </a:r>
            <a:r>
              <a:rPr lang="en-US" altLang="zh-CN" sz="2200" b="1" i="1" dirty="0" smtClean="0"/>
              <a:t>u</a:t>
            </a:r>
            <a:r>
              <a:rPr lang="zh-CN" altLang="en-US" sz="2200" b="1" dirty="0" smtClean="0"/>
              <a:t>的时间（被染成灰色节点的时间）</a:t>
            </a:r>
            <a:endParaRPr lang="en-US" altLang="zh-CN" sz="2200" b="1" dirty="0" smtClean="0"/>
          </a:p>
          <a:p>
            <a:pPr marL="914400" lvl="2"/>
            <a:r>
              <a:rPr lang="en-US" sz="2200" b="1" i="1" dirty="0" err="1" smtClean="0"/>
              <a:t>u</a:t>
            </a:r>
            <a:r>
              <a:rPr lang="en-US" sz="2200" b="1" dirty="0" err="1" smtClean="0"/>
              <a:t>.</a:t>
            </a:r>
            <a:r>
              <a:rPr lang="en-US" sz="2200" b="1" i="1" dirty="0" err="1" smtClean="0"/>
              <a:t>f</a:t>
            </a:r>
            <a:r>
              <a:rPr lang="en-US" sz="2200" b="1" dirty="0" smtClean="0"/>
              <a:t> </a:t>
            </a:r>
            <a:r>
              <a:rPr lang="zh-CN" altLang="en-US" sz="2200" b="1" dirty="0" smtClean="0"/>
              <a:t>表示已经完成对</a:t>
            </a:r>
            <a:r>
              <a:rPr lang="en-US" altLang="zh-CN" sz="2200" b="1" i="1" dirty="0" smtClean="0"/>
              <a:t>u</a:t>
            </a:r>
            <a:r>
              <a:rPr lang="zh-CN" altLang="en-US" sz="2200" b="1" dirty="0" smtClean="0"/>
              <a:t>节点进行搜索的时间（被染成黑色节点的时间）</a:t>
            </a:r>
            <a:endParaRPr lang="en-US" sz="2200" b="1" dirty="0" smtClean="0"/>
          </a:p>
          <a:p>
            <a:r>
              <a:rPr lang="zh-CN" altLang="en-US" sz="2400" b="1" dirty="0"/>
              <a:t>如果是邻接表存图，</a:t>
            </a:r>
            <a:r>
              <a:rPr lang="zh-CN" altLang="en-US" sz="2400" b="1" dirty="0" smtClean="0"/>
              <a:t>则</a:t>
            </a:r>
            <a:r>
              <a:rPr lang="en-US" altLang="zh-CN" sz="2400" b="1" dirty="0" smtClean="0"/>
              <a:t>DFS</a:t>
            </a:r>
            <a:r>
              <a:rPr lang="zh-CN" altLang="en-US" sz="2400" b="1" dirty="0" smtClean="0"/>
              <a:t>算法</a:t>
            </a:r>
            <a:r>
              <a:rPr lang="zh-CN" altLang="en-US" sz="2400" b="1" dirty="0"/>
              <a:t>的复杂度为</a:t>
            </a:r>
            <a:r>
              <a:rPr lang="en-US" altLang="zh-CN" sz="2400" b="1" i="1" dirty="0"/>
              <a:t>O</a:t>
            </a:r>
            <a:r>
              <a:rPr lang="en-US" altLang="zh-CN" sz="2400" b="1" dirty="0"/>
              <a:t>(|</a:t>
            </a:r>
            <a:r>
              <a:rPr lang="en-US" altLang="zh-CN" sz="2400" b="1" i="1" dirty="0"/>
              <a:t>V</a:t>
            </a:r>
            <a:r>
              <a:rPr lang="en-US" altLang="zh-CN" sz="2400" b="1" dirty="0"/>
              <a:t>| + |</a:t>
            </a:r>
            <a:r>
              <a:rPr lang="en-US" altLang="zh-CN" sz="2400" b="1" i="1" dirty="0"/>
              <a:t>E</a:t>
            </a:r>
            <a:r>
              <a:rPr lang="en-US" altLang="zh-CN" sz="2400" b="1" dirty="0"/>
              <a:t>|) </a:t>
            </a:r>
          </a:p>
          <a:p>
            <a:r>
              <a:rPr lang="zh-CN" altLang="en-US" sz="2400" b="1" dirty="0"/>
              <a:t>如果是邻接矩阵存图，</a:t>
            </a:r>
            <a:r>
              <a:rPr lang="zh-CN" altLang="en-US" sz="2400" b="1" dirty="0" smtClean="0"/>
              <a:t>则</a:t>
            </a:r>
            <a:r>
              <a:rPr lang="en-US" altLang="zh-CN" sz="2400" b="1" dirty="0"/>
              <a:t>DFS</a:t>
            </a:r>
            <a:r>
              <a:rPr lang="zh-CN" altLang="en-US" sz="2400" b="1" dirty="0" smtClean="0"/>
              <a:t>算法</a:t>
            </a:r>
            <a:r>
              <a:rPr lang="zh-CN" altLang="en-US" sz="2400" b="1" dirty="0"/>
              <a:t>的复杂度为</a:t>
            </a:r>
            <a:r>
              <a:rPr lang="en-US" altLang="zh-CN" sz="2400" b="1" i="1" dirty="0"/>
              <a:t>O</a:t>
            </a:r>
            <a:r>
              <a:rPr lang="en-US" altLang="zh-CN" sz="2400" b="1" dirty="0"/>
              <a:t>(|</a:t>
            </a:r>
            <a:r>
              <a:rPr lang="en-US" altLang="zh-CN" sz="2400" b="1" i="1" dirty="0"/>
              <a:t>V</a:t>
            </a:r>
            <a:r>
              <a:rPr lang="en-US" altLang="zh-CN" sz="2400" b="1" dirty="0"/>
              <a:t>|</a:t>
            </a:r>
            <a:r>
              <a:rPr lang="en-US" altLang="zh-CN" sz="2400" b="1" baseline="30000" dirty="0"/>
              <a:t>2</a:t>
            </a:r>
            <a:r>
              <a:rPr lang="en-US" altLang="zh-CN" sz="2400" b="1" dirty="0"/>
              <a:t>)</a:t>
            </a:r>
          </a:p>
        </p:txBody>
      </p:sp>
    </p:spTree>
    <p:extLst>
      <p:ext uri="{BB962C8B-B14F-4D97-AF65-F5344CB8AC3E}">
        <p14:creationId xmlns:p14="http://schemas.microsoft.com/office/powerpoint/2010/main" val="51847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974725"/>
          </a:xfrm>
          <a:noFill/>
        </p:spPr>
        <p:txBody>
          <a:bodyPr lIns="92075" tIns="46038" rIns="92075" bIns="46038"/>
          <a:lstStyle/>
          <a:p>
            <a:r>
              <a:rPr lang="en-US" sz="3600" b="1" dirty="0" smtClean="0">
                <a:solidFill>
                  <a:srgbClr val="0000CC"/>
                </a:solidFill>
              </a:rPr>
              <a:t>DFS</a:t>
            </a:r>
            <a:r>
              <a:rPr lang="zh-CN" altLang="en-US" sz="3600" b="1" dirty="0" smtClean="0">
                <a:solidFill>
                  <a:srgbClr val="0000CC"/>
                </a:solidFill>
              </a:rPr>
              <a:t>算法举例</a:t>
            </a:r>
            <a:r>
              <a:rPr lang="en-US" altLang="zh-CN" sz="3600" b="1" dirty="0" smtClean="0">
                <a:solidFill>
                  <a:srgbClr val="0000CC"/>
                </a:solidFill>
              </a:rPr>
              <a:t>(1)</a:t>
            </a:r>
            <a:endParaRPr lang="en-US" sz="3600" b="1" dirty="0" smtClean="0">
              <a:solidFill>
                <a:srgbClr val="0000CC"/>
              </a:solidFill>
            </a:endParaRP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0000" b="77444"/>
          <a:stretch/>
        </p:blipFill>
        <p:spPr bwMode="auto">
          <a:xfrm>
            <a:off x="1056640" y="1524000"/>
            <a:ext cx="7249160" cy="231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b="77444"/>
          <a:stretch/>
        </p:blipFill>
        <p:spPr bwMode="auto">
          <a:xfrm>
            <a:off x="675640" y="3962400"/>
            <a:ext cx="740156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103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974725"/>
          </a:xfrm>
          <a:noFill/>
        </p:spPr>
        <p:txBody>
          <a:bodyPr lIns="92075" tIns="46038" rIns="92075" bIns="46038"/>
          <a:lstStyle/>
          <a:p>
            <a:r>
              <a:rPr lang="en-US" altLang="zh-CN" sz="3600" b="1" dirty="0">
                <a:solidFill>
                  <a:srgbClr val="0000CC"/>
                </a:solidFill>
              </a:rPr>
              <a:t>DFS</a:t>
            </a:r>
            <a:r>
              <a:rPr lang="zh-CN" altLang="en-US" sz="3600" b="1" dirty="0">
                <a:solidFill>
                  <a:srgbClr val="0000CC"/>
                </a:solidFill>
              </a:rPr>
              <a:t>算法举例</a:t>
            </a:r>
            <a:r>
              <a:rPr lang="en-US" altLang="zh-CN" sz="3600" b="1" dirty="0" smtClean="0">
                <a:solidFill>
                  <a:srgbClr val="0000CC"/>
                </a:solidFill>
              </a:rPr>
              <a:t>(2)</a:t>
            </a:r>
            <a:endParaRPr lang="en-US" sz="3600" b="1" dirty="0" smtClean="0">
              <a:solidFill>
                <a:srgbClr val="0000CC"/>
              </a:solidFill>
            </a:endParaRP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227" r="51300" b="51211"/>
          <a:stretch/>
        </p:blipFill>
        <p:spPr bwMode="auto">
          <a:xfrm>
            <a:off x="990600" y="1371600"/>
            <a:ext cx="7162800" cy="2555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300" t="24227" b="51211"/>
          <a:stretch/>
        </p:blipFill>
        <p:spPr bwMode="auto">
          <a:xfrm>
            <a:off x="762001" y="3886200"/>
            <a:ext cx="7246780" cy="2585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0817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974725"/>
          </a:xfrm>
          <a:noFill/>
        </p:spPr>
        <p:txBody>
          <a:bodyPr lIns="92075" tIns="46038" rIns="92075" bIns="46038"/>
          <a:lstStyle/>
          <a:p>
            <a:r>
              <a:rPr lang="en-US" altLang="zh-CN" sz="3600" b="1" dirty="0">
                <a:solidFill>
                  <a:srgbClr val="0000CC"/>
                </a:solidFill>
              </a:rPr>
              <a:t>DFS</a:t>
            </a:r>
            <a:r>
              <a:rPr lang="zh-CN" altLang="en-US" sz="3600" b="1" dirty="0">
                <a:solidFill>
                  <a:srgbClr val="0000CC"/>
                </a:solidFill>
              </a:rPr>
              <a:t>算法举例</a:t>
            </a:r>
            <a:r>
              <a:rPr lang="en-US" altLang="zh-CN" sz="3600" b="1" dirty="0" smtClean="0">
                <a:solidFill>
                  <a:srgbClr val="0000CC"/>
                </a:solidFill>
              </a:rPr>
              <a:t>(3)</a:t>
            </a:r>
            <a:endParaRPr lang="en-US" sz="3600" b="1" dirty="0" smtClean="0">
              <a:solidFill>
                <a:srgbClr val="0000CC"/>
              </a:solidFill>
            </a:endParaRP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51064" b="25000"/>
          <a:stretch/>
        </p:blipFill>
        <p:spPr bwMode="auto">
          <a:xfrm>
            <a:off x="914400" y="1367228"/>
            <a:ext cx="7391400" cy="2671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46" t="50000" b="25000"/>
          <a:stretch/>
        </p:blipFill>
        <p:spPr bwMode="auto">
          <a:xfrm>
            <a:off x="685800" y="3964466"/>
            <a:ext cx="7391400" cy="266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866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28600"/>
            <a:ext cx="7772400" cy="974725"/>
          </a:xfrm>
          <a:noFill/>
        </p:spPr>
        <p:txBody>
          <a:bodyPr lIns="92075" tIns="46038" rIns="92075" bIns="46038"/>
          <a:lstStyle/>
          <a:p>
            <a:r>
              <a:rPr lang="en-US" altLang="zh-CN" sz="3600" b="1" dirty="0">
                <a:solidFill>
                  <a:srgbClr val="0000CC"/>
                </a:solidFill>
              </a:rPr>
              <a:t>DFS</a:t>
            </a:r>
            <a:r>
              <a:rPr lang="zh-CN" altLang="en-US" sz="3600" b="1" dirty="0">
                <a:solidFill>
                  <a:srgbClr val="0000CC"/>
                </a:solidFill>
              </a:rPr>
              <a:t>算法举例</a:t>
            </a:r>
            <a:r>
              <a:rPr lang="en-US" altLang="zh-CN" sz="3600" b="1" dirty="0" smtClean="0">
                <a:solidFill>
                  <a:srgbClr val="0000CC"/>
                </a:solidFill>
              </a:rPr>
              <a:t>(4)</a:t>
            </a:r>
            <a:endParaRPr lang="en-US" sz="3600" b="1" dirty="0" smtClean="0">
              <a:solidFill>
                <a:srgbClr val="0000CC"/>
              </a:solidFill>
            </a:endParaRPr>
          </a:p>
        </p:txBody>
      </p:sp>
      <p:pic>
        <p:nvPicPr>
          <p:cNvPr id="2150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6691" r="51419"/>
          <a:stretch/>
        </p:blipFill>
        <p:spPr bwMode="auto">
          <a:xfrm>
            <a:off x="956733" y="1447800"/>
            <a:ext cx="7501467" cy="254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655" t="76691"/>
          <a:stretch/>
        </p:blipFill>
        <p:spPr bwMode="auto">
          <a:xfrm>
            <a:off x="838200" y="3994013"/>
            <a:ext cx="7543800" cy="2573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296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1169" y="1143000"/>
            <a:ext cx="8225631" cy="1905000"/>
          </a:xfrm>
        </p:spPr>
        <p:txBody>
          <a:bodyPr/>
          <a:lstStyle/>
          <a:p>
            <a:pPr marL="320040" indent="-320040" algn="l">
              <a:spcBef>
                <a:spcPts val="300"/>
              </a:spcBef>
              <a:buFont typeface="Wingdings" pitchFamily="2" charset="2"/>
              <a:buChar char="§"/>
            </a:pPr>
            <a:r>
              <a:rPr lang="zh-CN" altLang="en-US" sz="2400" b="1" dirty="0" smtClean="0">
                <a:solidFill>
                  <a:schemeClr val="tx1"/>
                </a:solidFill>
              </a:rPr>
              <a:t>一个</a:t>
            </a:r>
            <a:r>
              <a:rPr lang="zh-CN" altLang="en-US" sz="2400" b="1" i="1" dirty="0" smtClean="0">
                <a:solidFill>
                  <a:srgbClr val="FF0000"/>
                </a:solidFill>
              </a:rPr>
              <a:t>有向图</a:t>
            </a:r>
            <a:r>
              <a:rPr lang="en-US" sz="2400" b="1" i="1" dirty="0" smtClean="0">
                <a:solidFill>
                  <a:schemeClr val="tx1"/>
                </a:solidFill>
              </a:rPr>
              <a:t>G</a:t>
            </a:r>
            <a:r>
              <a:rPr lang="en-US" sz="2400" b="1" dirty="0">
                <a:solidFill>
                  <a:schemeClr val="tx1"/>
                </a:solidFill>
              </a:rPr>
              <a:t>=</a:t>
            </a:r>
            <a:r>
              <a:rPr lang="en-US" sz="2400" b="1" dirty="0" smtClean="0">
                <a:solidFill>
                  <a:schemeClr val="tx1"/>
                </a:solidFill>
              </a:rPr>
              <a:t> (</a:t>
            </a:r>
            <a:r>
              <a:rPr lang="en-US" sz="2400" b="1" i="1" dirty="0" smtClean="0">
                <a:solidFill>
                  <a:schemeClr val="tx1"/>
                </a:solidFill>
              </a:rPr>
              <a:t>V</a:t>
            </a:r>
            <a:r>
              <a:rPr lang="en-US" sz="2400" b="1" dirty="0" smtClean="0">
                <a:solidFill>
                  <a:schemeClr val="tx1"/>
                </a:solidFill>
              </a:rPr>
              <a:t>, </a:t>
            </a:r>
            <a:r>
              <a:rPr lang="en-US" sz="2400" b="1" i="1" dirty="0" smtClean="0">
                <a:solidFill>
                  <a:schemeClr val="tx1"/>
                </a:solidFill>
              </a:rPr>
              <a:t>E</a:t>
            </a:r>
            <a:r>
              <a:rPr lang="en-US" sz="2400" b="1" dirty="0" smtClean="0">
                <a:solidFill>
                  <a:schemeClr val="tx1"/>
                </a:solidFill>
              </a:rPr>
              <a:t>),  </a:t>
            </a:r>
            <a:r>
              <a:rPr lang="zh-CN" altLang="en-US" sz="2400" b="1" dirty="0" smtClean="0">
                <a:solidFill>
                  <a:schemeClr val="tx1"/>
                </a:solidFill>
              </a:rPr>
              <a:t>其中</a:t>
            </a:r>
            <a:r>
              <a:rPr lang="en-US" sz="2400" b="1" i="1" dirty="0" smtClean="0">
                <a:solidFill>
                  <a:schemeClr val="tx1"/>
                </a:solidFill>
              </a:rPr>
              <a:t>V</a:t>
            </a:r>
            <a:r>
              <a:rPr lang="en-US" sz="2400" b="1" dirty="0" smtClean="0">
                <a:solidFill>
                  <a:schemeClr val="tx1"/>
                </a:solidFill>
              </a:rPr>
              <a:t> </a:t>
            </a:r>
            <a:r>
              <a:rPr lang="zh-CN" altLang="en-US" sz="2400" b="1" dirty="0" smtClean="0">
                <a:solidFill>
                  <a:schemeClr val="tx1"/>
                </a:solidFill>
              </a:rPr>
              <a:t>为节点的集合，</a:t>
            </a:r>
            <a:r>
              <a:rPr lang="en-US" altLang="zh-CN" sz="2400" b="1" i="1" dirty="0" smtClean="0">
                <a:solidFill>
                  <a:schemeClr val="tx1"/>
                </a:solidFill>
              </a:rPr>
              <a:t>E</a:t>
            </a:r>
            <a:r>
              <a:rPr lang="zh-CN" altLang="en-US" sz="2400" b="1" dirty="0" smtClean="0">
                <a:solidFill>
                  <a:schemeClr val="tx1"/>
                </a:solidFill>
              </a:rPr>
              <a:t>为</a:t>
            </a:r>
            <a:r>
              <a:rPr lang="en-US" sz="2400" b="1" i="1" dirty="0" smtClean="0">
                <a:solidFill>
                  <a:schemeClr val="tx1"/>
                </a:solidFill>
              </a:rPr>
              <a:t>V</a:t>
            </a:r>
            <a:r>
              <a:rPr lang="zh-CN" altLang="en-US" sz="2400" b="1" dirty="0" smtClean="0">
                <a:solidFill>
                  <a:schemeClr val="tx1"/>
                </a:solidFill>
              </a:rPr>
              <a:t>中节点之间的边的集合。</a:t>
            </a:r>
            <a:r>
              <a:rPr lang="en-US" sz="2400" b="1" i="1" dirty="0" smtClean="0">
                <a:solidFill>
                  <a:schemeClr val="tx1"/>
                </a:solidFill>
              </a:rPr>
              <a:t>E</a:t>
            </a:r>
            <a:r>
              <a:rPr lang="zh-CN" altLang="en-US" sz="2400" b="1" dirty="0" smtClean="0">
                <a:solidFill>
                  <a:schemeClr val="tx1"/>
                </a:solidFill>
              </a:rPr>
              <a:t>中每条</a:t>
            </a:r>
            <a:r>
              <a:rPr lang="en-US" sz="2400" b="1" dirty="0" smtClean="0">
                <a:solidFill>
                  <a:schemeClr val="tx1"/>
                </a:solidFill>
              </a:rPr>
              <a:t> </a:t>
            </a:r>
            <a:r>
              <a:rPr lang="zh-CN" altLang="en-US" sz="2400" b="1" dirty="0" smtClean="0">
                <a:solidFill>
                  <a:schemeClr val="tx1"/>
                </a:solidFill>
              </a:rPr>
              <a:t>边为</a:t>
            </a:r>
            <a:r>
              <a:rPr lang="en-US" altLang="zh-CN" sz="2400" b="1" i="1" dirty="0" smtClean="0">
                <a:solidFill>
                  <a:schemeClr val="tx1"/>
                </a:solidFill>
              </a:rPr>
              <a:t>V</a:t>
            </a:r>
            <a:r>
              <a:rPr lang="zh-CN" altLang="en-US" sz="2400" b="1" dirty="0" smtClean="0">
                <a:solidFill>
                  <a:schemeClr val="tx1"/>
                </a:solidFill>
              </a:rPr>
              <a:t>上一个二值关系</a:t>
            </a:r>
            <a:r>
              <a:rPr lang="en-US" sz="2400" b="1" dirty="0" smtClean="0">
                <a:solidFill>
                  <a:schemeClr val="tx1"/>
                </a:solidFill>
              </a:rPr>
              <a:t>: </a:t>
            </a:r>
            <a:r>
              <a:rPr lang="zh-CN" altLang="en-US" sz="2400" b="1" dirty="0" smtClean="0">
                <a:solidFill>
                  <a:schemeClr val="tx1"/>
                </a:solidFill>
              </a:rPr>
              <a:t>一条从</a:t>
            </a:r>
            <a:r>
              <a:rPr lang="en-US" altLang="zh-CN" sz="2400" b="1" i="1" dirty="0" smtClean="0">
                <a:solidFill>
                  <a:schemeClr val="tx1"/>
                </a:solidFill>
              </a:rPr>
              <a:t>a</a:t>
            </a:r>
            <a:r>
              <a:rPr lang="zh-CN" altLang="en-US" sz="2400" b="1" dirty="0" smtClean="0">
                <a:solidFill>
                  <a:schemeClr val="tx1"/>
                </a:solidFill>
              </a:rPr>
              <a:t>出发连向</a:t>
            </a:r>
            <a:r>
              <a:rPr lang="en-US" altLang="zh-CN" sz="2400" b="1" i="1" dirty="0" smtClean="0">
                <a:solidFill>
                  <a:schemeClr val="tx1"/>
                </a:solidFill>
              </a:rPr>
              <a:t>b</a:t>
            </a:r>
            <a:r>
              <a:rPr lang="zh-CN" altLang="en-US" sz="2400" b="1" dirty="0" smtClean="0">
                <a:solidFill>
                  <a:schemeClr val="tx1"/>
                </a:solidFill>
              </a:rPr>
              <a:t>边</a:t>
            </a:r>
            <a:r>
              <a:rPr lang="en-US" altLang="zh-CN" sz="2400" b="1" i="1" dirty="0" smtClean="0">
                <a:solidFill>
                  <a:schemeClr val="tx1"/>
                </a:solidFill>
              </a:rPr>
              <a:t>e</a:t>
            </a:r>
            <a:r>
              <a:rPr lang="zh-CN" altLang="en-US" sz="2400" b="1" dirty="0" smtClean="0">
                <a:solidFill>
                  <a:schemeClr val="tx1"/>
                </a:solidFill>
              </a:rPr>
              <a:t>可以表示为一个有序的节点对</a:t>
            </a:r>
            <a:r>
              <a:rPr lang="en-US" sz="2400" b="1" dirty="0" smtClean="0">
                <a:solidFill>
                  <a:schemeClr val="tx1"/>
                </a:solidFill>
              </a:rPr>
              <a:t> </a:t>
            </a:r>
            <a:r>
              <a:rPr lang="en-US" sz="2400" b="1" i="1" dirty="0" smtClean="0">
                <a:solidFill>
                  <a:schemeClr val="tx1"/>
                </a:solidFill>
              </a:rPr>
              <a:t>e</a:t>
            </a:r>
            <a:r>
              <a:rPr lang="en-US" sz="2400" b="1" dirty="0" smtClean="0">
                <a:solidFill>
                  <a:schemeClr val="tx1"/>
                </a:solidFill>
              </a:rPr>
              <a:t> = (</a:t>
            </a:r>
            <a:r>
              <a:rPr lang="en-US" sz="2400" b="1" i="1" dirty="0" smtClean="0">
                <a:solidFill>
                  <a:schemeClr val="tx1"/>
                </a:solidFill>
              </a:rPr>
              <a:t>a</a:t>
            </a:r>
            <a:r>
              <a:rPr lang="en-US" sz="2400" b="1" dirty="0" smtClean="0">
                <a:solidFill>
                  <a:schemeClr val="tx1"/>
                </a:solidFill>
              </a:rPr>
              <a:t>, </a:t>
            </a:r>
            <a:r>
              <a:rPr lang="en-US" sz="2400" b="1" i="1" dirty="0" smtClean="0">
                <a:solidFill>
                  <a:schemeClr val="tx1"/>
                </a:solidFill>
              </a:rPr>
              <a:t>b</a:t>
            </a:r>
            <a:r>
              <a:rPr lang="en-US" sz="2400" b="1" dirty="0" smtClean="0">
                <a:solidFill>
                  <a:schemeClr val="tx1"/>
                </a:solidFill>
              </a:rPr>
              <a:t>)</a:t>
            </a:r>
            <a:r>
              <a:rPr lang="zh-CN" altLang="en-US" sz="2400" b="1" dirty="0" smtClean="0">
                <a:solidFill>
                  <a:schemeClr val="tx1"/>
                </a:solidFill>
              </a:rPr>
              <a:t>。</a:t>
            </a:r>
            <a:endParaRPr lang="en-US" sz="2400" b="1" dirty="0" smtClean="0">
              <a:solidFill>
                <a:schemeClr val="tx1"/>
              </a:solidFill>
            </a:endParaRPr>
          </a:p>
        </p:txBody>
      </p:sp>
      <p:grpSp>
        <p:nvGrpSpPr>
          <p:cNvPr id="2" name="Group 1"/>
          <p:cNvGrpSpPr/>
          <p:nvPr/>
        </p:nvGrpSpPr>
        <p:grpSpPr>
          <a:xfrm>
            <a:off x="914400" y="3200400"/>
            <a:ext cx="7162800" cy="3149263"/>
            <a:chOff x="762000" y="3124200"/>
            <a:chExt cx="7162800" cy="3149263"/>
          </a:xfrm>
        </p:grpSpPr>
        <p:sp>
          <p:nvSpPr>
            <p:cNvPr id="7171" name="Oval 3"/>
            <p:cNvSpPr>
              <a:spLocks noChangeArrowheads="1"/>
            </p:cNvSpPr>
            <p:nvPr/>
          </p:nvSpPr>
          <p:spPr bwMode="auto">
            <a:xfrm>
              <a:off x="762000" y="38211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2" name="Oval 4"/>
            <p:cNvSpPr>
              <a:spLocks noChangeArrowheads="1"/>
            </p:cNvSpPr>
            <p:nvPr/>
          </p:nvSpPr>
          <p:spPr bwMode="auto">
            <a:xfrm>
              <a:off x="762000" y="48879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3" name="Oval 5"/>
            <p:cNvSpPr>
              <a:spLocks noChangeArrowheads="1"/>
            </p:cNvSpPr>
            <p:nvPr/>
          </p:nvSpPr>
          <p:spPr bwMode="auto">
            <a:xfrm>
              <a:off x="2057400" y="38211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4" name="Oval 6"/>
            <p:cNvSpPr>
              <a:spLocks noChangeArrowheads="1"/>
            </p:cNvSpPr>
            <p:nvPr/>
          </p:nvSpPr>
          <p:spPr bwMode="auto">
            <a:xfrm>
              <a:off x="2057400" y="48879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5" name="Oval 7"/>
            <p:cNvSpPr>
              <a:spLocks noChangeArrowheads="1"/>
            </p:cNvSpPr>
            <p:nvPr/>
          </p:nvSpPr>
          <p:spPr bwMode="auto">
            <a:xfrm>
              <a:off x="3048000" y="38211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6" name="Oval 8"/>
            <p:cNvSpPr>
              <a:spLocks noChangeArrowheads="1"/>
            </p:cNvSpPr>
            <p:nvPr/>
          </p:nvSpPr>
          <p:spPr bwMode="auto">
            <a:xfrm>
              <a:off x="3048000" y="48879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77" name="Line 9"/>
            <p:cNvSpPr>
              <a:spLocks noChangeShapeType="1"/>
            </p:cNvSpPr>
            <p:nvPr/>
          </p:nvSpPr>
          <p:spPr bwMode="auto">
            <a:xfrm flipV="1">
              <a:off x="990600" y="4278313"/>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10"/>
            <p:cNvSpPr>
              <a:spLocks noChangeShapeType="1"/>
            </p:cNvSpPr>
            <p:nvPr/>
          </p:nvSpPr>
          <p:spPr bwMode="auto">
            <a:xfrm>
              <a:off x="1219200" y="4049713"/>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11"/>
            <p:cNvSpPr>
              <a:spLocks noChangeShapeType="1"/>
            </p:cNvSpPr>
            <p:nvPr/>
          </p:nvSpPr>
          <p:spPr bwMode="auto">
            <a:xfrm flipH="1">
              <a:off x="1219200" y="4202113"/>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0" name="Freeform 12"/>
            <p:cNvSpPr>
              <a:spLocks/>
            </p:cNvSpPr>
            <p:nvPr/>
          </p:nvSpPr>
          <p:spPr bwMode="auto">
            <a:xfrm>
              <a:off x="2044700" y="3490913"/>
              <a:ext cx="546100" cy="406400"/>
            </a:xfrm>
            <a:custGeom>
              <a:avLst/>
              <a:gdLst>
                <a:gd name="T0" fmla="*/ 2147483647 w 344"/>
                <a:gd name="T1" fmla="*/ 2147483647 h 256"/>
                <a:gd name="T2" fmla="*/ 2147483647 w 344"/>
                <a:gd name="T3" fmla="*/ 2147483647 h 256"/>
                <a:gd name="T4" fmla="*/ 2147483647 w 344"/>
                <a:gd name="T5" fmla="*/ 2147483647 h 256"/>
                <a:gd name="T6" fmla="*/ 2147483647 w 344"/>
                <a:gd name="T7" fmla="*/ 2147483647 h 256"/>
                <a:gd name="T8" fmla="*/ 2147483647 w 344"/>
                <a:gd name="T9" fmla="*/ 2147483647 h 256"/>
                <a:gd name="T10" fmla="*/ 2147483647 w 344"/>
                <a:gd name="T11" fmla="*/ 2147483647 h 256"/>
                <a:gd name="T12" fmla="*/ 2147483647 w 344"/>
                <a:gd name="T13" fmla="*/ 2147483647 h 256"/>
                <a:gd name="T14" fmla="*/ 2147483647 w 344"/>
                <a:gd name="T15" fmla="*/ 2147483647 h 256"/>
                <a:gd name="T16" fmla="*/ 0 60000 65536"/>
                <a:gd name="T17" fmla="*/ 0 60000 65536"/>
                <a:gd name="T18" fmla="*/ 0 60000 65536"/>
                <a:gd name="T19" fmla="*/ 0 60000 65536"/>
                <a:gd name="T20" fmla="*/ 0 60000 65536"/>
                <a:gd name="T21" fmla="*/ 0 60000 65536"/>
                <a:gd name="T22" fmla="*/ 0 60000 65536"/>
                <a:gd name="T23" fmla="*/ 0 60000 65536"/>
                <a:gd name="T24" fmla="*/ 0 w 344"/>
                <a:gd name="T25" fmla="*/ 0 h 256"/>
                <a:gd name="T26" fmla="*/ 344 w 344"/>
                <a:gd name="T27" fmla="*/ 256 h 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1" name="Freeform 13"/>
            <p:cNvSpPr>
              <a:spLocks/>
            </p:cNvSpPr>
            <p:nvPr/>
          </p:nvSpPr>
          <p:spPr bwMode="auto">
            <a:xfrm>
              <a:off x="1219200" y="4875213"/>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2" name="Freeform 14"/>
            <p:cNvSpPr>
              <a:spLocks/>
            </p:cNvSpPr>
            <p:nvPr/>
          </p:nvSpPr>
          <p:spPr bwMode="auto">
            <a:xfrm>
              <a:off x="1219200" y="5268913"/>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3" name="Line 15"/>
            <p:cNvSpPr>
              <a:spLocks noChangeShapeType="1"/>
            </p:cNvSpPr>
            <p:nvPr/>
          </p:nvSpPr>
          <p:spPr bwMode="auto">
            <a:xfrm flipV="1">
              <a:off x="3276600" y="4278313"/>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4" name="Text Box 16"/>
            <p:cNvSpPr txBox="1">
              <a:spLocks noChangeArrowheads="1"/>
            </p:cNvSpPr>
            <p:nvPr/>
          </p:nvSpPr>
          <p:spPr bwMode="auto">
            <a:xfrm>
              <a:off x="846138" y="38862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dirty="0">
                  <a:solidFill>
                    <a:schemeClr val="tx1"/>
                  </a:solidFill>
                </a:rPr>
                <a:t>1</a:t>
              </a:r>
            </a:p>
          </p:txBody>
        </p:sp>
        <p:sp>
          <p:nvSpPr>
            <p:cNvPr id="7185" name="Text Box 17"/>
            <p:cNvSpPr txBox="1">
              <a:spLocks noChangeArrowheads="1"/>
            </p:cNvSpPr>
            <p:nvPr/>
          </p:nvSpPr>
          <p:spPr bwMode="auto">
            <a:xfrm>
              <a:off x="2152650" y="3897313"/>
              <a:ext cx="298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2</a:t>
              </a:r>
            </a:p>
          </p:txBody>
        </p:sp>
        <p:sp>
          <p:nvSpPr>
            <p:cNvPr id="7186" name="Text Box 18"/>
            <p:cNvSpPr txBox="1">
              <a:spLocks noChangeArrowheads="1"/>
            </p:cNvSpPr>
            <p:nvPr/>
          </p:nvSpPr>
          <p:spPr bwMode="auto">
            <a:xfrm>
              <a:off x="3124200" y="38655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p>
          </p:txBody>
        </p:sp>
        <p:sp>
          <p:nvSpPr>
            <p:cNvPr id="7187" name="Text Box 19"/>
            <p:cNvSpPr txBox="1">
              <a:spLocks noChangeArrowheads="1"/>
            </p:cNvSpPr>
            <p:nvPr/>
          </p:nvSpPr>
          <p:spPr bwMode="auto">
            <a:xfrm>
              <a:off x="846138" y="49212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dirty="0">
                  <a:solidFill>
                    <a:schemeClr val="tx1"/>
                  </a:solidFill>
                </a:rPr>
                <a:t>4</a:t>
              </a:r>
            </a:p>
          </p:txBody>
        </p:sp>
        <p:sp>
          <p:nvSpPr>
            <p:cNvPr id="7188" name="Text Box 20"/>
            <p:cNvSpPr txBox="1">
              <a:spLocks noChangeArrowheads="1"/>
            </p:cNvSpPr>
            <p:nvPr/>
          </p:nvSpPr>
          <p:spPr bwMode="auto">
            <a:xfrm>
              <a:off x="2133600" y="49641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p>
          </p:txBody>
        </p:sp>
        <p:sp>
          <p:nvSpPr>
            <p:cNvPr id="7189" name="Text Box 21"/>
            <p:cNvSpPr txBox="1">
              <a:spLocks noChangeArrowheads="1"/>
            </p:cNvSpPr>
            <p:nvPr/>
          </p:nvSpPr>
          <p:spPr bwMode="auto">
            <a:xfrm>
              <a:off x="3124200" y="49641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p>
          </p:txBody>
        </p:sp>
        <p:sp>
          <p:nvSpPr>
            <p:cNvPr id="7190" name="Text Box 22"/>
            <p:cNvSpPr txBox="1">
              <a:spLocks noChangeArrowheads="1"/>
            </p:cNvSpPr>
            <p:nvPr/>
          </p:nvSpPr>
          <p:spPr bwMode="auto">
            <a:xfrm>
              <a:off x="4611358" y="4419600"/>
              <a:ext cx="26276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i="1" dirty="0">
                  <a:solidFill>
                    <a:schemeClr val="tx1"/>
                  </a:solidFill>
                  <a:latin typeface="+mj-lt"/>
                </a:rPr>
                <a:t>V</a:t>
              </a:r>
              <a:r>
                <a:rPr lang="en-US" sz="2000" dirty="0">
                  <a:solidFill>
                    <a:schemeClr val="tx1"/>
                  </a:solidFill>
                  <a:latin typeface="+mj-lt"/>
                </a:rPr>
                <a:t> = { 1, 2, 3, 4, 5, 6, 7 }</a:t>
              </a:r>
              <a:br>
                <a:rPr lang="en-US" sz="2000" dirty="0">
                  <a:solidFill>
                    <a:schemeClr val="tx1"/>
                  </a:solidFill>
                  <a:latin typeface="+mj-lt"/>
                </a:rPr>
              </a:br>
              <a:r>
                <a:rPr lang="en-US" sz="2000" dirty="0" smtClean="0">
                  <a:solidFill>
                    <a:schemeClr val="tx1"/>
                  </a:solidFill>
                  <a:latin typeface="+mj-lt"/>
                </a:rPr>
                <a:t>|</a:t>
              </a:r>
              <a:r>
                <a:rPr lang="en-US" sz="2000" i="1" dirty="0" smtClean="0">
                  <a:solidFill>
                    <a:schemeClr val="tx1"/>
                  </a:solidFill>
                  <a:latin typeface="+mj-lt"/>
                </a:rPr>
                <a:t>V</a:t>
              </a:r>
              <a:r>
                <a:rPr lang="en-US" sz="2000" dirty="0" smtClean="0">
                  <a:solidFill>
                    <a:schemeClr val="tx1"/>
                  </a:solidFill>
                  <a:latin typeface="+mj-lt"/>
                </a:rPr>
                <a:t> </a:t>
              </a:r>
              <a:r>
                <a:rPr lang="en-US" sz="2000" dirty="0">
                  <a:solidFill>
                    <a:schemeClr val="tx1"/>
                  </a:solidFill>
                  <a:latin typeface="+mj-lt"/>
                </a:rPr>
                <a:t>| = 7</a:t>
              </a:r>
              <a:endParaRPr lang="en-US" sz="2000" i="1" dirty="0">
                <a:solidFill>
                  <a:schemeClr val="tx1"/>
                </a:solidFill>
                <a:latin typeface="+mj-lt"/>
              </a:endParaRPr>
            </a:p>
          </p:txBody>
        </p:sp>
        <p:sp>
          <p:nvSpPr>
            <p:cNvPr id="7191" name="Text Box 23"/>
            <p:cNvSpPr txBox="1">
              <a:spLocks noChangeArrowheads="1"/>
            </p:cNvSpPr>
            <p:nvPr/>
          </p:nvSpPr>
          <p:spPr bwMode="auto">
            <a:xfrm>
              <a:off x="4654353" y="5257800"/>
              <a:ext cx="327044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i="1" dirty="0">
                  <a:solidFill>
                    <a:schemeClr val="tx1"/>
                  </a:solidFill>
                  <a:latin typeface="+mj-lt"/>
                </a:rPr>
                <a:t>E</a:t>
              </a:r>
              <a:r>
                <a:rPr lang="en-US" sz="2000" dirty="0">
                  <a:solidFill>
                    <a:schemeClr val="tx1"/>
                  </a:solidFill>
                  <a:latin typeface="+mj-lt"/>
                </a:rPr>
                <a:t> = { (1,2), (2,2), (2,4), (4,5), </a:t>
              </a:r>
              <a:endParaRPr lang="en-US" sz="2000" dirty="0" smtClean="0">
                <a:solidFill>
                  <a:schemeClr val="tx1"/>
                </a:solidFill>
                <a:latin typeface="+mj-lt"/>
              </a:endParaRPr>
            </a:p>
            <a:p>
              <a:r>
                <a:rPr lang="en-US" sz="2000" dirty="0">
                  <a:solidFill>
                    <a:schemeClr val="tx1"/>
                  </a:solidFill>
                  <a:latin typeface="+mj-lt"/>
                </a:rPr>
                <a:t> </a:t>
              </a:r>
              <a:r>
                <a:rPr lang="en-US" sz="2000" dirty="0" smtClean="0">
                  <a:solidFill>
                    <a:schemeClr val="tx1"/>
                  </a:solidFill>
                  <a:latin typeface="+mj-lt"/>
                </a:rPr>
                <a:t>         (</a:t>
              </a:r>
              <a:r>
                <a:rPr lang="en-US" sz="2000" dirty="0">
                  <a:solidFill>
                    <a:schemeClr val="tx1"/>
                  </a:solidFill>
                  <a:latin typeface="+mj-lt"/>
                </a:rPr>
                <a:t>4,1), (5,4),(6,3) }</a:t>
              </a:r>
              <a:br>
                <a:rPr lang="en-US" sz="2000" dirty="0">
                  <a:solidFill>
                    <a:schemeClr val="tx1"/>
                  </a:solidFill>
                  <a:latin typeface="+mj-lt"/>
                </a:rPr>
              </a:br>
              <a:r>
                <a:rPr lang="en-US" sz="2000" dirty="0">
                  <a:solidFill>
                    <a:schemeClr val="tx1"/>
                  </a:solidFill>
                  <a:latin typeface="+mj-lt"/>
                </a:rPr>
                <a:t>| </a:t>
              </a:r>
              <a:r>
                <a:rPr lang="en-US" sz="2000" i="1" dirty="0">
                  <a:solidFill>
                    <a:schemeClr val="tx1"/>
                  </a:solidFill>
                  <a:latin typeface="+mj-lt"/>
                </a:rPr>
                <a:t>E</a:t>
              </a:r>
              <a:r>
                <a:rPr lang="en-US" sz="2000" dirty="0">
                  <a:solidFill>
                    <a:schemeClr val="tx1"/>
                  </a:solidFill>
                  <a:latin typeface="+mj-lt"/>
                </a:rPr>
                <a:t> | = 7</a:t>
              </a:r>
              <a:endParaRPr lang="en-US" sz="2000" i="1" dirty="0">
                <a:solidFill>
                  <a:schemeClr val="tx1"/>
                </a:solidFill>
                <a:latin typeface="+mj-lt"/>
              </a:endParaRPr>
            </a:p>
          </p:txBody>
        </p:sp>
        <p:sp>
          <p:nvSpPr>
            <p:cNvPr id="7192" name="Line 24"/>
            <p:cNvSpPr>
              <a:spLocks noChangeShapeType="1"/>
            </p:cNvSpPr>
            <p:nvPr/>
          </p:nvSpPr>
          <p:spPr bwMode="auto">
            <a:xfrm flipH="1">
              <a:off x="2590800" y="3414713"/>
              <a:ext cx="1371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93" name="Text Box 25"/>
            <p:cNvSpPr txBox="1">
              <a:spLocks noChangeArrowheads="1"/>
            </p:cNvSpPr>
            <p:nvPr/>
          </p:nvSpPr>
          <p:spPr bwMode="auto">
            <a:xfrm>
              <a:off x="3886200" y="31242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smtClean="0">
                  <a:solidFill>
                    <a:schemeClr val="tx1"/>
                  </a:solidFill>
                  <a:latin typeface="+mj-lt"/>
                </a:rPr>
                <a:t>自环</a:t>
              </a:r>
              <a:endParaRPr lang="en-US" sz="2000" dirty="0">
                <a:solidFill>
                  <a:schemeClr val="tx1"/>
                </a:solidFill>
                <a:latin typeface="+mj-lt"/>
              </a:endParaRPr>
            </a:p>
          </p:txBody>
        </p:sp>
        <p:sp>
          <p:nvSpPr>
            <p:cNvPr id="7194" name="Oval 26"/>
            <p:cNvSpPr>
              <a:spLocks noChangeArrowheads="1"/>
            </p:cNvSpPr>
            <p:nvPr/>
          </p:nvSpPr>
          <p:spPr bwMode="auto">
            <a:xfrm>
              <a:off x="3886200" y="37957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7195" name="Text Box 27"/>
            <p:cNvSpPr txBox="1">
              <a:spLocks noChangeArrowheads="1"/>
            </p:cNvSpPr>
            <p:nvPr/>
          </p:nvSpPr>
          <p:spPr bwMode="auto">
            <a:xfrm>
              <a:off x="3962400" y="38719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7</a:t>
              </a:r>
            </a:p>
          </p:txBody>
        </p:sp>
        <p:sp>
          <p:nvSpPr>
            <p:cNvPr id="7196" name="Line 28"/>
            <p:cNvSpPr>
              <a:spLocks noChangeShapeType="1"/>
            </p:cNvSpPr>
            <p:nvPr/>
          </p:nvSpPr>
          <p:spPr bwMode="auto">
            <a:xfrm>
              <a:off x="4419600" y="4024313"/>
              <a:ext cx="12954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7" name="Text Box 29"/>
            <p:cNvSpPr txBox="1">
              <a:spLocks noChangeArrowheads="1"/>
            </p:cNvSpPr>
            <p:nvPr/>
          </p:nvSpPr>
          <p:spPr bwMode="auto">
            <a:xfrm>
              <a:off x="5775325" y="3806825"/>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smtClean="0">
                  <a:solidFill>
                    <a:schemeClr val="tx1"/>
                  </a:solidFill>
                  <a:latin typeface="+mj-lt"/>
                </a:rPr>
                <a:t>孤立节点</a:t>
              </a:r>
              <a:endParaRPr lang="en-US" sz="2000" dirty="0">
                <a:solidFill>
                  <a:schemeClr val="tx1"/>
                </a:solidFill>
                <a:latin typeface="+mj-lt"/>
              </a:endParaRPr>
            </a:p>
          </p:txBody>
        </p:sp>
      </p:grpSp>
      <p:sp>
        <p:nvSpPr>
          <p:cNvPr id="30" name="Rectangle 2"/>
          <p:cNvSpPr txBox="1">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sz="3600" b="1" dirty="0" smtClean="0">
                <a:solidFill>
                  <a:srgbClr val="0000CC"/>
                </a:solidFill>
              </a:rPr>
              <a:t>有向图</a:t>
            </a:r>
            <a:endParaRPr lang="en-US" sz="3600" b="1" dirty="0">
              <a:solidFill>
                <a:srgbClr val="0000CC"/>
              </a:solidFill>
            </a:endParaRPr>
          </a:p>
        </p:txBody>
      </p:sp>
    </p:spTree>
    <p:extLst>
      <p:ext uri="{BB962C8B-B14F-4D97-AF65-F5344CB8AC3E}">
        <p14:creationId xmlns:p14="http://schemas.microsoft.com/office/powerpoint/2010/main" val="47046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228600"/>
            <a:ext cx="8001000" cy="990600"/>
          </a:xfrm>
          <a:noFill/>
        </p:spPr>
        <p:txBody>
          <a:bodyPr lIns="92075" tIns="46038" rIns="92075" bIns="46038"/>
          <a:lstStyle/>
          <a:p>
            <a:r>
              <a:rPr lang="en-US" sz="3600" b="1" dirty="0" smtClean="0">
                <a:solidFill>
                  <a:srgbClr val="0000CC"/>
                </a:solidFill>
              </a:rPr>
              <a:t>DFS</a:t>
            </a:r>
            <a:r>
              <a:rPr lang="zh-CN" altLang="en-US" sz="3600" b="1" dirty="0" smtClean="0">
                <a:solidFill>
                  <a:srgbClr val="0000CC"/>
                </a:solidFill>
              </a:rPr>
              <a:t>森林</a:t>
            </a:r>
            <a:r>
              <a:rPr lang="en-US" sz="3600" b="1" dirty="0" smtClean="0">
                <a:solidFill>
                  <a:srgbClr val="0000CC"/>
                </a:solidFill>
              </a:rPr>
              <a:t> </a:t>
            </a:r>
          </a:p>
        </p:txBody>
      </p:sp>
      <p:sp>
        <p:nvSpPr>
          <p:cNvPr id="51203" name="Rectangle 3"/>
          <p:cNvSpPr>
            <a:spLocks noGrp="1" noChangeArrowheads="1"/>
          </p:cNvSpPr>
          <p:nvPr>
            <p:ph type="body" idx="1"/>
          </p:nvPr>
        </p:nvSpPr>
        <p:spPr>
          <a:xfrm>
            <a:off x="533400" y="1428378"/>
            <a:ext cx="8077200" cy="5029200"/>
          </a:xfrm>
          <a:noFill/>
        </p:spPr>
        <p:txBody>
          <a:bodyPr lIns="92075" tIns="46038" rIns="92075" bIns="46038"/>
          <a:lstStyle/>
          <a:p>
            <a:r>
              <a:rPr lang="en-US" sz="2400" b="1" dirty="0" smtClean="0"/>
              <a:t>DFS</a:t>
            </a:r>
            <a:r>
              <a:rPr lang="zh-CN" altLang="en-US" sz="2400" b="1" dirty="0" smtClean="0"/>
              <a:t>算法会产生一个</a:t>
            </a:r>
            <a:r>
              <a:rPr lang="en-US" altLang="zh-CN" sz="2400" b="1" i="1" dirty="0" smtClean="0">
                <a:solidFill>
                  <a:srgbClr val="FF0000"/>
                </a:solidFill>
              </a:rPr>
              <a:t>DFS</a:t>
            </a:r>
            <a:r>
              <a:rPr lang="zh-CN" altLang="en-US" sz="2400" b="1" i="1" dirty="0" smtClean="0">
                <a:solidFill>
                  <a:srgbClr val="FF0000"/>
                </a:solidFill>
              </a:rPr>
              <a:t>森林</a:t>
            </a:r>
            <a:r>
              <a:rPr lang="zh-CN" altLang="en-US" sz="2400" b="1" dirty="0" smtClean="0"/>
              <a:t>，它包含了一系列的</a:t>
            </a:r>
            <a:r>
              <a:rPr lang="en-US" altLang="zh-CN" sz="2400" b="1" i="1" dirty="0" smtClean="0">
                <a:solidFill>
                  <a:srgbClr val="FF0000"/>
                </a:solidFill>
              </a:rPr>
              <a:t>DFS</a:t>
            </a:r>
            <a:r>
              <a:rPr lang="zh-CN" altLang="en-US" sz="2400" b="1" i="1" dirty="0" smtClean="0">
                <a:solidFill>
                  <a:srgbClr val="FF0000"/>
                </a:solidFill>
              </a:rPr>
              <a:t>树</a:t>
            </a:r>
            <a:endParaRPr lang="en-US" sz="2400" b="1" i="1" dirty="0" smtClean="0">
              <a:solidFill>
                <a:srgbClr val="FF0000"/>
              </a:solidFill>
            </a:endParaRPr>
          </a:p>
          <a:p>
            <a:endParaRPr lang="en-US" sz="2400" b="1" dirty="0"/>
          </a:p>
          <a:p>
            <a:endParaRPr lang="en-US" sz="2400" b="1" dirty="0" smtClean="0"/>
          </a:p>
          <a:p>
            <a:endParaRPr lang="en-US" sz="2400" b="1" dirty="0" smtClean="0"/>
          </a:p>
          <a:p>
            <a:endParaRPr lang="en-US" sz="2400" b="1" dirty="0"/>
          </a:p>
          <a:p>
            <a:endParaRPr lang="en-US" sz="2400" b="1" dirty="0" smtClean="0"/>
          </a:p>
          <a:p>
            <a:endParaRPr lang="en-US" sz="2400" b="1" dirty="0" smtClean="0"/>
          </a:p>
          <a:p>
            <a:r>
              <a:rPr lang="zh-CN" altLang="en-US" sz="2400" b="1" dirty="0" smtClean="0"/>
              <a:t>每颗</a:t>
            </a:r>
            <a:r>
              <a:rPr lang="en-US" altLang="zh-CN" sz="2400" b="1" dirty="0" smtClean="0"/>
              <a:t>DFS</a:t>
            </a:r>
            <a:r>
              <a:rPr lang="zh-CN" altLang="en-US" sz="2400" b="1" dirty="0" smtClean="0"/>
              <a:t>树都是由一系列的灰色节点指向白色节点的边组成</a:t>
            </a:r>
            <a:endParaRPr lang="en-US" sz="2400" b="1" dirty="0" smtClean="0"/>
          </a:p>
        </p:txBody>
      </p:sp>
      <p:sp>
        <p:nvSpPr>
          <p:cNvPr id="3" name="Right Arrow 2"/>
          <p:cNvSpPr/>
          <p:nvPr/>
        </p:nvSpPr>
        <p:spPr bwMode="auto">
          <a:xfrm>
            <a:off x="4267200" y="3367616"/>
            <a:ext cx="533400" cy="29879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685800" y="24384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8" name="Group 57"/>
          <p:cNvGrpSpPr/>
          <p:nvPr/>
        </p:nvGrpSpPr>
        <p:grpSpPr>
          <a:xfrm>
            <a:off x="4953000" y="2438400"/>
            <a:ext cx="3657600" cy="2209800"/>
            <a:chOff x="4953000" y="2438400"/>
            <a:chExt cx="3657600" cy="2209800"/>
          </a:xfrm>
        </p:grpSpPr>
        <p:pic>
          <p:nvPicPr>
            <p:cNvPr id="5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4953000" y="24384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angle 52"/>
            <p:cNvSpPr/>
            <p:nvPr/>
          </p:nvSpPr>
          <p:spPr bwMode="auto">
            <a:xfrm>
              <a:off x="5181600" y="3200400"/>
              <a:ext cx="12192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6781800" y="3200400"/>
              <a:ext cx="7620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56" name="Rectangle 55"/>
            <p:cNvSpPr/>
            <p:nvPr/>
          </p:nvSpPr>
          <p:spPr bwMode="auto">
            <a:xfrm>
              <a:off x="8077200" y="3733800"/>
              <a:ext cx="5334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57" name="Rectangle 56"/>
            <p:cNvSpPr/>
            <p:nvPr/>
          </p:nvSpPr>
          <p:spPr bwMode="auto">
            <a:xfrm>
              <a:off x="7924800" y="3276600"/>
              <a:ext cx="5334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72613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990600"/>
          </a:xfrm>
          <a:noFill/>
        </p:spPr>
        <p:txBody>
          <a:bodyPr lIns="92075" tIns="46038" rIns="92075" bIns="46038"/>
          <a:lstStyle/>
          <a:p>
            <a:r>
              <a:rPr lang="en-US" sz="3600" b="1" dirty="0" smtClean="0">
                <a:solidFill>
                  <a:srgbClr val="0000CC"/>
                </a:solidFill>
              </a:rPr>
              <a:t>DFS: </a:t>
            </a:r>
            <a:r>
              <a:rPr lang="zh-CN" altLang="en-US" sz="3600" b="1" dirty="0" smtClean="0">
                <a:solidFill>
                  <a:srgbClr val="0000CC"/>
                </a:solidFill>
              </a:rPr>
              <a:t>边的分类</a:t>
            </a:r>
            <a:r>
              <a:rPr lang="en-US" sz="3600" b="1" dirty="0" smtClean="0">
                <a:solidFill>
                  <a:srgbClr val="0000CC"/>
                </a:solidFill>
              </a:rPr>
              <a:t>(1)</a:t>
            </a:r>
          </a:p>
        </p:txBody>
      </p:sp>
      <p:sp>
        <p:nvSpPr>
          <p:cNvPr id="51203" name="Rectangle 3"/>
          <p:cNvSpPr>
            <a:spLocks noGrp="1" noChangeArrowheads="1"/>
          </p:cNvSpPr>
          <p:nvPr>
            <p:ph type="body" idx="1"/>
          </p:nvPr>
        </p:nvSpPr>
        <p:spPr>
          <a:xfrm>
            <a:off x="457200" y="1524000"/>
            <a:ext cx="8229600" cy="4953000"/>
          </a:xfrm>
          <a:noFill/>
        </p:spPr>
        <p:txBody>
          <a:bodyPr lIns="92075" tIns="46038" rIns="92075" bIns="46038"/>
          <a:lstStyle/>
          <a:p>
            <a:r>
              <a:rPr lang="zh-CN" altLang="en-US" sz="2400" b="1" i="1" dirty="0">
                <a:solidFill>
                  <a:srgbClr val="C00000"/>
                </a:solidFill>
              </a:rPr>
              <a:t>树边</a:t>
            </a:r>
            <a:r>
              <a:rPr lang="zh-CN" altLang="en-US" sz="2400" b="1" dirty="0"/>
              <a:t>：</a:t>
            </a:r>
            <a:r>
              <a:rPr lang="en-US" sz="2400" b="1" dirty="0" smtClean="0"/>
              <a:t> </a:t>
            </a:r>
            <a:r>
              <a:rPr lang="zh-CN" altLang="en-US" sz="2400" b="1" dirty="0" smtClean="0"/>
              <a:t>属于</a:t>
            </a:r>
            <a:r>
              <a:rPr lang="en-US" altLang="zh-CN" sz="2400" b="1" dirty="0" smtClean="0"/>
              <a:t>DFS</a:t>
            </a:r>
            <a:r>
              <a:rPr lang="zh-CN" altLang="en-US" sz="2400" b="1" dirty="0" smtClean="0"/>
              <a:t>森林的边</a:t>
            </a:r>
            <a:r>
              <a:rPr lang="en-US" sz="2400" b="1" dirty="0" smtClean="0"/>
              <a:t>.</a:t>
            </a:r>
          </a:p>
          <a:p>
            <a:r>
              <a:rPr lang="zh-CN" altLang="en-US" sz="2400" b="1" i="1" dirty="0" smtClean="0">
                <a:solidFill>
                  <a:srgbClr val="C00000"/>
                </a:solidFill>
              </a:rPr>
              <a:t>反向边</a:t>
            </a:r>
            <a:r>
              <a:rPr lang="en-US" sz="2400" b="1" dirty="0" smtClean="0"/>
              <a:t> </a:t>
            </a:r>
            <a:r>
              <a:rPr lang="zh-CN" altLang="en-US" sz="2400" b="1" dirty="0" smtClean="0"/>
              <a:t>：从一个节点连向它在</a:t>
            </a:r>
            <a:r>
              <a:rPr lang="en-US" altLang="zh-CN" sz="2400" b="1" dirty="0" smtClean="0"/>
              <a:t>DFS</a:t>
            </a:r>
            <a:r>
              <a:rPr lang="zh-CN" altLang="en-US" sz="2400" b="1" dirty="0" smtClean="0"/>
              <a:t>树中的祖先</a:t>
            </a:r>
            <a:r>
              <a:rPr lang="zh-CN" altLang="en-US" sz="2400" b="1" dirty="0"/>
              <a:t>节点的非树</a:t>
            </a:r>
            <a:r>
              <a:rPr lang="zh-CN" altLang="en-US" sz="2400" b="1" dirty="0" smtClean="0"/>
              <a:t>边</a:t>
            </a:r>
            <a:endParaRPr lang="en-US" altLang="zh-CN" sz="2400" b="1" dirty="0" smtClean="0"/>
          </a:p>
          <a:p>
            <a:pPr lvl="1"/>
            <a:r>
              <a:rPr lang="zh-CN" altLang="en-US" sz="1800" b="1" dirty="0"/>
              <a:t>上</a:t>
            </a:r>
            <a:r>
              <a:rPr lang="zh-CN" altLang="en-US" sz="1800" b="1" dirty="0" smtClean="0"/>
              <a:t>个例子中标记为</a:t>
            </a:r>
            <a:r>
              <a:rPr lang="en-US" sz="1800" b="1" dirty="0" smtClean="0"/>
              <a:t>B</a:t>
            </a:r>
            <a:r>
              <a:rPr lang="zh-CN" altLang="en-US" sz="1800" b="1" dirty="0" smtClean="0"/>
              <a:t>的边</a:t>
            </a:r>
            <a:endParaRPr lang="en-US" sz="1800" b="1" dirty="0" smtClean="0"/>
          </a:p>
          <a:p>
            <a:r>
              <a:rPr lang="zh-CN" altLang="en-US" sz="2400" b="1" i="1" dirty="0">
                <a:solidFill>
                  <a:srgbClr val="C00000"/>
                </a:solidFill>
              </a:rPr>
              <a:t>前向边</a:t>
            </a:r>
            <a:r>
              <a:rPr lang="zh-CN" altLang="en-US" sz="2400" b="1" dirty="0"/>
              <a:t>：</a:t>
            </a:r>
            <a:r>
              <a:rPr lang="zh-CN" altLang="en-US" sz="2400" b="1" dirty="0" smtClean="0"/>
              <a:t>从</a:t>
            </a:r>
            <a:r>
              <a:rPr lang="zh-CN" altLang="en-US" sz="2400" b="1" dirty="0"/>
              <a:t>一个节点连向它在</a:t>
            </a:r>
            <a:r>
              <a:rPr lang="en-US" altLang="zh-CN" sz="2400" b="1" dirty="0"/>
              <a:t>DFS</a:t>
            </a:r>
            <a:r>
              <a:rPr lang="zh-CN" altLang="en-US" sz="2400" b="1" dirty="0"/>
              <a:t>树中</a:t>
            </a:r>
            <a:r>
              <a:rPr lang="zh-CN" altLang="en-US" sz="2400" b="1" dirty="0" smtClean="0"/>
              <a:t>的后代节点</a:t>
            </a:r>
            <a:r>
              <a:rPr lang="zh-CN" altLang="en-US" sz="2400" b="1" dirty="0"/>
              <a:t>的非树</a:t>
            </a:r>
            <a:r>
              <a:rPr lang="zh-CN" altLang="en-US" sz="2400" b="1" dirty="0" smtClean="0"/>
              <a:t>边</a:t>
            </a:r>
            <a:endParaRPr lang="en-US" altLang="zh-CN" sz="2400" b="1" dirty="0" smtClean="0"/>
          </a:p>
          <a:p>
            <a:pPr lvl="1"/>
            <a:r>
              <a:rPr lang="zh-CN" altLang="en-US" sz="1800" b="1" dirty="0"/>
              <a:t>上个例子中标记为</a:t>
            </a:r>
            <a:r>
              <a:rPr lang="en-US" sz="1800" b="1" dirty="0" smtClean="0"/>
              <a:t>F </a:t>
            </a:r>
            <a:r>
              <a:rPr lang="zh-CN" altLang="en-US" sz="1800" b="1" dirty="0" smtClean="0"/>
              <a:t>的边</a:t>
            </a:r>
            <a:r>
              <a:rPr lang="en-US" sz="1800" b="1" dirty="0" smtClean="0"/>
              <a:t>.</a:t>
            </a:r>
          </a:p>
          <a:p>
            <a:r>
              <a:rPr lang="zh-CN" altLang="en-US" sz="2400" b="1" i="1" dirty="0" smtClean="0">
                <a:solidFill>
                  <a:srgbClr val="C00000"/>
                </a:solidFill>
              </a:rPr>
              <a:t>交叉</a:t>
            </a:r>
            <a:r>
              <a:rPr lang="zh-CN" altLang="en-US" sz="2400" b="1" i="1" dirty="0">
                <a:solidFill>
                  <a:srgbClr val="C00000"/>
                </a:solidFill>
              </a:rPr>
              <a:t>边</a:t>
            </a:r>
            <a:r>
              <a:rPr lang="en-US" sz="2400" b="1" i="1" dirty="0">
                <a:solidFill>
                  <a:srgbClr val="C00000"/>
                </a:solidFill>
              </a:rPr>
              <a:t>Cross edges </a:t>
            </a:r>
            <a:r>
              <a:rPr lang="en-US" sz="2400" b="1" dirty="0" smtClean="0"/>
              <a:t>– </a:t>
            </a:r>
            <a:r>
              <a:rPr lang="zh-CN" altLang="en-US" sz="2400" b="1" dirty="0" smtClean="0"/>
              <a:t>图中不属于树边、反向边、和前向边的那些边</a:t>
            </a:r>
            <a:endParaRPr lang="en-US" sz="2400" b="1" dirty="0" smtClean="0"/>
          </a:p>
          <a:p>
            <a:pPr lvl="1"/>
            <a:r>
              <a:rPr lang="zh-CN" altLang="en-US" sz="1800" b="1" dirty="0"/>
              <a:t>是个例子中标记为</a:t>
            </a:r>
            <a:r>
              <a:rPr lang="en-US" altLang="zh-CN" sz="1800" b="1" dirty="0"/>
              <a:t>C</a:t>
            </a:r>
            <a:r>
              <a:rPr lang="zh-CN" altLang="en-US" sz="1800" b="1" dirty="0"/>
              <a:t>的边</a:t>
            </a:r>
            <a:endParaRPr lang="en-US" sz="1800" b="1" dirty="0"/>
          </a:p>
        </p:txBody>
      </p:sp>
    </p:spTree>
    <p:extLst>
      <p:ext uri="{BB962C8B-B14F-4D97-AF65-F5344CB8AC3E}">
        <p14:creationId xmlns:p14="http://schemas.microsoft.com/office/powerpoint/2010/main" val="39166665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990600"/>
          </a:xfrm>
          <a:noFill/>
        </p:spPr>
        <p:txBody>
          <a:bodyPr lIns="92075" tIns="46038" rIns="92075" bIns="46038"/>
          <a:lstStyle/>
          <a:p>
            <a:r>
              <a:rPr lang="en-US" altLang="zh-CN" sz="3600" b="1" dirty="0">
                <a:solidFill>
                  <a:srgbClr val="0000CC"/>
                </a:solidFill>
              </a:rPr>
              <a:t>DFS: </a:t>
            </a:r>
            <a:r>
              <a:rPr lang="zh-CN" altLang="en-US" sz="3600" b="1" dirty="0">
                <a:solidFill>
                  <a:srgbClr val="0000CC"/>
                </a:solidFill>
              </a:rPr>
              <a:t>边的分类</a:t>
            </a:r>
            <a:r>
              <a:rPr lang="en-US" altLang="zh-CN" sz="3600" b="1" dirty="0" smtClean="0">
                <a:solidFill>
                  <a:srgbClr val="0000CC"/>
                </a:solidFill>
              </a:rPr>
              <a:t>(2)</a:t>
            </a:r>
            <a:endParaRPr lang="en-US" sz="3600" b="1" dirty="0" smtClean="0">
              <a:solidFill>
                <a:srgbClr val="0000CC"/>
              </a:solidFill>
            </a:endParaRPr>
          </a:p>
        </p:txBody>
      </p:sp>
      <p:sp>
        <p:nvSpPr>
          <p:cNvPr id="51203" name="Rectangle 3"/>
          <p:cNvSpPr>
            <a:spLocks noGrp="1" noChangeArrowheads="1"/>
          </p:cNvSpPr>
          <p:nvPr>
            <p:ph type="body" idx="1"/>
          </p:nvPr>
        </p:nvSpPr>
        <p:spPr>
          <a:xfrm>
            <a:off x="457200" y="1447800"/>
            <a:ext cx="8229600" cy="5029200"/>
          </a:xfrm>
          <a:noFill/>
        </p:spPr>
        <p:txBody>
          <a:bodyPr lIns="92075" tIns="46038" rIns="92075" bIns="46038"/>
          <a:lstStyle/>
          <a:p>
            <a:r>
              <a:rPr lang="zh-CN" altLang="en-US" sz="2400" b="1" dirty="0" smtClean="0"/>
              <a:t>当边</a:t>
            </a:r>
            <a:r>
              <a:rPr lang="en-US" altLang="zh-CN" sz="2400" b="1" dirty="0"/>
              <a:t>(</a:t>
            </a:r>
            <a:r>
              <a:rPr lang="en-US" altLang="zh-CN" sz="2400" b="1" i="1" dirty="0"/>
              <a:t>u</a:t>
            </a:r>
            <a:r>
              <a:rPr lang="en-US" altLang="zh-CN" sz="2400" b="1" dirty="0"/>
              <a:t>, </a:t>
            </a:r>
            <a:r>
              <a:rPr lang="en-US" altLang="zh-CN" sz="2400" b="1" i="1" dirty="0"/>
              <a:t>v</a:t>
            </a:r>
            <a:r>
              <a:rPr lang="en-US" altLang="zh-CN" sz="2400" b="1" dirty="0"/>
              <a:t>) </a:t>
            </a:r>
            <a:r>
              <a:rPr lang="zh-CN" altLang="en-US" sz="2400" b="1" dirty="0" smtClean="0"/>
              <a:t>第一次被</a:t>
            </a:r>
            <a:r>
              <a:rPr lang="en-US" altLang="zh-CN" sz="2400" b="1" dirty="0" smtClean="0"/>
              <a:t>DFS</a:t>
            </a:r>
            <a:r>
              <a:rPr lang="zh-CN" altLang="en-US" sz="2400" b="1" dirty="0" smtClean="0"/>
              <a:t>算法访问时，</a:t>
            </a:r>
            <a:r>
              <a:rPr lang="en-US" altLang="zh-CN" sz="2400" b="1" i="1" dirty="0" smtClean="0"/>
              <a:t>v</a:t>
            </a:r>
            <a:r>
              <a:rPr lang="zh-CN" altLang="en-US" sz="2400" b="1" dirty="0" smtClean="0"/>
              <a:t>节点的颜色可以确定边</a:t>
            </a:r>
            <a:r>
              <a:rPr lang="en-US" altLang="zh-CN" sz="2400" b="1" dirty="0" smtClean="0"/>
              <a:t>(</a:t>
            </a:r>
            <a:r>
              <a:rPr lang="en-US" altLang="zh-CN" sz="2400" b="1" i="1" dirty="0" err="1" smtClean="0"/>
              <a:t>u,v</a:t>
            </a:r>
            <a:r>
              <a:rPr lang="en-US" altLang="zh-CN" sz="2400" b="1" dirty="0" smtClean="0"/>
              <a:t>)</a:t>
            </a:r>
            <a:r>
              <a:rPr lang="zh-CN" altLang="en-US" sz="2400" b="1" dirty="0" smtClean="0"/>
              <a:t>的类型</a:t>
            </a:r>
            <a:r>
              <a:rPr lang="en-US" sz="2400" b="1" dirty="0" smtClean="0"/>
              <a:t>:</a:t>
            </a:r>
          </a:p>
          <a:p>
            <a:pPr lvl="1"/>
            <a:r>
              <a:rPr lang="zh-CN" altLang="en-US" sz="2200" b="1" dirty="0" smtClean="0"/>
              <a:t>如果</a:t>
            </a:r>
            <a:r>
              <a:rPr lang="en-US" altLang="zh-CN" sz="2200" b="1" dirty="0" smtClean="0"/>
              <a:t>v</a:t>
            </a:r>
            <a:r>
              <a:rPr lang="zh-CN" altLang="en-US" sz="2200" b="1" dirty="0" smtClean="0"/>
              <a:t>为白色节点，则</a:t>
            </a:r>
            <a:r>
              <a:rPr lang="en-US" altLang="zh-CN" sz="2000" b="1" dirty="0"/>
              <a:t>(</a:t>
            </a:r>
            <a:r>
              <a:rPr lang="en-US" altLang="zh-CN" sz="2000" b="1" i="1" dirty="0" err="1"/>
              <a:t>u,v</a:t>
            </a:r>
            <a:r>
              <a:rPr lang="en-US" altLang="zh-CN" sz="2000" b="1" dirty="0"/>
              <a:t>) </a:t>
            </a:r>
            <a:r>
              <a:rPr lang="zh-CN" altLang="en-US" sz="2000" b="1" dirty="0" smtClean="0"/>
              <a:t>为树边</a:t>
            </a:r>
            <a:endParaRPr lang="en-US" sz="2200" b="1" dirty="0" smtClean="0"/>
          </a:p>
          <a:p>
            <a:pPr lvl="1"/>
            <a:r>
              <a:rPr lang="zh-CN" altLang="en-US" sz="2200" b="1" dirty="0" smtClean="0"/>
              <a:t>如果</a:t>
            </a:r>
            <a:r>
              <a:rPr lang="en-US" altLang="zh-CN" sz="2200" b="1" dirty="0"/>
              <a:t>v</a:t>
            </a:r>
            <a:r>
              <a:rPr lang="zh-CN" altLang="en-US" sz="2200" b="1" dirty="0" smtClean="0"/>
              <a:t>是灰色节点，则</a:t>
            </a:r>
            <a:r>
              <a:rPr lang="en-US" altLang="zh-CN" sz="2000" b="1" dirty="0"/>
              <a:t>(</a:t>
            </a:r>
            <a:r>
              <a:rPr lang="en-US" altLang="zh-CN" sz="2000" b="1" i="1" dirty="0" err="1"/>
              <a:t>u,v</a:t>
            </a:r>
            <a:r>
              <a:rPr lang="en-US" altLang="zh-CN" sz="2000" b="1" dirty="0"/>
              <a:t>) </a:t>
            </a:r>
            <a:r>
              <a:rPr lang="zh-CN" altLang="en-US" sz="2000" b="1" dirty="0" smtClean="0"/>
              <a:t>为反向边</a:t>
            </a:r>
            <a:endParaRPr lang="en-US" sz="2200" b="1" dirty="0" smtClean="0"/>
          </a:p>
          <a:p>
            <a:pPr lvl="1"/>
            <a:r>
              <a:rPr lang="zh-CN" altLang="en-US" sz="2200" b="1" dirty="0" smtClean="0"/>
              <a:t>如果</a:t>
            </a:r>
            <a:r>
              <a:rPr lang="en-US" altLang="zh-CN" sz="2200" b="1" dirty="0" smtClean="0"/>
              <a:t>v</a:t>
            </a:r>
            <a:r>
              <a:rPr lang="zh-CN" altLang="en-US" sz="2200" b="1" dirty="0" smtClean="0"/>
              <a:t>是黑色节点，则</a:t>
            </a:r>
            <a:r>
              <a:rPr lang="en-US" altLang="zh-CN" sz="2000" b="1" dirty="0"/>
              <a:t>(</a:t>
            </a:r>
            <a:r>
              <a:rPr lang="en-US" altLang="zh-CN" sz="2000" b="1" i="1" dirty="0" err="1"/>
              <a:t>u,v</a:t>
            </a:r>
            <a:r>
              <a:rPr lang="en-US" altLang="zh-CN" sz="2000" b="1" dirty="0"/>
              <a:t>) </a:t>
            </a:r>
            <a:r>
              <a:rPr lang="zh-CN" altLang="en-US" sz="2000" b="1" dirty="0" smtClean="0"/>
              <a:t>为前向边或者交叉边</a:t>
            </a:r>
            <a:endParaRPr lang="en-US" sz="2200" b="1" dirty="0" smtClean="0"/>
          </a:p>
        </p:txBody>
      </p:sp>
    </p:spTree>
    <p:extLst>
      <p:ext uri="{BB962C8B-B14F-4D97-AF65-F5344CB8AC3E}">
        <p14:creationId xmlns:p14="http://schemas.microsoft.com/office/powerpoint/2010/main" val="391666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990600"/>
          </a:xfrm>
          <a:noFill/>
        </p:spPr>
        <p:txBody>
          <a:bodyPr lIns="92075" tIns="46038" rIns="92075" bIns="46038"/>
          <a:lstStyle/>
          <a:p>
            <a:r>
              <a:rPr lang="en-US" altLang="zh-CN" sz="3600" b="1" dirty="0">
                <a:solidFill>
                  <a:srgbClr val="0000CC"/>
                </a:solidFill>
              </a:rPr>
              <a:t>DFS: </a:t>
            </a:r>
            <a:r>
              <a:rPr lang="zh-CN" altLang="en-US" sz="3600" b="1" dirty="0">
                <a:solidFill>
                  <a:srgbClr val="0000CC"/>
                </a:solidFill>
              </a:rPr>
              <a:t>边的分类</a:t>
            </a:r>
            <a:r>
              <a:rPr lang="en-US" altLang="zh-CN" sz="3600" b="1" dirty="0" smtClean="0">
                <a:solidFill>
                  <a:srgbClr val="0000CC"/>
                </a:solidFill>
              </a:rPr>
              <a:t>(3)</a:t>
            </a:r>
            <a:endParaRPr lang="en-US" sz="3600" b="1" dirty="0" smtClean="0">
              <a:solidFill>
                <a:srgbClr val="0000CC"/>
              </a:solidFill>
            </a:endParaRPr>
          </a:p>
        </p:txBody>
      </p:sp>
      <p:sp>
        <p:nvSpPr>
          <p:cNvPr id="51203" name="Rectangle 3"/>
          <p:cNvSpPr>
            <a:spLocks noGrp="1" noChangeArrowheads="1"/>
          </p:cNvSpPr>
          <p:nvPr>
            <p:ph type="body" idx="1"/>
          </p:nvPr>
        </p:nvSpPr>
        <p:spPr>
          <a:xfrm>
            <a:off x="457200" y="1447800"/>
            <a:ext cx="8229600" cy="5029200"/>
          </a:xfrm>
          <a:noFill/>
        </p:spPr>
        <p:txBody>
          <a:bodyPr lIns="92075" tIns="46038" rIns="92075" bIns="46038"/>
          <a:lstStyle/>
          <a:p>
            <a:r>
              <a:rPr lang="zh-CN" altLang="en-US" sz="2400" b="1" dirty="0" smtClean="0">
                <a:solidFill>
                  <a:srgbClr val="C00000"/>
                </a:solidFill>
              </a:rPr>
              <a:t>定理</a:t>
            </a:r>
            <a:r>
              <a:rPr lang="en-US" sz="2400" b="1" dirty="0" smtClean="0">
                <a:solidFill>
                  <a:srgbClr val="C00000"/>
                </a:solidFill>
              </a:rPr>
              <a:t>1</a:t>
            </a:r>
            <a:r>
              <a:rPr lang="en-US" sz="2400" b="1" dirty="0" smtClean="0"/>
              <a:t>: </a:t>
            </a:r>
            <a:r>
              <a:rPr lang="zh-CN" altLang="en-US" sz="2400" b="1" dirty="0" smtClean="0"/>
              <a:t>如果图是无向图，则边要么是树边，要么是反向边</a:t>
            </a:r>
            <a:endParaRPr lang="en-US" sz="2400" b="1" dirty="0" smtClean="0"/>
          </a:p>
          <a:p>
            <a:pPr marL="0" indent="0">
              <a:buNone/>
            </a:pPr>
            <a:r>
              <a:rPr lang="en-US" sz="2400" b="1" i="1" dirty="0"/>
              <a:t> </a:t>
            </a:r>
            <a:r>
              <a:rPr lang="en-US" sz="2400" b="1" i="1" dirty="0" smtClean="0"/>
              <a:t>    </a:t>
            </a:r>
            <a:r>
              <a:rPr lang="zh-CN" altLang="en-US" sz="2400" b="1" i="1" dirty="0" smtClean="0">
                <a:solidFill>
                  <a:srgbClr val="FF0000"/>
                </a:solidFill>
              </a:rPr>
              <a:t>例子</a:t>
            </a:r>
            <a:r>
              <a:rPr lang="en-US" sz="2400" b="1" dirty="0" smtClean="0"/>
              <a:t>: </a:t>
            </a:r>
            <a:r>
              <a:rPr lang="zh-CN" altLang="en-US" sz="2400" b="1" dirty="0" smtClean="0"/>
              <a:t>将下图视作无向图（单向改为双向）</a:t>
            </a:r>
            <a:endParaRPr lang="en-US" sz="2400" b="1" i="1" dirty="0" smtClean="0"/>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8025" t="76691" b="3291"/>
          <a:stretch/>
        </p:blipFill>
        <p:spPr bwMode="auto">
          <a:xfrm>
            <a:off x="838200" y="3124200"/>
            <a:ext cx="3429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419600" y="3430250"/>
            <a:ext cx="4190999" cy="1446550"/>
          </a:xfrm>
          <a:prstGeom prst="rect">
            <a:avLst/>
          </a:prstGeom>
          <a:noFill/>
        </p:spPr>
        <p:txBody>
          <a:bodyPr wrap="square" rtlCol="0">
            <a:spAutoFit/>
          </a:bodyPr>
          <a:lstStyle/>
          <a:p>
            <a:pPr marL="274320" indent="-274320">
              <a:buFont typeface="Wingdings" pitchFamily="2" charset="2"/>
              <a:buChar char="§"/>
            </a:pPr>
            <a:r>
              <a:rPr lang="zh-CN" altLang="en-US" sz="2200" dirty="0" smtClean="0"/>
              <a:t>边</a:t>
            </a:r>
            <a:r>
              <a:rPr lang="en-US" sz="2200" dirty="0" smtClean="0"/>
              <a:t>(</a:t>
            </a:r>
            <a:r>
              <a:rPr lang="en-US" sz="2200" i="1" dirty="0" smtClean="0"/>
              <a:t>x</a:t>
            </a:r>
            <a:r>
              <a:rPr lang="en-US" sz="2200" dirty="0" smtClean="0"/>
              <a:t>, </a:t>
            </a:r>
            <a:r>
              <a:rPr lang="en-US" sz="2200" i="1" dirty="0" smtClean="0"/>
              <a:t>u</a:t>
            </a:r>
            <a:r>
              <a:rPr lang="en-US" sz="2200" dirty="0" smtClean="0"/>
              <a:t>)</a:t>
            </a:r>
            <a:r>
              <a:rPr lang="zh-CN" altLang="en-US" sz="2200" dirty="0" smtClean="0"/>
              <a:t>比边</a:t>
            </a:r>
            <a:r>
              <a:rPr lang="en-US" sz="2200" dirty="0" smtClean="0"/>
              <a:t> </a:t>
            </a:r>
            <a:r>
              <a:rPr lang="en-US" altLang="zh-CN" sz="2200" dirty="0"/>
              <a:t>(</a:t>
            </a:r>
            <a:r>
              <a:rPr lang="en-US" altLang="zh-CN" sz="2200" i="1" dirty="0"/>
              <a:t>u</a:t>
            </a:r>
            <a:r>
              <a:rPr lang="en-US" altLang="zh-CN" sz="2200" dirty="0"/>
              <a:t>, </a:t>
            </a:r>
            <a:r>
              <a:rPr lang="en-US" altLang="zh-CN" sz="2200" i="1" dirty="0" smtClean="0"/>
              <a:t>x</a:t>
            </a:r>
            <a:r>
              <a:rPr lang="en-US" altLang="zh-CN" sz="2200" dirty="0" smtClean="0"/>
              <a:t>)</a:t>
            </a:r>
            <a:r>
              <a:rPr lang="zh-CN" altLang="en-US" sz="2200" dirty="0" smtClean="0"/>
              <a:t>先被访问，因此使之成为一条反向边</a:t>
            </a:r>
            <a:endParaRPr lang="en-US" sz="2200" dirty="0" smtClean="0"/>
          </a:p>
          <a:p>
            <a:pPr marL="274320" indent="-274320">
              <a:buFont typeface="Wingdings" pitchFamily="2" charset="2"/>
              <a:buChar char="§"/>
            </a:pPr>
            <a:r>
              <a:rPr lang="zh-CN" altLang="en-US" sz="2200" dirty="0" smtClean="0"/>
              <a:t>边</a:t>
            </a:r>
            <a:r>
              <a:rPr lang="en-US" sz="2200" dirty="0" smtClean="0"/>
              <a:t>(</a:t>
            </a:r>
            <a:r>
              <a:rPr lang="en-US" sz="2200" i="1" dirty="0" smtClean="0"/>
              <a:t>y</a:t>
            </a:r>
            <a:r>
              <a:rPr lang="en-US" sz="2200" dirty="0" smtClean="0"/>
              <a:t>, </a:t>
            </a:r>
            <a:r>
              <a:rPr lang="en-US" sz="2200" i="1" dirty="0" smtClean="0"/>
              <a:t>w</a:t>
            </a:r>
            <a:r>
              <a:rPr lang="en-US" sz="2200" dirty="0" smtClean="0"/>
              <a:t>) </a:t>
            </a:r>
            <a:r>
              <a:rPr lang="zh-CN" altLang="en-US" sz="2200" dirty="0" smtClean="0"/>
              <a:t>比边</a:t>
            </a:r>
            <a:r>
              <a:rPr lang="en-US" sz="2200" dirty="0" smtClean="0"/>
              <a:t> (</a:t>
            </a:r>
            <a:r>
              <a:rPr lang="en-US" sz="2200" i="1" dirty="0" smtClean="0"/>
              <a:t>w</a:t>
            </a:r>
            <a:r>
              <a:rPr lang="en-US" sz="2200" dirty="0" smtClean="0"/>
              <a:t>, </a:t>
            </a:r>
            <a:r>
              <a:rPr lang="en-US" sz="2200" i="1" dirty="0" smtClean="0"/>
              <a:t>y</a:t>
            </a:r>
            <a:r>
              <a:rPr lang="en-US" sz="2200" dirty="0" smtClean="0"/>
              <a:t>)</a:t>
            </a:r>
            <a:r>
              <a:rPr lang="zh-CN" altLang="en-US" sz="2200" dirty="0" smtClean="0"/>
              <a:t>先被访问，因此使之成为一条树边</a:t>
            </a:r>
            <a:endParaRPr lang="en-US" sz="2200" dirty="0"/>
          </a:p>
        </p:txBody>
      </p:sp>
    </p:spTree>
    <p:extLst>
      <p:ext uri="{BB962C8B-B14F-4D97-AF65-F5344CB8AC3E}">
        <p14:creationId xmlns:p14="http://schemas.microsoft.com/office/powerpoint/2010/main" val="96722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228600"/>
            <a:ext cx="7772400" cy="990600"/>
          </a:xfrm>
        </p:spPr>
        <p:txBody>
          <a:bodyPr/>
          <a:lstStyle/>
          <a:p>
            <a:r>
              <a:rPr lang="en-US" sz="3600" b="1" dirty="0" smtClean="0">
                <a:solidFill>
                  <a:srgbClr val="0000CC"/>
                </a:solidFill>
              </a:rPr>
              <a:t>DFS: </a:t>
            </a:r>
            <a:r>
              <a:rPr lang="zh-CN" altLang="en-US" sz="3600" b="1" dirty="0">
                <a:solidFill>
                  <a:srgbClr val="0000CC"/>
                </a:solidFill>
              </a:rPr>
              <a:t>应用</a:t>
            </a:r>
            <a:r>
              <a:rPr lang="en-US" sz="3600" b="1" dirty="0" smtClean="0">
                <a:solidFill>
                  <a:srgbClr val="0000CC"/>
                </a:solidFill>
              </a:rPr>
              <a:t>(1)</a:t>
            </a:r>
          </a:p>
        </p:txBody>
      </p:sp>
      <p:sp>
        <p:nvSpPr>
          <p:cNvPr id="50179" name="Rectangle 3"/>
          <p:cNvSpPr>
            <a:spLocks noGrp="1" noChangeArrowheads="1"/>
          </p:cNvSpPr>
          <p:nvPr>
            <p:ph type="body" idx="1"/>
          </p:nvPr>
        </p:nvSpPr>
        <p:spPr>
          <a:xfrm>
            <a:off x="609600" y="1524000"/>
            <a:ext cx="7848600" cy="4495800"/>
          </a:xfrm>
        </p:spPr>
        <p:txBody>
          <a:bodyPr/>
          <a:lstStyle/>
          <a:p>
            <a:r>
              <a:rPr lang="zh-CN" altLang="en-US" sz="2400" b="1" i="1" dirty="0" smtClean="0">
                <a:solidFill>
                  <a:srgbClr val="C00000"/>
                </a:solidFill>
                <a:latin typeface="+mj-lt"/>
              </a:rPr>
              <a:t>无向图</a:t>
            </a:r>
            <a:r>
              <a:rPr lang="en-US" sz="2400" b="1" i="1" dirty="0" smtClean="0">
                <a:solidFill>
                  <a:srgbClr val="C00000"/>
                </a:solidFill>
                <a:latin typeface="+mj-lt"/>
              </a:rPr>
              <a:t>G</a:t>
            </a:r>
            <a:r>
              <a:rPr lang="zh-CN" altLang="en-US" sz="2400" b="1" i="1" dirty="0" smtClean="0">
                <a:solidFill>
                  <a:srgbClr val="C00000"/>
                </a:solidFill>
                <a:latin typeface="+mj-lt"/>
              </a:rPr>
              <a:t>是否连通</a:t>
            </a:r>
            <a:r>
              <a:rPr lang="en-US" sz="2400" b="1" dirty="0" smtClean="0">
                <a:solidFill>
                  <a:srgbClr val="C00000"/>
                </a:solidFill>
                <a:latin typeface="+mj-lt"/>
              </a:rPr>
              <a:t>? </a:t>
            </a:r>
          </a:p>
          <a:p>
            <a:pPr marL="640080" lvl="1"/>
            <a:r>
              <a:rPr lang="zh-CN" altLang="en-US" sz="2200" b="1" dirty="0" smtClean="0">
                <a:latin typeface="+mj-lt"/>
              </a:rPr>
              <a:t>调用</a:t>
            </a:r>
            <a:r>
              <a:rPr lang="en-US" sz="2200" b="1" dirty="0" smtClean="0">
                <a:latin typeface="+mj-lt"/>
              </a:rPr>
              <a:t>DFS-Visit(</a:t>
            </a:r>
            <a:r>
              <a:rPr lang="en-US" sz="2200" b="1" i="1" dirty="0" smtClean="0">
                <a:latin typeface="+mj-lt"/>
              </a:rPr>
              <a:t>G</a:t>
            </a:r>
            <a:r>
              <a:rPr lang="en-US" sz="2200" b="1" dirty="0" smtClean="0">
                <a:latin typeface="+mj-lt"/>
              </a:rPr>
              <a:t>, </a:t>
            </a:r>
            <a:r>
              <a:rPr lang="en-US" sz="2200" b="1" i="1" dirty="0" smtClean="0">
                <a:latin typeface="+mj-lt"/>
              </a:rPr>
              <a:t>v</a:t>
            </a:r>
            <a:r>
              <a:rPr lang="en-US" sz="2200" b="1" dirty="0" smtClean="0">
                <a:latin typeface="+mj-lt"/>
              </a:rPr>
              <a:t>) </a:t>
            </a:r>
            <a:r>
              <a:rPr lang="zh-CN" altLang="en-US" sz="2200" b="1" dirty="0" smtClean="0">
                <a:latin typeface="+mj-lt"/>
              </a:rPr>
              <a:t>一次，然后检查一下看看是否图中还有白色的节点。如果没有，则说明图是连通的，否则不连通</a:t>
            </a:r>
            <a:endParaRPr lang="en-US" sz="2200" b="1" dirty="0" smtClean="0">
              <a:latin typeface="+mj-lt"/>
            </a:endParaRPr>
          </a:p>
          <a:p>
            <a:pPr marL="400050" lvl="1" indent="0">
              <a:buNone/>
            </a:pPr>
            <a:r>
              <a:rPr lang="en-US" sz="2200" b="1" dirty="0">
                <a:latin typeface="+mj-lt"/>
              </a:rPr>
              <a:t> </a:t>
            </a:r>
            <a:r>
              <a:rPr lang="en-US" sz="2200" b="1" dirty="0" smtClean="0">
                <a:latin typeface="+mj-lt"/>
              </a:rPr>
              <a:t>   </a:t>
            </a:r>
            <a:r>
              <a:rPr lang="zh-CN" altLang="en-US" sz="2200" b="1" dirty="0" smtClean="0">
                <a:latin typeface="+mj-lt"/>
              </a:rPr>
              <a:t>运行时间</a:t>
            </a:r>
            <a:r>
              <a:rPr lang="en-US" sz="2200" b="1" dirty="0" smtClean="0">
                <a:latin typeface="+mj-lt"/>
              </a:rPr>
              <a:t>: </a:t>
            </a:r>
            <a:r>
              <a:rPr lang="en-US" sz="2200" b="1" i="1" dirty="0" smtClean="0">
                <a:latin typeface="+mj-lt"/>
              </a:rPr>
              <a:t>O</a:t>
            </a:r>
            <a:r>
              <a:rPr lang="en-US" sz="2200" b="1" dirty="0" smtClean="0">
                <a:latin typeface="+mj-lt"/>
              </a:rPr>
              <a:t>(|</a:t>
            </a:r>
            <a:r>
              <a:rPr lang="en-US" sz="2200" b="1" i="1" dirty="0" smtClean="0">
                <a:latin typeface="+mj-lt"/>
              </a:rPr>
              <a:t>V | </a:t>
            </a:r>
            <a:r>
              <a:rPr lang="en-US" sz="2200" b="1" dirty="0" smtClean="0">
                <a:latin typeface="+mj-lt"/>
              </a:rPr>
              <a:t>+ | </a:t>
            </a:r>
            <a:r>
              <a:rPr lang="en-US" sz="2200" b="1" i="1" dirty="0" smtClean="0">
                <a:latin typeface="+mj-lt"/>
              </a:rPr>
              <a:t>E |</a:t>
            </a:r>
            <a:r>
              <a:rPr lang="en-US" sz="2200" b="1" dirty="0" smtClean="0">
                <a:latin typeface="+mj-lt"/>
              </a:rPr>
              <a:t>)</a:t>
            </a:r>
          </a:p>
          <a:p>
            <a:pPr marL="0" indent="0">
              <a:buNone/>
            </a:pPr>
            <a:endParaRPr lang="en-US" sz="2400" b="1" dirty="0" smtClean="0">
              <a:latin typeface="+mj-lt"/>
            </a:endParaRPr>
          </a:p>
          <a:p>
            <a:r>
              <a:rPr lang="zh-CN" altLang="en-US" sz="2400" b="1" i="1" dirty="0" smtClean="0">
                <a:solidFill>
                  <a:srgbClr val="C00000"/>
                </a:solidFill>
                <a:latin typeface="+mj-lt"/>
              </a:rPr>
              <a:t>寻找连通分支</a:t>
            </a:r>
            <a:endParaRPr lang="en-US" sz="2400" b="1" i="1" dirty="0" smtClean="0">
              <a:latin typeface="+mj-lt"/>
            </a:endParaRPr>
          </a:p>
          <a:p>
            <a:pPr lvl="1"/>
            <a:r>
              <a:rPr lang="zh-CN" altLang="en-US" sz="2200" b="1" dirty="0" smtClean="0">
                <a:latin typeface="+mj-lt"/>
              </a:rPr>
              <a:t>调用</a:t>
            </a:r>
            <a:r>
              <a:rPr lang="en-US" sz="2200" b="1" dirty="0" smtClean="0">
                <a:latin typeface="+mj-lt"/>
              </a:rPr>
              <a:t>DFS</a:t>
            </a:r>
            <a:r>
              <a:rPr lang="zh-CN" altLang="en-US" sz="2200" b="1" dirty="0" smtClean="0">
                <a:latin typeface="+mj-lt"/>
              </a:rPr>
              <a:t>；每次调用</a:t>
            </a:r>
            <a:r>
              <a:rPr lang="en-US" sz="2200" b="1" dirty="0" smtClean="0">
                <a:latin typeface="+mj-lt"/>
              </a:rPr>
              <a:t>DFS-Visit(</a:t>
            </a:r>
            <a:r>
              <a:rPr lang="en-US" sz="2200" b="1" i="1" dirty="0" smtClean="0">
                <a:latin typeface="+mj-lt"/>
              </a:rPr>
              <a:t>G</a:t>
            </a:r>
            <a:r>
              <a:rPr lang="en-US" sz="2200" b="1" dirty="0" smtClean="0">
                <a:latin typeface="+mj-lt"/>
              </a:rPr>
              <a:t>, </a:t>
            </a:r>
            <a:r>
              <a:rPr lang="en-US" sz="2200" b="1" i="1" dirty="0" smtClean="0">
                <a:latin typeface="+mj-lt"/>
              </a:rPr>
              <a:t>v</a:t>
            </a:r>
            <a:r>
              <a:rPr lang="en-US" sz="2200" b="1" dirty="0" smtClean="0">
                <a:latin typeface="+mj-lt"/>
              </a:rPr>
              <a:t>) </a:t>
            </a:r>
            <a:r>
              <a:rPr lang="zh-CN" altLang="en-US" sz="2200" b="1" dirty="0" smtClean="0">
                <a:latin typeface="+mj-lt"/>
              </a:rPr>
              <a:t>，其中所有遍历到的节点属于一个连通分支</a:t>
            </a:r>
            <a:endParaRPr lang="en-US" sz="2200" b="1" dirty="0" smtClean="0">
              <a:latin typeface="+mj-lt"/>
            </a:endParaRPr>
          </a:p>
          <a:p>
            <a:pPr marL="400050" lvl="1" indent="0">
              <a:buNone/>
            </a:pPr>
            <a:r>
              <a:rPr lang="zh-CN" altLang="en-US" sz="2200" b="1" dirty="0" smtClean="0"/>
              <a:t>     运行时间</a:t>
            </a:r>
            <a:r>
              <a:rPr lang="en-US" sz="2200" b="1" dirty="0" smtClean="0">
                <a:latin typeface="+mj-lt"/>
              </a:rPr>
              <a:t>: </a:t>
            </a:r>
            <a:r>
              <a:rPr lang="en-US" sz="2200" b="1" dirty="0" smtClean="0">
                <a:latin typeface="+mj-lt"/>
                <a:sym typeface="Symbol"/>
              </a:rPr>
              <a:t></a:t>
            </a:r>
            <a:r>
              <a:rPr lang="en-US" sz="2200" b="1" dirty="0" smtClean="0">
                <a:latin typeface="+mj-lt"/>
              </a:rPr>
              <a:t>(|</a:t>
            </a:r>
            <a:r>
              <a:rPr lang="en-US" sz="2200" b="1" i="1" dirty="0" smtClean="0">
                <a:latin typeface="+mj-lt"/>
              </a:rPr>
              <a:t>V | </a:t>
            </a:r>
            <a:r>
              <a:rPr lang="en-US" sz="2200" b="1" dirty="0" smtClean="0">
                <a:latin typeface="+mj-lt"/>
              </a:rPr>
              <a:t>+ | </a:t>
            </a:r>
            <a:r>
              <a:rPr lang="en-US" sz="2200" b="1" i="1" dirty="0" smtClean="0">
                <a:latin typeface="+mj-lt"/>
              </a:rPr>
              <a:t>E |</a:t>
            </a:r>
            <a:r>
              <a:rPr lang="en-US" sz="2200" b="1" dirty="0" smtClean="0">
                <a:latin typeface="+mj-lt"/>
              </a:rPr>
              <a:t>)</a:t>
            </a:r>
          </a:p>
        </p:txBody>
      </p:sp>
    </p:spTree>
    <p:extLst>
      <p:ext uri="{BB962C8B-B14F-4D97-AF65-F5344CB8AC3E}">
        <p14:creationId xmlns:p14="http://schemas.microsoft.com/office/powerpoint/2010/main" val="179210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p:spPr>
        <p:txBody>
          <a:bodyPr/>
          <a:lstStyle/>
          <a:p>
            <a:r>
              <a:rPr lang="en-US" sz="3600" b="1" dirty="0" smtClean="0">
                <a:solidFill>
                  <a:srgbClr val="0000CC"/>
                </a:solidFill>
              </a:rPr>
              <a:t>DFS: </a:t>
            </a:r>
            <a:r>
              <a:rPr lang="zh-CN" altLang="en-US" sz="3600" b="1" dirty="0">
                <a:solidFill>
                  <a:srgbClr val="0000CC"/>
                </a:solidFill>
              </a:rPr>
              <a:t>应用</a:t>
            </a:r>
            <a:r>
              <a:rPr lang="en-US" sz="3600" b="1" dirty="0" smtClean="0">
                <a:solidFill>
                  <a:srgbClr val="0000CC"/>
                </a:solidFill>
              </a:rPr>
              <a:t>(2)</a:t>
            </a:r>
          </a:p>
        </p:txBody>
      </p:sp>
      <p:sp>
        <p:nvSpPr>
          <p:cNvPr id="53251" name="Rectangle 3"/>
          <p:cNvSpPr>
            <a:spLocks noGrp="1" noChangeArrowheads="1"/>
          </p:cNvSpPr>
          <p:nvPr>
            <p:ph type="body" idx="1"/>
          </p:nvPr>
        </p:nvSpPr>
        <p:spPr>
          <a:xfrm>
            <a:off x="381000" y="1371600"/>
            <a:ext cx="8305800" cy="5181600"/>
          </a:xfrm>
        </p:spPr>
        <p:txBody>
          <a:bodyPr/>
          <a:lstStyle/>
          <a:p>
            <a:r>
              <a:rPr lang="zh-CN" altLang="en-US" sz="2400" b="1" dirty="0" smtClean="0">
                <a:solidFill>
                  <a:srgbClr val="C00000"/>
                </a:solidFill>
              </a:rPr>
              <a:t>一个有向图</a:t>
            </a:r>
            <a:r>
              <a:rPr lang="en-US" sz="2400" b="1" i="1" dirty="0" smtClean="0">
                <a:solidFill>
                  <a:srgbClr val="C00000"/>
                </a:solidFill>
              </a:rPr>
              <a:t>G</a:t>
            </a:r>
            <a:r>
              <a:rPr lang="zh-CN" altLang="en-US" sz="2400" b="1" dirty="0" smtClean="0">
                <a:solidFill>
                  <a:srgbClr val="C00000"/>
                </a:solidFill>
              </a:rPr>
              <a:t>中是否包含一个有向环</a:t>
            </a:r>
            <a:r>
              <a:rPr lang="en-US" sz="2400" b="1" dirty="0" smtClean="0">
                <a:solidFill>
                  <a:srgbClr val="C00000"/>
                </a:solidFill>
              </a:rPr>
              <a:t>?</a:t>
            </a:r>
            <a:r>
              <a:rPr lang="en-US" sz="2400" b="1" dirty="0" smtClean="0"/>
              <a:t> </a:t>
            </a:r>
          </a:p>
          <a:p>
            <a:pPr marL="640080" lvl="1"/>
            <a:r>
              <a:rPr lang="zh-CN" altLang="en-US" sz="2200" b="1" dirty="0" smtClean="0"/>
              <a:t>调用</a:t>
            </a:r>
            <a:r>
              <a:rPr lang="en-US" sz="2200" b="1" dirty="0" smtClean="0"/>
              <a:t>DFS</a:t>
            </a:r>
            <a:r>
              <a:rPr lang="zh-CN" altLang="en-US" sz="2200" b="1" dirty="0" smtClean="0"/>
              <a:t>；如果存在反向边，则说明存在有向环，否则不包含有向环</a:t>
            </a:r>
            <a:endParaRPr lang="en-US" sz="2200" b="1" dirty="0" smtClean="0"/>
          </a:p>
          <a:p>
            <a:pPr marL="640080" lvl="1"/>
            <a:r>
              <a:rPr lang="zh-CN" altLang="en-US" sz="2200" b="1" dirty="0" smtClean="0"/>
              <a:t>运行时间</a:t>
            </a:r>
            <a:r>
              <a:rPr lang="en-US" sz="2200" b="1" dirty="0" smtClean="0"/>
              <a:t>: </a:t>
            </a:r>
            <a:r>
              <a:rPr lang="en-US" sz="2200" b="1" i="1" dirty="0" smtClean="0"/>
              <a:t>O</a:t>
            </a:r>
            <a:r>
              <a:rPr lang="en-US" sz="2200" b="1" dirty="0" smtClean="0"/>
              <a:t>(|</a:t>
            </a:r>
            <a:r>
              <a:rPr lang="en-US" sz="2200" b="1" i="1" dirty="0" smtClean="0"/>
              <a:t>V | </a:t>
            </a:r>
            <a:r>
              <a:rPr lang="en-US" sz="2200" b="1" dirty="0" smtClean="0"/>
              <a:t>+ | </a:t>
            </a:r>
            <a:r>
              <a:rPr lang="en-US" sz="2200" b="1" i="1" dirty="0" smtClean="0"/>
              <a:t>E |</a:t>
            </a:r>
            <a:r>
              <a:rPr lang="en-US" sz="2200" b="1" dirty="0" smtClean="0"/>
              <a:t>).</a:t>
            </a:r>
            <a:endParaRPr lang="en-US" sz="2400" b="1" dirty="0" smtClean="0"/>
          </a:p>
          <a:p>
            <a:pPr>
              <a:spcBef>
                <a:spcPts val="600"/>
              </a:spcBef>
            </a:pPr>
            <a:r>
              <a:rPr lang="zh-CN" altLang="en-US" sz="2400" b="1" dirty="0" smtClean="0">
                <a:solidFill>
                  <a:srgbClr val="C00000"/>
                </a:solidFill>
              </a:rPr>
              <a:t>一个无向图</a:t>
            </a:r>
            <a:r>
              <a:rPr lang="en-US" sz="2400" b="1" i="1" dirty="0" smtClean="0">
                <a:solidFill>
                  <a:srgbClr val="C00000"/>
                </a:solidFill>
              </a:rPr>
              <a:t>G</a:t>
            </a:r>
            <a:r>
              <a:rPr lang="en-US" sz="2400" b="1" dirty="0" smtClean="0">
                <a:solidFill>
                  <a:srgbClr val="C00000"/>
                </a:solidFill>
              </a:rPr>
              <a:t> </a:t>
            </a:r>
            <a:r>
              <a:rPr lang="zh-CN" altLang="en-US" sz="2400" b="1" dirty="0" smtClean="0">
                <a:solidFill>
                  <a:srgbClr val="C00000"/>
                </a:solidFill>
              </a:rPr>
              <a:t>是否包含一个环</a:t>
            </a:r>
            <a:r>
              <a:rPr lang="en-US" sz="2400" b="1" dirty="0" smtClean="0">
                <a:solidFill>
                  <a:srgbClr val="C00000"/>
                </a:solidFill>
              </a:rPr>
              <a:t>?</a:t>
            </a:r>
            <a:r>
              <a:rPr lang="en-US" sz="2400" b="1" dirty="0" smtClean="0"/>
              <a:t> </a:t>
            </a:r>
          </a:p>
          <a:p>
            <a:pPr marL="640080" lvl="1"/>
            <a:r>
              <a:rPr lang="zh-CN" altLang="en-US" sz="2200" b="1" dirty="0" smtClean="0"/>
              <a:t>与有向图的情况一样</a:t>
            </a:r>
            <a:r>
              <a:rPr lang="en-US" sz="2200" b="1" dirty="0" smtClean="0"/>
              <a:t> </a:t>
            </a:r>
          </a:p>
          <a:p>
            <a:pPr marL="640080" lvl="1"/>
            <a:r>
              <a:rPr lang="zh-CN" altLang="en-US" sz="2200" b="1" dirty="0" smtClean="0"/>
              <a:t>如果图</a:t>
            </a:r>
            <a:r>
              <a:rPr lang="en-US" sz="2200" b="1" i="1" dirty="0" smtClean="0"/>
              <a:t>G</a:t>
            </a:r>
            <a:r>
              <a:rPr lang="zh-CN" altLang="en-US" sz="2200" b="1" dirty="0" smtClean="0"/>
              <a:t>是一个树或者森林，则它最多包含</a:t>
            </a:r>
            <a:r>
              <a:rPr lang="en-US" sz="2200" b="1" dirty="0" smtClean="0"/>
              <a:t> |</a:t>
            </a:r>
            <a:r>
              <a:rPr lang="en-US" sz="2200" b="1" i="1" dirty="0" smtClean="0"/>
              <a:t>V </a:t>
            </a:r>
            <a:r>
              <a:rPr lang="en-US" sz="2200" b="1" dirty="0" smtClean="0"/>
              <a:t>| – 1 </a:t>
            </a:r>
            <a:r>
              <a:rPr lang="zh-CN" altLang="en-US" sz="2200" b="1" dirty="0" smtClean="0"/>
              <a:t>条边</a:t>
            </a:r>
            <a:r>
              <a:rPr lang="en-US" sz="2200" b="1" dirty="0" smtClean="0"/>
              <a:t> </a:t>
            </a:r>
          </a:p>
          <a:p>
            <a:pPr marL="640080" lvl="1"/>
            <a:r>
              <a:rPr lang="zh-CN" altLang="en-US" sz="2200" b="1" dirty="0" smtClean="0"/>
              <a:t>运行时间为</a:t>
            </a:r>
            <a:r>
              <a:rPr lang="en-US" sz="2200" b="1" dirty="0" smtClean="0"/>
              <a:t> </a:t>
            </a:r>
            <a:r>
              <a:rPr lang="en-US" sz="2200" b="1" i="1" dirty="0" smtClean="0"/>
              <a:t>O</a:t>
            </a:r>
            <a:r>
              <a:rPr lang="en-US" sz="2200" b="1" dirty="0" smtClean="0"/>
              <a:t>(|</a:t>
            </a:r>
            <a:r>
              <a:rPr lang="en-US" sz="2200" b="1" i="1" dirty="0" smtClean="0"/>
              <a:t>V </a:t>
            </a:r>
            <a:r>
              <a:rPr lang="en-US" sz="2200" b="1" dirty="0" smtClean="0"/>
              <a:t>|) </a:t>
            </a:r>
            <a:r>
              <a:rPr lang="zh-CN" altLang="en-US" sz="2200" b="1" dirty="0" smtClean="0"/>
              <a:t>，因为</a:t>
            </a:r>
            <a:r>
              <a:rPr lang="en-US" altLang="zh-CN" sz="2200" b="1" dirty="0" smtClean="0"/>
              <a:t>DFS</a:t>
            </a:r>
            <a:r>
              <a:rPr lang="zh-CN" altLang="en-US" sz="2200" b="1" dirty="0" smtClean="0"/>
              <a:t>算法在发现环之前最多只会遍历</a:t>
            </a:r>
            <a:r>
              <a:rPr lang="en-US" altLang="zh-CN" sz="2200" b="1" dirty="0"/>
              <a:t>|</a:t>
            </a:r>
            <a:r>
              <a:rPr lang="en-US" altLang="zh-CN" sz="2200" b="1" i="1" dirty="0"/>
              <a:t>V </a:t>
            </a:r>
            <a:r>
              <a:rPr lang="en-US" altLang="zh-CN" sz="2200" b="1" dirty="0" smtClean="0"/>
              <a:t>|</a:t>
            </a:r>
            <a:r>
              <a:rPr lang="zh-CN" altLang="en-US" sz="2200" b="1" dirty="0" smtClean="0"/>
              <a:t>条边（一个无向图如果有</a:t>
            </a:r>
            <a:r>
              <a:rPr lang="zh-CN" altLang="en-US" sz="2200" b="1" dirty="0"/>
              <a:t>≥</a:t>
            </a:r>
            <a:r>
              <a:rPr lang="en-US" altLang="zh-CN" sz="2200" b="1" dirty="0" smtClean="0"/>
              <a:t> </a:t>
            </a:r>
            <a:r>
              <a:rPr lang="en-US" altLang="zh-CN" sz="2200" b="1" dirty="0"/>
              <a:t>|</a:t>
            </a:r>
            <a:r>
              <a:rPr lang="en-US" altLang="zh-CN" sz="2200" b="1" i="1" dirty="0"/>
              <a:t>V </a:t>
            </a:r>
            <a:r>
              <a:rPr lang="en-US" altLang="zh-CN" sz="2200" b="1" dirty="0"/>
              <a:t>| </a:t>
            </a:r>
            <a:r>
              <a:rPr lang="zh-CN" altLang="en-US" sz="2200" b="1" dirty="0" smtClean="0"/>
              <a:t>条边，则一定有环）</a:t>
            </a:r>
            <a:r>
              <a:rPr lang="en-US" sz="2200" b="1" dirty="0" smtClean="0"/>
              <a:t> </a:t>
            </a:r>
          </a:p>
          <a:p>
            <a:pPr>
              <a:spcBef>
                <a:spcPts val="600"/>
              </a:spcBef>
            </a:pPr>
            <a:r>
              <a:rPr lang="zh-CN" altLang="en-US" sz="2400" b="1" dirty="0" smtClean="0">
                <a:solidFill>
                  <a:srgbClr val="C00000"/>
                </a:solidFill>
              </a:rPr>
              <a:t>无向图</a:t>
            </a:r>
            <a:r>
              <a:rPr lang="en-US" sz="2400" b="1" i="1" dirty="0" smtClean="0">
                <a:solidFill>
                  <a:srgbClr val="C00000"/>
                </a:solidFill>
              </a:rPr>
              <a:t>G</a:t>
            </a:r>
            <a:r>
              <a:rPr lang="en-US" sz="2400" b="1" dirty="0" smtClean="0">
                <a:solidFill>
                  <a:srgbClr val="C00000"/>
                </a:solidFill>
              </a:rPr>
              <a:t> </a:t>
            </a:r>
            <a:r>
              <a:rPr lang="zh-CN" altLang="en-US" sz="2400" b="1" dirty="0" smtClean="0">
                <a:solidFill>
                  <a:srgbClr val="C00000"/>
                </a:solidFill>
              </a:rPr>
              <a:t>是否是一颗树</a:t>
            </a:r>
            <a:r>
              <a:rPr lang="en-US" sz="2400" b="1" dirty="0" smtClean="0">
                <a:solidFill>
                  <a:srgbClr val="C00000"/>
                </a:solidFill>
              </a:rPr>
              <a:t>?</a:t>
            </a:r>
            <a:r>
              <a:rPr lang="en-US" sz="2400" b="1" dirty="0" smtClean="0"/>
              <a:t> </a:t>
            </a:r>
          </a:p>
          <a:p>
            <a:pPr marL="640080" lvl="1"/>
            <a:r>
              <a:rPr lang="en-US" sz="2200" b="1" dirty="0" smtClean="0"/>
              <a:t>DFS</a:t>
            </a:r>
            <a:r>
              <a:rPr lang="zh-CN" altLang="en-US" sz="2200" b="1" dirty="0" smtClean="0"/>
              <a:t>调用</a:t>
            </a:r>
            <a:r>
              <a:rPr lang="en-US" sz="2200" b="1" dirty="0" smtClean="0"/>
              <a:t> DFS-Visit(</a:t>
            </a:r>
            <a:r>
              <a:rPr lang="en-US" sz="2200" b="1" i="1" dirty="0" smtClean="0"/>
              <a:t>G</a:t>
            </a:r>
            <a:r>
              <a:rPr lang="en-US" sz="2200" b="1" dirty="0" smtClean="0"/>
              <a:t>, </a:t>
            </a:r>
            <a:r>
              <a:rPr lang="en-US" sz="2200" b="1" i="1" dirty="0" smtClean="0"/>
              <a:t>v</a:t>
            </a:r>
            <a:r>
              <a:rPr lang="en-US" sz="2200" b="1" dirty="0" smtClean="0"/>
              <a:t>)</a:t>
            </a:r>
            <a:r>
              <a:rPr lang="zh-CN" altLang="en-US" sz="2200" b="1" dirty="0" smtClean="0"/>
              <a:t>，如果所有的边都遍历了，且没有反向边，则图</a:t>
            </a:r>
            <a:r>
              <a:rPr lang="en-US" sz="2200" b="1" i="1" dirty="0" smtClean="0"/>
              <a:t>G</a:t>
            </a:r>
            <a:r>
              <a:rPr lang="zh-CN" altLang="en-US" sz="2200" b="1" dirty="0" smtClean="0"/>
              <a:t>是一颗树。如果有</a:t>
            </a:r>
            <a:r>
              <a:rPr lang="en-US" sz="2200" b="1" dirty="0" smtClean="0"/>
              <a:t>|</a:t>
            </a:r>
            <a:r>
              <a:rPr lang="en-US" sz="2200" b="1" i="1" dirty="0" smtClean="0"/>
              <a:t>V </a:t>
            </a:r>
            <a:r>
              <a:rPr lang="en-US" sz="2200" b="1" dirty="0" smtClean="0"/>
              <a:t>|</a:t>
            </a:r>
            <a:r>
              <a:rPr lang="zh-CN" altLang="en-US" sz="2200" b="1" dirty="0" smtClean="0"/>
              <a:t>条边被访问了，则</a:t>
            </a:r>
            <a:r>
              <a:rPr lang="en-US" sz="2200" b="1" i="1" dirty="0" smtClean="0"/>
              <a:t>G</a:t>
            </a:r>
            <a:r>
              <a:rPr lang="zh-CN" altLang="en-US" sz="2200" b="1" dirty="0" smtClean="0"/>
              <a:t>不是树</a:t>
            </a:r>
            <a:r>
              <a:rPr lang="en-US" sz="2200" b="1" dirty="0" smtClean="0"/>
              <a:t>. </a:t>
            </a:r>
          </a:p>
          <a:p>
            <a:pPr marL="640080" lvl="1"/>
            <a:r>
              <a:rPr lang="zh-CN" altLang="en-US" sz="2200" b="1" dirty="0" smtClean="0"/>
              <a:t>运行时间</a:t>
            </a:r>
            <a:r>
              <a:rPr lang="en-US" sz="2200" b="1" dirty="0" smtClean="0"/>
              <a:t>: </a:t>
            </a:r>
            <a:r>
              <a:rPr lang="en-US" sz="2200" b="1" i="1" dirty="0" smtClean="0"/>
              <a:t>O</a:t>
            </a:r>
            <a:r>
              <a:rPr lang="en-US" sz="2200" b="1" dirty="0" smtClean="0"/>
              <a:t>(|</a:t>
            </a:r>
            <a:r>
              <a:rPr lang="en-US" sz="2200" b="1" i="1" dirty="0" smtClean="0"/>
              <a:t>V </a:t>
            </a:r>
            <a:r>
              <a:rPr lang="en-US" sz="2200" b="1" dirty="0" smtClean="0"/>
              <a:t>|).</a:t>
            </a:r>
            <a:endParaRPr lang="en-US" sz="2400" b="1" dirty="0" smtClean="0"/>
          </a:p>
        </p:txBody>
      </p:sp>
    </p:spTree>
    <p:extLst>
      <p:ext uri="{BB962C8B-B14F-4D97-AF65-F5344CB8AC3E}">
        <p14:creationId xmlns:p14="http://schemas.microsoft.com/office/powerpoint/2010/main" val="252822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2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2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304800"/>
            <a:ext cx="7772400" cy="914400"/>
          </a:xfrm>
        </p:spPr>
        <p:txBody>
          <a:bodyPr/>
          <a:lstStyle/>
          <a:p>
            <a:r>
              <a:rPr lang="zh-CN" altLang="en-US" sz="3600" b="1" dirty="0" smtClean="0">
                <a:solidFill>
                  <a:srgbClr val="0000CC"/>
                </a:solidFill>
              </a:rPr>
              <a:t>拓扑排序</a:t>
            </a:r>
            <a:endParaRPr lang="en-US" sz="3600" b="1" dirty="0" smtClean="0">
              <a:solidFill>
                <a:srgbClr val="0000CC"/>
              </a:solidFill>
            </a:endParaRPr>
          </a:p>
        </p:txBody>
      </p:sp>
      <p:sp>
        <p:nvSpPr>
          <p:cNvPr id="54275" name="Rectangle 3"/>
          <p:cNvSpPr>
            <a:spLocks noGrp="1" noChangeArrowheads="1"/>
          </p:cNvSpPr>
          <p:nvPr>
            <p:ph type="body" idx="1"/>
          </p:nvPr>
        </p:nvSpPr>
        <p:spPr>
          <a:xfrm>
            <a:off x="533400" y="1371600"/>
            <a:ext cx="8077200" cy="1524000"/>
          </a:xfrm>
        </p:spPr>
        <p:txBody>
          <a:bodyPr/>
          <a:lstStyle/>
          <a:p>
            <a:r>
              <a:rPr lang="zh-CN" altLang="en-US" sz="2400" b="1" dirty="0" smtClean="0"/>
              <a:t>一个有向无环图</a:t>
            </a:r>
            <a:r>
              <a:rPr lang="en-US" sz="2400" b="1" dirty="0" smtClean="0"/>
              <a:t>(directed </a:t>
            </a:r>
            <a:r>
              <a:rPr lang="en-US" sz="2400" b="1" dirty="0" smtClean="0"/>
              <a:t>acyclic </a:t>
            </a:r>
            <a:r>
              <a:rPr lang="en-US" sz="2400" b="1" dirty="0" smtClean="0"/>
              <a:t>graph</a:t>
            </a:r>
            <a:r>
              <a:rPr lang="zh-CN" altLang="en-US" sz="2400" b="1" dirty="0" smtClean="0"/>
              <a:t>，简称</a:t>
            </a:r>
            <a:r>
              <a:rPr lang="en-US" sz="2400" b="1" dirty="0" smtClean="0"/>
              <a:t>DAG) </a:t>
            </a:r>
            <a:r>
              <a:rPr lang="zh-CN" altLang="en-US" sz="2400" b="1" dirty="0" smtClean="0"/>
              <a:t>的拓扑排序是指对图中节点的一个排序，并且在该排序中，如果图</a:t>
            </a:r>
            <a:r>
              <a:rPr lang="en-US" altLang="zh-CN" sz="2400" b="1" dirty="0" smtClean="0"/>
              <a:t>G</a:t>
            </a:r>
            <a:r>
              <a:rPr lang="zh-CN" altLang="en-US" sz="2400" b="1" dirty="0" smtClean="0"/>
              <a:t>中存在边</a:t>
            </a:r>
            <a:r>
              <a:rPr lang="en-US" altLang="zh-CN" sz="2400" b="1" dirty="0"/>
              <a:t>(</a:t>
            </a:r>
            <a:r>
              <a:rPr lang="en-US" altLang="zh-CN" sz="2400" b="1" i="1" dirty="0"/>
              <a:t>v</a:t>
            </a:r>
            <a:r>
              <a:rPr lang="en-US" altLang="zh-CN" sz="2400" b="1" i="1" baseline="-25000" dirty="0"/>
              <a:t>i</a:t>
            </a:r>
            <a:r>
              <a:rPr lang="en-US" altLang="zh-CN" sz="2400" b="1" dirty="0"/>
              <a:t>, </a:t>
            </a:r>
            <a:r>
              <a:rPr lang="en-US" altLang="zh-CN" sz="2400" b="1" i="1" dirty="0" err="1"/>
              <a:t>v</a:t>
            </a:r>
            <a:r>
              <a:rPr lang="en-US" altLang="zh-CN" sz="2400" b="1" i="1" baseline="-25000" dirty="0" err="1"/>
              <a:t>j</a:t>
            </a:r>
            <a:r>
              <a:rPr lang="en-US" altLang="zh-CN" sz="2400" b="1" dirty="0" smtClean="0"/>
              <a:t>)</a:t>
            </a:r>
            <a:r>
              <a:rPr lang="zh-CN" altLang="en-US" sz="2400" b="1" dirty="0" smtClean="0"/>
              <a:t>，则节点</a:t>
            </a:r>
            <a:r>
              <a:rPr lang="en-US" altLang="zh-CN" sz="2400" b="1" i="1" dirty="0" smtClean="0"/>
              <a:t>v</a:t>
            </a:r>
            <a:r>
              <a:rPr lang="en-US" altLang="zh-CN" sz="2400" b="1" i="1" baseline="-25000" dirty="0" smtClean="0"/>
              <a:t>i</a:t>
            </a:r>
            <a:r>
              <a:rPr lang="zh-CN" altLang="en-US" sz="2400" b="1" dirty="0" smtClean="0"/>
              <a:t>必须排在节点</a:t>
            </a:r>
            <a:r>
              <a:rPr lang="en-US" altLang="zh-CN" sz="2400" b="1" i="1" dirty="0" err="1"/>
              <a:t>v</a:t>
            </a:r>
            <a:r>
              <a:rPr lang="en-US" altLang="zh-CN" sz="2400" b="1" i="1" baseline="-25000" dirty="0" err="1"/>
              <a:t>j</a:t>
            </a:r>
            <a:r>
              <a:rPr lang="zh-CN" altLang="en-US" sz="2400" b="1" dirty="0" smtClean="0"/>
              <a:t>之前</a:t>
            </a:r>
            <a:endParaRPr lang="en-US" sz="2400" b="1" dirty="0" smtClean="0"/>
          </a:p>
        </p:txBody>
      </p:sp>
      <p:grpSp>
        <p:nvGrpSpPr>
          <p:cNvPr id="43" name="Group 42"/>
          <p:cNvGrpSpPr/>
          <p:nvPr/>
        </p:nvGrpSpPr>
        <p:grpSpPr>
          <a:xfrm>
            <a:off x="609600" y="3124200"/>
            <a:ext cx="7848600" cy="2079625"/>
            <a:chOff x="609600" y="3195293"/>
            <a:chExt cx="7848600" cy="2079625"/>
          </a:xfrm>
        </p:grpSpPr>
        <p:sp>
          <p:nvSpPr>
            <p:cNvPr id="54277" name="Rectangle 5"/>
            <p:cNvSpPr>
              <a:spLocks noChangeArrowheads="1"/>
            </p:cNvSpPr>
            <p:nvPr/>
          </p:nvSpPr>
          <p:spPr bwMode="auto">
            <a:xfrm>
              <a:off x="4799906" y="4790386"/>
              <a:ext cx="31248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p>
              <a:r>
                <a:rPr kumimoji="1" lang="en-US" sz="2400" dirty="0">
                  <a:latin typeface="+mj-lt"/>
                </a:rPr>
                <a:t>A</a:t>
              </a:r>
              <a:r>
                <a:rPr kumimoji="1" lang="en-US" sz="2400" dirty="0" smtClean="0">
                  <a:solidFill>
                    <a:schemeClr val="tx1"/>
                  </a:solidFill>
                  <a:latin typeface="+mj-lt"/>
                </a:rPr>
                <a:t> </a:t>
              </a:r>
              <a:r>
                <a:rPr kumimoji="1" lang="en-US" sz="2400" dirty="0">
                  <a:solidFill>
                    <a:schemeClr val="tx1"/>
                  </a:solidFill>
                  <a:latin typeface="+mj-lt"/>
                </a:rPr>
                <a:t>topological ordering</a:t>
              </a:r>
            </a:p>
          </p:txBody>
        </p:sp>
        <p:sp>
          <p:nvSpPr>
            <p:cNvPr id="54278" name="Oval 6"/>
            <p:cNvSpPr>
              <a:spLocks noChangeArrowheads="1"/>
            </p:cNvSpPr>
            <p:nvPr/>
          </p:nvSpPr>
          <p:spPr bwMode="auto">
            <a:xfrm>
              <a:off x="1276350" y="3195293"/>
              <a:ext cx="323850"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2</a:t>
              </a:r>
            </a:p>
          </p:txBody>
        </p:sp>
        <p:sp>
          <p:nvSpPr>
            <p:cNvPr id="54279" name="Oval 7"/>
            <p:cNvSpPr>
              <a:spLocks noChangeArrowheads="1"/>
            </p:cNvSpPr>
            <p:nvPr/>
          </p:nvSpPr>
          <p:spPr bwMode="auto">
            <a:xfrm>
              <a:off x="2505074" y="3195293"/>
              <a:ext cx="314325"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3</a:t>
              </a:r>
            </a:p>
          </p:txBody>
        </p:sp>
        <p:sp>
          <p:nvSpPr>
            <p:cNvPr id="54280" name="Oval 8"/>
            <p:cNvSpPr>
              <a:spLocks noChangeArrowheads="1"/>
            </p:cNvSpPr>
            <p:nvPr/>
          </p:nvSpPr>
          <p:spPr bwMode="auto">
            <a:xfrm>
              <a:off x="609600" y="4087662"/>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54281" name="Oval 9"/>
            <p:cNvSpPr>
              <a:spLocks noChangeArrowheads="1"/>
            </p:cNvSpPr>
            <p:nvPr/>
          </p:nvSpPr>
          <p:spPr bwMode="auto">
            <a:xfrm>
              <a:off x="1890712" y="4087662"/>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54282" name="Oval 10"/>
            <p:cNvSpPr>
              <a:spLocks noChangeArrowheads="1"/>
            </p:cNvSpPr>
            <p:nvPr/>
          </p:nvSpPr>
          <p:spPr bwMode="auto">
            <a:xfrm>
              <a:off x="3171824" y="4087661"/>
              <a:ext cx="333375"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sp>
          <p:nvSpPr>
            <p:cNvPr id="54283" name="Oval 11"/>
            <p:cNvSpPr>
              <a:spLocks noChangeArrowheads="1"/>
            </p:cNvSpPr>
            <p:nvPr/>
          </p:nvSpPr>
          <p:spPr bwMode="auto">
            <a:xfrm>
              <a:off x="1219200" y="4947893"/>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sp>
          <p:nvSpPr>
            <p:cNvPr id="54284" name="Oval 12"/>
            <p:cNvSpPr>
              <a:spLocks noChangeArrowheads="1"/>
            </p:cNvSpPr>
            <p:nvPr/>
          </p:nvSpPr>
          <p:spPr bwMode="auto">
            <a:xfrm>
              <a:off x="2438400" y="4947893"/>
              <a:ext cx="333375" cy="32067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1</a:t>
              </a:r>
            </a:p>
          </p:txBody>
        </p:sp>
        <p:cxnSp>
          <p:nvCxnSpPr>
            <p:cNvPr id="54285" name="AutoShape 13"/>
            <p:cNvCxnSpPr>
              <a:cxnSpLocks noChangeShapeType="1"/>
              <a:stCxn id="54278" idx="3"/>
              <a:endCxn id="54280" idx="7"/>
            </p:cNvCxnSpPr>
            <p:nvPr/>
          </p:nvCxnSpPr>
          <p:spPr bwMode="auto">
            <a:xfrm flipH="1">
              <a:off x="934804" y="3487976"/>
              <a:ext cx="388973"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86" name="AutoShape 14"/>
            <p:cNvCxnSpPr>
              <a:cxnSpLocks noChangeShapeType="1"/>
              <a:stCxn id="54278" idx="5"/>
              <a:endCxn id="54281" idx="1"/>
            </p:cNvCxnSpPr>
            <p:nvPr/>
          </p:nvCxnSpPr>
          <p:spPr bwMode="auto">
            <a:xfrm>
              <a:off x="1552773" y="3487976"/>
              <a:ext cx="384668"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87" name="AutoShape 15"/>
            <p:cNvCxnSpPr>
              <a:cxnSpLocks noChangeShapeType="1"/>
              <a:stCxn id="54278" idx="6"/>
              <a:endCxn id="54279" idx="2"/>
            </p:cNvCxnSpPr>
            <p:nvPr/>
          </p:nvCxnSpPr>
          <p:spPr bwMode="auto">
            <a:xfrm>
              <a:off x="1600200" y="3366743"/>
              <a:ext cx="90487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88" name="AutoShape 16"/>
            <p:cNvCxnSpPr>
              <a:cxnSpLocks noChangeShapeType="1"/>
              <a:stCxn id="54279" idx="5"/>
              <a:endCxn id="54282" idx="1"/>
            </p:cNvCxnSpPr>
            <p:nvPr/>
          </p:nvCxnSpPr>
          <p:spPr bwMode="auto">
            <a:xfrm>
              <a:off x="2773367" y="3487976"/>
              <a:ext cx="447279" cy="64592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89" name="AutoShape 17"/>
            <p:cNvCxnSpPr>
              <a:cxnSpLocks noChangeShapeType="1"/>
              <a:stCxn id="54282" idx="2"/>
              <a:endCxn id="54281" idx="6"/>
            </p:cNvCxnSpPr>
            <p:nvPr/>
          </p:nvCxnSpPr>
          <p:spPr bwMode="auto">
            <a:xfrm flipH="1">
              <a:off x="2209799" y="4245521"/>
              <a:ext cx="962025"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0" name="AutoShape 18"/>
            <p:cNvCxnSpPr>
              <a:cxnSpLocks noChangeShapeType="1"/>
              <a:stCxn id="54284" idx="7"/>
              <a:endCxn id="54282" idx="3"/>
            </p:cNvCxnSpPr>
            <p:nvPr/>
          </p:nvCxnSpPr>
          <p:spPr bwMode="auto">
            <a:xfrm flipV="1">
              <a:off x="2722953" y="4357144"/>
              <a:ext cx="497693" cy="6377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1" name="AutoShape 19"/>
            <p:cNvCxnSpPr>
              <a:cxnSpLocks noChangeShapeType="1"/>
              <a:stCxn id="54281" idx="3"/>
              <a:endCxn id="54283" idx="7"/>
            </p:cNvCxnSpPr>
            <p:nvPr/>
          </p:nvCxnSpPr>
          <p:spPr bwMode="auto">
            <a:xfrm flipH="1">
              <a:off x="1495623" y="4357145"/>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2" name="AutoShape 20"/>
            <p:cNvCxnSpPr>
              <a:cxnSpLocks noChangeShapeType="1"/>
              <a:stCxn id="54284" idx="1"/>
              <a:endCxn id="54281" idx="5"/>
            </p:cNvCxnSpPr>
            <p:nvPr/>
          </p:nvCxnSpPr>
          <p:spPr bwMode="auto">
            <a:xfrm flipH="1" flipV="1">
              <a:off x="2163070" y="4357145"/>
              <a:ext cx="324152" cy="6377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3" name="AutoShape 21"/>
            <p:cNvCxnSpPr>
              <a:cxnSpLocks noChangeShapeType="1"/>
              <a:stCxn id="54284" idx="2"/>
              <a:endCxn id="54283" idx="6"/>
            </p:cNvCxnSpPr>
            <p:nvPr/>
          </p:nvCxnSpPr>
          <p:spPr bwMode="auto">
            <a:xfrm flipH="1">
              <a:off x="1543050" y="5108231"/>
              <a:ext cx="89535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4" name="AutoShape 22"/>
            <p:cNvCxnSpPr>
              <a:cxnSpLocks noChangeShapeType="1"/>
              <a:stCxn id="54280" idx="5"/>
              <a:endCxn id="54283" idx="1"/>
            </p:cNvCxnSpPr>
            <p:nvPr/>
          </p:nvCxnSpPr>
          <p:spPr bwMode="auto">
            <a:xfrm>
              <a:off x="934804" y="4357145"/>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5" name="AutoShape 23"/>
            <p:cNvCxnSpPr>
              <a:cxnSpLocks noChangeShapeType="1"/>
              <a:stCxn id="54281" idx="2"/>
              <a:endCxn id="54280" idx="6"/>
            </p:cNvCxnSpPr>
            <p:nvPr/>
          </p:nvCxnSpPr>
          <p:spPr bwMode="auto">
            <a:xfrm flipH="1">
              <a:off x="990600" y="4245522"/>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6" name="AutoShape 24"/>
            <p:cNvCxnSpPr>
              <a:cxnSpLocks noChangeShapeType="1"/>
              <a:stCxn id="54279" idx="3"/>
              <a:endCxn id="54281" idx="7"/>
            </p:cNvCxnSpPr>
            <p:nvPr/>
          </p:nvCxnSpPr>
          <p:spPr bwMode="auto">
            <a:xfrm flipH="1">
              <a:off x="2163070" y="3487976"/>
              <a:ext cx="388036"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297" name="Oval 25"/>
            <p:cNvSpPr>
              <a:spLocks noChangeArrowheads="1"/>
            </p:cNvSpPr>
            <p:nvPr/>
          </p:nvSpPr>
          <p:spPr bwMode="auto">
            <a:xfrm>
              <a:off x="4038600" y="4087662"/>
              <a:ext cx="317500" cy="337944"/>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1</a:t>
              </a:r>
            </a:p>
          </p:txBody>
        </p:sp>
        <p:sp>
          <p:nvSpPr>
            <p:cNvPr id="54298" name="Oval 26"/>
            <p:cNvSpPr>
              <a:spLocks noChangeArrowheads="1"/>
            </p:cNvSpPr>
            <p:nvPr/>
          </p:nvSpPr>
          <p:spPr bwMode="auto">
            <a:xfrm>
              <a:off x="4754562" y="4087662"/>
              <a:ext cx="350837" cy="337944"/>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2</a:t>
              </a:r>
            </a:p>
          </p:txBody>
        </p:sp>
        <p:sp>
          <p:nvSpPr>
            <p:cNvPr id="54299" name="Oval 27"/>
            <p:cNvSpPr>
              <a:spLocks noChangeArrowheads="1"/>
            </p:cNvSpPr>
            <p:nvPr/>
          </p:nvSpPr>
          <p:spPr bwMode="auto">
            <a:xfrm>
              <a:off x="5421312" y="4087661"/>
              <a:ext cx="293687" cy="33794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3</a:t>
              </a:r>
            </a:p>
          </p:txBody>
        </p:sp>
        <p:cxnSp>
          <p:nvCxnSpPr>
            <p:cNvPr id="54300" name="AutoShape 28"/>
            <p:cNvCxnSpPr>
              <a:cxnSpLocks noChangeShapeType="1"/>
              <a:stCxn id="54298" idx="6"/>
              <a:endCxn id="54299" idx="2"/>
            </p:cNvCxnSpPr>
            <p:nvPr/>
          </p:nvCxnSpPr>
          <p:spPr bwMode="auto">
            <a:xfrm>
              <a:off x="5105399" y="4256634"/>
              <a:ext cx="31591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301" name="Oval 29"/>
            <p:cNvSpPr>
              <a:spLocks noChangeArrowheads="1"/>
            </p:cNvSpPr>
            <p:nvPr/>
          </p:nvSpPr>
          <p:spPr bwMode="auto">
            <a:xfrm>
              <a:off x="6088062" y="4087662"/>
              <a:ext cx="312737" cy="337944"/>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cxnSp>
          <p:nvCxnSpPr>
            <p:cNvPr id="54302" name="AutoShape 30"/>
            <p:cNvCxnSpPr>
              <a:cxnSpLocks noChangeShapeType="1"/>
              <a:stCxn id="54299" idx="6"/>
              <a:endCxn id="54301" idx="2"/>
            </p:cNvCxnSpPr>
            <p:nvPr/>
          </p:nvCxnSpPr>
          <p:spPr bwMode="auto">
            <a:xfrm>
              <a:off x="5714999" y="4256634"/>
              <a:ext cx="3730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303" name="Oval 31"/>
            <p:cNvSpPr>
              <a:spLocks noChangeArrowheads="1"/>
            </p:cNvSpPr>
            <p:nvPr/>
          </p:nvSpPr>
          <p:spPr bwMode="auto">
            <a:xfrm>
              <a:off x="6753224" y="4105473"/>
              <a:ext cx="333375" cy="320133"/>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5</a:t>
              </a:r>
            </a:p>
          </p:txBody>
        </p:sp>
        <p:cxnSp>
          <p:nvCxnSpPr>
            <p:cNvPr id="54304" name="AutoShape 32"/>
            <p:cNvCxnSpPr>
              <a:cxnSpLocks noChangeShapeType="1"/>
              <a:stCxn id="54301" idx="6"/>
              <a:endCxn id="54303" idx="2"/>
            </p:cNvCxnSpPr>
            <p:nvPr/>
          </p:nvCxnSpPr>
          <p:spPr bwMode="auto">
            <a:xfrm>
              <a:off x="6400799" y="4256634"/>
              <a:ext cx="352425" cy="89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305" name="Oval 33"/>
            <p:cNvSpPr>
              <a:spLocks noChangeArrowheads="1"/>
            </p:cNvSpPr>
            <p:nvPr/>
          </p:nvSpPr>
          <p:spPr bwMode="auto">
            <a:xfrm>
              <a:off x="7419974" y="4105473"/>
              <a:ext cx="352425" cy="320133"/>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cxnSp>
          <p:nvCxnSpPr>
            <p:cNvPr id="54306" name="AutoShape 34"/>
            <p:cNvCxnSpPr>
              <a:cxnSpLocks noChangeShapeType="1"/>
              <a:stCxn id="54303" idx="6"/>
              <a:endCxn id="54305" idx="2"/>
            </p:cNvCxnSpPr>
            <p:nvPr/>
          </p:nvCxnSpPr>
          <p:spPr bwMode="auto">
            <a:xfrm>
              <a:off x="7086599" y="4265540"/>
              <a:ext cx="3333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307" name="Oval 35"/>
            <p:cNvSpPr>
              <a:spLocks noChangeArrowheads="1"/>
            </p:cNvSpPr>
            <p:nvPr/>
          </p:nvSpPr>
          <p:spPr bwMode="auto">
            <a:xfrm>
              <a:off x="8115300" y="4081312"/>
              <a:ext cx="342900" cy="344294"/>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cxnSp>
          <p:nvCxnSpPr>
            <p:cNvPr id="54308" name="AutoShape 36"/>
            <p:cNvCxnSpPr>
              <a:cxnSpLocks noChangeShapeType="1"/>
              <a:stCxn id="54305" idx="6"/>
              <a:endCxn id="54307" idx="2"/>
            </p:cNvCxnSpPr>
            <p:nvPr/>
          </p:nvCxnSpPr>
          <p:spPr bwMode="auto">
            <a:xfrm flipV="1">
              <a:off x="7772399" y="4253459"/>
              <a:ext cx="342901" cy="120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09" name="AutoShape 37"/>
            <p:cNvCxnSpPr>
              <a:cxnSpLocks noChangeShapeType="1"/>
              <a:stCxn id="54299" idx="0"/>
              <a:endCxn id="54303" idx="0"/>
            </p:cNvCxnSpPr>
            <p:nvPr/>
          </p:nvCxnSpPr>
          <p:spPr bwMode="auto">
            <a:xfrm rot="16200000" flipH="1">
              <a:off x="6235128" y="3420689"/>
              <a:ext cx="17812" cy="1351756"/>
            </a:xfrm>
            <a:prstGeom prst="curvedConnector3">
              <a:avLst>
                <a:gd name="adj1" fmla="val -128340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10" name="AutoShape 38"/>
            <p:cNvCxnSpPr>
              <a:cxnSpLocks noChangeShapeType="1"/>
              <a:stCxn id="54298" idx="4"/>
              <a:endCxn id="54303" idx="3"/>
            </p:cNvCxnSpPr>
            <p:nvPr/>
          </p:nvCxnSpPr>
          <p:spPr bwMode="auto">
            <a:xfrm rot="5400000" flipH="1" flipV="1">
              <a:off x="5842572" y="3466132"/>
              <a:ext cx="46882" cy="1872065"/>
            </a:xfrm>
            <a:prstGeom prst="curvedConnector3">
              <a:avLst>
                <a:gd name="adj1" fmla="val -48760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11" name="AutoShape 39"/>
            <p:cNvCxnSpPr>
              <a:cxnSpLocks noChangeShapeType="1"/>
              <a:stCxn id="54297" idx="4"/>
              <a:endCxn id="54303" idx="4"/>
            </p:cNvCxnSpPr>
            <p:nvPr/>
          </p:nvCxnSpPr>
          <p:spPr bwMode="auto">
            <a:xfrm rot="16200000" flipH="1">
              <a:off x="5558631" y="3064325"/>
              <a:ext cx="12700" cy="2722562"/>
            </a:xfrm>
            <a:prstGeom prst="curvedConnector3">
              <a:avLst>
                <a:gd name="adj1" fmla="val 18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12" name="AutoShape 40"/>
            <p:cNvCxnSpPr>
              <a:cxnSpLocks noChangeShapeType="1"/>
              <a:stCxn id="54297" idx="0"/>
              <a:endCxn id="54301" idx="0"/>
            </p:cNvCxnSpPr>
            <p:nvPr/>
          </p:nvCxnSpPr>
          <p:spPr bwMode="auto">
            <a:xfrm rot="5400000" flipH="1" flipV="1">
              <a:off x="5220890" y="3064122"/>
              <a:ext cx="12700" cy="2047081"/>
            </a:xfrm>
            <a:prstGeom prst="curvedConnector3">
              <a:avLst>
                <a:gd name="adj1" fmla="val 18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13" name="AutoShape 41"/>
            <p:cNvCxnSpPr>
              <a:cxnSpLocks noChangeShapeType="1"/>
              <a:stCxn id="54303" idx="7"/>
              <a:endCxn id="54307" idx="0"/>
            </p:cNvCxnSpPr>
            <p:nvPr/>
          </p:nvCxnSpPr>
          <p:spPr bwMode="auto">
            <a:xfrm rot="5400000" flipH="1" flipV="1">
              <a:off x="7626742" y="3492348"/>
              <a:ext cx="71043" cy="1248973"/>
            </a:xfrm>
            <a:prstGeom prst="curvedConnector3">
              <a:avLst>
                <a:gd name="adj1" fmla="val 42177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14" name="AutoShape 42"/>
            <p:cNvCxnSpPr>
              <a:cxnSpLocks noChangeShapeType="1"/>
              <a:stCxn id="54298" idx="0"/>
              <a:endCxn id="54305" idx="0"/>
            </p:cNvCxnSpPr>
            <p:nvPr/>
          </p:nvCxnSpPr>
          <p:spPr bwMode="auto">
            <a:xfrm rot="16200000" flipH="1">
              <a:off x="6254178" y="2763464"/>
              <a:ext cx="17811" cy="2666206"/>
            </a:xfrm>
            <a:prstGeom prst="curvedConnector3">
              <a:avLst>
                <a:gd name="adj1" fmla="val -128347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 name="Rectangular Callout 3"/>
          <p:cNvSpPr/>
          <p:nvPr/>
        </p:nvSpPr>
        <p:spPr bwMode="auto">
          <a:xfrm>
            <a:off x="4996057" y="2684224"/>
            <a:ext cx="2666206" cy="820976"/>
          </a:xfrm>
          <a:prstGeom prst="wedgeRectCallout">
            <a:avLst>
              <a:gd name="adj1" fmla="val -1462"/>
              <a:gd name="adj2" fmla="val 81063"/>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dirty="0" smtClean="0">
                <a:ln>
                  <a:noFill/>
                </a:ln>
                <a:solidFill>
                  <a:schemeClr val="tx1"/>
                </a:solidFill>
                <a:effectLst/>
                <a:latin typeface="Times New Roman" pitchFamily="18" charset="0"/>
              </a:rPr>
              <a:t>所有边的方向都是从左到右</a:t>
            </a:r>
            <a:r>
              <a:rPr kumimoji="0" lang="en-US" sz="2000" b="1" i="0" u="none" strike="noStrike" cap="none" normalizeH="0" dirty="0" smtClean="0">
                <a:ln>
                  <a:noFill/>
                </a:ln>
                <a:solidFill>
                  <a:schemeClr val="tx1"/>
                </a:solidFill>
                <a:effectLst/>
                <a:latin typeface="Times New Roman" pitchFamily="18" charset="0"/>
              </a:rPr>
              <a:t>.</a:t>
            </a:r>
            <a:endParaRPr kumimoji="0" lang="en-US" sz="2000" b="1" i="0" u="none" strike="noStrike" cap="none" normalizeH="0" baseline="0" dirty="0" smtClean="0">
              <a:ln>
                <a:noFill/>
              </a:ln>
              <a:solidFill>
                <a:schemeClr val="tx1"/>
              </a:solidFill>
              <a:effectLst/>
              <a:latin typeface="Times New Roman" pitchFamily="18" charset="0"/>
            </a:endParaRPr>
          </a:p>
        </p:txBody>
      </p:sp>
      <p:sp>
        <p:nvSpPr>
          <p:cNvPr id="5" name="TextBox 4"/>
          <p:cNvSpPr txBox="1"/>
          <p:nvPr/>
        </p:nvSpPr>
        <p:spPr>
          <a:xfrm>
            <a:off x="595091" y="5486400"/>
            <a:ext cx="5570756" cy="461665"/>
          </a:xfrm>
          <a:prstGeom prst="rect">
            <a:avLst/>
          </a:prstGeom>
          <a:noFill/>
        </p:spPr>
        <p:txBody>
          <a:bodyPr wrap="none" rtlCol="0">
            <a:spAutoFit/>
          </a:bodyPr>
          <a:lstStyle/>
          <a:p>
            <a:pPr marL="342900" indent="-342900">
              <a:buFont typeface="Wingdings" pitchFamily="2" charset="2"/>
              <a:buChar char="§"/>
            </a:pPr>
            <a:r>
              <a:rPr lang="zh-CN" altLang="en-US" sz="2400" dirty="0" smtClean="0"/>
              <a:t>思考</a:t>
            </a:r>
            <a:r>
              <a:rPr lang="en-US" sz="2400" dirty="0" smtClean="0"/>
              <a:t>: </a:t>
            </a:r>
            <a:r>
              <a:rPr lang="zh-CN" altLang="en-US" sz="2400" dirty="0" smtClean="0"/>
              <a:t>一个</a:t>
            </a:r>
            <a:r>
              <a:rPr lang="en-US" altLang="zh-CN" sz="2400" dirty="0" smtClean="0"/>
              <a:t>DAG</a:t>
            </a:r>
            <a:r>
              <a:rPr lang="zh-CN" altLang="en-US" sz="2400" dirty="0" smtClean="0"/>
              <a:t>的拓扑排序是否唯一</a:t>
            </a:r>
            <a:r>
              <a:rPr lang="en-US" sz="2400" dirty="0" smtClean="0"/>
              <a:t>?</a:t>
            </a:r>
            <a:endParaRPr lang="en-US" sz="2400" dirty="0" smtClean="0"/>
          </a:p>
        </p:txBody>
      </p:sp>
    </p:spTree>
    <p:extLst>
      <p:ext uri="{BB962C8B-B14F-4D97-AF65-F5344CB8AC3E}">
        <p14:creationId xmlns:p14="http://schemas.microsoft.com/office/powerpoint/2010/main" val="265365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228600"/>
            <a:ext cx="7772400" cy="990600"/>
          </a:xfrm>
        </p:spPr>
        <p:txBody>
          <a:bodyPr/>
          <a:lstStyle/>
          <a:p>
            <a:r>
              <a:rPr lang="zh-CN" altLang="en-US" sz="3600" b="1" dirty="0">
                <a:solidFill>
                  <a:srgbClr val="0000CC"/>
                </a:solidFill>
              </a:rPr>
              <a:t>拓扑排序</a:t>
            </a:r>
            <a:endParaRPr lang="en-US" sz="3600" b="1" dirty="0" smtClean="0">
              <a:solidFill>
                <a:srgbClr val="0000CC"/>
              </a:solidFill>
            </a:endParaRPr>
          </a:p>
        </p:txBody>
      </p:sp>
      <p:sp>
        <p:nvSpPr>
          <p:cNvPr id="56323" name="Rectangle 3"/>
          <p:cNvSpPr>
            <a:spLocks noGrp="1" noChangeArrowheads="1"/>
          </p:cNvSpPr>
          <p:nvPr>
            <p:ph type="body" idx="1"/>
          </p:nvPr>
        </p:nvSpPr>
        <p:spPr>
          <a:xfrm>
            <a:off x="609600" y="1524000"/>
            <a:ext cx="8001000" cy="4572000"/>
          </a:xfrm>
        </p:spPr>
        <p:txBody>
          <a:bodyPr/>
          <a:lstStyle/>
          <a:p>
            <a:pPr marL="533400" indent="-533400">
              <a:buFont typeface="Monotype Sorts" pitchFamily="2" charset="2"/>
              <a:buNone/>
            </a:pPr>
            <a:r>
              <a:rPr lang="en-US" sz="2400" b="1" dirty="0" smtClean="0"/>
              <a:t>Topological-Sort(</a:t>
            </a:r>
            <a:r>
              <a:rPr lang="en-US" sz="2400" b="1" i="1" dirty="0" smtClean="0"/>
              <a:t>G</a:t>
            </a:r>
            <a:r>
              <a:rPr lang="en-US" sz="2400" b="1" dirty="0" smtClean="0"/>
              <a:t>)</a:t>
            </a:r>
          </a:p>
          <a:p>
            <a:r>
              <a:rPr lang="zh-CN" altLang="en-US" sz="2400" b="1" dirty="0" smtClean="0"/>
              <a:t>调用</a:t>
            </a:r>
            <a:r>
              <a:rPr lang="en-US" sz="2400" b="1" dirty="0" smtClean="0"/>
              <a:t>DFS(</a:t>
            </a:r>
            <a:r>
              <a:rPr lang="en-US" sz="2400" b="1" i="1" dirty="0" smtClean="0"/>
              <a:t>G</a:t>
            </a:r>
            <a:r>
              <a:rPr lang="en-US" sz="2400" b="1" dirty="0" smtClean="0"/>
              <a:t>) </a:t>
            </a:r>
            <a:r>
              <a:rPr lang="zh-CN" altLang="en-US" sz="2400" b="1" dirty="0" smtClean="0"/>
              <a:t>计算</a:t>
            </a:r>
            <a:r>
              <a:rPr lang="zh-CN" altLang="en-US" sz="2400" b="1" dirty="0" smtClean="0"/>
              <a:t>每个节点</a:t>
            </a:r>
            <a:r>
              <a:rPr lang="en-US" altLang="zh-CN" sz="2400" b="1" i="1" dirty="0" smtClean="0"/>
              <a:t>u</a:t>
            </a:r>
            <a:r>
              <a:rPr lang="zh-CN" altLang="en-US" sz="2400" b="1" dirty="0" smtClean="0"/>
              <a:t>被</a:t>
            </a:r>
            <a:r>
              <a:rPr lang="en-US" altLang="zh-CN" sz="2400" b="1" dirty="0" smtClean="0"/>
              <a:t>DFS</a:t>
            </a:r>
            <a:r>
              <a:rPr lang="zh-CN" altLang="en-US" sz="2400" b="1" dirty="0" smtClean="0"/>
              <a:t>访问的结束时间</a:t>
            </a:r>
            <a:r>
              <a:rPr lang="en-US" sz="2400" b="1" dirty="0" smtClean="0"/>
              <a:t> </a:t>
            </a:r>
            <a:r>
              <a:rPr lang="en-US" sz="2400" b="1" i="1" dirty="0" err="1" smtClean="0"/>
              <a:t>u</a:t>
            </a:r>
            <a:r>
              <a:rPr lang="en-US" sz="2400" b="1" dirty="0" err="1" smtClean="0"/>
              <a:t>.</a:t>
            </a:r>
            <a:r>
              <a:rPr lang="en-US" sz="2400" b="1" i="1" dirty="0" err="1" smtClean="0"/>
              <a:t>f</a:t>
            </a:r>
            <a:r>
              <a:rPr lang="en-US" sz="2400" b="1" dirty="0" smtClean="0"/>
              <a:t> </a:t>
            </a:r>
            <a:endParaRPr lang="en-US" sz="2400" b="1" dirty="0" smtClean="0"/>
          </a:p>
          <a:p>
            <a:r>
              <a:rPr lang="zh-CN" altLang="en-US" sz="2400" b="1" dirty="0" smtClean="0"/>
              <a:t>当一个节点被</a:t>
            </a:r>
            <a:r>
              <a:rPr lang="en-US" altLang="zh-CN" sz="2400" b="1" dirty="0" smtClean="0"/>
              <a:t>DFS</a:t>
            </a:r>
            <a:r>
              <a:rPr lang="zh-CN" altLang="en-US" sz="2400" b="1" dirty="0" smtClean="0"/>
              <a:t>访问结束时，我们将该节点插入到一个链表中</a:t>
            </a:r>
            <a:endParaRPr lang="en-US" sz="2400" b="1" dirty="0" smtClean="0"/>
          </a:p>
          <a:p>
            <a:r>
              <a:rPr lang="zh-CN" altLang="en-US" sz="2400" b="1" dirty="0" smtClean="0"/>
              <a:t>返回整个链表</a:t>
            </a:r>
            <a:endParaRPr lang="en-US" sz="2400" b="1" dirty="0" smtClean="0"/>
          </a:p>
          <a:p>
            <a:endParaRPr lang="en-US" sz="2400" b="1" dirty="0" smtClean="0"/>
          </a:p>
          <a:p>
            <a:r>
              <a:rPr lang="zh-CN" altLang="en-US" sz="2400" b="1" dirty="0" smtClean="0"/>
              <a:t>以节点结束时间从大到小的顺序输出节点即可</a:t>
            </a:r>
            <a:endParaRPr lang="en-US" sz="2400" b="1" dirty="0" smtClean="0"/>
          </a:p>
          <a:p>
            <a:r>
              <a:rPr lang="zh-CN" altLang="en-US" sz="2400" b="1" dirty="0" smtClean="0">
                <a:sym typeface="Symbol"/>
              </a:rPr>
              <a:t>时间复杂度：</a:t>
            </a:r>
            <a:r>
              <a:rPr lang="en-US" sz="2400" b="1" dirty="0" smtClean="0">
                <a:sym typeface="Symbol"/>
              </a:rPr>
              <a:t></a:t>
            </a:r>
            <a:r>
              <a:rPr lang="en-US" sz="2400" b="1" dirty="0" smtClean="0">
                <a:sym typeface="Symbol"/>
              </a:rPr>
              <a:t>(|</a:t>
            </a:r>
            <a:r>
              <a:rPr lang="en-US" sz="2400" b="1" i="1" dirty="0" smtClean="0">
                <a:sym typeface="Symbol"/>
              </a:rPr>
              <a:t>V</a:t>
            </a:r>
            <a:r>
              <a:rPr lang="en-US" sz="2400" b="1" dirty="0" smtClean="0">
                <a:sym typeface="Symbol"/>
              </a:rPr>
              <a:t>| + |</a:t>
            </a:r>
            <a:r>
              <a:rPr lang="en-US" sz="2400" b="1" i="1" dirty="0" smtClean="0">
                <a:sym typeface="Symbol"/>
              </a:rPr>
              <a:t>E</a:t>
            </a:r>
            <a:r>
              <a:rPr lang="en-US" sz="2400" b="1" dirty="0" smtClean="0">
                <a:sym typeface="Symbol"/>
              </a:rPr>
              <a:t>|).</a:t>
            </a:r>
            <a:endParaRPr lang="en-US" sz="2400" b="1" dirty="0" smtClean="0"/>
          </a:p>
          <a:p>
            <a:pPr marL="533400" indent="-533400">
              <a:buFont typeface="Monotype Sorts" pitchFamily="2" charset="2"/>
              <a:buNone/>
            </a:pPr>
            <a:endParaRPr lang="en-US" sz="2400" b="1" dirty="0" smtClean="0"/>
          </a:p>
        </p:txBody>
      </p:sp>
    </p:spTree>
    <p:extLst>
      <p:ext uri="{BB962C8B-B14F-4D97-AF65-F5344CB8AC3E}">
        <p14:creationId xmlns:p14="http://schemas.microsoft.com/office/powerpoint/2010/main" val="14754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533400" y="1524000"/>
            <a:ext cx="8153400" cy="4419600"/>
          </a:xfrm>
        </p:spPr>
        <p:txBody>
          <a:bodyPr/>
          <a:lstStyle/>
          <a:p>
            <a:pPr marL="533400" indent="-533400">
              <a:buFont typeface="Monotype Sorts" pitchFamily="2" charset="2"/>
              <a:buNone/>
            </a:pPr>
            <a:endParaRPr lang="en-US" sz="2400" b="1" dirty="0" smtClean="0"/>
          </a:p>
          <a:p>
            <a:pPr marL="533400" indent="-533400">
              <a:buFont typeface="Monotype Sorts" pitchFamily="2" charset="2"/>
              <a:buNone/>
            </a:pPr>
            <a:r>
              <a:rPr lang="en-US" sz="2400" b="1" dirty="0" smtClean="0"/>
              <a:t>Topological-Sort2(</a:t>
            </a:r>
            <a:r>
              <a:rPr lang="en-US" sz="2400" b="1" i="1" dirty="0" smtClean="0"/>
              <a:t>G</a:t>
            </a:r>
            <a:r>
              <a:rPr lang="en-US" sz="2400" b="1" dirty="0" smtClean="0"/>
              <a:t>)</a:t>
            </a:r>
          </a:p>
          <a:p>
            <a:pPr marL="365760" indent="-365760">
              <a:buFont typeface="Monotype Sorts" pitchFamily="2" charset="2"/>
              <a:buAutoNum type="arabicPeriod"/>
            </a:pPr>
            <a:r>
              <a:rPr lang="zh-CN" altLang="en-US" sz="2400" b="1" dirty="0" smtClean="0"/>
              <a:t>找到一个没有入边的节点</a:t>
            </a:r>
            <a:r>
              <a:rPr lang="en-US" altLang="zh-CN" sz="2400" b="1" i="1" dirty="0" smtClean="0"/>
              <a:t>v</a:t>
            </a:r>
            <a:endParaRPr lang="en-US" sz="2400" b="1" dirty="0" smtClean="0"/>
          </a:p>
          <a:p>
            <a:pPr marL="365760" indent="-365760">
              <a:buFont typeface="Monotype Sorts" pitchFamily="2" charset="2"/>
              <a:buAutoNum type="arabicPeriod"/>
            </a:pPr>
            <a:r>
              <a:rPr lang="zh-CN" altLang="en-US" sz="2400" b="1" dirty="0" smtClean="0"/>
              <a:t>删除</a:t>
            </a:r>
            <a:r>
              <a:rPr lang="en-US" altLang="zh-CN" sz="2400" b="1" i="1" dirty="0" smtClean="0"/>
              <a:t>v</a:t>
            </a:r>
            <a:r>
              <a:rPr lang="zh-CN" altLang="en-US" sz="2400" b="1" dirty="0" smtClean="0"/>
              <a:t>和</a:t>
            </a:r>
            <a:r>
              <a:rPr lang="en-US" altLang="zh-CN" sz="2400" b="1" i="1" dirty="0" smtClean="0"/>
              <a:t>v</a:t>
            </a:r>
            <a:r>
              <a:rPr lang="zh-CN" altLang="en-US" sz="2400" b="1" dirty="0" smtClean="0"/>
              <a:t>相连的边</a:t>
            </a:r>
            <a:endParaRPr lang="en-US" sz="2400" b="1" dirty="0" smtClean="0"/>
          </a:p>
          <a:p>
            <a:pPr marL="365760" indent="-365760">
              <a:buFont typeface="Monotype Sorts" pitchFamily="2" charset="2"/>
              <a:buAutoNum type="arabicPeriod"/>
            </a:pPr>
            <a:r>
              <a:rPr lang="zh-CN" altLang="en-US" sz="2400" b="1" dirty="0" smtClean="0"/>
              <a:t>递归调用</a:t>
            </a:r>
            <a:r>
              <a:rPr lang="en-US" sz="2400" b="1" dirty="0" smtClean="0"/>
              <a:t>Topological-Sort2(</a:t>
            </a:r>
            <a:r>
              <a:rPr lang="en-US" sz="2400" b="1" i="1" dirty="0" smtClean="0"/>
              <a:t>G  </a:t>
            </a:r>
            <a:r>
              <a:rPr lang="en-US" sz="2400" b="1" dirty="0" smtClean="0"/>
              <a:t>– {</a:t>
            </a:r>
            <a:r>
              <a:rPr lang="en-US" sz="2400" b="1" i="1" dirty="0" smtClean="0"/>
              <a:t>v</a:t>
            </a:r>
            <a:r>
              <a:rPr lang="en-US" sz="2400" b="1" dirty="0" smtClean="0"/>
              <a:t>})</a:t>
            </a:r>
          </a:p>
          <a:p>
            <a:pPr marL="0" indent="0">
              <a:buNone/>
            </a:pPr>
            <a:endParaRPr lang="en-US" altLang="zh-CN" sz="2400" b="1" dirty="0" smtClean="0"/>
          </a:p>
          <a:p>
            <a:pPr marL="0" indent="0">
              <a:buNone/>
            </a:pPr>
            <a:r>
              <a:rPr lang="zh-CN" altLang="en-US" sz="2400" b="1" i="1" dirty="0" smtClean="0">
                <a:solidFill>
                  <a:srgbClr val="FF0000"/>
                </a:solidFill>
              </a:rPr>
              <a:t>该算法</a:t>
            </a:r>
            <a:r>
              <a:rPr lang="zh-CN" altLang="en-US" sz="2400" b="1" i="1" dirty="0" smtClean="0">
                <a:solidFill>
                  <a:srgbClr val="FF0000"/>
                </a:solidFill>
              </a:rPr>
              <a:t>删除节点的顺序即为一个拓扑序</a:t>
            </a:r>
            <a:endParaRPr lang="en-US" altLang="zh-CN" sz="2400" b="1" i="1" dirty="0" smtClean="0">
              <a:solidFill>
                <a:srgbClr val="FF0000"/>
              </a:solidFill>
            </a:endParaRPr>
          </a:p>
          <a:p>
            <a:pPr marL="0" indent="0">
              <a:buNone/>
            </a:pPr>
            <a:endParaRPr lang="en-US" sz="2400" b="1" i="1" dirty="0">
              <a:solidFill>
                <a:srgbClr val="FF0000"/>
              </a:solidFill>
            </a:endParaRPr>
          </a:p>
          <a:p>
            <a:pPr marL="0" indent="0">
              <a:buNone/>
            </a:pPr>
            <a:r>
              <a:rPr lang="zh-CN" altLang="en-US" sz="2400" b="1" dirty="0" smtClean="0">
                <a:solidFill>
                  <a:srgbClr val="3333FF"/>
                </a:solidFill>
              </a:rPr>
              <a:t>时间复杂度</a:t>
            </a:r>
            <a:r>
              <a:rPr lang="zh-CN" altLang="en-US" sz="2400" b="1" i="1" dirty="0" smtClean="0"/>
              <a:t>：</a:t>
            </a:r>
            <a:r>
              <a:rPr lang="en-US" altLang="zh-CN" sz="2400" b="1" i="1" dirty="0" smtClean="0"/>
              <a:t>O</a:t>
            </a:r>
            <a:r>
              <a:rPr lang="en-US" altLang="zh-CN" sz="2400" b="1" dirty="0"/>
              <a:t>(|</a:t>
            </a:r>
            <a:r>
              <a:rPr lang="en-US" altLang="zh-CN" sz="2400" b="1" i="1" dirty="0"/>
              <a:t>V</a:t>
            </a:r>
            <a:r>
              <a:rPr lang="en-US" altLang="zh-CN" sz="2400" b="1" dirty="0"/>
              <a:t> |</a:t>
            </a:r>
            <a:r>
              <a:rPr lang="en-US" altLang="zh-CN" sz="2400" b="1" i="1" dirty="0"/>
              <a:t> </a:t>
            </a:r>
            <a:r>
              <a:rPr lang="en-US" altLang="zh-CN" sz="2400" b="1" dirty="0"/>
              <a:t>+ | </a:t>
            </a:r>
            <a:r>
              <a:rPr lang="en-US" altLang="zh-CN" sz="2400" b="1" i="1" dirty="0"/>
              <a:t>E</a:t>
            </a:r>
            <a:r>
              <a:rPr lang="en-US" altLang="zh-CN" sz="2400" b="1" dirty="0"/>
              <a:t> </a:t>
            </a:r>
            <a:r>
              <a:rPr lang="en-US" altLang="zh-CN" sz="2400" b="1" dirty="0" smtClean="0"/>
              <a:t>|)</a:t>
            </a:r>
            <a:endParaRPr lang="en-US" sz="2400" b="1" dirty="0" smtClean="0"/>
          </a:p>
          <a:p>
            <a:pPr marL="320040" indent="-320040">
              <a:buNone/>
            </a:pPr>
            <a:endParaRPr lang="en-US" sz="2400" b="1" dirty="0" smtClean="0"/>
          </a:p>
        </p:txBody>
      </p:sp>
      <p:sp>
        <p:nvSpPr>
          <p:cNvPr id="6" name="Rectangle 2"/>
          <p:cNvSpPr>
            <a:spLocks noGrp="1" noChangeArrowheads="1"/>
          </p:cNvSpPr>
          <p:nvPr>
            <p:ph type="title"/>
          </p:nvPr>
        </p:nvSpPr>
        <p:spPr>
          <a:xfrm>
            <a:off x="533400" y="304800"/>
            <a:ext cx="8077200" cy="914400"/>
          </a:xfrm>
        </p:spPr>
        <p:txBody>
          <a:bodyPr/>
          <a:lstStyle/>
          <a:p>
            <a:r>
              <a:rPr lang="zh-CN" altLang="en-US" sz="3600" b="1" dirty="0" smtClean="0">
                <a:solidFill>
                  <a:srgbClr val="0000CC"/>
                </a:solidFill>
              </a:rPr>
              <a:t>拓扑排序：算法二</a:t>
            </a:r>
            <a:endParaRPr lang="en-US" sz="3600" b="1" dirty="0" smtClean="0">
              <a:solidFill>
                <a:srgbClr val="0000CC"/>
              </a:solidFill>
            </a:endParaRPr>
          </a:p>
        </p:txBody>
      </p:sp>
    </p:spTree>
    <p:extLst>
      <p:ext uri="{BB962C8B-B14F-4D97-AF65-F5344CB8AC3E}">
        <p14:creationId xmlns:p14="http://schemas.microsoft.com/office/powerpoint/2010/main" val="19379312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609600" y="4114800"/>
            <a:ext cx="1447800" cy="609600"/>
          </a:xfrm>
        </p:spPr>
        <p:txBody>
          <a:bodyPr/>
          <a:lstStyle/>
          <a:p>
            <a:pPr marL="320040" indent="-320040">
              <a:buNone/>
            </a:pPr>
            <a:r>
              <a:rPr lang="zh-CN" altLang="en-US" b="1" dirty="0" smtClean="0"/>
              <a:t>输出</a:t>
            </a:r>
            <a:r>
              <a:rPr lang="en-US" b="1" dirty="0" smtClean="0"/>
              <a:t>:</a:t>
            </a:r>
            <a:endParaRPr lang="en-US" b="1" dirty="0" smtClean="0"/>
          </a:p>
          <a:p>
            <a:pPr marL="320040" indent="-320040">
              <a:buNone/>
            </a:pPr>
            <a:endParaRPr lang="en-US" b="1" dirty="0" smtClean="0"/>
          </a:p>
        </p:txBody>
      </p:sp>
      <p:sp>
        <p:nvSpPr>
          <p:cNvPr id="6" name="Rectangle 2"/>
          <p:cNvSpPr>
            <a:spLocks noGrp="1" noChangeArrowheads="1"/>
          </p:cNvSpPr>
          <p:nvPr>
            <p:ph type="title"/>
          </p:nvPr>
        </p:nvSpPr>
        <p:spPr>
          <a:xfrm>
            <a:off x="533400" y="304800"/>
            <a:ext cx="8077200" cy="914400"/>
          </a:xfrm>
        </p:spPr>
        <p:txBody>
          <a:bodyPr/>
          <a:lstStyle/>
          <a:p>
            <a:r>
              <a:rPr lang="zh-CN" altLang="en-US" sz="3600" b="1" dirty="0" smtClean="0">
                <a:solidFill>
                  <a:srgbClr val="0000CC"/>
                </a:solidFill>
              </a:rPr>
              <a:t>举例</a:t>
            </a:r>
            <a:endParaRPr lang="en-US" sz="3600" b="1" dirty="0" smtClean="0">
              <a:solidFill>
                <a:srgbClr val="0000CC"/>
              </a:solidFill>
            </a:endParaRPr>
          </a:p>
        </p:txBody>
      </p:sp>
      <p:sp>
        <p:nvSpPr>
          <p:cNvPr id="5" name="Oval 6"/>
          <p:cNvSpPr>
            <a:spLocks noChangeArrowheads="1"/>
          </p:cNvSpPr>
          <p:nvPr/>
        </p:nvSpPr>
        <p:spPr bwMode="auto">
          <a:xfrm>
            <a:off x="1047750" y="1524000"/>
            <a:ext cx="323850"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2</a:t>
            </a:r>
          </a:p>
        </p:txBody>
      </p:sp>
      <p:sp>
        <p:nvSpPr>
          <p:cNvPr id="7" name="Oval 7"/>
          <p:cNvSpPr>
            <a:spLocks noChangeArrowheads="1"/>
          </p:cNvSpPr>
          <p:nvPr/>
        </p:nvSpPr>
        <p:spPr bwMode="auto">
          <a:xfrm>
            <a:off x="2276474" y="1524000"/>
            <a:ext cx="314325"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3</a:t>
            </a:r>
          </a:p>
        </p:txBody>
      </p:sp>
      <p:sp>
        <p:nvSpPr>
          <p:cNvPr id="8" name="Oval 8"/>
          <p:cNvSpPr>
            <a:spLocks noChangeArrowheads="1"/>
          </p:cNvSpPr>
          <p:nvPr/>
        </p:nvSpPr>
        <p:spPr bwMode="auto">
          <a:xfrm>
            <a:off x="381000" y="2416369"/>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9" name="Oval 9"/>
          <p:cNvSpPr>
            <a:spLocks noChangeArrowheads="1"/>
          </p:cNvSpPr>
          <p:nvPr/>
        </p:nvSpPr>
        <p:spPr bwMode="auto">
          <a:xfrm>
            <a:off x="1662112" y="2416369"/>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10" name="Oval 10"/>
          <p:cNvSpPr>
            <a:spLocks noChangeArrowheads="1"/>
          </p:cNvSpPr>
          <p:nvPr/>
        </p:nvSpPr>
        <p:spPr bwMode="auto">
          <a:xfrm>
            <a:off x="2943224" y="2416368"/>
            <a:ext cx="333375"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sp>
        <p:nvSpPr>
          <p:cNvPr id="11" name="Oval 11"/>
          <p:cNvSpPr>
            <a:spLocks noChangeArrowheads="1"/>
          </p:cNvSpPr>
          <p:nvPr/>
        </p:nvSpPr>
        <p:spPr bwMode="auto">
          <a:xfrm>
            <a:off x="990600" y="3276600"/>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sp>
        <p:nvSpPr>
          <p:cNvPr id="12" name="Oval 12"/>
          <p:cNvSpPr>
            <a:spLocks noChangeArrowheads="1"/>
          </p:cNvSpPr>
          <p:nvPr/>
        </p:nvSpPr>
        <p:spPr bwMode="auto">
          <a:xfrm>
            <a:off x="2209800" y="3276600"/>
            <a:ext cx="333375" cy="32067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1</a:t>
            </a:r>
          </a:p>
        </p:txBody>
      </p:sp>
      <p:cxnSp>
        <p:nvCxnSpPr>
          <p:cNvPr id="13" name="AutoShape 13"/>
          <p:cNvCxnSpPr>
            <a:cxnSpLocks noChangeShapeType="1"/>
            <a:stCxn id="5" idx="3"/>
            <a:endCxn id="8" idx="7"/>
          </p:cNvCxnSpPr>
          <p:nvPr/>
        </p:nvCxnSpPr>
        <p:spPr bwMode="auto">
          <a:xfrm flipH="1">
            <a:off x="706204" y="1816683"/>
            <a:ext cx="388973"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4"/>
          <p:cNvCxnSpPr>
            <a:cxnSpLocks noChangeShapeType="1"/>
            <a:stCxn id="5" idx="5"/>
            <a:endCxn id="9" idx="1"/>
          </p:cNvCxnSpPr>
          <p:nvPr/>
        </p:nvCxnSpPr>
        <p:spPr bwMode="auto">
          <a:xfrm>
            <a:off x="1324173" y="1816683"/>
            <a:ext cx="384668"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a:stCxn id="5" idx="6"/>
            <a:endCxn id="7" idx="2"/>
          </p:cNvCxnSpPr>
          <p:nvPr/>
        </p:nvCxnSpPr>
        <p:spPr bwMode="auto">
          <a:xfrm>
            <a:off x="1371600" y="1695450"/>
            <a:ext cx="90487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16"/>
          <p:cNvCxnSpPr>
            <a:cxnSpLocks noChangeShapeType="1"/>
            <a:stCxn id="7" idx="5"/>
            <a:endCxn id="10" idx="1"/>
          </p:cNvCxnSpPr>
          <p:nvPr/>
        </p:nvCxnSpPr>
        <p:spPr bwMode="auto">
          <a:xfrm>
            <a:off x="2544767" y="1816683"/>
            <a:ext cx="447279" cy="64592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17"/>
          <p:cNvCxnSpPr>
            <a:cxnSpLocks noChangeShapeType="1"/>
            <a:stCxn id="10" idx="2"/>
            <a:endCxn id="9" idx="6"/>
          </p:cNvCxnSpPr>
          <p:nvPr/>
        </p:nvCxnSpPr>
        <p:spPr bwMode="auto">
          <a:xfrm flipH="1">
            <a:off x="1981199" y="2574228"/>
            <a:ext cx="962025"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18"/>
          <p:cNvCxnSpPr>
            <a:cxnSpLocks noChangeShapeType="1"/>
            <a:stCxn id="12" idx="7"/>
            <a:endCxn id="10" idx="3"/>
          </p:cNvCxnSpPr>
          <p:nvPr/>
        </p:nvCxnSpPr>
        <p:spPr bwMode="auto">
          <a:xfrm flipV="1">
            <a:off x="2494353" y="2685851"/>
            <a:ext cx="497693" cy="6377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19"/>
          <p:cNvCxnSpPr>
            <a:cxnSpLocks noChangeShapeType="1"/>
            <a:stCxn id="9" idx="3"/>
            <a:endCxn id="11" idx="7"/>
          </p:cNvCxnSpPr>
          <p:nvPr/>
        </p:nvCxnSpPr>
        <p:spPr bwMode="auto">
          <a:xfrm flipH="1">
            <a:off x="1267023" y="2685852"/>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0"/>
          <p:cNvCxnSpPr>
            <a:cxnSpLocks noChangeShapeType="1"/>
            <a:stCxn id="12" idx="1"/>
            <a:endCxn id="9" idx="5"/>
          </p:cNvCxnSpPr>
          <p:nvPr/>
        </p:nvCxnSpPr>
        <p:spPr bwMode="auto">
          <a:xfrm flipH="1" flipV="1">
            <a:off x="1934470" y="2685852"/>
            <a:ext cx="324152" cy="6377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21"/>
          <p:cNvCxnSpPr>
            <a:cxnSpLocks noChangeShapeType="1"/>
            <a:stCxn id="12" idx="2"/>
            <a:endCxn id="11" idx="6"/>
          </p:cNvCxnSpPr>
          <p:nvPr/>
        </p:nvCxnSpPr>
        <p:spPr bwMode="auto">
          <a:xfrm flipH="1">
            <a:off x="1314450" y="3436938"/>
            <a:ext cx="89535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22"/>
          <p:cNvCxnSpPr>
            <a:cxnSpLocks noChangeShapeType="1"/>
            <a:stCxn id="8" idx="5"/>
            <a:endCxn id="11" idx="1"/>
          </p:cNvCxnSpPr>
          <p:nvPr/>
        </p:nvCxnSpPr>
        <p:spPr bwMode="auto">
          <a:xfrm>
            <a:off x="706204" y="2685852"/>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3"/>
          <p:cNvCxnSpPr>
            <a:cxnSpLocks noChangeShapeType="1"/>
            <a:stCxn id="9" idx="2"/>
            <a:endCxn id="8" idx="6"/>
          </p:cNvCxnSpPr>
          <p:nvPr/>
        </p:nvCxnSpPr>
        <p:spPr bwMode="auto">
          <a:xfrm flipH="1">
            <a:off x="762000" y="2574229"/>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4"/>
          <p:cNvCxnSpPr>
            <a:cxnSpLocks noChangeShapeType="1"/>
            <a:stCxn id="7" idx="3"/>
            <a:endCxn id="9" idx="7"/>
          </p:cNvCxnSpPr>
          <p:nvPr/>
        </p:nvCxnSpPr>
        <p:spPr bwMode="auto">
          <a:xfrm flipH="1">
            <a:off x="1934470" y="1816683"/>
            <a:ext cx="388036"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95" name="Group 94"/>
          <p:cNvGrpSpPr/>
          <p:nvPr/>
        </p:nvGrpSpPr>
        <p:grpSpPr>
          <a:xfrm>
            <a:off x="3886200" y="1581150"/>
            <a:ext cx="2895599" cy="2079625"/>
            <a:chOff x="3886200" y="1581150"/>
            <a:chExt cx="2895599" cy="2079625"/>
          </a:xfrm>
        </p:grpSpPr>
        <p:sp>
          <p:nvSpPr>
            <p:cNvPr id="26" name="Oval 6"/>
            <p:cNvSpPr>
              <a:spLocks noChangeArrowheads="1"/>
            </p:cNvSpPr>
            <p:nvPr/>
          </p:nvSpPr>
          <p:spPr bwMode="auto">
            <a:xfrm>
              <a:off x="4552950" y="1581150"/>
              <a:ext cx="323850"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2</a:t>
              </a:r>
            </a:p>
          </p:txBody>
        </p:sp>
        <p:sp>
          <p:nvSpPr>
            <p:cNvPr id="27" name="Oval 7"/>
            <p:cNvSpPr>
              <a:spLocks noChangeArrowheads="1"/>
            </p:cNvSpPr>
            <p:nvPr/>
          </p:nvSpPr>
          <p:spPr bwMode="auto">
            <a:xfrm>
              <a:off x="5781674" y="1581150"/>
              <a:ext cx="314325"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3</a:t>
              </a:r>
            </a:p>
          </p:txBody>
        </p:sp>
        <p:sp>
          <p:nvSpPr>
            <p:cNvPr id="28" name="Oval 8"/>
            <p:cNvSpPr>
              <a:spLocks noChangeArrowheads="1"/>
            </p:cNvSpPr>
            <p:nvPr/>
          </p:nvSpPr>
          <p:spPr bwMode="auto">
            <a:xfrm>
              <a:off x="3886200" y="2473519"/>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29" name="Oval 9"/>
            <p:cNvSpPr>
              <a:spLocks noChangeArrowheads="1"/>
            </p:cNvSpPr>
            <p:nvPr/>
          </p:nvSpPr>
          <p:spPr bwMode="auto">
            <a:xfrm>
              <a:off x="5167312" y="2473519"/>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30" name="Oval 10"/>
            <p:cNvSpPr>
              <a:spLocks noChangeArrowheads="1"/>
            </p:cNvSpPr>
            <p:nvPr/>
          </p:nvSpPr>
          <p:spPr bwMode="auto">
            <a:xfrm>
              <a:off x="6448424" y="2473518"/>
              <a:ext cx="333375"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sp>
          <p:nvSpPr>
            <p:cNvPr id="31" name="Oval 11"/>
            <p:cNvSpPr>
              <a:spLocks noChangeArrowheads="1"/>
            </p:cNvSpPr>
            <p:nvPr/>
          </p:nvSpPr>
          <p:spPr bwMode="auto">
            <a:xfrm>
              <a:off x="4495800" y="3333750"/>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cxnSp>
          <p:nvCxnSpPr>
            <p:cNvPr id="33" name="AutoShape 13"/>
            <p:cNvCxnSpPr>
              <a:cxnSpLocks noChangeShapeType="1"/>
              <a:stCxn id="26" idx="3"/>
              <a:endCxn id="28" idx="7"/>
            </p:cNvCxnSpPr>
            <p:nvPr/>
          </p:nvCxnSpPr>
          <p:spPr bwMode="auto">
            <a:xfrm flipH="1">
              <a:off x="4211404" y="1873833"/>
              <a:ext cx="388973"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14"/>
            <p:cNvCxnSpPr>
              <a:cxnSpLocks noChangeShapeType="1"/>
              <a:stCxn id="26" idx="5"/>
              <a:endCxn id="29" idx="1"/>
            </p:cNvCxnSpPr>
            <p:nvPr/>
          </p:nvCxnSpPr>
          <p:spPr bwMode="auto">
            <a:xfrm>
              <a:off x="4829373" y="1873833"/>
              <a:ext cx="384668"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15"/>
            <p:cNvCxnSpPr>
              <a:cxnSpLocks noChangeShapeType="1"/>
              <a:stCxn id="26" idx="6"/>
              <a:endCxn id="27" idx="2"/>
            </p:cNvCxnSpPr>
            <p:nvPr/>
          </p:nvCxnSpPr>
          <p:spPr bwMode="auto">
            <a:xfrm>
              <a:off x="4876800" y="1752600"/>
              <a:ext cx="90487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16"/>
            <p:cNvCxnSpPr>
              <a:cxnSpLocks noChangeShapeType="1"/>
              <a:stCxn id="27" idx="5"/>
              <a:endCxn id="30" idx="1"/>
            </p:cNvCxnSpPr>
            <p:nvPr/>
          </p:nvCxnSpPr>
          <p:spPr bwMode="auto">
            <a:xfrm>
              <a:off x="6049967" y="1873833"/>
              <a:ext cx="447279" cy="64592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17"/>
            <p:cNvCxnSpPr>
              <a:cxnSpLocks noChangeShapeType="1"/>
              <a:stCxn id="30" idx="2"/>
              <a:endCxn id="29" idx="6"/>
            </p:cNvCxnSpPr>
            <p:nvPr/>
          </p:nvCxnSpPr>
          <p:spPr bwMode="auto">
            <a:xfrm flipH="1">
              <a:off x="5486399" y="2631378"/>
              <a:ext cx="962025"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19"/>
            <p:cNvCxnSpPr>
              <a:cxnSpLocks noChangeShapeType="1"/>
              <a:stCxn id="29" idx="3"/>
              <a:endCxn id="31" idx="7"/>
            </p:cNvCxnSpPr>
            <p:nvPr/>
          </p:nvCxnSpPr>
          <p:spPr bwMode="auto">
            <a:xfrm flipH="1">
              <a:off x="4772223" y="2743002"/>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22"/>
            <p:cNvCxnSpPr>
              <a:cxnSpLocks noChangeShapeType="1"/>
              <a:stCxn id="28" idx="5"/>
              <a:endCxn id="31" idx="1"/>
            </p:cNvCxnSpPr>
            <p:nvPr/>
          </p:nvCxnSpPr>
          <p:spPr bwMode="auto">
            <a:xfrm>
              <a:off x="4211404" y="2743002"/>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 name="AutoShape 23"/>
            <p:cNvCxnSpPr>
              <a:cxnSpLocks noChangeShapeType="1"/>
              <a:stCxn id="29" idx="2"/>
              <a:endCxn id="28" idx="6"/>
            </p:cNvCxnSpPr>
            <p:nvPr/>
          </p:nvCxnSpPr>
          <p:spPr bwMode="auto">
            <a:xfrm flipH="1">
              <a:off x="4267200" y="2631379"/>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 name="AutoShape 24"/>
            <p:cNvCxnSpPr>
              <a:cxnSpLocks noChangeShapeType="1"/>
              <a:stCxn id="27" idx="3"/>
              <a:endCxn id="29" idx="7"/>
            </p:cNvCxnSpPr>
            <p:nvPr/>
          </p:nvCxnSpPr>
          <p:spPr bwMode="auto">
            <a:xfrm flipH="1">
              <a:off x="5439670" y="1873833"/>
              <a:ext cx="388036"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99" name="Group 98"/>
          <p:cNvGrpSpPr/>
          <p:nvPr/>
        </p:nvGrpSpPr>
        <p:grpSpPr>
          <a:xfrm>
            <a:off x="5943600" y="2819400"/>
            <a:ext cx="2895599" cy="2079625"/>
            <a:chOff x="5943600" y="2819400"/>
            <a:chExt cx="2895599" cy="2079625"/>
          </a:xfrm>
        </p:grpSpPr>
        <p:sp>
          <p:nvSpPr>
            <p:cNvPr id="47" name="Oval 7"/>
            <p:cNvSpPr>
              <a:spLocks noChangeArrowheads="1"/>
            </p:cNvSpPr>
            <p:nvPr/>
          </p:nvSpPr>
          <p:spPr bwMode="auto">
            <a:xfrm>
              <a:off x="7839074" y="2819400"/>
              <a:ext cx="314325"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3</a:t>
              </a:r>
            </a:p>
          </p:txBody>
        </p:sp>
        <p:sp>
          <p:nvSpPr>
            <p:cNvPr id="48" name="Oval 8"/>
            <p:cNvSpPr>
              <a:spLocks noChangeArrowheads="1"/>
            </p:cNvSpPr>
            <p:nvPr/>
          </p:nvSpPr>
          <p:spPr bwMode="auto">
            <a:xfrm>
              <a:off x="5943600" y="3711769"/>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49" name="Oval 9"/>
            <p:cNvSpPr>
              <a:spLocks noChangeArrowheads="1"/>
            </p:cNvSpPr>
            <p:nvPr/>
          </p:nvSpPr>
          <p:spPr bwMode="auto">
            <a:xfrm>
              <a:off x="7224712" y="3711769"/>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50" name="Oval 10"/>
            <p:cNvSpPr>
              <a:spLocks noChangeArrowheads="1"/>
            </p:cNvSpPr>
            <p:nvPr/>
          </p:nvSpPr>
          <p:spPr bwMode="auto">
            <a:xfrm>
              <a:off x="8505824" y="3711768"/>
              <a:ext cx="333375"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sp>
          <p:nvSpPr>
            <p:cNvPr id="51" name="Oval 11"/>
            <p:cNvSpPr>
              <a:spLocks noChangeArrowheads="1"/>
            </p:cNvSpPr>
            <p:nvPr/>
          </p:nvSpPr>
          <p:spPr bwMode="auto">
            <a:xfrm>
              <a:off x="6553200" y="4572000"/>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cxnSp>
          <p:nvCxnSpPr>
            <p:cNvPr id="55" name="AutoShape 16"/>
            <p:cNvCxnSpPr>
              <a:cxnSpLocks noChangeShapeType="1"/>
              <a:stCxn id="47" idx="5"/>
              <a:endCxn id="50" idx="1"/>
            </p:cNvCxnSpPr>
            <p:nvPr/>
          </p:nvCxnSpPr>
          <p:spPr bwMode="auto">
            <a:xfrm>
              <a:off x="8107367" y="3112083"/>
              <a:ext cx="447279" cy="64592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 name="AutoShape 17"/>
            <p:cNvCxnSpPr>
              <a:cxnSpLocks noChangeShapeType="1"/>
              <a:stCxn id="50" idx="2"/>
              <a:endCxn id="49" idx="6"/>
            </p:cNvCxnSpPr>
            <p:nvPr/>
          </p:nvCxnSpPr>
          <p:spPr bwMode="auto">
            <a:xfrm flipH="1">
              <a:off x="7543799" y="3869628"/>
              <a:ext cx="962025"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 name="AutoShape 19"/>
            <p:cNvCxnSpPr>
              <a:cxnSpLocks noChangeShapeType="1"/>
              <a:stCxn id="49" idx="3"/>
              <a:endCxn id="51" idx="7"/>
            </p:cNvCxnSpPr>
            <p:nvPr/>
          </p:nvCxnSpPr>
          <p:spPr bwMode="auto">
            <a:xfrm flipH="1">
              <a:off x="6829623" y="3981252"/>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 name="AutoShape 22"/>
            <p:cNvCxnSpPr>
              <a:cxnSpLocks noChangeShapeType="1"/>
              <a:stCxn id="48" idx="5"/>
              <a:endCxn id="51" idx="1"/>
            </p:cNvCxnSpPr>
            <p:nvPr/>
          </p:nvCxnSpPr>
          <p:spPr bwMode="auto">
            <a:xfrm>
              <a:off x="6268804" y="3981252"/>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 name="AutoShape 23"/>
            <p:cNvCxnSpPr>
              <a:cxnSpLocks noChangeShapeType="1"/>
              <a:stCxn id="49" idx="2"/>
              <a:endCxn id="48" idx="6"/>
            </p:cNvCxnSpPr>
            <p:nvPr/>
          </p:nvCxnSpPr>
          <p:spPr bwMode="auto">
            <a:xfrm flipH="1">
              <a:off x="6324600" y="3869629"/>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 name="AutoShape 24"/>
            <p:cNvCxnSpPr>
              <a:cxnSpLocks noChangeShapeType="1"/>
              <a:stCxn id="47" idx="3"/>
              <a:endCxn id="49" idx="7"/>
            </p:cNvCxnSpPr>
            <p:nvPr/>
          </p:nvCxnSpPr>
          <p:spPr bwMode="auto">
            <a:xfrm flipH="1">
              <a:off x="7497070" y="3112083"/>
              <a:ext cx="388036"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61" name="Right Arrow 60"/>
          <p:cNvSpPr/>
          <p:nvPr/>
        </p:nvSpPr>
        <p:spPr bwMode="auto">
          <a:xfrm>
            <a:off x="3429000" y="25146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62" name="Bent Arrow 61"/>
          <p:cNvSpPr/>
          <p:nvPr/>
        </p:nvSpPr>
        <p:spPr bwMode="auto">
          <a:xfrm rot="5400000">
            <a:off x="6819900" y="2095500"/>
            <a:ext cx="609600" cy="685800"/>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nvGrpSpPr>
          <p:cNvPr id="101" name="Group 100"/>
          <p:cNvGrpSpPr/>
          <p:nvPr/>
        </p:nvGrpSpPr>
        <p:grpSpPr>
          <a:xfrm>
            <a:off x="5943600" y="5334000"/>
            <a:ext cx="2895599" cy="1187257"/>
            <a:chOff x="5943600" y="5334000"/>
            <a:chExt cx="2895599" cy="1187257"/>
          </a:xfrm>
        </p:grpSpPr>
        <p:sp>
          <p:nvSpPr>
            <p:cNvPr id="64" name="Oval 8"/>
            <p:cNvSpPr>
              <a:spLocks noChangeArrowheads="1"/>
            </p:cNvSpPr>
            <p:nvPr/>
          </p:nvSpPr>
          <p:spPr bwMode="auto">
            <a:xfrm>
              <a:off x="5943600" y="5334001"/>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65" name="Oval 9"/>
            <p:cNvSpPr>
              <a:spLocks noChangeArrowheads="1"/>
            </p:cNvSpPr>
            <p:nvPr/>
          </p:nvSpPr>
          <p:spPr bwMode="auto">
            <a:xfrm>
              <a:off x="7224712" y="5334001"/>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5</a:t>
              </a:r>
            </a:p>
          </p:txBody>
        </p:sp>
        <p:sp>
          <p:nvSpPr>
            <p:cNvPr id="66" name="Oval 10"/>
            <p:cNvSpPr>
              <a:spLocks noChangeArrowheads="1"/>
            </p:cNvSpPr>
            <p:nvPr/>
          </p:nvSpPr>
          <p:spPr bwMode="auto">
            <a:xfrm>
              <a:off x="8505824" y="5334000"/>
              <a:ext cx="333375"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sp>
          <p:nvSpPr>
            <p:cNvPr id="67" name="Oval 11"/>
            <p:cNvSpPr>
              <a:spLocks noChangeArrowheads="1"/>
            </p:cNvSpPr>
            <p:nvPr/>
          </p:nvSpPr>
          <p:spPr bwMode="auto">
            <a:xfrm>
              <a:off x="6553200" y="6194232"/>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cxnSp>
          <p:nvCxnSpPr>
            <p:cNvPr id="69" name="AutoShape 17"/>
            <p:cNvCxnSpPr>
              <a:cxnSpLocks noChangeShapeType="1"/>
            </p:cNvCxnSpPr>
            <p:nvPr/>
          </p:nvCxnSpPr>
          <p:spPr bwMode="auto">
            <a:xfrm flipH="1">
              <a:off x="7543799" y="5496314"/>
              <a:ext cx="962025"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 name="AutoShape 19"/>
            <p:cNvCxnSpPr>
              <a:cxnSpLocks noChangeShapeType="1"/>
              <a:stCxn id="65" idx="3"/>
              <a:endCxn id="67" idx="7"/>
            </p:cNvCxnSpPr>
            <p:nvPr/>
          </p:nvCxnSpPr>
          <p:spPr bwMode="auto">
            <a:xfrm flipH="1">
              <a:off x="6829623" y="5603484"/>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 name="AutoShape 22"/>
            <p:cNvCxnSpPr>
              <a:cxnSpLocks noChangeShapeType="1"/>
              <a:stCxn id="64" idx="5"/>
              <a:endCxn id="67" idx="1"/>
            </p:cNvCxnSpPr>
            <p:nvPr/>
          </p:nvCxnSpPr>
          <p:spPr bwMode="auto">
            <a:xfrm>
              <a:off x="6268804" y="5603484"/>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 name="AutoShape 23"/>
            <p:cNvCxnSpPr>
              <a:cxnSpLocks noChangeShapeType="1"/>
            </p:cNvCxnSpPr>
            <p:nvPr/>
          </p:nvCxnSpPr>
          <p:spPr bwMode="auto">
            <a:xfrm flipH="1">
              <a:off x="6324600" y="5496315"/>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74" name="Down Arrow 73"/>
          <p:cNvSpPr/>
          <p:nvPr/>
        </p:nvSpPr>
        <p:spPr bwMode="auto">
          <a:xfrm>
            <a:off x="7620000" y="4572000"/>
            <a:ext cx="228600" cy="5334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nvGrpSpPr>
          <p:cNvPr id="103" name="Group 102"/>
          <p:cNvGrpSpPr/>
          <p:nvPr/>
        </p:nvGrpSpPr>
        <p:grpSpPr>
          <a:xfrm>
            <a:off x="3581401" y="5334000"/>
            <a:ext cx="1600199" cy="1187256"/>
            <a:chOff x="3581401" y="5334000"/>
            <a:chExt cx="1600199" cy="1187256"/>
          </a:xfrm>
        </p:grpSpPr>
        <p:sp>
          <p:nvSpPr>
            <p:cNvPr id="75" name="Oval 8"/>
            <p:cNvSpPr>
              <a:spLocks noChangeArrowheads="1"/>
            </p:cNvSpPr>
            <p:nvPr/>
          </p:nvSpPr>
          <p:spPr bwMode="auto">
            <a:xfrm>
              <a:off x="3581401" y="5334000"/>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76" name="Oval 9"/>
            <p:cNvSpPr>
              <a:spLocks noChangeArrowheads="1"/>
            </p:cNvSpPr>
            <p:nvPr/>
          </p:nvSpPr>
          <p:spPr bwMode="auto">
            <a:xfrm>
              <a:off x="4862513" y="5334000"/>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78" name="Oval 11"/>
            <p:cNvSpPr>
              <a:spLocks noChangeArrowheads="1"/>
            </p:cNvSpPr>
            <p:nvPr/>
          </p:nvSpPr>
          <p:spPr bwMode="auto">
            <a:xfrm>
              <a:off x="4191001" y="6194231"/>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cxnSp>
          <p:nvCxnSpPr>
            <p:cNvPr id="80" name="AutoShape 19"/>
            <p:cNvCxnSpPr>
              <a:cxnSpLocks noChangeShapeType="1"/>
              <a:stCxn id="76" idx="3"/>
              <a:endCxn id="78" idx="7"/>
            </p:cNvCxnSpPr>
            <p:nvPr/>
          </p:nvCxnSpPr>
          <p:spPr bwMode="auto">
            <a:xfrm flipH="1">
              <a:off x="4467424" y="5603483"/>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 name="AutoShape 22"/>
            <p:cNvCxnSpPr>
              <a:cxnSpLocks noChangeShapeType="1"/>
              <a:stCxn id="75" idx="5"/>
              <a:endCxn id="78" idx="1"/>
            </p:cNvCxnSpPr>
            <p:nvPr/>
          </p:nvCxnSpPr>
          <p:spPr bwMode="auto">
            <a:xfrm>
              <a:off x="3906605" y="5603483"/>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 name="AutoShape 23"/>
            <p:cNvCxnSpPr>
              <a:cxnSpLocks noChangeShapeType="1"/>
            </p:cNvCxnSpPr>
            <p:nvPr/>
          </p:nvCxnSpPr>
          <p:spPr bwMode="auto">
            <a:xfrm flipH="1">
              <a:off x="3962401" y="5496314"/>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83" name="Left Arrow 82"/>
          <p:cNvSpPr/>
          <p:nvPr/>
        </p:nvSpPr>
        <p:spPr bwMode="auto">
          <a:xfrm>
            <a:off x="5334000" y="5867400"/>
            <a:ext cx="457200" cy="2286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nvGrpSpPr>
          <p:cNvPr id="105" name="Group 104"/>
          <p:cNvGrpSpPr/>
          <p:nvPr/>
        </p:nvGrpSpPr>
        <p:grpSpPr>
          <a:xfrm>
            <a:off x="1981200" y="5334000"/>
            <a:ext cx="1447800" cy="1187256"/>
            <a:chOff x="1981200" y="5334000"/>
            <a:chExt cx="1447800" cy="1187256"/>
          </a:xfrm>
        </p:grpSpPr>
        <p:sp>
          <p:nvSpPr>
            <p:cNvPr id="84" name="Oval 8"/>
            <p:cNvSpPr>
              <a:spLocks noChangeArrowheads="1"/>
            </p:cNvSpPr>
            <p:nvPr/>
          </p:nvSpPr>
          <p:spPr bwMode="auto">
            <a:xfrm>
              <a:off x="1981200" y="5334000"/>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86" name="Oval 11"/>
            <p:cNvSpPr>
              <a:spLocks noChangeArrowheads="1"/>
            </p:cNvSpPr>
            <p:nvPr/>
          </p:nvSpPr>
          <p:spPr bwMode="auto">
            <a:xfrm>
              <a:off x="2590800" y="6194231"/>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cxnSp>
          <p:nvCxnSpPr>
            <p:cNvPr id="88" name="AutoShape 22"/>
            <p:cNvCxnSpPr>
              <a:cxnSpLocks noChangeShapeType="1"/>
              <a:stCxn id="84" idx="5"/>
              <a:endCxn id="86" idx="1"/>
            </p:cNvCxnSpPr>
            <p:nvPr/>
          </p:nvCxnSpPr>
          <p:spPr bwMode="auto">
            <a:xfrm>
              <a:off x="2306404" y="5603483"/>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0" name="Left Arrow 89"/>
            <p:cNvSpPr/>
            <p:nvPr/>
          </p:nvSpPr>
          <p:spPr bwMode="auto">
            <a:xfrm>
              <a:off x="2971800" y="5867400"/>
              <a:ext cx="457200" cy="2286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grpSp>
        <p:nvGrpSpPr>
          <p:cNvPr id="107" name="Group 106"/>
          <p:cNvGrpSpPr/>
          <p:nvPr/>
        </p:nvGrpSpPr>
        <p:grpSpPr>
          <a:xfrm>
            <a:off x="609600" y="5791200"/>
            <a:ext cx="1143000" cy="327025"/>
            <a:chOff x="609600" y="5791200"/>
            <a:chExt cx="1143000" cy="327025"/>
          </a:xfrm>
        </p:grpSpPr>
        <p:sp>
          <p:nvSpPr>
            <p:cNvPr id="92" name="Oval 11"/>
            <p:cNvSpPr>
              <a:spLocks noChangeArrowheads="1"/>
            </p:cNvSpPr>
            <p:nvPr/>
          </p:nvSpPr>
          <p:spPr bwMode="auto">
            <a:xfrm>
              <a:off x="609600" y="5791200"/>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sp>
          <p:nvSpPr>
            <p:cNvPr id="94" name="Left Arrow 93"/>
            <p:cNvSpPr/>
            <p:nvPr/>
          </p:nvSpPr>
          <p:spPr bwMode="auto">
            <a:xfrm>
              <a:off x="1295400" y="5867400"/>
              <a:ext cx="457200" cy="2286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sp>
        <p:nvSpPr>
          <p:cNvPr id="96" name="Rectangle 95"/>
          <p:cNvSpPr/>
          <p:nvPr/>
        </p:nvSpPr>
        <p:spPr>
          <a:xfrm>
            <a:off x="1981200" y="4114800"/>
            <a:ext cx="463588" cy="523220"/>
          </a:xfrm>
          <a:prstGeom prst="rect">
            <a:avLst/>
          </a:prstGeom>
        </p:spPr>
        <p:txBody>
          <a:bodyPr wrap="none">
            <a:spAutoFit/>
          </a:bodyPr>
          <a:lstStyle/>
          <a:p>
            <a:r>
              <a:rPr lang="en-US" sz="2800" i="1" dirty="0" smtClean="0"/>
              <a:t>v</a:t>
            </a:r>
            <a:r>
              <a:rPr lang="en-US" sz="2800" baseline="-25000" dirty="0" smtClean="0"/>
              <a:t>1</a:t>
            </a:r>
            <a:endParaRPr lang="en-US" sz="2800" dirty="0"/>
          </a:p>
        </p:txBody>
      </p:sp>
      <p:sp>
        <p:nvSpPr>
          <p:cNvPr id="97" name="Rectangle 96"/>
          <p:cNvSpPr/>
          <p:nvPr/>
        </p:nvSpPr>
        <p:spPr>
          <a:xfrm>
            <a:off x="2286000" y="4114800"/>
            <a:ext cx="643125" cy="523220"/>
          </a:xfrm>
          <a:prstGeom prst="rect">
            <a:avLst/>
          </a:prstGeom>
        </p:spPr>
        <p:txBody>
          <a:bodyPr wrap="none">
            <a:spAutoFit/>
          </a:bodyPr>
          <a:lstStyle/>
          <a:p>
            <a:r>
              <a:rPr lang="en-US" sz="2800" dirty="0" smtClean="0"/>
              <a:t>, </a:t>
            </a:r>
            <a:r>
              <a:rPr lang="en-US" sz="2800" i="1" dirty="0" smtClean="0"/>
              <a:t>v</a:t>
            </a:r>
            <a:r>
              <a:rPr lang="en-US" sz="2800" baseline="-25000" dirty="0" smtClean="0"/>
              <a:t>2</a:t>
            </a:r>
            <a:endParaRPr lang="en-US" sz="2800" dirty="0"/>
          </a:p>
        </p:txBody>
      </p:sp>
      <p:sp>
        <p:nvSpPr>
          <p:cNvPr id="98" name="Rectangle 97"/>
          <p:cNvSpPr/>
          <p:nvPr/>
        </p:nvSpPr>
        <p:spPr>
          <a:xfrm>
            <a:off x="2819400" y="4114800"/>
            <a:ext cx="643125" cy="523220"/>
          </a:xfrm>
          <a:prstGeom prst="rect">
            <a:avLst/>
          </a:prstGeom>
        </p:spPr>
        <p:txBody>
          <a:bodyPr wrap="none">
            <a:spAutoFit/>
          </a:bodyPr>
          <a:lstStyle/>
          <a:p>
            <a:r>
              <a:rPr lang="en-US" sz="2800" dirty="0" smtClean="0"/>
              <a:t>, </a:t>
            </a:r>
            <a:r>
              <a:rPr lang="en-US" sz="2800" i="1" dirty="0" smtClean="0"/>
              <a:t>v</a:t>
            </a:r>
            <a:r>
              <a:rPr lang="en-US" sz="2800" baseline="-25000" dirty="0" smtClean="0"/>
              <a:t>3</a:t>
            </a:r>
            <a:endParaRPr lang="en-US" sz="2800" dirty="0"/>
          </a:p>
        </p:txBody>
      </p:sp>
      <p:sp>
        <p:nvSpPr>
          <p:cNvPr id="100" name="Rectangle 99"/>
          <p:cNvSpPr/>
          <p:nvPr/>
        </p:nvSpPr>
        <p:spPr>
          <a:xfrm>
            <a:off x="3352800" y="4114800"/>
            <a:ext cx="732893" cy="523220"/>
          </a:xfrm>
          <a:prstGeom prst="rect">
            <a:avLst/>
          </a:prstGeom>
        </p:spPr>
        <p:txBody>
          <a:bodyPr wrap="none">
            <a:spAutoFit/>
          </a:bodyPr>
          <a:lstStyle/>
          <a:p>
            <a:r>
              <a:rPr lang="en-US" sz="2800" dirty="0" smtClean="0"/>
              <a:t>, </a:t>
            </a:r>
            <a:r>
              <a:rPr lang="en-US" sz="2800" i="1" dirty="0" smtClean="0"/>
              <a:t>v</a:t>
            </a:r>
            <a:r>
              <a:rPr lang="en-US" sz="2800" baseline="-25000" dirty="0" smtClean="0"/>
              <a:t>4</a:t>
            </a:r>
            <a:r>
              <a:rPr lang="en-US" sz="2800" dirty="0" smtClean="0"/>
              <a:t> </a:t>
            </a:r>
            <a:endParaRPr lang="en-US" sz="2800" dirty="0"/>
          </a:p>
        </p:txBody>
      </p:sp>
      <p:sp>
        <p:nvSpPr>
          <p:cNvPr id="102" name="Rectangle 101"/>
          <p:cNvSpPr/>
          <p:nvPr/>
        </p:nvSpPr>
        <p:spPr>
          <a:xfrm>
            <a:off x="3886200" y="4114800"/>
            <a:ext cx="643125" cy="523220"/>
          </a:xfrm>
          <a:prstGeom prst="rect">
            <a:avLst/>
          </a:prstGeom>
        </p:spPr>
        <p:txBody>
          <a:bodyPr wrap="none">
            <a:spAutoFit/>
          </a:bodyPr>
          <a:lstStyle/>
          <a:p>
            <a:r>
              <a:rPr lang="en-US" sz="2800" dirty="0" smtClean="0"/>
              <a:t>, </a:t>
            </a:r>
            <a:r>
              <a:rPr lang="en-US" sz="2800" i="1" dirty="0" smtClean="0"/>
              <a:t>v</a:t>
            </a:r>
            <a:r>
              <a:rPr lang="en-US" sz="2800" baseline="-25000" dirty="0" smtClean="0"/>
              <a:t>5</a:t>
            </a:r>
            <a:endParaRPr lang="en-US" sz="2800" dirty="0"/>
          </a:p>
        </p:txBody>
      </p:sp>
      <p:sp>
        <p:nvSpPr>
          <p:cNvPr id="104" name="Rectangle 103"/>
          <p:cNvSpPr/>
          <p:nvPr/>
        </p:nvSpPr>
        <p:spPr>
          <a:xfrm>
            <a:off x="4419600" y="4114800"/>
            <a:ext cx="732893" cy="523220"/>
          </a:xfrm>
          <a:prstGeom prst="rect">
            <a:avLst/>
          </a:prstGeom>
        </p:spPr>
        <p:txBody>
          <a:bodyPr wrap="none">
            <a:spAutoFit/>
          </a:bodyPr>
          <a:lstStyle/>
          <a:p>
            <a:r>
              <a:rPr lang="en-US" sz="2800" dirty="0" smtClean="0"/>
              <a:t>, </a:t>
            </a:r>
            <a:r>
              <a:rPr lang="en-US" sz="2800" i="1" dirty="0" smtClean="0"/>
              <a:t>v</a:t>
            </a:r>
            <a:r>
              <a:rPr lang="en-US" sz="2800" baseline="-25000" dirty="0" smtClean="0"/>
              <a:t>6</a:t>
            </a:r>
            <a:r>
              <a:rPr lang="en-US" sz="2800" dirty="0" smtClean="0"/>
              <a:t> </a:t>
            </a:r>
            <a:endParaRPr lang="en-US" sz="2800" dirty="0"/>
          </a:p>
        </p:txBody>
      </p:sp>
      <p:sp>
        <p:nvSpPr>
          <p:cNvPr id="106" name="Rectangle 105"/>
          <p:cNvSpPr/>
          <p:nvPr/>
        </p:nvSpPr>
        <p:spPr>
          <a:xfrm>
            <a:off x="4953000" y="4114800"/>
            <a:ext cx="732893" cy="523220"/>
          </a:xfrm>
          <a:prstGeom prst="rect">
            <a:avLst/>
          </a:prstGeom>
        </p:spPr>
        <p:txBody>
          <a:bodyPr wrap="none">
            <a:spAutoFit/>
          </a:bodyPr>
          <a:lstStyle/>
          <a:p>
            <a:r>
              <a:rPr lang="en-US" sz="2800" dirty="0" smtClean="0"/>
              <a:t>, </a:t>
            </a:r>
            <a:r>
              <a:rPr lang="en-US" sz="2800" i="1" dirty="0" smtClean="0"/>
              <a:t>v</a:t>
            </a:r>
            <a:r>
              <a:rPr lang="en-US" sz="2800" baseline="-25000" dirty="0" smtClean="0"/>
              <a:t>7</a:t>
            </a:r>
            <a:r>
              <a:rPr lang="en-US" sz="2800" dirty="0" smtClean="0"/>
              <a:t> </a:t>
            </a:r>
            <a:endParaRPr lang="en-US" sz="2800" dirty="0"/>
          </a:p>
        </p:txBody>
      </p:sp>
    </p:spTree>
    <p:extLst>
      <p:ext uri="{BB962C8B-B14F-4D97-AF65-F5344CB8AC3E}">
        <p14:creationId xmlns:p14="http://schemas.microsoft.com/office/powerpoint/2010/main" val="193793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74" grpId="0" animBg="1"/>
      <p:bldP spid="83" grpId="0" animBg="1"/>
      <p:bldP spid="96" grpId="0"/>
      <p:bldP spid="97" grpId="0"/>
      <p:bldP spid="98" grpId="0"/>
      <p:bldP spid="100" grpId="0"/>
      <p:bldP spid="102" grpId="0"/>
      <p:bldP spid="104" grpId="0"/>
      <p:bldP spid="1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5300" y="1371600"/>
            <a:ext cx="8153400" cy="1219200"/>
          </a:xfrm>
        </p:spPr>
        <p:txBody>
          <a:bodyPr/>
          <a:lstStyle/>
          <a:p>
            <a:pPr marL="320040" indent="-320040" algn="l">
              <a:buFont typeface="Wingdings" pitchFamily="2" charset="2"/>
              <a:buChar char="§"/>
            </a:pPr>
            <a:r>
              <a:rPr lang="zh-CN" altLang="en-US" sz="2400" b="1" dirty="0" smtClean="0"/>
              <a:t>一个</a:t>
            </a:r>
            <a:r>
              <a:rPr lang="zh-CN" altLang="en-US" sz="2400" b="1" i="1" dirty="0" smtClean="0">
                <a:solidFill>
                  <a:srgbClr val="FF0000"/>
                </a:solidFill>
              </a:rPr>
              <a:t>无向图</a:t>
            </a:r>
            <a:r>
              <a:rPr lang="en-US" sz="2400" b="1" i="1" dirty="0" smtClean="0">
                <a:solidFill>
                  <a:srgbClr val="C00000"/>
                </a:solidFill>
              </a:rPr>
              <a:t> </a:t>
            </a:r>
            <a:r>
              <a:rPr lang="en-US" sz="2400" b="1" i="1" dirty="0" smtClean="0">
                <a:solidFill>
                  <a:schemeClr val="tx1"/>
                </a:solidFill>
              </a:rPr>
              <a:t>G</a:t>
            </a:r>
            <a:r>
              <a:rPr lang="en-US" sz="2400" b="1" dirty="0" smtClean="0">
                <a:solidFill>
                  <a:schemeClr val="tx1"/>
                </a:solidFill>
              </a:rPr>
              <a:t> = (</a:t>
            </a:r>
            <a:r>
              <a:rPr lang="en-US" sz="2400" b="1" i="1" dirty="0" smtClean="0">
                <a:solidFill>
                  <a:schemeClr val="tx1"/>
                </a:solidFill>
              </a:rPr>
              <a:t>V, E</a:t>
            </a:r>
            <a:r>
              <a:rPr lang="en-US" sz="2400" b="1" dirty="0" smtClean="0">
                <a:solidFill>
                  <a:schemeClr val="tx1"/>
                </a:solidFill>
              </a:rPr>
              <a:t>) , </a:t>
            </a:r>
            <a:r>
              <a:rPr lang="zh-CN" altLang="en-US" sz="2400" b="1" dirty="0" smtClean="0">
                <a:solidFill>
                  <a:schemeClr val="tx1"/>
                </a:solidFill>
              </a:rPr>
              <a:t>其中</a:t>
            </a:r>
            <a:r>
              <a:rPr lang="en-US" altLang="zh-CN" sz="2400" b="1" i="1" dirty="0">
                <a:solidFill>
                  <a:schemeClr val="tx1"/>
                </a:solidFill>
              </a:rPr>
              <a:t>V</a:t>
            </a:r>
            <a:r>
              <a:rPr lang="en-US" altLang="zh-CN" sz="2400" b="1" dirty="0">
                <a:solidFill>
                  <a:schemeClr val="tx1"/>
                </a:solidFill>
              </a:rPr>
              <a:t> </a:t>
            </a:r>
            <a:r>
              <a:rPr lang="zh-CN" altLang="en-US" sz="2400" b="1" dirty="0">
                <a:solidFill>
                  <a:schemeClr val="tx1"/>
                </a:solidFill>
              </a:rPr>
              <a:t>为节点的集合，</a:t>
            </a:r>
            <a:r>
              <a:rPr lang="en-US" altLang="zh-CN" sz="2400" b="1" i="1" dirty="0">
                <a:solidFill>
                  <a:schemeClr val="tx1"/>
                </a:solidFill>
              </a:rPr>
              <a:t>E</a:t>
            </a:r>
            <a:r>
              <a:rPr lang="zh-CN" altLang="en-US" sz="2400" b="1" dirty="0">
                <a:solidFill>
                  <a:schemeClr val="tx1"/>
                </a:solidFill>
              </a:rPr>
              <a:t>为</a:t>
            </a:r>
            <a:r>
              <a:rPr lang="en-US" altLang="zh-CN" sz="2400" b="1" i="1" dirty="0">
                <a:solidFill>
                  <a:schemeClr val="tx1"/>
                </a:solidFill>
              </a:rPr>
              <a:t>V</a:t>
            </a:r>
            <a:r>
              <a:rPr lang="zh-CN" altLang="en-US" sz="2400" b="1" dirty="0">
                <a:solidFill>
                  <a:schemeClr val="tx1"/>
                </a:solidFill>
              </a:rPr>
              <a:t>中节点之间的边的</a:t>
            </a:r>
            <a:r>
              <a:rPr lang="zh-CN" altLang="en-US" sz="2400" b="1" dirty="0" smtClean="0">
                <a:solidFill>
                  <a:schemeClr val="tx1"/>
                </a:solidFill>
              </a:rPr>
              <a:t>集合</a:t>
            </a:r>
            <a:r>
              <a:rPr lang="zh-CN" altLang="en-US" sz="2400" b="1" dirty="0">
                <a:solidFill>
                  <a:schemeClr val="tx1"/>
                </a:solidFill>
              </a:rPr>
              <a:t>。</a:t>
            </a:r>
            <a:r>
              <a:rPr lang="en-US" sz="2400" b="1" dirty="0" smtClean="0">
                <a:solidFill>
                  <a:schemeClr val="tx1"/>
                </a:solidFill>
              </a:rPr>
              <a:t> </a:t>
            </a:r>
            <a:r>
              <a:rPr lang="en-US" sz="2400" b="1" i="1" dirty="0" smtClean="0">
                <a:solidFill>
                  <a:schemeClr val="tx1"/>
                </a:solidFill>
              </a:rPr>
              <a:t>E</a:t>
            </a:r>
            <a:r>
              <a:rPr lang="en-US" sz="2400" b="1" dirty="0" smtClean="0">
                <a:solidFill>
                  <a:schemeClr val="tx1"/>
                </a:solidFill>
              </a:rPr>
              <a:t> </a:t>
            </a:r>
            <a:r>
              <a:rPr lang="zh-CN" altLang="en-US" sz="2400" b="1" dirty="0" smtClean="0">
                <a:solidFill>
                  <a:schemeClr val="tx1"/>
                </a:solidFill>
              </a:rPr>
              <a:t>中每条边</a:t>
            </a:r>
            <a:r>
              <a:rPr lang="en-US" altLang="zh-CN" sz="2400" b="1" dirty="0" smtClean="0">
                <a:solidFill>
                  <a:schemeClr val="tx1"/>
                </a:solidFill>
              </a:rPr>
              <a:t>e</a:t>
            </a:r>
            <a:r>
              <a:rPr lang="zh-CN" altLang="en-US" sz="2400" b="1" dirty="0" smtClean="0">
                <a:solidFill>
                  <a:schemeClr val="tx1"/>
                </a:solidFill>
              </a:rPr>
              <a:t>都可以无序的节点对。</a:t>
            </a:r>
            <a:endParaRPr lang="en-US" sz="2400" b="1" dirty="0" smtClean="0">
              <a:solidFill>
                <a:schemeClr val="tx1"/>
              </a:solidFill>
            </a:endParaRPr>
          </a:p>
        </p:txBody>
      </p:sp>
      <p:grpSp>
        <p:nvGrpSpPr>
          <p:cNvPr id="2" name="Group 1"/>
          <p:cNvGrpSpPr/>
          <p:nvPr/>
        </p:nvGrpSpPr>
        <p:grpSpPr>
          <a:xfrm>
            <a:off x="990600" y="4354512"/>
            <a:ext cx="7371775" cy="1741488"/>
            <a:chOff x="1143000" y="4191000"/>
            <a:chExt cx="7371775" cy="1741488"/>
          </a:xfrm>
        </p:grpSpPr>
        <p:sp>
          <p:nvSpPr>
            <p:cNvPr id="8195" name="Oval 3"/>
            <p:cNvSpPr>
              <a:spLocks noChangeArrowheads="1"/>
            </p:cNvSpPr>
            <p:nvPr/>
          </p:nvSpPr>
          <p:spPr bwMode="auto">
            <a:xfrm>
              <a:off x="1143000" y="42560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196" name="Oval 4"/>
            <p:cNvSpPr>
              <a:spLocks noChangeArrowheads="1"/>
            </p:cNvSpPr>
            <p:nvPr/>
          </p:nvSpPr>
          <p:spPr bwMode="auto">
            <a:xfrm>
              <a:off x="1143000" y="54752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197" name="Oval 5"/>
            <p:cNvSpPr>
              <a:spLocks noChangeArrowheads="1"/>
            </p:cNvSpPr>
            <p:nvPr/>
          </p:nvSpPr>
          <p:spPr bwMode="auto">
            <a:xfrm>
              <a:off x="2438400" y="42560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198" name="Oval 6"/>
            <p:cNvSpPr>
              <a:spLocks noChangeArrowheads="1"/>
            </p:cNvSpPr>
            <p:nvPr/>
          </p:nvSpPr>
          <p:spPr bwMode="auto">
            <a:xfrm>
              <a:off x="2438400" y="54752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199" name="Oval 7"/>
            <p:cNvSpPr>
              <a:spLocks noChangeArrowheads="1"/>
            </p:cNvSpPr>
            <p:nvPr/>
          </p:nvSpPr>
          <p:spPr bwMode="auto">
            <a:xfrm>
              <a:off x="3429000" y="54752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200" name="Oval 8"/>
            <p:cNvSpPr>
              <a:spLocks noChangeArrowheads="1"/>
            </p:cNvSpPr>
            <p:nvPr/>
          </p:nvSpPr>
          <p:spPr bwMode="auto">
            <a:xfrm>
              <a:off x="3429000" y="4256088"/>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sp>
          <p:nvSpPr>
            <p:cNvPr id="8201" name="Text Box 9"/>
            <p:cNvSpPr txBox="1">
              <a:spLocks noChangeArrowheads="1"/>
            </p:cNvSpPr>
            <p:nvPr/>
          </p:nvSpPr>
          <p:spPr bwMode="auto">
            <a:xfrm>
              <a:off x="1227138" y="433228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A</a:t>
              </a:r>
            </a:p>
          </p:txBody>
        </p:sp>
        <p:sp>
          <p:nvSpPr>
            <p:cNvPr id="8202" name="Text Box 10"/>
            <p:cNvSpPr txBox="1">
              <a:spLocks noChangeArrowheads="1"/>
            </p:cNvSpPr>
            <p:nvPr/>
          </p:nvSpPr>
          <p:spPr bwMode="auto">
            <a:xfrm>
              <a:off x="1219200" y="551973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D</a:t>
              </a:r>
            </a:p>
          </p:txBody>
        </p:sp>
        <p:sp>
          <p:nvSpPr>
            <p:cNvPr id="8203" name="Text Box 11"/>
            <p:cNvSpPr txBox="1">
              <a:spLocks noChangeArrowheads="1"/>
            </p:cNvSpPr>
            <p:nvPr/>
          </p:nvSpPr>
          <p:spPr bwMode="auto">
            <a:xfrm>
              <a:off x="2514600" y="5553075"/>
              <a:ext cx="320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E</a:t>
              </a:r>
            </a:p>
          </p:txBody>
        </p:sp>
        <p:sp>
          <p:nvSpPr>
            <p:cNvPr id="8204" name="Text Box 12"/>
            <p:cNvSpPr txBox="1">
              <a:spLocks noChangeArrowheads="1"/>
            </p:cNvSpPr>
            <p:nvPr/>
          </p:nvSpPr>
          <p:spPr bwMode="auto">
            <a:xfrm>
              <a:off x="3513138" y="5551488"/>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F</a:t>
              </a:r>
            </a:p>
          </p:txBody>
        </p:sp>
        <p:sp>
          <p:nvSpPr>
            <p:cNvPr id="8205" name="Text Box 13"/>
            <p:cNvSpPr txBox="1">
              <a:spLocks noChangeArrowheads="1"/>
            </p:cNvSpPr>
            <p:nvPr/>
          </p:nvSpPr>
          <p:spPr bwMode="auto">
            <a:xfrm>
              <a:off x="2533650" y="4332288"/>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B</a:t>
              </a:r>
            </a:p>
          </p:txBody>
        </p:sp>
        <p:sp>
          <p:nvSpPr>
            <p:cNvPr id="8206" name="Text Box 14"/>
            <p:cNvSpPr txBox="1">
              <a:spLocks noChangeArrowheads="1"/>
            </p:cNvSpPr>
            <p:nvPr/>
          </p:nvSpPr>
          <p:spPr bwMode="auto">
            <a:xfrm>
              <a:off x="3505200" y="4333875"/>
              <a:ext cx="331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C</a:t>
              </a:r>
            </a:p>
          </p:txBody>
        </p:sp>
        <p:sp>
          <p:nvSpPr>
            <p:cNvPr id="8207" name="Line 15"/>
            <p:cNvSpPr>
              <a:spLocks noChangeShapeType="1"/>
            </p:cNvSpPr>
            <p:nvPr/>
          </p:nvSpPr>
          <p:spPr bwMode="auto">
            <a:xfrm>
              <a:off x="1524000" y="4637088"/>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16"/>
            <p:cNvSpPr>
              <a:spLocks noChangeShapeType="1"/>
            </p:cNvSpPr>
            <p:nvPr/>
          </p:nvSpPr>
          <p:spPr bwMode="auto">
            <a:xfrm>
              <a:off x="1600200" y="448468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17"/>
            <p:cNvSpPr>
              <a:spLocks noChangeShapeType="1"/>
            </p:cNvSpPr>
            <p:nvPr/>
          </p:nvSpPr>
          <p:spPr bwMode="auto">
            <a:xfrm flipV="1">
              <a:off x="2667000" y="4713288"/>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18"/>
            <p:cNvSpPr>
              <a:spLocks noChangeShapeType="1"/>
            </p:cNvSpPr>
            <p:nvPr/>
          </p:nvSpPr>
          <p:spPr bwMode="auto">
            <a:xfrm flipH="1" flipV="1">
              <a:off x="3657600" y="4713288"/>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1" name="Text Box 19"/>
            <p:cNvSpPr txBox="1">
              <a:spLocks noChangeArrowheads="1"/>
            </p:cNvSpPr>
            <p:nvPr/>
          </p:nvSpPr>
          <p:spPr bwMode="auto">
            <a:xfrm>
              <a:off x="4479925" y="4191000"/>
              <a:ext cx="26360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i="1" dirty="0">
                  <a:solidFill>
                    <a:schemeClr val="tx1"/>
                  </a:solidFill>
                  <a:latin typeface="+mj-lt"/>
                </a:rPr>
                <a:t>V</a:t>
              </a:r>
              <a:r>
                <a:rPr lang="en-US" sz="2000" dirty="0">
                  <a:solidFill>
                    <a:schemeClr val="tx1"/>
                  </a:solidFill>
                  <a:latin typeface="+mj-lt"/>
                </a:rPr>
                <a:t> = { A, B, C, D, E, F }</a:t>
              </a:r>
              <a:br>
                <a:rPr lang="en-US" sz="2000" dirty="0">
                  <a:solidFill>
                    <a:schemeClr val="tx1"/>
                  </a:solidFill>
                  <a:latin typeface="+mj-lt"/>
                </a:rPr>
              </a:br>
              <a:r>
                <a:rPr lang="en-US" sz="2000" dirty="0" smtClean="0">
                  <a:solidFill>
                    <a:schemeClr val="tx1"/>
                  </a:solidFill>
                  <a:latin typeface="+mj-lt"/>
                </a:rPr>
                <a:t>|</a:t>
              </a:r>
              <a:r>
                <a:rPr lang="en-US" sz="2000" i="1" dirty="0">
                  <a:solidFill>
                    <a:schemeClr val="tx1"/>
                  </a:solidFill>
                  <a:latin typeface="+mj-lt"/>
                </a:rPr>
                <a:t>V</a:t>
              </a:r>
              <a:r>
                <a:rPr lang="en-US" sz="2000" dirty="0">
                  <a:solidFill>
                    <a:schemeClr val="tx1"/>
                  </a:solidFill>
                  <a:latin typeface="+mj-lt"/>
                </a:rPr>
                <a:t> | = 6</a:t>
              </a:r>
              <a:endParaRPr lang="en-US" sz="2000" i="1" dirty="0">
                <a:solidFill>
                  <a:schemeClr val="tx1"/>
                </a:solidFill>
                <a:latin typeface="+mj-lt"/>
              </a:endParaRPr>
            </a:p>
          </p:txBody>
        </p:sp>
        <p:sp>
          <p:nvSpPr>
            <p:cNvPr id="8212" name="Text Box 20"/>
            <p:cNvSpPr txBox="1">
              <a:spLocks noChangeArrowheads="1"/>
            </p:cNvSpPr>
            <p:nvPr/>
          </p:nvSpPr>
          <p:spPr bwMode="auto">
            <a:xfrm>
              <a:off x="4175125" y="5029200"/>
              <a:ext cx="4339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i="1" dirty="0" smtClean="0">
                  <a:solidFill>
                    <a:schemeClr val="tx1"/>
                  </a:solidFill>
                  <a:latin typeface="+mj-lt"/>
                </a:rPr>
                <a:t>     E</a:t>
              </a:r>
              <a:r>
                <a:rPr lang="en-US" sz="2000" dirty="0" smtClean="0">
                  <a:solidFill>
                    <a:schemeClr val="tx1"/>
                  </a:solidFill>
                  <a:latin typeface="+mj-lt"/>
                </a:rPr>
                <a:t> </a:t>
              </a:r>
              <a:r>
                <a:rPr lang="en-US" sz="2000" dirty="0">
                  <a:solidFill>
                    <a:schemeClr val="tx1"/>
                  </a:solidFill>
                  <a:latin typeface="+mj-lt"/>
                </a:rPr>
                <a:t>= { {A, B}, {A,E}, {B,E}, {C,F} }</a:t>
              </a:r>
            </a:p>
            <a:p>
              <a:r>
                <a:rPr lang="en-US" sz="2000" dirty="0">
                  <a:solidFill>
                    <a:schemeClr val="tx1"/>
                  </a:solidFill>
                  <a:latin typeface="+mj-lt"/>
                </a:rPr>
                <a:t>    </a:t>
              </a:r>
              <a:r>
                <a:rPr lang="en-US" sz="2000" dirty="0" smtClean="0">
                  <a:solidFill>
                    <a:schemeClr val="tx1"/>
                  </a:solidFill>
                  <a:latin typeface="+mj-lt"/>
                </a:rPr>
                <a:t> |</a:t>
              </a:r>
              <a:r>
                <a:rPr lang="en-US" sz="2000" i="1" dirty="0">
                  <a:solidFill>
                    <a:schemeClr val="tx1"/>
                  </a:solidFill>
                  <a:latin typeface="+mj-lt"/>
                </a:rPr>
                <a:t>E</a:t>
              </a:r>
              <a:r>
                <a:rPr lang="en-US" sz="2000" dirty="0">
                  <a:solidFill>
                    <a:schemeClr val="tx1"/>
                  </a:solidFill>
                  <a:latin typeface="+mj-lt"/>
                </a:rPr>
                <a:t> | = 4</a:t>
              </a:r>
              <a:endParaRPr lang="en-US" sz="2000" i="1" dirty="0">
                <a:solidFill>
                  <a:schemeClr val="tx1"/>
                </a:solidFill>
                <a:latin typeface="+mj-lt"/>
              </a:endParaRPr>
            </a:p>
          </p:txBody>
        </p:sp>
      </p:grpSp>
      <p:sp>
        <p:nvSpPr>
          <p:cNvPr id="22" name="Rectangle 2"/>
          <p:cNvSpPr txBox="1">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sz="3600" b="1" dirty="0" smtClean="0">
                <a:solidFill>
                  <a:srgbClr val="0000CC"/>
                </a:solidFill>
              </a:rPr>
              <a:t>无向图</a:t>
            </a:r>
            <a:endParaRPr lang="en-US" sz="3600" b="1" dirty="0">
              <a:solidFill>
                <a:srgbClr val="0000CC"/>
              </a:solidFill>
            </a:endParaRPr>
          </a:p>
        </p:txBody>
      </p:sp>
      <p:sp>
        <p:nvSpPr>
          <p:cNvPr id="24" name="Rectangle 2"/>
          <p:cNvSpPr txBox="1">
            <a:spLocks noChangeArrowheads="1"/>
          </p:cNvSpPr>
          <p:nvPr/>
        </p:nvSpPr>
        <p:spPr bwMode="auto">
          <a:xfrm>
            <a:off x="381000" y="2590800"/>
            <a:ext cx="838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182880" marR="0" lvl="0" indent="-320040" algn="l" defTabSz="914400" rtl="0" eaLnBrk="0" fontAlgn="base" latinLnBrk="0" hangingPunct="0">
              <a:lnSpc>
                <a:spcPct val="100000"/>
              </a:lnSpc>
              <a:spcBef>
                <a:spcPct val="0"/>
              </a:spcBef>
              <a:spcAft>
                <a:spcPct val="0"/>
              </a:spcAft>
              <a:buClrTx/>
              <a:buSzTx/>
              <a:tabLst/>
              <a:defRPr/>
            </a:pP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符号</a:t>
            </a: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br>
              <a:rPr kumimoji="0" lang="en-US" sz="2400" b="1" i="0" u="none" strike="noStrike" kern="0" cap="none" spc="0" normalizeH="0" baseline="0" noProof="0" dirty="0" smtClean="0">
                <a:ln>
                  <a:noFill/>
                </a:ln>
                <a:solidFill>
                  <a:schemeClr val="tx1"/>
                </a:solidFill>
                <a:effectLst/>
                <a:uLnTx/>
                <a:uFillTx/>
                <a:latin typeface="+mj-lt"/>
                <a:ea typeface="+mj-ea"/>
                <a:cs typeface="+mj-cs"/>
              </a:rPr>
            </a:b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r>
              <a:rPr kumimoji="0" lang="en-US" sz="2400" b="1" i="1" u="none" strike="noStrike" kern="0" cap="none" spc="0" normalizeH="0" baseline="0" noProof="0" dirty="0" smtClean="0">
                <a:ln>
                  <a:noFill/>
                </a:ln>
                <a:solidFill>
                  <a:schemeClr val="tx1"/>
                </a:solidFill>
                <a:effectLst/>
                <a:uLnTx/>
                <a:uFillTx/>
                <a:latin typeface="+mj-lt"/>
                <a:ea typeface="+mj-ea"/>
                <a:cs typeface="+mj-cs"/>
              </a:rPr>
              <a:t>a,</a:t>
            </a: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r>
              <a:rPr kumimoji="0" lang="en-US" sz="2400" b="1" i="1" u="none" strike="noStrike" kern="0" cap="none" spc="0" normalizeH="0" baseline="0" noProof="0" dirty="0" smtClean="0">
                <a:ln>
                  <a:noFill/>
                </a:ln>
                <a:solidFill>
                  <a:schemeClr val="tx1"/>
                </a:solidFill>
                <a:effectLst/>
                <a:uLnTx/>
                <a:uFillTx/>
                <a:latin typeface="+mj-lt"/>
                <a:ea typeface="+mj-ea"/>
                <a:cs typeface="+mj-cs"/>
              </a:rPr>
              <a:t>b</a:t>
            </a: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代表从</a:t>
            </a: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r>
              <a:rPr kumimoji="0" lang="en-US" sz="2400" b="1" i="1" u="none" strike="noStrike" kern="0" cap="none" spc="0" normalizeH="0" baseline="0" noProof="0" dirty="0" smtClean="0">
                <a:ln>
                  <a:noFill/>
                </a:ln>
                <a:solidFill>
                  <a:schemeClr val="tx1"/>
                </a:solidFill>
                <a:effectLst/>
                <a:uLnTx/>
                <a:uFillTx/>
                <a:latin typeface="+mj-lt"/>
                <a:ea typeface="+mj-ea"/>
                <a:cs typeface="+mj-cs"/>
              </a:rPr>
              <a:t>a</a:t>
            </a:r>
            <a:r>
              <a:rPr kumimoji="0" lang="zh-CN" altLang="en-US" sz="2400" b="1" u="none" strike="noStrike" kern="0" cap="none" spc="0" normalizeH="0" baseline="0" noProof="0" dirty="0" smtClean="0">
                <a:ln>
                  <a:noFill/>
                </a:ln>
                <a:solidFill>
                  <a:schemeClr val="tx1"/>
                </a:solidFill>
                <a:effectLst/>
                <a:uLnTx/>
                <a:uFillTx/>
                <a:latin typeface="+mj-lt"/>
                <a:ea typeface="+mj-ea"/>
                <a:cs typeface="+mj-cs"/>
              </a:rPr>
              <a:t>到</a:t>
            </a:r>
            <a:r>
              <a:rPr kumimoji="0" lang="en-US" altLang="zh-CN" sz="2400" b="1" i="1" u="none" strike="noStrike" kern="0" cap="none" spc="0" normalizeH="0" baseline="0" noProof="0" dirty="0" smtClean="0">
                <a:ln>
                  <a:noFill/>
                </a:ln>
                <a:solidFill>
                  <a:schemeClr val="tx1"/>
                </a:solidFill>
                <a:effectLst/>
                <a:uLnTx/>
                <a:uFillTx/>
                <a:latin typeface="+mj-lt"/>
                <a:ea typeface="+mj-ea"/>
                <a:cs typeface="+mj-cs"/>
              </a:rPr>
              <a:t>b</a:t>
            </a:r>
            <a:r>
              <a:rPr kumimoji="0" lang="zh-CN" altLang="en-US" sz="2400" b="1" u="none" strike="noStrike" kern="0" cap="none" spc="0" normalizeH="0" baseline="0" noProof="0" dirty="0" smtClean="0">
                <a:ln>
                  <a:noFill/>
                </a:ln>
                <a:solidFill>
                  <a:schemeClr val="tx1"/>
                </a:solidFill>
                <a:effectLst/>
                <a:uLnTx/>
                <a:uFillTx/>
                <a:latin typeface="+mj-lt"/>
                <a:ea typeface="+mj-ea"/>
                <a:cs typeface="+mj-cs"/>
              </a:rPr>
              <a:t>的有向边</a:t>
            </a:r>
            <a:r>
              <a:rPr kumimoji="0" lang="en-US" sz="2400" b="1" i="0" u="none" strike="noStrike" kern="0" cap="none" spc="0" normalizeH="0" baseline="0" noProof="0" dirty="0" smtClean="0">
                <a:ln>
                  <a:noFill/>
                </a:ln>
                <a:solidFill>
                  <a:schemeClr val="tx1"/>
                </a:solidFill>
                <a:effectLst/>
                <a:uLnTx/>
                <a:uFillTx/>
                <a:latin typeface="+mj-lt"/>
                <a:ea typeface="+mj-ea"/>
                <a:cs typeface="+mj-cs"/>
              </a:rPr>
              <a:t/>
            </a:r>
            <a:br>
              <a:rPr kumimoji="0" lang="en-US" sz="2400" b="1" i="0" u="none" strike="noStrike" kern="0" cap="none" spc="0" normalizeH="0" baseline="0" noProof="0" dirty="0" smtClean="0">
                <a:ln>
                  <a:noFill/>
                </a:ln>
                <a:solidFill>
                  <a:schemeClr val="tx1"/>
                </a:solidFill>
                <a:effectLst/>
                <a:uLnTx/>
                <a:uFillTx/>
                <a:latin typeface="+mj-lt"/>
                <a:ea typeface="+mj-ea"/>
                <a:cs typeface="+mj-cs"/>
              </a:rPr>
            </a:b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r>
              <a:rPr kumimoji="0" lang="en-US" sz="2400" b="1" i="1" u="none" strike="noStrike" kern="0" cap="none" spc="0" normalizeH="0" baseline="0" noProof="0" dirty="0" smtClean="0">
                <a:ln>
                  <a:noFill/>
                </a:ln>
                <a:solidFill>
                  <a:schemeClr val="tx1"/>
                </a:solidFill>
                <a:effectLst/>
                <a:uLnTx/>
                <a:uFillTx/>
                <a:latin typeface="+mj-lt"/>
                <a:ea typeface="+mj-ea"/>
                <a:cs typeface="+mj-cs"/>
              </a:rPr>
              <a:t>a</a:t>
            </a: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r>
              <a:rPr kumimoji="0" lang="en-US" sz="2400" b="1" i="1" u="none" strike="noStrike" kern="0" cap="none" spc="0" normalizeH="0" baseline="0" noProof="0" dirty="0" smtClean="0">
                <a:ln>
                  <a:noFill/>
                </a:ln>
                <a:solidFill>
                  <a:schemeClr val="tx1"/>
                </a:solidFill>
                <a:effectLst/>
                <a:uLnTx/>
                <a:uFillTx/>
                <a:latin typeface="+mj-lt"/>
                <a:ea typeface="+mj-ea"/>
                <a:cs typeface="+mj-cs"/>
              </a:rPr>
              <a:t>b</a:t>
            </a: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节点</a:t>
            </a:r>
            <a:r>
              <a:rPr kumimoji="0" lang="en-US" sz="2400" b="1" i="1" u="none" strike="noStrike" kern="0" cap="none" spc="0" normalizeH="0" baseline="0" noProof="0" dirty="0" smtClean="0">
                <a:ln>
                  <a:noFill/>
                </a:ln>
                <a:solidFill>
                  <a:schemeClr val="tx1"/>
                </a:solidFill>
                <a:effectLst/>
                <a:uLnTx/>
                <a:uFillTx/>
                <a:latin typeface="+mj-lt"/>
                <a:ea typeface="+mj-ea"/>
                <a:cs typeface="+mj-cs"/>
              </a:rPr>
              <a:t>a</a:t>
            </a:r>
            <a:r>
              <a:rPr kumimoji="0" lang="zh-CN" altLang="en-US" sz="2400" b="1" u="none" strike="noStrike" kern="0" cap="none" spc="0" normalizeH="0" baseline="0" noProof="0" dirty="0" smtClean="0">
                <a:ln>
                  <a:noFill/>
                </a:ln>
                <a:solidFill>
                  <a:schemeClr val="tx1"/>
                </a:solidFill>
                <a:effectLst/>
                <a:uLnTx/>
                <a:uFillTx/>
                <a:latin typeface="+mj-lt"/>
                <a:ea typeface="+mj-ea"/>
                <a:cs typeface="+mj-cs"/>
              </a:rPr>
              <a:t>到节点</a:t>
            </a:r>
            <a:r>
              <a:rPr kumimoji="0" lang="en-US" altLang="zh-CN" sz="2400" b="1" i="1" u="none" strike="noStrike" kern="0" cap="none" spc="0" normalizeH="0" baseline="0" noProof="0" dirty="0" smtClean="0">
                <a:ln>
                  <a:noFill/>
                </a:ln>
                <a:solidFill>
                  <a:schemeClr val="tx1"/>
                </a:solidFill>
                <a:effectLst/>
                <a:uLnTx/>
                <a:uFillTx/>
                <a:latin typeface="+mj-lt"/>
                <a:ea typeface="+mj-ea"/>
                <a:cs typeface="+mj-cs"/>
              </a:rPr>
              <a:t>b</a:t>
            </a:r>
            <a:r>
              <a:rPr kumimoji="0" lang="zh-CN" altLang="en-US" sz="2400" b="1" u="none" strike="noStrike" kern="0" cap="none" spc="0" normalizeH="0" baseline="0" noProof="0" dirty="0" smtClean="0">
                <a:ln>
                  <a:noFill/>
                </a:ln>
                <a:solidFill>
                  <a:schemeClr val="tx1"/>
                </a:solidFill>
                <a:effectLst/>
                <a:uLnTx/>
                <a:uFillTx/>
                <a:latin typeface="+mj-lt"/>
                <a:ea typeface="+mj-ea"/>
                <a:cs typeface="+mj-cs"/>
              </a:rPr>
              <a:t>的无向边</a:t>
            </a:r>
            <a:r>
              <a:rPr kumimoji="0" lang="en-US" sz="2400" b="1" i="1" u="none" strike="noStrike" kern="0" cap="none" spc="0" normalizeH="0" baseline="0" noProof="0" dirty="0" smtClean="0">
                <a:ln>
                  <a:noFill/>
                </a:ln>
                <a:solidFill>
                  <a:schemeClr val="tx1"/>
                </a:solidFill>
                <a:effectLst/>
                <a:uLnTx/>
                <a:uFillTx/>
                <a:latin typeface="+mj-lt"/>
                <a:ea typeface="+mj-ea"/>
                <a:cs typeface="+mj-cs"/>
              </a:rPr>
              <a:t/>
            </a:r>
            <a:br>
              <a:rPr kumimoji="0" lang="en-US" sz="2400" b="1" i="1" u="none" strike="noStrike" kern="0" cap="none" spc="0" normalizeH="0" baseline="0" noProof="0" dirty="0" smtClean="0">
                <a:ln>
                  <a:noFill/>
                </a:ln>
                <a:solidFill>
                  <a:schemeClr val="tx1"/>
                </a:solidFill>
                <a:effectLst/>
                <a:uLnTx/>
                <a:uFillTx/>
                <a:latin typeface="+mj-lt"/>
                <a:ea typeface="+mj-ea"/>
                <a:cs typeface="+mj-cs"/>
              </a:rPr>
            </a:br>
            <a:r>
              <a:rPr kumimoji="0" lang="en-US" sz="2400" b="1" i="1" u="none" strike="noStrike" kern="0" cap="none" spc="0" normalizeH="0" baseline="0" noProof="0" dirty="0" smtClean="0">
                <a:ln>
                  <a:noFill/>
                </a:ln>
                <a:solidFill>
                  <a:schemeClr val="tx1"/>
                </a:solidFill>
                <a:effectLst/>
                <a:uLnTx/>
                <a:uFillTx/>
                <a:latin typeface="+mj-lt"/>
                <a:ea typeface="+mj-ea"/>
                <a:cs typeface="+mj-cs"/>
              </a:rPr>
              <a:t>             </a:t>
            </a:r>
            <a:r>
              <a:rPr kumimoji="0" lang="en-US" sz="2400" b="1" i="0" u="none" strike="noStrike" kern="0" cap="none" spc="0" normalizeH="0" baseline="0" noProof="0" dirty="0" smtClean="0">
                <a:ln>
                  <a:noFill/>
                </a:ln>
                <a:solidFill>
                  <a:schemeClr val="tx1"/>
                </a:solidFill>
                <a:effectLst/>
                <a:uLnTx/>
                <a:uFillTx/>
                <a:latin typeface="+mj-lt"/>
                <a:ea typeface="+mj-ea"/>
                <a:cs typeface="+mj-cs"/>
              </a:rPr>
              <a:t>(</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课本上也用</a:t>
            </a:r>
            <a:r>
              <a:rPr kumimoji="0" lang="en-US" sz="2400" b="1" i="0" u="none" strike="noStrike" kern="0" cap="none" spc="0" normalizeH="0" baseline="0" noProof="0" dirty="0" smtClean="0">
                <a:ln>
                  <a:noFill/>
                </a:ln>
                <a:solidFill>
                  <a:schemeClr val="tx1"/>
                </a:solidFill>
                <a:effectLst/>
                <a:uLnTx/>
                <a:uFillTx/>
                <a:latin typeface="+mj-lt"/>
                <a:ea typeface="+mj-ea"/>
                <a:cs typeface="+mj-cs"/>
              </a:rPr>
              <a:t>(a, b) </a:t>
            </a:r>
            <a:r>
              <a:rPr kumimoji="0" lang="zh-CN" altLang="en-US" sz="2400" b="1" i="0" u="none" strike="noStrike" kern="0" cap="none" spc="0" normalizeH="0" baseline="0" noProof="0" dirty="0" smtClean="0">
                <a:ln>
                  <a:noFill/>
                </a:ln>
                <a:solidFill>
                  <a:schemeClr val="tx1"/>
                </a:solidFill>
                <a:effectLst/>
                <a:uLnTx/>
                <a:uFillTx/>
                <a:latin typeface="+mj-lt"/>
                <a:ea typeface="+mj-ea"/>
                <a:cs typeface="+mj-cs"/>
              </a:rPr>
              <a:t>表示无向边</a:t>
            </a:r>
            <a:r>
              <a:rPr kumimoji="0" lang="en-US" sz="2400" b="1" i="0" u="none" strike="noStrike" kern="0" cap="none" spc="0" normalizeH="0" baseline="0" noProof="0" dirty="0" smtClean="0">
                <a:ln>
                  <a:noFill/>
                </a:ln>
                <a:solidFill>
                  <a:schemeClr val="tx1"/>
                </a:solidFill>
                <a:effectLst/>
                <a:uLnTx/>
                <a:uFillTx/>
                <a:latin typeface="+mj-lt"/>
                <a:ea typeface="+mj-ea"/>
                <a:cs typeface="+mj-cs"/>
              </a:rPr>
              <a:t>). </a:t>
            </a:r>
          </a:p>
        </p:txBody>
      </p:sp>
    </p:spTree>
    <p:extLst>
      <p:ext uri="{BB962C8B-B14F-4D97-AF65-F5344CB8AC3E}">
        <p14:creationId xmlns:p14="http://schemas.microsoft.com/office/powerpoint/2010/main" val="429400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3400" y="304800"/>
            <a:ext cx="8077200" cy="914400"/>
          </a:xfrm>
        </p:spPr>
        <p:txBody>
          <a:bodyPr/>
          <a:lstStyle/>
          <a:p>
            <a:r>
              <a:rPr lang="zh-CN" altLang="en-US" sz="3600" b="1" dirty="0" smtClean="0">
                <a:solidFill>
                  <a:srgbClr val="0000CC"/>
                </a:solidFill>
              </a:rPr>
              <a:t>举例</a:t>
            </a:r>
            <a:r>
              <a:rPr lang="en-US" sz="3600" b="1" dirty="0" smtClean="0">
                <a:solidFill>
                  <a:srgbClr val="0000CC"/>
                </a:solidFill>
              </a:rPr>
              <a:t>: </a:t>
            </a:r>
            <a:r>
              <a:rPr lang="zh-CN" altLang="en-US" sz="3600" b="1" dirty="0" smtClean="0">
                <a:solidFill>
                  <a:srgbClr val="0000CC"/>
                </a:solidFill>
              </a:rPr>
              <a:t>另外一种拓扑排序</a:t>
            </a:r>
            <a:endParaRPr lang="en-US" sz="3600" b="1" dirty="0" smtClean="0">
              <a:solidFill>
                <a:srgbClr val="0000CC"/>
              </a:solidFill>
            </a:endParaRPr>
          </a:p>
        </p:txBody>
      </p:sp>
      <p:sp>
        <p:nvSpPr>
          <p:cNvPr id="5" name="Oval 6"/>
          <p:cNvSpPr>
            <a:spLocks noChangeArrowheads="1"/>
          </p:cNvSpPr>
          <p:nvPr/>
        </p:nvSpPr>
        <p:spPr bwMode="auto">
          <a:xfrm>
            <a:off x="1047750" y="1524000"/>
            <a:ext cx="323850"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2</a:t>
            </a:r>
          </a:p>
        </p:txBody>
      </p:sp>
      <p:sp>
        <p:nvSpPr>
          <p:cNvPr id="7" name="Oval 7"/>
          <p:cNvSpPr>
            <a:spLocks noChangeArrowheads="1"/>
          </p:cNvSpPr>
          <p:nvPr/>
        </p:nvSpPr>
        <p:spPr bwMode="auto">
          <a:xfrm>
            <a:off x="2276474" y="1524000"/>
            <a:ext cx="314325"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3</a:t>
            </a:r>
          </a:p>
        </p:txBody>
      </p:sp>
      <p:sp>
        <p:nvSpPr>
          <p:cNvPr id="8" name="Oval 8"/>
          <p:cNvSpPr>
            <a:spLocks noChangeArrowheads="1"/>
          </p:cNvSpPr>
          <p:nvPr/>
        </p:nvSpPr>
        <p:spPr bwMode="auto">
          <a:xfrm>
            <a:off x="381000" y="2416369"/>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9" name="Oval 9"/>
          <p:cNvSpPr>
            <a:spLocks noChangeArrowheads="1"/>
          </p:cNvSpPr>
          <p:nvPr/>
        </p:nvSpPr>
        <p:spPr bwMode="auto">
          <a:xfrm>
            <a:off x="1662112" y="2416369"/>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10" name="Oval 10"/>
          <p:cNvSpPr>
            <a:spLocks noChangeArrowheads="1"/>
          </p:cNvSpPr>
          <p:nvPr/>
        </p:nvSpPr>
        <p:spPr bwMode="auto">
          <a:xfrm>
            <a:off x="2943224" y="2416368"/>
            <a:ext cx="333375"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sp>
        <p:nvSpPr>
          <p:cNvPr id="11" name="Oval 11"/>
          <p:cNvSpPr>
            <a:spLocks noChangeArrowheads="1"/>
          </p:cNvSpPr>
          <p:nvPr/>
        </p:nvSpPr>
        <p:spPr bwMode="auto">
          <a:xfrm>
            <a:off x="990600" y="3276600"/>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sp>
        <p:nvSpPr>
          <p:cNvPr id="12" name="Oval 12"/>
          <p:cNvSpPr>
            <a:spLocks noChangeArrowheads="1"/>
          </p:cNvSpPr>
          <p:nvPr/>
        </p:nvSpPr>
        <p:spPr bwMode="auto">
          <a:xfrm>
            <a:off x="2209800" y="3276600"/>
            <a:ext cx="333375" cy="32067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1</a:t>
            </a:r>
          </a:p>
        </p:txBody>
      </p:sp>
      <p:cxnSp>
        <p:nvCxnSpPr>
          <p:cNvPr id="13" name="AutoShape 13"/>
          <p:cNvCxnSpPr>
            <a:cxnSpLocks noChangeShapeType="1"/>
            <a:stCxn id="5" idx="3"/>
            <a:endCxn id="8" idx="7"/>
          </p:cNvCxnSpPr>
          <p:nvPr/>
        </p:nvCxnSpPr>
        <p:spPr bwMode="auto">
          <a:xfrm flipH="1">
            <a:off x="706204" y="1816683"/>
            <a:ext cx="388973"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4"/>
          <p:cNvCxnSpPr>
            <a:cxnSpLocks noChangeShapeType="1"/>
            <a:stCxn id="5" idx="5"/>
            <a:endCxn id="9" idx="1"/>
          </p:cNvCxnSpPr>
          <p:nvPr/>
        </p:nvCxnSpPr>
        <p:spPr bwMode="auto">
          <a:xfrm>
            <a:off x="1324173" y="1816683"/>
            <a:ext cx="384668"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a:stCxn id="5" idx="6"/>
            <a:endCxn id="7" idx="2"/>
          </p:cNvCxnSpPr>
          <p:nvPr/>
        </p:nvCxnSpPr>
        <p:spPr bwMode="auto">
          <a:xfrm>
            <a:off x="1371600" y="1695450"/>
            <a:ext cx="90487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16"/>
          <p:cNvCxnSpPr>
            <a:cxnSpLocks noChangeShapeType="1"/>
            <a:stCxn id="7" idx="5"/>
            <a:endCxn id="10" idx="1"/>
          </p:cNvCxnSpPr>
          <p:nvPr/>
        </p:nvCxnSpPr>
        <p:spPr bwMode="auto">
          <a:xfrm>
            <a:off x="2544767" y="1816683"/>
            <a:ext cx="447279" cy="64592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17"/>
          <p:cNvCxnSpPr>
            <a:cxnSpLocks noChangeShapeType="1"/>
            <a:stCxn id="10" idx="2"/>
            <a:endCxn id="9" idx="6"/>
          </p:cNvCxnSpPr>
          <p:nvPr/>
        </p:nvCxnSpPr>
        <p:spPr bwMode="auto">
          <a:xfrm flipH="1">
            <a:off x="1981199" y="2574228"/>
            <a:ext cx="962025"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18"/>
          <p:cNvCxnSpPr>
            <a:cxnSpLocks noChangeShapeType="1"/>
            <a:stCxn id="12" idx="7"/>
            <a:endCxn id="10" idx="3"/>
          </p:cNvCxnSpPr>
          <p:nvPr/>
        </p:nvCxnSpPr>
        <p:spPr bwMode="auto">
          <a:xfrm flipV="1">
            <a:off x="2494353" y="2685851"/>
            <a:ext cx="497693" cy="6377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19"/>
          <p:cNvCxnSpPr>
            <a:cxnSpLocks noChangeShapeType="1"/>
            <a:stCxn id="9" idx="3"/>
            <a:endCxn id="11" idx="7"/>
          </p:cNvCxnSpPr>
          <p:nvPr/>
        </p:nvCxnSpPr>
        <p:spPr bwMode="auto">
          <a:xfrm flipH="1">
            <a:off x="1267023" y="2685852"/>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0"/>
          <p:cNvCxnSpPr>
            <a:cxnSpLocks noChangeShapeType="1"/>
            <a:stCxn id="12" idx="1"/>
            <a:endCxn id="9" idx="5"/>
          </p:cNvCxnSpPr>
          <p:nvPr/>
        </p:nvCxnSpPr>
        <p:spPr bwMode="auto">
          <a:xfrm flipH="1" flipV="1">
            <a:off x="1934470" y="2685852"/>
            <a:ext cx="324152" cy="6377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21"/>
          <p:cNvCxnSpPr>
            <a:cxnSpLocks noChangeShapeType="1"/>
            <a:stCxn id="12" idx="2"/>
            <a:endCxn id="11" idx="6"/>
          </p:cNvCxnSpPr>
          <p:nvPr/>
        </p:nvCxnSpPr>
        <p:spPr bwMode="auto">
          <a:xfrm flipH="1">
            <a:off x="1314450" y="3436938"/>
            <a:ext cx="89535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22"/>
          <p:cNvCxnSpPr>
            <a:cxnSpLocks noChangeShapeType="1"/>
            <a:stCxn id="8" idx="5"/>
            <a:endCxn id="11" idx="1"/>
          </p:cNvCxnSpPr>
          <p:nvPr/>
        </p:nvCxnSpPr>
        <p:spPr bwMode="auto">
          <a:xfrm>
            <a:off x="706204" y="2685852"/>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3"/>
          <p:cNvCxnSpPr>
            <a:cxnSpLocks noChangeShapeType="1"/>
            <a:stCxn id="9" idx="2"/>
            <a:endCxn id="8" idx="6"/>
          </p:cNvCxnSpPr>
          <p:nvPr/>
        </p:nvCxnSpPr>
        <p:spPr bwMode="auto">
          <a:xfrm flipH="1">
            <a:off x="762000" y="2574229"/>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4"/>
          <p:cNvCxnSpPr>
            <a:cxnSpLocks noChangeShapeType="1"/>
            <a:stCxn id="7" idx="3"/>
            <a:endCxn id="9" idx="7"/>
          </p:cNvCxnSpPr>
          <p:nvPr/>
        </p:nvCxnSpPr>
        <p:spPr bwMode="auto">
          <a:xfrm flipH="1">
            <a:off x="1934470" y="1816683"/>
            <a:ext cx="388036"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Bent Arrow 61"/>
          <p:cNvSpPr/>
          <p:nvPr/>
        </p:nvSpPr>
        <p:spPr bwMode="auto">
          <a:xfrm rot="5400000">
            <a:off x="7277100" y="2628900"/>
            <a:ext cx="609600" cy="685800"/>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nvGrpSpPr>
          <p:cNvPr id="136" name="Group 135"/>
          <p:cNvGrpSpPr/>
          <p:nvPr/>
        </p:nvGrpSpPr>
        <p:grpSpPr>
          <a:xfrm>
            <a:off x="5943600" y="4800600"/>
            <a:ext cx="2895599" cy="1720657"/>
            <a:chOff x="5943600" y="4800600"/>
            <a:chExt cx="2895599" cy="1720657"/>
          </a:xfrm>
        </p:grpSpPr>
        <p:sp>
          <p:nvSpPr>
            <p:cNvPr id="64" name="Oval 8"/>
            <p:cNvSpPr>
              <a:spLocks noChangeArrowheads="1"/>
            </p:cNvSpPr>
            <p:nvPr/>
          </p:nvSpPr>
          <p:spPr bwMode="auto">
            <a:xfrm>
              <a:off x="5943600" y="5334001"/>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65" name="Oval 9"/>
            <p:cNvSpPr>
              <a:spLocks noChangeArrowheads="1"/>
            </p:cNvSpPr>
            <p:nvPr/>
          </p:nvSpPr>
          <p:spPr bwMode="auto">
            <a:xfrm>
              <a:off x="7224712" y="5334001"/>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66" name="Oval 10"/>
            <p:cNvSpPr>
              <a:spLocks noChangeArrowheads="1"/>
            </p:cNvSpPr>
            <p:nvPr/>
          </p:nvSpPr>
          <p:spPr bwMode="auto">
            <a:xfrm>
              <a:off x="8505824" y="5334000"/>
              <a:ext cx="333375"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sp>
          <p:nvSpPr>
            <p:cNvPr id="67" name="Oval 11"/>
            <p:cNvSpPr>
              <a:spLocks noChangeArrowheads="1"/>
            </p:cNvSpPr>
            <p:nvPr/>
          </p:nvSpPr>
          <p:spPr bwMode="auto">
            <a:xfrm>
              <a:off x="6553200" y="6194232"/>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cxnSp>
          <p:nvCxnSpPr>
            <p:cNvPr id="69" name="AutoShape 17"/>
            <p:cNvCxnSpPr>
              <a:cxnSpLocks noChangeShapeType="1"/>
            </p:cNvCxnSpPr>
            <p:nvPr/>
          </p:nvCxnSpPr>
          <p:spPr bwMode="auto">
            <a:xfrm flipH="1">
              <a:off x="7543799" y="5496314"/>
              <a:ext cx="962025"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 name="AutoShape 19"/>
            <p:cNvCxnSpPr>
              <a:cxnSpLocks noChangeShapeType="1"/>
              <a:stCxn id="65" idx="3"/>
              <a:endCxn id="67" idx="7"/>
            </p:cNvCxnSpPr>
            <p:nvPr/>
          </p:nvCxnSpPr>
          <p:spPr bwMode="auto">
            <a:xfrm flipH="1">
              <a:off x="6829623" y="5603484"/>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 name="AutoShape 22"/>
            <p:cNvCxnSpPr>
              <a:cxnSpLocks noChangeShapeType="1"/>
              <a:stCxn id="64" idx="5"/>
              <a:endCxn id="67" idx="1"/>
            </p:cNvCxnSpPr>
            <p:nvPr/>
          </p:nvCxnSpPr>
          <p:spPr bwMode="auto">
            <a:xfrm>
              <a:off x="6268804" y="5603484"/>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 name="AutoShape 23"/>
            <p:cNvCxnSpPr>
              <a:cxnSpLocks noChangeShapeType="1"/>
            </p:cNvCxnSpPr>
            <p:nvPr/>
          </p:nvCxnSpPr>
          <p:spPr bwMode="auto">
            <a:xfrm flipH="1">
              <a:off x="6324600" y="5496315"/>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4" name="Down Arrow 73"/>
            <p:cNvSpPr/>
            <p:nvPr/>
          </p:nvSpPr>
          <p:spPr bwMode="auto">
            <a:xfrm>
              <a:off x="7620000" y="4800600"/>
              <a:ext cx="228600" cy="5334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grpSp>
        <p:nvGrpSpPr>
          <p:cNvPr id="137" name="Group 136"/>
          <p:cNvGrpSpPr/>
          <p:nvPr/>
        </p:nvGrpSpPr>
        <p:grpSpPr>
          <a:xfrm>
            <a:off x="3581401" y="5334000"/>
            <a:ext cx="2209799" cy="1187256"/>
            <a:chOff x="3581401" y="5334000"/>
            <a:chExt cx="2209799" cy="1187256"/>
          </a:xfrm>
        </p:grpSpPr>
        <p:sp>
          <p:nvSpPr>
            <p:cNvPr id="75" name="Oval 8"/>
            <p:cNvSpPr>
              <a:spLocks noChangeArrowheads="1"/>
            </p:cNvSpPr>
            <p:nvPr/>
          </p:nvSpPr>
          <p:spPr bwMode="auto">
            <a:xfrm>
              <a:off x="3581401" y="5334000"/>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76" name="Oval 9"/>
            <p:cNvSpPr>
              <a:spLocks noChangeArrowheads="1"/>
            </p:cNvSpPr>
            <p:nvPr/>
          </p:nvSpPr>
          <p:spPr bwMode="auto">
            <a:xfrm>
              <a:off x="4862513" y="5334000"/>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78" name="Oval 11"/>
            <p:cNvSpPr>
              <a:spLocks noChangeArrowheads="1"/>
            </p:cNvSpPr>
            <p:nvPr/>
          </p:nvSpPr>
          <p:spPr bwMode="auto">
            <a:xfrm>
              <a:off x="4191001" y="6194231"/>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cxnSp>
          <p:nvCxnSpPr>
            <p:cNvPr id="80" name="AutoShape 19"/>
            <p:cNvCxnSpPr>
              <a:cxnSpLocks noChangeShapeType="1"/>
              <a:stCxn id="76" idx="3"/>
              <a:endCxn id="78" idx="7"/>
            </p:cNvCxnSpPr>
            <p:nvPr/>
          </p:nvCxnSpPr>
          <p:spPr bwMode="auto">
            <a:xfrm flipH="1">
              <a:off x="4467424" y="5603483"/>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 name="AutoShape 22"/>
            <p:cNvCxnSpPr>
              <a:cxnSpLocks noChangeShapeType="1"/>
              <a:stCxn id="75" idx="5"/>
              <a:endCxn id="78" idx="1"/>
            </p:cNvCxnSpPr>
            <p:nvPr/>
          </p:nvCxnSpPr>
          <p:spPr bwMode="auto">
            <a:xfrm>
              <a:off x="3906605" y="5603483"/>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 name="AutoShape 23"/>
            <p:cNvCxnSpPr>
              <a:cxnSpLocks noChangeShapeType="1"/>
            </p:cNvCxnSpPr>
            <p:nvPr/>
          </p:nvCxnSpPr>
          <p:spPr bwMode="auto">
            <a:xfrm flipH="1">
              <a:off x="3962401" y="5496314"/>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3" name="Left Arrow 82"/>
            <p:cNvSpPr/>
            <p:nvPr/>
          </p:nvSpPr>
          <p:spPr bwMode="auto">
            <a:xfrm>
              <a:off x="5334000" y="5867400"/>
              <a:ext cx="457200" cy="2286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grpSp>
        <p:nvGrpSpPr>
          <p:cNvPr id="138" name="Group 137"/>
          <p:cNvGrpSpPr/>
          <p:nvPr/>
        </p:nvGrpSpPr>
        <p:grpSpPr>
          <a:xfrm>
            <a:off x="1981200" y="5334000"/>
            <a:ext cx="1447800" cy="1187256"/>
            <a:chOff x="1981200" y="5334000"/>
            <a:chExt cx="1447800" cy="1187256"/>
          </a:xfrm>
        </p:grpSpPr>
        <p:sp>
          <p:nvSpPr>
            <p:cNvPr id="84" name="Oval 8"/>
            <p:cNvSpPr>
              <a:spLocks noChangeArrowheads="1"/>
            </p:cNvSpPr>
            <p:nvPr/>
          </p:nvSpPr>
          <p:spPr bwMode="auto">
            <a:xfrm>
              <a:off x="1981200" y="5334000"/>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86" name="Oval 11"/>
            <p:cNvSpPr>
              <a:spLocks noChangeArrowheads="1"/>
            </p:cNvSpPr>
            <p:nvPr/>
          </p:nvSpPr>
          <p:spPr bwMode="auto">
            <a:xfrm>
              <a:off x="2590800" y="6194231"/>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cxnSp>
          <p:nvCxnSpPr>
            <p:cNvPr id="88" name="AutoShape 22"/>
            <p:cNvCxnSpPr>
              <a:cxnSpLocks noChangeShapeType="1"/>
              <a:stCxn id="84" idx="5"/>
              <a:endCxn id="86" idx="1"/>
            </p:cNvCxnSpPr>
            <p:nvPr/>
          </p:nvCxnSpPr>
          <p:spPr bwMode="auto">
            <a:xfrm>
              <a:off x="2306404" y="5603483"/>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0" name="Left Arrow 89"/>
            <p:cNvSpPr/>
            <p:nvPr/>
          </p:nvSpPr>
          <p:spPr bwMode="auto">
            <a:xfrm>
              <a:off x="2971800" y="5867400"/>
              <a:ext cx="457200" cy="2286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grpSp>
        <p:nvGrpSpPr>
          <p:cNvPr id="139" name="Group 138"/>
          <p:cNvGrpSpPr/>
          <p:nvPr/>
        </p:nvGrpSpPr>
        <p:grpSpPr>
          <a:xfrm>
            <a:off x="609600" y="5791200"/>
            <a:ext cx="1143000" cy="327025"/>
            <a:chOff x="609600" y="5791200"/>
            <a:chExt cx="1143000" cy="327025"/>
          </a:xfrm>
        </p:grpSpPr>
        <p:sp>
          <p:nvSpPr>
            <p:cNvPr id="92" name="Oval 11"/>
            <p:cNvSpPr>
              <a:spLocks noChangeArrowheads="1"/>
            </p:cNvSpPr>
            <p:nvPr/>
          </p:nvSpPr>
          <p:spPr bwMode="auto">
            <a:xfrm>
              <a:off x="609600" y="5791200"/>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sp>
          <p:nvSpPr>
            <p:cNvPr id="94" name="Left Arrow 93"/>
            <p:cNvSpPr/>
            <p:nvPr/>
          </p:nvSpPr>
          <p:spPr bwMode="auto">
            <a:xfrm>
              <a:off x="1295400" y="5867400"/>
              <a:ext cx="457200" cy="2286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grpSp>
      <p:grpSp>
        <p:nvGrpSpPr>
          <p:cNvPr id="134" name="Group 133"/>
          <p:cNvGrpSpPr/>
          <p:nvPr/>
        </p:nvGrpSpPr>
        <p:grpSpPr>
          <a:xfrm>
            <a:off x="3429000" y="1501775"/>
            <a:ext cx="3352800" cy="2079625"/>
            <a:chOff x="3429000" y="1501775"/>
            <a:chExt cx="3352800" cy="2079625"/>
          </a:xfrm>
        </p:grpSpPr>
        <p:sp>
          <p:nvSpPr>
            <p:cNvPr id="61" name="Right Arrow 60"/>
            <p:cNvSpPr/>
            <p:nvPr/>
          </p:nvSpPr>
          <p:spPr bwMode="auto">
            <a:xfrm>
              <a:off x="3429000" y="2514600"/>
              <a:ext cx="3810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77" name="Oval 7"/>
            <p:cNvSpPr>
              <a:spLocks noChangeArrowheads="1"/>
            </p:cNvSpPr>
            <p:nvPr/>
          </p:nvSpPr>
          <p:spPr bwMode="auto">
            <a:xfrm>
              <a:off x="5781675" y="1501775"/>
              <a:ext cx="314325" cy="342900"/>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3</a:t>
              </a:r>
            </a:p>
          </p:txBody>
        </p:sp>
        <p:sp>
          <p:nvSpPr>
            <p:cNvPr id="79" name="Oval 8"/>
            <p:cNvSpPr>
              <a:spLocks noChangeArrowheads="1"/>
            </p:cNvSpPr>
            <p:nvPr/>
          </p:nvSpPr>
          <p:spPr bwMode="auto">
            <a:xfrm>
              <a:off x="3886201" y="2394144"/>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85" name="Oval 9"/>
            <p:cNvSpPr>
              <a:spLocks noChangeArrowheads="1"/>
            </p:cNvSpPr>
            <p:nvPr/>
          </p:nvSpPr>
          <p:spPr bwMode="auto">
            <a:xfrm>
              <a:off x="5167313" y="2394144"/>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87" name="Oval 10"/>
            <p:cNvSpPr>
              <a:spLocks noChangeArrowheads="1"/>
            </p:cNvSpPr>
            <p:nvPr/>
          </p:nvSpPr>
          <p:spPr bwMode="auto">
            <a:xfrm>
              <a:off x="6448425" y="2394143"/>
              <a:ext cx="333375"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sp>
          <p:nvSpPr>
            <p:cNvPr id="89" name="Oval 11"/>
            <p:cNvSpPr>
              <a:spLocks noChangeArrowheads="1"/>
            </p:cNvSpPr>
            <p:nvPr/>
          </p:nvSpPr>
          <p:spPr bwMode="auto">
            <a:xfrm>
              <a:off x="4495801" y="3254375"/>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sp>
          <p:nvSpPr>
            <p:cNvPr id="91" name="Oval 12"/>
            <p:cNvSpPr>
              <a:spLocks noChangeArrowheads="1"/>
            </p:cNvSpPr>
            <p:nvPr/>
          </p:nvSpPr>
          <p:spPr bwMode="auto">
            <a:xfrm>
              <a:off x="5715001" y="3254375"/>
              <a:ext cx="333375" cy="32067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1</a:t>
              </a:r>
            </a:p>
          </p:txBody>
        </p:sp>
        <p:cxnSp>
          <p:nvCxnSpPr>
            <p:cNvPr id="97" name="AutoShape 16"/>
            <p:cNvCxnSpPr>
              <a:cxnSpLocks noChangeShapeType="1"/>
              <a:stCxn id="77" idx="5"/>
              <a:endCxn id="87" idx="1"/>
            </p:cNvCxnSpPr>
            <p:nvPr/>
          </p:nvCxnSpPr>
          <p:spPr bwMode="auto">
            <a:xfrm>
              <a:off x="6049968" y="1794458"/>
              <a:ext cx="447279" cy="64592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 name="AutoShape 17"/>
            <p:cNvCxnSpPr>
              <a:cxnSpLocks noChangeShapeType="1"/>
              <a:stCxn id="87" idx="2"/>
              <a:endCxn id="85" idx="6"/>
            </p:cNvCxnSpPr>
            <p:nvPr/>
          </p:nvCxnSpPr>
          <p:spPr bwMode="auto">
            <a:xfrm flipH="1">
              <a:off x="5486400" y="2552003"/>
              <a:ext cx="962025"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 name="AutoShape 18"/>
            <p:cNvCxnSpPr>
              <a:cxnSpLocks noChangeShapeType="1"/>
              <a:stCxn id="91" idx="7"/>
              <a:endCxn id="87" idx="3"/>
            </p:cNvCxnSpPr>
            <p:nvPr/>
          </p:nvCxnSpPr>
          <p:spPr bwMode="auto">
            <a:xfrm flipV="1">
              <a:off x="5999554" y="2663626"/>
              <a:ext cx="497693" cy="6377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 name="AutoShape 19"/>
            <p:cNvCxnSpPr>
              <a:cxnSpLocks noChangeShapeType="1"/>
              <a:stCxn id="85" idx="3"/>
              <a:endCxn id="89" idx="7"/>
            </p:cNvCxnSpPr>
            <p:nvPr/>
          </p:nvCxnSpPr>
          <p:spPr bwMode="auto">
            <a:xfrm flipH="1">
              <a:off x="4772224" y="2663627"/>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1" name="AutoShape 20"/>
            <p:cNvCxnSpPr>
              <a:cxnSpLocks noChangeShapeType="1"/>
              <a:stCxn id="91" idx="1"/>
              <a:endCxn id="85" idx="5"/>
            </p:cNvCxnSpPr>
            <p:nvPr/>
          </p:nvCxnSpPr>
          <p:spPr bwMode="auto">
            <a:xfrm flipH="1" flipV="1">
              <a:off x="5439671" y="2663627"/>
              <a:ext cx="324152" cy="6377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 name="AutoShape 21"/>
            <p:cNvCxnSpPr>
              <a:cxnSpLocks noChangeShapeType="1"/>
              <a:stCxn id="91" idx="2"/>
              <a:endCxn id="89" idx="6"/>
            </p:cNvCxnSpPr>
            <p:nvPr/>
          </p:nvCxnSpPr>
          <p:spPr bwMode="auto">
            <a:xfrm flipH="1">
              <a:off x="4819651" y="3414713"/>
              <a:ext cx="89535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 name="AutoShape 22"/>
            <p:cNvCxnSpPr>
              <a:cxnSpLocks noChangeShapeType="1"/>
              <a:stCxn id="79" idx="5"/>
              <a:endCxn id="89" idx="1"/>
            </p:cNvCxnSpPr>
            <p:nvPr/>
          </p:nvCxnSpPr>
          <p:spPr bwMode="auto">
            <a:xfrm>
              <a:off x="4211405" y="2663627"/>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 name="AutoShape 23"/>
            <p:cNvCxnSpPr>
              <a:cxnSpLocks noChangeShapeType="1"/>
              <a:stCxn id="85" idx="2"/>
              <a:endCxn id="79" idx="6"/>
            </p:cNvCxnSpPr>
            <p:nvPr/>
          </p:nvCxnSpPr>
          <p:spPr bwMode="auto">
            <a:xfrm flipH="1">
              <a:off x="4267201" y="2552004"/>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5" name="AutoShape 24"/>
            <p:cNvCxnSpPr>
              <a:cxnSpLocks noChangeShapeType="1"/>
              <a:stCxn id="77" idx="3"/>
              <a:endCxn id="85" idx="7"/>
            </p:cNvCxnSpPr>
            <p:nvPr/>
          </p:nvCxnSpPr>
          <p:spPr bwMode="auto">
            <a:xfrm flipH="1">
              <a:off x="5439671" y="1794458"/>
              <a:ext cx="388036" cy="645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35" name="Group 134"/>
          <p:cNvGrpSpPr/>
          <p:nvPr/>
        </p:nvGrpSpPr>
        <p:grpSpPr>
          <a:xfrm>
            <a:off x="6096000" y="3613343"/>
            <a:ext cx="2895599" cy="1187257"/>
            <a:chOff x="6096000" y="3613343"/>
            <a:chExt cx="2895599" cy="1187257"/>
          </a:xfrm>
        </p:grpSpPr>
        <p:sp>
          <p:nvSpPr>
            <p:cNvPr id="108" name="Oval 8"/>
            <p:cNvSpPr>
              <a:spLocks noChangeArrowheads="1"/>
            </p:cNvSpPr>
            <p:nvPr/>
          </p:nvSpPr>
          <p:spPr bwMode="auto">
            <a:xfrm>
              <a:off x="6096000" y="3613344"/>
              <a:ext cx="381000"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6</a:t>
              </a:r>
            </a:p>
          </p:txBody>
        </p:sp>
        <p:sp>
          <p:nvSpPr>
            <p:cNvPr id="109" name="Oval 9"/>
            <p:cNvSpPr>
              <a:spLocks noChangeArrowheads="1"/>
            </p:cNvSpPr>
            <p:nvPr/>
          </p:nvSpPr>
          <p:spPr bwMode="auto">
            <a:xfrm>
              <a:off x="7377112" y="3613344"/>
              <a:ext cx="319087"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a:solidFill>
                    <a:schemeClr val="bg1"/>
                  </a:solidFill>
                  <a:latin typeface="Comic Sans MS" pitchFamily="66" charset="0"/>
                </a:rPr>
                <a:t>v</a:t>
              </a:r>
              <a:r>
                <a:rPr kumimoji="1" lang="en-US" sz="1800" baseline="-25000">
                  <a:solidFill>
                    <a:schemeClr val="bg1"/>
                  </a:solidFill>
                  <a:latin typeface="Comic Sans MS" pitchFamily="66" charset="0"/>
                </a:rPr>
                <a:t>5</a:t>
              </a:r>
            </a:p>
          </p:txBody>
        </p:sp>
        <p:sp>
          <p:nvSpPr>
            <p:cNvPr id="110" name="Oval 10"/>
            <p:cNvSpPr>
              <a:spLocks noChangeArrowheads="1"/>
            </p:cNvSpPr>
            <p:nvPr/>
          </p:nvSpPr>
          <p:spPr bwMode="auto">
            <a:xfrm>
              <a:off x="8658224" y="3613343"/>
              <a:ext cx="333375" cy="315719"/>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4</a:t>
              </a:r>
            </a:p>
          </p:txBody>
        </p:sp>
        <p:sp>
          <p:nvSpPr>
            <p:cNvPr id="111" name="Oval 11"/>
            <p:cNvSpPr>
              <a:spLocks noChangeArrowheads="1"/>
            </p:cNvSpPr>
            <p:nvPr/>
          </p:nvSpPr>
          <p:spPr bwMode="auto">
            <a:xfrm>
              <a:off x="6705600" y="4473575"/>
              <a:ext cx="323850" cy="32702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7</a:t>
              </a:r>
            </a:p>
          </p:txBody>
        </p:sp>
        <p:sp>
          <p:nvSpPr>
            <p:cNvPr id="112" name="Oval 12"/>
            <p:cNvSpPr>
              <a:spLocks noChangeArrowheads="1"/>
            </p:cNvSpPr>
            <p:nvPr/>
          </p:nvSpPr>
          <p:spPr bwMode="auto">
            <a:xfrm>
              <a:off x="7924800" y="4473575"/>
              <a:ext cx="333375" cy="320675"/>
            </a:xfrm>
            <a:prstGeom prst="ellipse">
              <a:avLst/>
            </a:prstGeom>
            <a:solidFill>
              <a:schemeClr val="accent6">
                <a:lumMod val="50000"/>
              </a:schemeClr>
            </a:solidFill>
            <a:ln w="9525">
              <a:solidFill>
                <a:schemeClr val="tx1"/>
              </a:solidFill>
              <a:round/>
              <a:headEnd/>
              <a:tailEnd type="none" w="sm" len="sm"/>
            </a:ln>
          </p:spPr>
          <p:txBody>
            <a:bodyPr wrap="none" lIns="92075" tIns="46038" rIns="92075" bIns="46038" anchor="ctr"/>
            <a:lstStyle/>
            <a:p>
              <a:pPr algn="ctr"/>
              <a:r>
                <a:rPr kumimoji="1" lang="en-US" sz="1800" dirty="0">
                  <a:solidFill>
                    <a:schemeClr val="bg1"/>
                  </a:solidFill>
                  <a:latin typeface="Comic Sans MS" pitchFamily="66" charset="0"/>
                </a:rPr>
                <a:t>v</a:t>
              </a:r>
              <a:r>
                <a:rPr kumimoji="1" lang="en-US" sz="1800" baseline="-25000" dirty="0">
                  <a:solidFill>
                    <a:schemeClr val="bg1"/>
                  </a:solidFill>
                  <a:latin typeface="Comic Sans MS" pitchFamily="66" charset="0"/>
                </a:rPr>
                <a:t>1</a:t>
              </a:r>
            </a:p>
          </p:txBody>
        </p:sp>
        <p:cxnSp>
          <p:nvCxnSpPr>
            <p:cNvPr id="117" name="AutoShape 17"/>
            <p:cNvCxnSpPr>
              <a:cxnSpLocks noChangeShapeType="1"/>
              <a:stCxn id="110" idx="2"/>
              <a:endCxn id="109" idx="6"/>
            </p:cNvCxnSpPr>
            <p:nvPr/>
          </p:nvCxnSpPr>
          <p:spPr bwMode="auto">
            <a:xfrm flipH="1">
              <a:off x="7696199" y="3771203"/>
              <a:ext cx="962025"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8" name="AutoShape 18"/>
            <p:cNvCxnSpPr>
              <a:cxnSpLocks noChangeShapeType="1"/>
              <a:stCxn id="112" idx="7"/>
              <a:endCxn id="110" idx="3"/>
            </p:cNvCxnSpPr>
            <p:nvPr/>
          </p:nvCxnSpPr>
          <p:spPr bwMode="auto">
            <a:xfrm flipV="1">
              <a:off x="8209353" y="3882826"/>
              <a:ext cx="497693" cy="6377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9" name="AutoShape 19"/>
            <p:cNvCxnSpPr>
              <a:cxnSpLocks noChangeShapeType="1"/>
              <a:stCxn id="109" idx="3"/>
              <a:endCxn id="111" idx="7"/>
            </p:cNvCxnSpPr>
            <p:nvPr/>
          </p:nvCxnSpPr>
          <p:spPr bwMode="auto">
            <a:xfrm flipH="1">
              <a:off x="6982023" y="3882827"/>
              <a:ext cx="441818"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0" name="AutoShape 20"/>
            <p:cNvCxnSpPr>
              <a:cxnSpLocks noChangeShapeType="1"/>
              <a:stCxn id="112" idx="1"/>
              <a:endCxn id="109" idx="5"/>
            </p:cNvCxnSpPr>
            <p:nvPr/>
          </p:nvCxnSpPr>
          <p:spPr bwMode="auto">
            <a:xfrm flipH="1" flipV="1">
              <a:off x="7649470" y="3882827"/>
              <a:ext cx="324152" cy="6377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1" name="AutoShape 21"/>
            <p:cNvCxnSpPr>
              <a:cxnSpLocks noChangeShapeType="1"/>
              <a:stCxn id="112" idx="2"/>
              <a:endCxn id="111" idx="6"/>
            </p:cNvCxnSpPr>
            <p:nvPr/>
          </p:nvCxnSpPr>
          <p:spPr bwMode="auto">
            <a:xfrm flipH="1">
              <a:off x="7029450" y="4633913"/>
              <a:ext cx="89535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2" name="AutoShape 22"/>
            <p:cNvCxnSpPr>
              <a:cxnSpLocks noChangeShapeType="1"/>
              <a:stCxn id="108" idx="5"/>
              <a:endCxn id="111" idx="1"/>
            </p:cNvCxnSpPr>
            <p:nvPr/>
          </p:nvCxnSpPr>
          <p:spPr bwMode="auto">
            <a:xfrm>
              <a:off x="6421204" y="3882827"/>
              <a:ext cx="331823" cy="6386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 name="AutoShape 23"/>
            <p:cNvCxnSpPr>
              <a:cxnSpLocks noChangeShapeType="1"/>
              <a:stCxn id="109" idx="2"/>
              <a:endCxn id="108" idx="6"/>
            </p:cNvCxnSpPr>
            <p:nvPr/>
          </p:nvCxnSpPr>
          <p:spPr bwMode="auto">
            <a:xfrm flipH="1">
              <a:off x="6477000" y="3771204"/>
              <a:ext cx="90011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25" name="Rectangle 3"/>
          <p:cNvSpPr txBox="1">
            <a:spLocks noChangeArrowheads="1"/>
          </p:cNvSpPr>
          <p:nvPr/>
        </p:nvSpPr>
        <p:spPr bwMode="auto">
          <a:xfrm>
            <a:off x="609600" y="4038600"/>
            <a:ext cx="144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20040" marR="0" lvl="0" indent="-32004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输出</a:t>
            </a:r>
            <a:r>
              <a:rPr kumimoji="0" 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126" name="Rectangle 125"/>
          <p:cNvSpPr/>
          <p:nvPr/>
        </p:nvSpPr>
        <p:spPr>
          <a:xfrm>
            <a:off x="1981200" y="4038600"/>
            <a:ext cx="463588" cy="523220"/>
          </a:xfrm>
          <a:prstGeom prst="rect">
            <a:avLst/>
          </a:prstGeom>
        </p:spPr>
        <p:txBody>
          <a:bodyPr wrap="none">
            <a:spAutoFit/>
          </a:bodyPr>
          <a:lstStyle/>
          <a:p>
            <a:r>
              <a:rPr lang="en-US" sz="2800" i="1" dirty="0" smtClean="0"/>
              <a:t>v</a:t>
            </a:r>
            <a:r>
              <a:rPr lang="en-US" sz="2800" baseline="-25000" dirty="0" smtClean="0"/>
              <a:t>2</a:t>
            </a:r>
            <a:endParaRPr lang="en-US" sz="2800" dirty="0"/>
          </a:p>
        </p:txBody>
      </p:sp>
      <p:sp>
        <p:nvSpPr>
          <p:cNvPr id="127" name="Rectangle 126"/>
          <p:cNvSpPr/>
          <p:nvPr/>
        </p:nvSpPr>
        <p:spPr>
          <a:xfrm>
            <a:off x="2286000" y="4038600"/>
            <a:ext cx="643125" cy="523220"/>
          </a:xfrm>
          <a:prstGeom prst="rect">
            <a:avLst/>
          </a:prstGeom>
        </p:spPr>
        <p:txBody>
          <a:bodyPr wrap="none">
            <a:spAutoFit/>
          </a:bodyPr>
          <a:lstStyle/>
          <a:p>
            <a:r>
              <a:rPr lang="en-US" sz="2800" dirty="0" smtClean="0"/>
              <a:t>, </a:t>
            </a:r>
            <a:r>
              <a:rPr lang="en-US" sz="2800" i="1" dirty="0" smtClean="0"/>
              <a:t>v</a:t>
            </a:r>
            <a:r>
              <a:rPr lang="en-US" sz="2800" baseline="-25000" dirty="0" smtClean="0"/>
              <a:t>3</a:t>
            </a:r>
            <a:endParaRPr lang="en-US" sz="2800" dirty="0"/>
          </a:p>
        </p:txBody>
      </p:sp>
      <p:sp>
        <p:nvSpPr>
          <p:cNvPr id="128" name="Rectangle 127"/>
          <p:cNvSpPr/>
          <p:nvPr/>
        </p:nvSpPr>
        <p:spPr>
          <a:xfrm>
            <a:off x="2819400" y="4038600"/>
            <a:ext cx="643125" cy="523220"/>
          </a:xfrm>
          <a:prstGeom prst="rect">
            <a:avLst/>
          </a:prstGeom>
        </p:spPr>
        <p:txBody>
          <a:bodyPr wrap="none">
            <a:spAutoFit/>
          </a:bodyPr>
          <a:lstStyle/>
          <a:p>
            <a:r>
              <a:rPr lang="en-US" sz="2800" dirty="0" smtClean="0"/>
              <a:t>, </a:t>
            </a:r>
            <a:r>
              <a:rPr lang="en-US" sz="2800" i="1" dirty="0" smtClean="0"/>
              <a:t>v</a:t>
            </a:r>
            <a:r>
              <a:rPr lang="en-US" sz="2800" baseline="-25000" dirty="0" smtClean="0"/>
              <a:t>1</a:t>
            </a:r>
            <a:endParaRPr lang="en-US" sz="2800" dirty="0"/>
          </a:p>
        </p:txBody>
      </p:sp>
      <p:sp>
        <p:nvSpPr>
          <p:cNvPr id="129" name="Rectangle 128"/>
          <p:cNvSpPr/>
          <p:nvPr/>
        </p:nvSpPr>
        <p:spPr>
          <a:xfrm>
            <a:off x="3352800" y="4038600"/>
            <a:ext cx="732893" cy="523220"/>
          </a:xfrm>
          <a:prstGeom prst="rect">
            <a:avLst/>
          </a:prstGeom>
        </p:spPr>
        <p:txBody>
          <a:bodyPr wrap="none">
            <a:spAutoFit/>
          </a:bodyPr>
          <a:lstStyle/>
          <a:p>
            <a:r>
              <a:rPr lang="en-US" sz="2800" dirty="0" smtClean="0"/>
              <a:t>, </a:t>
            </a:r>
            <a:r>
              <a:rPr lang="en-US" sz="2800" i="1" dirty="0" smtClean="0"/>
              <a:t>v</a:t>
            </a:r>
            <a:r>
              <a:rPr lang="en-US" sz="2800" baseline="-25000" dirty="0" smtClean="0"/>
              <a:t>4</a:t>
            </a:r>
            <a:r>
              <a:rPr lang="en-US" sz="2800" dirty="0" smtClean="0"/>
              <a:t> </a:t>
            </a:r>
            <a:endParaRPr lang="en-US" sz="2800" dirty="0"/>
          </a:p>
        </p:txBody>
      </p:sp>
      <p:sp>
        <p:nvSpPr>
          <p:cNvPr id="130" name="Rectangle 129"/>
          <p:cNvSpPr/>
          <p:nvPr/>
        </p:nvSpPr>
        <p:spPr>
          <a:xfrm>
            <a:off x="3886200" y="4038600"/>
            <a:ext cx="643125" cy="523220"/>
          </a:xfrm>
          <a:prstGeom prst="rect">
            <a:avLst/>
          </a:prstGeom>
        </p:spPr>
        <p:txBody>
          <a:bodyPr wrap="none">
            <a:spAutoFit/>
          </a:bodyPr>
          <a:lstStyle/>
          <a:p>
            <a:r>
              <a:rPr lang="en-US" sz="2800" dirty="0" smtClean="0"/>
              <a:t>, </a:t>
            </a:r>
            <a:r>
              <a:rPr lang="en-US" sz="2800" i="1" dirty="0" smtClean="0"/>
              <a:t>v</a:t>
            </a:r>
            <a:r>
              <a:rPr lang="en-US" sz="2800" baseline="-25000" dirty="0" smtClean="0"/>
              <a:t>5</a:t>
            </a:r>
            <a:endParaRPr lang="en-US" sz="2800" dirty="0"/>
          </a:p>
        </p:txBody>
      </p:sp>
      <p:sp>
        <p:nvSpPr>
          <p:cNvPr id="131" name="Rectangle 130"/>
          <p:cNvSpPr/>
          <p:nvPr/>
        </p:nvSpPr>
        <p:spPr>
          <a:xfrm>
            <a:off x="4419600" y="4038600"/>
            <a:ext cx="732893" cy="523220"/>
          </a:xfrm>
          <a:prstGeom prst="rect">
            <a:avLst/>
          </a:prstGeom>
        </p:spPr>
        <p:txBody>
          <a:bodyPr wrap="none">
            <a:spAutoFit/>
          </a:bodyPr>
          <a:lstStyle/>
          <a:p>
            <a:r>
              <a:rPr lang="en-US" sz="2800" dirty="0" smtClean="0"/>
              <a:t>, </a:t>
            </a:r>
            <a:r>
              <a:rPr lang="en-US" sz="2800" i="1" dirty="0" smtClean="0"/>
              <a:t>v</a:t>
            </a:r>
            <a:r>
              <a:rPr lang="en-US" sz="2800" baseline="-25000" dirty="0" smtClean="0"/>
              <a:t>6</a:t>
            </a:r>
            <a:r>
              <a:rPr lang="en-US" sz="2800" dirty="0" smtClean="0"/>
              <a:t> </a:t>
            </a:r>
            <a:endParaRPr lang="en-US" sz="2800" dirty="0"/>
          </a:p>
        </p:txBody>
      </p:sp>
      <p:sp>
        <p:nvSpPr>
          <p:cNvPr id="132" name="Rectangle 131"/>
          <p:cNvSpPr/>
          <p:nvPr/>
        </p:nvSpPr>
        <p:spPr>
          <a:xfrm>
            <a:off x="4953000" y="4038600"/>
            <a:ext cx="732893" cy="523220"/>
          </a:xfrm>
          <a:prstGeom prst="rect">
            <a:avLst/>
          </a:prstGeom>
        </p:spPr>
        <p:txBody>
          <a:bodyPr wrap="none">
            <a:spAutoFit/>
          </a:bodyPr>
          <a:lstStyle/>
          <a:p>
            <a:r>
              <a:rPr lang="en-US" sz="2800" dirty="0" smtClean="0"/>
              <a:t>, </a:t>
            </a:r>
            <a:r>
              <a:rPr lang="en-US" sz="2800" i="1" dirty="0" smtClean="0"/>
              <a:t>v</a:t>
            </a:r>
            <a:r>
              <a:rPr lang="en-US" sz="2800" baseline="-25000" dirty="0" smtClean="0"/>
              <a:t>7</a:t>
            </a:r>
            <a:r>
              <a:rPr lang="en-US" sz="2800" dirty="0" smtClean="0"/>
              <a:t> </a:t>
            </a:r>
            <a:endParaRPr lang="en-US" sz="2800" dirty="0"/>
          </a:p>
        </p:txBody>
      </p:sp>
    </p:spTree>
    <p:extLst>
      <p:ext uri="{BB962C8B-B14F-4D97-AF65-F5344CB8AC3E}">
        <p14:creationId xmlns:p14="http://schemas.microsoft.com/office/powerpoint/2010/main" val="193793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26" grpId="0"/>
      <p:bldP spid="127" grpId="0"/>
      <p:bldP spid="128" grpId="0"/>
      <p:bldP spid="129" grpId="0"/>
      <p:bldP spid="130" grpId="0"/>
      <p:bldP spid="131" grpId="0"/>
      <p:bldP spid="1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强连通分支</a:t>
            </a:r>
            <a:endParaRPr lang="en-US" sz="3600" b="1" dirty="0" smtClean="0">
              <a:solidFill>
                <a:srgbClr val="0000CC"/>
              </a:solidFill>
            </a:endParaRPr>
          </a:p>
        </p:txBody>
      </p:sp>
      <p:sp>
        <p:nvSpPr>
          <p:cNvPr id="60419" name="Rectangle 3"/>
          <p:cNvSpPr>
            <a:spLocks noGrp="1" noChangeArrowheads="1"/>
          </p:cNvSpPr>
          <p:nvPr>
            <p:ph type="body" idx="1"/>
          </p:nvPr>
        </p:nvSpPr>
        <p:spPr>
          <a:xfrm>
            <a:off x="457200" y="1447800"/>
            <a:ext cx="8229600" cy="2362200"/>
          </a:xfrm>
        </p:spPr>
        <p:txBody>
          <a:bodyPr/>
          <a:lstStyle/>
          <a:p>
            <a:pPr marL="320040" indent="-320040"/>
            <a:r>
              <a:rPr lang="zh-CN" altLang="en-US" sz="2400" b="1" dirty="0" smtClean="0"/>
              <a:t>一个有向图</a:t>
            </a:r>
            <a:r>
              <a:rPr lang="en-US" altLang="zh-CN" sz="2400" b="1" i="1" dirty="0"/>
              <a:t>G</a:t>
            </a:r>
            <a:r>
              <a:rPr lang="en-US" altLang="zh-CN" sz="2400" b="1" dirty="0"/>
              <a:t> = (</a:t>
            </a:r>
            <a:r>
              <a:rPr lang="en-US" altLang="zh-CN" sz="2400" b="1" i="1" dirty="0"/>
              <a:t>V</a:t>
            </a:r>
            <a:r>
              <a:rPr lang="en-US" altLang="zh-CN" sz="2400" b="1" dirty="0"/>
              <a:t>, </a:t>
            </a:r>
            <a:r>
              <a:rPr lang="en-US" altLang="zh-CN" sz="2400" b="1" i="1" dirty="0"/>
              <a:t>E</a:t>
            </a:r>
            <a:r>
              <a:rPr lang="en-US" altLang="zh-CN" sz="2400" b="1" dirty="0" smtClean="0"/>
              <a:t>)</a:t>
            </a:r>
            <a:r>
              <a:rPr lang="zh-CN" altLang="en-US" sz="2400" b="1" dirty="0" smtClean="0"/>
              <a:t>的</a:t>
            </a:r>
            <a:r>
              <a:rPr lang="zh-CN" altLang="en-US" sz="2400" b="1" i="1" dirty="0" smtClean="0">
                <a:solidFill>
                  <a:srgbClr val="C00000"/>
                </a:solidFill>
              </a:rPr>
              <a:t>强连通分支</a:t>
            </a:r>
            <a:r>
              <a:rPr lang="zh-CN" altLang="en-US" sz="2400" b="1" dirty="0" smtClean="0"/>
              <a:t>是一个最大的节点集合，该集合中的任意节点互相连通。</a:t>
            </a:r>
            <a:endParaRPr lang="en-US" altLang="zh-CN" sz="2400" b="1" dirty="0" smtClean="0"/>
          </a:p>
          <a:p>
            <a:pPr marL="320040" indent="-320040"/>
            <a:r>
              <a:rPr lang="zh-CN" altLang="en-US" sz="2400" b="1" dirty="0" smtClean="0"/>
              <a:t>如果把一个有向图分解为很多个强连通分支呢</a:t>
            </a:r>
            <a:r>
              <a:rPr lang="en-US" sz="2400" b="1" dirty="0" smtClean="0"/>
              <a:t>? </a:t>
            </a:r>
            <a:endParaRPr lang="en-US" sz="2400" b="1" dirty="0" smtClean="0"/>
          </a:p>
        </p:txBody>
      </p:sp>
      <p:pic>
        <p:nvPicPr>
          <p:cNvPr id="311298" name="Picture 2"/>
          <p:cNvPicPr>
            <a:picLocks noChangeAspect="1" noChangeArrowheads="1"/>
          </p:cNvPicPr>
          <p:nvPr/>
        </p:nvPicPr>
        <p:blipFill>
          <a:blip r:embed="rId3" cstate="print"/>
          <a:srcRect l="8176" b="68968"/>
          <a:stretch>
            <a:fillRect/>
          </a:stretch>
        </p:blipFill>
        <p:spPr bwMode="auto">
          <a:xfrm>
            <a:off x="1143000" y="3200400"/>
            <a:ext cx="6629400" cy="2420182"/>
          </a:xfrm>
          <a:prstGeom prst="rect">
            <a:avLst/>
          </a:prstGeom>
          <a:noFill/>
          <a:ln w="9525">
            <a:noFill/>
            <a:miter lim="800000"/>
            <a:headEnd/>
            <a:tailEnd/>
          </a:ln>
        </p:spPr>
      </p:pic>
    </p:spTree>
    <p:extLst>
      <p:ext uri="{BB962C8B-B14F-4D97-AF65-F5344CB8AC3E}">
        <p14:creationId xmlns:p14="http://schemas.microsoft.com/office/powerpoint/2010/main" val="40249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有向图的转置</a:t>
            </a:r>
            <a:endParaRPr lang="en-US" sz="3600" b="1" dirty="0" smtClean="0">
              <a:solidFill>
                <a:srgbClr val="0000CC"/>
              </a:solidFill>
            </a:endParaRPr>
          </a:p>
        </p:txBody>
      </p:sp>
      <p:sp>
        <p:nvSpPr>
          <p:cNvPr id="60419" name="Rectangle 3"/>
          <p:cNvSpPr>
            <a:spLocks noGrp="1" noChangeArrowheads="1"/>
          </p:cNvSpPr>
          <p:nvPr>
            <p:ph type="body" idx="1"/>
          </p:nvPr>
        </p:nvSpPr>
        <p:spPr>
          <a:xfrm>
            <a:off x="457200" y="1447800"/>
            <a:ext cx="8153400" cy="5029200"/>
          </a:xfrm>
        </p:spPr>
        <p:txBody>
          <a:bodyPr/>
          <a:lstStyle/>
          <a:p>
            <a:pPr marL="320040" indent="-320040"/>
            <a:r>
              <a:rPr lang="zh-CN" altLang="en-US" sz="2400" b="1" dirty="0" smtClean="0"/>
              <a:t>令</a:t>
            </a:r>
            <a:r>
              <a:rPr lang="en-US" sz="2400" b="1" i="1" dirty="0" smtClean="0"/>
              <a:t>G</a:t>
            </a:r>
            <a:r>
              <a:rPr lang="en-US" sz="2400" b="1" dirty="0" smtClean="0"/>
              <a:t> </a:t>
            </a:r>
            <a:r>
              <a:rPr lang="en-US" sz="2400" b="1" dirty="0" smtClean="0"/>
              <a:t>= (</a:t>
            </a:r>
            <a:r>
              <a:rPr lang="en-US" sz="2400" b="1" i="1" dirty="0" smtClean="0"/>
              <a:t>V</a:t>
            </a:r>
            <a:r>
              <a:rPr lang="en-US" sz="2400" b="1" dirty="0" smtClean="0"/>
              <a:t>, </a:t>
            </a:r>
            <a:r>
              <a:rPr lang="en-US" sz="2400" b="1" i="1" dirty="0" smtClean="0"/>
              <a:t>E</a:t>
            </a:r>
            <a:r>
              <a:rPr lang="en-US" sz="2400" b="1" dirty="0" smtClean="0"/>
              <a:t>) </a:t>
            </a:r>
            <a:r>
              <a:rPr lang="zh-CN" altLang="en-US" sz="2400" b="1" dirty="0" smtClean="0"/>
              <a:t>为一个有向图，</a:t>
            </a:r>
            <a:r>
              <a:rPr lang="en-US" altLang="zh-CN" sz="2400" b="1" i="1" dirty="0" smtClean="0"/>
              <a:t>G</a:t>
            </a:r>
            <a:r>
              <a:rPr lang="zh-CN" altLang="en-US" sz="2400" b="1" dirty="0" smtClean="0"/>
              <a:t>的转置为</a:t>
            </a:r>
            <a:r>
              <a:rPr lang="en-US" sz="2400" b="1" dirty="0" smtClean="0"/>
              <a:t> </a:t>
            </a:r>
            <a:r>
              <a:rPr lang="en-US" sz="2400" b="1" i="1" dirty="0" smtClean="0"/>
              <a:t>G</a:t>
            </a:r>
            <a:r>
              <a:rPr lang="en-US" sz="2400" b="1" baseline="30000" dirty="0" smtClean="0"/>
              <a:t>T </a:t>
            </a:r>
            <a:r>
              <a:rPr lang="en-US" sz="2400" b="1" dirty="0" smtClean="0"/>
              <a:t>= (</a:t>
            </a:r>
            <a:r>
              <a:rPr lang="en-US" sz="2400" b="1" i="1" dirty="0" smtClean="0"/>
              <a:t>V</a:t>
            </a:r>
            <a:r>
              <a:rPr lang="en-US" sz="2400" b="1" dirty="0" smtClean="0"/>
              <a:t>, </a:t>
            </a:r>
            <a:r>
              <a:rPr lang="en-US" sz="2400" b="1" i="1" dirty="0" smtClean="0"/>
              <a:t>E</a:t>
            </a:r>
            <a:r>
              <a:rPr lang="en-US" sz="2400" b="1" baseline="30000" dirty="0" smtClean="0"/>
              <a:t>T</a:t>
            </a:r>
            <a:r>
              <a:rPr lang="en-US" sz="2400" b="1" dirty="0" smtClean="0"/>
              <a:t>), </a:t>
            </a:r>
            <a:r>
              <a:rPr lang="zh-CN" altLang="en-US" sz="2400" b="1" dirty="0" smtClean="0"/>
              <a:t>其中</a:t>
            </a:r>
            <a:r>
              <a:rPr lang="en-US" sz="2400" b="1" i="1" dirty="0" smtClean="0"/>
              <a:t>E</a:t>
            </a:r>
            <a:r>
              <a:rPr lang="en-US" sz="2400" b="1" baseline="30000" dirty="0" smtClean="0"/>
              <a:t>T</a:t>
            </a:r>
            <a:r>
              <a:rPr lang="en-US" sz="2400" b="1" dirty="0" smtClean="0"/>
              <a:t> </a:t>
            </a:r>
            <a:r>
              <a:rPr lang="en-US" sz="2400" b="1" dirty="0" smtClean="0"/>
              <a:t>= {(</a:t>
            </a:r>
            <a:r>
              <a:rPr lang="en-US" sz="2400" b="1" i="1" dirty="0" smtClean="0"/>
              <a:t>u</a:t>
            </a:r>
            <a:r>
              <a:rPr lang="en-US" sz="2400" b="1" dirty="0" smtClean="0"/>
              <a:t>, </a:t>
            </a:r>
            <a:r>
              <a:rPr lang="en-US" sz="2400" b="1" i="1" dirty="0" smtClean="0"/>
              <a:t>v</a:t>
            </a:r>
            <a:r>
              <a:rPr lang="en-US" sz="2400" b="1" dirty="0" smtClean="0"/>
              <a:t>): (</a:t>
            </a:r>
            <a:r>
              <a:rPr lang="en-US" sz="2400" b="1" i="1" dirty="0" smtClean="0"/>
              <a:t>v</a:t>
            </a:r>
            <a:r>
              <a:rPr lang="en-US" sz="2400" b="1" dirty="0" smtClean="0"/>
              <a:t>, </a:t>
            </a:r>
            <a:r>
              <a:rPr lang="en-US" sz="2400" b="1" i="1" dirty="0" smtClean="0"/>
              <a:t>u</a:t>
            </a:r>
            <a:r>
              <a:rPr lang="en-US" sz="2400" b="1" dirty="0" smtClean="0"/>
              <a:t>) </a:t>
            </a:r>
            <a:r>
              <a:rPr lang="en-US" sz="2400" b="1" dirty="0" smtClean="0">
                <a:sym typeface="Symbol"/>
              </a:rPr>
              <a:t> </a:t>
            </a:r>
            <a:r>
              <a:rPr lang="en-US" sz="2400" b="1" i="1" dirty="0" smtClean="0">
                <a:sym typeface="Symbol"/>
              </a:rPr>
              <a:t>E</a:t>
            </a:r>
            <a:r>
              <a:rPr lang="en-US" sz="2400" b="1" dirty="0" smtClean="0">
                <a:sym typeface="Symbol"/>
              </a:rPr>
              <a:t>}.</a:t>
            </a:r>
            <a:r>
              <a:rPr lang="en-US" sz="2200" b="1" dirty="0" smtClean="0"/>
              <a:t> </a:t>
            </a:r>
            <a:endParaRPr lang="en-US" sz="2200" b="1" dirty="0" smtClean="0">
              <a:sym typeface="Symbol"/>
            </a:endParaRPr>
          </a:p>
          <a:p>
            <a:pPr marL="320040" indent="-320040"/>
            <a:r>
              <a:rPr lang="zh-CN" altLang="en-US" sz="2400" b="1" dirty="0" smtClean="0"/>
              <a:t>如果用邻接表存图，计算</a:t>
            </a:r>
            <a:r>
              <a:rPr lang="en-US" sz="2400" b="1" i="1" dirty="0" smtClean="0"/>
              <a:t>G</a:t>
            </a:r>
            <a:r>
              <a:rPr lang="en-US" sz="2400" b="1" baseline="30000" dirty="0" smtClean="0"/>
              <a:t>T</a:t>
            </a:r>
            <a:r>
              <a:rPr lang="en-US" sz="2400" b="1" dirty="0" smtClean="0"/>
              <a:t> </a:t>
            </a:r>
            <a:r>
              <a:rPr lang="zh-CN" altLang="en-US" sz="2400" b="1" dirty="0" smtClean="0"/>
              <a:t>的时间复杂度为</a:t>
            </a:r>
            <a:r>
              <a:rPr lang="en-US" sz="2400" b="1" i="1" dirty="0" smtClean="0"/>
              <a:t>O</a:t>
            </a:r>
            <a:r>
              <a:rPr lang="en-US" sz="2400" b="1" dirty="0" smtClean="0"/>
              <a:t>(|</a:t>
            </a:r>
            <a:r>
              <a:rPr lang="en-US" sz="2400" b="1" i="1" dirty="0" smtClean="0"/>
              <a:t>V</a:t>
            </a:r>
            <a:r>
              <a:rPr lang="en-US" sz="2400" b="1" dirty="0" smtClean="0"/>
              <a:t>| + |</a:t>
            </a:r>
            <a:r>
              <a:rPr lang="en-US" sz="2400" b="1" i="1" dirty="0" smtClean="0"/>
              <a:t>E</a:t>
            </a:r>
            <a:r>
              <a:rPr lang="en-US" sz="2400" b="1" dirty="0" smtClean="0"/>
              <a:t>|).</a:t>
            </a:r>
          </a:p>
          <a:p>
            <a:pPr marL="320040" indent="-320040"/>
            <a:r>
              <a:rPr lang="en-US" sz="2400" b="1" i="1" dirty="0" smtClean="0"/>
              <a:t>G</a:t>
            </a:r>
            <a:r>
              <a:rPr lang="zh-CN" altLang="en-US" sz="2400" b="1" dirty="0" smtClean="0"/>
              <a:t>和</a:t>
            </a:r>
            <a:r>
              <a:rPr lang="en-US" sz="2400" b="1" i="1" dirty="0" smtClean="0"/>
              <a:t>G</a:t>
            </a:r>
            <a:r>
              <a:rPr lang="en-US" sz="2400" b="1" baseline="30000" dirty="0" smtClean="0"/>
              <a:t>T</a:t>
            </a:r>
            <a:r>
              <a:rPr lang="en-US" sz="2400" b="1" dirty="0" smtClean="0"/>
              <a:t> </a:t>
            </a:r>
            <a:r>
              <a:rPr lang="zh-CN" altLang="en-US" sz="2400" b="1" dirty="0" smtClean="0"/>
              <a:t>有相同的强连通分支</a:t>
            </a:r>
            <a:endParaRPr lang="en-US" sz="2400" b="1" dirty="0" smtClean="0">
              <a:sym typeface="Symbol"/>
            </a:endParaRPr>
          </a:p>
        </p:txBody>
      </p:sp>
    </p:spTree>
    <p:extLst>
      <p:ext uri="{BB962C8B-B14F-4D97-AF65-F5344CB8AC3E}">
        <p14:creationId xmlns:p14="http://schemas.microsoft.com/office/powerpoint/2010/main" val="40249946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有向图转置举例</a:t>
            </a:r>
            <a:endParaRPr lang="en-US" sz="3600" b="1" dirty="0" smtClean="0">
              <a:solidFill>
                <a:srgbClr val="0000CC"/>
              </a:solidFill>
            </a:endParaRPr>
          </a:p>
        </p:txBody>
      </p:sp>
      <p:pic>
        <p:nvPicPr>
          <p:cNvPr id="311299" name="Picture 3"/>
          <p:cNvPicPr>
            <a:picLocks noChangeAspect="1" noChangeArrowheads="1"/>
          </p:cNvPicPr>
          <p:nvPr/>
        </p:nvPicPr>
        <p:blipFill>
          <a:blip r:embed="rId3" cstate="print"/>
          <a:srcRect l="9808" b="31400"/>
          <a:stretch>
            <a:fillRect/>
          </a:stretch>
        </p:blipFill>
        <p:spPr bwMode="auto">
          <a:xfrm>
            <a:off x="1752600" y="1593412"/>
            <a:ext cx="5943600" cy="4883588"/>
          </a:xfrm>
          <a:prstGeom prst="rect">
            <a:avLst/>
          </a:prstGeom>
          <a:noFill/>
          <a:ln w="9525">
            <a:noFill/>
            <a:miter lim="800000"/>
            <a:headEnd/>
            <a:tailEnd/>
          </a:ln>
        </p:spPr>
      </p:pic>
      <p:sp>
        <p:nvSpPr>
          <p:cNvPr id="2" name="TextBox 1"/>
          <p:cNvSpPr txBox="1"/>
          <p:nvPr/>
        </p:nvSpPr>
        <p:spPr>
          <a:xfrm>
            <a:off x="948086" y="2362200"/>
            <a:ext cx="423514" cy="461665"/>
          </a:xfrm>
          <a:prstGeom prst="rect">
            <a:avLst/>
          </a:prstGeom>
          <a:noFill/>
        </p:spPr>
        <p:txBody>
          <a:bodyPr wrap="none" rtlCol="0">
            <a:spAutoFit/>
          </a:bodyPr>
          <a:lstStyle/>
          <a:p>
            <a:r>
              <a:rPr lang="en-US" sz="2400" i="1" dirty="0" smtClean="0"/>
              <a:t>G</a:t>
            </a:r>
            <a:endParaRPr lang="en-US" sz="2400" i="1" dirty="0"/>
          </a:p>
        </p:txBody>
      </p:sp>
      <p:sp>
        <p:nvSpPr>
          <p:cNvPr id="5" name="TextBox 4"/>
          <p:cNvSpPr txBox="1"/>
          <p:nvPr/>
        </p:nvSpPr>
        <p:spPr>
          <a:xfrm>
            <a:off x="980261" y="4953000"/>
            <a:ext cx="543739" cy="461665"/>
          </a:xfrm>
          <a:prstGeom prst="rect">
            <a:avLst/>
          </a:prstGeom>
          <a:noFill/>
        </p:spPr>
        <p:txBody>
          <a:bodyPr wrap="none" rtlCol="0">
            <a:spAutoFit/>
          </a:bodyPr>
          <a:lstStyle/>
          <a:p>
            <a:r>
              <a:rPr lang="en-US" sz="2400" i="1" dirty="0" smtClean="0"/>
              <a:t>G</a:t>
            </a:r>
            <a:r>
              <a:rPr lang="en-US" sz="2400" baseline="30000" dirty="0" smtClean="0"/>
              <a:t>T</a:t>
            </a:r>
            <a:endParaRPr lang="en-US" sz="2400" baseline="30000" dirty="0"/>
          </a:p>
        </p:txBody>
      </p:sp>
    </p:spTree>
    <p:extLst>
      <p:ext uri="{BB962C8B-B14F-4D97-AF65-F5344CB8AC3E}">
        <p14:creationId xmlns:p14="http://schemas.microsoft.com/office/powerpoint/2010/main" val="40249946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强连通分支算法</a:t>
            </a:r>
            <a:endParaRPr lang="en-US" sz="3600" b="1" dirty="0" smtClean="0">
              <a:solidFill>
                <a:srgbClr val="0000CC"/>
              </a:solidFill>
            </a:endParaRPr>
          </a:p>
        </p:txBody>
      </p:sp>
      <p:sp>
        <p:nvSpPr>
          <p:cNvPr id="60419" name="Rectangle 3"/>
          <p:cNvSpPr>
            <a:spLocks noGrp="1" noChangeArrowheads="1"/>
          </p:cNvSpPr>
          <p:nvPr>
            <p:ph type="body" idx="1"/>
          </p:nvPr>
        </p:nvSpPr>
        <p:spPr>
          <a:xfrm>
            <a:off x="381000" y="1447800"/>
            <a:ext cx="8305800" cy="5029200"/>
          </a:xfrm>
        </p:spPr>
        <p:txBody>
          <a:bodyPr/>
          <a:lstStyle/>
          <a:p>
            <a:pPr marL="320040" indent="-320040">
              <a:buNone/>
            </a:pPr>
            <a:r>
              <a:rPr lang="en-US" sz="2400" b="1" dirty="0" smtClean="0"/>
              <a:t>SCC(</a:t>
            </a:r>
            <a:r>
              <a:rPr lang="en-US" sz="2400" b="1" i="1" dirty="0" smtClean="0"/>
              <a:t>G</a:t>
            </a:r>
            <a:r>
              <a:rPr lang="en-US" sz="2400" b="1" dirty="0" smtClean="0"/>
              <a:t>)</a:t>
            </a:r>
          </a:p>
          <a:p>
            <a:pPr marL="0" indent="0">
              <a:buNone/>
            </a:pPr>
            <a:r>
              <a:rPr lang="en-US" sz="2400" b="1" dirty="0" smtClean="0"/>
              <a:t>1</a:t>
            </a:r>
            <a:r>
              <a:rPr lang="en-US" sz="2400" b="1" dirty="0" smtClean="0"/>
              <a:t>.  </a:t>
            </a:r>
            <a:r>
              <a:rPr lang="zh-CN" altLang="en-US" sz="2400" b="1" dirty="0" smtClean="0"/>
              <a:t>调用</a:t>
            </a:r>
            <a:r>
              <a:rPr lang="en-US" altLang="zh-CN" sz="2400" b="1" dirty="0"/>
              <a:t>DFS(</a:t>
            </a:r>
            <a:r>
              <a:rPr lang="en-US" altLang="zh-CN" sz="2400" b="1" i="1" dirty="0"/>
              <a:t>G</a:t>
            </a:r>
            <a:r>
              <a:rPr lang="en-US" altLang="zh-CN" sz="2400" b="1" dirty="0"/>
              <a:t>) </a:t>
            </a:r>
            <a:r>
              <a:rPr lang="zh-CN" altLang="en-US" sz="2400" b="1" dirty="0"/>
              <a:t>计算每个节点</a:t>
            </a:r>
            <a:r>
              <a:rPr lang="en-US" altLang="zh-CN" sz="2400" b="1" i="1" dirty="0"/>
              <a:t>u</a:t>
            </a:r>
            <a:r>
              <a:rPr lang="zh-CN" altLang="en-US" sz="2400" b="1" dirty="0"/>
              <a:t>被</a:t>
            </a:r>
            <a:r>
              <a:rPr lang="en-US" altLang="zh-CN" sz="2400" b="1" dirty="0"/>
              <a:t>DFS</a:t>
            </a:r>
            <a:r>
              <a:rPr lang="zh-CN" altLang="en-US" sz="2400" b="1" dirty="0"/>
              <a:t>访问的结束时间</a:t>
            </a:r>
            <a:r>
              <a:rPr lang="en-US" altLang="zh-CN" sz="2400" b="1" dirty="0"/>
              <a:t> </a:t>
            </a:r>
            <a:r>
              <a:rPr lang="en-US" altLang="zh-CN" sz="2400" b="1" i="1" dirty="0" err="1"/>
              <a:t>u</a:t>
            </a:r>
            <a:r>
              <a:rPr lang="en-US" altLang="zh-CN" sz="2400" b="1" dirty="0" err="1"/>
              <a:t>.</a:t>
            </a:r>
            <a:r>
              <a:rPr lang="en-US" altLang="zh-CN" sz="2400" b="1" i="1" dirty="0" err="1"/>
              <a:t>f</a:t>
            </a:r>
            <a:r>
              <a:rPr lang="en-US" altLang="zh-CN" sz="2400" b="1" dirty="0"/>
              <a:t> </a:t>
            </a:r>
          </a:p>
          <a:p>
            <a:pPr>
              <a:buNone/>
            </a:pPr>
            <a:r>
              <a:rPr lang="en-US" sz="2400" b="1" dirty="0" smtClean="0"/>
              <a:t>2</a:t>
            </a:r>
            <a:r>
              <a:rPr lang="en-US" sz="2400" b="1" dirty="0" smtClean="0"/>
              <a:t>.  </a:t>
            </a:r>
            <a:r>
              <a:rPr lang="zh-CN" altLang="en-US" sz="2400" b="1" dirty="0" smtClean="0"/>
              <a:t>计算</a:t>
            </a:r>
            <a:r>
              <a:rPr lang="en-US" sz="2400" b="1" i="1" dirty="0" smtClean="0"/>
              <a:t>G</a:t>
            </a:r>
            <a:r>
              <a:rPr lang="en-US" sz="2400" b="1" baseline="30000" dirty="0" smtClean="0"/>
              <a:t>T</a:t>
            </a:r>
            <a:endParaRPr lang="en-US" sz="2400" b="1" dirty="0" smtClean="0"/>
          </a:p>
          <a:p>
            <a:pPr>
              <a:buNone/>
            </a:pPr>
            <a:r>
              <a:rPr lang="en-US" sz="2400" b="1" dirty="0" smtClean="0"/>
              <a:t>3.  </a:t>
            </a:r>
            <a:r>
              <a:rPr lang="zh-CN" altLang="en-US" sz="2400" b="1" dirty="0" smtClean="0"/>
              <a:t>调用</a:t>
            </a:r>
            <a:r>
              <a:rPr lang="en-US" sz="2400" b="1" dirty="0" smtClean="0"/>
              <a:t>DFS(</a:t>
            </a:r>
            <a:r>
              <a:rPr lang="en-US" sz="2200" b="1" i="1" dirty="0" smtClean="0"/>
              <a:t>G</a:t>
            </a:r>
            <a:r>
              <a:rPr lang="en-US" sz="2200" b="1" baseline="30000" dirty="0" smtClean="0"/>
              <a:t>T</a:t>
            </a:r>
            <a:r>
              <a:rPr kumimoji="1" lang="en-US" sz="2200" b="1" dirty="0" smtClean="0"/>
              <a:t>)</a:t>
            </a:r>
            <a:r>
              <a:rPr kumimoji="1" lang="zh-CN" altLang="en-US" sz="2200" b="1" dirty="0" smtClean="0"/>
              <a:t>，在</a:t>
            </a:r>
            <a:r>
              <a:rPr kumimoji="1" lang="en-US" altLang="zh-CN" sz="2200" b="1" dirty="0" smtClean="0"/>
              <a:t>DFS</a:t>
            </a:r>
            <a:r>
              <a:rPr kumimoji="1" lang="zh-CN" altLang="en-US" sz="2200" b="1" dirty="0" smtClean="0"/>
              <a:t>的主循环中，以</a:t>
            </a:r>
            <a:r>
              <a:rPr kumimoji="1" lang="en-US" altLang="zh-CN" sz="2200" b="1" i="1" dirty="0" err="1"/>
              <a:t>u</a:t>
            </a:r>
            <a:r>
              <a:rPr kumimoji="1" lang="en-US" altLang="zh-CN" sz="2200" b="1" dirty="0" err="1"/>
              <a:t>.</a:t>
            </a:r>
            <a:r>
              <a:rPr kumimoji="1" lang="en-US" altLang="zh-CN" sz="2200" b="1" i="1" dirty="0" err="1"/>
              <a:t>f</a:t>
            </a:r>
            <a:r>
              <a:rPr kumimoji="1" lang="zh-CN" altLang="en-US" sz="2200" b="1" dirty="0" smtClean="0"/>
              <a:t>下降的顺序遍历节点</a:t>
            </a:r>
            <a:endParaRPr kumimoji="1" lang="en-US" sz="2200" b="1" dirty="0" smtClean="0"/>
          </a:p>
          <a:p>
            <a:pPr marL="457200" indent="-457200">
              <a:buNone/>
            </a:pPr>
            <a:r>
              <a:rPr kumimoji="1" lang="en-US" sz="2200" b="1" dirty="0" smtClean="0"/>
              <a:t>4.  </a:t>
            </a:r>
            <a:r>
              <a:rPr kumimoji="1" lang="zh-CN" altLang="en-US" sz="2200" b="1" dirty="0" smtClean="0"/>
              <a:t>对于在第</a:t>
            </a:r>
            <a:r>
              <a:rPr kumimoji="1" lang="en-US" altLang="zh-CN" sz="2200" b="1" dirty="0" smtClean="0"/>
              <a:t>3</a:t>
            </a:r>
            <a:r>
              <a:rPr kumimoji="1" lang="zh-CN" altLang="en-US" sz="2200" b="1" dirty="0" smtClean="0"/>
              <a:t>行中输出的</a:t>
            </a:r>
            <a:r>
              <a:rPr kumimoji="1" lang="en-US" altLang="zh-CN" sz="2200" b="1" dirty="0" smtClean="0"/>
              <a:t>DFS</a:t>
            </a:r>
            <a:r>
              <a:rPr kumimoji="1" lang="zh-CN" altLang="en-US" sz="2200" b="1" dirty="0" smtClean="0"/>
              <a:t>树，每颗</a:t>
            </a:r>
            <a:r>
              <a:rPr kumimoji="1" lang="en-US" altLang="zh-CN" sz="2200" b="1" dirty="0" smtClean="0"/>
              <a:t>DFS</a:t>
            </a:r>
            <a:r>
              <a:rPr kumimoji="1" lang="zh-CN" altLang="en-US" sz="2200" b="1" dirty="0" smtClean="0"/>
              <a:t>树中的节点形成一个强连通分支</a:t>
            </a:r>
            <a:endParaRPr kumimoji="1" lang="en-US" sz="2200" b="1" dirty="0"/>
          </a:p>
          <a:p>
            <a:pPr marL="342900" lvl="1" indent="-342900">
              <a:spcBef>
                <a:spcPts val="2400"/>
              </a:spcBef>
              <a:buClrTx/>
            </a:pPr>
            <a:r>
              <a:rPr kumimoji="1" lang="zh-CN" altLang="en-US" sz="2200" b="1" i="1" dirty="0" smtClean="0">
                <a:solidFill>
                  <a:srgbClr val="C00000"/>
                </a:solidFill>
              </a:rPr>
              <a:t>时间复杂度</a:t>
            </a:r>
            <a:r>
              <a:rPr kumimoji="1" lang="en-US" sz="2200" b="1" dirty="0" smtClean="0"/>
              <a:t>: </a:t>
            </a:r>
            <a:r>
              <a:rPr kumimoji="1" lang="en-US" altLang="zh-CN" sz="2200" b="1" dirty="0">
                <a:sym typeface="Symbol"/>
              </a:rPr>
              <a:t>(|</a:t>
            </a:r>
            <a:r>
              <a:rPr kumimoji="1" lang="en-US" altLang="zh-CN" sz="2200" b="1" i="1" dirty="0">
                <a:sym typeface="Symbol"/>
              </a:rPr>
              <a:t>V</a:t>
            </a:r>
            <a:r>
              <a:rPr kumimoji="1" lang="en-US" altLang="zh-CN" sz="2200" b="1" dirty="0">
                <a:sym typeface="Symbol"/>
              </a:rPr>
              <a:t>| + |</a:t>
            </a:r>
            <a:r>
              <a:rPr kumimoji="1" lang="en-US" altLang="zh-CN" sz="2200" b="1" i="1" dirty="0">
                <a:sym typeface="Symbol"/>
              </a:rPr>
              <a:t>E</a:t>
            </a:r>
            <a:r>
              <a:rPr kumimoji="1" lang="en-US" altLang="zh-CN" sz="2200" b="1" dirty="0">
                <a:sym typeface="Symbol"/>
              </a:rPr>
              <a:t>|)</a:t>
            </a:r>
          </a:p>
          <a:p>
            <a:pPr>
              <a:spcBef>
                <a:spcPts val="2400"/>
              </a:spcBef>
            </a:pPr>
            <a:endParaRPr kumimoji="1" lang="en-US" sz="2200" b="1" dirty="0" smtClean="0"/>
          </a:p>
          <a:p>
            <a:pPr lvl="1"/>
            <a:endParaRPr kumimoji="1" lang="en-US" sz="2200" b="1" dirty="0" smtClean="0"/>
          </a:p>
        </p:txBody>
      </p:sp>
    </p:spTree>
    <p:extLst>
      <p:ext uri="{BB962C8B-B14F-4D97-AF65-F5344CB8AC3E}">
        <p14:creationId xmlns:p14="http://schemas.microsoft.com/office/powerpoint/2010/main" val="40249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r>
              <a:rPr lang="zh-CN" altLang="en-US" sz="3600" b="1" dirty="0">
                <a:solidFill>
                  <a:srgbClr val="0000CC"/>
                </a:solidFill>
              </a:rPr>
              <a:t>强连通分支算法</a:t>
            </a:r>
            <a:r>
              <a:rPr lang="en-US" sz="3600" b="1" dirty="0" smtClean="0">
                <a:solidFill>
                  <a:srgbClr val="0000CC"/>
                </a:solidFill>
              </a:rPr>
              <a:t>: </a:t>
            </a:r>
            <a:r>
              <a:rPr lang="zh-CN" altLang="en-US" sz="3600" b="1" dirty="0" smtClean="0">
                <a:solidFill>
                  <a:srgbClr val="0000CC"/>
                </a:solidFill>
              </a:rPr>
              <a:t>举例</a:t>
            </a:r>
            <a:r>
              <a:rPr lang="en-US" sz="3600" b="1" dirty="0" smtClean="0">
                <a:solidFill>
                  <a:srgbClr val="0000CC"/>
                </a:solidFill>
              </a:rPr>
              <a:t>(</a:t>
            </a:r>
            <a:r>
              <a:rPr lang="en-US" sz="3600" b="1" dirty="0" smtClean="0">
                <a:solidFill>
                  <a:srgbClr val="0000CC"/>
                </a:solidFill>
              </a:rPr>
              <a:t>1)</a:t>
            </a:r>
          </a:p>
        </p:txBody>
      </p:sp>
      <p:sp>
        <p:nvSpPr>
          <p:cNvPr id="60419" name="Rectangle 3"/>
          <p:cNvSpPr>
            <a:spLocks noGrp="1" noChangeArrowheads="1"/>
          </p:cNvSpPr>
          <p:nvPr>
            <p:ph type="body" idx="1"/>
          </p:nvPr>
        </p:nvSpPr>
        <p:spPr>
          <a:xfrm>
            <a:off x="381000" y="1524000"/>
            <a:ext cx="8305800" cy="4648200"/>
          </a:xfrm>
        </p:spPr>
        <p:txBody>
          <a:bodyPr/>
          <a:lstStyle/>
          <a:p>
            <a:pPr marL="320040" indent="-320040">
              <a:buNone/>
            </a:pPr>
            <a:r>
              <a:rPr lang="en-US" sz="2400" b="1" dirty="0" smtClean="0"/>
              <a:t>1.  </a:t>
            </a:r>
            <a:r>
              <a:rPr lang="zh-CN" altLang="en-US" sz="2400" b="1" dirty="0" smtClean="0"/>
              <a:t>调用</a:t>
            </a:r>
            <a:r>
              <a:rPr lang="en-US" sz="2400" b="1" dirty="0" smtClean="0"/>
              <a:t>DFS(</a:t>
            </a:r>
            <a:r>
              <a:rPr lang="en-US" sz="2400" b="1" i="1" dirty="0" smtClean="0"/>
              <a:t>G</a:t>
            </a:r>
            <a:r>
              <a:rPr lang="en-US" sz="2400" b="1" dirty="0" smtClean="0"/>
              <a:t>)</a:t>
            </a:r>
            <a:r>
              <a:rPr lang="zh-CN" altLang="en-US" sz="2400" b="1" dirty="0" smtClean="0"/>
              <a:t>，计算</a:t>
            </a:r>
            <a:r>
              <a:rPr lang="zh-CN" altLang="en-US" sz="2400" b="1" dirty="0" smtClean="0"/>
              <a:t>被</a:t>
            </a:r>
            <a:r>
              <a:rPr lang="en-US" altLang="zh-CN" sz="2400" b="1" dirty="0"/>
              <a:t>DFS</a:t>
            </a:r>
            <a:r>
              <a:rPr lang="zh-CN" altLang="en-US" sz="2400" b="1" dirty="0"/>
              <a:t>访问的结束时间</a:t>
            </a:r>
            <a:r>
              <a:rPr lang="en-US" altLang="zh-CN" sz="2400" b="1" dirty="0"/>
              <a:t> </a:t>
            </a:r>
            <a:r>
              <a:rPr lang="en-US" sz="2400" b="1" i="1" dirty="0" err="1" smtClean="0"/>
              <a:t>u</a:t>
            </a:r>
            <a:r>
              <a:rPr lang="en-US" sz="2400" b="1" dirty="0" err="1" smtClean="0"/>
              <a:t>.</a:t>
            </a:r>
            <a:r>
              <a:rPr lang="en-US" sz="2400" b="1" i="1" dirty="0" err="1" smtClean="0"/>
              <a:t>f</a:t>
            </a:r>
            <a:endParaRPr lang="en-US" sz="2400" b="1" dirty="0" smtClean="0"/>
          </a:p>
          <a:p>
            <a:pPr>
              <a:buNone/>
            </a:pPr>
            <a:endParaRPr lang="en-US" sz="2400" b="1" dirty="0"/>
          </a:p>
          <a:p>
            <a:pPr>
              <a:buNone/>
            </a:pPr>
            <a:endParaRPr lang="en-US" sz="2400" b="1" dirty="0" smtClean="0"/>
          </a:p>
          <a:p>
            <a:pPr>
              <a:buNone/>
            </a:pPr>
            <a:endParaRPr lang="en-US" sz="2400" b="1" dirty="0"/>
          </a:p>
          <a:p>
            <a:pPr>
              <a:buNone/>
            </a:pPr>
            <a:endParaRPr lang="en-US" sz="2400" b="1" dirty="0" smtClean="0"/>
          </a:p>
          <a:p>
            <a:pPr>
              <a:buNone/>
            </a:pPr>
            <a:endParaRPr kumimoji="1" lang="en-US" sz="2200" b="1" dirty="0" smtClean="0"/>
          </a:p>
        </p:txBody>
      </p:sp>
      <p:pic>
        <p:nvPicPr>
          <p:cNvPr id="4" name="Picture 2"/>
          <p:cNvPicPr>
            <a:picLocks noChangeAspect="1" noChangeArrowheads="1"/>
          </p:cNvPicPr>
          <p:nvPr/>
        </p:nvPicPr>
        <p:blipFill>
          <a:blip r:embed="rId3" cstate="print"/>
          <a:srcRect l="8176" b="68968"/>
          <a:stretch>
            <a:fillRect/>
          </a:stretch>
        </p:blipFill>
        <p:spPr bwMode="auto">
          <a:xfrm>
            <a:off x="1346200" y="2286000"/>
            <a:ext cx="6261848" cy="2286000"/>
          </a:xfrm>
          <a:prstGeom prst="rect">
            <a:avLst/>
          </a:prstGeom>
          <a:noFill/>
          <a:ln w="9525">
            <a:noFill/>
            <a:miter lim="800000"/>
            <a:headEnd/>
            <a:tailEnd/>
          </a:ln>
        </p:spPr>
      </p:pic>
    </p:spTree>
    <p:extLst>
      <p:ext uri="{BB962C8B-B14F-4D97-AF65-F5344CB8AC3E}">
        <p14:creationId xmlns:p14="http://schemas.microsoft.com/office/powerpoint/2010/main" val="5567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r>
              <a:rPr lang="zh-CN" altLang="en-US" sz="3600" b="1" dirty="0">
                <a:solidFill>
                  <a:srgbClr val="0000CC"/>
                </a:solidFill>
              </a:rPr>
              <a:t>强连通分支算法</a:t>
            </a:r>
            <a:r>
              <a:rPr lang="en-US" altLang="zh-CN" sz="3600" b="1" dirty="0">
                <a:solidFill>
                  <a:srgbClr val="0000CC"/>
                </a:solidFill>
              </a:rPr>
              <a:t>: </a:t>
            </a:r>
            <a:r>
              <a:rPr lang="zh-CN" altLang="en-US" sz="3600" b="1" dirty="0">
                <a:solidFill>
                  <a:srgbClr val="0000CC"/>
                </a:solidFill>
              </a:rPr>
              <a:t>举例</a:t>
            </a:r>
            <a:r>
              <a:rPr lang="en-US" altLang="zh-CN" sz="3600" b="1" dirty="0" smtClean="0">
                <a:solidFill>
                  <a:srgbClr val="0000CC"/>
                </a:solidFill>
              </a:rPr>
              <a:t>(2)</a:t>
            </a:r>
            <a:endParaRPr lang="en-US" sz="3600" b="1" dirty="0" smtClean="0">
              <a:solidFill>
                <a:srgbClr val="0000CC"/>
              </a:solidFill>
            </a:endParaRPr>
          </a:p>
        </p:txBody>
      </p:sp>
      <p:sp>
        <p:nvSpPr>
          <p:cNvPr id="60419" name="Rectangle 3"/>
          <p:cNvSpPr>
            <a:spLocks noGrp="1" noChangeArrowheads="1"/>
          </p:cNvSpPr>
          <p:nvPr>
            <p:ph type="body" idx="1"/>
          </p:nvPr>
        </p:nvSpPr>
        <p:spPr>
          <a:xfrm>
            <a:off x="381000" y="1371600"/>
            <a:ext cx="8305800" cy="4800600"/>
          </a:xfrm>
        </p:spPr>
        <p:txBody>
          <a:bodyPr/>
          <a:lstStyle/>
          <a:p>
            <a:pPr marL="320040" indent="-320040">
              <a:buNone/>
            </a:pPr>
            <a:r>
              <a:rPr lang="en-US" sz="2400" b="1" dirty="0" smtClean="0"/>
              <a:t>2.  </a:t>
            </a:r>
            <a:r>
              <a:rPr lang="zh-CN" altLang="en-US" sz="2400" b="1" dirty="0" smtClean="0"/>
              <a:t>计算</a:t>
            </a:r>
            <a:r>
              <a:rPr lang="en-US" sz="2400" b="1" i="1" dirty="0" smtClean="0"/>
              <a:t>G</a:t>
            </a:r>
            <a:r>
              <a:rPr lang="en-US" sz="2400" b="1" baseline="30000" dirty="0" smtClean="0"/>
              <a:t>T</a:t>
            </a:r>
            <a:endParaRPr lang="en-US" sz="2400" b="1" dirty="0" smtClean="0"/>
          </a:p>
          <a:p>
            <a:pPr>
              <a:buNone/>
            </a:pPr>
            <a:r>
              <a:rPr lang="en-US" sz="2400" b="1" dirty="0" smtClean="0"/>
              <a:t>3</a:t>
            </a:r>
            <a:r>
              <a:rPr lang="en-US" sz="2400" b="1" dirty="0" smtClean="0"/>
              <a:t>. </a:t>
            </a:r>
            <a:r>
              <a:rPr lang="zh-CN" altLang="en-US" sz="2400" b="1" dirty="0" smtClean="0"/>
              <a:t>调用</a:t>
            </a:r>
            <a:r>
              <a:rPr lang="en-US" altLang="zh-CN" sz="2400" b="1" dirty="0"/>
              <a:t>DFS(</a:t>
            </a:r>
            <a:r>
              <a:rPr lang="en-US" altLang="zh-CN" sz="2400" b="1" i="1" dirty="0"/>
              <a:t>G</a:t>
            </a:r>
            <a:r>
              <a:rPr lang="en-US" altLang="zh-CN" sz="2400" b="1" baseline="30000" dirty="0"/>
              <a:t>T</a:t>
            </a:r>
            <a:r>
              <a:rPr kumimoji="1" lang="en-US" altLang="zh-CN" sz="2400" b="1" dirty="0"/>
              <a:t>)</a:t>
            </a:r>
            <a:r>
              <a:rPr kumimoji="1" lang="zh-CN" altLang="en-US" sz="2400" b="1" dirty="0"/>
              <a:t>，在</a:t>
            </a:r>
            <a:r>
              <a:rPr kumimoji="1" lang="en-US" altLang="zh-CN" sz="2400" b="1" dirty="0"/>
              <a:t>DFS</a:t>
            </a:r>
            <a:r>
              <a:rPr kumimoji="1" lang="zh-CN" altLang="en-US" sz="2400" b="1" dirty="0"/>
              <a:t>的主循环中，以</a:t>
            </a:r>
            <a:r>
              <a:rPr kumimoji="1" lang="en-US" altLang="zh-CN" sz="2400" b="1" i="1" dirty="0" err="1"/>
              <a:t>u</a:t>
            </a:r>
            <a:r>
              <a:rPr kumimoji="1" lang="en-US" altLang="zh-CN" sz="2400" b="1" dirty="0" err="1"/>
              <a:t>.</a:t>
            </a:r>
            <a:r>
              <a:rPr kumimoji="1" lang="en-US" altLang="zh-CN" sz="2400" b="1" i="1" dirty="0" err="1"/>
              <a:t>f</a:t>
            </a:r>
            <a:r>
              <a:rPr kumimoji="1" lang="zh-CN" altLang="en-US" sz="2400" b="1" dirty="0"/>
              <a:t>下降的顺序遍历节点</a:t>
            </a:r>
            <a:endParaRPr kumimoji="1" lang="en-US" altLang="zh-CN" sz="2400" b="1" dirty="0"/>
          </a:p>
        </p:txBody>
      </p:sp>
      <p:pic>
        <p:nvPicPr>
          <p:cNvPr id="5" name="Picture 3"/>
          <p:cNvPicPr>
            <a:picLocks noChangeAspect="1" noChangeArrowheads="1"/>
          </p:cNvPicPr>
          <p:nvPr/>
        </p:nvPicPr>
        <p:blipFill rotWithShape="1">
          <a:blip r:embed="rId3" cstate="print"/>
          <a:srcRect l="9808" t="36489" b="31400"/>
          <a:stretch/>
        </p:blipFill>
        <p:spPr bwMode="auto">
          <a:xfrm>
            <a:off x="457200" y="2667000"/>
            <a:ext cx="5791200" cy="2227385"/>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l="8176" b="68968"/>
          <a:stretch>
            <a:fillRect/>
          </a:stretch>
        </p:blipFill>
        <p:spPr bwMode="auto">
          <a:xfrm>
            <a:off x="3886200" y="4911318"/>
            <a:ext cx="4800750" cy="1752600"/>
          </a:xfrm>
          <a:prstGeom prst="rect">
            <a:avLst/>
          </a:prstGeom>
          <a:noFill/>
          <a:ln w="9525">
            <a:noFill/>
            <a:miter lim="800000"/>
            <a:headEnd/>
            <a:tailEnd/>
          </a:ln>
        </p:spPr>
      </p:pic>
      <p:sp>
        <p:nvSpPr>
          <p:cNvPr id="2" name="TextBox 1"/>
          <p:cNvSpPr txBox="1"/>
          <p:nvPr/>
        </p:nvSpPr>
        <p:spPr>
          <a:xfrm>
            <a:off x="609600" y="5164667"/>
            <a:ext cx="2882520" cy="830997"/>
          </a:xfrm>
          <a:prstGeom prst="rect">
            <a:avLst/>
          </a:prstGeom>
          <a:noFill/>
          <a:ln>
            <a:solidFill>
              <a:srgbClr val="FF0000"/>
            </a:solidFill>
          </a:ln>
        </p:spPr>
        <p:txBody>
          <a:bodyPr wrap="none" rtlCol="0">
            <a:spAutoFit/>
          </a:bodyPr>
          <a:lstStyle/>
          <a:p>
            <a:r>
              <a:rPr lang="zh-CN" altLang="en-US" sz="2400" dirty="0" smtClean="0"/>
              <a:t>先考虑节点</a:t>
            </a:r>
            <a:r>
              <a:rPr lang="en-US" altLang="zh-CN" sz="2400" dirty="0" smtClean="0"/>
              <a:t>b</a:t>
            </a:r>
            <a:r>
              <a:rPr lang="zh-CN" altLang="en-US" sz="2400" dirty="0" smtClean="0"/>
              <a:t>，然后</a:t>
            </a:r>
            <a:endParaRPr lang="en-US" altLang="zh-CN" sz="2400" dirty="0" smtClean="0"/>
          </a:p>
          <a:p>
            <a:r>
              <a:rPr lang="zh-CN" altLang="en-US" sz="2400" dirty="0" smtClean="0"/>
              <a:t>考虑</a:t>
            </a:r>
            <a:r>
              <a:rPr lang="zh-CN" altLang="en-US" sz="2400" dirty="0" smtClean="0"/>
              <a:t>节点</a:t>
            </a:r>
            <a:r>
              <a:rPr lang="en-US" sz="2400" i="1" dirty="0" smtClean="0"/>
              <a:t>c</a:t>
            </a:r>
            <a:r>
              <a:rPr lang="zh-CN" altLang="en-US" sz="2400" i="1" dirty="0" smtClean="0"/>
              <a:t>，</a:t>
            </a:r>
            <a:r>
              <a:rPr lang="en-US" sz="2400" i="1" dirty="0" smtClean="0"/>
              <a:t>g</a:t>
            </a:r>
            <a:r>
              <a:rPr lang="zh-CN" altLang="en-US" sz="2400" dirty="0" smtClean="0"/>
              <a:t>和</a:t>
            </a:r>
            <a:r>
              <a:rPr lang="en-US" sz="2400" i="1" dirty="0" smtClean="0"/>
              <a:t>h</a:t>
            </a:r>
            <a:endParaRPr lang="en-US" sz="2400" dirty="0"/>
          </a:p>
        </p:txBody>
      </p:sp>
    </p:spTree>
    <p:extLst>
      <p:ext uri="{BB962C8B-B14F-4D97-AF65-F5344CB8AC3E}">
        <p14:creationId xmlns:p14="http://schemas.microsoft.com/office/powerpoint/2010/main" val="360070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990600"/>
          </a:xfrm>
        </p:spPr>
        <p:txBody>
          <a:bodyPr/>
          <a:lstStyle/>
          <a:p>
            <a:r>
              <a:rPr lang="zh-CN" altLang="en-US" sz="3600" b="1" dirty="0">
                <a:solidFill>
                  <a:srgbClr val="0000CC"/>
                </a:solidFill>
              </a:rPr>
              <a:t>强连通分支算法</a:t>
            </a:r>
            <a:r>
              <a:rPr lang="en-US" altLang="zh-CN" sz="3600" b="1" dirty="0">
                <a:solidFill>
                  <a:srgbClr val="0000CC"/>
                </a:solidFill>
              </a:rPr>
              <a:t>: </a:t>
            </a:r>
            <a:r>
              <a:rPr lang="zh-CN" altLang="en-US" sz="3600" b="1" dirty="0">
                <a:solidFill>
                  <a:srgbClr val="0000CC"/>
                </a:solidFill>
              </a:rPr>
              <a:t>举例</a:t>
            </a:r>
            <a:r>
              <a:rPr lang="en-US" altLang="zh-CN" sz="3600" b="1" dirty="0" smtClean="0">
                <a:solidFill>
                  <a:srgbClr val="0000CC"/>
                </a:solidFill>
              </a:rPr>
              <a:t>(3)</a:t>
            </a:r>
            <a:endParaRPr lang="en-US" sz="3600" b="1" dirty="0" smtClean="0">
              <a:solidFill>
                <a:srgbClr val="0000CC"/>
              </a:solidFill>
            </a:endParaRPr>
          </a:p>
        </p:txBody>
      </p:sp>
      <p:sp>
        <p:nvSpPr>
          <p:cNvPr id="60419" name="Rectangle 3"/>
          <p:cNvSpPr>
            <a:spLocks noGrp="1" noChangeArrowheads="1"/>
          </p:cNvSpPr>
          <p:nvPr>
            <p:ph type="body" idx="1"/>
          </p:nvPr>
        </p:nvSpPr>
        <p:spPr>
          <a:xfrm>
            <a:off x="381000" y="1524000"/>
            <a:ext cx="8305800" cy="4648200"/>
          </a:xfrm>
        </p:spPr>
        <p:txBody>
          <a:bodyPr/>
          <a:lstStyle/>
          <a:p>
            <a:pPr marL="457200" indent="-457200">
              <a:buNone/>
            </a:pPr>
            <a:r>
              <a:rPr kumimoji="1" lang="en-US" sz="2400" b="1" dirty="0"/>
              <a:t>4</a:t>
            </a:r>
            <a:r>
              <a:rPr kumimoji="1" lang="en-US" sz="2400" b="1" dirty="0" smtClean="0"/>
              <a:t>. </a:t>
            </a:r>
            <a:r>
              <a:rPr kumimoji="1" lang="zh-CN" altLang="en-US" sz="2400" b="1" dirty="0" smtClean="0"/>
              <a:t>对于</a:t>
            </a:r>
            <a:r>
              <a:rPr kumimoji="1" lang="zh-CN" altLang="en-US" sz="2400" b="1" dirty="0"/>
              <a:t>在第</a:t>
            </a:r>
            <a:r>
              <a:rPr kumimoji="1" lang="en-US" altLang="zh-CN" sz="2400" b="1" dirty="0"/>
              <a:t>3</a:t>
            </a:r>
            <a:r>
              <a:rPr kumimoji="1" lang="zh-CN" altLang="en-US" sz="2400" b="1" dirty="0"/>
              <a:t>行中输出的</a:t>
            </a:r>
            <a:r>
              <a:rPr kumimoji="1" lang="en-US" altLang="zh-CN" sz="2400" b="1" dirty="0"/>
              <a:t>DFS</a:t>
            </a:r>
            <a:r>
              <a:rPr kumimoji="1" lang="zh-CN" altLang="en-US" sz="2400" b="1" dirty="0"/>
              <a:t>树，每颗</a:t>
            </a:r>
            <a:r>
              <a:rPr kumimoji="1" lang="en-US" altLang="zh-CN" sz="2400" b="1" dirty="0"/>
              <a:t>DFS</a:t>
            </a:r>
            <a:r>
              <a:rPr kumimoji="1" lang="zh-CN" altLang="en-US" sz="2400" b="1" dirty="0"/>
              <a:t>树中的节点形成一个强连通分支</a:t>
            </a:r>
            <a:endParaRPr kumimoji="1" lang="en-US" altLang="zh-CN" sz="2400" b="1" dirty="0"/>
          </a:p>
        </p:txBody>
      </p:sp>
      <p:pic>
        <p:nvPicPr>
          <p:cNvPr id="5" name="Picture 3"/>
          <p:cNvPicPr>
            <a:picLocks noChangeAspect="1" noChangeArrowheads="1"/>
          </p:cNvPicPr>
          <p:nvPr/>
        </p:nvPicPr>
        <p:blipFill rotWithShape="1">
          <a:blip r:embed="rId3" cstate="print"/>
          <a:srcRect l="9808" t="36489" b="31400"/>
          <a:stretch/>
        </p:blipFill>
        <p:spPr bwMode="auto">
          <a:xfrm>
            <a:off x="1219200" y="2608385"/>
            <a:ext cx="6096000" cy="2344615"/>
          </a:xfrm>
          <a:prstGeom prst="rect">
            <a:avLst/>
          </a:prstGeom>
          <a:noFill/>
          <a:ln w="9525">
            <a:noFill/>
            <a:miter lim="800000"/>
            <a:headEnd/>
            <a:tailEnd/>
          </a:ln>
        </p:spPr>
      </p:pic>
      <p:sp>
        <p:nvSpPr>
          <p:cNvPr id="2" name="TextBox 1"/>
          <p:cNvSpPr txBox="1"/>
          <p:nvPr/>
        </p:nvSpPr>
        <p:spPr>
          <a:xfrm>
            <a:off x="914400" y="5253335"/>
            <a:ext cx="6553200" cy="461665"/>
          </a:xfrm>
          <a:prstGeom prst="rect">
            <a:avLst/>
          </a:prstGeom>
          <a:noFill/>
          <a:ln>
            <a:solidFill>
              <a:srgbClr val="FF0000"/>
            </a:solidFill>
          </a:ln>
        </p:spPr>
        <p:txBody>
          <a:bodyPr wrap="square" rtlCol="0">
            <a:spAutoFit/>
          </a:bodyPr>
          <a:lstStyle/>
          <a:p>
            <a:r>
              <a:rPr lang="zh-CN" altLang="en-US" sz="2400" dirty="0" smtClean="0"/>
              <a:t>一共有</a:t>
            </a:r>
            <a:r>
              <a:rPr lang="en-US" sz="2400" dirty="0" smtClean="0"/>
              <a:t>4</a:t>
            </a:r>
            <a:r>
              <a:rPr lang="zh-CN" altLang="en-US" sz="2400" dirty="0" smtClean="0"/>
              <a:t>个</a:t>
            </a:r>
            <a:r>
              <a:rPr lang="en-US" altLang="zh-CN" sz="2400" dirty="0" smtClean="0"/>
              <a:t>DFS</a:t>
            </a:r>
            <a:r>
              <a:rPr lang="zh-CN" altLang="en-US" sz="2400" dirty="0" smtClean="0"/>
              <a:t>树，因此有</a:t>
            </a:r>
            <a:r>
              <a:rPr lang="en-US" altLang="zh-CN" sz="2400" dirty="0" smtClean="0"/>
              <a:t>4</a:t>
            </a:r>
            <a:r>
              <a:rPr lang="zh-CN" altLang="en-US" sz="2400" dirty="0" smtClean="0"/>
              <a:t>个强连通分支</a:t>
            </a:r>
            <a:endParaRPr lang="en-US" sz="2400" dirty="0"/>
          </a:p>
        </p:txBody>
      </p:sp>
    </p:spTree>
    <p:extLst>
      <p:ext uri="{BB962C8B-B14F-4D97-AF65-F5344CB8AC3E}">
        <p14:creationId xmlns:p14="http://schemas.microsoft.com/office/powerpoint/2010/main" val="261803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533400" y="1371600"/>
            <a:ext cx="8305800" cy="762000"/>
          </a:xfrm>
        </p:spPr>
        <p:txBody>
          <a:bodyPr/>
          <a:lstStyle/>
          <a:p>
            <a:pPr marL="342900" indent="-342900" algn="l">
              <a:buFont typeface="Wingdings" pitchFamily="2" charset="2"/>
              <a:buChar char="§"/>
            </a:pPr>
            <a:r>
              <a:rPr lang="zh-CN" altLang="en-US" sz="2400" b="1" dirty="0" smtClean="0"/>
              <a:t>在一个无向图中</a:t>
            </a:r>
            <a:r>
              <a:rPr lang="en-US" sz="2400" b="1" dirty="0" smtClean="0"/>
              <a:t>, </a:t>
            </a:r>
            <a:r>
              <a:rPr lang="zh-CN" altLang="en-US" sz="2400" b="1" dirty="0" smtClean="0"/>
              <a:t>节点的</a:t>
            </a:r>
            <a:r>
              <a:rPr lang="zh-CN" altLang="en-US" sz="2400" b="1" i="1" dirty="0" smtClean="0">
                <a:solidFill>
                  <a:srgbClr val="FF0000"/>
                </a:solidFill>
              </a:rPr>
              <a:t>度</a:t>
            </a:r>
            <a:r>
              <a:rPr lang="zh-CN" altLang="en-US" sz="2400" b="1" dirty="0" smtClean="0"/>
              <a:t>指的是该节点连出去的边的条数</a:t>
            </a:r>
            <a:r>
              <a:rPr lang="en-US" sz="2400" b="1" dirty="0" smtClean="0"/>
              <a:t>.</a:t>
            </a:r>
          </a:p>
        </p:txBody>
      </p:sp>
      <p:grpSp>
        <p:nvGrpSpPr>
          <p:cNvPr id="42" name="Group 41"/>
          <p:cNvGrpSpPr/>
          <p:nvPr/>
        </p:nvGrpSpPr>
        <p:grpSpPr>
          <a:xfrm>
            <a:off x="914400" y="3308628"/>
            <a:ext cx="7234983" cy="2928998"/>
            <a:chOff x="990600" y="3200400"/>
            <a:chExt cx="7234983" cy="2928998"/>
          </a:xfrm>
        </p:grpSpPr>
        <p:sp>
          <p:nvSpPr>
            <p:cNvPr id="9219" name="Oval 3"/>
            <p:cNvSpPr>
              <a:spLocks noChangeArrowheads="1"/>
            </p:cNvSpPr>
            <p:nvPr/>
          </p:nvSpPr>
          <p:spPr bwMode="auto">
            <a:xfrm>
              <a:off x="1143000" y="36132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0" name="Oval 4"/>
            <p:cNvSpPr>
              <a:spLocks noChangeArrowheads="1"/>
            </p:cNvSpPr>
            <p:nvPr/>
          </p:nvSpPr>
          <p:spPr bwMode="auto">
            <a:xfrm>
              <a:off x="1143000" y="48324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1" name="Oval 5"/>
            <p:cNvSpPr>
              <a:spLocks noChangeArrowheads="1"/>
            </p:cNvSpPr>
            <p:nvPr/>
          </p:nvSpPr>
          <p:spPr bwMode="auto">
            <a:xfrm>
              <a:off x="2438400" y="36132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2" name="Oval 6"/>
            <p:cNvSpPr>
              <a:spLocks noChangeArrowheads="1"/>
            </p:cNvSpPr>
            <p:nvPr/>
          </p:nvSpPr>
          <p:spPr bwMode="auto">
            <a:xfrm>
              <a:off x="2438400" y="48324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3" name="Oval 7"/>
            <p:cNvSpPr>
              <a:spLocks noChangeArrowheads="1"/>
            </p:cNvSpPr>
            <p:nvPr/>
          </p:nvSpPr>
          <p:spPr bwMode="auto">
            <a:xfrm>
              <a:off x="3429000" y="48324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4" name="Oval 8"/>
            <p:cNvSpPr>
              <a:spLocks noChangeArrowheads="1"/>
            </p:cNvSpPr>
            <p:nvPr/>
          </p:nvSpPr>
          <p:spPr bwMode="auto">
            <a:xfrm>
              <a:off x="3429000" y="361320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5" name="Text Box 9"/>
            <p:cNvSpPr txBox="1">
              <a:spLocks noChangeArrowheads="1"/>
            </p:cNvSpPr>
            <p:nvPr/>
          </p:nvSpPr>
          <p:spPr bwMode="auto">
            <a:xfrm>
              <a:off x="1227138" y="3689405"/>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A</a:t>
              </a:r>
              <a:endParaRPr lang="en-US" sz="1600">
                <a:solidFill>
                  <a:schemeClr val="tx1"/>
                </a:solidFill>
                <a:latin typeface="Times New Roman" pitchFamily="18" charset="0"/>
              </a:endParaRPr>
            </a:p>
          </p:txBody>
        </p:sp>
        <p:sp>
          <p:nvSpPr>
            <p:cNvPr id="9226" name="Text Box 10"/>
            <p:cNvSpPr txBox="1">
              <a:spLocks noChangeArrowheads="1"/>
            </p:cNvSpPr>
            <p:nvPr/>
          </p:nvSpPr>
          <p:spPr bwMode="auto">
            <a:xfrm>
              <a:off x="1219200" y="4876855"/>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D</a:t>
              </a:r>
              <a:endParaRPr lang="en-US" sz="1600">
                <a:solidFill>
                  <a:schemeClr val="tx1"/>
                </a:solidFill>
                <a:latin typeface="Times New Roman" pitchFamily="18" charset="0"/>
              </a:endParaRPr>
            </a:p>
          </p:txBody>
        </p:sp>
        <p:sp>
          <p:nvSpPr>
            <p:cNvPr id="9227" name="Text Box 11"/>
            <p:cNvSpPr txBox="1">
              <a:spLocks noChangeArrowheads="1"/>
            </p:cNvSpPr>
            <p:nvPr/>
          </p:nvSpPr>
          <p:spPr bwMode="auto">
            <a:xfrm>
              <a:off x="2514600" y="491019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E</a:t>
              </a:r>
            </a:p>
          </p:txBody>
        </p:sp>
        <p:sp>
          <p:nvSpPr>
            <p:cNvPr id="9228" name="Text Box 12"/>
            <p:cNvSpPr txBox="1">
              <a:spLocks noChangeArrowheads="1"/>
            </p:cNvSpPr>
            <p:nvPr/>
          </p:nvSpPr>
          <p:spPr bwMode="auto">
            <a:xfrm>
              <a:off x="3513138" y="4908605"/>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F</a:t>
              </a:r>
              <a:endParaRPr lang="en-US" sz="1600">
                <a:solidFill>
                  <a:schemeClr val="tx1"/>
                </a:solidFill>
                <a:latin typeface="Times New Roman" pitchFamily="18" charset="0"/>
              </a:endParaRPr>
            </a:p>
          </p:txBody>
        </p:sp>
        <p:sp>
          <p:nvSpPr>
            <p:cNvPr id="9229" name="Text Box 13"/>
            <p:cNvSpPr txBox="1">
              <a:spLocks noChangeArrowheads="1"/>
            </p:cNvSpPr>
            <p:nvPr/>
          </p:nvSpPr>
          <p:spPr bwMode="auto">
            <a:xfrm>
              <a:off x="2533650" y="3689405"/>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B</a:t>
              </a:r>
            </a:p>
          </p:txBody>
        </p:sp>
        <p:sp>
          <p:nvSpPr>
            <p:cNvPr id="9230" name="Text Box 14"/>
            <p:cNvSpPr txBox="1">
              <a:spLocks noChangeArrowheads="1"/>
            </p:cNvSpPr>
            <p:nvPr/>
          </p:nvSpPr>
          <p:spPr bwMode="auto">
            <a:xfrm>
              <a:off x="3505200" y="3690993"/>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C</a:t>
              </a:r>
            </a:p>
          </p:txBody>
        </p:sp>
        <p:sp>
          <p:nvSpPr>
            <p:cNvPr id="9231" name="Line 15"/>
            <p:cNvSpPr>
              <a:spLocks noChangeShapeType="1"/>
            </p:cNvSpPr>
            <p:nvPr/>
          </p:nvSpPr>
          <p:spPr bwMode="auto">
            <a:xfrm>
              <a:off x="1524000" y="3994205"/>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2" name="Line 16"/>
            <p:cNvSpPr>
              <a:spLocks noChangeShapeType="1"/>
            </p:cNvSpPr>
            <p:nvPr/>
          </p:nvSpPr>
          <p:spPr bwMode="auto">
            <a:xfrm>
              <a:off x="1600200" y="3841805"/>
              <a:ext cx="8382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3" name="Line 17"/>
            <p:cNvSpPr>
              <a:spLocks noChangeShapeType="1"/>
            </p:cNvSpPr>
            <p:nvPr/>
          </p:nvSpPr>
          <p:spPr bwMode="auto">
            <a:xfrm flipV="1">
              <a:off x="2667000" y="4070405"/>
              <a:ext cx="1588"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8"/>
            <p:cNvSpPr>
              <a:spLocks noChangeShapeType="1"/>
            </p:cNvSpPr>
            <p:nvPr/>
          </p:nvSpPr>
          <p:spPr bwMode="auto">
            <a:xfrm flipH="1" flipV="1">
              <a:off x="3657600" y="4070405"/>
              <a:ext cx="1588"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5" name="Text Box 19"/>
            <p:cNvSpPr txBox="1">
              <a:spLocks noChangeArrowheads="1"/>
            </p:cNvSpPr>
            <p:nvPr/>
          </p:nvSpPr>
          <p:spPr bwMode="auto">
            <a:xfrm>
              <a:off x="1143000" y="5729288"/>
              <a:ext cx="13227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smtClean="0">
                  <a:solidFill>
                    <a:schemeClr val="tx1"/>
                  </a:solidFill>
                  <a:latin typeface="+mj-lt"/>
                </a:rPr>
                <a:t>B </a:t>
              </a:r>
              <a:r>
                <a:rPr lang="zh-CN" altLang="en-US" sz="2000" dirty="0" smtClean="0">
                  <a:solidFill>
                    <a:schemeClr val="tx1"/>
                  </a:solidFill>
                  <a:latin typeface="+mj-lt"/>
                </a:rPr>
                <a:t>的度为</a:t>
              </a:r>
              <a:r>
                <a:rPr lang="en-US" sz="2000" dirty="0" smtClean="0">
                  <a:solidFill>
                    <a:schemeClr val="tx1"/>
                  </a:solidFill>
                  <a:latin typeface="+mj-lt"/>
                </a:rPr>
                <a:t>2</a:t>
              </a:r>
              <a:endParaRPr lang="en-US" sz="2000" dirty="0">
                <a:solidFill>
                  <a:schemeClr val="tx1"/>
                </a:solidFill>
                <a:latin typeface="+mj-lt"/>
              </a:endParaRPr>
            </a:p>
          </p:txBody>
        </p:sp>
        <p:sp>
          <p:nvSpPr>
            <p:cNvPr id="9236" name="Oval 20"/>
            <p:cNvSpPr>
              <a:spLocks noChangeArrowheads="1"/>
            </p:cNvSpPr>
            <p:nvPr/>
          </p:nvSpPr>
          <p:spPr bwMode="auto">
            <a:xfrm>
              <a:off x="5105400" y="36957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7" name="Oval 21"/>
            <p:cNvSpPr>
              <a:spLocks noChangeArrowheads="1"/>
            </p:cNvSpPr>
            <p:nvPr/>
          </p:nvSpPr>
          <p:spPr bwMode="auto">
            <a:xfrm>
              <a:off x="5105400" y="47625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8" name="Oval 22"/>
            <p:cNvSpPr>
              <a:spLocks noChangeArrowheads="1"/>
            </p:cNvSpPr>
            <p:nvPr/>
          </p:nvSpPr>
          <p:spPr bwMode="auto">
            <a:xfrm>
              <a:off x="6400800" y="36957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39" name="Oval 23"/>
            <p:cNvSpPr>
              <a:spLocks noChangeArrowheads="1"/>
            </p:cNvSpPr>
            <p:nvPr/>
          </p:nvSpPr>
          <p:spPr bwMode="auto">
            <a:xfrm>
              <a:off x="6400800" y="47625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0" name="Line 24"/>
            <p:cNvSpPr>
              <a:spLocks noChangeShapeType="1"/>
            </p:cNvSpPr>
            <p:nvPr/>
          </p:nvSpPr>
          <p:spPr bwMode="auto">
            <a:xfrm flipV="1">
              <a:off x="5334000" y="4152900"/>
              <a:ext cx="1588"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1" name="Line 25"/>
            <p:cNvSpPr>
              <a:spLocks noChangeShapeType="1"/>
            </p:cNvSpPr>
            <p:nvPr/>
          </p:nvSpPr>
          <p:spPr bwMode="auto">
            <a:xfrm>
              <a:off x="5562600" y="3924300"/>
              <a:ext cx="8382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2" name="Line 26"/>
            <p:cNvSpPr>
              <a:spLocks noChangeShapeType="1"/>
            </p:cNvSpPr>
            <p:nvPr/>
          </p:nvSpPr>
          <p:spPr bwMode="auto">
            <a:xfrm flipH="1">
              <a:off x="5562600" y="40767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43" name="Freeform 27"/>
            <p:cNvSpPr>
              <a:spLocks/>
            </p:cNvSpPr>
            <p:nvPr/>
          </p:nvSpPr>
          <p:spPr bwMode="auto">
            <a:xfrm>
              <a:off x="6388100" y="3365500"/>
              <a:ext cx="546100" cy="406400"/>
            </a:xfrm>
            <a:custGeom>
              <a:avLst/>
              <a:gdLst>
                <a:gd name="T0" fmla="*/ 2147483647 w 344"/>
                <a:gd name="T1" fmla="*/ 2147483647 h 256"/>
                <a:gd name="T2" fmla="*/ 2147483647 w 344"/>
                <a:gd name="T3" fmla="*/ 2147483647 h 256"/>
                <a:gd name="T4" fmla="*/ 2147483647 w 344"/>
                <a:gd name="T5" fmla="*/ 2147483647 h 256"/>
                <a:gd name="T6" fmla="*/ 2147483647 w 344"/>
                <a:gd name="T7" fmla="*/ 2147483647 h 256"/>
                <a:gd name="T8" fmla="*/ 2147483647 w 344"/>
                <a:gd name="T9" fmla="*/ 2147483647 h 256"/>
                <a:gd name="T10" fmla="*/ 2147483647 w 344"/>
                <a:gd name="T11" fmla="*/ 2147483647 h 256"/>
                <a:gd name="T12" fmla="*/ 2147483647 w 344"/>
                <a:gd name="T13" fmla="*/ 2147483647 h 256"/>
                <a:gd name="T14" fmla="*/ 2147483647 w 344"/>
                <a:gd name="T15" fmla="*/ 2147483647 h 256"/>
                <a:gd name="T16" fmla="*/ 0 60000 65536"/>
                <a:gd name="T17" fmla="*/ 0 60000 65536"/>
                <a:gd name="T18" fmla="*/ 0 60000 65536"/>
                <a:gd name="T19" fmla="*/ 0 60000 65536"/>
                <a:gd name="T20" fmla="*/ 0 60000 65536"/>
                <a:gd name="T21" fmla="*/ 0 60000 65536"/>
                <a:gd name="T22" fmla="*/ 0 60000 65536"/>
                <a:gd name="T23" fmla="*/ 0 60000 65536"/>
                <a:gd name="T24" fmla="*/ 0 w 344"/>
                <a:gd name="T25" fmla="*/ 0 h 256"/>
                <a:gd name="T26" fmla="*/ 344 w 344"/>
                <a:gd name="T27" fmla="*/ 256 h 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4" h="256">
                  <a:moveTo>
                    <a:pt x="56" y="256"/>
                  </a:moveTo>
                  <a:cubicBezTo>
                    <a:pt x="28" y="204"/>
                    <a:pt x="0" y="152"/>
                    <a:pt x="8" y="112"/>
                  </a:cubicBezTo>
                  <a:cubicBezTo>
                    <a:pt x="16" y="72"/>
                    <a:pt x="72" y="32"/>
                    <a:pt x="104" y="16"/>
                  </a:cubicBezTo>
                  <a:cubicBezTo>
                    <a:pt x="136" y="0"/>
                    <a:pt x="168" y="8"/>
                    <a:pt x="200" y="16"/>
                  </a:cubicBezTo>
                  <a:cubicBezTo>
                    <a:pt x="232" y="24"/>
                    <a:pt x="272" y="40"/>
                    <a:pt x="296" y="64"/>
                  </a:cubicBezTo>
                  <a:cubicBezTo>
                    <a:pt x="320" y="88"/>
                    <a:pt x="344" y="136"/>
                    <a:pt x="344" y="160"/>
                  </a:cubicBezTo>
                  <a:cubicBezTo>
                    <a:pt x="344" y="184"/>
                    <a:pt x="312" y="192"/>
                    <a:pt x="296" y="208"/>
                  </a:cubicBezTo>
                  <a:cubicBezTo>
                    <a:pt x="280" y="224"/>
                    <a:pt x="256" y="248"/>
                    <a:pt x="248" y="256"/>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4" name="Freeform 28"/>
            <p:cNvSpPr>
              <a:spLocks/>
            </p:cNvSpPr>
            <p:nvPr/>
          </p:nvSpPr>
          <p:spPr bwMode="auto">
            <a:xfrm>
              <a:off x="5562600" y="4749800"/>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5" name="Freeform 29"/>
            <p:cNvSpPr>
              <a:spLocks/>
            </p:cNvSpPr>
            <p:nvPr/>
          </p:nvSpPr>
          <p:spPr bwMode="auto">
            <a:xfrm>
              <a:off x="5562600" y="5143500"/>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46" name="Text Box 30"/>
            <p:cNvSpPr txBox="1">
              <a:spLocks noChangeArrowheads="1"/>
            </p:cNvSpPr>
            <p:nvPr/>
          </p:nvSpPr>
          <p:spPr bwMode="auto">
            <a:xfrm>
              <a:off x="5189538" y="36957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p>
          </p:txBody>
        </p:sp>
        <p:sp>
          <p:nvSpPr>
            <p:cNvPr id="9247" name="Text Box 31"/>
            <p:cNvSpPr txBox="1">
              <a:spLocks noChangeArrowheads="1"/>
            </p:cNvSpPr>
            <p:nvPr/>
          </p:nvSpPr>
          <p:spPr bwMode="auto">
            <a:xfrm>
              <a:off x="6496050" y="3771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9248" name="Text Box 32"/>
            <p:cNvSpPr txBox="1">
              <a:spLocks noChangeArrowheads="1"/>
            </p:cNvSpPr>
            <p:nvPr/>
          </p:nvSpPr>
          <p:spPr bwMode="auto">
            <a:xfrm>
              <a:off x="5189538" y="47625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9249" name="Text Box 33"/>
            <p:cNvSpPr txBox="1">
              <a:spLocks noChangeArrowheads="1"/>
            </p:cNvSpPr>
            <p:nvPr/>
          </p:nvSpPr>
          <p:spPr bwMode="auto">
            <a:xfrm>
              <a:off x="6477000" y="48387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9250" name="Text Box 34"/>
            <p:cNvSpPr txBox="1">
              <a:spLocks noChangeArrowheads="1"/>
            </p:cNvSpPr>
            <p:nvPr/>
          </p:nvSpPr>
          <p:spPr bwMode="auto">
            <a:xfrm>
              <a:off x="4800600" y="5660886"/>
              <a:ext cx="3278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smtClean="0">
                  <a:solidFill>
                    <a:schemeClr val="tx1"/>
                  </a:solidFill>
                  <a:latin typeface="+mj-lt"/>
                </a:rPr>
                <a:t>节点</a:t>
              </a:r>
              <a:r>
                <a:rPr lang="en-US" sz="2000" dirty="0" smtClean="0">
                  <a:solidFill>
                    <a:schemeClr val="tx1"/>
                  </a:solidFill>
                  <a:latin typeface="+mj-lt"/>
                </a:rPr>
                <a:t>2</a:t>
              </a:r>
              <a:r>
                <a:rPr lang="zh-CN" altLang="en-US" sz="2000" dirty="0" smtClean="0">
                  <a:solidFill>
                    <a:schemeClr val="tx1"/>
                  </a:solidFill>
                  <a:latin typeface="+mj-lt"/>
                </a:rPr>
                <a:t>的入度为</a:t>
              </a:r>
              <a:r>
                <a:rPr lang="en-US" sz="2000" dirty="0" smtClean="0">
                  <a:solidFill>
                    <a:schemeClr val="tx1"/>
                  </a:solidFill>
                  <a:latin typeface="+mj-lt"/>
                </a:rPr>
                <a:t>2 </a:t>
              </a:r>
              <a:r>
                <a:rPr lang="zh-CN" altLang="en-US" sz="2000" dirty="0" smtClean="0">
                  <a:solidFill>
                    <a:schemeClr val="tx1"/>
                  </a:solidFill>
                  <a:latin typeface="+mj-lt"/>
                </a:rPr>
                <a:t>，出度为</a:t>
              </a:r>
              <a:r>
                <a:rPr lang="en-US" sz="2000" dirty="0" smtClean="0">
                  <a:solidFill>
                    <a:schemeClr val="tx1"/>
                  </a:solidFill>
                  <a:latin typeface="+mj-lt"/>
                </a:rPr>
                <a:t>3</a:t>
              </a:r>
              <a:endParaRPr lang="en-US" sz="2000" dirty="0">
                <a:solidFill>
                  <a:schemeClr val="tx1"/>
                </a:solidFill>
                <a:latin typeface="+mj-lt"/>
              </a:endParaRPr>
            </a:p>
          </p:txBody>
        </p:sp>
        <p:sp>
          <p:nvSpPr>
            <p:cNvPr id="9251" name="Line 35"/>
            <p:cNvSpPr>
              <a:spLocks noChangeShapeType="1"/>
            </p:cNvSpPr>
            <p:nvPr/>
          </p:nvSpPr>
          <p:spPr bwMode="auto">
            <a:xfrm>
              <a:off x="6629400" y="4127500"/>
              <a:ext cx="1588"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52" name="Rectangle 36"/>
            <p:cNvSpPr>
              <a:spLocks noChangeArrowheads="1"/>
            </p:cNvSpPr>
            <p:nvPr/>
          </p:nvSpPr>
          <p:spPr bwMode="auto">
            <a:xfrm>
              <a:off x="990600" y="3460805"/>
              <a:ext cx="3048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3" name="Rectangle 37"/>
            <p:cNvSpPr>
              <a:spLocks noChangeArrowheads="1"/>
            </p:cNvSpPr>
            <p:nvPr/>
          </p:nvSpPr>
          <p:spPr bwMode="auto">
            <a:xfrm>
              <a:off x="4953000" y="3200400"/>
              <a:ext cx="238125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4" name="Line 38"/>
            <p:cNvSpPr>
              <a:spLocks noChangeShapeType="1"/>
            </p:cNvSpPr>
            <p:nvPr/>
          </p:nvSpPr>
          <p:spPr bwMode="auto">
            <a:xfrm flipH="1">
              <a:off x="7010400" y="3582988"/>
              <a:ext cx="7810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55" name="Text Box 39"/>
            <p:cNvSpPr txBox="1">
              <a:spLocks noChangeArrowheads="1"/>
            </p:cNvSpPr>
            <p:nvPr/>
          </p:nvSpPr>
          <p:spPr bwMode="auto">
            <a:xfrm>
              <a:off x="7524750" y="3679425"/>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smtClean="0">
                  <a:solidFill>
                    <a:schemeClr val="tx1"/>
                  </a:solidFill>
                  <a:latin typeface="+mj-lt"/>
                </a:rPr>
                <a:t>自环</a:t>
              </a:r>
              <a:endParaRPr lang="en-US" sz="2000" dirty="0">
                <a:solidFill>
                  <a:schemeClr val="tx1"/>
                </a:solidFill>
                <a:latin typeface="+mj-lt"/>
              </a:endParaRPr>
            </a:p>
          </p:txBody>
        </p:sp>
      </p:grpSp>
      <p:sp>
        <p:nvSpPr>
          <p:cNvPr id="41" name="Rectangle 2"/>
          <p:cNvSpPr txBox="1">
            <a:spLocks noChangeArrowheads="1"/>
          </p:cNvSpPr>
          <p:nvPr/>
        </p:nvSpPr>
        <p:spPr bwMode="auto">
          <a:xfrm>
            <a:off x="457200" y="381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sz="3600" b="1" dirty="0" smtClean="0">
                <a:solidFill>
                  <a:srgbClr val="0000CC"/>
                </a:solidFill>
              </a:rPr>
              <a:t>节点的度、出度、入度</a:t>
            </a:r>
            <a:endParaRPr lang="en-US" sz="3600" b="1" dirty="0">
              <a:solidFill>
                <a:srgbClr val="0000CC"/>
              </a:solidFill>
            </a:endParaRPr>
          </a:p>
        </p:txBody>
      </p:sp>
      <p:sp>
        <p:nvSpPr>
          <p:cNvPr id="43" name="Rectangle 2"/>
          <p:cNvSpPr txBox="1">
            <a:spLocks noChangeArrowheads="1"/>
          </p:cNvSpPr>
          <p:nvPr/>
        </p:nvSpPr>
        <p:spPr bwMode="auto">
          <a:xfrm>
            <a:off x="533400" y="2152705"/>
            <a:ext cx="8305800" cy="112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marL="342900" indent="-342900" algn="l">
              <a:buFont typeface="Wingdings" pitchFamily="2" charset="2"/>
              <a:buChar char="§"/>
            </a:pPr>
            <a:r>
              <a:rPr lang="zh-CN" altLang="en-US" sz="2400" b="1" kern="0" dirty="0" smtClean="0"/>
              <a:t>在一个有向图中</a:t>
            </a:r>
            <a:r>
              <a:rPr lang="en-US" sz="2400" b="1" kern="0" dirty="0" smtClean="0"/>
              <a:t>, </a:t>
            </a:r>
            <a:r>
              <a:rPr lang="zh-CN" altLang="en-US" sz="2400" b="1" kern="0" dirty="0" smtClean="0"/>
              <a:t>节点的</a:t>
            </a:r>
            <a:r>
              <a:rPr lang="zh-CN" altLang="en-US" sz="2400" b="1" i="1" kern="0" dirty="0" smtClean="0">
                <a:solidFill>
                  <a:srgbClr val="FF0000"/>
                </a:solidFill>
              </a:rPr>
              <a:t>出度</a:t>
            </a:r>
            <a:r>
              <a:rPr lang="zh-CN" altLang="en-US" sz="2400" b="1" kern="0" dirty="0" smtClean="0"/>
              <a:t>指的是该节点连出去的边的条数，节点的</a:t>
            </a:r>
            <a:r>
              <a:rPr lang="zh-CN" altLang="en-US" sz="2400" b="1" i="1" kern="0" dirty="0" smtClean="0">
                <a:solidFill>
                  <a:srgbClr val="FF0000"/>
                </a:solidFill>
              </a:rPr>
              <a:t>入度</a:t>
            </a:r>
            <a:r>
              <a:rPr lang="zh-CN" altLang="en-US" sz="2400" b="1" kern="0" dirty="0" smtClean="0"/>
              <a:t>指的是连向该节点的边的条数。</a:t>
            </a:r>
            <a:endParaRPr lang="en-US" sz="2400" b="1" kern="0" dirty="0" smtClean="0"/>
          </a:p>
        </p:txBody>
      </p:sp>
    </p:spTree>
    <p:extLst>
      <p:ext uri="{BB962C8B-B14F-4D97-AF65-F5344CB8AC3E}">
        <p14:creationId xmlns:p14="http://schemas.microsoft.com/office/powerpoint/2010/main" val="99052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27075" y="304800"/>
            <a:ext cx="7772400" cy="914400"/>
          </a:xfrm>
        </p:spPr>
        <p:txBody>
          <a:bodyPr/>
          <a:lstStyle/>
          <a:p>
            <a:r>
              <a:rPr lang="zh-CN" altLang="en-US" sz="3600" b="1" kern="1200" dirty="0" smtClean="0">
                <a:solidFill>
                  <a:srgbClr val="0000CC"/>
                </a:solidFill>
              </a:rPr>
              <a:t>简单图</a:t>
            </a:r>
            <a:endParaRPr lang="en-US" sz="3600" b="1" kern="1200" dirty="0">
              <a:solidFill>
                <a:srgbClr val="0000CC"/>
              </a:solidFill>
            </a:endParaRPr>
          </a:p>
        </p:txBody>
      </p:sp>
      <p:sp>
        <p:nvSpPr>
          <p:cNvPr id="10243" name="Rectangle 3"/>
          <p:cNvSpPr>
            <a:spLocks noGrp="1" noChangeArrowheads="1"/>
          </p:cNvSpPr>
          <p:nvPr>
            <p:ph type="body" idx="1"/>
          </p:nvPr>
        </p:nvSpPr>
        <p:spPr>
          <a:xfrm>
            <a:off x="685800" y="1447800"/>
            <a:ext cx="7772400" cy="4572000"/>
          </a:xfrm>
        </p:spPr>
        <p:txBody>
          <a:bodyPr/>
          <a:lstStyle/>
          <a:p>
            <a:r>
              <a:rPr lang="zh-CN" altLang="en-US" sz="2400" b="1" i="1" dirty="0" smtClean="0">
                <a:solidFill>
                  <a:srgbClr val="C00000"/>
                </a:solidFill>
              </a:rPr>
              <a:t>简单图</a:t>
            </a:r>
            <a:r>
              <a:rPr lang="zh-CN" altLang="en-US" sz="2400" b="1" dirty="0" smtClean="0"/>
              <a:t>是指没有多重边（两个节点之间有多条边）且没有自环的图</a:t>
            </a:r>
            <a:endParaRPr lang="en-US" sz="2400" b="1" dirty="0" smtClean="0"/>
          </a:p>
          <a:p>
            <a:pPr lvl="1"/>
            <a:r>
              <a:rPr lang="zh-CN" altLang="en-US" sz="2200" b="1" dirty="0" smtClean="0"/>
              <a:t>在本门课中，我们只考虑简单图</a:t>
            </a:r>
            <a:r>
              <a:rPr lang="en-US" sz="2200" b="1" dirty="0" smtClean="0"/>
              <a:t>.</a:t>
            </a:r>
            <a:r>
              <a:rPr lang="en-US" sz="2000" b="1" dirty="0" smtClean="0"/>
              <a:t/>
            </a:r>
            <a:br>
              <a:rPr lang="en-US" sz="2000" b="1" dirty="0" smtClean="0"/>
            </a:br>
            <a:endParaRPr lang="en-US" sz="2000" b="1" dirty="0" smtClean="0"/>
          </a:p>
          <a:p>
            <a:pPr>
              <a:lnSpc>
                <a:spcPct val="90000"/>
              </a:lnSpc>
              <a:buFont typeface="Monotype Sorts" pitchFamily="2" charset="2"/>
              <a:buNone/>
            </a:pPr>
            <a:r>
              <a:rPr lang="zh-CN" altLang="en-US" sz="2400" b="1" dirty="0" smtClean="0">
                <a:solidFill>
                  <a:srgbClr val="C00000"/>
                </a:solidFill>
              </a:rPr>
              <a:t>命题</a:t>
            </a:r>
            <a:r>
              <a:rPr lang="en-US" sz="2400" b="1" dirty="0" smtClean="0"/>
              <a:t>:  </a:t>
            </a:r>
            <a:r>
              <a:rPr lang="zh-CN" altLang="en-US" sz="2400" b="1" dirty="0" smtClean="0"/>
              <a:t>如果</a:t>
            </a:r>
            <a:r>
              <a:rPr lang="en-US" sz="2400" b="1" i="1" dirty="0" smtClean="0"/>
              <a:t>G </a:t>
            </a:r>
            <a:r>
              <a:rPr lang="en-US" sz="2400" b="1" dirty="0" smtClean="0"/>
              <a:t> </a:t>
            </a:r>
            <a:r>
              <a:rPr lang="zh-CN" altLang="en-US" sz="2400" b="1" dirty="0" smtClean="0"/>
              <a:t>是一个无向图，则</a:t>
            </a:r>
            <a:r>
              <a:rPr lang="en-US" sz="2400" b="1" dirty="0" smtClean="0"/>
              <a:t/>
            </a:r>
            <a:br>
              <a:rPr lang="en-US" sz="2400" b="1" dirty="0" smtClean="0"/>
            </a:br>
            <a:r>
              <a:rPr lang="en-US" sz="2400" b="1" dirty="0" smtClean="0"/>
              <a:t>			</a:t>
            </a:r>
          </a:p>
          <a:p>
            <a:pPr>
              <a:lnSpc>
                <a:spcPct val="90000"/>
              </a:lnSpc>
              <a:buFont typeface="Monotype Sorts" pitchFamily="2" charset="2"/>
              <a:buNone/>
            </a:pPr>
            <a:endParaRPr lang="en-US" sz="2400" b="1" dirty="0" smtClean="0"/>
          </a:p>
          <a:p>
            <a:pPr>
              <a:spcBef>
                <a:spcPts val="1800"/>
              </a:spcBef>
              <a:buFont typeface="Monotype Sorts" pitchFamily="2" charset="2"/>
              <a:buNone/>
            </a:pPr>
            <a:r>
              <a:rPr lang="zh-CN" altLang="en-US" sz="2400" b="1" dirty="0">
                <a:solidFill>
                  <a:srgbClr val="C00000"/>
                </a:solidFill>
              </a:rPr>
              <a:t>命题</a:t>
            </a:r>
            <a:r>
              <a:rPr lang="en-US" sz="2400" b="1" dirty="0" smtClean="0"/>
              <a:t>:</a:t>
            </a:r>
            <a:r>
              <a:rPr lang="zh-CN" altLang="en-US" sz="2400" b="1" dirty="0"/>
              <a:t>如果</a:t>
            </a:r>
            <a:r>
              <a:rPr lang="en-US" altLang="zh-CN" sz="2400" b="1" i="1" dirty="0"/>
              <a:t>G </a:t>
            </a:r>
            <a:r>
              <a:rPr lang="en-US" altLang="zh-CN" sz="2400" b="1" dirty="0"/>
              <a:t> </a:t>
            </a:r>
            <a:r>
              <a:rPr lang="zh-CN" altLang="en-US" sz="2400" b="1" dirty="0"/>
              <a:t>是一</a:t>
            </a:r>
            <a:r>
              <a:rPr lang="zh-CN" altLang="en-US" sz="2400" b="1" dirty="0" smtClean="0"/>
              <a:t>个有向图</a:t>
            </a:r>
            <a:r>
              <a:rPr lang="zh-CN" altLang="en-US" sz="2400" b="1" dirty="0"/>
              <a:t>，则</a:t>
            </a:r>
            <a:r>
              <a:rPr lang="en-US" altLang="zh-CN" sz="2400" b="1" dirty="0"/>
              <a:t/>
            </a:r>
            <a:br>
              <a:rPr lang="en-US" altLang="zh-CN" sz="2400" b="1" dirty="0"/>
            </a:br>
            <a:r>
              <a:rPr lang="en-US" sz="2400" b="1" dirty="0" smtClean="0"/>
              <a:t/>
            </a:r>
            <a:br>
              <a:rPr lang="en-US" sz="2400" b="1" dirty="0" smtClean="0"/>
            </a:br>
            <a:r>
              <a:rPr lang="en-US" sz="2400" b="1" dirty="0" smtClean="0"/>
              <a:t>	</a:t>
            </a:r>
          </a:p>
        </p:txBody>
      </p:sp>
      <p:graphicFrame>
        <p:nvGraphicFramePr>
          <p:cNvPr id="2" name="Object 1"/>
          <p:cNvGraphicFramePr>
            <a:graphicFrameLocks noChangeAspect="1"/>
          </p:cNvGraphicFramePr>
          <p:nvPr>
            <p:extLst>
              <p:ext uri="{D42A27DB-BD31-4B8C-83A1-F6EECF244321}">
                <p14:modId xmlns:p14="http://schemas.microsoft.com/office/powerpoint/2010/main" val="2952256991"/>
              </p:ext>
            </p:extLst>
          </p:nvPr>
        </p:nvGraphicFramePr>
        <p:xfrm>
          <a:off x="3148013" y="3429000"/>
          <a:ext cx="2859087" cy="763587"/>
        </p:xfrm>
        <a:graphic>
          <a:graphicData uri="http://schemas.openxmlformats.org/presentationml/2006/ole">
            <mc:AlternateContent xmlns:mc="http://schemas.openxmlformats.org/markup-compatibility/2006">
              <mc:Choice xmlns:v="urn:schemas-microsoft-com:vml" Requires="v">
                <p:oleObj spid="_x0000_s207266" name="Equation" r:id="rId4" imgW="1282700" imgH="342900" progId="Equation.3">
                  <p:embed/>
                </p:oleObj>
              </mc:Choice>
              <mc:Fallback>
                <p:oleObj name="Equation" r:id="rId4" imgW="1282700" imgH="342900" progId="Equation.3">
                  <p:embed/>
                  <p:pic>
                    <p:nvPicPr>
                      <p:cNvPr id="0" name="Picture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013" y="3429000"/>
                        <a:ext cx="2859087" cy="763587"/>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870366720"/>
              </p:ext>
            </p:extLst>
          </p:nvPr>
        </p:nvGraphicFramePr>
        <p:xfrm>
          <a:off x="2076450" y="4953000"/>
          <a:ext cx="5376863" cy="763587"/>
        </p:xfrm>
        <a:graphic>
          <a:graphicData uri="http://schemas.openxmlformats.org/presentationml/2006/ole">
            <mc:AlternateContent xmlns:mc="http://schemas.openxmlformats.org/markup-compatibility/2006">
              <mc:Choice xmlns:v="urn:schemas-microsoft-com:vml" Requires="v">
                <p:oleObj spid="_x0000_s207267" name="Equation" r:id="rId6" imgW="2413000" imgH="342900" progId="Equation.3">
                  <p:embed/>
                </p:oleObj>
              </mc:Choice>
              <mc:Fallback>
                <p:oleObj name="Equation" r:id="rId6" imgW="2413000" imgH="342900" progId="Equation.3">
                  <p:embed/>
                  <p:pic>
                    <p:nvPicPr>
                      <p:cNvPr id="0" name="Picture 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6450" y="4953000"/>
                        <a:ext cx="5376863" cy="7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2819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28600" y="1371600"/>
            <a:ext cx="8686801" cy="838200"/>
          </a:xfrm>
        </p:spPr>
        <p:txBody>
          <a:bodyPr/>
          <a:lstStyle/>
          <a:p>
            <a:pPr marL="320040" indent="-320040" algn="l">
              <a:buFont typeface="Wingdings" pitchFamily="2" charset="2"/>
              <a:buChar char="§"/>
            </a:pPr>
            <a:r>
              <a:rPr lang="zh-CN" altLang="en-US" sz="2400" b="1" i="1" dirty="0" smtClean="0">
                <a:solidFill>
                  <a:srgbClr val="FF0000"/>
                </a:solidFill>
              </a:rPr>
              <a:t>加权图</a:t>
            </a:r>
            <a:r>
              <a:rPr lang="zh-CN" altLang="en-US" sz="2400" b="1" dirty="0" smtClean="0"/>
              <a:t>指的是每天边都有一个权值的图，通常有一个边</a:t>
            </a:r>
            <a:r>
              <a:rPr lang="zh-CN" altLang="en-US" sz="2400" b="1" i="1" dirty="0" smtClean="0">
                <a:solidFill>
                  <a:srgbClr val="FF0000"/>
                </a:solidFill>
              </a:rPr>
              <a:t>加权函数</a:t>
            </a:r>
            <a:r>
              <a:rPr lang="en-US" sz="2400" b="1" dirty="0" smtClean="0"/>
              <a:t> </a:t>
            </a:r>
            <a:r>
              <a:rPr lang="en-US" sz="2400" b="1" i="1" dirty="0" smtClean="0"/>
              <a:t>w: E</a:t>
            </a:r>
            <a:r>
              <a:rPr lang="en-US" sz="2400" b="1" dirty="0" smtClean="0"/>
              <a:t> </a:t>
            </a:r>
            <a:r>
              <a:rPr lang="en-US" sz="2400" b="1" dirty="0" smtClean="0">
                <a:sym typeface="Symbol" pitchFamily="18" charset="2"/>
              </a:rPr>
              <a:t> </a:t>
            </a:r>
            <a:r>
              <a:rPr lang="en-US" sz="2400" b="1" i="1" dirty="0" smtClean="0">
                <a:effectLst>
                  <a:outerShdw blurRad="38100" dist="38100" dir="2700000" algn="tl">
                    <a:srgbClr val="000000">
                      <a:alpha val="43137"/>
                    </a:srgbClr>
                  </a:outerShdw>
                </a:effectLst>
                <a:sym typeface="Symbol" pitchFamily="18" charset="2"/>
              </a:rPr>
              <a:t>R</a:t>
            </a:r>
            <a:endParaRPr lang="en-US" sz="2400" b="1" dirty="0" smtClean="0"/>
          </a:p>
        </p:txBody>
      </p:sp>
      <p:grpSp>
        <p:nvGrpSpPr>
          <p:cNvPr id="51" name="Group 50"/>
          <p:cNvGrpSpPr/>
          <p:nvPr/>
        </p:nvGrpSpPr>
        <p:grpSpPr>
          <a:xfrm>
            <a:off x="880475" y="2309813"/>
            <a:ext cx="6965950" cy="2414587"/>
            <a:chOff x="381000" y="3657600"/>
            <a:chExt cx="8229600" cy="2667000"/>
          </a:xfrm>
        </p:grpSpPr>
        <p:sp>
          <p:nvSpPr>
            <p:cNvPr id="11267" name="Oval 3"/>
            <p:cNvSpPr>
              <a:spLocks noChangeArrowheads="1"/>
            </p:cNvSpPr>
            <p:nvPr/>
          </p:nvSpPr>
          <p:spPr bwMode="auto">
            <a:xfrm>
              <a:off x="990600" y="4064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68" name="Oval 4"/>
            <p:cNvSpPr>
              <a:spLocks noChangeArrowheads="1"/>
            </p:cNvSpPr>
            <p:nvPr/>
          </p:nvSpPr>
          <p:spPr bwMode="auto">
            <a:xfrm>
              <a:off x="990600" y="5130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69" name="Oval 5"/>
            <p:cNvSpPr>
              <a:spLocks noChangeArrowheads="1"/>
            </p:cNvSpPr>
            <p:nvPr/>
          </p:nvSpPr>
          <p:spPr bwMode="auto">
            <a:xfrm>
              <a:off x="2286000" y="4064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0" name="Oval 6"/>
            <p:cNvSpPr>
              <a:spLocks noChangeArrowheads="1"/>
            </p:cNvSpPr>
            <p:nvPr/>
          </p:nvSpPr>
          <p:spPr bwMode="auto">
            <a:xfrm>
              <a:off x="2286000" y="5130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1" name="Oval 7"/>
            <p:cNvSpPr>
              <a:spLocks noChangeArrowheads="1"/>
            </p:cNvSpPr>
            <p:nvPr/>
          </p:nvSpPr>
          <p:spPr bwMode="auto">
            <a:xfrm>
              <a:off x="3276600" y="4064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2" name="Oval 8"/>
            <p:cNvSpPr>
              <a:spLocks noChangeArrowheads="1"/>
            </p:cNvSpPr>
            <p:nvPr/>
          </p:nvSpPr>
          <p:spPr bwMode="auto">
            <a:xfrm>
              <a:off x="3276600" y="5130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3" name="Line 9"/>
            <p:cNvSpPr>
              <a:spLocks noChangeShapeType="1"/>
            </p:cNvSpPr>
            <p:nvPr/>
          </p:nvSpPr>
          <p:spPr bwMode="auto">
            <a:xfrm flipV="1">
              <a:off x="1219200" y="4521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4" name="Line 10"/>
            <p:cNvSpPr>
              <a:spLocks noChangeShapeType="1"/>
            </p:cNvSpPr>
            <p:nvPr/>
          </p:nvSpPr>
          <p:spPr bwMode="auto">
            <a:xfrm>
              <a:off x="1447800" y="42926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5" name="Line 11"/>
            <p:cNvSpPr>
              <a:spLocks noChangeShapeType="1"/>
            </p:cNvSpPr>
            <p:nvPr/>
          </p:nvSpPr>
          <p:spPr bwMode="auto">
            <a:xfrm flipH="1">
              <a:off x="1447800" y="44450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6" name="Freeform 12"/>
            <p:cNvSpPr>
              <a:spLocks/>
            </p:cNvSpPr>
            <p:nvPr/>
          </p:nvSpPr>
          <p:spPr bwMode="auto">
            <a:xfrm>
              <a:off x="1447800" y="5118100"/>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7" name="Freeform 13"/>
            <p:cNvSpPr>
              <a:spLocks/>
            </p:cNvSpPr>
            <p:nvPr/>
          </p:nvSpPr>
          <p:spPr bwMode="auto">
            <a:xfrm>
              <a:off x="1447800" y="5511800"/>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8" name="Line 14"/>
            <p:cNvSpPr>
              <a:spLocks noChangeShapeType="1"/>
            </p:cNvSpPr>
            <p:nvPr/>
          </p:nvSpPr>
          <p:spPr bwMode="auto">
            <a:xfrm flipV="1">
              <a:off x="3505200" y="4521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9" name="Text Box 15"/>
            <p:cNvSpPr txBox="1">
              <a:spLocks noChangeArrowheads="1"/>
            </p:cNvSpPr>
            <p:nvPr/>
          </p:nvSpPr>
          <p:spPr bwMode="auto">
            <a:xfrm>
              <a:off x="1074738" y="40640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p>
          </p:txBody>
        </p:sp>
        <p:sp>
          <p:nvSpPr>
            <p:cNvPr id="11280" name="Text Box 16"/>
            <p:cNvSpPr txBox="1">
              <a:spLocks noChangeArrowheads="1"/>
            </p:cNvSpPr>
            <p:nvPr/>
          </p:nvSpPr>
          <p:spPr bwMode="auto">
            <a:xfrm>
              <a:off x="2381250" y="4140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11281" name="Text Box 17"/>
            <p:cNvSpPr txBox="1">
              <a:spLocks noChangeArrowheads="1"/>
            </p:cNvSpPr>
            <p:nvPr/>
          </p:nvSpPr>
          <p:spPr bwMode="auto">
            <a:xfrm>
              <a:off x="3352800" y="4108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endParaRPr lang="en-US" sz="1600">
                <a:solidFill>
                  <a:schemeClr val="tx1"/>
                </a:solidFill>
                <a:latin typeface="Times New Roman" pitchFamily="18" charset="0"/>
              </a:endParaRPr>
            </a:p>
          </p:txBody>
        </p:sp>
        <p:sp>
          <p:nvSpPr>
            <p:cNvPr id="11282" name="Text Box 18"/>
            <p:cNvSpPr txBox="1">
              <a:spLocks noChangeArrowheads="1"/>
            </p:cNvSpPr>
            <p:nvPr/>
          </p:nvSpPr>
          <p:spPr bwMode="auto">
            <a:xfrm>
              <a:off x="1074738" y="5130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11283" name="Text Box 19"/>
            <p:cNvSpPr txBox="1">
              <a:spLocks noChangeArrowheads="1"/>
            </p:cNvSpPr>
            <p:nvPr/>
          </p:nvSpPr>
          <p:spPr bwMode="auto">
            <a:xfrm>
              <a:off x="2362200" y="52070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11284" name="Text Box 20"/>
            <p:cNvSpPr txBox="1">
              <a:spLocks noChangeArrowheads="1"/>
            </p:cNvSpPr>
            <p:nvPr/>
          </p:nvSpPr>
          <p:spPr bwMode="auto">
            <a:xfrm>
              <a:off x="3352800" y="52070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endParaRPr lang="en-US" sz="1600">
                <a:solidFill>
                  <a:schemeClr val="tx1"/>
                </a:solidFill>
                <a:latin typeface="Times New Roman" pitchFamily="18" charset="0"/>
              </a:endParaRPr>
            </a:p>
          </p:txBody>
        </p:sp>
        <p:sp>
          <p:nvSpPr>
            <p:cNvPr id="11285" name="Text Box 21"/>
            <p:cNvSpPr txBox="1">
              <a:spLocks noChangeArrowheads="1"/>
            </p:cNvSpPr>
            <p:nvPr/>
          </p:nvSpPr>
          <p:spPr bwMode="auto">
            <a:xfrm>
              <a:off x="822325" y="46926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.5</a:t>
              </a:r>
              <a:endParaRPr lang="en-US" sz="2400">
                <a:solidFill>
                  <a:schemeClr val="tx1"/>
                </a:solidFill>
                <a:latin typeface="Times New Roman" pitchFamily="18" charset="0"/>
              </a:endParaRPr>
            </a:p>
          </p:txBody>
        </p:sp>
        <p:sp>
          <p:nvSpPr>
            <p:cNvPr id="11286" name="Text Box 22"/>
            <p:cNvSpPr txBox="1">
              <a:spLocks noChangeArrowheads="1"/>
            </p:cNvSpPr>
            <p:nvPr/>
          </p:nvSpPr>
          <p:spPr bwMode="auto">
            <a:xfrm>
              <a:off x="1644650" y="3910013"/>
              <a:ext cx="522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1.2</a:t>
              </a:r>
              <a:endParaRPr lang="en-US" sz="2400">
                <a:solidFill>
                  <a:schemeClr val="tx1"/>
                </a:solidFill>
                <a:latin typeface="Times New Roman" pitchFamily="18" charset="0"/>
              </a:endParaRPr>
            </a:p>
          </p:txBody>
        </p:sp>
        <p:sp>
          <p:nvSpPr>
            <p:cNvPr id="11287" name="Text Box 23"/>
            <p:cNvSpPr txBox="1">
              <a:spLocks noChangeArrowheads="1"/>
            </p:cNvSpPr>
            <p:nvPr/>
          </p:nvSpPr>
          <p:spPr bwMode="auto">
            <a:xfrm>
              <a:off x="1644650" y="4495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.2</a:t>
              </a:r>
              <a:endParaRPr lang="en-US" sz="2400">
                <a:solidFill>
                  <a:schemeClr val="tx1"/>
                </a:solidFill>
                <a:latin typeface="Times New Roman" pitchFamily="18" charset="0"/>
              </a:endParaRPr>
            </a:p>
          </p:txBody>
        </p:sp>
        <p:sp>
          <p:nvSpPr>
            <p:cNvPr id="11288" name="Text Box 24"/>
            <p:cNvSpPr txBox="1">
              <a:spLocks noChangeArrowheads="1"/>
            </p:cNvSpPr>
            <p:nvPr/>
          </p:nvSpPr>
          <p:spPr bwMode="auto">
            <a:xfrm>
              <a:off x="1676400" y="58816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.5</a:t>
              </a:r>
              <a:endParaRPr lang="en-US" sz="2400">
                <a:solidFill>
                  <a:schemeClr val="tx1"/>
                </a:solidFill>
                <a:latin typeface="Times New Roman" pitchFamily="18" charset="0"/>
              </a:endParaRPr>
            </a:p>
          </p:txBody>
        </p:sp>
        <p:sp>
          <p:nvSpPr>
            <p:cNvPr id="11289" name="Text Box 25"/>
            <p:cNvSpPr txBox="1">
              <a:spLocks noChangeArrowheads="1"/>
            </p:cNvSpPr>
            <p:nvPr/>
          </p:nvSpPr>
          <p:spPr bwMode="auto">
            <a:xfrm>
              <a:off x="3505200" y="46482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1.5</a:t>
              </a:r>
              <a:endParaRPr lang="en-US" sz="2400">
                <a:solidFill>
                  <a:schemeClr val="tx1"/>
                </a:solidFill>
                <a:latin typeface="Times New Roman" pitchFamily="18" charset="0"/>
              </a:endParaRPr>
            </a:p>
          </p:txBody>
        </p:sp>
        <p:sp>
          <p:nvSpPr>
            <p:cNvPr id="11290" name="Text Box 26"/>
            <p:cNvSpPr txBox="1">
              <a:spLocks noChangeArrowheads="1"/>
            </p:cNvSpPr>
            <p:nvPr/>
          </p:nvSpPr>
          <p:spPr bwMode="auto">
            <a:xfrm>
              <a:off x="1720850" y="4800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Arial Black" pitchFamily="34" charset="0"/>
                </a:rPr>
                <a:t>.3</a:t>
              </a:r>
              <a:endParaRPr lang="en-US" sz="2400">
                <a:solidFill>
                  <a:schemeClr val="tx1"/>
                </a:solidFill>
                <a:latin typeface="Times New Roman" pitchFamily="18" charset="0"/>
              </a:endParaRPr>
            </a:p>
          </p:txBody>
        </p:sp>
        <p:sp>
          <p:nvSpPr>
            <p:cNvPr id="11291" name="Oval 27"/>
            <p:cNvSpPr>
              <a:spLocks noChangeArrowheads="1"/>
            </p:cNvSpPr>
            <p:nvPr/>
          </p:nvSpPr>
          <p:spPr bwMode="auto">
            <a:xfrm>
              <a:off x="50292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2" name="Oval 28"/>
            <p:cNvSpPr>
              <a:spLocks noChangeArrowheads="1"/>
            </p:cNvSpPr>
            <p:nvPr/>
          </p:nvSpPr>
          <p:spPr bwMode="auto">
            <a:xfrm>
              <a:off x="5029200" y="5257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3" name="Oval 29"/>
            <p:cNvSpPr>
              <a:spLocks noChangeArrowheads="1"/>
            </p:cNvSpPr>
            <p:nvPr/>
          </p:nvSpPr>
          <p:spPr bwMode="auto">
            <a:xfrm>
              <a:off x="63246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4" name="Oval 30"/>
            <p:cNvSpPr>
              <a:spLocks noChangeArrowheads="1"/>
            </p:cNvSpPr>
            <p:nvPr/>
          </p:nvSpPr>
          <p:spPr bwMode="auto">
            <a:xfrm>
              <a:off x="6324600" y="5257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5" name="Oval 31"/>
            <p:cNvSpPr>
              <a:spLocks noChangeArrowheads="1"/>
            </p:cNvSpPr>
            <p:nvPr/>
          </p:nvSpPr>
          <p:spPr bwMode="auto">
            <a:xfrm>
              <a:off x="7315200" y="52578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6" name="Oval 32"/>
            <p:cNvSpPr>
              <a:spLocks noChangeArrowheads="1"/>
            </p:cNvSpPr>
            <p:nvPr/>
          </p:nvSpPr>
          <p:spPr bwMode="auto">
            <a:xfrm>
              <a:off x="7315200" y="40386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7" name="Text Box 33"/>
            <p:cNvSpPr txBox="1">
              <a:spLocks noChangeArrowheads="1"/>
            </p:cNvSpPr>
            <p:nvPr/>
          </p:nvSpPr>
          <p:spPr bwMode="auto">
            <a:xfrm>
              <a:off x="5113338" y="41148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endParaRPr lang="en-US" sz="1600">
                <a:solidFill>
                  <a:schemeClr val="tx1"/>
                </a:solidFill>
                <a:latin typeface="Times New Roman" pitchFamily="18" charset="0"/>
              </a:endParaRPr>
            </a:p>
          </p:txBody>
        </p:sp>
        <p:sp>
          <p:nvSpPr>
            <p:cNvPr id="11298" name="Text Box 34"/>
            <p:cNvSpPr txBox="1">
              <a:spLocks noChangeArrowheads="1"/>
            </p:cNvSpPr>
            <p:nvPr/>
          </p:nvSpPr>
          <p:spPr bwMode="auto">
            <a:xfrm>
              <a:off x="5105400" y="5302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endParaRPr lang="en-US" sz="1600">
                <a:solidFill>
                  <a:schemeClr val="tx1"/>
                </a:solidFill>
                <a:latin typeface="Times New Roman" pitchFamily="18" charset="0"/>
              </a:endParaRPr>
            </a:p>
          </p:txBody>
        </p:sp>
        <p:sp>
          <p:nvSpPr>
            <p:cNvPr id="11299" name="Text Box 35"/>
            <p:cNvSpPr txBox="1">
              <a:spLocks noChangeArrowheads="1"/>
            </p:cNvSpPr>
            <p:nvPr/>
          </p:nvSpPr>
          <p:spPr bwMode="auto">
            <a:xfrm>
              <a:off x="6400800" y="53340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5</a:t>
              </a:r>
              <a:endParaRPr lang="en-US" sz="1600">
                <a:solidFill>
                  <a:schemeClr val="tx1"/>
                </a:solidFill>
                <a:latin typeface="Times New Roman" pitchFamily="18" charset="0"/>
              </a:endParaRPr>
            </a:p>
          </p:txBody>
        </p:sp>
        <p:sp>
          <p:nvSpPr>
            <p:cNvPr id="11300" name="Text Box 36"/>
            <p:cNvSpPr txBox="1">
              <a:spLocks noChangeArrowheads="1"/>
            </p:cNvSpPr>
            <p:nvPr/>
          </p:nvSpPr>
          <p:spPr bwMode="auto">
            <a:xfrm>
              <a:off x="7399338" y="53340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6</a:t>
              </a:r>
              <a:endParaRPr lang="en-US" sz="1600">
                <a:solidFill>
                  <a:schemeClr val="tx1"/>
                </a:solidFill>
                <a:latin typeface="Times New Roman" pitchFamily="18" charset="0"/>
              </a:endParaRPr>
            </a:p>
          </p:txBody>
        </p:sp>
        <p:sp>
          <p:nvSpPr>
            <p:cNvPr id="11301" name="Text Box 37"/>
            <p:cNvSpPr txBox="1">
              <a:spLocks noChangeArrowheads="1"/>
            </p:cNvSpPr>
            <p:nvPr/>
          </p:nvSpPr>
          <p:spPr bwMode="auto">
            <a:xfrm>
              <a:off x="6419850" y="4114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Times New Roman" pitchFamily="18" charset="0"/>
                </a:rPr>
                <a:t>2</a:t>
              </a:r>
            </a:p>
          </p:txBody>
        </p:sp>
        <p:sp>
          <p:nvSpPr>
            <p:cNvPr id="11302" name="Text Box 38"/>
            <p:cNvSpPr txBox="1">
              <a:spLocks noChangeArrowheads="1"/>
            </p:cNvSpPr>
            <p:nvPr/>
          </p:nvSpPr>
          <p:spPr bwMode="auto">
            <a:xfrm>
              <a:off x="7391400" y="41148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endParaRPr lang="en-US" sz="1600">
                <a:solidFill>
                  <a:schemeClr val="tx1"/>
                </a:solidFill>
                <a:latin typeface="Times New Roman" pitchFamily="18" charset="0"/>
              </a:endParaRPr>
            </a:p>
          </p:txBody>
        </p:sp>
        <p:sp>
          <p:nvSpPr>
            <p:cNvPr id="11303" name="Line 39"/>
            <p:cNvSpPr>
              <a:spLocks noChangeShapeType="1"/>
            </p:cNvSpPr>
            <p:nvPr/>
          </p:nvSpPr>
          <p:spPr bwMode="auto">
            <a:xfrm>
              <a:off x="5410200" y="4419600"/>
              <a:ext cx="990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4" name="Line 40"/>
            <p:cNvSpPr>
              <a:spLocks noChangeShapeType="1"/>
            </p:cNvSpPr>
            <p:nvPr/>
          </p:nvSpPr>
          <p:spPr bwMode="auto">
            <a:xfrm>
              <a:off x="5486400" y="42672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5" name="Line 41"/>
            <p:cNvSpPr>
              <a:spLocks noChangeShapeType="1"/>
            </p:cNvSpPr>
            <p:nvPr/>
          </p:nvSpPr>
          <p:spPr bwMode="auto">
            <a:xfrm flipV="1">
              <a:off x="6553200" y="4495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6" name="Line 42"/>
            <p:cNvSpPr>
              <a:spLocks noChangeShapeType="1"/>
            </p:cNvSpPr>
            <p:nvPr/>
          </p:nvSpPr>
          <p:spPr bwMode="auto">
            <a:xfrm flipH="1" flipV="1">
              <a:off x="7543800" y="4495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7" name="Text Box 43"/>
            <p:cNvSpPr txBox="1">
              <a:spLocks noChangeArrowheads="1"/>
            </p:cNvSpPr>
            <p:nvPr/>
          </p:nvSpPr>
          <p:spPr bwMode="auto">
            <a:xfrm>
              <a:off x="5622925" y="3878263"/>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2</a:t>
              </a:r>
              <a:endParaRPr lang="en-US" sz="1800">
                <a:solidFill>
                  <a:schemeClr val="tx1"/>
                </a:solidFill>
                <a:latin typeface="Arial Black" pitchFamily="34" charset="0"/>
              </a:endParaRPr>
            </a:p>
          </p:txBody>
        </p:sp>
        <p:sp>
          <p:nvSpPr>
            <p:cNvPr id="11308" name="Text Box 44"/>
            <p:cNvSpPr txBox="1">
              <a:spLocks noChangeArrowheads="1"/>
            </p:cNvSpPr>
            <p:nvPr/>
          </p:nvSpPr>
          <p:spPr bwMode="auto">
            <a:xfrm>
              <a:off x="5562600" y="484505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1</a:t>
              </a:r>
              <a:endParaRPr lang="en-US" sz="1800">
                <a:solidFill>
                  <a:schemeClr val="tx1"/>
                </a:solidFill>
                <a:latin typeface="Arial Black" pitchFamily="34" charset="0"/>
              </a:endParaRPr>
            </a:p>
          </p:txBody>
        </p:sp>
        <p:sp>
          <p:nvSpPr>
            <p:cNvPr id="11309" name="Text Box 45"/>
            <p:cNvSpPr txBox="1">
              <a:spLocks noChangeArrowheads="1"/>
            </p:cNvSpPr>
            <p:nvPr/>
          </p:nvSpPr>
          <p:spPr bwMode="auto">
            <a:xfrm>
              <a:off x="7605713" y="469265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3</a:t>
              </a:r>
              <a:endParaRPr lang="en-US" sz="1800">
                <a:solidFill>
                  <a:schemeClr val="tx1"/>
                </a:solidFill>
                <a:latin typeface="Arial Black" pitchFamily="34" charset="0"/>
              </a:endParaRPr>
            </a:p>
          </p:txBody>
        </p:sp>
        <p:sp>
          <p:nvSpPr>
            <p:cNvPr id="11310" name="Text Box 46"/>
            <p:cNvSpPr txBox="1">
              <a:spLocks noChangeArrowheads="1"/>
            </p:cNvSpPr>
            <p:nvPr/>
          </p:nvSpPr>
          <p:spPr bwMode="auto">
            <a:xfrm>
              <a:off x="6615113" y="4648200"/>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latin typeface="Arial Black" pitchFamily="34" charset="0"/>
                </a:rPr>
                <a:t>5</a:t>
              </a:r>
              <a:endParaRPr lang="en-US" sz="1800">
                <a:solidFill>
                  <a:schemeClr val="tx1"/>
                </a:solidFill>
                <a:latin typeface="Arial Black" pitchFamily="34" charset="0"/>
              </a:endParaRPr>
            </a:p>
          </p:txBody>
        </p:sp>
        <p:sp>
          <p:nvSpPr>
            <p:cNvPr id="11311" name="Rectangle 47"/>
            <p:cNvSpPr>
              <a:spLocks noChangeArrowheads="1"/>
            </p:cNvSpPr>
            <p:nvPr/>
          </p:nvSpPr>
          <p:spPr bwMode="auto">
            <a:xfrm>
              <a:off x="4495800" y="3657600"/>
              <a:ext cx="41148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2" name="Rectangle 48"/>
            <p:cNvSpPr>
              <a:spLocks noChangeArrowheads="1"/>
            </p:cNvSpPr>
            <p:nvPr/>
          </p:nvSpPr>
          <p:spPr bwMode="auto">
            <a:xfrm>
              <a:off x="381000" y="3657600"/>
              <a:ext cx="38862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9" name="Rectangle 2"/>
          <p:cNvSpPr txBox="1">
            <a:spLocks noChangeArrowheads="1"/>
          </p:cNvSpPr>
          <p:nvPr/>
        </p:nvSpPr>
        <p:spPr>
          <a:xfrm>
            <a:off x="727075" y="304800"/>
            <a:ext cx="7772400" cy="914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sz="3600" b="1" kern="1200" dirty="0" smtClean="0">
                <a:solidFill>
                  <a:srgbClr val="0000CC"/>
                </a:solidFill>
              </a:rPr>
              <a:t>加权图</a:t>
            </a:r>
            <a:endParaRPr lang="en-US" sz="3600" b="1" kern="1200" dirty="0">
              <a:solidFill>
                <a:srgbClr val="0000CC"/>
              </a:solidFill>
            </a:endParaRPr>
          </a:p>
        </p:txBody>
      </p:sp>
    </p:spTree>
    <p:extLst>
      <p:ext uri="{BB962C8B-B14F-4D97-AF65-F5344CB8AC3E}">
        <p14:creationId xmlns:p14="http://schemas.microsoft.com/office/powerpoint/2010/main" val="122023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81000"/>
            <a:ext cx="7772400" cy="762000"/>
          </a:xfrm>
        </p:spPr>
        <p:txBody>
          <a:bodyPr/>
          <a:lstStyle/>
          <a:p>
            <a:r>
              <a:rPr lang="zh-CN" altLang="en-US" sz="3600" b="1" dirty="0" smtClean="0">
                <a:solidFill>
                  <a:srgbClr val="0000CC"/>
                </a:solidFill>
              </a:rPr>
              <a:t>路径</a:t>
            </a:r>
            <a:endParaRPr lang="en-US" sz="3600" b="1" dirty="0" smtClean="0">
              <a:solidFill>
                <a:srgbClr val="0000CC"/>
              </a:solidFill>
            </a:endParaRPr>
          </a:p>
        </p:txBody>
      </p:sp>
      <p:sp>
        <p:nvSpPr>
          <p:cNvPr id="12291" name="Rectangle 3"/>
          <p:cNvSpPr>
            <a:spLocks noGrp="1" noChangeArrowheads="1"/>
          </p:cNvSpPr>
          <p:nvPr>
            <p:ph type="body" idx="1"/>
          </p:nvPr>
        </p:nvSpPr>
        <p:spPr>
          <a:xfrm>
            <a:off x="457200" y="1524000"/>
            <a:ext cx="8153400" cy="4572000"/>
          </a:xfrm>
        </p:spPr>
        <p:txBody>
          <a:bodyPr/>
          <a:lstStyle/>
          <a:p>
            <a:r>
              <a:rPr lang="zh-CN" altLang="en-US" sz="2400" b="1" dirty="0" smtClean="0"/>
              <a:t>一条</a:t>
            </a:r>
            <a:r>
              <a:rPr lang="zh-CN" altLang="en-US" sz="2400" b="1" i="1" dirty="0" smtClean="0">
                <a:solidFill>
                  <a:srgbClr val="FF0000"/>
                </a:solidFill>
              </a:rPr>
              <a:t>路径</a:t>
            </a:r>
            <a:r>
              <a:rPr lang="zh-CN" altLang="en-US" sz="2400" b="1" dirty="0" smtClean="0"/>
              <a:t>由一系列的节点组成，并且相邻两个节点之间有一条边相连</a:t>
            </a:r>
            <a:r>
              <a:rPr lang="en-US" sz="2400" b="1" dirty="0" smtClean="0"/>
              <a:t>  </a:t>
            </a:r>
          </a:p>
          <a:p>
            <a:r>
              <a:rPr lang="zh-CN" altLang="en-US" sz="2400" b="1" dirty="0" smtClean="0"/>
              <a:t>对于一条路径，如果它所包含的节点没有重复，则称之为一条</a:t>
            </a:r>
            <a:r>
              <a:rPr lang="zh-CN" altLang="en-US" sz="2400" b="1" i="1" dirty="0" smtClean="0">
                <a:solidFill>
                  <a:srgbClr val="FF0000"/>
                </a:solidFill>
              </a:rPr>
              <a:t>简单路径</a:t>
            </a:r>
            <a:r>
              <a:rPr lang="zh-CN" altLang="en-US" sz="2400" b="1" dirty="0" smtClean="0"/>
              <a:t>（在简单路径中，任何一个节点都不会被访问</a:t>
            </a:r>
            <a:r>
              <a:rPr lang="en-US" altLang="zh-CN" sz="2400" b="1" dirty="0" smtClean="0"/>
              <a:t>2</a:t>
            </a:r>
            <a:r>
              <a:rPr lang="zh-CN" altLang="en-US" sz="2400" b="1" dirty="0" smtClean="0"/>
              <a:t>次以上）</a:t>
            </a:r>
            <a:endParaRPr lang="en-US" sz="2400" b="1" dirty="0" smtClean="0"/>
          </a:p>
          <a:p>
            <a:r>
              <a:rPr lang="zh-CN" altLang="en-US" sz="2400" b="1" dirty="0" smtClean="0"/>
              <a:t>如果一条路径的起点和终点一致，则称之为</a:t>
            </a:r>
            <a:r>
              <a:rPr lang="zh-CN" altLang="en-US" sz="2400" b="1" i="1" dirty="0" smtClean="0">
                <a:solidFill>
                  <a:srgbClr val="FF0000"/>
                </a:solidFill>
              </a:rPr>
              <a:t>环</a:t>
            </a:r>
            <a:r>
              <a:rPr lang="en-US" sz="2400" b="1" dirty="0" smtClean="0"/>
              <a:t>     </a:t>
            </a:r>
            <a:r>
              <a:rPr lang="en-US" sz="2400" b="1" i="1" dirty="0" smtClean="0">
                <a:solidFill>
                  <a:srgbClr val="C00000"/>
                </a:solidFill>
              </a:rPr>
              <a:t>Example</a:t>
            </a:r>
            <a:r>
              <a:rPr lang="en-US" sz="2400" b="1" dirty="0" smtClean="0"/>
              <a:t>: </a:t>
            </a:r>
            <a:r>
              <a:rPr lang="en-US" sz="2400" b="1" i="1" dirty="0" smtClean="0"/>
              <a:t>v</a:t>
            </a:r>
            <a:r>
              <a:rPr lang="en-US" sz="2400" b="1" baseline="-25000" dirty="0" smtClean="0"/>
              <a:t>1</a:t>
            </a:r>
            <a:r>
              <a:rPr lang="en-US" sz="2400" b="1" dirty="0" smtClean="0"/>
              <a:t> </a:t>
            </a:r>
            <a:r>
              <a:rPr lang="en-US" sz="2400" b="1" dirty="0">
                <a:sym typeface="Wingdings" charset="2"/>
              </a:rPr>
              <a:t> </a:t>
            </a:r>
            <a:r>
              <a:rPr lang="en-US" sz="2400" b="1" i="1" dirty="0"/>
              <a:t>v</a:t>
            </a:r>
            <a:r>
              <a:rPr lang="en-US" sz="2400" b="1" baseline="-25000" dirty="0"/>
              <a:t>2</a:t>
            </a:r>
            <a:r>
              <a:rPr lang="en-US" sz="2400" b="1" dirty="0"/>
              <a:t> </a:t>
            </a:r>
            <a:r>
              <a:rPr lang="en-US" sz="2400" b="1" dirty="0">
                <a:sym typeface="Wingdings" charset="2"/>
              </a:rPr>
              <a:t> </a:t>
            </a:r>
            <a:r>
              <a:rPr lang="en-US" sz="2400" b="1" i="1" dirty="0"/>
              <a:t>v</a:t>
            </a:r>
            <a:r>
              <a:rPr lang="en-US" sz="2400" b="1" baseline="-25000" dirty="0"/>
              <a:t>4</a:t>
            </a:r>
            <a:r>
              <a:rPr lang="en-US" sz="2400" b="1" dirty="0"/>
              <a:t> </a:t>
            </a:r>
            <a:r>
              <a:rPr lang="en-US" sz="2400" b="1" dirty="0">
                <a:sym typeface="Wingdings" charset="2"/>
              </a:rPr>
              <a:t></a:t>
            </a:r>
            <a:r>
              <a:rPr lang="en-US" sz="2400" b="1" dirty="0"/>
              <a:t> </a:t>
            </a:r>
            <a:r>
              <a:rPr lang="en-US" sz="2400" b="1" i="1" dirty="0" smtClean="0"/>
              <a:t>v</a:t>
            </a:r>
            <a:r>
              <a:rPr lang="en-US" sz="2400" b="1" baseline="-25000" dirty="0" smtClean="0"/>
              <a:t>1</a:t>
            </a:r>
            <a:endParaRPr lang="en-US" sz="2400" b="1" baseline="-25000" dirty="0"/>
          </a:p>
          <a:p>
            <a:pPr marL="0" indent="0">
              <a:buNone/>
            </a:pPr>
            <a:endParaRPr lang="en-US" sz="2400" b="1" dirty="0" smtClean="0"/>
          </a:p>
          <a:p>
            <a:pPr marL="0" indent="0">
              <a:buNone/>
            </a:pPr>
            <a:endParaRPr lang="en-US" sz="2400" b="1" dirty="0" smtClean="0"/>
          </a:p>
          <a:p>
            <a:r>
              <a:rPr lang="zh-CN" altLang="en-US" sz="2400" b="1" dirty="0" smtClean="0"/>
              <a:t>如果一个图包含了一个环，则称之为</a:t>
            </a:r>
            <a:r>
              <a:rPr lang="zh-CN" altLang="en-US" sz="2400" b="1" i="1" dirty="0" smtClean="0">
                <a:solidFill>
                  <a:srgbClr val="FF0000"/>
                </a:solidFill>
              </a:rPr>
              <a:t>有环图</a:t>
            </a:r>
            <a:r>
              <a:rPr lang="zh-CN" altLang="en-US" sz="2400" b="1" dirty="0" smtClean="0"/>
              <a:t>，</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否则称之为</a:t>
            </a:r>
            <a:r>
              <a:rPr lang="zh-CN" altLang="en-US" sz="2400" b="1" i="1" dirty="0" smtClean="0">
                <a:solidFill>
                  <a:srgbClr val="FF0000"/>
                </a:solidFill>
              </a:rPr>
              <a:t>无环图</a:t>
            </a:r>
            <a:endParaRPr lang="en-US" sz="2400" b="1" i="1" dirty="0">
              <a:solidFill>
                <a:srgbClr val="FF0000"/>
              </a:solidFill>
            </a:endParaRPr>
          </a:p>
        </p:txBody>
      </p:sp>
      <p:grpSp>
        <p:nvGrpSpPr>
          <p:cNvPr id="4" name="Group 3"/>
          <p:cNvGrpSpPr/>
          <p:nvPr/>
        </p:nvGrpSpPr>
        <p:grpSpPr>
          <a:xfrm>
            <a:off x="7086600" y="4038600"/>
            <a:ext cx="1752600" cy="1714500"/>
            <a:chOff x="7010400" y="2362200"/>
            <a:chExt cx="1752600" cy="1714500"/>
          </a:xfrm>
        </p:grpSpPr>
        <p:sp>
          <p:nvSpPr>
            <p:cNvPr id="5" name="Oval 7"/>
            <p:cNvSpPr>
              <a:spLocks noChangeArrowheads="1"/>
            </p:cNvSpPr>
            <p:nvPr/>
          </p:nvSpPr>
          <p:spPr bwMode="auto">
            <a:xfrm>
              <a:off x="7010400" y="2362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8"/>
            <p:cNvSpPr>
              <a:spLocks noChangeArrowheads="1"/>
            </p:cNvSpPr>
            <p:nvPr/>
          </p:nvSpPr>
          <p:spPr bwMode="auto">
            <a:xfrm>
              <a:off x="7010400" y="3429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9"/>
            <p:cNvSpPr>
              <a:spLocks noChangeArrowheads="1"/>
            </p:cNvSpPr>
            <p:nvPr/>
          </p:nvSpPr>
          <p:spPr bwMode="auto">
            <a:xfrm>
              <a:off x="8305800" y="23622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10"/>
            <p:cNvSpPr>
              <a:spLocks noChangeArrowheads="1"/>
            </p:cNvSpPr>
            <p:nvPr/>
          </p:nvSpPr>
          <p:spPr bwMode="auto">
            <a:xfrm>
              <a:off x="8305800" y="34290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Line 11"/>
            <p:cNvSpPr>
              <a:spLocks noChangeShapeType="1"/>
            </p:cNvSpPr>
            <p:nvPr/>
          </p:nvSpPr>
          <p:spPr bwMode="auto">
            <a:xfrm flipV="1">
              <a:off x="7239000" y="2819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2"/>
            <p:cNvSpPr>
              <a:spLocks noChangeShapeType="1"/>
            </p:cNvSpPr>
            <p:nvPr/>
          </p:nvSpPr>
          <p:spPr bwMode="auto">
            <a:xfrm>
              <a:off x="7467600" y="2590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3"/>
            <p:cNvSpPr>
              <a:spLocks noChangeShapeType="1"/>
            </p:cNvSpPr>
            <p:nvPr/>
          </p:nvSpPr>
          <p:spPr bwMode="auto">
            <a:xfrm flipH="1">
              <a:off x="7467600" y="2743200"/>
              <a:ext cx="838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Freeform 15"/>
            <p:cNvSpPr>
              <a:spLocks/>
            </p:cNvSpPr>
            <p:nvPr/>
          </p:nvSpPr>
          <p:spPr bwMode="auto">
            <a:xfrm>
              <a:off x="7467600" y="3416300"/>
              <a:ext cx="838200" cy="241300"/>
            </a:xfrm>
            <a:custGeom>
              <a:avLst/>
              <a:gdLst>
                <a:gd name="T0" fmla="*/ 0 w 528"/>
                <a:gd name="T1" fmla="*/ 2147483647 h 152"/>
                <a:gd name="T2" fmla="*/ 2147483647 w 528"/>
                <a:gd name="T3" fmla="*/ 2147483647 h 152"/>
                <a:gd name="T4" fmla="*/ 2147483647 w 528"/>
                <a:gd name="T5" fmla="*/ 2147483647 h 152"/>
                <a:gd name="T6" fmla="*/ 0 60000 65536"/>
                <a:gd name="T7" fmla="*/ 0 60000 65536"/>
                <a:gd name="T8" fmla="*/ 0 60000 65536"/>
                <a:gd name="T9" fmla="*/ 0 w 528"/>
                <a:gd name="T10" fmla="*/ 0 h 152"/>
                <a:gd name="T11" fmla="*/ 528 w 528"/>
                <a:gd name="T12" fmla="*/ 152 h 152"/>
              </a:gdLst>
              <a:ahLst/>
              <a:cxnLst>
                <a:cxn ang="T6">
                  <a:pos x="T0" y="T1"/>
                </a:cxn>
                <a:cxn ang="T7">
                  <a:pos x="T2" y="T3"/>
                </a:cxn>
                <a:cxn ang="T8">
                  <a:pos x="T4" y="T5"/>
                </a:cxn>
              </a:cxnLst>
              <a:rect l="T9" t="T10" r="T11" b="T12"/>
              <a:pathLst>
                <a:path w="528" h="152">
                  <a:moveTo>
                    <a:pt x="0" y="152"/>
                  </a:moveTo>
                  <a:cubicBezTo>
                    <a:pt x="124" y="84"/>
                    <a:pt x="248" y="16"/>
                    <a:pt x="336" y="8"/>
                  </a:cubicBezTo>
                  <a:cubicBezTo>
                    <a:pt x="424" y="0"/>
                    <a:pt x="496" y="80"/>
                    <a:pt x="528" y="10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Freeform 16"/>
            <p:cNvSpPr>
              <a:spLocks/>
            </p:cNvSpPr>
            <p:nvPr/>
          </p:nvSpPr>
          <p:spPr bwMode="auto">
            <a:xfrm>
              <a:off x="7467600" y="3810000"/>
              <a:ext cx="914400" cy="266700"/>
            </a:xfrm>
            <a:custGeom>
              <a:avLst/>
              <a:gdLst>
                <a:gd name="T0" fmla="*/ 2147483647 w 576"/>
                <a:gd name="T1" fmla="*/ 0 h 168"/>
                <a:gd name="T2" fmla="*/ 2147483647 w 576"/>
                <a:gd name="T3" fmla="*/ 2147483647 h 168"/>
                <a:gd name="T4" fmla="*/ 2147483647 w 576"/>
                <a:gd name="T5" fmla="*/ 2147483647 h 168"/>
                <a:gd name="T6" fmla="*/ 2147483647 w 576"/>
                <a:gd name="T7" fmla="*/ 2147483647 h 168"/>
                <a:gd name="T8" fmla="*/ 0 w 576"/>
                <a:gd name="T9" fmla="*/ 0 h 168"/>
                <a:gd name="T10" fmla="*/ 0 60000 65536"/>
                <a:gd name="T11" fmla="*/ 0 60000 65536"/>
                <a:gd name="T12" fmla="*/ 0 60000 65536"/>
                <a:gd name="T13" fmla="*/ 0 60000 65536"/>
                <a:gd name="T14" fmla="*/ 0 60000 65536"/>
                <a:gd name="T15" fmla="*/ 0 w 576"/>
                <a:gd name="T16" fmla="*/ 0 h 168"/>
                <a:gd name="T17" fmla="*/ 576 w 576"/>
                <a:gd name="T18" fmla="*/ 168 h 168"/>
              </a:gdLst>
              <a:ahLst/>
              <a:cxnLst>
                <a:cxn ang="T10">
                  <a:pos x="T0" y="T1"/>
                </a:cxn>
                <a:cxn ang="T11">
                  <a:pos x="T2" y="T3"/>
                </a:cxn>
                <a:cxn ang="T12">
                  <a:pos x="T4" y="T5"/>
                </a:cxn>
                <a:cxn ang="T13">
                  <a:pos x="T6" y="T7"/>
                </a:cxn>
                <a:cxn ang="T14">
                  <a:pos x="T8" y="T9"/>
                </a:cxn>
              </a:cxnLst>
              <a:rect l="T15" t="T16" r="T17" b="T18"/>
              <a:pathLst>
                <a:path w="576" h="168">
                  <a:moveTo>
                    <a:pt x="576" y="0"/>
                  </a:moveTo>
                  <a:cubicBezTo>
                    <a:pt x="516" y="60"/>
                    <a:pt x="456" y="120"/>
                    <a:pt x="384" y="144"/>
                  </a:cubicBezTo>
                  <a:cubicBezTo>
                    <a:pt x="312" y="168"/>
                    <a:pt x="200" y="152"/>
                    <a:pt x="144" y="144"/>
                  </a:cubicBezTo>
                  <a:cubicBezTo>
                    <a:pt x="88" y="136"/>
                    <a:pt x="72" y="120"/>
                    <a:pt x="48" y="96"/>
                  </a:cubicBezTo>
                  <a:cubicBezTo>
                    <a:pt x="24" y="72"/>
                    <a:pt x="8" y="16"/>
                    <a:pt x="0"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17"/>
            <p:cNvSpPr txBox="1">
              <a:spLocks noChangeArrowheads="1"/>
            </p:cNvSpPr>
            <p:nvPr/>
          </p:nvSpPr>
          <p:spPr bwMode="auto">
            <a:xfrm>
              <a:off x="7094538" y="23622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1</a:t>
              </a:r>
            </a:p>
          </p:txBody>
        </p:sp>
        <p:sp>
          <p:nvSpPr>
            <p:cNvPr id="15" name="Text Box 18"/>
            <p:cNvSpPr txBox="1">
              <a:spLocks noChangeArrowheads="1"/>
            </p:cNvSpPr>
            <p:nvPr/>
          </p:nvSpPr>
          <p:spPr bwMode="auto">
            <a:xfrm>
              <a:off x="8401050" y="243840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dirty="0">
                  <a:solidFill>
                    <a:schemeClr val="tx1"/>
                  </a:solidFill>
                </a:rPr>
                <a:t>2</a:t>
              </a:r>
            </a:p>
          </p:txBody>
        </p:sp>
        <p:sp>
          <p:nvSpPr>
            <p:cNvPr id="16" name="Text Box 19"/>
            <p:cNvSpPr txBox="1">
              <a:spLocks noChangeArrowheads="1"/>
            </p:cNvSpPr>
            <p:nvPr/>
          </p:nvSpPr>
          <p:spPr bwMode="auto">
            <a:xfrm>
              <a:off x="7094538" y="34290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4</a:t>
              </a:r>
            </a:p>
          </p:txBody>
        </p:sp>
        <p:sp>
          <p:nvSpPr>
            <p:cNvPr id="17" name="Text Box 20"/>
            <p:cNvSpPr txBox="1">
              <a:spLocks noChangeArrowheads="1"/>
            </p:cNvSpPr>
            <p:nvPr/>
          </p:nvSpPr>
          <p:spPr bwMode="auto">
            <a:xfrm>
              <a:off x="8382000" y="35052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600">
                  <a:solidFill>
                    <a:schemeClr val="tx1"/>
                  </a:solidFill>
                </a:rPr>
                <a:t>3</a:t>
              </a:r>
            </a:p>
          </p:txBody>
        </p:sp>
        <p:sp>
          <p:nvSpPr>
            <p:cNvPr id="18" name="Line 21"/>
            <p:cNvSpPr>
              <a:spLocks noChangeShapeType="1"/>
            </p:cNvSpPr>
            <p:nvPr/>
          </p:nvSpPr>
          <p:spPr bwMode="auto">
            <a:xfrm>
              <a:off x="8534400" y="2794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2393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15339</TotalTime>
  <Words>3282</Words>
  <Application>Microsoft Office PowerPoint</Application>
  <PresentationFormat>全屏显示(4:3)</PresentationFormat>
  <Paragraphs>495</Paragraphs>
  <Slides>57</Slides>
  <Notes>57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59" baseType="lpstr">
      <vt:lpstr>Default Design</vt:lpstr>
      <vt:lpstr>Equation</vt:lpstr>
      <vt:lpstr> 算法设计与分析  第22章: 基本图算法</vt:lpstr>
      <vt:lpstr>大纲</vt:lpstr>
      <vt:lpstr>什么是图?</vt:lpstr>
      <vt:lpstr>一个有向图G= (V, E),  其中V 为节点的集合，E为V中节点之间的边的集合。E中每条 边为V上一个二值关系: 一条从a出发连向b边e可以表示为一个有序的节点对 e = (a, b)。</vt:lpstr>
      <vt:lpstr>一个无向图 G = (V, E) , 其中V 为节点的集合，E为V中节点之间的边的集合。 E 中每条边e都可以无序的节点对。</vt:lpstr>
      <vt:lpstr>在一个无向图中, 节点的度指的是该节点连出去的边的条数.</vt:lpstr>
      <vt:lpstr>简单图</vt:lpstr>
      <vt:lpstr>加权图指的是每天边都有一个权值的图，通常有一个边加权函数 w: E  R</vt:lpstr>
      <vt:lpstr>路径</vt:lpstr>
      <vt:lpstr>s-t 连通性</vt:lpstr>
      <vt:lpstr>连通性</vt:lpstr>
      <vt:lpstr>连通分支</vt:lpstr>
      <vt:lpstr>对于一个有向或者无向图，如果任意两个节点之间都有边邻接（对于有向图需要两个方向的边），则称之为完全图</vt:lpstr>
      <vt:lpstr>一个二分图是一个无向图 G = (V,E) ，其中 V 可以划分为2 个集合 V1 和V2 ，且对于任意条边 (u, v) E，都有 u V1且v V2 ，或者v V1  且uV2.</vt:lpstr>
      <vt:lpstr>树</vt:lpstr>
      <vt:lpstr>树的性质</vt:lpstr>
      <vt:lpstr>图的实现: 邻接表</vt:lpstr>
      <vt:lpstr>图的实现: 邻接表</vt:lpstr>
      <vt:lpstr>邻接表的优缺点</vt:lpstr>
      <vt:lpstr>无向图</vt:lpstr>
      <vt:lpstr>有向图</vt:lpstr>
      <vt:lpstr>邻接矩阵的优缺点</vt:lpstr>
      <vt:lpstr>图的遍历</vt:lpstr>
      <vt:lpstr>广度优先搜索（BFS）</vt:lpstr>
      <vt:lpstr>BFS:算法描述</vt:lpstr>
      <vt:lpstr>BFS: 算法描述</vt:lpstr>
      <vt:lpstr>BFS算法解析</vt:lpstr>
      <vt:lpstr>BFS的输出</vt:lpstr>
      <vt:lpstr>BFS举例</vt:lpstr>
      <vt:lpstr>BFS举例</vt:lpstr>
      <vt:lpstr> 深度优先搜索</vt:lpstr>
      <vt:lpstr>DFS算法</vt:lpstr>
      <vt:lpstr>DFS-Visit(u)过程</vt:lpstr>
      <vt:lpstr>DFS算法分析</vt:lpstr>
      <vt:lpstr>DFS算法分析</vt:lpstr>
      <vt:lpstr>DFS算法举例(1)</vt:lpstr>
      <vt:lpstr>DFS算法举例(2)</vt:lpstr>
      <vt:lpstr>DFS算法举例(3)</vt:lpstr>
      <vt:lpstr>DFS算法举例(4)</vt:lpstr>
      <vt:lpstr>DFS森林 </vt:lpstr>
      <vt:lpstr>DFS: 边的分类(1)</vt:lpstr>
      <vt:lpstr>DFS: 边的分类(2)</vt:lpstr>
      <vt:lpstr>DFS: 边的分类(3)</vt:lpstr>
      <vt:lpstr>DFS: 应用(1)</vt:lpstr>
      <vt:lpstr>DFS: 应用(2)</vt:lpstr>
      <vt:lpstr>拓扑排序</vt:lpstr>
      <vt:lpstr>拓扑排序</vt:lpstr>
      <vt:lpstr>拓扑排序：算法二</vt:lpstr>
      <vt:lpstr>举例</vt:lpstr>
      <vt:lpstr>举例: 另外一种拓扑排序</vt:lpstr>
      <vt:lpstr>强连通分支</vt:lpstr>
      <vt:lpstr>有向图的转置</vt:lpstr>
      <vt:lpstr>有向图转置举例</vt:lpstr>
      <vt:lpstr>强连通分支算法</vt:lpstr>
      <vt:lpstr>强连通分支算法: 举例(1)</vt:lpstr>
      <vt:lpstr>强连通分支算法: 举例(2)</vt:lpstr>
      <vt:lpstr>强连通分支算法: 举例(3)</vt:lpstr>
    </vt:vector>
  </TitlesOfParts>
  <Company>SUNY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dell</cp:lastModifiedBy>
  <cp:revision>795</cp:revision>
  <dcterms:created xsi:type="dcterms:W3CDTF">1998-05-26T01:10:06Z</dcterms:created>
  <dcterms:modified xsi:type="dcterms:W3CDTF">2016-08-16T13:52:59Z</dcterms:modified>
</cp:coreProperties>
</file>