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sldIdLst>
    <p:sldId id="1150" r:id="rId2"/>
    <p:sldId id="958" r:id="rId3"/>
    <p:sldId id="1069" r:id="rId4"/>
    <p:sldId id="1070" r:id="rId5"/>
    <p:sldId id="1078" r:id="rId6"/>
    <p:sldId id="1080" r:id="rId7"/>
    <p:sldId id="1081" r:id="rId8"/>
    <p:sldId id="1099" r:id="rId9"/>
    <p:sldId id="1100" r:id="rId10"/>
    <p:sldId id="1102" r:id="rId11"/>
    <p:sldId id="1103" r:id="rId12"/>
    <p:sldId id="1079" r:id="rId13"/>
    <p:sldId id="1082" r:id="rId14"/>
    <p:sldId id="1083" r:id="rId15"/>
    <p:sldId id="1084" r:id="rId16"/>
    <p:sldId id="1085" r:id="rId17"/>
    <p:sldId id="1086" r:id="rId18"/>
    <p:sldId id="1087" r:id="rId19"/>
    <p:sldId id="1094" r:id="rId20"/>
    <p:sldId id="1089" r:id="rId21"/>
    <p:sldId id="1095" r:id="rId22"/>
    <p:sldId id="1109" r:id="rId23"/>
    <p:sldId id="1106" r:id="rId24"/>
    <p:sldId id="1107" r:id="rId25"/>
    <p:sldId id="1111" r:id="rId26"/>
    <p:sldId id="1131" r:id="rId27"/>
    <p:sldId id="1133" r:id="rId28"/>
    <p:sldId id="1134" r:id="rId29"/>
    <p:sldId id="1135" r:id="rId30"/>
    <p:sldId id="1136" r:id="rId31"/>
    <p:sldId id="1137" r:id="rId32"/>
    <p:sldId id="1138" r:id="rId33"/>
    <p:sldId id="1139" r:id="rId34"/>
    <p:sldId id="1140" r:id="rId35"/>
    <p:sldId id="1141" r:id="rId36"/>
    <p:sldId id="1142" r:id="rId37"/>
    <p:sldId id="1143" r:id="rId38"/>
    <p:sldId id="1144" r:id="rId39"/>
    <p:sldId id="1145" r:id="rId40"/>
    <p:sldId id="1146" r:id="rId41"/>
    <p:sldId id="1147" r:id="rId42"/>
    <p:sldId id="1148" r:id="rId43"/>
    <p:sldId id="1149" r:id="rId44"/>
    <p:sldId id="1108" r:id="rId45"/>
    <p:sldId id="111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66"/>
    <a:srgbClr val="00FF00"/>
    <a:srgbClr val="000099"/>
    <a:srgbClr val="CC3300"/>
    <a:srgbClr val="FFFFFF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87726" autoAdjust="0"/>
  </p:normalViewPr>
  <p:slideViewPr>
    <p:cSldViewPr>
      <p:cViewPr varScale="1">
        <p:scale>
          <a:sx n="89" d="100"/>
          <a:sy n="89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837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|V|) average (amortized) time Union operation is achieved based on a rooted tree implementation in combination with “union by rank” and “path compression” methods over m disjoint-set operations on n elements (see Chapter 21, sections 3 and 4).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0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1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57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86CA5-7A23-4F4D-B2EF-E49364EDE93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8A71E-CBAF-44AA-91FB-474555FD0A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05200"/>
            <a:ext cx="8686800" cy="3048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b="1" dirty="0" smtClean="0"/>
              <a:t>李荣华</a:t>
            </a:r>
            <a:endParaRPr lang="en-US" b="1" dirty="0" smtClean="0"/>
          </a:p>
          <a:p>
            <a:pPr algn="ctr">
              <a:buFont typeface="Wingdings" pitchFamily="2" charset="2"/>
              <a:buNone/>
            </a:pPr>
            <a:r>
              <a:rPr lang="zh-CN" altLang="en-US" sz="2400" b="1" dirty="0" smtClean="0"/>
              <a:t>深圳大学计算机与软件学院</a:t>
            </a:r>
            <a:endParaRPr lang="en-US" altLang="zh-CN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rhli@szu.edu.cn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www1.se.cuhk.edu.hk/~rhli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2016</a:t>
            </a:r>
            <a:r>
              <a:rPr lang="zh-CN" altLang="en-US" sz="2400" b="1" dirty="0" smtClean="0"/>
              <a:t>秋</a:t>
            </a:r>
            <a:endParaRPr lang="en-US" sz="2400" b="1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8956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3200" b="1" dirty="0" smtClean="0">
                <a:solidFill>
                  <a:srgbClr val="0000CC"/>
                </a:solidFill>
              </a:rPr>
              <a:t>算法设计与分析</a:t>
            </a: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>
                <a:solidFill>
                  <a:srgbClr val="0000CC"/>
                </a:solidFill>
              </a:rPr>
              <a:t>第</a:t>
            </a:r>
            <a:r>
              <a:rPr lang="en-US" sz="4000" b="1" dirty="0" smtClean="0">
                <a:solidFill>
                  <a:srgbClr val="0000CC"/>
                </a:solidFill>
              </a:rPr>
              <a:t>23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章</a:t>
            </a:r>
            <a:r>
              <a:rPr lang="en-US" sz="4000" b="1" dirty="0">
                <a:solidFill>
                  <a:srgbClr val="0000CC"/>
                </a:solidFill>
              </a:rPr>
              <a:t>: 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最小生成树</a:t>
            </a:r>
            <a:endParaRPr lang="en-US" sz="4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(5)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914400"/>
          </a:xfrm>
        </p:spPr>
        <p:txBody>
          <a:bodyPr/>
          <a:lstStyle/>
          <a:p>
            <a:r>
              <a:rPr lang="zh-CN" altLang="en-US" sz="2400" b="1" dirty="0" smtClean="0"/>
              <a:t>可以使用一个类似于链表的结构来实现并查集</a:t>
            </a:r>
            <a:endParaRPr lang="en-US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r="55426" b="55189"/>
          <a:stretch/>
        </p:blipFill>
        <p:spPr bwMode="auto">
          <a:xfrm>
            <a:off x="609600" y="2438400"/>
            <a:ext cx="543672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45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i="1" kern="0" dirty="0" smtClean="0"/>
              <a:t>Make-Set</a:t>
            </a:r>
            <a:r>
              <a:rPr lang="en-US" sz="2400" b="1" kern="0" dirty="0" smtClean="0"/>
              <a:t>(</a:t>
            </a:r>
            <a:r>
              <a:rPr lang="en-US" sz="2400" b="1" i="1" kern="0" dirty="0" smtClean="0"/>
              <a:t>x</a:t>
            </a:r>
            <a:r>
              <a:rPr lang="en-US" sz="2400" b="1" kern="0" dirty="0" smtClean="0"/>
              <a:t>): </a:t>
            </a:r>
            <a:r>
              <a:rPr lang="en-US" sz="2400" b="1" i="1" kern="0" dirty="0" smtClean="0"/>
              <a:t>O</a:t>
            </a:r>
            <a:r>
              <a:rPr lang="en-US" sz="2400" b="1" kern="0" dirty="0" smtClean="0"/>
              <a:t>(1)</a:t>
            </a:r>
          </a:p>
          <a:p>
            <a:r>
              <a:rPr lang="en-US" sz="2400" i="1" kern="0" dirty="0" smtClean="0"/>
              <a:t>Find-Set</a:t>
            </a:r>
            <a:r>
              <a:rPr lang="en-US" sz="2400" kern="0" dirty="0" smtClean="0"/>
              <a:t>(</a:t>
            </a:r>
            <a:r>
              <a:rPr lang="en-US" sz="2400" i="1" kern="0" dirty="0" smtClean="0"/>
              <a:t>x</a:t>
            </a:r>
            <a:r>
              <a:rPr lang="en-US" sz="2400" kern="0" dirty="0"/>
              <a:t>) </a:t>
            </a:r>
            <a:r>
              <a:rPr lang="en-US" sz="2400" kern="0" dirty="0" smtClean="0"/>
              <a:t>: </a:t>
            </a:r>
            <a:r>
              <a:rPr lang="en-US" sz="2400" i="1" kern="0" dirty="0"/>
              <a:t>O</a:t>
            </a:r>
            <a:r>
              <a:rPr lang="en-US" sz="2400" kern="0" dirty="0"/>
              <a:t>(1</a:t>
            </a:r>
            <a:r>
              <a:rPr lang="en-US" sz="2400" kern="0" dirty="0" smtClean="0"/>
              <a:t>)</a:t>
            </a:r>
            <a:r>
              <a:rPr lang="zh-CN" altLang="en-US" sz="2400" kern="0" dirty="0" smtClean="0"/>
              <a:t>，因为每个元素都指向了</a:t>
            </a:r>
            <a:r>
              <a:rPr lang="en-US" altLang="zh-CN" sz="2400" kern="0" dirty="0" smtClean="0"/>
              <a:t>head</a:t>
            </a:r>
            <a:r>
              <a:rPr lang="zh-CN" altLang="en-US" sz="2400" kern="0" dirty="0" smtClean="0"/>
              <a:t>，通过</a:t>
            </a:r>
            <a:r>
              <a:rPr lang="en-US" altLang="zh-CN" sz="2400" kern="0" dirty="0" smtClean="0"/>
              <a:t>head</a:t>
            </a:r>
            <a:r>
              <a:rPr lang="zh-CN" altLang="en-US" sz="2400" kern="0" dirty="0" smtClean="0"/>
              <a:t>只要</a:t>
            </a:r>
            <a:r>
              <a:rPr lang="en-US" altLang="zh-CN" sz="2400" i="1" kern="0" dirty="0" smtClean="0"/>
              <a:t>O(1)</a:t>
            </a:r>
            <a:r>
              <a:rPr lang="zh-CN" altLang="en-US" sz="2400" kern="0" dirty="0" smtClean="0"/>
              <a:t>就可以找到</a:t>
            </a:r>
            <a:r>
              <a:rPr lang="zh-CN" altLang="en-US" sz="2400" i="1" kern="0" dirty="0" smtClean="0">
                <a:solidFill>
                  <a:srgbClr val="FF0000"/>
                </a:solidFill>
              </a:rPr>
              <a:t>代表性元素</a:t>
            </a:r>
            <a:endParaRPr lang="en-US" sz="2400" i="1" kern="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4821" y="2870537"/>
            <a:ext cx="2007179" cy="1785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i="1" dirty="0" smtClean="0"/>
              <a:t>链表中的第一个元素</a:t>
            </a:r>
            <a:r>
              <a:rPr lang="en-US" altLang="zh-CN" sz="2200" i="1" dirty="0" smtClean="0"/>
              <a:t>(head</a:t>
            </a:r>
            <a:r>
              <a:rPr lang="zh-CN" altLang="en-US" sz="2200" i="1" dirty="0" smtClean="0"/>
              <a:t>指向的元素</a:t>
            </a:r>
            <a:r>
              <a:rPr lang="en-US" altLang="zh-CN" sz="2200" i="1" dirty="0" smtClean="0"/>
              <a:t>)</a:t>
            </a:r>
            <a:r>
              <a:rPr lang="zh-CN" altLang="en-US" sz="2200" i="1" dirty="0" smtClean="0"/>
              <a:t>为集合的</a:t>
            </a:r>
            <a:r>
              <a:rPr lang="zh-CN" altLang="en-US" sz="2200" i="1" dirty="0" smtClean="0">
                <a:solidFill>
                  <a:srgbClr val="FF0000"/>
                </a:solidFill>
              </a:rPr>
              <a:t>代表性元素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/>
      <p:bldP spid="7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(6)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1295400"/>
          </a:xfrm>
        </p:spPr>
        <p:txBody>
          <a:bodyPr/>
          <a:lstStyle/>
          <a:p>
            <a:r>
              <a:rPr lang="en-US" sz="2400" b="1" i="1" dirty="0" smtClean="0"/>
              <a:t>Union</a:t>
            </a:r>
            <a:r>
              <a:rPr lang="en-US" sz="2400" b="1" dirty="0" smtClean="0"/>
              <a:t>(x, y):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71636" cy="354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68857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1905000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存储</a:t>
            </a:r>
            <a:r>
              <a:rPr lang="en-US" dirty="0" smtClean="0"/>
              <a:t>MST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90800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每个节点生成一个</a:t>
            </a:r>
            <a:r>
              <a:rPr lang="zh-CN" altLang="en-US" dirty="0"/>
              <a:t>集合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638490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zh-CN" altLang="en-US" dirty="0" smtClean="0"/>
              <a:t>如果两个集合不相交</a:t>
            </a:r>
            <a:r>
              <a:rPr lang="en-US" dirty="0" smtClean="0"/>
              <a:t>,</a:t>
            </a:r>
          </a:p>
          <a:p>
            <a:r>
              <a:rPr lang="en-US" dirty="0" smtClean="0"/>
              <a:t>// </a:t>
            </a:r>
            <a:r>
              <a:rPr lang="zh-CN" altLang="en-US" dirty="0" smtClean="0"/>
              <a:t>则添加边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zh-CN" altLang="en-US" dirty="0"/>
              <a:t>至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zh-CN" altLang="en-US" dirty="0" smtClean="0"/>
              <a:t>中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737" y="5200471"/>
            <a:ext cx="8015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Wingdings" pitchFamily="2" charset="2"/>
              <a:buChar char="§"/>
            </a:pPr>
            <a:r>
              <a:rPr lang="zh-CN" altLang="en-US" sz="2400" i="1" dirty="0" smtClean="0">
                <a:solidFill>
                  <a:srgbClr val="FF0000"/>
                </a:solidFill>
              </a:rPr>
              <a:t>贪心选择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选择下一条边可用边时，</a:t>
            </a:r>
            <a:r>
              <a:rPr lang="zh-CN" altLang="en-US" sz="2400" dirty="0" smtClean="0"/>
              <a:t>我们总是</a:t>
            </a:r>
            <a:r>
              <a:rPr lang="zh-CN" altLang="en-US" sz="2400" dirty="0" smtClean="0"/>
              <a:t>选择权值最小且连接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个连通分支的</a:t>
            </a:r>
            <a:r>
              <a:rPr lang="zh-CN" altLang="en-US" sz="2400" dirty="0" smtClean="0"/>
              <a:t>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考虑以下图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9722" y="4660616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Wingdings" pitchFamily="2" charset="2"/>
              <a:buChar char="§"/>
            </a:pPr>
            <a:r>
              <a:rPr lang="zh-CN" altLang="en-US" sz="2400" dirty="0" smtClean="0"/>
              <a:t>求一个</a:t>
            </a:r>
            <a:r>
              <a:rPr lang="en-US" sz="2400" dirty="0" smtClean="0"/>
              <a:t>MST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4778" y="5122281"/>
            <a:ext cx="751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Wingdings" pitchFamily="2" charset="2"/>
              <a:buChar char="§"/>
            </a:pPr>
            <a:r>
              <a:rPr lang="zh-CN" altLang="en-US" sz="2400" dirty="0" smtClean="0"/>
              <a:t>将边按照权值非降的方式排序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i="1" dirty="0" smtClean="0"/>
              <a:t>h</a:t>
            </a:r>
            <a:r>
              <a:rPr lang="en-US" sz="2400" dirty="0" smtClean="0"/>
              <a:t>, </a:t>
            </a:r>
            <a:r>
              <a:rPr lang="en-US" sz="2400" i="1" dirty="0" smtClean="0"/>
              <a:t>g</a:t>
            </a:r>
            <a:r>
              <a:rPr lang="en-US" sz="2400" dirty="0" smtClean="0"/>
              <a:t>), 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), (</a:t>
            </a:r>
            <a:r>
              <a:rPr lang="en-US" sz="2400" i="1" dirty="0" smtClean="0"/>
              <a:t>g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),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), (</a:t>
            </a:r>
            <a:r>
              <a:rPr lang="en-US" sz="2400" i="1" dirty="0" smtClean="0"/>
              <a:t>c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), 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</a:t>
            </a:r>
            <a:r>
              <a:rPr lang="en-US" sz="2400" i="1" dirty="0" smtClean="0"/>
              <a:t>g</a:t>
            </a:r>
            <a:r>
              <a:rPr lang="en-US" sz="2400" dirty="0" smtClean="0"/>
              <a:t>), 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), (</a:t>
            </a:r>
            <a:r>
              <a:rPr lang="en-US" sz="2400" i="1" dirty="0" smtClean="0"/>
              <a:t>h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),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h</a:t>
            </a:r>
            <a:r>
              <a:rPr lang="en-US" sz="2400" dirty="0" smtClean="0"/>
              <a:t>), </a:t>
            </a:r>
          </a:p>
          <a:p>
            <a:r>
              <a:rPr lang="en-US" sz="2400" dirty="0" smtClean="0"/>
              <a:t>   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  <a:r>
              <a:rPr lang="en-US" sz="2400" dirty="0" smtClean="0"/>
              <a:t>), (</a:t>
            </a:r>
            <a:r>
              <a:rPr lang="en-US" sz="2400" i="1" dirty="0" smtClean="0"/>
              <a:t>d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), (</a:t>
            </a:r>
            <a:r>
              <a:rPr lang="en-US" sz="2400" i="1" dirty="0" smtClean="0"/>
              <a:t>f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),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h</a:t>
            </a:r>
            <a:r>
              <a:rPr lang="en-US" sz="2400" dirty="0" smtClean="0"/>
              <a:t>), (</a:t>
            </a:r>
            <a:r>
              <a:rPr lang="en-US" sz="2400" i="1" dirty="0" smtClean="0"/>
              <a:t>d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76400" y="2362200"/>
            <a:ext cx="5181600" cy="2209800"/>
            <a:chOff x="1600200" y="2362200"/>
            <a:chExt cx="5181600" cy="22098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3429" r="52542" b="78623"/>
            <a:stretch/>
          </p:blipFill>
          <p:spPr bwMode="auto">
            <a:xfrm>
              <a:off x="1600200" y="2362200"/>
              <a:ext cx="5181600" cy="2119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 bwMode="auto">
            <a:xfrm>
              <a:off x="2971800" y="4267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819400" y="4038600"/>
              <a:ext cx="1143000" cy="17708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2819400" y="4114800"/>
              <a:ext cx="1143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Kruskal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b="49056"/>
          <a:stretch>
            <a:fillRect/>
          </a:stretch>
        </p:blipFill>
        <p:spPr bwMode="auto">
          <a:xfrm>
            <a:off x="254560" y="1828800"/>
            <a:ext cx="834344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Kruskal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(3)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t="50944"/>
          <a:stretch>
            <a:fillRect/>
          </a:stretch>
        </p:blipFill>
        <p:spPr bwMode="auto">
          <a:xfrm>
            <a:off x="393292" y="1752600"/>
            <a:ext cx="8357110" cy="345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zh-CN" sz="3600" b="1" dirty="0" err="1">
                <a:solidFill>
                  <a:srgbClr val="0000CC"/>
                </a:solidFill>
              </a:rPr>
              <a:t>Kruskal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r>
              <a:rPr lang="en-US" altLang="zh-CN" sz="3600" b="1" dirty="0" smtClean="0">
                <a:solidFill>
                  <a:srgbClr val="0000CC"/>
                </a:solidFill>
              </a:rPr>
              <a:t>(4)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93" y="1447800"/>
            <a:ext cx="804060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5370" y="1371600"/>
            <a:ext cx="5724230" cy="272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4736" y="3962400"/>
            <a:ext cx="801576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i="1" dirty="0" smtClean="0"/>
              <a:t>初始化</a:t>
            </a:r>
            <a:r>
              <a:rPr lang="en-US" i="1" dirty="0" smtClean="0"/>
              <a:t>A</a:t>
            </a:r>
            <a:r>
              <a:rPr lang="en-US" dirty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 smtClean="0"/>
              <a:t>第一个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dirty="0" smtClean="0"/>
              <a:t>: </a:t>
            </a:r>
            <a:r>
              <a:rPr lang="zh-CN" altLang="en-US" dirty="0" smtClean="0"/>
              <a:t>有</a:t>
            </a:r>
            <a:r>
              <a:rPr lang="en-US" dirty="0" smtClean="0"/>
              <a:t>|</a:t>
            </a:r>
            <a:r>
              <a:rPr lang="en-US" i="1" dirty="0" smtClean="0"/>
              <a:t>V</a:t>
            </a:r>
            <a:r>
              <a:rPr lang="en-US" dirty="0" smtClean="0"/>
              <a:t> | </a:t>
            </a:r>
            <a:r>
              <a:rPr lang="zh-CN" altLang="en-US" dirty="0" smtClean="0"/>
              <a:t>个</a:t>
            </a:r>
            <a:r>
              <a:rPr lang="en-US" dirty="0" smtClean="0"/>
              <a:t>Make-Sets</a:t>
            </a:r>
            <a:r>
              <a:rPr lang="zh-CN" altLang="en-US" dirty="0" smtClean="0"/>
              <a:t>操作</a:t>
            </a:r>
            <a:r>
              <a:rPr lang="en-US" dirty="0" smtClean="0"/>
              <a:t>, </a:t>
            </a:r>
            <a:r>
              <a:rPr lang="zh-CN" altLang="en-US" dirty="0" smtClean="0"/>
              <a:t>总时间代价为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V </a:t>
            </a:r>
            <a:r>
              <a:rPr lang="en-US" dirty="0" smtClean="0"/>
              <a:t>|)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 smtClean="0"/>
              <a:t>边排序的代价</a:t>
            </a:r>
            <a:r>
              <a:rPr lang="en-US" dirty="0" smtClean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 err="1" smtClean="0"/>
              <a:t>lg</a:t>
            </a:r>
            <a:r>
              <a:rPr lang="en-US" dirty="0" smtClean="0"/>
              <a:t> |</a:t>
            </a:r>
            <a:r>
              <a:rPr lang="en-US" i="1" dirty="0" smtClean="0"/>
              <a:t>E</a:t>
            </a:r>
            <a:r>
              <a:rPr lang="en-US" dirty="0" smtClean="0"/>
              <a:t>|)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zh-CN" altLang="en-US" dirty="0" smtClean="0"/>
              <a:t>第二个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dirty="0" smtClean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E</a:t>
            </a:r>
            <a:r>
              <a:rPr lang="en-US" dirty="0" smtClean="0"/>
              <a:t>|) </a:t>
            </a:r>
            <a:r>
              <a:rPr lang="zh-CN" altLang="en-US" dirty="0"/>
              <a:t>个</a:t>
            </a:r>
            <a:r>
              <a:rPr lang="en-US" dirty="0" smtClean="0"/>
              <a:t>Find-Sets</a:t>
            </a:r>
            <a:r>
              <a:rPr lang="zh-CN" altLang="en-US" dirty="0" smtClean="0"/>
              <a:t>操作</a:t>
            </a:r>
            <a:r>
              <a:rPr lang="en-US" dirty="0" smtClean="0"/>
              <a:t>: </a:t>
            </a:r>
            <a:r>
              <a:rPr lang="zh-CN" altLang="en-US" dirty="0" smtClean="0"/>
              <a:t>每个的代价为</a:t>
            </a:r>
            <a:r>
              <a:rPr lang="en-US" dirty="0" smtClean="0"/>
              <a:t>O(1)</a:t>
            </a:r>
          </a:p>
          <a:p>
            <a:pPr>
              <a:spcBef>
                <a:spcPts val="300"/>
              </a:spcBef>
            </a:pPr>
            <a:r>
              <a:rPr lang="en-US" dirty="0"/>
              <a:t> </a:t>
            </a:r>
            <a:r>
              <a:rPr lang="en-US" i="1" dirty="0" smtClean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|) </a:t>
            </a:r>
            <a:r>
              <a:rPr lang="zh-CN" altLang="en-US" dirty="0" smtClean="0"/>
              <a:t>个</a:t>
            </a:r>
            <a:r>
              <a:rPr lang="en-US" dirty="0" smtClean="0"/>
              <a:t>Unions</a:t>
            </a:r>
            <a:r>
              <a:rPr lang="zh-CN" altLang="en-US" dirty="0" smtClean="0"/>
              <a:t>操作</a:t>
            </a:r>
            <a:r>
              <a:rPr lang="en-US" dirty="0" smtClean="0"/>
              <a:t>: </a:t>
            </a:r>
            <a:r>
              <a:rPr lang="zh-CN" altLang="en-US" dirty="0" smtClean="0"/>
              <a:t>每个的代价可以做到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|</a:t>
            </a:r>
            <a:r>
              <a:rPr lang="en-US" i="1" dirty="0" smtClean="0"/>
              <a:t>V </a:t>
            </a:r>
            <a:r>
              <a:rPr lang="en-US" dirty="0" smtClean="0"/>
              <a:t>|)</a:t>
            </a:r>
            <a:r>
              <a:rPr lang="zh-CN" altLang="en-US" dirty="0" smtClean="0"/>
              <a:t>，这里需要更高级的实现，参加课本第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章</a:t>
            </a:r>
            <a:endParaRPr lang="en-US" dirty="0" smtClean="0"/>
          </a:p>
          <a:p>
            <a:pPr>
              <a:spcBef>
                <a:spcPts val="300"/>
              </a:spcBef>
            </a:pPr>
            <a:r>
              <a:rPr lang="zh-CN" altLang="en-US" i="1" dirty="0" smtClean="0">
                <a:solidFill>
                  <a:srgbClr val="FF0000"/>
                </a:solidFill>
              </a:rPr>
              <a:t>总的时间复杂度</a:t>
            </a:r>
            <a:r>
              <a:rPr lang="en-US" dirty="0" smtClean="0"/>
              <a:t>: </a:t>
            </a:r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</a:t>
            </a:r>
            <a:r>
              <a:rPr lang="en-US" dirty="0" err="1"/>
              <a:t>lg</a:t>
            </a:r>
            <a:r>
              <a:rPr lang="en-US" dirty="0"/>
              <a:t> |</a:t>
            </a:r>
            <a:r>
              <a:rPr lang="en-US" i="1" dirty="0"/>
              <a:t>E</a:t>
            </a:r>
            <a:r>
              <a:rPr lang="en-US" dirty="0" smtClean="0"/>
              <a:t>|)</a:t>
            </a:r>
            <a:r>
              <a:rPr lang="en-US" dirty="0"/>
              <a:t> </a:t>
            </a:r>
            <a:r>
              <a:rPr lang="zh-CN" altLang="en-US" dirty="0" smtClean="0"/>
              <a:t>或者</a:t>
            </a:r>
            <a:r>
              <a:rPr lang="en-US" i="1" dirty="0" smtClean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dirty="0" smtClean="0"/>
              <a:t>|</a:t>
            </a:r>
            <a:r>
              <a:rPr lang="en-US" i="1" dirty="0" smtClean="0"/>
              <a:t>V </a:t>
            </a:r>
            <a:r>
              <a:rPr lang="en-US" dirty="0" smtClean="0"/>
              <a:t>|)</a:t>
            </a:r>
          </a:p>
          <a:p>
            <a:pPr marL="800100" lvl="1" indent="-342900"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dirty="0" smtClean="0"/>
              <a:t>注意</a:t>
            </a:r>
            <a:r>
              <a:rPr lang="en-US" dirty="0" smtClean="0"/>
              <a:t>: 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 smtClean="0">
                <a:latin typeface="Times New Roman"/>
                <a:cs typeface="Times New Roman"/>
              </a:rPr>
              <a:t>≤ |</a:t>
            </a:r>
            <a:r>
              <a:rPr lang="en-US" i="1" dirty="0" smtClean="0">
                <a:latin typeface="Times New Roman"/>
                <a:cs typeface="Times New Roman"/>
              </a:rPr>
              <a:t>V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/>
                <a:cs typeface="Times New Roman"/>
                <a:sym typeface="Wingdings" pitchFamily="2" charset="2"/>
              </a:rPr>
              <a:t>lg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 |</a:t>
            </a:r>
            <a:r>
              <a:rPr lang="en-US" i="1" dirty="0" smtClean="0">
                <a:latin typeface="Times New Roman"/>
                <a:cs typeface="Times New Roman"/>
                <a:sym typeface="Wingdings" pitchFamily="2" charset="2"/>
              </a:rPr>
              <a:t>E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| = </a:t>
            </a:r>
            <a:r>
              <a:rPr lang="en-US" i="1" dirty="0" smtClean="0">
                <a:latin typeface="Times New Roman"/>
                <a:cs typeface="Times New Roman"/>
                <a:sym typeface="Wingdings" pitchFamily="2" charset="2"/>
              </a:rPr>
              <a:t>O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(</a:t>
            </a:r>
            <a:r>
              <a:rPr lang="en-US" dirty="0" err="1" smtClean="0">
                <a:latin typeface="Times New Roman"/>
                <a:cs typeface="Times New Roman"/>
                <a:sym typeface="Wingdings" pitchFamily="2" charset="2"/>
              </a:rPr>
              <a:t>lg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 |</a:t>
            </a:r>
            <a:r>
              <a:rPr lang="en-US" i="1" dirty="0" smtClean="0">
                <a:latin typeface="Times New Roman"/>
                <a:cs typeface="Times New Roman"/>
                <a:sym typeface="Wingdings" pitchFamily="2" charset="2"/>
              </a:rPr>
              <a:t>V</a:t>
            </a:r>
            <a:r>
              <a:rPr lang="en-US" dirty="0" smtClean="0">
                <a:latin typeface="Times New Roman"/>
                <a:cs typeface="Times New Roman"/>
                <a:sym typeface="Wingdings" pitchFamily="2" charset="2"/>
              </a:rPr>
              <a:t>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600" b="1" dirty="0" smtClean="0">
                <a:solidFill>
                  <a:srgbClr val="0000CC"/>
                </a:solidFill>
              </a:rPr>
              <a:t>Prim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9530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创建一颗局部的树，然后不断增长为</a:t>
            </a:r>
            <a:r>
              <a:rPr lang="en-US" altLang="zh-CN" sz="2400" b="1" dirty="0" smtClean="0"/>
              <a:t>MST</a:t>
            </a:r>
            <a:r>
              <a:rPr lang="zh-CN" altLang="en-US" sz="2400" b="1" dirty="0"/>
              <a:t>。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我们用集合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A</a:t>
            </a:r>
            <a:r>
              <a:rPr lang="zh-CN" altLang="en-US" sz="2400" b="1" dirty="0" smtClean="0"/>
              <a:t>表示局部树的节点集合</a:t>
            </a:r>
            <a:endParaRPr lang="en-US" sz="2400" b="1" dirty="0"/>
          </a:p>
          <a:p>
            <a:r>
              <a:rPr lang="zh-CN" altLang="en-US" sz="2400" b="1" dirty="0" smtClean="0"/>
              <a:t>初始时，可以选择任意的一个节点</a:t>
            </a:r>
            <a:r>
              <a:rPr lang="en-US" altLang="zh-CN" sz="2400" b="1" i="1" dirty="0" smtClean="0"/>
              <a:t>r</a:t>
            </a:r>
            <a:r>
              <a:rPr lang="zh-CN" altLang="en-US" sz="2400" b="1" dirty="0" smtClean="0"/>
              <a:t>为树的根节点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在每一步中，找到权值最小的跨越集合</a:t>
            </a:r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A</a:t>
            </a:r>
            <a:r>
              <a:rPr lang="zh-CN" altLang="en-US" sz="2400" b="1" dirty="0" smtClean="0"/>
              <a:t>和集合</a:t>
            </a:r>
            <a:r>
              <a:rPr lang="en-US" altLang="zh-CN" sz="2400" b="1" i="1" dirty="0" smtClean="0"/>
              <a:t>V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– </a:t>
            </a:r>
            <a:r>
              <a:rPr lang="en-US" altLang="zh-CN" sz="2400" b="1" i="1" dirty="0" smtClean="0"/>
              <a:t>V</a:t>
            </a:r>
            <a:r>
              <a:rPr lang="en-US" altLang="zh-CN" sz="2400" b="1" i="1" baseline="-25000" dirty="0" smtClean="0"/>
              <a:t>A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边，然后将该边加入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A</a:t>
            </a:r>
            <a:r>
              <a:rPr lang="zh-CN" altLang="en-US" sz="2400" b="1" dirty="0" smtClean="0"/>
              <a:t>中</a:t>
            </a:r>
            <a:endParaRPr lang="en-US" altLang="zh-C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t="47188" r="44630" b="11421"/>
          <a:stretch/>
        </p:blipFill>
        <p:spPr bwMode="auto">
          <a:xfrm>
            <a:off x="2362200" y="3581400"/>
            <a:ext cx="395556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5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 b="1" dirty="0">
                <a:solidFill>
                  <a:srgbClr val="0000CC"/>
                </a:solidFill>
              </a:rPr>
              <a:t>Prim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87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="1" dirty="0" smtClean="0"/>
              <a:t>Prim</a:t>
            </a:r>
            <a:r>
              <a:rPr lang="zh-CN" altLang="en-US" sz="2400" b="1" dirty="0" smtClean="0"/>
              <a:t>算法是一个贪心算法，其贪心选择边的规则是：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每次选择权值最小的边，且该边连接局部树中的一个节点和非局部树中的节点</a:t>
            </a:r>
            <a:endParaRPr lang="en-US" altLang="zh-CN" sz="2400" b="1" dirty="0" smtClean="0">
              <a:solidFill>
                <a:srgbClr val="C00000"/>
              </a:solidFill>
              <a:latin typeface="+mj-lt"/>
            </a:endParaRPr>
          </a:p>
          <a:p>
            <a:pPr eaLnBrk="1" hangingPunct="1"/>
            <a:endParaRPr lang="en-US" altLang="zh-CN" sz="2400" b="1" dirty="0">
              <a:solidFill>
                <a:srgbClr val="C00000"/>
              </a:solidFill>
              <a:latin typeface="+mj-lt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00CC"/>
                </a:solidFill>
                <a:latin typeface="+mj-lt"/>
              </a:rPr>
              <a:t>或者</a:t>
            </a:r>
            <a:endParaRPr lang="en-US" altLang="zh-CN" sz="2400" b="1" dirty="0" smtClean="0">
              <a:solidFill>
                <a:srgbClr val="0000CC"/>
              </a:solidFill>
              <a:latin typeface="+mj-lt"/>
            </a:endParaRPr>
          </a:p>
          <a:p>
            <a:pPr marL="0" indent="0" eaLnBrk="1" hangingPunct="1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j-lt"/>
              </a:rPr>
              <a:t>     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每次选择离局部树节点距离最近的非局部树节点，并 </a:t>
            </a:r>
            <a:endParaRPr lang="en-US" altLang="zh-CN" sz="2400" b="1" dirty="0">
              <a:solidFill>
                <a:srgbClr val="C00000"/>
              </a:solidFill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  将该非局部树节点与局部树节点的连边加入到局部树</a:t>
            </a:r>
            <a:endParaRPr lang="en-US" altLang="zh-CN" sz="2400" b="1" dirty="0">
              <a:solidFill>
                <a:srgbClr val="C00000"/>
              </a:solidFill>
              <a:latin typeface="+mj-lt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中</a:t>
            </a:r>
            <a:endParaRPr lang="en-US" altLang="zh-CN" sz="2400" b="1" dirty="0" smtClean="0">
              <a:solidFill>
                <a:srgbClr val="C00000"/>
              </a:solidFill>
              <a:latin typeface="+mj-lt"/>
            </a:endParaRPr>
          </a:p>
          <a:p>
            <a:pPr marL="0" indent="0" eaLnBrk="1" hangingPunct="1">
              <a:buNone/>
            </a:pPr>
            <a:endParaRPr lang="en-US" sz="2400" b="1" dirty="0" smtClean="0">
              <a:solidFill>
                <a:srgbClr val="C00000"/>
              </a:solidFill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局部树节点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指的是当前计算得到的局部树节点</a:t>
            </a:r>
            <a:endParaRPr lang="en-US" altLang="zh-CN" sz="2400" b="1" dirty="0" smtClean="0"/>
          </a:p>
          <a:p>
            <a:pPr eaLnBrk="1" hangingPunct="1">
              <a:spcBef>
                <a:spcPts val="12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非局部树节点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指图中其它的节点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204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r>
              <a:rPr lang="zh-CN" altLang="en-US" sz="2400" b="1" dirty="0" smtClean="0"/>
              <a:t>引言</a:t>
            </a:r>
            <a:endParaRPr lang="en-US" sz="2400" b="1" dirty="0" smtClean="0"/>
          </a:p>
          <a:p>
            <a:r>
              <a:rPr lang="en-US" sz="2400" b="1" dirty="0" err="1" smtClean="0">
                <a:latin typeface="+mj-lt"/>
              </a:rPr>
              <a:t>Kruskal</a:t>
            </a:r>
            <a:r>
              <a:rPr lang="zh-CN" altLang="en-US" sz="2400" b="1" dirty="0">
                <a:latin typeface="+mj-lt"/>
              </a:rPr>
              <a:t>算法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Prim</a:t>
            </a:r>
            <a:r>
              <a:rPr lang="zh-CN" altLang="en-US" sz="2400" b="1" dirty="0">
                <a:latin typeface="+mj-lt"/>
              </a:rPr>
              <a:t>算法</a:t>
            </a:r>
            <a:endParaRPr lang="en-US" sz="2400" b="1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大纲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0000CC"/>
                </a:solidFill>
              </a:rPr>
              <a:t>具体实现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chemeClr val="tx2"/>
                </a:solidFill>
              </a:rPr>
              <a:t>如何实现图：邻接表还是邻接矩阵</a:t>
            </a:r>
            <a:r>
              <a:rPr lang="en-US" sz="2400" b="1" dirty="0" smtClean="0">
                <a:solidFill>
                  <a:schemeClr val="tx2"/>
                </a:solidFill>
              </a:rPr>
              <a:t>?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200" b="1" dirty="0" smtClean="0"/>
              <a:t>假设我们当前加入了一个节点</a:t>
            </a:r>
            <a:r>
              <a:rPr lang="en-US" altLang="zh-CN" sz="2200" b="1" i="1" dirty="0" smtClean="0"/>
              <a:t>u</a:t>
            </a:r>
            <a:r>
              <a:rPr lang="zh-CN" altLang="en-US" sz="2200" b="1" dirty="0" smtClean="0"/>
              <a:t>以及相应的一条边至局部树</a:t>
            </a:r>
            <a:r>
              <a:rPr lang="en-US" altLang="zh-CN" sz="2200" b="1" i="1" dirty="0" smtClean="0"/>
              <a:t>A</a:t>
            </a:r>
            <a:r>
              <a:rPr lang="zh-CN" altLang="en-US" sz="2200" b="1" dirty="0" smtClean="0"/>
              <a:t>中</a:t>
            </a:r>
            <a:endParaRPr lang="en-US" altLang="zh-CN" sz="2200" b="1" dirty="0" smtClean="0"/>
          </a:p>
          <a:p>
            <a:pPr lvl="1" eaLnBrk="1" hangingPunct="1"/>
            <a:r>
              <a:rPr lang="zh-CN" altLang="en-US" sz="2200" b="1" dirty="0" smtClean="0"/>
              <a:t>则</a:t>
            </a:r>
            <a:r>
              <a:rPr lang="en-US" altLang="zh-CN" sz="2200" b="1" i="1" dirty="0" smtClean="0"/>
              <a:t>u</a:t>
            </a:r>
            <a:r>
              <a:rPr lang="zh-CN" altLang="en-US" sz="2200" b="1" dirty="0" smtClean="0"/>
              <a:t>节点的邻居与局部树节点的距离可能会减小，因此需要重新计算距离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在这个过程中，我们需要快速访问</a:t>
            </a:r>
            <a:r>
              <a:rPr lang="en-US" altLang="zh-CN" sz="2200" b="1" dirty="0" smtClean="0"/>
              <a:t>u</a:t>
            </a:r>
            <a:r>
              <a:rPr lang="zh-CN" altLang="en-US" sz="2200" b="1" dirty="0" smtClean="0"/>
              <a:t>节点的邻居</a:t>
            </a:r>
            <a:endParaRPr lang="en-US" sz="2200" b="1" dirty="0" smtClean="0"/>
          </a:p>
          <a:p>
            <a:pPr eaLnBrk="1" hangingPunct="1"/>
            <a:r>
              <a:rPr lang="zh-CN" altLang="en-US" sz="2400" b="1" dirty="0" smtClean="0"/>
              <a:t>使用邻接表比较合理</a:t>
            </a:r>
            <a:r>
              <a:rPr lang="en-US" sz="2400" b="1" dirty="0" smtClean="0"/>
              <a:t> 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508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具体实现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dirty="0" smtClean="0">
                <a:solidFill>
                  <a:srgbClr val="0000CC"/>
                </a:solidFill>
              </a:rPr>
              <a:t>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如何快速找到权值最小的边（距离最小的点连向局部树节点的一条边）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r>
              <a:rPr lang="zh-CN" altLang="en-US" sz="2400" b="1" dirty="0" smtClean="0"/>
              <a:t>使用一个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最小</a:t>
            </a:r>
            <a:r>
              <a:rPr lang="zh-CN" altLang="en-US" sz="2400" b="1" i="1" dirty="0">
                <a:solidFill>
                  <a:srgbClr val="FF0000"/>
                </a:solidFill>
              </a:rPr>
              <a:t>优先队列（最小堆）</a:t>
            </a:r>
            <a:r>
              <a:rPr lang="zh-CN" altLang="en-US" sz="2400" b="1" dirty="0" smtClean="0"/>
              <a:t>来实现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Q</a:t>
            </a:r>
            <a:r>
              <a:rPr lang="en-US" sz="2400" b="1" dirty="0"/>
              <a:t>.</a:t>
            </a:r>
          </a:p>
          <a:p>
            <a:pPr lvl="1"/>
            <a:r>
              <a:rPr lang="en-US" sz="2200" b="1" i="1" dirty="0" smtClean="0"/>
              <a:t>Q</a:t>
            </a:r>
            <a:r>
              <a:rPr lang="zh-CN" altLang="en-US" sz="2200" b="1" i="1" dirty="0" smtClean="0"/>
              <a:t>中的元素是一个非局部树节点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，即</a:t>
            </a:r>
            <a:r>
              <a:rPr lang="en-US" sz="2200" b="1" i="1" dirty="0" smtClean="0"/>
              <a:t>V</a:t>
            </a:r>
            <a:r>
              <a:rPr lang="en-US" sz="2200" b="1" dirty="0" smtClean="0"/>
              <a:t> </a:t>
            </a:r>
            <a:r>
              <a:rPr lang="en-US" sz="2200" b="1" dirty="0" smtClean="0"/>
              <a:t>– </a:t>
            </a:r>
            <a:r>
              <a:rPr lang="en-US" sz="2200" b="1" i="1" dirty="0" smtClean="0"/>
              <a:t>V</a:t>
            </a:r>
            <a:r>
              <a:rPr lang="en-US" sz="2200" b="1" i="1" baseline="-25000" dirty="0" smtClean="0"/>
              <a:t>A</a:t>
            </a:r>
            <a:r>
              <a:rPr lang="zh-CN" altLang="en-US" sz="2200" b="1" dirty="0" smtClean="0"/>
              <a:t>中的节点</a:t>
            </a:r>
            <a:endParaRPr lang="en-US" sz="2200" b="1" dirty="0"/>
          </a:p>
          <a:p>
            <a:pPr lvl="1"/>
            <a:r>
              <a:rPr lang="en-US" altLang="zh-CN" sz="2200" b="1" i="1" dirty="0"/>
              <a:t>Q</a:t>
            </a:r>
            <a:r>
              <a:rPr lang="zh-CN" altLang="en-US" sz="2200" b="1" i="1" dirty="0"/>
              <a:t>中的</a:t>
            </a:r>
            <a:r>
              <a:rPr lang="zh-CN" altLang="en-US" sz="2200" b="1" i="1" dirty="0" smtClean="0"/>
              <a:t>元素</a:t>
            </a:r>
            <a:r>
              <a:rPr lang="en-US" altLang="zh-CN" sz="2200" b="1" i="1" dirty="0" smtClean="0"/>
              <a:t>u</a:t>
            </a:r>
            <a:r>
              <a:rPr lang="zh-CN" altLang="en-US" sz="2200" b="1" i="1" dirty="0" smtClean="0"/>
              <a:t>的优先级</a:t>
            </a:r>
            <a:r>
              <a:rPr lang="en-US" altLang="zh-CN" sz="2200" b="1" i="1" dirty="0" smtClean="0"/>
              <a:t>(key</a:t>
            </a:r>
            <a:r>
              <a:rPr lang="en-US" altLang="zh-CN" sz="2200" b="1" i="1" dirty="0"/>
              <a:t>)</a:t>
            </a:r>
            <a:r>
              <a:rPr lang="zh-CN" altLang="en-US" sz="2200" b="1" i="1" dirty="0" smtClean="0"/>
              <a:t>为权值最小的边</a:t>
            </a:r>
            <a:r>
              <a:rPr lang="en-US" altLang="zh-CN" sz="2200" b="1" i="1" dirty="0" smtClean="0"/>
              <a:t>(</a:t>
            </a:r>
            <a:r>
              <a:rPr lang="en-US" altLang="zh-CN" sz="2200" b="1" i="1" dirty="0" err="1" smtClean="0"/>
              <a:t>u,v</a:t>
            </a:r>
            <a:r>
              <a:rPr lang="en-US" altLang="zh-CN" sz="2200" b="1" i="1" dirty="0"/>
              <a:t>)</a:t>
            </a:r>
            <a:r>
              <a:rPr lang="zh-CN" altLang="en-US" sz="2200" b="1" i="1" dirty="0" smtClean="0"/>
              <a:t>，其中</a:t>
            </a:r>
            <a:r>
              <a:rPr lang="en-US" altLang="zh-CN" sz="2200" b="1" i="1" dirty="0" smtClean="0"/>
              <a:t>v</a:t>
            </a:r>
            <a:r>
              <a:rPr lang="zh-CN" altLang="en-US" sz="2200" b="1" i="1" dirty="0" smtClean="0"/>
              <a:t>为局部树节点，即</a:t>
            </a:r>
            <a:r>
              <a:rPr lang="en-US" altLang="zh-CN" sz="2200" b="1" i="1" dirty="0" smtClean="0"/>
              <a:t>v</a:t>
            </a:r>
            <a:r>
              <a:rPr lang="en-US" altLang="zh-CN" sz="2200" b="1" dirty="0" smtClean="0"/>
              <a:t> </a:t>
            </a:r>
            <a:r>
              <a:rPr lang="en-US" altLang="zh-CN" sz="2200" b="1" dirty="0">
                <a:sym typeface="Symbol"/>
              </a:rPr>
              <a:t>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V</a:t>
            </a:r>
            <a:r>
              <a:rPr lang="en-US" altLang="zh-CN" sz="2200" b="1" i="1" baseline="-25000" dirty="0"/>
              <a:t>A </a:t>
            </a:r>
            <a:endParaRPr lang="en-US" altLang="zh-CN" sz="2200" b="1" i="1" baseline="-25000" dirty="0" smtClean="0"/>
          </a:p>
          <a:p>
            <a:pPr lvl="1"/>
            <a:r>
              <a:rPr lang="zh-CN" altLang="en-US" sz="2200" b="1" dirty="0" smtClean="0"/>
              <a:t>当</a:t>
            </a:r>
            <a:r>
              <a:rPr lang="en-US" altLang="zh-CN" sz="2200" b="1" i="1" dirty="0"/>
              <a:t>V</a:t>
            </a:r>
            <a:r>
              <a:rPr lang="en-US" altLang="zh-CN" sz="2200" b="1" i="1" baseline="-25000" dirty="0"/>
              <a:t>A</a:t>
            </a:r>
            <a:r>
              <a:rPr lang="zh-CN" altLang="en-US" sz="2200" b="1" dirty="0" smtClean="0"/>
              <a:t>中的节点越来越多时，节点</a:t>
            </a:r>
            <a:r>
              <a:rPr lang="en-US" altLang="zh-CN" sz="2200" b="1" dirty="0" smtClean="0"/>
              <a:t>u</a:t>
            </a:r>
            <a:r>
              <a:rPr lang="zh-CN" altLang="en-US" sz="2200" b="1" dirty="0" smtClean="0"/>
              <a:t>的</a:t>
            </a:r>
            <a:r>
              <a:rPr lang="zh-CN" altLang="en-US" sz="2200" b="1" dirty="0" smtClean="0"/>
              <a:t>优先级可能会改变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减小</a:t>
            </a:r>
            <a:r>
              <a:rPr lang="en-US" altLang="zh-CN" sz="2200" b="1" dirty="0" smtClean="0"/>
              <a:t>)</a:t>
            </a:r>
          </a:p>
          <a:p>
            <a:pPr lvl="1"/>
            <a:r>
              <a:rPr lang="zh-CN" altLang="en-US" sz="2200" b="1" dirty="0" smtClean="0"/>
              <a:t>调用</a:t>
            </a:r>
            <a:r>
              <a:rPr lang="en-US" altLang="zh-CN" sz="2200" b="1" i="1" dirty="0">
                <a:solidFill>
                  <a:srgbClr val="C00000"/>
                </a:solidFill>
              </a:rPr>
              <a:t>Extract-Min</a:t>
            </a:r>
            <a:r>
              <a:rPr lang="en-US" altLang="zh-CN" sz="2200" b="1" dirty="0">
                <a:solidFill>
                  <a:schemeClr val="bg2"/>
                </a:solidFill>
              </a:rPr>
              <a:t>(</a:t>
            </a:r>
            <a:r>
              <a:rPr lang="en-US" altLang="zh-CN" sz="2200" b="1" i="1" dirty="0">
                <a:solidFill>
                  <a:schemeClr val="bg2"/>
                </a:solidFill>
              </a:rPr>
              <a:t>Q</a:t>
            </a:r>
            <a:r>
              <a:rPr lang="en-US" altLang="zh-CN" sz="2200" b="1" dirty="0">
                <a:solidFill>
                  <a:schemeClr val="bg2"/>
                </a:solidFill>
              </a:rPr>
              <a:t>)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操作表示从</a:t>
            </a:r>
            <a:r>
              <a:rPr lang="en-US" altLang="zh-CN" sz="2200" b="1" i="1" dirty="0" smtClean="0">
                <a:solidFill>
                  <a:schemeClr val="bg2"/>
                </a:solidFill>
              </a:rPr>
              <a:t>Q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中取</a:t>
            </a:r>
            <a:r>
              <a:rPr lang="en-US" altLang="zh-CN" sz="2200" b="1" i="1" dirty="0" smtClean="0">
                <a:solidFill>
                  <a:schemeClr val="bg2"/>
                </a:solidFill>
              </a:rPr>
              <a:t>key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值最小的节点；假设该节点为</a:t>
            </a:r>
            <a:r>
              <a:rPr lang="en-US" altLang="zh-CN" sz="2200" b="1" i="1" dirty="0" smtClean="0">
                <a:solidFill>
                  <a:schemeClr val="bg2"/>
                </a:solidFill>
              </a:rPr>
              <a:t>u</a:t>
            </a:r>
            <a:r>
              <a:rPr lang="zh-CN" altLang="en-US" sz="2200" b="1" dirty="0">
                <a:solidFill>
                  <a:schemeClr val="bg2"/>
                </a:solidFill>
              </a:rPr>
              <a:t>，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则存在一个节点</a:t>
            </a:r>
            <a:r>
              <a:rPr lang="en-US" altLang="zh-CN" sz="2200" b="1" i="1" dirty="0" smtClean="0">
                <a:solidFill>
                  <a:schemeClr val="bg2"/>
                </a:solidFill>
              </a:rPr>
              <a:t>v</a:t>
            </a:r>
            <a:r>
              <a:rPr lang="en-US" altLang="zh-CN" sz="2200" b="1" i="1" dirty="0">
                <a:sym typeface="Symbol"/>
              </a:rPr>
              <a:t> </a:t>
            </a:r>
            <a:r>
              <a:rPr lang="en-US" altLang="zh-CN" sz="2200" b="1" dirty="0">
                <a:sym typeface="Symbol"/>
              </a:rPr>
              <a:t></a:t>
            </a:r>
            <a:r>
              <a:rPr lang="en-US" altLang="zh-CN" sz="2200" b="1" dirty="0"/>
              <a:t> </a:t>
            </a:r>
            <a:r>
              <a:rPr lang="en-US" altLang="zh-CN" sz="2200" b="1" i="1" dirty="0" smtClean="0"/>
              <a:t>V</a:t>
            </a:r>
            <a:r>
              <a:rPr lang="en-US" altLang="zh-CN" sz="2200" b="1" i="1" baseline="-25000" dirty="0" smtClean="0"/>
              <a:t>A</a:t>
            </a:r>
            <a:r>
              <a:rPr lang="zh-CN" altLang="en-US" sz="2200" b="1" dirty="0" smtClean="0"/>
              <a:t>且边</a:t>
            </a:r>
            <a:r>
              <a:rPr lang="en-US" altLang="zh-CN" sz="2200" b="1" dirty="0" smtClean="0"/>
              <a:t>(</a:t>
            </a:r>
            <a:r>
              <a:rPr lang="en-US" altLang="zh-CN" sz="2200" b="1" i="1" dirty="0"/>
              <a:t>u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v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为权值最小的连接</a:t>
            </a:r>
            <a:r>
              <a:rPr lang="en-US" altLang="zh-CN" sz="2200" b="1" dirty="0"/>
              <a:t>(</a:t>
            </a:r>
            <a:r>
              <a:rPr lang="en-US" altLang="zh-CN" sz="2200" b="1" i="1" dirty="0"/>
              <a:t>V</a:t>
            </a:r>
            <a:r>
              <a:rPr lang="en-US" altLang="zh-CN" sz="2200" b="1" i="1" baseline="-25000" dirty="0"/>
              <a:t>A</a:t>
            </a:r>
            <a:r>
              <a:rPr lang="en-US" altLang="zh-CN" sz="2200" b="1" dirty="0"/>
              <a:t>, </a:t>
            </a:r>
            <a:r>
              <a:rPr lang="en-US" altLang="zh-CN" sz="2200" b="1" i="1" dirty="0"/>
              <a:t>V</a:t>
            </a:r>
            <a:r>
              <a:rPr lang="en-US" altLang="zh-CN" sz="2200" b="1" dirty="0"/>
              <a:t> – </a:t>
            </a:r>
            <a:r>
              <a:rPr lang="en-US" altLang="zh-CN" sz="2200" b="1" i="1" dirty="0" smtClean="0"/>
              <a:t>V</a:t>
            </a:r>
            <a:r>
              <a:rPr lang="en-US" altLang="zh-CN" sz="2200" b="1" i="1" baseline="-25000" dirty="0" smtClean="0"/>
              <a:t>A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边</a:t>
            </a:r>
            <a:endParaRPr lang="en-US" altLang="zh-CN" sz="2200" b="1" dirty="0" smtClean="0"/>
          </a:p>
          <a:p>
            <a:pPr lvl="1"/>
            <a:r>
              <a:rPr lang="zh-CN" altLang="en-US" sz="2200" b="1" dirty="0" smtClean="0"/>
              <a:t>如果一个节点不与</a:t>
            </a:r>
            <a:r>
              <a:rPr lang="en-US" altLang="zh-CN" sz="2200" b="1" i="1" dirty="0"/>
              <a:t>V</a:t>
            </a:r>
            <a:r>
              <a:rPr lang="en-US" altLang="zh-CN" sz="2200" b="1" i="1" baseline="-25000" dirty="0"/>
              <a:t>A</a:t>
            </a:r>
            <a:r>
              <a:rPr lang="zh-CN" altLang="en-US" sz="2200" b="1" dirty="0" smtClean="0"/>
              <a:t>中的节点相连，则它的</a:t>
            </a:r>
            <a:r>
              <a:rPr lang="en-US" altLang="zh-CN" sz="2200" b="1" i="1" dirty="0" smtClean="0"/>
              <a:t>key</a:t>
            </a:r>
            <a:r>
              <a:rPr lang="zh-CN" altLang="en-US" sz="2200" b="1" dirty="0" smtClean="0"/>
              <a:t>值为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</a:t>
            </a:r>
            <a:r>
              <a:rPr lang="en-US" sz="2200" b="1" dirty="0" smtClean="0"/>
              <a:t> 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50438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6" y="1527524"/>
            <a:ext cx="5913014" cy="478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CC"/>
                </a:solidFill>
              </a:rPr>
              <a:t>Prim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3379113"/>
            <a:ext cx="4871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// </a:t>
            </a:r>
            <a:r>
              <a:rPr lang="zh-CN" altLang="en-US" sz="2200" dirty="0" smtClean="0"/>
              <a:t>初始化一个最小值优先的优先队列</a:t>
            </a:r>
            <a:r>
              <a:rPr lang="en-US" sz="2200" i="1" dirty="0" smtClean="0"/>
              <a:t>Q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57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CC"/>
                </a:solidFill>
              </a:rPr>
              <a:t>Prim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r>
              <a:rPr lang="en-US" sz="3600" b="1" dirty="0" smtClean="0">
                <a:solidFill>
                  <a:srgbClr val="0000CC"/>
                </a:solidFill>
              </a:rPr>
              <a:t>1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 b="60173"/>
          <a:stretch>
            <a:fillRect/>
          </a:stretch>
        </p:blipFill>
        <p:spPr bwMode="auto">
          <a:xfrm>
            <a:off x="457200" y="1828800"/>
            <a:ext cx="825863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43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 t="41126"/>
          <a:stretch>
            <a:fillRect/>
          </a:stretch>
        </p:blipFill>
        <p:spPr bwMode="auto">
          <a:xfrm>
            <a:off x="457200" y="1371600"/>
            <a:ext cx="82586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CC"/>
                </a:solidFill>
              </a:rPr>
              <a:t>Prim</a:t>
            </a:r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altLang="zh-CN" sz="3600" b="1" dirty="0">
                <a:solidFill>
                  <a:srgbClr val="0000CC"/>
                </a:solidFill>
              </a:rPr>
              <a:t>: </a:t>
            </a:r>
            <a:r>
              <a:rPr lang="zh-CN" altLang="en-US" sz="3600" b="1" dirty="0">
                <a:solidFill>
                  <a:srgbClr val="0000CC"/>
                </a:solidFill>
              </a:rPr>
              <a:t>举例</a:t>
            </a:r>
            <a:r>
              <a:rPr lang="en-US" altLang="zh-CN" sz="3600" b="1" dirty="0">
                <a:solidFill>
                  <a:srgbClr val="0000CC"/>
                </a:solidFill>
              </a:rPr>
              <a:t>1</a:t>
            </a:r>
            <a:r>
              <a:rPr lang="en-US" sz="3600" b="1" dirty="0" smtClean="0">
                <a:solidFill>
                  <a:srgbClr val="0000CC"/>
                </a:solidFill>
              </a:rPr>
              <a:t>(2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3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80" name="Oval 4"/>
          <p:cNvSpPr>
            <a:spLocks noChangeArrowheads="1"/>
          </p:cNvSpPr>
          <p:nvPr/>
        </p:nvSpPr>
        <p:spPr bwMode="auto">
          <a:xfrm>
            <a:off x="3219450" y="193992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1" name="Oval 5"/>
          <p:cNvSpPr>
            <a:spLocks noChangeArrowheads="1"/>
          </p:cNvSpPr>
          <p:nvPr/>
        </p:nvSpPr>
        <p:spPr bwMode="auto">
          <a:xfrm>
            <a:off x="5403850" y="1954213"/>
            <a:ext cx="381000" cy="381000"/>
          </a:xfrm>
          <a:prstGeom prst="ellips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2" name="Oval 6"/>
          <p:cNvSpPr>
            <a:spLocks noChangeArrowheads="1"/>
          </p:cNvSpPr>
          <p:nvPr/>
        </p:nvSpPr>
        <p:spPr bwMode="auto">
          <a:xfrm>
            <a:off x="7313612" y="1954213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3" name="Oval 7"/>
          <p:cNvSpPr>
            <a:spLocks noChangeArrowheads="1"/>
          </p:cNvSpPr>
          <p:nvPr/>
        </p:nvSpPr>
        <p:spPr bwMode="auto">
          <a:xfrm>
            <a:off x="3219450" y="30861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4" name="Oval 8"/>
          <p:cNvSpPr>
            <a:spLocks noChangeArrowheads="1"/>
          </p:cNvSpPr>
          <p:nvPr/>
        </p:nvSpPr>
        <p:spPr bwMode="auto">
          <a:xfrm>
            <a:off x="5403850" y="30861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5" name="Oval 9"/>
          <p:cNvSpPr>
            <a:spLocks noChangeArrowheads="1"/>
          </p:cNvSpPr>
          <p:nvPr/>
        </p:nvSpPr>
        <p:spPr bwMode="auto">
          <a:xfrm>
            <a:off x="7313612" y="3100388"/>
            <a:ext cx="382588" cy="381000"/>
          </a:xfrm>
          <a:prstGeom prst="ellips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6" name="Oval 10"/>
          <p:cNvSpPr>
            <a:spLocks noChangeArrowheads="1"/>
          </p:cNvSpPr>
          <p:nvPr/>
        </p:nvSpPr>
        <p:spPr bwMode="auto">
          <a:xfrm>
            <a:off x="4311650" y="357663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355787" name="Oval 11"/>
          <p:cNvSpPr>
            <a:spLocks noChangeArrowheads="1"/>
          </p:cNvSpPr>
          <p:nvPr/>
        </p:nvSpPr>
        <p:spPr bwMode="auto">
          <a:xfrm>
            <a:off x="4311650" y="144780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355788" name="AutoShape 12"/>
          <p:cNvCxnSpPr>
            <a:cxnSpLocks noChangeShapeType="1"/>
            <a:stCxn id="1355787" idx="5"/>
            <a:endCxn id="1355781" idx="1"/>
          </p:cNvCxnSpPr>
          <p:nvPr/>
        </p:nvCxnSpPr>
        <p:spPr bwMode="auto">
          <a:xfrm>
            <a:off x="4638208" y="1774359"/>
            <a:ext cx="821438" cy="235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89" name="AutoShape 13"/>
          <p:cNvCxnSpPr>
            <a:cxnSpLocks noChangeShapeType="1"/>
            <a:stCxn id="1355787" idx="3"/>
            <a:endCxn id="1355780" idx="7"/>
          </p:cNvCxnSpPr>
          <p:nvPr/>
        </p:nvCxnSpPr>
        <p:spPr bwMode="auto">
          <a:xfrm flipH="1">
            <a:off x="3546475" y="17875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0" name="AutoShape 14"/>
          <p:cNvCxnSpPr>
            <a:cxnSpLocks noChangeShapeType="1"/>
            <a:stCxn id="1355780" idx="6"/>
          </p:cNvCxnSpPr>
          <p:nvPr/>
        </p:nvCxnSpPr>
        <p:spPr bwMode="auto">
          <a:xfrm>
            <a:off x="3614737" y="213042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1" name="AutoShape 15"/>
          <p:cNvCxnSpPr>
            <a:cxnSpLocks noChangeShapeType="1"/>
            <a:stCxn id="1355783" idx="0"/>
            <a:endCxn id="1355780" idx="4"/>
          </p:cNvCxnSpPr>
          <p:nvPr/>
        </p:nvCxnSpPr>
        <p:spPr bwMode="auto">
          <a:xfrm flipV="1">
            <a:off x="3409950" y="23352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2" name="AutoShape 16"/>
          <p:cNvCxnSpPr>
            <a:cxnSpLocks noChangeShapeType="1"/>
            <a:stCxn id="1355783" idx="5"/>
            <a:endCxn id="1355786" idx="1"/>
          </p:cNvCxnSpPr>
          <p:nvPr/>
        </p:nvCxnSpPr>
        <p:spPr bwMode="auto">
          <a:xfrm>
            <a:off x="3546475" y="342582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3" name="AutoShape 17"/>
          <p:cNvCxnSpPr>
            <a:cxnSpLocks noChangeShapeType="1"/>
            <a:stCxn id="1355786" idx="7"/>
            <a:endCxn id="1355784" idx="3"/>
          </p:cNvCxnSpPr>
          <p:nvPr/>
        </p:nvCxnSpPr>
        <p:spPr bwMode="auto">
          <a:xfrm flipV="1">
            <a:off x="4637087" y="342582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4" name="AutoShape 18"/>
          <p:cNvCxnSpPr>
            <a:cxnSpLocks noChangeShapeType="1"/>
            <a:stCxn id="1355784" idx="0"/>
          </p:cNvCxnSpPr>
          <p:nvPr/>
        </p:nvCxnSpPr>
        <p:spPr bwMode="auto">
          <a:xfrm flipV="1">
            <a:off x="5594350" y="233521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5" name="AutoShape 19"/>
          <p:cNvCxnSpPr>
            <a:cxnSpLocks noChangeShapeType="1"/>
            <a:stCxn id="1355781" idx="6"/>
            <a:endCxn id="1355782" idx="2"/>
          </p:cNvCxnSpPr>
          <p:nvPr/>
        </p:nvCxnSpPr>
        <p:spPr bwMode="auto">
          <a:xfrm>
            <a:off x="5799137" y="2144713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6" name="AutoShape 20"/>
          <p:cNvCxnSpPr>
            <a:cxnSpLocks noChangeShapeType="1"/>
            <a:stCxn id="1355784" idx="6"/>
            <a:endCxn id="1355785" idx="2"/>
          </p:cNvCxnSpPr>
          <p:nvPr/>
        </p:nvCxnSpPr>
        <p:spPr bwMode="auto">
          <a:xfrm>
            <a:off x="5784850" y="3276600"/>
            <a:ext cx="1528762" cy="142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5797" name="AutoShape 21"/>
          <p:cNvCxnSpPr>
            <a:cxnSpLocks noChangeShapeType="1"/>
            <a:stCxn id="1355786" idx="0"/>
            <a:endCxn id="1355780" idx="5"/>
          </p:cNvCxnSpPr>
          <p:nvPr/>
        </p:nvCxnSpPr>
        <p:spPr bwMode="auto">
          <a:xfrm rot="5400000" flipH="1">
            <a:off x="3382169" y="2443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5798" name="Text Box 22"/>
          <p:cNvSpPr txBox="1">
            <a:spLocks noChangeArrowheads="1"/>
          </p:cNvSpPr>
          <p:nvPr/>
        </p:nvSpPr>
        <p:spPr bwMode="auto">
          <a:xfrm>
            <a:off x="2986087" y="2533651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55799" name="Text Box 23"/>
          <p:cNvSpPr txBox="1">
            <a:spLocks noChangeArrowheads="1"/>
          </p:cNvSpPr>
          <p:nvPr/>
        </p:nvSpPr>
        <p:spPr bwMode="auto">
          <a:xfrm>
            <a:off x="4003675" y="268128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355800" name="Text Box 24"/>
          <p:cNvSpPr txBox="1">
            <a:spLocks noChangeArrowheads="1"/>
          </p:cNvSpPr>
          <p:nvPr/>
        </p:nvSpPr>
        <p:spPr bwMode="auto">
          <a:xfrm>
            <a:off x="3783012" y="350520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55801" name="Text Box 25"/>
          <p:cNvSpPr txBox="1">
            <a:spLocks noChangeArrowheads="1"/>
          </p:cNvSpPr>
          <p:nvPr/>
        </p:nvSpPr>
        <p:spPr bwMode="auto">
          <a:xfrm>
            <a:off x="3783012" y="15382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55802" name="Text Box 26"/>
          <p:cNvSpPr txBox="1">
            <a:spLocks noChangeArrowheads="1"/>
          </p:cNvSpPr>
          <p:nvPr/>
        </p:nvSpPr>
        <p:spPr bwMode="auto">
          <a:xfrm>
            <a:off x="4979987" y="15382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355803" name="Text Box 27"/>
          <p:cNvSpPr txBox="1">
            <a:spLocks noChangeArrowheads="1"/>
          </p:cNvSpPr>
          <p:nvPr/>
        </p:nvSpPr>
        <p:spPr bwMode="auto">
          <a:xfrm>
            <a:off x="4329112" y="18430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355804" name="Text Box 28"/>
          <p:cNvSpPr txBox="1">
            <a:spLocks noChangeArrowheads="1"/>
          </p:cNvSpPr>
          <p:nvPr/>
        </p:nvSpPr>
        <p:spPr bwMode="auto">
          <a:xfrm>
            <a:off x="5580062" y="2552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55805" name="Text Box 29"/>
          <p:cNvSpPr txBox="1">
            <a:spLocks noChangeArrowheads="1"/>
          </p:cNvSpPr>
          <p:nvPr/>
        </p:nvSpPr>
        <p:spPr bwMode="auto">
          <a:xfrm>
            <a:off x="6399212" y="17668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355806" name="Text Box 30"/>
          <p:cNvSpPr txBox="1">
            <a:spLocks noChangeArrowheads="1"/>
          </p:cNvSpPr>
          <p:nvPr/>
        </p:nvSpPr>
        <p:spPr bwMode="auto">
          <a:xfrm>
            <a:off x="6345237" y="2901951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355807" name="Text Box 31"/>
          <p:cNvSpPr txBox="1">
            <a:spLocks noChangeArrowheads="1"/>
          </p:cNvSpPr>
          <p:nvPr/>
        </p:nvSpPr>
        <p:spPr bwMode="auto">
          <a:xfrm>
            <a:off x="4919662" y="352425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 smtClean="0">
                <a:solidFill>
                  <a:srgbClr val="0000CC"/>
                </a:solidFill>
              </a:rPr>
              <a:t>举例</a:t>
            </a:r>
            <a:r>
              <a:rPr lang="en-US" altLang="zh-CN" sz="3600" dirty="0" smtClean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894966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i="1" dirty="0" smtClean="0">
                <a:solidFill>
                  <a:srgbClr val="FF0000"/>
                </a:solidFill>
              </a:rPr>
              <a:t>初始化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3205163" y="4610100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5389563" y="4610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7299325" y="4610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3205163" y="575627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5389563" y="575627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7299325" y="57562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4297363" y="6246813"/>
            <a:ext cx="382587" cy="382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4297363" y="4117975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622800" y="44577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3532188" y="44577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600450" y="4800600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3395663" y="50053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3532188" y="60960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622800" y="60960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580063" y="50053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784850" y="4800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784850" y="594677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3367882" y="51141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971800" y="5189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989388" y="53371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768725" y="6161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768725" y="419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965700" y="419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4314825" y="4498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565775" y="5222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6384925" y="4422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6330950" y="55578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905375" y="6180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5" r="56138" b="53168"/>
          <a:stretch/>
        </p:blipFill>
        <p:spPr bwMode="auto">
          <a:xfrm>
            <a:off x="137844" y="4651375"/>
            <a:ext cx="2593551" cy="14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0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dirty="0">
                <a:solidFill>
                  <a:srgbClr val="0000CC"/>
                </a:solidFill>
              </a:rPr>
              <a:t>1</a:t>
            </a:r>
            <a:r>
              <a:rPr lang="en-US" sz="3600" b="1" kern="0" dirty="0" smtClean="0">
                <a:solidFill>
                  <a:srgbClr val="0000CC"/>
                </a:solidFill>
              </a:rPr>
              <a:t>(2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550313"/>
            <a:ext cx="2658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i="1" dirty="0" smtClean="0"/>
              <a:t>选择一个初始节点</a:t>
            </a:r>
            <a:r>
              <a:rPr lang="en-US" sz="2200" i="1" dirty="0" smtClean="0"/>
              <a:t>r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86050" y="2781300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70450" y="27813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80212" y="27813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86050" y="3927475"/>
            <a:ext cx="382587" cy="381000"/>
          </a:xfrm>
          <a:prstGeom prst="ellips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sym typeface="Symbol"/>
              </a:rPr>
              <a:t>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70450" y="392747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80212" y="39274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78250" y="4418013"/>
            <a:ext cx="382587" cy="382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78250" y="2289175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103687" y="26289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3013075" y="26289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81337" y="2971800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76550" y="31765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3013075" y="42672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103687" y="42672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60950" y="31765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65737" y="29718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65737" y="411797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48769" y="32853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52687" y="33607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70275" y="35083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49612" y="4332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49612" y="2365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46587" y="2365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95712" y="2670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46662" y="339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65812" y="2593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811837" y="3729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86262" y="4351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687" y="3886200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r</a:t>
            </a:r>
            <a:endParaRPr lang="en-US" sz="2200" i="1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71687" y="4117975"/>
            <a:ext cx="4572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363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 smtClean="0">
                <a:solidFill>
                  <a:srgbClr val="0000CC"/>
                </a:solidFill>
              </a:rPr>
              <a:t>举例</a:t>
            </a:r>
            <a:r>
              <a:rPr lang="en-US" altLang="zh-CN" sz="3600" dirty="0" smtClean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(3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2933700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29337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29337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079875"/>
            <a:ext cx="382587" cy="381000"/>
          </a:xfrm>
          <a:prstGeom prst="ellips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07987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0798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4570413"/>
            <a:ext cx="382587" cy="382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2441575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27813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27813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3124200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3328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788" y="44196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4419600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3328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31242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427037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34377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3513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3660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4484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2517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2517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2822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3546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2746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3881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4503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4038600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r</a:t>
            </a:r>
            <a:endParaRPr lang="en-US" sz="2200" i="1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57400" y="4270375"/>
            <a:ext cx="4572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781235" y="5284113"/>
            <a:ext cx="509787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节点</a:t>
            </a:r>
            <a:r>
              <a:rPr 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lang="zh-CN" alt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为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zh-CN" alt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的根节点（</a:t>
            </a:r>
            <a:r>
              <a:rPr lang="en-US" altLang="zh-CN" sz="2200" b="1" i="1" dirty="0" smtClean="0">
                <a:solidFill>
                  <a:schemeClr val="tx2"/>
                </a:solidFill>
                <a:latin typeface="Times New Roman" pitchFamily="18" charset="0"/>
              </a:rPr>
              <a:t>Q</a:t>
            </a:r>
            <a:r>
              <a:rPr lang="zh-CN" altLang="en-US" sz="2200" b="1" i="1" dirty="0" smtClean="0">
                <a:solidFill>
                  <a:schemeClr val="tx2"/>
                </a:solidFill>
                <a:latin typeface="Times New Roman" pitchFamily="18" charset="0"/>
              </a:rPr>
              <a:t>是一个最小堆）</a:t>
            </a:r>
            <a:r>
              <a:rPr lang="en-US" sz="2200" b="1" dirty="0" smtClean="0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lang="en-US" sz="2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3" b="45850"/>
          <a:stretch/>
        </p:blipFill>
        <p:spPr bwMode="auto">
          <a:xfrm>
            <a:off x="190964" y="1676400"/>
            <a:ext cx="5913014" cy="3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" grpId="0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 smtClean="0">
                <a:solidFill>
                  <a:srgbClr val="0000CC"/>
                </a:solidFill>
              </a:rPr>
              <a:t>举例</a:t>
            </a:r>
            <a:r>
              <a:rPr lang="en-US" sz="3600" b="1" kern="0" dirty="0" smtClean="0">
                <a:solidFill>
                  <a:srgbClr val="0000CC"/>
                </a:solidFill>
              </a:rPr>
              <a:t>2 </a:t>
            </a:r>
            <a:r>
              <a:rPr lang="en-US" sz="3600" b="1" kern="0" dirty="0" smtClean="0">
                <a:solidFill>
                  <a:srgbClr val="0000CC"/>
                </a:solidFill>
              </a:rPr>
              <a:t>(4)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6163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6163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6163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7625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7625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7625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253038"/>
            <a:ext cx="382587" cy="382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1242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4639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4639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38068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0116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0877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1022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0116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38068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49530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1203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1957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343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167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200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200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229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5640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18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472122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57400" y="4953000"/>
            <a:ext cx="4572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3"/>
            <a:ext cx="4265603" cy="155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167009" y="5410200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  <p:sp>
        <p:nvSpPr>
          <p:cNvPr id="3" name="Rectangular Callout 2"/>
          <p:cNvSpPr/>
          <p:nvPr/>
        </p:nvSpPr>
        <p:spPr bwMode="auto">
          <a:xfrm>
            <a:off x="381000" y="5369719"/>
            <a:ext cx="2617321" cy="802481"/>
          </a:xfrm>
          <a:prstGeom prst="wedgeRectCallout">
            <a:avLst>
              <a:gd name="adj1" fmla="val 34933"/>
              <a:gd name="adj2" fmla="val -8315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i="1" dirty="0" smtClean="0">
                <a:solidFill>
                  <a:schemeClr val="tx2"/>
                </a:solidFill>
              </a:rPr>
              <a:t>红色节点从</a:t>
            </a:r>
            <a:r>
              <a:rPr lang="en-US" i="1" dirty="0" smtClean="0">
                <a:solidFill>
                  <a:schemeClr val="tx2"/>
                </a:solidFill>
              </a:rPr>
              <a:t>Q</a:t>
            </a:r>
            <a:r>
              <a:rPr lang="zh-CN" altLang="en-US" i="1" dirty="0" smtClean="0">
                <a:solidFill>
                  <a:schemeClr val="tx2"/>
                </a:solidFill>
              </a:rPr>
              <a:t>中出队列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668906" y="5943600"/>
            <a:ext cx="2497137" cy="782241"/>
          </a:xfrm>
          <a:prstGeom prst="wedgeRectCallout">
            <a:avLst>
              <a:gd name="adj1" fmla="val -51939"/>
              <a:gd name="adj2" fmla="val -11928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红色箭头指向父亲节点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" grpId="0"/>
      <p:bldP spid="38" grpId="0"/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(5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494982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57400" y="5181600"/>
            <a:ext cx="4572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274860" y="3782011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063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生成树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6019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7162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8382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838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1054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52578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52578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64770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6477000" y="2514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7391400" y="3352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5334000" y="3124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5257800" y="3276600"/>
            <a:ext cx="914400" cy="1524000"/>
          </a:xfrm>
          <a:custGeom>
            <a:avLst/>
            <a:gdLst>
              <a:gd name="T0" fmla="*/ 0 w 576"/>
              <a:gd name="T1" fmla="*/ 0 h 960"/>
              <a:gd name="T2" fmla="*/ 2147483647 w 576"/>
              <a:gd name="T3" fmla="*/ 2147483647 h 960"/>
              <a:gd name="T4" fmla="*/ 2147483647 w 576"/>
              <a:gd name="T5" fmla="*/ 2147483647 h 960"/>
              <a:gd name="T6" fmla="*/ 0 60000 65536"/>
              <a:gd name="T7" fmla="*/ 0 60000 65536"/>
              <a:gd name="T8" fmla="*/ 0 60000 65536"/>
              <a:gd name="T9" fmla="*/ 0 w 576"/>
              <a:gd name="T10" fmla="*/ 0 h 960"/>
              <a:gd name="T11" fmla="*/ 576 w 5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7620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7620000" y="4191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7146925" y="2932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7223125" y="3998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937125" y="2932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080125" y="2246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937125" y="3998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080125" y="4837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8442325" y="2932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8442325" y="39989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267200" cy="48768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对于一个连通的无向图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 = (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) </a:t>
            </a:r>
            <a:r>
              <a:rPr lang="zh-CN" altLang="en-US" sz="2400" b="1" dirty="0" smtClean="0"/>
              <a:t>，它的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生成树</a:t>
            </a:r>
            <a:r>
              <a:rPr lang="zh-CN" altLang="en-US" sz="2400" b="1" dirty="0" smtClean="0"/>
              <a:t>是指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包含图</a:t>
            </a:r>
            <a:r>
              <a:rPr lang="en-US" altLang="zh-CN" sz="2400" b="1" i="1" dirty="0">
                <a:solidFill>
                  <a:srgbClr val="0000CC"/>
                </a:solidFill>
              </a:rPr>
              <a:t>G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中所有节点的树</a:t>
            </a:r>
            <a:endParaRPr lang="en-US" altLang="zh-CN" sz="2400" b="1" i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 </a:t>
            </a:r>
          </a:p>
          <a:p>
            <a:r>
              <a:rPr lang="zh-CN" altLang="en-US" sz="2400" b="1" dirty="0" smtClean="0"/>
              <a:t>思考：一个图可以有多颗生成树吗</a:t>
            </a:r>
            <a:r>
              <a:rPr lang="en-US" sz="24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6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(6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240" y="5867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24237" y="5817513"/>
            <a:ext cx="309563" cy="2317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(7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240" y="5867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24237" y="5817513"/>
            <a:ext cx="309563" cy="2317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59945" y="5257800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5407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(8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240" y="5867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424237" y="5817513"/>
            <a:ext cx="309563" cy="2317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83550" y="3809326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0849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(9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5486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5228085" y="5427662"/>
            <a:ext cx="334516" cy="2452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(10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5486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5228085" y="5427662"/>
            <a:ext cx="334516" cy="2452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251450" y="3518356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40705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(11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251450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5486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5228085" y="5427662"/>
            <a:ext cx="334516" cy="24527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39000" y="4957116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7965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(12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035425"/>
            <a:ext cx="15017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440" y="3200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228085" y="3544094"/>
            <a:ext cx="258315" cy="2267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(13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i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</a:t>
            </a: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03542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440" y="3200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228085" y="3544094"/>
            <a:ext cx="258315" cy="2267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39000" y="3819981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7301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(14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10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03542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440" y="3200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228085" y="3544094"/>
            <a:ext cx="258315" cy="2267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11500" y="3185251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71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(15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3844925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384492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384492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49911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49911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49911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481638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352800"/>
            <a:ext cx="382587" cy="382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6925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692525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035425"/>
            <a:ext cx="177482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240213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316304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330825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240213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03542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1816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3489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4243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572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39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429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457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657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4792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414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440" y="320040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5228085" y="3544094"/>
            <a:ext cx="258315" cy="22675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83550" y="3809326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v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4072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最小生成树</a:t>
            </a:r>
            <a:r>
              <a:rPr lang="en-US" sz="3600" b="1" dirty="0" smtClean="0">
                <a:solidFill>
                  <a:srgbClr val="0000CC"/>
                </a:solidFill>
              </a:rPr>
              <a:t>(MST)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58674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822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8229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5105400" y="20574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105400" y="3886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6324600" y="3962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6324600" y="20574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72390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5181600" y="26670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Freeform 18"/>
          <p:cNvSpPr>
            <a:spLocks/>
          </p:cNvSpPr>
          <p:nvPr/>
        </p:nvSpPr>
        <p:spPr bwMode="auto">
          <a:xfrm>
            <a:off x="5105400" y="2819400"/>
            <a:ext cx="914400" cy="1524000"/>
          </a:xfrm>
          <a:custGeom>
            <a:avLst/>
            <a:gdLst>
              <a:gd name="T0" fmla="*/ 0 w 576"/>
              <a:gd name="T1" fmla="*/ 0 h 960"/>
              <a:gd name="T2" fmla="*/ 2147483647 w 576"/>
              <a:gd name="T3" fmla="*/ 2147483647 h 960"/>
              <a:gd name="T4" fmla="*/ 2147483647 w 576"/>
              <a:gd name="T5" fmla="*/ 2147483647 h 960"/>
              <a:gd name="T6" fmla="*/ 0 60000 65536"/>
              <a:gd name="T7" fmla="*/ 0 60000 65536"/>
              <a:gd name="T8" fmla="*/ 0 60000 65536"/>
              <a:gd name="T9" fmla="*/ 0 w 576"/>
              <a:gd name="T10" fmla="*/ 0 h 960"/>
              <a:gd name="T11" fmla="*/ 576 w 5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7467600" y="266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7467600" y="3733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5165725" y="1941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629400" y="1919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927725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3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7223125" y="3008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7604125" y="2246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9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639050" y="3352800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613525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775325" y="32369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4572000" y="30083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5089525" y="4075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7080250" y="2474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7070725" y="3595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4784725" y="2474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5927725" y="1789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4784725" y="3541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5927725" y="4379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8289925" y="2474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8305800" y="35417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5159" name="Group 39"/>
          <p:cNvGrpSpPr>
            <a:grpSpLocks/>
          </p:cNvGrpSpPr>
          <p:nvPr/>
        </p:nvGrpSpPr>
        <p:grpSpPr bwMode="auto">
          <a:xfrm>
            <a:off x="4038260" y="5225292"/>
            <a:ext cx="4736986" cy="400050"/>
            <a:chOff x="2067" y="3216"/>
            <a:chExt cx="2785" cy="252"/>
          </a:xfrm>
        </p:grpSpPr>
        <p:sp>
          <p:nvSpPr>
            <p:cNvPr id="5162" name="Text Box 41"/>
            <p:cNvSpPr txBox="1">
              <a:spLocks noChangeArrowheads="1"/>
            </p:cNvSpPr>
            <p:nvPr/>
          </p:nvSpPr>
          <p:spPr bwMode="auto">
            <a:xfrm>
              <a:off x="2067" y="3216"/>
              <a:ext cx="6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 dirty="0" smtClean="0">
                  <a:solidFill>
                    <a:schemeClr val="tx1"/>
                  </a:solidFill>
                  <a:latin typeface="+mj-lt"/>
                </a:rPr>
                <a:t>MST </a:t>
              </a:r>
              <a:r>
                <a:rPr lang="en-US" sz="2000" i="1" dirty="0">
                  <a:solidFill>
                    <a:schemeClr val="tx1"/>
                  </a:solidFill>
                  <a:latin typeface="+mj-lt"/>
                </a:rPr>
                <a:t>T</a:t>
              </a:r>
              <a:r>
                <a:rPr lang="en-US" sz="2000" dirty="0">
                  <a:solidFill>
                    <a:schemeClr val="tx1"/>
                  </a:solidFill>
                  <a:latin typeface="+mj-lt"/>
                </a:rPr>
                <a:t>: </a:t>
              </a:r>
            </a:p>
          </p:txBody>
        </p:sp>
        <p:sp>
          <p:nvSpPr>
            <p:cNvPr id="5163" name="Text Box 42"/>
            <p:cNvSpPr txBox="1">
              <a:spLocks noChangeArrowheads="1"/>
            </p:cNvSpPr>
            <p:nvPr/>
          </p:nvSpPr>
          <p:spPr bwMode="auto">
            <a:xfrm>
              <a:off x="3880" y="3248"/>
              <a:ext cx="97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zh-CN" altLang="en-US" sz="2000" baseline="-25000" dirty="0" smtClean="0">
                  <a:solidFill>
                    <a:schemeClr val="tx1"/>
                  </a:solidFill>
                  <a:latin typeface="+mj-lt"/>
                </a:rPr>
                <a:t>最小化</a:t>
              </a:r>
              <a:endParaRPr lang="en-US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160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191000" cy="44958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i="1" dirty="0" smtClean="0">
                <a:solidFill>
                  <a:srgbClr val="FF0000"/>
                </a:solidFill>
              </a:rPr>
              <a:t>图的权值</a:t>
            </a:r>
            <a:r>
              <a:rPr lang="zh-CN" altLang="en-US" sz="2400" b="1" dirty="0" smtClean="0"/>
              <a:t>指的是该图中所有边的权值之和</a:t>
            </a:r>
            <a:endParaRPr lang="en-US" sz="2400" b="1" dirty="0" smtClean="0"/>
          </a:p>
          <a:p>
            <a:r>
              <a:rPr lang="zh-CN" altLang="en-US" sz="2400" b="1" dirty="0" smtClean="0"/>
              <a:t>对于一个连通无向的加权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它的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最小生成树</a:t>
            </a:r>
            <a:r>
              <a:rPr lang="zh-CN" altLang="en-US" sz="2400" b="1" dirty="0" smtClean="0"/>
              <a:t>指的是权值最小的生成树</a:t>
            </a:r>
            <a:r>
              <a:rPr lang="en-US" sz="2400" b="1" dirty="0" smtClean="0"/>
              <a:t>a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思考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对于一个图，最小生成树可能存在多颗吗</a:t>
            </a:r>
            <a:r>
              <a:rPr lang="en-US" sz="2400" b="1" dirty="0" smtClean="0"/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49813"/>
              </p:ext>
            </p:extLst>
          </p:nvPr>
        </p:nvGraphicFramePr>
        <p:xfrm>
          <a:off x="5021414" y="5234780"/>
          <a:ext cx="2101202" cy="63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1180588" imgH="355446" progId="Equation.3">
                  <p:embed/>
                </p:oleObj>
              </mc:Choice>
              <mc:Fallback>
                <p:oleObj name="Equation" r:id="rId4" imgW="1180588" imgH="35544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414" y="5234780"/>
                        <a:ext cx="2101202" cy="632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6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(16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4076700"/>
            <a:ext cx="382587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40767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40767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5222875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522287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52228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713413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584575"/>
            <a:ext cx="382587" cy="382588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9243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9243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267200"/>
            <a:ext cx="177482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471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548079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5626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471988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2672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41337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5807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656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803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965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689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88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5024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646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9870" y="323902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220718" y="3523844"/>
            <a:ext cx="351282" cy="13375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(17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40767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40767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4076700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5222875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522287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52228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713413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584575"/>
            <a:ext cx="382587" cy="382588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9243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9243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267200"/>
            <a:ext cx="177482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471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548079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5626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471988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2672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41337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5807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656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803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965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689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88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5024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646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388890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27807" y="4186036"/>
            <a:ext cx="486793" cy="668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9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(18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40767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40767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4076700"/>
            <a:ext cx="382588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5222875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522287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5222875"/>
            <a:ext cx="382588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713413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584575"/>
            <a:ext cx="382587" cy="382588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9243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9243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267200"/>
            <a:ext cx="177482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471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548079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5626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471988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2672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41337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5807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656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803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965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689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88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5024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646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96200" y="376381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7239000" y="4065966"/>
            <a:ext cx="460883" cy="1287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2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CC"/>
                </a:solidFill>
              </a:rPr>
              <a:t>Prim</a:t>
            </a:r>
            <a:r>
              <a:rPr lang="zh-CN" altLang="en-US" sz="3600" dirty="0">
                <a:solidFill>
                  <a:srgbClr val="0000CC"/>
                </a:solidFill>
              </a:rPr>
              <a:t>算法</a:t>
            </a:r>
            <a:r>
              <a:rPr lang="en-US" altLang="zh-CN" sz="3600" dirty="0">
                <a:solidFill>
                  <a:srgbClr val="0000CC"/>
                </a:solidFill>
              </a:rPr>
              <a:t>: </a:t>
            </a:r>
            <a:r>
              <a:rPr lang="zh-CN" altLang="en-US" sz="3600" dirty="0">
                <a:solidFill>
                  <a:srgbClr val="0000CC"/>
                </a:solidFill>
              </a:rPr>
              <a:t>举例</a:t>
            </a:r>
            <a:r>
              <a:rPr lang="en-US" altLang="zh-CN" sz="3600" kern="0" dirty="0">
                <a:solidFill>
                  <a:srgbClr val="0000CC"/>
                </a:solidFill>
              </a:rPr>
              <a:t>2</a:t>
            </a:r>
            <a:r>
              <a:rPr lang="en-US" sz="3600" b="1" kern="0" dirty="0" smtClean="0">
                <a:solidFill>
                  <a:srgbClr val="0000CC"/>
                </a:solidFill>
              </a:rPr>
              <a:t>(19</a:t>
            </a:r>
            <a:r>
              <a:rPr lang="en-US" sz="3600" b="1" kern="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2671763" y="4076700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4856163" y="407670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6765925" y="4076700"/>
            <a:ext cx="382588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9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2671763" y="5222875"/>
            <a:ext cx="382587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4856163" y="5222875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8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765925" y="5222875"/>
            <a:ext cx="382588" cy="381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15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>
            <a:off x="3763963" y="5713413"/>
            <a:ext cx="382587" cy="382587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3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3763963" y="3584575"/>
            <a:ext cx="382587" cy="382588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4</a:t>
            </a:r>
            <a:endParaRPr lang="en-US" b="1" i="0" dirty="0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48" name="AutoShape 12"/>
          <p:cNvCxnSpPr>
            <a:cxnSpLocks noChangeShapeType="1"/>
            <a:stCxn id="47" idx="5"/>
            <a:endCxn id="41" idx="1"/>
          </p:cNvCxnSpPr>
          <p:nvPr/>
        </p:nvCxnSpPr>
        <p:spPr bwMode="auto">
          <a:xfrm>
            <a:off x="4089400" y="39243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7" idx="3"/>
            <a:endCxn id="40" idx="7"/>
          </p:cNvCxnSpPr>
          <p:nvPr/>
        </p:nvCxnSpPr>
        <p:spPr bwMode="auto">
          <a:xfrm flipH="1">
            <a:off x="2998788" y="3924300"/>
            <a:ext cx="820737" cy="193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0" idx="6"/>
            <a:endCxn id="41" idx="2"/>
          </p:cNvCxnSpPr>
          <p:nvPr/>
        </p:nvCxnSpPr>
        <p:spPr bwMode="auto">
          <a:xfrm>
            <a:off x="3067050" y="4267200"/>
            <a:ext cx="177482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5"/>
          <p:cNvCxnSpPr>
            <a:cxnSpLocks noChangeShapeType="1"/>
            <a:stCxn id="43" idx="0"/>
            <a:endCxn id="40" idx="4"/>
          </p:cNvCxnSpPr>
          <p:nvPr/>
        </p:nvCxnSpPr>
        <p:spPr bwMode="auto">
          <a:xfrm flipV="1">
            <a:off x="2862263" y="4471988"/>
            <a:ext cx="0" cy="736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6"/>
          <p:cNvCxnSpPr>
            <a:cxnSpLocks noChangeShapeType="1"/>
            <a:stCxn id="43" idx="5"/>
            <a:endCxn id="46" idx="1"/>
          </p:cNvCxnSpPr>
          <p:nvPr/>
        </p:nvCxnSpPr>
        <p:spPr bwMode="auto">
          <a:xfrm>
            <a:off x="2998321" y="5548079"/>
            <a:ext cx="821671" cy="22136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7"/>
          <p:cNvCxnSpPr>
            <a:cxnSpLocks noChangeShapeType="1"/>
            <a:stCxn id="46" idx="7"/>
            <a:endCxn id="44" idx="3"/>
          </p:cNvCxnSpPr>
          <p:nvPr/>
        </p:nvCxnSpPr>
        <p:spPr bwMode="auto">
          <a:xfrm flipV="1">
            <a:off x="4089400" y="5562600"/>
            <a:ext cx="822325" cy="19367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8"/>
          <p:cNvCxnSpPr>
            <a:cxnSpLocks noChangeShapeType="1"/>
            <a:stCxn id="44" idx="0"/>
            <a:endCxn id="41" idx="4"/>
          </p:cNvCxnSpPr>
          <p:nvPr/>
        </p:nvCxnSpPr>
        <p:spPr bwMode="auto">
          <a:xfrm flipV="1">
            <a:off x="5046663" y="4471988"/>
            <a:ext cx="0" cy="73660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</p:cNvCxnSpPr>
          <p:nvPr/>
        </p:nvCxnSpPr>
        <p:spPr bwMode="auto">
          <a:xfrm>
            <a:off x="5237163" y="4267200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0"/>
          <p:cNvCxnSpPr>
            <a:cxnSpLocks noChangeShapeType="1"/>
            <a:stCxn id="44" idx="6"/>
            <a:endCxn id="45" idx="2"/>
          </p:cNvCxnSpPr>
          <p:nvPr/>
        </p:nvCxnSpPr>
        <p:spPr bwMode="auto">
          <a:xfrm>
            <a:off x="5251450" y="5413375"/>
            <a:ext cx="1501775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6" idx="0"/>
            <a:endCxn id="40" idx="5"/>
          </p:cNvCxnSpPr>
          <p:nvPr/>
        </p:nvCxnSpPr>
        <p:spPr bwMode="auto">
          <a:xfrm rot="5400000" flipH="1">
            <a:off x="2834482" y="45807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2438400" y="4656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3455988" y="48037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3235325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235325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4432300" y="3660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3781425" y="39655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5032375" y="4689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5851525" y="3889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5797550" y="5024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371975" y="5646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0">
                <a:solidFill>
                  <a:schemeClr val="bg2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96200" y="49793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u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7239000" y="5261611"/>
            <a:ext cx="460883" cy="12873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1"/>
          <a:stretch/>
        </p:blipFill>
        <p:spPr bwMode="auto">
          <a:xfrm>
            <a:off x="255597" y="1448892"/>
            <a:ext cx="4810115" cy="17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3600" y="5715000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solidFill>
                  <a:srgbClr val="0000CC"/>
                </a:solidFill>
              </a:rPr>
              <a:t>Q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</a:rPr>
              <a:t>为空</a:t>
            </a:r>
            <a:r>
              <a:rPr lang="en-US" sz="2200" dirty="0" smtClean="0">
                <a:solidFill>
                  <a:srgbClr val="0000CC"/>
                </a:solidFill>
              </a:rPr>
              <a:t>!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CC"/>
                </a:solidFill>
              </a:rPr>
              <a:t>Prim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1447800"/>
            <a:ext cx="4038599" cy="4478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600"/>
              </a:spcBef>
              <a:buFont typeface="Wingdings" pitchFamily="2" charset="2"/>
              <a:buChar char="§"/>
            </a:pP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zh-CN" altLang="en-US" dirty="0" smtClean="0"/>
              <a:t>为一个最小堆</a:t>
            </a:r>
            <a:r>
              <a:rPr lang="en-US" dirty="0" smtClean="0"/>
              <a:t>.</a:t>
            </a:r>
            <a:endParaRPr lang="en-US" dirty="0" smtClean="0"/>
          </a:p>
          <a:p>
            <a:pPr marL="182880" lvl="1" indent="-182880">
              <a:spcBef>
                <a:spcPts val="600"/>
              </a:spcBef>
              <a:buFont typeface="Wingdings" pitchFamily="2" charset="2"/>
              <a:buChar char="§"/>
            </a:pPr>
            <a:r>
              <a:rPr lang="zh-CN" altLang="en-US" dirty="0" smtClean="0"/>
              <a:t>初始化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zh-CN" altLang="en-US" dirty="0" smtClean="0"/>
              <a:t>和第一个</a:t>
            </a:r>
            <a:r>
              <a:rPr lang="en-US" dirty="0" smtClean="0"/>
              <a:t>for</a:t>
            </a:r>
            <a:r>
              <a:rPr lang="zh-CN" altLang="en-US" dirty="0" smtClean="0"/>
              <a:t>循环的代价</a:t>
            </a:r>
            <a:r>
              <a:rPr lang="en-US" dirty="0" smtClean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V</a:t>
            </a:r>
            <a:r>
              <a:rPr lang="en-US" dirty="0" smtClean="0"/>
              <a:t>|)</a:t>
            </a:r>
          </a:p>
          <a:p>
            <a:pPr marL="182880" lvl="1" indent="-18288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while </a:t>
            </a:r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r>
              <a:rPr lang="en-US" dirty="0" smtClean="0"/>
              <a:t>: </a:t>
            </a:r>
            <a:r>
              <a:rPr lang="en-US" dirty="0" smtClean="0"/>
              <a:t>|</a:t>
            </a:r>
            <a:r>
              <a:rPr lang="en-US" i="1" dirty="0" smtClean="0"/>
              <a:t>V</a:t>
            </a:r>
            <a:r>
              <a:rPr lang="en-US" dirty="0" smtClean="0"/>
              <a:t> | </a:t>
            </a:r>
            <a:r>
              <a:rPr lang="zh-CN" altLang="en-US" dirty="0" smtClean="0"/>
              <a:t>次迭代</a:t>
            </a:r>
            <a:endParaRPr lang="en-US" dirty="0" smtClean="0"/>
          </a:p>
          <a:p>
            <a:pPr marL="365760" lvl="1" indent="-18288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Extract-Min: </a:t>
            </a:r>
            <a:r>
              <a:rPr lang="zh-CN" altLang="en-US" dirty="0" smtClean="0"/>
              <a:t>每个操作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 smtClean="0"/>
              <a:t>|</a:t>
            </a:r>
            <a:r>
              <a:rPr lang="en-US" i="1" dirty="0" smtClean="0"/>
              <a:t>V</a:t>
            </a:r>
            <a:r>
              <a:rPr lang="en-US" i="1" dirty="0" smtClean="0"/>
              <a:t>|</a:t>
            </a:r>
            <a:r>
              <a:rPr lang="en-US" dirty="0" smtClean="0"/>
              <a:t>)</a:t>
            </a:r>
            <a:endParaRPr lang="en-US" dirty="0"/>
          </a:p>
          <a:p>
            <a:pPr marL="365760" lvl="1" indent="-182880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  <a:sym typeface="Symbol"/>
              </a:rPr>
              <a:t>f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or loop</a:t>
            </a:r>
            <a:r>
              <a:rPr lang="en-US" dirty="0" smtClean="0">
                <a:sym typeface="Symbol"/>
              </a:rPr>
              <a:t>: </a:t>
            </a:r>
            <a:r>
              <a:rPr lang="zh-CN" altLang="en-US" dirty="0" smtClean="0">
                <a:sym typeface="Symbol"/>
              </a:rPr>
              <a:t>一共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(</a:t>
            </a:r>
            <a:r>
              <a:rPr lang="en-US" dirty="0" smtClean="0"/>
              <a:t>|</a:t>
            </a:r>
            <a:r>
              <a:rPr lang="en-US" i="1" dirty="0" smtClean="0"/>
              <a:t>E</a:t>
            </a:r>
            <a:r>
              <a:rPr lang="en-US" dirty="0" smtClean="0"/>
              <a:t>|)</a:t>
            </a:r>
            <a:r>
              <a:rPr lang="zh-CN" altLang="en-US" dirty="0" smtClean="0"/>
              <a:t>次</a:t>
            </a:r>
            <a:endParaRPr lang="en-US" dirty="0" smtClean="0"/>
          </a:p>
          <a:p>
            <a:pPr marL="548640" lvl="2" indent="-182880">
              <a:spcBef>
                <a:spcPts val="600"/>
              </a:spcBef>
              <a:buFont typeface="Arial" pitchFamily="34" charset="0"/>
              <a:buChar char="•"/>
            </a:pPr>
            <a:r>
              <a:rPr lang="en-US" i="1" dirty="0">
                <a:sym typeface="Symbol"/>
              </a:rPr>
              <a:t>v</a:t>
            </a:r>
            <a:r>
              <a:rPr lang="en-US" dirty="0">
                <a:sym typeface="Symbol"/>
              </a:rPr>
              <a:t> 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可以在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(1</a:t>
            </a:r>
            <a:r>
              <a:rPr lang="en-US" dirty="0" smtClean="0">
                <a:sym typeface="Symbol"/>
              </a:rPr>
              <a:t>) </a:t>
            </a:r>
            <a:r>
              <a:rPr lang="zh-CN" altLang="en-US" dirty="0" smtClean="0">
                <a:sym typeface="Symbol"/>
              </a:rPr>
              <a:t>时间完成</a:t>
            </a:r>
            <a:endParaRPr lang="en-US" dirty="0" smtClean="0">
              <a:sym typeface="Symbol"/>
            </a:endParaRPr>
          </a:p>
          <a:p>
            <a:pPr marL="548640" lvl="2" indent="-18288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 smtClean="0">
                <a:sym typeface="Symbol"/>
              </a:rPr>
              <a:t>最后一行</a:t>
            </a:r>
            <a:r>
              <a:rPr lang="en-US" dirty="0" smtClean="0">
                <a:sym typeface="Symbol"/>
              </a:rPr>
              <a:t>: 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lg</a:t>
            </a:r>
            <a:r>
              <a:rPr lang="en-US" dirty="0" smtClean="0">
                <a:sym typeface="Symbol"/>
              </a:rPr>
              <a:t> |</a:t>
            </a:r>
            <a:r>
              <a:rPr lang="en-US" i="1" dirty="0" smtClean="0">
                <a:sym typeface="Symbol"/>
              </a:rPr>
              <a:t>V</a:t>
            </a:r>
            <a:r>
              <a:rPr lang="en-US" dirty="0" smtClean="0">
                <a:sym typeface="Symbol"/>
              </a:rPr>
              <a:t>|) </a:t>
            </a:r>
            <a:r>
              <a:rPr lang="zh-CN" altLang="en-US" dirty="0" smtClean="0">
                <a:sym typeface="Symbol"/>
              </a:rPr>
              <a:t>时间</a:t>
            </a:r>
            <a:endParaRPr lang="en-US" dirty="0" smtClean="0">
              <a:sym typeface="Symbol"/>
            </a:endParaRPr>
          </a:p>
          <a:p>
            <a:pPr marL="548640" lvl="2" indent="-18288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 smtClean="0">
                <a:sym typeface="Symbol"/>
              </a:rPr>
              <a:t>其它操作都可以</a:t>
            </a:r>
            <a:r>
              <a:rPr lang="en-US" i="1" dirty="0" smtClean="0">
                <a:sym typeface="Symbol"/>
              </a:rPr>
              <a:t>O</a:t>
            </a:r>
            <a:r>
              <a:rPr lang="en-US" dirty="0" smtClean="0">
                <a:sym typeface="Symbol"/>
              </a:rPr>
              <a:t>(1)</a:t>
            </a:r>
            <a:r>
              <a:rPr lang="zh-CN" altLang="en-US" dirty="0" smtClean="0">
                <a:sym typeface="Symbol"/>
              </a:rPr>
              <a:t>时间完成</a:t>
            </a:r>
            <a:endParaRPr lang="en-US" dirty="0" smtClean="0"/>
          </a:p>
          <a:p>
            <a:pPr marL="182880" lvl="1" indent="-182880">
              <a:spcBef>
                <a:spcPts val="600"/>
              </a:spcBef>
              <a:buFont typeface="Wingdings" pitchFamily="2" charset="2"/>
              <a:buChar char="§"/>
            </a:pPr>
            <a:r>
              <a:rPr lang="zh-CN" altLang="en-US" dirty="0"/>
              <a:t>整个</a:t>
            </a:r>
            <a:r>
              <a:rPr lang="en-US" dirty="0" smtClean="0"/>
              <a:t>while</a:t>
            </a:r>
            <a:r>
              <a:rPr lang="zh-CN" altLang="en-US" dirty="0" smtClean="0"/>
              <a:t>循环</a:t>
            </a:r>
            <a:r>
              <a:rPr lang="en-US" dirty="0" smtClean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V</a:t>
            </a:r>
            <a:r>
              <a:rPr lang="en-US" dirty="0" smtClean="0"/>
              <a:t>| </a:t>
            </a:r>
            <a:r>
              <a:rPr lang="en-US" dirty="0" err="1" smtClean="0"/>
              <a:t>lg</a:t>
            </a:r>
            <a:r>
              <a:rPr lang="en-US" dirty="0" smtClean="0"/>
              <a:t> |</a:t>
            </a:r>
            <a:r>
              <a:rPr lang="en-US" i="1" dirty="0" smtClean="0"/>
              <a:t>V</a:t>
            </a:r>
            <a:r>
              <a:rPr lang="en-US" dirty="0" smtClean="0"/>
              <a:t>|) +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E</a:t>
            </a:r>
            <a:r>
              <a:rPr lang="en-US" dirty="0" smtClean="0"/>
              <a:t>| </a:t>
            </a:r>
            <a:r>
              <a:rPr lang="en-US" dirty="0" err="1" smtClean="0"/>
              <a:t>lg</a:t>
            </a:r>
            <a:r>
              <a:rPr lang="en-US" dirty="0" smtClean="0"/>
              <a:t> |</a:t>
            </a:r>
            <a:r>
              <a:rPr lang="en-US" i="1" dirty="0" smtClean="0"/>
              <a:t>V</a:t>
            </a:r>
            <a:r>
              <a:rPr lang="en-US" dirty="0" smtClean="0"/>
              <a:t>|) = </a:t>
            </a:r>
            <a:r>
              <a:rPr lang="en-US" i="1" dirty="0"/>
              <a:t>O</a:t>
            </a:r>
            <a:r>
              <a:rPr lang="en-US" dirty="0"/>
              <a:t>(|</a:t>
            </a:r>
            <a:r>
              <a:rPr lang="en-US" i="1" dirty="0"/>
              <a:t>E</a:t>
            </a:r>
            <a:r>
              <a:rPr lang="en-US" dirty="0"/>
              <a:t>| </a:t>
            </a:r>
            <a:r>
              <a:rPr lang="en-US" dirty="0" err="1"/>
              <a:t>lg</a:t>
            </a:r>
            <a:r>
              <a:rPr lang="en-US" dirty="0"/>
              <a:t> |</a:t>
            </a:r>
            <a:r>
              <a:rPr lang="en-US" i="1" dirty="0"/>
              <a:t>V</a:t>
            </a:r>
            <a:r>
              <a:rPr lang="en-US" dirty="0"/>
              <a:t>|)</a:t>
            </a:r>
            <a:endParaRPr lang="en-US" dirty="0" smtClean="0"/>
          </a:p>
          <a:p>
            <a:pPr marL="182880" lvl="1" indent="-182880">
              <a:spcBef>
                <a:spcPts val="600"/>
              </a:spcBef>
              <a:buFont typeface="Wingdings" pitchFamily="2" charset="2"/>
              <a:buChar char="§"/>
            </a:pPr>
            <a:r>
              <a:rPr lang="zh-CN" altLang="en-US" dirty="0" smtClean="0"/>
              <a:t>总共的时间代价</a:t>
            </a:r>
            <a:r>
              <a:rPr lang="en-US" dirty="0" smtClean="0"/>
              <a:t>: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E|</a:t>
            </a:r>
            <a:r>
              <a:rPr lang="en-US" dirty="0" smtClean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|</a:t>
            </a:r>
            <a:r>
              <a:rPr lang="en-US" i="1" dirty="0" smtClean="0"/>
              <a:t>V|</a:t>
            </a:r>
            <a:r>
              <a:rPr lang="en-US" dirty="0" smtClean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03725"/>
            <a:ext cx="4724400" cy="44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3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solidFill>
                  <a:srgbClr val="0000CC"/>
                </a:solidFill>
              </a:rPr>
              <a:t>Kruskal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、</a:t>
            </a:r>
            <a:r>
              <a:rPr lang="en-US" altLang="zh-CN" sz="3600" b="1" dirty="0">
                <a:solidFill>
                  <a:srgbClr val="0000CC"/>
                </a:solidFill>
              </a:rPr>
              <a:t> Prim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算法比较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zh-CN" altLang="en-US" sz="2400" b="1" dirty="0" smtClean="0"/>
              <a:t>它们都有相同的复杂度</a:t>
            </a:r>
            <a:r>
              <a:rPr lang="en-US" sz="2400" b="1" dirty="0" smtClean="0"/>
              <a:t>: </a:t>
            </a:r>
            <a:r>
              <a:rPr lang="en-US" sz="2400" b="1" i="1" dirty="0"/>
              <a:t>O</a:t>
            </a:r>
            <a:r>
              <a:rPr lang="en-US" sz="2400" b="1" dirty="0"/>
              <a:t>(|</a:t>
            </a:r>
            <a:r>
              <a:rPr lang="en-US" sz="2400" b="1" i="1" dirty="0"/>
              <a:t>E</a:t>
            </a:r>
            <a:r>
              <a:rPr lang="en-US" sz="2400" b="1" dirty="0"/>
              <a:t>| 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|).</a:t>
            </a:r>
          </a:p>
          <a:p>
            <a:pPr lvl="1"/>
            <a:r>
              <a:rPr lang="en-US" sz="2200" b="1" dirty="0" err="1" smtClean="0"/>
              <a:t>Kruskal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 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|</a:t>
            </a:r>
            <a:r>
              <a:rPr lang="en-US" sz="2200" b="1" i="1" dirty="0" smtClean="0"/>
              <a:t>E</a:t>
            </a:r>
            <a:r>
              <a:rPr lang="en-US" sz="2200" b="1" dirty="0" smtClean="0"/>
              <a:t>|)</a:t>
            </a:r>
          </a:p>
          <a:p>
            <a:pPr lvl="1"/>
            <a:r>
              <a:rPr lang="en-US" sz="2200" b="1" dirty="0" smtClean="0"/>
              <a:t>Prim: </a:t>
            </a:r>
            <a:r>
              <a:rPr lang="en-US" sz="2200" b="1" i="1" dirty="0"/>
              <a:t>O</a:t>
            </a:r>
            <a:r>
              <a:rPr lang="en-US" sz="2200" b="1" dirty="0"/>
              <a:t>(|</a:t>
            </a:r>
            <a:r>
              <a:rPr lang="en-US" sz="2200" b="1" i="1" dirty="0"/>
              <a:t>V</a:t>
            </a:r>
            <a:r>
              <a:rPr lang="en-US" sz="2200" b="1" dirty="0"/>
              <a:t>| </a:t>
            </a:r>
            <a:r>
              <a:rPr lang="en-US" sz="2200" b="1" dirty="0" err="1"/>
              <a:t>lg</a:t>
            </a:r>
            <a:r>
              <a:rPr lang="en-US" sz="2200" b="1" dirty="0"/>
              <a:t> |</a:t>
            </a:r>
            <a:r>
              <a:rPr lang="en-US" sz="2200" b="1" i="1" dirty="0"/>
              <a:t>V</a:t>
            </a:r>
            <a:r>
              <a:rPr lang="en-US" sz="2200" b="1" dirty="0"/>
              <a:t>|) + </a:t>
            </a:r>
            <a:r>
              <a:rPr lang="en-US" sz="2200" b="1" i="1" dirty="0"/>
              <a:t>O</a:t>
            </a:r>
            <a:r>
              <a:rPr lang="en-US" sz="2200" b="1" dirty="0"/>
              <a:t>(|</a:t>
            </a:r>
            <a:r>
              <a:rPr lang="en-US" sz="2200" b="1" i="1" dirty="0"/>
              <a:t>E</a:t>
            </a:r>
            <a:r>
              <a:rPr lang="en-US" sz="2200" b="1" dirty="0"/>
              <a:t>| </a:t>
            </a:r>
            <a:r>
              <a:rPr lang="en-US" sz="2200" b="1" dirty="0" err="1"/>
              <a:t>lg</a:t>
            </a:r>
            <a:r>
              <a:rPr lang="en-US" sz="2200" b="1" dirty="0"/>
              <a:t> |</a:t>
            </a:r>
            <a:r>
              <a:rPr lang="en-US" sz="2200" b="1" i="1" dirty="0"/>
              <a:t>V</a:t>
            </a:r>
            <a:r>
              <a:rPr lang="en-US" sz="2200" b="1" dirty="0" smtClean="0"/>
              <a:t>|)</a:t>
            </a:r>
          </a:p>
          <a:p>
            <a:pPr lvl="1"/>
            <a:r>
              <a:rPr lang="zh-CN" altLang="en-US" sz="2200" b="1" dirty="0" smtClean="0"/>
              <a:t>当</a:t>
            </a:r>
            <a:r>
              <a:rPr lang="en-US" altLang="zh-CN" sz="2200" b="1" dirty="0"/>
              <a:t>|</a:t>
            </a:r>
            <a:r>
              <a:rPr lang="en-US" altLang="zh-CN" sz="2200" b="1" i="1" dirty="0"/>
              <a:t>E</a:t>
            </a:r>
            <a:r>
              <a:rPr lang="en-US" altLang="zh-CN" sz="2200" b="1" dirty="0" smtClean="0"/>
              <a:t>|</a:t>
            </a:r>
            <a:r>
              <a:rPr lang="zh-CN" altLang="en-US" sz="2200" b="1" dirty="0" smtClean="0"/>
              <a:t>比较小时</a:t>
            </a:r>
            <a:r>
              <a:rPr lang="en-US" sz="2200" b="1" dirty="0" err="1" smtClean="0"/>
              <a:t>Kruskal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算法要好</a:t>
            </a:r>
            <a:r>
              <a:rPr lang="en-US" sz="2200" b="1" dirty="0" smtClean="0"/>
              <a:t>(</a:t>
            </a:r>
            <a:r>
              <a:rPr lang="zh-CN" altLang="en-US" sz="2200" b="1" dirty="0" smtClean="0"/>
              <a:t>稀疏图</a:t>
            </a:r>
            <a:r>
              <a:rPr lang="en-US" sz="2200" b="1" dirty="0" smtClean="0"/>
              <a:t>)</a:t>
            </a:r>
            <a:endParaRPr lang="en-US" sz="2200" b="1" dirty="0" smtClean="0"/>
          </a:p>
          <a:p>
            <a:pPr lvl="1"/>
            <a:r>
              <a:rPr lang="zh-CN" altLang="en-US" sz="2200" b="1" dirty="0" smtClean="0"/>
              <a:t>当</a:t>
            </a:r>
            <a:r>
              <a:rPr lang="en-US" altLang="zh-CN" sz="2200" b="1" dirty="0" smtClean="0"/>
              <a:t>|</a:t>
            </a:r>
            <a:r>
              <a:rPr lang="en-US" altLang="zh-CN" sz="2200" b="1" i="1" dirty="0"/>
              <a:t>V</a:t>
            </a:r>
            <a:r>
              <a:rPr lang="en-US" altLang="zh-CN" sz="2200" b="1" dirty="0"/>
              <a:t>| &lt;&lt; |</a:t>
            </a:r>
            <a:r>
              <a:rPr lang="en-US" altLang="zh-CN" sz="2200" b="1" i="1" dirty="0"/>
              <a:t>E</a:t>
            </a:r>
            <a:r>
              <a:rPr lang="en-US" altLang="zh-CN" sz="2200" b="1" dirty="0" smtClean="0"/>
              <a:t>|</a:t>
            </a:r>
            <a:r>
              <a:rPr lang="zh-CN" altLang="en-US" sz="2200" b="1" dirty="0" smtClean="0"/>
              <a:t>时，</a:t>
            </a:r>
            <a:r>
              <a:rPr lang="en-US" sz="2200" b="1" dirty="0" smtClean="0"/>
              <a:t>Prim</a:t>
            </a:r>
            <a:r>
              <a:rPr lang="zh-CN" altLang="en-US" sz="2200" b="1" dirty="0" smtClean="0"/>
              <a:t>算法要好</a:t>
            </a:r>
            <a:r>
              <a:rPr lang="en-US" altLang="zh-CN" sz="2200" b="1" dirty="0" smtClean="0"/>
              <a:t>(</a:t>
            </a:r>
            <a:r>
              <a:rPr lang="zh-CN" altLang="en-US" sz="2200" b="1" dirty="0"/>
              <a:t>稠密</a:t>
            </a:r>
            <a:r>
              <a:rPr lang="zh-CN" altLang="en-US" sz="2200" b="1" dirty="0" smtClean="0"/>
              <a:t>图</a:t>
            </a:r>
            <a:r>
              <a:rPr lang="en-US" altLang="zh-CN" sz="2200" b="1" dirty="0"/>
              <a:t>)</a:t>
            </a:r>
            <a:endParaRPr lang="en-US" sz="2200" b="1" dirty="0" smtClean="0"/>
          </a:p>
          <a:p>
            <a:r>
              <a:rPr lang="zh-CN" altLang="en-US" sz="2400" b="1" dirty="0" smtClean="0"/>
              <a:t>哪个方法更容易实现</a:t>
            </a:r>
            <a:r>
              <a:rPr lang="en-US" sz="2400" b="1" dirty="0" smtClean="0"/>
              <a:t>?</a:t>
            </a:r>
            <a:endParaRPr lang="en-US" sz="2400" b="1" dirty="0" smtClean="0"/>
          </a:p>
          <a:p>
            <a:pPr lvl="1"/>
            <a:r>
              <a:rPr lang="en-US" sz="2200" b="1" dirty="0" err="1" smtClean="0"/>
              <a:t>Kruskal</a:t>
            </a:r>
            <a:r>
              <a:rPr lang="zh-CN" altLang="en-US" sz="2200" b="1" dirty="0" smtClean="0"/>
              <a:t>算法要容易实现一些</a:t>
            </a:r>
            <a:r>
              <a:rPr lang="en-US" sz="2200" b="1" dirty="0" smtClean="0"/>
              <a:t>.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1741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r>
              <a:rPr lang="zh-CN" altLang="en-US" sz="2400" b="1" dirty="0" smtClean="0"/>
              <a:t>令</a:t>
            </a:r>
            <a:r>
              <a:rPr lang="en-US" sz="2400" b="1" i="1" dirty="0" smtClean="0"/>
              <a:t>G</a:t>
            </a:r>
            <a:r>
              <a:rPr lang="en-US" sz="2400" b="1" dirty="0" smtClean="0"/>
              <a:t> = (</a:t>
            </a:r>
            <a:r>
              <a:rPr lang="en-US" sz="2400" b="1" i="1" dirty="0" smtClean="0"/>
              <a:t>V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E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为一个连通的无向加权图</a:t>
            </a:r>
            <a:endParaRPr lang="en-US" sz="2400" b="1" dirty="0" smtClean="0"/>
          </a:p>
          <a:p>
            <a:r>
              <a:rPr lang="zh-CN" altLang="en-US" sz="2400" b="1" dirty="0" smtClean="0"/>
              <a:t>初始化：每个节点为一个连通分支</a:t>
            </a:r>
            <a:endParaRPr lang="en-US" sz="2400" b="1" dirty="0" smtClean="0"/>
          </a:p>
          <a:p>
            <a:r>
              <a:rPr lang="zh-CN" altLang="en-US" sz="2400" b="1" dirty="0" smtClean="0"/>
              <a:t>对于两个连通分支，选择连接它们的权值最小的边合并这两</a:t>
            </a:r>
            <a:r>
              <a:rPr lang="zh-CN" altLang="en-US" sz="2400" b="1" dirty="0"/>
              <a:t>个连通分支，不断</a:t>
            </a:r>
            <a:r>
              <a:rPr lang="zh-CN" altLang="en-US" sz="2400" b="1" dirty="0" smtClean="0"/>
              <a:t>地重复这一过程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r>
              <a:rPr lang="zh-CN" altLang="en-US" sz="2400" b="1" i="1" dirty="0" smtClean="0"/>
              <a:t>按照权值递增的顺序选择边</a:t>
            </a:r>
            <a:endParaRPr lang="en-US" sz="2400" b="1" dirty="0" smtClean="0"/>
          </a:p>
          <a:p>
            <a:r>
              <a:rPr lang="zh-CN" altLang="en-US" sz="2400" b="1" dirty="0" smtClean="0"/>
              <a:t>利用一个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并查集</a:t>
            </a:r>
            <a:r>
              <a:rPr lang="zh-CN" altLang="en-US" sz="2400" b="1" dirty="0" smtClean="0"/>
              <a:t>的数据结构来判断是否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条边的两个端点属于不同的</a:t>
            </a:r>
            <a:r>
              <a:rPr lang="zh-CN" altLang="en-US" sz="2400" b="1" dirty="0" smtClean="0"/>
              <a:t>连通分支</a:t>
            </a:r>
            <a:endParaRPr lang="en-US" altLang="zh-CN" sz="2400" b="1" dirty="0" smtClean="0"/>
          </a:p>
          <a:p>
            <a:endParaRPr lang="en-US" sz="2400" b="1" dirty="0">
              <a:sym typeface="Symbol" pitchFamily="18" charset="2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</a:rPr>
              <a:t>注意</a:t>
            </a:r>
            <a:r>
              <a:rPr lang="zh-CN" altLang="en-US" sz="2400" b="1" dirty="0"/>
              <a:t>：</a:t>
            </a:r>
            <a:r>
              <a:rPr lang="zh-CN" altLang="en-US" sz="2400" b="1" dirty="0" smtClean="0"/>
              <a:t>整颗生成</a:t>
            </a:r>
            <a:r>
              <a:rPr lang="zh-CN" altLang="en-US" sz="2400" b="1" dirty="0"/>
              <a:t>树是一个连通分支</a:t>
            </a:r>
            <a:endParaRPr lang="en-US" altLang="zh-CN" sz="2400" b="1" dirty="0"/>
          </a:p>
          <a:p>
            <a:endParaRPr lang="en-US" sz="22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 (1)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r>
              <a:rPr lang="zh-CN" altLang="en-US" sz="2400" b="1" dirty="0" smtClean="0"/>
              <a:t>一个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并查集</a:t>
            </a:r>
            <a:r>
              <a:rPr lang="zh-CN" altLang="en-US" sz="2400" b="1" dirty="0" smtClean="0"/>
              <a:t>维护了一个由一系列</a:t>
            </a:r>
            <a:r>
              <a:rPr lang="zh-CN" altLang="en-US" sz="2400" b="1" i="1" dirty="0" smtClean="0">
                <a:solidFill>
                  <a:srgbClr val="0000CC"/>
                </a:solidFill>
              </a:rPr>
              <a:t>不相交的集合</a:t>
            </a:r>
            <a:r>
              <a:rPr lang="zh-CN" altLang="en-US" sz="2400" b="1" dirty="0" smtClean="0"/>
              <a:t>构成的集合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 = {</a:t>
            </a:r>
            <a:r>
              <a:rPr lang="en-US" sz="2400" b="1" i="1" dirty="0" smtClean="0"/>
              <a:t>S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S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…, </a:t>
            </a:r>
            <a:r>
              <a:rPr lang="en-US" sz="2400" b="1" i="1" dirty="0" err="1" smtClean="0"/>
              <a:t>S</a:t>
            </a:r>
            <a:r>
              <a:rPr lang="en-US" sz="2400" b="1" i="1" baseline="-25000" dirty="0" err="1" smtClean="0"/>
              <a:t>k</a:t>
            </a:r>
            <a:r>
              <a:rPr lang="en-US" sz="2400" b="1" dirty="0" smtClean="0"/>
              <a:t>} </a:t>
            </a:r>
          </a:p>
          <a:p>
            <a:r>
              <a:rPr lang="zh-CN" altLang="en-US" sz="2400" b="1" dirty="0" smtClean="0"/>
              <a:t>每个集合都有一个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代表性元素</a:t>
            </a:r>
            <a:r>
              <a:rPr lang="zh-CN" altLang="en-US" sz="2400" b="1" dirty="0" smtClean="0"/>
              <a:t>，用于表示该集合</a:t>
            </a:r>
            <a:endParaRPr lang="en-US" altLang="zh-CN" sz="2400" b="1" dirty="0" smtClean="0"/>
          </a:p>
          <a:p>
            <a:r>
              <a:rPr lang="zh-CN" altLang="en-US" sz="2200" b="1" dirty="0" smtClean="0"/>
              <a:t>例如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可以用集合中</a:t>
            </a:r>
            <a:r>
              <a:rPr lang="en-US" altLang="zh-CN" sz="2200" b="1" dirty="0" smtClean="0"/>
              <a:t>ID</a:t>
            </a:r>
            <a:r>
              <a:rPr lang="zh-CN" altLang="en-US" sz="2200" b="1" dirty="0" smtClean="0"/>
              <a:t>最小的那个元素作为代表性元素</a:t>
            </a:r>
            <a:r>
              <a:rPr lang="en-US" sz="2200" b="1" dirty="0" smtClean="0"/>
              <a:t>.</a:t>
            </a:r>
          </a:p>
          <a:p>
            <a:endParaRPr lang="en-US" sz="2200" b="1" dirty="0"/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200" b="1" i="1" dirty="0" smtClean="0"/>
              <a:t>S</a:t>
            </a:r>
            <a:r>
              <a:rPr lang="zh-CN" altLang="en-US" sz="2200" b="1" dirty="0" smtClean="0"/>
              <a:t>中的集合都是互相不相交的</a:t>
            </a:r>
            <a:endParaRPr lang="en-US" sz="2200" b="1" dirty="0" smtClean="0"/>
          </a:p>
          <a:p>
            <a:pPr>
              <a:buNone/>
            </a:pPr>
            <a:endParaRPr lang="en-US" sz="24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r>
              <a:rPr lang="zh-CN" altLang="en-US" sz="2400" b="1" dirty="0" smtClean="0"/>
              <a:t>一个并查集支持以下操作</a:t>
            </a:r>
            <a:r>
              <a:rPr lang="en-US" sz="2400" b="1" dirty="0" smtClean="0"/>
              <a:t>:</a:t>
            </a:r>
          </a:p>
          <a:p>
            <a:pPr marL="640080" lvl="1"/>
            <a:r>
              <a:rPr lang="en-US" sz="2200" b="1" i="1" dirty="0" smtClean="0">
                <a:solidFill>
                  <a:srgbClr val="C00000"/>
                </a:solidFill>
              </a:rPr>
              <a:t>Make-Set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对元素</a:t>
            </a:r>
            <a:r>
              <a:rPr lang="en-US" altLang="zh-CN" sz="2200" b="1" i="1" dirty="0" smtClean="0"/>
              <a:t>x</a:t>
            </a:r>
            <a:r>
              <a:rPr lang="zh-CN" altLang="en-US" sz="2200" b="1" dirty="0" smtClean="0"/>
              <a:t>创建一个新的集合</a:t>
            </a:r>
            <a:r>
              <a:rPr lang="en-US" sz="2200" b="1" i="1" dirty="0" smtClean="0"/>
              <a:t>S</a:t>
            </a:r>
            <a:r>
              <a:rPr lang="en-US" sz="2200" b="1" i="1" baseline="-25000" dirty="0" smtClean="0"/>
              <a:t>i</a:t>
            </a:r>
            <a:r>
              <a:rPr lang="en-US" sz="2200" b="1" dirty="0" smtClean="0"/>
              <a:t> = {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}, </a:t>
            </a:r>
            <a:r>
              <a:rPr lang="zh-CN" altLang="en-US" sz="2200" b="1" dirty="0" smtClean="0"/>
              <a:t>并且把</a:t>
            </a:r>
            <a:r>
              <a:rPr lang="en-US" sz="2200" b="1" i="1" dirty="0" smtClean="0"/>
              <a:t>S</a:t>
            </a:r>
            <a:r>
              <a:rPr lang="en-US" sz="2200" b="1" i="1" baseline="-25000" dirty="0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这个集合加入至并查集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zh-CN" altLang="en-US" sz="2200" b="1" dirty="0" smtClean="0"/>
              <a:t>中</a:t>
            </a:r>
            <a:r>
              <a:rPr lang="en-US" sz="2200" b="1" dirty="0" smtClean="0"/>
              <a:t>.</a:t>
            </a:r>
          </a:p>
          <a:p>
            <a:pPr marL="640080" lvl="1"/>
            <a:r>
              <a:rPr lang="en-US" sz="2200" b="1" i="1" dirty="0">
                <a:solidFill>
                  <a:srgbClr val="C00000"/>
                </a:solidFill>
              </a:rPr>
              <a:t>Find-Set</a:t>
            </a:r>
            <a:r>
              <a:rPr lang="en-US" sz="2200" b="1" dirty="0"/>
              <a:t>(</a:t>
            </a:r>
            <a:r>
              <a:rPr lang="en-US" sz="2200" b="1" i="1" dirty="0"/>
              <a:t>x</a:t>
            </a:r>
            <a:r>
              <a:rPr lang="en-US" sz="2200" b="1" dirty="0"/>
              <a:t>): </a:t>
            </a:r>
            <a:r>
              <a:rPr lang="zh-CN" altLang="en-US" sz="2200" b="1" dirty="0" smtClean="0"/>
              <a:t>返回包含元素</a:t>
            </a:r>
            <a:r>
              <a:rPr lang="en-US" altLang="zh-CN" sz="2200" b="1" i="1" dirty="0" smtClean="0"/>
              <a:t>x</a:t>
            </a:r>
            <a:r>
              <a:rPr lang="zh-CN" altLang="en-US" sz="2200" b="1" dirty="0" smtClean="0"/>
              <a:t>的集合的那个代表性元素</a:t>
            </a:r>
            <a:endParaRPr lang="en-US" sz="2200" b="1" dirty="0" smtClean="0"/>
          </a:p>
          <a:p>
            <a:pPr marL="914400" lvl="2"/>
            <a:r>
              <a:rPr lang="zh-CN" altLang="en-US" sz="2200" b="1" dirty="0" smtClean="0"/>
              <a:t>对于不相交的集合，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个集合相等，当且仅当它们的代表性元素一样</a:t>
            </a:r>
            <a:endParaRPr lang="en-US" altLang="zh-CN" sz="2200" b="1" dirty="0" smtClean="0"/>
          </a:p>
          <a:p>
            <a:pPr marL="914400" lvl="2"/>
            <a:r>
              <a:rPr lang="zh-CN" altLang="en-US" sz="2200" b="1" dirty="0" smtClean="0">
                <a:solidFill>
                  <a:schemeClr val="bg2"/>
                </a:solidFill>
              </a:rPr>
              <a:t>如果</a:t>
            </a:r>
            <a:r>
              <a:rPr lang="en-US" sz="2200" b="1" i="1" dirty="0" smtClean="0">
                <a:solidFill>
                  <a:schemeClr val="bg2"/>
                </a:solidFill>
              </a:rPr>
              <a:t>Find-Set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 = </a:t>
            </a:r>
            <a:r>
              <a:rPr lang="en-US" sz="2200" b="1" i="1" dirty="0" smtClean="0">
                <a:solidFill>
                  <a:schemeClr val="bg2"/>
                </a:solidFill>
              </a:rPr>
              <a:t>Find-Set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), </a:t>
            </a:r>
            <a:r>
              <a:rPr lang="zh-CN" altLang="en-US" sz="2200" b="1" dirty="0" smtClean="0"/>
              <a:t>则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/>
              <a:t>和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在同一个集合中</a:t>
            </a:r>
            <a:endParaRPr lang="en-US" sz="2200" b="1" dirty="0"/>
          </a:p>
          <a:p>
            <a:pPr marL="640080" lvl="1"/>
            <a:r>
              <a:rPr lang="en-US" sz="2200" b="1" i="1" dirty="0" smtClean="0">
                <a:solidFill>
                  <a:srgbClr val="C00000"/>
                </a:solidFill>
              </a:rPr>
              <a:t>Union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如果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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i="1" baseline="-25000" dirty="0" smtClean="0"/>
              <a:t> </a:t>
            </a:r>
            <a:r>
              <a:rPr lang="en-US" sz="2200" b="1" dirty="0" smtClean="0"/>
              <a:t>, y </a:t>
            </a:r>
            <a:r>
              <a:rPr lang="en-US" sz="2200" b="1" dirty="0" smtClean="0">
                <a:sym typeface="Symbol"/>
              </a:rPr>
              <a:t>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i="1" baseline="-25000" dirty="0" smtClean="0"/>
              <a:t> 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则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= </a:t>
            </a:r>
            <a:r>
              <a:rPr lang="en-US" sz="2200" b="1" dirty="0"/>
              <a:t>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–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–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dirty="0" smtClean="0"/>
              <a:t>)</a:t>
            </a:r>
            <a:r>
              <a:rPr lang="en-US" sz="2200" b="1" dirty="0" smtClean="0">
                <a:sym typeface="Symbol"/>
              </a:rPr>
              <a:t></a:t>
            </a:r>
            <a:r>
              <a:rPr lang="en-US" altLang="zh-CN" sz="2200" b="1" dirty="0" smtClean="0">
                <a:sym typeface="Symbol"/>
              </a:rPr>
              <a:t>{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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dirty="0" smtClean="0"/>
              <a:t> </a:t>
            </a:r>
            <a:r>
              <a:rPr lang="en-US" altLang="zh-CN" sz="2200" b="1" dirty="0" smtClean="0"/>
              <a:t>}</a:t>
            </a:r>
            <a:r>
              <a:rPr lang="en-US" sz="2200" b="1" dirty="0" smtClean="0"/>
              <a:t>.</a:t>
            </a:r>
          </a:p>
          <a:p>
            <a:pPr marL="914400" lvl="2"/>
            <a:r>
              <a:rPr lang="zh-CN" altLang="en-US" sz="2200" b="1" dirty="0" smtClean="0">
                <a:solidFill>
                  <a:schemeClr val="bg2"/>
                </a:solidFill>
              </a:rPr>
              <a:t>可以先调用</a:t>
            </a:r>
            <a:r>
              <a:rPr lang="en-US" sz="2200" b="1" i="1" dirty="0" smtClean="0">
                <a:solidFill>
                  <a:schemeClr val="bg2"/>
                </a:solidFill>
              </a:rPr>
              <a:t>Find-Set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x</a:t>
            </a:r>
            <a:r>
              <a:rPr lang="en-US" sz="2200" b="1" dirty="0"/>
              <a:t>) </a:t>
            </a:r>
            <a:r>
              <a:rPr lang="zh-CN" altLang="en-US" sz="2200" b="1" dirty="0" smtClean="0"/>
              <a:t>来找到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，以及调用</a:t>
            </a:r>
            <a:r>
              <a:rPr lang="en-US" sz="2200" b="1" i="1" dirty="0" smtClean="0">
                <a:solidFill>
                  <a:schemeClr val="bg2"/>
                </a:solidFill>
              </a:rPr>
              <a:t>Find-Set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y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来找到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i="1" baseline="-25000" dirty="0" smtClean="0"/>
              <a:t> </a:t>
            </a:r>
            <a:r>
              <a:rPr lang="en-US" sz="2200" b="1" dirty="0" smtClean="0"/>
              <a:t>.</a:t>
            </a:r>
          </a:p>
          <a:p>
            <a:pPr marL="914400" lvl="2"/>
            <a:r>
              <a:rPr lang="zh-CN" altLang="en-US" sz="2200" b="1" dirty="0" smtClean="0"/>
              <a:t>在</a:t>
            </a:r>
            <a:r>
              <a:rPr lang="en-US" altLang="zh-CN" sz="2200" b="1" dirty="0" smtClean="0"/>
              <a:t>S</a:t>
            </a:r>
            <a:r>
              <a:rPr lang="zh-CN" altLang="en-US" sz="2200" b="1" dirty="0" smtClean="0"/>
              <a:t>中，将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的集合和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的集合用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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i="1" baseline="-25000" dirty="0" smtClean="0"/>
              <a:t> </a:t>
            </a:r>
            <a:r>
              <a:rPr lang="zh-CN" altLang="en-US" sz="2200" b="1" dirty="0" smtClean="0"/>
              <a:t>替换</a:t>
            </a:r>
            <a:r>
              <a:rPr lang="en-US" sz="2200" b="1" dirty="0" smtClean="0"/>
              <a:t> </a:t>
            </a:r>
          </a:p>
          <a:p>
            <a:pPr marL="914400" lvl="2"/>
            <a:r>
              <a:rPr lang="zh-CN" altLang="en-US" sz="2200" b="1" dirty="0" smtClean="0"/>
              <a:t>在新的集合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x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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S</a:t>
            </a:r>
            <a:r>
              <a:rPr lang="en-US" sz="2200" b="1" i="1" baseline="-25000" dirty="0" err="1" smtClean="0"/>
              <a:t>y</a:t>
            </a:r>
            <a:r>
              <a:rPr lang="en-US" sz="2200" b="1" i="1" baseline="-25000" dirty="0" smtClean="0"/>
              <a:t> </a:t>
            </a:r>
            <a:r>
              <a:rPr lang="zh-CN" altLang="en-US" sz="2200" b="1" dirty="0" smtClean="0"/>
              <a:t>中选择新的代表性元素，通常都是</a:t>
            </a:r>
            <a:r>
              <a:rPr lang="en-US" altLang="zh-CN" sz="2200" b="1" i="1" dirty="0" err="1"/>
              <a:t>S</a:t>
            </a:r>
            <a:r>
              <a:rPr lang="en-US" altLang="zh-CN" sz="2200" b="1" i="1" baseline="-25000" dirty="0" err="1"/>
              <a:t>x</a:t>
            </a:r>
            <a:r>
              <a:rPr lang="zh-CN" altLang="en-US" sz="2200" b="1" dirty="0" smtClean="0"/>
              <a:t>和</a:t>
            </a:r>
            <a:r>
              <a:rPr lang="en-US" altLang="zh-CN" sz="2200" b="1" i="1" dirty="0" err="1"/>
              <a:t>S</a:t>
            </a:r>
            <a:r>
              <a:rPr lang="en-US" altLang="zh-CN" sz="2200" b="1" i="1" baseline="-25000" dirty="0" err="1"/>
              <a:t>y</a:t>
            </a:r>
            <a:r>
              <a:rPr lang="zh-CN" altLang="en-US" sz="2200" b="1" dirty="0" smtClean="0"/>
              <a:t>中的一个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248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(3)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应用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寻找无向图中所有的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连通分支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572000" cy="208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162800" cy="1107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该算法先把每个节点初始化为一个连通分支，每个连通分支用一个集合表示</a:t>
            </a:r>
            <a:r>
              <a:rPr lang="zh-CN" altLang="en-US" sz="2200" dirty="0"/>
              <a:t>，然后不断地通过</a:t>
            </a:r>
            <a:r>
              <a:rPr lang="zh-CN" altLang="en-US" sz="2200" dirty="0" smtClean="0"/>
              <a:t>任意一条表</a:t>
            </a:r>
            <a:r>
              <a:rPr lang="en-US" altLang="zh-CN" sz="2200" i="1" dirty="0" smtClean="0"/>
              <a:t>(</a:t>
            </a:r>
            <a:r>
              <a:rPr lang="en-US" altLang="zh-CN" sz="2200" i="1" dirty="0" err="1" smtClean="0"/>
              <a:t>u,v</a:t>
            </a:r>
            <a:r>
              <a:rPr lang="en-US" altLang="zh-CN" sz="2200" i="1" dirty="0" smtClean="0"/>
              <a:t>)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合并包含</a:t>
            </a:r>
            <a:r>
              <a:rPr lang="en-US" altLang="zh-CN" sz="2200" i="1" dirty="0" smtClean="0"/>
              <a:t>u</a:t>
            </a:r>
            <a:r>
              <a:rPr lang="zh-CN" altLang="en-US" sz="2200" dirty="0" smtClean="0"/>
              <a:t>和包含</a:t>
            </a:r>
            <a:r>
              <a:rPr lang="en-US" altLang="zh-CN" sz="2200" i="1" dirty="0" smtClean="0"/>
              <a:t>v</a:t>
            </a:r>
            <a:r>
              <a:rPr lang="zh-CN" altLang="en-US" sz="2200" dirty="0" smtClean="0"/>
              <a:t>的两个连通分支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61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并查集</a:t>
            </a:r>
            <a:r>
              <a:rPr lang="en-US" sz="3600" b="1" dirty="0" smtClean="0">
                <a:solidFill>
                  <a:srgbClr val="0000CC"/>
                </a:solidFill>
              </a:rPr>
              <a:t>(4)</a:t>
            </a:r>
            <a:endParaRPr lang="en-US" sz="3600" b="1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57200"/>
          </a:xfrm>
        </p:spPr>
        <p:txBody>
          <a:bodyPr/>
          <a:lstStyle/>
          <a:p>
            <a:r>
              <a:rPr lang="zh-CN" altLang="en-US" sz="2000" b="1" dirty="0" smtClean="0"/>
              <a:t>举例</a:t>
            </a:r>
            <a:endParaRPr lang="en-US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9" b="6355"/>
          <a:stretch/>
        </p:blipFill>
        <p:spPr bwMode="auto">
          <a:xfrm>
            <a:off x="762000" y="3352800"/>
            <a:ext cx="743527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9" b="75132"/>
          <a:stretch/>
        </p:blipFill>
        <p:spPr bwMode="auto">
          <a:xfrm>
            <a:off x="2190584" y="1940976"/>
            <a:ext cx="5200816" cy="133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5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26753</TotalTime>
  <Words>2232</Words>
  <Application>Microsoft Office PowerPoint</Application>
  <PresentationFormat>全屏显示(4:3)</PresentationFormat>
  <Paragraphs>604</Paragraphs>
  <Slides>45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Default Design</vt:lpstr>
      <vt:lpstr>Equation</vt:lpstr>
      <vt:lpstr> 算法设计与分析  第23章: 最小生成树</vt:lpstr>
      <vt:lpstr>大纲</vt:lpstr>
      <vt:lpstr>生成树</vt:lpstr>
      <vt:lpstr>最小生成树(MST)</vt:lpstr>
      <vt:lpstr>Kruskal算法</vt:lpstr>
      <vt:lpstr>并查集 (1)</vt:lpstr>
      <vt:lpstr>并查集(2)</vt:lpstr>
      <vt:lpstr>并查集(3)</vt:lpstr>
      <vt:lpstr>并查集(4)</vt:lpstr>
      <vt:lpstr>并查集(5)</vt:lpstr>
      <vt:lpstr>并查集(6)</vt:lpstr>
      <vt:lpstr>Kruskal算法: 伪代码</vt:lpstr>
      <vt:lpstr>Kruskal算法: 举例(1)</vt:lpstr>
      <vt:lpstr>Kruskal算法: 举例(2)</vt:lpstr>
      <vt:lpstr>Kruskal算法: 举例(3)</vt:lpstr>
      <vt:lpstr>Kruskal算法: 举例(4)</vt:lpstr>
      <vt:lpstr>Kruskal算法分析</vt:lpstr>
      <vt:lpstr>Prim算法</vt:lpstr>
      <vt:lpstr>Prim算法</vt:lpstr>
      <vt:lpstr>具体实现(1)</vt:lpstr>
      <vt:lpstr>具体实现(2)</vt:lpstr>
      <vt:lpstr>Prim算法: 伪代码</vt:lpstr>
      <vt:lpstr>Prim算法: 举例1 (1)</vt:lpstr>
      <vt:lpstr>Prim算法: 举例1(2)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Prim算法分析</vt:lpstr>
      <vt:lpstr>Kruskal、 Prim算法比较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dell</cp:lastModifiedBy>
  <cp:revision>1027</cp:revision>
  <dcterms:created xsi:type="dcterms:W3CDTF">1998-05-26T01:10:06Z</dcterms:created>
  <dcterms:modified xsi:type="dcterms:W3CDTF">2016-08-16T02:53:46Z</dcterms:modified>
</cp:coreProperties>
</file>