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2"/>
  </p:notesMasterIdLst>
  <p:sldIdLst>
    <p:sldId id="1020" r:id="rId2"/>
    <p:sldId id="958" r:id="rId3"/>
    <p:sldId id="976" r:id="rId4"/>
    <p:sldId id="1019" r:id="rId5"/>
    <p:sldId id="977" r:id="rId6"/>
    <p:sldId id="978" r:id="rId7"/>
    <p:sldId id="979" r:id="rId8"/>
    <p:sldId id="980" r:id="rId9"/>
    <p:sldId id="998" r:id="rId10"/>
    <p:sldId id="999" r:id="rId11"/>
    <p:sldId id="1000" r:id="rId12"/>
    <p:sldId id="1001" r:id="rId13"/>
    <p:sldId id="1002" r:id="rId14"/>
    <p:sldId id="1003" r:id="rId15"/>
    <p:sldId id="1004" r:id="rId16"/>
    <p:sldId id="1005" r:id="rId17"/>
    <p:sldId id="1006" r:id="rId18"/>
    <p:sldId id="1007" r:id="rId19"/>
    <p:sldId id="1008" r:id="rId20"/>
    <p:sldId id="987" r:id="rId21"/>
    <p:sldId id="1009" r:id="rId22"/>
    <p:sldId id="1010" r:id="rId23"/>
    <p:sldId id="988" r:id="rId24"/>
    <p:sldId id="1012" r:id="rId25"/>
    <p:sldId id="1013" r:id="rId26"/>
    <p:sldId id="1014" r:id="rId27"/>
    <p:sldId id="1015" r:id="rId28"/>
    <p:sldId id="1016" r:id="rId29"/>
    <p:sldId id="1017" r:id="rId30"/>
    <p:sldId id="1018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CC3300"/>
    <a:srgbClr val="CCFF66"/>
    <a:srgbClr val="00FF00"/>
    <a:srgbClr val="000099"/>
    <a:srgbClr val="FFFFFF"/>
    <a:srgbClr val="3333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20345" autoAdjust="0"/>
    <p:restoredTop sz="93983" autoAdjust="0"/>
  </p:normalViewPr>
  <p:slideViewPr>
    <p:cSldViewPr>
      <p:cViewPr>
        <p:scale>
          <a:sx n="90" d="100"/>
          <a:sy n="90" d="100"/>
        </p:scale>
        <p:origin x="-128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46" d="100"/>
          <a:sy n="46" d="100"/>
        </p:scale>
        <p:origin x="-1426" y="-6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0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40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0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C554E34-F0A9-43E7-A75E-6363291F16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6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63CE9B8-0533-402F-8F19-F84F9DC6C589}" type="slidenum">
              <a:rPr lang="en-US" sz="1200" smtClean="0"/>
              <a:pPr/>
              <a:t>1</a:t>
            </a:fld>
            <a:endParaRPr lang="en-US" sz="1200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C1AC0-53B3-4D37-AF2D-D26039BCC6D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C1AC0-53B3-4D37-AF2D-D26039BCC6D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C1AC0-53B3-4D37-AF2D-D26039BCC6D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C1AC0-53B3-4D37-AF2D-D26039BCC6D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C1AC0-53B3-4D37-AF2D-D26039BCC6D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C1AC0-53B3-4D37-AF2D-D26039BCC6D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C1AC0-53B3-4D37-AF2D-D26039BCC6D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C1AC0-53B3-4D37-AF2D-D26039BCC6D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C1AC0-53B3-4D37-AF2D-D26039BCC6D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C1AC0-53B3-4D37-AF2D-D26039BCC6D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Dijkstra</a:t>
            </a:r>
            <a:r>
              <a:rPr lang="en-US" dirty="0" smtClean="0"/>
              <a:t> pronounces like </a:t>
            </a:r>
            <a:r>
              <a:rPr lang="en-US" dirty="0" err="1" smtClean="0"/>
              <a:t>di-kstra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177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C1AC0-53B3-4D37-AF2D-D26039BCC6D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C1AC0-53B3-4D37-AF2D-D26039BCC6D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C1AC0-53B3-4D37-AF2D-D26039BCC6D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C1AC0-53B3-4D37-AF2D-D26039BCC6D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C1AC0-53B3-4D37-AF2D-D26039BCC6D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C1AC0-53B3-4D37-AF2D-D26039BCC6D9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C1AC0-53B3-4D37-AF2D-D26039BCC6D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C1AC0-53B3-4D37-AF2D-D26039BCC6D9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C1AC0-53B3-4D37-AF2D-D26039BCC6D9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C1AC0-53B3-4D37-AF2D-D26039BCC6D9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C1AC0-53B3-4D37-AF2D-D26039BCC6D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C1AC0-53B3-4D37-AF2D-D26039BCC6D9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C1AC0-53B3-4D37-AF2D-D26039BCC6D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C1AC0-53B3-4D37-AF2D-D26039BCC6D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C1AC0-53B3-4D37-AF2D-D26039BCC6D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C1AC0-53B3-4D37-AF2D-D26039BCC6D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C1AC0-53B3-4D37-AF2D-D26039BCC6D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C1AC0-53B3-4D37-AF2D-D26039BCC6D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D6B5BC-2097-459A-BEAF-07896CD9F0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912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62913C-209A-41E3-B52C-17AA648745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13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B8F4B-4594-4F0C-A18C-996BD48059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095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C3E25-4F81-42B3-9AF8-17F95D817C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2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24B03A-E222-49E2-9A91-D7D25B6ED3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44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7D9F1-DE92-47CE-A239-FDF5662138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83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370B29-0D5F-4B90-B471-5FBD91E591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09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59721-1D86-4419-8089-AD0BB1C2A2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35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F4A282-15B5-4BD2-B169-6A8C7BAE9A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5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C51CD2-7B79-46D7-B801-1C8F0C1E38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37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2524E2-0801-4885-99E2-281673BE76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82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>
              <a:defRPr/>
            </a:pPr>
            <a:fld id="{788F243E-17DC-457A-A8A2-016C583230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533400" y="1295400"/>
            <a:ext cx="8229600" cy="0"/>
          </a:xfrm>
          <a:prstGeom prst="line">
            <a:avLst/>
          </a:prstGeom>
          <a:noFill/>
          <a:ln w="57150" cmpd="thinThick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9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505200"/>
            <a:ext cx="8686800" cy="3048000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zh-CN" altLang="en-US" b="1" dirty="0" smtClean="0"/>
              <a:t>李荣华</a:t>
            </a:r>
            <a:endParaRPr lang="en-US" b="1" dirty="0" smtClean="0"/>
          </a:p>
          <a:p>
            <a:pPr algn="ctr">
              <a:buFont typeface="Wingdings" pitchFamily="2" charset="2"/>
              <a:buNone/>
            </a:pPr>
            <a:r>
              <a:rPr lang="zh-CN" altLang="en-US" sz="2400" b="1" dirty="0" smtClean="0"/>
              <a:t>深圳大学计算机与软件学院</a:t>
            </a:r>
            <a:endParaRPr lang="en-US" altLang="zh-CN" sz="2400" b="1" dirty="0" smtClean="0"/>
          </a:p>
          <a:p>
            <a:pPr algn="ctr">
              <a:buFont typeface="Wingdings" pitchFamily="2" charset="2"/>
              <a:buNone/>
            </a:pPr>
            <a:r>
              <a:rPr lang="en-US" sz="2400" b="1" dirty="0" smtClean="0"/>
              <a:t>rhli@szu.edu.cn</a:t>
            </a:r>
          </a:p>
          <a:p>
            <a:pPr algn="ctr">
              <a:buFont typeface="Wingdings" pitchFamily="2" charset="2"/>
              <a:buNone/>
            </a:pPr>
            <a:r>
              <a:rPr lang="en-US" sz="2400" b="1" dirty="0" smtClean="0"/>
              <a:t>www1.se.cuhk.edu.hk/~rhli</a:t>
            </a:r>
          </a:p>
          <a:p>
            <a:pPr algn="ctr">
              <a:buFont typeface="Wingdings" pitchFamily="2" charset="2"/>
              <a:buNone/>
            </a:pPr>
            <a:r>
              <a:rPr lang="en-US" sz="2400" b="1" dirty="0" smtClean="0"/>
              <a:t>2016</a:t>
            </a:r>
            <a:r>
              <a:rPr lang="zh-CN" altLang="en-US" sz="2400" b="1" dirty="0" smtClean="0"/>
              <a:t>秋</a:t>
            </a:r>
            <a:endParaRPr lang="en-US" sz="2400" b="1" dirty="0" smtClean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304800" y="1143000"/>
            <a:ext cx="8610600" cy="228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2895600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00CC"/>
                </a:solidFill>
              </a:rPr>
              <a:t/>
            </a:r>
            <a:br>
              <a:rPr lang="en-US" sz="3200" b="1" dirty="0" smtClean="0">
                <a:solidFill>
                  <a:srgbClr val="0000CC"/>
                </a:solidFill>
              </a:rPr>
            </a:br>
            <a:r>
              <a:rPr lang="zh-CN" altLang="en-US" sz="3200" b="1" dirty="0" smtClean="0">
                <a:solidFill>
                  <a:srgbClr val="0000CC"/>
                </a:solidFill>
              </a:rPr>
              <a:t>算法设计与分析</a:t>
            </a:r>
            <a:r>
              <a:rPr lang="en-US" sz="3200" b="1" dirty="0" smtClean="0">
                <a:solidFill>
                  <a:srgbClr val="0000CC"/>
                </a:solidFill>
              </a:rPr>
              <a:t/>
            </a:r>
            <a:br>
              <a:rPr lang="en-US" sz="3200" b="1" dirty="0" smtClean="0">
                <a:solidFill>
                  <a:srgbClr val="0000CC"/>
                </a:solidFill>
              </a:rPr>
            </a:br>
            <a:r>
              <a:rPr lang="en-US" sz="3200" b="1" dirty="0" smtClean="0">
                <a:solidFill>
                  <a:srgbClr val="0000CC"/>
                </a:solidFill>
              </a:rPr>
              <a:t/>
            </a:r>
            <a:br>
              <a:rPr lang="en-US" sz="3200" b="1" dirty="0" smtClean="0">
                <a:solidFill>
                  <a:srgbClr val="0000CC"/>
                </a:solidFill>
              </a:rPr>
            </a:br>
            <a:r>
              <a:rPr lang="zh-CN" altLang="en-US" sz="4000" b="1" dirty="0">
                <a:solidFill>
                  <a:srgbClr val="0000CC"/>
                </a:solidFill>
              </a:rPr>
              <a:t>第</a:t>
            </a:r>
            <a:r>
              <a:rPr lang="en-US" sz="4000" b="1" dirty="0" smtClean="0">
                <a:solidFill>
                  <a:srgbClr val="0000CC"/>
                </a:solidFill>
              </a:rPr>
              <a:t>24</a:t>
            </a:r>
            <a:r>
              <a:rPr lang="zh-CN" altLang="en-US" sz="4000" b="1" dirty="0" smtClean="0">
                <a:solidFill>
                  <a:srgbClr val="0000CC"/>
                </a:solidFill>
              </a:rPr>
              <a:t>章</a:t>
            </a:r>
            <a:r>
              <a:rPr lang="en-US" sz="4000" b="1" dirty="0">
                <a:solidFill>
                  <a:srgbClr val="0000CC"/>
                </a:solidFill>
              </a:rPr>
              <a:t>: </a:t>
            </a:r>
            <a:r>
              <a:rPr lang="zh-CN" altLang="en-US" sz="4000" b="1" dirty="0">
                <a:solidFill>
                  <a:srgbClr val="0000CC"/>
                </a:solidFill>
              </a:rPr>
              <a:t>最</a:t>
            </a:r>
            <a:r>
              <a:rPr lang="zh-CN" altLang="en-US" sz="4000" b="1" dirty="0" smtClean="0">
                <a:solidFill>
                  <a:srgbClr val="0000CC"/>
                </a:solidFill>
              </a:rPr>
              <a:t>短路径算法</a:t>
            </a:r>
            <a:endParaRPr lang="en-US" sz="40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25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0000CC"/>
                </a:solidFill>
              </a:rPr>
              <a:t>边</a:t>
            </a:r>
            <a:r>
              <a:rPr lang="zh-CN" altLang="en-US" sz="3600" b="1" dirty="0" smtClean="0">
                <a:solidFill>
                  <a:srgbClr val="0000CC"/>
                </a:solidFill>
              </a:rPr>
              <a:t>松弛举例</a:t>
            </a:r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40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3352800" cy="533400"/>
          </a:xfrm>
        </p:spPr>
        <p:txBody>
          <a:bodyPr/>
          <a:lstStyle/>
          <a:p>
            <a:pPr>
              <a:buNone/>
            </a:pPr>
            <a:r>
              <a:rPr lang="zh-CN" altLang="en-US" sz="2400" b="1" dirty="0" smtClean="0">
                <a:latin typeface="+mj-lt"/>
                <a:sym typeface="Symbol" pitchFamily="18" charset="2"/>
              </a:rPr>
              <a:t>最短路径长度可以改进</a:t>
            </a:r>
            <a:endParaRPr lang="en-US" sz="2400" b="1" dirty="0">
              <a:latin typeface="+mj-lt"/>
              <a:sym typeface="Symbol" pitchFamily="18" charset="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b="10739"/>
          <a:stretch>
            <a:fillRect/>
          </a:stretch>
        </p:blipFill>
        <p:spPr bwMode="auto">
          <a:xfrm>
            <a:off x="762000" y="1905000"/>
            <a:ext cx="75438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5029200" y="4800600"/>
            <a:ext cx="3733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zh-CN" altLang="en-US" sz="2400" dirty="0">
                <a:sym typeface="Symbol" pitchFamily="18" charset="2"/>
              </a:rPr>
              <a:t>最短路径</a:t>
            </a:r>
            <a:r>
              <a:rPr lang="zh-CN" altLang="en-US" sz="2400" dirty="0" smtClean="0">
                <a:sym typeface="Symbol" pitchFamily="18" charset="2"/>
              </a:rPr>
              <a:t>长度不可以</a:t>
            </a:r>
            <a:r>
              <a:rPr lang="zh-CN" altLang="en-US" sz="2400" dirty="0">
                <a:sym typeface="Symbol" pitchFamily="18" charset="2"/>
              </a:rPr>
              <a:t>改进</a:t>
            </a:r>
            <a:endParaRPr lang="en-US" altLang="zh-CN" sz="2400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0000CC"/>
                </a:solidFill>
              </a:rPr>
              <a:t>Shortest-Path Algorithms</a:t>
            </a:r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40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4953000"/>
          </a:xfrm>
        </p:spPr>
        <p:txBody>
          <a:bodyPr/>
          <a:lstStyle/>
          <a:p>
            <a:r>
              <a:rPr lang="en-US" sz="2400" b="1" dirty="0" smtClean="0"/>
              <a:t>We introduce three algorithms to find single-source shortest paths. </a:t>
            </a:r>
          </a:p>
          <a:p>
            <a:r>
              <a:rPr lang="en-US" sz="2400" b="1" dirty="0" smtClean="0"/>
              <a:t>They all start by calling Init-Single-Source( ) first and then repeatedly relax edges.</a:t>
            </a:r>
          </a:p>
          <a:p>
            <a:r>
              <a:rPr lang="en-US" sz="2400" b="1" dirty="0" smtClean="0"/>
              <a:t>Bellman-Ford algorithm relaxes each edge |</a:t>
            </a:r>
            <a:r>
              <a:rPr lang="en-US" sz="2400" b="1" i="1" dirty="0" smtClean="0"/>
              <a:t>V</a:t>
            </a:r>
            <a:r>
              <a:rPr lang="en-US" sz="2400" b="1" dirty="0" smtClean="0"/>
              <a:t>| – 1 times. </a:t>
            </a:r>
          </a:p>
          <a:p>
            <a:pPr marL="640080" lvl="1"/>
            <a:r>
              <a:rPr lang="en-US" sz="2200" b="1" dirty="0" smtClean="0"/>
              <a:t>Allows negative-weight edges.</a:t>
            </a:r>
          </a:p>
          <a:p>
            <a:pPr marL="640080" lvl="1"/>
            <a:r>
              <a:rPr lang="en-US" sz="2200" b="1" dirty="0" smtClean="0"/>
              <a:t>Allows cycles.</a:t>
            </a:r>
          </a:p>
          <a:p>
            <a:r>
              <a:rPr lang="en-US" sz="2400" b="1" dirty="0" smtClean="0"/>
              <a:t>The shortest-paths algorithm for DAG and </a:t>
            </a:r>
            <a:r>
              <a:rPr lang="en-US" sz="2400" b="1" dirty="0" err="1" smtClean="0"/>
              <a:t>Dijkstra’s</a:t>
            </a:r>
            <a:r>
              <a:rPr lang="en-US" sz="2400" b="1" dirty="0" smtClean="0"/>
              <a:t> algorithm relax each edge exactly once.</a:t>
            </a:r>
          </a:p>
          <a:p>
            <a:pPr marL="640080" lvl="1"/>
            <a:r>
              <a:rPr lang="en-US" sz="2200" b="1" dirty="0"/>
              <a:t>The shortest-paths algorithm for </a:t>
            </a:r>
            <a:r>
              <a:rPr lang="en-US" sz="2200" b="1" dirty="0" smtClean="0"/>
              <a:t>DAG allows negative-weight edges but not cycle.</a:t>
            </a:r>
          </a:p>
          <a:p>
            <a:pPr marL="640080" lvl="1"/>
            <a:r>
              <a:rPr lang="en-US" sz="2200" b="1" dirty="0" err="1" smtClean="0"/>
              <a:t>Dijkstra’s</a:t>
            </a:r>
            <a:r>
              <a:rPr lang="en-US" sz="2200" b="1" dirty="0" smtClean="0"/>
              <a:t> algorithm allows cycle but not negative-weight edges.</a:t>
            </a:r>
          </a:p>
          <a:p>
            <a:pPr lvl="1"/>
            <a:endParaRPr lang="en-US" sz="2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0000CC"/>
                </a:solidFill>
              </a:rPr>
              <a:t>Bellman-Ford</a:t>
            </a:r>
            <a:r>
              <a:rPr lang="zh-CN" altLang="en-US" sz="3600" b="1" dirty="0" smtClean="0">
                <a:solidFill>
                  <a:srgbClr val="0000CC"/>
                </a:solidFill>
              </a:rPr>
              <a:t>算法</a:t>
            </a:r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40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153400" cy="4953000"/>
          </a:xfrm>
        </p:spPr>
        <p:txBody>
          <a:bodyPr/>
          <a:lstStyle/>
          <a:p>
            <a:r>
              <a:rPr lang="zh-CN" altLang="en-US" sz="2400" b="1" dirty="0"/>
              <a:t>该</a:t>
            </a:r>
            <a:r>
              <a:rPr lang="zh-CN" altLang="en-US" sz="2400" b="1" dirty="0" smtClean="0"/>
              <a:t>算法允许边的权值为负数</a:t>
            </a:r>
            <a:r>
              <a:rPr lang="en-US" sz="2400" b="1" dirty="0" smtClean="0"/>
              <a:t>.</a:t>
            </a:r>
            <a:endParaRPr lang="en-US" sz="2400" b="1" dirty="0" smtClean="0"/>
          </a:p>
          <a:p>
            <a:r>
              <a:rPr lang="zh-CN" altLang="en-US" sz="2400" b="1" dirty="0"/>
              <a:t>该算法</a:t>
            </a:r>
            <a:r>
              <a:rPr lang="zh-CN" altLang="en-US" sz="2400" b="1" dirty="0" smtClean="0"/>
              <a:t>迭代计算</a:t>
            </a:r>
            <a:r>
              <a:rPr lang="en-US" sz="2400" b="1" i="1" dirty="0" err="1" smtClean="0"/>
              <a:t>v</a:t>
            </a:r>
            <a:r>
              <a:rPr lang="en-US" sz="2400" b="1" dirty="0" err="1" smtClean="0"/>
              <a:t>.</a:t>
            </a:r>
            <a:r>
              <a:rPr lang="en-US" sz="2400" b="1" i="1" dirty="0" err="1" smtClean="0"/>
              <a:t>d</a:t>
            </a:r>
            <a:r>
              <a:rPr lang="en-US" sz="2400" b="1" dirty="0" smtClean="0"/>
              <a:t> </a:t>
            </a:r>
            <a:r>
              <a:rPr lang="zh-CN" altLang="en-US" sz="2400" b="1" dirty="0" smtClean="0"/>
              <a:t>和</a:t>
            </a:r>
            <a:r>
              <a:rPr lang="en-US" sz="2400" b="1" i="1" dirty="0" smtClean="0"/>
              <a:t>v</a:t>
            </a:r>
            <a:r>
              <a:rPr lang="en-US" sz="2400" b="1" dirty="0" smtClean="0"/>
              <a:t>.</a:t>
            </a:r>
            <a:r>
              <a:rPr lang="en-US" sz="2400" b="1" dirty="0" smtClean="0">
                <a:sym typeface="Symbol"/>
              </a:rPr>
              <a:t> </a:t>
            </a:r>
            <a:r>
              <a:rPr lang="zh-CN" altLang="en-US" sz="2400" b="1" dirty="0" smtClean="0">
                <a:sym typeface="Symbol"/>
              </a:rPr>
              <a:t>对图中每个节点</a:t>
            </a:r>
            <a:r>
              <a:rPr lang="en-US" sz="2400" b="1" i="1" dirty="0" smtClean="0"/>
              <a:t>v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Symbol"/>
              </a:rPr>
              <a:t>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V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.</a:t>
            </a:r>
          </a:p>
          <a:p>
            <a:r>
              <a:rPr lang="zh-CN" altLang="en-US" sz="2400" b="1" dirty="0" smtClean="0"/>
              <a:t>该返回一个布尔变量，表示是否发现了一个可以从</a:t>
            </a:r>
            <a:r>
              <a:rPr lang="en-US" altLang="zh-CN" sz="2400" b="1" dirty="0" smtClean="0"/>
              <a:t>s</a:t>
            </a:r>
            <a:r>
              <a:rPr lang="zh-CN" altLang="en-US" sz="2400" b="1" dirty="0" smtClean="0"/>
              <a:t>可达，并且</a:t>
            </a:r>
            <a:r>
              <a:rPr lang="zh-CN" altLang="en-US" sz="2400" b="1" i="1" dirty="0" smtClean="0">
                <a:solidFill>
                  <a:srgbClr val="C00000"/>
                </a:solidFill>
              </a:rPr>
              <a:t>权值为负数的环</a:t>
            </a:r>
            <a:endParaRPr lang="en-US" sz="2400" b="1" i="1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sz="2200" b="1" dirty="0" smtClean="0"/>
              <a:t>如果发现负权值环，算法返回</a:t>
            </a:r>
            <a:r>
              <a:rPr lang="en-US" sz="2200" b="1" dirty="0" smtClean="0"/>
              <a:t>False </a:t>
            </a:r>
          </a:p>
          <a:p>
            <a:pPr lvl="1"/>
            <a:r>
              <a:rPr lang="zh-CN" altLang="en-US" sz="2200" b="1" dirty="0" smtClean="0"/>
              <a:t>如果不存在负权值环，算法返回</a:t>
            </a:r>
            <a:r>
              <a:rPr lang="en-US" sz="2200" b="1" dirty="0" smtClean="0"/>
              <a:t>True</a:t>
            </a:r>
            <a:r>
              <a:rPr lang="zh-CN" altLang="en-US" sz="2200" b="1" dirty="0" smtClean="0"/>
              <a:t>，并且输出从</a:t>
            </a:r>
            <a:r>
              <a:rPr lang="en-US" altLang="zh-CN" sz="2200" b="1" dirty="0" smtClean="0"/>
              <a:t>s</a:t>
            </a:r>
            <a:r>
              <a:rPr lang="zh-CN" altLang="en-US" sz="2200" b="1" dirty="0" smtClean="0"/>
              <a:t>出发的到达</a:t>
            </a:r>
            <a:r>
              <a:rPr lang="zh-CN" altLang="en-US" sz="2200" b="1" dirty="0"/>
              <a:t>图中</a:t>
            </a:r>
            <a:r>
              <a:rPr lang="zh-CN" altLang="en-US" sz="2200" b="1" dirty="0" smtClean="0"/>
              <a:t>所有节点的最短路径</a:t>
            </a:r>
            <a:endParaRPr lang="en-US" sz="2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CC"/>
                </a:solidFill>
              </a:rPr>
              <a:t>Bellman-Ford</a:t>
            </a:r>
            <a:r>
              <a:rPr lang="zh-CN" altLang="en-US" sz="3600" b="1" dirty="0">
                <a:solidFill>
                  <a:srgbClr val="0000CC"/>
                </a:solidFill>
              </a:rPr>
              <a:t>算法</a:t>
            </a:r>
            <a:r>
              <a:rPr lang="en-US" sz="3600" b="1" dirty="0" smtClean="0">
                <a:solidFill>
                  <a:srgbClr val="0000CC"/>
                </a:solidFill>
              </a:rPr>
              <a:t>: </a:t>
            </a:r>
            <a:r>
              <a:rPr lang="zh-CN" altLang="en-US" sz="3600" b="1" dirty="0" smtClean="0">
                <a:solidFill>
                  <a:srgbClr val="0000CC"/>
                </a:solidFill>
              </a:rPr>
              <a:t>伪代码</a:t>
            </a:r>
            <a:endParaRPr lang="en-US" sz="3600" b="1" dirty="0">
              <a:solidFill>
                <a:srgbClr val="0000CC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1876" y="1936874"/>
            <a:ext cx="4051123" cy="3168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648200" y="3733800"/>
            <a:ext cx="27126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// </a:t>
            </a:r>
            <a:r>
              <a:rPr lang="zh-CN" altLang="en-US" dirty="0" smtClean="0"/>
              <a:t>检查是否有负权值环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00600" y="5105400"/>
            <a:ext cx="2786340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运行时间</a:t>
            </a:r>
            <a:r>
              <a:rPr lang="en-US" sz="2400" dirty="0" smtClean="0"/>
              <a:t>: </a:t>
            </a:r>
            <a:r>
              <a:rPr lang="en-US" sz="2400" i="1" dirty="0" smtClean="0"/>
              <a:t>O</a:t>
            </a:r>
            <a:r>
              <a:rPr lang="en-US" sz="2400" dirty="0" smtClean="0"/>
              <a:t>(|</a:t>
            </a:r>
            <a:r>
              <a:rPr lang="en-US" sz="2400" i="1" dirty="0" smtClean="0"/>
              <a:t>V</a:t>
            </a:r>
            <a:r>
              <a:rPr lang="en-US" sz="2400" dirty="0" smtClean="0"/>
              <a:t>| |</a:t>
            </a:r>
            <a:r>
              <a:rPr lang="en-US" sz="2400" i="1" dirty="0" smtClean="0"/>
              <a:t>E</a:t>
            </a:r>
            <a:r>
              <a:rPr lang="en-US" sz="2400" dirty="0" smtClean="0"/>
              <a:t>|)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25294" y="2286000"/>
            <a:ext cx="312906" cy="2980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160"/>
              </a:spcAft>
            </a:pPr>
            <a:r>
              <a:rPr lang="en-US" sz="2200" dirty="0" smtClean="0">
                <a:solidFill>
                  <a:srgbClr val="0000CC"/>
                </a:solidFill>
              </a:rPr>
              <a:t>1</a:t>
            </a:r>
          </a:p>
          <a:p>
            <a:pPr>
              <a:spcBef>
                <a:spcPts val="0"/>
              </a:spcBef>
              <a:spcAft>
                <a:spcPts val="160"/>
              </a:spcAft>
            </a:pPr>
            <a:r>
              <a:rPr lang="en-US" sz="2200" dirty="0" smtClean="0">
                <a:solidFill>
                  <a:srgbClr val="0000CC"/>
                </a:solidFill>
              </a:rPr>
              <a:t>2</a:t>
            </a:r>
          </a:p>
          <a:p>
            <a:pPr>
              <a:spcBef>
                <a:spcPts val="0"/>
              </a:spcBef>
              <a:spcAft>
                <a:spcPts val="160"/>
              </a:spcAft>
            </a:pPr>
            <a:r>
              <a:rPr lang="en-US" sz="2200" dirty="0" smtClean="0">
                <a:solidFill>
                  <a:srgbClr val="0000CC"/>
                </a:solidFill>
              </a:rPr>
              <a:t>3</a:t>
            </a:r>
          </a:p>
          <a:p>
            <a:pPr>
              <a:spcBef>
                <a:spcPts val="0"/>
              </a:spcBef>
              <a:spcAft>
                <a:spcPts val="160"/>
              </a:spcAft>
            </a:pPr>
            <a:r>
              <a:rPr lang="en-US" sz="2200" dirty="0" smtClean="0">
                <a:solidFill>
                  <a:srgbClr val="0000CC"/>
                </a:solidFill>
              </a:rPr>
              <a:t>4</a:t>
            </a:r>
          </a:p>
          <a:p>
            <a:pPr>
              <a:spcBef>
                <a:spcPts val="0"/>
              </a:spcBef>
              <a:spcAft>
                <a:spcPts val="160"/>
              </a:spcAft>
            </a:pPr>
            <a:r>
              <a:rPr lang="en-US" sz="2200" dirty="0" smtClean="0">
                <a:solidFill>
                  <a:srgbClr val="0000CC"/>
                </a:solidFill>
              </a:rPr>
              <a:t>5</a:t>
            </a:r>
          </a:p>
          <a:p>
            <a:pPr>
              <a:spcBef>
                <a:spcPts val="0"/>
              </a:spcBef>
              <a:spcAft>
                <a:spcPts val="160"/>
              </a:spcAft>
            </a:pPr>
            <a:r>
              <a:rPr lang="en-US" sz="2200" dirty="0" smtClean="0">
                <a:solidFill>
                  <a:srgbClr val="0000CC"/>
                </a:solidFill>
              </a:rPr>
              <a:t>6</a:t>
            </a:r>
          </a:p>
          <a:p>
            <a:pPr>
              <a:spcBef>
                <a:spcPts val="0"/>
              </a:spcBef>
              <a:spcAft>
                <a:spcPts val="160"/>
              </a:spcAft>
            </a:pPr>
            <a:r>
              <a:rPr lang="en-US" sz="2200" dirty="0" smtClean="0">
                <a:solidFill>
                  <a:srgbClr val="0000CC"/>
                </a:solidFill>
              </a:rPr>
              <a:t>7</a:t>
            </a:r>
          </a:p>
          <a:p>
            <a:pPr>
              <a:spcBef>
                <a:spcPts val="0"/>
              </a:spcBef>
              <a:spcAft>
                <a:spcPts val="160"/>
              </a:spcAft>
            </a:pPr>
            <a:r>
              <a:rPr lang="en-US" sz="2200" dirty="0" smtClean="0">
                <a:solidFill>
                  <a:srgbClr val="0000CC"/>
                </a:solidFill>
              </a:rPr>
              <a:t>8</a:t>
            </a:r>
            <a:endParaRPr lang="en-US" sz="22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CC"/>
                </a:solidFill>
              </a:rPr>
              <a:t>Bellman-Ford</a:t>
            </a:r>
            <a:r>
              <a:rPr lang="zh-CN" altLang="en-US" sz="3600" b="1" dirty="0">
                <a:solidFill>
                  <a:srgbClr val="0000CC"/>
                </a:solidFill>
              </a:rPr>
              <a:t>算法</a:t>
            </a:r>
            <a:r>
              <a:rPr lang="en-US" sz="3600" b="1" dirty="0" smtClean="0">
                <a:solidFill>
                  <a:srgbClr val="0000CC"/>
                </a:solidFill>
              </a:rPr>
              <a:t>: </a:t>
            </a:r>
            <a:r>
              <a:rPr lang="zh-CN" altLang="en-US" sz="3600" b="1" dirty="0" smtClean="0">
                <a:solidFill>
                  <a:srgbClr val="0000CC"/>
                </a:solidFill>
              </a:rPr>
              <a:t>举例</a:t>
            </a:r>
            <a:endParaRPr lang="en-US" sz="3600" b="1" dirty="0">
              <a:solidFill>
                <a:srgbClr val="0000CC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600200"/>
            <a:ext cx="8915400" cy="4805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38200" y="3486090"/>
            <a:ext cx="95891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输入图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62400" y="3505200"/>
            <a:ext cx="147508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第一次迭代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48263" y="3505200"/>
            <a:ext cx="147508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第二次迭代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6076890"/>
            <a:ext cx="147508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第三次迭代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00263" y="6096000"/>
            <a:ext cx="147508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第四次迭代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9144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CC"/>
                </a:solidFill>
              </a:rPr>
              <a:t>Bellman-Ford</a:t>
            </a:r>
            <a:r>
              <a:rPr lang="zh-CN" altLang="en-US" sz="3600" b="1" dirty="0">
                <a:solidFill>
                  <a:srgbClr val="0000CC"/>
                </a:solidFill>
              </a:rPr>
              <a:t>算法</a:t>
            </a:r>
            <a:r>
              <a:rPr lang="en-US" sz="3600" b="1" dirty="0" smtClean="0">
                <a:solidFill>
                  <a:srgbClr val="0000CC"/>
                </a:solidFill>
              </a:rPr>
              <a:t>: </a:t>
            </a:r>
            <a:r>
              <a:rPr lang="zh-CN" altLang="en-US" sz="3600" b="1" dirty="0" smtClean="0">
                <a:solidFill>
                  <a:srgbClr val="0000CC"/>
                </a:solidFill>
              </a:rPr>
              <a:t>正确性证明</a:t>
            </a:r>
            <a:r>
              <a:rPr lang="en-US" sz="3600" b="1" dirty="0" smtClean="0">
                <a:solidFill>
                  <a:srgbClr val="0000CC"/>
                </a:solidFill>
              </a:rPr>
              <a:t>(</a:t>
            </a:r>
            <a:r>
              <a:rPr lang="en-US" sz="3600" b="1" dirty="0" smtClean="0">
                <a:solidFill>
                  <a:srgbClr val="0000CC"/>
                </a:solidFill>
              </a:rPr>
              <a:t>1)</a:t>
            </a:r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40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4953000"/>
          </a:xfrm>
        </p:spPr>
        <p:txBody>
          <a:bodyPr/>
          <a:lstStyle/>
          <a:p>
            <a:pPr>
              <a:buNone/>
            </a:pPr>
            <a:r>
              <a:rPr lang="zh-CN" altLang="en-US" sz="2400" b="1" dirty="0" smtClean="0">
                <a:solidFill>
                  <a:srgbClr val="C00000"/>
                </a:solidFill>
              </a:rPr>
              <a:t>引理</a:t>
            </a:r>
            <a:r>
              <a:rPr lang="en-US" sz="2400" b="1" dirty="0" smtClean="0">
                <a:solidFill>
                  <a:srgbClr val="C00000"/>
                </a:solidFill>
              </a:rPr>
              <a:t>2</a:t>
            </a:r>
            <a:r>
              <a:rPr lang="en-US" sz="2400" b="1" dirty="0" smtClean="0"/>
              <a:t> (</a:t>
            </a:r>
            <a:r>
              <a:rPr lang="zh-CN" altLang="en-US" sz="2400" b="1" i="1" dirty="0" smtClean="0">
                <a:solidFill>
                  <a:srgbClr val="C00000"/>
                </a:solidFill>
              </a:rPr>
              <a:t>收敛属性</a:t>
            </a:r>
            <a:r>
              <a:rPr lang="en-US" sz="2400" b="1" dirty="0" smtClean="0"/>
              <a:t>): </a:t>
            </a:r>
            <a:r>
              <a:rPr lang="zh-CN" altLang="en-US" sz="2400" b="1" dirty="0" smtClean="0"/>
              <a:t>令</a:t>
            </a:r>
            <a:r>
              <a:rPr lang="en-US" altLang="zh-CN" sz="2400" b="1" i="1" dirty="0" smtClean="0"/>
              <a:t>p</a:t>
            </a:r>
            <a:r>
              <a:rPr lang="en-US" altLang="zh-CN" sz="2400" b="1" dirty="0" smtClean="0"/>
              <a:t>(</a:t>
            </a:r>
            <a:r>
              <a:rPr lang="en-US" altLang="zh-CN" sz="2400" b="1" i="1" dirty="0" smtClean="0"/>
              <a:t>s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u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v</a:t>
            </a:r>
            <a:r>
              <a:rPr lang="en-US" altLang="zh-CN" sz="2400" b="1" dirty="0"/>
              <a:t>)</a:t>
            </a:r>
            <a:r>
              <a:rPr lang="zh-CN" altLang="en-US" sz="2400" b="1" dirty="0" smtClean="0"/>
              <a:t>是一条从</a:t>
            </a:r>
            <a:r>
              <a:rPr lang="en-US" altLang="zh-CN" sz="2400" b="1" dirty="0" smtClean="0"/>
              <a:t>s</a:t>
            </a:r>
            <a:r>
              <a:rPr lang="zh-CN" altLang="en-US" sz="2400" b="1" dirty="0" smtClean="0"/>
              <a:t>到</a:t>
            </a:r>
            <a:r>
              <a:rPr lang="en-US" altLang="zh-CN" sz="2400" b="1" dirty="0" smtClean="0"/>
              <a:t>v</a:t>
            </a:r>
            <a:r>
              <a:rPr lang="zh-CN" altLang="en-US" sz="2400" b="1" dirty="0" smtClean="0"/>
              <a:t>且通过</a:t>
            </a:r>
            <a:r>
              <a:rPr lang="en-US" altLang="zh-CN" sz="2400" b="1" dirty="0" smtClean="0"/>
              <a:t>u</a:t>
            </a:r>
            <a:r>
              <a:rPr lang="zh-CN" altLang="en-US" sz="2400" b="1" dirty="0" smtClean="0"/>
              <a:t>的最短路径，如果在松弛边</a:t>
            </a:r>
            <a:r>
              <a:rPr lang="en-US" altLang="zh-CN" sz="2400" b="1" i="1" dirty="0" smtClean="0"/>
              <a:t>(</a:t>
            </a:r>
            <a:r>
              <a:rPr lang="en-US" altLang="zh-CN" sz="2400" b="1" i="1" dirty="0" err="1" smtClean="0"/>
              <a:t>u,v</a:t>
            </a:r>
            <a:r>
              <a:rPr lang="en-US" altLang="zh-CN" sz="2400" b="1" i="1" dirty="0" smtClean="0"/>
              <a:t>)</a:t>
            </a:r>
            <a:r>
              <a:rPr lang="zh-CN" altLang="en-US" sz="2400" b="1" dirty="0" smtClean="0"/>
              <a:t>之前有</a:t>
            </a:r>
            <a:r>
              <a:rPr lang="en-US" altLang="zh-CN" sz="2400" b="1" i="1" dirty="0" err="1"/>
              <a:t>u</a:t>
            </a:r>
            <a:r>
              <a:rPr lang="en-US" altLang="zh-CN" sz="2400" b="1" dirty="0" err="1"/>
              <a:t>.</a:t>
            </a:r>
            <a:r>
              <a:rPr lang="en-US" altLang="zh-CN" sz="2400" b="1" i="1" dirty="0" err="1"/>
              <a:t>d</a:t>
            </a:r>
            <a:r>
              <a:rPr lang="en-US" altLang="zh-CN" sz="2400" b="1" dirty="0"/>
              <a:t> = </a:t>
            </a:r>
            <a:r>
              <a:rPr lang="en-US" altLang="zh-CN" sz="2400" b="1" dirty="0">
                <a:sym typeface="Symbol"/>
              </a:rPr>
              <a:t>(</a:t>
            </a:r>
            <a:r>
              <a:rPr lang="en-US" altLang="zh-CN" sz="2400" b="1" i="1" dirty="0">
                <a:sym typeface="Symbol"/>
              </a:rPr>
              <a:t>s</a:t>
            </a:r>
            <a:r>
              <a:rPr lang="en-US" altLang="zh-CN" sz="2400" b="1" dirty="0">
                <a:sym typeface="Symbol"/>
              </a:rPr>
              <a:t>, </a:t>
            </a:r>
            <a:r>
              <a:rPr lang="en-US" altLang="zh-CN" sz="2400" b="1" i="1" dirty="0">
                <a:sym typeface="Symbol"/>
              </a:rPr>
              <a:t>u</a:t>
            </a:r>
            <a:r>
              <a:rPr lang="en-US" altLang="zh-CN" sz="2400" b="1" dirty="0">
                <a:sym typeface="Symbol"/>
              </a:rPr>
              <a:t>) </a:t>
            </a:r>
            <a:r>
              <a:rPr lang="zh-CN" altLang="en-US" sz="2400" b="1" dirty="0" smtClean="0">
                <a:sym typeface="Symbol"/>
              </a:rPr>
              <a:t>，则在松弛边</a:t>
            </a:r>
            <a:r>
              <a:rPr lang="en-US" altLang="zh-CN" sz="2400" b="1" i="1" dirty="0"/>
              <a:t>(</a:t>
            </a:r>
            <a:r>
              <a:rPr lang="en-US" altLang="zh-CN" sz="2400" b="1" i="1" dirty="0" err="1"/>
              <a:t>u,v</a:t>
            </a:r>
            <a:r>
              <a:rPr lang="en-US" altLang="zh-CN" sz="2400" b="1" i="1" dirty="0"/>
              <a:t>) </a:t>
            </a:r>
            <a:r>
              <a:rPr lang="zh-CN" altLang="en-US" sz="2400" b="1" dirty="0" smtClean="0"/>
              <a:t>之后必有</a:t>
            </a:r>
            <a:r>
              <a:rPr lang="en-US" altLang="zh-CN" sz="2400" b="1" i="1" dirty="0" err="1" smtClean="0">
                <a:sym typeface="Symbol"/>
              </a:rPr>
              <a:t>v</a:t>
            </a:r>
            <a:r>
              <a:rPr lang="en-US" altLang="zh-CN" sz="2400" b="1" dirty="0" err="1" smtClean="0"/>
              <a:t>.</a:t>
            </a:r>
            <a:r>
              <a:rPr lang="en-US" altLang="zh-CN" sz="2400" b="1" i="1" dirty="0" err="1" smtClean="0"/>
              <a:t>d</a:t>
            </a:r>
            <a:r>
              <a:rPr lang="en-US" altLang="zh-CN" sz="2400" b="1" dirty="0" smtClean="0"/>
              <a:t> </a:t>
            </a:r>
            <a:r>
              <a:rPr lang="en-US" altLang="zh-CN" sz="2400" b="1" dirty="0"/>
              <a:t>= </a:t>
            </a:r>
            <a:r>
              <a:rPr lang="en-US" altLang="zh-CN" sz="2400" b="1" dirty="0">
                <a:sym typeface="Symbol"/>
              </a:rPr>
              <a:t>(</a:t>
            </a:r>
            <a:r>
              <a:rPr lang="en-US" altLang="zh-CN" sz="2400" b="1" i="1" dirty="0">
                <a:sym typeface="Symbol"/>
              </a:rPr>
              <a:t>s</a:t>
            </a:r>
            <a:r>
              <a:rPr lang="en-US" altLang="zh-CN" sz="2400" b="1" dirty="0">
                <a:sym typeface="Symbol"/>
              </a:rPr>
              <a:t>, </a:t>
            </a:r>
            <a:r>
              <a:rPr lang="en-US" altLang="zh-CN" sz="2400" b="1" i="1" dirty="0" smtClean="0">
                <a:sym typeface="Symbol"/>
              </a:rPr>
              <a:t>v</a:t>
            </a:r>
            <a:r>
              <a:rPr lang="en-US" altLang="zh-CN" sz="2400" b="1" dirty="0" smtClean="0">
                <a:sym typeface="Symbol"/>
              </a:rPr>
              <a:t>)</a:t>
            </a:r>
            <a:endParaRPr lang="en-US" sz="2400" b="1" dirty="0" smtClean="0"/>
          </a:p>
          <a:p>
            <a:pPr>
              <a:buNone/>
            </a:pPr>
            <a:r>
              <a:rPr lang="en-US" sz="2400" b="1" i="1" dirty="0" smtClean="0">
                <a:solidFill>
                  <a:srgbClr val="C00000"/>
                </a:solidFill>
              </a:rPr>
              <a:t>Proof</a:t>
            </a:r>
            <a:r>
              <a:rPr lang="en-US" sz="2400" b="1" dirty="0" smtClean="0"/>
              <a:t>: </a:t>
            </a:r>
            <a:r>
              <a:rPr lang="zh-CN" altLang="en-US" sz="2400" b="1" dirty="0" smtClean="0"/>
              <a:t>松弛边</a:t>
            </a:r>
            <a:r>
              <a:rPr lang="en-US" altLang="zh-CN" sz="2400" b="1" i="1" dirty="0"/>
              <a:t>(</a:t>
            </a:r>
            <a:r>
              <a:rPr lang="en-US" altLang="zh-CN" sz="2400" b="1" i="1" dirty="0" err="1"/>
              <a:t>u,v</a:t>
            </a:r>
            <a:r>
              <a:rPr lang="en-US" altLang="zh-CN" sz="2400" b="1" i="1" dirty="0"/>
              <a:t>) </a:t>
            </a:r>
            <a:r>
              <a:rPr lang="zh-CN" altLang="en-US" sz="2400" b="1" dirty="0"/>
              <a:t>之后</a:t>
            </a:r>
            <a:r>
              <a:rPr lang="en-US" sz="2400" b="1" dirty="0" smtClean="0"/>
              <a:t>:</a:t>
            </a:r>
            <a:endParaRPr lang="en-US" sz="2400" b="1" dirty="0" smtClean="0"/>
          </a:p>
          <a:p>
            <a:pPr>
              <a:buNone/>
            </a:pPr>
            <a:r>
              <a:rPr lang="en-US" sz="2400" b="1" dirty="0" smtClean="0"/>
              <a:t>		</a:t>
            </a:r>
            <a:r>
              <a:rPr lang="en-US" sz="2400" b="1" i="1" dirty="0" err="1" smtClean="0"/>
              <a:t>v</a:t>
            </a:r>
            <a:r>
              <a:rPr lang="en-US" sz="2400" b="1" dirty="0" err="1" smtClean="0"/>
              <a:t>.</a:t>
            </a:r>
            <a:r>
              <a:rPr lang="en-US" sz="2400" b="1" i="1" dirty="0" err="1" smtClean="0"/>
              <a:t>d</a:t>
            </a:r>
            <a:r>
              <a:rPr lang="en-US" sz="2400" b="1" i="1" dirty="0" smtClean="0"/>
              <a:t> </a:t>
            </a:r>
            <a:r>
              <a:rPr lang="en-US" sz="2400" b="1" dirty="0" smtClean="0">
                <a:sym typeface="Symbol"/>
              </a:rPr>
              <a:t></a:t>
            </a:r>
            <a:r>
              <a:rPr lang="en-US" sz="2400" b="1" i="1" dirty="0" smtClean="0">
                <a:sym typeface="Symbol"/>
              </a:rPr>
              <a:t> </a:t>
            </a:r>
            <a:r>
              <a:rPr lang="en-US" sz="2400" b="1" i="1" dirty="0" err="1" smtClean="0"/>
              <a:t>u.d</a:t>
            </a:r>
            <a:r>
              <a:rPr lang="en-US" sz="2400" b="1" i="1" dirty="0" smtClean="0"/>
              <a:t> </a:t>
            </a:r>
            <a:r>
              <a:rPr lang="en-US" sz="2400" b="1" dirty="0" smtClean="0"/>
              <a:t>+</a:t>
            </a:r>
            <a:r>
              <a:rPr lang="en-US" sz="2400" b="1" i="1" dirty="0" smtClean="0"/>
              <a:t> w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u, v</a:t>
            </a:r>
            <a:r>
              <a:rPr lang="en-US" sz="2400" b="1" dirty="0" smtClean="0"/>
              <a:t>)    // </a:t>
            </a:r>
            <a:r>
              <a:rPr lang="zh-CN" altLang="en-US" sz="2400" b="1" dirty="0" smtClean="0"/>
              <a:t>基于松弛操作</a:t>
            </a:r>
            <a:endParaRPr lang="en-US" sz="2400" b="1" dirty="0" smtClean="0"/>
          </a:p>
          <a:p>
            <a:pPr>
              <a:buNone/>
            </a:pPr>
            <a:r>
              <a:rPr lang="en-US" sz="2400" b="1" dirty="0" smtClean="0"/>
              <a:t>		      = </a:t>
            </a:r>
            <a:r>
              <a:rPr lang="en-US" sz="2400" b="1" dirty="0" smtClean="0">
                <a:sym typeface="Symbol"/>
              </a:rPr>
              <a:t>(</a:t>
            </a:r>
            <a:r>
              <a:rPr lang="en-US" sz="2400" b="1" i="1" dirty="0" smtClean="0">
                <a:sym typeface="Symbol"/>
              </a:rPr>
              <a:t>s</a:t>
            </a:r>
            <a:r>
              <a:rPr lang="en-US" sz="2400" b="1" dirty="0" smtClean="0">
                <a:sym typeface="Symbol"/>
              </a:rPr>
              <a:t>, </a:t>
            </a:r>
            <a:r>
              <a:rPr lang="en-US" sz="2400" b="1" i="1" dirty="0" smtClean="0">
                <a:sym typeface="Symbol"/>
              </a:rPr>
              <a:t>u</a:t>
            </a:r>
            <a:r>
              <a:rPr lang="en-US" sz="2400" b="1" dirty="0" smtClean="0">
                <a:sym typeface="Symbol"/>
              </a:rPr>
              <a:t>) +</a:t>
            </a:r>
            <a:r>
              <a:rPr lang="pl-PL" sz="2400" b="1" dirty="0" smtClean="0"/>
              <a:t> </a:t>
            </a:r>
            <a:r>
              <a:rPr lang="pl-PL" sz="2400" b="1" i="1" dirty="0" smtClean="0"/>
              <a:t>w</a:t>
            </a:r>
            <a:r>
              <a:rPr lang="en-US" sz="2400" b="1" dirty="0" smtClean="0"/>
              <a:t>(</a:t>
            </a:r>
            <a:r>
              <a:rPr lang="pl-PL" sz="2400" b="1" i="1" dirty="0" smtClean="0"/>
              <a:t>u</a:t>
            </a:r>
            <a:r>
              <a:rPr lang="en-US" sz="2400" b="1" dirty="0" smtClean="0"/>
              <a:t>, </a:t>
            </a:r>
            <a:r>
              <a:rPr lang="en-US" sz="2400" b="1" i="1" dirty="0" smtClean="0"/>
              <a:t>v</a:t>
            </a:r>
            <a:r>
              <a:rPr lang="en-US" sz="2400" b="1" dirty="0" smtClean="0"/>
              <a:t>) = </a:t>
            </a:r>
            <a:r>
              <a:rPr lang="en-US" sz="2400" b="1" dirty="0" smtClean="0">
                <a:sym typeface="Symbol"/>
              </a:rPr>
              <a:t>(</a:t>
            </a:r>
            <a:r>
              <a:rPr lang="en-US" sz="2400" b="1" i="1" dirty="0" smtClean="0">
                <a:sym typeface="Symbol"/>
              </a:rPr>
              <a:t>s</a:t>
            </a:r>
            <a:r>
              <a:rPr lang="en-US" sz="2400" b="1" dirty="0" smtClean="0">
                <a:sym typeface="Symbol"/>
              </a:rPr>
              <a:t>, </a:t>
            </a:r>
            <a:r>
              <a:rPr lang="en-US" sz="2400" b="1" i="1" dirty="0" smtClean="0">
                <a:sym typeface="Symbol"/>
              </a:rPr>
              <a:t>v</a:t>
            </a:r>
            <a:r>
              <a:rPr lang="en-US" sz="2400" b="1" dirty="0" smtClean="0">
                <a:sym typeface="Symbol"/>
              </a:rPr>
              <a:t>) </a:t>
            </a:r>
            <a:endParaRPr lang="pl-PL" sz="2400" b="1" dirty="0" smtClean="0"/>
          </a:p>
          <a:p>
            <a:pPr>
              <a:buNone/>
            </a:pPr>
            <a:r>
              <a:rPr lang="en-US" sz="2400" b="1" dirty="0" smtClean="0"/>
              <a:t>            </a:t>
            </a:r>
            <a:r>
              <a:rPr lang="zh-CN" altLang="en-US" sz="2400" b="1" dirty="0" smtClean="0"/>
              <a:t>因为</a:t>
            </a:r>
            <a:r>
              <a:rPr lang="en-US" sz="2400" b="1" i="1" dirty="0" err="1" smtClean="0">
                <a:sym typeface="Symbol"/>
              </a:rPr>
              <a:t>v</a:t>
            </a:r>
            <a:r>
              <a:rPr lang="en-US" sz="2400" b="1" dirty="0" err="1" smtClean="0"/>
              <a:t>.</a:t>
            </a:r>
            <a:r>
              <a:rPr lang="en-US" sz="2400" b="1" i="1" dirty="0" err="1" smtClean="0"/>
              <a:t>d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Symbol"/>
              </a:rPr>
              <a:t>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Symbol"/>
              </a:rPr>
              <a:t>(</a:t>
            </a:r>
            <a:r>
              <a:rPr lang="en-US" sz="2400" b="1" i="1" dirty="0" smtClean="0">
                <a:sym typeface="Symbol"/>
              </a:rPr>
              <a:t>s</a:t>
            </a:r>
            <a:r>
              <a:rPr lang="en-US" sz="2400" b="1" dirty="0" smtClean="0">
                <a:sym typeface="Symbol"/>
              </a:rPr>
              <a:t>, </a:t>
            </a:r>
            <a:r>
              <a:rPr lang="en-US" sz="2400" b="1" i="1" dirty="0" smtClean="0">
                <a:sym typeface="Symbol"/>
              </a:rPr>
              <a:t>v</a:t>
            </a:r>
            <a:r>
              <a:rPr lang="en-US" sz="2400" b="1" dirty="0" smtClean="0">
                <a:sym typeface="Symbol"/>
              </a:rPr>
              <a:t>), </a:t>
            </a:r>
            <a:r>
              <a:rPr lang="zh-CN" altLang="en-US" sz="2400" b="1" dirty="0" smtClean="0">
                <a:sym typeface="Symbol"/>
              </a:rPr>
              <a:t>所以必有</a:t>
            </a:r>
            <a:r>
              <a:rPr lang="en-US" sz="2400" b="1" i="1" dirty="0" err="1" smtClean="0">
                <a:sym typeface="Symbol"/>
              </a:rPr>
              <a:t>v</a:t>
            </a:r>
            <a:r>
              <a:rPr lang="en-US" sz="2400" b="1" dirty="0" err="1" smtClean="0"/>
              <a:t>.</a:t>
            </a:r>
            <a:r>
              <a:rPr lang="en-US" sz="2400" b="1" i="1" dirty="0" err="1" smtClean="0"/>
              <a:t>d</a:t>
            </a:r>
            <a:r>
              <a:rPr lang="en-US" sz="2400" b="1" dirty="0" smtClean="0"/>
              <a:t> </a:t>
            </a:r>
            <a:r>
              <a:rPr lang="en-US" sz="2400" b="1" dirty="0" smtClean="0"/>
              <a:t>= </a:t>
            </a:r>
            <a:r>
              <a:rPr lang="en-US" sz="2400" b="1" dirty="0" smtClean="0">
                <a:sym typeface="Symbol"/>
              </a:rPr>
              <a:t>(</a:t>
            </a:r>
            <a:r>
              <a:rPr lang="en-US" sz="2400" b="1" i="1" dirty="0" smtClean="0">
                <a:sym typeface="Symbol"/>
              </a:rPr>
              <a:t>s</a:t>
            </a:r>
            <a:r>
              <a:rPr lang="en-US" sz="2400" b="1" dirty="0" smtClean="0">
                <a:sym typeface="Symbol"/>
              </a:rPr>
              <a:t>, </a:t>
            </a:r>
            <a:r>
              <a:rPr lang="en-US" sz="2400" b="1" i="1" dirty="0" smtClean="0">
                <a:sym typeface="Symbol"/>
              </a:rPr>
              <a:t>v</a:t>
            </a:r>
            <a:r>
              <a:rPr lang="en-US" sz="2400" b="1" dirty="0" smtClean="0">
                <a:sym typeface="Symbol"/>
              </a:rPr>
              <a:t>)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9144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CC"/>
                </a:solidFill>
              </a:rPr>
              <a:t>Bellman-Ford</a:t>
            </a:r>
            <a:r>
              <a:rPr lang="zh-CN" altLang="en-US" sz="3600" b="1" dirty="0">
                <a:solidFill>
                  <a:srgbClr val="0000CC"/>
                </a:solidFill>
              </a:rPr>
              <a:t>算法</a:t>
            </a:r>
            <a:r>
              <a:rPr lang="en-US" altLang="zh-CN" sz="3600" b="1" dirty="0">
                <a:solidFill>
                  <a:srgbClr val="0000CC"/>
                </a:solidFill>
              </a:rPr>
              <a:t>: </a:t>
            </a:r>
            <a:r>
              <a:rPr lang="zh-CN" altLang="en-US" sz="3600" b="1" dirty="0">
                <a:solidFill>
                  <a:srgbClr val="0000CC"/>
                </a:solidFill>
              </a:rPr>
              <a:t>正确性证明</a:t>
            </a:r>
            <a:r>
              <a:rPr lang="en-US" altLang="zh-CN" sz="3600" b="1" dirty="0" smtClean="0">
                <a:solidFill>
                  <a:srgbClr val="0000CC"/>
                </a:solidFill>
              </a:rPr>
              <a:t>(2)</a:t>
            </a:r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40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153400" cy="4953000"/>
          </a:xfrm>
        </p:spPr>
        <p:txBody>
          <a:bodyPr/>
          <a:lstStyle/>
          <a:p>
            <a:pPr>
              <a:buNone/>
            </a:pPr>
            <a:r>
              <a:rPr lang="zh-CN" altLang="en-US" sz="2400" b="1" dirty="0" smtClean="0">
                <a:solidFill>
                  <a:srgbClr val="C00000"/>
                </a:solidFill>
              </a:rPr>
              <a:t>引理</a:t>
            </a:r>
            <a:r>
              <a:rPr lang="en-US" sz="2400" b="1" dirty="0" smtClean="0">
                <a:solidFill>
                  <a:srgbClr val="C00000"/>
                </a:solidFill>
              </a:rPr>
              <a:t>3 </a:t>
            </a:r>
            <a:r>
              <a:rPr lang="en-US" sz="2400" b="1" dirty="0" smtClean="0"/>
              <a:t>(</a:t>
            </a:r>
            <a:r>
              <a:rPr lang="zh-CN" altLang="en-US" sz="2400" b="1" i="1" dirty="0" smtClean="0">
                <a:solidFill>
                  <a:srgbClr val="C00000"/>
                </a:solidFill>
              </a:rPr>
              <a:t>路径松弛属性</a:t>
            </a:r>
            <a:r>
              <a:rPr lang="en-US" sz="2400" b="1" dirty="0" smtClean="0"/>
              <a:t>): </a:t>
            </a:r>
            <a:r>
              <a:rPr lang="zh-CN" altLang="en-US" sz="2400" b="1" dirty="0" smtClean="0"/>
              <a:t>令</a:t>
            </a:r>
            <a:r>
              <a:rPr lang="en-US" sz="2400" b="1" i="1" dirty="0" smtClean="0"/>
              <a:t>p</a:t>
            </a:r>
            <a:r>
              <a:rPr lang="en-US" sz="2400" b="1" dirty="0" smtClean="0"/>
              <a:t> </a:t>
            </a:r>
            <a:r>
              <a:rPr lang="en-US" sz="2400" b="1" dirty="0" smtClean="0"/>
              <a:t>= &lt;</a:t>
            </a:r>
            <a:r>
              <a:rPr lang="en-US" sz="2400" b="1" i="1" dirty="0" smtClean="0"/>
              <a:t>v</a:t>
            </a:r>
            <a:r>
              <a:rPr lang="en-US" sz="2400" b="1" baseline="-25000" dirty="0" smtClean="0"/>
              <a:t>0</a:t>
            </a:r>
            <a:r>
              <a:rPr lang="en-US" sz="2400" b="1" dirty="0" smtClean="0"/>
              <a:t>, </a:t>
            </a:r>
            <a:r>
              <a:rPr lang="en-US" sz="2400" b="1" i="1" dirty="0" smtClean="0"/>
              <a:t>v</a:t>
            </a:r>
            <a:r>
              <a:rPr lang="en-US" sz="2400" b="1" baseline="-25000" dirty="0" smtClean="0"/>
              <a:t>1</a:t>
            </a:r>
            <a:r>
              <a:rPr lang="en-US" sz="2400" b="1" dirty="0" smtClean="0"/>
              <a:t>, …, </a:t>
            </a:r>
            <a:r>
              <a:rPr lang="en-US" sz="2400" b="1" i="1" dirty="0" err="1" smtClean="0"/>
              <a:t>v</a:t>
            </a:r>
            <a:r>
              <a:rPr lang="en-US" sz="2400" b="1" i="1" baseline="-25000" dirty="0" err="1" smtClean="0"/>
              <a:t>k</a:t>
            </a:r>
            <a:r>
              <a:rPr lang="en-US" sz="2400" b="1" dirty="0" smtClean="0"/>
              <a:t>&gt; </a:t>
            </a:r>
            <a:r>
              <a:rPr lang="zh-CN" altLang="en-US" sz="2400" b="1" dirty="0" smtClean="0"/>
              <a:t>为</a:t>
            </a:r>
            <a:r>
              <a:rPr lang="en-US" altLang="zh-CN" sz="2400" b="1" i="1" dirty="0"/>
              <a:t>v</a:t>
            </a:r>
            <a:r>
              <a:rPr lang="en-US" altLang="zh-CN" sz="2400" b="1" baseline="-25000" dirty="0"/>
              <a:t>0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到</a:t>
            </a:r>
            <a:r>
              <a:rPr lang="en-US" altLang="zh-CN" sz="2400" b="1" i="1" dirty="0" err="1"/>
              <a:t>v</a:t>
            </a:r>
            <a:r>
              <a:rPr lang="en-US" altLang="zh-CN" sz="2400" b="1" i="1" baseline="-25000" dirty="0" err="1"/>
              <a:t>k</a:t>
            </a:r>
            <a:r>
              <a:rPr lang="zh-CN" altLang="en-US" sz="2400" b="1" dirty="0" smtClean="0"/>
              <a:t>的最短路径。如果算法松弛边的先后顺序为</a:t>
            </a:r>
            <a:r>
              <a:rPr lang="en-US" sz="2400" b="1" dirty="0" smtClean="0"/>
              <a:t> 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v</a:t>
            </a:r>
            <a:r>
              <a:rPr lang="en-US" sz="2400" b="1" baseline="-25000" dirty="0" smtClean="0"/>
              <a:t>0</a:t>
            </a:r>
            <a:r>
              <a:rPr lang="en-US" sz="2400" b="1" dirty="0" smtClean="0"/>
              <a:t>, </a:t>
            </a:r>
            <a:r>
              <a:rPr lang="en-US" sz="2400" b="1" i="1" dirty="0" smtClean="0"/>
              <a:t>v</a:t>
            </a:r>
            <a:r>
              <a:rPr lang="en-US" sz="2400" b="1" baseline="-25000" dirty="0" smtClean="0"/>
              <a:t>1</a:t>
            </a:r>
            <a:r>
              <a:rPr lang="en-US" sz="2400" b="1" dirty="0" smtClean="0"/>
              <a:t>), (</a:t>
            </a:r>
            <a:r>
              <a:rPr lang="en-US" sz="2400" b="1" i="1" dirty="0" smtClean="0"/>
              <a:t>v</a:t>
            </a:r>
            <a:r>
              <a:rPr lang="en-US" sz="2400" b="1" baseline="-25000" dirty="0" smtClean="0"/>
              <a:t>1</a:t>
            </a:r>
            <a:r>
              <a:rPr lang="en-US" sz="2400" b="1" dirty="0" smtClean="0"/>
              <a:t>, </a:t>
            </a:r>
            <a:r>
              <a:rPr lang="en-US" sz="2400" b="1" i="1" dirty="0" smtClean="0"/>
              <a:t>v</a:t>
            </a:r>
            <a:r>
              <a:rPr lang="en-US" sz="2400" b="1" baseline="-25000" dirty="0" smtClean="0"/>
              <a:t>2</a:t>
            </a:r>
            <a:r>
              <a:rPr lang="en-US" sz="2400" b="1" dirty="0" smtClean="0"/>
              <a:t>), …, (</a:t>
            </a:r>
            <a:r>
              <a:rPr lang="en-US" sz="2400" b="1" i="1" dirty="0" smtClean="0"/>
              <a:t>v</a:t>
            </a:r>
            <a:r>
              <a:rPr lang="en-US" sz="2400" b="1" i="1" baseline="-25000" dirty="0" smtClean="0"/>
              <a:t>k</a:t>
            </a:r>
            <a:r>
              <a:rPr lang="en-US" sz="2400" b="1" baseline="-25000" dirty="0" smtClean="0"/>
              <a:t>-1</a:t>
            </a:r>
            <a:r>
              <a:rPr lang="en-US" sz="2400" b="1" dirty="0" smtClean="0"/>
              <a:t>, </a:t>
            </a:r>
            <a:r>
              <a:rPr lang="en-US" sz="2400" b="1" i="1" dirty="0" err="1" smtClean="0"/>
              <a:t>v</a:t>
            </a:r>
            <a:r>
              <a:rPr lang="en-US" sz="2400" b="1" i="1" baseline="-25000" dirty="0" err="1" smtClean="0"/>
              <a:t>k</a:t>
            </a:r>
            <a:r>
              <a:rPr lang="en-US" sz="2400" b="1" dirty="0" smtClean="0"/>
              <a:t>), </a:t>
            </a:r>
            <a:r>
              <a:rPr lang="zh-CN" altLang="en-US" sz="2400" b="1" dirty="0" smtClean="0"/>
              <a:t>则必有</a:t>
            </a:r>
            <a:r>
              <a:rPr lang="en-US" sz="2400" b="1" i="1" dirty="0" err="1" smtClean="0"/>
              <a:t>v</a:t>
            </a:r>
            <a:r>
              <a:rPr lang="en-US" sz="2400" b="1" i="1" baseline="-25000" dirty="0" err="1" smtClean="0"/>
              <a:t>k</a:t>
            </a:r>
            <a:r>
              <a:rPr lang="en-US" sz="2400" b="1" dirty="0" err="1" smtClean="0"/>
              <a:t>.</a:t>
            </a:r>
            <a:r>
              <a:rPr lang="en-US" sz="2400" b="1" i="1" dirty="0" err="1" smtClean="0"/>
              <a:t>d</a:t>
            </a:r>
            <a:r>
              <a:rPr lang="en-US" sz="2400" b="1" i="1" dirty="0" smtClean="0"/>
              <a:t> </a:t>
            </a:r>
            <a:r>
              <a:rPr lang="en-US" sz="2400" b="1" dirty="0" smtClean="0"/>
              <a:t>=</a:t>
            </a:r>
            <a:r>
              <a:rPr lang="en-US" sz="2400" b="1" i="1" dirty="0" smtClean="0"/>
              <a:t> </a:t>
            </a:r>
            <a:r>
              <a:rPr lang="en-US" sz="2400" b="1" dirty="0" smtClean="0">
                <a:sym typeface="Symbol"/>
              </a:rPr>
              <a:t>(</a:t>
            </a:r>
            <a:r>
              <a:rPr lang="en-US" sz="2400" b="1" i="1" dirty="0" smtClean="0">
                <a:sym typeface="Symbol"/>
              </a:rPr>
              <a:t>s</a:t>
            </a:r>
            <a:r>
              <a:rPr lang="en-US" sz="2400" b="1" dirty="0" smtClean="0">
                <a:sym typeface="Symbol"/>
              </a:rPr>
              <a:t>, </a:t>
            </a:r>
            <a:r>
              <a:rPr lang="en-US" sz="2400" b="1" i="1" dirty="0" err="1" smtClean="0"/>
              <a:t>v</a:t>
            </a:r>
            <a:r>
              <a:rPr lang="en-US" sz="2400" b="1" i="1" baseline="-25000" dirty="0" err="1" smtClean="0"/>
              <a:t>k</a:t>
            </a:r>
            <a:r>
              <a:rPr lang="en-US" sz="2400" b="1" dirty="0" smtClean="0">
                <a:sym typeface="Symbol"/>
              </a:rPr>
              <a:t>).</a:t>
            </a:r>
            <a:endParaRPr lang="en-US" sz="2400" b="1" i="1" dirty="0" smtClean="0"/>
          </a:p>
          <a:p>
            <a:pPr>
              <a:buNone/>
            </a:pPr>
            <a:r>
              <a:rPr lang="en-US" sz="2400" b="1" i="1" dirty="0" smtClean="0">
                <a:solidFill>
                  <a:srgbClr val="C00000"/>
                </a:solidFill>
              </a:rPr>
              <a:t>Proof</a:t>
            </a:r>
            <a:r>
              <a:rPr lang="en-US" sz="2400" b="1" i="1" dirty="0" smtClean="0"/>
              <a:t> </a:t>
            </a:r>
            <a:r>
              <a:rPr lang="en-US" sz="2400" b="1" dirty="0" smtClean="0"/>
              <a:t>: </a:t>
            </a:r>
            <a:r>
              <a:rPr lang="zh-CN" altLang="en-US" sz="2400" b="1" dirty="0" smtClean="0"/>
              <a:t>采用数学归纳法证明</a:t>
            </a:r>
            <a:r>
              <a:rPr lang="en-US" sz="2400" b="1" dirty="0" smtClean="0"/>
              <a:t> </a:t>
            </a:r>
            <a:r>
              <a:rPr lang="zh-CN" altLang="en-US" sz="2400" b="1" dirty="0" smtClean="0"/>
              <a:t>在松弛边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v</a:t>
            </a:r>
            <a:r>
              <a:rPr lang="en-US" altLang="zh-CN" sz="2400" b="1" i="1" baseline="-25000" dirty="0"/>
              <a:t>i</a:t>
            </a:r>
            <a:r>
              <a:rPr lang="en-US" altLang="zh-CN" sz="2400" b="1" baseline="-25000" dirty="0"/>
              <a:t>-1</a:t>
            </a:r>
            <a:r>
              <a:rPr lang="en-US" altLang="zh-CN" sz="2400" b="1" dirty="0"/>
              <a:t>, </a:t>
            </a:r>
            <a:r>
              <a:rPr lang="en-US" altLang="zh-CN" sz="2400" b="1" i="1" dirty="0" smtClean="0"/>
              <a:t>v</a:t>
            </a:r>
            <a:r>
              <a:rPr lang="en-US" altLang="zh-CN" sz="2400" b="1" i="1" baseline="-25000" dirty="0" smtClean="0"/>
              <a:t>i</a:t>
            </a:r>
            <a:r>
              <a:rPr lang="en-US" altLang="zh-CN" sz="2400" b="1" dirty="0" smtClean="0"/>
              <a:t>)</a:t>
            </a:r>
            <a:r>
              <a:rPr lang="zh-CN" altLang="en-US" sz="2400" b="1" dirty="0" smtClean="0"/>
              <a:t>后，我们有</a:t>
            </a:r>
            <a:r>
              <a:rPr lang="en-US" sz="2400" b="1" i="1" dirty="0" err="1" smtClean="0"/>
              <a:t>v</a:t>
            </a:r>
            <a:r>
              <a:rPr lang="en-US" sz="2400" b="1" i="1" baseline="-25000" dirty="0" err="1" smtClean="0"/>
              <a:t>i</a:t>
            </a:r>
            <a:r>
              <a:rPr lang="en-US" sz="2400" b="1" dirty="0" err="1" smtClean="0"/>
              <a:t>.</a:t>
            </a:r>
            <a:r>
              <a:rPr lang="en-US" sz="2400" b="1" i="1" dirty="0" err="1" smtClean="0"/>
              <a:t>d</a:t>
            </a:r>
            <a:r>
              <a:rPr lang="en-US" sz="2400" b="1" i="1" dirty="0" smtClean="0"/>
              <a:t> </a:t>
            </a:r>
            <a:r>
              <a:rPr lang="en-US" sz="2400" b="1" dirty="0" smtClean="0"/>
              <a:t>=</a:t>
            </a:r>
            <a:r>
              <a:rPr lang="en-US" sz="2400" b="1" i="1" dirty="0" smtClean="0"/>
              <a:t> </a:t>
            </a:r>
            <a:r>
              <a:rPr lang="en-US" sz="2400" b="1" dirty="0" smtClean="0">
                <a:sym typeface="Symbol"/>
              </a:rPr>
              <a:t>(</a:t>
            </a:r>
            <a:r>
              <a:rPr lang="en-US" sz="2400" b="1" i="1" dirty="0" smtClean="0">
                <a:sym typeface="Symbol"/>
              </a:rPr>
              <a:t>s</a:t>
            </a:r>
            <a:r>
              <a:rPr lang="en-US" sz="2400" b="1" dirty="0" smtClean="0">
                <a:sym typeface="Symbol"/>
              </a:rPr>
              <a:t>, </a:t>
            </a:r>
            <a:r>
              <a:rPr lang="en-US" sz="2400" b="1" i="1" dirty="0" smtClean="0"/>
              <a:t>v</a:t>
            </a:r>
            <a:r>
              <a:rPr lang="en-US" sz="2400" b="1" i="1" baseline="-25000" dirty="0" smtClean="0"/>
              <a:t>i</a:t>
            </a:r>
            <a:r>
              <a:rPr lang="en-US" sz="2400" b="1" dirty="0" smtClean="0">
                <a:sym typeface="Symbol"/>
              </a:rPr>
              <a:t>)</a:t>
            </a:r>
            <a:r>
              <a:rPr lang="en-US" sz="2400" b="1" dirty="0" smtClean="0"/>
              <a:t> </a:t>
            </a:r>
            <a:endParaRPr lang="en-US" sz="2400" b="1" dirty="0" smtClean="0"/>
          </a:p>
          <a:p>
            <a:r>
              <a:rPr lang="zh-CN" altLang="en-US" sz="2400" b="1" dirty="0" smtClean="0"/>
              <a:t>首先</a:t>
            </a:r>
            <a:r>
              <a:rPr lang="en-US" sz="2400" b="1" dirty="0" smtClean="0"/>
              <a:t>: </a:t>
            </a:r>
            <a:r>
              <a:rPr lang="zh-CN" altLang="en-US" sz="2400" b="1" dirty="0" smtClean="0"/>
              <a:t>当</a:t>
            </a:r>
            <a:r>
              <a:rPr lang="en-US" sz="2400" b="1" i="1" dirty="0" smtClean="0"/>
              <a:t>i</a:t>
            </a:r>
            <a:r>
              <a:rPr lang="en-US" sz="2400" b="1" dirty="0" smtClean="0"/>
              <a:t> = 0</a:t>
            </a:r>
            <a:r>
              <a:rPr lang="zh-CN" altLang="en-US" sz="2400" b="1" dirty="0" smtClean="0"/>
              <a:t>时，</a:t>
            </a:r>
            <a:r>
              <a:rPr lang="en-US" sz="2400" b="1" i="1" dirty="0" smtClean="0"/>
              <a:t>v</a:t>
            </a:r>
            <a:r>
              <a:rPr lang="en-US" sz="2400" b="1" baseline="-25000" dirty="0" smtClean="0"/>
              <a:t>0</a:t>
            </a:r>
            <a:r>
              <a:rPr lang="en-US" sz="2400" b="1" dirty="0" smtClean="0"/>
              <a:t>.</a:t>
            </a:r>
            <a:r>
              <a:rPr lang="en-US" sz="2400" b="1" i="1" dirty="0" smtClean="0"/>
              <a:t>d </a:t>
            </a:r>
            <a:r>
              <a:rPr lang="en-US" sz="2400" b="1" dirty="0" smtClean="0"/>
              <a:t>=</a:t>
            </a:r>
            <a:r>
              <a:rPr lang="en-US" sz="2400" b="1" i="1" dirty="0" smtClean="0"/>
              <a:t> </a:t>
            </a:r>
            <a:r>
              <a:rPr lang="en-US" sz="2400" b="1" dirty="0" smtClean="0"/>
              <a:t>0 = </a:t>
            </a:r>
            <a:r>
              <a:rPr lang="en-US" sz="2400" b="1" dirty="0" smtClean="0">
                <a:sym typeface="Symbol"/>
              </a:rPr>
              <a:t>(</a:t>
            </a:r>
            <a:r>
              <a:rPr lang="en-US" sz="2400" b="1" i="1" dirty="0" smtClean="0">
                <a:sym typeface="Symbol"/>
              </a:rPr>
              <a:t>s</a:t>
            </a:r>
            <a:r>
              <a:rPr lang="en-US" sz="2400" b="1" dirty="0" smtClean="0">
                <a:sym typeface="Symbol"/>
              </a:rPr>
              <a:t>, </a:t>
            </a:r>
            <a:r>
              <a:rPr lang="en-US" sz="2400" b="1" i="1" dirty="0" smtClean="0"/>
              <a:t>v</a:t>
            </a:r>
            <a:r>
              <a:rPr lang="en-US" sz="2400" b="1" baseline="-25000" dirty="0" smtClean="0"/>
              <a:t>0</a:t>
            </a:r>
            <a:r>
              <a:rPr lang="en-US" sz="2400" b="1" dirty="0" smtClean="0">
                <a:sym typeface="Symbol"/>
              </a:rPr>
              <a:t>)</a:t>
            </a:r>
            <a:r>
              <a:rPr lang="en-US" sz="2400" b="1" dirty="0" smtClean="0"/>
              <a:t> = </a:t>
            </a:r>
            <a:r>
              <a:rPr lang="en-US" sz="2400" b="1" dirty="0" smtClean="0">
                <a:sym typeface="Symbol"/>
              </a:rPr>
              <a:t>(</a:t>
            </a:r>
            <a:r>
              <a:rPr lang="en-US" sz="2400" b="1" i="1" dirty="0" smtClean="0">
                <a:sym typeface="Symbol"/>
              </a:rPr>
              <a:t>s</a:t>
            </a:r>
            <a:r>
              <a:rPr lang="en-US" sz="2400" b="1" dirty="0" smtClean="0">
                <a:sym typeface="Symbol"/>
              </a:rPr>
              <a:t>, </a:t>
            </a:r>
            <a:r>
              <a:rPr lang="en-US" sz="2400" b="1" i="1" dirty="0" smtClean="0">
                <a:sym typeface="Symbol"/>
              </a:rPr>
              <a:t>s</a:t>
            </a:r>
            <a:r>
              <a:rPr lang="en-US" sz="2400" b="1" dirty="0" smtClean="0">
                <a:sym typeface="Symbol"/>
              </a:rPr>
              <a:t>)</a:t>
            </a:r>
            <a:r>
              <a:rPr lang="en-US" sz="2400" b="1" dirty="0" smtClean="0"/>
              <a:t>.</a:t>
            </a:r>
          </a:p>
          <a:p>
            <a:r>
              <a:rPr lang="zh-CN" altLang="en-US" sz="2400" b="1" dirty="0" smtClean="0"/>
              <a:t>其次</a:t>
            </a:r>
            <a:r>
              <a:rPr lang="en-US" sz="2400" b="1" dirty="0" smtClean="0"/>
              <a:t>: </a:t>
            </a:r>
            <a:r>
              <a:rPr lang="zh-CN" altLang="en-US" sz="2400" b="1" dirty="0" smtClean="0"/>
              <a:t>假设</a:t>
            </a:r>
            <a:r>
              <a:rPr lang="en-US" sz="2400" b="1" i="1" dirty="0" smtClean="0"/>
              <a:t>v</a:t>
            </a:r>
            <a:r>
              <a:rPr lang="en-US" sz="2400" b="1" i="1" baseline="-25000" dirty="0" smtClean="0"/>
              <a:t>i</a:t>
            </a:r>
            <a:r>
              <a:rPr lang="en-US" sz="2400" b="1" baseline="-25000" dirty="0" smtClean="0"/>
              <a:t>-1</a:t>
            </a:r>
            <a:r>
              <a:rPr lang="en-US" sz="2400" b="1" dirty="0" smtClean="0"/>
              <a:t>.</a:t>
            </a:r>
            <a:r>
              <a:rPr lang="en-US" sz="2400" b="1" i="1" dirty="0" smtClean="0"/>
              <a:t>d </a:t>
            </a:r>
            <a:r>
              <a:rPr lang="en-US" sz="2400" b="1" dirty="0" smtClean="0"/>
              <a:t>=</a:t>
            </a:r>
            <a:r>
              <a:rPr lang="en-US" sz="2400" b="1" i="1" dirty="0" smtClean="0"/>
              <a:t> </a:t>
            </a:r>
            <a:r>
              <a:rPr lang="en-US" sz="2400" b="1" dirty="0" smtClean="0">
                <a:sym typeface="Symbol"/>
              </a:rPr>
              <a:t>(</a:t>
            </a:r>
            <a:r>
              <a:rPr lang="en-US" sz="2400" b="1" i="1" dirty="0" smtClean="0">
                <a:sym typeface="Symbol"/>
              </a:rPr>
              <a:t>s</a:t>
            </a:r>
            <a:r>
              <a:rPr lang="en-US" sz="2400" b="1" dirty="0" smtClean="0">
                <a:sym typeface="Symbol"/>
              </a:rPr>
              <a:t>, </a:t>
            </a:r>
            <a:r>
              <a:rPr lang="en-US" sz="2400" b="1" i="1" dirty="0" smtClean="0"/>
              <a:t>v</a:t>
            </a:r>
            <a:r>
              <a:rPr lang="en-US" sz="2400" b="1" i="1" baseline="-25000" dirty="0" smtClean="0"/>
              <a:t>i</a:t>
            </a:r>
            <a:r>
              <a:rPr lang="en-US" sz="2400" b="1" baseline="-25000" dirty="0" smtClean="0"/>
              <a:t>-1</a:t>
            </a:r>
            <a:r>
              <a:rPr lang="en-US" sz="2400" b="1" dirty="0" smtClean="0">
                <a:sym typeface="Symbol"/>
              </a:rPr>
              <a:t>)</a:t>
            </a:r>
            <a:r>
              <a:rPr lang="zh-CN" altLang="en-US" sz="2400" b="1" dirty="0" smtClean="0">
                <a:sym typeface="Symbol"/>
              </a:rPr>
              <a:t>成立</a:t>
            </a:r>
            <a:r>
              <a:rPr lang="zh-CN" altLang="en-US" sz="2400" b="1" dirty="0" smtClean="0">
                <a:sym typeface="Symbol"/>
              </a:rPr>
              <a:t>。当松弛边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v</a:t>
            </a:r>
            <a:r>
              <a:rPr lang="en-US" sz="2400" b="1" i="1" baseline="-25000" dirty="0" smtClean="0"/>
              <a:t>i</a:t>
            </a:r>
            <a:r>
              <a:rPr lang="en-US" sz="2400" b="1" baseline="-25000" dirty="0" smtClean="0"/>
              <a:t>-1</a:t>
            </a:r>
            <a:r>
              <a:rPr lang="en-US" sz="2400" b="1" dirty="0" smtClean="0"/>
              <a:t>, </a:t>
            </a:r>
            <a:r>
              <a:rPr lang="en-US" sz="2400" b="1" i="1" dirty="0" smtClean="0"/>
              <a:t>v</a:t>
            </a:r>
            <a:r>
              <a:rPr lang="en-US" sz="2400" b="1" i="1" baseline="-25000" dirty="0" smtClean="0"/>
              <a:t>i</a:t>
            </a:r>
            <a:r>
              <a:rPr lang="en-US" sz="2400" b="1" dirty="0" smtClean="0"/>
              <a:t>)</a:t>
            </a:r>
            <a:r>
              <a:rPr lang="zh-CN" altLang="en-US" sz="2400" b="1" dirty="0" smtClean="0"/>
              <a:t>时，我们有</a:t>
            </a:r>
            <a:r>
              <a:rPr lang="en-US" sz="2400" b="1" dirty="0" smtClean="0"/>
              <a:t> </a:t>
            </a:r>
            <a:r>
              <a:rPr lang="en-US" sz="2400" b="1" i="1" dirty="0" err="1" smtClean="0"/>
              <a:t>v</a:t>
            </a:r>
            <a:r>
              <a:rPr lang="en-US" sz="2400" b="1" i="1" baseline="-25000" dirty="0" err="1" smtClean="0"/>
              <a:t>i</a:t>
            </a:r>
            <a:r>
              <a:rPr lang="en-US" sz="2400" b="1" dirty="0" err="1" smtClean="0"/>
              <a:t>.</a:t>
            </a:r>
            <a:r>
              <a:rPr lang="en-US" sz="2400" b="1" i="1" dirty="0" err="1" smtClean="0"/>
              <a:t>d</a:t>
            </a:r>
            <a:r>
              <a:rPr lang="en-US" sz="2400" b="1" i="1" dirty="0" smtClean="0"/>
              <a:t> </a:t>
            </a:r>
            <a:r>
              <a:rPr lang="en-US" sz="2400" b="1" dirty="0" smtClean="0"/>
              <a:t>=</a:t>
            </a:r>
            <a:r>
              <a:rPr lang="en-US" sz="2400" b="1" i="1" dirty="0" smtClean="0"/>
              <a:t> </a:t>
            </a:r>
            <a:r>
              <a:rPr lang="en-US" sz="2400" b="1" dirty="0" smtClean="0">
                <a:sym typeface="Symbol"/>
              </a:rPr>
              <a:t>(</a:t>
            </a:r>
            <a:r>
              <a:rPr lang="en-US" sz="2400" b="1" i="1" dirty="0" smtClean="0">
                <a:sym typeface="Symbol"/>
              </a:rPr>
              <a:t>s</a:t>
            </a:r>
            <a:r>
              <a:rPr lang="en-US" sz="2400" b="1" dirty="0" smtClean="0">
                <a:sym typeface="Symbol"/>
              </a:rPr>
              <a:t>, </a:t>
            </a:r>
            <a:r>
              <a:rPr lang="en-US" sz="2400" b="1" i="1" dirty="0" smtClean="0"/>
              <a:t>v</a:t>
            </a:r>
            <a:r>
              <a:rPr lang="en-US" sz="2400" b="1" i="1" baseline="-25000" dirty="0" smtClean="0"/>
              <a:t>i</a:t>
            </a:r>
            <a:r>
              <a:rPr lang="en-US" sz="2400" b="1" dirty="0" smtClean="0">
                <a:sym typeface="Symbol"/>
              </a:rPr>
              <a:t>)</a:t>
            </a:r>
            <a:r>
              <a:rPr lang="en-US" sz="2400" b="1" dirty="0" smtClean="0"/>
              <a:t> </a:t>
            </a:r>
            <a:r>
              <a:rPr lang="zh-CN" altLang="en-US" sz="2400" b="1" dirty="0" smtClean="0"/>
              <a:t>（引理</a:t>
            </a: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）</a:t>
            </a:r>
            <a:r>
              <a:rPr lang="zh-CN" altLang="en-US" sz="2400" b="1" dirty="0"/>
              <a:t>而且</a:t>
            </a:r>
            <a:r>
              <a:rPr lang="en-US" sz="2400" b="1" dirty="0" smtClean="0"/>
              <a:t> </a:t>
            </a:r>
            <a:r>
              <a:rPr lang="en-US" sz="2400" b="1" i="1" dirty="0" err="1" smtClean="0"/>
              <a:t>v</a:t>
            </a:r>
            <a:r>
              <a:rPr lang="en-US" sz="2400" b="1" i="1" baseline="-25000" dirty="0" err="1" smtClean="0"/>
              <a:t>i</a:t>
            </a:r>
            <a:r>
              <a:rPr lang="en-US" sz="2400" b="1" dirty="0" err="1" smtClean="0"/>
              <a:t>.</a:t>
            </a:r>
            <a:r>
              <a:rPr lang="en-US" sz="2400" b="1" i="1" dirty="0" err="1" smtClean="0"/>
              <a:t>d</a:t>
            </a:r>
            <a:r>
              <a:rPr lang="en-US" sz="2400" b="1" dirty="0" smtClean="0"/>
              <a:t> </a:t>
            </a:r>
            <a:r>
              <a:rPr lang="zh-CN" altLang="en-US" sz="2400" b="1" dirty="0" smtClean="0"/>
              <a:t>不会被改变（因为已经是最短路径的长度了，不可能会更小）。</a:t>
            </a:r>
            <a:endParaRPr lang="en-US" sz="2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9144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CC"/>
                </a:solidFill>
              </a:rPr>
              <a:t>Bellman-Ford</a:t>
            </a:r>
            <a:r>
              <a:rPr lang="zh-CN" altLang="en-US" sz="3600" b="1" dirty="0">
                <a:solidFill>
                  <a:srgbClr val="0000CC"/>
                </a:solidFill>
              </a:rPr>
              <a:t>算法</a:t>
            </a:r>
            <a:r>
              <a:rPr lang="en-US" altLang="zh-CN" sz="3600" b="1" dirty="0">
                <a:solidFill>
                  <a:srgbClr val="0000CC"/>
                </a:solidFill>
              </a:rPr>
              <a:t>: </a:t>
            </a:r>
            <a:r>
              <a:rPr lang="zh-CN" altLang="en-US" sz="3600" b="1" dirty="0">
                <a:solidFill>
                  <a:srgbClr val="0000CC"/>
                </a:solidFill>
              </a:rPr>
              <a:t>正确性证明</a:t>
            </a:r>
            <a:r>
              <a:rPr lang="en-US" altLang="zh-CN" sz="3600" b="1" dirty="0" smtClean="0">
                <a:solidFill>
                  <a:srgbClr val="0000CC"/>
                </a:solidFill>
              </a:rPr>
              <a:t>(3)</a:t>
            </a:r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40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153400" cy="5181600"/>
          </a:xfrm>
        </p:spPr>
        <p:txBody>
          <a:bodyPr/>
          <a:lstStyle/>
          <a:p>
            <a:pPr>
              <a:buNone/>
            </a:pPr>
            <a:r>
              <a:rPr lang="zh-CN" altLang="en-US" sz="2400" b="1" dirty="0" smtClean="0">
                <a:solidFill>
                  <a:srgbClr val="C00000"/>
                </a:solidFill>
              </a:rPr>
              <a:t>引理</a:t>
            </a:r>
            <a:r>
              <a:rPr lang="en-US" sz="2400" b="1" dirty="0" smtClean="0">
                <a:solidFill>
                  <a:srgbClr val="C00000"/>
                </a:solidFill>
              </a:rPr>
              <a:t>4</a:t>
            </a:r>
            <a:r>
              <a:rPr lang="en-US" sz="2400" b="1" dirty="0" smtClean="0"/>
              <a:t>. </a:t>
            </a:r>
            <a:r>
              <a:rPr lang="zh-CN" altLang="en-US" sz="2400" b="1" dirty="0" smtClean="0"/>
              <a:t>如果</a:t>
            </a:r>
            <a:r>
              <a:rPr lang="en-US" sz="2400" b="1" i="1" dirty="0" smtClean="0"/>
              <a:t>G</a:t>
            </a:r>
            <a:r>
              <a:rPr lang="en-US" sz="2400" b="1" dirty="0" smtClean="0"/>
              <a:t> </a:t>
            </a:r>
            <a:r>
              <a:rPr lang="zh-CN" altLang="en-US" sz="2400" b="1" dirty="0"/>
              <a:t>不</a:t>
            </a:r>
            <a:r>
              <a:rPr lang="zh-CN" altLang="en-US" sz="2400" b="1" dirty="0" smtClean="0"/>
              <a:t>包</a:t>
            </a:r>
            <a:r>
              <a:rPr lang="en-US" altLang="zh-CN" sz="2400" b="1" i="1" dirty="0" smtClean="0"/>
              <a:t>s</a:t>
            </a:r>
            <a:r>
              <a:rPr lang="zh-CN" altLang="en-US" sz="2400" b="1" dirty="0" smtClean="0"/>
              <a:t>可达的含负权值环，则在</a:t>
            </a:r>
            <a:r>
              <a:rPr lang="en-US" sz="2400" b="1" dirty="0" smtClean="0"/>
              <a:t> </a:t>
            </a:r>
            <a:r>
              <a:rPr lang="en-US" sz="2400" b="1" dirty="0" smtClean="0"/>
              <a:t>|</a:t>
            </a:r>
            <a:r>
              <a:rPr lang="en-US" sz="2400" b="1" i="1" dirty="0" smtClean="0"/>
              <a:t>V</a:t>
            </a:r>
            <a:r>
              <a:rPr lang="en-US" sz="2400" b="1" dirty="0" smtClean="0"/>
              <a:t>| – 1 </a:t>
            </a:r>
            <a:r>
              <a:rPr lang="zh-CN" altLang="en-US" sz="2400" b="1" dirty="0" smtClean="0"/>
              <a:t>次迭代后，对于任意的</a:t>
            </a:r>
            <a:r>
              <a:rPr lang="en-US" altLang="zh-CN" sz="2400" b="1" i="1" dirty="0" smtClean="0"/>
              <a:t>s</a:t>
            </a:r>
            <a:r>
              <a:rPr lang="zh-CN" altLang="en-US" sz="2400" b="1" dirty="0" smtClean="0"/>
              <a:t>可达的节点</a:t>
            </a:r>
            <a:r>
              <a:rPr lang="en-US" altLang="zh-CN" sz="2400" b="1" i="1" dirty="0" smtClean="0"/>
              <a:t>v</a:t>
            </a:r>
            <a:r>
              <a:rPr lang="zh-CN" altLang="en-US" sz="2400" b="1" dirty="0" smtClean="0"/>
              <a:t>，必有</a:t>
            </a:r>
            <a:r>
              <a:rPr lang="en-US" sz="2400" b="1" dirty="0" smtClean="0"/>
              <a:t> </a:t>
            </a:r>
            <a:r>
              <a:rPr lang="en-US" sz="2400" b="1" i="1" dirty="0" err="1" smtClean="0"/>
              <a:t>v</a:t>
            </a:r>
            <a:r>
              <a:rPr lang="en-US" sz="2400" b="1" dirty="0" err="1" smtClean="0"/>
              <a:t>.</a:t>
            </a:r>
            <a:r>
              <a:rPr lang="en-US" sz="2400" b="1" i="1" dirty="0" err="1" smtClean="0"/>
              <a:t>d</a:t>
            </a:r>
            <a:r>
              <a:rPr lang="en-US" sz="2400" b="1" dirty="0" smtClean="0"/>
              <a:t> = </a:t>
            </a:r>
            <a:r>
              <a:rPr lang="en-US" sz="2400" b="1" dirty="0" smtClean="0">
                <a:sym typeface="Symbol"/>
              </a:rPr>
              <a:t>(</a:t>
            </a:r>
            <a:r>
              <a:rPr lang="en-US" sz="2400" b="1" i="1" dirty="0" smtClean="0">
                <a:sym typeface="Symbol"/>
              </a:rPr>
              <a:t>s</a:t>
            </a:r>
            <a:r>
              <a:rPr lang="en-US" sz="2400" b="1" dirty="0" smtClean="0">
                <a:sym typeface="Symbol"/>
              </a:rPr>
              <a:t>, </a:t>
            </a:r>
            <a:r>
              <a:rPr lang="en-US" sz="2400" b="1" i="1" dirty="0" smtClean="0">
                <a:sym typeface="Symbol"/>
              </a:rPr>
              <a:t>v</a:t>
            </a:r>
            <a:r>
              <a:rPr lang="en-US" sz="2400" b="1" dirty="0" smtClean="0">
                <a:sym typeface="Symbol"/>
              </a:rPr>
              <a:t>) </a:t>
            </a:r>
            <a:endParaRPr lang="en-US" sz="2400" b="1" dirty="0" smtClean="0">
              <a:sym typeface="Symbol"/>
            </a:endParaRPr>
          </a:p>
          <a:p>
            <a:pPr>
              <a:buNone/>
            </a:pPr>
            <a:r>
              <a:rPr lang="en-US" sz="2400" b="1" i="1" dirty="0" smtClean="0">
                <a:solidFill>
                  <a:srgbClr val="C00000"/>
                </a:solidFill>
              </a:rPr>
              <a:t>Proof</a:t>
            </a:r>
            <a:r>
              <a:rPr lang="en-US" sz="2400" b="1" dirty="0" smtClean="0"/>
              <a:t>: </a:t>
            </a:r>
            <a:r>
              <a:rPr lang="zh-CN" altLang="en-US" sz="2400" b="1" dirty="0"/>
              <a:t>考虑任意</a:t>
            </a:r>
            <a:r>
              <a:rPr lang="zh-CN" altLang="en-US" sz="2400" b="1" dirty="0" smtClean="0"/>
              <a:t>的一个</a:t>
            </a:r>
            <a:r>
              <a:rPr lang="en-US" altLang="zh-CN" sz="2400" b="1" i="1" dirty="0" smtClean="0"/>
              <a:t>s</a:t>
            </a:r>
            <a:r>
              <a:rPr lang="zh-CN" altLang="en-US" sz="2400" b="1" dirty="0"/>
              <a:t>可达的节点</a:t>
            </a:r>
            <a:r>
              <a:rPr lang="en-US" altLang="zh-CN" sz="2400" b="1" i="1" dirty="0" smtClean="0"/>
              <a:t>v</a:t>
            </a:r>
            <a:r>
              <a:rPr lang="zh-CN" altLang="en-US" sz="2400" b="1" dirty="0" smtClean="0"/>
              <a:t>。令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p</a:t>
            </a:r>
            <a:r>
              <a:rPr lang="en-US" sz="2400" b="1" dirty="0" smtClean="0"/>
              <a:t> = &lt;</a:t>
            </a:r>
            <a:r>
              <a:rPr lang="en-US" sz="2400" b="1" i="1" dirty="0" smtClean="0"/>
              <a:t>v</a:t>
            </a:r>
            <a:r>
              <a:rPr lang="en-US" sz="2400" b="1" baseline="-25000" dirty="0" smtClean="0"/>
              <a:t>0</a:t>
            </a:r>
            <a:r>
              <a:rPr lang="en-US" sz="2400" b="1" dirty="0" smtClean="0"/>
              <a:t>, </a:t>
            </a:r>
            <a:r>
              <a:rPr lang="en-US" sz="2400" b="1" i="1" dirty="0" smtClean="0"/>
              <a:t>v</a:t>
            </a:r>
            <a:r>
              <a:rPr lang="en-US" sz="2400" b="1" baseline="-25000" dirty="0" smtClean="0"/>
              <a:t>1</a:t>
            </a:r>
            <a:r>
              <a:rPr lang="en-US" sz="2400" b="1" dirty="0" smtClean="0"/>
              <a:t>, …, </a:t>
            </a:r>
            <a:r>
              <a:rPr lang="en-US" sz="2400" b="1" i="1" dirty="0" err="1" smtClean="0"/>
              <a:t>v</a:t>
            </a:r>
            <a:r>
              <a:rPr lang="en-US" sz="2400" b="1" i="1" baseline="-25000" dirty="0" err="1" smtClean="0"/>
              <a:t>k</a:t>
            </a:r>
            <a:r>
              <a:rPr lang="en-US" sz="2400" b="1" dirty="0" smtClean="0"/>
              <a:t>&gt;</a:t>
            </a:r>
            <a:r>
              <a:rPr lang="zh-CN" altLang="en-US" sz="2400" b="1" dirty="0" smtClean="0"/>
              <a:t>为</a:t>
            </a:r>
            <a:r>
              <a:rPr lang="en-US" altLang="zh-CN" sz="2400" b="1" i="1" dirty="0" smtClean="0"/>
              <a:t>s</a:t>
            </a:r>
            <a:r>
              <a:rPr lang="zh-CN" altLang="en-US" sz="2400" b="1" dirty="0" smtClean="0"/>
              <a:t>到</a:t>
            </a:r>
            <a:r>
              <a:rPr lang="en-US" altLang="zh-CN" sz="2400" b="1" i="1" dirty="0" smtClean="0"/>
              <a:t>v</a:t>
            </a:r>
            <a:r>
              <a:rPr lang="zh-CN" altLang="en-US" sz="2400" b="1" dirty="0" smtClean="0"/>
              <a:t>的一条最短路径</a:t>
            </a:r>
            <a:r>
              <a:rPr lang="en-US" sz="2400" b="1" dirty="0" smtClean="0"/>
              <a:t>, </a:t>
            </a:r>
            <a:r>
              <a:rPr lang="zh-CN" altLang="en-US" sz="2400" b="1" dirty="0" smtClean="0"/>
              <a:t>其中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s</a:t>
            </a:r>
            <a:r>
              <a:rPr lang="en-US" sz="2400" b="1" dirty="0" smtClean="0"/>
              <a:t> = </a:t>
            </a:r>
            <a:r>
              <a:rPr lang="en-US" sz="2400" b="1" i="1" dirty="0" smtClean="0"/>
              <a:t>v</a:t>
            </a:r>
            <a:r>
              <a:rPr lang="en-US" sz="2400" b="1" baseline="-25000" dirty="0" smtClean="0"/>
              <a:t>0</a:t>
            </a:r>
            <a:r>
              <a:rPr lang="en-US" sz="2400" b="1" dirty="0" smtClean="0"/>
              <a:t> </a:t>
            </a:r>
            <a:r>
              <a:rPr lang="zh-CN" altLang="en-US" sz="2400" b="1" dirty="0" smtClean="0"/>
              <a:t>和 </a:t>
            </a:r>
            <a:r>
              <a:rPr lang="en-US" sz="2400" b="1" i="1" dirty="0" smtClean="0"/>
              <a:t>v</a:t>
            </a:r>
            <a:r>
              <a:rPr lang="en-US" sz="2400" b="1" dirty="0" smtClean="0"/>
              <a:t> </a:t>
            </a:r>
            <a:r>
              <a:rPr lang="en-US" sz="2400" b="1" dirty="0" smtClean="0"/>
              <a:t>= </a:t>
            </a:r>
            <a:r>
              <a:rPr lang="en-US" sz="2400" b="1" i="1" dirty="0" err="1" smtClean="0"/>
              <a:t>v</a:t>
            </a:r>
            <a:r>
              <a:rPr lang="en-US" sz="2400" b="1" i="1" baseline="-25000" dirty="0" err="1" smtClean="0"/>
              <a:t>k</a:t>
            </a:r>
            <a:r>
              <a:rPr lang="zh-CN" altLang="en-US" sz="2400" b="1" dirty="0" smtClean="0"/>
              <a:t>。因为最短路径不包含环，所以它最多有</a:t>
            </a:r>
            <a:r>
              <a:rPr lang="en-US" sz="2400" b="1" dirty="0" smtClean="0"/>
              <a:t> </a:t>
            </a:r>
            <a:r>
              <a:rPr lang="en-US" sz="2400" b="1" dirty="0" smtClean="0"/>
              <a:t>|</a:t>
            </a:r>
            <a:r>
              <a:rPr lang="en-US" sz="2400" b="1" i="1" dirty="0" smtClean="0"/>
              <a:t>V</a:t>
            </a:r>
            <a:r>
              <a:rPr lang="en-US" sz="2400" b="1" dirty="0" smtClean="0"/>
              <a:t>| – 1 </a:t>
            </a:r>
            <a:r>
              <a:rPr lang="zh-CN" altLang="en-US" sz="2400" b="1" dirty="0" smtClean="0"/>
              <a:t>条边</a:t>
            </a:r>
            <a:r>
              <a:rPr lang="zh-CN" altLang="en-US" sz="2400" b="1" dirty="0" smtClean="0"/>
              <a:t>，故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k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Symbol"/>
              </a:rPr>
              <a:t> </a:t>
            </a:r>
            <a:r>
              <a:rPr lang="en-US" sz="2400" b="1" dirty="0" smtClean="0"/>
              <a:t>|</a:t>
            </a:r>
            <a:r>
              <a:rPr lang="en-US" sz="2400" b="1" i="1" dirty="0" smtClean="0"/>
              <a:t>V</a:t>
            </a:r>
            <a:r>
              <a:rPr lang="en-US" sz="2400" b="1" dirty="0" smtClean="0"/>
              <a:t>| – </a:t>
            </a:r>
            <a:r>
              <a:rPr lang="en-US" sz="2400" b="1" dirty="0" smtClean="0"/>
              <a:t>1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pPr>
              <a:buNone/>
            </a:pPr>
            <a:r>
              <a:rPr lang="en-US" sz="2400" b="1" dirty="0"/>
              <a:t>	</a:t>
            </a:r>
            <a:r>
              <a:rPr lang="zh-CN" altLang="en-US" sz="2400" b="1" dirty="0" smtClean="0"/>
              <a:t>因为每次迭代都会松弛</a:t>
            </a:r>
            <a:r>
              <a:rPr lang="en-US" altLang="zh-CN" sz="2400" b="1" dirty="0"/>
              <a:t>|</a:t>
            </a:r>
            <a:r>
              <a:rPr lang="en-US" altLang="zh-CN" sz="2400" b="1" i="1" dirty="0"/>
              <a:t>E</a:t>
            </a:r>
            <a:r>
              <a:rPr lang="en-US" altLang="zh-CN" sz="2400" b="1" dirty="0"/>
              <a:t>| </a:t>
            </a:r>
            <a:r>
              <a:rPr lang="zh-CN" altLang="en-US" sz="2400" b="1" dirty="0" smtClean="0"/>
              <a:t>条边。在第</a:t>
            </a:r>
            <a:r>
              <a:rPr lang="en-US" altLang="zh-CN" sz="2400" b="1" i="1" dirty="0" smtClean="0"/>
              <a:t>k</a:t>
            </a:r>
            <a:r>
              <a:rPr lang="zh-CN" altLang="en-US" sz="2400" b="1" dirty="0" smtClean="0"/>
              <a:t>次迭代，松弛边</a:t>
            </a:r>
            <a:endParaRPr lang="en-US" altLang="zh-CN" sz="2400" b="1" dirty="0" smtClean="0"/>
          </a:p>
          <a:p>
            <a:pPr>
              <a:buNone/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 (</a:t>
            </a:r>
            <a:r>
              <a:rPr lang="en-US" altLang="zh-CN" sz="2400" b="1" i="1" dirty="0" smtClean="0"/>
              <a:t>v</a:t>
            </a:r>
            <a:r>
              <a:rPr lang="en-US" altLang="zh-CN" sz="2400" b="1" i="1" baseline="-25000" dirty="0" smtClean="0"/>
              <a:t>k</a:t>
            </a:r>
            <a:r>
              <a:rPr lang="en-US" altLang="zh-CN" sz="2400" b="1" baseline="-25000" dirty="0" smtClean="0"/>
              <a:t>-1</a:t>
            </a:r>
            <a:r>
              <a:rPr lang="en-US" altLang="zh-CN" sz="2400" b="1" dirty="0"/>
              <a:t>, </a:t>
            </a:r>
            <a:r>
              <a:rPr lang="en-US" altLang="zh-CN" sz="2400" b="1" i="1" dirty="0" err="1" smtClean="0"/>
              <a:t>v</a:t>
            </a:r>
            <a:r>
              <a:rPr lang="en-US" altLang="zh-CN" sz="2400" b="1" i="1" baseline="-25000" dirty="0" err="1" smtClean="0"/>
              <a:t>k</a:t>
            </a:r>
            <a:r>
              <a:rPr lang="en-US" altLang="zh-CN" sz="2400" b="1" dirty="0" smtClean="0"/>
              <a:t>)</a:t>
            </a:r>
            <a:r>
              <a:rPr lang="zh-CN" altLang="en-US" sz="2400" b="1" dirty="0" smtClean="0"/>
              <a:t>时，我们有</a:t>
            </a:r>
            <a:r>
              <a:rPr lang="en-US" altLang="zh-CN" sz="2400" b="1" i="1" dirty="0" err="1"/>
              <a:t>v</a:t>
            </a:r>
            <a:r>
              <a:rPr lang="en-US" altLang="zh-CN" sz="2400" b="1" dirty="0" err="1"/>
              <a:t>.</a:t>
            </a:r>
            <a:r>
              <a:rPr lang="en-US" altLang="zh-CN" sz="2400" b="1" i="1" dirty="0" err="1"/>
              <a:t>d</a:t>
            </a:r>
            <a:r>
              <a:rPr lang="en-US" altLang="zh-CN" sz="2400" b="1" i="1" dirty="0"/>
              <a:t> </a:t>
            </a:r>
            <a:r>
              <a:rPr lang="en-US" altLang="zh-CN" sz="2400" b="1" dirty="0"/>
              <a:t>=</a:t>
            </a:r>
            <a:r>
              <a:rPr lang="en-US" altLang="zh-CN" sz="2400" b="1" i="1" dirty="0"/>
              <a:t> </a:t>
            </a:r>
            <a:r>
              <a:rPr lang="en-US" altLang="zh-CN" sz="2400" b="1" i="1" dirty="0" err="1"/>
              <a:t>v</a:t>
            </a:r>
            <a:r>
              <a:rPr lang="en-US" altLang="zh-CN" sz="2400" b="1" i="1" baseline="-25000" dirty="0" err="1"/>
              <a:t>k</a:t>
            </a:r>
            <a:r>
              <a:rPr lang="en-US" altLang="zh-CN" sz="2400" b="1" dirty="0" err="1"/>
              <a:t>.</a:t>
            </a:r>
            <a:r>
              <a:rPr lang="en-US" altLang="zh-CN" sz="2400" b="1" i="1" dirty="0" err="1"/>
              <a:t>d</a:t>
            </a:r>
            <a:r>
              <a:rPr lang="en-US" altLang="zh-CN" sz="2400" b="1" i="1" dirty="0"/>
              <a:t> </a:t>
            </a:r>
            <a:r>
              <a:rPr lang="en-US" altLang="zh-CN" sz="2400" b="1" dirty="0"/>
              <a:t>=</a:t>
            </a:r>
            <a:r>
              <a:rPr lang="en-US" altLang="zh-CN" sz="2400" b="1" i="1" dirty="0"/>
              <a:t> </a:t>
            </a:r>
            <a:r>
              <a:rPr lang="en-US" altLang="zh-CN" sz="2400" b="1" dirty="0">
                <a:sym typeface="Symbol"/>
              </a:rPr>
              <a:t>(</a:t>
            </a:r>
            <a:r>
              <a:rPr lang="en-US" altLang="zh-CN" sz="2400" b="1" i="1" dirty="0">
                <a:sym typeface="Symbol"/>
              </a:rPr>
              <a:t>s</a:t>
            </a:r>
            <a:r>
              <a:rPr lang="en-US" altLang="zh-CN" sz="2400" b="1" dirty="0">
                <a:sym typeface="Symbol"/>
              </a:rPr>
              <a:t>, </a:t>
            </a:r>
            <a:r>
              <a:rPr lang="en-US" altLang="zh-CN" sz="2400" b="1" i="1" dirty="0" err="1"/>
              <a:t>v</a:t>
            </a:r>
            <a:r>
              <a:rPr lang="en-US" altLang="zh-CN" sz="2400" b="1" i="1" baseline="-25000" dirty="0" err="1"/>
              <a:t>k</a:t>
            </a:r>
            <a:r>
              <a:rPr lang="en-US" altLang="zh-CN" sz="2400" b="1" dirty="0">
                <a:sym typeface="Symbol"/>
              </a:rPr>
              <a:t>) = (</a:t>
            </a:r>
            <a:r>
              <a:rPr lang="en-US" altLang="zh-CN" sz="2400" b="1" i="1" dirty="0">
                <a:sym typeface="Symbol"/>
              </a:rPr>
              <a:t>s</a:t>
            </a:r>
            <a:r>
              <a:rPr lang="en-US" altLang="zh-CN" sz="2400" b="1" dirty="0">
                <a:sym typeface="Symbol"/>
              </a:rPr>
              <a:t>, </a:t>
            </a:r>
            <a:r>
              <a:rPr lang="en-US" altLang="zh-CN" sz="2400" b="1" i="1" dirty="0"/>
              <a:t>v</a:t>
            </a:r>
            <a:r>
              <a:rPr lang="en-US" altLang="zh-CN" sz="2400" b="1" dirty="0" smtClean="0">
                <a:sym typeface="Symbol"/>
              </a:rPr>
              <a:t>).</a:t>
            </a:r>
            <a:endParaRPr lang="en-US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9144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CC"/>
                </a:solidFill>
              </a:rPr>
              <a:t>Bellman-Ford</a:t>
            </a:r>
            <a:r>
              <a:rPr lang="zh-CN" altLang="en-US" sz="3600" b="1" dirty="0">
                <a:solidFill>
                  <a:srgbClr val="0000CC"/>
                </a:solidFill>
              </a:rPr>
              <a:t>算法</a:t>
            </a:r>
            <a:r>
              <a:rPr lang="en-US" altLang="zh-CN" sz="3600" b="1" dirty="0">
                <a:solidFill>
                  <a:srgbClr val="0000CC"/>
                </a:solidFill>
              </a:rPr>
              <a:t>: </a:t>
            </a:r>
            <a:r>
              <a:rPr lang="zh-CN" altLang="en-US" sz="3600" b="1" dirty="0">
                <a:solidFill>
                  <a:srgbClr val="0000CC"/>
                </a:solidFill>
              </a:rPr>
              <a:t>正确性证明</a:t>
            </a:r>
            <a:r>
              <a:rPr lang="en-US" altLang="zh-CN" sz="3600" b="1" dirty="0" smtClean="0">
                <a:solidFill>
                  <a:srgbClr val="0000CC"/>
                </a:solidFill>
              </a:rPr>
              <a:t>(4)</a:t>
            </a:r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40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458200" cy="5257800"/>
          </a:xfrm>
        </p:spPr>
        <p:txBody>
          <a:bodyPr/>
          <a:lstStyle/>
          <a:p>
            <a:pPr>
              <a:buNone/>
            </a:pPr>
            <a:r>
              <a:rPr lang="zh-CN" altLang="en-US" sz="2400" b="1" i="1" dirty="0">
                <a:solidFill>
                  <a:srgbClr val="C00000"/>
                </a:solidFill>
              </a:rPr>
              <a:t>定理</a:t>
            </a:r>
            <a:r>
              <a:rPr lang="en-US" sz="2400" b="1" dirty="0" smtClean="0"/>
              <a:t>: Bellman-Ford Algorithm</a:t>
            </a:r>
            <a:r>
              <a:rPr lang="zh-CN" altLang="en-US" sz="2400" b="1" dirty="0" smtClean="0"/>
              <a:t>是正确的</a:t>
            </a:r>
            <a:endParaRPr lang="en-US" sz="2400" b="1" dirty="0" smtClean="0"/>
          </a:p>
          <a:p>
            <a:pPr>
              <a:buNone/>
            </a:pPr>
            <a:r>
              <a:rPr lang="zh-CN" altLang="en-US" sz="2400" b="1" i="1" dirty="0" smtClean="0">
                <a:solidFill>
                  <a:srgbClr val="C00000"/>
                </a:solidFill>
              </a:rPr>
              <a:t>证明</a:t>
            </a:r>
            <a:r>
              <a:rPr lang="en-US" sz="2400" b="1" dirty="0" smtClean="0"/>
              <a:t>: </a:t>
            </a:r>
            <a:endParaRPr lang="en-US" sz="2400" b="1" dirty="0" smtClean="0"/>
          </a:p>
          <a:p>
            <a:r>
              <a:rPr lang="zh-CN" altLang="en-US" sz="2400" b="1" dirty="0" smtClean="0"/>
              <a:t>基于引理</a:t>
            </a:r>
            <a:r>
              <a:rPr lang="en-US" sz="2400" b="1" dirty="0" smtClean="0"/>
              <a:t>4,</a:t>
            </a:r>
            <a:r>
              <a:rPr lang="zh-CN" altLang="en-US" sz="2400" b="1" dirty="0"/>
              <a:t>对于任意的</a:t>
            </a:r>
            <a:r>
              <a:rPr lang="en-US" altLang="zh-CN" sz="2400" b="1" i="1" dirty="0"/>
              <a:t>s</a:t>
            </a:r>
            <a:r>
              <a:rPr lang="zh-CN" altLang="en-US" sz="2400" b="1" dirty="0"/>
              <a:t>可达的节点</a:t>
            </a:r>
            <a:r>
              <a:rPr lang="en-US" altLang="zh-CN" sz="2400" b="1" i="1" dirty="0"/>
              <a:t>v</a:t>
            </a:r>
            <a:r>
              <a:rPr lang="zh-CN" altLang="en-US" sz="2400" b="1" dirty="0" smtClean="0"/>
              <a:t>我们有</a:t>
            </a:r>
            <a:r>
              <a:rPr lang="en-US" sz="2400" b="1" i="1" dirty="0" err="1" smtClean="0"/>
              <a:t>v</a:t>
            </a:r>
            <a:r>
              <a:rPr lang="en-US" sz="2400" b="1" dirty="0" err="1" smtClean="0"/>
              <a:t>.</a:t>
            </a:r>
            <a:r>
              <a:rPr lang="en-US" sz="2400" b="1" i="1" dirty="0" err="1" smtClean="0"/>
              <a:t>d</a:t>
            </a:r>
            <a:r>
              <a:rPr lang="en-US" sz="2400" b="1" dirty="0" smtClean="0"/>
              <a:t> </a:t>
            </a:r>
            <a:r>
              <a:rPr lang="en-US" sz="2400" b="1" dirty="0" smtClean="0"/>
              <a:t>= </a:t>
            </a:r>
            <a:r>
              <a:rPr lang="en-US" sz="2400" b="1" dirty="0" smtClean="0">
                <a:sym typeface="Symbol"/>
              </a:rPr>
              <a:t>(</a:t>
            </a:r>
            <a:r>
              <a:rPr lang="en-US" sz="2400" b="1" i="1" dirty="0" smtClean="0">
                <a:sym typeface="Symbol"/>
              </a:rPr>
              <a:t>s</a:t>
            </a:r>
            <a:r>
              <a:rPr lang="en-US" sz="2400" b="1" dirty="0" smtClean="0">
                <a:sym typeface="Symbol"/>
              </a:rPr>
              <a:t>, </a:t>
            </a:r>
            <a:r>
              <a:rPr lang="en-US" sz="2400" b="1" i="1" dirty="0" smtClean="0">
                <a:sym typeface="Symbol"/>
              </a:rPr>
              <a:t>v</a:t>
            </a:r>
            <a:r>
              <a:rPr lang="en-US" sz="2400" b="1" dirty="0" smtClean="0">
                <a:sym typeface="Symbol"/>
              </a:rPr>
              <a:t>)</a:t>
            </a:r>
            <a:r>
              <a:rPr lang="en-US" sz="2400" b="1" dirty="0" smtClean="0"/>
              <a:t>. </a:t>
            </a:r>
            <a:endParaRPr lang="en-US" sz="2400" b="1" dirty="0" smtClean="0"/>
          </a:p>
          <a:p>
            <a:r>
              <a:rPr lang="zh-CN" altLang="en-US" sz="2400" b="1" dirty="0" smtClean="0"/>
              <a:t>如果不存在</a:t>
            </a:r>
            <a:r>
              <a:rPr lang="en-US" altLang="zh-CN" sz="2400" b="1" i="1" dirty="0" smtClean="0"/>
              <a:t>s</a:t>
            </a:r>
            <a:r>
              <a:rPr lang="zh-CN" altLang="en-US" sz="2400" b="1" dirty="0" smtClean="0"/>
              <a:t>可达的负权值环。在算法结束时，对于所有的边</a:t>
            </a:r>
            <a:r>
              <a:rPr lang="en-US" sz="2400" b="1" dirty="0" smtClean="0"/>
              <a:t> 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u</a:t>
            </a:r>
            <a:r>
              <a:rPr lang="en-US" sz="2400" b="1" dirty="0" smtClean="0"/>
              <a:t>, </a:t>
            </a:r>
            <a:r>
              <a:rPr lang="en-US" sz="2400" b="1" i="1" dirty="0" smtClean="0"/>
              <a:t>v</a:t>
            </a:r>
            <a:r>
              <a:rPr lang="en-US" sz="2400" b="1" dirty="0" smtClean="0"/>
              <a:t>) </a:t>
            </a:r>
            <a:r>
              <a:rPr lang="en-US" sz="2400" b="1" dirty="0" smtClean="0">
                <a:sym typeface="Symbol"/>
              </a:rPr>
              <a:t>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E</a:t>
            </a:r>
            <a:r>
              <a:rPr lang="en-US" sz="2400" b="1" dirty="0" smtClean="0"/>
              <a:t>,</a:t>
            </a:r>
          </a:p>
          <a:p>
            <a:pPr>
              <a:buNone/>
            </a:pPr>
            <a:r>
              <a:rPr lang="en-US" sz="2400" b="1" dirty="0" smtClean="0"/>
              <a:t>      </a:t>
            </a:r>
            <a:r>
              <a:rPr lang="en-US" sz="2400" b="1" i="1" dirty="0" err="1" smtClean="0"/>
              <a:t>v</a:t>
            </a:r>
            <a:r>
              <a:rPr lang="en-US" sz="2400" b="1" dirty="0" err="1" smtClean="0"/>
              <a:t>.</a:t>
            </a:r>
            <a:r>
              <a:rPr lang="en-US" sz="2400" b="1" i="1" dirty="0" err="1" smtClean="0"/>
              <a:t>d</a:t>
            </a:r>
            <a:r>
              <a:rPr lang="en-US" sz="2400" b="1" dirty="0" smtClean="0"/>
              <a:t> = </a:t>
            </a:r>
            <a:r>
              <a:rPr lang="en-US" sz="2400" b="1" dirty="0" smtClean="0">
                <a:sym typeface="Symbol"/>
              </a:rPr>
              <a:t>(</a:t>
            </a:r>
            <a:r>
              <a:rPr lang="en-US" sz="2400" b="1" i="1" dirty="0" smtClean="0">
                <a:sym typeface="Symbol"/>
              </a:rPr>
              <a:t>s</a:t>
            </a:r>
            <a:r>
              <a:rPr lang="en-US" sz="2400" b="1" dirty="0" smtClean="0">
                <a:sym typeface="Symbol"/>
              </a:rPr>
              <a:t>, </a:t>
            </a:r>
            <a:r>
              <a:rPr lang="en-US" sz="2400" b="1" i="1" dirty="0" smtClean="0">
                <a:sym typeface="Symbol"/>
              </a:rPr>
              <a:t>v</a:t>
            </a:r>
            <a:r>
              <a:rPr lang="en-US" sz="2400" b="1" dirty="0" smtClean="0">
                <a:sym typeface="Symbol"/>
              </a:rPr>
              <a:t>)  (</a:t>
            </a:r>
            <a:r>
              <a:rPr lang="en-US" sz="2400" b="1" i="1" dirty="0" smtClean="0">
                <a:sym typeface="Symbol"/>
              </a:rPr>
              <a:t>s</a:t>
            </a:r>
            <a:r>
              <a:rPr lang="en-US" sz="2400" b="1" dirty="0" smtClean="0">
                <a:sym typeface="Symbol"/>
              </a:rPr>
              <a:t>, </a:t>
            </a:r>
            <a:r>
              <a:rPr lang="en-US" sz="2400" b="1" i="1" dirty="0" smtClean="0">
                <a:sym typeface="Symbol"/>
              </a:rPr>
              <a:t>u</a:t>
            </a:r>
            <a:r>
              <a:rPr lang="en-US" sz="2400" b="1" dirty="0" smtClean="0">
                <a:sym typeface="Symbol"/>
              </a:rPr>
              <a:t>)</a:t>
            </a:r>
            <a:r>
              <a:rPr lang="en-US" sz="2400" b="1" i="1" dirty="0" smtClean="0"/>
              <a:t> </a:t>
            </a:r>
            <a:r>
              <a:rPr lang="en-US" sz="2400" b="1" dirty="0" smtClean="0"/>
              <a:t>+</a:t>
            </a:r>
            <a:r>
              <a:rPr lang="en-US" sz="2400" b="1" i="1" dirty="0" smtClean="0"/>
              <a:t> w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u, v</a:t>
            </a:r>
            <a:r>
              <a:rPr lang="en-US" sz="2400" b="1" dirty="0" smtClean="0"/>
              <a:t>) = </a:t>
            </a:r>
            <a:r>
              <a:rPr lang="en-US" sz="2400" b="1" i="1" dirty="0" err="1" smtClean="0"/>
              <a:t>u</a:t>
            </a:r>
            <a:r>
              <a:rPr lang="en-US" sz="2400" b="1" dirty="0" err="1" smtClean="0"/>
              <a:t>.</a:t>
            </a:r>
            <a:r>
              <a:rPr lang="en-US" sz="2400" b="1" i="1" dirty="0" err="1" smtClean="0"/>
              <a:t>d</a:t>
            </a:r>
            <a:r>
              <a:rPr lang="en-US" sz="2400" b="1" dirty="0" smtClean="0">
                <a:sym typeface="Symbol"/>
              </a:rPr>
              <a:t> +</a:t>
            </a:r>
            <a:r>
              <a:rPr lang="pl-PL" sz="2400" b="1" dirty="0" smtClean="0"/>
              <a:t> </a:t>
            </a:r>
            <a:r>
              <a:rPr lang="pl-PL" sz="2400" b="1" i="1" dirty="0" smtClean="0"/>
              <a:t>w</a:t>
            </a:r>
            <a:r>
              <a:rPr lang="en-US" sz="2400" b="1" dirty="0" smtClean="0"/>
              <a:t>(</a:t>
            </a:r>
            <a:r>
              <a:rPr lang="pl-PL" sz="2400" b="1" i="1" dirty="0" smtClean="0"/>
              <a:t>u</a:t>
            </a:r>
            <a:r>
              <a:rPr lang="en-US" sz="2400" b="1" dirty="0" smtClean="0"/>
              <a:t>, </a:t>
            </a:r>
            <a:r>
              <a:rPr lang="en-US" sz="2400" b="1" i="1" dirty="0" smtClean="0"/>
              <a:t>v</a:t>
            </a:r>
            <a:r>
              <a:rPr lang="en-US" sz="2400" b="1" dirty="0" smtClean="0"/>
              <a:t>)</a:t>
            </a:r>
            <a:endParaRPr lang="pl-PL" sz="2400" b="1" dirty="0" smtClean="0"/>
          </a:p>
          <a:p>
            <a:pPr>
              <a:buNone/>
            </a:pPr>
            <a:r>
              <a:rPr lang="en-US" sz="2400" b="1" dirty="0" smtClean="0"/>
              <a:t>     </a:t>
            </a:r>
            <a:r>
              <a:rPr lang="en-US" sz="2400" b="1" dirty="0" smtClean="0">
                <a:sym typeface="Wingdings" pitchFamily="2" charset="2"/>
              </a:rPr>
              <a:t> </a:t>
            </a:r>
            <a:r>
              <a:rPr lang="zh-CN" altLang="en-US" sz="2400" b="1" dirty="0" smtClean="0">
                <a:sym typeface="Wingdings" pitchFamily="2" charset="2"/>
              </a:rPr>
              <a:t>因此</a:t>
            </a:r>
            <a:r>
              <a:rPr lang="en-US" sz="2400" b="1" dirty="0" smtClean="0"/>
              <a:t> </a:t>
            </a:r>
            <a:r>
              <a:rPr lang="en-US" sz="2400" b="1" dirty="0" smtClean="0"/>
              <a:t>Bellman-Ford </a:t>
            </a:r>
            <a:r>
              <a:rPr lang="zh-CN" altLang="en-US" sz="2400" b="1" dirty="0" smtClean="0"/>
              <a:t>算法返回</a:t>
            </a:r>
            <a:r>
              <a:rPr lang="en-US" sz="2400" b="1" dirty="0" smtClean="0"/>
              <a:t>True</a:t>
            </a:r>
            <a:r>
              <a:rPr lang="en-US" sz="2400" b="1" dirty="0" smtClean="0"/>
              <a:t>.</a:t>
            </a:r>
            <a:endParaRPr lang="en-US" sz="2400" b="1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9144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CC"/>
                </a:solidFill>
              </a:rPr>
              <a:t>Bellman-Ford</a:t>
            </a:r>
            <a:r>
              <a:rPr lang="zh-CN" altLang="en-US" sz="3600" b="1" dirty="0">
                <a:solidFill>
                  <a:srgbClr val="0000CC"/>
                </a:solidFill>
              </a:rPr>
              <a:t>算法</a:t>
            </a:r>
            <a:r>
              <a:rPr lang="en-US" altLang="zh-CN" sz="3600" b="1" dirty="0">
                <a:solidFill>
                  <a:srgbClr val="0000CC"/>
                </a:solidFill>
              </a:rPr>
              <a:t>: </a:t>
            </a:r>
            <a:r>
              <a:rPr lang="zh-CN" altLang="en-US" sz="3600" b="1" dirty="0">
                <a:solidFill>
                  <a:srgbClr val="0000CC"/>
                </a:solidFill>
              </a:rPr>
              <a:t>正确性证明</a:t>
            </a:r>
            <a:r>
              <a:rPr lang="en-US" altLang="zh-CN" sz="3600" b="1" dirty="0" smtClean="0">
                <a:solidFill>
                  <a:srgbClr val="0000CC"/>
                </a:solidFill>
              </a:rPr>
              <a:t>(5)</a:t>
            </a:r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40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458200" cy="5257800"/>
          </a:xfrm>
        </p:spPr>
        <p:txBody>
          <a:bodyPr/>
          <a:lstStyle/>
          <a:p>
            <a:r>
              <a:rPr lang="zh-CN" altLang="en-US" sz="2400" b="1" dirty="0" smtClean="0"/>
              <a:t>如果存在一个</a:t>
            </a:r>
            <a:r>
              <a:rPr lang="en-US" altLang="zh-CN" sz="2400" b="1" i="1" dirty="0" smtClean="0"/>
              <a:t>s</a:t>
            </a:r>
            <a:r>
              <a:rPr lang="zh-CN" altLang="en-US" sz="2400" b="1" dirty="0" smtClean="0"/>
              <a:t>可达的负权值环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c</a:t>
            </a:r>
            <a:r>
              <a:rPr lang="en-US" sz="2400" b="1" dirty="0" smtClean="0"/>
              <a:t> = &lt;</a:t>
            </a:r>
            <a:r>
              <a:rPr lang="en-US" sz="2400" b="1" i="1" dirty="0" smtClean="0"/>
              <a:t>v</a:t>
            </a:r>
            <a:r>
              <a:rPr lang="en-US" sz="2400" b="1" baseline="-25000" dirty="0" smtClean="0"/>
              <a:t>0</a:t>
            </a:r>
            <a:r>
              <a:rPr lang="en-US" sz="2400" b="1" dirty="0" smtClean="0"/>
              <a:t>, </a:t>
            </a:r>
            <a:r>
              <a:rPr lang="en-US" sz="2400" b="1" i="1" dirty="0" smtClean="0"/>
              <a:t>v</a:t>
            </a:r>
            <a:r>
              <a:rPr lang="en-US" sz="2400" b="1" baseline="-25000" dirty="0" smtClean="0"/>
              <a:t>1</a:t>
            </a:r>
            <a:r>
              <a:rPr lang="en-US" sz="2400" b="1" dirty="0" smtClean="0"/>
              <a:t>, …, </a:t>
            </a:r>
            <a:r>
              <a:rPr lang="en-US" sz="2400" b="1" i="1" dirty="0" err="1" smtClean="0"/>
              <a:t>v</a:t>
            </a:r>
            <a:r>
              <a:rPr lang="en-US" sz="2400" b="1" i="1" baseline="-25000" dirty="0" err="1" smtClean="0"/>
              <a:t>k</a:t>
            </a:r>
            <a:r>
              <a:rPr lang="en-US" sz="2400" b="1" dirty="0" smtClean="0"/>
              <a:t>&gt;, </a:t>
            </a:r>
            <a:r>
              <a:rPr lang="zh-CN" altLang="en-US" sz="2400" b="1" dirty="0" smtClean="0"/>
              <a:t>其中</a:t>
            </a:r>
            <a:r>
              <a:rPr lang="en-US" sz="2400" b="1" i="1" dirty="0" smtClean="0"/>
              <a:t>v</a:t>
            </a:r>
            <a:r>
              <a:rPr lang="en-US" sz="2400" b="1" baseline="-25000" dirty="0" smtClean="0"/>
              <a:t>0</a:t>
            </a:r>
            <a:r>
              <a:rPr lang="en-US" sz="2400" b="1" dirty="0" smtClean="0"/>
              <a:t> </a:t>
            </a:r>
            <a:r>
              <a:rPr lang="en-US" sz="2400" b="1" dirty="0" smtClean="0"/>
              <a:t>= </a:t>
            </a:r>
            <a:r>
              <a:rPr lang="en-US" sz="2400" b="1" i="1" dirty="0" err="1" smtClean="0"/>
              <a:t>v</a:t>
            </a:r>
            <a:r>
              <a:rPr lang="en-US" sz="2400" b="1" i="1" baseline="-25000" dirty="0" err="1" smtClean="0"/>
              <a:t>k</a:t>
            </a:r>
            <a:r>
              <a:rPr lang="en-US" sz="2400" b="1" dirty="0" smtClean="0"/>
              <a:t>, </a:t>
            </a:r>
            <a:r>
              <a:rPr lang="zh-CN" altLang="en-US" sz="2400" b="1" dirty="0" smtClean="0"/>
              <a:t>则有</a:t>
            </a:r>
            <a:endParaRPr lang="en-US" sz="2400" b="1" dirty="0" smtClean="0"/>
          </a:p>
          <a:p>
            <a:pPr marL="0" indent="0">
              <a:buNone/>
            </a:pPr>
            <a:endParaRPr lang="en-US" sz="2400" b="1" dirty="0" smtClean="0"/>
          </a:p>
          <a:p>
            <a:r>
              <a:rPr lang="zh-CN" altLang="en-US" sz="2400" b="1" dirty="0" smtClean="0"/>
              <a:t>假设在这种情况下算法仍然返回</a:t>
            </a:r>
            <a:r>
              <a:rPr lang="en-US" sz="2400" b="1" dirty="0" smtClean="0"/>
              <a:t>True</a:t>
            </a:r>
            <a:r>
              <a:rPr lang="en-US" sz="2400" b="1" dirty="0" smtClean="0"/>
              <a:t>. </a:t>
            </a:r>
            <a:r>
              <a:rPr lang="zh-CN" altLang="en-US" sz="2400" b="1" dirty="0" smtClean="0"/>
              <a:t>那么</a:t>
            </a:r>
            <a:endParaRPr lang="en-US" altLang="zh-CN" sz="2400" b="1" dirty="0" smtClean="0"/>
          </a:p>
          <a:p>
            <a:pPr marL="0" indent="0">
              <a:buNone/>
            </a:pPr>
            <a:r>
              <a:rPr lang="en-US" sz="2400" b="1" i="1" dirty="0"/>
              <a:t> </a:t>
            </a:r>
            <a:r>
              <a:rPr lang="en-US" sz="2400" b="1" i="1" dirty="0" smtClean="0"/>
              <a:t>             </a:t>
            </a:r>
            <a:r>
              <a:rPr lang="en-US" sz="2400" b="1" i="1" dirty="0" err="1" smtClean="0"/>
              <a:t>v</a:t>
            </a:r>
            <a:r>
              <a:rPr lang="en-US" sz="2400" b="1" i="1" baseline="-25000" dirty="0" err="1" smtClean="0"/>
              <a:t>i</a:t>
            </a:r>
            <a:r>
              <a:rPr lang="en-US" sz="2400" b="1" dirty="0" err="1" smtClean="0"/>
              <a:t>.</a:t>
            </a:r>
            <a:r>
              <a:rPr lang="en-US" sz="2400" b="1" i="1" dirty="0" err="1" smtClean="0"/>
              <a:t>d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Symbol"/>
              </a:rPr>
              <a:t> </a:t>
            </a:r>
            <a:r>
              <a:rPr lang="en-US" sz="2400" b="1" i="1" dirty="0" smtClean="0"/>
              <a:t>v</a:t>
            </a:r>
            <a:r>
              <a:rPr lang="en-US" sz="2400" b="1" i="1" baseline="-25000" dirty="0" smtClean="0"/>
              <a:t>i</a:t>
            </a:r>
            <a:r>
              <a:rPr lang="en-US" sz="2400" b="1" baseline="-25000" dirty="0" smtClean="0"/>
              <a:t>-1</a:t>
            </a:r>
            <a:r>
              <a:rPr lang="en-US" sz="2400" b="1" dirty="0" smtClean="0"/>
              <a:t>.</a:t>
            </a:r>
            <a:r>
              <a:rPr lang="en-US" sz="2400" b="1" i="1" dirty="0" smtClean="0"/>
              <a:t>d</a:t>
            </a:r>
            <a:r>
              <a:rPr lang="en-US" sz="2400" b="1" dirty="0" smtClean="0">
                <a:sym typeface="Symbol"/>
              </a:rPr>
              <a:t> +</a:t>
            </a:r>
            <a:r>
              <a:rPr lang="pl-PL" sz="2400" b="1" dirty="0" smtClean="0"/>
              <a:t> </a:t>
            </a:r>
            <a:r>
              <a:rPr lang="pl-PL" sz="2400" b="1" i="1" dirty="0" smtClean="0"/>
              <a:t>w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v</a:t>
            </a:r>
            <a:r>
              <a:rPr lang="en-US" sz="2400" b="1" i="1" baseline="-25000" dirty="0" smtClean="0"/>
              <a:t>i</a:t>
            </a:r>
            <a:r>
              <a:rPr lang="en-US" sz="2400" b="1" baseline="-25000" dirty="0" smtClean="0"/>
              <a:t>-1</a:t>
            </a:r>
            <a:r>
              <a:rPr lang="en-US" sz="2400" b="1" dirty="0" smtClean="0"/>
              <a:t>, </a:t>
            </a:r>
            <a:r>
              <a:rPr lang="en-US" sz="2400" b="1" i="1" dirty="0" smtClean="0"/>
              <a:t>v</a:t>
            </a:r>
            <a:r>
              <a:rPr lang="en-US" sz="2400" b="1" i="1" baseline="-25000" dirty="0" smtClean="0"/>
              <a:t>i</a:t>
            </a:r>
            <a:r>
              <a:rPr lang="en-US" sz="2400" b="1" dirty="0" smtClean="0"/>
              <a:t>) </a:t>
            </a:r>
            <a:r>
              <a:rPr lang="zh-CN" altLang="en-US" sz="2400" b="1" dirty="0" smtClean="0"/>
              <a:t>对于</a:t>
            </a:r>
            <a:r>
              <a:rPr lang="en-US" sz="2400" b="1" i="1" dirty="0" smtClean="0"/>
              <a:t>i</a:t>
            </a:r>
            <a:r>
              <a:rPr lang="en-US" sz="2400" b="1" dirty="0" smtClean="0"/>
              <a:t> </a:t>
            </a:r>
            <a:r>
              <a:rPr lang="en-US" sz="2400" b="1" dirty="0" smtClean="0"/>
              <a:t>= 1, …, </a:t>
            </a:r>
            <a:r>
              <a:rPr lang="en-US" sz="2400" b="1" i="1" dirty="0" smtClean="0"/>
              <a:t>k</a:t>
            </a:r>
            <a:r>
              <a:rPr lang="zh-CN" altLang="en-US" sz="2400" b="1" dirty="0" smtClean="0"/>
              <a:t>都成立</a:t>
            </a:r>
            <a:endParaRPr lang="en-US" sz="2400" b="1" dirty="0" smtClean="0"/>
          </a:p>
          <a:p>
            <a:r>
              <a:rPr lang="zh-CN" altLang="en-US" sz="2400" b="1" dirty="0" smtClean="0"/>
              <a:t>因此有</a:t>
            </a:r>
            <a:endParaRPr lang="en-US" sz="2400" b="1" dirty="0" smtClean="0"/>
          </a:p>
          <a:p>
            <a:endParaRPr lang="en-US" sz="2400" b="1" i="1" dirty="0" smtClean="0"/>
          </a:p>
          <a:p>
            <a:r>
              <a:rPr lang="zh-CN" altLang="en-US" sz="2400" b="1" dirty="0" smtClean="0"/>
              <a:t>因为</a:t>
            </a:r>
            <a:r>
              <a:rPr lang="en-US" sz="2400" b="1" i="1" dirty="0" smtClean="0"/>
              <a:t>v</a:t>
            </a:r>
            <a:r>
              <a:rPr lang="en-US" sz="2400" b="1" baseline="-25000" dirty="0" smtClean="0"/>
              <a:t>0</a:t>
            </a:r>
            <a:r>
              <a:rPr lang="en-US" sz="2400" b="1" dirty="0" smtClean="0"/>
              <a:t> </a:t>
            </a:r>
            <a:r>
              <a:rPr lang="en-US" sz="2400" b="1" dirty="0" smtClean="0"/>
              <a:t>= </a:t>
            </a:r>
            <a:r>
              <a:rPr lang="en-US" sz="2400" b="1" i="1" dirty="0" err="1" smtClean="0"/>
              <a:t>v</a:t>
            </a:r>
            <a:r>
              <a:rPr lang="en-US" sz="2400" b="1" i="1" baseline="-25000" dirty="0" err="1" smtClean="0"/>
              <a:t>k</a:t>
            </a:r>
            <a:r>
              <a:rPr lang="en-US" sz="2400" b="1" dirty="0" smtClean="0"/>
              <a:t>, </a:t>
            </a:r>
            <a:r>
              <a:rPr lang="zh-CN" altLang="en-US" sz="2400" b="1" dirty="0" smtClean="0"/>
              <a:t>所以我们有</a:t>
            </a:r>
            <a:endParaRPr lang="en-US" sz="2400" b="1" dirty="0" smtClean="0"/>
          </a:p>
          <a:p>
            <a:pPr>
              <a:buNone/>
            </a:pPr>
            <a:r>
              <a:rPr lang="en-US" sz="2400" b="1" dirty="0" smtClean="0">
                <a:sym typeface="Wingdings" pitchFamily="2" charset="2"/>
              </a:rPr>
              <a:t>                               </a:t>
            </a:r>
            <a:endParaRPr lang="en-US" sz="2400" b="1" dirty="0" smtClean="0">
              <a:sym typeface="Wingdings" pitchFamily="2" charset="2"/>
            </a:endParaRPr>
          </a:p>
          <a:p>
            <a:pPr>
              <a:buNone/>
            </a:pPr>
            <a:endParaRPr lang="en-US" altLang="zh-CN" sz="2400" b="1" dirty="0" smtClean="0">
              <a:sym typeface="Wingdings" pitchFamily="2" charset="2"/>
            </a:endParaRPr>
          </a:p>
          <a:p>
            <a:pPr>
              <a:buNone/>
            </a:pPr>
            <a:r>
              <a:rPr lang="zh-CN" altLang="en-US" sz="2400" b="1" dirty="0" smtClean="0">
                <a:sym typeface="Wingdings" pitchFamily="2" charset="2"/>
              </a:rPr>
              <a:t>这与</a:t>
            </a:r>
            <a:r>
              <a:rPr lang="en-US" sz="2400" b="1" i="1" dirty="0" smtClean="0">
                <a:sym typeface="Wingdings" pitchFamily="2" charset="2"/>
              </a:rPr>
              <a:t>c</a:t>
            </a:r>
            <a:r>
              <a:rPr lang="en-US" sz="2400" b="1" dirty="0" smtClean="0">
                <a:sym typeface="Wingdings" pitchFamily="2" charset="2"/>
              </a:rPr>
              <a:t> </a:t>
            </a:r>
            <a:r>
              <a:rPr lang="zh-CN" altLang="en-US" sz="2400" b="1" dirty="0" smtClean="0">
                <a:sym typeface="Wingdings" pitchFamily="2" charset="2"/>
              </a:rPr>
              <a:t>是一个负权值环矛盾</a:t>
            </a:r>
            <a:endParaRPr lang="pl-PL" sz="2400" b="1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4739400"/>
              </p:ext>
            </p:extLst>
          </p:nvPr>
        </p:nvGraphicFramePr>
        <p:xfrm>
          <a:off x="3124200" y="1905000"/>
          <a:ext cx="2057400" cy="842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" name="Equation" r:id="rId4" imgW="1054080" imgH="431640" progId="Equation.3">
                  <p:embed/>
                </p:oleObj>
              </mc:Choice>
              <mc:Fallback>
                <p:oleObj name="Equation" r:id="rId4" imgW="105408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905000"/>
                        <a:ext cx="2057400" cy="8427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8873383"/>
              </p:ext>
            </p:extLst>
          </p:nvPr>
        </p:nvGraphicFramePr>
        <p:xfrm>
          <a:off x="1689100" y="3581400"/>
          <a:ext cx="6692900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" name="Equation" r:id="rId6" imgW="3429000" imgH="431640" progId="Equation.3">
                  <p:embed/>
                </p:oleObj>
              </mc:Choice>
              <mc:Fallback>
                <p:oleObj name="Equation" r:id="rId6" imgW="342900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100" y="3581400"/>
                        <a:ext cx="6692900" cy="842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6716219"/>
              </p:ext>
            </p:extLst>
          </p:nvPr>
        </p:nvGraphicFramePr>
        <p:xfrm>
          <a:off x="3962400" y="4191000"/>
          <a:ext cx="2209800" cy="864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5" name="Equation" r:id="rId8" imgW="1104840" imgH="431640" progId="Equation.3">
                  <p:embed/>
                </p:oleObj>
              </mc:Choice>
              <mc:Fallback>
                <p:oleObj name="Equation" r:id="rId8" imgW="110484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191000"/>
                        <a:ext cx="2209800" cy="8640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1689133"/>
              </p:ext>
            </p:extLst>
          </p:nvPr>
        </p:nvGraphicFramePr>
        <p:xfrm>
          <a:off x="914400" y="4648200"/>
          <a:ext cx="2041525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6" name="Equation" r:id="rId10" imgW="1054080" imgH="431640" progId="Equation.3">
                  <p:embed/>
                </p:oleObj>
              </mc:Choice>
              <mc:Fallback>
                <p:oleObj name="Equation" r:id="rId10" imgW="1054080" imgH="431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648200"/>
                        <a:ext cx="2041525" cy="842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038600"/>
          </a:xfrm>
        </p:spPr>
        <p:txBody>
          <a:bodyPr/>
          <a:lstStyle/>
          <a:p>
            <a:r>
              <a:rPr lang="zh-CN" altLang="en-US" sz="2400" b="1" dirty="0" smtClean="0"/>
              <a:t>引言</a:t>
            </a:r>
            <a:endParaRPr lang="en-US" altLang="zh-CN" sz="2400" b="1" dirty="0" smtClean="0"/>
          </a:p>
          <a:p>
            <a:r>
              <a:rPr lang="en-US" sz="2400" b="1" dirty="0" smtClean="0"/>
              <a:t>Bellman-Ford</a:t>
            </a:r>
            <a:r>
              <a:rPr lang="zh-CN" altLang="en-US" sz="2400" b="1" dirty="0" smtClean="0"/>
              <a:t>算法</a:t>
            </a:r>
            <a:endParaRPr lang="en-US" altLang="zh-CN" sz="2400" b="1" dirty="0" smtClean="0"/>
          </a:p>
          <a:p>
            <a:r>
              <a:rPr lang="zh-CN" altLang="en-US" sz="2400" b="1" dirty="0"/>
              <a:t>有</a:t>
            </a:r>
            <a:r>
              <a:rPr lang="zh-CN" altLang="en-US" sz="2400" b="1" dirty="0" smtClean="0"/>
              <a:t>向无环</a:t>
            </a:r>
            <a:r>
              <a:rPr lang="zh-CN" altLang="en-US" sz="2400" b="1" dirty="0" smtClean="0"/>
              <a:t>图（</a:t>
            </a:r>
            <a:r>
              <a:rPr lang="en-US" altLang="zh-CN" sz="2400" b="1" dirty="0" smtClean="0"/>
              <a:t>DAG</a:t>
            </a:r>
            <a:r>
              <a:rPr lang="zh-CN" altLang="en-US" sz="2400" b="1" dirty="0" smtClean="0"/>
              <a:t>）的</a:t>
            </a:r>
            <a:r>
              <a:rPr lang="zh-CN" altLang="en-US" sz="2400" b="1" dirty="0" smtClean="0"/>
              <a:t>最短路径算法</a:t>
            </a:r>
            <a:endParaRPr lang="en-US" sz="2400" b="1" dirty="0" smtClean="0"/>
          </a:p>
          <a:p>
            <a:r>
              <a:rPr lang="en-US" sz="2400" b="1" dirty="0" err="1" smtClean="0"/>
              <a:t>Dijkstra</a:t>
            </a:r>
            <a:r>
              <a:rPr lang="zh-CN" altLang="en-US" sz="2400" b="1" dirty="0"/>
              <a:t>算法</a:t>
            </a:r>
            <a:endParaRPr lang="en-US" sz="2400" b="1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大纲</a:t>
            </a:r>
            <a:endParaRPr lang="en-US" sz="36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3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153400" cy="9144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0000CC"/>
                </a:solidFill>
              </a:rPr>
              <a:t>DAG</a:t>
            </a:r>
            <a:r>
              <a:rPr lang="zh-CN" altLang="en-US" sz="3600" b="1" dirty="0" smtClean="0">
                <a:solidFill>
                  <a:srgbClr val="0000CC"/>
                </a:solidFill>
              </a:rPr>
              <a:t>中的单源最短路径</a:t>
            </a:r>
            <a:r>
              <a:rPr lang="en-US" sz="3600" b="1" dirty="0" smtClean="0">
                <a:solidFill>
                  <a:srgbClr val="0000CC"/>
                </a:solidFill>
              </a:rPr>
              <a:t> </a:t>
            </a:r>
            <a:r>
              <a:rPr lang="en-US" sz="3600" b="1" dirty="0" smtClean="0">
                <a:solidFill>
                  <a:srgbClr val="0000CC"/>
                </a:solidFill>
              </a:rPr>
              <a:t>(1)</a:t>
            </a:r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41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82000" cy="4800600"/>
          </a:xfrm>
        </p:spPr>
        <p:txBody>
          <a:bodyPr/>
          <a:lstStyle/>
          <a:p>
            <a:r>
              <a:rPr lang="zh-CN" altLang="en-US" sz="2400" b="1" i="1" dirty="0" smtClean="0">
                <a:solidFill>
                  <a:srgbClr val="C00000"/>
                </a:solidFill>
              </a:rPr>
              <a:t>问题</a:t>
            </a:r>
            <a:r>
              <a:rPr lang="en-US" sz="2400" b="1" dirty="0" smtClean="0"/>
              <a:t>: </a:t>
            </a:r>
            <a:r>
              <a:rPr lang="zh-CN" altLang="en-US" sz="2400" b="1" dirty="0" smtClean="0"/>
              <a:t>在一个</a:t>
            </a:r>
            <a:r>
              <a:rPr lang="zh-CN" altLang="en-US" sz="2400" b="1" i="1" dirty="0" smtClean="0">
                <a:solidFill>
                  <a:srgbClr val="C00000"/>
                </a:solidFill>
              </a:rPr>
              <a:t>有向无环图</a:t>
            </a:r>
            <a:r>
              <a:rPr lang="en-US" altLang="zh-CN" sz="2400" b="1" dirty="0"/>
              <a:t>(DAG</a:t>
            </a:r>
            <a:r>
              <a:rPr lang="en-US" altLang="zh-CN" sz="2400" b="1" dirty="0" smtClean="0"/>
              <a:t>)</a:t>
            </a:r>
            <a:r>
              <a:rPr lang="zh-CN" altLang="en-US" sz="2400" b="1" dirty="0" smtClean="0"/>
              <a:t>中寻找单源最短路径</a:t>
            </a:r>
            <a:endParaRPr lang="en-US" sz="2400" b="1" dirty="0"/>
          </a:p>
          <a:p>
            <a:pPr marL="347472"/>
            <a:r>
              <a:rPr lang="zh-CN" altLang="en-US" sz="2400" b="1" dirty="0" smtClean="0"/>
              <a:t>直接应用</a:t>
            </a:r>
            <a:r>
              <a:rPr lang="en-US" sz="2400" b="1" dirty="0" smtClean="0"/>
              <a:t> </a:t>
            </a:r>
            <a:r>
              <a:rPr lang="en-US" sz="2400" b="1" dirty="0" smtClean="0"/>
              <a:t>Bellman-Ford </a:t>
            </a:r>
            <a:r>
              <a:rPr lang="zh-CN" altLang="en-US" sz="2400" b="1" dirty="0" smtClean="0"/>
              <a:t>算法的时间复杂度为</a:t>
            </a:r>
            <a:r>
              <a:rPr lang="en-US" sz="2400" b="1" dirty="0" smtClean="0"/>
              <a:t> </a:t>
            </a:r>
            <a:r>
              <a:rPr lang="en-US" sz="2400" b="1" i="1" dirty="0"/>
              <a:t>O</a:t>
            </a:r>
            <a:r>
              <a:rPr lang="en-US" sz="2400" b="1" dirty="0" smtClean="0"/>
              <a:t>(|</a:t>
            </a:r>
            <a:r>
              <a:rPr lang="en-US" sz="2400" b="1" i="1" dirty="0" smtClean="0"/>
              <a:t>V</a:t>
            </a:r>
            <a:r>
              <a:rPr lang="en-US" sz="2400" b="1" dirty="0" smtClean="0"/>
              <a:t>| |</a:t>
            </a:r>
            <a:r>
              <a:rPr lang="en-US" sz="2400" b="1" i="1" dirty="0" smtClean="0"/>
              <a:t>E</a:t>
            </a:r>
            <a:r>
              <a:rPr lang="en-US" sz="2400" b="1" dirty="0" smtClean="0"/>
              <a:t>|) </a:t>
            </a:r>
            <a:endParaRPr lang="en-US" sz="2400" b="1" i="1" dirty="0" smtClean="0">
              <a:solidFill>
                <a:schemeClr val="accent1"/>
              </a:solidFill>
            </a:endParaRPr>
          </a:p>
          <a:p>
            <a:pPr marL="240030"/>
            <a:r>
              <a:rPr lang="zh-CN" altLang="en-US" sz="2400" b="1" dirty="0" smtClean="0"/>
              <a:t>试问在</a:t>
            </a:r>
            <a:r>
              <a:rPr lang="en-US" altLang="zh-CN" sz="2400" b="1" dirty="0" smtClean="0"/>
              <a:t>DAG</a:t>
            </a:r>
            <a:r>
              <a:rPr lang="zh-CN" altLang="en-US" sz="2400" b="1" dirty="0" smtClean="0"/>
              <a:t>上，我们是否可以做得更好？</a:t>
            </a:r>
            <a:endParaRPr lang="en-US" sz="2400" b="1" dirty="0" smtClean="0">
              <a:solidFill>
                <a:schemeClr val="bg2"/>
              </a:solidFill>
            </a:endParaRPr>
          </a:p>
          <a:p>
            <a:pPr marL="240030"/>
            <a:r>
              <a:rPr lang="zh-CN" altLang="en-US" sz="2400" b="1" i="1" dirty="0" smtClean="0">
                <a:solidFill>
                  <a:srgbClr val="C00000"/>
                </a:solidFill>
              </a:rPr>
              <a:t>可以利用拓扑排序</a:t>
            </a:r>
            <a:endParaRPr lang="en-US" sz="2400" b="1" dirty="0"/>
          </a:p>
          <a:p>
            <a:pPr marL="640080" lvl="1" indent="-274320"/>
            <a:r>
              <a:rPr lang="en-US" sz="2200" b="1" dirty="0" smtClean="0"/>
              <a:t>DAG</a:t>
            </a:r>
            <a:r>
              <a:rPr lang="zh-CN" altLang="en-US" sz="2200" b="1" dirty="0" smtClean="0"/>
              <a:t>中的节点有一个拓扑序</a:t>
            </a:r>
            <a:endParaRPr lang="en-US" sz="2200" b="1" dirty="0"/>
          </a:p>
          <a:p>
            <a:pPr marL="640080" lvl="1" indent="-274320"/>
            <a:r>
              <a:rPr lang="zh-CN" altLang="en-US" sz="2200" b="1" dirty="0" smtClean="0"/>
              <a:t>沿着拓扑序松弛边，我们只需遍历每条边一次即可找到从</a:t>
            </a:r>
            <a:r>
              <a:rPr lang="en-US" altLang="zh-CN" sz="2200" b="1" i="1" dirty="0" smtClean="0"/>
              <a:t>s</a:t>
            </a:r>
            <a:r>
              <a:rPr lang="zh-CN" altLang="en-US" sz="2200" b="1" dirty="0" smtClean="0"/>
              <a:t>出发的所有最短路径</a:t>
            </a:r>
            <a:endParaRPr lang="en-US" sz="22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1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1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1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1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1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1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5171" grpId="0" uiExpand="1" build="p" bldLvl="2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144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CC"/>
                </a:solidFill>
              </a:rPr>
              <a:t>DAG</a:t>
            </a:r>
            <a:r>
              <a:rPr lang="zh-CN" altLang="en-US" sz="3600" b="1" dirty="0">
                <a:solidFill>
                  <a:srgbClr val="0000CC"/>
                </a:solidFill>
              </a:rPr>
              <a:t>中的单源最短路径</a:t>
            </a:r>
            <a:r>
              <a:rPr lang="en-US" sz="3600" b="1" dirty="0" smtClean="0">
                <a:solidFill>
                  <a:srgbClr val="0000CC"/>
                </a:solidFill>
              </a:rPr>
              <a:t>(</a:t>
            </a:r>
            <a:r>
              <a:rPr lang="en-US" sz="3600" b="1" dirty="0" smtClean="0">
                <a:solidFill>
                  <a:srgbClr val="0000CC"/>
                </a:solidFill>
              </a:rPr>
              <a:t>2)</a:t>
            </a:r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41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82000" cy="5029200"/>
          </a:xfrm>
        </p:spPr>
        <p:txBody>
          <a:bodyPr/>
          <a:lstStyle/>
          <a:p>
            <a:pPr marL="347472">
              <a:buNone/>
            </a:pPr>
            <a:r>
              <a:rPr lang="zh-CN" altLang="en-US" sz="2400" b="1" dirty="0" smtClean="0"/>
              <a:t>算法伪代码</a:t>
            </a:r>
            <a:endParaRPr lang="en-US" sz="2400" b="1" dirty="0" smtClean="0"/>
          </a:p>
          <a:p>
            <a:pPr marL="347472">
              <a:buNone/>
            </a:pPr>
            <a:endParaRPr lang="en-US" sz="2400" b="1" dirty="0" smtClean="0"/>
          </a:p>
          <a:p>
            <a:pPr marL="347472">
              <a:buNone/>
            </a:pPr>
            <a:endParaRPr lang="en-US" sz="2400" b="1" dirty="0" smtClean="0"/>
          </a:p>
          <a:p>
            <a:pPr marL="347472">
              <a:buNone/>
            </a:pPr>
            <a:endParaRPr lang="en-US" sz="2400" b="1" dirty="0" smtClean="0"/>
          </a:p>
          <a:p>
            <a:pPr marL="347472">
              <a:buNone/>
            </a:pPr>
            <a:endParaRPr lang="en-US" sz="2400" b="1" dirty="0" smtClean="0"/>
          </a:p>
          <a:p>
            <a:pPr marL="347472">
              <a:buNone/>
            </a:pPr>
            <a:endParaRPr lang="en-US" sz="2400" b="1" dirty="0" smtClean="0"/>
          </a:p>
          <a:p>
            <a:pPr marL="347472"/>
            <a:endParaRPr lang="en-US" altLang="zh-CN" sz="2400" b="1" dirty="0" smtClean="0"/>
          </a:p>
          <a:p>
            <a:pPr marL="347472"/>
            <a:r>
              <a:rPr lang="zh-CN" altLang="en-US" sz="2400" b="1" dirty="0" smtClean="0"/>
              <a:t>运行时间</a:t>
            </a:r>
            <a:endParaRPr lang="en-US" sz="2400" b="1" dirty="0" smtClean="0"/>
          </a:p>
          <a:p>
            <a:pPr marL="747522" lvl="1"/>
            <a:r>
              <a:rPr lang="zh-CN" altLang="en-US" sz="2200" b="1" dirty="0" smtClean="0">
                <a:sym typeface="Symbol"/>
              </a:rPr>
              <a:t>拓扑排序</a:t>
            </a:r>
            <a:r>
              <a:rPr lang="en-US" sz="2200" b="1" dirty="0" smtClean="0">
                <a:sym typeface="Symbol"/>
              </a:rPr>
              <a:t>: </a:t>
            </a:r>
            <a:r>
              <a:rPr lang="en-US" sz="2200" b="1" dirty="0" smtClean="0">
                <a:sym typeface="Symbol"/>
              </a:rPr>
              <a:t></a:t>
            </a:r>
            <a:r>
              <a:rPr lang="en-US" sz="2200" b="1" dirty="0" smtClean="0"/>
              <a:t>(|</a:t>
            </a:r>
            <a:r>
              <a:rPr lang="en-US" sz="2200" b="1" i="1" dirty="0" smtClean="0"/>
              <a:t>V</a:t>
            </a:r>
            <a:r>
              <a:rPr lang="en-US" sz="2200" b="1" dirty="0" smtClean="0"/>
              <a:t>| + |</a:t>
            </a:r>
            <a:r>
              <a:rPr lang="en-US" sz="2200" b="1" i="1" dirty="0" smtClean="0"/>
              <a:t>E</a:t>
            </a:r>
            <a:r>
              <a:rPr lang="en-US" sz="2200" b="1" dirty="0" smtClean="0"/>
              <a:t>|)</a:t>
            </a:r>
          </a:p>
          <a:p>
            <a:pPr marL="747522" lvl="1"/>
            <a:r>
              <a:rPr lang="zh-CN" altLang="en-US" sz="2200" b="1" dirty="0" smtClean="0"/>
              <a:t>调用</a:t>
            </a:r>
            <a:r>
              <a:rPr lang="en-US" sz="2200" b="1" dirty="0" err="1" smtClean="0"/>
              <a:t>Init</a:t>
            </a:r>
            <a:r>
              <a:rPr lang="en-US" sz="2200" b="1" dirty="0" smtClean="0"/>
              <a:t>-Single-Source</a:t>
            </a:r>
            <a:r>
              <a:rPr lang="en-US" sz="2200" b="1" dirty="0" smtClean="0"/>
              <a:t>( ): </a:t>
            </a:r>
            <a:r>
              <a:rPr lang="en-US" sz="2200" b="1" dirty="0" smtClean="0">
                <a:sym typeface="Symbol"/>
              </a:rPr>
              <a:t></a:t>
            </a:r>
            <a:r>
              <a:rPr lang="en-US" sz="2200" b="1" dirty="0" smtClean="0"/>
              <a:t>(|</a:t>
            </a:r>
            <a:r>
              <a:rPr lang="en-US" sz="2200" b="1" i="1" dirty="0" smtClean="0"/>
              <a:t>V</a:t>
            </a:r>
            <a:r>
              <a:rPr lang="en-US" sz="2200" b="1" dirty="0" smtClean="0"/>
              <a:t>|)</a:t>
            </a:r>
          </a:p>
          <a:p>
            <a:pPr marL="747522" lvl="1"/>
            <a:r>
              <a:rPr lang="en-US" sz="2200" b="1" dirty="0" smtClean="0"/>
              <a:t>For</a:t>
            </a:r>
            <a:r>
              <a:rPr lang="zh-CN" altLang="en-US" sz="2200" b="1" dirty="0" smtClean="0"/>
              <a:t>循环</a:t>
            </a:r>
            <a:r>
              <a:rPr lang="en-US" sz="2200" b="1" dirty="0" smtClean="0"/>
              <a:t>: </a:t>
            </a:r>
            <a:r>
              <a:rPr lang="en-US" sz="2200" b="1" dirty="0" smtClean="0">
                <a:sym typeface="Symbol"/>
              </a:rPr>
              <a:t></a:t>
            </a:r>
            <a:r>
              <a:rPr lang="en-US" sz="2200" b="1" dirty="0" smtClean="0"/>
              <a:t>(|</a:t>
            </a:r>
            <a:r>
              <a:rPr lang="en-US" sz="2200" b="1" i="1" dirty="0" smtClean="0"/>
              <a:t>V</a:t>
            </a:r>
            <a:r>
              <a:rPr lang="en-US" sz="2200" b="1" dirty="0" smtClean="0"/>
              <a:t>| + |</a:t>
            </a:r>
            <a:r>
              <a:rPr lang="en-US" sz="2200" b="1" i="1" dirty="0" smtClean="0"/>
              <a:t>E</a:t>
            </a:r>
            <a:r>
              <a:rPr lang="en-US" sz="2200" b="1" dirty="0" smtClean="0"/>
              <a:t>|) </a:t>
            </a:r>
            <a:endParaRPr lang="en-US" sz="2200" b="1" i="1" dirty="0">
              <a:solidFill>
                <a:schemeClr val="accent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1990020"/>
            <a:ext cx="6934200" cy="2277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3039675"/>
              </p:ext>
            </p:extLst>
          </p:nvPr>
        </p:nvGraphicFramePr>
        <p:xfrm>
          <a:off x="4800600" y="4800600"/>
          <a:ext cx="533400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4" name="Equation" r:id="rId5" imgW="164880" imgH="215640" progId="Equation.3">
                  <p:embed/>
                </p:oleObj>
              </mc:Choice>
              <mc:Fallback>
                <p:oleObj name="Equation" r:id="rId5" imgW="16488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800600"/>
                        <a:ext cx="533400" cy="1339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27641" y="5257800"/>
            <a:ext cx="33778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ym typeface="Symbol"/>
              </a:rPr>
              <a:t>总的时间代价</a:t>
            </a:r>
            <a:r>
              <a:rPr lang="en-US" sz="2200" dirty="0" smtClean="0">
                <a:sym typeface="Symbol"/>
              </a:rPr>
              <a:t>: </a:t>
            </a:r>
            <a:r>
              <a:rPr lang="en-US" sz="2200" dirty="0" smtClean="0">
                <a:sym typeface="Symbol"/>
              </a:rPr>
              <a:t></a:t>
            </a:r>
            <a:r>
              <a:rPr lang="en-US" sz="2200" dirty="0" smtClean="0"/>
              <a:t>(|</a:t>
            </a:r>
            <a:r>
              <a:rPr lang="en-US" sz="2200" i="1" dirty="0" smtClean="0"/>
              <a:t>V</a:t>
            </a:r>
            <a:r>
              <a:rPr lang="en-US" sz="2200" dirty="0" smtClean="0"/>
              <a:t>| + |</a:t>
            </a:r>
            <a:r>
              <a:rPr lang="en-US" sz="2200" i="1" dirty="0" smtClean="0"/>
              <a:t>E</a:t>
            </a:r>
            <a:r>
              <a:rPr lang="en-US" sz="2200" dirty="0" smtClean="0"/>
              <a:t>|)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1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15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15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15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15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5171" grpId="0" uiExpand="1" build="p" bldLvl="2" autoUpdateAnimBg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144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CC"/>
                </a:solidFill>
              </a:rPr>
              <a:t>DAG</a:t>
            </a:r>
            <a:r>
              <a:rPr lang="zh-CN" altLang="en-US" sz="3600" b="1" dirty="0">
                <a:solidFill>
                  <a:srgbClr val="0000CC"/>
                </a:solidFill>
              </a:rPr>
              <a:t>中的单源最短路径</a:t>
            </a:r>
            <a:r>
              <a:rPr lang="en-US" sz="3600" b="1" dirty="0" smtClean="0">
                <a:solidFill>
                  <a:srgbClr val="0000CC"/>
                </a:solidFill>
              </a:rPr>
              <a:t>(</a:t>
            </a:r>
            <a:r>
              <a:rPr lang="en-US" sz="3600" b="1" dirty="0" smtClean="0">
                <a:solidFill>
                  <a:srgbClr val="0000CC"/>
                </a:solidFill>
              </a:rPr>
              <a:t>3)</a:t>
            </a:r>
            <a:endParaRPr lang="en-US" sz="3600" b="1" dirty="0">
              <a:solidFill>
                <a:srgbClr val="0000CC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 b="78877"/>
          <a:stretch>
            <a:fillRect/>
          </a:stretch>
        </p:blipFill>
        <p:spPr bwMode="auto">
          <a:xfrm>
            <a:off x="457200" y="1437196"/>
            <a:ext cx="8305800" cy="1306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 t="24649" b="50702"/>
          <a:stretch>
            <a:fillRect/>
          </a:stretch>
        </p:blipFill>
        <p:spPr bwMode="auto">
          <a:xfrm>
            <a:off x="457200" y="2743200"/>
            <a:ext cx="8305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 t="51763" b="26053"/>
          <a:stretch>
            <a:fillRect/>
          </a:stretch>
        </p:blipFill>
        <p:spPr bwMode="auto">
          <a:xfrm>
            <a:off x="533400" y="4191000"/>
            <a:ext cx="8305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/>
          <a:srcRect t="77644" r="54128"/>
          <a:stretch>
            <a:fillRect/>
          </a:stretch>
        </p:blipFill>
        <p:spPr bwMode="auto">
          <a:xfrm>
            <a:off x="2895600" y="5410200"/>
            <a:ext cx="3810000" cy="1382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 sz="3600" b="1" dirty="0" err="1" smtClean="0">
                <a:solidFill>
                  <a:srgbClr val="0000CC"/>
                </a:solidFill>
              </a:rPr>
              <a:t>Dijkstra</a:t>
            </a:r>
            <a:r>
              <a:rPr lang="zh-CN" altLang="en-US" sz="3600" b="1" dirty="0" smtClean="0">
                <a:solidFill>
                  <a:srgbClr val="0000CC"/>
                </a:solidFill>
              </a:rPr>
              <a:t>算法</a:t>
            </a:r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41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077200" cy="4572000"/>
          </a:xfrm>
        </p:spPr>
        <p:txBody>
          <a:bodyPr/>
          <a:lstStyle/>
          <a:p>
            <a:r>
              <a:rPr lang="zh-CN" altLang="en-US" sz="2400" b="1" dirty="0" smtClean="0"/>
              <a:t>这一算法适合没有负权值边的图</a:t>
            </a:r>
            <a:endParaRPr lang="en-US" sz="2400" b="1" dirty="0"/>
          </a:p>
          <a:p>
            <a:r>
              <a:rPr lang="zh-CN" altLang="en-US" sz="2400" b="1" dirty="0" smtClean="0"/>
              <a:t>类似于广度优先搜索</a:t>
            </a:r>
            <a:r>
              <a:rPr lang="en-US" sz="2400" b="1" dirty="0" smtClean="0"/>
              <a:t> </a:t>
            </a:r>
            <a:r>
              <a:rPr lang="en-US" sz="2400" b="1" dirty="0" smtClean="0"/>
              <a:t>– </a:t>
            </a:r>
            <a:r>
              <a:rPr lang="zh-CN" altLang="en-US" sz="2400" b="1" dirty="0" smtClean="0"/>
              <a:t>加权版本的</a:t>
            </a:r>
            <a:r>
              <a:rPr lang="en-US" sz="2400" b="1" dirty="0" smtClean="0"/>
              <a:t>BFS</a:t>
            </a:r>
            <a:r>
              <a:rPr lang="en-US" sz="2400" b="1" dirty="0" smtClean="0"/>
              <a:t>.</a:t>
            </a:r>
            <a:endParaRPr lang="en-US" sz="2400" b="1" dirty="0"/>
          </a:p>
          <a:p>
            <a:pPr lvl="1"/>
            <a:r>
              <a:rPr lang="en-US" altLang="zh-CN" sz="2000" b="1" dirty="0" err="1"/>
              <a:t>Dijkstra</a:t>
            </a:r>
            <a:r>
              <a:rPr lang="zh-CN" altLang="en-US" sz="2000" b="1" dirty="0" smtClean="0"/>
              <a:t>算法使用一个优先队列来维护最短路径还未计算出来的节点，其中优先队列中元素的</a:t>
            </a:r>
            <a:r>
              <a:rPr lang="en-US" altLang="zh-CN" sz="2000" b="1" dirty="0" smtClean="0"/>
              <a:t>key</a:t>
            </a:r>
            <a:r>
              <a:rPr lang="zh-CN" altLang="en-US" sz="2000" b="1" dirty="0" smtClean="0"/>
              <a:t>为最短路径估计</a:t>
            </a:r>
            <a:r>
              <a:rPr lang="en-US" sz="2200" b="1" dirty="0" smtClean="0"/>
              <a:t> (</a:t>
            </a:r>
            <a:r>
              <a:rPr lang="en-US" sz="2200" b="1" i="1" dirty="0" err="1" smtClean="0"/>
              <a:t>v</a:t>
            </a:r>
            <a:r>
              <a:rPr lang="en-US" sz="2200" b="1" dirty="0" err="1" smtClean="0"/>
              <a:t>.</a:t>
            </a:r>
            <a:r>
              <a:rPr lang="en-US" sz="2200" b="1" i="1" dirty="0" err="1" smtClean="0"/>
              <a:t>d</a:t>
            </a:r>
            <a:r>
              <a:rPr lang="en-US" sz="2200" b="1" dirty="0" smtClean="0"/>
              <a:t>)</a:t>
            </a:r>
            <a:endParaRPr lang="en-US" sz="2200" b="1" dirty="0" smtClean="0"/>
          </a:p>
          <a:p>
            <a:r>
              <a:rPr lang="zh-CN" altLang="en-US" sz="2400" b="1" dirty="0" smtClean="0"/>
              <a:t>维护</a:t>
            </a: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个节点集合</a:t>
            </a:r>
            <a:r>
              <a:rPr lang="en-US" sz="2400" b="1" dirty="0" smtClean="0"/>
              <a:t>:</a:t>
            </a:r>
            <a:endParaRPr lang="en-US" sz="2400" b="1" dirty="0" smtClean="0"/>
          </a:p>
          <a:p>
            <a:pPr lvl="1"/>
            <a:r>
              <a:rPr lang="en-US" sz="2200" b="1" i="1" dirty="0" smtClean="0"/>
              <a:t>S</a:t>
            </a:r>
            <a:r>
              <a:rPr lang="en-US" sz="2200" b="1" dirty="0" smtClean="0"/>
              <a:t> = </a:t>
            </a:r>
            <a:r>
              <a:rPr lang="zh-CN" altLang="en-US" sz="2200" b="1" dirty="0" smtClean="0"/>
              <a:t>最短路径已经计算出来了的节点集合</a:t>
            </a:r>
            <a:endParaRPr lang="en-US" altLang="zh-CN" sz="2200" b="1" dirty="0" smtClean="0"/>
          </a:p>
          <a:p>
            <a:pPr lvl="1"/>
            <a:r>
              <a:rPr lang="en-US" sz="2200" b="1" i="1" dirty="0" smtClean="0"/>
              <a:t>Q</a:t>
            </a:r>
            <a:r>
              <a:rPr lang="en-US" sz="2200" b="1" dirty="0" smtClean="0"/>
              <a:t> </a:t>
            </a:r>
            <a:r>
              <a:rPr lang="en-US" sz="2200" b="1" dirty="0" smtClean="0"/>
              <a:t>= </a:t>
            </a:r>
            <a:r>
              <a:rPr lang="zh-CN" altLang="en-US" sz="2200" b="1" dirty="0" smtClean="0"/>
              <a:t>优先队列</a:t>
            </a:r>
            <a:r>
              <a:rPr lang="en-US" sz="2200" b="1" dirty="0" smtClean="0"/>
              <a:t>= </a:t>
            </a:r>
            <a:r>
              <a:rPr lang="en-US" sz="2200" b="1" i="1" dirty="0" smtClean="0"/>
              <a:t>V</a:t>
            </a:r>
            <a:r>
              <a:rPr lang="en-US" sz="2200" b="1" dirty="0" smtClean="0"/>
              <a:t> – </a:t>
            </a:r>
            <a:r>
              <a:rPr lang="en-US" sz="2200" b="1" i="1" dirty="0" smtClean="0"/>
              <a:t>S</a:t>
            </a:r>
            <a:r>
              <a:rPr lang="en-US" sz="2200" b="1" dirty="0" smtClean="0"/>
              <a:t>.</a:t>
            </a:r>
            <a:endParaRPr lang="en-US" sz="2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 altLang="zh-CN" sz="3600" b="1" dirty="0" err="1">
                <a:solidFill>
                  <a:srgbClr val="0000CC"/>
                </a:solidFill>
              </a:rPr>
              <a:t>Dijkstra</a:t>
            </a:r>
            <a:r>
              <a:rPr lang="zh-CN" altLang="en-US" sz="3600" b="1" dirty="0" smtClean="0">
                <a:solidFill>
                  <a:srgbClr val="0000CC"/>
                </a:solidFill>
              </a:rPr>
              <a:t>算法：伪代码</a:t>
            </a:r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41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800600"/>
            <a:ext cx="8077200" cy="1676400"/>
          </a:xfrm>
        </p:spPr>
        <p:txBody>
          <a:bodyPr/>
          <a:lstStyle/>
          <a:p>
            <a:r>
              <a:rPr lang="zh-CN" altLang="en-US" sz="2400" b="1" dirty="0" smtClean="0"/>
              <a:t>类似于</a:t>
            </a:r>
            <a:r>
              <a:rPr lang="en-US" sz="2400" b="1" dirty="0" smtClean="0"/>
              <a:t>Prim</a:t>
            </a:r>
            <a:r>
              <a:rPr lang="zh-CN" altLang="en-US" sz="2400" b="1" dirty="0" smtClean="0"/>
              <a:t>算法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依然是一个贪心算法</a:t>
            </a:r>
            <a:r>
              <a:rPr lang="en-US" sz="2400" b="1" dirty="0" smtClean="0"/>
              <a:t>: </a:t>
            </a:r>
            <a:r>
              <a:rPr lang="zh-CN" altLang="en-US" sz="2400" b="1" dirty="0" smtClean="0"/>
              <a:t>总算选择“离节点集</a:t>
            </a:r>
            <a:r>
              <a:rPr lang="en-US" altLang="zh-CN" sz="2400" b="1" dirty="0" smtClean="0"/>
              <a:t>S</a:t>
            </a:r>
            <a:r>
              <a:rPr lang="zh-CN" altLang="en-US" sz="2400" b="1" dirty="0" smtClean="0"/>
              <a:t>中</a:t>
            </a:r>
            <a:r>
              <a:rPr lang="zh-CN" altLang="en-US" sz="2400" b="1" dirty="0"/>
              <a:t>的节点距离最</a:t>
            </a:r>
            <a:r>
              <a:rPr lang="zh-CN" altLang="en-US" sz="2400" b="1" dirty="0" smtClean="0"/>
              <a:t>短的节点”加入至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S</a:t>
            </a:r>
            <a:r>
              <a:rPr lang="zh-CN" altLang="en-US" sz="2400" b="1" dirty="0"/>
              <a:t>中</a:t>
            </a:r>
            <a:r>
              <a:rPr lang="en-US" sz="2400" b="1" dirty="0" smtClean="0"/>
              <a:t>.</a:t>
            </a:r>
            <a:endParaRPr lang="en-US" sz="2400" b="1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7971" y="1447800"/>
            <a:ext cx="6230911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705571" y="4400490"/>
            <a:ext cx="3934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// </a:t>
            </a:r>
            <a:r>
              <a:rPr lang="zh-CN" altLang="en-US" dirty="0" smtClean="0"/>
              <a:t>蕴含了一个</a:t>
            </a:r>
            <a:r>
              <a:rPr lang="en-US" dirty="0" smtClean="0"/>
              <a:t>Decrease-Key</a:t>
            </a:r>
            <a:r>
              <a:rPr lang="en-US" dirty="0" smtClean="0"/>
              <a:t>( </a:t>
            </a:r>
            <a:r>
              <a:rPr lang="en-US" dirty="0" smtClean="0"/>
              <a:t>)</a:t>
            </a:r>
            <a:r>
              <a:rPr lang="zh-CN" altLang="en-US" dirty="0" smtClean="0"/>
              <a:t>操作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560205"/>
            <a:ext cx="8763000" cy="4307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1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 altLang="zh-CN" sz="3600" b="1" dirty="0" err="1">
                <a:solidFill>
                  <a:srgbClr val="0000CC"/>
                </a:solidFill>
              </a:rPr>
              <a:t>Dijkstra</a:t>
            </a:r>
            <a:r>
              <a:rPr lang="zh-CN" altLang="en-US" sz="3600" b="1" dirty="0">
                <a:solidFill>
                  <a:srgbClr val="0000CC"/>
                </a:solidFill>
              </a:rPr>
              <a:t>算法</a:t>
            </a:r>
            <a:r>
              <a:rPr lang="en-US" sz="3600" b="1" dirty="0" smtClean="0">
                <a:solidFill>
                  <a:srgbClr val="0000CC"/>
                </a:solidFill>
              </a:rPr>
              <a:t>: </a:t>
            </a:r>
            <a:r>
              <a:rPr lang="zh-CN" altLang="en-US" sz="3600" b="1" dirty="0" smtClean="0">
                <a:solidFill>
                  <a:srgbClr val="0000CC"/>
                </a:solidFill>
              </a:rPr>
              <a:t>举例</a:t>
            </a:r>
            <a:endParaRPr lang="en-US" sz="36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 altLang="zh-CN" sz="3600" b="1" dirty="0" err="1">
                <a:solidFill>
                  <a:srgbClr val="0000CC"/>
                </a:solidFill>
              </a:rPr>
              <a:t>Dijkstra</a:t>
            </a:r>
            <a:r>
              <a:rPr lang="zh-CN" altLang="en-US" sz="3600" b="1" dirty="0">
                <a:solidFill>
                  <a:srgbClr val="0000CC"/>
                </a:solidFill>
              </a:rPr>
              <a:t>算法</a:t>
            </a:r>
            <a:r>
              <a:rPr lang="en-US" sz="3600" b="1" dirty="0" smtClean="0">
                <a:solidFill>
                  <a:srgbClr val="0000CC"/>
                </a:solidFill>
              </a:rPr>
              <a:t>: </a:t>
            </a:r>
            <a:r>
              <a:rPr lang="zh-CN" altLang="en-US" sz="3600" b="1" dirty="0" smtClean="0">
                <a:solidFill>
                  <a:srgbClr val="0000CC"/>
                </a:solidFill>
              </a:rPr>
              <a:t>运行时间</a:t>
            </a:r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41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4114800"/>
            <a:ext cx="8305800" cy="2590800"/>
          </a:xfrm>
        </p:spPr>
        <p:txBody>
          <a:bodyPr/>
          <a:lstStyle/>
          <a:p>
            <a:r>
              <a:rPr lang="zh-CN" altLang="en-US" sz="2200" b="1" dirty="0" smtClean="0"/>
              <a:t>初始化</a:t>
            </a:r>
            <a:r>
              <a:rPr lang="en-US" sz="2200" b="1" dirty="0" smtClean="0"/>
              <a:t>: </a:t>
            </a:r>
            <a:r>
              <a:rPr lang="en-US" sz="2200" b="1" i="1" dirty="0" smtClean="0"/>
              <a:t>O</a:t>
            </a:r>
            <a:r>
              <a:rPr lang="en-US" sz="2200" b="1" dirty="0" smtClean="0"/>
              <a:t>(|</a:t>
            </a:r>
            <a:r>
              <a:rPr lang="en-US" sz="2200" b="1" i="1" dirty="0" smtClean="0"/>
              <a:t>V</a:t>
            </a:r>
            <a:r>
              <a:rPr lang="en-US" sz="2200" b="1" dirty="0" smtClean="0"/>
              <a:t>|)</a:t>
            </a:r>
          </a:p>
          <a:p>
            <a:r>
              <a:rPr lang="en-US" sz="2200" b="1" dirty="0" smtClean="0"/>
              <a:t>While </a:t>
            </a:r>
            <a:r>
              <a:rPr lang="zh-CN" altLang="en-US" sz="2200" b="1" dirty="0" smtClean="0"/>
              <a:t>循环</a:t>
            </a:r>
            <a:r>
              <a:rPr lang="en-US" sz="2200" b="1" dirty="0" smtClean="0"/>
              <a:t>: </a:t>
            </a:r>
            <a:r>
              <a:rPr lang="en-US" sz="2200" b="1" i="1" dirty="0" smtClean="0"/>
              <a:t>O</a:t>
            </a:r>
            <a:r>
              <a:rPr lang="en-US" sz="2200" b="1" dirty="0" smtClean="0"/>
              <a:t>(|</a:t>
            </a:r>
            <a:r>
              <a:rPr lang="en-US" sz="2200" b="1" i="1" dirty="0" smtClean="0"/>
              <a:t>V</a:t>
            </a:r>
            <a:r>
              <a:rPr lang="en-US" sz="2200" b="1" dirty="0" smtClean="0"/>
              <a:t>|)</a:t>
            </a:r>
          </a:p>
          <a:p>
            <a:r>
              <a:rPr lang="zh-CN" altLang="en-US" sz="2200" b="1" dirty="0" smtClean="0"/>
              <a:t>每个</a:t>
            </a:r>
            <a:r>
              <a:rPr lang="en-US" sz="2200" b="1" dirty="0" smtClean="0"/>
              <a:t>Extract-Min</a:t>
            </a:r>
            <a:r>
              <a:rPr lang="en-US" sz="2200" b="1" dirty="0" smtClean="0"/>
              <a:t>( </a:t>
            </a:r>
            <a:r>
              <a:rPr lang="en-US" sz="2200" b="1" dirty="0" smtClean="0"/>
              <a:t>)</a:t>
            </a:r>
            <a:r>
              <a:rPr lang="zh-CN" altLang="en-US" sz="2200" b="1" dirty="0" smtClean="0"/>
              <a:t>操作</a:t>
            </a:r>
            <a:r>
              <a:rPr lang="en-US" sz="2200" b="1" dirty="0" smtClean="0"/>
              <a:t>: </a:t>
            </a:r>
            <a:r>
              <a:rPr lang="en-US" sz="2200" b="1" i="1" dirty="0" smtClean="0"/>
              <a:t>O</a:t>
            </a:r>
            <a:r>
              <a:rPr lang="en-US" sz="2200" b="1" dirty="0" smtClean="0"/>
              <a:t>(</a:t>
            </a:r>
            <a:r>
              <a:rPr lang="en-US" sz="2200" b="1" dirty="0" err="1" smtClean="0"/>
              <a:t>lg|</a:t>
            </a:r>
            <a:r>
              <a:rPr lang="en-US" sz="2200" b="1" i="1" dirty="0" err="1" smtClean="0"/>
              <a:t>V</a:t>
            </a:r>
            <a:r>
              <a:rPr lang="en-US" sz="2200" b="1" dirty="0" smtClean="0"/>
              <a:t>|)</a:t>
            </a:r>
          </a:p>
          <a:p>
            <a:r>
              <a:rPr lang="en-US" sz="2200" b="1" dirty="0" smtClean="0"/>
              <a:t>For </a:t>
            </a:r>
            <a:r>
              <a:rPr lang="zh-CN" altLang="en-US" sz="2200" b="1" dirty="0" smtClean="0"/>
              <a:t>循环迭代次数</a:t>
            </a:r>
            <a:r>
              <a:rPr lang="en-US" sz="2200" b="1" dirty="0" smtClean="0"/>
              <a:t>: </a:t>
            </a:r>
            <a:r>
              <a:rPr lang="en-US" sz="2200" b="1" i="1" dirty="0" smtClean="0"/>
              <a:t>O</a:t>
            </a:r>
            <a:r>
              <a:rPr lang="en-US" sz="2200" b="1" dirty="0" smtClean="0"/>
              <a:t>(|</a:t>
            </a:r>
            <a:r>
              <a:rPr lang="en-US" sz="2200" b="1" i="1" dirty="0" smtClean="0"/>
              <a:t>E</a:t>
            </a:r>
            <a:r>
              <a:rPr lang="en-US" sz="2200" b="1" dirty="0" smtClean="0"/>
              <a:t>|)</a:t>
            </a:r>
          </a:p>
          <a:p>
            <a:r>
              <a:rPr lang="zh-CN" altLang="en-US" sz="2200" b="1" dirty="0" smtClean="0"/>
              <a:t>每个松弛操作</a:t>
            </a:r>
            <a:r>
              <a:rPr lang="en-US" sz="2200" b="1" dirty="0" smtClean="0"/>
              <a:t>Relax </a:t>
            </a:r>
            <a:r>
              <a:rPr lang="en-US" sz="2200" b="1" dirty="0" smtClean="0"/>
              <a:t>(Decrease-Key): </a:t>
            </a:r>
            <a:r>
              <a:rPr lang="en-US" sz="2200" b="1" dirty="0" err="1" smtClean="0"/>
              <a:t>lg</a:t>
            </a:r>
            <a:r>
              <a:rPr lang="en-US" sz="2200" b="1" dirty="0" smtClean="0"/>
              <a:t> |</a:t>
            </a:r>
            <a:r>
              <a:rPr lang="en-US" sz="2200" b="1" i="1" dirty="0" smtClean="0"/>
              <a:t>V</a:t>
            </a:r>
            <a:r>
              <a:rPr lang="en-US" sz="2200" b="1" dirty="0" smtClean="0"/>
              <a:t>|</a:t>
            </a:r>
          </a:p>
          <a:p>
            <a:r>
              <a:rPr lang="zh-CN" altLang="en-US" sz="2200" b="1" dirty="0" smtClean="0"/>
              <a:t>因此，</a:t>
            </a:r>
            <a:r>
              <a:rPr lang="en-US" sz="2200" b="1" dirty="0" smtClean="0"/>
              <a:t>For</a:t>
            </a:r>
            <a:r>
              <a:rPr lang="zh-CN" altLang="en-US" sz="2200" b="1" dirty="0" smtClean="0"/>
              <a:t>循环的累计代价为</a:t>
            </a:r>
            <a:r>
              <a:rPr lang="en-US" sz="2200" b="1" dirty="0" smtClean="0"/>
              <a:t>: </a:t>
            </a:r>
            <a:r>
              <a:rPr lang="en-US" sz="2200" b="1" i="1" dirty="0" smtClean="0"/>
              <a:t>O</a:t>
            </a:r>
            <a:r>
              <a:rPr lang="en-US" sz="2200" b="1" dirty="0" smtClean="0"/>
              <a:t>(|</a:t>
            </a:r>
            <a:r>
              <a:rPr lang="en-US" sz="2200" b="1" i="1" dirty="0" smtClean="0"/>
              <a:t>E</a:t>
            </a:r>
            <a:r>
              <a:rPr lang="en-US" sz="2200" b="1" dirty="0" smtClean="0"/>
              <a:t>| </a:t>
            </a:r>
            <a:r>
              <a:rPr lang="en-US" sz="2200" b="1" dirty="0" err="1" smtClean="0"/>
              <a:t>lg</a:t>
            </a:r>
            <a:r>
              <a:rPr lang="en-US" sz="2200" b="1" dirty="0" smtClean="0"/>
              <a:t> |</a:t>
            </a:r>
            <a:r>
              <a:rPr lang="en-US" sz="2200" b="1" i="1" dirty="0" smtClean="0"/>
              <a:t>V</a:t>
            </a:r>
            <a:r>
              <a:rPr lang="en-US" sz="2200" b="1" dirty="0" smtClean="0"/>
              <a:t>|) </a:t>
            </a:r>
            <a:endParaRPr lang="en-US" sz="22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2" y="1524000"/>
            <a:ext cx="4781862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334000" y="2895600"/>
            <a:ext cx="3505200" cy="76944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200" dirty="0" smtClean="0"/>
              <a:t>运行时间</a:t>
            </a:r>
            <a:r>
              <a:rPr lang="en-US" sz="2200" dirty="0" smtClean="0"/>
              <a:t>: </a:t>
            </a:r>
            <a:r>
              <a:rPr lang="en-US" sz="2200" i="1" dirty="0" smtClean="0">
                <a:solidFill>
                  <a:schemeClr val="tx2"/>
                </a:solidFill>
              </a:rPr>
              <a:t>O</a:t>
            </a:r>
            <a:r>
              <a:rPr lang="en-US" sz="2200" dirty="0" smtClean="0">
                <a:solidFill>
                  <a:schemeClr val="tx2"/>
                </a:solidFill>
              </a:rPr>
              <a:t>(|</a:t>
            </a:r>
            <a:r>
              <a:rPr lang="en-US" sz="2200" i="1" dirty="0" smtClean="0">
                <a:solidFill>
                  <a:schemeClr val="tx2"/>
                </a:solidFill>
              </a:rPr>
              <a:t>E</a:t>
            </a:r>
            <a:r>
              <a:rPr lang="en-US" sz="2200" dirty="0" smtClean="0">
                <a:solidFill>
                  <a:schemeClr val="tx2"/>
                </a:solidFill>
              </a:rPr>
              <a:t>| </a:t>
            </a:r>
            <a:r>
              <a:rPr lang="en-US" sz="2200" dirty="0" err="1" smtClean="0">
                <a:solidFill>
                  <a:schemeClr val="tx2"/>
                </a:solidFill>
              </a:rPr>
              <a:t>lg</a:t>
            </a:r>
            <a:r>
              <a:rPr lang="en-US" sz="2200" dirty="0" smtClean="0">
                <a:solidFill>
                  <a:schemeClr val="tx2"/>
                </a:solidFill>
              </a:rPr>
              <a:t> |</a:t>
            </a:r>
            <a:r>
              <a:rPr lang="en-US" sz="2200" i="1" dirty="0" smtClean="0">
                <a:solidFill>
                  <a:schemeClr val="tx2"/>
                </a:solidFill>
              </a:rPr>
              <a:t>V</a:t>
            </a:r>
            <a:r>
              <a:rPr lang="en-US" sz="2200" dirty="0" smtClean="0">
                <a:solidFill>
                  <a:schemeClr val="tx2"/>
                </a:solidFill>
              </a:rPr>
              <a:t>|)</a:t>
            </a:r>
            <a:r>
              <a:rPr lang="zh-CN" altLang="en-US" sz="2200" dirty="0" smtClean="0">
                <a:solidFill>
                  <a:schemeClr val="tx2"/>
                </a:solidFill>
              </a:rPr>
              <a:t>，用最小堆实现</a:t>
            </a:r>
            <a:r>
              <a:rPr lang="en-US" sz="2200" i="1" dirty="0" smtClean="0">
                <a:solidFill>
                  <a:schemeClr val="tx2"/>
                </a:solidFill>
              </a:rPr>
              <a:t>Q</a:t>
            </a:r>
            <a:endParaRPr lang="en-US" sz="2200" i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352800" y="3745468"/>
            <a:ext cx="3332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// </a:t>
            </a:r>
            <a:r>
              <a:rPr lang="zh-CN" altLang="en-US" sz="1800" dirty="0" smtClean="0"/>
              <a:t>本质上是一个</a:t>
            </a:r>
            <a:r>
              <a:rPr lang="en-US" sz="1800" dirty="0" smtClean="0"/>
              <a:t>Decrease-Key</a:t>
            </a:r>
            <a:r>
              <a:rPr lang="en-US" sz="1800" dirty="0" smtClean="0"/>
              <a:t>( )</a:t>
            </a:r>
            <a:endParaRPr lang="en-US" sz="18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8068217"/>
              </p:ext>
            </p:extLst>
          </p:nvPr>
        </p:nvGraphicFramePr>
        <p:xfrm>
          <a:off x="4648200" y="4648200"/>
          <a:ext cx="304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0" name="Equation" r:id="rId5" imgW="164880" imgH="215640" progId="Equation.3">
                  <p:embed/>
                </p:oleObj>
              </mc:Choice>
              <mc:Fallback>
                <p:oleObj name="Equation" r:id="rId5" imgW="16488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648200"/>
                        <a:ext cx="3048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957462" y="4781490"/>
            <a:ext cx="22958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/>
              <a:t>一共</a:t>
            </a:r>
            <a:r>
              <a:rPr lang="en-US" sz="2200" dirty="0" smtClean="0"/>
              <a:t>: </a:t>
            </a:r>
            <a:r>
              <a:rPr lang="en-US" sz="2200" i="1" dirty="0" smtClean="0"/>
              <a:t>O</a:t>
            </a:r>
            <a:r>
              <a:rPr lang="en-US" sz="2200" dirty="0" smtClean="0"/>
              <a:t>(|</a:t>
            </a:r>
            <a:r>
              <a:rPr lang="en-US" sz="2200" i="1" dirty="0" smtClean="0"/>
              <a:t>V</a:t>
            </a:r>
            <a:r>
              <a:rPr lang="en-US" sz="2200" dirty="0" smtClean="0"/>
              <a:t>| </a:t>
            </a:r>
            <a:r>
              <a:rPr lang="en-US" sz="2200" dirty="0" err="1" smtClean="0"/>
              <a:t>lg</a:t>
            </a:r>
            <a:r>
              <a:rPr lang="en-US" sz="2200" dirty="0" smtClean="0"/>
              <a:t> |</a:t>
            </a:r>
            <a:r>
              <a:rPr lang="en-US" sz="2200" i="1" dirty="0" smtClean="0"/>
              <a:t>V</a:t>
            </a:r>
            <a:r>
              <a:rPr lang="en-US" sz="2200" dirty="0" smtClean="0"/>
              <a:t>|)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 altLang="zh-CN" sz="3600" b="1" dirty="0" err="1">
                <a:solidFill>
                  <a:srgbClr val="0000CC"/>
                </a:solidFill>
              </a:rPr>
              <a:t>Dijkstra</a:t>
            </a:r>
            <a:r>
              <a:rPr lang="zh-CN" altLang="en-US" sz="3600" b="1" dirty="0">
                <a:solidFill>
                  <a:srgbClr val="0000CC"/>
                </a:solidFill>
              </a:rPr>
              <a:t>算法</a:t>
            </a:r>
            <a:r>
              <a:rPr lang="en-US" sz="3600" b="1" dirty="0" smtClean="0">
                <a:solidFill>
                  <a:srgbClr val="0000CC"/>
                </a:solidFill>
              </a:rPr>
              <a:t>: </a:t>
            </a:r>
            <a:r>
              <a:rPr lang="zh-CN" altLang="en-US" sz="3600" b="1" dirty="0" smtClean="0">
                <a:solidFill>
                  <a:srgbClr val="0000CC"/>
                </a:solidFill>
              </a:rPr>
              <a:t>正确性证明</a:t>
            </a:r>
            <a:r>
              <a:rPr lang="en-US" sz="3600" b="1" dirty="0" smtClean="0">
                <a:solidFill>
                  <a:srgbClr val="0000CC"/>
                </a:solidFill>
              </a:rPr>
              <a:t>(</a:t>
            </a:r>
            <a:r>
              <a:rPr lang="en-US" sz="3600" b="1" dirty="0" smtClean="0">
                <a:solidFill>
                  <a:srgbClr val="0000CC"/>
                </a:solidFill>
              </a:rPr>
              <a:t>1)</a:t>
            </a:r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41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05800" cy="5181600"/>
          </a:xfrm>
        </p:spPr>
        <p:txBody>
          <a:bodyPr/>
          <a:lstStyle/>
          <a:p>
            <a:r>
              <a:rPr lang="zh-CN" altLang="en-US" sz="2400" b="1" i="1" dirty="0" smtClean="0">
                <a:solidFill>
                  <a:srgbClr val="C00000"/>
                </a:solidFill>
              </a:rPr>
              <a:t>循环不变式</a:t>
            </a:r>
            <a:r>
              <a:rPr lang="en-US" sz="2400" b="1" dirty="0" smtClean="0"/>
              <a:t>: </a:t>
            </a:r>
            <a:r>
              <a:rPr lang="zh-CN" altLang="en-US" sz="2400" b="1" dirty="0" smtClean="0"/>
              <a:t>每次进行</a:t>
            </a:r>
            <a:r>
              <a:rPr lang="en-US" altLang="zh-CN" sz="2400" b="1" dirty="0" smtClean="0"/>
              <a:t>while</a:t>
            </a:r>
            <a:r>
              <a:rPr lang="zh-CN" altLang="en-US" sz="2400" b="1" dirty="0" smtClean="0"/>
              <a:t>循环时</a:t>
            </a:r>
            <a:r>
              <a:rPr lang="en-US" sz="2400" b="1" dirty="0" smtClean="0"/>
              <a:t>, </a:t>
            </a:r>
            <a:r>
              <a:rPr lang="zh-CN" altLang="en-US" sz="2400" b="1" dirty="0" smtClean="0"/>
              <a:t>对于所有的</a:t>
            </a:r>
            <a:r>
              <a:rPr lang="en-US" altLang="zh-CN" sz="2400" b="1" i="1" dirty="0"/>
              <a:t>v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sym typeface="Symbol"/>
              </a:rPr>
              <a:t></a:t>
            </a:r>
            <a:r>
              <a:rPr lang="en-US" altLang="zh-CN" sz="2400" b="1" i="1" dirty="0"/>
              <a:t> S</a:t>
            </a:r>
            <a:r>
              <a:rPr lang="zh-CN" altLang="en-US" sz="2400" b="1" dirty="0" smtClean="0"/>
              <a:t>都有</a:t>
            </a:r>
            <a:r>
              <a:rPr lang="en-US" sz="2400" b="1" i="1" dirty="0" err="1" smtClean="0"/>
              <a:t>v</a:t>
            </a:r>
            <a:r>
              <a:rPr lang="en-US" sz="2400" b="1" dirty="0" err="1" smtClean="0"/>
              <a:t>.</a:t>
            </a:r>
            <a:r>
              <a:rPr lang="en-US" sz="2400" b="1" i="1" dirty="0" err="1" smtClean="0"/>
              <a:t>d</a:t>
            </a:r>
            <a:r>
              <a:rPr lang="en-US" sz="2400" b="1" i="1" dirty="0" smtClean="0"/>
              <a:t> </a:t>
            </a:r>
            <a:r>
              <a:rPr lang="en-US" sz="2400" b="1" dirty="0" smtClean="0"/>
              <a:t>=</a:t>
            </a:r>
            <a:r>
              <a:rPr lang="en-US" sz="2400" b="1" i="1" dirty="0" smtClean="0"/>
              <a:t> </a:t>
            </a:r>
            <a:r>
              <a:rPr lang="en-US" sz="2400" b="1" dirty="0" smtClean="0">
                <a:sym typeface="Symbol"/>
              </a:rPr>
              <a:t>(</a:t>
            </a:r>
            <a:r>
              <a:rPr lang="en-US" sz="2400" b="1" i="1" dirty="0" smtClean="0"/>
              <a:t>s</a:t>
            </a:r>
            <a:r>
              <a:rPr lang="en-US" sz="2400" b="1" dirty="0" smtClean="0"/>
              <a:t>, </a:t>
            </a:r>
            <a:r>
              <a:rPr lang="en-US" sz="2400" b="1" i="1" dirty="0" smtClean="0"/>
              <a:t>v</a:t>
            </a:r>
            <a:r>
              <a:rPr lang="en-US" sz="2400" b="1" dirty="0" smtClean="0"/>
              <a:t>)</a:t>
            </a:r>
            <a:r>
              <a:rPr lang="en-US" sz="2400" b="1" i="1" dirty="0" smtClean="0"/>
              <a:t> </a:t>
            </a:r>
            <a:endParaRPr lang="en-US" sz="2400" b="1" i="1" dirty="0" smtClean="0"/>
          </a:p>
          <a:p>
            <a:r>
              <a:rPr lang="zh-CN" altLang="en-US" sz="2400" b="1" i="1" dirty="0">
                <a:solidFill>
                  <a:srgbClr val="0000CC"/>
                </a:solidFill>
              </a:rPr>
              <a:t>初始时</a:t>
            </a:r>
            <a:r>
              <a:rPr lang="en-US" sz="2400" b="1" dirty="0" smtClean="0"/>
              <a:t>: </a:t>
            </a:r>
            <a:r>
              <a:rPr lang="en-US" sz="2400" b="1" i="1" dirty="0" smtClean="0"/>
              <a:t>S</a:t>
            </a:r>
            <a:r>
              <a:rPr lang="en-US" sz="2400" b="1" dirty="0" smtClean="0"/>
              <a:t> </a:t>
            </a:r>
            <a:r>
              <a:rPr lang="en-US" sz="2400" b="1" dirty="0" smtClean="0"/>
              <a:t>= </a:t>
            </a:r>
            <a:r>
              <a:rPr lang="en-US" sz="2400" b="1" dirty="0" smtClean="0">
                <a:sym typeface="Symbol"/>
              </a:rPr>
              <a:t></a:t>
            </a:r>
            <a:r>
              <a:rPr lang="en-US" sz="2400" b="1" dirty="0" smtClean="0"/>
              <a:t>, </a:t>
            </a:r>
            <a:r>
              <a:rPr lang="zh-CN" altLang="en-US" sz="2400" b="1" dirty="0" smtClean="0"/>
              <a:t>因此成立</a:t>
            </a:r>
            <a:r>
              <a:rPr lang="en-US" sz="2400" b="1" dirty="0" smtClean="0"/>
              <a:t>.</a:t>
            </a:r>
            <a:endParaRPr lang="en-US" sz="2400" b="1" dirty="0" smtClean="0"/>
          </a:p>
          <a:p>
            <a:r>
              <a:rPr lang="zh-CN" altLang="en-US" sz="2400" b="1" i="1" dirty="0" smtClean="0">
                <a:solidFill>
                  <a:srgbClr val="0000CC"/>
                </a:solidFill>
              </a:rPr>
              <a:t>结束时</a:t>
            </a:r>
            <a:r>
              <a:rPr lang="en-US" sz="2400" b="1" dirty="0" smtClean="0"/>
              <a:t>: </a:t>
            </a:r>
            <a:r>
              <a:rPr lang="en-US" sz="2400" b="1" i="1" dirty="0" smtClean="0"/>
              <a:t>Q</a:t>
            </a:r>
            <a:r>
              <a:rPr lang="en-US" sz="2400" b="1" dirty="0" smtClean="0"/>
              <a:t> </a:t>
            </a:r>
            <a:r>
              <a:rPr lang="en-US" sz="2400" b="1" dirty="0" smtClean="0"/>
              <a:t>= </a:t>
            </a:r>
            <a:r>
              <a:rPr lang="en-US" sz="2400" b="1" dirty="0" smtClean="0">
                <a:sym typeface="Symbol"/>
              </a:rPr>
              <a:t>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2" charset="2"/>
              </a:rPr>
              <a:t> </a:t>
            </a:r>
            <a:r>
              <a:rPr lang="en-US" sz="2400" b="1" i="1" dirty="0" smtClean="0"/>
              <a:t>S</a:t>
            </a:r>
            <a:r>
              <a:rPr lang="en-US" sz="2400" b="1" dirty="0" smtClean="0"/>
              <a:t> = </a:t>
            </a:r>
            <a:r>
              <a:rPr lang="en-US" sz="2400" b="1" i="1" dirty="0" smtClean="0"/>
              <a:t>V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2" charset="2"/>
              </a:rPr>
              <a:t></a:t>
            </a:r>
            <a:r>
              <a:rPr lang="zh-CN" altLang="en-US" sz="2400" b="1" dirty="0"/>
              <a:t>对于所有的</a:t>
            </a:r>
            <a:r>
              <a:rPr lang="en-US" altLang="zh-CN" sz="2400" b="1" dirty="0"/>
              <a:t> </a:t>
            </a:r>
            <a:r>
              <a:rPr lang="en-US" altLang="zh-CN" sz="2400" b="1" i="1" dirty="0"/>
              <a:t>v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sym typeface="Symbol"/>
              </a:rPr>
              <a:t></a:t>
            </a:r>
            <a:r>
              <a:rPr lang="en-US" altLang="zh-CN" sz="2400" b="1" i="1" dirty="0"/>
              <a:t> V </a:t>
            </a:r>
            <a:r>
              <a:rPr lang="en-US" sz="2400" b="1" i="1" dirty="0" err="1" smtClean="0"/>
              <a:t>v</a:t>
            </a:r>
            <a:r>
              <a:rPr lang="en-US" sz="2400" b="1" dirty="0" err="1" smtClean="0"/>
              <a:t>.</a:t>
            </a:r>
            <a:r>
              <a:rPr lang="en-US" sz="2400" b="1" i="1" dirty="0" err="1" smtClean="0"/>
              <a:t>d</a:t>
            </a:r>
            <a:r>
              <a:rPr lang="en-US" sz="2400" b="1" i="1" dirty="0" smtClean="0"/>
              <a:t> </a:t>
            </a:r>
            <a:r>
              <a:rPr lang="en-US" sz="2400" b="1" dirty="0" smtClean="0"/>
              <a:t>=</a:t>
            </a:r>
            <a:r>
              <a:rPr lang="en-US" sz="2400" b="1" i="1" dirty="0" smtClean="0"/>
              <a:t> </a:t>
            </a:r>
            <a:r>
              <a:rPr lang="en-US" sz="2400" b="1" dirty="0" smtClean="0">
                <a:sym typeface="Symbol"/>
              </a:rPr>
              <a:t>(</a:t>
            </a:r>
            <a:r>
              <a:rPr lang="en-US" sz="2400" b="1" i="1" dirty="0" smtClean="0"/>
              <a:t>s</a:t>
            </a:r>
            <a:r>
              <a:rPr lang="en-US" sz="2400" b="1" dirty="0" smtClean="0"/>
              <a:t>, </a:t>
            </a:r>
            <a:r>
              <a:rPr lang="en-US" sz="2400" b="1" i="1" dirty="0" smtClean="0"/>
              <a:t>v</a:t>
            </a:r>
            <a:r>
              <a:rPr lang="en-US" sz="2400" b="1" dirty="0" smtClean="0"/>
              <a:t>).</a:t>
            </a:r>
            <a:endParaRPr lang="en-US" sz="2400" b="1" dirty="0" smtClean="0"/>
          </a:p>
          <a:p>
            <a:r>
              <a:rPr lang="zh-CN" altLang="en-US" sz="2400" b="1" i="1" dirty="0" smtClean="0">
                <a:solidFill>
                  <a:srgbClr val="0000CC"/>
                </a:solidFill>
              </a:rPr>
              <a:t>迭代运行时</a:t>
            </a:r>
            <a:r>
              <a:rPr lang="en-US" sz="2400" b="1" dirty="0" smtClean="0"/>
              <a:t>: </a:t>
            </a:r>
            <a:r>
              <a:rPr lang="zh-CN" altLang="en-US" sz="2400" b="1" dirty="0" smtClean="0"/>
              <a:t>我们需要证明当</a:t>
            </a:r>
            <a:r>
              <a:rPr lang="en-US" altLang="zh-CN" sz="2400" b="1" dirty="0" smtClean="0"/>
              <a:t>u</a:t>
            </a:r>
            <a:r>
              <a:rPr lang="zh-CN" altLang="en-US" sz="2400" b="1" dirty="0" smtClean="0"/>
              <a:t>加入</a:t>
            </a:r>
            <a:r>
              <a:rPr lang="en-US" altLang="zh-CN" sz="2400" b="1" dirty="0" smtClean="0"/>
              <a:t>S</a:t>
            </a:r>
            <a:r>
              <a:rPr lang="zh-CN" altLang="en-US" sz="2400" b="1" dirty="0" smtClean="0"/>
              <a:t>时，</a:t>
            </a:r>
            <a:r>
              <a:rPr lang="en-US" sz="2400" b="1" dirty="0" smtClean="0"/>
              <a:t> </a:t>
            </a:r>
            <a:r>
              <a:rPr lang="en-US" sz="2400" b="1" i="1" dirty="0" err="1" smtClean="0"/>
              <a:t>u</a:t>
            </a:r>
            <a:r>
              <a:rPr lang="en-US" sz="2400" b="1" dirty="0" err="1" smtClean="0"/>
              <a:t>.</a:t>
            </a:r>
            <a:r>
              <a:rPr lang="en-US" sz="2400" b="1" i="1" dirty="0" err="1" smtClean="0"/>
              <a:t>d</a:t>
            </a:r>
            <a:r>
              <a:rPr lang="en-US" sz="2400" b="1" i="1" dirty="0" smtClean="0"/>
              <a:t> </a:t>
            </a:r>
            <a:r>
              <a:rPr lang="en-US" sz="2400" b="1" dirty="0" smtClean="0"/>
              <a:t>=</a:t>
            </a:r>
            <a:r>
              <a:rPr lang="en-US" sz="2400" b="1" i="1" dirty="0" smtClean="0"/>
              <a:t> </a:t>
            </a:r>
            <a:r>
              <a:rPr lang="en-US" sz="2400" b="1" dirty="0" smtClean="0">
                <a:sym typeface="Symbol"/>
              </a:rPr>
              <a:t>(</a:t>
            </a:r>
            <a:r>
              <a:rPr lang="en-US" sz="2400" b="1" i="1" dirty="0" smtClean="0"/>
              <a:t>s</a:t>
            </a:r>
            <a:r>
              <a:rPr lang="en-US" sz="2400" b="1" dirty="0" smtClean="0"/>
              <a:t>, </a:t>
            </a:r>
            <a:r>
              <a:rPr lang="en-US" sz="2400" b="1" i="1" dirty="0" smtClean="0"/>
              <a:t>u</a:t>
            </a:r>
            <a:r>
              <a:rPr lang="en-US" sz="2400" b="1" dirty="0" smtClean="0"/>
              <a:t>)</a:t>
            </a:r>
            <a:r>
              <a:rPr lang="en-US" sz="2400" b="1" i="1" dirty="0" smtClean="0"/>
              <a:t> </a:t>
            </a:r>
            <a:r>
              <a:rPr lang="zh-CN" altLang="en-US" sz="2400" b="1" dirty="0" smtClean="0"/>
              <a:t>成立</a:t>
            </a:r>
            <a:endParaRPr lang="en-US" sz="2400" b="1" dirty="0" smtClean="0"/>
          </a:p>
          <a:p>
            <a:r>
              <a:rPr lang="zh-CN" altLang="en-US" sz="2400" b="1" dirty="0" smtClean="0"/>
              <a:t>假定存在一个</a:t>
            </a:r>
            <a:r>
              <a:rPr lang="en-US" altLang="zh-CN" sz="2400" b="1" i="1" dirty="0" smtClean="0"/>
              <a:t>u</a:t>
            </a:r>
            <a:r>
              <a:rPr lang="zh-CN" altLang="en-US" sz="2400" b="1" dirty="0" smtClean="0"/>
              <a:t>，使得</a:t>
            </a:r>
            <a:r>
              <a:rPr lang="en-US" sz="2400" b="1" dirty="0" smtClean="0"/>
              <a:t> </a:t>
            </a:r>
            <a:r>
              <a:rPr lang="en-US" sz="2400" b="1" i="1" dirty="0" err="1" smtClean="0"/>
              <a:t>u</a:t>
            </a:r>
            <a:r>
              <a:rPr lang="en-US" sz="2400" b="1" dirty="0" err="1" smtClean="0"/>
              <a:t>.</a:t>
            </a:r>
            <a:r>
              <a:rPr lang="en-US" sz="2400" b="1" i="1" dirty="0" err="1" smtClean="0"/>
              <a:t>d</a:t>
            </a:r>
            <a:r>
              <a:rPr lang="en-US" sz="2400" b="1" i="1" dirty="0" smtClean="0"/>
              <a:t> </a:t>
            </a:r>
            <a:r>
              <a:rPr lang="en-US" sz="2400" b="1" dirty="0" smtClean="0">
                <a:sym typeface="Symbol"/>
              </a:rPr>
              <a:t></a:t>
            </a:r>
            <a:r>
              <a:rPr lang="en-US" sz="2400" b="1" i="1" dirty="0" smtClean="0"/>
              <a:t> </a:t>
            </a:r>
            <a:r>
              <a:rPr lang="en-US" sz="2400" b="1" dirty="0" smtClean="0">
                <a:sym typeface="Symbol"/>
              </a:rPr>
              <a:t>(</a:t>
            </a:r>
            <a:r>
              <a:rPr lang="en-US" sz="2400" b="1" i="1" dirty="0" smtClean="0"/>
              <a:t>s</a:t>
            </a:r>
            <a:r>
              <a:rPr lang="en-US" sz="2400" b="1" dirty="0" smtClean="0"/>
              <a:t>, </a:t>
            </a:r>
            <a:r>
              <a:rPr lang="en-US" sz="2400" b="1" i="1" dirty="0" smtClean="0"/>
              <a:t>u</a:t>
            </a:r>
            <a:r>
              <a:rPr lang="en-US" sz="2400" b="1" dirty="0" smtClean="0"/>
              <a:t>)</a:t>
            </a:r>
            <a:r>
              <a:rPr lang="zh-CN" altLang="en-US" sz="2400" b="1" i="1" dirty="0" smtClean="0"/>
              <a:t>。</a:t>
            </a:r>
            <a:r>
              <a:rPr lang="zh-CN" altLang="en-US" sz="2400" b="1" dirty="0" smtClean="0"/>
              <a:t>不失一般性，令</a:t>
            </a:r>
            <a:r>
              <a:rPr lang="en-US" altLang="zh-CN" sz="2400" b="1" i="1" dirty="0" smtClean="0"/>
              <a:t>u</a:t>
            </a:r>
            <a:r>
              <a:rPr lang="zh-CN" altLang="en-US" sz="2400" b="1" dirty="0" smtClean="0"/>
              <a:t>为第一个节点，当它加入</a:t>
            </a:r>
            <a:r>
              <a:rPr lang="en-US" altLang="zh-CN" sz="2400" b="1" dirty="0" smtClean="0"/>
              <a:t>S</a:t>
            </a:r>
            <a:r>
              <a:rPr lang="zh-CN" altLang="en-US" sz="2400" b="1" dirty="0" smtClean="0"/>
              <a:t>时有</a:t>
            </a:r>
            <a:r>
              <a:rPr lang="en-US" altLang="zh-CN" sz="2400" b="1" i="1" dirty="0" err="1" smtClean="0"/>
              <a:t>u</a:t>
            </a:r>
            <a:r>
              <a:rPr lang="en-US" altLang="zh-CN" sz="2400" b="1" dirty="0" err="1" smtClean="0"/>
              <a:t>.</a:t>
            </a:r>
            <a:r>
              <a:rPr lang="en-US" altLang="zh-CN" sz="2400" b="1" i="1" dirty="0" err="1" smtClean="0"/>
              <a:t>d</a:t>
            </a:r>
            <a:r>
              <a:rPr lang="en-US" altLang="zh-CN" sz="2400" b="1" i="1" dirty="0" smtClean="0"/>
              <a:t> </a:t>
            </a:r>
            <a:r>
              <a:rPr lang="en-US" altLang="zh-CN" sz="2400" b="1" dirty="0">
                <a:sym typeface="Symbol"/>
              </a:rPr>
              <a:t></a:t>
            </a:r>
            <a:r>
              <a:rPr lang="en-US" altLang="zh-CN" sz="2400" b="1" i="1" dirty="0"/>
              <a:t> </a:t>
            </a:r>
            <a:r>
              <a:rPr lang="en-US" altLang="zh-CN" sz="2400" b="1" dirty="0">
                <a:sym typeface="Symbol"/>
              </a:rPr>
              <a:t>(</a:t>
            </a:r>
            <a:r>
              <a:rPr lang="en-US" altLang="zh-CN" sz="2400" b="1" i="1" dirty="0"/>
              <a:t>s</a:t>
            </a:r>
            <a:r>
              <a:rPr lang="en-US" altLang="zh-CN" sz="2400" b="1" dirty="0"/>
              <a:t>, </a:t>
            </a:r>
            <a:r>
              <a:rPr lang="en-US" altLang="zh-CN" sz="2400" b="1" i="1" dirty="0" smtClean="0"/>
              <a:t>u</a:t>
            </a:r>
            <a:r>
              <a:rPr lang="en-US" altLang="zh-CN" sz="2400" b="1" dirty="0" smtClean="0"/>
              <a:t>)</a:t>
            </a:r>
            <a:endParaRPr lang="en-US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6195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 altLang="zh-CN" sz="3600" b="1" dirty="0" err="1">
                <a:solidFill>
                  <a:srgbClr val="0000CC"/>
                </a:solidFill>
              </a:rPr>
              <a:t>Dijkstra</a:t>
            </a:r>
            <a:r>
              <a:rPr lang="zh-CN" altLang="en-US" sz="3600" b="1" dirty="0">
                <a:solidFill>
                  <a:srgbClr val="0000CC"/>
                </a:solidFill>
              </a:rPr>
              <a:t>算法</a:t>
            </a:r>
            <a:r>
              <a:rPr lang="en-US" altLang="zh-CN" sz="3600" b="1" dirty="0">
                <a:solidFill>
                  <a:srgbClr val="0000CC"/>
                </a:solidFill>
              </a:rPr>
              <a:t>: </a:t>
            </a:r>
            <a:r>
              <a:rPr lang="zh-CN" altLang="en-US" sz="3600" b="1" dirty="0">
                <a:solidFill>
                  <a:srgbClr val="0000CC"/>
                </a:solidFill>
              </a:rPr>
              <a:t>正确性证明</a:t>
            </a:r>
            <a:r>
              <a:rPr lang="en-US" altLang="zh-CN" sz="3600" b="1" dirty="0" smtClean="0">
                <a:solidFill>
                  <a:srgbClr val="0000CC"/>
                </a:solidFill>
              </a:rPr>
              <a:t>(2)</a:t>
            </a:r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41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05800" cy="5181600"/>
          </a:xfrm>
        </p:spPr>
        <p:txBody>
          <a:bodyPr/>
          <a:lstStyle/>
          <a:p>
            <a:r>
              <a:rPr lang="zh-CN" altLang="en-US" sz="2400" b="1" dirty="0" smtClean="0"/>
              <a:t>观察</a:t>
            </a:r>
            <a:r>
              <a:rPr lang="en-US" sz="2400" b="1" dirty="0" smtClean="0"/>
              <a:t>:</a:t>
            </a:r>
            <a:endParaRPr lang="en-US" sz="2400" b="1" dirty="0" smtClean="0"/>
          </a:p>
          <a:p>
            <a:pPr lvl="1"/>
            <a:r>
              <a:rPr lang="en-US" sz="2200" b="1" i="1" dirty="0" smtClean="0"/>
              <a:t>u</a:t>
            </a:r>
            <a:r>
              <a:rPr lang="en-US" sz="2200" b="1" dirty="0" smtClean="0"/>
              <a:t> </a:t>
            </a:r>
            <a:r>
              <a:rPr lang="en-US" sz="2200" b="1" dirty="0" smtClean="0">
                <a:sym typeface="Symbol"/>
              </a:rPr>
              <a:t></a:t>
            </a:r>
            <a:r>
              <a:rPr lang="en-US" sz="2200" b="1" dirty="0" smtClean="0"/>
              <a:t> </a:t>
            </a:r>
            <a:r>
              <a:rPr lang="en-US" sz="2200" b="1" i="1" dirty="0" smtClean="0"/>
              <a:t>s</a:t>
            </a:r>
            <a:r>
              <a:rPr lang="en-US" sz="2200" b="1" dirty="0" smtClean="0"/>
              <a:t>, </a:t>
            </a:r>
            <a:r>
              <a:rPr lang="zh-CN" altLang="en-US" sz="2200" b="1" dirty="0" smtClean="0"/>
              <a:t>因为</a:t>
            </a:r>
            <a:r>
              <a:rPr lang="en-US" sz="2200" b="1" i="1" dirty="0" err="1" smtClean="0"/>
              <a:t>s</a:t>
            </a:r>
            <a:r>
              <a:rPr lang="en-US" sz="2200" b="1" dirty="0" err="1" smtClean="0"/>
              <a:t>.</a:t>
            </a:r>
            <a:r>
              <a:rPr lang="en-US" sz="2200" b="1" i="1" dirty="0" err="1" smtClean="0"/>
              <a:t>d</a:t>
            </a:r>
            <a:r>
              <a:rPr lang="en-US" sz="2200" b="1" i="1" dirty="0" smtClean="0"/>
              <a:t> </a:t>
            </a:r>
            <a:r>
              <a:rPr lang="en-US" sz="2200" b="1" dirty="0" smtClean="0"/>
              <a:t>=</a:t>
            </a:r>
            <a:r>
              <a:rPr lang="en-US" sz="2200" b="1" i="1" dirty="0" smtClean="0"/>
              <a:t> </a:t>
            </a:r>
            <a:r>
              <a:rPr lang="en-US" sz="2200" b="1" dirty="0" smtClean="0">
                <a:sym typeface="Symbol"/>
              </a:rPr>
              <a:t>(</a:t>
            </a:r>
            <a:r>
              <a:rPr lang="en-US" sz="2200" b="1" i="1" dirty="0" smtClean="0"/>
              <a:t>s</a:t>
            </a:r>
            <a:r>
              <a:rPr lang="en-US" sz="2200" b="1" dirty="0" smtClean="0"/>
              <a:t>, </a:t>
            </a:r>
            <a:r>
              <a:rPr lang="en-US" sz="2200" b="1" i="1" dirty="0" smtClean="0"/>
              <a:t>s</a:t>
            </a:r>
            <a:r>
              <a:rPr lang="en-US" sz="2200" b="1" dirty="0" smtClean="0"/>
              <a:t>)</a:t>
            </a:r>
            <a:r>
              <a:rPr lang="en-US" sz="2200" b="1" i="1" dirty="0" smtClean="0"/>
              <a:t> = </a:t>
            </a:r>
            <a:r>
              <a:rPr lang="en-US" sz="2200" b="1" dirty="0" smtClean="0"/>
              <a:t>0.</a:t>
            </a:r>
          </a:p>
          <a:p>
            <a:pPr lvl="1"/>
            <a:r>
              <a:rPr lang="zh-CN" altLang="en-US" sz="2200" b="1" dirty="0"/>
              <a:t>因此</a:t>
            </a:r>
            <a:r>
              <a:rPr lang="en-US" sz="2200" b="1" dirty="0" smtClean="0"/>
              <a:t>, </a:t>
            </a:r>
            <a:r>
              <a:rPr lang="en-US" sz="2200" b="1" i="1" dirty="0" smtClean="0"/>
              <a:t>s</a:t>
            </a:r>
            <a:r>
              <a:rPr lang="en-US" sz="2200" b="1" dirty="0" smtClean="0"/>
              <a:t> </a:t>
            </a:r>
            <a:r>
              <a:rPr lang="en-US" sz="2200" b="1" dirty="0" smtClean="0">
                <a:sym typeface="Symbol"/>
              </a:rPr>
              <a:t></a:t>
            </a:r>
            <a:r>
              <a:rPr lang="en-US" sz="2200" b="1" dirty="0" smtClean="0"/>
              <a:t> </a:t>
            </a:r>
            <a:r>
              <a:rPr lang="en-US" sz="2200" b="1" i="1" dirty="0" smtClean="0"/>
              <a:t>S</a:t>
            </a:r>
            <a:r>
              <a:rPr lang="en-US" sz="2200" b="1" dirty="0" smtClean="0"/>
              <a:t>, so </a:t>
            </a:r>
            <a:r>
              <a:rPr lang="en-US" sz="2200" b="1" i="1" dirty="0" smtClean="0"/>
              <a:t>S</a:t>
            </a:r>
            <a:r>
              <a:rPr lang="en-US" sz="2200" b="1" dirty="0" smtClean="0"/>
              <a:t> </a:t>
            </a:r>
            <a:r>
              <a:rPr lang="en-US" sz="2200" b="1" dirty="0" smtClean="0">
                <a:sym typeface="Symbol"/>
              </a:rPr>
              <a:t></a:t>
            </a:r>
            <a:r>
              <a:rPr lang="en-US" sz="2200" b="1" dirty="0" smtClean="0"/>
              <a:t> </a:t>
            </a:r>
            <a:r>
              <a:rPr lang="en-US" sz="2200" b="1" dirty="0" smtClean="0">
                <a:sym typeface="Symbol"/>
              </a:rPr>
              <a:t></a:t>
            </a:r>
            <a:r>
              <a:rPr lang="en-US" sz="2200" b="1" dirty="0" smtClean="0"/>
              <a:t>.</a:t>
            </a:r>
          </a:p>
          <a:p>
            <a:pPr lvl="1"/>
            <a:r>
              <a:rPr lang="zh-CN" altLang="en-US" sz="2200" b="1" dirty="0" smtClean="0"/>
              <a:t>因此必然存在一条从</a:t>
            </a:r>
            <a:r>
              <a:rPr lang="en-US" altLang="zh-CN" sz="2200" b="1" i="1" dirty="0" smtClean="0"/>
              <a:t>s</a:t>
            </a:r>
            <a:r>
              <a:rPr lang="zh-CN" altLang="en-US" sz="2200" b="1" dirty="0" smtClean="0"/>
              <a:t>到</a:t>
            </a:r>
            <a:r>
              <a:rPr lang="en-US" altLang="zh-CN" sz="2200" b="1" i="1" dirty="0" smtClean="0"/>
              <a:t>u</a:t>
            </a:r>
            <a:r>
              <a:rPr lang="zh-CN" altLang="en-US" sz="2200" b="1" dirty="0" smtClean="0"/>
              <a:t>的路径，否则</a:t>
            </a:r>
            <a:r>
              <a:rPr lang="en-US" sz="2200" b="1" dirty="0" smtClean="0"/>
              <a:t> </a:t>
            </a:r>
            <a:r>
              <a:rPr lang="en-US" sz="2200" b="1" i="1" dirty="0" err="1" smtClean="0"/>
              <a:t>u</a:t>
            </a:r>
            <a:r>
              <a:rPr lang="en-US" sz="2200" b="1" dirty="0" err="1" smtClean="0"/>
              <a:t>.</a:t>
            </a:r>
            <a:r>
              <a:rPr lang="en-US" sz="2200" b="1" i="1" dirty="0" err="1" smtClean="0"/>
              <a:t>d</a:t>
            </a:r>
            <a:r>
              <a:rPr lang="en-US" sz="2200" b="1" dirty="0" smtClean="0"/>
              <a:t> = </a:t>
            </a:r>
            <a:r>
              <a:rPr lang="en-US" sz="2200" b="1" dirty="0" smtClean="0">
                <a:sym typeface="Symbol"/>
              </a:rPr>
              <a:t>(</a:t>
            </a:r>
            <a:r>
              <a:rPr lang="en-US" sz="2200" b="1" i="1" dirty="0" smtClean="0"/>
              <a:t>s</a:t>
            </a:r>
            <a:r>
              <a:rPr lang="en-US" sz="2200" b="1" dirty="0" smtClean="0"/>
              <a:t>, </a:t>
            </a:r>
            <a:r>
              <a:rPr lang="en-US" sz="2200" b="1" i="1" dirty="0" smtClean="0"/>
              <a:t>u</a:t>
            </a:r>
            <a:r>
              <a:rPr lang="en-US" sz="2200" b="1" dirty="0" smtClean="0"/>
              <a:t>)</a:t>
            </a:r>
            <a:r>
              <a:rPr lang="en-US" sz="2200" b="1" i="1" dirty="0" smtClean="0"/>
              <a:t> = </a:t>
            </a:r>
            <a:r>
              <a:rPr lang="en-US" sz="2200" b="1" dirty="0" smtClean="0">
                <a:sym typeface="Symbol"/>
              </a:rPr>
              <a:t></a:t>
            </a:r>
            <a:r>
              <a:rPr lang="en-US" sz="2200" b="1" dirty="0" smtClean="0"/>
              <a:t>.</a:t>
            </a:r>
          </a:p>
          <a:p>
            <a:r>
              <a:rPr lang="zh-CN" altLang="en-US" sz="2400" b="1" dirty="0" smtClean="0"/>
              <a:t>由于存在一</a:t>
            </a:r>
            <a:r>
              <a:rPr lang="zh-CN" altLang="en-US" sz="2400" b="1" dirty="0" smtClean="0"/>
              <a:t>条从</a:t>
            </a:r>
            <a:r>
              <a:rPr lang="en-US" altLang="zh-CN" sz="2400" b="1" i="1" dirty="0"/>
              <a:t>s</a:t>
            </a:r>
            <a:r>
              <a:rPr lang="zh-CN" altLang="en-US" sz="2400" b="1" dirty="0"/>
              <a:t>到</a:t>
            </a:r>
            <a:r>
              <a:rPr lang="en-US" altLang="zh-CN" sz="2400" b="1" i="1" dirty="0"/>
              <a:t>u</a:t>
            </a:r>
            <a:r>
              <a:rPr lang="zh-CN" altLang="en-US" sz="2400" b="1" dirty="0"/>
              <a:t>的</a:t>
            </a:r>
            <a:r>
              <a:rPr lang="zh-CN" altLang="en-US" sz="2400" b="1" dirty="0" smtClean="0"/>
              <a:t>路径，则必然存在一条从</a:t>
            </a:r>
            <a:r>
              <a:rPr lang="en-US" altLang="zh-CN" sz="2400" b="1" i="1" dirty="0" smtClean="0"/>
              <a:t>s</a:t>
            </a:r>
            <a:r>
              <a:rPr lang="zh-CN" altLang="en-US" sz="2400" b="1" dirty="0"/>
              <a:t>到</a:t>
            </a:r>
            <a:r>
              <a:rPr lang="en-US" altLang="zh-CN" sz="2400" b="1" i="1" dirty="0" smtClean="0"/>
              <a:t>u</a:t>
            </a:r>
            <a:r>
              <a:rPr lang="zh-CN" altLang="en-US" sz="2400" b="1" dirty="0" smtClean="0"/>
              <a:t>的最短路径记为</a:t>
            </a:r>
            <a:r>
              <a:rPr lang="en-US" sz="2400" b="1" i="1" dirty="0" smtClean="0"/>
              <a:t>p</a:t>
            </a:r>
            <a:r>
              <a:rPr lang="en-US" sz="2400" b="1" dirty="0" smtClean="0"/>
              <a:t> </a:t>
            </a:r>
          </a:p>
          <a:p>
            <a:r>
              <a:rPr lang="zh-CN" altLang="en-US" sz="2400" b="1" dirty="0" smtClean="0"/>
              <a:t>在</a:t>
            </a:r>
            <a:r>
              <a:rPr lang="en-US" altLang="zh-CN" sz="2400" b="1" i="1" dirty="0" smtClean="0"/>
              <a:t>u</a:t>
            </a:r>
            <a:r>
              <a:rPr lang="zh-CN" altLang="en-US" sz="2400" b="1" dirty="0" smtClean="0"/>
              <a:t>加入</a:t>
            </a:r>
            <a:r>
              <a:rPr lang="en-US" altLang="zh-CN" sz="2400" b="1" i="1" dirty="0" smtClean="0"/>
              <a:t>S</a:t>
            </a:r>
            <a:r>
              <a:rPr lang="zh-CN" altLang="en-US" sz="2400" b="1" dirty="0" smtClean="0"/>
              <a:t>之前，路径</a:t>
            </a:r>
            <a:r>
              <a:rPr lang="en-US" altLang="zh-CN" sz="2400" b="1" i="1" dirty="0" smtClean="0"/>
              <a:t>p</a:t>
            </a:r>
            <a:r>
              <a:rPr lang="zh-CN" altLang="en-US" sz="2400" b="1" dirty="0" smtClean="0"/>
              <a:t>连接了一个</a:t>
            </a:r>
            <a:r>
              <a:rPr lang="en-US" altLang="zh-CN" sz="2400" b="1" i="1" dirty="0" smtClean="0"/>
              <a:t>S</a:t>
            </a:r>
            <a:r>
              <a:rPr lang="zh-CN" altLang="en-US" sz="2400" b="1" dirty="0" smtClean="0"/>
              <a:t>中的节点和</a:t>
            </a:r>
            <a:r>
              <a:rPr lang="zh-CN" altLang="en-US" sz="2400" b="1" dirty="0"/>
              <a:t>一</a:t>
            </a:r>
            <a:r>
              <a:rPr lang="zh-CN" altLang="en-US" sz="2400" b="1" dirty="0" smtClean="0"/>
              <a:t>个</a:t>
            </a:r>
            <a:r>
              <a:rPr lang="pl-PL" altLang="zh-CN" sz="2400" b="1" i="1" dirty="0"/>
              <a:t>V</a:t>
            </a:r>
            <a:r>
              <a:rPr lang="pl-PL" altLang="zh-CN" sz="2400" b="1" dirty="0"/>
              <a:t> </a:t>
            </a:r>
            <a:r>
              <a:rPr lang="en-US" altLang="zh-CN" sz="2400" b="1" dirty="0"/>
              <a:t>– </a:t>
            </a:r>
            <a:r>
              <a:rPr lang="pl-PL" altLang="zh-CN" sz="2400" b="1" i="1" dirty="0"/>
              <a:t>S </a:t>
            </a:r>
            <a:r>
              <a:rPr lang="zh-CN" altLang="en-US" sz="2400" b="1" dirty="0" smtClean="0"/>
              <a:t>中的节点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令</a:t>
            </a:r>
            <a:r>
              <a:rPr lang="zh-CN" altLang="en-US" sz="2400" b="1" dirty="0"/>
              <a:t>边</a:t>
            </a:r>
            <a:r>
              <a:rPr lang="en-US" altLang="zh-CN" sz="2400" b="1" dirty="0" smtClean="0"/>
              <a:t>(</a:t>
            </a:r>
            <a:r>
              <a:rPr lang="en-US" altLang="zh-CN" sz="2400" b="1" i="1" dirty="0" smtClean="0"/>
              <a:t>x</a:t>
            </a:r>
            <a:r>
              <a:rPr lang="en-US" altLang="zh-CN" sz="2400" b="1" dirty="0" smtClean="0"/>
              <a:t>, </a:t>
            </a:r>
            <a:r>
              <a:rPr lang="en-US" sz="2400" b="1" i="1" dirty="0" smtClean="0"/>
              <a:t>y</a:t>
            </a:r>
            <a:r>
              <a:rPr lang="en-US" sz="2400" b="1" dirty="0" smtClean="0"/>
              <a:t>)</a:t>
            </a:r>
            <a:r>
              <a:rPr lang="zh-CN" altLang="en-US" sz="2400" b="1" dirty="0" smtClean="0"/>
              <a:t>为路径</a:t>
            </a:r>
            <a:r>
              <a:rPr lang="en-US" altLang="zh-CN" sz="2400" b="1" dirty="0" smtClean="0"/>
              <a:t>p</a:t>
            </a:r>
            <a:r>
              <a:rPr lang="zh-CN" altLang="en-US" sz="2400" b="1" dirty="0" smtClean="0"/>
              <a:t>上的一条边，且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sym typeface="Symbol"/>
              </a:rPr>
              <a:t></a:t>
            </a:r>
            <a:r>
              <a:rPr lang="en-US" altLang="zh-CN" sz="2400" b="1" dirty="0"/>
              <a:t> </a:t>
            </a:r>
            <a:r>
              <a:rPr lang="en-US" altLang="zh-CN" sz="2400" b="1" i="1" dirty="0"/>
              <a:t>S</a:t>
            </a:r>
            <a:r>
              <a:rPr lang="en-US" sz="2400" b="1" dirty="0" smtClean="0"/>
              <a:t> </a:t>
            </a:r>
            <a:r>
              <a:rPr lang="zh-CN" altLang="en-US" sz="2400" b="1" dirty="0" smtClean="0"/>
              <a:t>以及</a:t>
            </a:r>
            <a:r>
              <a:rPr lang="en-US" altLang="zh-CN" sz="2400" b="1" i="1" dirty="0" smtClean="0"/>
              <a:t>y</a:t>
            </a:r>
            <a:r>
              <a:rPr lang="en-US" altLang="zh-CN" sz="2400" b="1" dirty="0" smtClean="0"/>
              <a:t> </a:t>
            </a:r>
            <a:r>
              <a:rPr lang="en-US" altLang="zh-CN" sz="2400" b="1" dirty="0">
                <a:sym typeface="Symbol"/>
              </a:rPr>
              <a:t></a:t>
            </a:r>
            <a:r>
              <a:rPr lang="en-US" altLang="zh-CN" sz="2400" b="1" dirty="0"/>
              <a:t> </a:t>
            </a:r>
            <a:r>
              <a:rPr lang="en-US" altLang="zh-CN" sz="2400" b="1" i="1" dirty="0" smtClean="0"/>
              <a:t>V</a:t>
            </a:r>
            <a:r>
              <a:rPr lang="en-US" altLang="zh-CN" sz="2400" b="1" dirty="0" smtClean="0"/>
              <a:t> </a:t>
            </a:r>
            <a:r>
              <a:rPr lang="en-US" altLang="zh-CN" sz="2400" b="1" dirty="0"/>
              <a:t>– </a:t>
            </a:r>
            <a:r>
              <a:rPr lang="en-US" altLang="zh-CN" sz="2400" b="1" i="1" dirty="0" smtClean="0"/>
              <a:t>S</a:t>
            </a:r>
            <a:endParaRPr lang="en-US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 altLang="zh-CN" sz="3600" b="1" dirty="0" err="1">
                <a:solidFill>
                  <a:srgbClr val="0000CC"/>
                </a:solidFill>
              </a:rPr>
              <a:t>Dijkstra</a:t>
            </a:r>
            <a:r>
              <a:rPr lang="zh-CN" altLang="en-US" sz="3600" b="1" dirty="0">
                <a:solidFill>
                  <a:srgbClr val="0000CC"/>
                </a:solidFill>
              </a:rPr>
              <a:t>算法</a:t>
            </a:r>
            <a:r>
              <a:rPr lang="en-US" altLang="zh-CN" sz="3600" b="1" dirty="0">
                <a:solidFill>
                  <a:srgbClr val="0000CC"/>
                </a:solidFill>
              </a:rPr>
              <a:t>: </a:t>
            </a:r>
            <a:r>
              <a:rPr lang="zh-CN" altLang="en-US" sz="3600" b="1" dirty="0">
                <a:solidFill>
                  <a:srgbClr val="0000CC"/>
                </a:solidFill>
              </a:rPr>
              <a:t>正确性证明</a:t>
            </a:r>
            <a:r>
              <a:rPr lang="en-US" altLang="zh-CN" sz="3600" b="1" dirty="0" smtClean="0">
                <a:solidFill>
                  <a:srgbClr val="0000CC"/>
                </a:solidFill>
              </a:rPr>
              <a:t>(3)</a:t>
            </a:r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41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5334000"/>
          </a:xfrm>
        </p:spPr>
        <p:txBody>
          <a:bodyPr/>
          <a:lstStyle/>
          <a:p>
            <a:r>
              <a:rPr lang="zh-CN" altLang="en-US" sz="2400" b="1" dirty="0"/>
              <a:t>分解</a:t>
            </a:r>
            <a:r>
              <a:rPr lang="en-US" sz="2400" b="1" i="1" dirty="0" smtClean="0"/>
              <a:t>p</a:t>
            </a:r>
            <a:r>
              <a:rPr lang="en-US" sz="2400" b="1" dirty="0" smtClean="0"/>
              <a:t> </a:t>
            </a:r>
            <a:r>
              <a:rPr lang="zh-CN" altLang="en-US" sz="2400" b="1" dirty="0" smtClean="0"/>
              <a:t>为</a:t>
            </a:r>
            <a:r>
              <a:rPr lang="en-US" altLang="zh-CN" sz="2400" b="1" dirty="0" smtClean="0"/>
              <a:t>s</a:t>
            </a:r>
            <a:r>
              <a:rPr lang="zh-CN" altLang="en-US" sz="2400" b="1" dirty="0" smtClean="0"/>
              <a:t>到</a:t>
            </a:r>
            <a:r>
              <a:rPr lang="en-US" altLang="zh-CN" sz="2400" b="1" dirty="0" smtClean="0"/>
              <a:t>x</a:t>
            </a:r>
            <a:r>
              <a:rPr lang="zh-CN" altLang="en-US" sz="2400" b="1" dirty="0" smtClean="0"/>
              <a:t>的路径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p</a:t>
            </a:r>
            <a:r>
              <a:rPr lang="en-US" sz="2400" b="1" baseline="-25000" dirty="0" smtClean="0"/>
              <a:t>1</a:t>
            </a:r>
            <a:r>
              <a:rPr lang="en-US" sz="2400" b="1" dirty="0" smtClean="0"/>
              <a:t> 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(x, y)</a:t>
            </a:r>
            <a:r>
              <a:rPr lang="zh-CN" altLang="en-US" sz="2400" b="1" dirty="0" smtClean="0"/>
              <a:t>，以及</a:t>
            </a:r>
            <a:r>
              <a:rPr lang="en-US" altLang="zh-CN" sz="2400" b="1" dirty="0" smtClean="0"/>
              <a:t>y</a:t>
            </a:r>
            <a:r>
              <a:rPr lang="zh-CN" altLang="en-US" sz="2400" b="1" dirty="0" smtClean="0"/>
              <a:t>到</a:t>
            </a:r>
            <a:r>
              <a:rPr lang="en-US" altLang="zh-CN" sz="2400" b="1" dirty="0" smtClean="0"/>
              <a:t>u</a:t>
            </a:r>
            <a:r>
              <a:rPr lang="zh-CN" altLang="en-US" sz="2400" b="1" dirty="0" smtClean="0"/>
              <a:t>的路径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p</a:t>
            </a:r>
            <a:r>
              <a:rPr lang="en-US" sz="2400" b="1" baseline="-25000" dirty="0" smtClean="0"/>
              <a:t>2</a:t>
            </a:r>
          </a:p>
          <a:p>
            <a:endParaRPr lang="en-US" sz="2400" b="1" baseline="-25000" dirty="0"/>
          </a:p>
          <a:p>
            <a:endParaRPr lang="en-US" sz="2400" b="1" baseline="-25000" dirty="0" smtClean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pPr>
              <a:spcBef>
                <a:spcPts val="1800"/>
              </a:spcBef>
            </a:pPr>
            <a:r>
              <a:rPr lang="zh-CN" altLang="en-US" sz="2400" b="1" dirty="0" smtClean="0"/>
              <a:t>当</a:t>
            </a:r>
            <a:r>
              <a:rPr lang="en-US" altLang="zh-CN" sz="2400" b="1" i="1" dirty="0" smtClean="0"/>
              <a:t>u</a:t>
            </a:r>
            <a:r>
              <a:rPr lang="zh-CN" altLang="en-US" sz="2400" b="1" dirty="0" smtClean="0"/>
              <a:t>加入</a:t>
            </a:r>
            <a:r>
              <a:rPr lang="en-US" altLang="zh-CN" sz="2400" b="1" i="1" dirty="0" smtClean="0"/>
              <a:t>S</a:t>
            </a:r>
            <a:r>
              <a:rPr lang="zh-CN" altLang="en-US" sz="2400" b="1" dirty="0" smtClean="0"/>
              <a:t>时，必有</a:t>
            </a:r>
            <a:r>
              <a:rPr lang="en-US" sz="2400" b="1" i="1" dirty="0" err="1" smtClean="0"/>
              <a:t>y</a:t>
            </a:r>
            <a:r>
              <a:rPr lang="en-US" sz="2400" b="1" dirty="0" err="1" smtClean="0"/>
              <a:t>.</a:t>
            </a:r>
            <a:r>
              <a:rPr lang="en-US" sz="2400" b="1" i="1" dirty="0" err="1" smtClean="0"/>
              <a:t>d</a:t>
            </a:r>
            <a:r>
              <a:rPr lang="en-US" sz="2400" b="1" dirty="0" smtClean="0"/>
              <a:t> </a:t>
            </a:r>
            <a:r>
              <a:rPr lang="en-US" sz="2400" b="1" dirty="0" smtClean="0"/>
              <a:t>= </a:t>
            </a:r>
            <a:r>
              <a:rPr lang="en-US" sz="2400" b="1" dirty="0" smtClean="0">
                <a:sym typeface="Symbol"/>
              </a:rPr>
              <a:t>(</a:t>
            </a:r>
            <a:r>
              <a:rPr lang="en-US" sz="2400" b="1" i="1" dirty="0" smtClean="0"/>
              <a:t>s</a:t>
            </a:r>
            <a:r>
              <a:rPr lang="en-US" sz="2400" b="1" dirty="0" smtClean="0"/>
              <a:t>, </a:t>
            </a:r>
            <a:r>
              <a:rPr lang="en-US" sz="2400" b="1" i="1" dirty="0"/>
              <a:t>y</a:t>
            </a:r>
            <a:r>
              <a:rPr lang="en-US" sz="2400" b="1" dirty="0" smtClean="0"/>
              <a:t>) </a:t>
            </a:r>
            <a:endParaRPr lang="en-US" sz="2400" b="1" dirty="0" smtClean="0"/>
          </a:p>
          <a:p>
            <a:pPr>
              <a:spcBef>
                <a:spcPts val="1800"/>
              </a:spcBef>
            </a:pPr>
            <a:r>
              <a:rPr lang="zh-CN" altLang="en-US" sz="2400" b="1" dirty="0" smtClean="0">
                <a:solidFill>
                  <a:srgbClr val="C00000"/>
                </a:solidFill>
              </a:rPr>
              <a:t>证明</a:t>
            </a:r>
            <a:r>
              <a:rPr lang="en-US" sz="2400" b="1" dirty="0" smtClean="0"/>
              <a:t>: </a:t>
            </a:r>
            <a:r>
              <a:rPr lang="zh-CN" altLang="en-US" sz="2400" b="1" dirty="0" smtClean="0"/>
              <a:t>因为</a:t>
            </a:r>
            <a:r>
              <a:rPr lang="en-US" sz="2400" b="1" i="1" dirty="0" smtClean="0"/>
              <a:t>x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Symbol"/>
              </a:rPr>
              <a:t>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S</a:t>
            </a:r>
            <a:r>
              <a:rPr lang="en-US" sz="2400" b="1" dirty="0" smtClean="0"/>
              <a:t> </a:t>
            </a:r>
            <a:r>
              <a:rPr lang="zh-CN" altLang="en-US" sz="2400" b="1" dirty="0" smtClean="0"/>
              <a:t>且</a:t>
            </a:r>
            <a:r>
              <a:rPr lang="en-US" altLang="zh-CN" sz="2400" b="1" i="1" dirty="0" smtClean="0"/>
              <a:t>u</a:t>
            </a:r>
            <a:r>
              <a:rPr lang="zh-CN" altLang="en-US" sz="2400" b="1" dirty="0" smtClean="0"/>
              <a:t>是第一个加入</a:t>
            </a:r>
            <a:r>
              <a:rPr lang="en-US" altLang="zh-CN" sz="2400" b="1" i="1" dirty="0" smtClean="0"/>
              <a:t>S</a:t>
            </a:r>
            <a:r>
              <a:rPr lang="zh-CN" altLang="en-US" sz="2400" b="1" dirty="0" smtClean="0"/>
              <a:t>的节点满足</a:t>
            </a:r>
            <a:r>
              <a:rPr lang="en-US" sz="2400" b="1" dirty="0" smtClean="0"/>
              <a:t> </a:t>
            </a:r>
            <a:r>
              <a:rPr lang="en-US" sz="2400" b="1" i="1" dirty="0" err="1" smtClean="0"/>
              <a:t>u</a:t>
            </a:r>
            <a:r>
              <a:rPr lang="en-US" sz="2400" b="1" dirty="0" err="1" smtClean="0"/>
              <a:t>.</a:t>
            </a:r>
            <a:r>
              <a:rPr lang="en-US" sz="2400" b="1" i="1" dirty="0" err="1" smtClean="0"/>
              <a:t>d</a:t>
            </a:r>
            <a:r>
              <a:rPr lang="en-US" sz="2400" b="1" i="1" dirty="0" smtClean="0"/>
              <a:t> </a:t>
            </a:r>
            <a:r>
              <a:rPr lang="en-US" sz="2400" b="1" dirty="0" smtClean="0">
                <a:sym typeface="Symbol"/>
              </a:rPr>
              <a:t></a:t>
            </a:r>
            <a:r>
              <a:rPr lang="en-US" sz="2400" b="1" i="1" dirty="0" smtClean="0"/>
              <a:t> </a:t>
            </a:r>
            <a:r>
              <a:rPr lang="en-US" sz="2400" b="1" dirty="0" smtClean="0">
                <a:sym typeface="Symbol"/>
              </a:rPr>
              <a:t>(</a:t>
            </a:r>
            <a:r>
              <a:rPr lang="en-US" sz="2400" b="1" i="1" dirty="0" smtClean="0"/>
              <a:t>s</a:t>
            </a:r>
            <a:r>
              <a:rPr lang="en-US" sz="2400" b="1" dirty="0" smtClean="0"/>
              <a:t>, </a:t>
            </a:r>
            <a:r>
              <a:rPr lang="en-US" sz="2400" b="1" i="1" dirty="0" smtClean="0"/>
              <a:t>u</a:t>
            </a:r>
            <a:r>
              <a:rPr lang="en-US" sz="2400" b="1" dirty="0" smtClean="0"/>
              <a:t>) </a:t>
            </a:r>
            <a:r>
              <a:rPr lang="en-US" sz="2400" b="1" dirty="0" smtClean="0">
                <a:sym typeface="Wingdings" pitchFamily="2" charset="2"/>
              </a:rPr>
              <a:t></a:t>
            </a:r>
            <a:r>
              <a:rPr lang="zh-CN" altLang="en-US" sz="2400" b="1" dirty="0" smtClean="0">
                <a:sym typeface="Wingdings" pitchFamily="2" charset="2"/>
              </a:rPr>
              <a:t>当</a:t>
            </a:r>
            <a:r>
              <a:rPr lang="en-US" altLang="zh-CN" sz="2400" b="1" i="1" dirty="0" smtClean="0">
                <a:sym typeface="Wingdings" pitchFamily="2" charset="2"/>
              </a:rPr>
              <a:t>x</a:t>
            </a:r>
            <a:r>
              <a:rPr lang="zh-CN" altLang="en-US" sz="2400" b="1" dirty="0" smtClean="0">
                <a:sym typeface="Wingdings" pitchFamily="2" charset="2"/>
              </a:rPr>
              <a:t>加入</a:t>
            </a:r>
            <a:r>
              <a:rPr lang="en-US" altLang="zh-CN" sz="2400" b="1" i="1" dirty="0" smtClean="0">
                <a:sym typeface="Wingdings" pitchFamily="2" charset="2"/>
              </a:rPr>
              <a:t>S</a:t>
            </a:r>
            <a:r>
              <a:rPr lang="zh-CN" altLang="en-US" sz="2400" b="1" dirty="0" smtClean="0">
                <a:sym typeface="Wingdings" pitchFamily="2" charset="2"/>
              </a:rPr>
              <a:t>时，</a:t>
            </a:r>
            <a:r>
              <a:rPr lang="en-US" sz="2400" b="1" dirty="0" smtClean="0">
                <a:sym typeface="Wingdings" pitchFamily="2" charset="2"/>
              </a:rPr>
              <a:t> </a:t>
            </a:r>
            <a:r>
              <a:rPr lang="en-US" sz="2400" b="1" i="1" dirty="0" err="1" smtClean="0">
                <a:sym typeface="Wingdings" pitchFamily="2" charset="2"/>
              </a:rPr>
              <a:t>x</a:t>
            </a:r>
            <a:r>
              <a:rPr lang="en-US" sz="2400" b="1" dirty="0" err="1" smtClean="0"/>
              <a:t>.</a:t>
            </a:r>
            <a:r>
              <a:rPr lang="en-US" sz="2400" b="1" i="1" dirty="0" err="1" smtClean="0"/>
              <a:t>d</a:t>
            </a:r>
            <a:r>
              <a:rPr lang="en-US" sz="2400" b="1" i="1" dirty="0" smtClean="0"/>
              <a:t> </a:t>
            </a:r>
            <a:r>
              <a:rPr lang="en-US" sz="2400" b="1" dirty="0" smtClean="0"/>
              <a:t>=</a:t>
            </a:r>
            <a:r>
              <a:rPr lang="en-US" sz="2400" b="1" i="1" dirty="0" smtClean="0"/>
              <a:t> </a:t>
            </a:r>
            <a:r>
              <a:rPr lang="en-US" sz="2400" b="1" dirty="0" smtClean="0">
                <a:sym typeface="Symbol"/>
              </a:rPr>
              <a:t>(</a:t>
            </a:r>
            <a:r>
              <a:rPr lang="en-US" sz="2400" b="1" i="1" dirty="0" smtClean="0"/>
              <a:t>s</a:t>
            </a:r>
            <a:r>
              <a:rPr lang="en-US" sz="2400" b="1" dirty="0" smtClean="0"/>
              <a:t>, </a:t>
            </a:r>
            <a:r>
              <a:rPr lang="en-US" sz="2400" b="1" i="1" dirty="0" smtClean="0"/>
              <a:t>x</a:t>
            </a:r>
            <a:r>
              <a:rPr lang="en-US" sz="2400" b="1" dirty="0" smtClean="0"/>
              <a:t>)</a:t>
            </a:r>
            <a:r>
              <a:rPr lang="zh-CN" altLang="en-US" sz="2400" b="1" dirty="0" smtClean="0"/>
              <a:t>。此时，算法松弛边</a:t>
            </a:r>
            <a:r>
              <a:rPr lang="en-US" sz="2400" b="1" dirty="0" smtClean="0"/>
              <a:t> 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x</a:t>
            </a:r>
            <a:r>
              <a:rPr lang="en-US" sz="2400" b="1" dirty="0" smtClean="0"/>
              <a:t>, </a:t>
            </a:r>
            <a:r>
              <a:rPr lang="en-US" sz="2400" b="1" i="1" dirty="0" smtClean="0"/>
              <a:t>y</a:t>
            </a:r>
            <a:r>
              <a:rPr lang="en-US" sz="2400" b="1" dirty="0" smtClean="0"/>
              <a:t>), </a:t>
            </a:r>
            <a:r>
              <a:rPr lang="zh-CN" altLang="en-US" sz="2400" b="1" dirty="0" smtClean="0"/>
              <a:t>我们有</a:t>
            </a:r>
            <a:r>
              <a:rPr lang="en-US" sz="2400" b="1" dirty="0" smtClean="0"/>
              <a:t> </a:t>
            </a:r>
            <a:r>
              <a:rPr lang="en-US" sz="2400" b="1" i="1" dirty="0" err="1" smtClean="0"/>
              <a:t>y</a:t>
            </a:r>
            <a:r>
              <a:rPr lang="en-US" sz="2400" b="1" dirty="0" err="1" smtClean="0"/>
              <a:t>.</a:t>
            </a:r>
            <a:r>
              <a:rPr lang="en-US" sz="2400" b="1" i="1" dirty="0" err="1" smtClean="0"/>
              <a:t>d</a:t>
            </a:r>
            <a:r>
              <a:rPr lang="en-US" sz="2400" b="1" dirty="0" smtClean="0"/>
              <a:t> </a:t>
            </a:r>
            <a:r>
              <a:rPr lang="en-US" sz="2400" b="1" dirty="0" smtClean="0"/>
              <a:t>= </a:t>
            </a:r>
            <a:r>
              <a:rPr lang="en-US" sz="2400" b="1" dirty="0" smtClean="0">
                <a:sym typeface="Symbol"/>
              </a:rPr>
              <a:t>(</a:t>
            </a:r>
            <a:r>
              <a:rPr lang="en-US" sz="2400" b="1" i="1" dirty="0" smtClean="0"/>
              <a:t>s</a:t>
            </a:r>
            <a:r>
              <a:rPr lang="en-US" sz="2400" b="1" dirty="0" smtClean="0"/>
              <a:t>, </a:t>
            </a:r>
            <a:r>
              <a:rPr lang="en-US" sz="2400" b="1" i="1" dirty="0"/>
              <a:t>y</a:t>
            </a:r>
            <a:r>
              <a:rPr lang="en-US" sz="2400" b="1" dirty="0" smtClean="0"/>
              <a:t>). </a:t>
            </a:r>
            <a:endParaRPr lang="en-US" sz="2400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2133600"/>
            <a:ext cx="4191000" cy="2011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386" name="Picture 2"/>
          <p:cNvPicPr>
            <a:picLocks noChangeAspect="1" noChangeArrowheads="1"/>
          </p:cNvPicPr>
          <p:nvPr/>
        </p:nvPicPr>
        <p:blipFill>
          <a:blip r:embed="rId3" cstate="print"/>
          <a:srcRect l="29166" t="44444" r="47917" b="36111"/>
          <a:stretch>
            <a:fillRect/>
          </a:stretch>
        </p:blipFill>
        <p:spPr bwMode="auto">
          <a:xfrm>
            <a:off x="1143000" y="3505200"/>
            <a:ext cx="4419600" cy="2812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8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单源最短路径问题</a:t>
            </a:r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38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7924800" cy="2209800"/>
          </a:xfrm>
        </p:spPr>
        <p:txBody>
          <a:bodyPr/>
          <a:lstStyle/>
          <a:p>
            <a:pPr marL="548640" indent="0">
              <a:buNone/>
            </a:pPr>
            <a:r>
              <a:rPr lang="zh-CN" altLang="en-US" sz="2400" b="1" dirty="0" smtClean="0">
                <a:solidFill>
                  <a:schemeClr val="tx2"/>
                </a:solidFill>
              </a:rPr>
              <a:t>给定一个加权有向图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b="1" i="1" dirty="0" smtClean="0">
                <a:solidFill>
                  <a:schemeClr val="tx2"/>
                </a:solidFill>
              </a:rPr>
              <a:t>G</a:t>
            </a:r>
            <a:r>
              <a:rPr lang="en-US" sz="2400" b="1" dirty="0" smtClean="0">
                <a:solidFill>
                  <a:schemeClr val="tx2"/>
                </a:solidFill>
              </a:rPr>
              <a:t>(</a:t>
            </a:r>
            <a:r>
              <a:rPr lang="en-US" sz="2400" b="1" i="1" dirty="0" smtClean="0">
                <a:solidFill>
                  <a:schemeClr val="tx2"/>
                </a:solidFill>
              </a:rPr>
              <a:t>V</a:t>
            </a:r>
            <a:r>
              <a:rPr lang="en-US" sz="2400" b="1" dirty="0" smtClean="0">
                <a:solidFill>
                  <a:schemeClr val="tx2"/>
                </a:solidFill>
              </a:rPr>
              <a:t>, </a:t>
            </a:r>
            <a:r>
              <a:rPr lang="en-US" sz="2400" b="1" i="1" dirty="0" smtClean="0">
                <a:solidFill>
                  <a:schemeClr val="tx2"/>
                </a:solidFill>
              </a:rPr>
              <a:t>E</a:t>
            </a:r>
            <a:r>
              <a:rPr lang="en-US" sz="2400" b="1" dirty="0" smtClean="0">
                <a:solidFill>
                  <a:schemeClr val="tx2"/>
                </a:solidFill>
              </a:rPr>
              <a:t>), </a:t>
            </a:r>
            <a:r>
              <a:rPr lang="zh-CN" altLang="en-US" sz="2400" b="1" dirty="0"/>
              <a:t>一</a:t>
            </a:r>
            <a:r>
              <a:rPr lang="zh-CN" altLang="en-US" sz="2400" b="1" dirty="0" smtClean="0"/>
              <a:t>个源节点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s </a:t>
            </a:r>
            <a:r>
              <a:rPr lang="en-US" sz="2400" b="1" dirty="0" smtClean="0">
                <a:sym typeface="Symbol"/>
              </a:rPr>
              <a:t></a:t>
            </a:r>
            <a:r>
              <a:rPr lang="en-US" sz="2400" b="1" i="1" dirty="0" smtClean="0">
                <a:sym typeface="Symbol"/>
              </a:rPr>
              <a:t> V</a:t>
            </a:r>
            <a:r>
              <a:rPr lang="en-US" sz="2400" b="1" dirty="0" smtClean="0"/>
              <a:t>,</a:t>
            </a:r>
            <a:r>
              <a:rPr lang="en-US" sz="2400" b="1" i="1" dirty="0" smtClean="0"/>
              <a:t> </a:t>
            </a:r>
            <a:r>
              <a:rPr lang="zh-CN" altLang="en-US" sz="2400" b="1" dirty="0" smtClean="0"/>
              <a:t>对于图中的每个节点</a:t>
            </a:r>
            <a:r>
              <a:rPr lang="en-US" altLang="zh-CN" sz="2400" b="1" i="1" dirty="0"/>
              <a:t>v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sym typeface="Symbol"/>
              </a:rPr>
              <a:t> </a:t>
            </a:r>
            <a:r>
              <a:rPr lang="en-US" altLang="zh-CN" sz="2400" b="1" i="1" dirty="0">
                <a:sym typeface="Symbol"/>
              </a:rPr>
              <a:t>V </a:t>
            </a:r>
            <a:r>
              <a:rPr lang="zh-CN" altLang="en-US" sz="2400" b="1" dirty="0" smtClean="0"/>
              <a:t>，寻找一条从</a:t>
            </a:r>
            <a:r>
              <a:rPr lang="en-US" altLang="zh-CN" sz="2400" b="1" i="1" dirty="0" smtClean="0"/>
              <a:t>s</a:t>
            </a:r>
            <a:r>
              <a:rPr lang="zh-CN" altLang="en-US" sz="2400" b="1" dirty="0" smtClean="0"/>
              <a:t>出发到</a:t>
            </a:r>
            <a:r>
              <a:rPr lang="en-US" altLang="zh-CN" sz="2400" b="1" i="1" dirty="0" smtClean="0"/>
              <a:t>v</a:t>
            </a:r>
            <a:r>
              <a:rPr lang="zh-CN" altLang="en-US" sz="2400" b="1" dirty="0" smtClean="0"/>
              <a:t>的最短路径</a:t>
            </a:r>
            <a:endParaRPr lang="en-US" altLang="zh-CN" sz="2400" b="1" dirty="0" smtClean="0"/>
          </a:p>
          <a:p>
            <a:pPr marL="548640" indent="0">
              <a:buNone/>
            </a:pPr>
            <a:endParaRPr lang="en-US" altLang="zh-CN" sz="2400" b="1" i="1" dirty="0" smtClean="0">
              <a:solidFill>
                <a:srgbClr val="C00000"/>
              </a:solidFill>
            </a:endParaRPr>
          </a:p>
          <a:p>
            <a:pPr marL="548640" indent="0">
              <a:buNone/>
            </a:pPr>
            <a:r>
              <a:rPr lang="zh-CN" altLang="en-US" sz="2400" b="1" i="1" dirty="0" smtClean="0">
                <a:solidFill>
                  <a:srgbClr val="C00000"/>
                </a:solidFill>
              </a:rPr>
              <a:t>例</a:t>
            </a:r>
            <a:r>
              <a:rPr lang="en-US" sz="2400" b="1" dirty="0" smtClean="0">
                <a:solidFill>
                  <a:schemeClr val="tx2"/>
                </a:solidFill>
              </a:rPr>
              <a:t>: 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从</a:t>
            </a:r>
            <a:r>
              <a:rPr lang="en-US" sz="2400" b="1" i="1" dirty="0" smtClean="0">
                <a:solidFill>
                  <a:schemeClr val="tx2"/>
                </a:solidFill>
              </a:rPr>
              <a:t>s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出发到其它所有节点的最短路径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43600" y="4216400"/>
            <a:ext cx="2362200" cy="76944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200" dirty="0" smtClean="0"/>
              <a:t>容易发现，最短路径不唯一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 altLang="zh-CN" sz="3600" b="1" dirty="0" err="1">
                <a:solidFill>
                  <a:srgbClr val="0000CC"/>
                </a:solidFill>
              </a:rPr>
              <a:t>Dijkstra</a:t>
            </a:r>
            <a:r>
              <a:rPr lang="zh-CN" altLang="en-US" sz="3600" b="1" dirty="0">
                <a:solidFill>
                  <a:srgbClr val="0000CC"/>
                </a:solidFill>
              </a:rPr>
              <a:t>算法</a:t>
            </a:r>
            <a:r>
              <a:rPr lang="en-US" altLang="zh-CN" sz="3600" b="1" dirty="0">
                <a:solidFill>
                  <a:srgbClr val="0000CC"/>
                </a:solidFill>
              </a:rPr>
              <a:t>: </a:t>
            </a:r>
            <a:r>
              <a:rPr lang="zh-CN" altLang="en-US" sz="3600" b="1" dirty="0">
                <a:solidFill>
                  <a:srgbClr val="0000CC"/>
                </a:solidFill>
              </a:rPr>
              <a:t>正确性证明</a:t>
            </a:r>
            <a:r>
              <a:rPr lang="en-US" altLang="zh-CN" sz="3600" b="1" dirty="0" smtClean="0">
                <a:solidFill>
                  <a:srgbClr val="0000CC"/>
                </a:solidFill>
              </a:rPr>
              <a:t>(4)</a:t>
            </a:r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41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5257800"/>
          </a:xfrm>
        </p:spPr>
        <p:txBody>
          <a:bodyPr/>
          <a:lstStyle/>
          <a:p>
            <a:r>
              <a:rPr lang="zh-CN" altLang="en-US" sz="2400" b="1" dirty="0" smtClean="0"/>
              <a:t>现在我们可以得到矛盾</a:t>
            </a:r>
            <a:r>
              <a:rPr lang="en-US" sz="2400" b="1" i="1" dirty="0" err="1" smtClean="0"/>
              <a:t>u</a:t>
            </a:r>
            <a:r>
              <a:rPr lang="en-US" sz="2400" b="1" dirty="0" err="1" smtClean="0"/>
              <a:t>.</a:t>
            </a:r>
            <a:r>
              <a:rPr lang="en-US" sz="2400" b="1" i="1" dirty="0" err="1" smtClean="0"/>
              <a:t>d</a:t>
            </a:r>
            <a:r>
              <a:rPr lang="en-US" sz="2400" b="1" i="1" dirty="0" smtClean="0"/>
              <a:t> </a:t>
            </a:r>
            <a:r>
              <a:rPr lang="en-US" sz="2400" b="1" dirty="0" smtClean="0">
                <a:sym typeface="Symbol"/>
              </a:rPr>
              <a:t></a:t>
            </a:r>
            <a:r>
              <a:rPr lang="en-US" sz="2400" b="1" i="1" dirty="0" smtClean="0"/>
              <a:t> </a:t>
            </a:r>
            <a:r>
              <a:rPr lang="en-US" sz="2400" b="1" dirty="0" smtClean="0">
                <a:sym typeface="Symbol"/>
              </a:rPr>
              <a:t>(</a:t>
            </a:r>
            <a:r>
              <a:rPr lang="en-US" sz="2400" b="1" i="1" dirty="0" smtClean="0"/>
              <a:t>s</a:t>
            </a:r>
            <a:r>
              <a:rPr lang="en-US" sz="2400" b="1" dirty="0" smtClean="0"/>
              <a:t>, </a:t>
            </a:r>
            <a:r>
              <a:rPr lang="en-US" sz="2400" b="1" i="1" dirty="0" smtClean="0"/>
              <a:t>u</a:t>
            </a:r>
            <a:r>
              <a:rPr lang="en-US" sz="2400" b="1" dirty="0" smtClean="0"/>
              <a:t>): </a:t>
            </a:r>
            <a:r>
              <a:rPr lang="en-US" sz="2400" b="1" i="1" dirty="0" smtClean="0"/>
              <a:t>y</a:t>
            </a:r>
            <a:r>
              <a:rPr lang="en-US" sz="2400" b="1" dirty="0" smtClean="0"/>
              <a:t> </a:t>
            </a:r>
            <a:r>
              <a:rPr lang="zh-CN" altLang="en-US" sz="2400" b="1" dirty="0" smtClean="0"/>
              <a:t>是</a:t>
            </a:r>
            <a:r>
              <a:rPr lang="en-US" altLang="zh-CN" sz="2400" b="1" dirty="0" smtClean="0"/>
              <a:t>s</a:t>
            </a:r>
            <a:r>
              <a:rPr lang="zh-CN" altLang="en-US" sz="2400" b="1" dirty="0" smtClean="0"/>
              <a:t>到</a:t>
            </a:r>
            <a:r>
              <a:rPr lang="en-US" altLang="zh-CN" sz="2400" b="1" dirty="0" smtClean="0"/>
              <a:t>u</a:t>
            </a:r>
            <a:r>
              <a:rPr lang="zh-CN" altLang="en-US" sz="2400" b="1" dirty="0" smtClean="0"/>
              <a:t>最短路径上的节点而且所有的边权值非负</a:t>
            </a:r>
            <a:endParaRPr lang="en-US" altLang="zh-CN" sz="2400" b="1" dirty="0" smtClean="0"/>
          </a:p>
          <a:p>
            <a:pPr marL="0" indent="0">
              <a:buNone/>
            </a:pPr>
            <a:r>
              <a:rPr lang="en-US" sz="2400" b="1" dirty="0" smtClean="0"/>
              <a:t>     </a:t>
            </a:r>
            <a:r>
              <a:rPr lang="en-US" sz="2400" b="1" dirty="0" smtClean="0">
                <a:sym typeface="Wingdings" pitchFamily="2" charset="2"/>
              </a:rPr>
              <a:t> </a:t>
            </a:r>
            <a:r>
              <a:rPr lang="en-US" sz="2400" b="1" dirty="0" smtClean="0">
                <a:sym typeface="Symbol"/>
              </a:rPr>
              <a:t>(</a:t>
            </a:r>
            <a:r>
              <a:rPr lang="en-US" sz="2400" b="1" i="1" dirty="0" smtClean="0"/>
              <a:t>s</a:t>
            </a:r>
            <a:r>
              <a:rPr lang="en-US" sz="2400" b="1" dirty="0" smtClean="0"/>
              <a:t>, </a:t>
            </a:r>
            <a:r>
              <a:rPr lang="en-US" sz="2400" b="1" i="1" dirty="0" smtClean="0"/>
              <a:t>y</a:t>
            </a:r>
            <a:r>
              <a:rPr lang="en-US" sz="2400" b="1" dirty="0" smtClean="0"/>
              <a:t>) </a:t>
            </a:r>
            <a:r>
              <a:rPr lang="en-US" sz="2400" b="1" dirty="0" smtClean="0">
                <a:sym typeface="Symbol"/>
              </a:rPr>
              <a:t> (</a:t>
            </a:r>
            <a:r>
              <a:rPr lang="en-US" sz="2400" b="1" i="1" dirty="0" smtClean="0"/>
              <a:t>s</a:t>
            </a:r>
            <a:r>
              <a:rPr lang="en-US" sz="2400" b="1" dirty="0" smtClean="0"/>
              <a:t>, </a:t>
            </a:r>
            <a:r>
              <a:rPr lang="en-US" sz="2400" b="1" i="1" dirty="0" smtClean="0"/>
              <a:t>u</a:t>
            </a:r>
            <a:r>
              <a:rPr lang="en-US" sz="2400" b="1" dirty="0" smtClean="0"/>
              <a:t>) </a:t>
            </a:r>
          </a:p>
          <a:p>
            <a:pPr>
              <a:buNone/>
            </a:pPr>
            <a:r>
              <a:rPr lang="en-US" sz="2400" b="1" dirty="0" smtClean="0">
                <a:sym typeface="Wingdings" pitchFamily="2" charset="2"/>
              </a:rPr>
              <a:t>      </a:t>
            </a:r>
            <a:r>
              <a:rPr lang="en-US" sz="2400" b="1" i="1" dirty="0" err="1" smtClean="0"/>
              <a:t>y</a:t>
            </a:r>
            <a:r>
              <a:rPr lang="en-US" sz="2400" b="1" dirty="0" err="1" smtClean="0"/>
              <a:t>.</a:t>
            </a:r>
            <a:r>
              <a:rPr lang="en-US" sz="2400" b="1" i="1" dirty="0" err="1" smtClean="0"/>
              <a:t>d</a:t>
            </a:r>
            <a:r>
              <a:rPr lang="en-US" sz="2400" b="1" i="1" dirty="0" smtClean="0"/>
              <a:t> </a:t>
            </a:r>
            <a:r>
              <a:rPr lang="en-US" sz="2400" b="1" dirty="0" smtClean="0"/>
              <a:t>=</a:t>
            </a:r>
            <a:r>
              <a:rPr lang="en-US" sz="2400" b="1" i="1" dirty="0" smtClean="0"/>
              <a:t> </a:t>
            </a:r>
            <a:r>
              <a:rPr lang="en-US" sz="2400" b="1" dirty="0" smtClean="0">
                <a:sym typeface="Symbol"/>
              </a:rPr>
              <a:t>(</a:t>
            </a:r>
            <a:r>
              <a:rPr lang="en-US" sz="2400" b="1" i="1" dirty="0" smtClean="0"/>
              <a:t>s</a:t>
            </a:r>
            <a:r>
              <a:rPr lang="en-US" sz="2400" b="1" dirty="0" smtClean="0"/>
              <a:t>, </a:t>
            </a:r>
            <a:r>
              <a:rPr lang="en-US" sz="2400" b="1" i="1" dirty="0" smtClean="0"/>
              <a:t>y</a:t>
            </a:r>
            <a:r>
              <a:rPr lang="en-US" sz="2400" b="1" dirty="0" smtClean="0"/>
              <a:t>) </a:t>
            </a:r>
            <a:r>
              <a:rPr lang="en-US" sz="2400" b="1" dirty="0" smtClean="0">
                <a:sym typeface="Symbol"/>
              </a:rPr>
              <a:t> (</a:t>
            </a:r>
            <a:r>
              <a:rPr lang="en-US" sz="2400" b="1" i="1" dirty="0" smtClean="0"/>
              <a:t>s</a:t>
            </a:r>
            <a:r>
              <a:rPr lang="en-US" sz="2400" b="1" dirty="0" smtClean="0"/>
              <a:t>, </a:t>
            </a:r>
            <a:r>
              <a:rPr lang="en-US" sz="2400" b="1" i="1" dirty="0" smtClean="0"/>
              <a:t>u</a:t>
            </a:r>
            <a:r>
              <a:rPr lang="en-US" sz="2400" b="1" dirty="0" smtClean="0"/>
              <a:t>) </a:t>
            </a:r>
            <a:r>
              <a:rPr lang="en-US" sz="2400" b="1" dirty="0" smtClean="0">
                <a:sym typeface="Symbol"/>
              </a:rPr>
              <a:t></a:t>
            </a:r>
            <a:r>
              <a:rPr lang="en-US" sz="2400" b="1" dirty="0" smtClean="0"/>
              <a:t> </a:t>
            </a:r>
            <a:r>
              <a:rPr lang="en-US" sz="2400" b="1" i="1" dirty="0" err="1" smtClean="0"/>
              <a:t>u</a:t>
            </a:r>
            <a:r>
              <a:rPr lang="en-US" sz="2400" b="1" dirty="0" err="1" smtClean="0"/>
              <a:t>.</a:t>
            </a:r>
            <a:r>
              <a:rPr lang="en-US" sz="2400" b="1" i="1" dirty="0" err="1" smtClean="0"/>
              <a:t>d</a:t>
            </a:r>
            <a:r>
              <a:rPr lang="en-US" sz="2400" b="1" dirty="0" smtClean="0"/>
              <a:t>.</a:t>
            </a:r>
          </a:p>
          <a:p>
            <a:r>
              <a:rPr lang="zh-CN" altLang="en-US" sz="2400" b="1" dirty="0" smtClean="0"/>
              <a:t>因为算法选择</a:t>
            </a:r>
            <a:r>
              <a:rPr lang="en-US" altLang="zh-CN" sz="2400" b="1" i="1" dirty="0" smtClean="0"/>
              <a:t>u</a:t>
            </a:r>
            <a:r>
              <a:rPr lang="zh-CN" altLang="en-US" sz="2400" b="1" dirty="0" smtClean="0"/>
              <a:t>加入</a:t>
            </a:r>
            <a:r>
              <a:rPr lang="en-US" altLang="zh-CN" sz="2400" b="1" i="1" dirty="0" smtClean="0"/>
              <a:t>S</a:t>
            </a:r>
            <a:r>
              <a:rPr lang="zh-CN" altLang="en-US" sz="2400" b="1" dirty="0" smtClean="0"/>
              <a:t>时，</a:t>
            </a:r>
            <a:r>
              <a:rPr lang="en-US" sz="2400" b="1" i="1" dirty="0" smtClean="0"/>
              <a:t>y</a:t>
            </a:r>
            <a:r>
              <a:rPr lang="en-US" sz="2400" b="1" dirty="0" smtClean="0"/>
              <a:t> </a:t>
            </a:r>
            <a:r>
              <a:rPr lang="zh-CN" altLang="en-US" sz="2400" b="1" dirty="0" smtClean="0"/>
              <a:t>和</a:t>
            </a:r>
            <a:r>
              <a:rPr lang="en-US" sz="2400" b="1" i="1" dirty="0" smtClean="0"/>
              <a:t>u</a:t>
            </a:r>
            <a:r>
              <a:rPr lang="en-US" sz="2400" b="1" dirty="0" smtClean="0"/>
              <a:t> </a:t>
            </a:r>
            <a:r>
              <a:rPr lang="zh-CN" altLang="en-US" sz="2400" b="1" dirty="0" smtClean="0"/>
              <a:t>都在</a:t>
            </a:r>
            <a:r>
              <a:rPr lang="en-US" sz="2400" b="1" i="1" dirty="0" smtClean="0"/>
              <a:t>Q</a:t>
            </a:r>
            <a:r>
              <a:rPr lang="en-US" sz="2400" b="1" dirty="0" smtClean="0"/>
              <a:t> </a:t>
            </a:r>
            <a:r>
              <a:rPr lang="zh-CN" altLang="en-US" sz="2400" b="1" dirty="0" smtClean="0"/>
              <a:t>中，因此有</a:t>
            </a:r>
            <a:endParaRPr lang="en-US" sz="2400" b="1" dirty="0" smtClean="0"/>
          </a:p>
          <a:p>
            <a:pPr>
              <a:buNone/>
            </a:pPr>
            <a:r>
              <a:rPr lang="es-ES" sz="2400" b="1" dirty="0" smtClean="0"/>
              <a:t>        </a:t>
            </a:r>
            <a:r>
              <a:rPr lang="en-US" sz="2400" b="1" i="1" dirty="0" err="1"/>
              <a:t>u</a:t>
            </a:r>
            <a:r>
              <a:rPr lang="en-US" sz="2400" b="1" dirty="0" err="1" smtClean="0"/>
              <a:t>.</a:t>
            </a:r>
            <a:r>
              <a:rPr lang="en-US" sz="2400" b="1" i="1" dirty="0" err="1" smtClean="0"/>
              <a:t>d</a:t>
            </a:r>
            <a:r>
              <a:rPr lang="en-US" sz="2400" b="1" i="1" dirty="0" smtClean="0"/>
              <a:t> </a:t>
            </a:r>
            <a:r>
              <a:rPr lang="en-US" sz="2400" b="1" dirty="0" smtClean="0">
                <a:sym typeface="Symbol"/>
              </a:rPr>
              <a:t> </a:t>
            </a:r>
            <a:r>
              <a:rPr lang="en-US" sz="2400" b="1" i="1" dirty="0" err="1">
                <a:sym typeface="Symbol"/>
              </a:rPr>
              <a:t>y</a:t>
            </a:r>
            <a:r>
              <a:rPr lang="en-US" sz="2400" b="1" dirty="0" err="1" smtClean="0"/>
              <a:t>.</a:t>
            </a:r>
            <a:r>
              <a:rPr lang="en-US" sz="2400" b="1" i="1" dirty="0" err="1" smtClean="0"/>
              <a:t>d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2" charset="2"/>
              </a:rPr>
              <a:t></a:t>
            </a:r>
            <a:r>
              <a:rPr lang="es-ES" sz="2400" b="1" i="1" dirty="0" smtClean="0"/>
              <a:t> </a:t>
            </a:r>
            <a:r>
              <a:rPr lang="es-ES" sz="2400" b="1" i="1" dirty="0" err="1" smtClean="0"/>
              <a:t>u.d</a:t>
            </a:r>
            <a:r>
              <a:rPr lang="es-ES" sz="2400" b="1" i="1" dirty="0" smtClean="0"/>
              <a:t> </a:t>
            </a:r>
            <a:r>
              <a:rPr lang="es-ES" sz="2400" b="1" dirty="0" smtClean="0"/>
              <a:t>=</a:t>
            </a:r>
            <a:r>
              <a:rPr lang="es-ES" sz="2400" b="1" i="1" dirty="0" smtClean="0"/>
              <a:t> </a:t>
            </a:r>
            <a:r>
              <a:rPr lang="es-ES" sz="2400" b="1" i="1" dirty="0" err="1" smtClean="0"/>
              <a:t>y.d</a:t>
            </a:r>
            <a:r>
              <a:rPr lang="es-ES" sz="2400" b="1" dirty="0" err="1" smtClean="0"/>
              <a:t>.</a:t>
            </a:r>
            <a:endParaRPr lang="es-ES" sz="2400" b="1" i="1" dirty="0" smtClean="0"/>
          </a:p>
          <a:p>
            <a:r>
              <a:rPr lang="zh-CN" altLang="en-US" sz="2400" b="1" dirty="0" smtClean="0"/>
              <a:t>因此</a:t>
            </a:r>
            <a:r>
              <a:rPr lang="es-ES" sz="2400" b="1" dirty="0" smtClean="0"/>
              <a:t>, </a:t>
            </a:r>
            <a:r>
              <a:rPr lang="en-US" sz="2400" b="1" i="1" dirty="0" err="1" smtClean="0"/>
              <a:t>y</a:t>
            </a:r>
            <a:r>
              <a:rPr lang="en-US" sz="2400" b="1" dirty="0" err="1" smtClean="0"/>
              <a:t>.</a:t>
            </a:r>
            <a:r>
              <a:rPr lang="en-US" sz="2400" b="1" i="1" dirty="0" err="1" smtClean="0"/>
              <a:t>d</a:t>
            </a:r>
            <a:r>
              <a:rPr lang="en-US" sz="2400" b="1" i="1" dirty="0" smtClean="0"/>
              <a:t> </a:t>
            </a:r>
            <a:r>
              <a:rPr lang="en-US" sz="2400" b="1" dirty="0" smtClean="0"/>
              <a:t>=</a:t>
            </a:r>
            <a:r>
              <a:rPr lang="en-US" sz="2400" b="1" i="1" dirty="0" smtClean="0"/>
              <a:t> </a:t>
            </a:r>
            <a:r>
              <a:rPr lang="en-US" sz="2400" b="1" dirty="0" smtClean="0">
                <a:sym typeface="Symbol"/>
              </a:rPr>
              <a:t>(</a:t>
            </a:r>
            <a:r>
              <a:rPr lang="en-US" sz="2400" b="1" i="1" dirty="0" smtClean="0"/>
              <a:t>s</a:t>
            </a:r>
            <a:r>
              <a:rPr lang="en-US" sz="2400" b="1" dirty="0" smtClean="0"/>
              <a:t>, </a:t>
            </a:r>
            <a:r>
              <a:rPr lang="en-US" sz="2400" b="1" i="1" dirty="0" smtClean="0"/>
              <a:t>y</a:t>
            </a:r>
            <a:r>
              <a:rPr lang="en-US" sz="2400" b="1" dirty="0" smtClean="0"/>
              <a:t>) =</a:t>
            </a:r>
            <a:r>
              <a:rPr lang="en-US" sz="2400" b="1" dirty="0" smtClean="0">
                <a:sym typeface="Symbol"/>
              </a:rPr>
              <a:t> (</a:t>
            </a:r>
            <a:r>
              <a:rPr lang="en-US" sz="2400" b="1" i="1" dirty="0" smtClean="0"/>
              <a:t>s</a:t>
            </a:r>
            <a:r>
              <a:rPr lang="en-US" sz="2400" b="1" dirty="0" smtClean="0"/>
              <a:t>, </a:t>
            </a:r>
            <a:r>
              <a:rPr lang="en-US" sz="2400" b="1" i="1" dirty="0" smtClean="0"/>
              <a:t>u</a:t>
            </a:r>
            <a:r>
              <a:rPr lang="en-US" sz="2400" b="1" dirty="0" smtClean="0"/>
              <a:t>) = </a:t>
            </a:r>
            <a:r>
              <a:rPr lang="en-US" sz="2400" b="1" i="1" dirty="0" err="1" smtClean="0"/>
              <a:t>u</a:t>
            </a:r>
            <a:r>
              <a:rPr lang="en-US" sz="2400" b="1" dirty="0" err="1" smtClean="0"/>
              <a:t>.</a:t>
            </a:r>
            <a:r>
              <a:rPr lang="en-US" sz="2400" b="1" i="1" dirty="0" err="1" smtClean="0"/>
              <a:t>d</a:t>
            </a:r>
            <a:r>
              <a:rPr lang="es-ES" sz="2400" b="1" i="1" dirty="0" smtClean="0"/>
              <a:t>.</a:t>
            </a:r>
          </a:p>
          <a:p>
            <a:pPr>
              <a:buNone/>
            </a:pPr>
            <a:r>
              <a:rPr lang="en-US" sz="2400" b="1" dirty="0" smtClean="0"/>
              <a:t>     </a:t>
            </a:r>
            <a:r>
              <a:rPr lang="zh-CN" altLang="en-US" sz="2400" b="1" dirty="0" smtClean="0"/>
              <a:t>这与</a:t>
            </a:r>
            <a:r>
              <a:rPr lang="en-US" sz="2400" b="1" i="1" dirty="0" err="1" smtClean="0"/>
              <a:t>u</a:t>
            </a:r>
            <a:r>
              <a:rPr lang="en-US" sz="2400" b="1" dirty="0" err="1" smtClean="0"/>
              <a:t>.</a:t>
            </a:r>
            <a:r>
              <a:rPr lang="en-US" sz="2400" b="1" i="1" dirty="0" err="1" smtClean="0"/>
              <a:t>d</a:t>
            </a:r>
            <a:r>
              <a:rPr lang="en-US" sz="2400" b="1" i="1" dirty="0" smtClean="0"/>
              <a:t> </a:t>
            </a:r>
            <a:r>
              <a:rPr lang="en-US" sz="2400" b="1" dirty="0" smtClean="0">
                <a:sym typeface="Symbol"/>
              </a:rPr>
              <a:t></a:t>
            </a:r>
            <a:r>
              <a:rPr lang="en-US" sz="2400" b="1" i="1" dirty="0" smtClean="0"/>
              <a:t> </a:t>
            </a:r>
            <a:r>
              <a:rPr lang="en-US" sz="2400" b="1" dirty="0" smtClean="0">
                <a:sym typeface="Symbol"/>
              </a:rPr>
              <a:t>(</a:t>
            </a:r>
            <a:r>
              <a:rPr lang="en-US" sz="2400" b="1" i="1" dirty="0" smtClean="0"/>
              <a:t>s</a:t>
            </a:r>
            <a:r>
              <a:rPr lang="en-US" sz="2400" b="1" dirty="0" smtClean="0"/>
              <a:t>, </a:t>
            </a:r>
            <a:r>
              <a:rPr lang="en-US" sz="2400" b="1" i="1" dirty="0" smtClean="0"/>
              <a:t>u</a:t>
            </a:r>
            <a:r>
              <a:rPr lang="en-US" sz="2400" b="1" dirty="0" smtClean="0"/>
              <a:t>)</a:t>
            </a:r>
            <a:r>
              <a:rPr lang="zh-CN" altLang="en-US" sz="2400" b="1" dirty="0" smtClean="0"/>
              <a:t>矛盾</a:t>
            </a:r>
            <a:r>
              <a:rPr lang="en-US" sz="2400" b="1" i="1" dirty="0" smtClean="0"/>
              <a:t> </a:t>
            </a:r>
            <a:endParaRPr lang="en-US" sz="2400" b="1" i="1" dirty="0" smtClean="0"/>
          </a:p>
          <a:p>
            <a:pPr>
              <a:buNone/>
            </a:pPr>
            <a:r>
              <a:rPr lang="en-US" sz="2400" b="1" i="1" dirty="0" smtClean="0"/>
              <a:t>     </a:t>
            </a:r>
            <a:r>
              <a:rPr lang="en-US" sz="2400" b="1" i="1" dirty="0" smtClean="0">
                <a:sym typeface="Wingdings" pitchFamily="2" charset="2"/>
              </a:rPr>
              <a:t> </a:t>
            </a:r>
            <a:r>
              <a:rPr lang="zh-CN" altLang="en-US" sz="2400" b="1" i="1" dirty="0" smtClean="0">
                <a:sym typeface="Wingdings" pitchFamily="2" charset="2"/>
              </a:rPr>
              <a:t>故</a:t>
            </a:r>
            <a:r>
              <a:rPr lang="en-US" sz="2400" b="1" dirty="0" err="1" smtClean="0"/>
              <a:t>Dijkstra</a:t>
            </a:r>
            <a:r>
              <a:rPr lang="zh-CN" altLang="en-US" sz="2400" b="1" dirty="0" smtClean="0"/>
              <a:t>算法是</a:t>
            </a:r>
            <a:r>
              <a:rPr lang="zh-CN" altLang="en-US" sz="2400" b="1" smtClean="0"/>
              <a:t>正确的</a:t>
            </a:r>
            <a:endParaRPr lang="en-US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最短路问题变形</a:t>
            </a:r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38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82000" cy="5257800"/>
          </a:xfrm>
        </p:spPr>
        <p:txBody>
          <a:bodyPr/>
          <a:lstStyle/>
          <a:p>
            <a:r>
              <a:rPr lang="zh-CN" altLang="en-US" sz="2400" b="1" i="1" dirty="0" smtClean="0">
                <a:solidFill>
                  <a:srgbClr val="C00000"/>
                </a:solidFill>
              </a:rPr>
              <a:t>单源</a:t>
            </a:r>
            <a:r>
              <a:rPr lang="en-US" sz="2400" b="1" dirty="0" smtClean="0"/>
              <a:t>:</a:t>
            </a:r>
            <a:r>
              <a:rPr lang="en-US" sz="2400" b="1" i="1" dirty="0" smtClean="0"/>
              <a:t> </a:t>
            </a:r>
            <a:r>
              <a:rPr lang="zh-CN" altLang="en-US" sz="2400" b="1" i="1" dirty="0" smtClean="0"/>
              <a:t>寻找从一个源节点出发到图中每一个节点的最短路径</a:t>
            </a:r>
            <a:endParaRPr lang="en-US" sz="2200" b="1" dirty="0"/>
          </a:p>
          <a:p>
            <a:r>
              <a:rPr lang="zh-CN" altLang="en-US" sz="2400" b="1" i="1" dirty="0">
                <a:solidFill>
                  <a:srgbClr val="C00000"/>
                </a:solidFill>
              </a:rPr>
              <a:t>单目的节点</a:t>
            </a:r>
            <a:r>
              <a:rPr lang="en-US" sz="2400" b="1" dirty="0" smtClean="0"/>
              <a:t>:</a:t>
            </a:r>
            <a:r>
              <a:rPr lang="en-US" sz="2400" b="1" i="1" dirty="0" smtClean="0"/>
              <a:t> </a:t>
            </a:r>
            <a:r>
              <a:rPr lang="zh-CN" altLang="en-US" sz="2400" b="1" dirty="0" smtClean="0"/>
              <a:t>寻找从每一个节点出发到达一个目的节点</a:t>
            </a:r>
            <a:r>
              <a:rPr lang="en-US" altLang="zh-CN" sz="2400" b="1" i="1" dirty="0" smtClean="0"/>
              <a:t>t</a:t>
            </a:r>
            <a:r>
              <a:rPr lang="zh-CN" altLang="en-US" sz="2400" b="1" dirty="0" smtClean="0"/>
              <a:t>的最短路径</a:t>
            </a:r>
            <a:endParaRPr lang="en-US" sz="2400" b="1" dirty="0" smtClean="0"/>
          </a:p>
          <a:p>
            <a:pPr lvl="1"/>
            <a:r>
              <a:rPr lang="zh-CN" altLang="en-US" sz="2200" b="1" dirty="0" smtClean="0"/>
              <a:t>思考</a:t>
            </a:r>
            <a:r>
              <a:rPr lang="en-US" sz="2200" b="1" dirty="0" smtClean="0"/>
              <a:t>: </a:t>
            </a:r>
            <a:r>
              <a:rPr lang="zh-CN" altLang="en-US" sz="2200" b="1" dirty="0" smtClean="0"/>
              <a:t>如何解决这一问题？</a:t>
            </a:r>
            <a:endParaRPr lang="en-US" sz="2200" b="1" dirty="0" smtClean="0"/>
          </a:p>
          <a:p>
            <a:r>
              <a:rPr lang="zh-CN" altLang="en-US" sz="2400" b="1" i="1" dirty="0">
                <a:solidFill>
                  <a:srgbClr val="C00000"/>
                </a:solidFill>
              </a:rPr>
              <a:t>单对节点</a:t>
            </a:r>
            <a:r>
              <a:rPr lang="en-US" sz="2400" b="1" dirty="0"/>
              <a:t>:</a:t>
            </a:r>
            <a:r>
              <a:rPr lang="en-US" sz="2400" b="1" i="1" dirty="0">
                <a:solidFill>
                  <a:srgbClr val="C00000"/>
                </a:solidFill>
              </a:rPr>
              <a:t> </a:t>
            </a:r>
            <a:r>
              <a:rPr lang="zh-CN" altLang="en-US" sz="2400" b="1" dirty="0" smtClean="0"/>
              <a:t>给定</a:t>
            </a:r>
            <a:r>
              <a:rPr lang="zh-CN" altLang="en-US" sz="2400" b="1" i="1" dirty="0">
                <a:solidFill>
                  <a:srgbClr val="C00000"/>
                </a:solidFill>
              </a:rPr>
              <a:t>节点</a:t>
            </a:r>
            <a:r>
              <a:rPr lang="en-US" altLang="zh-CN" sz="2400" b="1" i="1" dirty="0" smtClean="0"/>
              <a:t>s</a:t>
            </a:r>
            <a:r>
              <a:rPr lang="zh-CN" altLang="en-US" sz="2400" b="1" dirty="0" smtClean="0"/>
              <a:t>和</a:t>
            </a:r>
            <a:r>
              <a:rPr lang="en-US" altLang="zh-CN" sz="2400" b="1" i="1" dirty="0" smtClean="0"/>
              <a:t>t</a:t>
            </a:r>
            <a:r>
              <a:rPr lang="zh-CN" altLang="en-US" sz="2400" b="1" dirty="0" smtClean="0"/>
              <a:t>，寻找一条从</a:t>
            </a:r>
            <a:r>
              <a:rPr lang="en-US" altLang="zh-CN" sz="2400" b="1" i="1" dirty="0" smtClean="0"/>
              <a:t>s</a:t>
            </a:r>
            <a:r>
              <a:rPr lang="zh-CN" altLang="en-US" sz="2400" b="1" dirty="0" smtClean="0"/>
              <a:t>到</a:t>
            </a:r>
            <a:r>
              <a:rPr lang="en-US" altLang="zh-CN" sz="2400" b="1" i="1" dirty="0" smtClean="0"/>
              <a:t>t</a:t>
            </a:r>
            <a:r>
              <a:rPr lang="zh-CN" altLang="en-US" sz="2400" b="1" dirty="0" smtClean="0"/>
              <a:t>的最短路径</a:t>
            </a:r>
            <a:endParaRPr lang="en-US" altLang="zh-CN" sz="2400" b="1" dirty="0" smtClean="0"/>
          </a:p>
          <a:p>
            <a:r>
              <a:rPr lang="zh-CN" altLang="en-US" sz="2400" b="1" i="1" dirty="0" smtClean="0">
                <a:solidFill>
                  <a:srgbClr val="C00000"/>
                </a:solidFill>
              </a:rPr>
              <a:t>所有点对</a:t>
            </a:r>
            <a:r>
              <a:rPr lang="en-US" sz="2400" b="1" dirty="0" smtClean="0"/>
              <a:t>:</a:t>
            </a:r>
            <a:r>
              <a:rPr lang="en-US" sz="2400" b="1" i="1" dirty="0" smtClean="0"/>
              <a:t> </a:t>
            </a:r>
            <a:r>
              <a:rPr lang="zh-CN" altLang="en-US" sz="2400" b="1" dirty="0" smtClean="0"/>
              <a:t>对于图中任意的两个节点，寻找它们之间的最短路径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843066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035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9144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最短路径属性</a:t>
            </a:r>
            <a:r>
              <a:rPr lang="en-US" sz="3600" b="1" dirty="0" smtClean="0">
                <a:solidFill>
                  <a:srgbClr val="0000CC"/>
                </a:solidFill>
              </a:rPr>
              <a:t>(</a:t>
            </a:r>
            <a:r>
              <a:rPr lang="en-US" sz="3600" b="1" dirty="0" smtClean="0">
                <a:solidFill>
                  <a:srgbClr val="0000CC"/>
                </a:solidFill>
              </a:rPr>
              <a:t>1)</a:t>
            </a:r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40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05800" cy="5257800"/>
          </a:xfrm>
          <a:noFill/>
          <a:ln/>
        </p:spPr>
        <p:txBody>
          <a:bodyPr/>
          <a:lstStyle/>
          <a:p>
            <a:r>
              <a:rPr lang="zh-CN" altLang="en-US" sz="2400" b="1" dirty="0" smtClean="0"/>
              <a:t>最优子结构</a:t>
            </a:r>
            <a:r>
              <a:rPr lang="en-US" sz="2400" b="1" dirty="0" smtClean="0"/>
              <a:t>.</a:t>
            </a:r>
            <a:endParaRPr lang="en-US" sz="2400" b="1" dirty="0" smtClean="0"/>
          </a:p>
          <a:p>
            <a:pPr>
              <a:buNone/>
            </a:pPr>
            <a:r>
              <a:rPr lang="zh-CN" altLang="en-US" sz="2400" b="1" dirty="0">
                <a:solidFill>
                  <a:srgbClr val="C00000"/>
                </a:solidFill>
              </a:rPr>
              <a:t>引理</a:t>
            </a:r>
            <a:r>
              <a:rPr lang="en-US" sz="2400" b="1" dirty="0" smtClean="0">
                <a:solidFill>
                  <a:srgbClr val="C00000"/>
                </a:solidFill>
              </a:rPr>
              <a:t>1</a:t>
            </a:r>
            <a:r>
              <a:rPr lang="en-US" sz="2400" b="1" dirty="0" smtClean="0"/>
              <a:t>. </a:t>
            </a:r>
            <a:r>
              <a:rPr lang="en-US" sz="2400" b="1" dirty="0" smtClean="0"/>
              <a:t>(</a:t>
            </a:r>
            <a:r>
              <a:rPr lang="zh-CN" altLang="en-US" sz="2400" b="1" dirty="0" smtClean="0"/>
              <a:t>最短路径的子路径都是最短的</a:t>
            </a:r>
            <a:r>
              <a:rPr lang="en-US" sz="2400" b="1" dirty="0" smtClean="0"/>
              <a:t>). </a:t>
            </a:r>
            <a:r>
              <a:rPr lang="zh-CN" altLang="en-US" sz="2400" b="1" dirty="0" smtClean="0"/>
              <a:t>令</a:t>
            </a:r>
            <a:r>
              <a:rPr lang="en-US" altLang="zh-CN" sz="2400" b="1" i="1" dirty="0"/>
              <a:t>p</a:t>
            </a:r>
            <a:r>
              <a:rPr lang="en-US" altLang="zh-CN" sz="2400" b="1" dirty="0"/>
              <a:t> = &lt;</a:t>
            </a:r>
            <a:r>
              <a:rPr lang="en-US" altLang="zh-CN" sz="2400" b="1" i="1" dirty="0"/>
              <a:t>v</a:t>
            </a:r>
            <a:r>
              <a:rPr lang="en-US" altLang="zh-CN" sz="2400" b="1" baseline="-25000" dirty="0"/>
              <a:t>0</a:t>
            </a:r>
            <a:r>
              <a:rPr lang="en-US" altLang="zh-CN" sz="2400" b="1" dirty="0"/>
              <a:t>, …, </a:t>
            </a:r>
            <a:r>
              <a:rPr lang="en-US" altLang="zh-CN" sz="2400" b="1" i="1" dirty="0" err="1"/>
              <a:t>v</a:t>
            </a:r>
            <a:r>
              <a:rPr lang="en-US" altLang="zh-CN" sz="2400" b="1" i="1" baseline="-25000" dirty="0" err="1"/>
              <a:t>k</a:t>
            </a:r>
            <a:r>
              <a:rPr lang="en-US" altLang="zh-CN" sz="2400" b="1" dirty="0"/>
              <a:t>&gt;</a:t>
            </a:r>
            <a:r>
              <a:rPr lang="zh-CN" altLang="en-US" sz="2400" b="1" dirty="0" smtClean="0"/>
              <a:t>为</a:t>
            </a:r>
            <a:r>
              <a:rPr lang="en-US" altLang="zh-CN" sz="2400" b="1" i="1" dirty="0" smtClean="0"/>
              <a:t>v</a:t>
            </a:r>
            <a:r>
              <a:rPr lang="en-US" altLang="zh-CN" sz="2400" b="1" baseline="-25000" dirty="0" smtClean="0"/>
              <a:t>0</a:t>
            </a:r>
            <a:r>
              <a:rPr lang="zh-CN" altLang="en-US" sz="2400" b="1" dirty="0" smtClean="0"/>
              <a:t>到</a:t>
            </a:r>
            <a:r>
              <a:rPr lang="en-US" altLang="zh-CN" sz="2400" b="1" i="1" dirty="0" err="1"/>
              <a:t>v</a:t>
            </a:r>
            <a:r>
              <a:rPr lang="en-US" altLang="zh-CN" sz="2400" b="1" i="1" baseline="-25000" dirty="0" err="1"/>
              <a:t>k</a:t>
            </a:r>
            <a:r>
              <a:rPr lang="zh-CN" altLang="en-US" sz="2400" b="1" dirty="0" smtClean="0"/>
              <a:t>的最短路径。那么对于任意的</a:t>
            </a:r>
            <a:r>
              <a:rPr lang="en-US" altLang="zh-CN" sz="2400" b="1" dirty="0"/>
              <a:t>0 </a:t>
            </a:r>
            <a:r>
              <a:rPr lang="en-US" altLang="zh-CN" sz="2400" b="1" dirty="0">
                <a:sym typeface="Symbol"/>
              </a:rPr>
              <a:t></a:t>
            </a:r>
            <a:r>
              <a:rPr lang="en-US" altLang="zh-CN" sz="2400" b="1" i="1" dirty="0">
                <a:sym typeface="Symbol"/>
              </a:rPr>
              <a:t> i </a:t>
            </a:r>
            <a:r>
              <a:rPr lang="en-US" altLang="zh-CN" sz="2400" b="1" dirty="0">
                <a:sym typeface="Symbol"/>
              </a:rPr>
              <a:t></a:t>
            </a:r>
            <a:r>
              <a:rPr lang="en-US" altLang="zh-CN" sz="2400" b="1" dirty="0"/>
              <a:t> </a:t>
            </a:r>
            <a:r>
              <a:rPr lang="en-US" altLang="zh-CN" sz="2400" b="1" i="1" dirty="0"/>
              <a:t>j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sym typeface="Symbol"/>
              </a:rPr>
              <a:t> </a:t>
            </a:r>
            <a:r>
              <a:rPr lang="en-US" altLang="zh-CN" sz="2400" b="1" i="1" dirty="0">
                <a:sym typeface="Symbol"/>
              </a:rPr>
              <a:t>k </a:t>
            </a:r>
            <a:r>
              <a:rPr lang="zh-CN" altLang="en-US" sz="2400" b="1" dirty="0" smtClean="0"/>
              <a:t>，令</a:t>
            </a:r>
            <a:r>
              <a:rPr lang="en-US" altLang="zh-CN" sz="2400" b="1" i="1" dirty="0" err="1">
                <a:sym typeface="Symbol"/>
              </a:rPr>
              <a:t>p</a:t>
            </a:r>
            <a:r>
              <a:rPr lang="en-US" altLang="zh-CN" sz="2400" b="1" i="1" baseline="-25000" dirty="0" err="1">
                <a:sym typeface="Symbol"/>
              </a:rPr>
              <a:t>ij</a:t>
            </a:r>
            <a:r>
              <a:rPr lang="en-US" altLang="zh-CN" sz="2400" b="1" dirty="0">
                <a:sym typeface="Symbol"/>
              </a:rPr>
              <a:t> = </a:t>
            </a:r>
            <a:r>
              <a:rPr lang="en-US" altLang="zh-CN" sz="2400" b="1" dirty="0"/>
              <a:t>&lt;</a:t>
            </a:r>
            <a:r>
              <a:rPr lang="en-US" altLang="zh-CN" sz="2400" b="1" i="1" dirty="0"/>
              <a:t>v</a:t>
            </a:r>
            <a:r>
              <a:rPr lang="en-US" altLang="zh-CN" sz="2400" b="1" i="1" baseline="-25000" dirty="0"/>
              <a:t>i</a:t>
            </a:r>
            <a:r>
              <a:rPr lang="en-US" altLang="zh-CN" sz="2400" b="1" dirty="0"/>
              <a:t>, …, </a:t>
            </a:r>
            <a:r>
              <a:rPr lang="en-US" altLang="zh-CN" sz="2400" b="1" i="1" dirty="0" err="1"/>
              <a:t>v</a:t>
            </a:r>
            <a:r>
              <a:rPr lang="en-US" altLang="zh-CN" sz="2400" b="1" i="1" baseline="-25000" dirty="0" err="1"/>
              <a:t>j</a:t>
            </a:r>
            <a:r>
              <a:rPr lang="en-US" altLang="zh-CN" sz="2400" b="1" dirty="0"/>
              <a:t>&gt;</a:t>
            </a:r>
            <a:r>
              <a:rPr lang="zh-CN" altLang="en-US" sz="2400" b="1" dirty="0" smtClean="0"/>
              <a:t>为一条从</a:t>
            </a:r>
            <a:r>
              <a:rPr lang="en-US" altLang="zh-CN" sz="2400" b="1" i="1" dirty="0" smtClean="0"/>
              <a:t>v</a:t>
            </a:r>
            <a:r>
              <a:rPr lang="en-US" altLang="zh-CN" sz="2400" b="1" i="1" baseline="-25000" dirty="0" smtClean="0"/>
              <a:t>i</a:t>
            </a:r>
            <a:r>
              <a:rPr lang="zh-CN" altLang="en-US" sz="2400" b="1" dirty="0" smtClean="0"/>
              <a:t>到</a:t>
            </a:r>
            <a:r>
              <a:rPr lang="en-US" altLang="zh-CN" sz="2400" b="1" i="1" dirty="0" err="1"/>
              <a:t>v</a:t>
            </a:r>
            <a:r>
              <a:rPr lang="en-US" altLang="zh-CN" sz="2400" b="1" i="1" baseline="-25000" dirty="0" err="1"/>
              <a:t>j</a:t>
            </a:r>
            <a:r>
              <a:rPr lang="zh-CN" altLang="en-US" sz="2400" b="1" dirty="0" smtClean="0"/>
              <a:t>的</a:t>
            </a:r>
            <a:r>
              <a:rPr lang="zh-CN" altLang="en-US" sz="2400" b="1" dirty="0" smtClean="0"/>
              <a:t>子路径，则</a:t>
            </a:r>
            <a:r>
              <a:rPr lang="en-US" sz="2400" b="1" i="1" dirty="0" err="1" smtClean="0">
                <a:sym typeface="Symbol"/>
              </a:rPr>
              <a:t>p</a:t>
            </a:r>
            <a:r>
              <a:rPr lang="en-US" sz="2400" b="1" i="1" baseline="-25000" dirty="0" err="1" smtClean="0">
                <a:sym typeface="Symbol"/>
              </a:rPr>
              <a:t>ij</a:t>
            </a:r>
            <a:r>
              <a:rPr lang="en-US" sz="2400" b="1" dirty="0" smtClean="0"/>
              <a:t> </a:t>
            </a:r>
            <a:r>
              <a:rPr lang="zh-CN" altLang="en-US" sz="2400" b="1" dirty="0" smtClean="0"/>
              <a:t>必</a:t>
            </a:r>
            <a:r>
              <a:rPr lang="zh-CN" altLang="en-US" sz="2400" b="1" dirty="0" smtClean="0"/>
              <a:t>是</a:t>
            </a:r>
            <a:r>
              <a:rPr lang="en-US" altLang="zh-CN" sz="2400" b="1" i="1" dirty="0"/>
              <a:t>v</a:t>
            </a:r>
            <a:r>
              <a:rPr lang="en-US" altLang="zh-CN" sz="2400" b="1" i="1" baseline="-25000" dirty="0"/>
              <a:t>i</a:t>
            </a:r>
            <a:r>
              <a:rPr lang="zh-CN" altLang="en-US" sz="2400" b="1" dirty="0"/>
              <a:t>到</a:t>
            </a:r>
            <a:r>
              <a:rPr lang="en-US" altLang="zh-CN" sz="2400" b="1" i="1" dirty="0" err="1"/>
              <a:t>v</a:t>
            </a:r>
            <a:r>
              <a:rPr lang="en-US" altLang="zh-CN" sz="2400" b="1" i="1" baseline="-25000" dirty="0" err="1"/>
              <a:t>j</a:t>
            </a:r>
            <a:r>
              <a:rPr lang="zh-CN" altLang="en-US" sz="2400" b="1" dirty="0" smtClean="0"/>
              <a:t>的最短路径</a:t>
            </a:r>
            <a:endParaRPr lang="en-US" sz="2400" b="1" dirty="0"/>
          </a:p>
          <a:p>
            <a:endParaRPr lang="en-US" sz="2400" b="1" dirty="0"/>
          </a:p>
          <a:p>
            <a:pPr>
              <a:buNone/>
            </a:pPr>
            <a:endParaRPr lang="en-US" sz="2400" b="1" dirty="0"/>
          </a:p>
          <a:p>
            <a:pPr>
              <a:spcBef>
                <a:spcPts val="1200"/>
              </a:spcBef>
              <a:buNone/>
            </a:pPr>
            <a:r>
              <a:rPr lang="zh-CN" altLang="en-US" sz="2400" b="1" i="1" dirty="0" smtClean="0">
                <a:solidFill>
                  <a:srgbClr val="C00000"/>
                </a:solidFill>
              </a:rPr>
              <a:t>思考</a:t>
            </a:r>
            <a:r>
              <a:rPr lang="zh-CN" altLang="en-US" sz="2400" b="1" dirty="0"/>
              <a:t>：如何证明？</a:t>
            </a:r>
            <a:endParaRPr lang="en-US" sz="2400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990600" y="3124200"/>
            <a:ext cx="6858000" cy="507087"/>
            <a:chOff x="990600" y="3836313"/>
            <a:chExt cx="6858000" cy="507087"/>
          </a:xfrm>
        </p:grpSpPr>
        <p:sp>
          <p:nvSpPr>
            <p:cNvPr id="1404932" name="Oval 4"/>
            <p:cNvSpPr>
              <a:spLocks noChangeArrowheads="1"/>
            </p:cNvSpPr>
            <p:nvPr/>
          </p:nvSpPr>
          <p:spPr bwMode="auto">
            <a:xfrm>
              <a:off x="990600" y="3886200"/>
              <a:ext cx="457200" cy="457200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404933" name="Oval 5"/>
            <p:cNvSpPr>
              <a:spLocks noChangeArrowheads="1"/>
            </p:cNvSpPr>
            <p:nvPr/>
          </p:nvSpPr>
          <p:spPr bwMode="auto">
            <a:xfrm>
              <a:off x="2057400" y="3886200"/>
              <a:ext cx="457200" cy="457200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04934" name="Oval 6"/>
            <p:cNvSpPr>
              <a:spLocks noChangeArrowheads="1"/>
            </p:cNvSpPr>
            <p:nvPr/>
          </p:nvSpPr>
          <p:spPr bwMode="auto">
            <a:xfrm>
              <a:off x="3124200" y="3886200"/>
              <a:ext cx="457200" cy="457200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04935" name="Oval 7"/>
            <p:cNvSpPr>
              <a:spLocks noChangeArrowheads="1"/>
            </p:cNvSpPr>
            <p:nvPr/>
          </p:nvSpPr>
          <p:spPr bwMode="auto">
            <a:xfrm>
              <a:off x="4191000" y="3886200"/>
              <a:ext cx="457200" cy="457200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04936" name="Oval 8"/>
            <p:cNvSpPr>
              <a:spLocks noChangeArrowheads="1"/>
            </p:cNvSpPr>
            <p:nvPr/>
          </p:nvSpPr>
          <p:spPr bwMode="auto">
            <a:xfrm>
              <a:off x="5257800" y="3886200"/>
              <a:ext cx="457200" cy="457200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04937" name="Oval 9"/>
            <p:cNvSpPr>
              <a:spLocks noChangeArrowheads="1"/>
            </p:cNvSpPr>
            <p:nvPr/>
          </p:nvSpPr>
          <p:spPr bwMode="auto">
            <a:xfrm>
              <a:off x="6324600" y="3886200"/>
              <a:ext cx="457200" cy="457200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04938" name="Oval 10"/>
            <p:cNvSpPr>
              <a:spLocks noChangeArrowheads="1"/>
            </p:cNvSpPr>
            <p:nvPr/>
          </p:nvSpPr>
          <p:spPr bwMode="auto">
            <a:xfrm>
              <a:off x="7391400" y="3886200"/>
              <a:ext cx="457200" cy="457200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1404939" name="AutoShape 11"/>
            <p:cNvCxnSpPr>
              <a:cxnSpLocks noChangeShapeType="1"/>
              <a:stCxn id="1404932" idx="6"/>
              <a:endCxn id="1404933" idx="2"/>
            </p:cNvCxnSpPr>
            <p:nvPr/>
          </p:nvCxnSpPr>
          <p:spPr bwMode="auto">
            <a:xfrm>
              <a:off x="1462088" y="4114800"/>
              <a:ext cx="581025" cy="0"/>
            </a:xfrm>
            <a:prstGeom prst="straightConnector1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940" name="AutoShape 12"/>
            <p:cNvCxnSpPr>
              <a:cxnSpLocks noChangeShapeType="1"/>
              <a:stCxn id="1404933" idx="6"/>
              <a:endCxn id="1404934" idx="2"/>
            </p:cNvCxnSpPr>
            <p:nvPr/>
          </p:nvCxnSpPr>
          <p:spPr bwMode="auto">
            <a:xfrm>
              <a:off x="2528888" y="4114800"/>
              <a:ext cx="581025" cy="0"/>
            </a:xfrm>
            <a:prstGeom prst="straightConnector1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941" name="AutoShape 13"/>
            <p:cNvCxnSpPr>
              <a:cxnSpLocks noChangeShapeType="1"/>
              <a:stCxn id="1404934" idx="6"/>
              <a:endCxn id="1404935" idx="2"/>
            </p:cNvCxnSpPr>
            <p:nvPr/>
          </p:nvCxnSpPr>
          <p:spPr bwMode="auto">
            <a:xfrm>
              <a:off x="3595688" y="4114800"/>
              <a:ext cx="581025" cy="0"/>
            </a:xfrm>
            <a:prstGeom prst="straightConnector1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942" name="AutoShape 14"/>
            <p:cNvCxnSpPr>
              <a:cxnSpLocks noChangeShapeType="1"/>
              <a:stCxn id="1404935" idx="6"/>
              <a:endCxn id="1404936" idx="2"/>
            </p:cNvCxnSpPr>
            <p:nvPr/>
          </p:nvCxnSpPr>
          <p:spPr bwMode="auto">
            <a:xfrm>
              <a:off x="4662488" y="4114800"/>
              <a:ext cx="581025" cy="0"/>
            </a:xfrm>
            <a:prstGeom prst="straightConnector1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943" name="AutoShape 15"/>
            <p:cNvCxnSpPr>
              <a:cxnSpLocks noChangeShapeType="1"/>
              <a:stCxn id="1404936" idx="6"/>
              <a:endCxn id="1404937" idx="2"/>
            </p:cNvCxnSpPr>
            <p:nvPr/>
          </p:nvCxnSpPr>
          <p:spPr bwMode="auto">
            <a:xfrm>
              <a:off x="5729288" y="4114800"/>
              <a:ext cx="581025" cy="0"/>
            </a:xfrm>
            <a:prstGeom prst="straightConnector1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944" name="AutoShape 16"/>
            <p:cNvCxnSpPr>
              <a:cxnSpLocks noChangeShapeType="1"/>
              <a:stCxn id="1404937" idx="6"/>
              <a:endCxn id="1404938" idx="2"/>
            </p:cNvCxnSpPr>
            <p:nvPr/>
          </p:nvCxnSpPr>
          <p:spPr bwMode="auto">
            <a:xfrm>
              <a:off x="6796088" y="4114800"/>
              <a:ext cx="581025" cy="0"/>
            </a:xfrm>
            <a:prstGeom prst="straightConnector1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945" name="AutoShape 17"/>
            <p:cNvCxnSpPr>
              <a:cxnSpLocks noChangeShapeType="1"/>
              <a:stCxn id="1404933" idx="5"/>
              <a:endCxn id="1404937" idx="3"/>
            </p:cNvCxnSpPr>
            <p:nvPr/>
          </p:nvCxnSpPr>
          <p:spPr bwMode="auto">
            <a:xfrm rot="16200000" flipH="1">
              <a:off x="4418806" y="2320132"/>
              <a:ext cx="1587" cy="3943350"/>
            </a:xfrm>
            <a:prstGeom prst="curvedConnector3">
              <a:avLst>
                <a:gd name="adj1" fmla="val 17700000"/>
              </a:avLst>
            </a:prstGeom>
            <a:noFill/>
            <a:ln w="19050">
              <a:solidFill>
                <a:srgbClr val="C00000"/>
              </a:solidFill>
              <a:prstDash val="sysDot"/>
              <a:round/>
              <a:headEnd/>
              <a:tailEnd type="triangle" w="med" len="med"/>
            </a:ln>
            <a:effectLst/>
          </p:spPr>
        </p:cxnSp>
        <p:sp>
          <p:nvSpPr>
            <p:cNvPr id="2" name="TextBox 1"/>
            <p:cNvSpPr txBox="1"/>
            <p:nvPr/>
          </p:nvSpPr>
          <p:spPr>
            <a:xfrm>
              <a:off x="990600" y="3836313"/>
              <a:ext cx="40427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i="1" dirty="0" smtClean="0"/>
                <a:t>v</a:t>
              </a:r>
              <a:r>
                <a:rPr lang="en-US" sz="2200" baseline="-25000" dirty="0" smtClean="0"/>
                <a:t>0</a:t>
              </a:r>
              <a:endParaRPr lang="en-US" sz="2200" baseline="-25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10322" y="3836313"/>
              <a:ext cx="36260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i="1" dirty="0" smtClean="0"/>
                <a:t>v</a:t>
              </a:r>
              <a:r>
                <a:rPr lang="en-US" sz="2200" i="1" baseline="-25000" dirty="0"/>
                <a:t>i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371900" y="3836313"/>
              <a:ext cx="36260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i="1" dirty="0" err="1" smtClean="0"/>
                <a:t>v</a:t>
              </a:r>
              <a:r>
                <a:rPr lang="en-US" sz="2200" i="1" baseline="-25000" dirty="0" err="1" smtClean="0"/>
                <a:t>j</a:t>
              </a:r>
              <a:endParaRPr lang="en-US" sz="2200" i="1" baseline="-25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409800" y="3836313"/>
              <a:ext cx="40427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i="1" dirty="0" err="1" smtClean="0"/>
                <a:t>v</a:t>
              </a:r>
              <a:r>
                <a:rPr lang="en-US" sz="2200" i="1" baseline="-25000" dirty="0" err="1" smtClean="0"/>
                <a:t>k</a:t>
              </a:r>
              <a:endParaRPr lang="en-US" sz="2200" i="1" baseline="-25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077200" cy="4800600"/>
          </a:xfrm>
        </p:spPr>
        <p:txBody>
          <a:bodyPr/>
          <a:lstStyle/>
          <a:p>
            <a:r>
              <a:rPr lang="zh-CN" altLang="en-US" sz="2400" b="1" dirty="0" smtClean="0">
                <a:sym typeface="Symbol" pitchFamily="18" charset="2"/>
              </a:rPr>
              <a:t>令</a:t>
            </a:r>
            <a:r>
              <a:rPr lang="en-US" sz="2400" b="1" dirty="0" smtClean="0">
                <a:sym typeface="Symbol" pitchFamily="18" charset="2"/>
              </a:rPr>
              <a:t></a:t>
            </a:r>
            <a:r>
              <a:rPr lang="en-US" sz="2400" b="1" dirty="0">
                <a:sym typeface="Symbol" pitchFamily="18" charset="2"/>
              </a:rPr>
              <a:t>(</a:t>
            </a:r>
            <a:r>
              <a:rPr lang="en-US" sz="2400" b="1" i="1" dirty="0">
                <a:sym typeface="Symbol" pitchFamily="18" charset="2"/>
              </a:rPr>
              <a:t>u</a:t>
            </a:r>
            <a:r>
              <a:rPr lang="en-US" sz="2400" b="1" dirty="0" smtClean="0">
                <a:sym typeface="Symbol" pitchFamily="18" charset="2"/>
              </a:rPr>
              <a:t>, </a:t>
            </a:r>
            <a:r>
              <a:rPr lang="en-US" sz="2400" b="1" i="1" dirty="0" smtClean="0">
                <a:sym typeface="Symbol" pitchFamily="18" charset="2"/>
              </a:rPr>
              <a:t>v</a:t>
            </a:r>
            <a:r>
              <a:rPr lang="en-US" sz="2400" b="1" dirty="0">
                <a:sym typeface="Symbol" pitchFamily="18" charset="2"/>
              </a:rPr>
              <a:t>) </a:t>
            </a:r>
            <a:r>
              <a:rPr lang="zh-CN" altLang="en-US" sz="2400" b="1" dirty="0" smtClean="0">
                <a:sym typeface="Symbol" pitchFamily="18" charset="2"/>
              </a:rPr>
              <a:t>为</a:t>
            </a:r>
            <a:r>
              <a:rPr lang="en-US" sz="2400" b="1" dirty="0" smtClean="0">
                <a:sym typeface="Symbol" pitchFamily="18" charset="2"/>
              </a:rPr>
              <a:t> </a:t>
            </a:r>
            <a:r>
              <a:rPr lang="en-US" sz="2400" b="1" i="1" dirty="0">
                <a:sym typeface="Symbol" pitchFamily="18" charset="2"/>
              </a:rPr>
              <a:t>u</a:t>
            </a:r>
            <a:r>
              <a:rPr lang="en-US" sz="2400" b="1" dirty="0">
                <a:sym typeface="Symbol" pitchFamily="18" charset="2"/>
              </a:rPr>
              <a:t> </a:t>
            </a:r>
            <a:r>
              <a:rPr lang="zh-CN" altLang="en-US" sz="2400" b="1" dirty="0">
                <a:sym typeface="Symbol" pitchFamily="18" charset="2"/>
              </a:rPr>
              <a:t>到</a:t>
            </a:r>
            <a:r>
              <a:rPr lang="en-US" sz="2400" b="1" dirty="0" smtClean="0">
                <a:sym typeface="Symbol" pitchFamily="18" charset="2"/>
              </a:rPr>
              <a:t> </a:t>
            </a:r>
            <a:r>
              <a:rPr lang="en-US" sz="2400" b="1" i="1" dirty="0" smtClean="0">
                <a:sym typeface="Symbol" pitchFamily="18" charset="2"/>
              </a:rPr>
              <a:t>v</a:t>
            </a:r>
            <a:r>
              <a:rPr lang="en-US" sz="2400" b="1" dirty="0" smtClean="0">
                <a:sym typeface="Symbol" pitchFamily="18" charset="2"/>
              </a:rPr>
              <a:t> </a:t>
            </a:r>
            <a:r>
              <a:rPr lang="zh-CN" altLang="en-US" sz="2400" b="1" dirty="0" smtClean="0">
                <a:sym typeface="Symbol" pitchFamily="18" charset="2"/>
              </a:rPr>
              <a:t>的最短路径的长度</a:t>
            </a:r>
            <a:endParaRPr lang="en-US" sz="2400" b="1" dirty="0">
              <a:sym typeface="Symbol" pitchFamily="18" charset="2"/>
            </a:endParaRPr>
          </a:p>
          <a:p>
            <a:r>
              <a:rPr lang="zh-CN" altLang="en-US" sz="2400" b="1" dirty="0" smtClean="0">
                <a:sym typeface="Symbol" pitchFamily="18" charset="2"/>
              </a:rPr>
              <a:t>最短路径长度满足</a:t>
            </a:r>
            <a:r>
              <a:rPr lang="zh-CN" altLang="en-US" sz="2400" b="1" i="1" dirty="0" smtClean="0">
                <a:solidFill>
                  <a:srgbClr val="C00000"/>
                </a:solidFill>
                <a:sym typeface="Symbol" pitchFamily="18" charset="2"/>
              </a:rPr>
              <a:t>三角不等式</a:t>
            </a:r>
            <a:r>
              <a:rPr lang="en-US" sz="2400" b="1" dirty="0" smtClean="0">
                <a:sym typeface="Symbol" pitchFamily="18" charset="2"/>
              </a:rPr>
              <a:t>:                        </a:t>
            </a:r>
            <a:endParaRPr lang="en-US" sz="2400" b="1" dirty="0" smtClean="0">
              <a:sym typeface="Symbol" pitchFamily="18" charset="2"/>
            </a:endParaRPr>
          </a:p>
          <a:p>
            <a:pPr marL="0" indent="0">
              <a:buNone/>
            </a:pPr>
            <a:r>
              <a:rPr lang="en-US" sz="2400" b="1" dirty="0">
                <a:sym typeface="Symbol" pitchFamily="18" charset="2"/>
              </a:rPr>
              <a:t> </a:t>
            </a:r>
            <a:r>
              <a:rPr lang="en-US" sz="2400" b="1" dirty="0" smtClean="0">
                <a:sym typeface="Symbol" pitchFamily="18" charset="2"/>
              </a:rPr>
              <a:t>                </a:t>
            </a:r>
            <a:r>
              <a:rPr lang="en-US" sz="2400" b="1" dirty="0">
                <a:sym typeface="Symbol" pitchFamily="18" charset="2"/>
              </a:rPr>
              <a:t>(</a:t>
            </a:r>
            <a:r>
              <a:rPr lang="en-US" sz="2400" b="1" i="1" dirty="0">
                <a:sym typeface="Symbol" pitchFamily="18" charset="2"/>
              </a:rPr>
              <a:t>u</a:t>
            </a:r>
            <a:r>
              <a:rPr lang="en-US" sz="2400" b="1" dirty="0" smtClean="0">
                <a:sym typeface="Symbol" pitchFamily="18" charset="2"/>
              </a:rPr>
              <a:t>, </a:t>
            </a:r>
            <a:r>
              <a:rPr lang="en-US" sz="2400" b="1" i="1" dirty="0" smtClean="0">
                <a:sym typeface="Symbol" pitchFamily="18" charset="2"/>
              </a:rPr>
              <a:t>v</a:t>
            </a:r>
            <a:r>
              <a:rPr lang="en-US" sz="2400" b="1" dirty="0">
                <a:sym typeface="Symbol" pitchFamily="18" charset="2"/>
              </a:rPr>
              <a:t>)  (</a:t>
            </a:r>
            <a:r>
              <a:rPr lang="en-US" sz="2400" b="1" i="1" dirty="0">
                <a:sym typeface="Symbol" pitchFamily="18" charset="2"/>
              </a:rPr>
              <a:t>u</a:t>
            </a:r>
            <a:r>
              <a:rPr lang="en-US" sz="2400" b="1" dirty="0" smtClean="0">
                <a:sym typeface="Symbol" pitchFamily="18" charset="2"/>
              </a:rPr>
              <a:t>, </a:t>
            </a:r>
            <a:r>
              <a:rPr lang="en-US" sz="2400" b="1" i="1" dirty="0" smtClean="0">
                <a:sym typeface="Symbol" pitchFamily="18" charset="2"/>
              </a:rPr>
              <a:t>x</a:t>
            </a:r>
            <a:r>
              <a:rPr lang="en-US" sz="2400" b="1" dirty="0">
                <a:sym typeface="Symbol" pitchFamily="18" charset="2"/>
              </a:rPr>
              <a:t>) + (</a:t>
            </a:r>
            <a:r>
              <a:rPr lang="en-US" sz="2400" b="1" i="1" dirty="0">
                <a:sym typeface="Symbol" pitchFamily="18" charset="2"/>
              </a:rPr>
              <a:t>x</a:t>
            </a:r>
            <a:r>
              <a:rPr lang="en-US" sz="2400" b="1" dirty="0" smtClean="0">
                <a:sym typeface="Symbol" pitchFamily="18" charset="2"/>
              </a:rPr>
              <a:t>, </a:t>
            </a:r>
            <a:r>
              <a:rPr lang="en-US" sz="2400" b="1" i="1" dirty="0" smtClean="0">
                <a:sym typeface="Symbol" pitchFamily="18" charset="2"/>
              </a:rPr>
              <a:t>v</a:t>
            </a:r>
            <a:r>
              <a:rPr lang="en-US" sz="2400" b="1" dirty="0" smtClean="0">
                <a:sym typeface="Symbol" pitchFamily="18" charset="2"/>
              </a:rPr>
              <a:t>), </a:t>
            </a:r>
            <a:r>
              <a:rPr lang="zh-CN" altLang="en-US" sz="2400" b="1" dirty="0" smtClean="0">
                <a:sym typeface="Symbol" pitchFamily="18" charset="2"/>
              </a:rPr>
              <a:t>对于任意的节点</a:t>
            </a:r>
            <a:r>
              <a:rPr lang="en-US" sz="2400" b="1" i="1" dirty="0" smtClean="0">
                <a:sym typeface="Symbol" pitchFamily="18" charset="2"/>
              </a:rPr>
              <a:t>x</a:t>
            </a:r>
            <a:r>
              <a:rPr lang="zh-CN" altLang="en-US" sz="2400" b="1" dirty="0" smtClean="0">
                <a:sym typeface="Symbol" pitchFamily="18" charset="2"/>
              </a:rPr>
              <a:t>都成立</a:t>
            </a:r>
            <a:endParaRPr lang="en-US" sz="2400" b="1" dirty="0">
              <a:sym typeface="Symbol" pitchFamily="18" charset="2"/>
            </a:endParaRPr>
          </a:p>
        </p:txBody>
      </p:sp>
      <p:sp>
        <p:nvSpPr>
          <p:cNvPr id="1405956" name="Oval 4"/>
          <p:cNvSpPr>
            <a:spLocks noChangeArrowheads="1"/>
          </p:cNvSpPr>
          <p:nvPr/>
        </p:nvSpPr>
        <p:spPr bwMode="auto">
          <a:xfrm>
            <a:off x="4038600" y="3352800"/>
            <a:ext cx="539750" cy="56263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b="1" i="1" dirty="0">
                <a:latin typeface="Times New Roman" charset="0"/>
              </a:rPr>
              <a:t>x</a:t>
            </a:r>
          </a:p>
        </p:txBody>
      </p:sp>
      <p:sp>
        <p:nvSpPr>
          <p:cNvPr id="1405957" name="Oval 5"/>
          <p:cNvSpPr>
            <a:spLocks noChangeArrowheads="1"/>
          </p:cNvSpPr>
          <p:nvPr/>
        </p:nvSpPr>
        <p:spPr bwMode="auto">
          <a:xfrm>
            <a:off x="1600200" y="4643438"/>
            <a:ext cx="549275" cy="56263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b="1" i="1" dirty="0">
                <a:latin typeface="Times New Roman" charset="0"/>
              </a:rPr>
              <a:t>u</a:t>
            </a:r>
          </a:p>
        </p:txBody>
      </p:sp>
      <p:sp>
        <p:nvSpPr>
          <p:cNvPr id="1405958" name="Oval 6"/>
          <p:cNvSpPr>
            <a:spLocks noChangeArrowheads="1"/>
          </p:cNvSpPr>
          <p:nvPr/>
        </p:nvSpPr>
        <p:spPr bwMode="auto">
          <a:xfrm>
            <a:off x="6629400" y="4648200"/>
            <a:ext cx="539750" cy="56263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b="1" i="1" dirty="0">
                <a:latin typeface="Times New Roman" charset="0"/>
              </a:rPr>
              <a:t>v</a:t>
            </a:r>
          </a:p>
        </p:txBody>
      </p:sp>
      <p:cxnSp>
        <p:nvCxnSpPr>
          <p:cNvPr id="1405959" name="AutoShape 7"/>
          <p:cNvCxnSpPr>
            <a:cxnSpLocks noChangeShapeType="1"/>
            <a:stCxn id="1405957" idx="7"/>
            <a:endCxn id="1405956" idx="3"/>
          </p:cNvCxnSpPr>
          <p:nvPr/>
        </p:nvCxnSpPr>
        <p:spPr bwMode="auto">
          <a:xfrm rot="5400000" flipH="1" flipV="1">
            <a:off x="2646941" y="3255129"/>
            <a:ext cx="892798" cy="204861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405960" name="AutoShape 8"/>
          <p:cNvCxnSpPr>
            <a:cxnSpLocks noChangeShapeType="1"/>
            <a:stCxn id="1405956" idx="5"/>
            <a:endCxn id="1405958" idx="1"/>
          </p:cNvCxnSpPr>
          <p:nvPr/>
        </p:nvCxnSpPr>
        <p:spPr bwMode="auto">
          <a:xfrm rot="16200000" flipH="1">
            <a:off x="5155095" y="3177245"/>
            <a:ext cx="897560" cy="220914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405961" name="AutoShape 9"/>
          <p:cNvCxnSpPr>
            <a:cxnSpLocks noChangeShapeType="1"/>
            <a:stCxn id="1405957" idx="5"/>
            <a:endCxn id="1405958" idx="3"/>
          </p:cNvCxnSpPr>
          <p:nvPr/>
        </p:nvCxnSpPr>
        <p:spPr bwMode="auto">
          <a:xfrm rot="16200000" flipH="1">
            <a:off x="4386359" y="2806349"/>
            <a:ext cx="4762" cy="4639410"/>
          </a:xfrm>
          <a:prstGeom prst="curvedConnector3">
            <a:avLst>
              <a:gd name="adj1" fmla="val 6630764"/>
            </a:avLst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1405962" name="Text Box 10"/>
          <p:cNvSpPr txBox="1">
            <a:spLocks noChangeArrowheads="1"/>
          </p:cNvSpPr>
          <p:nvPr/>
        </p:nvSpPr>
        <p:spPr bwMode="auto">
          <a:xfrm>
            <a:off x="1651196" y="5628015"/>
            <a:ext cx="5346336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C00000"/>
                </a:solidFill>
                <a:latin typeface="Times New Roman" charset="0"/>
              </a:rPr>
              <a:t>思考</a:t>
            </a:r>
            <a:r>
              <a:rPr lang="zh-CN" altLang="en-US" b="1" dirty="0" smtClean="0">
                <a:latin typeface="Times New Roman" charset="0"/>
              </a:rPr>
              <a:t>：为什么最短路径长度满足三角不等式？</a:t>
            </a:r>
            <a:endParaRPr lang="en-US" b="1" dirty="0">
              <a:latin typeface="Times New Roman" charset="0"/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914400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0000CC"/>
                </a:solidFill>
              </a:rPr>
              <a:t>最短路径属性</a:t>
            </a:r>
            <a:r>
              <a:rPr lang="en-US" sz="3600" b="1" dirty="0" smtClean="0">
                <a:solidFill>
                  <a:srgbClr val="0000CC"/>
                </a:solidFill>
              </a:rPr>
              <a:t>(</a:t>
            </a:r>
            <a:r>
              <a:rPr lang="en-US" sz="3600" b="1" dirty="0" smtClean="0">
                <a:solidFill>
                  <a:srgbClr val="0000CC"/>
                </a:solidFill>
              </a:rPr>
              <a:t>2)</a:t>
            </a:r>
            <a:endParaRPr lang="en-US" sz="36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001000" cy="4724400"/>
          </a:xfrm>
        </p:spPr>
        <p:txBody>
          <a:bodyPr/>
          <a:lstStyle/>
          <a:p>
            <a:r>
              <a:rPr lang="zh-CN" altLang="en-US" sz="2400" b="1" dirty="0" smtClean="0"/>
              <a:t>最短路径中不能包含环</a:t>
            </a:r>
            <a:endParaRPr lang="en-US" sz="2400" b="1" dirty="0" smtClean="0"/>
          </a:p>
          <a:p>
            <a:r>
              <a:rPr lang="zh-CN" altLang="en-US" sz="2400" b="1" dirty="0" smtClean="0"/>
              <a:t>如果一个环的权值为正，我们可以消去这个环得到一个更短的路径</a:t>
            </a:r>
            <a:endParaRPr lang="en-US" sz="2400" b="1" dirty="0" smtClean="0"/>
          </a:p>
          <a:p>
            <a:r>
              <a:rPr lang="zh-CN" altLang="en-US" sz="2400" b="1" dirty="0" smtClean="0"/>
              <a:t>如果一个环的权值为负，则我们可以包含它得到更短的路径，并且可以多次包含这个环，从而使得最短路径的权值和至负无穷。这样，最短路径就没有意义了。</a:t>
            </a:r>
            <a:endParaRPr lang="en-US" sz="2400" b="1" dirty="0" smtClean="0"/>
          </a:p>
          <a:p>
            <a:pPr lvl="1"/>
            <a:r>
              <a:rPr lang="zh-CN" altLang="en-US" sz="2200" b="1" i="1" dirty="0" smtClean="0">
                <a:solidFill>
                  <a:srgbClr val="C00000"/>
                </a:solidFill>
              </a:rPr>
              <a:t>为什么</a:t>
            </a:r>
            <a:r>
              <a:rPr lang="en-US" sz="2200" b="1" dirty="0" smtClean="0">
                <a:solidFill>
                  <a:schemeClr val="tx2"/>
                </a:solidFill>
              </a:rPr>
              <a:t>?</a:t>
            </a:r>
            <a:endParaRPr lang="en-US" sz="2200" b="1" dirty="0">
              <a:solidFill>
                <a:schemeClr val="tx2"/>
              </a:solidFill>
            </a:endParaRP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914400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0000CC"/>
                </a:solidFill>
              </a:rPr>
              <a:t>最短路径属性</a:t>
            </a:r>
            <a:r>
              <a:rPr lang="en-US" sz="3600" b="1" dirty="0" smtClean="0">
                <a:solidFill>
                  <a:srgbClr val="0000CC"/>
                </a:solidFill>
              </a:rPr>
              <a:t>(</a:t>
            </a:r>
            <a:r>
              <a:rPr lang="en-US" sz="3600" b="1" dirty="0" smtClean="0">
                <a:solidFill>
                  <a:srgbClr val="0000CC"/>
                </a:solidFill>
              </a:rPr>
              <a:t>3)</a:t>
            </a:r>
            <a:endParaRPr lang="en-US" sz="3600" b="1" dirty="0">
              <a:solidFill>
                <a:srgbClr val="0000CC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638301" y="4495801"/>
            <a:ext cx="5410200" cy="1547812"/>
            <a:chOff x="1638301" y="4495801"/>
            <a:chExt cx="5410200" cy="1547812"/>
          </a:xfrm>
        </p:grpSpPr>
        <p:sp>
          <p:nvSpPr>
            <p:cNvPr id="1406980" name="Oval 4"/>
            <p:cNvSpPr>
              <a:spLocks noChangeArrowheads="1"/>
            </p:cNvSpPr>
            <p:nvPr/>
          </p:nvSpPr>
          <p:spPr bwMode="auto">
            <a:xfrm>
              <a:off x="1638301" y="5510213"/>
              <a:ext cx="533400" cy="533400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406981" name="Oval 5"/>
            <p:cNvSpPr>
              <a:spLocks noChangeArrowheads="1"/>
            </p:cNvSpPr>
            <p:nvPr/>
          </p:nvSpPr>
          <p:spPr bwMode="auto">
            <a:xfrm>
              <a:off x="2857501" y="5510213"/>
              <a:ext cx="533400" cy="533400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06982" name="Oval 6"/>
            <p:cNvSpPr>
              <a:spLocks noChangeArrowheads="1"/>
            </p:cNvSpPr>
            <p:nvPr/>
          </p:nvSpPr>
          <p:spPr bwMode="auto">
            <a:xfrm>
              <a:off x="4076701" y="5510213"/>
              <a:ext cx="533400" cy="533400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06983" name="Oval 7"/>
            <p:cNvSpPr>
              <a:spLocks noChangeArrowheads="1"/>
            </p:cNvSpPr>
            <p:nvPr/>
          </p:nvSpPr>
          <p:spPr bwMode="auto">
            <a:xfrm>
              <a:off x="5295901" y="5510213"/>
              <a:ext cx="533400" cy="533400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06984" name="Oval 8"/>
            <p:cNvSpPr>
              <a:spLocks noChangeArrowheads="1"/>
            </p:cNvSpPr>
            <p:nvPr/>
          </p:nvSpPr>
          <p:spPr bwMode="auto">
            <a:xfrm>
              <a:off x="6515101" y="5510213"/>
              <a:ext cx="533400" cy="533400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06985" name="Oval 9"/>
            <p:cNvSpPr>
              <a:spLocks noChangeArrowheads="1"/>
            </p:cNvSpPr>
            <p:nvPr/>
          </p:nvSpPr>
          <p:spPr bwMode="auto">
            <a:xfrm>
              <a:off x="5181600" y="4572001"/>
              <a:ext cx="533400" cy="533400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1406986" name="AutoShape 10"/>
            <p:cNvCxnSpPr>
              <a:cxnSpLocks noChangeShapeType="1"/>
              <a:stCxn id="1406982" idx="6"/>
              <a:endCxn id="1406985" idx="4"/>
            </p:cNvCxnSpPr>
            <p:nvPr/>
          </p:nvCxnSpPr>
          <p:spPr bwMode="auto">
            <a:xfrm flipV="1">
              <a:off x="4610101" y="5105401"/>
              <a:ext cx="838199" cy="671512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6987" name="AutoShape 11"/>
            <p:cNvCxnSpPr>
              <a:cxnSpLocks noChangeShapeType="1"/>
              <a:stCxn id="1406980" idx="6"/>
              <a:endCxn id="1406981" idx="2"/>
            </p:cNvCxnSpPr>
            <p:nvPr/>
          </p:nvCxnSpPr>
          <p:spPr bwMode="auto">
            <a:xfrm>
              <a:off x="2185989" y="5776913"/>
              <a:ext cx="65722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6988" name="AutoShape 12"/>
            <p:cNvCxnSpPr>
              <a:cxnSpLocks noChangeShapeType="1"/>
              <a:stCxn id="1406981" idx="6"/>
              <a:endCxn id="1406982" idx="2"/>
            </p:cNvCxnSpPr>
            <p:nvPr/>
          </p:nvCxnSpPr>
          <p:spPr bwMode="auto">
            <a:xfrm>
              <a:off x="3405189" y="5776913"/>
              <a:ext cx="65722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6989" name="AutoShape 13"/>
            <p:cNvCxnSpPr>
              <a:cxnSpLocks noChangeShapeType="1"/>
              <a:stCxn id="1406982" idx="6"/>
              <a:endCxn id="1406983" idx="2"/>
            </p:cNvCxnSpPr>
            <p:nvPr/>
          </p:nvCxnSpPr>
          <p:spPr bwMode="auto">
            <a:xfrm>
              <a:off x="4624389" y="5776913"/>
              <a:ext cx="65722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6990" name="AutoShape 14"/>
            <p:cNvCxnSpPr>
              <a:cxnSpLocks noChangeShapeType="1"/>
              <a:stCxn id="1406983" idx="6"/>
              <a:endCxn id="1406984" idx="2"/>
            </p:cNvCxnSpPr>
            <p:nvPr/>
          </p:nvCxnSpPr>
          <p:spPr bwMode="auto">
            <a:xfrm>
              <a:off x="5843589" y="5776913"/>
              <a:ext cx="65722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06991" name="Oval 15"/>
            <p:cNvSpPr>
              <a:spLocks noChangeArrowheads="1"/>
            </p:cNvSpPr>
            <p:nvPr/>
          </p:nvSpPr>
          <p:spPr bwMode="auto">
            <a:xfrm>
              <a:off x="2819400" y="4495801"/>
              <a:ext cx="533400" cy="552450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en-US" b="1" i="0">
                <a:latin typeface="Times New Roman" charset="0"/>
              </a:endParaRPr>
            </a:p>
          </p:txBody>
        </p:sp>
        <p:cxnSp>
          <p:nvCxnSpPr>
            <p:cNvPr id="1406992" name="AutoShape 16"/>
            <p:cNvCxnSpPr>
              <a:cxnSpLocks noChangeShapeType="1"/>
              <a:stCxn id="1406991" idx="4"/>
              <a:endCxn id="1406982" idx="2"/>
            </p:cNvCxnSpPr>
            <p:nvPr/>
          </p:nvCxnSpPr>
          <p:spPr bwMode="auto">
            <a:xfrm rot="16200000" flipH="1">
              <a:off x="3217069" y="4917281"/>
              <a:ext cx="728662" cy="990601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6993" name="AutoShape 17"/>
            <p:cNvCxnSpPr>
              <a:cxnSpLocks noChangeShapeType="1"/>
            </p:cNvCxnSpPr>
            <p:nvPr/>
          </p:nvCxnSpPr>
          <p:spPr bwMode="auto">
            <a:xfrm rot="16200000" flipH="1">
              <a:off x="4191000" y="3352801"/>
              <a:ext cx="76200" cy="2362200"/>
            </a:xfrm>
            <a:prstGeom prst="curvedConnector3">
              <a:avLst>
                <a:gd name="adj1" fmla="val -732559"/>
              </a:avLst>
            </a:prstGeom>
            <a:noFill/>
            <a:ln w="28575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ffectLst/>
          </p:spPr>
        </p:cxnSp>
        <p:sp>
          <p:nvSpPr>
            <p:cNvPr id="1406994" name="Text Box 18"/>
            <p:cNvSpPr txBox="1">
              <a:spLocks noChangeArrowheads="1"/>
            </p:cNvSpPr>
            <p:nvPr/>
          </p:nvSpPr>
          <p:spPr bwMode="auto">
            <a:xfrm>
              <a:off x="3956472" y="4648201"/>
              <a:ext cx="700833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3200" b="1" i="0" dirty="0">
                  <a:latin typeface="Times New Roman" charset="0"/>
                </a:rPr>
                <a:t>&lt; </a:t>
              </a:r>
              <a:r>
                <a:rPr lang="en-US" sz="2800" b="1" i="0" dirty="0">
                  <a:latin typeface="Times New Roman" charset="0"/>
                </a:rPr>
                <a:t>0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714501" y="551021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u</a:t>
              </a:r>
              <a:endParaRPr lang="en-US" sz="2400" i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591301" y="5510213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v</a:t>
              </a:r>
              <a:endParaRPr lang="en-US" sz="2400" i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松弛</a:t>
            </a:r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40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153400" cy="2819400"/>
          </a:xfrm>
        </p:spPr>
        <p:txBody>
          <a:bodyPr/>
          <a:lstStyle/>
          <a:p>
            <a:r>
              <a:rPr lang="zh-CN" altLang="en-US" sz="2400" b="1" dirty="0" smtClean="0"/>
              <a:t>最短路径算法中的一个核心技术是：</a:t>
            </a:r>
            <a:r>
              <a:rPr lang="zh-CN" altLang="en-US" sz="2400" b="1" i="1" dirty="0" smtClean="0">
                <a:solidFill>
                  <a:srgbClr val="C00000"/>
                </a:solidFill>
              </a:rPr>
              <a:t>松弛</a:t>
            </a:r>
            <a:endParaRPr lang="en-US" sz="2400" b="1" i="1" dirty="0">
              <a:solidFill>
                <a:srgbClr val="C00000"/>
              </a:solidFill>
            </a:endParaRPr>
          </a:p>
          <a:p>
            <a:pPr lvl="1"/>
            <a:r>
              <a:rPr lang="zh-CN" altLang="en-US" sz="2200" b="1" dirty="0" smtClean="0"/>
              <a:t>对于每一个节点</a:t>
            </a:r>
            <a:r>
              <a:rPr lang="en-US" altLang="zh-CN" sz="2200" b="1" i="1" dirty="0" smtClean="0"/>
              <a:t>v</a:t>
            </a:r>
            <a:r>
              <a:rPr lang="zh-CN" altLang="en-US" sz="2200" b="1" dirty="0" smtClean="0"/>
              <a:t>，维护一个距离上界</a:t>
            </a:r>
            <a:r>
              <a:rPr lang="en-US" altLang="zh-CN" sz="2200" b="1" i="1" dirty="0" err="1"/>
              <a:t>v</a:t>
            </a:r>
            <a:r>
              <a:rPr lang="en-US" altLang="zh-CN" sz="2200" b="1" dirty="0" err="1"/>
              <a:t>.</a:t>
            </a:r>
            <a:r>
              <a:rPr lang="en-US" altLang="zh-CN" sz="2200" b="1" i="1" dirty="0" err="1"/>
              <a:t>d</a:t>
            </a:r>
            <a:r>
              <a:rPr lang="en-US" altLang="zh-CN" sz="2200" b="1" i="1" dirty="0"/>
              <a:t> </a:t>
            </a:r>
            <a:r>
              <a:rPr lang="en-US" altLang="zh-CN" sz="2200" b="1" dirty="0" smtClean="0">
                <a:sym typeface="Symbol" pitchFamily="18" charset="2"/>
              </a:rPr>
              <a:t>: </a:t>
            </a:r>
            <a:r>
              <a:rPr lang="en-US" altLang="zh-CN" sz="2200" b="1" i="1" dirty="0" err="1"/>
              <a:t>v</a:t>
            </a:r>
            <a:r>
              <a:rPr lang="en-US" altLang="zh-CN" sz="2200" b="1" dirty="0" err="1"/>
              <a:t>.</a:t>
            </a:r>
            <a:r>
              <a:rPr lang="en-US" altLang="zh-CN" sz="2200" b="1" i="1" dirty="0" err="1"/>
              <a:t>d</a:t>
            </a:r>
            <a:r>
              <a:rPr lang="en-US" altLang="zh-CN" sz="2200" b="1" dirty="0"/>
              <a:t> ≥ </a:t>
            </a:r>
            <a:r>
              <a:rPr lang="en-US" altLang="zh-CN" sz="2200" b="1" dirty="0">
                <a:sym typeface="Symbol" pitchFamily="18" charset="2"/>
              </a:rPr>
              <a:t>(</a:t>
            </a:r>
            <a:r>
              <a:rPr lang="en-US" altLang="zh-CN" sz="2200" b="1" i="1" dirty="0">
                <a:sym typeface="Symbol" pitchFamily="18" charset="2"/>
              </a:rPr>
              <a:t>s</a:t>
            </a:r>
            <a:r>
              <a:rPr lang="en-US" altLang="zh-CN" sz="2200" b="1" dirty="0">
                <a:sym typeface="Symbol" pitchFamily="18" charset="2"/>
              </a:rPr>
              <a:t>, </a:t>
            </a:r>
            <a:r>
              <a:rPr lang="en-US" altLang="zh-CN" sz="2200" b="1" i="1" dirty="0">
                <a:sym typeface="Symbol" pitchFamily="18" charset="2"/>
              </a:rPr>
              <a:t>v</a:t>
            </a:r>
            <a:r>
              <a:rPr lang="en-US" altLang="zh-CN" sz="2200" b="1" dirty="0" smtClean="0">
                <a:sym typeface="Symbol" pitchFamily="18" charset="2"/>
              </a:rPr>
              <a:t>)</a:t>
            </a:r>
            <a:r>
              <a:rPr lang="zh-CN" altLang="en-US" sz="2200" b="1" dirty="0" smtClean="0">
                <a:sym typeface="Symbol" pitchFamily="18" charset="2"/>
              </a:rPr>
              <a:t>，这里的</a:t>
            </a:r>
            <a:r>
              <a:rPr lang="en-US" altLang="zh-CN" sz="2200" b="1" dirty="0">
                <a:sym typeface="Symbol" pitchFamily="18" charset="2"/>
              </a:rPr>
              <a:t>(</a:t>
            </a:r>
            <a:r>
              <a:rPr lang="en-US" altLang="zh-CN" sz="2200" b="1" i="1" dirty="0">
                <a:sym typeface="Symbol" pitchFamily="18" charset="2"/>
              </a:rPr>
              <a:t>s</a:t>
            </a:r>
            <a:r>
              <a:rPr lang="en-US" altLang="zh-CN" sz="2200" b="1" dirty="0">
                <a:sym typeface="Symbol" pitchFamily="18" charset="2"/>
              </a:rPr>
              <a:t>, </a:t>
            </a:r>
            <a:r>
              <a:rPr lang="en-US" altLang="zh-CN" sz="2200" b="1" i="1" dirty="0">
                <a:sym typeface="Symbol" pitchFamily="18" charset="2"/>
              </a:rPr>
              <a:t>v</a:t>
            </a:r>
            <a:r>
              <a:rPr lang="en-US" altLang="zh-CN" sz="2200" b="1" dirty="0" smtClean="0">
                <a:sym typeface="Symbol" pitchFamily="18" charset="2"/>
              </a:rPr>
              <a:t>)</a:t>
            </a:r>
            <a:r>
              <a:rPr lang="zh-CN" altLang="en-US" sz="2200" b="1" dirty="0" smtClean="0">
                <a:sym typeface="Symbol" pitchFamily="18" charset="2"/>
              </a:rPr>
              <a:t>代表从源节点到</a:t>
            </a:r>
            <a:r>
              <a:rPr lang="en-US" altLang="zh-CN" sz="2200" b="1" i="1" dirty="0" smtClean="0">
                <a:sym typeface="Symbol" pitchFamily="18" charset="2"/>
              </a:rPr>
              <a:t>v</a:t>
            </a:r>
            <a:r>
              <a:rPr lang="zh-CN" altLang="en-US" sz="2200" b="1" dirty="0" smtClean="0">
                <a:sym typeface="Symbol" pitchFamily="18" charset="2"/>
              </a:rPr>
              <a:t>的最短路径长度。</a:t>
            </a:r>
            <a:endParaRPr lang="en-US" altLang="zh-CN" sz="2200" b="1" dirty="0" smtClean="0">
              <a:sym typeface="Symbol" pitchFamily="18" charset="2"/>
            </a:endParaRPr>
          </a:p>
          <a:p>
            <a:pPr lvl="1"/>
            <a:r>
              <a:rPr lang="en-US" sz="2200" b="1" i="1" dirty="0" err="1" smtClean="0"/>
              <a:t>v</a:t>
            </a:r>
            <a:r>
              <a:rPr lang="en-US" sz="2200" b="1" dirty="0" err="1" smtClean="0"/>
              <a:t>.</a:t>
            </a:r>
            <a:r>
              <a:rPr lang="en-US" sz="2200" b="1" i="1" dirty="0" err="1" smtClean="0"/>
              <a:t>d</a:t>
            </a:r>
            <a:r>
              <a:rPr lang="en-US" sz="2200" b="1" dirty="0" smtClean="0"/>
              <a:t> </a:t>
            </a:r>
            <a:r>
              <a:rPr lang="zh-CN" altLang="en-US" sz="2200" b="1" dirty="0" smtClean="0"/>
              <a:t>通常叫做</a:t>
            </a:r>
            <a:r>
              <a:rPr lang="en-US" altLang="zh-CN" sz="2200" b="1" i="1" dirty="0" smtClean="0"/>
              <a:t>v</a:t>
            </a:r>
            <a:r>
              <a:rPr lang="zh-CN" altLang="en-US" sz="2200" b="1" dirty="0" smtClean="0"/>
              <a:t>的最短路径估计</a:t>
            </a:r>
            <a:endParaRPr lang="en-US" sz="2200" b="1" dirty="0">
              <a:sym typeface="Symbol" pitchFamily="18" charset="2"/>
            </a:endParaRPr>
          </a:p>
          <a:p>
            <a:r>
              <a:rPr lang="zh-CN" altLang="en-US" sz="2400" b="1" dirty="0" smtClean="0">
                <a:latin typeface="+mj-lt"/>
                <a:sym typeface="Symbol" pitchFamily="18" charset="2"/>
              </a:rPr>
              <a:t>初始地，对于每个非源节点</a:t>
            </a:r>
            <a:r>
              <a:rPr lang="en-US" altLang="zh-CN" sz="2400" b="1" i="1" dirty="0" smtClean="0">
                <a:latin typeface="+mj-lt"/>
                <a:sym typeface="Symbol" pitchFamily="18" charset="2"/>
              </a:rPr>
              <a:t>v </a:t>
            </a:r>
            <a:r>
              <a:rPr lang="en-US" altLang="zh-CN" sz="2400" b="1" dirty="0" smtClean="0">
                <a:latin typeface="+mj-lt"/>
                <a:sym typeface="Symbol" pitchFamily="18" charset="2"/>
              </a:rPr>
              <a:t>(</a:t>
            </a:r>
            <a:r>
              <a:rPr lang="en-US" altLang="zh-CN" sz="2400" b="1" i="1" dirty="0" smtClean="0">
                <a:latin typeface="+mj-lt"/>
                <a:sym typeface="Symbol" pitchFamily="18" charset="2"/>
              </a:rPr>
              <a:t>v</a:t>
            </a:r>
            <a:r>
              <a:rPr lang="zh-CN" altLang="en-US" sz="2400" b="1" i="1" dirty="0" smtClean="0">
                <a:latin typeface="+mj-lt"/>
                <a:sym typeface="Symbol" pitchFamily="18" charset="2"/>
              </a:rPr>
              <a:t>≠</a:t>
            </a:r>
            <a:r>
              <a:rPr lang="en-US" altLang="zh-CN" sz="2400" b="1" i="1" dirty="0" smtClean="0">
                <a:latin typeface="+mj-lt"/>
                <a:sym typeface="Symbol" pitchFamily="18" charset="2"/>
              </a:rPr>
              <a:t>s</a:t>
            </a:r>
            <a:r>
              <a:rPr lang="en-US" altLang="zh-CN" sz="2400" b="1" dirty="0" smtClean="0">
                <a:latin typeface="+mj-lt"/>
                <a:sym typeface="Symbol" pitchFamily="18" charset="2"/>
              </a:rPr>
              <a:t>)</a:t>
            </a:r>
            <a:r>
              <a:rPr lang="zh-CN" altLang="en-US" sz="2400" b="1" dirty="0" smtClean="0">
                <a:latin typeface="+mj-lt"/>
                <a:sym typeface="Symbol" pitchFamily="18" charset="2"/>
              </a:rPr>
              <a:t>，</a:t>
            </a:r>
            <a:r>
              <a:rPr lang="en-US" altLang="zh-CN" sz="2400" b="1" i="1" dirty="0"/>
              <a:t> </a:t>
            </a:r>
            <a:r>
              <a:rPr lang="en-US" altLang="zh-CN" sz="2400" b="1" i="1" dirty="0" err="1"/>
              <a:t>v</a:t>
            </a:r>
            <a:r>
              <a:rPr lang="en-US" altLang="zh-CN" sz="2400" b="1" dirty="0" err="1"/>
              <a:t>.</a:t>
            </a:r>
            <a:r>
              <a:rPr lang="en-US" altLang="zh-CN" sz="2400" b="1" i="1" dirty="0" err="1"/>
              <a:t>d</a:t>
            </a:r>
            <a:r>
              <a:rPr lang="en-US" altLang="zh-CN" sz="2400" b="1" i="1" dirty="0"/>
              <a:t> </a:t>
            </a:r>
            <a:r>
              <a:rPr lang="en-US" altLang="zh-CN" sz="2400" b="1" i="1" dirty="0" smtClean="0"/>
              <a:t>= </a:t>
            </a:r>
            <a:r>
              <a:rPr lang="en-US" altLang="zh-CN" sz="2400" b="1" dirty="0">
                <a:sym typeface="Symbol"/>
              </a:rPr>
              <a:t> </a:t>
            </a:r>
            <a:r>
              <a:rPr lang="zh-CN" altLang="en-US" sz="2400" b="1" dirty="0" smtClean="0">
                <a:sym typeface="Symbol"/>
              </a:rPr>
              <a:t>，</a:t>
            </a:r>
            <a:r>
              <a:rPr lang="en-US" altLang="zh-CN" sz="2400" b="1" i="1" dirty="0" smtClean="0">
                <a:sym typeface="Symbol"/>
              </a:rPr>
              <a:t>v</a:t>
            </a:r>
            <a:r>
              <a:rPr lang="zh-CN" altLang="en-US" sz="2400" b="1" dirty="0" smtClean="0">
                <a:sym typeface="Symbol"/>
              </a:rPr>
              <a:t>的前驱节点</a:t>
            </a:r>
            <a:r>
              <a:rPr lang="en-US" altLang="zh-CN" sz="2400" b="1" i="1" dirty="0"/>
              <a:t>v</a:t>
            </a:r>
            <a:r>
              <a:rPr lang="en-US" altLang="zh-CN" sz="2400" b="1" dirty="0"/>
              <a:t>.</a:t>
            </a:r>
            <a:r>
              <a:rPr lang="en-US" altLang="zh-CN" sz="2400" b="1" dirty="0">
                <a:sym typeface="Symbol"/>
              </a:rPr>
              <a:t></a:t>
            </a:r>
            <a:r>
              <a:rPr lang="zh-CN" altLang="en-US" sz="2400" b="1" dirty="0" smtClean="0">
                <a:sym typeface="Symbol"/>
              </a:rPr>
              <a:t>置为</a:t>
            </a:r>
            <a:r>
              <a:rPr lang="en-US" sz="2400" b="1" dirty="0" smtClean="0">
                <a:latin typeface="+mj-lt"/>
                <a:sym typeface="Symbol" pitchFamily="18" charset="2"/>
              </a:rPr>
              <a:t>NIL</a:t>
            </a:r>
            <a:r>
              <a:rPr lang="zh-CN" altLang="en-US" sz="2400" b="1" dirty="0">
                <a:latin typeface="+mj-lt"/>
                <a:sym typeface="Symbol" pitchFamily="18" charset="2"/>
              </a:rPr>
              <a:t>；</a:t>
            </a:r>
            <a:r>
              <a:rPr lang="zh-CN" altLang="en-US" sz="2400" b="1" dirty="0" smtClean="0">
                <a:latin typeface="+mj-lt"/>
                <a:sym typeface="Symbol" pitchFamily="18" charset="2"/>
              </a:rPr>
              <a:t>对于源节点</a:t>
            </a:r>
            <a:r>
              <a:rPr lang="en-US" altLang="zh-CN" sz="2400" b="1" i="1" dirty="0" smtClean="0">
                <a:latin typeface="+mj-lt"/>
                <a:sym typeface="Symbol" pitchFamily="18" charset="2"/>
              </a:rPr>
              <a:t>s</a:t>
            </a:r>
            <a:r>
              <a:rPr lang="zh-CN" altLang="en-US" sz="2400" b="1" dirty="0" smtClean="0">
                <a:latin typeface="+mj-lt"/>
                <a:sym typeface="Symbol" pitchFamily="18" charset="2"/>
              </a:rPr>
              <a:t>，</a:t>
            </a:r>
            <a:r>
              <a:rPr lang="en-US" altLang="zh-CN" sz="2400" b="1" i="1" dirty="0"/>
              <a:t> </a:t>
            </a:r>
            <a:r>
              <a:rPr lang="en-US" altLang="zh-CN" sz="2400" b="1" i="1" dirty="0" err="1" smtClean="0"/>
              <a:t>s</a:t>
            </a:r>
            <a:r>
              <a:rPr lang="en-US" altLang="zh-CN" sz="2400" b="1" dirty="0" err="1" smtClean="0"/>
              <a:t>.</a:t>
            </a:r>
            <a:r>
              <a:rPr lang="en-US" altLang="zh-CN" sz="2400" b="1" i="1" dirty="0" err="1" smtClean="0"/>
              <a:t>d</a:t>
            </a:r>
            <a:r>
              <a:rPr lang="en-US" altLang="zh-CN" sz="2400" b="1" i="1" dirty="0" smtClean="0"/>
              <a:t>=0</a:t>
            </a:r>
            <a:endParaRPr lang="en-US" sz="2400" b="1" dirty="0">
              <a:latin typeface="+mj-lt"/>
              <a:sym typeface="Symbol" pitchFamily="18" charset="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4343400"/>
            <a:ext cx="3657600" cy="1814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0000CC"/>
                </a:solidFill>
              </a:rPr>
              <a:t>边</a:t>
            </a:r>
            <a:r>
              <a:rPr lang="zh-CN" altLang="en-US" sz="3600" b="1" dirty="0" smtClean="0">
                <a:solidFill>
                  <a:srgbClr val="0000CC"/>
                </a:solidFill>
              </a:rPr>
              <a:t>松弛</a:t>
            </a:r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40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153400" cy="1676400"/>
          </a:xfrm>
        </p:spPr>
        <p:txBody>
          <a:bodyPr/>
          <a:lstStyle/>
          <a:p>
            <a:r>
              <a:rPr lang="zh-CN" altLang="en-US" sz="2400" b="1" dirty="0" smtClean="0"/>
              <a:t>当松弛一条边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u</a:t>
            </a:r>
            <a:r>
              <a:rPr lang="en-US" sz="2400" b="1" dirty="0" smtClean="0"/>
              <a:t>, </a:t>
            </a:r>
            <a:r>
              <a:rPr lang="en-US" sz="2400" b="1" i="1" dirty="0" smtClean="0"/>
              <a:t>v</a:t>
            </a:r>
            <a:r>
              <a:rPr lang="en-US" sz="2400" b="1" dirty="0" smtClean="0"/>
              <a:t>)</a:t>
            </a:r>
            <a:r>
              <a:rPr lang="zh-CN" altLang="en-US" sz="2400" b="1" dirty="0" smtClean="0"/>
              <a:t>时</a:t>
            </a:r>
            <a:r>
              <a:rPr lang="en-US" sz="2400" b="1" dirty="0" smtClean="0"/>
              <a:t>, </a:t>
            </a:r>
            <a:r>
              <a:rPr lang="zh-CN" altLang="en-US" sz="2400" b="1" dirty="0" smtClean="0"/>
              <a:t>我们检查一下是否可以通过节点</a:t>
            </a:r>
            <a:r>
              <a:rPr lang="en-US" altLang="zh-CN" sz="2400" b="1" dirty="0" smtClean="0"/>
              <a:t>u</a:t>
            </a:r>
            <a:r>
              <a:rPr lang="zh-CN" altLang="en-US" sz="2400" b="1" dirty="0" smtClean="0"/>
              <a:t>来改进源节点</a:t>
            </a:r>
            <a:r>
              <a:rPr lang="en-US" altLang="zh-CN" sz="2400" b="1" dirty="0" smtClean="0"/>
              <a:t>s</a:t>
            </a:r>
            <a:r>
              <a:rPr lang="zh-CN" altLang="en-US" sz="2400" b="1" dirty="0" smtClean="0"/>
              <a:t>到节点</a:t>
            </a:r>
            <a:r>
              <a:rPr lang="en-US" altLang="zh-CN" sz="2400" b="1" dirty="0" smtClean="0"/>
              <a:t>v</a:t>
            </a:r>
            <a:r>
              <a:rPr lang="zh-CN" altLang="en-US" sz="2400" b="1" dirty="0" smtClean="0"/>
              <a:t>的最短路径。如果可以改进，则我们更新</a:t>
            </a:r>
            <a:r>
              <a:rPr lang="en-US" sz="2400" b="1" i="1" dirty="0" err="1" smtClean="0"/>
              <a:t>v</a:t>
            </a:r>
            <a:r>
              <a:rPr lang="en-US" sz="2400" b="1" dirty="0" err="1" smtClean="0"/>
              <a:t>.</a:t>
            </a:r>
            <a:r>
              <a:rPr lang="en-US" sz="2400" b="1" i="1" dirty="0" err="1" smtClean="0"/>
              <a:t>d</a:t>
            </a:r>
            <a:r>
              <a:rPr lang="en-US" sz="2400" b="1" dirty="0" smtClean="0"/>
              <a:t> </a:t>
            </a:r>
            <a:r>
              <a:rPr lang="zh-CN" altLang="en-US" sz="2400" b="1" dirty="0" smtClean="0"/>
              <a:t>和</a:t>
            </a:r>
            <a:r>
              <a:rPr lang="en-US" sz="2400" b="1" i="1" dirty="0" smtClean="0"/>
              <a:t>v</a:t>
            </a:r>
            <a:r>
              <a:rPr lang="en-US" sz="2400" b="1" dirty="0" smtClean="0"/>
              <a:t>.</a:t>
            </a:r>
            <a:r>
              <a:rPr lang="en-US" sz="2400" b="1" dirty="0" smtClean="0">
                <a:sym typeface="Symbol"/>
              </a:rPr>
              <a:t>. </a:t>
            </a:r>
            <a:endParaRPr lang="en-US" sz="24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3429001"/>
            <a:ext cx="3962400" cy="16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TextBox 26"/>
          <p:cNvSpPr txBox="1"/>
          <p:nvPr/>
        </p:nvSpPr>
        <p:spPr>
          <a:xfrm>
            <a:off x="4495800" y="3379113"/>
            <a:ext cx="23631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// </a:t>
            </a:r>
            <a:r>
              <a:rPr lang="en-US" sz="2200" dirty="0" smtClean="0"/>
              <a:t>w</a:t>
            </a:r>
            <a:r>
              <a:rPr lang="zh-CN" altLang="en-US" sz="2200" dirty="0" smtClean="0"/>
              <a:t>为</a:t>
            </a:r>
            <a:r>
              <a:rPr lang="en-US" sz="2200" dirty="0" smtClean="0"/>
              <a:t>(</a:t>
            </a:r>
            <a:r>
              <a:rPr lang="en-US" sz="2200" i="1" dirty="0" smtClean="0"/>
              <a:t>u</a:t>
            </a:r>
            <a:r>
              <a:rPr lang="en-US" sz="2200" dirty="0" smtClean="0"/>
              <a:t>, </a:t>
            </a:r>
            <a:r>
              <a:rPr lang="en-US" sz="2200" i="1" dirty="0" smtClean="0"/>
              <a:t>v</a:t>
            </a:r>
            <a:r>
              <a:rPr lang="en-US" sz="2200" dirty="0" smtClean="0"/>
              <a:t>)</a:t>
            </a:r>
            <a:r>
              <a:rPr lang="zh-CN" altLang="en-US" sz="2200" dirty="0" smtClean="0"/>
              <a:t>的权值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9900"/>
      </a:accent1>
      <a:accent2>
        <a:srgbClr val="00FFFF"/>
      </a:accent2>
      <a:accent3>
        <a:srgbClr val="FFFFFF"/>
      </a:accent3>
      <a:accent4>
        <a:srgbClr val="000000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27481</TotalTime>
  <Words>2365</Words>
  <Application>Microsoft Office PowerPoint</Application>
  <PresentationFormat>全屏显示(4:3)</PresentationFormat>
  <Paragraphs>232</Paragraphs>
  <Slides>30</Slides>
  <Notes>30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2" baseType="lpstr">
      <vt:lpstr>Default Design</vt:lpstr>
      <vt:lpstr>Equation</vt:lpstr>
      <vt:lpstr> 算法设计与分析  第24章: 最短路径算法</vt:lpstr>
      <vt:lpstr>大纲</vt:lpstr>
      <vt:lpstr>单源最短路径问题</vt:lpstr>
      <vt:lpstr>最短路问题变形</vt:lpstr>
      <vt:lpstr>最短路径属性(1)</vt:lpstr>
      <vt:lpstr>最短路径属性(2)</vt:lpstr>
      <vt:lpstr>最短路径属性(3)</vt:lpstr>
      <vt:lpstr>松弛</vt:lpstr>
      <vt:lpstr>边松弛</vt:lpstr>
      <vt:lpstr>边松弛举例</vt:lpstr>
      <vt:lpstr>Shortest-Path Algorithms</vt:lpstr>
      <vt:lpstr>Bellman-Ford算法</vt:lpstr>
      <vt:lpstr>Bellman-Ford算法: 伪代码</vt:lpstr>
      <vt:lpstr>Bellman-Ford算法: 举例</vt:lpstr>
      <vt:lpstr>Bellman-Ford算法: 正确性证明(1)</vt:lpstr>
      <vt:lpstr>Bellman-Ford算法: 正确性证明(2)</vt:lpstr>
      <vt:lpstr>Bellman-Ford算法: 正确性证明(3)</vt:lpstr>
      <vt:lpstr>Bellman-Ford算法: 正确性证明(4)</vt:lpstr>
      <vt:lpstr>Bellman-Ford算法: 正确性证明(5)</vt:lpstr>
      <vt:lpstr>DAG中的单源最短路径 (1)</vt:lpstr>
      <vt:lpstr>DAG中的单源最短路径(2)</vt:lpstr>
      <vt:lpstr>DAG中的单源最短路径(3)</vt:lpstr>
      <vt:lpstr>Dijkstra算法</vt:lpstr>
      <vt:lpstr>Dijkstra算法：伪代码</vt:lpstr>
      <vt:lpstr>Dijkstra算法: 举例</vt:lpstr>
      <vt:lpstr>Dijkstra算法: 运行时间</vt:lpstr>
      <vt:lpstr>Dijkstra算法: 正确性证明(1)</vt:lpstr>
      <vt:lpstr>Dijkstra算法: 正确性证明(2)</vt:lpstr>
      <vt:lpstr>Dijkstra算法: 正确性证明(3)</vt:lpstr>
      <vt:lpstr>Dijkstra算法: 正确性证明(4)</vt:lpstr>
    </vt:vector>
  </TitlesOfParts>
  <Company>SUNY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INTRODUCTION</dc:title>
  <dc:creator>SUNY Learning Network</dc:creator>
  <cp:lastModifiedBy>dell</cp:lastModifiedBy>
  <cp:revision>1020</cp:revision>
  <dcterms:created xsi:type="dcterms:W3CDTF">1998-05-26T01:10:06Z</dcterms:created>
  <dcterms:modified xsi:type="dcterms:W3CDTF">2016-08-18T14:41:47Z</dcterms:modified>
</cp:coreProperties>
</file>