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sldIdLst>
    <p:sldId id="1020" r:id="rId2"/>
    <p:sldId id="958" r:id="rId3"/>
    <p:sldId id="976" r:id="rId4"/>
    <p:sldId id="1021" r:id="rId5"/>
    <p:sldId id="1022" r:id="rId6"/>
    <p:sldId id="1023" r:id="rId7"/>
    <p:sldId id="1024" r:id="rId8"/>
    <p:sldId id="1025" r:id="rId9"/>
    <p:sldId id="1026" r:id="rId10"/>
    <p:sldId id="1019" r:id="rId11"/>
    <p:sldId id="977" r:id="rId12"/>
    <p:sldId id="1027" r:id="rId13"/>
    <p:sldId id="1028" r:id="rId14"/>
    <p:sldId id="1029" r:id="rId15"/>
    <p:sldId id="1030" r:id="rId16"/>
    <p:sldId id="1031" r:id="rId17"/>
    <p:sldId id="1032" r:id="rId18"/>
    <p:sldId id="1033" r:id="rId19"/>
    <p:sldId id="1034" r:id="rId20"/>
    <p:sldId id="1035" r:id="rId21"/>
    <p:sldId id="1036" r:id="rId22"/>
    <p:sldId id="1037" r:id="rId23"/>
    <p:sldId id="1038" r:id="rId24"/>
    <p:sldId id="1039" r:id="rId25"/>
    <p:sldId id="1040" r:id="rId26"/>
    <p:sldId id="1041" r:id="rId27"/>
    <p:sldId id="1042" r:id="rId28"/>
    <p:sldId id="1043" r:id="rId29"/>
    <p:sldId id="1044" r:id="rId30"/>
    <p:sldId id="1045" r:id="rId31"/>
    <p:sldId id="1046" r:id="rId32"/>
    <p:sldId id="1047" r:id="rId33"/>
    <p:sldId id="1048" r:id="rId34"/>
    <p:sldId id="1049" r:id="rId35"/>
    <p:sldId id="1050" r:id="rId36"/>
    <p:sldId id="1051" r:id="rId37"/>
    <p:sldId id="1052" r:id="rId38"/>
    <p:sldId id="1053" r:id="rId39"/>
    <p:sldId id="1054" r:id="rId40"/>
    <p:sldId id="1055" r:id="rId41"/>
    <p:sldId id="1056" r:id="rId42"/>
    <p:sldId id="1057" r:id="rId4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3300"/>
    <a:srgbClr val="CCFF66"/>
    <a:srgbClr val="00FF00"/>
    <a:srgbClr val="000099"/>
    <a:srgbClr val="FFFFFF"/>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0345" autoAdjust="0"/>
    <p:restoredTop sz="93983" autoAdjust="0"/>
  </p:normalViewPr>
  <p:slideViewPr>
    <p:cSldViewPr>
      <p:cViewPr>
        <p:scale>
          <a:sx n="90" d="100"/>
          <a:sy n="90" d="100"/>
        </p:scale>
        <p:origin x="-12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46" d="100"/>
          <a:sy n="46"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fld id="{063CE9B8-0533-402F-8F19-F84F9DC6C589}" type="slidenum">
              <a:rPr lang="en-US" sz="1200" smtClean="0"/>
              <a:pPr/>
              <a:t>1</a:t>
            </a:fld>
            <a:endParaRPr 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Dijkstra</a:t>
            </a:r>
            <a:r>
              <a:rPr lang="en-US" dirty="0" smtClean="0"/>
              <a:t> pronounces like </a:t>
            </a:r>
            <a:r>
              <a:rPr lang="en-US" dirty="0" err="1" smtClean="0"/>
              <a:t>di-kstra</a:t>
            </a:r>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FC1AC0-53B3-4D37-AF2D-D26039BCC6D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3505200"/>
            <a:ext cx="8686800" cy="3048000"/>
          </a:xfrm>
        </p:spPr>
        <p:txBody>
          <a:bodyPr/>
          <a:lstStyle/>
          <a:p>
            <a:pPr algn="ctr">
              <a:buFont typeface="Wingdings" pitchFamily="2" charset="2"/>
              <a:buNone/>
            </a:pPr>
            <a:r>
              <a:rPr lang="zh-CN" altLang="en-US" b="1" dirty="0" smtClean="0"/>
              <a:t>李荣华</a:t>
            </a:r>
            <a:endParaRPr lang="en-US" b="1" dirty="0" smtClean="0"/>
          </a:p>
          <a:p>
            <a:pPr algn="ctr">
              <a:buFont typeface="Wingdings" pitchFamily="2" charset="2"/>
              <a:buNone/>
            </a:pPr>
            <a:r>
              <a:rPr lang="zh-CN" altLang="en-US" sz="2400" b="1" dirty="0" smtClean="0"/>
              <a:t>深圳大学计算机与软件学院</a:t>
            </a:r>
            <a:endParaRPr lang="en-US" altLang="zh-CN" sz="2400" b="1" dirty="0" smtClean="0"/>
          </a:p>
          <a:p>
            <a:pPr algn="ctr">
              <a:buFont typeface="Wingdings" pitchFamily="2" charset="2"/>
              <a:buNone/>
            </a:pPr>
            <a:r>
              <a:rPr lang="en-US" sz="2400" b="1" dirty="0" smtClean="0"/>
              <a:t>rhli@szu.edu.cn</a:t>
            </a:r>
          </a:p>
          <a:p>
            <a:pPr algn="ctr">
              <a:buFont typeface="Wingdings" pitchFamily="2" charset="2"/>
              <a:buNone/>
            </a:pPr>
            <a:r>
              <a:rPr lang="en-US" sz="2400" b="1" dirty="0" smtClean="0"/>
              <a:t>www1.se.cuhk.edu.hk/~rhli</a:t>
            </a:r>
          </a:p>
          <a:p>
            <a:pPr algn="ctr">
              <a:buFont typeface="Wingdings" pitchFamily="2" charset="2"/>
              <a:buNone/>
            </a:pPr>
            <a:r>
              <a:rPr lang="en-US" sz="2400" b="1" dirty="0" smtClean="0"/>
              <a:t>2016</a:t>
            </a:r>
            <a:r>
              <a:rPr lang="zh-CN" altLang="en-US" sz="2400" b="1" dirty="0" smtClean="0"/>
              <a:t>秋</a:t>
            </a:r>
            <a:endParaRPr lang="en-US" sz="2400" b="1" dirty="0" smtClean="0"/>
          </a:p>
        </p:txBody>
      </p:sp>
      <p:sp>
        <p:nvSpPr>
          <p:cNvPr id="2052" name="Rectangle 4"/>
          <p:cNvSpPr>
            <a:spLocks noChangeArrowheads="1"/>
          </p:cNvSpPr>
          <p:nvPr/>
        </p:nvSpPr>
        <p:spPr bwMode="auto">
          <a:xfrm>
            <a:off x="304800" y="1143000"/>
            <a:ext cx="8610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0" name="Rectangle 2"/>
          <p:cNvSpPr>
            <a:spLocks noGrp="1" noChangeArrowheads="1"/>
          </p:cNvSpPr>
          <p:nvPr>
            <p:ph type="title"/>
          </p:nvPr>
        </p:nvSpPr>
        <p:spPr>
          <a:xfrm>
            <a:off x="685800" y="457200"/>
            <a:ext cx="7772400" cy="2895600"/>
          </a:xfrm>
        </p:spPr>
        <p:txBody>
          <a:bodyPr/>
          <a:lstStyle/>
          <a:p>
            <a:r>
              <a:rPr lang="en-US" sz="3200" b="1" dirty="0" smtClean="0">
                <a:solidFill>
                  <a:srgbClr val="0000CC"/>
                </a:solidFill>
              </a:rPr>
              <a:t/>
            </a:r>
            <a:br>
              <a:rPr lang="en-US" sz="3200" b="1" dirty="0" smtClean="0">
                <a:solidFill>
                  <a:srgbClr val="0000CC"/>
                </a:solidFill>
              </a:rPr>
            </a:br>
            <a:r>
              <a:rPr lang="zh-CN" altLang="en-US" sz="3200" b="1" dirty="0" smtClean="0">
                <a:solidFill>
                  <a:srgbClr val="0000CC"/>
                </a:solidFill>
              </a:rPr>
              <a:t>算法设计与分析</a:t>
            </a:r>
            <a:r>
              <a:rPr lang="en-US" sz="3200" b="1" dirty="0" smtClean="0">
                <a:solidFill>
                  <a:srgbClr val="0000CC"/>
                </a:solidFill>
              </a:rPr>
              <a:t/>
            </a:r>
            <a:br>
              <a:rPr lang="en-US" sz="3200" b="1" dirty="0" smtClean="0">
                <a:solidFill>
                  <a:srgbClr val="0000CC"/>
                </a:solidFill>
              </a:rPr>
            </a:br>
            <a:r>
              <a:rPr lang="en-US" sz="3200" b="1" dirty="0" smtClean="0">
                <a:solidFill>
                  <a:srgbClr val="0000CC"/>
                </a:solidFill>
              </a:rPr>
              <a:t/>
            </a:r>
            <a:br>
              <a:rPr lang="en-US" sz="3200" b="1" dirty="0" smtClean="0">
                <a:solidFill>
                  <a:srgbClr val="0000CC"/>
                </a:solidFill>
              </a:rPr>
            </a:br>
            <a:r>
              <a:rPr lang="zh-CN" altLang="en-US" sz="4000" b="1" dirty="0">
                <a:solidFill>
                  <a:srgbClr val="0000CC"/>
                </a:solidFill>
              </a:rPr>
              <a:t>第</a:t>
            </a:r>
            <a:r>
              <a:rPr lang="en-US" altLang="zh-CN" sz="4000" b="1" dirty="0">
                <a:solidFill>
                  <a:srgbClr val="0000CC"/>
                </a:solidFill>
              </a:rPr>
              <a:t>26</a:t>
            </a:r>
            <a:r>
              <a:rPr lang="zh-CN" altLang="en-US" sz="4000" b="1" dirty="0">
                <a:solidFill>
                  <a:srgbClr val="0000CC"/>
                </a:solidFill>
              </a:rPr>
              <a:t>章</a:t>
            </a:r>
            <a:r>
              <a:rPr lang="en-US" altLang="zh-CN" sz="4000" b="1" dirty="0">
                <a:solidFill>
                  <a:srgbClr val="0000CC"/>
                </a:solidFill>
              </a:rPr>
              <a:t>: </a:t>
            </a:r>
            <a:r>
              <a:rPr lang="zh-CN" altLang="en-US" sz="4000" b="1" dirty="0">
                <a:solidFill>
                  <a:srgbClr val="0000CC"/>
                </a:solidFill>
              </a:rPr>
              <a:t>网络流算法</a:t>
            </a:r>
            <a:endParaRPr lang="en-US" sz="4000" b="1" dirty="0">
              <a:solidFill>
                <a:srgbClr val="0000CC"/>
              </a:solidFill>
            </a:endParaRPr>
          </a:p>
        </p:txBody>
      </p:sp>
    </p:spTree>
    <p:extLst>
      <p:ext uri="{BB962C8B-B14F-4D97-AF65-F5344CB8AC3E}">
        <p14:creationId xmlns:p14="http://schemas.microsoft.com/office/powerpoint/2010/main" val="3499254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最大流问题</a:t>
            </a:r>
            <a:endParaRPr lang="en-US" sz="3600" b="1" dirty="0">
              <a:solidFill>
                <a:srgbClr val="0000CC"/>
              </a:solidFill>
            </a:endParaRPr>
          </a:p>
        </p:txBody>
      </p:sp>
      <p:sp>
        <p:nvSpPr>
          <p:cNvPr id="1380355" name="Rectangle 3"/>
          <p:cNvSpPr>
            <a:spLocks noGrp="1" noChangeArrowheads="1"/>
          </p:cNvSpPr>
          <p:nvPr>
            <p:ph type="body" idx="1"/>
          </p:nvPr>
        </p:nvSpPr>
        <p:spPr>
          <a:xfrm>
            <a:off x="381000" y="1295400"/>
            <a:ext cx="8382000" cy="5257800"/>
          </a:xfrm>
        </p:spPr>
        <p:txBody>
          <a:bodyPr/>
          <a:lstStyle/>
          <a:p>
            <a:r>
              <a:rPr lang="zh-CN" altLang="en-US" sz="2400" b="1" dirty="0"/>
              <a:t>给定一个具有源点</a:t>
            </a:r>
            <a:r>
              <a:rPr lang="en-US" altLang="zh-CN" sz="2400" b="1" i="1" dirty="0"/>
              <a:t>s</a:t>
            </a:r>
            <a:r>
              <a:rPr lang="zh-CN" altLang="en-US" sz="2400" b="1" dirty="0"/>
              <a:t>和汇点</a:t>
            </a:r>
            <a:r>
              <a:rPr lang="en-US" altLang="zh-CN" sz="2400" b="1" i="1" dirty="0"/>
              <a:t>t</a:t>
            </a:r>
            <a:r>
              <a:rPr lang="zh-CN" altLang="en-US" sz="2400" b="1" dirty="0"/>
              <a:t>的流网络</a:t>
            </a:r>
            <a:r>
              <a:rPr lang="en-US" altLang="zh-CN" sz="2400" b="1" i="1" dirty="0"/>
              <a:t>G</a:t>
            </a:r>
            <a:r>
              <a:rPr lang="zh-CN" altLang="en-US" sz="2400" b="1" dirty="0"/>
              <a:t>，希望找出从</a:t>
            </a:r>
            <a:r>
              <a:rPr lang="en-US" altLang="zh-CN" sz="2400" b="1" i="1" dirty="0"/>
              <a:t>s</a:t>
            </a:r>
            <a:r>
              <a:rPr lang="zh-CN" altLang="en-US" sz="2400" b="1" dirty="0"/>
              <a:t>到</a:t>
            </a:r>
            <a:r>
              <a:rPr lang="en-US" altLang="zh-CN" sz="2400" b="1" i="1" dirty="0"/>
              <a:t>t</a:t>
            </a:r>
            <a:r>
              <a:rPr lang="zh-CN" altLang="en-US" sz="2400" b="1" dirty="0"/>
              <a:t>的最大值</a:t>
            </a:r>
            <a:r>
              <a:rPr lang="zh-CN" altLang="en-US" sz="2400" b="1" dirty="0" smtClean="0"/>
              <a:t>流</a:t>
            </a:r>
            <a:endParaRPr lang="en-US" altLang="zh-CN" sz="2400" b="1" dirty="0"/>
          </a:p>
        </p:txBody>
      </p:sp>
      <p:pic>
        <p:nvPicPr>
          <p:cNvPr id="4" name="Picture 4"/>
          <p:cNvPicPr>
            <a:picLocks noChangeAspect="1" noChangeArrowheads="1"/>
          </p:cNvPicPr>
          <p:nvPr/>
        </p:nvPicPr>
        <p:blipFill>
          <a:blip r:embed="rId3" cstate="print"/>
          <a:srcRect/>
          <a:stretch>
            <a:fillRect/>
          </a:stretch>
        </p:blipFill>
        <p:spPr bwMode="auto">
          <a:xfrm>
            <a:off x="1344216" y="2438400"/>
            <a:ext cx="6047184" cy="2682409"/>
          </a:xfrm>
          <a:prstGeom prst="rect">
            <a:avLst/>
          </a:prstGeom>
          <a:noFill/>
          <a:ln w="9525">
            <a:noFill/>
            <a:miter lim="800000"/>
            <a:headEnd/>
            <a:tailEnd/>
          </a:ln>
        </p:spPr>
      </p:pic>
    </p:spTree>
    <p:extLst>
      <p:ext uri="{BB962C8B-B14F-4D97-AF65-F5344CB8AC3E}">
        <p14:creationId xmlns:p14="http://schemas.microsoft.com/office/powerpoint/2010/main" val="184306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03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35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latin typeface="+mj-lt"/>
                <a:ea typeface="黑体" pitchFamily="2" charset="-122"/>
              </a:rPr>
              <a:t>本</a:t>
            </a:r>
            <a:r>
              <a:rPr lang="zh-CN" altLang="en-US" sz="2400" dirty="0">
                <a:latin typeface="+mj-lt"/>
                <a:ea typeface="黑体" pitchFamily="2" charset="-122"/>
              </a:rPr>
              <a:t>节将讨论解决最大流问题的</a:t>
            </a:r>
            <a:r>
              <a:rPr lang="en-US" altLang="zh-CN" sz="2400" i="1" dirty="0">
                <a:solidFill>
                  <a:srgbClr val="C00000"/>
                </a:solidFill>
                <a:latin typeface="+mj-lt"/>
                <a:ea typeface="黑体" pitchFamily="2" charset="-122"/>
              </a:rPr>
              <a:t>Ford-Fulkerson</a:t>
            </a:r>
            <a:r>
              <a:rPr lang="zh-CN" altLang="en-US" sz="2400" i="1" dirty="0">
                <a:solidFill>
                  <a:srgbClr val="C00000"/>
                </a:solidFill>
                <a:latin typeface="+mj-lt"/>
                <a:ea typeface="黑体" pitchFamily="2" charset="-122"/>
              </a:rPr>
              <a:t>方法</a:t>
            </a:r>
            <a:r>
              <a:rPr lang="zh-CN" altLang="en-US" sz="2400" dirty="0">
                <a:latin typeface="+mj-lt"/>
                <a:ea typeface="黑体" pitchFamily="2" charset="-122"/>
              </a:rPr>
              <a:t>。之所以称为“方法”而不是“算法”，是因为它包含具有不同运行时间的几种实现</a:t>
            </a:r>
            <a:r>
              <a:rPr lang="zh-CN" altLang="en-US" sz="2400" dirty="0" smtClean="0">
                <a:latin typeface="+mj-lt"/>
                <a:ea typeface="黑体" pitchFamily="2" charset="-122"/>
              </a:rPr>
              <a:t>。</a:t>
            </a:r>
            <a:endParaRPr lang="en-US" altLang="zh-CN" sz="2400" dirty="0" smtClean="0">
              <a:latin typeface="+mj-lt"/>
              <a:ea typeface="黑体" pitchFamily="2" charset="-122"/>
            </a:endParaRPr>
          </a:p>
          <a:p>
            <a:endParaRPr lang="en-US" altLang="zh-CN" sz="2400" dirty="0">
              <a:latin typeface="+mj-lt"/>
              <a:ea typeface="黑体" pitchFamily="2" charset="-122"/>
            </a:endParaRPr>
          </a:p>
          <a:p>
            <a:r>
              <a:rPr lang="en-US" altLang="zh-CN" sz="2400" dirty="0">
                <a:latin typeface="+mj-lt"/>
                <a:ea typeface="黑体" pitchFamily="2" charset="-122"/>
              </a:rPr>
              <a:t>Ford-Fulkerson</a:t>
            </a:r>
            <a:r>
              <a:rPr lang="zh-CN" altLang="en-US" sz="2400" dirty="0">
                <a:latin typeface="+mj-lt"/>
                <a:ea typeface="黑体" pitchFamily="2" charset="-122"/>
              </a:rPr>
              <a:t>方法依赖于三种重要思想，它们与该算法以外很多有关流的算法和问题密切相关。这三种思想是：</a:t>
            </a:r>
            <a:r>
              <a:rPr lang="zh-CN" altLang="en-US" sz="2400" i="1" dirty="0">
                <a:solidFill>
                  <a:srgbClr val="C00000"/>
                </a:solidFill>
                <a:latin typeface="+mj-lt"/>
                <a:ea typeface="黑体" pitchFamily="2" charset="-122"/>
              </a:rPr>
              <a:t>残留网络、增广路径和割</a:t>
            </a:r>
            <a:r>
              <a:rPr lang="zh-CN" altLang="en-US" sz="2400" dirty="0">
                <a:latin typeface="+mj-lt"/>
                <a:ea typeface="黑体" pitchFamily="2" charset="-122"/>
              </a:rPr>
              <a:t>。这些思想是最大流最小割定理的精髓，该定理用流网络的割来描述最大流的值。本节中给出</a:t>
            </a:r>
            <a:r>
              <a:rPr lang="en-US" altLang="zh-CN" sz="2400" dirty="0">
                <a:latin typeface="+mj-lt"/>
                <a:ea typeface="黑体" pitchFamily="2" charset="-122"/>
              </a:rPr>
              <a:t>Ford-Fulkerson</a:t>
            </a:r>
            <a:r>
              <a:rPr lang="zh-CN" altLang="en-US" sz="2400" dirty="0">
                <a:latin typeface="+mj-lt"/>
                <a:ea typeface="黑体" pitchFamily="2" charset="-122"/>
              </a:rPr>
              <a:t>方法的特定实现，并分析它的运行时间。</a:t>
            </a:r>
            <a:endParaRPr lang="en-US" altLang="zh-CN" sz="2400" dirty="0">
              <a:latin typeface="+mj-lt"/>
              <a:ea typeface="黑体" pitchFamily="2" charset="-122"/>
            </a:endParaRPr>
          </a:p>
          <a:p>
            <a:endParaRPr lang="en-US" sz="2400" b="1" dirty="0" smtClean="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a:latin typeface="+mj-lt"/>
                <a:ea typeface="黑体" pitchFamily="2" charset="-122"/>
              </a:rPr>
              <a:t>解决最大流问题的</a:t>
            </a:r>
            <a:r>
              <a:rPr lang="en-US" altLang="zh-CN" sz="2400" i="1" dirty="0">
                <a:solidFill>
                  <a:srgbClr val="C00000"/>
                </a:solidFill>
                <a:latin typeface="+mj-lt"/>
                <a:ea typeface="黑体" pitchFamily="2" charset="-122"/>
              </a:rPr>
              <a:t>Ford-Fulkerson</a:t>
            </a:r>
            <a:r>
              <a:rPr lang="zh-CN" altLang="en-US" sz="2400" i="1" dirty="0">
                <a:solidFill>
                  <a:srgbClr val="C00000"/>
                </a:solidFill>
                <a:latin typeface="+mj-lt"/>
                <a:ea typeface="黑体" pitchFamily="2" charset="-122"/>
              </a:rPr>
              <a:t>方法</a:t>
            </a:r>
            <a:r>
              <a:rPr lang="zh-CN" altLang="en-US" sz="2400" dirty="0">
                <a:latin typeface="+mj-lt"/>
                <a:ea typeface="黑体" pitchFamily="2" charset="-122"/>
              </a:rPr>
              <a:t>是一种迭代方法。开始时，对所有</a:t>
            </a:r>
            <a:r>
              <a:rPr lang="en-US" altLang="zh-CN" sz="2400" i="1" dirty="0" err="1">
                <a:latin typeface="+mj-lt"/>
                <a:ea typeface="黑体" pitchFamily="2" charset="-122"/>
              </a:rPr>
              <a:t>u,v∈V</a:t>
            </a:r>
            <a:r>
              <a:rPr lang="en-US" altLang="zh-CN" sz="2400" dirty="0">
                <a:latin typeface="+mj-lt"/>
                <a:ea typeface="黑体" pitchFamily="2" charset="-122"/>
              </a:rPr>
              <a:t>,</a:t>
            </a:r>
            <a:r>
              <a:rPr lang="zh-CN" altLang="en-US" sz="2400" dirty="0">
                <a:latin typeface="+mj-lt"/>
                <a:ea typeface="黑体" pitchFamily="2" charset="-122"/>
              </a:rPr>
              <a:t>有</a:t>
            </a:r>
            <a:r>
              <a:rPr lang="en-US" altLang="zh-CN" sz="2400" i="1" dirty="0">
                <a:latin typeface="+mj-lt"/>
                <a:ea typeface="黑体" pitchFamily="2" charset="-122"/>
              </a:rPr>
              <a:t>f(</a:t>
            </a:r>
            <a:r>
              <a:rPr lang="en-US" altLang="zh-CN" sz="2400" i="1" dirty="0" err="1">
                <a:latin typeface="+mj-lt"/>
                <a:ea typeface="黑体" pitchFamily="2" charset="-122"/>
              </a:rPr>
              <a:t>u,v</a:t>
            </a:r>
            <a:r>
              <a:rPr lang="en-US" altLang="zh-CN" sz="2400" i="1" dirty="0">
                <a:latin typeface="+mj-lt"/>
                <a:ea typeface="黑体" pitchFamily="2" charset="-122"/>
              </a:rPr>
              <a:t>)=0</a:t>
            </a:r>
          </a:p>
          <a:p>
            <a:endParaRPr lang="en-US" altLang="zh-CN" sz="2400" dirty="0" smtClean="0">
              <a:latin typeface="+mj-lt"/>
              <a:ea typeface="黑体" pitchFamily="2" charset="-122"/>
            </a:endParaRPr>
          </a:p>
          <a:p>
            <a:r>
              <a:rPr lang="zh-CN" altLang="en-US" sz="2400" dirty="0" smtClean="0">
                <a:latin typeface="+mj-lt"/>
                <a:ea typeface="黑体" pitchFamily="2" charset="-122"/>
              </a:rPr>
              <a:t>即</a:t>
            </a:r>
            <a:r>
              <a:rPr lang="zh-CN" altLang="en-US" sz="2400" dirty="0">
                <a:latin typeface="+mj-lt"/>
                <a:ea typeface="黑体" pitchFamily="2" charset="-122"/>
              </a:rPr>
              <a:t>初始状态时流的值为</a:t>
            </a:r>
            <a:r>
              <a:rPr lang="en-US" altLang="zh-CN" sz="2400" dirty="0" smtClean="0">
                <a:latin typeface="+mj-lt"/>
                <a:ea typeface="黑体" pitchFamily="2" charset="-122"/>
              </a:rPr>
              <a:t>0</a:t>
            </a:r>
            <a:r>
              <a:rPr lang="zh-CN" altLang="en-US" sz="2400" dirty="0" smtClean="0">
                <a:latin typeface="+mj-lt"/>
                <a:ea typeface="黑体" pitchFamily="2" charset="-122"/>
              </a:rPr>
              <a:t>。在</a:t>
            </a:r>
            <a:r>
              <a:rPr lang="zh-CN" altLang="en-US" sz="2400" dirty="0">
                <a:latin typeface="+mj-lt"/>
                <a:ea typeface="黑体" pitchFamily="2" charset="-122"/>
              </a:rPr>
              <a:t>每次迭代中，可通过“增广路径”来增加流值。增广路径可以看作是从源点</a:t>
            </a:r>
            <a:r>
              <a:rPr lang="en-US" altLang="zh-CN" sz="2400" i="1" dirty="0">
                <a:latin typeface="+mj-lt"/>
                <a:ea typeface="黑体" pitchFamily="2" charset="-122"/>
              </a:rPr>
              <a:t>s</a:t>
            </a:r>
            <a:r>
              <a:rPr lang="zh-CN" altLang="en-US" sz="2400" dirty="0">
                <a:latin typeface="+mj-lt"/>
                <a:ea typeface="黑体" pitchFamily="2" charset="-122"/>
              </a:rPr>
              <a:t>到汇点</a:t>
            </a:r>
            <a:r>
              <a:rPr lang="en-US" altLang="zh-CN" sz="2400" i="1" dirty="0">
                <a:latin typeface="+mj-lt"/>
                <a:ea typeface="黑体" pitchFamily="2" charset="-122"/>
              </a:rPr>
              <a:t>t</a:t>
            </a:r>
            <a:r>
              <a:rPr lang="zh-CN" altLang="en-US" sz="2400" dirty="0">
                <a:latin typeface="+mj-lt"/>
                <a:ea typeface="黑体" pitchFamily="2" charset="-122"/>
              </a:rPr>
              <a:t>之间的一条路径。沿该路径可以压入更多的流，从而增加流的值。反复进行这一过程，直到增广路径都被找出为止。最大流最小割定理将说明在算法终止时，这一过程可产生出最大流。</a:t>
            </a:r>
            <a:endParaRPr lang="en-US" altLang="zh-CN" sz="2400" dirty="0">
              <a:latin typeface="+mj-lt"/>
              <a:ea typeface="黑体" pitchFamily="2" charset="-122"/>
            </a:endParaRPr>
          </a:p>
        </p:txBody>
      </p:sp>
    </p:spTree>
    <p:extLst>
      <p:ext uri="{BB962C8B-B14F-4D97-AF65-F5344CB8AC3E}">
        <p14:creationId xmlns:p14="http://schemas.microsoft.com/office/powerpoint/2010/main" val="2993852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en-US" altLang="zh-CN" sz="2400" dirty="0" smtClean="0">
                <a:latin typeface="+mj-lt"/>
                <a:ea typeface="黑体" pitchFamily="2" charset="-122"/>
              </a:rPr>
              <a:t>Ford-Fulkerson</a:t>
            </a:r>
            <a:r>
              <a:rPr lang="zh-CN" altLang="en-US" sz="2400" dirty="0" smtClean="0">
                <a:latin typeface="+mj-lt"/>
                <a:ea typeface="黑体" pitchFamily="2" charset="-122"/>
              </a:rPr>
              <a:t>方法</a:t>
            </a:r>
            <a:r>
              <a:rPr lang="en-US" altLang="zh-CN" sz="2400" dirty="0" smtClean="0">
                <a:latin typeface="+mj-lt"/>
                <a:ea typeface="黑体" pitchFamily="2" charset="-122"/>
              </a:rPr>
              <a:t>(</a:t>
            </a:r>
            <a:r>
              <a:rPr lang="en-US" altLang="zh-CN" sz="2400" dirty="0" err="1" smtClean="0">
                <a:latin typeface="+mj-lt"/>
                <a:ea typeface="黑体" pitchFamily="2" charset="-122"/>
              </a:rPr>
              <a:t>G,s,t</a:t>
            </a:r>
            <a:r>
              <a:rPr lang="en-US" altLang="zh-CN" sz="2400" dirty="0">
                <a:latin typeface="+mj-lt"/>
                <a:ea typeface="黑体" pitchFamily="2" charset="-122"/>
              </a:rPr>
              <a:t>)</a:t>
            </a:r>
          </a:p>
          <a:p>
            <a:pPr marL="514350" indent="-514350">
              <a:buAutoNum type="arabicPlain"/>
            </a:pPr>
            <a:r>
              <a:rPr lang="zh-CN" altLang="en-US" sz="2400" dirty="0" smtClean="0">
                <a:latin typeface="+mj-lt"/>
                <a:ea typeface="黑体" pitchFamily="2" charset="-122"/>
              </a:rPr>
              <a:t>初始化流</a:t>
            </a:r>
            <a:r>
              <a:rPr lang="en-US" altLang="zh-CN" sz="2400" i="1" dirty="0" smtClean="0">
                <a:latin typeface="+mj-lt"/>
                <a:ea typeface="黑体" pitchFamily="2" charset="-122"/>
              </a:rPr>
              <a:t>f</a:t>
            </a:r>
            <a:r>
              <a:rPr lang="zh-CN" altLang="en-US" sz="2400" dirty="0" smtClean="0">
                <a:latin typeface="+mj-lt"/>
                <a:ea typeface="黑体" pitchFamily="2" charset="-122"/>
              </a:rPr>
              <a:t>为</a:t>
            </a:r>
            <a:r>
              <a:rPr lang="en-US" altLang="zh-CN" sz="2400" dirty="0" smtClean="0">
                <a:latin typeface="+mj-lt"/>
                <a:ea typeface="黑体" pitchFamily="2" charset="-122"/>
              </a:rPr>
              <a:t>0</a:t>
            </a:r>
            <a:endParaRPr lang="en-US" altLang="zh-CN" sz="2400" dirty="0">
              <a:latin typeface="+mj-lt"/>
              <a:ea typeface="黑体" pitchFamily="2" charset="-122"/>
            </a:endParaRPr>
          </a:p>
          <a:p>
            <a:pPr marL="514350" indent="-514350">
              <a:buAutoNum type="arabicPlain"/>
            </a:pPr>
            <a:r>
              <a:rPr lang="en-US" altLang="zh-CN" sz="2400" dirty="0" smtClean="0">
                <a:latin typeface="+mj-lt"/>
                <a:ea typeface="黑体" pitchFamily="2" charset="-122"/>
              </a:rPr>
              <a:t>While(</a:t>
            </a:r>
            <a:r>
              <a:rPr lang="zh-CN" altLang="en-US" sz="2400" dirty="0" smtClean="0">
                <a:latin typeface="+mj-lt"/>
                <a:ea typeface="黑体" pitchFamily="2" charset="-122"/>
              </a:rPr>
              <a:t>存在一条增广路径</a:t>
            </a:r>
            <a:r>
              <a:rPr lang="en-US" altLang="zh-CN" sz="2400" i="1" dirty="0" smtClean="0">
                <a:latin typeface="+mj-lt"/>
                <a:ea typeface="黑体" pitchFamily="2" charset="-122"/>
              </a:rPr>
              <a:t>p</a:t>
            </a:r>
            <a:r>
              <a:rPr lang="en-US" altLang="zh-CN" sz="2400" dirty="0" smtClean="0">
                <a:latin typeface="+mj-lt"/>
                <a:ea typeface="黑体" pitchFamily="2" charset="-122"/>
              </a:rPr>
              <a:t>) {</a:t>
            </a:r>
            <a:endParaRPr lang="en-US" altLang="zh-CN" sz="2400" dirty="0">
              <a:latin typeface="+mj-lt"/>
              <a:ea typeface="黑体" pitchFamily="2" charset="-122"/>
            </a:endParaRPr>
          </a:p>
          <a:p>
            <a:pPr marL="514350" indent="-514350">
              <a:buAutoNum type="arabicPlain"/>
            </a:pPr>
            <a:r>
              <a:rPr lang="en-US" altLang="zh-CN" sz="2400" dirty="0">
                <a:latin typeface="+mj-lt"/>
                <a:ea typeface="黑体" pitchFamily="2" charset="-122"/>
              </a:rPr>
              <a:t>    </a:t>
            </a:r>
            <a:r>
              <a:rPr lang="zh-CN" altLang="en-US" sz="2400" dirty="0" smtClean="0">
                <a:latin typeface="+mj-lt"/>
                <a:ea typeface="黑体" pitchFamily="2" charset="-122"/>
              </a:rPr>
              <a:t>沿着增广路径</a:t>
            </a:r>
            <a:r>
              <a:rPr lang="en-US" altLang="zh-CN" sz="2400" i="1" dirty="0" smtClean="0">
                <a:latin typeface="+mj-lt"/>
                <a:ea typeface="黑体" pitchFamily="2" charset="-122"/>
              </a:rPr>
              <a:t>p</a:t>
            </a:r>
            <a:r>
              <a:rPr lang="zh-CN" altLang="en-US" sz="2400" dirty="0" smtClean="0">
                <a:latin typeface="+mj-lt"/>
                <a:ea typeface="黑体" pitchFamily="2" charset="-122"/>
              </a:rPr>
              <a:t>增广流</a:t>
            </a:r>
            <a:r>
              <a:rPr lang="en-US" altLang="zh-CN" sz="2400" i="1" dirty="0" smtClean="0">
                <a:latin typeface="+mj-lt"/>
                <a:ea typeface="黑体" pitchFamily="2" charset="-122"/>
              </a:rPr>
              <a:t>f</a:t>
            </a:r>
          </a:p>
          <a:p>
            <a:pPr marL="514350" indent="-514350">
              <a:buAutoNum type="arabicPlain"/>
            </a:pPr>
            <a:r>
              <a:rPr lang="en-US" altLang="zh-CN" sz="2400" dirty="0">
                <a:latin typeface="+mj-lt"/>
                <a:ea typeface="黑体" pitchFamily="2" charset="-122"/>
              </a:rPr>
              <a:t>}</a:t>
            </a:r>
          </a:p>
          <a:p>
            <a:pPr marL="514350" indent="-514350">
              <a:buAutoNum type="arabicPlain"/>
            </a:pPr>
            <a:r>
              <a:rPr lang="zh-CN" altLang="en-US" sz="2400" dirty="0" smtClean="0">
                <a:latin typeface="+mj-lt"/>
                <a:ea typeface="黑体" pitchFamily="2" charset="-122"/>
              </a:rPr>
              <a:t>返回</a:t>
            </a:r>
            <a:r>
              <a:rPr lang="en-US" altLang="zh-CN" sz="2400" i="1" dirty="0" smtClean="0">
                <a:latin typeface="+mj-lt"/>
                <a:ea typeface="黑体" pitchFamily="2" charset="-122"/>
              </a:rPr>
              <a:t>f</a:t>
            </a: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pic>
        <p:nvPicPr>
          <p:cNvPr id="4" name="Picture 4"/>
          <p:cNvPicPr>
            <a:picLocks noChangeAspect="1" noChangeArrowheads="1"/>
          </p:cNvPicPr>
          <p:nvPr/>
        </p:nvPicPr>
        <p:blipFill>
          <a:blip r:embed="rId3" cstate="print"/>
          <a:srcRect/>
          <a:stretch>
            <a:fillRect/>
          </a:stretch>
        </p:blipFill>
        <p:spPr bwMode="auto">
          <a:xfrm>
            <a:off x="2039679" y="4267200"/>
            <a:ext cx="4142184" cy="1837389"/>
          </a:xfrm>
          <a:prstGeom prst="rect">
            <a:avLst/>
          </a:prstGeom>
          <a:noFill/>
          <a:ln w="9525">
            <a:noFill/>
            <a:miter lim="800000"/>
            <a:headEnd/>
            <a:tailEnd/>
          </a:ln>
        </p:spPr>
      </p:pic>
    </p:spTree>
    <p:extLst>
      <p:ext uri="{BB962C8B-B14F-4D97-AF65-F5344CB8AC3E}">
        <p14:creationId xmlns:p14="http://schemas.microsoft.com/office/powerpoint/2010/main" val="2055358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i="1" dirty="0">
                <a:solidFill>
                  <a:srgbClr val="C00000"/>
                </a:solidFill>
                <a:latin typeface="+mj-lt"/>
                <a:ea typeface="黑体" pitchFamily="2" charset="-122"/>
              </a:rPr>
              <a:t>残留</a:t>
            </a:r>
            <a:r>
              <a:rPr lang="zh-CN" altLang="en-US" sz="2400" i="1" dirty="0">
                <a:solidFill>
                  <a:srgbClr val="C00000"/>
                </a:solidFill>
                <a:latin typeface="+mj-lt"/>
                <a:ea typeface="黑体" pitchFamily="2" charset="-122"/>
              </a:rPr>
              <a:t>网络</a:t>
            </a:r>
            <a:r>
              <a:rPr lang="zh-CN" altLang="en-US" sz="2400" dirty="0">
                <a:latin typeface="+mj-lt"/>
                <a:ea typeface="黑体" pitchFamily="2" charset="-122"/>
              </a:rPr>
              <a:t>：直观上，给定流网络和一个流，其残留网络由可以容纳更多网络流的边所组成。</a:t>
            </a:r>
            <a:endParaRPr lang="en-US" altLang="zh-CN" sz="2400" dirty="0">
              <a:latin typeface="+mj-lt"/>
              <a:ea typeface="黑体" pitchFamily="2" charset="-122"/>
            </a:endParaRPr>
          </a:p>
          <a:p>
            <a:r>
              <a:rPr lang="zh-CN" altLang="en-US" sz="2400" dirty="0">
                <a:latin typeface="+mj-lt"/>
                <a:ea typeface="黑体" pitchFamily="2" charset="-122"/>
              </a:rPr>
              <a:t>假设有一个流网络</a:t>
            </a:r>
            <a:r>
              <a:rPr lang="en-US" altLang="zh-CN" sz="2400" i="1" dirty="0">
                <a:latin typeface="+mj-lt"/>
                <a:ea typeface="黑体" pitchFamily="2" charset="-122"/>
              </a:rPr>
              <a:t>G=</a:t>
            </a:r>
            <a:r>
              <a:rPr lang="zh-CN" altLang="en-US" sz="2400" i="1" dirty="0">
                <a:latin typeface="+mj-lt"/>
                <a:ea typeface="黑体" pitchFamily="2" charset="-122"/>
              </a:rPr>
              <a:t>（</a:t>
            </a:r>
            <a:r>
              <a:rPr lang="en-US" altLang="zh-CN" sz="2400" i="1" dirty="0">
                <a:latin typeface="+mj-lt"/>
                <a:ea typeface="黑体" pitchFamily="2" charset="-122"/>
              </a:rPr>
              <a:t>V</a:t>
            </a:r>
            <a:r>
              <a:rPr lang="zh-CN" altLang="en-US" sz="2400" i="1" dirty="0">
                <a:latin typeface="+mj-lt"/>
                <a:ea typeface="黑体" pitchFamily="2" charset="-122"/>
              </a:rPr>
              <a:t>，</a:t>
            </a:r>
            <a:r>
              <a:rPr lang="en-US" altLang="zh-CN" sz="2400" i="1" dirty="0">
                <a:latin typeface="+mj-lt"/>
                <a:ea typeface="黑体" pitchFamily="2" charset="-122"/>
              </a:rPr>
              <a:t>E</a:t>
            </a:r>
            <a:r>
              <a:rPr lang="zh-CN" altLang="en-US" sz="2400" i="1" dirty="0">
                <a:latin typeface="+mj-lt"/>
                <a:ea typeface="黑体" pitchFamily="2" charset="-122"/>
              </a:rPr>
              <a:t>）</a:t>
            </a:r>
            <a:r>
              <a:rPr lang="zh-CN" altLang="en-US" sz="2400" dirty="0">
                <a:latin typeface="+mj-lt"/>
                <a:ea typeface="黑体" pitchFamily="2" charset="-122"/>
              </a:rPr>
              <a:t>，其源点为</a:t>
            </a:r>
            <a:r>
              <a:rPr lang="en-US" altLang="zh-CN" sz="2400" i="1" dirty="0" smtClean="0">
                <a:latin typeface="+mj-lt"/>
                <a:ea typeface="黑体" pitchFamily="2" charset="-122"/>
              </a:rPr>
              <a:t>s</a:t>
            </a:r>
            <a:r>
              <a:rPr lang="zh-CN" altLang="en-US" sz="2400" dirty="0">
                <a:latin typeface="+mj-lt"/>
                <a:ea typeface="黑体" pitchFamily="2" charset="-122"/>
              </a:rPr>
              <a:t>，</a:t>
            </a:r>
            <a:r>
              <a:rPr lang="zh-CN" altLang="en-US" sz="2400" dirty="0" smtClean="0">
                <a:latin typeface="+mj-lt"/>
                <a:ea typeface="黑体" pitchFamily="2" charset="-122"/>
              </a:rPr>
              <a:t>汇点</a:t>
            </a:r>
            <a:r>
              <a:rPr lang="zh-CN" altLang="en-US" sz="2400" dirty="0">
                <a:latin typeface="+mj-lt"/>
                <a:ea typeface="黑体" pitchFamily="2" charset="-122"/>
              </a:rPr>
              <a:t>为</a:t>
            </a:r>
            <a:r>
              <a:rPr lang="en-US" altLang="zh-CN" sz="2400" i="1" dirty="0" smtClean="0">
                <a:latin typeface="+mj-lt"/>
                <a:ea typeface="黑体" pitchFamily="2" charset="-122"/>
              </a:rPr>
              <a:t>t</a:t>
            </a:r>
            <a:r>
              <a:rPr lang="zh-CN" altLang="en-US" sz="2400" i="1" dirty="0" smtClean="0">
                <a:latin typeface="+mj-lt"/>
                <a:ea typeface="黑体" pitchFamily="2" charset="-122"/>
              </a:rPr>
              <a:t>，</a:t>
            </a:r>
            <a:r>
              <a:rPr lang="en-US" altLang="zh-CN" sz="2400" i="1" dirty="0" smtClean="0">
                <a:latin typeface="+mj-lt"/>
                <a:ea typeface="黑体" pitchFamily="2" charset="-122"/>
              </a:rPr>
              <a:t>f</a:t>
            </a:r>
            <a:r>
              <a:rPr lang="zh-CN" altLang="en-US" sz="2400" dirty="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中的一个流。考察一对顶点</a:t>
            </a:r>
            <a:r>
              <a:rPr lang="en-US" altLang="zh-CN" sz="2400" i="1" dirty="0" err="1">
                <a:latin typeface="+mj-lt"/>
                <a:ea typeface="黑体" pitchFamily="2" charset="-122"/>
              </a:rPr>
              <a:t>u,v∈V</a:t>
            </a:r>
            <a:r>
              <a:rPr lang="zh-CN" altLang="en-US" sz="2400" dirty="0">
                <a:latin typeface="+mj-lt"/>
                <a:ea typeface="黑体" pitchFamily="2" charset="-122"/>
              </a:rPr>
              <a:t>。</a:t>
            </a:r>
            <a:endParaRPr lang="en-US" altLang="zh-CN" sz="2400" dirty="0">
              <a:latin typeface="+mj-lt"/>
              <a:ea typeface="黑体" pitchFamily="2" charset="-122"/>
            </a:endParaRPr>
          </a:p>
          <a:p>
            <a:r>
              <a:rPr lang="zh-CN" altLang="en-US" sz="2400" dirty="0">
                <a:latin typeface="+mj-lt"/>
                <a:ea typeface="黑体" pitchFamily="2" charset="-122"/>
              </a:rPr>
              <a:t>在不超过容量</a:t>
            </a:r>
            <a:r>
              <a:rPr lang="en-US" altLang="zh-CN" sz="2400" i="1" dirty="0">
                <a:latin typeface="+mj-lt"/>
                <a:ea typeface="黑体" pitchFamily="2" charset="-122"/>
              </a:rPr>
              <a:t>c(</a:t>
            </a:r>
            <a:r>
              <a:rPr lang="en-US" altLang="zh-CN" sz="2400" i="1" dirty="0" err="1">
                <a:latin typeface="+mj-lt"/>
                <a:ea typeface="黑体" pitchFamily="2" charset="-122"/>
              </a:rPr>
              <a:t>u,v</a:t>
            </a:r>
            <a:r>
              <a:rPr lang="en-US" altLang="zh-CN" sz="2400" i="1" dirty="0">
                <a:latin typeface="+mj-lt"/>
                <a:ea typeface="黑体" pitchFamily="2" charset="-122"/>
              </a:rPr>
              <a:t>)</a:t>
            </a:r>
            <a:r>
              <a:rPr lang="zh-CN" altLang="en-US" sz="2400" dirty="0">
                <a:latin typeface="+mj-lt"/>
                <a:ea typeface="黑体" pitchFamily="2" charset="-122"/>
              </a:rPr>
              <a:t>条件下，从</a:t>
            </a:r>
            <a:r>
              <a:rPr lang="en-US" altLang="zh-CN" sz="2400" i="1" dirty="0">
                <a:latin typeface="+mj-lt"/>
                <a:ea typeface="黑体" pitchFamily="2" charset="-122"/>
              </a:rPr>
              <a:t>u</a:t>
            </a:r>
            <a:r>
              <a:rPr lang="zh-CN" altLang="en-US" sz="2400" dirty="0">
                <a:latin typeface="+mj-lt"/>
                <a:ea typeface="黑体" pitchFamily="2" charset="-122"/>
              </a:rPr>
              <a:t>到</a:t>
            </a:r>
            <a:r>
              <a:rPr lang="en-US" altLang="zh-CN" sz="2400" i="1" dirty="0">
                <a:latin typeface="+mj-lt"/>
                <a:ea typeface="黑体" pitchFamily="2" charset="-122"/>
              </a:rPr>
              <a:t>v</a:t>
            </a:r>
            <a:r>
              <a:rPr lang="zh-CN" altLang="en-US" sz="2400" dirty="0">
                <a:latin typeface="+mj-lt"/>
                <a:ea typeface="黑体" pitchFamily="2" charset="-122"/>
              </a:rPr>
              <a:t>之间可以压入的额外网络流量，就是</a:t>
            </a:r>
            <a:r>
              <a:rPr lang="en-US" altLang="zh-CN" sz="2400" dirty="0">
                <a:latin typeface="+mj-lt"/>
                <a:ea typeface="黑体" pitchFamily="2" charset="-122"/>
              </a:rPr>
              <a:t>(</a:t>
            </a:r>
            <a:r>
              <a:rPr lang="en-US" altLang="zh-CN" sz="2400" i="1" dirty="0" err="1">
                <a:latin typeface="+mj-lt"/>
                <a:ea typeface="黑体" pitchFamily="2" charset="-122"/>
              </a:rPr>
              <a:t>u,v</a:t>
            </a:r>
            <a:r>
              <a:rPr lang="en-US" altLang="zh-CN" sz="2400" dirty="0">
                <a:latin typeface="+mj-lt"/>
                <a:ea typeface="黑体" pitchFamily="2" charset="-122"/>
              </a:rPr>
              <a:t>)</a:t>
            </a:r>
            <a:r>
              <a:rPr lang="zh-CN" altLang="en-US" sz="2400" dirty="0">
                <a:latin typeface="+mj-lt"/>
                <a:ea typeface="黑体" pitchFamily="2" charset="-122"/>
              </a:rPr>
              <a:t>的</a:t>
            </a:r>
            <a:r>
              <a:rPr lang="zh-CN" altLang="en-US" sz="2400" i="1" dirty="0">
                <a:solidFill>
                  <a:srgbClr val="C00000"/>
                </a:solidFill>
                <a:latin typeface="+mj-lt"/>
                <a:ea typeface="黑体" pitchFamily="2" charset="-122"/>
              </a:rPr>
              <a:t>残留容量</a:t>
            </a:r>
            <a:r>
              <a:rPr lang="zh-CN" altLang="en-US" sz="2400" dirty="0">
                <a:latin typeface="+mj-lt"/>
                <a:ea typeface="黑体" pitchFamily="2" charset="-122"/>
              </a:rPr>
              <a:t>。由下式定义：                      </a:t>
            </a:r>
            <a:endParaRPr lang="en-US" altLang="zh-CN" sz="2400" dirty="0" smtClean="0">
              <a:latin typeface="+mj-lt"/>
              <a:ea typeface="黑体" pitchFamily="2" charset="-122"/>
            </a:endParaRPr>
          </a:p>
          <a:p>
            <a:pPr marL="0" indent="0">
              <a:buNone/>
            </a:pPr>
            <a:endParaRPr lang="en-US" altLang="zh-CN" sz="2400" dirty="0">
              <a:latin typeface="+mj-lt"/>
              <a:ea typeface="黑体" pitchFamily="2" charset="-122"/>
            </a:endParaRPr>
          </a:p>
          <a:p>
            <a:r>
              <a:rPr lang="zh-CN" altLang="en-US" sz="2400" dirty="0">
                <a:latin typeface="+mj-lt"/>
                <a:ea typeface="黑体" pitchFamily="2" charset="-122"/>
              </a:rPr>
              <a:t>例如：</a:t>
            </a:r>
            <a:r>
              <a:rPr lang="en-US" altLang="zh-CN" sz="2400" i="1" dirty="0">
                <a:latin typeface="+mj-lt"/>
                <a:ea typeface="黑体" pitchFamily="2" charset="-122"/>
              </a:rPr>
              <a:t>c(s,v</a:t>
            </a:r>
            <a:r>
              <a:rPr lang="en-US" altLang="zh-CN" sz="2400" i="1" baseline="-25000" dirty="0">
                <a:latin typeface="+mj-lt"/>
                <a:ea typeface="黑体" pitchFamily="2" charset="-122"/>
              </a:rPr>
              <a:t>1</a:t>
            </a:r>
            <a:r>
              <a:rPr lang="en-US" altLang="zh-CN" sz="2400" i="1" dirty="0">
                <a:latin typeface="+mj-lt"/>
                <a:ea typeface="黑体" pitchFamily="2" charset="-122"/>
              </a:rPr>
              <a:t>)=16</a:t>
            </a:r>
            <a:r>
              <a:rPr lang="en-US" altLang="zh-CN" sz="2400" i="1" dirty="0" smtClean="0">
                <a:latin typeface="+mj-lt"/>
                <a:ea typeface="黑体" pitchFamily="2" charset="-122"/>
              </a:rPr>
              <a:t>, f(s,v</a:t>
            </a:r>
            <a:r>
              <a:rPr lang="en-US" altLang="zh-CN" sz="2400" i="1" baseline="-25000" dirty="0" smtClean="0">
                <a:latin typeface="+mj-lt"/>
                <a:ea typeface="黑体" pitchFamily="2" charset="-122"/>
              </a:rPr>
              <a:t>1</a:t>
            </a:r>
            <a:r>
              <a:rPr lang="en-US" altLang="zh-CN" sz="2400" i="1" dirty="0">
                <a:latin typeface="+mj-lt"/>
                <a:ea typeface="黑体" pitchFamily="2" charset="-122"/>
              </a:rPr>
              <a:t>)=11</a:t>
            </a:r>
            <a:r>
              <a:rPr lang="en-US" altLang="zh-CN" sz="2400" dirty="0">
                <a:latin typeface="+mj-lt"/>
                <a:ea typeface="黑体" pitchFamily="2" charset="-122"/>
              </a:rPr>
              <a:t>,</a:t>
            </a:r>
            <a:r>
              <a:rPr lang="zh-CN" altLang="en-US" sz="2400" dirty="0">
                <a:latin typeface="+mj-lt"/>
                <a:ea typeface="黑体" pitchFamily="2" charset="-122"/>
              </a:rPr>
              <a:t>则</a:t>
            </a:r>
            <a:endParaRPr lang="en-US" altLang="zh-CN" sz="2400" dirty="0">
              <a:latin typeface="+mj-lt"/>
              <a:ea typeface="黑体" pitchFamily="2" charset="-122"/>
            </a:endParaRPr>
          </a:p>
          <a:p>
            <a:pPr marL="0" indent="0">
              <a:buNone/>
            </a:pPr>
            <a:r>
              <a:rPr lang="en-US" altLang="zh-CN" sz="2400" i="1" dirty="0" smtClean="0">
                <a:latin typeface="+mj-lt"/>
                <a:ea typeface="黑体" pitchFamily="2" charset="-122"/>
              </a:rPr>
              <a:t>             </a:t>
            </a:r>
            <a:r>
              <a:rPr lang="en-US" altLang="zh-CN" sz="2400" i="1" dirty="0" err="1" smtClean="0">
                <a:latin typeface="+mj-lt"/>
                <a:ea typeface="黑体" pitchFamily="2" charset="-122"/>
              </a:rPr>
              <a:t>c</a:t>
            </a:r>
            <a:r>
              <a:rPr lang="en-US" altLang="zh-CN" sz="2400" i="1" baseline="-25000" dirty="0" err="1" smtClean="0">
                <a:latin typeface="+mj-lt"/>
                <a:ea typeface="黑体" pitchFamily="2" charset="-122"/>
              </a:rPr>
              <a:t>f</a:t>
            </a:r>
            <a:r>
              <a:rPr lang="en-US" altLang="zh-CN" sz="2400" i="1" dirty="0" smtClean="0">
                <a:latin typeface="+mj-lt"/>
                <a:ea typeface="黑体" pitchFamily="2" charset="-122"/>
              </a:rPr>
              <a:t>(s,v</a:t>
            </a:r>
            <a:r>
              <a:rPr lang="en-US" altLang="zh-CN" sz="2400" i="1" baseline="-25000" dirty="0" smtClean="0">
                <a:latin typeface="+mj-lt"/>
                <a:ea typeface="黑体" pitchFamily="2" charset="-122"/>
              </a:rPr>
              <a:t>1</a:t>
            </a:r>
            <a:r>
              <a:rPr lang="en-US" altLang="zh-CN" sz="2400" i="1" dirty="0">
                <a:latin typeface="+mj-lt"/>
                <a:ea typeface="黑体" pitchFamily="2" charset="-122"/>
              </a:rPr>
              <a:t>)=c(s,v</a:t>
            </a:r>
            <a:r>
              <a:rPr lang="en-US" altLang="zh-CN" sz="2400" i="1" baseline="-25000" dirty="0">
                <a:latin typeface="+mj-lt"/>
                <a:ea typeface="黑体" pitchFamily="2" charset="-122"/>
              </a:rPr>
              <a:t>1</a:t>
            </a:r>
            <a:r>
              <a:rPr lang="en-US" altLang="zh-CN" sz="2400" i="1" dirty="0">
                <a:latin typeface="+mj-lt"/>
                <a:ea typeface="黑体" pitchFamily="2" charset="-122"/>
              </a:rPr>
              <a:t>)-f(s,v</a:t>
            </a:r>
            <a:r>
              <a:rPr lang="en-US" altLang="zh-CN" sz="2400" i="1" baseline="-25000" dirty="0">
                <a:latin typeface="+mj-lt"/>
                <a:ea typeface="黑体" pitchFamily="2" charset="-122"/>
              </a:rPr>
              <a:t>1</a:t>
            </a:r>
            <a:r>
              <a:rPr lang="en-US" altLang="zh-CN" sz="2400" i="1" dirty="0">
                <a:latin typeface="+mj-lt"/>
                <a:ea typeface="黑体" pitchFamily="2" charset="-122"/>
              </a:rPr>
              <a:t>)=</a:t>
            </a:r>
            <a:r>
              <a:rPr lang="en-US" altLang="zh-CN" sz="2400" i="1" dirty="0" smtClean="0">
                <a:latin typeface="+mj-lt"/>
                <a:ea typeface="黑体" pitchFamily="2" charset="-122"/>
              </a:rPr>
              <a:t>16-11=5</a:t>
            </a:r>
          </a:p>
          <a:p>
            <a:pPr marL="0" indent="0">
              <a:buNone/>
            </a:pPr>
            <a:endParaRPr lang="en-US" altLang="zh-CN" sz="2400" dirty="0" smtClean="0">
              <a:latin typeface="+mj-lt"/>
              <a:ea typeface="黑体" pitchFamily="2" charset="-122"/>
            </a:endParaRPr>
          </a:p>
          <a:p>
            <a:r>
              <a:rPr lang="zh-CN" altLang="en-US" sz="2400" dirty="0" smtClean="0">
                <a:latin typeface="+mj-lt"/>
                <a:ea typeface="黑体" pitchFamily="2" charset="-122"/>
              </a:rPr>
              <a:t>在</a:t>
            </a:r>
            <a:r>
              <a:rPr lang="zh-CN" altLang="en-US" sz="2400" dirty="0">
                <a:latin typeface="+mj-lt"/>
                <a:ea typeface="黑体" pitchFamily="2" charset="-122"/>
              </a:rPr>
              <a:t>不超过边</a:t>
            </a:r>
            <a:r>
              <a:rPr lang="en-US" altLang="zh-CN" sz="2400" dirty="0">
                <a:latin typeface="+mj-lt"/>
                <a:ea typeface="黑体" pitchFamily="2" charset="-122"/>
              </a:rPr>
              <a:t>(</a:t>
            </a:r>
            <a:r>
              <a:rPr lang="en-US" altLang="zh-CN" sz="2400" i="1" dirty="0">
                <a:latin typeface="+mj-lt"/>
                <a:ea typeface="黑体" pitchFamily="2" charset="-122"/>
              </a:rPr>
              <a:t>s,v</a:t>
            </a:r>
            <a:r>
              <a:rPr lang="en-US" altLang="zh-CN" sz="2400" i="1" baseline="-25000" dirty="0">
                <a:latin typeface="+mj-lt"/>
                <a:ea typeface="黑体" pitchFamily="2" charset="-122"/>
              </a:rPr>
              <a:t>1</a:t>
            </a:r>
            <a:r>
              <a:rPr lang="en-US" altLang="zh-CN" sz="2400" dirty="0">
                <a:latin typeface="+mj-lt"/>
                <a:ea typeface="黑体" pitchFamily="2" charset="-122"/>
              </a:rPr>
              <a:t>)</a:t>
            </a:r>
            <a:r>
              <a:rPr lang="zh-CN" altLang="en-US" sz="2400" dirty="0">
                <a:latin typeface="+mj-lt"/>
                <a:ea typeface="黑体" pitchFamily="2" charset="-122"/>
              </a:rPr>
              <a:t>的容量限制的条件下，可以再传输</a:t>
            </a:r>
            <a:r>
              <a:rPr lang="en-US" altLang="zh-CN" sz="2400" dirty="0">
                <a:latin typeface="+mj-lt"/>
                <a:ea typeface="黑体" pitchFamily="2" charset="-122"/>
              </a:rPr>
              <a:t>5</a:t>
            </a:r>
            <a:r>
              <a:rPr lang="zh-CN" altLang="en-US" sz="2400" dirty="0">
                <a:latin typeface="+mj-lt"/>
                <a:ea typeface="黑体" pitchFamily="2" charset="-122"/>
              </a:rPr>
              <a:t>个单位的流量来增加</a:t>
            </a:r>
            <a:r>
              <a:rPr lang="en-US" altLang="zh-CN" sz="2400" i="1" dirty="0">
                <a:latin typeface="+mj-lt"/>
                <a:ea typeface="黑体" pitchFamily="2" charset="-122"/>
              </a:rPr>
              <a:t>f(</a:t>
            </a:r>
            <a:r>
              <a:rPr lang="en-US" altLang="zh-CN" sz="2400" i="1" dirty="0" err="1">
                <a:latin typeface="+mj-lt"/>
                <a:ea typeface="黑体" pitchFamily="2" charset="-122"/>
              </a:rPr>
              <a:t>u,v</a:t>
            </a:r>
            <a:r>
              <a:rPr lang="en-US" altLang="zh-CN" sz="2400" i="1" dirty="0">
                <a:latin typeface="+mj-lt"/>
                <a:ea typeface="黑体" pitchFamily="2" charset="-122"/>
              </a:rPr>
              <a:t>)</a:t>
            </a:r>
            <a:r>
              <a:rPr lang="en-US" altLang="zh-CN" sz="2400" dirty="0">
                <a:latin typeface="+mj-lt"/>
                <a:ea typeface="黑体" pitchFamily="2" charset="-122"/>
              </a:rPr>
              <a:t>.</a:t>
            </a:r>
          </a:p>
          <a:p>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4054423"/>
              </p:ext>
            </p:extLst>
          </p:nvPr>
        </p:nvGraphicFramePr>
        <p:xfrm>
          <a:off x="2895600" y="3733800"/>
          <a:ext cx="3629025" cy="551244"/>
        </p:xfrm>
        <a:graphic>
          <a:graphicData uri="http://schemas.openxmlformats.org/presentationml/2006/ole">
            <mc:AlternateContent xmlns:mc="http://schemas.openxmlformats.org/markup-compatibility/2006">
              <mc:Choice xmlns:v="urn:schemas-microsoft-com:vml" Requires="v">
                <p:oleObj spid="_x0000_s13366" name="公式" r:id="rId4" imgW="1587500" imgH="241300" progId="Equation.3">
                  <p:embed/>
                </p:oleObj>
              </mc:Choice>
              <mc:Fallback>
                <p:oleObj name="公式" r:id="rId4" imgW="1587500" imgH="2413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733800"/>
                        <a:ext cx="3629025" cy="55124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09239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latin typeface="+mj-lt"/>
                <a:ea typeface="黑体" pitchFamily="2" charset="-122"/>
              </a:rPr>
              <a:t>给定</a:t>
            </a:r>
            <a:r>
              <a:rPr lang="zh-CN" altLang="en-US" sz="2400" dirty="0">
                <a:latin typeface="+mj-lt"/>
                <a:ea typeface="黑体" pitchFamily="2" charset="-122"/>
              </a:rPr>
              <a:t>一流网络</a:t>
            </a:r>
            <a:r>
              <a:rPr lang="en-US" altLang="zh-CN" sz="2400" i="1" dirty="0">
                <a:latin typeface="+mj-lt"/>
                <a:ea typeface="黑体" pitchFamily="2" charset="-122"/>
              </a:rPr>
              <a:t>G=(V,E)</a:t>
            </a:r>
            <a:r>
              <a:rPr lang="zh-CN" altLang="en-US" sz="2400" dirty="0">
                <a:latin typeface="+mj-lt"/>
                <a:ea typeface="黑体" pitchFamily="2" charset="-122"/>
              </a:rPr>
              <a:t>和</a:t>
            </a:r>
            <a:r>
              <a:rPr lang="zh-CN" altLang="en-US" sz="2400" dirty="0" smtClean="0">
                <a:latin typeface="+mj-lt"/>
                <a:ea typeface="黑体" pitchFamily="2" charset="-122"/>
              </a:rPr>
              <a:t>流 </a:t>
            </a:r>
            <a:r>
              <a:rPr lang="en-US" altLang="zh-CN" sz="2400" i="1" dirty="0" smtClean="0">
                <a:latin typeface="+mj-lt"/>
                <a:ea typeface="黑体" pitchFamily="2" charset="-122"/>
              </a:rPr>
              <a:t>f</a:t>
            </a:r>
            <a:r>
              <a:rPr lang="zh-CN" altLang="en-US" sz="2400" dirty="0" smtClean="0">
                <a:latin typeface="+mj-lt"/>
                <a:ea typeface="黑体" pitchFamily="2" charset="-122"/>
              </a:rPr>
              <a:t>，由 </a:t>
            </a:r>
            <a:r>
              <a:rPr lang="en-US" altLang="zh-CN" sz="2400" i="1" dirty="0" smtClean="0">
                <a:latin typeface="+mj-lt"/>
                <a:ea typeface="黑体" pitchFamily="2" charset="-122"/>
              </a:rPr>
              <a:t>f </a:t>
            </a:r>
            <a:r>
              <a:rPr lang="zh-CN" altLang="en-US" sz="2400" dirty="0" smtClean="0">
                <a:latin typeface="+mj-lt"/>
                <a:ea typeface="黑体" pitchFamily="2" charset="-122"/>
              </a:rPr>
              <a:t>压</a:t>
            </a:r>
            <a:r>
              <a:rPr lang="zh-CN" altLang="en-US" sz="2400" dirty="0">
                <a:latin typeface="+mj-lt"/>
                <a:ea typeface="黑体" pitchFamily="2" charset="-122"/>
              </a:rPr>
              <a:t>得的</a:t>
            </a:r>
            <a:r>
              <a:rPr lang="en-US" altLang="zh-CN" sz="2400" i="1" dirty="0">
                <a:latin typeface="+mj-lt"/>
                <a:ea typeface="黑体" pitchFamily="2" charset="-122"/>
              </a:rPr>
              <a:t>G</a:t>
            </a:r>
            <a:r>
              <a:rPr lang="zh-CN" altLang="en-US" sz="2400" dirty="0">
                <a:latin typeface="+mj-lt"/>
                <a:ea typeface="黑体" pitchFamily="2" charset="-122"/>
              </a:rPr>
              <a:t>的残留网络</a:t>
            </a:r>
            <a:r>
              <a:rPr lang="en-US" altLang="zh-CN" sz="2400" i="1" dirty="0" err="1">
                <a:latin typeface="+mj-lt"/>
                <a:ea typeface="黑体" pitchFamily="2" charset="-122"/>
              </a:rPr>
              <a:t>G</a:t>
            </a:r>
            <a:r>
              <a:rPr lang="en-US" altLang="zh-CN" sz="2400" i="1" baseline="-25000" dirty="0" err="1">
                <a:latin typeface="+mj-lt"/>
                <a:ea typeface="黑体" pitchFamily="2" charset="-122"/>
              </a:rPr>
              <a:t>f</a:t>
            </a:r>
            <a:r>
              <a:rPr lang="en-US" altLang="zh-CN" sz="2400" i="1" dirty="0">
                <a:latin typeface="+mj-lt"/>
                <a:ea typeface="黑体" pitchFamily="2" charset="-122"/>
              </a:rPr>
              <a:t>=(</a:t>
            </a:r>
            <a:r>
              <a:rPr lang="en-US" altLang="zh-CN" sz="2400" i="1" dirty="0" err="1">
                <a:latin typeface="+mj-lt"/>
                <a:ea typeface="黑体" pitchFamily="2" charset="-122"/>
              </a:rPr>
              <a:t>V,E</a:t>
            </a:r>
            <a:r>
              <a:rPr lang="en-US" altLang="zh-CN" sz="2400" i="1" baseline="-25000" dirty="0" err="1">
                <a:latin typeface="+mj-lt"/>
                <a:ea typeface="黑体" pitchFamily="2" charset="-122"/>
              </a:rPr>
              <a:t>f</a:t>
            </a:r>
            <a:r>
              <a:rPr lang="en-US" altLang="zh-CN" sz="2400" i="1" dirty="0" smtClean="0">
                <a:latin typeface="+mj-lt"/>
                <a:ea typeface="黑体" pitchFamily="2" charset="-122"/>
              </a:rPr>
              <a:t>)</a:t>
            </a:r>
            <a:r>
              <a:rPr lang="zh-CN" altLang="en-US" sz="2400" i="1" dirty="0" smtClean="0">
                <a:latin typeface="+mj-lt"/>
                <a:ea typeface="黑体" pitchFamily="2" charset="-122"/>
              </a:rPr>
              <a:t>，</a:t>
            </a:r>
            <a:r>
              <a:rPr lang="zh-CN" altLang="en-US" sz="2400" dirty="0" smtClean="0">
                <a:latin typeface="+mj-lt"/>
                <a:ea typeface="黑体" pitchFamily="2" charset="-122"/>
              </a:rPr>
              <a:t>其中 </a:t>
            </a:r>
            <a:r>
              <a:rPr lang="en-US" altLang="zh-CN" sz="2400" i="1" dirty="0" err="1">
                <a:latin typeface="+mj-lt"/>
                <a:ea typeface="黑体" pitchFamily="2" charset="-122"/>
              </a:rPr>
              <a:t>E</a:t>
            </a:r>
            <a:r>
              <a:rPr lang="en-US" altLang="zh-CN" sz="2400" i="1" baseline="-25000" dirty="0" err="1">
                <a:latin typeface="+mj-lt"/>
                <a:ea typeface="黑体" pitchFamily="2" charset="-122"/>
              </a:rPr>
              <a:t>f</a:t>
            </a:r>
            <a:r>
              <a:rPr lang="en-US" altLang="zh-CN" sz="2400" i="1" dirty="0">
                <a:latin typeface="+mj-lt"/>
                <a:ea typeface="黑体" pitchFamily="2" charset="-122"/>
              </a:rPr>
              <a:t>={(</a:t>
            </a:r>
            <a:r>
              <a:rPr lang="en-US" altLang="zh-CN" sz="2400" i="1" dirty="0" err="1">
                <a:latin typeface="+mj-lt"/>
                <a:ea typeface="黑体" pitchFamily="2" charset="-122"/>
              </a:rPr>
              <a:t>u,v</a:t>
            </a:r>
            <a:r>
              <a:rPr lang="en-US" altLang="zh-CN" sz="2400" i="1" dirty="0">
                <a:latin typeface="+mj-lt"/>
                <a:ea typeface="黑体" pitchFamily="2" charset="-122"/>
              </a:rPr>
              <a:t>)|</a:t>
            </a:r>
            <a:r>
              <a:rPr lang="en-US" altLang="zh-CN" sz="2400" i="1" dirty="0" err="1">
                <a:latin typeface="+mj-lt"/>
                <a:ea typeface="黑体" pitchFamily="2" charset="-122"/>
              </a:rPr>
              <a:t>c</a:t>
            </a:r>
            <a:r>
              <a:rPr lang="en-US" altLang="zh-CN" sz="2400" i="1" baseline="-25000" dirty="0" err="1">
                <a:latin typeface="+mj-lt"/>
                <a:ea typeface="黑体" pitchFamily="2" charset="-122"/>
              </a:rPr>
              <a:t>f</a:t>
            </a:r>
            <a:r>
              <a:rPr lang="en-US" altLang="zh-CN" sz="2400" i="1" dirty="0">
                <a:latin typeface="+mj-lt"/>
                <a:ea typeface="黑体" pitchFamily="2" charset="-122"/>
              </a:rPr>
              <a:t>(</a:t>
            </a:r>
            <a:r>
              <a:rPr lang="en-US" altLang="zh-CN" sz="2400" i="1" dirty="0" err="1">
                <a:latin typeface="+mj-lt"/>
                <a:ea typeface="黑体" pitchFamily="2" charset="-122"/>
              </a:rPr>
              <a:t>u,v</a:t>
            </a:r>
            <a:r>
              <a:rPr lang="en-US" altLang="zh-CN" sz="2400" i="1" dirty="0">
                <a:latin typeface="+mj-lt"/>
                <a:ea typeface="黑体" pitchFamily="2" charset="-122"/>
              </a:rPr>
              <a:t>)&gt;0}</a:t>
            </a:r>
          </a:p>
          <a:p>
            <a:endParaRPr lang="en-US" altLang="zh-CN" sz="2400" dirty="0" smtClean="0">
              <a:latin typeface="+mj-lt"/>
              <a:ea typeface="黑体" pitchFamily="2" charset="-122"/>
            </a:endParaRPr>
          </a:p>
          <a:p>
            <a:r>
              <a:rPr lang="zh-CN" altLang="en-US" sz="2400" dirty="0" smtClean="0">
                <a:latin typeface="+mj-lt"/>
                <a:ea typeface="黑体" pitchFamily="2" charset="-122"/>
              </a:rPr>
              <a:t>也就是说</a:t>
            </a:r>
            <a:r>
              <a:rPr lang="zh-CN" altLang="en-US" sz="2400" dirty="0">
                <a:latin typeface="+mj-lt"/>
                <a:ea typeface="黑体" pitchFamily="2" charset="-122"/>
              </a:rPr>
              <a:t>，在残留网络中，每条边（称为残留边）能够容纳一个正的网络流。</a:t>
            </a:r>
            <a:endParaRPr lang="en-US" altLang="zh-CN" sz="2400" dirty="0">
              <a:latin typeface="+mj-lt"/>
              <a:ea typeface="黑体" pitchFamily="2" charset="-122"/>
            </a:endParaRPr>
          </a:p>
          <a:p>
            <a:endParaRPr lang="en-US" altLang="zh-CN" sz="2400" dirty="0">
              <a:latin typeface="+mj-lt"/>
              <a:ea typeface="黑体" pitchFamily="2" charset="-122"/>
            </a:endParaRPr>
          </a:p>
        </p:txBody>
      </p:sp>
    </p:spTree>
    <p:extLst>
      <p:ext uri="{BB962C8B-B14F-4D97-AF65-F5344CB8AC3E}">
        <p14:creationId xmlns:p14="http://schemas.microsoft.com/office/powerpoint/2010/main" val="3251599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pic>
        <p:nvPicPr>
          <p:cNvPr id="4" name="Picture 4"/>
          <p:cNvPicPr>
            <a:picLocks noChangeAspect="1" noChangeArrowheads="1"/>
          </p:cNvPicPr>
          <p:nvPr/>
        </p:nvPicPr>
        <p:blipFill>
          <a:blip r:embed="rId3" cstate="print"/>
          <a:srcRect/>
          <a:stretch>
            <a:fillRect/>
          </a:stretch>
        </p:blipFill>
        <p:spPr bwMode="auto">
          <a:xfrm>
            <a:off x="683568" y="1541773"/>
            <a:ext cx="7704856" cy="2496827"/>
          </a:xfrm>
          <a:prstGeom prst="rect">
            <a:avLst/>
          </a:prstGeom>
          <a:noFill/>
          <a:ln w="9525">
            <a:noFill/>
            <a:miter lim="800000"/>
            <a:headEnd/>
            <a:tailEnd/>
          </a:ln>
        </p:spPr>
      </p:pic>
      <p:pic>
        <p:nvPicPr>
          <p:cNvPr id="5" name="Picture 5"/>
          <p:cNvPicPr>
            <a:picLocks noChangeAspect="1" noChangeArrowheads="1"/>
          </p:cNvPicPr>
          <p:nvPr/>
        </p:nvPicPr>
        <p:blipFill>
          <a:blip r:embed="rId4" cstate="print"/>
          <a:srcRect/>
          <a:stretch>
            <a:fillRect/>
          </a:stretch>
        </p:blipFill>
        <p:spPr bwMode="auto">
          <a:xfrm>
            <a:off x="683568" y="4186003"/>
            <a:ext cx="7704856" cy="2519597"/>
          </a:xfrm>
          <a:prstGeom prst="rect">
            <a:avLst/>
          </a:prstGeom>
          <a:noFill/>
          <a:ln w="9525">
            <a:noFill/>
            <a:miter lim="800000"/>
            <a:headEnd/>
            <a:tailEnd/>
          </a:ln>
        </p:spPr>
      </p:pic>
    </p:spTree>
    <p:extLst>
      <p:ext uri="{BB962C8B-B14F-4D97-AF65-F5344CB8AC3E}">
        <p14:creationId xmlns:p14="http://schemas.microsoft.com/office/powerpoint/2010/main" val="1917896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en-US" altLang="zh-CN" sz="2400" i="1" dirty="0" err="1">
                <a:solidFill>
                  <a:srgbClr val="C00000"/>
                </a:solidFill>
                <a:latin typeface="+mj-lt"/>
                <a:ea typeface="黑体" pitchFamily="2" charset="-122"/>
              </a:rPr>
              <a:t>E</a:t>
            </a:r>
            <a:r>
              <a:rPr lang="en-US" altLang="zh-CN" sz="2400" i="1" baseline="-25000" dirty="0" err="1">
                <a:solidFill>
                  <a:srgbClr val="C00000"/>
                </a:solidFill>
                <a:latin typeface="+mj-lt"/>
                <a:ea typeface="黑体" pitchFamily="2" charset="-122"/>
              </a:rPr>
              <a:t>f</a:t>
            </a:r>
            <a:r>
              <a:rPr lang="zh-CN" altLang="en-US" sz="2400" dirty="0">
                <a:solidFill>
                  <a:srgbClr val="C00000"/>
                </a:solidFill>
                <a:latin typeface="+mj-lt"/>
                <a:ea typeface="黑体" pitchFamily="2" charset="-122"/>
              </a:rPr>
              <a:t>中的边既可以是</a:t>
            </a:r>
            <a:r>
              <a:rPr lang="en-US" altLang="zh-CN" sz="2400" i="1" dirty="0">
                <a:solidFill>
                  <a:srgbClr val="C00000"/>
                </a:solidFill>
                <a:latin typeface="+mj-lt"/>
                <a:ea typeface="黑体" pitchFamily="2" charset="-122"/>
              </a:rPr>
              <a:t>E</a:t>
            </a:r>
            <a:r>
              <a:rPr lang="zh-CN" altLang="en-US" sz="2400" dirty="0">
                <a:solidFill>
                  <a:srgbClr val="C00000"/>
                </a:solidFill>
                <a:latin typeface="+mj-lt"/>
                <a:ea typeface="黑体" pitchFamily="2" charset="-122"/>
              </a:rPr>
              <a:t>中的边，也可以是它们的反向边</a:t>
            </a:r>
            <a:r>
              <a:rPr lang="zh-CN" altLang="en-US" sz="2400" dirty="0" smtClean="0">
                <a:latin typeface="+mj-lt"/>
                <a:ea typeface="黑体" pitchFamily="2" charset="-122"/>
              </a:rPr>
              <a:t>。</a:t>
            </a:r>
            <a:endParaRPr lang="en-US" altLang="zh-CN" sz="2400" dirty="0" smtClean="0">
              <a:latin typeface="+mj-lt"/>
              <a:ea typeface="黑体" pitchFamily="2" charset="-122"/>
            </a:endParaRPr>
          </a:p>
          <a:p>
            <a:endParaRPr lang="en-US" altLang="zh-CN" sz="2400" dirty="0" smtClean="0">
              <a:latin typeface="+mj-lt"/>
              <a:ea typeface="黑体" pitchFamily="2" charset="-122"/>
            </a:endParaRPr>
          </a:p>
          <a:p>
            <a:r>
              <a:rPr lang="zh-CN" altLang="en-US" sz="2400" dirty="0">
                <a:ea typeface="黑体" pitchFamily="2" charset="-122"/>
              </a:rPr>
              <a:t>如果</a:t>
            </a:r>
            <a:r>
              <a:rPr lang="en-US" altLang="zh-CN" sz="2400" dirty="0">
                <a:ea typeface="黑体" pitchFamily="2" charset="-122"/>
              </a:rPr>
              <a:t>(</a:t>
            </a:r>
            <a:r>
              <a:rPr lang="en-US" altLang="zh-CN" sz="2400" i="1" dirty="0" err="1">
                <a:ea typeface="黑体" pitchFamily="2" charset="-122"/>
              </a:rPr>
              <a:t>u,v</a:t>
            </a:r>
            <a:r>
              <a:rPr lang="en-US" altLang="zh-CN" sz="2400" dirty="0">
                <a:ea typeface="黑体" pitchFamily="2" charset="-122"/>
              </a:rPr>
              <a:t>)</a:t>
            </a:r>
            <a:r>
              <a:rPr lang="zh-CN" altLang="en-US" sz="2400" dirty="0">
                <a:ea typeface="黑体" pitchFamily="2" charset="-122"/>
              </a:rPr>
              <a:t>是</a:t>
            </a:r>
            <a:r>
              <a:rPr lang="en-US" altLang="zh-CN" sz="2400" i="1" dirty="0">
                <a:ea typeface="黑体" pitchFamily="2" charset="-122"/>
              </a:rPr>
              <a:t>E</a:t>
            </a:r>
            <a:r>
              <a:rPr lang="zh-CN" altLang="en-US" sz="2400" dirty="0">
                <a:ea typeface="黑体" pitchFamily="2" charset="-122"/>
              </a:rPr>
              <a:t>中的边</a:t>
            </a:r>
            <a:r>
              <a:rPr lang="en-US" altLang="zh-CN" sz="2400" i="1" dirty="0">
                <a:ea typeface="黑体" pitchFamily="2" charset="-122"/>
              </a:rPr>
              <a:t>f(</a:t>
            </a:r>
            <a:r>
              <a:rPr lang="en-US" altLang="zh-CN" sz="2400" i="1" dirty="0" err="1">
                <a:ea typeface="黑体" pitchFamily="2" charset="-122"/>
              </a:rPr>
              <a:t>u,v</a:t>
            </a:r>
            <a:r>
              <a:rPr lang="en-US" altLang="zh-CN" sz="2400" i="1" dirty="0">
                <a:ea typeface="黑体" pitchFamily="2" charset="-122"/>
              </a:rPr>
              <a:t>)&lt;c(</a:t>
            </a:r>
            <a:r>
              <a:rPr lang="en-US" altLang="zh-CN" sz="2400" i="1" dirty="0" err="1">
                <a:ea typeface="黑体" pitchFamily="2" charset="-122"/>
              </a:rPr>
              <a:t>u,v</a:t>
            </a:r>
            <a:r>
              <a:rPr lang="en-US" altLang="zh-CN" sz="2400" i="1" dirty="0">
                <a:ea typeface="黑体" pitchFamily="2" charset="-122"/>
              </a:rPr>
              <a:t>)</a:t>
            </a:r>
            <a:r>
              <a:rPr lang="zh-CN" altLang="en-US" sz="2400" i="1" dirty="0">
                <a:ea typeface="黑体" pitchFamily="2" charset="-122"/>
              </a:rPr>
              <a:t>，</a:t>
            </a:r>
            <a:r>
              <a:rPr lang="zh-CN" altLang="en-US" sz="2400" dirty="0">
                <a:ea typeface="黑体" pitchFamily="2" charset="-122"/>
              </a:rPr>
              <a:t>那么</a:t>
            </a:r>
            <a:r>
              <a:rPr lang="en-US" altLang="zh-CN" sz="2400" i="1" dirty="0" err="1">
                <a:ea typeface="黑体" pitchFamily="2" charset="-122"/>
              </a:rPr>
              <a:t>c</a:t>
            </a:r>
            <a:r>
              <a:rPr lang="en-US" altLang="zh-CN" sz="2400" i="1" baseline="-25000" dirty="0" err="1">
                <a:ea typeface="黑体" pitchFamily="2" charset="-122"/>
              </a:rPr>
              <a:t>f</a:t>
            </a:r>
            <a:r>
              <a:rPr lang="en-US" altLang="zh-CN" sz="2400" i="1" dirty="0">
                <a:ea typeface="黑体" pitchFamily="2" charset="-122"/>
              </a:rPr>
              <a:t>(</a:t>
            </a:r>
            <a:r>
              <a:rPr lang="en-US" altLang="zh-CN" sz="2400" i="1" dirty="0" err="1">
                <a:ea typeface="黑体" pitchFamily="2" charset="-122"/>
              </a:rPr>
              <a:t>u,v</a:t>
            </a:r>
            <a:r>
              <a:rPr lang="en-US" altLang="zh-CN" sz="2400" i="1" dirty="0">
                <a:ea typeface="黑体" pitchFamily="2" charset="-122"/>
              </a:rPr>
              <a:t>)=c(</a:t>
            </a:r>
            <a:r>
              <a:rPr lang="en-US" altLang="zh-CN" sz="2400" i="1" dirty="0" err="1">
                <a:ea typeface="黑体" pitchFamily="2" charset="-122"/>
              </a:rPr>
              <a:t>u,v</a:t>
            </a:r>
            <a:r>
              <a:rPr lang="en-US" altLang="zh-CN" sz="2400" i="1" dirty="0">
                <a:ea typeface="黑体" pitchFamily="2" charset="-122"/>
              </a:rPr>
              <a:t>)-f(</a:t>
            </a:r>
            <a:r>
              <a:rPr lang="en-US" altLang="zh-CN" sz="2400" i="1" dirty="0" err="1">
                <a:ea typeface="黑体" pitchFamily="2" charset="-122"/>
              </a:rPr>
              <a:t>u,v</a:t>
            </a:r>
            <a:r>
              <a:rPr lang="en-US" altLang="zh-CN" sz="2400" i="1" dirty="0">
                <a:ea typeface="黑体" pitchFamily="2" charset="-122"/>
              </a:rPr>
              <a:t>)&gt;0</a:t>
            </a:r>
            <a:r>
              <a:rPr lang="zh-CN" altLang="en-US" sz="2400" dirty="0">
                <a:ea typeface="黑体" pitchFamily="2" charset="-122"/>
              </a:rPr>
              <a:t>，因此</a:t>
            </a:r>
            <a:r>
              <a:rPr lang="en-US" altLang="zh-CN" sz="2400" dirty="0">
                <a:ea typeface="黑体" pitchFamily="2" charset="-122"/>
              </a:rPr>
              <a:t>(</a:t>
            </a:r>
            <a:r>
              <a:rPr lang="en-US" altLang="zh-CN" sz="2400" i="1" dirty="0" err="1">
                <a:ea typeface="黑体" pitchFamily="2" charset="-122"/>
              </a:rPr>
              <a:t>u,v</a:t>
            </a:r>
            <a:r>
              <a:rPr lang="en-US" altLang="zh-CN" sz="2400" dirty="0">
                <a:ea typeface="黑体" pitchFamily="2" charset="-122"/>
              </a:rPr>
              <a:t>)</a:t>
            </a:r>
            <a:r>
              <a:rPr lang="zh-CN" altLang="en-US" sz="2400" dirty="0">
                <a:ea typeface="黑体" pitchFamily="2" charset="-122"/>
              </a:rPr>
              <a:t>是残留边</a:t>
            </a:r>
            <a:r>
              <a:rPr lang="zh-CN" altLang="en-US" sz="2400" dirty="0" smtClean="0">
                <a:ea typeface="黑体" pitchFamily="2" charset="-122"/>
              </a:rPr>
              <a:t>。</a:t>
            </a:r>
            <a:endParaRPr lang="en-US" altLang="zh-CN" sz="2400" dirty="0">
              <a:ea typeface="黑体" pitchFamily="2" charset="-122"/>
            </a:endParaRPr>
          </a:p>
          <a:p>
            <a:endParaRPr lang="en-US" altLang="zh-CN" sz="2400" dirty="0" smtClean="0">
              <a:ea typeface="黑体" pitchFamily="2" charset="-122"/>
            </a:endParaRPr>
          </a:p>
          <a:p>
            <a:r>
              <a:rPr lang="zh-CN" altLang="en-US" sz="2400" dirty="0" smtClean="0">
                <a:ea typeface="黑体" pitchFamily="2" charset="-122"/>
              </a:rPr>
              <a:t>如果</a:t>
            </a:r>
            <a:r>
              <a:rPr lang="en-US" altLang="zh-CN" sz="2400" i="1" dirty="0">
                <a:ea typeface="黑体" pitchFamily="2" charset="-122"/>
              </a:rPr>
              <a:t>f(</a:t>
            </a:r>
            <a:r>
              <a:rPr lang="en-US" altLang="zh-CN" sz="2400" i="1" dirty="0" err="1">
                <a:ea typeface="黑体" pitchFamily="2" charset="-122"/>
              </a:rPr>
              <a:t>u,v</a:t>
            </a:r>
            <a:r>
              <a:rPr lang="en-US" altLang="zh-CN" sz="2400" i="1" dirty="0">
                <a:ea typeface="黑体" pitchFamily="2" charset="-122"/>
              </a:rPr>
              <a:t>)&gt;0</a:t>
            </a:r>
            <a:r>
              <a:rPr lang="zh-CN" altLang="en-US" sz="2400" dirty="0">
                <a:ea typeface="黑体" pitchFamily="2" charset="-122"/>
              </a:rPr>
              <a:t>，则</a:t>
            </a:r>
            <a:r>
              <a:rPr lang="en-US" altLang="zh-CN" sz="2400" i="1" dirty="0">
                <a:ea typeface="黑体" pitchFamily="2" charset="-122"/>
              </a:rPr>
              <a:t>f(</a:t>
            </a:r>
            <a:r>
              <a:rPr lang="en-US" altLang="zh-CN" sz="2400" i="1" dirty="0" err="1">
                <a:ea typeface="黑体" pitchFamily="2" charset="-122"/>
              </a:rPr>
              <a:t>v,u</a:t>
            </a:r>
            <a:r>
              <a:rPr lang="en-US" altLang="zh-CN" sz="2400" i="1" dirty="0">
                <a:ea typeface="黑体" pitchFamily="2" charset="-122"/>
              </a:rPr>
              <a:t>)=-f(</a:t>
            </a:r>
            <a:r>
              <a:rPr lang="en-US" altLang="zh-CN" sz="2400" i="1" dirty="0" err="1">
                <a:ea typeface="黑体" pitchFamily="2" charset="-122"/>
              </a:rPr>
              <a:t>u,v</a:t>
            </a:r>
            <a:r>
              <a:rPr lang="en-US" altLang="zh-CN" sz="2400" i="1" dirty="0">
                <a:ea typeface="黑体" pitchFamily="2" charset="-122"/>
              </a:rPr>
              <a:t>)&lt;0</a:t>
            </a:r>
          </a:p>
          <a:p>
            <a:pPr marL="0" indent="0">
              <a:buNone/>
            </a:pPr>
            <a:r>
              <a:rPr lang="en-US" altLang="zh-CN" sz="2400" i="1" dirty="0">
                <a:ea typeface="黑体" pitchFamily="2" charset="-122"/>
              </a:rPr>
              <a:t>    </a:t>
            </a:r>
            <a:r>
              <a:rPr lang="en-US" altLang="zh-CN" sz="2400" i="1" dirty="0" err="1">
                <a:ea typeface="黑体" pitchFamily="2" charset="-122"/>
              </a:rPr>
              <a:t>c</a:t>
            </a:r>
            <a:r>
              <a:rPr lang="en-US" altLang="zh-CN" sz="2400" i="1" baseline="-25000" dirty="0" err="1">
                <a:ea typeface="黑体" pitchFamily="2" charset="-122"/>
              </a:rPr>
              <a:t>f</a:t>
            </a:r>
            <a:r>
              <a:rPr lang="en-US" altLang="zh-CN" sz="2400" i="1" dirty="0">
                <a:ea typeface="黑体" pitchFamily="2" charset="-122"/>
              </a:rPr>
              <a:t>(</a:t>
            </a:r>
            <a:r>
              <a:rPr lang="en-US" altLang="zh-CN" sz="2400" i="1" dirty="0" err="1">
                <a:ea typeface="黑体" pitchFamily="2" charset="-122"/>
              </a:rPr>
              <a:t>v,u</a:t>
            </a:r>
            <a:r>
              <a:rPr lang="en-US" altLang="zh-CN" sz="2400" i="1" dirty="0">
                <a:ea typeface="黑体" pitchFamily="2" charset="-122"/>
              </a:rPr>
              <a:t>)=c(</a:t>
            </a:r>
            <a:r>
              <a:rPr lang="en-US" altLang="zh-CN" sz="2400" i="1" dirty="0" err="1">
                <a:ea typeface="黑体" pitchFamily="2" charset="-122"/>
              </a:rPr>
              <a:t>v,u</a:t>
            </a:r>
            <a:r>
              <a:rPr lang="en-US" altLang="zh-CN" sz="2400" i="1" dirty="0">
                <a:ea typeface="黑体" pitchFamily="2" charset="-122"/>
              </a:rPr>
              <a:t>)-f(</a:t>
            </a:r>
            <a:r>
              <a:rPr lang="en-US" altLang="zh-CN" sz="2400" i="1" dirty="0" err="1">
                <a:ea typeface="黑体" pitchFamily="2" charset="-122"/>
              </a:rPr>
              <a:t>v,u</a:t>
            </a:r>
            <a:r>
              <a:rPr lang="en-US" altLang="zh-CN" sz="2400" i="1" dirty="0">
                <a:ea typeface="黑体" pitchFamily="2" charset="-122"/>
              </a:rPr>
              <a:t>)&gt;0</a:t>
            </a:r>
            <a:r>
              <a:rPr lang="zh-CN" altLang="en-US" sz="2400" dirty="0">
                <a:ea typeface="黑体" pitchFamily="2" charset="-122"/>
              </a:rPr>
              <a:t>，因此</a:t>
            </a:r>
            <a:r>
              <a:rPr lang="en-US" altLang="zh-CN" sz="2400" dirty="0">
                <a:ea typeface="黑体" pitchFamily="2" charset="-122"/>
              </a:rPr>
              <a:t>(</a:t>
            </a:r>
            <a:r>
              <a:rPr lang="en-US" altLang="zh-CN" sz="2400" i="1" dirty="0" err="1">
                <a:ea typeface="黑体" pitchFamily="2" charset="-122"/>
              </a:rPr>
              <a:t>v,u</a:t>
            </a:r>
            <a:r>
              <a:rPr lang="en-US" altLang="zh-CN" sz="2400" dirty="0">
                <a:ea typeface="黑体" pitchFamily="2" charset="-122"/>
              </a:rPr>
              <a:t>)</a:t>
            </a:r>
            <a:r>
              <a:rPr lang="zh-CN" altLang="en-US" sz="2400" dirty="0">
                <a:ea typeface="黑体" pitchFamily="2" charset="-122"/>
              </a:rPr>
              <a:t>是残留边</a:t>
            </a:r>
            <a:r>
              <a:rPr lang="zh-CN" altLang="en-US" sz="2400" dirty="0" smtClean="0">
                <a:ea typeface="黑体" pitchFamily="2" charset="-122"/>
              </a:rPr>
              <a:t>。</a:t>
            </a:r>
            <a:endParaRPr lang="en-US" altLang="zh-CN" sz="2400" dirty="0" smtClean="0">
              <a:ea typeface="黑体" pitchFamily="2" charset="-122"/>
            </a:endParaRPr>
          </a:p>
          <a:p>
            <a:pPr marL="0" indent="0">
              <a:buNone/>
            </a:pPr>
            <a:endParaRPr lang="en-US" altLang="zh-CN" sz="2400" dirty="0">
              <a:ea typeface="黑体" pitchFamily="2" charset="-122"/>
            </a:endParaRPr>
          </a:p>
          <a:p>
            <a:r>
              <a:rPr lang="zh-CN" altLang="en-US" sz="2400" dirty="0">
                <a:ea typeface="黑体" pitchFamily="2" charset="-122"/>
              </a:rPr>
              <a:t>如果</a:t>
            </a:r>
            <a:r>
              <a:rPr lang="en-US" altLang="zh-CN" sz="2400" dirty="0">
                <a:ea typeface="黑体" pitchFamily="2" charset="-122"/>
              </a:rPr>
              <a:t>(</a:t>
            </a:r>
            <a:r>
              <a:rPr lang="en-US" altLang="zh-CN" sz="2400" i="1" dirty="0" err="1">
                <a:ea typeface="黑体" pitchFamily="2" charset="-122"/>
              </a:rPr>
              <a:t>u,v</a:t>
            </a:r>
            <a:r>
              <a:rPr lang="en-US" altLang="zh-CN" sz="2400" dirty="0">
                <a:ea typeface="黑体" pitchFamily="2" charset="-122"/>
              </a:rPr>
              <a:t>)</a:t>
            </a:r>
            <a:r>
              <a:rPr lang="zh-CN" altLang="en-US" sz="2400" dirty="0">
                <a:ea typeface="黑体" pitchFamily="2" charset="-122"/>
              </a:rPr>
              <a:t>和</a:t>
            </a:r>
            <a:r>
              <a:rPr lang="en-US" altLang="zh-CN" sz="2400" dirty="0">
                <a:ea typeface="黑体" pitchFamily="2" charset="-122"/>
              </a:rPr>
              <a:t>(</a:t>
            </a:r>
            <a:r>
              <a:rPr lang="en-US" altLang="zh-CN" sz="2400" i="1" dirty="0" err="1">
                <a:ea typeface="黑体" pitchFamily="2" charset="-122"/>
              </a:rPr>
              <a:t>v,u</a:t>
            </a:r>
            <a:r>
              <a:rPr lang="en-US" altLang="zh-CN" sz="2400" dirty="0">
                <a:ea typeface="黑体" pitchFamily="2" charset="-122"/>
              </a:rPr>
              <a:t>)</a:t>
            </a:r>
            <a:r>
              <a:rPr lang="zh-CN" altLang="en-US" sz="2400" dirty="0">
                <a:ea typeface="黑体" pitchFamily="2" charset="-122"/>
              </a:rPr>
              <a:t>都不是</a:t>
            </a:r>
            <a:r>
              <a:rPr lang="en-US" altLang="zh-CN" sz="2400" i="1" dirty="0">
                <a:ea typeface="黑体" pitchFamily="2" charset="-122"/>
              </a:rPr>
              <a:t>G</a:t>
            </a:r>
            <a:r>
              <a:rPr lang="zh-CN" altLang="en-US" sz="2400" dirty="0">
                <a:ea typeface="黑体" pitchFamily="2" charset="-122"/>
              </a:rPr>
              <a:t>中的有向边，</a:t>
            </a:r>
            <a:r>
              <a:rPr lang="zh-CN" altLang="en-US" sz="2400" dirty="0" smtClean="0">
                <a:ea typeface="黑体" pitchFamily="2" charset="-122"/>
              </a:rPr>
              <a:t>则</a:t>
            </a:r>
            <a:endParaRPr lang="en-US" altLang="zh-CN" sz="2400" dirty="0">
              <a:ea typeface="黑体" pitchFamily="2" charset="-122"/>
            </a:endParaRPr>
          </a:p>
          <a:p>
            <a:pPr marL="0" indent="0">
              <a:buNone/>
            </a:pPr>
            <a:r>
              <a:rPr lang="en-US" altLang="zh-CN" sz="2400" i="1" dirty="0">
                <a:latin typeface="+mj-lt"/>
                <a:ea typeface="黑体" pitchFamily="2" charset="-122"/>
              </a:rPr>
              <a:t> </a:t>
            </a:r>
            <a:r>
              <a:rPr lang="en-US" altLang="zh-CN" sz="2400" i="1" dirty="0" smtClean="0">
                <a:latin typeface="+mj-lt"/>
                <a:ea typeface="黑体" pitchFamily="2" charset="-122"/>
              </a:rPr>
              <a:t>    c(</a:t>
            </a:r>
            <a:r>
              <a:rPr lang="en-US" altLang="zh-CN" sz="2400" i="1" dirty="0" err="1" smtClean="0">
                <a:latin typeface="+mj-lt"/>
                <a:ea typeface="黑体" pitchFamily="2" charset="-122"/>
              </a:rPr>
              <a:t>u,v</a:t>
            </a:r>
            <a:r>
              <a:rPr lang="en-US" altLang="zh-CN" sz="2400" i="1" dirty="0">
                <a:latin typeface="+mj-lt"/>
                <a:ea typeface="黑体" pitchFamily="2" charset="-122"/>
              </a:rPr>
              <a:t>)=c(</a:t>
            </a:r>
            <a:r>
              <a:rPr lang="en-US" altLang="zh-CN" sz="2400" i="1" dirty="0" err="1">
                <a:latin typeface="+mj-lt"/>
                <a:ea typeface="黑体" pitchFamily="2" charset="-122"/>
              </a:rPr>
              <a:t>v,u</a:t>
            </a:r>
            <a:r>
              <a:rPr lang="en-US" altLang="zh-CN" sz="2400" i="1" dirty="0">
                <a:latin typeface="+mj-lt"/>
                <a:ea typeface="黑体" pitchFamily="2" charset="-122"/>
              </a:rPr>
              <a:t>)=</a:t>
            </a:r>
            <a:r>
              <a:rPr lang="en-US" altLang="zh-CN" sz="2400" i="1" dirty="0" smtClean="0">
                <a:latin typeface="+mj-lt"/>
                <a:ea typeface="黑体" pitchFamily="2" charset="-122"/>
              </a:rPr>
              <a:t>0</a:t>
            </a:r>
            <a:r>
              <a:rPr lang="zh-CN" altLang="en-US" sz="2400" dirty="0" smtClean="0">
                <a:latin typeface="+mj-lt"/>
                <a:ea typeface="黑体" pitchFamily="2" charset="-122"/>
              </a:rPr>
              <a:t>，从而</a:t>
            </a:r>
            <a:r>
              <a:rPr lang="en-US" altLang="zh-CN" sz="2400" i="1" dirty="0">
                <a:latin typeface="+mj-lt"/>
                <a:ea typeface="黑体" pitchFamily="2" charset="-122"/>
              </a:rPr>
              <a:t>f(</a:t>
            </a:r>
            <a:r>
              <a:rPr lang="en-US" altLang="zh-CN" sz="2400" i="1" dirty="0" err="1">
                <a:latin typeface="+mj-lt"/>
                <a:ea typeface="黑体" pitchFamily="2" charset="-122"/>
              </a:rPr>
              <a:t>u,v</a:t>
            </a:r>
            <a:r>
              <a:rPr lang="en-US" altLang="zh-CN" sz="2400" i="1" dirty="0">
                <a:latin typeface="+mj-lt"/>
                <a:ea typeface="黑体" pitchFamily="2" charset="-122"/>
              </a:rPr>
              <a:t>)=f(</a:t>
            </a:r>
            <a:r>
              <a:rPr lang="en-US" altLang="zh-CN" sz="2400" i="1" dirty="0" err="1">
                <a:latin typeface="+mj-lt"/>
                <a:ea typeface="黑体" pitchFamily="2" charset="-122"/>
              </a:rPr>
              <a:t>v,u</a:t>
            </a:r>
            <a:r>
              <a:rPr lang="en-US" altLang="zh-CN" sz="2400" i="1" dirty="0">
                <a:latin typeface="+mj-lt"/>
                <a:ea typeface="黑体" pitchFamily="2" charset="-122"/>
              </a:rPr>
              <a:t>)=</a:t>
            </a:r>
            <a:r>
              <a:rPr lang="en-US" altLang="zh-CN" sz="2400" i="1" dirty="0" smtClean="0">
                <a:latin typeface="+mj-lt"/>
                <a:ea typeface="黑体" pitchFamily="2" charset="-122"/>
              </a:rPr>
              <a:t>0</a:t>
            </a:r>
            <a:r>
              <a:rPr lang="zh-CN" altLang="en-US" sz="2400" dirty="0" smtClean="0">
                <a:latin typeface="+mj-lt"/>
                <a:ea typeface="黑体" pitchFamily="2" charset="-122"/>
              </a:rPr>
              <a:t>，</a:t>
            </a:r>
            <a:endParaRPr lang="en-US" altLang="zh-CN" sz="2400" dirty="0">
              <a:latin typeface="+mj-lt"/>
              <a:ea typeface="黑体" pitchFamily="2" charset="-122"/>
            </a:endParaRPr>
          </a:p>
          <a:p>
            <a:pPr marL="0" indent="0">
              <a:buNone/>
            </a:pPr>
            <a:r>
              <a:rPr lang="en-US" altLang="zh-CN" sz="2400" dirty="0" smtClean="0">
                <a:latin typeface="+mj-lt"/>
                <a:ea typeface="黑体" pitchFamily="2" charset="-122"/>
              </a:rPr>
              <a:t>     </a:t>
            </a:r>
            <a:r>
              <a:rPr lang="en-US" altLang="zh-CN" sz="2400" i="1" dirty="0" err="1" smtClean="0">
                <a:latin typeface="+mj-lt"/>
                <a:ea typeface="黑体" pitchFamily="2" charset="-122"/>
              </a:rPr>
              <a:t>c</a:t>
            </a:r>
            <a:r>
              <a:rPr lang="en-US" altLang="zh-CN" sz="2400" i="1" baseline="-25000" dirty="0" err="1" smtClean="0">
                <a:latin typeface="+mj-lt"/>
                <a:ea typeface="黑体" pitchFamily="2" charset="-122"/>
              </a:rPr>
              <a:t>f</a:t>
            </a:r>
            <a:r>
              <a:rPr lang="en-US" altLang="zh-CN" sz="2400" i="1" dirty="0" smtClean="0">
                <a:latin typeface="+mj-lt"/>
                <a:ea typeface="黑体" pitchFamily="2" charset="-122"/>
              </a:rPr>
              <a:t>(</a:t>
            </a:r>
            <a:r>
              <a:rPr lang="en-US" altLang="zh-CN" sz="2400" i="1" dirty="0" err="1" smtClean="0">
                <a:latin typeface="+mj-lt"/>
                <a:ea typeface="黑体" pitchFamily="2" charset="-122"/>
              </a:rPr>
              <a:t>u,v</a:t>
            </a:r>
            <a:r>
              <a:rPr lang="en-US" altLang="zh-CN" sz="2400" i="1" dirty="0">
                <a:latin typeface="+mj-lt"/>
                <a:ea typeface="黑体" pitchFamily="2" charset="-122"/>
              </a:rPr>
              <a:t>)=</a:t>
            </a:r>
            <a:r>
              <a:rPr lang="en-US" altLang="zh-CN" sz="2400" i="1" dirty="0" err="1">
                <a:latin typeface="+mj-lt"/>
                <a:ea typeface="黑体" pitchFamily="2" charset="-122"/>
              </a:rPr>
              <a:t>c</a:t>
            </a:r>
            <a:r>
              <a:rPr lang="en-US" altLang="zh-CN" sz="2400" i="1" baseline="-25000" dirty="0" err="1">
                <a:latin typeface="+mj-lt"/>
                <a:ea typeface="黑体" pitchFamily="2" charset="-122"/>
              </a:rPr>
              <a:t>f</a:t>
            </a:r>
            <a:r>
              <a:rPr lang="en-US" altLang="zh-CN" sz="2400" i="1" dirty="0">
                <a:latin typeface="+mj-lt"/>
                <a:ea typeface="黑体" pitchFamily="2" charset="-122"/>
              </a:rPr>
              <a:t>(</a:t>
            </a:r>
            <a:r>
              <a:rPr lang="en-US" altLang="zh-CN" sz="2400" i="1" dirty="0" err="1">
                <a:latin typeface="+mj-lt"/>
                <a:ea typeface="黑体" pitchFamily="2" charset="-122"/>
              </a:rPr>
              <a:t>v,u</a:t>
            </a:r>
            <a:r>
              <a:rPr lang="en-US" altLang="zh-CN" sz="2400" i="1" dirty="0">
                <a:latin typeface="+mj-lt"/>
                <a:ea typeface="黑体" pitchFamily="2" charset="-122"/>
              </a:rPr>
              <a:t>)=</a:t>
            </a:r>
            <a:r>
              <a:rPr lang="en-US" altLang="zh-CN" sz="2400" i="1" dirty="0" smtClean="0">
                <a:latin typeface="+mj-lt"/>
                <a:ea typeface="黑体" pitchFamily="2" charset="-122"/>
              </a:rPr>
              <a:t>0</a:t>
            </a:r>
            <a:r>
              <a:rPr lang="zh-CN" altLang="en-US" sz="2400" dirty="0" smtClean="0">
                <a:latin typeface="+mj-lt"/>
                <a:ea typeface="黑体" pitchFamily="2" charset="-122"/>
              </a:rPr>
              <a:t>，因此</a:t>
            </a:r>
            <a:r>
              <a:rPr lang="en-US" altLang="zh-CN" sz="2400" dirty="0">
                <a:latin typeface="+mj-lt"/>
                <a:ea typeface="黑体" pitchFamily="2" charset="-122"/>
              </a:rPr>
              <a:t>(</a:t>
            </a:r>
            <a:r>
              <a:rPr lang="en-US" altLang="zh-CN" sz="2400" i="1" dirty="0" err="1">
                <a:latin typeface="+mj-lt"/>
                <a:ea typeface="黑体" pitchFamily="2" charset="-122"/>
              </a:rPr>
              <a:t>u,v</a:t>
            </a:r>
            <a:r>
              <a:rPr lang="en-US" altLang="zh-CN" sz="2400" dirty="0">
                <a:latin typeface="+mj-lt"/>
                <a:ea typeface="黑体" pitchFamily="2" charset="-122"/>
              </a:rPr>
              <a:t>)</a:t>
            </a:r>
            <a:r>
              <a:rPr lang="zh-CN" altLang="en-US" sz="2400" dirty="0">
                <a:latin typeface="+mj-lt"/>
                <a:ea typeface="黑体" pitchFamily="2" charset="-122"/>
              </a:rPr>
              <a:t>和</a:t>
            </a:r>
            <a:r>
              <a:rPr lang="en-US" altLang="zh-CN" sz="2400" dirty="0">
                <a:latin typeface="+mj-lt"/>
                <a:ea typeface="黑体" pitchFamily="2" charset="-122"/>
              </a:rPr>
              <a:t>(</a:t>
            </a:r>
            <a:r>
              <a:rPr lang="en-US" altLang="zh-CN" sz="2400" i="1" dirty="0" err="1">
                <a:latin typeface="+mj-lt"/>
                <a:ea typeface="黑体" pitchFamily="2" charset="-122"/>
              </a:rPr>
              <a:t>v,u</a:t>
            </a:r>
            <a:r>
              <a:rPr lang="en-US" altLang="zh-CN" sz="2400" dirty="0">
                <a:latin typeface="+mj-lt"/>
                <a:ea typeface="黑体" pitchFamily="2" charset="-122"/>
              </a:rPr>
              <a:t>)</a:t>
            </a:r>
            <a:r>
              <a:rPr lang="zh-CN" altLang="en-US" sz="2400" dirty="0">
                <a:latin typeface="+mj-lt"/>
                <a:ea typeface="黑体" pitchFamily="2" charset="-122"/>
              </a:rPr>
              <a:t>都不是残留边</a:t>
            </a:r>
            <a:r>
              <a:rPr lang="zh-CN" altLang="en-US" sz="2400" dirty="0" smtClean="0">
                <a:latin typeface="+mj-lt"/>
                <a:ea typeface="黑体" pitchFamily="2" charset="-122"/>
              </a:rPr>
              <a:t>。</a:t>
            </a:r>
            <a:endParaRPr lang="en-US" altLang="zh-CN" sz="2400" dirty="0" smtClean="0">
              <a:latin typeface="+mj-lt"/>
              <a:ea typeface="黑体" pitchFamily="2" charset="-122"/>
            </a:endParaRPr>
          </a:p>
          <a:p>
            <a:pPr marL="0" indent="0">
              <a:buNone/>
            </a:pPr>
            <a:r>
              <a:rPr lang="zh-CN" altLang="en-US" sz="2400" dirty="0" smtClean="0">
                <a:latin typeface="+mj-lt"/>
                <a:ea typeface="黑体" pitchFamily="2" charset="-122"/>
              </a:rPr>
              <a:t>     于是有</a:t>
            </a:r>
            <a:r>
              <a:rPr lang="en-US" altLang="zh-CN" sz="2400" i="1" dirty="0" smtClean="0">
                <a:latin typeface="+mj-lt"/>
                <a:ea typeface="黑体" pitchFamily="2" charset="-122"/>
                <a:sym typeface="Wingdings" pitchFamily="2" charset="2"/>
              </a:rPr>
              <a:t>|</a:t>
            </a:r>
            <a:r>
              <a:rPr lang="en-US" altLang="zh-CN" sz="2400" i="1" dirty="0" err="1" smtClean="0">
                <a:latin typeface="+mj-lt"/>
                <a:ea typeface="黑体" pitchFamily="2" charset="-122"/>
                <a:sym typeface="Wingdings" pitchFamily="2" charset="2"/>
              </a:rPr>
              <a:t>E</a:t>
            </a:r>
            <a:r>
              <a:rPr lang="en-US" altLang="zh-CN" sz="2400" i="1" baseline="-25000" dirty="0" err="1" smtClean="0">
                <a:latin typeface="+mj-lt"/>
                <a:ea typeface="黑体" pitchFamily="2" charset="-122"/>
                <a:sym typeface="Wingdings" pitchFamily="2" charset="2"/>
              </a:rPr>
              <a:t>f</a:t>
            </a:r>
            <a:r>
              <a:rPr lang="en-US" altLang="zh-CN" sz="2400" i="1" dirty="0">
                <a:latin typeface="+mj-lt"/>
                <a:ea typeface="黑体" pitchFamily="2" charset="-122"/>
                <a:sym typeface="Wingdings" pitchFamily="2" charset="2"/>
              </a:rPr>
              <a:t>|≤2|E|</a:t>
            </a:r>
            <a:r>
              <a:rPr lang="en-US" altLang="zh-CN" sz="2400" dirty="0">
                <a:latin typeface="+mj-lt"/>
                <a:ea typeface="黑体" pitchFamily="2" charset="-122"/>
                <a:sym typeface="Wingdings" pitchFamily="2" charset="2"/>
              </a:rPr>
              <a:t>.</a:t>
            </a:r>
            <a:r>
              <a:rPr lang="en-US" altLang="zh-CN" sz="2400" dirty="0">
                <a:latin typeface="+mj-lt"/>
                <a:ea typeface="黑体" pitchFamily="2" charset="-122"/>
              </a:rPr>
              <a:t> </a:t>
            </a: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Tree>
    <p:extLst>
      <p:ext uri="{BB962C8B-B14F-4D97-AF65-F5344CB8AC3E}">
        <p14:creationId xmlns:p14="http://schemas.microsoft.com/office/powerpoint/2010/main" val="2587361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latin typeface="+mj-lt"/>
                <a:ea typeface="黑体" pitchFamily="2" charset="-122"/>
              </a:rPr>
              <a:t>设</a:t>
            </a:r>
            <a:r>
              <a:rPr lang="en-US" altLang="zh-CN" sz="2400" i="1" dirty="0">
                <a:latin typeface="+mj-lt"/>
                <a:ea typeface="黑体" pitchFamily="2" charset="-122"/>
              </a:rPr>
              <a:t>G=(V,E)</a:t>
            </a:r>
            <a:r>
              <a:rPr lang="zh-CN" altLang="en-US" sz="2400" dirty="0">
                <a:latin typeface="+mj-lt"/>
                <a:ea typeface="黑体" pitchFamily="2" charset="-122"/>
              </a:rPr>
              <a:t>是源点为</a:t>
            </a:r>
            <a:r>
              <a:rPr lang="en-US" altLang="zh-CN" sz="2400" i="1" dirty="0">
                <a:latin typeface="+mj-lt"/>
                <a:ea typeface="黑体" pitchFamily="2" charset="-122"/>
              </a:rPr>
              <a:t>s</a:t>
            </a:r>
            <a:r>
              <a:rPr lang="zh-CN" altLang="en-US" sz="2400" dirty="0">
                <a:latin typeface="+mj-lt"/>
                <a:ea typeface="黑体" pitchFamily="2" charset="-122"/>
              </a:rPr>
              <a:t>，汇点为</a:t>
            </a:r>
            <a:r>
              <a:rPr lang="en-US" altLang="zh-CN" sz="2400" i="1" dirty="0" smtClean="0">
                <a:latin typeface="+mj-lt"/>
                <a:ea typeface="黑体" pitchFamily="2" charset="-122"/>
              </a:rPr>
              <a:t>t </a:t>
            </a:r>
            <a:r>
              <a:rPr lang="zh-CN" altLang="en-US" sz="2400" dirty="0" smtClean="0">
                <a:latin typeface="+mj-lt"/>
                <a:ea typeface="黑体" pitchFamily="2" charset="-122"/>
              </a:rPr>
              <a:t>的</a:t>
            </a:r>
            <a:r>
              <a:rPr lang="zh-CN" altLang="en-US" sz="2400" dirty="0">
                <a:latin typeface="+mj-lt"/>
                <a:ea typeface="黑体" pitchFamily="2" charset="-122"/>
              </a:rPr>
              <a:t>流网络，且</a:t>
            </a:r>
            <a:r>
              <a:rPr lang="en-US" altLang="zh-CN" sz="2400" i="1" dirty="0">
                <a:latin typeface="+mj-lt"/>
                <a:ea typeface="黑体" pitchFamily="2" charset="-122"/>
              </a:rPr>
              <a:t>f</a:t>
            </a:r>
            <a:r>
              <a:rPr lang="en-US" altLang="zh-CN" sz="2400" i="1" baseline="-25000" dirty="0">
                <a:latin typeface="+mj-lt"/>
                <a:ea typeface="黑体" pitchFamily="2" charset="-122"/>
              </a:rPr>
              <a:t>1</a:t>
            </a:r>
            <a:r>
              <a:rPr lang="en-US" altLang="zh-CN" sz="2400" i="1" dirty="0" smtClean="0">
                <a:latin typeface="+mj-lt"/>
                <a:ea typeface="黑体" pitchFamily="2" charset="-122"/>
              </a:rPr>
              <a:t>, f</a:t>
            </a:r>
            <a:r>
              <a:rPr lang="en-US" altLang="zh-CN" sz="2400" i="1" baseline="-25000" dirty="0" smtClean="0">
                <a:latin typeface="+mj-lt"/>
                <a:ea typeface="黑体" pitchFamily="2" charset="-122"/>
              </a:rPr>
              <a:t>2</a:t>
            </a:r>
            <a:r>
              <a:rPr lang="zh-CN" altLang="en-US" sz="2400" dirty="0">
                <a:latin typeface="+mj-lt"/>
                <a:ea typeface="黑体" pitchFamily="2" charset="-122"/>
              </a:rPr>
              <a:t>是</a:t>
            </a:r>
            <a:r>
              <a:rPr lang="en-US" altLang="zh-CN" sz="2400" i="1" dirty="0" smtClean="0">
                <a:latin typeface="+mj-lt"/>
                <a:ea typeface="黑体" pitchFamily="2" charset="-122"/>
              </a:rPr>
              <a:t>G </a:t>
            </a:r>
            <a:r>
              <a:rPr lang="zh-CN" altLang="en-US" sz="2400" dirty="0" smtClean="0">
                <a:latin typeface="+mj-lt"/>
                <a:ea typeface="黑体" pitchFamily="2" charset="-122"/>
              </a:rPr>
              <a:t>中</a:t>
            </a:r>
            <a:r>
              <a:rPr lang="zh-CN" altLang="en-US" sz="2400" dirty="0">
                <a:latin typeface="+mj-lt"/>
                <a:ea typeface="黑体" pitchFamily="2" charset="-122"/>
              </a:rPr>
              <a:t>的流。对于所有</a:t>
            </a:r>
            <a:r>
              <a:rPr lang="en-US" altLang="zh-CN" sz="2400" i="1" dirty="0">
                <a:latin typeface="+mj-lt"/>
                <a:ea typeface="黑体" pitchFamily="2" charset="-122"/>
              </a:rPr>
              <a:t>u</a:t>
            </a:r>
            <a:r>
              <a:rPr lang="en-US" altLang="zh-CN" sz="2400" i="1" dirty="0" smtClean="0">
                <a:latin typeface="+mj-lt"/>
                <a:ea typeface="黑体" pitchFamily="2" charset="-122"/>
              </a:rPr>
              <a:t>, </a:t>
            </a:r>
            <a:r>
              <a:rPr lang="en-US" altLang="zh-CN" sz="2400" i="1" dirty="0" err="1" smtClean="0">
                <a:latin typeface="+mj-lt"/>
                <a:ea typeface="黑体" pitchFamily="2" charset="-122"/>
              </a:rPr>
              <a:t>v</a:t>
            </a:r>
            <a:r>
              <a:rPr lang="en-US" altLang="zh-CN" sz="2400" i="1" dirty="0" err="1">
                <a:latin typeface="+mj-lt"/>
                <a:ea typeface="黑体" pitchFamily="2" charset="-122"/>
              </a:rPr>
              <a:t>∈</a:t>
            </a:r>
            <a:r>
              <a:rPr lang="en-US" altLang="zh-CN" sz="2400" i="1" dirty="0" err="1" smtClean="0">
                <a:latin typeface="+mj-lt"/>
                <a:ea typeface="黑体" pitchFamily="2" charset="-122"/>
              </a:rPr>
              <a:t>V</a:t>
            </a:r>
            <a:r>
              <a:rPr lang="zh-CN" altLang="en-US" sz="2400" dirty="0" smtClean="0">
                <a:latin typeface="+mj-lt"/>
                <a:ea typeface="黑体" pitchFamily="2" charset="-122"/>
              </a:rPr>
              <a:t>，定义</a:t>
            </a:r>
            <a:endParaRPr lang="en-US" altLang="zh-CN" sz="2400" dirty="0" smtClean="0">
              <a:latin typeface="+mj-lt"/>
              <a:ea typeface="黑体" pitchFamily="2" charset="-122"/>
            </a:endParaRPr>
          </a:p>
          <a:p>
            <a:pPr marL="0" indent="0">
              <a:buNone/>
            </a:pPr>
            <a:r>
              <a:rPr lang="en-US" altLang="zh-CN" sz="2400" b="1" i="1" dirty="0">
                <a:solidFill>
                  <a:srgbClr val="C00000"/>
                </a:solidFill>
                <a:latin typeface="+mj-lt"/>
                <a:ea typeface="黑体" pitchFamily="2" charset="-122"/>
              </a:rPr>
              <a:t> </a:t>
            </a:r>
            <a:r>
              <a:rPr lang="en-US" altLang="zh-CN" sz="2400" b="1" i="1" dirty="0" smtClean="0">
                <a:solidFill>
                  <a:srgbClr val="C00000"/>
                </a:solidFill>
                <a:latin typeface="+mj-lt"/>
                <a:ea typeface="黑体" pitchFamily="2" charset="-122"/>
              </a:rPr>
              <a:t>    </a:t>
            </a:r>
            <a:r>
              <a:rPr lang="en-US" altLang="zh-CN" sz="2400" i="1" dirty="0" smtClean="0">
                <a:solidFill>
                  <a:srgbClr val="C00000"/>
                </a:solidFill>
                <a:latin typeface="+mj-lt"/>
                <a:ea typeface="黑体" pitchFamily="2" charset="-122"/>
              </a:rPr>
              <a:t>(</a:t>
            </a:r>
            <a:r>
              <a:rPr lang="en-US" altLang="zh-CN" sz="2400" i="1" dirty="0">
                <a:solidFill>
                  <a:srgbClr val="C00000"/>
                </a:solidFill>
                <a:latin typeface="+mj-lt"/>
                <a:ea typeface="黑体" pitchFamily="2" charset="-122"/>
              </a:rPr>
              <a:t>f</a:t>
            </a:r>
            <a:r>
              <a:rPr lang="en-US" altLang="zh-CN" sz="2400" i="1" baseline="-25000" dirty="0">
                <a:solidFill>
                  <a:srgbClr val="C00000"/>
                </a:solidFill>
                <a:latin typeface="+mj-lt"/>
                <a:ea typeface="黑体" pitchFamily="2" charset="-122"/>
              </a:rPr>
              <a:t>1</a:t>
            </a:r>
            <a:r>
              <a:rPr lang="en-US" altLang="zh-CN" sz="2400" i="1" dirty="0">
                <a:solidFill>
                  <a:srgbClr val="C00000"/>
                </a:solidFill>
                <a:latin typeface="+mj-lt"/>
                <a:ea typeface="黑体" pitchFamily="2" charset="-122"/>
              </a:rPr>
              <a:t>+f</a:t>
            </a:r>
            <a:r>
              <a:rPr lang="en-US" altLang="zh-CN" sz="2400" i="1" baseline="-25000" dirty="0">
                <a:solidFill>
                  <a:srgbClr val="C00000"/>
                </a:solidFill>
                <a:latin typeface="+mj-lt"/>
                <a:ea typeface="黑体" pitchFamily="2" charset="-122"/>
              </a:rPr>
              <a:t>2</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u,v</a:t>
            </a:r>
            <a:r>
              <a:rPr lang="en-US" altLang="zh-CN" sz="2400" i="1" dirty="0">
                <a:solidFill>
                  <a:srgbClr val="C00000"/>
                </a:solidFill>
                <a:latin typeface="+mj-lt"/>
                <a:ea typeface="黑体" pitchFamily="2" charset="-122"/>
              </a:rPr>
              <a:t>)=f</a:t>
            </a:r>
            <a:r>
              <a:rPr lang="en-US" altLang="zh-CN" sz="2400" i="1" baseline="-25000" dirty="0">
                <a:solidFill>
                  <a:srgbClr val="C00000"/>
                </a:solidFill>
                <a:latin typeface="+mj-lt"/>
                <a:ea typeface="黑体" pitchFamily="2" charset="-122"/>
              </a:rPr>
              <a:t>1</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u,v</a:t>
            </a:r>
            <a:r>
              <a:rPr lang="en-US" altLang="zh-CN" sz="2400" i="1" dirty="0">
                <a:solidFill>
                  <a:srgbClr val="C00000"/>
                </a:solidFill>
                <a:latin typeface="+mj-lt"/>
                <a:ea typeface="黑体" pitchFamily="2" charset="-122"/>
              </a:rPr>
              <a:t>)+f</a:t>
            </a:r>
            <a:r>
              <a:rPr lang="en-US" altLang="zh-CN" sz="2400" i="1" baseline="-25000" dirty="0">
                <a:solidFill>
                  <a:srgbClr val="C00000"/>
                </a:solidFill>
                <a:latin typeface="+mj-lt"/>
                <a:ea typeface="黑体" pitchFamily="2" charset="-122"/>
              </a:rPr>
              <a:t>2</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u,v</a:t>
            </a:r>
            <a:r>
              <a:rPr lang="en-US" altLang="zh-CN" sz="2400" i="1" dirty="0">
                <a:solidFill>
                  <a:srgbClr val="C00000"/>
                </a:solidFill>
                <a:latin typeface="+mj-lt"/>
                <a:ea typeface="黑体" pitchFamily="2" charset="-122"/>
              </a:rPr>
              <a:t>)     </a:t>
            </a:r>
            <a:r>
              <a:rPr lang="en-US" altLang="zh-CN" sz="2400" dirty="0">
                <a:latin typeface="+mj-lt"/>
                <a:ea typeface="黑体" pitchFamily="2" charset="-122"/>
              </a:rPr>
              <a:t>(*)</a:t>
            </a:r>
          </a:p>
          <a:p>
            <a:endParaRPr lang="en-US" altLang="zh-CN" sz="2400" dirty="0" smtClean="0">
              <a:ea typeface="黑体" pitchFamily="2" charset="-122"/>
            </a:endParaRPr>
          </a:p>
          <a:p>
            <a:r>
              <a:rPr lang="zh-CN" altLang="en-US" sz="2400" dirty="0">
                <a:solidFill>
                  <a:srgbClr val="C00000"/>
                </a:solidFill>
                <a:latin typeface="+mj-lt"/>
                <a:ea typeface="黑体" pitchFamily="2" charset="-122"/>
              </a:rPr>
              <a:t>引理 </a:t>
            </a:r>
            <a:r>
              <a:rPr lang="en-US" altLang="zh-CN" sz="2400" dirty="0" smtClean="0">
                <a:solidFill>
                  <a:srgbClr val="C00000"/>
                </a:solidFill>
                <a:latin typeface="+mj-lt"/>
                <a:ea typeface="黑体" pitchFamily="2" charset="-122"/>
              </a:rPr>
              <a:t>2. </a:t>
            </a:r>
            <a:r>
              <a:rPr lang="zh-CN" altLang="en-US" sz="2400" dirty="0">
                <a:latin typeface="+mj-lt"/>
                <a:ea typeface="黑体" pitchFamily="2" charset="-122"/>
              </a:rPr>
              <a:t>设</a:t>
            </a:r>
            <a:r>
              <a:rPr lang="en-US" altLang="zh-CN" sz="2400" i="1" dirty="0">
                <a:latin typeface="+mj-lt"/>
                <a:ea typeface="黑体" pitchFamily="2" charset="-122"/>
              </a:rPr>
              <a:t>G=(V,E)</a:t>
            </a:r>
            <a:r>
              <a:rPr lang="zh-CN" altLang="en-US" sz="2400" dirty="0">
                <a:latin typeface="+mj-lt"/>
                <a:ea typeface="黑体" pitchFamily="2" charset="-122"/>
              </a:rPr>
              <a:t>是源点为</a:t>
            </a:r>
            <a:r>
              <a:rPr lang="en-US" altLang="zh-CN" sz="2400" i="1" dirty="0">
                <a:latin typeface="+mj-lt"/>
                <a:ea typeface="黑体" pitchFamily="2" charset="-122"/>
              </a:rPr>
              <a:t>s</a:t>
            </a:r>
            <a:r>
              <a:rPr lang="zh-CN" altLang="en-US" sz="2400" dirty="0">
                <a:latin typeface="+mj-lt"/>
                <a:ea typeface="黑体" pitchFamily="2" charset="-122"/>
              </a:rPr>
              <a:t>，汇点为</a:t>
            </a:r>
            <a:r>
              <a:rPr lang="en-US" altLang="zh-CN" sz="2400" i="1" dirty="0">
                <a:latin typeface="+mj-lt"/>
                <a:ea typeface="黑体" pitchFamily="2" charset="-122"/>
              </a:rPr>
              <a:t>t</a:t>
            </a:r>
            <a:r>
              <a:rPr lang="zh-CN" altLang="en-US" sz="2400" dirty="0">
                <a:latin typeface="+mj-lt"/>
                <a:ea typeface="黑体" pitchFamily="2" charset="-122"/>
              </a:rPr>
              <a:t>的流网络，且</a:t>
            </a:r>
            <a:r>
              <a:rPr lang="en-US" altLang="zh-CN" sz="2400" i="1" dirty="0" smtClean="0">
                <a:latin typeface="+mj-lt"/>
                <a:ea typeface="黑体" pitchFamily="2" charset="-122"/>
              </a:rPr>
              <a:t>f </a:t>
            </a:r>
            <a:r>
              <a:rPr lang="zh-CN" altLang="en-US" sz="2400" dirty="0" smtClean="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中的一个流。设</a:t>
            </a:r>
            <a:r>
              <a:rPr lang="en-US" altLang="zh-CN" sz="2400" i="1" dirty="0" err="1" smtClean="0">
                <a:latin typeface="+mj-lt"/>
                <a:ea typeface="黑体" pitchFamily="2" charset="-122"/>
              </a:rPr>
              <a:t>G</a:t>
            </a:r>
            <a:r>
              <a:rPr lang="en-US" altLang="zh-CN" sz="2400" i="1" baseline="-25000" dirty="0" err="1" smtClean="0">
                <a:latin typeface="+mj-lt"/>
                <a:ea typeface="黑体" pitchFamily="2" charset="-122"/>
              </a:rPr>
              <a:t>f</a:t>
            </a:r>
            <a:r>
              <a:rPr lang="en-US" altLang="zh-CN" sz="2400" i="1" baseline="-25000" dirty="0" smtClean="0">
                <a:latin typeface="+mj-lt"/>
                <a:ea typeface="黑体" pitchFamily="2" charset="-122"/>
              </a:rPr>
              <a:t> </a:t>
            </a:r>
            <a:r>
              <a:rPr lang="zh-CN" altLang="en-US" sz="2400" dirty="0" smtClean="0">
                <a:latin typeface="+mj-lt"/>
                <a:ea typeface="黑体" pitchFamily="2" charset="-122"/>
              </a:rPr>
              <a:t>是由 </a:t>
            </a:r>
            <a:r>
              <a:rPr lang="en-US" altLang="zh-CN" sz="2400" i="1" dirty="0" smtClean="0">
                <a:latin typeface="+mj-lt"/>
                <a:ea typeface="黑体" pitchFamily="2" charset="-122"/>
              </a:rPr>
              <a:t>f </a:t>
            </a:r>
            <a:r>
              <a:rPr lang="zh-CN" altLang="en-US" sz="2400" dirty="0" smtClean="0">
                <a:latin typeface="+mj-lt"/>
                <a:ea typeface="黑体" pitchFamily="2" charset="-122"/>
              </a:rPr>
              <a:t>导出</a:t>
            </a:r>
            <a:r>
              <a:rPr lang="zh-CN" altLang="en-US" sz="2400" dirty="0">
                <a:latin typeface="+mj-lt"/>
                <a:ea typeface="黑体" pitchFamily="2" charset="-122"/>
              </a:rPr>
              <a:t>的残留网络，且</a:t>
            </a:r>
            <a:r>
              <a:rPr lang="en-US" altLang="zh-CN" sz="2400" i="1" dirty="0">
                <a:latin typeface="+mj-lt"/>
                <a:ea typeface="黑体" pitchFamily="2" charset="-122"/>
              </a:rPr>
              <a:t>f’</a:t>
            </a:r>
            <a:r>
              <a:rPr lang="zh-CN" altLang="en-US" sz="2400" dirty="0">
                <a:latin typeface="+mj-lt"/>
                <a:ea typeface="黑体" pitchFamily="2" charset="-122"/>
              </a:rPr>
              <a:t>是</a:t>
            </a:r>
            <a:r>
              <a:rPr lang="en-US" altLang="zh-CN" sz="2400" i="1" dirty="0" err="1">
                <a:latin typeface="+mj-lt"/>
                <a:ea typeface="黑体" pitchFamily="2" charset="-122"/>
              </a:rPr>
              <a:t>G</a:t>
            </a:r>
            <a:r>
              <a:rPr lang="en-US" altLang="zh-CN" sz="2400" i="1" baseline="-25000" dirty="0" err="1">
                <a:latin typeface="+mj-lt"/>
                <a:ea typeface="黑体" pitchFamily="2" charset="-122"/>
              </a:rPr>
              <a:t>f</a:t>
            </a:r>
            <a:r>
              <a:rPr lang="zh-CN" altLang="en-US" sz="2400" dirty="0">
                <a:latin typeface="+mj-lt"/>
                <a:ea typeface="黑体" pitchFamily="2" charset="-122"/>
              </a:rPr>
              <a:t>中的一个</a:t>
            </a:r>
            <a:r>
              <a:rPr lang="zh-CN" altLang="en-US" sz="2400" dirty="0" smtClean="0">
                <a:latin typeface="+mj-lt"/>
                <a:ea typeface="黑体" pitchFamily="2" charset="-122"/>
              </a:rPr>
              <a:t>流。则</a:t>
            </a:r>
            <a:r>
              <a:rPr lang="en-US" altLang="zh-CN" sz="2400" i="1" dirty="0" err="1">
                <a:latin typeface="+mj-lt"/>
                <a:ea typeface="黑体" pitchFamily="2" charset="-122"/>
              </a:rPr>
              <a:t>f+f</a:t>
            </a:r>
            <a:r>
              <a:rPr lang="en-US" altLang="zh-CN" sz="2400" i="1" dirty="0">
                <a:latin typeface="+mj-lt"/>
                <a:ea typeface="黑体" pitchFamily="2" charset="-122"/>
              </a:rPr>
              <a:t>’</a:t>
            </a:r>
            <a:r>
              <a:rPr lang="zh-CN" altLang="en-US" sz="2400" dirty="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中的一个</a:t>
            </a:r>
            <a:r>
              <a:rPr lang="zh-CN" altLang="en-US" sz="2400" dirty="0" smtClean="0">
                <a:latin typeface="+mj-lt"/>
                <a:ea typeface="黑体" pitchFamily="2" charset="-122"/>
              </a:rPr>
              <a:t>流，其</a:t>
            </a:r>
            <a:r>
              <a:rPr lang="zh-CN" altLang="en-US" sz="2400" dirty="0">
                <a:latin typeface="+mj-lt"/>
                <a:ea typeface="黑体" pitchFamily="2" charset="-122"/>
              </a:rPr>
              <a:t>值为</a:t>
            </a:r>
            <a:r>
              <a:rPr lang="en-US" altLang="zh-CN" sz="2400" i="1" dirty="0">
                <a:latin typeface="+mj-lt"/>
                <a:ea typeface="黑体" pitchFamily="2" charset="-122"/>
              </a:rPr>
              <a:t>| </a:t>
            </a:r>
            <a:r>
              <a:rPr lang="en-US" altLang="zh-CN" sz="2400" i="1" dirty="0" err="1">
                <a:latin typeface="+mj-lt"/>
                <a:ea typeface="黑体" pitchFamily="2" charset="-122"/>
              </a:rPr>
              <a:t>f+f</a:t>
            </a:r>
            <a:r>
              <a:rPr lang="en-US" altLang="zh-CN" sz="2400" i="1" dirty="0">
                <a:latin typeface="+mj-lt"/>
                <a:ea typeface="黑体" pitchFamily="2" charset="-122"/>
              </a:rPr>
              <a:t>’|=|f|+|f</a:t>
            </a:r>
            <a:r>
              <a:rPr lang="en-US" altLang="zh-CN" sz="2400" i="1" dirty="0" smtClean="0">
                <a:latin typeface="+mj-lt"/>
                <a:ea typeface="黑体" pitchFamily="2" charset="-122"/>
              </a:rPr>
              <a:t>’|</a:t>
            </a:r>
            <a:endParaRPr lang="en-US" altLang="zh-CN" sz="2400" i="1" dirty="0">
              <a:latin typeface="+mj-lt"/>
              <a:ea typeface="黑体" pitchFamily="2" charset="-122"/>
            </a:endParaRPr>
          </a:p>
          <a:p>
            <a:pPr marL="0" indent="0">
              <a:buNone/>
            </a:pPr>
            <a:endParaRPr lang="en-US" altLang="zh-CN" sz="2400" dirty="0">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Tree>
    <p:extLst>
      <p:ext uri="{BB962C8B-B14F-4D97-AF65-F5344CB8AC3E}">
        <p14:creationId xmlns:p14="http://schemas.microsoft.com/office/powerpoint/2010/main" val="2139918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pPr marL="0" indent="0">
              <a:buNone/>
            </a:pPr>
            <a:endParaRPr lang="en-US" altLang="zh-CN" sz="2400" dirty="0">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31356101"/>
              </p:ext>
            </p:extLst>
          </p:nvPr>
        </p:nvGraphicFramePr>
        <p:xfrm>
          <a:off x="457200" y="1524000"/>
          <a:ext cx="8302625" cy="4419600"/>
        </p:xfrm>
        <a:graphic>
          <a:graphicData uri="http://schemas.openxmlformats.org/presentationml/2006/ole">
            <mc:AlternateContent xmlns:mc="http://schemas.openxmlformats.org/markup-compatibility/2006">
              <mc:Choice xmlns:v="urn:schemas-microsoft-com:vml" Requires="v">
                <p:oleObj spid="_x0000_s14381" name="Equation" r:id="rId4" imgW="3822480" imgH="2920680" progId="Equation.DSMT4">
                  <p:embed/>
                </p:oleObj>
              </mc:Choice>
              <mc:Fallback>
                <p:oleObj name="Equation" r:id="rId4" imgW="3822480" imgH="2920680" progId="Equation.DSMT4">
                  <p:embed/>
                  <p:pic>
                    <p:nvPicPr>
                      <p:cNvPr id="0" name="对象 4"/>
                      <p:cNvPicPr>
                        <a:picLocks noChangeAspect="1" noChangeArrowheads="1"/>
                      </p:cNvPicPr>
                      <p:nvPr/>
                    </p:nvPicPr>
                    <p:blipFill>
                      <a:blip r:embed="rId5"/>
                      <a:srcRect/>
                      <a:stretch>
                        <a:fillRect/>
                      </a:stretch>
                    </p:blipFill>
                    <p:spPr bwMode="auto">
                      <a:xfrm>
                        <a:off x="457200" y="1524000"/>
                        <a:ext cx="8302625" cy="4419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99170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685800" y="1524000"/>
            <a:ext cx="7772400" cy="4038600"/>
          </a:xfrm>
        </p:spPr>
        <p:txBody>
          <a:bodyPr/>
          <a:lstStyle/>
          <a:p>
            <a:r>
              <a:rPr lang="zh-CN" altLang="en-US" sz="2400" b="1" dirty="0" smtClean="0"/>
              <a:t>流</a:t>
            </a:r>
            <a:r>
              <a:rPr lang="zh-CN" altLang="en-US" sz="2400" b="1" dirty="0"/>
              <a:t>网络</a:t>
            </a:r>
            <a:endParaRPr lang="en-US" altLang="zh-CN" sz="2400" b="1" dirty="0"/>
          </a:p>
          <a:p>
            <a:r>
              <a:rPr lang="en-US" altLang="zh-CN" sz="2400" b="1" dirty="0"/>
              <a:t>Ford-Fulkerson</a:t>
            </a:r>
            <a:r>
              <a:rPr lang="zh-CN" altLang="en-US" sz="2400" b="1" dirty="0"/>
              <a:t>方法</a:t>
            </a:r>
            <a:endParaRPr lang="en-US" altLang="zh-CN" sz="2400" b="1" dirty="0"/>
          </a:p>
          <a:p>
            <a:r>
              <a:rPr lang="en-US" altLang="zh-CN" sz="2400" b="1" dirty="0"/>
              <a:t>Edmonds-Karp</a:t>
            </a:r>
            <a:r>
              <a:rPr lang="zh-CN" altLang="en-US" sz="2400" b="1" dirty="0"/>
              <a:t>算法</a:t>
            </a:r>
          </a:p>
          <a:p>
            <a:r>
              <a:rPr lang="zh-CN" altLang="en-US" sz="2400" b="1" dirty="0"/>
              <a:t>最大二分</a:t>
            </a:r>
            <a:r>
              <a:rPr lang="zh-CN" altLang="en-US" sz="2400" b="1" dirty="0" smtClean="0"/>
              <a:t>匹配</a:t>
            </a:r>
            <a:endParaRPr lang="zh-CN" altLang="en-US" sz="2400" b="1" dirty="0"/>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smtClean="0">
                <a:solidFill>
                  <a:srgbClr val="0000CC"/>
                </a:solidFill>
              </a:rPr>
              <a:t>大纲</a:t>
            </a:r>
            <a:endParaRPr lang="en-US" sz="3600" b="1" dirty="0">
              <a:solidFill>
                <a:srgbClr val="0000CC"/>
              </a:solidFill>
            </a:endParaRPr>
          </a:p>
        </p:txBody>
      </p:sp>
    </p:spTree>
    <p:extLst>
      <p:ext uri="{BB962C8B-B14F-4D97-AF65-F5344CB8AC3E}">
        <p14:creationId xmlns:p14="http://schemas.microsoft.com/office/powerpoint/2010/main" val="104232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i="1" dirty="0" smtClean="0">
                <a:solidFill>
                  <a:srgbClr val="C00000"/>
                </a:solidFill>
                <a:latin typeface="+mj-lt"/>
                <a:ea typeface="黑体" pitchFamily="2" charset="-122"/>
              </a:rPr>
              <a:t>增广</a:t>
            </a:r>
            <a:r>
              <a:rPr lang="zh-CN" altLang="en-US" sz="2400" i="1" dirty="0">
                <a:solidFill>
                  <a:srgbClr val="C00000"/>
                </a:solidFill>
                <a:latin typeface="+mj-lt"/>
                <a:ea typeface="黑体" pitchFamily="2" charset="-122"/>
              </a:rPr>
              <a:t>路径及其残留容量</a:t>
            </a:r>
            <a:endParaRPr lang="en-US" altLang="zh-CN" sz="2400" i="1" dirty="0">
              <a:solidFill>
                <a:srgbClr val="C00000"/>
              </a:solidFill>
              <a:latin typeface="+mj-lt"/>
              <a:ea typeface="黑体" pitchFamily="2" charset="-122"/>
            </a:endParaRPr>
          </a:p>
          <a:p>
            <a:r>
              <a:rPr lang="zh-CN" altLang="en-US" sz="2400" dirty="0">
                <a:latin typeface="+mj-lt"/>
                <a:ea typeface="黑体" pitchFamily="2" charset="-122"/>
              </a:rPr>
              <a:t>已知一个流网络</a:t>
            </a:r>
            <a:r>
              <a:rPr lang="en-US" altLang="zh-CN" sz="2400" i="1" dirty="0">
                <a:latin typeface="+mj-lt"/>
                <a:ea typeface="黑体" pitchFamily="2" charset="-122"/>
              </a:rPr>
              <a:t>G=(V,E)</a:t>
            </a:r>
            <a:r>
              <a:rPr lang="zh-CN" altLang="en-US" sz="2400" dirty="0">
                <a:latin typeface="+mj-lt"/>
                <a:ea typeface="黑体" pitchFamily="2" charset="-122"/>
              </a:rPr>
              <a:t>和流</a:t>
            </a:r>
            <a:r>
              <a:rPr lang="en-US" altLang="zh-CN" sz="2400" i="1" dirty="0" smtClean="0">
                <a:latin typeface="+mj-lt"/>
                <a:ea typeface="黑体" pitchFamily="2" charset="-122"/>
              </a:rPr>
              <a:t>f</a:t>
            </a:r>
            <a:r>
              <a:rPr lang="zh-CN" altLang="en-US" sz="2400" dirty="0" smtClean="0">
                <a:latin typeface="+mj-lt"/>
                <a:ea typeface="黑体" pitchFamily="2" charset="-122"/>
              </a:rPr>
              <a:t>，增广</a:t>
            </a:r>
            <a:r>
              <a:rPr lang="zh-CN" altLang="en-US" sz="2400" dirty="0">
                <a:latin typeface="+mj-lt"/>
                <a:ea typeface="黑体" pitchFamily="2" charset="-122"/>
              </a:rPr>
              <a:t>路径</a:t>
            </a:r>
            <a:r>
              <a:rPr lang="en-US" altLang="zh-CN" sz="2400" i="1" dirty="0">
                <a:latin typeface="+mj-lt"/>
                <a:ea typeface="黑体" pitchFamily="2" charset="-122"/>
              </a:rPr>
              <a:t>p</a:t>
            </a:r>
            <a:r>
              <a:rPr lang="zh-CN" altLang="en-US" sz="2400" dirty="0">
                <a:latin typeface="+mj-lt"/>
                <a:ea typeface="黑体" pitchFamily="2" charset="-122"/>
              </a:rPr>
              <a:t>是残留网络</a:t>
            </a:r>
            <a:r>
              <a:rPr lang="en-US" altLang="zh-CN" sz="2400" i="1" dirty="0" err="1">
                <a:latin typeface="+mj-lt"/>
                <a:ea typeface="黑体" pitchFamily="2" charset="-122"/>
              </a:rPr>
              <a:t>G</a:t>
            </a:r>
            <a:r>
              <a:rPr lang="en-US" altLang="zh-CN" sz="2400" i="1" baseline="-25000" dirty="0" err="1">
                <a:latin typeface="+mj-lt"/>
                <a:ea typeface="黑体" pitchFamily="2" charset="-122"/>
              </a:rPr>
              <a:t>f</a:t>
            </a:r>
            <a:r>
              <a:rPr lang="zh-CN" altLang="en-US" sz="2400" dirty="0">
                <a:latin typeface="+mj-lt"/>
                <a:ea typeface="黑体" pitchFamily="2" charset="-122"/>
              </a:rPr>
              <a:t>中从</a:t>
            </a:r>
            <a:r>
              <a:rPr lang="en-US" altLang="zh-CN" sz="2400" i="1" dirty="0">
                <a:latin typeface="+mj-lt"/>
                <a:ea typeface="黑体" pitchFamily="2" charset="-122"/>
              </a:rPr>
              <a:t>s</a:t>
            </a:r>
            <a:r>
              <a:rPr lang="zh-CN" altLang="en-US" sz="2400" dirty="0">
                <a:latin typeface="+mj-lt"/>
                <a:ea typeface="黑体" pitchFamily="2" charset="-122"/>
              </a:rPr>
              <a:t>到</a:t>
            </a:r>
            <a:r>
              <a:rPr lang="en-US" altLang="zh-CN" sz="2400" i="1" dirty="0">
                <a:latin typeface="+mj-lt"/>
                <a:ea typeface="黑体" pitchFamily="2" charset="-122"/>
              </a:rPr>
              <a:t>t</a:t>
            </a:r>
            <a:r>
              <a:rPr lang="zh-CN" altLang="en-US" sz="2400" dirty="0">
                <a:latin typeface="+mj-lt"/>
                <a:ea typeface="黑体" pitchFamily="2" charset="-122"/>
              </a:rPr>
              <a:t>的一条简单</a:t>
            </a:r>
            <a:r>
              <a:rPr lang="zh-CN" altLang="en-US" sz="2400" dirty="0" smtClean="0">
                <a:latin typeface="+mj-lt"/>
                <a:ea typeface="黑体" pitchFamily="2" charset="-122"/>
              </a:rPr>
              <a:t>路径</a:t>
            </a:r>
            <a:endParaRPr lang="en-US" altLang="zh-CN" sz="2400" dirty="0" smtClean="0">
              <a:latin typeface="+mj-lt"/>
              <a:ea typeface="黑体" pitchFamily="2" charset="-122"/>
            </a:endParaRPr>
          </a:p>
          <a:p>
            <a:endParaRPr lang="en-US" altLang="zh-CN" sz="2400" dirty="0">
              <a:latin typeface="+mj-lt"/>
              <a:ea typeface="黑体" pitchFamily="2" charset="-122"/>
            </a:endParaRPr>
          </a:p>
          <a:p>
            <a:r>
              <a:rPr lang="zh-CN" altLang="en-US" sz="2400" dirty="0">
                <a:latin typeface="+mj-lt"/>
                <a:ea typeface="黑体" pitchFamily="2" charset="-122"/>
              </a:rPr>
              <a:t>根据残留网络的</a:t>
            </a:r>
            <a:r>
              <a:rPr lang="zh-CN" altLang="en-US" sz="2400" dirty="0" smtClean="0">
                <a:latin typeface="+mj-lt"/>
                <a:ea typeface="黑体" pitchFamily="2" charset="-122"/>
              </a:rPr>
              <a:t>定义，在</a:t>
            </a:r>
            <a:r>
              <a:rPr lang="zh-CN" altLang="en-US" sz="2400" dirty="0">
                <a:latin typeface="+mj-lt"/>
                <a:ea typeface="黑体" pitchFamily="2" charset="-122"/>
              </a:rPr>
              <a:t>不违反边容量限制</a:t>
            </a:r>
            <a:r>
              <a:rPr lang="zh-CN" altLang="en-US" sz="2400" dirty="0" smtClean="0">
                <a:latin typeface="+mj-lt"/>
                <a:ea typeface="黑体" pitchFamily="2" charset="-122"/>
              </a:rPr>
              <a:t>下，增广</a:t>
            </a:r>
            <a:r>
              <a:rPr lang="zh-CN" altLang="en-US" sz="2400" dirty="0">
                <a:latin typeface="+mj-lt"/>
                <a:ea typeface="黑体" pitchFamily="2" charset="-122"/>
              </a:rPr>
              <a:t>路径上的每条边</a:t>
            </a:r>
            <a:r>
              <a:rPr lang="en-US" altLang="zh-CN" sz="2400" dirty="0">
                <a:latin typeface="+mj-lt"/>
                <a:ea typeface="黑体" pitchFamily="2" charset="-122"/>
              </a:rPr>
              <a:t>(</a:t>
            </a:r>
            <a:r>
              <a:rPr lang="en-US" altLang="zh-CN" sz="2400" i="1" dirty="0" err="1">
                <a:latin typeface="+mj-lt"/>
                <a:ea typeface="黑体" pitchFamily="2" charset="-122"/>
              </a:rPr>
              <a:t>u,v</a:t>
            </a:r>
            <a:r>
              <a:rPr lang="en-US" altLang="zh-CN" sz="2400" dirty="0">
                <a:latin typeface="+mj-lt"/>
                <a:ea typeface="黑体" pitchFamily="2" charset="-122"/>
              </a:rPr>
              <a:t>)</a:t>
            </a:r>
            <a:r>
              <a:rPr lang="zh-CN" altLang="en-US" sz="2400" dirty="0">
                <a:latin typeface="+mj-lt"/>
                <a:ea typeface="黑体" pitchFamily="2" charset="-122"/>
              </a:rPr>
              <a:t>可以容纳从</a:t>
            </a:r>
            <a:r>
              <a:rPr lang="en-US" altLang="zh-CN" sz="2400" i="1" dirty="0">
                <a:latin typeface="+mj-lt"/>
                <a:ea typeface="黑体" pitchFamily="2" charset="-122"/>
              </a:rPr>
              <a:t>u</a:t>
            </a:r>
            <a:r>
              <a:rPr lang="zh-CN" altLang="en-US" sz="2400" dirty="0">
                <a:latin typeface="+mj-lt"/>
                <a:ea typeface="黑体" pitchFamily="2" charset="-122"/>
              </a:rPr>
              <a:t>到</a:t>
            </a:r>
            <a:r>
              <a:rPr lang="en-US" altLang="zh-CN" sz="2400" i="1" dirty="0">
                <a:latin typeface="+mj-lt"/>
                <a:ea typeface="黑体" pitchFamily="2" charset="-122"/>
              </a:rPr>
              <a:t>v</a:t>
            </a:r>
            <a:r>
              <a:rPr lang="zh-CN" altLang="en-US" sz="2400" dirty="0">
                <a:latin typeface="+mj-lt"/>
                <a:ea typeface="黑体" pitchFamily="2" charset="-122"/>
              </a:rPr>
              <a:t>的某额外的正</a:t>
            </a:r>
            <a:r>
              <a:rPr lang="zh-CN" altLang="en-US" sz="2400" dirty="0" smtClean="0">
                <a:latin typeface="+mj-lt"/>
                <a:ea typeface="黑体" pitchFamily="2" charset="-122"/>
              </a:rPr>
              <a:t>网络流。定义</a:t>
            </a:r>
            <a:r>
              <a:rPr lang="zh-CN" altLang="en-US" sz="2400" dirty="0">
                <a:latin typeface="+mj-lt"/>
                <a:ea typeface="黑体" pitchFamily="2" charset="-122"/>
              </a:rPr>
              <a:t>增广路径</a:t>
            </a:r>
            <a:r>
              <a:rPr lang="en-US" altLang="zh-CN" sz="2400" i="1" dirty="0">
                <a:latin typeface="+mj-lt"/>
                <a:ea typeface="黑体" pitchFamily="2" charset="-122"/>
              </a:rPr>
              <a:t>p</a:t>
            </a:r>
            <a:r>
              <a:rPr lang="zh-CN" altLang="en-US" sz="2400" dirty="0">
                <a:latin typeface="+mj-lt"/>
                <a:ea typeface="黑体" pitchFamily="2" charset="-122"/>
              </a:rPr>
              <a:t>的残留容量为沿一条增广路径</a:t>
            </a:r>
            <a:r>
              <a:rPr lang="en-US" altLang="zh-CN" sz="2400" i="1" dirty="0">
                <a:latin typeface="+mj-lt"/>
                <a:ea typeface="黑体" pitchFamily="2" charset="-122"/>
              </a:rPr>
              <a:t>p</a:t>
            </a:r>
            <a:r>
              <a:rPr lang="zh-CN" altLang="en-US" sz="2400" dirty="0">
                <a:latin typeface="+mj-lt"/>
                <a:ea typeface="黑体" pitchFamily="2" charset="-122"/>
              </a:rPr>
              <a:t>的每条边传输的网络流的</a:t>
            </a:r>
            <a:r>
              <a:rPr lang="zh-CN" altLang="en-US" sz="2400" dirty="0" smtClean="0">
                <a:latin typeface="+mj-lt"/>
                <a:ea typeface="黑体" pitchFamily="2" charset="-122"/>
              </a:rPr>
              <a:t>最大量，由</a:t>
            </a:r>
            <a:r>
              <a:rPr lang="zh-CN" altLang="en-US" sz="2400" dirty="0">
                <a:latin typeface="+mj-lt"/>
                <a:ea typeface="黑体" pitchFamily="2" charset="-122"/>
              </a:rPr>
              <a:t>下式定义</a:t>
            </a:r>
            <a:r>
              <a:rPr lang="en-US" altLang="zh-CN" sz="2400" dirty="0">
                <a:latin typeface="+mj-lt"/>
                <a:ea typeface="黑体" pitchFamily="2" charset="-122"/>
              </a:rPr>
              <a:t>:</a:t>
            </a:r>
          </a:p>
          <a:p>
            <a:pPr marL="0" indent="0">
              <a:buNone/>
            </a:pPr>
            <a:r>
              <a:rPr lang="en-US" altLang="zh-CN" sz="2400" dirty="0" smtClean="0">
                <a:solidFill>
                  <a:srgbClr val="0000CC"/>
                </a:solidFill>
                <a:latin typeface="+mj-lt"/>
                <a:ea typeface="黑体" pitchFamily="2" charset="-122"/>
              </a:rPr>
              <a:t>                    </a:t>
            </a:r>
            <a:r>
              <a:rPr lang="en-US" altLang="zh-CN" sz="2400" b="1" i="1" dirty="0" err="1" smtClean="0">
                <a:solidFill>
                  <a:srgbClr val="0000CC"/>
                </a:solidFill>
                <a:latin typeface="+mj-lt"/>
                <a:ea typeface="黑体" pitchFamily="2" charset="-122"/>
              </a:rPr>
              <a:t>c</a:t>
            </a:r>
            <a:r>
              <a:rPr lang="en-US" altLang="zh-CN" sz="2400" b="1" i="1" baseline="-25000" dirty="0" err="1" smtClean="0">
                <a:solidFill>
                  <a:srgbClr val="0000CC"/>
                </a:solidFill>
                <a:latin typeface="+mj-lt"/>
                <a:ea typeface="黑体" pitchFamily="2" charset="-122"/>
              </a:rPr>
              <a:t>f</a:t>
            </a:r>
            <a:r>
              <a:rPr lang="en-US" altLang="zh-CN" sz="2400" b="1" i="1" dirty="0" smtClean="0">
                <a:solidFill>
                  <a:srgbClr val="0000CC"/>
                </a:solidFill>
                <a:latin typeface="+mj-lt"/>
                <a:ea typeface="黑体" pitchFamily="2" charset="-122"/>
              </a:rPr>
              <a:t>(p</a:t>
            </a:r>
            <a:r>
              <a:rPr lang="en-US" altLang="zh-CN" sz="2400" b="1" i="1" dirty="0">
                <a:solidFill>
                  <a:srgbClr val="0000CC"/>
                </a:solidFill>
                <a:latin typeface="+mj-lt"/>
                <a:ea typeface="黑体" pitchFamily="2" charset="-122"/>
              </a:rPr>
              <a:t>)</a:t>
            </a:r>
            <a:r>
              <a:rPr lang="en-US" altLang="zh-CN" sz="2400" b="1" dirty="0">
                <a:solidFill>
                  <a:srgbClr val="0000CC"/>
                </a:solidFill>
                <a:latin typeface="+mj-lt"/>
                <a:ea typeface="黑体" pitchFamily="2" charset="-122"/>
              </a:rPr>
              <a:t>=</a:t>
            </a:r>
            <a:r>
              <a:rPr lang="en-US" altLang="zh-CN" sz="2400" b="1" i="1" dirty="0">
                <a:solidFill>
                  <a:srgbClr val="0000CC"/>
                </a:solidFill>
                <a:latin typeface="+mj-lt"/>
                <a:ea typeface="黑体" pitchFamily="2" charset="-122"/>
              </a:rPr>
              <a:t>min{</a:t>
            </a:r>
            <a:r>
              <a:rPr lang="en-US" altLang="zh-CN" sz="2400" b="1" i="1" dirty="0" err="1">
                <a:solidFill>
                  <a:srgbClr val="0000CC"/>
                </a:solidFill>
                <a:latin typeface="+mj-lt"/>
                <a:ea typeface="黑体" pitchFamily="2" charset="-122"/>
              </a:rPr>
              <a:t>c</a:t>
            </a:r>
            <a:r>
              <a:rPr lang="en-US" altLang="zh-CN" sz="2400" b="1" i="1" baseline="-25000" dirty="0" err="1">
                <a:solidFill>
                  <a:srgbClr val="0000CC"/>
                </a:solidFill>
                <a:latin typeface="+mj-lt"/>
                <a:ea typeface="黑体" pitchFamily="2" charset="-122"/>
              </a:rPr>
              <a:t>f</a:t>
            </a:r>
            <a:r>
              <a:rPr lang="en-US" altLang="zh-CN" sz="2400" b="1" i="1" dirty="0">
                <a:solidFill>
                  <a:srgbClr val="0000CC"/>
                </a:solidFill>
                <a:latin typeface="+mj-lt"/>
                <a:ea typeface="黑体" pitchFamily="2" charset="-122"/>
              </a:rPr>
              <a:t>(</a:t>
            </a:r>
            <a:r>
              <a:rPr lang="en-US" altLang="zh-CN" sz="2400" b="1" i="1" dirty="0" err="1">
                <a:solidFill>
                  <a:srgbClr val="0000CC"/>
                </a:solidFill>
                <a:latin typeface="+mj-lt"/>
                <a:ea typeface="黑体" pitchFamily="2" charset="-122"/>
              </a:rPr>
              <a:t>u,v</a:t>
            </a:r>
            <a:r>
              <a:rPr lang="en-US" altLang="zh-CN" sz="2400" b="1" i="1" dirty="0">
                <a:solidFill>
                  <a:srgbClr val="0000CC"/>
                </a:solidFill>
                <a:latin typeface="+mj-lt"/>
                <a:ea typeface="黑体" pitchFamily="2" charset="-122"/>
              </a:rPr>
              <a:t>)|(</a:t>
            </a:r>
            <a:r>
              <a:rPr lang="en-US" altLang="zh-CN" sz="2400" b="1" i="1" dirty="0" err="1">
                <a:solidFill>
                  <a:srgbClr val="0000CC"/>
                </a:solidFill>
                <a:latin typeface="+mj-lt"/>
                <a:ea typeface="黑体" pitchFamily="2" charset="-122"/>
              </a:rPr>
              <a:t>u,v</a:t>
            </a:r>
            <a:r>
              <a:rPr lang="en-US" altLang="zh-CN" sz="2400" b="1" i="1" dirty="0">
                <a:solidFill>
                  <a:srgbClr val="0000CC"/>
                </a:solidFill>
                <a:latin typeface="+mj-lt"/>
                <a:ea typeface="黑体" pitchFamily="2" charset="-122"/>
              </a:rPr>
              <a:t>)</a:t>
            </a:r>
            <a:r>
              <a:rPr lang="zh-CN" altLang="en-US" sz="2400" b="1" i="1" dirty="0">
                <a:solidFill>
                  <a:srgbClr val="0000CC"/>
                </a:solidFill>
                <a:latin typeface="+mj-lt"/>
                <a:ea typeface="黑体" pitchFamily="2" charset="-122"/>
              </a:rPr>
              <a:t>是</a:t>
            </a:r>
            <a:r>
              <a:rPr lang="en-US" altLang="zh-CN" sz="2400" b="1" i="1" dirty="0">
                <a:solidFill>
                  <a:srgbClr val="0000CC"/>
                </a:solidFill>
                <a:latin typeface="+mj-lt"/>
                <a:ea typeface="黑体" pitchFamily="2" charset="-122"/>
              </a:rPr>
              <a:t>p</a:t>
            </a:r>
            <a:r>
              <a:rPr lang="zh-CN" altLang="en-US" sz="2400" b="1" i="1" dirty="0">
                <a:solidFill>
                  <a:srgbClr val="0000CC"/>
                </a:solidFill>
                <a:latin typeface="+mj-lt"/>
                <a:ea typeface="黑体" pitchFamily="2" charset="-122"/>
              </a:rPr>
              <a:t>上的边</a:t>
            </a:r>
            <a:r>
              <a:rPr lang="en-US" altLang="zh-CN" sz="2400" b="1" i="1" dirty="0">
                <a:solidFill>
                  <a:srgbClr val="0000CC"/>
                </a:solidFill>
                <a:latin typeface="+mj-lt"/>
                <a:ea typeface="黑体" pitchFamily="2" charset="-122"/>
              </a:rPr>
              <a:t>}</a:t>
            </a:r>
          </a:p>
          <a:p>
            <a:pPr marL="0" indent="0">
              <a:buNone/>
            </a:pPr>
            <a:endParaRPr lang="en-US" altLang="zh-CN" sz="2400"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Tree>
    <p:extLst>
      <p:ext uri="{BB962C8B-B14F-4D97-AF65-F5344CB8AC3E}">
        <p14:creationId xmlns:p14="http://schemas.microsoft.com/office/powerpoint/2010/main" val="1994821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solidFill>
                  <a:srgbClr val="C00000"/>
                </a:solidFill>
                <a:latin typeface="+mj-lt"/>
                <a:ea typeface="黑体" pitchFamily="2" charset="-122"/>
              </a:rPr>
              <a:t>引理</a:t>
            </a:r>
            <a:r>
              <a:rPr lang="en-US" altLang="zh-CN" sz="2400" dirty="0" smtClean="0">
                <a:solidFill>
                  <a:srgbClr val="C00000"/>
                </a:solidFill>
                <a:latin typeface="+mj-lt"/>
                <a:ea typeface="黑体" pitchFamily="2" charset="-122"/>
              </a:rPr>
              <a:t>3.</a:t>
            </a:r>
            <a:r>
              <a:rPr lang="en-US" altLang="zh-CN" sz="2400" dirty="0" smtClean="0">
                <a:latin typeface="+mj-lt"/>
                <a:ea typeface="黑体" pitchFamily="2" charset="-122"/>
              </a:rPr>
              <a:t>  </a:t>
            </a:r>
            <a:r>
              <a:rPr lang="zh-CN" altLang="en-US" sz="2400" dirty="0">
                <a:latin typeface="+mj-lt"/>
                <a:ea typeface="黑体" pitchFamily="2" charset="-122"/>
              </a:rPr>
              <a:t>设</a:t>
            </a:r>
            <a:r>
              <a:rPr lang="en-US" altLang="zh-CN" sz="2400" i="1" dirty="0">
                <a:latin typeface="+mj-lt"/>
                <a:ea typeface="黑体" pitchFamily="2" charset="-122"/>
              </a:rPr>
              <a:t>G=(V,E)</a:t>
            </a:r>
            <a:r>
              <a:rPr lang="zh-CN" altLang="en-US" sz="2400" dirty="0">
                <a:latin typeface="+mj-lt"/>
                <a:ea typeface="黑体" pitchFamily="2" charset="-122"/>
              </a:rPr>
              <a:t>是一个流</a:t>
            </a:r>
            <a:r>
              <a:rPr lang="zh-CN" altLang="en-US" sz="2400" dirty="0" smtClean="0">
                <a:latin typeface="+mj-lt"/>
                <a:ea typeface="黑体" pitchFamily="2" charset="-122"/>
              </a:rPr>
              <a:t>网络，</a:t>
            </a:r>
            <a:r>
              <a:rPr lang="en-US" altLang="zh-CN" sz="2400" i="1" dirty="0" smtClean="0">
                <a:latin typeface="+mj-lt"/>
                <a:ea typeface="黑体" pitchFamily="2" charset="-122"/>
              </a:rPr>
              <a:t>f </a:t>
            </a:r>
            <a:r>
              <a:rPr lang="zh-CN" altLang="en-US" sz="2400" dirty="0" smtClean="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的一个</a:t>
            </a:r>
            <a:r>
              <a:rPr lang="zh-CN" altLang="en-US" sz="2400" dirty="0" smtClean="0">
                <a:latin typeface="+mj-lt"/>
                <a:ea typeface="黑体" pitchFamily="2" charset="-122"/>
              </a:rPr>
              <a:t>流</a:t>
            </a:r>
            <a:r>
              <a:rPr lang="zh-CN" altLang="en-US" sz="2400" dirty="0">
                <a:latin typeface="+mj-lt"/>
                <a:ea typeface="黑体" pitchFamily="2" charset="-122"/>
              </a:rPr>
              <a:t>，</a:t>
            </a:r>
            <a:r>
              <a:rPr lang="zh-CN" altLang="en-US" sz="2400" dirty="0" smtClean="0">
                <a:latin typeface="+mj-lt"/>
                <a:ea typeface="黑体" pitchFamily="2" charset="-122"/>
              </a:rPr>
              <a:t>并</a:t>
            </a:r>
            <a:r>
              <a:rPr lang="zh-CN" altLang="en-US" sz="2400" dirty="0">
                <a:latin typeface="+mj-lt"/>
                <a:ea typeface="黑体" pitchFamily="2" charset="-122"/>
              </a:rPr>
              <a:t>设</a:t>
            </a:r>
            <a:r>
              <a:rPr lang="en-US" altLang="zh-CN" sz="2400" i="1" dirty="0">
                <a:latin typeface="+mj-lt"/>
                <a:ea typeface="黑体" pitchFamily="2" charset="-122"/>
              </a:rPr>
              <a:t>p</a:t>
            </a:r>
            <a:r>
              <a:rPr lang="zh-CN" altLang="en-US" sz="2400" dirty="0">
                <a:latin typeface="+mj-lt"/>
                <a:ea typeface="黑体" pitchFamily="2" charset="-122"/>
              </a:rPr>
              <a:t>是</a:t>
            </a:r>
            <a:r>
              <a:rPr lang="en-US" altLang="zh-CN" sz="2400" i="1" dirty="0" err="1">
                <a:latin typeface="+mj-lt"/>
                <a:ea typeface="黑体" pitchFamily="2" charset="-122"/>
              </a:rPr>
              <a:t>G</a:t>
            </a:r>
            <a:r>
              <a:rPr lang="en-US" altLang="zh-CN" sz="2400" i="1" baseline="-25000" dirty="0" err="1">
                <a:latin typeface="+mj-lt"/>
                <a:ea typeface="黑体" pitchFamily="2" charset="-122"/>
              </a:rPr>
              <a:t>f</a:t>
            </a:r>
            <a:r>
              <a:rPr lang="zh-CN" altLang="en-US" sz="2400" dirty="0">
                <a:latin typeface="+mj-lt"/>
                <a:ea typeface="黑体" pitchFamily="2" charset="-122"/>
              </a:rPr>
              <a:t>中的一条增广</a:t>
            </a:r>
            <a:r>
              <a:rPr lang="zh-CN" altLang="en-US" sz="2400" dirty="0" smtClean="0">
                <a:latin typeface="+mj-lt"/>
                <a:ea typeface="黑体" pitchFamily="2" charset="-122"/>
              </a:rPr>
              <a:t>路径</a:t>
            </a:r>
            <a:r>
              <a:rPr lang="zh-CN" altLang="en-US" sz="2400" dirty="0">
                <a:latin typeface="+mj-lt"/>
                <a:ea typeface="黑体" pitchFamily="2" charset="-122"/>
              </a:rPr>
              <a:t>。</a:t>
            </a:r>
            <a:r>
              <a:rPr lang="zh-CN" altLang="en-US" sz="2400" dirty="0" smtClean="0">
                <a:latin typeface="+mj-lt"/>
                <a:ea typeface="黑体" pitchFamily="2" charset="-122"/>
              </a:rPr>
              <a:t>定义</a:t>
            </a:r>
            <a:r>
              <a:rPr lang="zh-CN" altLang="en-US" sz="2400" dirty="0">
                <a:latin typeface="+mj-lt"/>
                <a:ea typeface="黑体" pitchFamily="2" charset="-122"/>
              </a:rPr>
              <a:t>函数</a:t>
            </a:r>
            <a:r>
              <a:rPr lang="en-US" altLang="zh-CN" sz="2400" i="1" dirty="0" err="1">
                <a:latin typeface="+mj-lt"/>
                <a:ea typeface="黑体" pitchFamily="2" charset="-122"/>
              </a:rPr>
              <a:t>f</a:t>
            </a:r>
            <a:r>
              <a:rPr lang="en-US" altLang="zh-CN" sz="2400" i="1" baseline="-25000" dirty="0" err="1">
                <a:latin typeface="+mj-lt"/>
                <a:ea typeface="黑体" pitchFamily="2" charset="-122"/>
              </a:rPr>
              <a:t>p</a:t>
            </a:r>
            <a:r>
              <a:rPr lang="en-US" altLang="zh-CN" sz="2400" dirty="0">
                <a:latin typeface="+mj-lt"/>
                <a:ea typeface="黑体" pitchFamily="2" charset="-122"/>
              </a:rPr>
              <a:t>:</a:t>
            </a:r>
          </a:p>
          <a:p>
            <a:pPr marL="0" indent="0">
              <a:buNone/>
            </a:pPr>
            <a:r>
              <a:rPr lang="en-US" altLang="zh-CN" sz="2400" b="1" dirty="0">
                <a:latin typeface="黑体" pitchFamily="2" charset="-122"/>
                <a:ea typeface="黑体" pitchFamily="2" charset="-122"/>
              </a:rPr>
              <a:t>      </a:t>
            </a:r>
          </a:p>
          <a:p>
            <a:endParaRPr lang="en-US" altLang="zh-CN" sz="2400" b="1" dirty="0">
              <a:latin typeface="黑体" pitchFamily="2" charset="-122"/>
              <a:ea typeface="黑体" pitchFamily="2" charset="-122"/>
            </a:endParaRPr>
          </a:p>
          <a:p>
            <a:endParaRPr lang="en-US" altLang="zh-CN" sz="2400" b="1" dirty="0">
              <a:latin typeface="黑体" pitchFamily="2" charset="-122"/>
              <a:ea typeface="黑体" pitchFamily="2" charset="-122"/>
            </a:endParaRPr>
          </a:p>
          <a:p>
            <a:endParaRPr lang="en-US" altLang="zh-CN" sz="2400" b="1" dirty="0">
              <a:latin typeface="黑体" pitchFamily="2" charset="-122"/>
              <a:ea typeface="黑体" pitchFamily="2" charset="-122"/>
            </a:endParaRPr>
          </a:p>
          <a:p>
            <a:endParaRPr lang="en-US" altLang="zh-CN" sz="2400" b="1" dirty="0">
              <a:latin typeface="黑体" pitchFamily="2" charset="-122"/>
              <a:ea typeface="黑体" pitchFamily="2" charset="-122"/>
            </a:endParaRPr>
          </a:p>
          <a:p>
            <a:r>
              <a:rPr lang="zh-CN" altLang="en-US" sz="2400" dirty="0">
                <a:latin typeface="+mj-lt"/>
                <a:ea typeface="黑体" pitchFamily="2" charset="-122"/>
              </a:rPr>
              <a:t>则</a:t>
            </a:r>
            <a:r>
              <a:rPr lang="en-US" altLang="zh-CN" sz="2400" i="1" dirty="0" err="1">
                <a:latin typeface="+mj-lt"/>
                <a:ea typeface="黑体" pitchFamily="2" charset="-122"/>
              </a:rPr>
              <a:t>f</a:t>
            </a:r>
            <a:r>
              <a:rPr lang="en-US" altLang="zh-CN" sz="2400" i="1" baseline="-25000" dirty="0" err="1">
                <a:latin typeface="+mj-lt"/>
                <a:ea typeface="黑体" pitchFamily="2" charset="-122"/>
              </a:rPr>
              <a:t>p</a:t>
            </a:r>
            <a:r>
              <a:rPr lang="zh-CN" altLang="en-US" sz="2400" dirty="0">
                <a:latin typeface="+mj-lt"/>
                <a:ea typeface="黑体" pitchFamily="2" charset="-122"/>
              </a:rPr>
              <a:t>是</a:t>
            </a:r>
            <a:r>
              <a:rPr lang="en-US" altLang="zh-CN" sz="2400" i="1" dirty="0" err="1">
                <a:latin typeface="+mj-lt"/>
                <a:ea typeface="黑体" pitchFamily="2" charset="-122"/>
              </a:rPr>
              <a:t>G</a:t>
            </a:r>
            <a:r>
              <a:rPr lang="en-US" altLang="zh-CN" sz="2400" i="1" baseline="-25000" dirty="0" err="1">
                <a:latin typeface="+mj-lt"/>
                <a:ea typeface="黑体" pitchFamily="2" charset="-122"/>
              </a:rPr>
              <a:t>f</a:t>
            </a:r>
            <a:r>
              <a:rPr lang="zh-CN" altLang="en-US" sz="2400" dirty="0">
                <a:latin typeface="+mj-lt"/>
                <a:ea typeface="黑体" pitchFamily="2" charset="-122"/>
              </a:rPr>
              <a:t>上的一个流</a:t>
            </a:r>
            <a:r>
              <a:rPr lang="en-US" altLang="zh-CN" sz="2400" dirty="0">
                <a:latin typeface="+mj-lt"/>
                <a:ea typeface="黑体" pitchFamily="2" charset="-122"/>
              </a:rPr>
              <a:t>,</a:t>
            </a:r>
            <a:r>
              <a:rPr lang="zh-CN" altLang="en-US" sz="2400" dirty="0">
                <a:latin typeface="+mj-lt"/>
                <a:ea typeface="黑体" pitchFamily="2" charset="-122"/>
              </a:rPr>
              <a:t>其值为</a:t>
            </a:r>
            <a:r>
              <a:rPr lang="en-US" altLang="zh-CN" sz="2400" i="1" dirty="0">
                <a:latin typeface="+mj-lt"/>
                <a:ea typeface="黑体" pitchFamily="2" charset="-122"/>
              </a:rPr>
              <a:t>|</a:t>
            </a:r>
            <a:r>
              <a:rPr lang="en-US" altLang="zh-CN" sz="2400" i="1" dirty="0" err="1">
                <a:latin typeface="+mj-lt"/>
                <a:ea typeface="黑体" pitchFamily="2" charset="-122"/>
              </a:rPr>
              <a:t>f</a:t>
            </a:r>
            <a:r>
              <a:rPr lang="en-US" altLang="zh-CN" sz="2400" i="1" baseline="-25000" dirty="0" err="1">
                <a:latin typeface="+mj-lt"/>
                <a:ea typeface="黑体" pitchFamily="2" charset="-122"/>
              </a:rPr>
              <a:t>p</a:t>
            </a:r>
            <a:r>
              <a:rPr lang="en-US" altLang="zh-CN" sz="2400" i="1" dirty="0">
                <a:latin typeface="+mj-lt"/>
                <a:ea typeface="黑体" pitchFamily="2" charset="-122"/>
              </a:rPr>
              <a:t>|=</a:t>
            </a:r>
            <a:r>
              <a:rPr lang="en-US" altLang="zh-CN" sz="2400" i="1" dirty="0" err="1">
                <a:latin typeface="+mj-lt"/>
                <a:ea typeface="黑体" pitchFamily="2" charset="-122"/>
              </a:rPr>
              <a:t>c</a:t>
            </a:r>
            <a:r>
              <a:rPr lang="en-US" altLang="zh-CN" sz="2400" i="1" baseline="-25000" dirty="0" err="1">
                <a:latin typeface="+mj-lt"/>
                <a:ea typeface="黑体" pitchFamily="2" charset="-122"/>
              </a:rPr>
              <a:t>f</a:t>
            </a:r>
            <a:r>
              <a:rPr lang="en-US" altLang="zh-CN" sz="2400" i="1" dirty="0">
                <a:latin typeface="+mj-lt"/>
                <a:ea typeface="黑体" pitchFamily="2" charset="-122"/>
              </a:rPr>
              <a:t>(p)&gt;0</a:t>
            </a:r>
            <a:r>
              <a:rPr lang="en-US" altLang="zh-CN" sz="2400" dirty="0">
                <a:latin typeface="+mj-lt"/>
                <a:ea typeface="黑体" pitchFamily="2" charset="-122"/>
              </a:rPr>
              <a:t>.</a:t>
            </a:r>
          </a:p>
          <a:p>
            <a:pPr marL="0" indent="0">
              <a:buNone/>
            </a:pPr>
            <a:endParaRPr lang="en-US" altLang="zh-CN" sz="2400"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26048927"/>
              </p:ext>
            </p:extLst>
          </p:nvPr>
        </p:nvGraphicFramePr>
        <p:xfrm>
          <a:off x="2133600" y="2362200"/>
          <a:ext cx="4535487" cy="1635125"/>
        </p:xfrm>
        <a:graphic>
          <a:graphicData uri="http://schemas.openxmlformats.org/presentationml/2006/ole">
            <mc:AlternateContent xmlns:mc="http://schemas.openxmlformats.org/markup-compatibility/2006">
              <mc:Choice xmlns:v="urn:schemas-microsoft-com:vml" Requires="v">
                <p:oleObj spid="_x0000_s15402" name="公式" r:id="rId4" imgW="2184400" imgH="787400" progId="Equation.3">
                  <p:embed/>
                </p:oleObj>
              </mc:Choice>
              <mc:Fallback>
                <p:oleObj name="公式" r:id="rId4" imgW="2184400" imgH="7874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362200"/>
                        <a:ext cx="4535487"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7476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solidFill>
                  <a:srgbClr val="C00000"/>
                </a:solidFill>
                <a:latin typeface="+mj-lt"/>
                <a:ea typeface="黑体" pitchFamily="2" charset="-122"/>
              </a:rPr>
              <a:t>推论</a:t>
            </a:r>
            <a:r>
              <a:rPr lang="en-US" altLang="zh-CN" sz="2400" dirty="0" smtClean="0">
                <a:solidFill>
                  <a:srgbClr val="C00000"/>
                </a:solidFill>
                <a:latin typeface="+mj-lt"/>
                <a:ea typeface="黑体" pitchFamily="2" charset="-122"/>
              </a:rPr>
              <a:t>4.</a:t>
            </a:r>
            <a:r>
              <a:rPr lang="en-US" altLang="zh-CN" sz="2400" dirty="0" smtClean="0">
                <a:latin typeface="+mj-lt"/>
                <a:ea typeface="黑体" pitchFamily="2" charset="-122"/>
              </a:rPr>
              <a:t> </a:t>
            </a:r>
            <a:r>
              <a:rPr lang="zh-CN" altLang="en-US" sz="2400" dirty="0" smtClean="0">
                <a:latin typeface="+mj-lt"/>
                <a:ea typeface="黑体" pitchFamily="2" charset="-122"/>
              </a:rPr>
              <a:t>设</a:t>
            </a:r>
            <a:r>
              <a:rPr lang="en-US" altLang="zh-CN" sz="2400" i="1" dirty="0">
                <a:latin typeface="+mj-lt"/>
                <a:ea typeface="黑体" pitchFamily="2" charset="-122"/>
              </a:rPr>
              <a:t>G=(V,E)</a:t>
            </a:r>
            <a:r>
              <a:rPr lang="zh-CN" altLang="en-US" sz="2400" dirty="0">
                <a:latin typeface="+mj-lt"/>
                <a:ea typeface="黑体" pitchFamily="2" charset="-122"/>
              </a:rPr>
              <a:t>是一个流</a:t>
            </a:r>
            <a:r>
              <a:rPr lang="zh-CN" altLang="en-US" sz="2400" dirty="0" smtClean="0">
                <a:latin typeface="+mj-lt"/>
                <a:ea typeface="黑体" pitchFamily="2" charset="-122"/>
              </a:rPr>
              <a:t>网络</a:t>
            </a:r>
            <a:r>
              <a:rPr lang="zh-CN" altLang="en-US" sz="2400" dirty="0">
                <a:latin typeface="+mj-lt"/>
                <a:ea typeface="黑体" pitchFamily="2" charset="-122"/>
              </a:rPr>
              <a:t>，</a:t>
            </a:r>
            <a:r>
              <a:rPr lang="en-US" altLang="zh-CN" sz="2400" i="1" dirty="0" smtClean="0">
                <a:latin typeface="+mj-lt"/>
                <a:ea typeface="黑体" pitchFamily="2" charset="-122"/>
              </a:rPr>
              <a:t>f</a:t>
            </a:r>
            <a:r>
              <a:rPr lang="zh-CN" altLang="en-US" sz="2400" dirty="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的一个</a:t>
            </a:r>
            <a:r>
              <a:rPr lang="zh-CN" altLang="en-US" sz="2400" dirty="0" smtClean="0">
                <a:latin typeface="+mj-lt"/>
                <a:ea typeface="黑体" pitchFamily="2" charset="-122"/>
              </a:rPr>
              <a:t>流</a:t>
            </a:r>
            <a:r>
              <a:rPr lang="zh-CN" altLang="en-US" sz="2400" dirty="0">
                <a:latin typeface="+mj-lt"/>
                <a:ea typeface="黑体" pitchFamily="2" charset="-122"/>
              </a:rPr>
              <a:t>，</a:t>
            </a:r>
            <a:r>
              <a:rPr lang="zh-CN" altLang="en-US" sz="2400" dirty="0" smtClean="0">
                <a:latin typeface="+mj-lt"/>
                <a:ea typeface="黑体" pitchFamily="2" charset="-122"/>
              </a:rPr>
              <a:t>并</a:t>
            </a:r>
            <a:r>
              <a:rPr lang="zh-CN" altLang="en-US" sz="2400" dirty="0">
                <a:latin typeface="+mj-lt"/>
                <a:ea typeface="黑体" pitchFamily="2" charset="-122"/>
              </a:rPr>
              <a:t>设</a:t>
            </a:r>
            <a:r>
              <a:rPr lang="en-US" altLang="zh-CN" sz="2400" i="1" dirty="0">
                <a:latin typeface="+mj-lt"/>
                <a:ea typeface="黑体" pitchFamily="2" charset="-122"/>
              </a:rPr>
              <a:t>p</a:t>
            </a:r>
            <a:r>
              <a:rPr lang="zh-CN" altLang="en-US" sz="2400" dirty="0">
                <a:latin typeface="+mj-lt"/>
                <a:ea typeface="黑体" pitchFamily="2" charset="-122"/>
              </a:rPr>
              <a:t>是</a:t>
            </a:r>
            <a:r>
              <a:rPr lang="en-US" altLang="zh-CN" sz="2400" i="1" dirty="0" err="1">
                <a:latin typeface="+mj-lt"/>
                <a:ea typeface="黑体" pitchFamily="2" charset="-122"/>
              </a:rPr>
              <a:t>G</a:t>
            </a:r>
            <a:r>
              <a:rPr lang="en-US" altLang="zh-CN" sz="2400" i="1" baseline="-25000" dirty="0" err="1">
                <a:latin typeface="+mj-lt"/>
                <a:ea typeface="黑体" pitchFamily="2" charset="-122"/>
              </a:rPr>
              <a:t>f</a:t>
            </a:r>
            <a:r>
              <a:rPr lang="zh-CN" altLang="en-US" sz="2400" dirty="0">
                <a:latin typeface="+mj-lt"/>
                <a:ea typeface="黑体" pitchFamily="2" charset="-122"/>
              </a:rPr>
              <a:t>中的一条增广</a:t>
            </a:r>
            <a:r>
              <a:rPr lang="zh-CN" altLang="en-US" sz="2400" dirty="0" smtClean="0">
                <a:latin typeface="+mj-lt"/>
                <a:ea typeface="黑体" pitchFamily="2" charset="-122"/>
              </a:rPr>
              <a:t>路径</a:t>
            </a:r>
            <a:r>
              <a:rPr lang="zh-CN" altLang="en-US" sz="2400" dirty="0">
                <a:latin typeface="+mj-lt"/>
                <a:ea typeface="黑体" pitchFamily="2" charset="-122"/>
              </a:rPr>
              <a:t>。</a:t>
            </a:r>
            <a:r>
              <a:rPr lang="zh-CN" altLang="en-US" sz="2400" dirty="0" smtClean="0">
                <a:latin typeface="+mj-lt"/>
                <a:ea typeface="黑体" pitchFamily="2" charset="-122"/>
              </a:rPr>
              <a:t>定义</a:t>
            </a:r>
            <a:r>
              <a:rPr lang="zh-CN" altLang="en-US" sz="2400" dirty="0">
                <a:latin typeface="+mj-lt"/>
                <a:ea typeface="黑体" pitchFamily="2" charset="-122"/>
              </a:rPr>
              <a:t>函数</a:t>
            </a:r>
            <a:r>
              <a:rPr lang="en-US" altLang="zh-CN" sz="2400" i="1" dirty="0" err="1">
                <a:latin typeface="+mj-lt"/>
                <a:ea typeface="黑体" pitchFamily="2" charset="-122"/>
              </a:rPr>
              <a:t>f</a:t>
            </a:r>
            <a:r>
              <a:rPr lang="en-US" altLang="zh-CN" sz="2400" i="1" baseline="-25000" dirty="0" err="1">
                <a:latin typeface="+mj-lt"/>
                <a:ea typeface="黑体" pitchFamily="2" charset="-122"/>
              </a:rPr>
              <a:t>p</a:t>
            </a:r>
            <a:r>
              <a:rPr lang="en-US" altLang="zh-CN" sz="2400" dirty="0">
                <a:latin typeface="+mj-lt"/>
                <a:ea typeface="黑体" pitchFamily="2" charset="-122"/>
              </a:rPr>
              <a:t>:</a:t>
            </a:r>
          </a:p>
          <a:p>
            <a:endParaRPr lang="en-US" altLang="zh-CN" sz="2400" dirty="0">
              <a:latin typeface="+mj-lt"/>
              <a:ea typeface="黑体" pitchFamily="2" charset="-122"/>
            </a:endParaRPr>
          </a:p>
          <a:p>
            <a:pPr marL="0" indent="0">
              <a:buNone/>
            </a:pPr>
            <a:r>
              <a:rPr lang="en-US" altLang="zh-CN" sz="2400" b="1" dirty="0">
                <a:latin typeface="黑体" pitchFamily="2" charset="-122"/>
                <a:ea typeface="黑体" pitchFamily="2" charset="-122"/>
              </a:rPr>
              <a:t>      </a:t>
            </a:r>
          </a:p>
          <a:p>
            <a:endParaRPr lang="en-US" altLang="zh-CN" sz="2400" b="1" dirty="0">
              <a:latin typeface="黑体" pitchFamily="2" charset="-122"/>
              <a:ea typeface="黑体" pitchFamily="2" charset="-122"/>
            </a:endParaRPr>
          </a:p>
          <a:p>
            <a:endParaRPr lang="en-US" altLang="zh-CN" sz="2400" b="1" dirty="0">
              <a:latin typeface="黑体" pitchFamily="2" charset="-122"/>
              <a:ea typeface="黑体" pitchFamily="2" charset="-122"/>
            </a:endParaRPr>
          </a:p>
          <a:p>
            <a:pPr marL="0" indent="0">
              <a:buNone/>
            </a:pPr>
            <a:endParaRPr lang="en-US" altLang="zh-CN" sz="2400" b="1" dirty="0">
              <a:latin typeface="黑体" pitchFamily="2" charset="-122"/>
              <a:ea typeface="黑体" pitchFamily="2" charset="-122"/>
            </a:endParaRPr>
          </a:p>
          <a:p>
            <a:r>
              <a:rPr lang="zh-CN" altLang="en-US" sz="2400" dirty="0">
                <a:latin typeface="+mj-lt"/>
                <a:ea typeface="黑体" pitchFamily="2" charset="-122"/>
              </a:rPr>
              <a:t>令</a:t>
            </a:r>
            <a:r>
              <a:rPr lang="en-US" altLang="zh-CN" sz="2400" i="1" dirty="0">
                <a:latin typeface="+mj-lt"/>
                <a:ea typeface="黑体" pitchFamily="2" charset="-122"/>
              </a:rPr>
              <a:t>f’=</a:t>
            </a:r>
            <a:r>
              <a:rPr lang="en-US" altLang="zh-CN" sz="2400" i="1" dirty="0" err="1" smtClean="0">
                <a:latin typeface="+mj-lt"/>
                <a:ea typeface="黑体" pitchFamily="2" charset="-122"/>
              </a:rPr>
              <a:t>f+f</a:t>
            </a:r>
            <a:r>
              <a:rPr lang="en-US" altLang="zh-CN" sz="2400" i="1" baseline="-25000" dirty="0" err="1" smtClean="0">
                <a:latin typeface="+mj-lt"/>
                <a:ea typeface="黑体" pitchFamily="2" charset="-122"/>
              </a:rPr>
              <a:t>p</a:t>
            </a:r>
            <a:r>
              <a:rPr lang="zh-CN" altLang="en-US" sz="2400" dirty="0">
                <a:latin typeface="+mj-lt"/>
                <a:ea typeface="黑体" pitchFamily="2" charset="-122"/>
              </a:rPr>
              <a:t>，</a:t>
            </a:r>
            <a:r>
              <a:rPr lang="zh-CN" altLang="en-US" sz="2400" dirty="0" smtClean="0">
                <a:latin typeface="+mj-lt"/>
                <a:ea typeface="黑体" pitchFamily="2" charset="-122"/>
              </a:rPr>
              <a:t>则</a:t>
            </a:r>
            <a:r>
              <a:rPr lang="en-US" altLang="zh-CN" sz="2400" i="1" dirty="0">
                <a:latin typeface="+mj-lt"/>
                <a:ea typeface="黑体" pitchFamily="2" charset="-122"/>
              </a:rPr>
              <a:t>f’</a:t>
            </a:r>
            <a:r>
              <a:rPr lang="zh-CN" altLang="en-US" sz="2400" dirty="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上的一个</a:t>
            </a:r>
            <a:r>
              <a:rPr lang="zh-CN" altLang="en-US" sz="2400" dirty="0" smtClean="0">
                <a:latin typeface="+mj-lt"/>
                <a:ea typeface="黑体" pitchFamily="2" charset="-122"/>
              </a:rPr>
              <a:t>流</a:t>
            </a:r>
            <a:r>
              <a:rPr lang="zh-CN" altLang="en-US" sz="2400" dirty="0">
                <a:latin typeface="+mj-lt"/>
                <a:ea typeface="黑体" pitchFamily="2" charset="-122"/>
              </a:rPr>
              <a:t>，</a:t>
            </a:r>
            <a:r>
              <a:rPr lang="zh-CN" altLang="en-US" sz="2400" dirty="0" smtClean="0">
                <a:latin typeface="+mj-lt"/>
                <a:ea typeface="黑体" pitchFamily="2" charset="-122"/>
              </a:rPr>
              <a:t>其</a:t>
            </a:r>
            <a:r>
              <a:rPr lang="zh-CN" altLang="en-US" sz="2400" dirty="0">
                <a:latin typeface="+mj-lt"/>
                <a:ea typeface="黑体" pitchFamily="2" charset="-122"/>
              </a:rPr>
              <a:t>值为</a:t>
            </a:r>
            <a:r>
              <a:rPr lang="en-US" altLang="zh-CN" sz="2400" i="1" dirty="0">
                <a:latin typeface="+mj-lt"/>
                <a:ea typeface="黑体" pitchFamily="2" charset="-122"/>
              </a:rPr>
              <a:t>|f’|=|f|+|</a:t>
            </a:r>
            <a:r>
              <a:rPr lang="en-US" altLang="zh-CN" sz="2400" i="1" dirty="0" err="1">
                <a:latin typeface="+mj-lt"/>
                <a:ea typeface="黑体" pitchFamily="2" charset="-122"/>
              </a:rPr>
              <a:t>fp</a:t>
            </a:r>
            <a:r>
              <a:rPr lang="en-US" altLang="zh-CN" sz="2400" i="1" dirty="0">
                <a:latin typeface="+mj-lt"/>
                <a:ea typeface="黑体" pitchFamily="2" charset="-122"/>
              </a:rPr>
              <a:t>|&gt;|f</a:t>
            </a:r>
            <a:r>
              <a:rPr lang="en-US" altLang="zh-CN" sz="2400" i="1" dirty="0" smtClean="0">
                <a:latin typeface="+mj-lt"/>
                <a:ea typeface="黑体" pitchFamily="2" charset="-122"/>
              </a:rPr>
              <a:t>|</a:t>
            </a:r>
            <a:endParaRPr lang="en-US" altLang="zh-CN" sz="2400" i="1" dirty="0">
              <a:latin typeface="+mj-lt"/>
              <a:ea typeface="黑体" pitchFamily="2" charset="-122"/>
            </a:endParaRPr>
          </a:p>
          <a:p>
            <a:pPr marL="0" indent="0">
              <a:buNone/>
            </a:pPr>
            <a:endParaRPr lang="en-US" altLang="zh-CN" sz="2400"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051051723"/>
              </p:ext>
            </p:extLst>
          </p:nvPr>
        </p:nvGraphicFramePr>
        <p:xfrm>
          <a:off x="2268538" y="2514600"/>
          <a:ext cx="4535487" cy="1635125"/>
        </p:xfrm>
        <a:graphic>
          <a:graphicData uri="http://schemas.openxmlformats.org/presentationml/2006/ole">
            <mc:AlternateContent xmlns:mc="http://schemas.openxmlformats.org/markup-compatibility/2006">
              <mc:Choice xmlns:v="urn:schemas-microsoft-com:vml" Requires="v">
                <p:oleObj spid="_x0000_s16425" name="公式" r:id="rId4" imgW="2184400" imgH="787400" progId="Equation.3">
                  <p:embed/>
                </p:oleObj>
              </mc:Choice>
              <mc:Fallback>
                <p:oleObj name="公式" r:id="rId4" imgW="2184400" imgH="7874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514600"/>
                        <a:ext cx="4535487"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7383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en-US" altLang="zh-CN" sz="2400" dirty="0" smtClean="0">
                <a:latin typeface="+mj-lt"/>
                <a:ea typeface="黑体" pitchFamily="2" charset="-122"/>
              </a:rPr>
              <a:t>Ford-Fulkerson</a:t>
            </a:r>
            <a:r>
              <a:rPr lang="zh-CN" altLang="en-US" sz="2400" dirty="0">
                <a:latin typeface="+mj-lt"/>
                <a:ea typeface="黑体" pitchFamily="2" charset="-122"/>
              </a:rPr>
              <a:t>方法沿增广路径反复增加</a:t>
            </a:r>
            <a:r>
              <a:rPr lang="zh-CN" altLang="en-US" sz="2400" dirty="0" smtClean="0">
                <a:latin typeface="+mj-lt"/>
                <a:ea typeface="黑体" pitchFamily="2" charset="-122"/>
              </a:rPr>
              <a:t>流，直到</a:t>
            </a:r>
            <a:r>
              <a:rPr lang="zh-CN" altLang="en-US" sz="2400" dirty="0">
                <a:latin typeface="+mj-lt"/>
                <a:ea typeface="黑体" pitchFamily="2" charset="-122"/>
              </a:rPr>
              <a:t>找出最大流</a:t>
            </a:r>
            <a:r>
              <a:rPr lang="zh-CN" altLang="en-US" sz="2400" dirty="0" smtClean="0">
                <a:latin typeface="+mj-lt"/>
                <a:ea typeface="黑体" pitchFamily="2" charset="-122"/>
              </a:rPr>
              <a:t>为止。要</a:t>
            </a:r>
            <a:r>
              <a:rPr lang="zh-CN" altLang="en-US" sz="2400" dirty="0">
                <a:latin typeface="+mj-lt"/>
                <a:ea typeface="黑体" pitchFamily="2" charset="-122"/>
              </a:rPr>
              <a:t>证明的</a:t>
            </a:r>
            <a:r>
              <a:rPr lang="zh-CN" altLang="en-US" sz="2400" i="1" dirty="0">
                <a:solidFill>
                  <a:srgbClr val="C00000"/>
                </a:solidFill>
                <a:latin typeface="+mj-lt"/>
                <a:ea typeface="黑体" pitchFamily="2" charset="-122"/>
              </a:rPr>
              <a:t>最大流最小割定理</a:t>
            </a:r>
            <a:r>
              <a:rPr lang="zh-CN" altLang="en-US" sz="2400" dirty="0">
                <a:latin typeface="+mj-lt"/>
                <a:ea typeface="黑体" pitchFamily="2" charset="-122"/>
              </a:rPr>
              <a:t>告诉我们</a:t>
            </a:r>
            <a:r>
              <a:rPr lang="en-US" altLang="zh-CN" sz="2400" dirty="0">
                <a:latin typeface="+mj-lt"/>
                <a:ea typeface="黑体" pitchFamily="2" charset="-122"/>
              </a:rPr>
              <a:t>:</a:t>
            </a:r>
            <a:r>
              <a:rPr lang="zh-CN" altLang="en-US" sz="2400" dirty="0">
                <a:latin typeface="+mj-lt"/>
                <a:ea typeface="黑体" pitchFamily="2" charset="-122"/>
              </a:rPr>
              <a:t>一个流是最大</a:t>
            </a:r>
            <a:r>
              <a:rPr lang="zh-CN" altLang="en-US" sz="2400" dirty="0" smtClean="0">
                <a:latin typeface="+mj-lt"/>
                <a:ea typeface="黑体" pitchFamily="2" charset="-122"/>
              </a:rPr>
              <a:t>流，当且仅当</a:t>
            </a:r>
            <a:r>
              <a:rPr lang="zh-CN" altLang="en-US" sz="2400" dirty="0">
                <a:latin typeface="+mj-lt"/>
                <a:ea typeface="黑体" pitchFamily="2" charset="-122"/>
              </a:rPr>
              <a:t>它的残留网络中不包含增广</a:t>
            </a:r>
            <a:r>
              <a:rPr lang="zh-CN" altLang="en-US" sz="2400" dirty="0" smtClean="0">
                <a:latin typeface="+mj-lt"/>
                <a:ea typeface="黑体" pitchFamily="2" charset="-122"/>
              </a:rPr>
              <a:t>路径。</a:t>
            </a:r>
            <a:endParaRPr lang="en-US" altLang="zh-CN" sz="2400" dirty="0" smtClean="0">
              <a:latin typeface="+mj-lt"/>
              <a:ea typeface="黑体" pitchFamily="2" charset="-122"/>
            </a:endParaRPr>
          </a:p>
          <a:p>
            <a:r>
              <a:rPr lang="zh-CN" altLang="en-US" sz="2400" dirty="0" smtClean="0">
                <a:latin typeface="+mj-lt"/>
                <a:ea typeface="黑体" pitchFamily="2" charset="-122"/>
              </a:rPr>
              <a:t>流</a:t>
            </a:r>
            <a:r>
              <a:rPr lang="zh-CN" altLang="en-US" sz="2400" dirty="0">
                <a:latin typeface="+mj-lt"/>
                <a:ea typeface="黑体" pitchFamily="2" charset="-122"/>
              </a:rPr>
              <a:t>网络</a:t>
            </a:r>
            <a:r>
              <a:rPr lang="en-US" altLang="zh-CN" sz="2400" i="1" dirty="0">
                <a:latin typeface="+mj-lt"/>
                <a:ea typeface="黑体" pitchFamily="2" charset="-122"/>
              </a:rPr>
              <a:t>G=(V,E)</a:t>
            </a:r>
            <a:r>
              <a:rPr lang="zh-CN" altLang="en-US" sz="2400" dirty="0">
                <a:latin typeface="+mj-lt"/>
                <a:ea typeface="黑体" pitchFamily="2" charset="-122"/>
              </a:rPr>
              <a:t>的</a:t>
            </a:r>
            <a:r>
              <a:rPr lang="zh-CN" altLang="en-US" sz="2400" i="1" dirty="0">
                <a:solidFill>
                  <a:srgbClr val="C00000"/>
                </a:solidFill>
                <a:latin typeface="+mj-lt"/>
                <a:ea typeface="黑体" pitchFamily="2" charset="-122"/>
              </a:rPr>
              <a:t>割</a:t>
            </a:r>
            <a:r>
              <a:rPr lang="en-US" altLang="zh-CN" sz="2400" i="1" dirty="0">
                <a:solidFill>
                  <a:srgbClr val="C00000"/>
                </a:solidFill>
                <a:latin typeface="+mj-lt"/>
                <a:ea typeface="黑体" pitchFamily="2" charset="-122"/>
              </a:rPr>
              <a:t>(S,T)</a:t>
            </a:r>
            <a:r>
              <a:rPr lang="zh-CN" altLang="en-US" sz="2400" dirty="0">
                <a:latin typeface="+mj-lt"/>
                <a:ea typeface="黑体" pitchFamily="2" charset="-122"/>
              </a:rPr>
              <a:t>将</a:t>
            </a:r>
            <a:r>
              <a:rPr lang="en-US" altLang="zh-CN" sz="2400" i="1" dirty="0">
                <a:latin typeface="+mj-lt"/>
                <a:ea typeface="黑体" pitchFamily="2" charset="-122"/>
              </a:rPr>
              <a:t>V</a:t>
            </a:r>
            <a:r>
              <a:rPr lang="zh-CN" altLang="en-US" sz="2400" dirty="0">
                <a:latin typeface="+mj-lt"/>
                <a:ea typeface="黑体" pitchFamily="2" charset="-122"/>
              </a:rPr>
              <a:t>划分为</a:t>
            </a:r>
            <a:r>
              <a:rPr lang="en-US" altLang="zh-CN" sz="2400" i="1" dirty="0">
                <a:latin typeface="+mj-lt"/>
                <a:ea typeface="黑体" pitchFamily="2" charset="-122"/>
              </a:rPr>
              <a:t>S</a:t>
            </a:r>
            <a:r>
              <a:rPr lang="zh-CN" altLang="en-US" sz="2400" dirty="0">
                <a:latin typeface="+mj-lt"/>
                <a:ea typeface="黑体" pitchFamily="2" charset="-122"/>
              </a:rPr>
              <a:t>和</a:t>
            </a:r>
            <a:r>
              <a:rPr lang="en-US" altLang="zh-CN" sz="2400" i="1" dirty="0">
                <a:latin typeface="+mj-lt"/>
                <a:ea typeface="黑体" pitchFamily="2" charset="-122"/>
              </a:rPr>
              <a:t>T=V-S</a:t>
            </a:r>
            <a:r>
              <a:rPr lang="zh-CN" altLang="en-US" sz="2400" dirty="0">
                <a:latin typeface="+mj-lt"/>
                <a:ea typeface="黑体" pitchFamily="2" charset="-122"/>
              </a:rPr>
              <a:t>两</a:t>
            </a:r>
            <a:r>
              <a:rPr lang="zh-CN" altLang="en-US" sz="2400" dirty="0" smtClean="0">
                <a:latin typeface="+mj-lt"/>
                <a:ea typeface="黑体" pitchFamily="2" charset="-122"/>
              </a:rPr>
              <a:t>部分，使得</a:t>
            </a:r>
            <a:r>
              <a:rPr lang="en-US" altLang="zh-CN" sz="2400" i="1" dirty="0" err="1">
                <a:latin typeface="+mj-lt"/>
                <a:ea typeface="黑体" pitchFamily="2" charset="-122"/>
              </a:rPr>
              <a:t>s∈S</a:t>
            </a:r>
            <a:r>
              <a:rPr lang="en-US" altLang="zh-CN" sz="2400" i="1" dirty="0" smtClean="0">
                <a:latin typeface="+mj-lt"/>
                <a:ea typeface="黑体" pitchFamily="2" charset="-122"/>
              </a:rPr>
              <a:t>, </a:t>
            </a:r>
            <a:r>
              <a:rPr lang="en-US" altLang="zh-CN" sz="2400" i="1" dirty="0" err="1" smtClean="0">
                <a:latin typeface="+mj-lt"/>
                <a:ea typeface="黑体" pitchFamily="2" charset="-122"/>
              </a:rPr>
              <a:t>t</a:t>
            </a:r>
            <a:r>
              <a:rPr lang="en-US" altLang="zh-CN" sz="2400" i="1" dirty="0" err="1">
                <a:latin typeface="+mj-lt"/>
                <a:ea typeface="黑体" pitchFamily="2" charset="-122"/>
              </a:rPr>
              <a:t>∈</a:t>
            </a:r>
            <a:r>
              <a:rPr lang="en-US" altLang="zh-CN" sz="2400" i="1" dirty="0" err="1" smtClean="0">
                <a:latin typeface="+mj-lt"/>
                <a:ea typeface="黑体" pitchFamily="2" charset="-122"/>
              </a:rPr>
              <a:t>T</a:t>
            </a:r>
            <a:endParaRPr lang="en-US" altLang="zh-CN" sz="2400" dirty="0" smtClean="0">
              <a:latin typeface="+mj-lt"/>
              <a:ea typeface="黑体" pitchFamily="2" charset="-122"/>
            </a:endParaRPr>
          </a:p>
          <a:p>
            <a:r>
              <a:rPr lang="zh-CN" altLang="en-US" sz="2400" dirty="0" smtClean="0">
                <a:latin typeface="+mj-lt"/>
                <a:ea typeface="黑体" pitchFamily="2" charset="-122"/>
              </a:rPr>
              <a:t>如果</a:t>
            </a:r>
            <a:r>
              <a:rPr lang="en-US" altLang="zh-CN" sz="2400" i="1" dirty="0">
                <a:latin typeface="+mj-lt"/>
                <a:ea typeface="黑体" pitchFamily="2" charset="-122"/>
              </a:rPr>
              <a:t>f</a:t>
            </a:r>
            <a:r>
              <a:rPr lang="zh-CN" altLang="en-US" sz="2400" dirty="0">
                <a:latin typeface="+mj-lt"/>
                <a:ea typeface="黑体" pitchFamily="2" charset="-122"/>
              </a:rPr>
              <a:t>是一个</a:t>
            </a:r>
            <a:r>
              <a:rPr lang="zh-CN" altLang="en-US" sz="2400" dirty="0" smtClean="0">
                <a:latin typeface="+mj-lt"/>
                <a:ea typeface="黑体" pitchFamily="2" charset="-122"/>
              </a:rPr>
              <a:t>流，则</a:t>
            </a:r>
            <a:r>
              <a:rPr lang="zh-CN" altLang="en-US" sz="2400" dirty="0">
                <a:latin typeface="+mj-lt"/>
                <a:ea typeface="黑体" pitchFamily="2" charset="-122"/>
              </a:rPr>
              <a:t>穿过割</a:t>
            </a:r>
            <a:r>
              <a:rPr lang="en-US" altLang="zh-CN" sz="2400" dirty="0">
                <a:latin typeface="+mj-lt"/>
                <a:ea typeface="黑体" pitchFamily="2" charset="-122"/>
              </a:rPr>
              <a:t>(</a:t>
            </a:r>
            <a:r>
              <a:rPr lang="en-US" altLang="zh-CN" sz="2400" i="1" dirty="0">
                <a:latin typeface="+mj-lt"/>
                <a:ea typeface="黑体" pitchFamily="2" charset="-122"/>
              </a:rPr>
              <a:t>S,T</a:t>
            </a:r>
            <a:r>
              <a:rPr lang="en-US" altLang="zh-CN" sz="2400" dirty="0">
                <a:latin typeface="+mj-lt"/>
                <a:ea typeface="黑体" pitchFamily="2" charset="-122"/>
              </a:rPr>
              <a:t>)</a:t>
            </a:r>
            <a:r>
              <a:rPr lang="zh-CN" altLang="en-US" sz="2400" dirty="0">
                <a:latin typeface="+mj-lt"/>
                <a:ea typeface="黑体" pitchFamily="2" charset="-122"/>
              </a:rPr>
              <a:t>的净流被定义为</a:t>
            </a:r>
            <a:r>
              <a:rPr lang="en-US" altLang="zh-CN" sz="2400" i="1" dirty="0">
                <a:latin typeface="+mj-lt"/>
                <a:ea typeface="黑体" pitchFamily="2" charset="-122"/>
              </a:rPr>
              <a:t>f(S,T</a:t>
            </a:r>
            <a:r>
              <a:rPr lang="en-US" altLang="zh-CN" sz="2400" i="1" dirty="0" smtClean="0">
                <a:latin typeface="+mj-lt"/>
                <a:ea typeface="黑体" pitchFamily="2" charset="-122"/>
              </a:rPr>
              <a:t>)</a:t>
            </a:r>
            <a:endParaRPr lang="en-US" altLang="zh-CN" sz="2400" dirty="0" smtClean="0">
              <a:latin typeface="+mj-lt"/>
              <a:ea typeface="黑体" pitchFamily="2" charset="-122"/>
            </a:endParaRPr>
          </a:p>
          <a:p>
            <a:r>
              <a:rPr lang="zh-CN" altLang="en-US" sz="2400" dirty="0" smtClean="0">
                <a:latin typeface="+mj-lt"/>
                <a:ea typeface="黑体" pitchFamily="2" charset="-122"/>
              </a:rPr>
              <a:t>割</a:t>
            </a:r>
            <a:r>
              <a:rPr lang="en-US" altLang="zh-CN" sz="2400" dirty="0">
                <a:latin typeface="+mj-lt"/>
                <a:ea typeface="黑体" pitchFamily="2" charset="-122"/>
              </a:rPr>
              <a:t>(</a:t>
            </a:r>
            <a:r>
              <a:rPr lang="en-US" altLang="zh-CN" sz="2400" i="1" dirty="0">
                <a:latin typeface="+mj-lt"/>
                <a:ea typeface="黑体" pitchFamily="2" charset="-122"/>
              </a:rPr>
              <a:t>S,T</a:t>
            </a:r>
            <a:r>
              <a:rPr lang="en-US" altLang="zh-CN" sz="2400" dirty="0">
                <a:latin typeface="+mj-lt"/>
                <a:ea typeface="黑体" pitchFamily="2" charset="-122"/>
              </a:rPr>
              <a:t>)</a:t>
            </a:r>
            <a:r>
              <a:rPr lang="zh-CN" altLang="en-US" sz="2400" dirty="0">
                <a:latin typeface="+mj-lt"/>
                <a:ea typeface="黑体" pitchFamily="2" charset="-122"/>
              </a:rPr>
              <a:t>的容量为</a:t>
            </a:r>
            <a:r>
              <a:rPr lang="en-US" altLang="zh-CN" sz="2400" i="1" dirty="0">
                <a:latin typeface="+mj-lt"/>
                <a:ea typeface="黑体" pitchFamily="2" charset="-122"/>
              </a:rPr>
              <a:t>c</a:t>
            </a:r>
            <a:r>
              <a:rPr lang="en-US" altLang="zh-CN" sz="2400" dirty="0">
                <a:latin typeface="+mj-lt"/>
                <a:ea typeface="黑体" pitchFamily="2" charset="-122"/>
              </a:rPr>
              <a:t>(</a:t>
            </a:r>
            <a:r>
              <a:rPr lang="en-US" altLang="zh-CN" sz="2400" i="1" dirty="0">
                <a:latin typeface="+mj-lt"/>
                <a:ea typeface="黑体" pitchFamily="2" charset="-122"/>
              </a:rPr>
              <a:t>S,T</a:t>
            </a:r>
            <a:r>
              <a:rPr lang="en-US" altLang="zh-CN" sz="2400" dirty="0" smtClean="0">
                <a:latin typeface="+mj-lt"/>
                <a:ea typeface="黑体" pitchFamily="2" charset="-122"/>
              </a:rPr>
              <a:t>).</a:t>
            </a:r>
          </a:p>
          <a:p>
            <a:endParaRPr lang="en-US" altLang="zh-CN" sz="2400" dirty="0">
              <a:latin typeface="+mj-lt"/>
              <a:ea typeface="黑体" pitchFamily="2" charset="-122"/>
            </a:endParaRPr>
          </a:p>
          <a:p>
            <a:r>
              <a:rPr lang="zh-CN" altLang="en-US" sz="2400" dirty="0" smtClean="0">
                <a:latin typeface="+mj-lt"/>
                <a:ea typeface="黑体" pitchFamily="2" charset="-122"/>
              </a:rPr>
              <a:t>一</a:t>
            </a:r>
            <a:r>
              <a:rPr lang="zh-CN" altLang="en-US" sz="2400" dirty="0">
                <a:latin typeface="+mj-lt"/>
                <a:ea typeface="黑体" pitchFamily="2" charset="-122"/>
              </a:rPr>
              <a:t>个</a:t>
            </a:r>
            <a:r>
              <a:rPr lang="zh-CN" altLang="en-US" sz="2400" dirty="0">
                <a:solidFill>
                  <a:srgbClr val="0000CC"/>
                </a:solidFill>
                <a:latin typeface="+mj-lt"/>
                <a:ea typeface="黑体" pitchFamily="2" charset="-122"/>
              </a:rPr>
              <a:t>网络的最小割</a:t>
            </a:r>
            <a:r>
              <a:rPr lang="zh-CN" altLang="en-US" sz="2400" dirty="0">
                <a:latin typeface="+mj-lt"/>
                <a:ea typeface="黑体" pitchFamily="2" charset="-122"/>
              </a:rPr>
              <a:t>就是网络中所有割中具有最小容量的割</a:t>
            </a:r>
            <a:r>
              <a:rPr lang="en-US" altLang="zh-CN" sz="2400" dirty="0">
                <a:latin typeface="+mj-lt"/>
                <a:ea typeface="黑体" pitchFamily="2" charset="-122"/>
              </a:rPr>
              <a:t>.</a:t>
            </a: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Tree>
    <p:extLst>
      <p:ext uri="{BB962C8B-B14F-4D97-AF65-F5344CB8AC3E}">
        <p14:creationId xmlns:p14="http://schemas.microsoft.com/office/powerpoint/2010/main" val="3425818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endParaRPr lang="en-US" altLang="zh-CN" sz="2400" dirty="0" smtClean="0">
              <a:solidFill>
                <a:srgbClr val="C00000"/>
              </a:solidFill>
              <a:latin typeface="+mj-lt"/>
              <a:ea typeface="黑体" pitchFamily="2" charset="-122"/>
            </a:endParaRPr>
          </a:p>
          <a:p>
            <a:endParaRPr lang="en-US" altLang="zh-CN" sz="2400" dirty="0">
              <a:solidFill>
                <a:srgbClr val="C00000"/>
              </a:solidFill>
              <a:latin typeface="+mj-lt"/>
              <a:ea typeface="黑体" pitchFamily="2" charset="-122"/>
            </a:endParaRPr>
          </a:p>
          <a:p>
            <a:endParaRPr lang="en-US" altLang="zh-CN" sz="2400" dirty="0" smtClean="0">
              <a:solidFill>
                <a:srgbClr val="C00000"/>
              </a:solidFill>
              <a:latin typeface="+mj-lt"/>
              <a:ea typeface="黑体" pitchFamily="2" charset="-122"/>
            </a:endParaRPr>
          </a:p>
          <a:p>
            <a:endParaRPr lang="en-US" altLang="zh-CN" sz="2400" dirty="0">
              <a:solidFill>
                <a:srgbClr val="C00000"/>
              </a:solidFill>
              <a:latin typeface="+mj-lt"/>
              <a:ea typeface="黑体" pitchFamily="2" charset="-122"/>
            </a:endParaRPr>
          </a:p>
          <a:p>
            <a:endParaRPr lang="en-US" altLang="zh-CN" sz="2400" dirty="0" smtClean="0">
              <a:solidFill>
                <a:srgbClr val="C00000"/>
              </a:solidFill>
              <a:latin typeface="+mj-lt"/>
              <a:ea typeface="黑体" pitchFamily="2" charset="-122"/>
            </a:endParaRPr>
          </a:p>
          <a:p>
            <a:endParaRPr lang="en-US" altLang="zh-CN" sz="2400" dirty="0">
              <a:solidFill>
                <a:srgbClr val="C00000"/>
              </a:solidFill>
              <a:latin typeface="+mj-lt"/>
              <a:ea typeface="黑体" pitchFamily="2" charset="-122"/>
            </a:endParaRPr>
          </a:p>
          <a:p>
            <a:endParaRPr lang="en-US" altLang="zh-CN" sz="2400" dirty="0" smtClean="0">
              <a:solidFill>
                <a:srgbClr val="C00000"/>
              </a:solidFill>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pic>
        <p:nvPicPr>
          <p:cNvPr id="4" name="Picture 2"/>
          <p:cNvPicPr>
            <a:picLocks noChangeAspect="1" noChangeArrowheads="1"/>
          </p:cNvPicPr>
          <p:nvPr/>
        </p:nvPicPr>
        <p:blipFill>
          <a:blip r:embed="rId3" cstate="print"/>
          <a:srcRect/>
          <a:stretch>
            <a:fillRect/>
          </a:stretch>
        </p:blipFill>
        <p:spPr bwMode="auto">
          <a:xfrm>
            <a:off x="2057400" y="1447800"/>
            <a:ext cx="4959424" cy="2795599"/>
          </a:xfrm>
          <a:prstGeom prst="rect">
            <a:avLst/>
          </a:prstGeom>
          <a:noFill/>
          <a:ln w="9525">
            <a:noFill/>
            <a:miter lim="800000"/>
            <a:headEnd/>
            <a:tailEnd/>
          </a:ln>
        </p:spPr>
      </p:pic>
      <p:sp>
        <p:nvSpPr>
          <p:cNvPr id="5" name="TextBox 4"/>
          <p:cNvSpPr txBox="1"/>
          <p:nvPr/>
        </p:nvSpPr>
        <p:spPr>
          <a:xfrm>
            <a:off x="1185392" y="4724400"/>
            <a:ext cx="7272808" cy="1200329"/>
          </a:xfrm>
          <a:prstGeom prst="rect">
            <a:avLst/>
          </a:prstGeom>
          <a:gradFill>
            <a:gsLst>
              <a:gs pos="0">
                <a:srgbClr val="FFEFD1"/>
              </a:gs>
              <a:gs pos="64999">
                <a:srgbClr val="F0EBD5"/>
              </a:gs>
              <a:gs pos="100000">
                <a:srgbClr val="D1C39F"/>
              </a:gs>
            </a:gsLst>
            <a:lin ang="5400000" scaled="0"/>
          </a:gradFill>
        </p:spPr>
        <p:txBody>
          <a:bodyPr wrap="square" rtlCol="0">
            <a:spAutoFit/>
          </a:bodyPr>
          <a:lstStyle/>
          <a:p>
            <a:r>
              <a:rPr lang="zh-CN" altLang="en-US" sz="2400" dirty="0" smtClean="0">
                <a:latin typeface="+mj-lt"/>
              </a:rPr>
              <a:t>上图中的流网络的割</a:t>
            </a:r>
            <a:r>
              <a:rPr lang="en-US" altLang="zh-CN" sz="2400" dirty="0" smtClean="0">
                <a:latin typeface="+mj-lt"/>
              </a:rPr>
              <a:t>(</a:t>
            </a:r>
            <a:r>
              <a:rPr lang="en-US" altLang="zh-CN" sz="2400" i="1" dirty="0" smtClean="0">
                <a:latin typeface="+mj-lt"/>
              </a:rPr>
              <a:t>{s,v1,v2},{v3,v4,t}</a:t>
            </a:r>
            <a:r>
              <a:rPr lang="en-US" altLang="zh-CN" sz="2400" dirty="0" smtClean="0">
                <a:latin typeface="+mj-lt"/>
              </a:rPr>
              <a:t>),</a:t>
            </a:r>
            <a:r>
              <a:rPr lang="zh-CN" altLang="en-US" sz="2400" dirty="0" smtClean="0">
                <a:latin typeface="+mj-lt"/>
              </a:rPr>
              <a:t>通过该割的净流为</a:t>
            </a:r>
            <a:r>
              <a:rPr lang="en-US" altLang="zh-CN" sz="2400" dirty="0" smtClean="0">
                <a:latin typeface="+mj-lt"/>
              </a:rPr>
              <a:t>:</a:t>
            </a:r>
            <a:r>
              <a:rPr lang="en-US" altLang="zh-CN" sz="2400" i="1" dirty="0" smtClean="0">
                <a:latin typeface="+mj-lt"/>
              </a:rPr>
              <a:t>f(v1,v3)+f(v2,v4)=12+11=23</a:t>
            </a:r>
            <a:r>
              <a:rPr lang="en-US" altLang="zh-CN" sz="2400" dirty="0" smtClean="0">
                <a:latin typeface="+mj-lt"/>
              </a:rPr>
              <a:t>. </a:t>
            </a:r>
            <a:r>
              <a:rPr lang="zh-CN" altLang="en-US" sz="2400" dirty="0" smtClean="0">
                <a:latin typeface="+mj-lt"/>
              </a:rPr>
              <a:t>割的容量为</a:t>
            </a:r>
            <a:r>
              <a:rPr lang="en-US" altLang="zh-CN" sz="2400" i="1" dirty="0" smtClean="0">
                <a:latin typeface="+mj-lt"/>
              </a:rPr>
              <a:t>c(v1,v3)+c(v2,v4)=12+14=26</a:t>
            </a:r>
            <a:r>
              <a:rPr lang="en-US" altLang="zh-CN" sz="2400" dirty="0" smtClean="0">
                <a:latin typeface="+mj-lt"/>
              </a:rPr>
              <a:t>.</a:t>
            </a:r>
            <a:endParaRPr lang="zh-CN" altLang="en-US" sz="2400" dirty="0">
              <a:latin typeface="+mj-lt"/>
            </a:endParaRPr>
          </a:p>
        </p:txBody>
      </p:sp>
    </p:spTree>
    <p:extLst>
      <p:ext uri="{BB962C8B-B14F-4D97-AF65-F5344CB8AC3E}">
        <p14:creationId xmlns:p14="http://schemas.microsoft.com/office/powerpoint/2010/main" val="634685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solidFill>
                  <a:srgbClr val="C00000"/>
                </a:solidFill>
                <a:latin typeface="+mj-lt"/>
                <a:ea typeface="黑体" pitchFamily="2" charset="-122"/>
              </a:rPr>
              <a:t>注意</a:t>
            </a:r>
            <a:r>
              <a:rPr lang="en-US" altLang="zh-CN" sz="2400" i="1" dirty="0" smtClean="0">
                <a:solidFill>
                  <a:srgbClr val="C00000"/>
                </a:solidFill>
                <a:latin typeface="+mj-lt"/>
                <a:ea typeface="黑体" pitchFamily="2" charset="-122"/>
              </a:rPr>
              <a:t>:</a:t>
            </a:r>
            <a:r>
              <a:rPr lang="zh-CN" altLang="en-US" sz="2400" dirty="0" smtClean="0">
                <a:latin typeface="+mj-lt"/>
                <a:ea typeface="黑体" pitchFamily="2" charset="-122"/>
              </a:rPr>
              <a:t>通过</a:t>
            </a:r>
            <a:r>
              <a:rPr lang="zh-CN" altLang="en-US" sz="2400" dirty="0">
                <a:latin typeface="+mj-lt"/>
                <a:ea typeface="黑体" pitchFamily="2" charset="-122"/>
              </a:rPr>
              <a:t>割的净流可能包括顶点间的负</a:t>
            </a:r>
            <a:r>
              <a:rPr lang="zh-CN" altLang="en-US" sz="2400" dirty="0" smtClean="0">
                <a:latin typeface="+mj-lt"/>
                <a:ea typeface="黑体" pitchFamily="2" charset="-122"/>
              </a:rPr>
              <a:t>网络流。但</a:t>
            </a:r>
            <a:r>
              <a:rPr lang="zh-CN" altLang="en-US" sz="2400" dirty="0">
                <a:latin typeface="+mj-lt"/>
                <a:ea typeface="黑体" pitchFamily="2" charset="-122"/>
              </a:rPr>
              <a:t>割的容量完全由非负值</a:t>
            </a:r>
            <a:r>
              <a:rPr lang="zh-CN" altLang="en-US" sz="2400" dirty="0" smtClean="0">
                <a:latin typeface="+mj-lt"/>
                <a:ea typeface="黑体" pitchFamily="2" charset="-122"/>
              </a:rPr>
              <a:t>组成。换句话说，穿过</a:t>
            </a:r>
            <a:r>
              <a:rPr lang="zh-CN" altLang="en-US" sz="2400" dirty="0">
                <a:latin typeface="+mj-lt"/>
                <a:ea typeface="黑体" pitchFamily="2" charset="-122"/>
              </a:rPr>
              <a:t>割</a:t>
            </a:r>
            <a:r>
              <a:rPr lang="en-US" altLang="zh-CN" sz="2400" dirty="0">
                <a:latin typeface="+mj-lt"/>
                <a:ea typeface="黑体" pitchFamily="2" charset="-122"/>
              </a:rPr>
              <a:t>(</a:t>
            </a:r>
            <a:r>
              <a:rPr lang="en-US" altLang="zh-CN" sz="2400" i="1" dirty="0">
                <a:latin typeface="+mj-lt"/>
                <a:ea typeface="黑体" pitchFamily="2" charset="-122"/>
              </a:rPr>
              <a:t>S,T</a:t>
            </a:r>
            <a:r>
              <a:rPr lang="en-US" altLang="zh-CN" sz="2400" dirty="0">
                <a:latin typeface="+mj-lt"/>
                <a:ea typeface="黑体" pitchFamily="2" charset="-122"/>
              </a:rPr>
              <a:t>)</a:t>
            </a:r>
            <a:r>
              <a:rPr lang="zh-CN" altLang="en-US" sz="2400" dirty="0">
                <a:latin typeface="+mj-lt"/>
                <a:ea typeface="黑体" pitchFamily="2" charset="-122"/>
              </a:rPr>
              <a:t>的净流由双向的正网络流</a:t>
            </a:r>
            <a:r>
              <a:rPr lang="zh-CN" altLang="en-US" sz="2400" dirty="0" smtClean="0">
                <a:latin typeface="+mj-lt"/>
                <a:ea typeface="黑体" pitchFamily="2" charset="-122"/>
              </a:rPr>
              <a:t>组成。在</a:t>
            </a:r>
            <a:r>
              <a:rPr lang="zh-CN" altLang="en-US" sz="2400" dirty="0">
                <a:latin typeface="+mj-lt"/>
                <a:ea typeface="黑体" pitchFamily="2" charset="-122"/>
              </a:rPr>
              <a:t>加上从</a:t>
            </a:r>
            <a:r>
              <a:rPr lang="en-US" altLang="zh-CN" sz="2400" i="1" dirty="0">
                <a:latin typeface="+mj-lt"/>
                <a:ea typeface="黑体" pitchFamily="2" charset="-122"/>
              </a:rPr>
              <a:t>S</a:t>
            </a:r>
            <a:r>
              <a:rPr lang="zh-CN" altLang="en-US" sz="2400" dirty="0">
                <a:latin typeface="+mj-lt"/>
                <a:ea typeface="黑体" pitchFamily="2" charset="-122"/>
              </a:rPr>
              <a:t>到</a:t>
            </a:r>
            <a:r>
              <a:rPr lang="en-US" altLang="zh-CN" sz="2400" i="1" dirty="0">
                <a:latin typeface="+mj-lt"/>
                <a:ea typeface="黑体" pitchFamily="2" charset="-122"/>
              </a:rPr>
              <a:t>T</a:t>
            </a:r>
            <a:r>
              <a:rPr lang="zh-CN" altLang="en-US" sz="2400" dirty="0">
                <a:latin typeface="+mj-lt"/>
                <a:ea typeface="黑体" pitchFamily="2" charset="-122"/>
              </a:rPr>
              <a:t>的正网络流的</a:t>
            </a:r>
            <a:r>
              <a:rPr lang="zh-CN" altLang="en-US" sz="2400" dirty="0" smtClean="0">
                <a:latin typeface="+mj-lt"/>
                <a:ea typeface="黑体" pitchFamily="2" charset="-122"/>
              </a:rPr>
              <a:t>同时，减去</a:t>
            </a:r>
            <a:r>
              <a:rPr lang="zh-CN" altLang="en-US" sz="2400" dirty="0">
                <a:latin typeface="+mj-lt"/>
                <a:ea typeface="黑体" pitchFamily="2" charset="-122"/>
              </a:rPr>
              <a:t>从</a:t>
            </a:r>
            <a:r>
              <a:rPr lang="en-US" altLang="zh-CN" sz="2400" i="1" dirty="0">
                <a:latin typeface="+mj-lt"/>
                <a:ea typeface="黑体" pitchFamily="2" charset="-122"/>
              </a:rPr>
              <a:t>T</a:t>
            </a:r>
            <a:r>
              <a:rPr lang="zh-CN" altLang="en-US" sz="2400" dirty="0">
                <a:latin typeface="+mj-lt"/>
                <a:ea typeface="黑体" pitchFamily="2" charset="-122"/>
              </a:rPr>
              <a:t>到</a:t>
            </a:r>
            <a:r>
              <a:rPr lang="en-US" altLang="zh-CN" sz="2400" i="1" dirty="0">
                <a:latin typeface="+mj-lt"/>
                <a:ea typeface="黑体" pitchFamily="2" charset="-122"/>
              </a:rPr>
              <a:t>S</a:t>
            </a:r>
            <a:r>
              <a:rPr lang="zh-CN" altLang="en-US" sz="2400" dirty="0">
                <a:latin typeface="+mj-lt"/>
                <a:ea typeface="黑体" pitchFamily="2" charset="-122"/>
              </a:rPr>
              <a:t>的正</a:t>
            </a:r>
            <a:r>
              <a:rPr lang="zh-CN" altLang="en-US" sz="2400" dirty="0" smtClean="0">
                <a:latin typeface="+mj-lt"/>
                <a:ea typeface="黑体" pitchFamily="2" charset="-122"/>
              </a:rPr>
              <a:t>网络流。另一方面，割</a:t>
            </a:r>
            <a:r>
              <a:rPr lang="en-US" altLang="zh-CN" sz="2400" dirty="0">
                <a:latin typeface="+mj-lt"/>
                <a:ea typeface="黑体" pitchFamily="2" charset="-122"/>
              </a:rPr>
              <a:t>(</a:t>
            </a:r>
            <a:r>
              <a:rPr lang="en-US" altLang="zh-CN" sz="2400" i="1" dirty="0">
                <a:latin typeface="+mj-lt"/>
                <a:ea typeface="黑体" pitchFamily="2" charset="-122"/>
              </a:rPr>
              <a:t>S,T</a:t>
            </a:r>
            <a:r>
              <a:rPr lang="en-US" altLang="zh-CN" sz="2400" dirty="0">
                <a:latin typeface="+mj-lt"/>
                <a:ea typeface="黑体" pitchFamily="2" charset="-122"/>
              </a:rPr>
              <a:t>)</a:t>
            </a:r>
            <a:r>
              <a:rPr lang="zh-CN" altLang="en-US" sz="2400" dirty="0">
                <a:latin typeface="+mj-lt"/>
                <a:ea typeface="黑体" pitchFamily="2" charset="-122"/>
              </a:rPr>
              <a:t>的容量仅仅由</a:t>
            </a:r>
            <a:r>
              <a:rPr lang="en-US" altLang="zh-CN" sz="2400" dirty="0">
                <a:latin typeface="+mj-lt"/>
                <a:ea typeface="黑体" pitchFamily="2" charset="-122"/>
              </a:rPr>
              <a:t>S</a:t>
            </a:r>
            <a:r>
              <a:rPr lang="zh-CN" altLang="en-US" sz="2400" dirty="0">
                <a:latin typeface="+mj-lt"/>
                <a:ea typeface="黑体" pitchFamily="2" charset="-122"/>
              </a:rPr>
              <a:t>到</a:t>
            </a:r>
            <a:r>
              <a:rPr lang="en-US" altLang="zh-CN" sz="2400" i="1" dirty="0">
                <a:latin typeface="+mj-lt"/>
                <a:ea typeface="黑体" pitchFamily="2" charset="-122"/>
              </a:rPr>
              <a:t>T</a:t>
            </a:r>
            <a:r>
              <a:rPr lang="zh-CN" altLang="en-US" sz="2400" dirty="0">
                <a:latin typeface="+mj-lt"/>
                <a:ea typeface="黑体" pitchFamily="2" charset="-122"/>
              </a:rPr>
              <a:t>的边计算而</a:t>
            </a:r>
            <a:r>
              <a:rPr lang="zh-CN" altLang="en-US" sz="2400" dirty="0" smtClean="0">
                <a:latin typeface="+mj-lt"/>
                <a:ea typeface="黑体" pitchFamily="2" charset="-122"/>
              </a:rPr>
              <a:t>得。从</a:t>
            </a:r>
            <a:r>
              <a:rPr lang="en-US" altLang="zh-CN" sz="2400" i="1" dirty="0">
                <a:latin typeface="+mj-lt"/>
                <a:ea typeface="黑体" pitchFamily="2" charset="-122"/>
              </a:rPr>
              <a:t>T</a:t>
            </a:r>
            <a:r>
              <a:rPr lang="zh-CN" altLang="en-US" sz="2400" dirty="0">
                <a:latin typeface="+mj-lt"/>
                <a:ea typeface="黑体" pitchFamily="2" charset="-122"/>
              </a:rPr>
              <a:t>到</a:t>
            </a:r>
            <a:r>
              <a:rPr lang="en-US" altLang="zh-CN" sz="2400" i="1" dirty="0">
                <a:latin typeface="+mj-lt"/>
                <a:ea typeface="黑体" pitchFamily="2" charset="-122"/>
              </a:rPr>
              <a:t>S</a:t>
            </a:r>
            <a:r>
              <a:rPr lang="zh-CN" altLang="en-US" sz="2400" dirty="0">
                <a:latin typeface="+mj-lt"/>
                <a:ea typeface="黑体" pitchFamily="2" charset="-122"/>
              </a:rPr>
              <a:t>的边在计算</a:t>
            </a:r>
            <a:r>
              <a:rPr lang="en-US" altLang="zh-CN" sz="2400" i="1" dirty="0">
                <a:latin typeface="+mj-lt"/>
                <a:ea typeface="黑体" pitchFamily="2" charset="-122"/>
              </a:rPr>
              <a:t>c(S,T)</a:t>
            </a:r>
            <a:r>
              <a:rPr lang="zh-CN" altLang="en-US" sz="2400" dirty="0">
                <a:latin typeface="+mj-lt"/>
                <a:ea typeface="黑体" pitchFamily="2" charset="-122"/>
              </a:rPr>
              <a:t>时是不包括在内</a:t>
            </a:r>
            <a:r>
              <a:rPr lang="zh-CN" altLang="en-US" sz="2400" dirty="0" smtClean="0">
                <a:latin typeface="+mj-lt"/>
                <a:ea typeface="黑体" pitchFamily="2" charset="-122"/>
              </a:rPr>
              <a:t>的。下面</a:t>
            </a:r>
            <a:r>
              <a:rPr lang="zh-CN" altLang="en-US" sz="2400" dirty="0">
                <a:latin typeface="+mj-lt"/>
                <a:ea typeface="黑体" pitchFamily="2" charset="-122"/>
              </a:rPr>
              <a:t>引理</a:t>
            </a:r>
            <a:r>
              <a:rPr lang="zh-CN" altLang="en-US" sz="2400" dirty="0" smtClean="0">
                <a:latin typeface="+mj-lt"/>
                <a:ea typeface="黑体" pitchFamily="2" charset="-122"/>
              </a:rPr>
              <a:t>说明，流经</a:t>
            </a:r>
            <a:r>
              <a:rPr lang="zh-CN" altLang="en-US" sz="2400" dirty="0">
                <a:latin typeface="+mj-lt"/>
                <a:ea typeface="黑体" pitchFamily="2" charset="-122"/>
              </a:rPr>
              <a:t>任意割的净流是相同</a:t>
            </a:r>
            <a:r>
              <a:rPr lang="zh-CN" altLang="en-US" sz="2400" dirty="0" smtClean="0">
                <a:latin typeface="+mj-lt"/>
                <a:ea typeface="黑体" pitchFamily="2" charset="-122"/>
              </a:rPr>
              <a:t>的，且</a:t>
            </a:r>
            <a:r>
              <a:rPr lang="zh-CN" altLang="en-US" sz="2400" dirty="0">
                <a:latin typeface="+mj-lt"/>
                <a:ea typeface="黑体" pitchFamily="2" charset="-122"/>
              </a:rPr>
              <a:t>与流的值相等</a:t>
            </a:r>
            <a:r>
              <a:rPr lang="en-US" altLang="zh-CN" sz="2400" dirty="0">
                <a:latin typeface="+mj-lt"/>
                <a:ea typeface="黑体" pitchFamily="2" charset="-122"/>
              </a:rPr>
              <a:t>.</a:t>
            </a: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Tree>
    <p:extLst>
      <p:ext uri="{BB962C8B-B14F-4D97-AF65-F5344CB8AC3E}">
        <p14:creationId xmlns:p14="http://schemas.microsoft.com/office/powerpoint/2010/main" val="1343807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solidFill>
                  <a:srgbClr val="C00000"/>
                </a:solidFill>
                <a:latin typeface="+mj-lt"/>
                <a:ea typeface="黑体" pitchFamily="2" charset="-122"/>
              </a:rPr>
              <a:t>引理</a:t>
            </a:r>
            <a:r>
              <a:rPr lang="en-US" altLang="zh-CN" sz="2400" dirty="0" smtClean="0">
                <a:solidFill>
                  <a:srgbClr val="C00000"/>
                </a:solidFill>
                <a:latin typeface="+mj-lt"/>
                <a:ea typeface="黑体" pitchFamily="2" charset="-122"/>
              </a:rPr>
              <a:t>5. </a:t>
            </a:r>
            <a:r>
              <a:rPr lang="zh-CN" altLang="en-US" sz="2400" dirty="0" smtClean="0">
                <a:latin typeface="+mj-lt"/>
                <a:ea typeface="黑体" pitchFamily="2" charset="-122"/>
              </a:rPr>
              <a:t>设</a:t>
            </a:r>
            <a:r>
              <a:rPr lang="en-US" altLang="zh-CN" sz="2400" i="1" dirty="0">
                <a:latin typeface="+mj-lt"/>
                <a:ea typeface="黑体" pitchFamily="2" charset="-122"/>
              </a:rPr>
              <a:t>f</a:t>
            </a:r>
            <a:r>
              <a:rPr lang="zh-CN" altLang="en-US" sz="2400" dirty="0">
                <a:latin typeface="+mj-lt"/>
                <a:ea typeface="黑体" pitchFamily="2" charset="-122"/>
              </a:rPr>
              <a:t>是源点为</a:t>
            </a:r>
            <a:r>
              <a:rPr lang="en-US" altLang="zh-CN" sz="2400" i="1" dirty="0" smtClean="0">
                <a:latin typeface="+mj-lt"/>
                <a:ea typeface="黑体" pitchFamily="2" charset="-122"/>
              </a:rPr>
              <a:t>s</a:t>
            </a:r>
            <a:r>
              <a:rPr lang="zh-CN" altLang="en-US" sz="2400" dirty="0" smtClean="0">
                <a:latin typeface="+mj-lt"/>
                <a:ea typeface="黑体" pitchFamily="2" charset="-122"/>
              </a:rPr>
              <a:t>，汇点</a:t>
            </a:r>
            <a:r>
              <a:rPr lang="zh-CN" altLang="en-US" sz="2400" dirty="0">
                <a:latin typeface="+mj-lt"/>
                <a:ea typeface="黑体" pitchFamily="2" charset="-122"/>
              </a:rPr>
              <a:t>为</a:t>
            </a:r>
            <a:r>
              <a:rPr lang="en-US" altLang="zh-CN" sz="2400" i="1" dirty="0">
                <a:latin typeface="+mj-lt"/>
                <a:ea typeface="黑体" pitchFamily="2" charset="-122"/>
              </a:rPr>
              <a:t>t</a:t>
            </a:r>
            <a:r>
              <a:rPr lang="zh-CN" altLang="en-US" sz="2400" dirty="0">
                <a:latin typeface="+mj-lt"/>
                <a:ea typeface="黑体" pitchFamily="2" charset="-122"/>
              </a:rPr>
              <a:t>的流网络</a:t>
            </a:r>
            <a:r>
              <a:rPr lang="en-US" altLang="zh-CN" sz="2400" i="1" dirty="0">
                <a:latin typeface="+mj-lt"/>
                <a:ea typeface="黑体" pitchFamily="2" charset="-122"/>
              </a:rPr>
              <a:t>G</a:t>
            </a:r>
            <a:r>
              <a:rPr lang="zh-CN" altLang="en-US" sz="2400" dirty="0">
                <a:latin typeface="+mj-lt"/>
                <a:ea typeface="黑体" pitchFamily="2" charset="-122"/>
              </a:rPr>
              <a:t>中的</a:t>
            </a:r>
            <a:r>
              <a:rPr lang="zh-CN" altLang="en-US" sz="2400" dirty="0" smtClean="0">
                <a:latin typeface="+mj-lt"/>
                <a:ea typeface="黑体" pitchFamily="2" charset="-122"/>
              </a:rPr>
              <a:t>流。并且</a:t>
            </a:r>
            <a:r>
              <a:rPr lang="en-US" altLang="zh-CN" sz="2400" dirty="0">
                <a:latin typeface="+mj-lt"/>
                <a:ea typeface="黑体" pitchFamily="2" charset="-122"/>
              </a:rPr>
              <a:t>(</a:t>
            </a:r>
            <a:r>
              <a:rPr lang="en-US" altLang="zh-CN" sz="2400" i="1" dirty="0">
                <a:latin typeface="+mj-lt"/>
                <a:ea typeface="黑体" pitchFamily="2" charset="-122"/>
              </a:rPr>
              <a:t>S,T</a:t>
            </a:r>
            <a:r>
              <a:rPr lang="en-US" altLang="zh-CN" sz="2400" dirty="0">
                <a:latin typeface="+mj-lt"/>
                <a:ea typeface="黑体" pitchFamily="2" charset="-122"/>
              </a:rPr>
              <a:t>)</a:t>
            </a:r>
            <a:r>
              <a:rPr lang="zh-CN" altLang="en-US" sz="2400" dirty="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的一个</a:t>
            </a:r>
            <a:r>
              <a:rPr lang="zh-CN" altLang="en-US" sz="2400" dirty="0" smtClean="0">
                <a:latin typeface="+mj-lt"/>
                <a:ea typeface="黑体" pitchFamily="2" charset="-122"/>
              </a:rPr>
              <a:t>割。则</a:t>
            </a:r>
            <a:r>
              <a:rPr lang="zh-CN" altLang="en-US" sz="2400" dirty="0">
                <a:latin typeface="+mj-lt"/>
                <a:ea typeface="黑体" pitchFamily="2" charset="-122"/>
              </a:rPr>
              <a:t>通过割</a:t>
            </a:r>
            <a:r>
              <a:rPr lang="en-US" altLang="zh-CN" sz="2400" dirty="0">
                <a:latin typeface="+mj-lt"/>
                <a:ea typeface="黑体" pitchFamily="2" charset="-122"/>
              </a:rPr>
              <a:t>(</a:t>
            </a:r>
            <a:r>
              <a:rPr lang="en-US" altLang="zh-CN" sz="2400" i="1" dirty="0">
                <a:latin typeface="+mj-lt"/>
                <a:ea typeface="黑体" pitchFamily="2" charset="-122"/>
              </a:rPr>
              <a:t>S,T</a:t>
            </a:r>
            <a:r>
              <a:rPr lang="en-US" altLang="zh-CN" sz="2400" dirty="0">
                <a:latin typeface="+mj-lt"/>
                <a:ea typeface="黑体" pitchFamily="2" charset="-122"/>
              </a:rPr>
              <a:t>)</a:t>
            </a:r>
            <a:r>
              <a:rPr lang="zh-CN" altLang="en-US" sz="2400" dirty="0">
                <a:latin typeface="+mj-lt"/>
                <a:ea typeface="黑体" pitchFamily="2" charset="-122"/>
              </a:rPr>
              <a:t>的净流为</a:t>
            </a:r>
            <a:r>
              <a:rPr lang="en-US" altLang="zh-CN" sz="2400" i="1" dirty="0">
                <a:latin typeface="+mj-lt"/>
                <a:ea typeface="黑体" pitchFamily="2" charset="-122"/>
              </a:rPr>
              <a:t>f(S,T)=|f</a:t>
            </a:r>
            <a:r>
              <a:rPr lang="en-US" altLang="zh-CN" sz="2400" i="1" dirty="0" smtClean="0">
                <a:latin typeface="+mj-lt"/>
                <a:ea typeface="黑体" pitchFamily="2" charset="-122"/>
              </a:rPr>
              <a:t>|</a:t>
            </a:r>
            <a:r>
              <a:rPr lang="zh-CN" altLang="en-US" sz="2400" dirty="0" smtClean="0">
                <a:latin typeface="+mj-lt"/>
                <a:ea typeface="黑体" pitchFamily="2" charset="-122"/>
              </a:rPr>
              <a:t>。</a:t>
            </a:r>
            <a:endParaRPr lang="en-US" altLang="zh-CN" sz="2400" dirty="0">
              <a:latin typeface="+mj-lt"/>
              <a:ea typeface="黑体" pitchFamily="2" charset="-122"/>
            </a:endParaRPr>
          </a:p>
          <a:p>
            <a:r>
              <a:rPr lang="zh-CN" altLang="en-US" sz="2400" dirty="0">
                <a:latin typeface="+mj-lt"/>
                <a:ea typeface="黑体" pitchFamily="2" charset="-122"/>
              </a:rPr>
              <a:t>证明</a:t>
            </a:r>
            <a:r>
              <a:rPr lang="en-US" altLang="zh-CN" sz="2400" dirty="0" smtClean="0">
                <a:latin typeface="+mj-lt"/>
                <a:ea typeface="黑体" pitchFamily="2" charset="-122"/>
              </a:rPr>
              <a:t>:  </a:t>
            </a:r>
            <a:r>
              <a:rPr lang="zh-CN" altLang="en-US" sz="2400" dirty="0" smtClean="0">
                <a:latin typeface="+mj-lt"/>
                <a:ea typeface="黑体" pitchFamily="2" charset="-122"/>
              </a:rPr>
              <a:t>由</a:t>
            </a:r>
            <a:r>
              <a:rPr lang="zh-CN" altLang="en-US" sz="2400" dirty="0">
                <a:latin typeface="+mj-lt"/>
                <a:ea typeface="黑体" pitchFamily="2" charset="-122"/>
              </a:rPr>
              <a:t>流守恒性得</a:t>
            </a:r>
            <a:r>
              <a:rPr lang="en-US" altLang="zh-CN" sz="2400" dirty="0">
                <a:latin typeface="+mj-lt"/>
                <a:ea typeface="黑体" pitchFamily="2" charset="-122"/>
              </a:rPr>
              <a:t>:</a:t>
            </a:r>
            <a:r>
              <a:rPr lang="en-US" altLang="zh-CN" sz="2400" i="1" dirty="0">
                <a:latin typeface="+mj-lt"/>
                <a:ea typeface="黑体" pitchFamily="2" charset="-122"/>
              </a:rPr>
              <a:t>f(S-{s},V)=</a:t>
            </a:r>
            <a:r>
              <a:rPr lang="en-US" altLang="zh-CN" sz="2400" i="1" dirty="0" smtClean="0">
                <a:latin typeface="+mj-lt"/>
                <a:ea typeface="黑体" pitchFamily="2" charset="-122"/>
              </a:rPr>
              <a:t>0</a:t>
            </a:r>
            <a:endParaRPr lang="en-US" altLang="zh-CN" sz="2400" dirty="0" smtClean="0">
              <a:latin typeface="+mj-lt"/>
              <a:ea typeface="黑体" pitchFamily="2" charset="-122"/>
            </a:endParaRPr>
          </a:p>
          <a:p>
            <a:pPr marL="0" indent="0">
              <a:buNone/>
            </a:pPr>
            <a:r>
              <a:rPr lang="en-US" altLang="zh-CN" sz="2400" i="1" dirty="0">
                <a:latin typeface="+mj-lt"/>
                <a:ea typeface="黑体" pitchFamily="2" charset="-122"/>
              </a:rPr>
              <a:t> </a:t>
            </a:r>
            <a:r>
              <a:rPr lang="en-US" altLang="zh-CN" sz="2400" i="1" dirty="0" smtClean="0">
                <a:latin typeface="+mj-lt"/>
                <a:ea typeface="黑体" pitchFamily="2" charset="-122"/>
              </a:rPr>
              <a:t>              f(S,T</a:t>
            </a:r>
            <a:r>
              <a:rPr lang="en-US" altLang="zh-CN" sz="2400" i="1" dirty="0">
                <a:latin typeface="+mj-lt"/>
                <a:ea typeface="黑体" pitchFamily="2" charset="-122"/>
              </a:rPr>
              <a:t>)=f(S,V)-f(S,S)=f(</a:t>
            </a:r>
            <a:r>
              <a:rPr lang="en-US" altLang="zh-CN" sz="2400" i="1" dirty="0" err="1">
                <a:latin typeface="+mj-lt"/>
                <a:ea typeface="黑体" pitchFamily="2" charset="-122"/>
              </a:rPr>
              <a:t>s,V</a:t>
            </a:r>
            <a:r>
              <a:rPr lang="en-US" altLang="zh-CN" sz="2400" i="1" dirty="0">
                <a:latin typeface="+mj-lt"/>
                <a:ea typeface="黑体" pitchFamily="2" charset="-122"/>
              </a:rPr>
              <a:t>)=|f</a:t>
            </a:r>
            <a:r>
              <a:rPr lang="en-US" altLang="zh-CN" sz="2400" i="1" dirty="0" smtClean="0">
                <a:latin typeface="+mj-lt"/>
                <a:ea typeface="黑体" pitchFamily="2" charset="-122"/>
              </a:rPr>
              <a:t>|</a:t>
            </a:r>
            <a:endParaRPr lang="en-US" altLang="zh-CN" sz="2400" dirty="0">
              <a:latin typeface="+mj-lt"/>
              <a:ea typeface="黑体" pitchFamily="2" charset="-122"/>
            </a:endParaRPr>
          </a:p>
          <a:p>
            <a:endParaRPr lang="en-US" altLang="zh-CN" sz="2400" dirty="0">
              <a:latin typeface="+mj-lt"/>
              <a:ea typeface="黑体" pitchFamily="2" charset="-122"/>
            </a:endParaRPr>
          </a:p>
          <a:p>
            <a:r>
              <a:rPr lang="zh-CN" altLang="en-US" sz="2400" dirty="0" smtClean="0">
                <a:solidFill>
                  <a:srgbClr val="C00000"/>
                </a:solidFill>
                <a:latin typeface="+mj-lt"/>
                <a:ea typeface="黑体" pitchFamily="2" charset="-122"/>
              </a:rPr>
              <a:t>推论</a:t>
            </a:r>
            <a:r>
              <a:rPr lang="en-US" altLang="zh-CN" sz="2400" dirty="0" smtClean="0">
                <a:solidFill>
                  <a:srgbClr val="C00000"/>
                </a:solidFill>
                <a:latin typeface="+mj-lt"/>
                <a:ea typeface="黑体" pitchFamily="2" charset="-122"/>
              </a:rPr>
              <a:t>6.</a:t>
            </a:r>
            <a:r>
              <a:rPr lang="en-US" altLang="zh-CN" sz="2400" dirty="0" smtClean="0">
                <a:latin typeface="+mj-lt"/>
                <a:ea typeface="黑体" pitchFamily="2" charset="-122"/>
              </a:rPr>
              <a:t> </a:t>
            </a:r>
            <a:r>
              <a:rPr lang="zh-CN" altLang="en-US" sz="2400" dirty="0">
                <a:latin typeface="+mj-lt"/>
                <a:ea typeface="黑体" pitchFamily="2" charset="-122"/>
              </a:rPr>
              <a:t>对于流网络</a:t>
            </a:r>
            <a:r>
              <a:rPr lang="en-US" altLang="zh-CN" sz="2400" i="1" dirty="0">
                <a:latin typeface="+mj-lt"/>
                <a:ea typeface="黑体" pitchFamily="2" charset="-122"/>
              </a:rPr>
              <a:t>G</a:t>
            </a:r>
            <a:r>
              <a:rPr lang="zh-CN" altLang="en-US" sz="2400" dirty="0">
                <a:latin typeface="+mj-lt"/>
                <a:ea typeface="黑体" pitchFamily="2" charset="-122"/>
              </a:rPr>
              <a:t>中任意流</a:t>
            </a:r>
            <a:r>
              <a:rPr lang="en-US" altLang="zh-CN" sz="2400" i="1" dirty="0" smtClean="0">
                <a:latin typeface="+mj-lt"/>
                <a:ea typeface="黑体" pitchFamily="2" charset="-122"/>
              </a:rPr>
              <a:t>f</a:t>
            </a:r>
            <a:r>
              <a:rPr lang="zh-CN" altLang="en-US" sz="2400" dirty="0" smtClean="0">
                <a:latin typeface="+mj-lt"/>
                <a:ea typeface="黑体" pitchFamily="2" charset="-122"/>
              </a:rPr>
              <a:t>，其</a:t>
            </a:r>
            <a:r>
              <a:rPr lang="zh-CN" altLang="en-US" sz="2400" dirty="0">
                <a:latin typeface="+mj-lt"/>
                <a:ea typeface="黑体" pitchFamily="2" charset="-122"/>
              </a:rPr>
              <a:t>值的上界为</a:t>
            </a:r>
            <a:r>
              <a:rPr lang="en-US" altLang="zh-CN" sz="2400" i="1" dirty="0">
                <a:latin typeface="+mj-lt"/>
                <a:ea typeface="黑体" pitchFamily="2" charset="-122"/>
              </a:rPr>
              <a:t>G</a:t>
            </a:r>
            <a:r>
              <a:rPr lang="zh-CN" altLang="en-US" sz="2400" dirty="0">
                <a:latin typeface="+mj-lt"/>
                <a:ea typeface="黑体" pitchFamily="2" charset="-122"/>
              </a:rPr>
              <a:t>的任意割的</a:t>
            </a:r>
            <a:r>
              <a:rPr lang="zh-CN" altLang="en-US" sz="2400" dirty="0" smtClean="0">
                <a:latin typeface="+mj-lt"/>
                <a:ea typeface="黑体" pitchFamily="2" charset="-122"/>
              </a:rPr>
              <a:t>容量</a:t>
            </a:r>
            <a:endParaRPr lang="en-US" altLang="zh-CN" sz="2400" dirty="0">
              <a:latin typeface="+mj-lt"/>
              <a:ea typeface="黑体" pitchFamily="2" charset="-122"/>
            </a:endParaRPr>
          </a:p>
          <a:p>
            <a:r>
              <a:rPr lang="zh-CN" altLang="en-US" sz="2400" dirty="0">
                <a:latin typeface="+mj-lt"/>
                <a:ea typeface="黑体" pitchFamily="2" charset="-122"/>
              </a:rPr>
              <a:t>证明</a:t>
            </a:r>
            <a:r>
              <a:rPr lang="en-US" altLang="zh-CN" sz="2400" dirty="0">
                <a:latin typeface="+mj-lt"/>
                <a:ea typeface="黑体" pitchFamily="2" charset="-122"/>
              </a:rPr>
              <a:t>:</a:t>
            </a:r>
            <a:r>
              <a:rPr lang="zh-CN" altLang="en-US" sz="2400" dirty="0">
                <a:latin typeface="+mj-lt"/>
                <a:ea typeface="黑体" pitchFamily="2" charset="-122"/>
              </a:rPr>
              <a:t>设</a:t>
            </a:r>
            <a:r>
              <a:rPr lang="en-US" altLang="zh-CN" sz="2400" dirty="0">
                <a:latin typeface="+mj-lt"/>
                <a:ea typeface="黑体" pitchFamily="2" charset="-122"/>
              </a:rPr>
              <a:t>(</a:t>
            </a:r>
            <a:r>
              <a:rPr lang="en-US" altLang="zh-CN" sz="2400" i="1" dirty="0">
                <a:latin typeface="+mj-lt"/>
                <a:ea typeface="黑体" pitchFamily="2" charset="-122"/>
              </a:rPr>
              <a:t>S,T</a:t>
            </a:r>
            <a:r>
              <a:rPr lang="en-US" altLang="zh-CN" sz="2400" dirty="0">
                <a:latin typeface="+mj-lt"/>
                <a:ea typeface="黑体" pitchFamily="2" charset="-122"/>
              </a:rPr>
              <a:t>)</a:t>
            </a:r>
            <a:r>
              <a:rPr lang="zh-CN" altLang="en-US" sz="2400" dirty="0">
                <a:latin typeface="+mj-lt"/>
                <a:ea typeface="黑体" pitchFamily="2" charset="-122"/>
              </a:rPr>
              <a:t>为</a:t>
            </a:r>
            <a:r>
              <a:rPr lang="en-US" altLang="zh-CN" sz="2400" i="1" dirty="0">
                <a:latin typeface="+mj-lt"/>
                <a:ea typeface="黑体" pitchFamily="2" charset="-122"/>
              </a:rPr>
              <a:t>G</a:t>
            </a:r>
            <a:r>
              <a:rPr lang="zh-CN" altLang="en-US" sz="2400" dirty="0">
                <a:latin typeface="+mj-lt"/>
                <a:ea typeface="黑体" pitchFamily="2" charset="-122"/>
              </a:rPr>
              <a:t>中的任意</a:t>
            </a:r>
            <a:r>
              <a:rPr lang="zh-CN" altLang="en-US" sz="2400" dirty="0" smtClean="0">
                <a:latin typeface="+mj-lt"/>
                <a:ea typeface="黑体" pitchFamily="2" charset="-122"/>
              </a:rPr>
              <a:t>割，</a:t>
            </a:r>
            <a:r>
              <a:rPr lang="en-US" altLang="zh-CN" sz="2400" i="1" dirty="0" smtClean="0">
                <a:latin typeface="+mj-lt"/>
                <a:ea typeface="黑体" pitchFamily="2" charset="-122"/>
              </a:rPr>
              <a:t>f</a:t>
            </a:r>
            <a:r>
              <a:rPr lang="zh-CN" altLang="en-US" sz="2400" dirty="0">
                <a:latin typeface="+mj-lt"/>
                <a:ea typeface="黑体" pitchFamily="2" charset="-122"/>
              </a:rPr>
              <a:t>为任意</a:t>
            </a:r>
            <a:r>
              <a:rPr lang="zh-CN" altLang="en-US" sz="2400" dirty="0" smtClean="0">
                <a:latin typeface="+mj-lt"/>
                <a:ea typeface="黑体" pitchFamily="2" charset="-122"/>
              </a:rPr>
              <a:t>流</a:t>
            </a:r>
            <a:endParaRPr lang="en-US" altLang="zh-CN" sz="2400" dirty="0" smtClean="0">
              <a:latin typeface="+mj-lt"/>
              <a:ea typeface="黑体" pitchFamily="2" charset="-122"/>
            </a:endParaRPr>
          </a:p>
          <a:p>
            <a:endParaRPr lang="en-US" altLang="zh-CN" sz="2400" dirty="0">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78717337"/>
              </p:ext>
            </p:extLst>
          </p:nvPr>
        </p:nvGraphicFramePr>
        <p:xfrm>
          <a:off x="914401" y="4953000"/>
          <a:ext cx="6553199" cy="701622"/>
        </p:xfrm>
        <a:graphic>
          <a:graphicData uri="http://schemas.openxmlformats.org/presentationml/2006/ole">
            <mc:AlternateContent xmlns:mc="http://schemas.openxmlformats.org/markup-compatibility/2006">
              <mc:Choice xmlns:v="urn:schemas-microsoft-com:vml" Requires="v">
                <p:oleObj spid="_x0000_s17440" name="Equation" r:id="rId4" imgW="3200400" imgH="342720" progId="Equation.DSMT4">
                  <p:embed/>
                </p:oleObj>
              </mc:Choice>
              <mc:Fallback>
                <p:oleObj name="Equation" r:id="rId4" imgW="3200400" imgH="342720" progId="Equation.DSMT4">
                  <p:embed/>
                  <p:pic>
                    <p:nvPicPr>
                      <p:cNvPr id="0" name="对象 4"/>
                      <p:cNvPicPr>
                        <a:picLocks noChangeAspect="1" noChangeArrowheads="1"/>
                      </p:cNvPicPr>
                      <p:nvPr/>
                    </p:nvPicPr>
                    <p:blipFill>
                      <a:blip r:embed="rId5"/>
                      <a:srcRect/>
                      <a:stretch>
                        <a:fillRect/>
                      </a:stretch>
                    </p:blipFill>
                    <p:spPr bwMode="auto">
                      <a:xfrm>
                        <a:off x="914401" y="4953000"/>
                        <a:ext cx="6553199" cy="7016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48358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latin typeface="黑体" pitchFamily="2" charset="-122"/>
                <a:ea typeface="黑体" pitchFamily="2" charset="-122"/>
              </a:rPr>
              <a:t>因此</a:t>
            </a:r>
            <a:r>
              <a:rPr lang="en-US" altLang="zh-CN" sz="2400" dirty="0">
                <a:latin typeface="黑体" pitchFamily="2" charset="-122"/>
                <a:ea typeface="黑体" pitchFamily="2" charset="-122"/>
              </a:rPr>
              <a:t>,</a:t>
            </a:r>
            <a:r>
              <a:rPr lang="zh-CN" altLang="en-US" sz="2400" dirty="0">
                <a:latin typeface="黑体" pitchFamily="2" charset="-122"/>
                <a:ea typeface="黑体" pitchFamily="2" charset="-122"/>
              </a:rPr>
              <a:t>网络的最大流必定不超过网络最小割的容量</a:t>
            </a:r>
            <a:r>
              <a:rPr lang="en-US" altLang="zh-CN" sz="2400" dirty="0">
                <a:latin typeface="黑体" pitchFamily="2" charset="-122"/>
                <a:ea typeface="黑体" pitchFamily="2" charset="-122"/>
              </a:rPr>
              <a:t>.</a:t>
            </a:r>
          </a:p>
          <a:p>
            <a:r>
              <a:rPr lang="zh-CN" altLang="en-US" sz="2400" dirty="0" smtClean="0">
                <a:solidFill>
                  <a:srgbClr val="C00000"/>
                </a:solidFill>
                <a:latin typeface="黑体" pitchFamily="2" charset="-122"/>
                <a:ea typeface="黑体" pitchFamily="2" charset="-122"/>
              </a:rPr>
              <a:t>定理</a:t>
            </a:r>
            <a:r>
              <a:rPr lang="en-US" altLang="zh-CN" sz="2400" dirty="0" smtClean="0">
                <a:solidFill>
                  <a:srgbClr val="C00000"/>
                </a:solidFill>
                <a:latin typeface="黑体" pitchFamily="2" charset="-122"/>
                <a:ea typeface="黑体" pitchFamily="2" charset="-122"/>
              </a:rPr>
              <a:t>7.</a:t>
            </a:r>
            <a:r>
              <a:rPr lang="en-US" altLang="zh-CN" sz="2400" dirty="0" smtClean="0">
                <a:latin typeface="黑体" pitchFamily="2" charset="-122"/>
                <a:ea typeface="黑体" pitchFamily="2" charset="-122"/>
              </a:rPr>
              <a:t>(</a:t>
            </a:r>
            <a:r>
              <a:rPr lang="zh-CN" altLang="en-US" sz="2400" dirty="0">
                <a:solidFill>
                  <a:srgbClr val="0000CC"/>
                </a:solidFill>
                <a:latin typeface="黑体" pitchFamily="2" charset="-122"/>
                <a:ea typeface="黑体" pitchFamily="2" charset="-122"/>
              </a:rPr>
              <a:t>最大流最小割定理</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如果</a:t>
            </a:r>
            <a:r>
              <a:rPr lang="en-US" altLang="zh-CN" sz="2400" i="1" dirty="0">
                <a:latin typeface="黑体" pitchFamily="2" charset="-122"/>
                <a:ea typeface="黑体" pitchFamily="2" charset="-122"/>
              </a:rPr>
              <a:t>f</a:t>
            </a:r>
            <a:r>
              <a:rPr lang="zh-CN" altLang="en-US" sz="2400" dirty="0">
                <a:latin typeface="黑体" pitchFamily="2" charset="-122"/>
                <a:ea typeface="黑体" pitchFamily="2" charset="-122"/>
              </a:rPr>
              <a:t>是具有源点</a:t>
            </a:r>
            <a:r>
              <a:rPr lang="en-US" altLang="zh-CN" sz="2400" i="1" dirty="0">
                <a:latin typeface="黑体" pitchFamily="2" charset="-122"/>
                <a:ea typeface="黑体" pitchFamily="2" charset="-122"/>
              </a:rPr>
              <a:t>s</a:t>
            </a:r>
            <a:r>
              <a:rPr lang="zh-CN" altLang="en-US" sz="2400" dirty="0">
                <a:latin typeface="黑体" pitchFamily="2" charset="-122"/>
                <a:ea typeface="黑体" pitchFamily="2" charset="-122"/>
              </a:rPr>
              <a:t>和汇点</a:t>
            </a:r>
            <a:r>
              <a:rPr lang="en-US" altLang="zh-CN" sz="2400" i="1" dirty="0">
                <a:latin typeface="黑体" pitchFamily="2" charset="-122"/>
                <a:ea typeface="黑体" pitchFamily="2" charset="-122"/>
              </a:rPr>
              <a:t>t</a:t>
            </a:r>
            <a:r>
              <a:rPr lang="zh-CN" altLang="en-US" sz="2400" dirty="0">
                <a:latin typeface="黑体" pitchFamily="2" charset="-122"/>
                <a:ea typeface="黑体" pitchFamily="2" charset="-122"/>
              </a:rPr>
              <a:t>的流网络</a:t>
            </a:r>
            <a:r>
              <a:rPr lang="en-US" altLang="zh-CN" sz="2400" i="1" dirty="0">
                <a:latin typeface="黑体" pitchFamily="2" charset="-122"/>
                <a:ea typeface="黑体" pitchFamily="2" charset="-122"/>
              </a:rPr>
              <a:t>G=(V,E)</a:t>
            </a:r>
            <a:r>
              <a:rPr lang="zh-CN" altLang="en-US" sz="2400" dirty="0">
                <a:latin typeface="黑体" pitchFamily="2" charset="-122"/>
                <a:ea typeface="黑体" pitchFamily="2" charset="-122"/>
              </a:rPr>
              <a:t>中的一个流</a:t>
            </a:r>
            <a:r>
              <a:rPr lang="en-US" altLang="zh-CN" sz="2400" dirty="0">
                <a:latin typeface="黑体" pitchFamily="2" charset="-122"/>
                <a:ea typeface="黑体" pitchFamily="2" charset="-122"/>
              </a:rPr>
              <a:t>,</a:t>
            </a:r>
            <a:r>
              <a:rPr lang="zh-CN" altLang="en-US" sz="2400" dirty="0">
                <a:latin typeface="黑体" pitchFamily="2" charset="-122"/>
                <a:ea typeface="黑体" pitchFamily="2" charset="-122"/>
              </a:rPr>
              <a:t>则下列条件是等价的</a:t>
            </a:r>
            <a:r>
              <a:rPr lang="en-US" altLang="zh-CN" sz="2400" dirty="0">
                <a:latin typeface="黑体" pitchFamily="2" charset="-122"/>
                <a:ea typeface="黑体" pitchFamily="2" charset="-122"/>
              </a:rPr>
              <a:t>.</a:t>
            </a:r>
          </a:p>
          <a:p>
            <a:pPr marL="0" indent="0">
              <a:buNone/>
            </a:pPr>
            <a:r>
              <a:rPr lang="en-US" altLang="zh-CN" sz="2400" dirty="0" smtClean="0">
                <a:latin typeface="黑体" pitchFamily="2" charset="-122"/>
                <a:ea typeface="黑体" pitchFamily="2" charset="-122"/>
              </a:rPr>
              <a:t>  (</a:t>
            </a:r>
            <a:r>
              <a:rPr lang="en-US" altLang="zh-CN" sz="2400" dirty="0">
                <a:latin typeface="黑体" pitchFamily="2" charset="-122"/>
                <a:ea typeface="黑体" pitchFamily="2" charset="-122"/>
              </a:rPr>
              <a:t>1)</a:t>
            </a:r>
            <a:r>
              <a:rPr lang="en-US" altLang="zh-CN" sz="2400" i="1" dirty="0">
                <a:latin typeface="黑体" pitchFamily="2" charset="-122"/>
                <a:ea typeface="黑体" pitchFamily="2" charset="-122"/>
              </a:rPr>
              <a:t>f</a:t>
            </a:r>
            <a:r>
              <a:rPr lang="zh-CN" altLang="en-US" sz="2400" dirty="0">
                <a:latin typeface="黑体" pitchFamily="2" charset="-122"/>
                <a:ea typeface="黑体" pitchFamily="2" charset="-122"/>
              </a:rPr>
              <a:t>是</a:t>
            </a:r>
            <a:r>
              <a:rPr lang="en-US" altLang="zh-CN" sz="2400" i="1" dirty="0">
                <a:latin typeface="黑体" pitchFamily="2" charset="-122"/>
                <a:ea typeface="黑体" pitchFamily="2" charset="-122"/>
              </a:rPr>
              <a:t>G</a:t>
            </a:r>
            <a:r>
              <a:rPr lang="zh-CN" altLang="en-US" sz="2400" dirty="0">
                <a:latin typeface="黑体" pitchFamily="2" charset="-122"/>
                <a:ea typeface="黑体" pitchFamily="2" charset="-122"/>
              </a:rPr>
              <a:t>的一个最大流</a:t>
            </a:r>
            <a:r>
              <a:rPr lang="en-US" altLang="zh-CN" sz="2400" dirty="0">
                <a:latin typeface="黑体" pitchFamily="2" charset="-122"/>
                <a:ea typeface="黑体" pitchFamily="2" charset="-122"/>
              </a:rPr>
              <a:t>.</a:t>
            </a:r>
          </a:p>
          <a:p>
            <a:pPr marL="0" indent="0">
              <a:buNone/>
            </a:pPr>
            <a:r>
              <a:rPr lang="en-US" altLang="zh-CN" sz="2400" dirty="0" smtClean="0">
                <a:latin typeface="黑体" pitchFamily="2" charset="-122"/>
                <a:ea typeface="黑体" pitchFamily="2" charset="-122"/>
              </a:rPr>
              <a:t>  (</a:t>
            </a:r>
            <a:r>
              <a:rPr lang="en-US" altLang="zh-CN" sz="2400" dirty="0">
                <a:latin typeface="黑体" pitchFamily="2" charset="-122"/>
                <a:ea typeface="黑体" pitchFamily="2" charset="-122"/>
              </a:rPr>
              <a:t>2)</a:t>
            </a:r>
            <a:r>
              <a:rPr lang="zh-CN" altLang="en-US" sz="2400" dirty="0">
                <a:latin typeface="黑体" pitchFamily="2" charset="-122"/>
                <a:ea typeface="黑体" pitchFamily="2" charset="-122"/>
              </a:rPr>
              <a:t>残留网络</a:t>
            </a:r>
            <a:r>
              <a:rPr lang="en-US" altLang="zh-CN" sz="2400" i="1" dirty="0" err="1">
                <a:latin typeface="黑体" pitchFamily="2" charset="-122"/>
                <a:ea typeface="黑体" pitchFamily="2" charset="-122"/>
              </a:rPr>
              <a:t>G</a:t>
            </a:r>
            <a:r>
              <a:rPr lang="en-US" altLang="zh-CN" sz="2400" i="1" baseline="-25000" dirty="0" err="1">
                <a:latin typeface="黑体" pitchFamily="2" charset="-122"/>
                <a:ea typeface="黑体" pitchFamily="2" charset="-122"/>
              </a:rPr>
              <a:t>f</a:t>
            </a:r>
            <a:r>
              <a:rPr lang="zh-CN" altLang="en-US" sz="2400" dirty="0">
                <a:latin typeface="黑体" pitchFamily="2" charset="-122"/>
                <a:ea typeface="黑体" pitchFamily="2" charset="-122"/>
              </a:rPr>
              <a:t>不包括增广</a:t>
            </a:r>
            <a:r>
              <a:rPr lang="zh-CN" altLang="en-US" sz="2400" dirty="0" smtClean="0">
                <a:latin typeface="黑体" pitchFamily="2" charset="-122"/>
                <a:ea typeface="黑体" pitchFamily="2" charset="-122"/>
              </a:rPr>
              <a:t>路径</a:t>
            </a:r>
            <a:endParaRPr lang="en-US" altLang="zh-CN" sz="2400" dirty="0">
              <a:latin typeface="黑体" pitchFamily="2" charset="-122"/>
              <a:ea typeface="黑体" pitchFamily="2" charset="-122"/>
            </a:endParaRPr>
          </a:p>
          <a:p>
            <a:pPr marL="0" indent="0">
              <a:buNone/>
            </a:pPr>
            <a:r>
              <a:rPr lang="en-US" altLang="zh-CN" sz="2400" dirty="0" smtClean="0">
                <a:latin typeface="黑体" pitchFamily="2" charset="-122"/>
                <a:ea typeface="黑体" pitchFamily="2" charset="-122"/>
              </a:rPr>
              <a:t>  (</a:t>
            </a:r>
            <a:r>
              <a:rPr lang="en-US" altLang="zh-CN" sz="2400" dirty="0">
                <a:latin typeface="黑体" pitchFamily="2" charset="-122"/>
                <a:ea typeface="黑体" pitchFamily="2" charset="-122"/>
              </a:rPr>
              <a:t>3)</a:t>
            </a:r>
            <a:r>
              <a:rPr lang="zh-CN" altLang="en-US" sz="2400" dirty="0">
                <a:latin typeface="黑体" pitchFamily="2" charset="-122"/>
                <a:ea typeface="黑体" pitchFamily="2" charset="-122"/>
              </a:rPr>
              <a:t>对</a:t>
            </a:r>
            <a:r>
              <a:rPr lang="en-US" altLang="zh-CN" sz="2400" i="1" dirty="0">
                <a:latin typeface="黑体" pitchFamily="2" charset="-122"/>
                <a:ea typeface="黑体" pitchFamily="2" charset="-122"/>
              </a:rPr>
              <a:t>G</a:t>
            </a:r>
            <a:r>
              <a:rPr lang="zh-CN" altLang="en-US" sz="2400" dirty="0">
                <a:latin typeface="黑体" pitchFamily="2" charset="-122"/>
                <a:ea typeface="黑体" pitchFamily="2" charset="-122"/>
              </a:rPr>
              <a:t>的某个割</a:t>
            </a:r>
            <a:r>
              <a:rPr lang="en-US" altLang="zh-CN" sz="2400" dirty="0">
                <a:latin typeface="黑体" pitchFamily="2" charset="-122"/>
                <a:ea typeface="黑体" pitchFamily="2" charset="-122"/>
              </a:rPr>
              <a:t>(</a:t>
            </a:r>
            <a:r>
              <a:rPr lang="en-US" altLang="zh-CN" sz="2400" i="1" dirty="0">
                <a:latin typeface="黑体" pitchFamily="2" charset="-122"/>
                <a:ea typeface="黑体" pitchFamily="2" charset="-122"/>
              </a:rPr>
              <a:t>S,T</a:t>
            </a:r>
            <a:r>
              <a:rPr lang="en-US" altLang="zh-CN" sz="2400" dirty="0">
                <a:latin typeface="黑体" pitchFamily="2" charset="-122"/>
                <a:ea typeface="黑体" pitchFamily="2" charset="-122"/>
              </a:rPr>
              <a:t>),</a:t>
            </a:r>
            <a:r>
              <a:rPr lang="zh-CN" altLang="en-US" sz="2400" dirty="0" smtClean="0">
                <a:latin typeface="黑体" pitchFamily="2" charset="-122"/>
                <a:ea typeface="黑体" pitchFamily="2" charset="-122"/>
              </a:rPr>
              <a:t>有</a:t>
            </a:r>
            <a:r>
              <a:rPr lang="en-US" altLang="zh-CN" sz="2400" i="1" dirty="0" smtClean="0">
                <a:latin typeface="黑体" pitchFamily="2" charset="-122"/>
                <a:ea typeface="黑体" pitchFamily="2" charset="-122"/>
              </a:rPr>
              <a:t>|</a:t>
            </a:r>
            <a:r>
              <a:rPr lang="en-US" altLang="zh-CN" sz="2400" i="1" dirty="0">
                <a:latin typeface="黑体" pitchFamily="2" charset="-122"/>
                <a:ea typeface="黑体" pitchFamily="2" charset="-122"/>
              </a:rPr>
              <a:t>f</a:t>
            </a:r>
            <a:r>
              <a:rPr lang="en-US" altLang="zh-CN" sz="2400" i="1" dirty="0" smtClean="0">
                <a:latin typeface="黑体" pitchFamily="2" charset="-122"/>
                <a:ea typeface="黑体" pitchFamily="2" charset="-122"/>
              </a:rPr>
              <a:t>|=</a:t>
            </a:r>
            <a:r>
              <a:rPr lang="en-US" altLang="zh-CN" sz="2400" i="1" dirty="0">
                <a:latin typeface="黑体" pitchFamily="2" charset="-122"/>
                <a:ea typeface="黑体" pitchFamily="2" charset="-122"/>
              </a:rPr>
              <a:t>c(S,T</a:t>
            </a:r>
            <a:r>
              <a:rPr lang="en-US" altLang="zh-CN" sz="2400" i="1" dirty="0" smtClean="0">
                <a:latin typeface="黑体" pitchFamily="2" charset="-122"/>
                <a:ea typeface="黑体" pitchFamily="2" charset="-122"/>
              </a:rPr>
              <a:t>)</a:t>
            </a:r>
            <a:endParaRPr lang="en-US" altLang="zh-CN" sz="2400" i="1" dirty="0">
              <a:latin typeface="黑体" pitchFamily="2" charset="-122"/>
              <a:ea typeface="黑体" pitchFamily="2" charset="-122"/>
            </a:endParaRPr>
          </a:p>
          <a:p>
            <a:endParaRPr lang="en-US" altLang="zh-CN" sz="2400" dirty="0">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Tree>
    <p:extLst>
      <p:ext uri="{BB962C8B-B14F-4D97-AF65-F5344CB8AC3E}">
        <p14:creationId xmlns:p14="http://schemas.microsoft.com/office/powerpoint/2010/main" val="2341194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Ford-Fulkerson</a:t>
            </a:r>
            <a:r>
              <a:rPr lang="zh-CN" altLang="en-US" sz="3600" b="1" dirty="0" smtClean="0">
                <a:solidFill>
                  <a:srgbClr val="0000CC"/>
                </a:solidFill>
              </a:rPr>
              <a:t>方法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endParaRPr lang="en-US" altLang="zh-CN" sz="2400" dirty="0">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28671759"/>
              </p:ext>
            </p:extLst>
          </p:nvPr>
        </p:nvGraphicFramePr>
        <p:xfrm>
          <a:off x="1060450" y="1524000"/>
          <a:ext cx="6940550" cy="4594948"/>
        </p:xfrm>
        <a:graphic>
          <a:graphicData uri="http://schemas.openxmlformats.org/presentationml/2006/ole">
            <mc:AlternateContent xmlns:mc="http://schemas.openxmlformats.org/markup-compatibility/2006">
              <mc:Choice xmlns:v="urn:schemas-microsoft-com:vml" Requires="v">
                <p:oleObj spid="_x0000_s18461" name="公式" r:id="rId4" imgW="3721100" imgH="2463800" progId="Equation.3">
                  <p:embed/>
                </p:oleObj>
              </mc:Choice>
              <mc:Fallback>
                <p:oleObj name="公式" r:id="rId4" imgW="3721100" imgH="24638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450" y="1524000"/>
                        <a:ext cx="6940550" cy="45949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22242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基本的</a:t>
            </a:r>
            <a:r>
              <a:rPr lang="en-US" altLang="zh-CN" sz="3600" b="1" dirty="0" smtClean="0">
                <a:solidFill>
                  <a:srgbClr val="0000CC"/>
                </a:solidFill>
              </a:rPr>
              <a:t>Ford-Fulkerson</a:t>
            </a:r>
            <a:r>
              <a:rPr lang="zh-CN" altLang="en-US" sz="3600" b="1" dirty="0" smtClean="0">
                <a:solidFill>
                  <a:srgbClr val="0000CC"/>
                </a:solidFill>
              </a:rPr>
              <a:t>算法</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latin typeface="+mj-lt"/>
                <a:ea typeface="黑体" pitchFamily="2" charset="-122"/>
              </a:rPr>
              <a:t>在</a:t>
            </a:r>
            <a:r>
              <a:rPr lang="en-US" altLang="zh-CN" sz="2400" dirty="0">
                <a:latin typeface="+mj-lt"/>
                <a:ea typeface="黑体" pitchFamily="2" charset="-122"/>
              </a:rPr>
              <a:t>Ford-Fulkerson</a:t>
            </a:r>
            <a:r>
              <a:rPr lang="zh-CN" altLang="en-US" sz="2400" dirty="0">
                <a:latin typeface="+mj-lt"/>
                <a:ea typeface="黑体" pitchFamily="2" charset="-122"/>
              </a:rPr>
              <a:t>方法的每次迭代中，找出任意增广路径</a:t>
            </a:r>
            <a:r>
              <a:rPr lang="en-US" altLang="zh-CN" sz="2400" i="1" dirty="0">
                <a:latin typeface="+mj-lt"/>
                <a:ea typeface="黑体" pitchFamily="2" charset="-122"/>
              </a:rPr>
              <a:t>p</a:t>
            </a:r>
            <a:r>
              <a:rPr lang="zh-CN" altLang="en-US" sz="2400" dirty="0">
                <a:latin typeface="+mj-lt"/>
                <a:ea typeface="黑体" pitchFamily="2" charset="-122"/>
              </a:rPr>
              <a:t>，沿</a:t>
            </a:r>
            <a:r>
              <a:rPr lang="en-US" altLang="zh-CN" sz="2400" i="1" dirty="0">
                <a:latin typeface="+mj-lt"/>
                <a:ea typeface="黑体" pitchFamily="2" charset="-122"/>
              </a:rPr>
              <a:t>p</a:t>
            </a:r>
            <a:r>
              <a:rPr lang="zh-CN" altLang="en-US" sz="2400" dirty="0">
                <a:latin typeface="+mj-lt"/>
                <a:ea typeface="黑体" pitchFamily="2" charset="-122"/>
              </a:rPr>
              <a:t>每条边的流</a:t>
            </a:r>
            <a:r>
              <a:rPr lang="en-US" altLang="zh-CN" sz="2400" dirty="0">
                <a:latin typeface="+mj-lt"/>
                <a:ea typeface="黑体" pitchFamily="2" charset="-122"/>
              </a:rPr>
              <a:t>f</a:t>
            </a:r>
            <a:r>
              <a:rPr lang="zh-CN" altLang="en-US" sz="2400" dirty="0">
                <a:latin typeface="+mj-lt"/>
                <a:ea typeface="黑体" pitchFamily="2" charset="-122"/>
              </a:rPr>
              <a:t>加上其残留容量 </a:t>
            </a:r>
            <a:endParaRPr lang="en-US" altLang="zh-CN" sz="2400" dirty="0">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
        <p:nvSpPr>
          <p:cNvPr id="4" name="TextBox 3"/>
          <p:cNvSpPr txBox="1"/>
          <p:nvPr/>
        </p:nvSpPr>
        <p:spPr>
          <a:xfrm>
            <a:off x="990600" y="2438400"/>
            <a:ext cx="7467600" cy="3785652"/>
          </a:xfrm>
          <a:prstGeom prst="rect">
            <a:avLst/>
          </a:prstGeom>
          <a:noFill/>
        </p:spPr>
        <p:txBody>
          <a:bodyPr wrap="square" rtlCol="0">
            <a:spAutoFit/>
          </a:bodyPr>
          <a:lstStyle/>
          <a:p>
            <a:r>
              <a:rPr lang="en-US" altLang="zh-CN" sz="2400" dirty="0" smtClean="0">
                <a:latin typeface="黑体" pitchFamily="2" charset="-122"/>
                <a:ea typeface="黑体" pitchFamily="2" charset="-122"/>
              </a:rPr>
              <a:t>Ford-Fulkerson(</a:t>
            </a:r>
            <a:r>
              <a:rPr lang="en-US" altLang="zh-CN" sz="2400" dirty="0" err="1" smtClean="0">
                <a:latin typeface="黑体" pitchFamily="2" charset="-122"/>
                <a:ea typeface="黑体" pitchFamily="2" charset="-122"/>
              </a:rPr>
              <a:t>G,s,t</a:t>
            </a:r>
            <a:r>
              <a:rPr lang="en-US" altLang="zh-CN" sz="2400" dirty="0" smtClean="0">
                <a:latin typeface="黑体" pitchFamily="2" charset="-122"/>
                <a:ea typeface="黑体" pitchFamily="2" charset="-122"/>
              </a:rPr>
              <a:t>)</a:t>
            </a:r>
          </a:p>
          <a:p>
            <a:r>
              <a:rPr lang="en-US" altLang="zh-CN" sz="2400" dirty="0" smtClean="0">
                <a:latin typeface="黑体" pitchFamily="2" charset="-122"/>
                <a:ea typeface="黑体" pitchFamily="2" charset="-122"/>
              </a:rPr>
              <a:t>1 for each(</a:t>
            </a:r>
            <a:r>
              <a:rPr lang="en-US" altLang="zh-CN" sz="2400" dirty="0" err="1" smtClean="0">
                <a:latin typeface="黑体" pitchFamily="2" charset="-122"/>
                <a:ea typeface="黑体" pitchFamily="2" charset="-122"/>
              </a:rPr>
              <a:t>u,v</a:t>
            </a:r>
            <a:r>
              <a:rPr lang="en-US" altLang="zh-CN" sz="2400" dirty="0" smtClean="0">
                <a:latin typeface="黑体" pitchFamily="2" charset="-122"/>
                <a:ea typeface="黑体" pitchFamily="2" charset="-122"/>
              </a:rPr>
              <a:t>)∈E(G)</a:t>
            </a:r>
          </a:p>
          <a:p>
            <a:pPr marL="514350" indent="-514350">
              <a:buAutoNum type="arabicPlain" startAt="2"/>
            </a:pPr>
            <a:r>
              <a:rPr lang="en-US" altLang="zh-CN" sz="2400" dirty="0" smtClean="0">
                <a:latin typeface="黑体" pitchFamily="2" charset="-122"/>
                <a:ea typeface="黑体" pitchFamily="2" charset="-122"/>
              </a:rPr>
              <a:t>   do f[</a:t>
            </a:r>
            <a:r>
              <a:rPr lang="en-US" altLang="zh-CN" sz="2400" dirty="0" err="1" smtClean="0">
                <a:latin typeface="黑体" pitchFamily="2" charset="-122"/>
                <a:ea typeface="黑体" pitchFamily="2" charset="-122"/>
              </a:rPr>
              <a:t>u,v</a:t>
            </a:r>
            <a:r>
              <a:rPr lang="en-US" altLang="zh-CN" sz="2400" dirty="0" smtClean="0">
                <a:latin typeface="黑体" pitchFamily="2" charset="-122"/>
                <a:ea typeface="黑体" pitchFamily="2" charset="-122"/>
              </a:rPr>
              <a:t>]←0</a:t>
            </a:r>
          </a:p>
          <a:p>
            <a:pPr marL="514350" indent="-514350">
              <a:buAutoNum type="arabicPlain" startAt="2"/>
            </a:pPr>
            <a:r>
              <a:rPr lang="en-US" altLang="zh-CN" sz="2400" dirty="0" smtClean="0">
                <a:latin typeface="黑体" pitchFamily="2" charset="-122"/>
                <a:ea typeface="黑体" pitchFamily="2" charset="-122"/>
              </a:rPr>
              <a:t>      f[</a:t>
            </a:r>
            <a:r>
              <a:rPr lang="en-US" altLang="zh-CN" sz="2400" dirty="0" err="1" smtClean="0">
                <a:latin typeface="黑体" pitchFamily="2" charset="-122"/>
                <a:ea typeface="黑体" pitchFamily="2" charset="-122"/>
              </a:rPr>
              <a:t>v,u</a:t>
            </a:r>
            <a:r>
              <a:rPr lang="en-US" altLang="zh-CN" sz="2400" dirty="0" smtClean="0">
                <a:latin typeface="黑体" pitchFamily="2" charset="-122"/>
                <a:ea typeface="黑体" pitchFamily="2" charset="-122"/>
              </a:rPr>
              <a:t>]←0</a:t>
            </a:r>
          </a:p>
          <a:p>
            <a:pPr marL="514350" indent="-514350">
              <a:buAutoNum type="arabicPlain" startAt="2"/>
            </a:pPr>
            <a:r>
              <a:rPr lang="en-US" altLang="zh-CN" sz="2400" dirty="0" smtClean="0">
                <a:latin typeface="黑体" pitchFamily="2" charset="-122"/>
                <a:ea typeface="黑体" pitchFamily="2" charset="-122"/>
              </a:rPr>
              <a:t>while there exists a path p from s to t in the residual network </a:t>
            </a:r>
            <a:r>
              <a:rPr lang="en-US" altLang="zh-CN" sz="2400" dirty="0" err="1" smtClean="0">
                <a:latin typeface="黑体" pitchFamily="2" charset="-122"/>
                <a:ea typeface="黑体" pitchFamily="2" charset="-122"/>
              </a:rPr>
              <a:t>G</a:t>
            </a:r>
            <a:r>
              <a:rPr lang="en-US" altLang="zh-CN" sz="2400" baseline="-25000" dirty="0" err="1" smtClean="0">
                <a:latin typeface="黑体" pitchFamily="2" charset="-122"/>
                <a:ea typeface="黑体" pitchFamily="2" charset="-122"/>
              </a:rPr>
              <a:t>f</a:t>
            </a:r>
            <a:r>
              <a:rPr lang="en-US" altLang="zh-CN" sz="2400" dirty="0" smtClean="0">
                <a:latin typeface="黑体" pitchFamily="2" charset="-122"/>
                <a:ea typeface="黑体" pitchFamily="2" charset="-122"/>
              </a:rPr>
              <a:t> </a:t>
            </a:r>
          </a:p>
          <a:p>
            <a:pPr marL="514350" indent="-514350">
              <a:buAutoNum type="arabicPlain" startAt="2"/>
            </a:pPr>
            <a:r>
              <a:rPr lang="en-US" altLang="zh-CN" sz="2400" dirty="0" smtClean="0">
                <a:latin typeface="黑体" pitchFamily="2" charset="-122"/>
                <a:ea typeface="黑体" pitchFamily="2" charset="-122"/>
              </a:rPr>
              <a:t>   do       ←min{</a:t>
            </a:r>
            <a:r>
              <a:rPr lang="en-US" altLang="zh-CN" sz="2400" dirty="0" err="1" smtClean="0">
                <a:latin typeface="黑体" pitchFamily="2" charset="-122"/>
                <a:ea typeface="黑体" pitchFamily="2" charset="-122"/>
              </a:rPr>
              <a:t>c</a:t>
            </a:r>
            <a:r>
              <a:rPr lang="en-US" altLang="zh-CN" sz="2400" baseline="-25000" dirty="0" err="1" smtClean="0">
                <a:latin typeface="黑体" pitchFamily="2" charset="-122"/>
                <a:ea typeface="黑体" pitchFamily="2" charset="-122"/>
              </a:rPr>
              <a:t>f</a:t>
            </a:r>
            <a:r>
              <a:rPr lang="en-US" altLang="zh-CN" sz="2400" dirty="0" smtClean="0">
                <a:latin typeface="黑体" pitchFamily="2" charset="-122"/>
                <a:ea typeface="黑体" pitchFamily="2" charset="-122"/>
              </a:rPr>
              <a:t>(</a:t>
            </a:r>
            <a:r>
              <a:rPr lang="en-US" altLang="zh-CN" sz="2400" dirty="0" err="1" smtClean="0">
                <a:latin typeface="黑体" pitchFamily="2" charset="-122"/>
                <a:ea typeface="黑体" pitchFamily="2" charset="-122"/>
              </a:rPr>
              <a:t>u,v</a:t>
            </a:r>
            <a:r>
              <a:rPr lang="en-US" altLang="zh-CN" sz="2400" dirty="0" smtClean="0">
                <a:latin typeface="黑体" pitchFamily="2" charset="-122"/>
                <a:ea typeface="黑体" pitchFamily="2" charset="-122"/>
              </a:rPr>
              <a:t>)</a:t>
            </a:r>
            <a:r>
              <a:rPr lang="en-US" altLang="zh-CN" sz="2400" dirty="0" smtClean="0">
                <a:latin typeface="黑体" pitchFamily="2" charset="-122"/>
                <a:ea typeface="黑体" pitchFamily="2" charset="-122"/>
                <a:sym typeface="Wingdings" pitchFamily="2" charset="2"/>
              </a:rPr>
              <a:t>:(</a:t>
            </a:r>
            <a:r>
              <a:rPr lang="en-US" altLang="zh-CN" sz="2400" dirty="0" err="1" smtClean="0">
                <a:latin typeface="黑体" pitchFamily="2" charset="-122"/>
                <a:ea typeface="黑体" pitchFamily="2" charset="-122"/>
                <a:sym typeface="Wingdings" pitchFamily="2" charset="2"/>
              </a:rPr>
              <a:t>u,v</a:t>
            </a:r>
            <a:r>
              <a:rPr lang="en-US" altLang="zh-CN" sz="2400" dirty="0" smtClean="0">
                <a:latin typeface="黑体" pitchFamily="2" charset="-122"/>
                <a:ea typeface="黑体" pitchFamily="2" charset="-122"/>
                <a:sym typeface="Wingdings" pitchFamily="2" charset="2"/>
              </a:rPr>
              <a:t>)is in p</a:t>
            </a:r>
            <a:r>
              <a:rPr lang="en-US" altLang="zh-CN" sz="2400" dirty="0" smtClean="0">
                <a:latin typeface="黑体" pitchFamily="2" charset="-122"/>
                <a:ea typeface="黑体" pitchFamily="2" charset="-122"/>
              </a:rPr>
              <a:t>}</a:t>
            </a:r>
          </a:p>
          <a:p>
            <a:pPr marL="514350" indent="-514350">
              <a:buAutoNum type="arabicPlain" startAt="2"/>
            </a:pPr>
            <a:r>
              <a:rPr lang="en-US" altLang="zh-CN" sz="2400" dirty="0" smtClean="0">
                <a:latin typeface="黑体" pitchFamily="2" charset="-122"/>
                <a:ea typeface="黑体" pitchFamily="2" charset="-122"/>
              </a:rPr>
              <a:t>for each (</a:t>
            </a:r>
            <a:r>
              <a:rPr lang="en-US" altLang="zh-CN" sz="2400" dirty="0" err="1" smtClean="0">
                <a:latin typeface="黑体" pitchFamily="2" charset="-122"/>
                <a:ea typeface="黑体" pitchFamily="2" charset="-122"/>
              </a:rPr>
              <a:t>u,v</a:t>
            </a:r>
            <a:r>
              <a:rPr lang="en-US" altLang="zh-CN" sz="2400" dirty="0" smtClean="0">
                <a:latin typeface="黑体" pitchFamily="2" charset="-122"/>
                <a:ea typeface="黑体" pitchFamily="2" charset="-122"/>
              </a:rPr>
              <a:t>) in p</a:t>
            </a:r>
          </a:p>
          <a:p>
            <a:pPr marL="514350" indent="-514350">
              <a:buAutoNum type="arabicPlain" startAt="2"/>
            </a:pPr>
            <a:r>
              <a:rPr lang="en-US" altLang="zh-CN" sz="2400" dirty="0" smtClean="0">
                <a:latin typeface="黑体" pitchFamily="2" charset="-122"/>
                <a:ea typeface="黑体" pitchFamily="2" charset="-122"/>
              </a:rPr>
              <a:t>    do f[</a:t>
            </a:r>
            <a:r>
              <a:rPr lang="en-US" altLang="zh-CN" sz="2400" dirty="0" err="1" smtClean="0">
                <a:latin typeface="黑体" pitchFamily="2" charset="-122"/>
                <a:ea typeface="黑体" pitchFamily="2" charset="-122"/>
              </a:rPr>
              <a:t>u,v</a:t>
            </a:r>
            <a:r>
              <a:rPr lang="en-US" altLang="zh-CN" sz="2400" dirty="0" smtClean="0">
                <a:latin typeface="黑体" pitchFamily="2" charset="-122"/>
                <a:ea typeface="黑体" pitchFamily="2" charset="-122"/>
              </a:rPr>
              <a:t>]←f[</a:t>
            </a:r>
            <a:r>
              <a:rPr lang="en-US" altLang="zh-CN" sz="2400" dirty="0" err="1" smtClean="0">
                <a:latin typeface="黑体" pitchFamily="2" charset="-122"/>
                <a:ea typeface="黑体" pitchFamily="2" charset="-122"/>
              </a:rPr>
              <a:t>u,v</a:t>
            </a:r>
            <a:r>
              <a:rPr lang="en-US" altLang="zh-CN" sz="2400" dirty="0" smtClean="0">
                <a:latin typeface="黑体" pitchFamily="2" charset="-122"/>
                <a:ea typeface="黑体" pitchFamily="2" charset="-122"/>
              </a:rPr>
              <a:t>]+</a:t>
            </a:r>
            <a:r>
              <a:rPr lang="en-US" altLang="zh-CN" sz="2400" dirty="0" err="1" smtClean="0">
                <a:latin typeface="黑体" pitchFamily="2" charset="-122"/>
                <a:ea typeface="黑体" pitchFamily="2" charset="-122"/>
              </a:rPr>
              <a:t>c</a:t>
            </a:r>
            <a:r>
              <a:rPr lang="en-US" altLang="zh-CN" sz="2400" baseline="-25000" dirty="0" err="1" smtClean="0">
                <a:latin typeface="黑体" pitchFamily="2" charset="-122"/>
                <a:ea typeface="黑体" pitchFamily="2" charset="-122"/>
              </a:rPr>
              <a:t>f</a:t>
            </a:r>
            <a:r>
              <a:rPr lang="en-US" altLang="zh-CN" sz="2400" dirty="0" smtClean="0">
                <a:latin typeface="黑体" pitchFamily="2" charset="-122"/>
                <a:ea typeface="黑体" pitchFamily="2" charset="-122"/>
              </a:rPr>
              <a:t>(p)</a:t>
            </a:r>
          </a:p>
          <a:p>
            <a:pPr marL="514350" indent="-514350">
              <a:buAutoNum type="arabicPlain" startAt="2"/>
            </a:pPr>
            <a:r>
              <a:rPr lang="en-US" altLang="zh-CN" sz="2400" dirty="0" smtClean="0">
                <a:latin typeface="黑体" pitchFamily="2" charset="-122"/>
                <a:ea typeface="黑体" pitchFamily="2" charset="-122"/>
              </a:rPr>
              <a:t>       f[</a:t>
            </a:r>
            <a:r>
              <a:rPr lang="en-US" altLang="zh-CN" sz="2400" dirty="0" err="1" smtClean="0">
                <a:latin typeface="黑体" pitchFamily="2" charset="-122"/>
                <a:ea typeface="黑体" pitchFamily="2" charset="-122"/>
              </a:rPr>
              <a:t>v,u</a:t>
            </a:r>
            <a:r>
              <a:rPr lang="en-US" altLang="zh-CN" sz="2400" dirty="0" smtClean="0">
                <a:latin typeface="黑体" pitchFamily="2" charset="-122"/>
                <a:ea typeface="黑体" pitchFamily="2" charset="-122"/>
              </a:rPr>
              <a:t>]← -f[</a:t>
            </a:r>
            <a:r>
              <a:rPr lang="en-US" altLang="zh-CN" sz="2400" dirty="0" err="1" smtClean="0">
                <a:latin typeface="黑体" pitchFamily="2" charset="-122"/>
                <a:ea typeface="黑体" pitchFamily="2" charset="-122"/>
              </a:rPr>
              <a:t>u,v</a:t>
            </a:r>
            <a:r>
              <a:rPr lang="en-US" altLang="zh-CN" sz="2400" dirty="0" smtClean="0">
                <a:latin typeface="黑体" pitchFamily="2" charset="-122"/>
                <a:ea typeface="黑体" pitchFamily="2" charset="-122"/>
              </a:rPr>
              <a:t>]   </a:t>
            </a:r>
          </a:p>
        </p:txBody>
      </p:sp>
    </p:spTree>
    <p:extLst>
      <p:ext uri="{BB962C8B-B14F-4D97-AF65-F5344CB8AC3E}">
        <p14:creationId xmlns:p14="http://schemas.microsoft.com/office/powerpoint/2010/main" val="14166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1259632" y="3429000"/>
            <a:ext cx="6696744" cy="2921928"/>
          </a:xfrm>
          <a:prstGeom prst="rect">
            <a:avLst/>
          </a:prstGeom>
          <a:noFill/>
          <a:ln w="9525">
            <a:noFill/>
            <a:miter lim="800000"/>
            <a:headEnd/>
            <a:tailEnd/>
          </a:ln>
        </p:spPr>
      </p:pic>
      <p:sp>
        <p:nvSpPr>
          <p:cNvPr id="138035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流</a:t>
            </a:r>
            <a:r>
              <a:rPr lang="zh-CN" altLang="en-US" sz="3600" b="1" dirty="0">
                <a:solidFill>
                  <a:srgbClr val="0000CC"/>
                </a:solidFill>
              </a:rPr>
              <a:t>网络</a:t>
            </a:r>
            <a:endParaRPr lang="en-US" sz="3600" b="1" dirty="0">
              <a:solidFill>
                <a:srgbClr val="0000CC"/>
              </a:solidFill>
            </a:endParaRPr>
          </a:p>
        </p:txBody>
      </p:sp>
      <p:sp>
        <p:nvSpPr>
          <p:cNvPr id="3" name="内容占位符 2"/>
          <p:cNvSpPr>
            <a:spLocks noGrp="1"/>
          </p:cNvSpPr>
          <p:nvPr>
            <p:ph idx="1"/>
          </p:nvPr>
        </p:nvSpPr>
        <p:spPr>
          <a:xfrm>
            <a:off x="685800" y="1371600"/>
            <a:ext cx="7772400" cy="4724400"/>
          </a:xfrm>
        </p:spPr>
        <p:txBody>
          <a:bodyPr/>
          <a:lstStyle/>
          <a:p>
            <a:r>
              <a:rPr lang="zh-CN" altLang="en-US" sz="2400" dirty="0">
                <a:latin typeface="+mj-lt"/>
                <a:ea typeface="黑体" pitchFamily="49" charset="-122"/>
              </a:rPr>
              <a:t>网络是一个有向图</a:t>
            </a:r>
            <a:r>
              <a:rPr lang="en-US" altLang="zh-CN" sz="2400" i="1" dirty="0">
                <a:latin typeface="+mj-lt"/>
                <a:ea typeface="黑体" pitchFamily="49" charset="-122"/>
              </a:rPr>
              <a:t>G=</a:t>
            </a:r>
            <a:r>
              <a:rPr lang="zh-CN" altLang="en-US" sz="2400" i="1" dirty="0">
                <a:latin typeface="+mj-lt"/>
                <a:ea typeface="黑体" pitchFamily="49" charset="-122"/>
              </a:rPr>
              <a:t>（</a:t>
            </a:r>
            <a:r>
              <a:rPr lang="en-US" altLang="zh-CN" sz="2400" i="1" dirty="0">
                <a:latin typeface="+mj-lt"/>
                <a:ea typeface="黑体" pitchFamily="49" charset="-122"/>
              </a:rPr>
              <a:t>V</a:t>
            </a:r>
            <a:r>
              <a:rPr lang="zh-CN" altLang="en-US" sz="2400" i="1" dirty="0">
                <a:latin typeface="+mj-lt"/>
                <a:ea typeface="黑体" pitchFamily="49" charset="-122"/>
              </a:rPr>
              <a:t>，</a:t>
            </a:r>
            <a:r>
              <a:rPr lang="en-US" altLang="zh-CN" sz="2400" i="1" dirty="0">
                <a:latin typeface="+mj-lt"/>
                <a:ea typeface="黑体" pitchFamily="49" charset="-122"/>
              </a:rPr>
              <a:t>E</a:t>
            </a:r>
            <a:r>
              <a:rPr lang="zh-CN" altLang="en-US" sz="2400" i="1" dirty="0">
                <a:latin typeface="+mj-lt"/>
                <a:ea typeface="黑体" pitchFamily="49" charset="-122"/>
              </a:rPr>
              <a:t>）</a:t>
            </a:r>
            <a:r>
              <a:rPr lang="zh-CN" altLang="en-US" sz="2400" dirty="0">
                <a:latin typeface="+mj-lt"/>
                <a:ea typeface="黑体" pitchFamily="49" charset="-122"/>
              </a:rPr>
              <a:t>，其中每条边</a:t>
            </a:r>
            <a:r>
              <a:rPr lang="en-US" altLang="zh-CN" sz="2400" dirty="0">
                <a:latin typeface="+mj-lt"/>
                <a:ea typeface="黑体" pitchFamily="49" charset="-122"/>
              </a:rPr>
              <a:t>(</a:t>
            </a:r>
            <a:r>
              <a:rPr lang="en-US" altLang="zh-CN" sz="2400" i="1" dirty="0" err="1">
                <a:latin typeface="+mj-lt"/>
                <a:ea typeface="黑体" pitchFamily="49" charset="-122"/>
              </a:rPr>
              <a:t>u,v</a:t>
            </a:r>
            <a:r>
              <a:rPr lang="en-US" altLang="zh-CN" sz="2400" dirty="0">
                <a:latin typeface="+mj-lt"/>
                <a:ea typeface="黑体" pitchFamily="49" charset="-122"/>
              </a:rPr>
              <a:t>)</a:t>
            </a:r>
            <a:r>
              <a:rPr lang="zh-CN" altLang="en-US" sz="2400" dirty="0">
                <a:latin typeface="+mj-lt"/>
                <a:ea typeface="黑体" pitchFamily="49" charset="-122"/>
              </a:rPr>
              <a:t>均有一非负容量</a:t>
            </a:r>
            <a:r>
              <a:rPr lang="en-US" altLang="zh-CN" sz="2400" i="1" dirty="0">
                <a:latin typeface="+mj-lt"/>
                <a:ea typeface="黑体" pitchFamily="49" charset="-122"/>
              </a:rPr>
              <a:t>c</a:t>
            </a:r>
            <a:r>
              <a:rPr lang="en-US" altLang="zh-CN" sz="2400" dirty="0">
                <a:latin typeface="+mj-lt"/>
                <a:ea typeface="黑体" pitchFamily="49" charset="-122"/>
              </a:rPr>
              <a:t>(</a:t>
            </a:r>
            <a:r>
              <a:rPr lang="en-US" altLang="zh-CN" sz="2400" i="1" dirty="0" err="1">
                <a:latin typeface="+mj-lt"/>
                <a:ea typeface="黑体" pitchFamily="49" charset="-122"/>
              </a:rPr>
              <a:t>u,v</a:t>
            </a:r>
            <a:r>
              <a:rPr lang="en-US" altLang="zh-CN" sz="2400" dirty="0">
                <a:latin typeface="+mj-lt"/>
                <a:ea typeface="黑体" pitchFamily="49" charset="-122"/>
              </a:rPr>
              <a:t>)≥0.</a:t>
            </a:r>
            <a:r>
              <a:rPr lang="zh-CN" altLang="en-US" sz="2400" dirty="0">
                <a:latin typeface="+mj-lt"/>
                <a:ea typeface="黑体" pitchFamily="49" charset="-122"/>
              </a:rPr>
              <a:t>如果</a:t>
            </a:r>
            <a:r>
              <a:rPr lang="en-US" altLang="zh-CN" sz="2400" dirty="0">
                <a:latin typeface="+mj-lt"/>
                <a:ea typeface="黑体" pitchFamily="49" charset="-122"/>
              </a:rPr>
              <a:t>(</a:t>
            </a:r>
            <a:r>
              <a:rPr lang="en-US" altLang="zh-CN" sz="2400" i="1" dirty="0" err="1">
                <a:latin typeface="+mj-lt"/>
                <a:ea typeface="黑体" pitchFamily="49" charset="-122"/>
              </a:rPr>
              <a:t>u,v</a:t>
            </a:r>
            <a:r>
              <a:rPr lang="en-US" altLang="zh-CN" sz="2400" dirty="0">
                <a:latin typeface="+mj-lt"/>
                <a:ea typeface="黑体" pitchFamily="49" charset="-122"/>
              </a:rPr>
              <a:t>)</a:t>
            </a:r>
            <a:r>
              <a:rPr lang="zh-CN" altLang="en-US" sz="2400" dirty="0">
                <a:latin typeface="+mj-lt"/>
                <a:ea typeface="黑体" pitchFamily="49" charset="-122"/>
              </a:rPr>
              <a:t>不是</a:t>
            </a:r>
            <a:r>
              <a:rPr lang="en-US" altLang="zh-CN" sz="2400" i="1" dirty="0">
                <a:latin typeface="+mj-lt"/>
                <a:ea typeface="黑体" pitchFamily="49" charset="-122"/>
              </a:rPr>
              <a:t>E</a:t>
            </a:r>
            <a:r>
              <a:rPr lang="zh-CN" altLang="en-US" sz="2400" dirty="0">
                <a:latin typeface="+mj-lt"/>
                <a:ea typeface="黑体" pitchFamily="49" charset="-122"/>
              </a:rPr>
              <a:t>中的边，则假定</a:t>
            </a:r>
            <a:r>
              <a:rPr lang="en-US" altLang="zh-CN" sz="2400" i="1" dirty="0">
                <a:latin typeface="+mj-lt"/>
                <a:ea typeface="黑体" pitchFamily="49" charset="-122"/>
              </a:rPr>
              <a:t>c</a:t>
            </a:r>
            <a:r>
              <a:rPr lang="en-US" altLang="zh-CN" sz="2400" dirty="0">
                <a:latin typeface="+mj-lt"/>
                <a:ea typeface="黑体" pitchFamily="49" charset="-122"/>
              </a:rPr>
              <a:t>(</a:t>
            </a:r>
            <a:r>
              <a:rPr lang="en-US" altLang="zh-CN" sz="2400" i="1" dirty="0" err="1">
                <a:latin typeface="+mj-lt"/>
                <a:ea typeface="黑体" pitchFamily="49" charset="-122"/>
              </a:rPr>
              <a:t>u,v</a:t>
            </a:r>
            <a:r>
              <a:rPr lang="en-US" altLang="zh-CN" sz="2400" dirty="0">
                <a:latin typeface="+mj-lt"/>
                <a:ea typeface="黑体" pitchFamily="49" charset="-122"/>
              </a:rPr>
              <a:t>)=0</a:t>
            </a:r>
            <a:r>
              <a:rPr lang="zh-CN" altLang="en-US" sz="2400" dirty="0">
                <a:latin typeface="+mj-lt"/>
                <a:ea typeface="黑体" pitchFamily="49" charset="-122"/>
              </a:rPr>
              <a:t>。流网络中有两个特别的顶点：</a:t>
            </a:r>
            <a:r>
              <a:rPr lang="zh-CN" altLang="en-US" sz="2400" i="1" dirty="0">
                <a:solidFill>
                  <a:srgbClr val="FF0000"/>
                </a:solidFill>
                <a:latin typeface="+mj-lt"/>
                <a:ea typeface="黑体" pitchFamily="49" charset="-122"/>
              </a:rPr>
              <a:t>源点</a:t>
            </a:r>
            <a:r>
              <a:rPr lang="en-US" altLang="zh-CN" sz="2400" i="1" dirty="0">
                <a:solidFill>
                  <a:srgbClr val="FF0000"/>
                </a:solidFill>
                <a:latin typeface="+mj-lt"/>
                <a:ea typeface="黑体" pitchFamily="49" charset="-122"/>
              </a:rPr>
              <a:t>s</a:t>
            </a:r>
            <a:r>
              <a:rPr lang="zh-CN" altLang="en-US" sz="2400" dirty="0">
                <a:latin typeface="+mj-lt"/>
                <a:ea typeface="黑体" pitchFamily="49" charset="-122"/>
              </a:rPr>
              <a:t>和</a:t>
            </a:r>
            <a:r>
              <a:rPr lang="zh-CN" altLang="en-US" sz="2400" i="1" dirty="0">
                <a:solidFill>
                  <a:srgbClr val="FF0000"/>
                </a:solidFill>
                <a:latin typeface="+mj-lt"/>
                <a:ea typeface="黑体" pitchFamily="49" charset="-122"/>
              </a:rPr>
              <a:t>汇点</a:t>
            </a:r>
            <a:r>
              <a:rPr lang="en-US" altLang="zh-CN" sz="2400" i="1" dirty="0">
                <a:solidFill>
                  <a:srgbClr val="FF0000"/>
                </a:solidFill>
                <a:latin typeface="+mj-lt"/>
                <a:ea typeface="黑体" pitchFamily="49" charset="-122"/>
              </a:rPr>
              <a:t>t</a:t>
            </a:r>
            <a:r>
              <a:rPr lang="zh-CN" altLang="en-US" sz="2400" dirty="0">
                <a:latin typeface="+mj-lt"/>
                <a:ea typeface="黑体" pitchFamily="49" charset="-122"/>
              </a:rPr>
              <a:t>。为方便起见，假定每个顶点均处于从源点到汇点的某条路径上。</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基本的</a:t>
            </a:r>
            <a:r>
              <a:rPr lang="en-US" altLang="zh-CN" sz="3600" b="1" dirty="0" smtClean="0">
                <a:solidFill>
                  <a:srgbClr val="0000CC"/>
                </a:solidFill>
              </a:rPr>
              <a:t>Ford-Fulkerson</a:t>
            </a:r>
            <a:r>
              <a:rPr lang="zh-CN" altLang="en-US" sz="3600" b="1" dirty="0" smtClean="0">
                <a:solidFill>
                  <a:srgbClr val="0000CC"/>
                </a:solidFill>
              </a:rPr>
              <a:t>算法举例</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pic>
        <p:nvPicPr>
          <p:cNvPr id="5" name="Picture 3"/>
          <p:cNvPicPr>
            <a:picLocks noChangeAspect="1" noChangeArrowheads="1"/>
          </p:cNvPicPr>
          <p:nvPr/>
        </p:nvPicPr>
        <p:blipFill>
          <a:blip r:embed="rId3" cstate="print"/>
          <a:srcRect/>
          <a:stretch>
            <a:fillRect/>
          </a:stretch>
        </p:blipFill>
        <p:spPr bwMode="auto">
          <a:xfrm>
            <a:off x="1752600" y="1752600"/>
            <a:ext cx="5562600" cy="2373651"/>
          </a:xfrm>
          <a:prstGeom prst="rect">
            <a:avLst/>
          </a:prstGeom>
          <a:noFill/>
          <a:ln w="9525">
            <a:noFill/>
            <a:miter lim="800000"/>
            <a:headEnd/>
            <a:tailEnd/>
          </a:ln>
        </p:spPr>
      </p:pic>
      <p:sp>
        <p:nvSpPr>
          <p:cNvPr id="6" name="TextBox 5"/>
          <p:cNvSpPr txBox="1"/>
          <p:nvPr/>
        </p:nvSpPr>
        <p:spPr>
          <a:xfrm>
            <a:off x="1828800" y="4419600"/>
            <a:ext cx="5715000" cy="461665"/>
          </a:xfrm>
          <a:prstGeom prst="rect">
            <a:avLst/>
          </a:prstGeom>
          <a:noFill/>
        </p:spPr>
        <p:txBody>
          <a:bodyPr wrap="square" rtlCol="0">
            <a:spAutoFit/>
          </a:bodyPr>
          <a:lstStyle/>
          <a:p>
            <a:r>
              <a:rPr lang="zh-CN" altLang="en-US" sz="2400" dirty="0" smtClean="0"/>
              <a:t>残留网络中的增广路径实例（加粗部分）</a:t>
            </a:r>
            <a:endParaRPr lang="zh-CN" altLang="en-US" sz="2400" dirty="0"/>
          </a:p>
        </p:txBody>
      </p:sp>
    </p:spTree>
    <p:extLst>
      <p:ext uri="{BB962C8B-B14F-4D97-AF65-F5344CB8AC3E}">
        <p14:creationId xmlns:p14="http://schemas.microsoft.com/office/powerpoint/2010/main" val="2688610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基本的</a:t>
            </a:r>
            <a:r>
              <a:rPr lang="en-US" altLang="zh-CN" sz="3600" b="1" dirty="0" smtClean="0">
                <a:solidFill>
                  <a:srgbClr val="0000CC"/>
                </a:solidFill>
              </a:rPr>
              <a:t>Ford-Fulkerson</a:t>
            </a:r>
            <a:r>
              <a:rPr lang="zh-CN" altLang="en-US" sz="3600" b="1" dirty="0" smtClean="0">
                <a:solidFill>
                  <a:srgbClr val="0000CC"/>
                </a:solidFill>
              </a:rPr>
              <a:t>算法举例</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
        <p:nvSpPr>
          <p:cNvPr id="6" name="TextBox 5"/>
          <p:cNvSpPr txBox="1"/>
          <p:nvPr/>
        </p:nvSpPr>
        <p:spPr>
          <a:xfrm>
            <a:off x="2438400" y="4262735"/>
            <a:ext cx="3962400" cy="461665"/>
          </a:xfrm>
          <a:prstGeom prst="rect">
            <a:avLst/>
          </a:prstGeom>
          <a:noFill/>
        </p:spPr>
        <p:txBody>
          <a:bodyPr wrap="square" rtlCol="0">
            <a:spAutoFit/>
          </a:bodyPr>
          <a:lstStyle/>
          <a:p>
            <a:r>
              <a:rPr lang="zh-CN" altLang="en-US" sz="2400" dirty="0"/>
              <a:t>将</a:t>
            </a:r>
            <a:r>
              <a:rPr lang="en-US" altLang="zh-CN" sz="2400" i="1" dirty="0" err="1"/>
              <a:t>f</a:t>
            </a:r>
            <a:r>
              <a:rPr lang="en-US" altLang="zh-CN" sz="2400" i="1" baseline="-25000" dirty="0" err="1"/>
              <a:t>p</a:t>
            </a:r>
            <a:r>
              <a:rPr lang="zh-CN" altLang="en-US" sz="2400" dirty="0"/>
              <a:t>加入</a:t>
            </a:r>
            <a:r>
              <a:rPr lang="zh-CN" altLang="en-US" sz="2400" dirty="0" smtClean="0"/>
              <a:t>到 </a:t>
            </a:r>
            <a:r>
              <a:rPr lang="en-US" altLang="zh-CN" sz="2400" i="1" dirty="0" smtClean="0"/>
              <a:t>f </a:t>
            </a:r>
            <a:r>
              <a:rPr lang="zh-CN" altLang="en-US" sz="2400" dirty="0" smtClean="0"/>
              <a:t>后</a:t>
            </a:r>
            <a:r>
              <a:rPr lang="zh-CN" altLang="en-US" sz="2400" dirty="0"/>
              <a:t>形成的新流</a:t>
            </a:r>
            <a:endParaRPr lang="zh-CN" altLang="en-US" sz="2400" dirty="0"/>
          </a:p>
        </p:txBody>
      </p:sp>
      <p:pic>
        <p:nvPicPr>
          <p:cNvPr id="7" name="Picture 2"/>
          <p:cNvPicPr>
            <a:picLocks noChangeAspect="1" noChangeArrowheads="1"/>
          </p:cNvPicPr>
          <p:nvPr/>
        </p:nvPicPr>
        <p:blipFill>
          <a:blip r:embed="rId3" cstate="print"/>
          <a:srcRect/>
          <a:stretch>
            <a:fillRect/>
          </a:stretch>
        </p:blipFill>
        <p:spPr bwMode="auto">
          <a:xfrm>
            <a:off x="1981200" y="1828800"/>
            <a:ext cx="4998203" cy="2286000"/>
          </a:xfrm>
          <a:prstGeom prst="rect">
            <a:avLst/>
          </a:prstGeom>
          <a:noFill/>
          <a:ln w="9525">
            <a:noFill/>
            <a:miter lim="800000"/>
            <a:headEnd/>
            <a:tailEnd/>
          </a:ln>
        </p:spPr>
      </p:pic>
    </p:spTree>
    <p:extLst>
      <p:ext uri="{BB962C8B-B14F-4D97-AF65-F5344CB8AC3E}">
        <p14:creationId xmlns:p14="http://schemas.microsoft.com/office/powerpoint/2010/main" val="3093842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基本的</a:t>
            </a:r>
            <a:r>
              <a:rPr lang="en-US" altLang="zh-CN" sz="3600" b="1" dirty="0" smtClean="0">
                <a:solidFill>
                  <a:srgbClr val="0000CC"/>
                </a:solidFill>
              </a:rPr>
              <a:t>Ford-Fulkerson</a:t>
            </a:r>
            <a:r>
              <a:rPr lang="zh-CN" altLang="en-US" sz="3600" b="1" dirty="0" smtClean="0">
                <a:solidFill>
                  <a:srgbClr val="0000CC"/>
                </a:solidFill>
              </a:rPr>
              <a:t>算法举例</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pic>
        <p:nvPicPr>
          <p:cNvPr id="8" name="Picture 2"/>
          <p:cNvPicPr>
            <a:picLocks noChangeAspect="1" noChangeArrowheads="1"/>
          </p:cNvPicPr>
          <p:nvPr/>
        </p:nvPicPr>
        <p:blipFill>
          <a:blip r:embed="rId3" cstate="print"/>
          <a:srcRect/>
          <a:stretch>
            <a:fillRect/>
          </a:stretch>
        </p:blipFill>
        <p:spPr bwMode="auto">
          <a:xfrm>
            <a:off x="1676400" y="1752600"/>
            <a:ext cx="5559552" cy="2438400"/>
          </a:xfrm>
          <a:prstGeom prst="rect">
            <a:avLst/>
          </a:prstGeom>
          <a:noFill/>
          <a:ln w="9525">
            <a:noFill/>
            <a:miter lim="800000"/>
            <a:headEnd/>
            <a:tailEnd/>
          </a:ln>
        </p:spPr>
      </p:pic>
      <p:sp>
        <p:nvSpPr>
          <p:cNvPr id="9" name="TextBox 8"/>
          <p:cNvSpPr txBox="1"/>
          <p:nvPr/>
        </p:nvSpPr>
        <p:spPr>
          <a:xfrm>
            <a:off x="1828800" y="4419600"/>
            <a:ext cx="5715000" cy="461665"/>
          </a:xfrm>
          <a:prstGeom prst="rect">
            <a:avLst/>
          </a:prstGeom>
          <a:noFill/>
        </p:spPr>
        <p:txBody>
          <a:bodyPr wrap="square" rtlCol="0">
            <a:spAutoFit/>
          </a:bodyPr>
          <a:lstStyle/>
          <a:p>
            <a:r>
              <a:rPr lang="zh-CN" altLang="en-US" sz="2400" dirty="0" smtClean="0"/>
              <a:t>残留网络中的增广路径实例（加粗部分）</a:t>
            </a:r>
            <a:endParaRPr lang="zh-CN" altLang="en-US" sz="2400" dirty="0"/>
          </a:p>
        </p:txBody>
      </p:sp>
    </p:spTree>
    <p:extLst>
      <p:ext uri="{BB962C8B-B14F-4D97-AF65-F5344CB8AC3E}">
        <p14:creationId xmlns:p14="http://schemas.microsoft.com/office/powerpoint/2010/main" val="1003805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基本的</a:t>
            </a:r>
            <a:r>
              <a:rPr lang="en-US" altLang="zh-CN" sz="3600" b="1" dirty="0" smtClean="0">
                <a:solidFill>
                  <a:srgbClr val="0000CC"/>
                </a:solidFill>
              </a:rPr>
              <a:t>Ford-Fulkerson</a:t>
            </a:r>
            <a:r>
              <a:rPr lang="zh-CN" altLang="en-US" sz="3600" b="1" dirty="0" smtClean="0">
                <a:solidFill>
                  <a:srgbClr val="0000CC"/>
                </a:solidFill>
              </a:rPr>
              <a:t>算法举例</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
        <p:nvSpPr>
          <p:cNvPr id="6" name="TextBox 5"/>
          <p:cNvSpPr txBox="1"/>
          <p:nvPr/>
        </p:nvSpPr>
        <p:spPr>
          <a:xfrm>
            <a:off x="2438400" y="4262735"/>
            <a:ext cx="3962400" cy="461665"/>
          </a:xfrm>
          <a:prstGeom prst="rect">
            <a:avLst/>
          </a:prstGeom>
          <a:noFill/>
        </p:spPr>
        <p:txBody>
          <a:bodyPr wrap="square" rtlCol="0">
            <a:spAutoFit/>
          </a:bodyPr>
          <a:lstStyle/>
          <a:p>
            <a:r>
              <a:rPr lang="zh-CN" altLang="en-US" sz="2400" dirty="0"/>
              <a:t>将</a:t>
            </a:r>
            <a:r>
              <a:rPr lang="en-US" altLang="zh-CN" sz="2400" i="1" dirty="0" err="1"/>
              <a:t>f</a:t>
            </a:r>
            <a:r>
              <a:rPr lang="en-US" altLang="zh-CN" sz="2400" i="1" baseline="-25000" dirty="0" err="1"/>
              <a:t>p</a:t>
            </a:r>
            <a:r>
              <a:rPr lang="zh-CN" altLang="en-US" sz="2400" dirty="0"/>
              <a:t>加入</a:t>
            </a:r>
            <a:r>
              <a:rPr lang="zh-CN" altLang="en-US" sz="2400" dirty="0" smtClean="0"/>
              <a:t>到 </a:t>
            </a:r>
            <a:r>
              <a:rPr lang="en-US" altLang="zh-CN" sz="2400" i="1" dirty="0" smtClean="0"/>
              <a:t>f </a:t>
            </a:r>
            <a:r>
              <a:rPr lang="zh-CN" altLang="en-US" sz="2400" dirty="0" smtClean="0"/>
              <a:t>后</a:t>
            </a:r>
            <a:r>
              <a:rPr lang="zh-CN" altLang="en-US" sz="2400" dirty="0"/>
              <a:t>形成的新流</a:t>
            </a:r>
            <a:endParaRPr lang="zh-CN" altLang="en-US" sz="2400" dirty="0"/>
          </a:p>
        </p:txBody>
      </p:sp>
      <p:pic>
        <p:nvPicPr>
          <p:cNvPr id="8" name="Picture 2"/>
          <p:cNvPicPr>
            <a:picLocks noChangeAspect="1" noChangeArrowheads="1"/>
          </p:cNvPicPr>
          <p:nvPr/>
        </p:nvPicPr>
        <p:blipFill>
          <a:blip r:embed="rId3" cstate="print"/>
          <a:srcRect/>
          <a:stretch>
            <a:fillRect/>
          </a:stretch>
        </p:blipFill>
        <p:spPr bwMode="auto">
          <a:xfrm>
            <a:off x="1902769" y="1600200"/>
            <a:ext cx="5183831" cy="2531948"/>
          </a:xfrm>
          <a:prstGeom prst="rect">
            <a:avLst/>
          </a:prstGeom>
          <a:noFill/>
          <a:ln w="9525">
            <a:noFill/>
            <a:miter lim="800000"/>
            <a:headEnd/>
            <a:tailEnd/>
          </a:ln>
        </p:spPr>
      </p:pic>
    </p:spTree>
    <p:extLst>
      <p:ext uri="{BB962C8B-B14F-4D97-AF65-F5344CB8AC3E}">
        <p14:creationId xmlns:p14="http://schemas.microsoft.com/office/powerpoint/2010/main" val="2551894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基本的</a:t>
            </a:r>
            <a:r>
              <a:rPr lang="en-US" altLang="zh-CN" sz="3600" b="1" dirty="0" smtClean="0">
                <a:solidFill>
                  <a:srgbClr val="0000CC"/>
                </a:solidFill>
              </a:rPr>
              <a:t>Ford-Fulkerson</a:t>
            </a:r>
            <a:r>
              <a:rPr lang="zh-CN" altLang="en-US" sz="3600" b="1" dirty="0" smtClean="0">
                <a:solidFill>
                  <a:srgbClr val="0000CC"/>
                </a:solidFill>
              </a:rPr>
              <a:t>算法分析</a:t>
            </a:r>
            <a:endParaRPr 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latin typeface="+mj-lt"/>
                <a:ea typeface="黑体" pitchFamily="2" charset="-122"/>
              </a:rPr>
              <a:t>基本的</a:t>
            </a:r>
            <a:r>
              <a:rPr lang="en-US" altLang="zh-CN" sz="2400" dirty="0" smtClean="0">
                <a:latin typeface="+mj-lt"/>
                <a:ea typeface="黑体" pitchFamily="2" charset="-122"/>
              </a:rPr>
              <a:t>Ford-Fulkerson</a:t>
            </a:r>
            <a:r>
              <a:rPr lang="zh-CN" altLang="en-US" sz="2400" dirty="0">
                <a:latin typeface="+mj-lt"/>
                <a:ea typeface="黑体" pitchFamily="2" charset="-122"/>
              </a:rPr>
              <a:t>算法的时间最坏时间复杂度</a:t>
            </a:r>
            <a:r>
              <a:rPr lang="zh-CN" altLang="en-US" sz="2400" dirty="0" smtClean="0">
                <a:latin typeface="+mj-lt"/>
                <a:ea typeface="黑体" pitchFamily="2" charset="-122"/>
              </a:rPr>
              <a:t>为：</a:t>
            </a:r>
            <a:endParaRPr lang="en-US" altLang="zh-CN" sz="2400" dirty="0" smtClean="0">
              <a:latin typeface="+mj-lt"/>
              <a:ea typeface="黑体" pitchFamily="2" charset="-122"/>
            </a:endParaRPr>
          </a:p>
          <a:p>
            <a:endParaRPr lang="en-US" altLang="zh-CN" sz="2400" dirty="0">
              <a:latin typeface="+mj-lt"/>
              <a:ea typeface="黑体" pitchFamily="2" charset="-122"/>
            </a:endParaRPr>
          </a:p>
          <a:p>
            <a:endParaRPr lang="en-US" altLang="zh-CN" sz="2400" dirty="0" smtClean="0">
              <a:latin typeface="+mj-lt"/>
              <a:ea typeface="黑体" pitchFamily="2" charset="-122"/>
            </a:endParaRPr>
          </a:p>
          <a:p>
            <a:pPr marL="0" indent="0">
              <a:buNone/>
            </a:pPr>
            <a:r>
              <a:rPr lang="zh-CN" altLang="en-US" sz="2400" dirty="0" smtClean="0">
                <a:latin typeface="+mj-lt"/>
                <a:ea typeface="黑体" pitchFamily="2" charset="-122"/>
              </a:rPr>
              <a:t>    其中</a:t>
            </a:r>
            <a:r>
              <a:rPr lang="en-US" altLang="zh-CN" sz="2400" i="1" dirty="0" smtClean="0">
                <a:latin typeface="+mj-lt"/>
                <a:ea typeface="黑体" pitchFamily="2" charset="-122"/>
              </a:rPr>
              <a:t>f</a:t>
            </a:r>
            <a:r>
              <a:rPr lang="en-US" altLang="zh-CN" sz="2400" i="1" baseline="30000" dirty="0">
                <a:latin typeface="+mj-lt"/>
                <a:ea typeface="黑体" pitchFamily="2" charset="-122"/>
              </a:rPr>
              <a:t>*</a:t>
            </a:r>
            <a:r>
              <a:rPr lang="zh-CN" altLang="en-US" sz="2400" dirty="0">
                <a:latin typeface="+mj-lt"/>
                <a:ea typeface="黑体" pitchFamily="2" charset="-122"/>
              </a:rPr>
              <a:t>是最大流。</a:t>
            </a:r>
            <a:endParaRPr lang="en-US" altLang="zh-CN" sz="2400" dirty="0">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57751072"/>
              </p:ext>
            </p:extLst>
          </p:nvPr>
        </p:nvGraphicFramePr>
        <p:xfrm>
          <a:off x="2895600" y="1905000"/>
          <a:ext cx="1752600" cy="595610"/>
        </p:xfrm>
        <a:graphic>
          <a:graphicData uri="http://schemas.openxmlformats.org/presentationml/2006/ole">
            <mc:AlternateContent xmlns:mc="http://schemas.openxmlformats.org/markup-compatibility/2006">
              <mc:Choice xmlns:v="urn:schemas-microsoft-com:vml" Requires="v">
                <p:oleObj spid="_x0000_s19476" name="Equation" r:id="rId4" imgW="672808" imgH="228501" progId="Equation.DSMT4">
                  <p:embed/>
                </p:oleObj>
              </mc:Choice>
              <mc:Fallback>
                <p:oleObj name="Equation" r:id="rId4" imgW="672808" imgH="228501"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905000"/>
                        <a:ext cx="1752600" cy="5956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71378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Edmonds-Karp</a:t>
            </a:r>
            <a:r>
              <a:rPr lang="zh-CN" altLang="en-US" sz="3600" b="1" dirty="0">
                <a:solidFill>
                  <a:srgbClr val="0000CC"/>
                </a:solidFill>
              </a:rPr>
              <a:t>算法</a:t>
            </a: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a:latin typeface="+mj-lt"/>
                <a:ea typeface="黑体" pitchFamily="2" charset="-122"/>
              </a:rPr>
              <a:t>如果在基本</a:t>
            </a:r>
            <a:r>
              <a:rPr lang="en-US" altLang="zh-CN" sz="2400" dirty="0">
                <a:latin typeface="+mj-lt"/>
                <a:ea typeface="黑体" pitchFamily="2" charset="-122"/>
              </a:rPr>
              <a:t>Ford-Fulkerson</a:t>
            </a:r>
            <a:r>
              <a:rPr lang="zh-CN" altLang="en-US" sz="2400" dirty="0">
                <a:latin typeface="+mj-lt"/>
                <a:ea typeface="黑体" pitchFamily="2" charset="-122"/>
              </a:rPr>
              <a:t>算法中第</a:t>
            </a:r>
            <a:r>
              <a:rPr lang="en-US" altLang="zh-CN" sz="2400" dirty="0">
                <a:latin typeface="+mj-lt"/>
                <a:ea typeface="黑体" pitchFamily="2" charset="-122"/>
              </a:rPr>
              <a:t>4</a:t>
            </a:r>
            <a:r>
              <a:rPr lang="zh-CN" altLang="en-US" sz="2400" dirty="0">
                <a:latin typeface="+mj-lt"/>
                <a:ea typeface="黑体" pitchFamily="2" charset="-122"/>
              </a:rPr>
              <a:t>行中用广度优先搜索来实现对增广路径</a:t>
            </a:r>
            <a:r>
              <a:rPr lang="en-US" altLang="zh-CN" sz="2400" i="1" dirty="0">
                <a:latin typeface="+mj-lt"/>
                <a:ea typeface="黑体" pitchFamily="2" charset="-122"/>
              </a:rPr>
              <a:t>p</a:t>
            </a:r>
            <a:r>
              <a:rPr lang="zh-CN" altLang="en-US" sz="2400" dirty="0">
                <a:latin typeface="+mj-lt"/>
                <a:ea typeface="黑体" pitchFamily="2" charset="-122"/>
              </a:rPr>
              <a:t>的计算，即如果增广路径是残留网络中从</a:t>
            </a:r>
            <a:r>
              <a:rPr lang="en-US" altLang="zh-CN" sz="2400" i="1" dirty="0">
                <a:latin typeface="+mj-lt"/>
                <a:ea typeface="黑体" pitchFamily="2" charset="-122"/>
              </a:rPr>
              <a:t>s</a:t>
            </a:r>
            <a:r>
              <a:rPr lang="zh-CN" altLang="en-US" sz="2400" dirty="0">
                <a:latin typeface="+mj-lt"/>
                <a:ea typeface="黑体" pitchFamily="2" charset="-122"/>
              </a:rPr>
              <a:t>到</a:t>
            </a:r>
            <a:r>
              <a:rPr lang="en-US" altLang="zh-CN" sz="2400" i="1" dirty="0">
                <a:latin typeface="+mj-lt"/>
                <a:ea typeface="黑体" pitchFamily="2" charset="-122"/>
              </a:rPr>
              <a:t>t</a:t>
            </a:r>
            <a:r>
              <a:rPr lang="zh-CN" altLang="en-US" sz="2400" dirty="0">
                <a:latin typeface="+mj-lt"/>
                <a:ea typeface="黑体" pitchFamily="2" charset="-122"/>
              </a:rPr>
              <a:t>的最短路径（其中每条边为单位距离，或权），则能够改进</a:t>
            </a:r>
            <a:r>
              <a:rPr lang="en-US" altLang="zh-CN" sz="2400" dirty="0">
                <a:latin typeface="+mj-lt"/>
                <a:ea typeface="黑体" pitchFamily="2" charset="-122"/>
              </a:rPr>
              <a:t>Ford-Fulkerson</a:t>
            </a:r>
            <a:r>
              <a:rPr lang="zh-CN" altLang="en-US" sz="2400" dirty="0">
                <a:latin typeface="+mj-lt"/>
                <a:ea typeface="黑体" pitchFamily="2" charset="-122"/>
              </a:rPr>
              <a:t>的界。即</a:t>
            </a:r>
            <a:r>
              <a:rPr lang="en-US" altLang="zh-CN" sz="2400" dirty="0">
                <a:latin typeface="+mj-lt"/>
                <a:ea typeface="黑体" pitchFamily="2" charset="-122"/>
              </a:rPr>
              <a:t>Edmonds-Karp</a:t>
            </a:r>
            <a:r>
              <a:rPr lang="zh-CN" altLang="en-US" sz="2400" dirty="0">
                <a:latin typeface="+mj-lt"/>
                <a:ea typeface="黑体" pitchFamily="2" charset="-122"/>
              </a:rPr>
              <a:t>算法。其运行时间为             </a:t>
            </a:r>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33729521"/>
              </p:ext>
            </p:extLst>
          </p:nvPr>
        </p:nvGraphicFramePr>
        <p:xfrm>
          <a:off x="2209800" y="2853068"/>
          <a:ext cx="2103437" cy="503920"/>
        </p:xfrm>
        <a:graphic>
          <a:graphicData uri="http://schemas.openxmlformats.org/presentationml/2006/ole">
            <mc:AlternateContent xmlns:mc="http://schemas.openxmlformats.org/markup-compatibility/2006">
              <mc:Choice xmlns:v="urn:schemas-microsoft-com:vml" Requires="v">
                <p:oleObj spid="_x0000_s20499" name="公式" r:id="rId4" imgW="952087" imgH="228501" progId="Equation.3">
                  <p:embed/>
                </p:oleObj>
              </mc:Choice>
              <mc:Fallback>
                <p:oleObj name="公式" r:id="rId4" imgW="952087" imgH="228501" progId="Equation.3">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853068"/>
                        <a:ext cx="2103437" cy="5039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69506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en-US" altLang="zh-CN" sz="3600" b="1" dirty="0" smtClean="0">
                <a:solidFill>
                  <a:srgbClr val="0000CC"/>
                </a:solidFill>
              </a:rPr>
              <a:t>Edmonds-Karp</a:t>
            </a:r>
            <a:r>
              <a:rPr lang="zh-CN" altLang="en-US" sz="3600" b="1" dirty="0">
                <a:solidFill>
                  <a:srgbClr val="0000CC"/>
                </a:solidFill>
              </a:rPr>
              <a:t>算法</a:t>
            </a: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solidFill>
                  <a:srgbClr val="C00000"/>
                </a:solidFill>
                <a:latin typeface="+mj-lt"/>
                <a:ea typeface="黑体" pitchFamily="2" charset="-122"/>
              </a:rPr>
              <a:t>引理</a:t>
            </a:r>
            <a:r>
              <a:rPr lang="en-US" altLang="zh-CN" sz="2400" dirty="0" smtClean="0">
                <a:solidFill>
                  <a:srgbClr val="C00000"/>
                </a:solidFill>
                <a:latin typeface="+mj-lt"/>
                <a:ea typeface="黑体" pitchFamily="2" charset="-122"/>
              </a:rPr>
              <a:t>8</a:t>
            </a:r>
            <a:r>
              <a:rPr lang="en-US" altLang="zh-CN" sz="2400" dirty="0">
                <a:solidFill>
                  <a:srgbClr val="C00000"/>
                </a:solidFill>
                <a:latin typeface="+mj-lt"/>
                <a:ea typeface="黑体" pitchFamily="2" charset="-122"/>
              </a:rPr>
              <a:t>.</a:t>
            </a:r>
            <a:r>
              <a:rPr lang="en-US" altLang="zh-CN" sz="2400" dirty="0" smtClean="0">
                <a:solidFill>
                  <a:srgbClr val="FF0000"/>
                </a:solidFill>
                <a:latin typeface="+mj-lt"/>
                <a:ea typeface="黑体" pitchFamily="2" charset="-122"/>
              </a:rPr>
              <a:t> </a:t>
            </a:r>
            <a:r>
              <a:rPr lang="zh-CN" altLang="en-US" sz="2400" dirty="0">
                <a:latin typeface="+mj-lt"/>
                <a:ea typeface="黑体" pitchFamily="2" charset="-122"/>
              </a:rPr>
              <a:t>如果对具有源点</a:t>
            </a:r>
            <a:r>
              <a:rPr lang="en-US" altLang="zh-CN" sz="2400" i="1" dirty="0">
                <a:latin typeface="+mj-lt"/>
                <a:ea typeface="黑体" pitchFamily="2" charset="-122"/>
              </a:rPr>
              <a:t>s</a:t>
            </a:r>
            <a:r>
              <a:rPr lang="zh-CN" altLang="en-US" sz="2400" dirty="0">
                <a:latin typeface="+mj-lt"/>
                <a:ea typeface="黑体" pitchFamily="2" charset="-122"/>
              </a:rPr>
              <a:t>和汇点</a:t>
            </a:r>
            <a:r>
              <a:rPr lang="en-US" altLang="zh-CN" sz="2400" i="1" dirty="0">
                <a:latin typeface="+mj-lt"/>
                <a:ea typeface="黑体" pitchFamily="2" charset="-122"/>
              </a:rPr>
              <a:t>t</a:t>
            </a:r>
            <a:r>
              <a:rPr lang="zh-CN" altLang="en-US" sz="2400" dirty="0">
                <a:latin typeface="+mj-lt"/>
                <a:ea typeface="黑体" pitchFamily="2" charset="-122"/>
              </a:rPr>
              <a:t>的流网络</a:t>
            </a:r>
            <a:r>
              <a:rPr lang="en-US" altLang="zh-CN" sz="2400" dirty="0">
                <a:latin typeface="+mj-lt"/>
                <a:ea typeface="黑体" pitchFamily="2" charset="-122"/>
              </a:rPr>
              <a:t>G=(V,E)</a:t>
            </a:r>
            <a:r>
              <a:rPr lang="zh-CN" altLang="en-US" sz="2400" dirty="0">
                <a:latin typeface="+mj-lt"/>
                <a:ea typeface="黑体" pitchFamily="2" charset="-122"/>
              </a:rPr>
              <a:t>运行</a:t>
            </a:r>
            <a:r>
              <a:rPr lang="en-US" altLang="zh-CN" sz="2400" dirty="0">
                <a:latin typeface="+mj-lt"/>
                <a:ea typeface="黑体" pitchFamily="2" charset="-122"/>
              </a:rPr>
              <a:t>Edmonds-Karp</a:t>
            </a:r>
            <a:r>
              <a:rPr lang="zh-CN" altLang="en-US" sz="2400" dirty="0">
                <a:latin typeface="+mj-lt"/>
                <a:ea typeface="黑体" pitchFamily="2" charset="-122"/>
              </a:rPr>
              <a:t>算法，则对所有</a:t>
            </a:r>
            <a:r>
              <a:rPr lang="zh-CN" altLang="en-US" sz="2400" dirty="0" smtClean="0">
                <a:latin typeface="+mj-lt"/>
                <a:ea typeface="黑体" pitchFamily="2" charset="-122"/>
              </a:rPr>
              <a:t>顶点</a:t>
            </a:r>
            <a:r>
              <a:rPr lang="en-US" altLang="zh-CN" sz="2400" i="1" dirty="0" err="1" smtClean="0">
                <a:latin typeface="+mj-lt"/>
                <a:ea typeface="黑体" pitchFamily="2" charset="-122"/>
              </a:rPr>
              <a:t>v</a:t>
            </a:r>
            <a:r>
              <a:rPr lang="en-US" altLang="zh-CN" sz="2400" i="1" dirty="0" err="1">
                <a:latin typeface="+mj-lt"/>
                <a:ea typeface="黑体" pitchFamily="2" charset="-122"/>
              </a:rPr>
              <a:t>∈V</a:t>
            </a:r>
            <a:r>
              <a:rPr lang="en-US" altLang="zh-CN" sz="2400" i="1" dirty="0">
                <a:latin typeface="+mj-lt"/>
                <a:ea typeface="黑体" pitchFamily="2" charset="-122"/>
              </a:rPr>
              <a:t>-{</a:t>
            </a:r>
            <a:r>
              <a:rPr lang="en-US" altLang="zh-CN" sz="2400" i="1" dirty="0" err="1">
                <a:latin typeface="+mj-lt"/>
                <a:ea typeface="黑体" pitchFamily="2" charset="-122"/>
              </a:rPr>
              <a:t>s,t</a:t>
            </a:r>
            <a:r>
              <a:rPr lang="en-US" altLang="zh-CN" sz="2400" i="1" dirty="0">
                <a:latin typeface="+mj-lt"/>
                <a:ea typeface="黑体" pitchFamily="2" charset="-122"/>
              </a:rPr>
              <a:t>}</a:t>
            </a:r>
            <a:r>
              <a:rPr lang="en-US" altLang="zh-CN" sz="2400" dirty="0">
                <a:latin typeface="+mj-lt"/>
                <a:ea typeface="黑体" pitchFamily="2" charset="-122"/>
              </a:rPr>
              <a:t>,</a:t>
            </a:r>
            <a:r>
              <a:rPr lang="zh-CN" altLang="en-US" sz="2400" dirty="0">
                <a:latin typeface="+mj-lt"/>
                <a:ea typeface="黑体" pitchFamily="2" charset="-122"/>
              </a:rPr>
              <a:t>残留网络</a:t>
            </a:r>
            <a:r>
              <a:rPr lang="en-US" altLang="zh-CN" sz="2400" i="1" dirty="0" err="1">
                <a:latin typeface="+mj-lt"/>
                <a:ea typeface="黑体" pitchFamily="2" charset="-122"/>
              </a:rPr>
              <a:t>G</a:t>
            </a:r>
            <a:r>
              <a:rPr lang="en-US" altLang="zh-CN" sz="2400" i="1" baseline="-25000" dirty="0" err="1">
                <a:latin typeface="+mj-lt"/>
                <a:ea typeface="黑体" pitchFamily="2" charset="-122"/>
              </a:rPr>
              <a:t>f</a:t>
            </a:r>
            <a:r>
              <a:rPr lang="zh-CN" altLang="en-US" sz="2400" dirty="0">
                <a:latin typeface="+mj-lt"/>
                <a:ea typeface="黑体" pitchFamily="2" charset="-122"/>
              </a:rPr>
              <a:t>中的最短路径长度</a:t>
            </a:r>
            <a:r>
              <a:rPr lang="el-GR" altLang="zh-CN" sz="2400" i="1" dirty="0">
                <a:latin typeface="+mj-lt"/>
                <a:ea typeface="黑体" pitchFamily="2" charset="-122"/>
              </a:rPr>
              <a:t>δ</a:t>
            </a:r>
            <a:r>
              <a:rPr lang="en-US" altLang="zh-CN" sz="2400" i="1" baseline="-25000" dirty="0">
                <a:latin typeface="+mj-lt"/>
                <a:ea typeface="黑体" pitchFamily="2" charset="-122"/>
              </a:rPr>
              <a:t>f</a:t>
            </a:r>
            <a:r>
              <a:rPr lang="en-US" altLang="zh-CN" sz="2400" i="1" dirty="0">
                <a:latin typeface="+mj-lt"/>
                <a:ea typeface="黑体" pitchFamily="2" charset="-122"/>
              </a:rPr>
              <a:t>(</a:t>
            </a:r>
            <a:r>
              <a:rPr lang="en-US" altLang="zh-CN" sz="2400" i="1" dirty="0" err="1">
                <a:latin typeface="+mj-lt"/>
                <a:ea typeface="黑体" pitchFamily="2" charset="-122"/>
              </a:rPr>
              <a:t>u,v</a:t>
            </a:r>
            <a:r>
              <a:rPr lang="en-US" altLang="zh-CN" sz="2400" i="1" dirty="0">
                <a:latin typeface="+mj-lt"/>
                <a:ea typeface="黑体" pitchFamily="2" charset="-122"/>
              </a:rPr>
              <a:t>)</a:t>
            </a:r>
            <a:r>
              <a:rPr lang="zh-CN" altLang="en-US" sz="2400" dirty="0">
                <a:latin typeface="+mj-lt"/>
                <a:ea typeface="黑体" pitchFamily="2" charset="-122"/>
              </a:rPr>
              <a:t>随着每个流的增加而单调递增</a:t>
            </a:r>
            <a:r>
              <a:rPr lang="zh-CN" altLang="en-US" sz="2400" dirty="0" smtClean="0">
                <a:latin typeface="+mj-lt"/>
                <a:ea typeface="黑体" pitchFamily="2" charset="-122"/>
              </a:rPr>
              <a:t>。</a:t>
            </a:r>
            <a:endParaRPr lang="en-US" altLang="zh-CN" sz="2400" dirty="0" smtClean="0">
              <a:latin typeface="+mj-lt"/>
              <a:ea typeface="黑体" pitchFamily="2" charset="-122"/>
            </a:endParaRPr>
          </a:p>
          <a:p>
            <a:endParaRPr lang="en-US" altLang="zh-CN" sz="2400" dirty="0">
              <a:latin typeface="+mj-lt"/>
              <a:ea typeface="黑体" pitchFamily="2" charset="-122"/>
            </a:endParaRPr>
          </a:p>
          <a:p>
            <a:r>
              <a:rPr lang="zh-CN" altLang="en-US" sz="2400" dirty="0" smtClean="0">
                <a:solidFill>
                  <a:srgbClr val="C00000"/>
                </a:solidFill>
                <a:latin typeface="+mj-lt"/>
                <a:ea typeface="黑体" pitchFamily="2" charset="-122"/>
              </a:rPr>
              <a:t>定理</a:t>
            </a:r>
            <a:r>
              <a:rPr lang="en-US" altLang="zh-CN" sz="2400" dirty="0" smtClean="0">
                <a:solidFill>
                  <a:srgbClr val="C00000"/>
                </a:solidFill>
                <a:latin typeface="+mj-lt"/>
                <a:ea typeface="黑体" pitchFamily="2" charset="-122"/>
              </a:rPr>
              <a:t>9.</a:t>
            </a:r>
            <a:r>
              <a:rPr lang="en-US" altLang="zh-CN" sz="2400" b="1" dirty="0" smtClean="0">
                <a:solidFill>
                  <a:schemeClr val="tx2"/>
                </a:solidFill>
                <a:latin typeface="+mj-lt"/>
                <a:ea typeface="黑体" pitchFamily="2" charset="-122"/>
              </a:rPr>
              <a:t> </a:t>
            </a:r>
            <a:r>
              <a:rPr lang="zh-CN" altLang="en-US" sz="2400" dirty="0">
                <a:latin typeface="+mj-lt"/>
                <a:ea typeface="黑体" pitchFamily="2" charset="-122"/>
              </a:rPr>
              <a:t>如果对具有源点</a:t>
            </a:r>
            <a:r>
              <a:rPr lang="en-US" altLang="zh-CN" sz="2400" i="1" dirty="0">
                <a:latin typeface="+mj-lt"/>
                <a:ea typeface="黑体" pitchFamily="2" charset="-122"/>
              </a:rPr>
              <a:t>s</a:t>
            </a:r>
            <a:r>
              <a:rPr lang="zh-CN" altLang="en-US" sz="2400" dirty="0">
                <a:latin typeface="+mj-lt"/>
                <a:ea typeface="黑体" pitchFamily="2" charset="-122"/>
              </a:rPr>
              <a:t>和汇点</a:t>
            </a:r>
            <a:r>
              <a:rPr lang="en-US" altLang="zh-CN" sz="2400" i="1" dirty="0">
                <a:latin typeface="+mj-lt"/>
                <a:ea typeface="黑体" pitchFamily="2" charset="-122"/>
              </a:rPr>
              <a:t>t</a:t>
            </a:r>
            <a:r>
              <a:rPr lang="zh-CN" altLang="en-US" sz="2400" dirty="0">
                <a:latin typeface="+mj-lt"/>
                <a:ea typeface="黑体" pitchFamily="2" charset="-122"/>
              </a:rPr>
              <a:t>的一个流网络</a:t>
            </a:r>
            <a:r>
              <a:rPr lang="en-US" altLang="zh-CN" sz="2400" i="1" dirty="0">
                <a:latin typeface="+mj-lt"/>
                <a:ea typeface="黑体" pitchFamily="2" charset="-122"/>
              </a:rPr>
              <a:t>G=(V,E)</a:t>
            </a:r>
            <a:r>
              <a:rPr lang="zh-CN" altLang="en-US" sz="2400" dirty="0">
                <a:latin typeface="+mj-lt"/>
                <a:ea typeface="黑体" pitchFamily="2" charset="-122"/>
              </a:rPr>
              <a:t>运行</a:t>
            </a:r>
            <a:r>
              <a:rPr lang="en-US" altLang="zh-CN" sz="2400" dirty="0">
                <a:latin typeface="+mj-lt"/>
                <a:ea typeface="黑体" pitchFamily="2" charset="-122"/>
              </a:rPr>
              <a:t>Edmonds-Karp</a:t>
            </a:r>
            <a:r>
              <a:rPr lang="zh-CN" altLang="en-US" sz="2400" dirty="0">
                <a:latin typeface="+mj-lt"/>
                <a:ea typeface="黑体" pitchFamily="2" charset="-122"/>
              </a:rPr>
              <a:t>算法，对流进行增加的全部次数为</a:t>
            </a:r>
            <a:r>
              <a:rPr lang="az-Cyrl-AZ" altLang="zh-CN" sz="2400" i="1" dirty="0">
                <a:latin typeface="+mj-lt"/>
                <a:ea typeface="黑体" pitchFamily="2" charset="-122"/>
              </a:rPr>
              <a:t>О</a:t>
            </a:r>
            <a:r>
              <a:rPr lang="en-US" altLang="zh-CN" sz="2400" dirty="0">
                <a:latin typeface="+mj-lt"/>
                <a:ea typeface="黑体" pitchFamily="2" charset="-122"/>
              </a:rPr>
              <a:t>(</a:t>
            </a:r>
            <a:r>
              <a:rPr lang="en-US" altLang="zh-CN" sz="2400" i="1" dirty="0">
                <a:latin typeface="+mj-lt"/>
                <a:ea typeface="黑体" pitchFamily="2" charset="-122"/>
              </a:rPr>
              <a:t>VE</a:t>
            </a:r>
            <a:r>
              <a:rPr lang="en-US" altLang="zh-CN" sz="2400" dirty="0" smtClean="0">
                <a:latin typeface="+mj-lt"/>
                <a:ea typeface="黑体" pitchFamily="2" charset="-122"/>
              </a:rPr>
              <a:t>)</a:t>
            </a:r>
            <a:r>
              <a:rPr lang="zh-CN" altLang="en-US" sz="2400" dirty="0" smtClean="0">
                <a:latin typeface="+mj-lt"/>
                <a:ea typeface="黑体" pitchFamily="2" charset="-122"/>
              </a:rPr>
              <a:t>。由于</a:t>
            </a:r>
            <a:r>
              <a:rPr lang="zh-CN" altLang="en-US" sz="2400" dirty="0">
                <a:latin typeface="+mj-lt"/>
                <a:ea typeface="黑体" pitchFamily="2" charset="-122"/>
              </a:rPr>
              <a:t>在用广度优先搜索寻找增广路径时，</a:t>
            </a:r>
            <a:r>
              <a:rPr lang="en-US" altLang="zh-CN" sz="2400" dirty="0">
                <a:latin typeface="+mj-lt"/>
                <a:ea typeface="黑体" pitchFamily="2" charset="-122"/>
              </a:rPr>
              <a:t>Ford-Fulkerson</a:t>
            </a:r>
            <a:r>
              <a:rPr lang="zh-CN" altLang="en-US" sz="2400" dirty="0">
                <a:latin typeface="+mj-lt"/>
                <a:ea typeface="黑体" pitchFamily="2" charset="-122"/>
              </a:rPr>
              <a:t>中的每次迭代都可以在</a:t>
            </a:r>
            <a:r>
              <a:rPr lang="az-Cyrl-AZ" altLang="zh-CN" sz="2400" i="1" dirty="0">
                <a:latin typeface="+mj-lt"/>
                <a:ea typeface="黑体" pitchFamily="2" charset="-122"/>
              </a:rPr>
              <a:t>О</a:t>
            </a:r>
            <a:r>
              <a:rPr lang="en-US" altLang="zh-CN" sz="2400" dirty="0">
                <a:latin typeface="+mj-lt"/>
                <a:ea typeface="黑体" pitchFamily="2" charset="-122"/>
              </a:rPr>
              <a:t>(</a:t>
            </a:r>
            <a:r>
              <a:rPr lang="en-US" altLang="zh-CN" sz="2400" i="1" dirty="0">
                <a:latin typeface="+mj-lt"/>
                <a:ea typeface="黑体" pitchFamily="2" charset="-122"/>
              </a:rPr>
              <a:t>E</a:t>
            </a:r>
            <a:r>
              <a:rPr lang="en-US" altLang="zh-CN" sz="2400" dirty="0">
                <a:latin typeface="+mj-lt"/>
                <a:ea typeface="黑体" pitchFamily="2" charset="-122"/>
              </a:rPr>
              <a:t>)</a:t>
            </a:r>
            <a:r>
              <a:rPr lang="zh-CN" altLang="en-US" sz="2400" dirty="0">
                <a:latin typeface="+mj-lt"/>
                <a:ea typeface="黑体" pitchFamily="2" charset="-122"/>
              </a:rPr>
              <a:t>时间内完成，所以</a:t>
            </a:r>
            <a:r>
              <a:rPr lang="en-US" altLang="zh-CN" sz="2400" dirty="0">
                <a:latin typeface="+mj-lt"/>
                <a:ea typeface="黑体" pitchFamily="2" charset="-122"/>
              </a:rPr>
              <a:t>Edmonds-Karp</a:t>
            </a:r>
            <a:r>
              <a:rPr lang="zh-CN" altLang="en-US" sz="2400" dirty="0">
                <a:latin typeface="+mj-lt"/>
                <a:ea typeface="黑体" pitchFamily="2" charset="-122"/>
              </a:rPr>
              <a:t>算法的全部运行时间为</a:t>
            </a:r>
            <a:r>
              <a:rPr lang="az-Cyrl-AZ" altLang="zh-CN" sz="2400" i="1" dirty="0">
                <a:latin typeface="+mj-lt"/>
                <a:ea typeface="黑体" pitchFamily="2" charset="-122"/>
              </a:rPr>
              <a:t>О</a:t>
            </a:r>
            <a:r>
              <a:rPr lang="en-US" altLang="zh-CN" sz="2400" dirty="0">
                <a:latin typeface="+mj-lt"/>
                <a:ea typeface="黑体" pitchFamily="2" charset="-122"/>
              </a:rPr>
              <a:t>(</a:t>
            </a:r>
            <a:r>
              <a:rPr lang="en-US" altLang="zh-CN" sz="2400" i="1" dirty="0">
                <a:latin typeface="+mj-lt"/>
                <a:ea typeface="黑体" pitchFamily="2" charset="-122"/>
              </a:rPr>
              <a:t>VE</a:t>
            </a:r>
            <a:r>
              <a:rPr lang="en-US" altLang="zh-CN" sz="2400" i="1" baseline="30000" dirty="0">
                <a:latin typeface="+mj-lt"/>
                <a:ea typeface="黑体" pitchFamily="2" charset="-122"/>
              </a:rPr>
              <a:t>2</a:t>
            </a:r>
            <a:r>
              <a:rPr lang="en-US" altLang="zh-CN" sz="2400" dirty="0" smtClean="0">
                <a:latin typeface="+mj-lt"/>
                <a:ea typeface="黑体" pitchFamily="2" charset="-122"/>
              </a:rPr>
              <a:t>)</a:t>
            </a:r>
            <a:r>
              <a:rPr lang="zh-CN" altLang="en-US" sz="2400" dirty="0" smtClean="0">
                <a:latin typeface="+mj-lt"/>
                <a:ea typeface="黑体" pitchFamily="2" charset="-122"/>
              </a:rPr>
              <a:t>。</a:t>
            </a:r>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spTree>
    <p:extLst>
      <p:ext uri="{BB962C8B-B14F-4D97-AF65-F5344CB8AC3E}">
        <p14:creationId xmlns:p14="http://schemas.microsoft.com/office/powerpoint/2010/main" val="41914027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最大二分匹配</a:t>
            </a:r>
            <a:endParaRPr lang="zh-CN" alt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i="1" dirty="0" smtClean="0">
                <a:solidFill>
                  <a:srgbClr val="C00000"/>
                </a:solidFill>
                <a:latin typeface="+mj-lt"/>
                <a:ea typeface="黑体" pitchFamily="2" charset="-122"/>
              </a:rPr>
              <a:t>最大二分匹配问题</a:t>
            </a:r>
            <a:r>
              <a:rPr lang="zh-CN" altLang="en-US" sz="2400" dirty="0" smtClean="0">
                <a:latin typeface="+mj-lt"/>
                <a:ea typeface="黑体" pitchFamily="2" charset="-122"/>
              </a:rPr>
              <a:t>：给定</a:t>
            </a:r>
            <a:r>
              <a:rPr lang="zh-CN" altLang="en-US" sz="2400" dirty="0">
                <a:latin typeface="+mj-lt"/>
                <a:ea typeface="黑体" pitchFamily="2" charset="-122"/>
              </a:rPr>
              <a:t>一个无向图</a:t>
            </a:r>
            <a:r>
              <a:rPr lang="en-US" altLang="zh-CN" sz="2400" i="1" dirty="0">
                <a:latin typeface="+mj-lt"/>
                <a:ea typeface="黑体" pitchFamily="2" charset="-122"/>
              </a:rPr>
              <a:t>G=(V,E</a:t>
            </a:r>
            <a:r>
              <a:rPr lang="en-US" altLang="zh-CN" sz="2400" i="1" dirty="0" smtClean="0">
                <a:latin typeface="+mj-lt"/>
                <a:ea typeface="黑体" pitchFamily="2" charset="-122"/>
              </a:rPr>
              <a:t>)</a:t>
            </a:r>
            <a:r>
              <a:rPr lang="zh-CN" altLang="en-US" sz="2400" dirty="0" smtClean="0">
                <a:latin typeface="+mj-lt"/>
                <a:ea typeface="黑体" pitchFamily="2" charset="-122"/>
              </a:rPr>
              <a:t>，一</a:t>
            </a:r>
            <a:r>
              <a:rPr lang="zh-CN" altLang="en-US" sz="2400" dirty="0">
                <a:latin typeface="+mj-lt"/>
                <a:ea typeface="黑体" pitchFamily="2" charset="-122"/>
              </a:rPr>
              <a:t>个匹配是一个边的子集</a:t>
            </a:r>
            <a:r>
              <a:rPr lang="en-US" altLang="zh-CN" sz="2400" i="1" dirty="0">
                <a:latin typeface="+mj-lt"/>
                <a:ea typeface="黑体" pitchFamily="2" charset="-122"/>
              </a:rPr>
              <a:t>M</a:t>
            </a:r>
            <a:r>
              <a:rPr lang="en-US" altLang="zh-CN" sz="2400" dirty="0">
                <a:latin typeface="+mj-lt"/>
                <a:ea typeface="黑体" pitchFamily="2" charset="-122"/>
              </a:rPr>
              <a:t>  </a:t>
            </a:r>
            <a:r>
              <a:rPr lang="en-US" altLang="zh-CN" sz="2400" dirty="0" smtClean="0">
                <a:latin typeface="+mj-lt"/>
                <a:ea typeface="黑体" pitchFamily="2" charset="-122"/>
              </a:rPr>
              <a:t>   </a:t>
            </a:r>
            <a:r>
              <a:rPr lang="en-US" altLang="zh-CN" sz="2400" i="1" dirty="0" smtClean="0">
                <a:latin typeface="+mj-lt"/>
                <a:ea typeface="黑体" pitchFamily="2" charset="-122"/>
              </a:rPr>
              <a:t>E</a:t>
            </a:r>
            <a:r>
              <a:rPr lang="zh-CN" altLang="en-US" sz="2400" dirty="0">
                <a:latin typeface="+mj-lt"/>
                <a:ea typeface="黑体" pitchFamily="2" charset="-122"/>
              </a:rPr>
              <a:t>，且满足对所有的顶点</a:t>
            </a:r>
            <a:r>
              <a:rPr lang="en-US" altLang="zh-CN" sz="2400" i="1" dirty="0" err="1">
                <a:latin typeface="+mj-lt"/>
                <a:ea typeface="黑体" pitchFamily="2" charset="-122"/>
              </a:rPr>
              <a:t>v∈</a:t>
            </a:r>
            <a:r>
              <a:rPr lang="en-US" altLang="zh-CN" sz="2400" i="1" dirty="0" err="1" smtClean="0">
                <a:latin typeface="+mj-lt"/>
                <a:ea typeface="黑体" pitchFamily="2" charset="-122"/>
              </a:rPr>
              <a:t>V</a:t>
            </a:r>
            <a:r>
              <a:rPr lang="zh-CN" altLang="en-US" sz="2400" i="1" dirty="0" smtClean="0">
                <a:latin typeface="+mj-lt"/>
                <a:ea typeface="黑体" pitchFamily="2" charset="-122"/>
              </a:rPr>
              <a:t>，</a:t>
            </a:r>
            <a:r>
              <a:rPr lang="en-US" altLang="zh-CN" sz="2400" i="1" dirty="0" smtClean="0">
                <a:latin typeface="+mj-lt"/>
                <a:ea typeface="黑体" pitchFamily="2" charset="-122"/>
              </a:rPr>
              <a:t>M</a:t>
            </a:r>
            <a:r>
              <a:rPr lang="zh-CN" altLang="en-US" sz="2400" dirty="0">
                <a:latin typeface="+mj-lt"/>
                <a:ea typeface="黑体" pitchFamily="2" charset="-122"/>
              </a:rPr>
              <a:t>中至多有一条边与</a:t>
            </a:r>
            <a:r>
              <a:rPr lang="en-US" altLang="zh-CN" sz="2400" i="1" dirty="0">
                <a:latin typeface="+mj-lt"/>
                <a:ea typeface="黑体" pitchFamily="2" charset="-122"/>
              </a:rPr>
              <a:t>v</a:t>
            </a:r>
            <a:r>
              <a:rPr lang="zh-CN" altLang="en-US" sz="2400" dirty="0">
                <a:latin typeface="+mj-lt"/>
                <a:ea typeface="黑体" pitchFamily="2" charset="-122"/>
              </a:rPr>
              <a:t>关联。如果</a:t>
            </a:r>
            <a:r>
              <a:rPr lang="en-US" altLang="zh-CN" sz="2400" i="1" dirty="0">
                <a:latin typeface="+mj-lt"/>
                <a:ea typeface="黑体" pitchFamily="2" charset="-122"/>
              </a:rPr>
              <a:t>M</a:t>
            </a:r>
            <a:r>
              <a:rPr lang="zh-CN" altLang="en-US" sz="2400" dirty="0">
                <a:latin typeface="+mj-lt"/>
                <a:ea typeface="黑体" pitchFamily="2" charset="-122"/>
              </a:rPr>
              <a:t>中某条边与</a:t>
            </a:r>
            <a:r>
              <a:rPr lang="en-US" altLang="zh-CN" sz="2400" i="1" dirty="0">
                <a:latin typeface="+mj-lt"/>
                <a:ea typeface="黑体" pitchFamily="2" charset="-122"/>
              </a:rPr>
              <a:t>v</a:t>
            </a:r>
            <a:r>
              <a:rPr lang="zh-CN" altLang="en-US" sz="2400" dirty="0">
                <a:latin typeface="+mj-lt"/>
                <a:ea typeface="黑体" pitchFamily="2" charset="-122"/>
              </a:rPr>
              <a:t>关联，则说顶点</a:t>
            </a:r>
            <a:r>
              <a:rPr lang="en-US" altLang="zh-CN" sz="2400" i="1" dirty="0">
                <a:latin typeface="+mj-lt"/>
                <a:ea typeface="黑体" pitchFamily="2" charset="-122"/>
              </a:rPr>
              <a:t>v</a:t>
            </a:r>
            <a:r>
              <a:rPr lang="zh-CN" altLang="en-US" sz="2400" dirty="0">
                <a:latin typeface="+mj-lt"/>
                <a:ea typeface="黑体" pitchFamily="2" charset="-122"/>
              </a:rPr>
              <a:t>被匹配，否则说</a:t>
            </a:r>
            <a:r>
              <a:rPr lang="en-US" altLang="zh-CN" sz="2400" i="1" dirty="0">
                <a:latin typeface="+mj-lt"/>
                <a:ea typeface="黑体" pitchFamily="2" charset="-122"/>
              </a:rPr>
              <a:t>v</a:t>
            </a:r>
            <a:r>
              <a:rPr lang="zh-CN" altLang="en-US" sz="2400" dirty="0">
                <a:latin typeface="+mj-lt"/>
                <a:ea typeface="黑体" pitchFamily="2" charset="-122"/>
              </a:rPr>
              <a:t>是无匹配的。最大匹配是最大势的匹配。也就是说，是满足对任意匹配</a:t>
            </a:r>
            <a:r>
              <a:rPr lang="en-US" altLang="zh-CN" sz="2400" i="1" dirty="0">
                <a:latin typeface="+mj-lt"/>
                <a:ea typeface="黑体" pitchFamily="2" charset="-122"/>
              </a:rPr>
              <a:t>M’</a:t>
            </a:r>
            <a:r>
              <a:rPr lang="zh-CN" altLang="en-US" sz="2400" dirty="0">
                <a:latin typeface="+mj-lt"/>
                <a:ea typeface="黑体" pitchFamily="2" charset="-122"/>
              </a:rPr>
              <a:t>，有</a:t>
            </a:r>
            <a:r>
              <a:rPr lang="en-US" altLang="zh-CN" sz="2400" i="1" dirty="0">
                <a:latin typeface="+mj-lt"/>
                <a:ea typeface="黑体" pitchFamily="2" charset="-122"/>
              </a:rPr>
              <a:t>|M|≥|M</a:t>
            </a:r>
            <a:r>
              <a:rPr lang="en-US" altLang="zh-CN" sz="2400" i="1" dirty="0" smtClean="0">
                <a:latin typeface="+mj-lt"/>
                <a:ea typeface="黑体" pitchFamily="2" charset="-122"/>
              </a:rPr>
              <a:t>’|</a:t>
            </a:r>
            <a:r>
              <a:rPr lang="zh-CN" altLang="en-US" sz="2400" i="1" dirty="0" smtClean="0">
                <a:latin typeface="+mj-lt"/>
                <a:ea typeface="黑体" pitchFamily="2" charset="-122"/>
              </a:rPr>
              <a:t>。</a:t>
            </a:r>
            <a:endParaRPr lang="zh-CN" altLang="en-US" sz="2400" i="1" dirty="0">
              <a:latin typeface="+mj-lt"/>
              <a:ea typeface="黑体" pitchFamily="2" charset="-122"/>
            </a:endParaRPr>
          </a:p>
          <a:p>
            <a:endParaRPr lang="en-US" altLang="zh-CN" sz="2400" dirty="0">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41488242"/>
              </p:ext>
            </p:extLst>
          </p:nvPr>
        </p:nvGraphicFramePr>
        <p:xfrm>
          <a:off x="3352800" y="1828800"/>
          <a:ext cx="304800" cy="304799"/>
        </p:xfrm>
        <a:graphic>
          <a:graphicData uri="http://schemas.openxmlformats.org/presentationml/2006/ole">
            <mc:AlternateContent xmlns:mc="http://schemas.openxmlformats.org/markup-compatibility/2006">
              <mc:Choice xmlns:v="urn:schemas-microsoft-com:vml" Requires="v">
                <p:oleObj spid="_x0000_s21518" name="公式" r:id="rId4" imgW="152268" imgH="152268" progId="Equation.3">
                  <p:embed/>
                </p:oleObj>
              </mc:Choice>
              <mc:Fallback>
                <p:oleObj name="公式" r:id="rId4" imgW="152268" imgH="152268" progId="Equation.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828800"/>
                        <a:ext cx="304800" cy="30479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081960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最大二分匹配</a:t>
            </a:r>
            <a:endParaRPr lang="zh-CN" alt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endParaRPr lang="en-US" altLang="zh-CN" sz="2400" dirty="0">
              <a:latin typeface="+mj-lt"/>
              <a:ea typeface="黑体" pitchFamily="2" charset="-122"/>
            </a:endParaRPr>
          </a:p>
          <a:p>
            <a:endParaRPr lang="en-US" altLang="zh-CN" sz="2400" dirty="0">
              <a:solidFill>
                <a:srgbClr val="C00000"/>
              </a:solidFill>
              <a:latin typeface="+mj-lt"/>
              <a:ea typeface="黑体" pitchFamily="2" charset="-122"/>
            </a:endParaRPr>
          </a:p>
          <a:p>
            <a:pPr marL="514350" indent="-514350">
              <a:buAutoNum type="arabicPlain"/>
            </a:pPr>
            <a:endParaRPr lang="en-US" altLang="zh-CN" sz="2400" i="1" dirty="0">
              <a:latin typeface="+mj-lt"/>
              <a:ea typeface="黑体" pitchFamily="2" charset="-122"/>
            </a:endParaRPr>
          </a:p>
          <a:p>
            <a:pPr marL="514350" indent="-514350">
              <a:buAutoNum type="arabicPlain"/>
            </a:pPr>
            <a:endParaRPr lang="en-US" altLang="zh-CN" sz="2400" i="1" dirty="0">
              <a:latin typeface="+mj-lt"/>
              <a:ea typeface="黑体" pitchFamily="2" charset="-122"/>
            </a:endParaRPr>
          </a:p>
          <a:p>
            <a:endParaRPr lang="en-US" altLang="zh-CN" sz="2400" dirty="0">
              <a:latin typeface="+mj-lt"/>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58166805"/>
              </p:ext>
            </p:extLst>
          </p:nvPr>
        </p:nvGraphicFramePr>
        <p:xfrm>
          <a:off x="3352800" y="1828800"/>
          <a:ext cx="304800" cy="304799"/>
        </p:xfrm>
        <a:graphic>
          <a:graphicData uri="http://schemas.openxmlformats.org/presentationml/2006/ole">
            <mc:AlternateContent xmlns:mc="http://schemas.openxmlformats.org/markup-compatibility/2006">
              <mc:Choice xmlns:v="urn:schemas-microsoft-com:vml" Requires="v">
                <p:oleObj spid="_x0000_s22539" name="公式" r:id="rId4" imgW="152268" imgH="152268" progId="Equation.3">
                  <p:embed/>
                </p:oleObj>
              </mc:Choice>
              <mc:Fallback>
                <p:oleObj name="公式" r:id="rId4" imgW="152268" imgH="1522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828800"/>
                        <a:ext cx="304800" cy="304799"/>
                      </a:xfrm>
                      <a:prstGeom prst="rect">
                        <a:avLst/>
                      </a:prstGeom>
                      <a:noFill/>
                      <a:ln>
                        <a:noFill/>
                      </a:ln>
                    </p:spPr>
                  </p:pic>
                </p:oleObj>
              </mc:Fallback>
            </mc:AlternateContent>
          </a:graphicData>
        </a:graphic>
      </p:graphicFrame>
      <p:pic>
        <p:nvPicPr>
          <p:cNvPr id="5" name="Picture 3"/>
          <p:cNvPicPr>
            <a:picLocks noChangeAspect="1" noChangeArrowheads="1"/>
          </p:cNvPicPr>
          <p:nvPr/>
        </p:nvPicPr>
        <p:blipFill>
          <a:blip r:embed="rId6" cstate="print"/>
          <a:srcRect/>
          <a:stretch>
            <a:fillRect/>
          </a:stretch>
        </p:blipFill>
        <p:spPr bwMode="auto">
          <a:xfrm>
            <a:off x="1828800" y="1447800"/>
            <a:ext cx="6102424" cy="4068283"/>
          </a:xfrm>
          <a:prstGeom prst="rect">
            <a:avLst/>
          </a:prstGeom>
          <a:noFill/>
          <a:ln w="9525">
            <a:noFill/>
            <a:miter lim="800000"/>
            <a:headEnd/>
            <a:tailEnd/>
          </a:ln>
        </p:spPr>
      </p:pic>
    </p:spTree>
    <p:extLst>
      <p:ext uri="{BB962C8B-B14F-4D97-AF65-F5344CB8AC3E}">
        <p14:creationId xmlns:p14="http://schemas.microsoft.com/office/powerpoint/2010/main" val="2737886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最大二分匹配</a:t>
            </a:r>
            <a:endParaRPr lang="zh-CN" alt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a:latin typeface="+mj-lt"/>
                <a:ea typeface="黑体" pitchFamily="2" charset="-122"/>
              </a:rPr>
              <a:t>在本节中，我们将关注寻找二分图的最大匹配。假设顶点集合可被划分为</a:t>
            </a:r>
            <a:r>
              <a:rPr lang="en-US" altLang="zh-CN" sz="2400" i="1" dirty="0">
                <a:latin typeface="+mj-lt"/>
                <a:ea typeface="黑体" pitchFamily="2" charset="-122"/>
              </a:rPr>
              <a:t>V=L∪R</a:t>
            </a:r>
            <a:r>
              <a:rPr lang="en-US" altLang="zh-CN" sz="2400" dirty="0">
                <a:latin typeface="+mj-lt"/>
                <a:ea typeface="黑体" pitchFamily="2" charset="-122"/>
              </a:rPr>
              <a:t>,</a:t>
            </a:r>
            <a:r>
              <a:rPr lang="zh-CN" altLang="en-US" sz="2400" dirty="0">
                <a:latin typeface="+mj-lt"/>
                <a:ea typeface="黑体" pitchFamily="2" charset="-122"/>
              </a:rPr>
              <a:t>其中</a:t>
            </a:r>
            <a:r>
              <a:rPr lang="en-US" altLang="zh-CN" sz="2400" i="1" dirty="0">
                <a:latin typeface="+mj-lt"/>
                <a:ea typeface="黑体" pitchFamily="2" charset="-122"/>
              </a:rPr>
              <a:t>L</a:t>
            </a:r>
            <a:r>
              <a:rPr lang="zh-CN" altLang="en-US" sz="2400" dirty="0">
                <a:latin typeface="+mj-lt"/>
                <a:ea typeface="黑体" pitchFamily="2" charset="-122"/>
              </a:rPr>
              <a:t>和</a:t>
            </a:r>
            <a:r>
              <a:rPr lang="en-US" altLang="zh-CN" sz="2400" i="1" dirty="0">
                <a:latin typeface="+mj-lt"/>
                <a:ea typeface="黑体" pitchFamily="2" charset="-122"/>
              </a:rPr>
              <a:t>R</a:t>
            </a:r>
            <a:r>
              <a:rPr lang="zh-CN" altLang="en-US" sz="2400" dirty="0">
                <a:latin typeface="+mj-lt"/>
                <a:ea typeface="黑体" pitchFamily="2" charset="-122"/>
              </a:rPr>
              <a:t>是不相交的，且</a:t>
            </a:r>
            <a:r>
              <a:rPr lang="en-US" altLang="zh-CN" sz="2400" i="1" dirty="0">
                <a:latin typeface="+mj-lt"/>
                <a:ea typeface="黑体" pitchFamily="2" charset="-122"/>
              </a:rPr>
              <a:t>E</a:t>
            </a:r>
            <a:r>
              <a:rPr lang="zh-CN" altLang="en-US" sz="2400" dirty="0">
                <a:latin typeface="+mj-lt"/>
                <a:ea typeface="黑体" pitchFamily="2" charset="-122"/>
              </a:rPr>
              <a:t>中的所有边的一个端点在</a:t>
            </a:r>
            <a:r>
              <a:rPr lang="en-US" altLang="zh-CN" sz="2400" i="1" dirty="0">
                <a:latin typeface="+mj-lt"/>
                <a:ea typeface="黑体" pitchFamily="2" charset="-122"/>
              </a:rPr>
              <a:t>R</a:t>
            </a:r>
            <a:r>
              <a:rPr lang="zh-CN" altLang="en-US" sz="2400" dirty="0">
                <a:latin typeface="+mj-lt"/>
                <a:ea typeface="黑体" pitchFamily="2" charset="-122"/>
              </a:rPr>
              <a:t>中，另一个端点在</a:t>
            </a:r>
            <a:r>
              <a:rPr lang="en-US" altLang="zh-CN" sz="2400" i="1" dirty="0">
                <a:latin typeface="+mj-lt"/>
                <a:ea typeface="黑体" pitchFamily="2" charset="-122"/>
              </a:rPr>
              <a:t>L</a:t>
            </a:r>
            <a:r>
              <a:rPr lang="zh-CN" altLang="en-US" sz="2400" dirty="0">
                <a:latin typeface="+mj-lt"/>
                <a:ea typeface="黑体" pitchFamily="2" charset="-122"/>
              </a:rPr>
              <a:t>中。二分图的最大匹配问题有着许多应用。例如，把一个机器集合</a:t>
            </a:r>
            <a:r>
              <a:rPr lang="en-US" altLang="zh-CN" sz="2400" i="1" dirty="0">
                <a:latin typeface="+mj-lt"/>
                <a:ea typeface="黑体" pitchFamily="2" charset="-122"/>
              </a:rPr>
              <a:t>L</a:t>
            </a:r>
            <a:r>
              <a:rPr lang="zh-CN" altLang="en-US" sz="2400" dirty="0">
                <a:latin typeface="+mj-lt"/>
                <a:ea typeface="黑体" pitchFamily="2" charset="-122"/>
              </a:rPr>
              <a:t>和分同时执行的任务集合</a:t>
            </a:r>
            <a:r>
              <a:rPr lang="en-US" altLang="zh-CN" sz="2400" i="1" dirty="0">
                <a:latin typeface="+mj-lt"/>
                <a:ea typeface="黑体" pitchFamily="2" charset="-122"/>
              </a:rPr>
              <a:t>R</a:t>
            </a:r>
            <a:r>
              <a:rPr lang="zh-CN" altLang="en-US" sz="2400" dirty="0">
                <a:latin typeface="+mj-lt"/>
                <a:ea typeface="黑体" pitchFamily="2" charset="-122"/>
              </a:rPr>
              <a:t>相匹配。</a:t>
            </a:r>
            <a:r>
              <a:rPr lang="en-US" altLang="zh-CN" sz="2400" i="1" dirty="0">
                <a:latin typeface="+mj-lt"/>
                <a:ea typeface="黑体" pitchFamily="2" charset="-122"/>
              </a:rPr>
              <a:t>E</a:t>
            </a:r>
            <a:r>
              <a:rPr lang="zh-CN" altLang="en-US" sz="2400" dirty="0">
                <a:latin typeface="+mj-lt"/>
                <a:ea typeface="黑体" pitchFamily="2" charset="-122"/>
              </a:rPr>
              <a:t>中有边</a:t>
            </a:r>
            <a:r>
              <a:rPr lang="en-US" altLang="zh-CN" sz="2400" dirty="0">
                <a:latin typeface="+mj-lt"/>
                <a:ea typeface="黑体" pitchFamily="2" charset="-122"/>
              </a:rPr>
              <a:t>(</a:t>
            </a:r>
            <a:r>
              <a:rPr lang="en-US" altLang="zh-CN" sz="2400" i="1" dirty="0" err="1">
                <a:latin typeface="+mj-lt"/>
                <a:ea typeface="黑体" pitchFamily="2" charset="-122"/>
              </a:rPr>
              <a:t>u,v</a:t>
            </a:r>
            <a:r>
              <a:rPr lang="en-US" altLang="zh-CN" sz="2400" dirty="0">
                <a:latin typeface="+mj-lt"/>
                <a:ea typeface="黑体" pitchFamily="2" charset="-122"/>
              </a:rPr>
              <a:t>),</a:t>
            </a:r>
            <a:r>
              <a:rPr lang="zh-CN" altLang="en-US" sz="2400" dirty="0">
                <a:latin typeface="+mj-lt"/>
                <a:ea typeface="黑体" pitchFamily="2" charset="-122"/>
              </a:rPr>
              <a:t>就说明一台特定机器</a:t>
            </a:r>
            <a:r>
              <a:rPr lang="en-US" altLang="zh-CN" sz="2400" i="1" dirty="0">
                <a:latin typeface="+mj-lt"/>
                <a:ea typeface="黑体" pitchFamily="2" charset="-122"/>
              </a:rPr>
              <a:t>u</a:t>
            </a:r>
            <a:r>
              <a:rPr lang="zh-CN" altLang="en-US" sz="2400" dirty="0">
                <a:latin typeface="+mj-lt"/>
                <a:ea typeface="黑体" pitchFamily="2" charset="-122"/>
              </a:rPr>
              <a:t>能完成一项特定任务</a:t>
            </a:r>
            <a:r>
              <a:rPr lang="en-US" altLang="zh-CN" sz="2400" i="1" dirty="0">
                <a:latin typeface="+mj-lt"/>
                <a:ea typeface="黑体" pitchFamily="2" charset="-122"/>
              </a:rPr>
              <a:t>v</a:t>
            </a:r>
            <a:r>
              <a:rPr lang="zh-CN" altLang="en-US" sz="2400" dirty="0">
                <a:latin typeface="+mj-lt"/>
                <a:ea typeface="黑体" pitchFamily="2" charset="-122"/>
              </a:rPr>
              <a:t>。</a:t>
            </a:r>
            <a:endParaRPr lang="zh-CN" altLang="en-US" sz="2400" dirty="0">
              <a:latin typeface="+mj-lt"/>
              <a:ea typeface="黑体" pitchFamily="2" charset="-122"/>
            </a:endParaRPr>
          </a:p>
        </p:txBody>
      </p:sp>
    </p:spTree>
    <p:extLst>
      <p:ext uri="{BB962C8B-B14F-4D97-AF65-F5344CB8AC3E}">
        <p14:creationId xmlns:p14="http://schemas.microsoft.com/office/powerpoint/2010/main" val="1857002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流</a:t>
            </a:r>
            <a:r>
              <a:rPr lang="zh-CN" altLang="en-US" sz="3600" b="1" dirty="0">
                <a:solidFill>
                  <a:srgbClr val="0000CC"/>
                </a:solidFill>
              </a:rPr>
              <a:t>网络</a:t>
            </a:r>
            <a:endParaRPr lang="en-US" sz="3600" b="1" dirty="0">
              <a:solidFill>
                <a:srgbClr val="0000CC"/>
              </a:solidFill>
            </a:endParaRPr>
          </a:p>
        </p:txBody>
      </p:sp>
      <p:sp>
        <p:nvSpPr>
          <p:cNvPr id="3" name="内容占位符 2"/>
          <p:cNvSpPr>
            <a:spLocks noGrp="1"/>
          </p:cNvSpPr>
          <p:nvPr>
            <p:ph idx="1"/>
          </p:nvPr>
        </p:nvSpPr>
        <p:spPr>
          <a:xfrm>
            <a:off x="685800" y="1371600"/>
            <a:ext cx="7772400" cy="4724400"/>
          </a:xfrm>
        </p:spPr>
        <p:txBody>
          <a:bodyPr/>
          <a:lstStyle/>
          <a:p>
            <a:r>
              <a:rPr lang="zh-CN" altLang="en-US" sz="2400" dirty="0" smtClean="0">
                <a:latin typeface="+mj-lt"/>
                <a:ea typeface="黑体" pitchFamily="2" charset="-122"/>
              </a:rPr>
              <a:t>设</a:t>
            </a:r>
            <a:r>
              <a:rPr lang="en-US" altLang="zh-CN" sz="2400" i="1" dirty="0">
                <a:latin typeface="+mj-lt"/>
                <a:ea typeface="黑体" pitchFamily="2" charset="-122"/>
              </a:rPr>
              <a:t>G=(V,E)</a:t>
            </a:r>
            <a:r>
              <a:rPr lang="zh-CN" altLang="en-US" sz="2400" dirty="0">
                <a:latin typeface="+mj-lt"/>
                <a:ea typeface="黑体" pitchFamily="2" charset="-122"/>
              </a:rPr>
              <a:t>是一个流网络，其容量函数为</a:t>
            </a:r>
            <a:r>
              <a:rPr lang="en-US" altLang="zh-CN" sz="2400" i="1" dirty="0">
                <a:latin typeface="+mj-lt"/>
                <a:ea typeface="黑体" pitchFamily="2" charset="-122"/>
              </a:rPr>
              <a:t>c</a:t>
            </a:r>
            <a:r>
              <a:rPr lang="zh-CN" altLang="en-US" sz="2400" dirty="0">
                <a:latin typeface="+mj-lt"/>
                <a:ea typeface="黑体" pitchFamily="2" charset="-122"/>
              </a:rPr>
              <a:t>。设</a:t>
            </a:r>
            <a:r>
              <a:rPr lang="en-US" altLang="zh-CN" sz="2400" i="1" dirty="0">
                <a:latin typeface="+mj-lt"/>
                <a:ea typeface="黑体" pitchFamily="2" charset="-122"/>
              </a:rPr>
              <a:t>s</a:t>
            </a:r>
            <a:r>
              <a:rPr lang="zh-CN" altLang="en-US" sz="2400" dirty="0">
                <a:latin typeface="+mj-lt"/>
                <a:ea typeface="黑体" pitchFamily="2" charset="-122"/>
              </a:rPr>
              <a:t>为网络的源点，</a:t>
            </a:r>
            <a:r>
              <a:rPr lang="en-US" altLang="zh-CN" sz="2400" i="1" dirty="0">
                <a:latin typeface="+mj-lt"/>
                <a:ea typeface="黑体" pitchFamily="2" charset="-122"/>
              </a:rPr>
              <a:t>t</a:t>
            </a:r>
            <a:r>
              <a:rPr lang="zh-CN" altLang="en-US" sz="2400" dirty="0">
                <a:latin typeface="+mj-lt"/>
                <a:ea typeface="黑体" pitchFamily="2" charset="-122"/>
              </a:rPr>
              <a:t>为汇点。</a:t>
            </a:r>
            <a:r>
              <a:rPr lang="en-US" altLang="zh-CN" sz="2400" i="1" dirty="0">
                <a:latin typeface="+mj-lt"/>
                <a:ea typeface="黑体" pitchFamily="2" charset="-122"/>
              </a:rPr>
              <a:t>G</a:t>
            </a:r>
            <a:r>
              <a:rPr lang="zh-CN" altLang="en-US" sz="2400" dirty="0">
                <a:latin typeface="+mj-lt"/>
                <a:ea typeface="黑体" pitchFamily="2" charset="-122"/>
              </a:rPr>
              <a:t>的流是一个</a:t>
            </a:r>
            <a:r>
              <a:rPr lang="zh-CN" altLang="en-US" sz="2400" b="1" i="1" dirty="0" smtClean="0">
                <a:solidFill>
                  <a:srgbClr val="C00000"/>
                </a:solidFill>
                <a:latin typeface="+mj-lt"/>
                <a:ea typeface="黑体" pitchFamily="2" charset="-122"/>
              </a:rPr>
              <a:t>实值函数 </a:t>
            </a:r>
            <a:r>
              <a:rPr lang="en-US" altLang="zh-CN" sz="2400" b="1" i="1" dirty="0" smtClean="0">
                <a:solidFill>
                  <a:srgbClr val="C00000"/>
                </a:solidFill>
                <a:latin typeface="+mj-lt"/>
                <a:ea typeface="黑体" pitchFamily="2" charset="-122"/>
              </a:rPr>
              <a:t>f</a:t>
            </a:r>
            <a:r>
              <a:rPr lang="en-US" altLang="zh-CN" sz="2400" i="1" dirty="0" smtClean="0">
                <a:latin typeface="+mj-lt"/>
                <a:ea typeface="黑体" pitchFamily="2" charset="-122"/>
              </a:rPr>
              <a:t>: V×V</a:t>
            </a:r>
            <a:r>
              <a:rPr lang="en-US" altLang="zh-CN" sz="2400" i="1" dirty="0">
                <a:latin typeface="+mj-lt"/>
                <a:ea typeface="黑体" pitchFamily="2" charset="-122"/>
              </a:rPr>
              <a:t>→R</a:t>
            </a:r>
            <a:r>
              <a:rPr lang="en-US" altLang="zh-CN" sz="2400" dirty="0">
                <a:latin typeface="+mj-lt"/>
                <a:ea typeface="黑体" pitchFamily="2" charset="-122"/>
              </a:rPr>
              <a:t>,</a:t>
            </a:r>
            <a:r>
              <a:rPr lang="zh-CN" altLang="en-US" sz="2400" dirty="0">
                <a:latin typeface="+mj-lt"/>
                <a:ea typeface="黑体" pitchFamily="2" charset="-122"/>
              </a:rPr>
              <a:t>且满足下列三个性质</a:t>
            </a:r>
            <a:r>
              <a:rPr lang="zh-CN" altLang="en-US" sz="2400" dirty="0" smtClean="0">
                <a:latin typeface="+mj-lt"/>
                <a:ea typeface="黑体" pitchFamily="2" charset="-122"/>
              </a:rPr>
              <a:t>：</a:t>
            </a:r>
            <a:endParaRPr lang="en-US" altLang="zh-CN" sz="2400" dirty="0" smtClean="0">
              <a:latin typeface="+mj-lt"/>
              <a:ea typeface="黑体" pitchFamily="2" charset="-122"/>
            </a:endParaRPr>
          </a:p>
          <a:p>
            <a:pPr marL="0" indent="0">
              <a:buNone/>
            </a:pPr>
            <a:r>
              <a:rPr lang="zh-CN" altLang="en-US" sz="2400" b="1" i="1" dirty="0" smtClean="0">
                <a:effectLst>
                  <a:outerShdw blurRad="38100" dist="38100" dir="2700000" algn="tl">
                    <a:srgbClr val="000000">
                      <a:alpha val="43137"/>
                    </a:srgbClr>
                  </a:outerShdw>
                </a:effectLst>
                <a:latin typeface="+mj-lt"/>
                <a:ea typeface="黑体" pitchFamily="2" charset="-122"/>
              </a:rPr>
              <a:t>    容量</a:t>
            </a:r>
            <a:r>
              <a:rPr lang="zh-CN" altLang="en-US" sz="2400" b="1" i="1" dirty="0">
                <a:effectLst>
                  <a:outerShdw blurRad="38100" dist="38100" dir="2700000" algn="tl">
                    <a:srgbClr val="000000">
                      <a:alpha val="43137"/>
                    </a:srgbClr>
                  </a:outerShdw>
                </a:effectLst>
                <a:latin typeface="+mj-lt"/>
                <a:ea typeface="黑体" pitchFamily="2" charset="-122"/>
              </a:rPr>
              <a:t>限制</a:t>
            </a:r>
            <a:r>
              <a:rPr lang="zh-CN" altLang="en-US" sz="2400" dirty="0">
                <a:latin typeface="+mj-lt"/>
                <a:ea typeface="黑体" pitchFamily="2" charset="-122"/>
              </a:rPr>
              <a:t>：对所有</a:t>
            </a:r>
            <a:r>
              <a:rPr lang="en-US" altLang="zh-CN" sz="2400" i="1" dirty="0" err="1">
                <a:latin typeface="+mj-lt"/>
                <a:ea typeface="黑体" pitchFamily="2" charset="-122"/>
              </a:rPr>
              <a:t>u,v∈V</a:t>
            </a:r>
            <a:r>
              <a:rPr lang="en-US" altLang="zh-CN" sz="2400" dirty="0">
                <a:latin typeface="+mj-lt"/>
                <a:ea typeface="黑体" pitchFamily="2" charset="-122"/>
              </a:rPr>
              <a:t>,</a:t>
            </a:r>
            <a:r>
              <a:rPr lang="zh-CN" altLang="en-US" sz="2400" dirty="0">
                <a:latin typeface="+mj-lt"/>
                <a:ea typeface="黑体" pitchFamily="2" charset="-122"/>
              </a:rPr>
              <a:t>要求</a:t>
            </a:r>
            <a:r>
              <a:rPr lang="en-US" altLang="zh-CN" sz="2400" i="1" dirty="0">
                <a:latin typeface="+mj-lt"/>
                <a:ea typeface="黑体" pitchFamily="2" charset="-122"/>
              </a:rPr>
              <a:t>f(</a:t>
            </a:r>
            <a:r>
              <a:rPr lang="en-US" altLang="zh-CN" sz="2400" i="1" dirty="0" err="1">
                <a:latin typeface="+mj-lt"/>
                <a:ea typeface="黑体" pitchFamily="2" charset="-122"/>
              </a:rPr>
              <a:t>u,v</a:t>
            </a:r>
            <a:r>
              <a:rPr lang="en-US" altLang="zh-CN" sz="2400" i="1" dirty="0">
                <a:latin typeface="+mj-lt"/>
                <a:ea typeface="黑体" pitchFamily="2" charset="-122"/>
              </a:rPr>
              <a:t>)≤c(</a:t>
            </a:r>
            <a:r>
              <a:rPr lang="en-US" altLang="zh-CN" sz="2400" i="1" dirty="0" err="1">
                <a:latin typeface="+mj-lt"/>
                <a:ea typeface="黑体" pitchFamily="2" charset="-122"/>
              </a:rPr>
              <a:t>u,v</a:t>
            </a:r>
            <a:r>
              <a:rPr lang="en-US" altLang="zh-CN" sz="2400" i="1" dirty="0" smtClean="0">
                <a:latin typeface="+mj-lt"/>
                <a:ea typeface="黑体" pitchFamily="2" charset="-122"/>
              </a:rPr>
              <a:t>)</a:t>
            </a:r>
          </a:p>
          <a:p>
            <a:pPr marL="0" indent="0">
              <a:buNone/>
            </a:pPr>
            <a:r>
              <a:rPr lang="en-US" altLang="zh-CN" sz="2400" b="1" i="1" dirty="0">
                <a:solidFill>
                  <a:srgbClr val="FF0000"/>
                </a:solidFill>
                <a:effectLst>
                  <a:outerShdw blurRad="38100" dist="38100" dir="2700000" algn="tl">
                    <a:srgbClr val="000000">
                      <a:alpha val="43137"/>
                    </a:srgbClr>
                  </a:outerShdw>
                </a:effectLst>
                <a:latin typeface="+mj-lt"/>
                <a:ea typeface="黑体" pitchFamily="2" charset="-122"/>
              </a:rPr>
              <a:t> </a:t>
            </a:r>
            <a:r>
              <a:rPr lang="en-US" altLang="zh-CN" sz="2400" b="1" i="1" dirty="0" smtClean="0">
                <a:solidFill>
                  <a:srgbClr val="FF0000"/>
                </a:solidFill>
                <a:effectLst>
                  <a:outerShdw blurRad="38100" dist="38100" dir="2700000" algn="tl">
                    <a:srgbClr val="000000">
                      <a:alpha val="43137"/>
                    </a:srgbClr>
                  </a:outerShdw>
                </a:effectLst>
                <a:latin typeface="+mj-lt"/>
                <a:ea typeface="黑体" pitchFamily="2" charset="-122"/>
              </a:rPr>
              <a:t>   </a:t>
            </a:r>
            <a:r>
              <a:rPr lang="zh-CN" altLang="en-US" sz="2400" b="1" i="1" dirty="0" smtClean="0">
                <a:solidFill>
                  <a:srgbClr val="FF0000"/>
                </a:solidFill>
                <a:effectLst>
                  <a:outerShdw blurRad="38100" dist="38100" dir="2700000" algn="tl">
                    <a:srgbClr val="000000">
                      <a:alpha val="43137"/>
                    </a:srgbClr>
                  </a:outerShdw>
                </a:effectLst>
                <a:latin typeface="+mj-lt"/>
                <a:ea typeface="黑体" pitchFamily="2" charset="-122"/>
              </a:rPr>
              <a:t>反对称性</a:t>
            </a:r>
            <a:r>
              <a:rPr lang="zh-CN" altLang="en-US" sz="2400" dirty="0">
                <a:latin typeface="+mj-lt"/>
                <a:ea typeface="黑体" pitchFamily="2" charset="-122"/>
              </a:rPr>
              <a:t>：对所有</a:t>
            </a:r>
            <a:r>
              <a:rPr lang="en-US" altLang="zh-CN" sz="2400" i="1" dirty="0" err="1">
                <a:latin typeface="+mj-lt"/>
                <a:ea typeface="黑体" pitchFamily="2" charset="-122"/>
              </a:rPr>
              <a:t>u,v∈V</a:t>
            </a:r>
            <a:r>
              <a:rPr lang="en-US" altLang="zh-CN" sz="2400" dirty="0">
                <a:latin typeface="+mj-lt"/>
                <a:ea typeface="黑体" pitchFamily="2" charset="-122"/>
              </a:rPr>
              <a:t>,</a:t>
            </a:r>
            <a:r>
              <a:rPr lang="zh-CN" altLang="en-US" sz="2400" dirty="0">
                <a:latin typeface="+mj-lt"/>
                <a:ea typeface="黑体" pitchFamily="2" charset="-122"/>
              </a:rPr>
              <a:t>要求</a:t>
            </a:r>
            <a:r>
              <a:rPr lang="en-US" altLang="zh-CN" sz="2400" i="1" dirty="0">
                <a:latin typeface="+mj-lt"/>
                <a:ea typeface="黑体" pitchFamily="2" charset="-122"/>
              </a:rPr>
              <a:t>f(</a:t>
            </a:r>
            <a:r>
              <a:rPr lang="en-US" altLang="zh-CN" sz="2400" i="1" dirty="0" err="1">
                <a:latin typeface="+mj-lt"/>
                <a:ea typeface="黑体" pitchFamily="2" charset="-122"/>
              </a:rPr>
              <a:t>u,v</a:t>
            </a:r>
            <a:r>
              <a:rPr lang="en-US" altLang="zh-CN" sz="2400" i="1" dirty="0">
                <a:latin typeface="+mj-lt"/>
                <a:ea typeface="黑体" pitchFamily="2" charset="-122"/>
              </a:rPr>
              <a:t>)=-f(</a:t>
            </a:r>
            <a:r>
              <a:rPr lang="en-US" altLang="zh-CN" sz="2400" i="1" dirty="0" err="1">
                <a:latin typeface="+mj-lt"/>
                <a:ea typeface="黑体" pitchFamily="2" charset="-122"/>
              </a:rPr>
              <a:t>v,u</a:t>
            </a:r>
            <a:r>
              <a:rPr lang="en-US" altLang="zh-CN" sz="2400" i="1" dirty="0">
                <a:latin typeface="+mj-lt"/>
                <a:ea typeface="黑体" pitchFamily="2" charset="-122"/>
              </a:rPr>
              <a:t>)</a:t>
            </a:r>
          </a:p>
          <a:p>
            <a:pPr marL="0" indent="0">
              <a:buNone/>
            </a:pPr>
            <a:r>
              <a:rPr lang="zh-CN" altLang="en-US" sz="2400" b="1" i="1" dirty="0" smtClean="0">
                <a:solidFill>
                  <a:srgbClr val="0070C0"/>
                </a:solidFill>
                <a:effectLst>
                  <a:outerShdw blurRad="38100" dist="38100" dir="2700000" algn="tl">
                    <a:srgbClr val="000000">
                      <a:alpha val="43137"/>
                    </a:srgbClr>
                  </a:outerShdw>
                </a:effectLst>
                <a:latin typeface="+mj-lt"/>
                <a:ea typeface="黑体" pitchFamily="2" charset="-122"/>
              </a:rPr>
              <a:t>    流</a:t>
            </a:r>
            <a:r>
              <a:rPr lang="zh-CN" altLang="en-US" sz="2400" b="1" i="1" dirty="0">
                <a:solidFill>
                  <a:srgbClr val="0070C0"/>
                </a:solidFill>
                <a:effectLst>
                  <a:outerShdw blurRad="38100" dist="38100" dir="2700000" algn="tl">
                    <a:srgbClr val="000000">
                      <a:alpha val="43137"/>
                    </a:srgbClr>
                  </a:outerShdw>
                </a:effectLst>
                <a:latin typeface="+mj-lt"/>
                <a:ea typeface="黑体" pitchFamily="2" charset="-122"/>
              </a:rPr>
              <a:t>守恒性</a:t>
            </a:r>
            <a:r>
              <a:rPr lang="zh-CN" altLang="en-US" sz="2400" dirty="0">
                <a:latin typeface="+mj-lt"/>
                <a:ea typeface="黑体" pitchFamily="2" charset="-122"/>
              </a:rPr>
              <a:t>：对所有</a:t>
            </a:r>
            <a:r>
              <a:rPr lang="en-US" altLang="zh-CN" sz="2400" i="1" dirty="0" err="1">
                <a:latin typeface="+mj-lt"/>
                <a:ea typeface="黑体" pitchFamily="2" charset="-122"/>
              </a:rPr>
              <a:t>u∈V</a:t>
            </a:r>
            <a:r>
              <a:rPr lang="en-US" altLang="zh-CN" sz="2400" i="1" dirty="0">
                <a:latin typeface="+mj-lt"/>
                <a:ea typeface="黑体" pitchFamily="2" charset="-122"/>
              </a:rPr>
              <a:t>-{</a:t>
            </a:r>
            <a:r>
              <a:rPr lang="en-US" altLang="zh-CN" sz="2400" i="1" dirty="0" err="1">
                <a:latin typeface="+mj-lt"/>
                <a:ea typeface="黑体" pitchFamily="2" charset="-122"/>
              </a:rPr>
              <a:t>s,t</a:t>
            </a:r>
            <a:r>
              <a:rPr lang="en-US" altLang="zh-CN" sz="2400" i="1" dirty="0">
                <a:latin typeface="+mj-lt"/>
                <a:ea typeface="黑体" pitchFamily="2" charset="-122"/>
              </a:rPr>
              <a:t>},</a:t>
            </a:r>
            <a:r>
              <a:rPr lang="zh-CN" altLang="en-US" sz="2400" dirty="0" smtClean="0">
                <a:latin typeface="+mj-lt"/>
                <a:ea typeface="黑体" pitchFamily="2" charset="-122"/>
              </a:rPr>
              <a:t>要求</a:t>
            </a:r>
            <a:endParaRPr lang="en-US" altLang="zh-CN" sz="2400" dirty="0" smtClean="0">
              <a:latin typeface="+mj-lt"/>
              <a:ea typeface="黑体" pitchFamily="2" charset="-122"/>
            </a:endParaRPr>
          </a:p>
          <a:p>
            <a:pPr marL="0" indent="0">
              <a:buNone/>
            </a:pPr>
            <a:r>
              <a:rPr lang="zh-CN" altLang="en-US" sz="2400" dirty="0">
                <a:latin typeface="+mj-lt"/>
                <a:ea typeface="黑体" pitchFamily="2" charset="-122"/>
              </a:rPr>
              <a:t>则称</a:t>
            </a:r>
            <a:r>
              <a:rPr lang="en-US" altLang="zh-CN" sz="2400" dirty="0">
                <a:latin typeface="+mj-lt"/>
                <a:ea typeface="黑体" pitchFamily="2" charset="-122"/>
              </a:rPr>
              <a:t>f(</a:t>
            </a:r>
            <a:r>
              <a:rPr lang="en-US" altLang="zh-CN" sz="2400" dirty="0" err="1">
                <a:latin typeface="+mj-lt"/>
                <a:ea typeface="黑体" pitchFamily="2" charset="-122"/>
              </a:rPr>
              <a:t>u,v</a:t>
            </a:r>
            <a:r>
              <a:rPr lang="en-US" altLang="zh-CN" sz="2400" dirty="0">
                <a:latin typeface="+mj-lt"/>
                <a:ea typeface="黑体" pitchFamily="2" charset="-122"/>
              </a:rPr>
              <a:t>)</a:t>
            </a:r>
            <a:r>
              <a:rPr lang="zh-CN" altLang="en-US" sz="2400" dirty="0">
                <a:latin typeface="+mj-lt"/>
                <a:ea typeface="黑体" pitchFamily="2" charset="-122"/>
              </a:rPr>
              <a:t>是从顶点</a:t>
            </a:r>
            <a:r>
              <a:rPr lang="en-US" altLang="zh-CN" sz="2400" dirty="0">
                <a:latin typeface="+mj-lt"/>
                <a:ea typeface="黑体" pitchFamily="2" charset="-122"/>
              </a:rPr>
              <a:t>u</a:t>
            </a:r>
            <a:r>
              <a:rPr lang="zh-CN" altLang="en-US" sz="2400" dirty="0">
                <a:latin typeface="+mj-lt"/>
                <a:ea typeface="黑体" pitchFamily="2" charset="-122"/>
              </a:rPr>
              <a:t>到顶点</a:t>
            </a:r>
            <a:r>
              <a:rPr lang="en-US" altLang="zh-CN" sz="2400" dirty="0">
                <a:latin typeface="+mj-lt"/>
                <a:ea typeface="黑体" pitchFamily="2" charset="-122"/>
              </a:rPr>
              <a:t>v</a:t>
            </a:r>
            <a:r>
              <a:rPr lang="zh-CN" altLang="en-US" sz="2400" dirty="0">
                <a:latin typeface="+mj-lt"/>
                <a:ea typeface="黑体" pitchFamily="2" charset="-122"/>
              </a:rPr>
              <a:t>的流</a:t>
            </a:r>
            <a:endParaRPr lang="en-US" altLang="zh-CN" sz="2400" dirty="0">
              <a:latin typeface="+mj-lt"/>
              <a:ea typeface="黑体" pitchFamily="2" charset="-122"/>
            </a:endParaRPr>
          </a:p>
          <a:p>
            <a:r>
              <a:rPr lang="en-US" altLang="zh-CN" sz="2400" b="1" i="1" dirty="0">
                <a:solidFill>
                  <a:srgbClr val="C00000"/>
                </a:solidFill>
                <a:latin typeface="+mj-lt"/>
                <a:ea typeface="黑体" pitchFamily="2" charset="-122"/>
              </a:rPr>
              <a:t>f(</a:t>
            </a:r>
            <a:r>
              <a:rPr lang="en-US" altLang="zh-CN" sz="2400" b="1" i="1" dirty="0" err="1">
                <a:solidFill>
                  <a:srgbClr val="C00000"/>
                </a:solidFill>
                <a:latin typeface="+mj-lt"/>
                <a:ea typeface="黑体" pitchFamily="2" charset="-122"/>
              </a:rPr>
              <a:t>u,v</a:t>
            </a:r>
            <a:r>
              <a:rPr lang="en-US" altLang="zh-CN" sz="2400" b="1" i="1" dirty="0">
                <a:solidFill>
                  <a:srgbClr val="C00000"/>
                </a:solidFill>
                <a:latin typeface="+mj-lt"/>
                <a:ea typeface="黑体" pitchFamily="2" charset="-122"/>
              </a:rPr>
              <a:t>)</a:t>
            </a:r>
            <a:r>
              <a:rPr lang="zh-CN" altLang="en-US" sz="2400" b="1" dirty="0">
                <a:solidFill>
                  <a:srgbClr val="C00000"/>
                </a:solidFill>
                <a:latin typeface="+mj-lt"/>
                <a:ea typeface="黑体" pitchFamily="2" charset="-122"/>
              </a:rPr>
              <a:t>可以为正、为零、为负</a:t>
            </a:r>
            <a:endParaRPr lang="en-US" altLang="zh-CN" sz="2400" b="1" dirty="0">
              <a:solidFill>
                <a:srgbClr val="C00000"/>
              </a:solidFill>
              <a:latin typeface="+mj-lt"/>
              <a:ea typeface="黑体" pitchFamily="2" charset="-122"/>
            </a:endParaRPr>
          </a:p>
          <a:p>
            <a:r>
              <a:rPr lang="zh-CN" altLang="en-US" sz="2400" dirty="0" smtClean="0">
                <a:latin typeface="+mj-lt"/>
                <a:ea typeface="黑体" pitchFamily="2" charset="-122"/>
              </a:rPr>
              <a:t>流 </a:t>
            </a:r>
            <a:r>
              <a:rPr lang="en-US" altLang="zh-CN" sz="2400" i="1" dirty="0" smtClean="0">
                <a:latin typeface="+mj-lt"/>
                <a:ea typeface="黑体" pitchFamily="2" charset="-122"/>
              </a:rPr>
              <a:t>f </a:t>
            </a:r>
            <a:r>
              <a:rPr lang="zh-CN" altLang="en-US" sz="2400" dirty="0" smtClean="0">
                <a:latin typeface="+mj-lt"/>
                <a:ea typeface="黑体" pitchFamily="2" charset="-122"/>
              </a:rPr>
              <a:t>的</a:t>
            </a:r>
            <a:r>
              <a:rPr lang="zh-CN" altLang="en-US" sz="2400" dirty="0">
                <a:latin typeface="+mj-lt"/>
                <a:ea typeface="黑体" pitchFamily="2" charset="-122"/>
              </a:rPr>
              <a:t>值定义为</a:t>
            </a:r>
            <a:r>
              <a:rPr lang="zh-CN" altLang="en-US" sz="2400" dirty="0" smtClean="0">
                <a:latin typeface="+mj-lt"/>
                <a:ea typeface="黑体" pitchFamily="2" charset="-122"/>
              </a:rPr>
              <a:t>：</a:t>
            </a:r>
            <a:endParaRPr lang="en-US" altLang="zh-CN" sz="2400" dirty="0" smtClean="0">
              <a:latin typeface="+mj-lt"/>
              <a:ea typeface="黑体" pitchFamily="2" charset="-122"/>
            </a:endParaRPr>
          </a:p>
          <a:p>
            <a:pPr marL="0" indent="0">
              <a:buNone/>
            </a:pPr>
            <a:endParaRPr lang="en-US" altLang="zh-CN" sz="2400" dirty="0" smtClean="0">
              <a:latin typeface="+mj-lt"/>
              <a:ea typeface="黑体" pitchFamily="2" charset="-122"/>
            </a:endParaRPr>
          </a:p>
          <a:p>
            <a:pPr marL="0" indent="0">
              <a:buNone/>
            </a:pPr>
            <a:r>
              <a:rPr lang="en-US" altLang="zh-CN" sz="2400" dirty="0">
                <a:latin typeface="+mj-lt"/>
                <a:ea typeface="黑体" pitchFamily="2" charset="-122"/>
              </a:rPr>
              <a:t> </a:t>
            </a:r>
            <a:r>
              <a:rPr lang="en-US" altLang="zh-CN" sz="2400" dirty="0" smtClean="0">
                <a:latin typeface="+mj-lt"/>
                <a:ea typeface="黑体" pitchFamily="2" charset="-122"/>
              </a:rPr>
              <a:t>    </a:t>
            </a:r>
            <a:r>
              <a:rPr lang="zh-CN" altLang="en-US" sz="2400" dirty="0" smtClean="0">
                <a:latin typeface="+mj-lt"/>
                <a:ea typeface="黑体" pitchFamily="2" charset="-122"/>
              </a:rPr>
              <a:t>即</a:t>
            </a:r>
            <a:r>
              <a:rPr lang="zh-CN" altLang="en-US" sz="2400" dirty="0">
                <a:latin typeface="黑体" pitchFamily="2" charset="-122"/>
                <a:ea typeface="黑体" pitchFamily="2" charset="-122"/>
              </a:rPr>
              <a:t>从源点出发</a:t>
            </a:r>
            <a:r>
              <a:rPr lang="zh-CN" altLang="en-US" sz="2400" dirty="0" smtClean="0">
                <a:latin typeface="黑体" pitchFamily="2" charset="-122"/>
                <a:ea typeface="黑体" pitchFamily="2" charset="-122"/>
              </a:rPr>
              <a:t>的总流（｜</a:t>
            </a:r>
            <a:r>
              <a:rPr lang="en-US" altLang="zh-CN" sz="2400" dirty="0">
                <a:latin typeface="黑体" pitchFamily="2" charset="-122"/>
                <a:ea typeface="黑体" pitchFamily="2" charset="-122"/>
              </a:rPr>
              <a:t>·</a:t>
            </a:r>
            <a:r>
              <a:rPr lang="zh-CN" altLang="en-US" sz="2400" dirty="0">
                <a:latin typeface="黑体" pitchFamily="2" charset="-122"/>
                <a:ea typeface="黑体" pitchFamily="2" charset="-122"/>
              </a:rPr>
              <a:t>｜表示流的值，并不</a:t>
            </a:r>
            <a:r>
              <a:rPr lang="zh-CN" altLang="en-US" sz="2400" dirty="0" smtClean="0">
                <a:latin typeface="黑体" pitchFamily="2" charset="-122"/>
                <a:ea typeface="黑体" pitchFamily="2" charset="-122"/>
              </a:rPr>
              <a:t>表示</a:t>
            </a:r>
            <a:endParaRPr lang="en-US" altLang="zh-CN" sz="2400" dirty="0" smtClean="0">
              <a:latin typeface="黑体" pitchFamily="2" charset="-122"/>
              <a:ea typeface="黑体" pitchFamily="2" charset="-122"/>
            </a:endParaRPr>
          </a:p>
          <a:p>
            <a:pPr marL="0" indent="0">
              <a:buNone/>
            </a:pPr>
            <a:r>
              <a:rPr lang="en-US" altLang="zh-CN" sz="2400" dirty="0">
                <a:latin typeface="黑体" pitchFamily="2" charset="-122"/>
                <a:ea typeface="黑体" pitchFamily="2" charset="-122"/>
              </a:rPr>
              <a:t> </a:t>
            </a:r>
            <a:r>
              <a:rPr lang="zh-CN" altLang="en-US" sz="2400" dirty="0" smtClean="0">
                <a:latin typeface="黑体" pitchFamily="2" charset="-122"/>
                <a:ea typeface="黑体" pitchFamily="2" charset="-122"/>
              </a:rPr>
              <a:t>  绝对值</a:t>
            </a:r>
            <a:r>
              <a:rPr lang="zh-CN" altLang="en-US" sz="2400" dirty="0">
                <a:latin typeface="黑体" pitchFamily="2" charset="-122"/>
                <a:ea typeface="黑体" pitchFamily="2" charset="-122"/>
              </a:rPr>
              <a:t>或势）</a:t>
            </a:r>
            <a:r>
              <a:rPr lang="en-US" altLang="zh-CN" sz="2400" dirty="0">
                <a:latin typeface="黑体" pitchFamily="2" charset="-122"/>
                <a:ea typeface="黑体" pitchFamily="2" charset="-122"/>
              </a:rPr>
              <a:t>   </a:t>
            </a:r>
            <a:endParaRPr lang="zh-CN" altLang="en-US" sz="2400" dirty="0">
              <a:latin typeface="黑体" pitchFamily="2" charset="-122"/>
              <a:ea typeface="黑体" pitchFamily="2" charset="-122"/>
            </a:endParaRPr>
          </a:p>
          <a:p>
            <a:endParaRPr lang="en-US" altLang="zh-CN" sz="2400" dirty="0">
              <a:latin typeface="+mj-lt"/>
              <a:ea typeface="黑体" pitchFamily="2" charset="-122"/>
            </a:endParaRPr>
          </a:p>
          <a:p>
            <a:endParaRPr lang="en-US" altLang="zh-CN" sz="2400" dirty="0" smtClean="0">
              <a:latin typeface="+mj-lt"/>
              <a:ea typeface="黑体" pitchFamily="2" charset="-122"/>
            </a:endParaRPr>
          </a:p>
          <a:p>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dirty="0">
              <a:latin typeface="黑体" pitchFamily="2" charset="-122"/>
              <a:ea typeface="黑体" pitchFamily="2" charset="-122"/>
            </a:endParaRPr>
          </a:p>
          <a:p>
            <a:endParaRPr lang="zh-CN" altLang="en-US" dirty="0">
              <a:latin typeface="黑体" pitchFamily="2" charset="-122"/>
              <a:ea typeface="黑体" pitchFamily="2" charset="-122"/>
            </a:endParaRPr>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527727698"/>
              </p:ext>
            </p:extLst>
          </p:nvPr>
        </p:nvGraphicFramePr>
        <p:xfrm>
          <a:off x="5607678" y="3450266"/>
          <a:ext cx="1728788" cy="533400"/>
        </p:xfrm>
        <a:graphic>
          <a:graphicData uri="http://schemas.openxmlformats.org/presentationml/2006/ole">
            <mc:AlternateContent xmlns:mc="http://schemas.openxmlformats.org/markup-compatibility/2006">
              <mc:Choice xmlns:v="urn:schemas-microsoft-com:vml" Requires="v">
                <p:oleObj spid="_x0000_s7320" name="公式" r:id="rId4" imgW="876300" imgH="342900" progId="Equation.3">
                  <p:embed/>
                </p:oleObj>
              </mc:Choice>
              <mc:Fallback>
                <p:oleObj name="公式" r:id="rId4" imgW="876300" imgH="342900" progId="Equation.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7678" y="3450266"/>
                        <a:ext cx="1728788" cy="533400"/>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32370107"/>
              </p:ext>
            </p:extLst>
          </p:nvPr>
        </p:nvGraphicFramePr>
        <p:xfrm>
          <a:off x="3276600" y="4800600"/>
          <a:ext cx="2206625" cy="549275"/>
        </p:xfrm>
        <a:graphic>
          <a:graphicData uri="http://schemas.openxmlformats.org/presentationml/2006/ole">
            <mc:AlternateContent xmlns:mc="http://schemas.openxmlformats.org/markup-compatibility/2006">
              <mc:Choice xmlns:v="urn:schemas-microsoft-com:vml" Requires="v">
                <p:oleObj spid="_x0000_s7321" name="公式" r:id="rId6" imgW="965200" imgH="342900" progId="Equation.3">
                  <p:embed/>
                </p:oleObj>
              </mc:Choice>
              <mc:Fallback>
                <p:oleObj name="公式" r:id="rId6" imgW="965200" imgH="342900" progId="Equation.3">
                  <p:embed/>
                  <p:pic>
                    <p:nvPicPr>
                      <p:cNvPr id="0"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800600"/>
                        <a:ext cx="2206625" cy="5492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328189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最大二分匹配</a:t>
            </a:r>
            <a:endParaRPr lang="zh-CN" alt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a:latin typeface="+mj-lt"/>
                <a:ea typeface="黑体" pitchFamily="2" charset="-122"/>
              </a:rPr>
              <a:t>利用</a:t>
            </a:r>
            <a:r>
              <a:rPr lang="en-US" altLang="zh-CN" sz="2400" dirty="0">
                <a:latin typeface="+mj-lt"/>
                <a:ea typeface="黑体" pitchFamily="2" charset="-122"/>
              </a:rPr>
              <a:t>Ford-Fulkerson</a:t>
            </a:r>
            <a:r>
              <a:rPr lang="zh-CN" altLang="en-US" sz="2400" dirty="0">
                <a:latin typeface="+mj-lt"/>
                <a:ea typeface="黑体" pitchFamily="2" charset="-122"/>
              </a:rPr>
              <a:t>方法可以在关于</a:t>
            </a:r>
            <a:r>
              <a:rPr lang="en-US" altLang="zh-CN" sz="2400" dirty="0">
                <a:latin typeface="+mj-lt"/>
                <a:ea typeface="黑体" pitchFamily="2" charset="-122"/>
              </a:rPr>
              <a:t>|</a:t>
            </a:r>
            <a:r>
              <a:rPr lang="en-US" altLang="zh-CN" sz="2400" i="1" dirty="0">
                <a:latin typeface="+mj-lt"/>
                <a:ea typeface="黑体" pitchFamily="2" charset="-122"/>
              </a:rPr>
              <a:t>V</a:t>
            </a:r>
            <a:r>
              <a:rPr lang="en-US" altLang="zh-CN" sz="2400" dirty="0">
                <a:latin typeface="+mj-lt"/>
                <a:ea typeface="黑体" pitchFamily="2" charset="-122"/>
              </a:rPr>
              <a:t>|</a:t>
            </a:r>
            <a:r>
              <a:rPr lang="zh-CN" altLang="en-US" sz="2400" dirty="0">
                <a:latin typeface="+mj-lt"/>
                <a:ea typeface="黑体" pitchFamily="2" charset="-122"/>
              </a:rPr>
              <a:t>和</a:t>
            </a:r>
            <a:r>
              <a:rPr lang="en-US" altLang="zh-CN" sz="2400" dirty="0">
                <a:latin typeface="+mj-lt"/>
                <a:ea typeface="黑体" pitchFamily="2" charset="-122"/>
              </a:rPr>
              <a:t>|</a:t>
            </a:r>
            <a:r>
              <a:rPr lang="en-US" altLang="zh-CN" sz="2400" i="1" dirty="0">
                <a:latin typeface="+mj-lt"/>
                <a:ea typeface="黑体" pitchFamily="2" charset="-122"/>
              </a:rPr>
              <a:t>E</a:t>
            </a:r>
            <a:r>
              <a:rPr lang="en-US" altLang="zh-CN" sz="2400" dirty="0">
                <a:latin typeface="+mj-lt"/>
                <a:ea typeface="黑体" pitchFamily="2" charset="-122"/>
              </a:rPr>
              <a:t>|</a:t>
            </a:r>
            <a:r>
              <a:rPr lang="zh-CN" altLang="en-US" sz="2400" dirty="0">
                <a:latin typeface="+mj-lt"/>
                <a:ea typeface="黑体" pitchFamily="2" charset="-122"/>
              </a:rPr>
              <a:t>的多项式时间内，找出无向二分图的最大匹配。解决这一问题的关键技巧在于建立一个流网络，其中流对应于匹配。</a:t>
            </a:r>
            <a:endParaRPr lang="zh-CN" altLang="en-US" sz="2400" dirty="0">
              <a:latin typeface="+mj-lt"/>
              <a:ea typeface="黑体" pitchFamily="2" charset="-122"/>
            </a:endParaRPr>
          </a:p>
        </p:txBody>
      </p:sp>
      <p:pic>
        <p:nvPicPr>
          <p:cNvPr id="4" name="Picture 2"/>
          <p:cNvPicPr>
            <a:picLocks noChangeAspect="1" noChangeArrowheads="1"/>
          </p:cNvPicPr>
          <p:nvPr/>
        </p:nvPicPr>
        <p:blipFill>
          <a:blip r:embed="rId3" cstate="print"/>
          <a:srcRect/>
          <a:stretch>
            <a:fillRect/>
          </a:stretch>
        </p:blipFill>
        <p:spPr bwMode="auto">
          <a:xfrm>
            <a:off x="2590800" y="2743200"/>
            <a:ext cx="3960440" cy="2986386"/>
          </a:xfrm>
          <a:prstGeom prst="rect">
            <a:avLst/>
          </a:prstGeom>
          <a:noFill/>
          <a:ln w="9525">
            <a:noFill/>
            <a:miter lim="800000"/>
            <a:headEnd/>
            <a:tailEnd/>
          </a:ln>
        </p:spPr>
      </p:pic>
    </p:spTree>
    <p:extLst>
      <p:ext uri="{BB962C8B-B14F-4D97-AF65-F5344CB8AC3E}">
        <p14:creationId xmlns:p14="http://schemas.microsoft.com/office/powerpoint/2010/main" val="1341549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最大二分匹配</a:t>
            </a:r>
            <a:endParaRPr lang="zh-CN" alt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a:latin typeface="+mj-lt"/>
                <a:ea typeface="黑体" pitchFamily="2" charset="-122"/>
              </a:rPr>
              <a:t>对二分</a:t>
            </a:r>
            <a:r>
              <a:rPr lang="zh-CN" altLang="en-US" sz="2400" dirty="0" smtClean="0">
                <a:latin typeface="+mj-lt"/>
                <a:ea typeface="黑体" pitchFamily="2" charset="-122"/>
              </a:rPr>
              <a:t>图 </a:t>
            </a:r>
            <a:r>
              <a:rPr lang="en-US" altLang="zh-CN" sz="2400" i="1" dirty="0" smtClean="0">
                <a:latin typeface="+mj-lt"/>
                <a:ea typeface="黑体" pitchFamily="2" charset="-122"/>
              </a:rPr>
              <a:t>G </a:t>
            </a:r>
            <a:r>
              <a:rPr lang="zh-CN" altLang="en-US" sz="2400" dirty="0" smtClean="0">
                <a:latin typeface="+mj-lt"/>
                <a:ea typeface="黑体" pitchFamily="2" charset="-122"/>
              </a:rPr>
              <a:t>的</a:t>
            </a:r>
            <a:r>
              <a:rPr lang="zh-CN" altLang="en-US" sz="2400" dirty="0">
                <a:latin typeface="+mj-lt"/>
                <a:ea typeface="黑体" pitchFamily="2" charset="-122"/>
              </a:rPr>
              <a:t>相应流</a:t>
            </a:r>
            <a:r>
              <a:rPr lang="zh-CN" altLang="en-US" sz="2400" dirty="0" smtClean="0">
                <a:latin typeface="+mj-lt"/>
                <a:ea typeface="黑体" pitchFamily="2" charset="-122"/>
              </a:rPr>
              <a:t>网络 </a:t>
            </a:r>
            <a:r>
              <a:rPr lang="en-US" altLang="zh-CN" sz="2400" i="1" dirty="0" smtClean="0">
                <a:latin typeface="+mj-lt"/>
                <a:ea typeface="黑体" pitchFamily="2" charset="-122"/>
              </a:rPr>
              <a:t>G</a:t>
            </a:r>
            <a:r>
              <a:rPr lang="en-US" altLang="zh-CN" sz="2400" i="1" dirty="0">
                <a:latin typeface="+mj-lt"/>
                <a:ea typeface="黑体" pitchFamily="2" charset="-122"/>
              </a:rPr>
              <a:t>’=</a:t>
            </a:r>
            <a:r>
              <a:rPr lang="en-US" altLang="zh-CN" sz="2400" dirty="0">
                <a:latin typeface="+mj-lt"/>
                <a:ea typeface="黑体" pitchFamily="2" charset="-122"/>
              </a:rPr>
              <a:t>(</a:t>
            </a:r>
            <a:r>
              <a:rPr lang="en-US" altLang="zh-CN" sz="2400" i="1" dirty="0" smtClean="0">
                <a:latin typeface="+mj-lt"/>
                <a:ea typeface="黑体" pitchFamily="2" charset="-122"/>
              </a:rPr>
              <a:t>V’,E’</a:t>
            </a:r>
            <a:r>
              <a:rPr lang="en-US" altLang="zh-CN" sz="2400" dirty="0" smtClean="0">
                <a:latin typeface="+mj-lt"/>
                <a:ea typeface="黑体" pitchFamily="2" charset="-122"/>
              </a:rPr>
              <a:t>)</a:t>
            </a:r>
            <a:r>
              <a:rPr lang="zh-CN" altLang="en-US" sz="2400" dirty="0">
                <a:latin typeface="+mj-lt"/>
                <a:ea typeface="黑体" pitchFamily="2" charset="-122"/>
              </a:rPr>
              <a:t>定义如下</a:t>
            </a:r>
            <a:r>
              <a:rPr lang="zh-CN" altLang="en-US" sz="2400" dirty="0" smtClean="0">
                <a:latin typeface="+mj-lt"/>
                <a:ea typeface="黑体" pitchFamily="2" charset="-122"/>
              </a:rPr>
              <a:t>。</a:t>
            </a:r>
            <a:endParaRPr lang="en-US" altLang="zh-CN" sz="2400" dirty="0" smtClean="0">
              <a:latin typeface="+mj-lt"/>
              <a:ea typeface="黑体" pitchFamily="2" charset="-122"/>
            </a:endParaRPr>
          </a:p>
          <a:p>
            <a:pPr marL="0" indent="0">
              <a:buNone/>
            </a:pPr>
            <a:r>
              <a:rPr lang="zh-CN" altLang="en-US" sz="2400" dirty="0" smtClean="0">
                <a:latin typeface="+mj-lt"/>
                <a:ea typeface="黑体" pitchFamily="2" charset="-122"/>
              </a:rPr>
              <a:t>    设</a:t>
            </a:r>
            <a:r>
              <a:rPr lang="zh-CN" altLang="en-US" sz="2400" dirty="0">
                <a:latin typeface="+mj-lt"/>
                <a:ea typeface="黑体" pitchFamily="2" charset="-122"/>
              </a:rPr>
              <a:t>源点</a:t>
            </a:r>
            <a:r>
              <a:rPr lang="en-US" altLang="zh-CN" sz="2400" i="1" dirty="0">
                <a:latin typeface="+mj-lt"/>
                <a:ea typeface="黑体" pitchFamily="2" charset="-122"/>
              </a:rPr>
              <a:t>s</a:t>
            </a:r>
            <a:r>
              <a:rPr lang="zh-CN" altLang="en-US" sz="2400" dirty="0">
                <a:latin typeface="+mj-lt"/>
                <a:ea typeface="黑体" pitchFamily="2" charset="-122"/>
              </a:rPr>
              <a:t>和汇点</a:t>
            </a:r>
            <a:r>
              <a:rPr lang="en-US" altLang="zh-CN" sz="2400" i="1" dirty="0">
                <a:latin typeface="+mj-lt"/>
                <a:ea typeface="黑体" pitchFamily="2" charset="-122"/>
              </a:rPr>
              <a:t>t</a:t>
            </a:r>
            <a:r>
              <a:rPr lang="zh-CN" altLang="en-US" sz="2400" dirty="0">
                <a:latin typeface="+mj-lt"/>
                <a:ea typeface="黑体" pitchFamily="2" charset="-122"/>
              </a:rPr>
              <a:t>是不属于</a:t>
            </a:r>
            <a:r>
              <a:rPr lang="en-US" altLang="zh-CN" sz="2400" i="1" dirty="0">
                <a:latin typeface="+mj-lt"/>
                <a:ea typeface="黑体" pitchFamily="2" charset="-122"/>
              </a:rPr>
              <a:t>V</a:t>
            </a:r>
            <a:r>
              <a:rPr lang="zh-CN" altLang="en-US" sz="2400" dirty="0">
                <a:latin typeface="+mj-lt"/>
                <a:ea typeface="黑体" pitchFamily="2" charset="-122"/>
              </a:rPr>
              <a:t>的新顶点</a:t>
            </a:r>
            <a:r>
              <a:rPr lang="zh-CN" altLang="en-US" sz="2400" dirty="0" smtClean="0">
                <a:latin typeface="+mj-lt"/>
                <a:ea typeface="黑体" pitchFamily="2" charset="-122"/>
              </a:rPr>
              <a:t>，</a:t>
            </a:r>
            <a:r>
              <a:rPr lang="en-US" altLang="zh-CN" sz="2400" i="1" dirty="0" smtClean="0">
                <a:latin typeface="+mj-lt"/>
                <a:ea typeface="黑体" pitchFamily="2" charset="-122"/>
              </a:rPr>
              <a:t>V</a:t>
            </a:r>
            <a:r>
              <a:rPr lang="en-US" altLang="zh-CN" sz="2400" i="1" dirty="0">
                <a:latin typeface="+mj-lt"/>
                <a:ea typeface="黑体" pitchFamily="2" charset="-122"/>
              </a:rPr>
              <a:t>’=V∪{</a:t>
            </a:r>
            <a:r>
              <a:rPr lang="en-US" altLang="zh-CN" sz="2400" i="1" dirty="0" err="1">
                <a:latin typeface="+mj-lt"/>
                <a:ea typeface="黑体" pitchFamily="2" charset="-122"/>
              </a:rPr>
              <a:t>s,t</a:t>
            </a:r>
            <a:r>
              <a:rPr lang="en-US" altLang="zh-CN" sz="2400" i="1" dirty="0" smtClean="0">
                <a:latin typeface="+mj-lt"/>
                <a:ea typeface="黑体" pitchFamily="2" charset="-122"/>
              </a:rPr>
              <a:t>}</a:t>
            </a:r>
            <a:r>
              <a:rPr lang="zh-CN" altLang="en-US" sz="2400" dirty="0" smtClean="0">
                <a:latin typeface="+mj-lt"/>
                <a:ea typeface="黑体" pitchFamily="2" charset="-122"/>
              </a:rPr>
              <a:t>。如果</a:t>
            </a:r>
            <a:r>
              <a:rPr lang="en-US" altLang="zh-CN" sz="2400" i="1" dirty="0" smtClean="0">
                <a:latin typeface="+mj-lt"/>
                <a:ea typeface="黑体" pitchFamily="2" charset="-122"/>
              </a:rPr>
              <a:t>G </a:t>
            </a:r>
          </a:p>
          <a:p>
            <a:pPr marL="0" indent="0">
              <a:buNone/>
            </a:pPr>
            <a:r>
              <a:rPr lang="en-US" altLang="zh-CN" sz="2400" i="1" dirty="0">
                <a:latin typeface="+mj-lt"/>
                <a:ea typeface="黑体" pitchFamily="2" charset="-122"/>
              </a:rPr>
              <a:t> </a:t>
            </a:r>
            <a:r>
              <a:rPr lang="en-US" altLang="zh-CN" sz="2400" i="1" dirty="0" smtClean="0">
                <a:latin typeface="+mj-lt"/>
                <a:ea typeface="黑体" pitchFamily="2" charset="-122"/>
              </a:rPr>
              <a:t>   </a:t>
            </a:r>
            <a:r>
              <a:rPr lang="zh-CN" altLang="en-US" sz="2400" dirty="0" smtClean="0">
                <a:latin typeface="+mj-lt"/>
                <a:ea typeface="黑体" pitchFamily="2" charset="-122"/>
              </a:rPr>
              <a:t>的</a:t>
            </a:r>
            <a:r>
              <a:rPr lang="zh-CN" altLang="en-US" sz="2400" dirty="0">
                <a:latin typeface="+mj-lt"/>
                <a:ea typeface="黑体" pitchFamily="2" charset="-122"/>
              </a:rPr>
              <a:t>顶点划分为</a:t>
            </a:r>
            <a:r>
              <a:rPr lang="en-US" altLang="zh-CN" sz="2400" i="1" dirty="0">
                <a:latin typeface="+mj-lt"/>
                <a:ea typeface="黑体" pitchFamily="2" charset="-122"/>
              </a:rPr>
              <a:t>V=L∪</a:t>
            </a:r>
            <a:r>
              <a:rPr lang="en-US" altLang="zh-CN" sz="2400" i="1" dirty="0" smtClean="0">
                <a:latin typeface="+mj-lt"/>
                <a:ea typeface="黑体" pitchFamily="2" charset="-122"/>
              </a:rPr>
              <a:t>R</a:t>
            </a:r>
            <a:r>
              <a:rPr lang="zh-CN" altLang="en-US" sz="2400" i="1" dirty="0" smtClean="0">
                <a:latin typeface="+mj-lt"/>
                <a:ea typeface="黑体" pitchFamily="2" charset="-122"/>
              </a:rPr>
              <a:t>，</a:t>
            </a:r>
            <a:r>
              <a:rPr lang="en-US" altLang="zh-CN" sz="2400" i="1" dirty="0" smtClean="0">
                <a:latin typeface="+mj-lt"/>
                <a:ea typeface="黑体" pitchFamily="2" charset="-122"/>
              </a:rPr>
              <a:t>G’ </a:t>
            </a:r>
            <a:r>
              <a:rPr lang="zh-CN" altLang="en-US" sz="2400" dirty="0" smtClean="0">
                <a:latin typeface="+mj-lt"/>
                <a:ea typeface="黑体" pitchFamily="2" charset="-122"/>
              </a:rPr>
              <a:t>的</a:t>
            </a:r>
            <a:r>
              <a:rPr lang="zh-CN" altLang="en-US" sz="2400" dirty="0">
                <a:latin typeface="+mj-lt"/>
                <a:ea typeface="黑体" pitchFamily="2" charset="-122"/>
              </a:rPr>
              <a:t>有向边</a:t>
            </a:r>
            <a:r>
              <a:rPr lang="zh-CN" altLang="en-US" sz="2400" dirty="0" smtClean="0">
                <a:latin typeface="+mj-lt"/>
                <a:ea typeface="黑体" pitchFamily="2" charset="-122"/>
              </a:rPr>
              <a:t>为 </a:t>
            </a:r>
            <a:r>
              <a:rPr lang="en-US" altLang="zh-CN" sz="2400" i="1" dirty="0" smtClean="0">
                <a:latin typeface="+mj-lt"/>
                <a:ea typeface="黑体" pitchFamily="2" charset="-122"/>
              </a:rPr>
              <a:t>E </a:t>
            </a:r>
            <a:r>
              <a:rPr lang="zh-CN" altLang="en-US" sz="2400" dirty="0" smtClean="0">
                <a:latin typeface="+mj-lt"/>
                <a:ea typeface="黑体" pitchFamily="2" charset="-122"/>
              </a:rPr>
              <a:t>中</a:t>
            </a:r>
            <a:r>
              <a:rPr lang="zh-CN" altLang="en-US" sz="2400" dirty="0">
                <a:latin typeface="+mj-lt"/>
                <a:ea typeface="黑体" pitchFamily="2" charset="-122"/>
              </a:rPr>
              <a:t>的边，从</a:t>
            </a:r>
            <a:r>
              <a:rPr lang="en-US" altLang="zh-CN" sz="2400" i="1" dirty="0">
                <a:latin typeface="+mj-lt"/>
                <a:ea typeface="黑体" pitchFamily="2" charset="-122"/>
              </a:rPr>
              <a:t>L</a:t>
            </a:r>
            <a:r>
              <a:rPr lang="zh-CN" altLang="en-US" sz="2400" dirty="0" smtClean="0">
                <a:latin typeface="+mj-lt"/>
                <a:ea typeface="黑体" pitchFamily="2" charset="-122"/>
              </a:rPr>
              <a:t>指向</a:t>
            </a:r>
            <a:endParaRPr lang="en-US" altLang="zh-CN" sz="2400" dirty="0" smtClean="0">
              <a:latin typeface="+mj-lt"/>
              <a:ea typeface="黑体" pitchFamily="2" charset="-122"/>
            </a:endParaRPr>
          </a:p>
          <a:p>
            <a:pPr marL="0" indent="0">
              <a:buNone/>
            </a:pPr>
            <a:r>
              <a:rPr lang="en-US" altLang="zh-CN" sz="2400" dirty="0">
                <a:latin typeface="+mj-lt"/>
                <a:ea typeface="黑体" pitchFamily="2" charset="-122"/>
              </a:rPr>
              <a:t> </a:t>
            </a:r>
            <a:r>
              <a:rPr lang="en-US" altLang="zh-CN" sz="2400" dirty="0" smtClean="0">
                <a:latin typeface="+mj-lt"/>
                <a:ea typeface="黑体" pitchFamily="2" charset="-122"/>
              </a:rPr>
              <a:t> </a:t>
            </a:r>
            <a:r>
              <a:rPr lang="zh-CN" altLang="en-US" sz="2400" dirty="0" smtClean="0">
                <a:latin typeface="+mj-lt"/>
                <a:ea typeface="黑体" pitchFamily="2" charset="-122"/>
              </a:rPr>
              <a:t>  </a:t>
            </a:r>
            <a:r>
              <a:rPr lang="en-US" altLang="zh-CN" sz="2400" i="1" dirty="0" smtClean="0">
                <a:latin typeface="+mj-lt"/>
                <a:ea typeface="黑体" pitchFamily="2" charset="-122"/>
              </a:rPr>
              <a:t>R</a:t>
            </a:r>
            <a:r>
              <a:rPr lang="zh-CN" altLang="en-US" sz="2400" dirty="0" smtClean="0">
                <a:latin typeface="+mj-lt"/>
                <a:ea typeface="黑体" pitchFamily="2" charset="-122"/>
              </a:rPr>
              <a:t>，</a:t>
            </a:r>
            <a:r>
              <a:rPr lang="zh-CN" altLang="en-US" sz="2400" dirty="0">
                <a:latin typeface="+mj-lt"/>
                <a:ea typeface="黑体" pitchFamily="2" charset="-122"/>
              </a:rPr>
              <a:t>再加上</a:t>
            </a:r>
            <a:r>
              <a:rPr lang="en-US" altLang="zh-CN" sz="2400" dirty="0">
                <a:latin typeface="+mj-lt"/>
                <a:ea typeface="黑体" pitchFamily="2" charset="-122"/>
              </a:rPr>
              <a:t>|</a:t>
            </a:r>
            <a:r>
              <a:rPr lang="en-US" altLang="zh-CN" sz="2400" i="1" dirty="0">
                <a:latin typeface="+mj-lt"/>
                <a:ea typeface="黑体" pitchFamily="2" charset="-122"/>
              </a:rPr>
              <a:t>V</a:t>
            </a:r>
            <a:r>
              <a:rPr lang="en-US" altLang="zh-CN" sz="2400" dirty="0">
                <a:latin typeface="+mj-lt"/>
                <a:ea typeface="黑体" pitchFamily="2" charset="-122"/>
              </a:rPr>
              <a:t>|</a:t>
            </a:r>
            <a:r>
              <a:rPr lang="zh-CN" altLang="en-US" sz="2400" dirty="0">
                <a:latin typeface="+mj-lt"/>
                <a:ea typeface="黑体" pitchFamily="2" charset="-122"/>
              </a:rPr>
              <a:t>条新边：</a:t>
            </a:r>
            <a:endParaRPr lang="en-US" altLang="zh-CN" sz="2400" dirty="0">
              <a:latin typeface="+mj-lt"/>
              <a:ea typeface="黑体" pitchFamily="2" charset="-122"/>
            </a:endParaRPr>
          </a:p>
          <a:p>
            <a:pPr marL="0" indent="0">
              <a:buNone/>
            </a:pPr>
            <a:r>
              <a:rPr lang="en-US" altLang="zh-CN" sz="2400" i="1" dirty="0" smtClean="0">
                <a:solidFill>
                  <a:srgbClr val="C00000"/>
                </a:solidFill>
                <a:latin typeface="+mj-lt"/>
                <a:ea typeface="黑体" pitchFamily="2" charset="-122"/>
              </a:rPr>
              <a:t>    E</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s,u</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u∈L</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u,v</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u∈L,v∈R</a:t>
            </a:r>
            <a:r>
              <a:rPr lang="zh-CN" altLang="en-US" sz="2400" i="1" dirty="0">
                <a:solidFill>
                  <a:srgbClr val="C00000"/>
                </a:solidFill>
                <a:latin typeface="+mj-lt"/>
                <a:ea typeface="黑体" pitchFamily="2" charset="-122"/>
              </a:rPr>
              <a:t>且</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u,v</a:t>
            </a:r>
            <a:r>
              <a:rPr lang="en-US" altLang="zh-CN" sz="2400" i="1" dirty="0">
                <a:solidFill>
                  <a:srgbClr val="C00000"/>
                </a:solidFill>
                <a:latin typeface="+mj-lt"/>
                <a:ea typeface="黑体" pitchFamily="2" charset="-122"/>
              </a:rPr>
              <a:t>)∈E}∪{(</a:t>
            </a:r>
            <a:r>
              <a:rPr lang="en-US" altLang="zh-CN" sz="2400" i="1" dirty="0" err="1">
                <a:solidFill>
                  <a:srgbClr val="C00000"/>
                </a:solidFill>
                <a:latin typeface="+mj-lt"/>
                <a:ea typeface="黑体" pitchFamily="2" charset="-122"/>
              </a:rPr>
              <a:t>v,t</a:t>
            </a:r>
            <a:r>
              <a:rPr lang="en-US" altLang="zh-CN" sz="2400" i="1" dirty="0">
                <a:solidFill>
                  <a:srgbClr val="C00000"/>
                </a:solidFill>
                <a:latin typeface="+mj-lt"/>
                <a:ea typeface="黑体" pitchFamily="2" charset="-122"/>
              </a:rPr>
              <a:t>):</a:t>
            </a:r>
            <a:r>
              <a:rPr lang="en-US" altLang="zh-CN" sz="2400" i="1" dirty="0" err="1">
                <a:solidFill>
                  <a:srgbClr val="C00000"/>
                </a:solidFill>
                <a:latin typeface="+mj-lt"/>
                <a:ea typeface="黑体" pitchFamily="2" charset="-122"/>
              </a:rPr>
              <a:t>v∈R</a:t>
            </a:r>
            <a:r>
              <a:rPr lang="en-US" altLang="zh-CN" sz="2400" i="1" dirty="0">
                <a:solidFill>
                  <a:srgbClr val="C00000"/>
                </a:solidFill>
                <a:latin typeface="+mj-lt"/>
                <a:ea typeface="黑体" pitchFamily="2" charset="-122"/>
              </a:rPr>
              <a:t>}</a:t>
            </a:r>
          </a:p>
          <a:p>
            <a:endParaRPr lang="en-US" altLang="zh-CN" sz="2400" dirty="0" smtClean="0">
              <a:latin typeface="+mj-lt"/>
              <a:ea typeface="黑体" pitchFamily="2" charset="-122"/>
            </a:endParaRPr>
          </a:p>
          <a:p>
            <a:r>
              <a:rPr lang="zh-CN" altLang="en-US" sz="2400" dirty="0" smtClean="0">
                <a:latin typeface="+mj-lt"/>
                <a:ea typeface="黑体" pitchFamily="2" charset="-122"/>
              </a:rPr>
              <a:t>对</a:t>
            </a:r>
            <a:r>
              <a:rPr lang="en-US" altLang="zh-CN" sz="2400" i="1" dirty="0">
                <a:latin typeface="+mj-lt"/>
                <a:ea typeface="黑体" pitchFamily="2" charset="-122"/>
              </a:rPr>
              <a:t>E’</a:t>
            </a:r>
            <a:r>
              <a:rPr lang="zh-CN" altLang="en-US" sz="2400" dirty="0">
                <a:latin typeface="+mj-lt"/>
                <a:ea typeface="黑体" pitchFamily="2" charset="-122"/>
              </a:rPr>
              <a:t>中的边赋予单位容量。因为</a:t>
            </a:r>
            <a:r>
              <a:rPr lang="en-US" altLang="zh-CN" sz="2400" i="1" dirty="0">
                <a:latin typeface="+mj-lt"/>
                <a:ea typeface="黑体" pitchFamily="2" charset="-122"/>
              </a:rPr>
              <a:t>V</a:t>
            </a:r>
            <a:r>
              <a:rPr lang="zh-CN" altLang="en-US" sz="2400" dirty="0">
                <a:latin typeface="+mj-lt"/>
                <a:ea typeface="黑体" pitchFamily="2" charset="-122"/>
              </a:rPr>
              <a:t>中的每个顶点至少有一条关联边，因此</a:t>
            </a:r>
            <a:r>
              <a:rPr lang="en-US" altLang="zh-CN" sz="2400" i="1" dirty="0">
                <a:latin typeface="+mj-lt"/>
                <a:ea typeface="黑体" pitchFamily="2" charset="-122"/>
              </a:rPr>
              <a:t>|E|≥|V|/</a:t>
            </a:r>
            <a:r>
              <a:rPr lang="en-US" altLang="zh-CN" sz="2400" i="1" dirty="0" smtClean="0">
                <a:latin typeface="+mj-lt"/>
                <a:ea typeface="黑体" pitchFamily="2" charset="-122"/>
              </a:rPr>
              <a:t>2</a:t>
            </a:r>
            <a:r>
              <a:rPr lang="zh-CN" altLang="en-US" sz="2400" i="1" dirty="0" smtClean="0">
                <a:latin typeface="+mj-lt"/>
                <a:ea typeface="黑体" pitchFamily="2" charset="-122"/>
              </a:rPr>
              <a:t>。</a:t>
            </a:r>
            <a:endParaRPr lang="en-US" altLang="zh-CN" sz="2400" i="1" dirty="0">
              <a:latin typeface="+mj-lt"/>
              <a:ea typeface="黑体" pitchFamily="2" charset="-122"/>
            </a:endParaRPr>
          </a:p>
          <a:p>
            <a:r>
              <a:rPr lang="en-US" altLang="zh-CN" sz="2400" i="1" dirty="0">
                <a:latin typeface="+mj-lt"/>
                <a:ea typeface="黑体" pitchFamily="2" charset="-122"/>
              </a:rPr>
              <a:t>|E|≤|E’|=|E|+|V|≤3|E</a:t>
            </a:r>
            <a:r>
              <a:rPr lang="en-US" altLang="zh-CN" sz="2400" i="1" dirty="0" smtClean="0">
                <a:latin typeface="+mj-lt"/>
                <a:ea typeface="黑体" pitchFamily="2" charset="-122"/>
              </a:rPr>
              <a:t>|</a:t>
            </a:r>
            <a:r>
              <a:rPr lang="zh-CN" altLang="en-US" sz="2400" dirty="0" smtClean="0">
                <a:latin typeface="+mj-lt"/>
                <a:ea typeface="黑体" pitchFamily="2" charset="-122"/>
              </a:rPr>
              <a:t>，即</a:t>
            </a:r>
            <a:r>
              <a:rPr lang="en-US" altLang="zh-CN" sz="2400" i="1" dirty="0">
                <a:latin typeface="+mj-lt"/>
                <a:ea typeface="黑体" pitchFamily="2" charset="-122"/>
              </a:rPr>
              <a:t>|E’|=</a:t>
            </a:r>
            <a:r>
              <a:rPr lang="el-GR" altLang="zh-CN" sz="2400" i="1" dirty="0">
                <a:latin typeface="+mj-lt"/>
                <a:ea typeface="黑体" pitchFamily="2" charset="-122"/>
              </a:rPr>
              <a:t>Θ</a:t>
            </a:r>
            <a:r>
              <a:rPr lang="en-US" altLang="zh-CN" sz="2400" i="1" dirty="0">
                <a:latin typeface="+mj-lt"/>
                <a:ea typeface="黑体" pitchFamily="2" charset="-122"/>
              </a:rPr>
              <a:t>(|E|)</a:t>
            </a:r>
            <a:endParaRPr lang="zh-CN" altLang="en-US" sz="2400" i="1" dirty="0">
              <a:latin typeface="+mj-lt"/>
              <a:ea typeface="黑体" pitchFamily="2" charset="-122"/>
            </a:endParaRPr>
          </a:p>
        </p:txBody>
      </p:sp>
    </p:spTree>
    <p:extLst>
      <p:ext uri="{BB962C8B-B14F-4D97-AF65-F5344CB8AC3E}">
        <p14:creationId xmlns:p14="http://schemas.microsoft.com/office/powerpoint/2010/main" val="722953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762000" y="228600"/>
            <a:ext cx="7772400" cy="914400"/>
          </a:xfrm>
        </p:spPr>
        <p:txBody>
          <a:bodyPr/>
          <a:lstStyle/>
          <a:p>
            <a:r>
              <a:rPr lang="zh-CN" altLang="en-US" sz="3600" b="1" dirty="0" smtClean="0">
                <a:solidFill>
                  <a:srgbClr val="0000CC"/>
                </a:solidFill>
              </a:rPr>
              <a:t>最大二分匹配</a:t>
            </a:r>
            <a:endParaRPr lang="zh-CN" altLang="en-US" sz="3600" b="1" dirty="0">
              <a:solidFill>
                <a:srgbClr val="0000CC"/>
              </a:solidFill>
            </a:endParaRPr>
          </a:p>
        </p:txBody>
      </p:sp>
      <p:sp>
        <p:nvSpPr>
          <p:cNvPr id="1404931" name="Rectangle 3"/>
          <p:cNvSpPr>
            <a:spLocks noGrp="1" noChangeArrowheads="1"/>
          </p:cNvSpPr>
          <p:nvPr>
            <p:ph type="body" idx="1"/>
          </p:nvPr>
        </p:nvSpPr>
        <p:spPr>
          <a:xfrm>
            <a:off x="457200" y="1371600"/>
            <a:ext cx="8305800" cy="5257800"/>
          </a:xfrm>
          <a:noFill/>
          <a:ln/>
        </p:spPr>
        <p:txBody>
          <a:bodyPr/>
          <a:lstStyle/>
          <a:p>
            <a:r>
              <a:rPr lang="zh-CN" altLang="en-US" sz="2400" dirty="0" smtClean="0">
                <a:solidFill>
                  <a:srgbClr val="C00000"/>
                </a:solidFill>
                <a:latin typeface="+mj-lt"/>
                <a:ea typeface="黑体" pitchFamily="2" charset="-122"/>
              </a:rPr>
              <a:t>引理</a:t>
            </a:r>
            <a:r>
              <a:rPr lang="en-US" altLang="zh-CN" sz="2400" dirty="0" smtClean="0">
                <a:solidFill>
                  <a:srgbClr val="C00000"/>
                </a:solidFill>
                <a:latin typeface="+mj-lt"/>
                <a:ea typeface="黑体" pitchFamily="2" charset="-122"/>
              </a:rPr>
              <a:t>10.  </a:t>
            </a:r>
            <a:r>
              <a:rPr lang="zh-CN" altLang="en-US" sz="2400" dirty="0">
                <a:latin typeface="+mj-lt"/>
                <a:ea typeface="黑体" pitchFamily="2" charset="-122"/>
              </a:rPr>
              <a:t>二分图</a:t>
            </a:r>
            <a:r>
              <a:rPr lang="en-US" altLang="zh-CN" sz="2400" i="1" dirty="0">
                <a:latin typeface="+mj-lt"/>
                <a:ea typeface="黑体" pitchFamily="2" charset="-122"/>
              </a:rPr>
              <a:t>G</a:t>
            </a:r>
            <a:r>
              <a:rPr lang="en-US" altLang="zh-CN" sz="2400" dirty="0">
                <a:latin typeface="+mj-lt"/>
                <a:ea typeface="黑体" pitchFamily="2" charset="-122"/>
              </a:rPr>
              <a:t>=(</a:t>
            </a:r>
            <a:r>
              <a:rPr lang="en-US" altLang="zh-CN" sz="2400" i="1" dirty="0">
                <a:latin typeface="+mj-lt"/>
                <a:ea typeface="黑体" pitchFamily="2" charset="-122"/>
              </a:rPr>
              <a:t>V,E</a:t>
            </a:r>
            <a:r>
              <a:rPr lang="en-US" altLang="zh-CN" sz="2400" dirty="0">
                <a:latin typeface="+mj-lt"/>
                <a:ea typeface="黑体" pitchFamily="2" charset="-122"/>
              </a:rPr>
              <a:t>)</a:t>
            </a:r>
            <a:r>
              <a:rPr lang="zh-CN" altLang="en-US" sz="2400" dirty="0">
                <a:latin typeface="+mj-lt"/>
                <a:ea typeface="黑体" pitchFamily="2" charset="-122"/>
              </a:rPr>
              <a:t>，设</a:t>
            </a:r>
            <a:r>
              <a:rPr lang="en-US" altLang="zh-CN" sz="2400" i="1" dirty="0">
                <a:latin typeface="+mj-lt"/>
                <a:ea typeface="黑体" pitchFamily="2" charset="-122"/>
              </a:rPr>
              <a:t>V=L∪</a:t>
            </a:r>
            <a:r>
              <a:rPr lang="en-US" altLang="zh-CN" sz="2400" i="1" dirty="0" smtClean="0">
                <a:latin typeface="+mj-lt"/>
                <a:ea typeface="黑体" pitchFamily="2" charset="-122"/>
              </a:rPr>
              <a:t>R</a:t>
            </a:r>
            <a:r>
              <a:rPr lang="zh-CN" altLang="en-US" sz="2400" dirty="0">
                <a:latin typeface="+mj-lt"/>
                <a:ea typeface="黑体" pitchFamily="2" charset="-122"/>
              </a:rPr>
              <a:t>，</a:t>
            </a:r>
            <a:r>
              <a:rPr lang="en-US" altLang="zh-CN" sz="2400" i="1" dirty="0" smtClean="0">
                <a:latin typeface="+mj-lt"/>
                <a:ea typeface="黑体" pitchFamily="2" charset="-122"/>
              </a:rPr>
              <a:t>G</a:t>
            </a:r>
            <a:r>
              <a:rPr lang="en-US" altLang="zh-CN" sz="2400" i="1" dirty="0">
                <a:latin typeface="+mj-lt"/>
                <a:ea typeface="黑体" pitchFamily="2" charset="-122"/>
              </a:rPr>
              <a:t>’=</a:t>
            </a:r>
            <a:r>
              <a:rPr lang="en-US" altLang="zh-CN" sz="2400" dirty="0">
                <a:latin typeface="+mj-lt"/>
                <a:ea typeface="黑体" pitchFamily="2" charset="-122"/>
              </a:rPr>
              <a:t>(</a:t>
            </a:r>
            <a:r>
              <a:rPr lang="en-US" altLang="zh-CN" sz="2400" i="1" dirty="0">
                <a:latin typeface="+mj-lt"/>
                <a:ea typeface="黑体" pitchFamily="2" charset="-122"/>
              </a:rPr>
              <a:t>V’,E’</a:t>
            </a:r>
            <a:r>
              <a:rPr lang="en-US" altLang="zh-CN" sz="2400" dirty="0">
                <a:latin typeface="+mj-lt"/>
                <a:ea typeface="黑体" pitchFamily="2" charset="-122"/>
              </a:rPr>
              <a:t>)</a:t>
            </a:r>
            <a:r>
              <a:rPr lang="zh-CN" altLang="en-US" sz="2400" dirty="0">
                <a:latin typeface="+mj-lt"/>
                <a:ea typeface="黑体" pitchFamily="2" charset="-122"/>
              </a:rPr>
              <a:t>是它相应的流网络。如果</a:t>
            </a:r>
            <a:r>
              <a:rPr lang="en-US" altLang="zh-CN" sz="2400" i="1" dirty="0">
                <a:latin typeface="+mj-lt"/>
                <a:ea typeface="黑体" pitchFamily="2" charset="-122"/>
              </a:rPr>
              <a:t>M</a:t>
            </a:r>
            <a:r>
              <a:rPr lang="zh-CN" altLang="en-US" sz="2400" dirty="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的匹配，则有</a:t>
            </a:r>
            <a:r>
              <a:rPr lang="en-US" altLang="zh-CN" sz="2400" i="1" dirty="0">
                <a:latin typeface="+mj-lt"/>
                <a:ea typeface="黑体" pitchFamily="2" charset="-122"/>
              </a:rPr>
              <a:t>G’</a:t>
            </a:r>
            <a:r>
              <a:rPr lang="zh-CN" altLang="en-US" sz="2400" dirty="0">
                <a:latin typeface="+mj-lt"/>
                <a:ea typeface="黑体" pitchFamily="2" charset="-122"/>
              </a:rPr>
              <a:t>中的整数值流</a:t>
            </a:r>
            <a:r>
              <a:rPr lang="en-US" altLang="zh-CN" sz="2400" i="1" dirty="0" smtClean="0">
                <a:latin typeface="+mj-lt"/>
                <a:ea typeface="黑体" pitchFamily="2" charset="-122"/>
              </a:rPr>
              <a:t>f</a:t>
            </a:r>
            <a:r>
              <a:rPr lang="zh-CN" altLang="en-US" sz="2400" dirty="0">
                <a:latin typeface="+mj-lt"/>
                <a:ea typeface="黑体" pitchFamily="2" charset="-122"/>
              </a:rPr>
              <a:t>，</a:t>
            </a:r>
            <a:r>
              <a:rPr lang="zh-CN" altLang="en-US" sz="2400" dirty="0" smtClean="0">
                <a:latin typeface="+mj-lt"/>
                <a:ea typeface="黑体" pitchFamily="2" charset="-122"/>
              </a:rPr>
              <a:t>且</a:t>
            </a:r>
            <a:r>
              <a:rPr lang="en-US" altLang="zh-CN" sz="2400" i="1" dirty="0" smtClean="0">
                <a:latin typeface="+mj-lt"/>
                <a:ea typeface="黑体" pitchFamily="2" charset="-122"/>
              </a:rPr>
              <a:t>|</a:t>
            </a:r>
            <a:r>
              <a:rPr lang="en-US" altLang="zh-CN" sz="2400" i="1" dirty="0">
                <a:latin typeface="+mj-lt"/>
                <a:ea typeface="黑体" pitchFamily="2" charset="-122"/>
              </a:rPr>
              <a:t>f|=|M</a:t>
            </a:r>
            <a:r>
              <a:rPr lang="en-US" altLang="zh-CN" sz="2400" i="1" dirty="0" smtClean="0">
                <a:latin typeface="+mj-lt"/>
                <a:ea typeface="黑体" pitchFamily="2" charset="-122"/>
              </a:rPr>
              <a:t>|</a:t>
            </a:r>
            <a:r>
              <a:rPr lang="zh-CN" altLang="en-US" sz="2400" dirty="0">
                <a:latin typeface="+mj-lt"/>
                <a:ea typeface="黑体" pitchFamily="2" charset="-122"/>
              </a:rPr>
              <a:t>。</a:t>
            </a:r>
            <a:r>
              <a:rPr lang="zh-CN" altLang="en-US" sz="2400" dirty="0" smtClean="0">
                <a:latin typeface="+mj-lt"/>
                <a:ea typeface="黑体" pitchFamily="2" charset="-122"/>
              </a:rPr>
              <a:t>相反</a:t>
            </a:r>
            <a:r>
              <a:rPr lang="zh-CN" altLang="en-US" sz="2400" dirty="0">
                <a:latin typeface="+mj-lt"/>
                <a:ea typeface="黑体" pitchFamily="2" charset="-122"/>
              </a:rPr>
              <a:t>地，</a:t>
            </a:r>
            <a:r>
              <a:rPr lang="zh-CN" altLang="en-US" sz="2400" dirty="0" smtClean="0">
                <a:latin typeface="+mj-lt"/>
                <a:ea typeface="黑体" pitchFamily="2" charset="-122"/>
              </a:rPr>
              <a:t>如果 </a:t>
            </a:r>
            <a:r>
              <a:rPr lang="en-US" altLang="zh-CN" sz="2400" i="1" dirty="0" smtClean="0">
                <a:latin typeface="+mj-lt"/>
                <a:ea typeface="黑体" pitchFamily="2" charset="-122"/>
              </a:rPr>
              <a:t>f </a:t>
            </a:r>
            <a:r>
              <a:rPr lang="zh-CN" altLang="en-US" sz="2400" dirty="0" smtClean="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中的整数值流，则</a:t>
            </a:r>
            <a:r>
              <a:rPr lang="en-US" altLang="zh-CN" sz="2400" i="1" dirty="0">
                <a:latin typeface="+mj-lt"/>
                <a:ea typeface="黑体" pitchFamily="2" charset="-122"/>
              </a:rPr>
              <a:t>G</a:t>
            </a:r>
            <a:r>
              <a:rPr lang="zh-CN" altLang="en-US" sz="2400" dirty="0">
                <a:latin typeface="+mj-lt"/>
                <a:ea typeface="黑体" pitchFamily="2" charset="-122"/>
              </a:rPr>
              <a:t>存在一匹配</a:t>
            </a:r>
            <a:r>
              <a:rPr lang="en-US" altLang="zh-CN" sz="2400" i="1" dirty="0">
                <a:latin typeface="+mj-lt"/>
                <a:ea typeface="黑体" pitchFamily="2" charset="-122"/>
              </a:rPr>
              <a:t>M</a:t>
            </a:r>
            <a:r>
              <a:rPr lang="zh-CN" altLang="en-US" sz="2400" dirty="0">
                <a:latin typeface="+mj-lt"/>
                <a:ea typeface="黑体" pitchFamily="2" charset="-122"/>
              </a:rPr>
              <a:t>满足</a:t>
            </a:r>
            <a:r>
              <a:rPr lang="en-US" altLang="zh-CN" sz="2400" i="1" dirty="0">
                <a:latin typeface="+mj-lt"/>
                <a:ea typeface="黑体" pitchFamily="2" charset="-122"/>
              </a:rPr>
              <a:t>|M|=|f</a:t>
            </a:r>
            <a:r>
              <a:rPr lang="en-US" altLang="zh-CN" sz="2400" i="1" dirty="0" smtClean="0">
                <a:latin typeface="+mj-lt"/>
                <a:ea typeface="黑体" pitchFamily="2" charset="-122"/>
              </a:rPr>
              <a:t>|</a:t>
            </a:r>
            <a:r>
              <a:rPr lang="zh-CN" altLang="en-US" sz="2400" dirty="0" smtClean="0">
                <a:latin typeface="+mj-lt"/>
                <a:ea typeface="黑体" pitchFamily="2" charset="-122"/>
              </a:rPr>
              <a:t>。</a:t>
            </a:r>
            <a:endParaRPr lang="zh-CN" altLang="en-US" sz="2400" dirty="0">
              <a:latin typeface="+mj-lt"/>
              <a:ea typeface="黑体" pitchFamily="2" charset="-122"/>
            </a:endParaRPr>
          </a:p>
          <a:p>
            <a:pPr marL="0" indent="0">
              <a:buNone/>
            </a:pPr>
            <a:endParaRPr lang="zh-CN" altLang="en-US" sz="2400" i="1" dirty="0">
              <a:latin typeface="+mj-lt"/>
              <a:ea typeface="黑体" pitchFamily="2" charset="-122"/>
            </a:endParaRPr>
          </a:p>
        </p:txBody>
      </p:sp>
      <p:pic>
        <p:nvPicPr>
          <p:cNvPr id="4" name="Picture 2"/>
          <p:cNvPicPr>
            <a:picLocks noChangeAspect="1" noChangeArrowheads="1"/>
          </p:cNvPicPr>
          <p:nvPr/>
        </p:nvPicPr>
        <p:blipFill>
          <a:blip r:embed="rId3" cstate="print"/>
          <a:srcRect/>
          <a:stretch>
            <a:fillRect/>
          </a:stretch>
        </p:blipFill>
        <p:spPr bwMode="auto">
          <a:xfrm>
            <a:off x="2339752" y="3171392"/>
            <a:ext cx="4392488" cy="2619808"/>
          </a:xfrm>
          <a:prstGeom prst="rect">
            <a:avLst/>
          </a:prstGeom>
          <a:noFill/>
          <a:ln w="9525">
            <a:noFill/>
            <a:miter lim="800000"/>
            <a:headEnd/>
            <a:tailEnd/>
          </a:ln>
        </p:spPr>
      </p:pic>
    </p:spTree>
    <p:extLst>
      <p:ext uri="{BB962C8B-B14F-4D97-AF65-F5344CB8AC3E}">
        <p14:creationId xmlns:p14="http://schemas.microsoft.com/office/powerpoint/2010/main" val="372961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流</a:t>
            </a:r>
            <a:r>
              <a:rPr lang="zh-CN" altLang="en-US" sz="3600" b="1" dirty="0">
                <a:solidFill>
                  <a:srgbClr val="0000CC"/>
                </a:solidFill>
              </a:rPr>
              <a:t>网络</a:t>
            </a:r>
            <a:endParaRPr lang="en-US" sz="3600" b="1" dirty="0">
              <a:solidFill>
                <a:srgbClr val="0000CC"/>
              </a:solidFill>
            </a:endParaRPr>
          </a:p>
        </p:txBody>
      </p:sp>
      <p:sp>
        <p:nvSpPr>
          <p:cNvPr id="3" name="内容占位符 2"/>
          <p:cNvSpPr>
            <a:spLocks noGrp="1"/>
          </p:cNvSpPr>
          <p:nvPr>
            <p:ph idx="1"/>
          </p:nvPr>
        </p:nvSpPr>
        <p:spPr>
          <a:xfrm>
            <a:off x="685800" y="1371600"/>
            <a:ext cx="7772400" cy="4724400"/>
          </a:xfrm>
        </p:spPr>
        <p:txBody>
          <a:bodyPr/>
          <a:lstStyle/>
          <a:p>
            <a:r>
              <a:rPr lang="zh-CN" altLang="en-US" sz="2400" dirty="0">
                <a:latin typeface="+mj-lt"/>
                <a:ea typeface="黑体" pitchFamily="2" charset="-122"/>
              </a:rPr>
              <a:t>流</a:t>
            </a:r>
            <a:r>
              <a:rPr lang="zh-CN" altLang="en-US" sz="2400" dirty="0">
                <a:latin typeface="+mj-lt"/>
                <a:ea typeface="黑体" pitchFamily="2" charset="-122"/>
              </a:rPr>
              <a:t>的三</a:t>
            </a:r>
            <a:r>
              <a:rPr lang="zh-CN" altLang="en-US" sz="2400" dirty="0">
                <a:latin typeface="+mj-lt"/>
                <a:ea typeface="黑体" pitchFamily="2" charset="-122"/>
              </a:rPr>
              <a:t>个性质</a:t>
            </a:r>
            <a:r>
              <a:rPr lang="zh-CN" altLang="en-US" sz="2400" dirty="0" smtClean="0">
                <a:latin typeface="+mj-lt"/>
                <a:ea typeface="黑体" pitchFamily="2" charset="-122"/>
              </a:rPr>
              <a:t>：</a:t>
            </a:r>
            <a:endParaRPr lang="en-US" altLang="zh-CN" sz="2400" dirty="0" smtClean="0">
              <a:latin typeface="+mj-lt"/>
              <a:ea typeface="黑体" pitchFamily="2" charset="-122"/>
            </a:endParaRPr>
          </a:p>
          <a:p>
            <a:pPr lvl="1"/>
            <a:r>
              <a:rPr lang="zh-CN" altLang="en-US" sz="2000" dirty="0">
                <a:latin typeface="黑体" pitchFamily="2" charset="-122"/>
                <a:ea typeface="黑体" pitchFamily="2" charset="-122"/>
              </a:rPr>
              <a:t>容量限制说明从一个顶点到另一个顶点的网络流不能超过设定的</a:t>
            </a:r>
            <a:r>
              <a:rPr lang="zh-CN" altLang="en-US" sz="2000" dirty="0" smtClean="0">
                <a:latin typeface="黑体" pitchFamily="2" charset="-122"/>
                <a:ea typeface="黑体" pitchFamily="2" charset="-122"/>
              </a:rPr>
              <a:t>容量</a:t>
            </a:r>
            <a:endParaRPr lang="en-US" altLang="zh-CN" sz="2000" dirty="0" smtClean="0">
              <a:latin typeface="黑体" pitchFamily="2" charset="-122"/>
              <a:ea typeface="黑体" pitchFamily="2" charset="-122"/>
            </a:endParaRPr>
          </a:p>
          <a:p>
            <a:pPr lvl="1"/>
            <a:r>
              <a:rPr lang="zh-CN" altLang="en-US" sz="2000" dirty="0">
                <a:latin typeface="黑体" pitchFamily="2" charset="-122"/>
                <a:ea typeface="黑体" pitchFamily="2" charset="-122"/>
              </a:rPr>
              <a:t>反对称性说明从顶点</a:t>
            </a:r>
            <a:r>
              <a:rPr lang="en-US" altLang="zh-CN" sz="2000" dirty="0">
                <a:latin typeface="黑体" pitchFamily="2" charset="-122"/>
                <a:ea typeface="黑体" pitchFamily="2" charset="-122"/>
              </a:rPr>
              <a:t>u</a:t>
            </a:r>
            <a:r>
              <a:rPr lang="zh-CN" altLang="en-US" sz="2000" dirty="0">
                <a:latin typeface="黑体" pitchFamily="2" charset="-122"/>
                <a:ea typeface="黑体" pitchFamily="2" charset="-122"/>
              </a:rPr>
              <a:t>到顶点</a:t>
            </a:r>
            <a:r>
              <a:rPr lang="en-US" altLang="zh-CN" sz="2000" dirty="0">
                <a:latin typeface="黑体" pitchFamily="2" charset="-122"/>
                <a:ea typeface="黑体" pitchFamily="2" charset="-122"/>
              </a:rPr>
              <a:t>v</a:t>
            </a:r>
            <a:r>
              <a:rPr lang="zh-CN" altLang="en-US" sz="2000" dirty="0">
                <a:latin typeface="黑体" pitchFamily="2" charset="-122"/>
                <a:ea typeface="黑体" pitchFamily="2" charset="-122"/>
              </a:rPr>
              <a:t>的流是其反向流的取</a:t>
            </a:r>
            <a:r>
              <a:rPr lang="zh-CN" altLang="en-US" sz="2000" dirty="0" smtClean="0">
                <a:latin typeface="黑体" pitchFamily="2" charset="-122"/>
                <a:ea typeface="黑体" pitchFamily="2" charset="-122"/>
              </a:rPr>
              <a:t>负</a:t>
            </a:r>
            <a:endParaRPr lang="en-US" altLang="zh-CN" sz="2000" dirty="0" smtClean="0">
              <a:latin typeface="黑体" pitchFamily="2" charset="-122"/>
              <a:ea typeface="黑体" pitchFamily="2" charset="-122"/>
            </a:endParaRPr>
          </a:p>
          <a:p>
            <a:pPr lvl="1"/>
            <a:r>
              <a:rPr lang="zh-CN" altLang="en-US" sz="2000" dirty="0">
                <a:latin typeface="黑体" pitchFamily="2" charset="-122"/>
                <a:ea typeface="黑体" pitchFamily="2" charset="-122"/>
              </a:rPr>
              <a:t>流守恒性说明从非源点或非汇点的顶点出发的总网络流为</a:t>
            </a:r>
            <a:r>
              <a:rPr lang="en-US" altLang="zh-CN" sz="2000" dirty="0">
                <a:latin typeface="黑体" pitchFamily="2" charset="-122"/>
                <a:ea typeface="黑体" pitchFamily="2" charset="-122"/>
              </a:rPr>
              <a:t>0</a:t>
            </a:r>
          </a:p>
          <a:p>
            <a:endParaRPr lang="en-US" altLang="zh-CN" sz="2400" dirty="0">
              <a:latin typeface="+mj-lt"/>
              <a:ea typeface="黑体" pitchFamily="2" charset="-122"/>
            </a:endParaRPr>
          </a:p>
          <a:p>
            <a:r>
              <a:rPr lang="zh-CN" altLang="en-US" sz="2400" dirty="0">
                <a:latin typeface="黑体" pitchFamily="2" charset="-122"/>
                <a:ea typeface="黑体" pitchFamily="2" charset="-122"/>
              </a:rPr>
              <a:t>由此得：</a:t>
            </a:r>
            <a:endParaRPr lang="en-US" altLang="zh-CN" sz="2400" dirty="0">
              <a:latin typeface="黑体" pitchFamily="2" charset="-122"/>
              <a:ea typeface="黑体" pitchFamily="2" charset="-122"/>
            </a:endParaRPr>
          </a:p>
          <a:p>
            <a:endParaRPr lang="en-US" altLang="zh-CN" sz="2400" dirty="0">
              <a:latin typeface="黑体" pitchFamily="2" charset="-122"/>
              <a:ea typeface="黑体" pitchFamily="2" charset="-122"/>
            </a:endParaRPr>
          </a:p>
          <a:p>
            <a:r>
              <a:rPr lang="zh-CN" altLang="en-US" sz="2400" i="1" dirty="0">
                <a:solidFill>
                  <a:srgbClr val="C00000"/>
                </a:solidFill>
                <a:latin typeface="黑体" pitchFamily="2" charset="-122"/>
                <a:ea typeface="黑体" pitchFamily="2" charset="-122"/>
              </a:rPr>
              <a:t>即进入一个顶点的总流为</a:t>
            </a:r>
            <a:r>
              <a:rPr lang="en-US" altLang="zh-CN" sz="2400" i="1" dirty="0">
                <a:solidFill>
                  <a:srgbClr val="C00000"/>
                </a:solidFill>
                <a:latin typeface="黑体" pitchFamily="2" charset="-122"/>
                <a:ea typeface="黑体" pitchFamily="2" charset="-122"/>
              </a:rPr>
              <a:t>0</a:t>
            </a:r>
            <a:r>
              <a:rPr lang="en-US" altLang="zh-CN" sz="2400" dirty="0">
                <a:latin typeface="黑体" pitchFamily="2" charset="-122"/>
                <a:ea typeface="黑体" pitchFamily="2" charset="-122"/>
              </a:rPr>
              <a:t>.</a:t>
            </a:r>
          </a:p>
          <a:p>
            <a:endParaRPr lang="en-US" altLang="zh-CN" sz="2400" dirty="0" smtClean="0">
              <a:latin typeface="+mj-lt"/>
              <a:ea typeface="黑体" pitchFamily="2" charset="-122"/>
            </a:endParaRPr>
          </a:p>
          <a:p>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dirty="0">
              <a:latin typeface="黑体" pitchFamily="2" charset="-122"/>
              <a:ea typeface="黑体" pitchFamily="2" charset="-122"/>
            </a:endParaRPr>
          </a:p>
          <a:p>
            <a:endParaRPr lang="zh-CN" altLang="en-US" dirty="0">
              <a:latin typeface="黑体" pitchFamily="2" charset="-122"/>
              <a:ea typeface="黑体" pitchFamily="2" charset="-122"/>
            </a:endParaRP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605837195"/>
              </p:ext>
            </p:extLst>
          </p:nvPr>
        </p:nvGraphicFramePr>
        <p:xfrm>
          <a:off x="2286000" y="3657600"/>
          <a:ext cx="1728787" cy="719137"/>
        </p:xfrm>
        <a:graphic>
          <a:graphicData uri="http://schemas.openxmlformats.org/presentationml/2006/ole">
            <mc:AlternateContent xmlns:mc="http://schemas.openxmlformats.org/markup-compatibility/2006">
              <mc:Choice xmlns:v="urn:schemas-microsoft-com:vml" Requires="v">
                <p:oleObj spid="_x0000_s8262" name="公式" r:id="rId4" imgW="876300" imgH="342900" progId="Equation.3">
                  <p:embed/>
                </p:oleObj>
              </mc:Choice>
              <mc:Fallback>
                <p:oleObj name="公式" r:id="rId4" imgW="876300" imgH="342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657600"/>
                        <a:ext cx="17287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2179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流</a:t>
            </a:r>
            <a:r>
              <a:rPr lang="zh-CN" altLang="en-US" sz="3600" b="1" dirty="0">
                <a:solidFill>
                  <a:srgbClr val="0000CC"/>
                </a:solidFill>
              </a:rPr>
              <a:t>网络</a:t>
            </a:r>
            <a:endParaRPr lang="en-US" sz="3600" b="1" dirty="0">
              <a:solidFill>
                <a:srgbClr val="0000CC"/>
              </a:solidFill>
            </a:endParaRPr>
          </a:p>
        </p:txBody>
      </p:sp>
      <p:sp>
        <p:nvSpPr>
          <p:cNvPr id="3" name="内容占位符 2"/>
          <p:cNvSpPr>
            <a:spLocks noGrp="1"/>
          </p:cNvSpPr>
          <p:nvPr>
            <p:ph idx="1"/>
          </p:nvPr>
        </p:nvSpPr>
        <p:spPr>
          <a:xfrm>
            <a:off x="685800" y="1371600"/>
            <a:ext cx="7772400" cy="4724400"/>
          </a:xfrm>
        </p:spPr>
        <p:txBody>
          <a:bodyPr/>
          <a:lstStyle/>
          <a:p>
            <a:r>
              <a:rPr lang="zh-CN" altLang="en-US" sz="2400" dirty="0" smtClean="0">
                <a:latin typeface="+mj-lt"/>
                <a:ea typeface="黑体" pitchFamily="2" charset="-122"/>
              </a:rPr>
              <a:t>当</a:t>
            </a:r>
            <a:r>
              <a:rPr lang="en-US" altLang="zh-CN" sz="2400" dirty="0">
                <a:latin typeface="+mj-lt"/>
                <a:ea typeface="黑体" pitchFamily="2" charset="-122"/>
              </a:rPr>
              <a:t>(</a:t>
            </a:r>
            <a:r>
              <a:rPr lang="en-US" altLang="zh-CN" sz="2400" i="1" dirty="0" err="1">
                <a:latin typeface="+mj-lt"/>
                <a:ea typeface="黑体" pitchFamily="2" charset="-122"/>
              </a:rPr>
              <a:t>u,v</a:t>
            </a:r>
            <a:r>
              <a:rPr lang="en-US" altLang="zh-CN" sz="2400" dirty="0">
                <a:latin typeface="+mj-lt"/>
                <a:ea typeface="黑体" pitchFamily="2" charset="-122"/>
              </a:rPr>
              <a:t>)</a:t>
            </a:r>
            <a:r>
              <a:rPr lang="zh-CN" altLang="en-US" sz="2400" dirty="0">
                <a:latin typeface="+mj-lt"/>
                <a:ea typeface="黑体" pitchFamily="2" charset="-122"/>
              </a:rPr>
              <a:t>和</a:t>
            </a:r>
            <a:r>
              <a:rPr lang="en-US" altLang="zh-CN" sz="2400" dirty="0">
                <a:latin typeface="+mj-lt"/>
                <a:ea typeface="黑体" pitchFamily="2" charset="-122"/>
              </a:rPr>
              <a:t>(</a:t>
            </a:r>
            <a:r>
              <a:rPr lang="en-US" altLang="zh-CN" sz="2400" i="1" dirty="0" err="1">
                <a:latin typeface="+mj-lt"/>
                <a:ea typeface="黑体" pitchFamily="2" charset="-122"/>
              </a:rPr>
              <a:t>v,u</a:t>
            </a:r>
            <a:r>
              <a:rPr lang="en-US" altLang="zh-CN" sz="2400" dirty="0">
                <a:latin typeface="+mj-lt"/>
                <a:ea typeface="黑体" pitchFamily="2" charset="-122"/>
              </a:rPr>
              <a:t>)</a:t>
            </a:r>
            <a:r>
              <a:rPr lang="zh-CN" altLang="en-US" sz="2400" dirty="0">
                <a:latin typeface="+mj-lt"/>
                <a:ea typeface="黑体" pitchFamily="2" charset="-122"/>
              </a:rPr>
              <a:t>都不在</a:t>
            </a:r>
            <a:r>
              <a:rPr lang="en-US" altLang="zh-CN" sz="2400" dirty="0">
                <a:latin typeface="+mj-lt"/>
                <a:ea typeface="黑体" pitchFamily="2" charset="-122"/>
              </a:rPr>
              <a:t>E</a:t>
            </a:r>
            <a:r>
              <a:rPr lang="zh-CN" altLang="en-US" sz="2400" dirty="0">
                <a:latin typeface="+mj-lt"/>
                <a:ea typeface="黑体" pitchFamily="2" charset="-122"/>
              </a:rPr>
              <a:t>中，则</a:t>
            </a:r>
            <a:r>
              <a:rPr lang="en-US" altLang="zh-CN" sz="2400" i="1" dirty="0" err="1">
                <a:latin typeface="+mj-lt"/>
                <a:ea typeface="黑体" pitchFamily="2" charset="-122"/>
              </a:rPr>
              <a:t>u,v</a:t>
            </a:r>
            <a:r>
              <a:rPr lang="zh-CN" altLang="en-US" sz="2400" dirty="0">
                <a:latin typeface="+mj-lt"/>
                <a:ea typeface="黑体" pitchFamily="2" charset="-122"/>
              </a:rPr>
              <a:t>之间不可能有网络流。即</a:t>
            </a:r>
            <a:r>
              <a:rPr lang="en-US" altLang="zh-CN" sz="2400" i="1" dirty="0">
                <a:latin typeface="+mj-lt"/>
                <a:ea typeface="黑体" pitchFamily="2" charset="-122"/>
              </a:rPr>
              <a:t>f(</a:t>
            </a:r>
            <a:r>
              <a:rPr lang="en-US" altLang="zh-CN" sz="2400" i="1" dirty="0" err="1">
                <a:latin typeface="+mj-lt"/>
                <a:ea typeface="黑体" pitchFamily="2" charset="-122"/>
              </a:rPr>
              <a:t>u,v</a:t>
            </a:r>
            <a:r>
              <a:rPr lang="en-US" altLang="zh-CN" sz="2400" i="1" dirty="0">
                <a:latin typeface="+mj-lt"/>
                <a:ea typeface="黑体" pitchFamily="2" charset="-122"/>
              </a:rPr>
              <a:t>)=f(</a:t>
            </a:r>
            <a:r>
              <a:rPr lang="en-US" altLang="zh-CN" sz="2400" i="1" dirty="0" err="1">
                <a:latin typeface="+mj-lt"/>
                <a:ea typeface="黑体" pitchFamily="2" charset="-122"/>
              </a:rPr>
              <a:t>v,u</a:t>
            </a:r>
            <a:r>
              <a:rPr lang="en-US" altLang="zh-CN" sz="2400" i="1" dirty="0">
                <a:latin typeface="+mj-lt"/>
                <a:ea typeface="黑体" pitchFamily="2" charset="-122"/>
              </a:rPr>
              <a:t>)=0</a:t>
            </a:r>
            <a:r>
              <a:rPr lang="en-US" altLang="zh-CN" sz="2400" dirty="0">
                <a:latin typeface="+mj-lt"/>
                <a:ea typeface="黑体" pitchFamily="2" charset="-122"/>
              </a:rPr>
              <a:t>.</a:t>
            </a:r>
          </a:p>
          <a:p>
            <a:r>
              <a:rPr lang="zh-CN" altLang="en-US" sz="2400" i="1" dirty="0">
                <a:solidFill>
                  <a:srgbClr val="C00000"/>
                </a:solidFill>
                <a:latin typeface="黑体" pitchFamily="2" charset="-122"/>
                <a:ea typeface="黑体" pitchFamily="2" charset="-122"/>
              </a:rPr>
              <a:t>正网络流</a:t>
            </a:r>
            <a:r>
              <a:rPr lang="zh-CN" altLang="en-US" sz="2400" dirty="0">
                <a:latin typeface="黑体" pitchFamily="2" charset="-122"/>
                <a:ea typeface="黑体" pitchFamily="2" charset="-122"/>
              </a:rPr>
              <a:t>：</a:t>
            </a:r>
            <a:endParaRPr lang="en-US" altLang="zh-CN" sz="2400" dirty="0">
              <a:latin typeface="黑体" pitchFamily="2" charset="-122"/>
              <a:ea typeface="黑体" pitchFamily="2" charset="-122"/>
            </a:endParaRPr>
          </a:p>
          <a:p>
            <a:pPr lvl="1"/>
            <a:r>
              <a:rPr lang="zh-CN" altLang="en-US" dirty="0">
                <a:latin typeface="黑体" pitchFamily="2" charset="-122"/>
                <a:ea typeface="黑体" pitchFamily="2" charset="-122"/>
              </a:rPr>
              <a:t>进入一个顶点</a:t>
            </a:r>
            <a:r>
              <a:rPr lang="en-US" altLang="zh-CN" dirty="0">
                <a:latin typeface="黑体" pitchFamily="2" charset="-122"/>
                <a:ea typeface="黑体" pitchFamily="2" charset="-122"/>
              </a:rPr>
              <a:t>v</a:t>
            </a:r>
            <a:r>
              <a:rPr lang="zh-CN" altLang="en-US" dirty="0">
                <a:latin typeface="黑体" pitchFamily="2" charset="-122"/>
                <a:ea typeface="黑体" pitchFamily="2" charset="-122"/>
              </a:rPr>
              <a:t>的总的正网络流定义为</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1"/>
            <a:endParaRPr lang="en-US" altLang="zh-CN" dirty="0" smtClean="0">
              <a:latin typeface="黑体" pitchFamily="2" charset="-122"/>
              <a:ea typeface="黑体" pitchFamily="2" charset="-122"/>
            </a:endParaRPr>
          </a:p>
          <a:p>
            <a:pPr lvl="1"/>
            <a:endParaRPr lang="en-US" altLang="zh-CN" dirty="0" smtClean="0">
              <a:latin typeface="黑体" pitchFamily="2" charset="-122"/>
              <a:ea typeface="黑体" pitchFamily="2" charset="-122"/>
            </a:endParaRPr>
          </a:p>
          <a:p>
            <a:pPr lvl="1"/>
            <a:r>
              <a:rPr lang="zh-CN" altLang="en-US" dirty="0">
                <a:latin typeface="黑体" pitchFamily="2" charset="-122"/>
                <a:ea typeface="黑体" pitchFamily="2" charset="-122"/>
              </a:rPr>
              <a:t>离开某个顶点的正网络流定义</a:t>
            </a:r>
            <a:r>
              <a:rPr lang="zh-CN" altLang="en-US" dirty="0" smtClean="0">
                <a:latin typeface="黑体" pitchFamily="2" charset="-122"/>
                <a:ea typeface="黑体" pitchFamily="2" charset="-122"/>
              </a:rPr>
              <a:t>为</a:t>
            </a:r>
            <a:r>
              <a:rPr lang="en-US" altLang="zh-CN" dirty="0" smtClean="0">
                <a:latin typeface="黑体" pitchFamily="2" charset="-122"/>
                <a:ea typeface="黑体" pitchFamily="2" charset="-122"/>
              </a:rPr>
              <a:t>:</a:t>
            </a:r>
            <a:endParaRPr lang="en-US" altLang="zh-CN" dirty="0">
              <a:latin typeface="黑体" pitchFamily="2" charset="-122"/>
              <a:ea typeface="黑体" pitchFamily="2" charset="-122"/>
            </a:endParaRPr>
          </a:p>
          <a:p>
            <a:endParaRPr lang="en-US" altLang="zh-CN" dirty="0">
              <a:latin typeface="黑体" pitchFamily="2" charset="-122"/>
              <a:ea typeface="黑体" pitchFamily="2" charset="-122"/>
            </a:endParaRPr>
          </a:p>
          <a:p>
            <a:endParaRPr lang="en-US" altLang="zh-CN" sz="2400" dirty="0" smtClean="0">
              <a:latin typeface="+mj-lt"/>
              <a:ea typeface="黑体" pitchFamily="2" charset="-122"/>
            </a:endParaRPr>
          </a:p>
          <a:p>
            <a:r>
              <a:rPr lang="zh-CN" altLang="en-US" sz="2400" dirty="0" smtClean="0">
                <a:latin typeface="+mj-lt"/>
                <a:ea typeface="黑体" pitchFamily="2" charset="-122"/>
              </a:rPr>
              <a:t>定义</a:t>
            </a:r>
            <a:r>
              <a:rPr lang="zh-CN" altLang="en-US" sz="2400" dirty="0">
                <a:latin typeface="+mj-lt"/>
                <a:ea typeface="黑体" pitchFamily="2" charset="-122"/>
              </a:rPr>
              <a:t>某个顶点处的总的净流为离开该顶点的总的正流量减去进入该顶点的总的正流量。</a:t>
            </a:r>
            <a:endParaRPr lang="en-US" altLang="zh-CN" sz="2400" dirty="0">
              <a:latin typeface="+mj-lt"/>
              <a:ea typeface="黑体" pitchFamily="2" charset="-122"/>
            </a:endParaRPr>
          </a:p>
          <a:p>
            <a:endParaRPr lang="en-US" altLang="zh-CN" sz="2400" dirty="0" smtClean="0">
              <a:latin typeface="+mj-lt"/>
              <a:ea typeface="黑体" pitchFamily="2" charset="-122"/>
            </a:endParaRPr>
          </a:p>
          <a:p>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dirty="0">
              <a:latin typeface="黑体" pitchFamily="2" charset="-122"/>
              <a:ea typeface="黑体" pitchFamily="2" charset="-122"/>
            </a:endParaRPr>
          </a:p>
          <a:p>
            <a:endParaRPr lang="zh-CN" altLang="en-US" dirty="0">
              <a:latin typeface="黑体" pitchFamily="2" charset="-122"/>
              <a:ea typeface="黑体" pitchFamily="2" charset="-122"/>
            </a:endParaRPr>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780940301"/>
              </p:ext>
            </p:extLst>
          </p:nvPr>
        </p:nvGraphicFramePr>
        <p:xfrm>
          <a:off x="3429000" y="3124200"/>
          <a:ext cx="1776412" cy="779462"/>
        </p:xfrm>
        <a:graphic>
          <a:graphicData uri="http://schemas.openxmlformats.org/presentationml/2006/ole">
            <mc:AlternateContent xmlns:mc="http://schemas.openxmlformats.org/markup-compatibility/2006">
              <mc:Choice xmlns:v="urn:schemas-microsoft-com:vml" Requires="v">
                <p:oleObj spid="_x0000_s9349" name="公式" r:id="rId4" imgW="749300" imgH="457200" progId="Equation.3">
                  <p:embed/>
                </p:oleObj>
              </mc:Choice>
              <mc:Fallback>
                <p:oleObj name="公式" r:id="rId4" imgW="7493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124200"/>
                        <a:ext cx="1776412" cy="779462"/>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21756132"/>
              </p:ext>
            </p:extLst>
          </p:nvPr>
        </p:nvGraphicFramePr>
        <p:xfrm>
          <a:off x="3657600" y="4419600"/>
          <a:ext cx="1382712" cy="897422"/>
        </p:xfrm>
        <a:graphic>
          <a:graphicData uri="http://schemas.openxmlformats.org/presentationml/2006/ole">
            <mc:AlternateContent xmlns:mc="http://schemas.openxmlformats.org/markup-compatibility/2006">
              <mc:Choice xmlns:v="urn:schemas-microsoft-com:vml" Requires="v">
                <p:oleObj spid="_x0000_s9350" name="公式" r:id="rId6" imgW="749300" imgH="457200" progId="Equation.3">
                  <p:embed/>
                </p:oleObj>
              </mc:Choice>
              <mc:Fallback>
                <p:oleObj name="公式" r:id="rId6" imgW="749300" imgH="4572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4419600"/>
                        <a:ext cx="1382712" cy="8974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81714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流</a:t>
            </a:r>
            <a:r>
              <a:rPr lang="zh-CN" altLang="en-US" sz="3600" b="1" dirty="0">
                <a:solidFill>
                  <a:srgbClr val="0000CC"/>
                </a:solidFill>
              </a:rPr>
              <a:t>网络</a:t>
            </a:r>
            <a:endParaRPr lang="en-US" sz="3600" b="1" dirty="0">
              <a:solidFill>
                <a:srgbClr val="0000CC"/>
              </a:solidFill>
            </a:endParaRPr>
          </a:p>
        </p:txBody>
      </p:sp>
      <p:sp>
        <p:nvSpPr>
          <p:cNvPr id="3" name="内容占位符 2"/>
          <p:cNvSpPr>
            <a:spLocks noGrp="1"/>
          </p:cNvSpPr>
          <p:nvPr>
            <p:ph idx="1"/>
          </p:nvPr>
        </p:nvSpPr>
        <p:spPr>
          <a:xfrm>
            <a:off x="685800" y="1371600"/>
            <a:ext cx="7772400" cy="4724400"/>
          </a:xfrm>
        </p:spPr>
        <p:txBody>
          <a:bodyPr/>
          <a:lstStyle/>
          <a:p>
            <a:r>
              <a:rPr lang="zh-CN" altLang="en-US" sz="2400" dirty="0" smtClean="0">
                <a:latin typeface="+mj-lt"/>
                <a:ea typeface="黑体" pitchFamily="2" charset="-122"/>
              </a:rPr>
              <a:t>根据</a:t>
            </a:r>
            <a:r>
              <a:rPr lang="zh-CN" altLang="en-US" sz="2400" i="1" dirty="0">
                <a:solidFill>
                  <a:srgbClr val="C00000"/>
                </a:solidFill>
                <a:latin typeface="+mj-lt"/>
                <a:ea typeface="黑体" pitchFamily="2" charset="-122"/>
              </a:rPr>
              <a:t>流守恒性</a:t>
            </a:r>
            <a:r>
              <a:rPr lang="zh-CN" altLang="en-US" sz="2400" dirty="0">
                <a:latin typeface="+mj-lt"/>
                <a:ea typeface="黑体" pitchFamily="2" charset="-122"/>
              </a:rPr>
              <a:t>，进入某个非源点非汇点顶点的正网络流必须等于离开该是顶点的正网络流</a:t>
            </a:r>
            <a:endParaRPr lang="en-US" altLang="zh-CN" sz="2400" dirty="0" smtClean="0">
              <a:latin typeface="+mj-lt"/>
              <a:ea typeface="黑体" pitchFamily="2" charset="-122"/>
            </a:endParaRPr>
          </a:p>
          <a:p>
            <a:endParaRPr lang="en-US" altLang="zh-CN" sz="2400" dirty="0">
              <a:latin typeface="+mj-lt"/>
              <a:ea typeface="黑体" pitchFamily="2" charset="-122"/>
            </a:endParaRPr>
          </a:p>
          <a:p>
            <a:r>
              <a:rPr lang="zh-CN" altLang="en-US" sz="2400" dirty="0">
                <a:latin typeface="+mj-lt"/>
                <a:ea typeface="黑体" pitchFamily="2" charset="-122"/>
              </a:rPr>
              <a:t>如果</a:t>
            </a:r>
            <a:r>
              <a:rPr lang="en-US" altLang="zh-CN" sz="2400" i="1" dirty="0">
                <a:latin typeface="+mj-lt"/>
                <a:ea typeface="黑体" pitchFamily="2" charset="-122"/>
              </a:rPr>
              <a:t>X</a:t>
            </a:r>
            <a:r>
              <a:rPr lang="zh-CN" altLang="en-US" sz="2400" dirty="0">
                <a:latin typeface="+mj-lt"/>
                <a:ea typeface="黑体" pitchFamily="2" charset="-122"/>
              </a:rPr>
              <a:t>和</a:t>
            </a:r>
            <a:r>
              <a:rPr lang="en-US" altLang="zh-CN" sz="2400" i="1" dirty="0">
                <a:latin typeface="+mj-lt"/>
                <a:ea typeface="黑体" pitchFamily="2" charset="-122"/>
              </a:rPr>
              <a:t>Y</a:t>
            </a:r>
            <a:r>
              <a:rPr lang="zh-CN" altLang="en-US" sz="2400" dirty="0">
                <a:latin typeface="+mj-lt"/>
                <a:ea typeface="黑体" pitchFamily="2" charset="-122"/>
              </a:rPr>
              <a:t>是顶点的集合</a:t>
            </a:r>
            <a:r>
              <a:rPr lang="zh-CN" altLang="en-US" sz="2400" dirty="0">
                <a:latin typeface="黑体" pitchFamily="2" charset="-122"/>
                <a:ea typeface="黑体" pitchFamily="2" charset="-122"/>
              </a:rPr>
              <a:t>，</a:t>
            </a:r>
            <a:r>
              <a:rPr lang="zh-CN" altLang="en-US" sz="2400" dirty="0">
                <a:latin typeface="+mj-lt"/>
                <a:ea typeface="黑体" pitchFamily="2" charset="-122"/>
              </a:rPr>
              <a:t>则</a:t>
            </a:r>
            <a:endParaRPr lang="en-US" altLang="zh-CN" sz="2400" dirty="0">
              <a:latin typeface="+mj-lt"/>
              <a:ea typeface="黑体" pitchFamily="2" charset="-122"/>
            </a:endParaRPr>
          </a:p>
          <a:p>
            <a:endParaRPr lang="en-US" altLang="zh-CN" sz="2400" dirty="0">
              <a:latin typeface="黑体" pitchFamily="2" charset="-122"/>
              <a:ea typeface="黑体" pitchFamily="2" charset="-122"/>
            </a:endParaRPr>
          </a:p>
          <a:p>
            <a:r>
              <a:rPr lang="zh-CN" altLang="en-US" sz="2400" dirty="0">
                <a:latin typeface="+mj-lt"/>
                <a:ea typeface="黑体" pitchFamily="2" charset="-122"/>
              </a:rPr>
              <a:t>将流守恒性表示为对</a:t>
            </a:r>
            <a:r>
              <a:rPr lang="zh-CN" altLang="en-US" sz="2400" dirty="0" smtClean="0">
                <a:latin typeface="+mj-lt"/>
                <a:ea typeface="黑体" pitchFamily="2" charset="-122"/>
              </a:rPr>
              <a:t>所有 </a:t>
            </a:r>
            <a:r>
              <a:rPr lang="en-US" altLang="zh-CN" sz="2400" i="1" dirty="0" smtClean="0">
                <a:latin typeface="+mj-lt"/>
                <a:ea typeface="黑体" pitchFamily="2" charset="-122"/>
              </a:rPr>
              <a:t>u ∈ V - {</a:t>
            </a:r>
            <a:r>
              <a:rPr lang="en-US" altLang="zh-CN" sz="2400" i="1" dirty="0" err="1">
                <a:latin typeface="+mj-lt"/>
                <a:ea typeface="黑体" pitchFamily="2" charset="-122"/>
              </a:rPr>
              <a:t>s,t</a:t>
            </a:r>
            <a:r>
              <a:rPr lang="en-US" altLang="zh-CN" sz="2400" i="1" dirty="0">
                <a:latin typeface="+mj-lt"/>
                <a:ea typeface="黑体" pitchFamily="2" charset="-122"/>
              </a:rPr>
              <a:t>}</a:t>
            </a:r>
            <a:r>
              <a:rPr lang="en-US" altLang="zh-CN" sz="2400" dirty="0">
                <a:latin typeface="+mj-lt"/>
                <a:ea typeface="黑体" pitchFamily="2" charset="-122"/>
              </a:rPr>
              <a:t>,</a:t>
            </a:r>
            <a:r>
              <a:rPr lang="zh-CN" altLang="en-US" sz="2400" dirty="0" smtClean="0">
                <a:latin typeface="+mj-lt"/>
                <a:ea typeface="黑体" pitchFamily="2" charset="-122"/>
              </a:rPr>
              <a:t>有 </a:t>
            </a:r>
            <a:r>
              <a:rPr lang="en-US" altLang="zh-CN" sz="2400" i="1" dirty="0" smtClean="0">
                <a:latin typeface="+mj-lt"/>
                <a:ea typeface="黑体" pitchFamily="2" charset="-122"/>
              </a:rPr>
              <a:t>f(</a:t>
            </a:r>
            <a:r>
              <a:rPr lang="en-US" altLang="zh-CN" sz="2400" i="1" dirty="0" err="1" smtClean="0">
                <a:latin typeface="+mj-lt"/>
                <a:ea typeface="黑体" pitchFamily="2" charset="-122"/>
              </a:rPr>
              <a:t>u,V</a:t>
            </a:r>
            <a:r>
              <a:rPr lang="en-US" altLang="zh-CN" sz="2400" i="1" dirty="0" smtClean="0">
                <a:latin typeface="+mj-lt"/>
                <a:ea typeface="黑体" pitchFamily="2" charset="-122"/>
              </a:rPr>
              <a:t>) = 0</a:t>
            </a:r>
            <a:endParaRPr lang="en-US" altLang="zh-CN" sz="2400" i="1" dirty="0">
              <a:latin typeface="+mj-lt"/>
              <a:ea typeface="黑体" pitchFamily="2" charset="-122"/>
            </a:endParaRPr>
          </a:p>
          <a:p>
            <a:pPr marL="0" indent="0">
              <a:buNone/>
            </a:pPr>
            <a:endParaRPr lang="en-US" altLang="zh-CN" sz="2400" dirty="0">
              <a:latin typeface="+mj-lt"/>
              <a:ea typeface="黑体" pitchFamily="2" charset="-122"/>
            </a:endParaRPr>
          </a:p>
          <a:p>
            <a:r>
              <a:rPr lang="zh-CN" altLang="en-US" sz="2400" dirty="0" smtClean="0">
                <a:latin typeface="+mj-lt"/>
                <a:ea typeface="黑体" pitchFamily="2" charset="-122"/>
              </a:rPr>
              <a:t>为</a:t>
            </a:r>
            <a:r>
              <a:rPr lang="zh-CN" altLang="en-US" sz="2400" dirty="0">
                <a:latin typeface="+mj-lt"/>
                <a:ea typeface="黑体" pitchFamily="2" charset="-122"/>
              </a:rPr>
              <a:t>方便起见，</a:t>
            </a:r>
            <a:r>
              <a:rPr lang="en-US" altLang="zh-CN" sz="2400" i="1" dirty="0">
                <a:latin typeface="+mj-lt"/>
                <a:ea typeface="黑体" pitchFamily="2" charset="-122"/>
              </a:rPr>
              <a:t>f(</a:t>
            </a:r>
            <a:r>
              <a:rPr lang="en-US" altLang="zh-CN" sz="2400" i="1" dirty="0" err="1">
                <a:latin typeface="+mj-lt"/>
                <a:ea typeface="黑体" pitchFamily="2" charset="-122"/>
              </a:rPr>
              <a:t>s,V</a:t>
            </a:r>
            <a:r>
              <a:rPr lang="en-US" altLang="zh-CN" sz="2400" i="1" dirty="0">
                <a:latin typeface="+mj-lt"/>
                <a:ea typeface="黑体" pitchFamily="2" charset="-122"/>
              </a:rPr>
              <a:t>-s</a:t>
            </a:r>
            <a:r>
              <a:rPr lang="en-US" altLang="zh-CN" sz="2400" i="1" dirty="0" smtClean="0">
                <a:latin typeface="+mj-lt"/>
                <a:ea typeface="黑体" pitchFamily="2" charset="-122"/>
              </a:rPr>
              <a:t>) = f(</a:t>
            </a:r>
            <a:r>
              <a:rPr lang="en-US" altLang="zh-CN" sz="2400" i="1" dirty="0" err="1" smtClean="0">
                <a:latin typeface="+mj-lt"/>
                <a:ea typeface="黑体" pitchFamily="2" charset="-122"/>
              </a:rPr>
              <a:t>s,V</a:t>
            </a:r>
            <a:r>
              <a:rPr lang="en-US" altLang="zh-CN" sz="2400" i="1" dirty="0">
                <a:latin typeface="+mj-lt"/>
                <a:ea typeface="黑体" pitchFamily="2" charset="-122"/>
              </a:rPr>
              <a:t>)</a:t>
            </a:r>
            <a:r>
              <a:rPr lang="zh-CN" altLang="en-US" sz="2400" dirty="0" smtClean="0">
                <a:latin typeface="+mj-lt"/>
                <a:ea typeface="黑体" pitchFamily="2" charset="-122"/>
              </a:rPr>
              <a:t>，</a:t>
            </a:r>
            <a:r>
              <a:rPr lang="zh-CN" altLang="en-US" sz="2400" dirty="0">
                <a:latin typeface="+mj-lt"/>
                <a:ea typeface="黑体" pitchFamily="2" charset="-122"/>
              </a:rPr>
              <a:t>其中</a:t>
            </a:r>
            <a:r>
              <a:rPr lang="en-US" altLang="zh-CN" sz="2400" i="1" dirty="0" smtClean="0">
                <a:latin typeface="+mj-lt"/>
                <a:ea typeface="黑体" pitchFamily="2" charset="-122"/>
              </a:rPr>
              <a:t>V - s</a:t>
            </a:r>
            <a:r>
              <a:rPr lang="zh-CN" altLang="en-US" sz="2400" dirty="0">
                <a:latin typeface="+mj-lt"/>
                <a:ea typeface="黑体" pitchFamily="2" charset="-122"/>
              </a:rPr>
              <a:t>就是指</a:t>
            </a:r>
            <a:r>
              <a:rPr lang="zh-CN" altLang="en-US" sz="2400" dirty="0" smtClean="0">
                <a:latin typeface="+mj-lt"/>
                <a:ea typeface="黑体" pitchFamily="2" charset="-122"/>
              </a:rPr>
              <a:t>集合</a:t>
            </a:r>
            <a:endParaRPr lang="en-US" altLang="zh-CN" sz="2400" dirty="0" smtClean="0">
              <a:latin typeface="+mj-lt"/>
              <a:ea typeface="黑体" pitchFamily="2" charset="-122"/>
            </a:endParaRPr>
          </a:p>
          <a:p>
            <a:pPr marL="0" indent="0">
              <a:buNone/>
            </a:pPr>
            <a:r>
              <a:rPr lang="en-US" altLang="zh-CN" sz="2400" i="1" dirty="0">
                <a:latin typeface="+mj-lt"/>
                <a:ea typeface="黑体" pitchFamily="2" charset="-122"/>
              </a:rPr>
              <a:t> </a:t>
            </a:r>
            <a:r>
              <a:rPr lang="en-US" altLang="zh-CN" sz="2400" i="1" dirty="0" smtClean="0">
                <a:latin typeface="+mj-lt"/>
                <a:ea typeface="黑体" pitchFamily="2" charset="-122"/>
              </a:rPr>
              <a:t>   V-</a:t>
            </a:r>
            <a:r>
              <a:rPr lang="en-US" altLang="zh-CN" sz="2400" i="1" dirty="0">
                <a:latin typeface="+mj-lt"/>
                <a:ea typeface="黑体" pitchFamily="2" charset="-122"/>
              </a:rPr>
              <a:t>{s}</a:t>
            </a:r>
            <a:r>
              <a:rPr lang="en-US" altLang="zh-CN" sz="2400" dirty="0">
                <a:latin typeface="+mj-lt"/>
                <a:ea typeface="黑体" pitchFamily="2" charset="-122"/>
              </a:rPr>
              <a:t>.</a:t>
            </a:r>
          </a:p>
          <a:p>
            <a:endParaRPr lang="en-US" altLang="zh-CN" sz="2400" dirty="0">
              <a:latin typeface="黑体" pitchFamily="2" charset="-122"/>
              <a:ea typeface="黑体" pitchFamily="2" charset="-122"/>
            </a:endParaRPr>
          </a:p>
          <a:p>
            <a:endParaRPr lang="en-US" altLang="zh-CN" sz="2400" dirty="0" smtClean="0">
              <a:latin typeface="+mj-lt"/>
              <a:ea typeface="黑体" pitchFamily="2" charset="-122"/>
            </a:endParaRPr>
          </a:p>
          <a:p>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dirty="0">
              <a:latin typeface="黑体" pitchFamily="2" charset="-122"/>
              <a:ea typeface="黑体" pitchFamily="2" charset="-122"/>
            </a:endParaRPr>
          </a:p>
          <a:p>
            <a:endParaRPr lang="zh-CN" altLang="en-US" dirty="0">
              <a:latin typeface="黑体" pitchFamily="2" charset="-122"/>
              <a:ea typeface="黑体" pitchFamily="2" charset="-122"/>
            </a:endParaRPr>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1459256951"/>
              </p:ext>
            </p:extLst>
          </p:nvPr>
        </p:nvGraphicFramePr>
        <p:xfrm>
          <a:off x="4800600" y="2598738"/>
          <a:ext cx="3338513" cy="754062"/>
        </p:xfrm>
        <a:graphic>
          <a:graphicData uri="http://schemas.openxmlformats.org/presentationml/2006/ole">
            <mc:AlternateContent xmlns:mc="http://schemas.openxmlformats.org/markup-compatibility/2006">
              <mc:Choice xmlns:v="urn:schemas-microsoft-com:vml" Requires="v">
                <p:oleObj spid="_x0000_s10306" name="公式" r:id="rId4" imgW="1574117" imgH="355446" progId="Equation.3">
                  <p:embed/>
                </p:oleObj>
              </mc:Choice>
              <mc:Fallback>
                <p:oleObj name="公式" r:id="rId4" imgW="1574117" imgH="355446" progId="Equation.3">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598738"/>
                        <a:ext cx="3338513"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7942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流</a:t>
            </a:r>
            <a:r>
              <a:rPr lang="zh-CN" altLang="en-US" sz="3600" b="1" dirty="0">
                <a:solidFill>
                  <a:srgbClr val="0000CC"/>
                </a:solidFill>
              </a:rPr>
              <a:t>网络</a:t>
            </a:r>
            <a:endParaRPr lang="en-US" sz="3600" b="1" dirty="0">
              <a:solidFill>
                <a:srgbClr val="0000CC"/>
              </a:solidFill>
            </a:endParaRPr>
          </a:p>
        </p:txBody>
      </p:sp>
      <p:sp>
        <p:nvSpPr>
          <p:cNvPr id="3" name="内容占位符 2"/>
          <p:cNvSpPr>
            <a:spLocks noGrp="1"/>
          </p:cNvSpPr>
          <p:nvPr>
            <p:ph idx="1"/>
          </p:nvPr>
        </p:nvSpPr>
        <p:spPr>
          <a:xfrm>
            <a:off x="685800" y="1371600"/>
            <a:ext cx="7772400" cy="4724400"/>
          </a:xfrm>
        </p:spPr>
        <p:txBody>
          <a:bodyPr/>
          <a:lstStyle/>
          <a:p>
            <a:r>
              <a:rPr lang="zh-CN" altLang="en-US" sz="2400" dirty="0">
                <a:solidFill>
                  <a:srgbClr val="C00000"/>
                </a:solidFill>
                <a:latin typeface="+mj-lt"/>
                <a:ea typeface="黑体" pitchFamily="2" charset="-122"/>
              </a:rPr>
              <a:t>引理 </a:t>
            </a:r>
            <a:r>
              <a:rPr lang="en-US" altLang="zh-CN" sz="2400" dirty="0" smtClean="0">
                <a:solidFill>
                  <a:srgbClr val="C00000"/>
                </a:solidFill>
                <a:latin typeface="+mj-lt"/>
                <a:ea typeface="黑体" pitchFamily="2" charset="-122"/>
              </a:rPr>
              <a:t>1</a:t>
            </a:r>
            <a:r>
              <a:rPr lang="en-US" altLang="zh-CN" sz="2400" dirty="0">
                <a:solidFill>
                  <a:srgbClr val="C00000"/>
                </a:solidFill>
                <a:latin typeface="+mj-lt"/>
                <a:ea typeface="黑体" pitchFamily="2" charset="-122"/>
              </a:rPr>
              <a:t>.</a:t>
            </a:r>
            <a:r>
              <a:rPr lang="en-US" altLang="zh-CN" sz="2400" dirty="0" smtClean="0">
                <a:latin typeface="+mj-lt"/>
                <a:ea typeface="黑体" pitchFamily="2" charset="-122"/>
              </a:rPr>
              <a:t> </a:t>
            </a:r>
            <a:r>
              <a:rPr lang="zh-CN" altLang="en-US" sz="2400" dirty="0">
                <a:latin typeface="+mj-lt"/>
                <a:ea typeface="黑体" pitchFamily="2" charset="-122"/>
              </a:rPr>
              <a:t>设</a:t>
            </a:r>
            <a:r>
              <a:rPr lang="en-US" altLang="zh-CN" sz="2400" i="1" dirty="0">
                <a:latin typeface="+mj-lt"/>
                <a:ea typeface="黑体" pitchFamily="2" charset="-122"/>
              </a:rPr>
              <a:t>G=(V,E)</a:t>
            </a:r>
            <a:r>
              <a:rPr lang="zh-CN" altLang="en-US" sz="2400" dirty="0">
                <a:latin typeface="+mj-lt"/>
                <a:ea typeface="黑体" pitchFamily="2" charset="-122"/>
              </a:rPr>
              <a:t>是一个流网络，</a:t>
            </a:r>
            <a:r>
              <a:rPr lang="en-US" altLang="zh-CN" sz="2400" i="1" dirty="0" smtClean="0">
                <a:latin typeface="+mj-lt"/>
                <a:ea typeface="黑体" pitchFamily="2" charset="-122"/>
              </a:rPr>
              <a:t>f </a:t>
            </a:r>
            <a:r>
              <a:rPr lang="zh-CN" altLang="en-US" sz="2400" dirty="0" smtClean="0">
                <a:latin typeface="+mj-lt"/>
                <a:ea typeface="黑体" pitchFamily="2" charset="-122"/>
              </a:rPr>
              <a:t>是</a:t>
            </a:r>
            <a:r>
              <a:rPr lang="en-US" altLang="zh-CN" sz="2400" i="1" dirty="0">
                <a:latin typeface="+mj-lt"/>
                <a:ea typeface="黑体" pitchFamily="2" charset="-122"/>
              </a:rPr>
              <a:t>G</a:t>
            </a:r>
            <a:r>
              <a:rPr lang="zh-CN" altLang="en-US" sz="2400" dirty="0">
                <a:latin typeface="+mj-lt"/>
                <a:ea typeface="黑体" pitchFamily="2" charset="-122"/>
              </a:rPr>
              <a:t>中的一个流。那么下列等式成立：</a:t>
            </a:r>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sz="2400" dirty="0">
              <a:latin typeface="黑体" pitchFamily="2" charset="-122"/>
              <a:ea typeface="黑体" pitchFamily="2" charset="-122"/>
            </a:endParaRPr>
          </a:p>
          <a:p>
            <a:endParaRPr lang="en-US" altLang="zh-CN" sz="2400" dirty="0" smtClean="0">
              <a:latin typeface="+mj-lt"/>
              <a:ea typeface="黑体" pitchFamily="2" charset="-122"/>
            </a:endParaRPr>
          </a:p>
          <a:p>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dirty="0">
              <a:latin typeface="黑体" pitchFamily="2" charset="-122"/>
              <a:ea typeface="黑体" pitchFamily="2" charset="-122"/>
            </a:endParaRPr>
          </a:p>
          <a:p>
            <a:endParaRPr lang="zh-CN" altLang="en-US" dirty="0">
              <a:latin typeface="黑体" pitchFamily="2" charset="-122"/>
              <a:ea typeface="黑体" pitchFamily="2" charset="-122"/>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8081057"/>
              </p:ext>
            </p:extLst>
          </p:nvPr>
        </p:nvGraphicFramePr>
        <p:xfrm>
          <a:off x="1079500" y="2362200"/>
          <a:ext cx="5702300" cy="2133600"/>
        </p:xfrm>
        <a:graphic>
          <a:graphicData uri="http://schemas.openxmlformats.org/presentationml/2006/ole">
            <mc:AlternateContent xmlns:mc="http://schemas.openxmlformats.org/markup-compatibility/2006">
              <mc:Choice xmlns:v="urn:schemas-microsoft-com:vml" Requires="v">
                <p:oleObj spid="_x0000_s11328" name="Equation" r:id="rId4" imgW="2616120" imgH="1143000" progId="Equation.DSMT4">
                  <p:embed/>
                </p:oleObj>
              </mc:Choice>
              <mc:Fallback>
                <p:oleObj name="Equation" r:id="rId4" imgW="2616120" imgH="1143000" progId="Equation.DSMT4">
                  <p:embed/>
                  <p:pic>
                    <p:nvPicPr>
                      <p:cNvPr id="0" name="对象 7"/>
                      <p:cNvPicPr>
                        <a:picLocks noChangeAspect="1" noChangeArrowheads="1"/>
                      </p:cNvPicPr>
                      <p:nvPr/>
                    </p:nvPicPr>
                    <p:blipFill>
                      <a:blip r:embed="rId5"/>
                      <a:srcRect/>
                      <a:stretch>
                        <a:fillRect/>
                      </a:stretch>
                    </p:blipFill>
                    <p:spPr bwMode="auto">
                      <a:xfrm>
                        <a:off x="1079500" y="2362200"/>
                        <a:ext cx="5702300" cy="2133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99789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流</a:t>
            </a:r>
            <a:r>
              <a:rPr lang="zh-CN" altLang="en-US" sz="3600" b="1" dirty="0">
                <a:solidFill>
                  <a:srgbClr val="0000CC"/>
                </a:solidFill>
              </a:rPr>
              <a:t>网络</a:t>
            </a:r>
            <a:endParaRPr lang="en-US" sz="3600" b="1" dirty="0">
              <a:solidFill>
                <a:srgbClr val="0000CC"/>
              </a:solidFill>
            </a:endParaRPr>
          </a:p>
        </p:txBody>
      </p:sp>
      <p:sp>
        <p:nvSpPr>
          <p:cNvPr id="3" name="内容占位符 2"/>
          <p:cNvSpPr>
            <a:spLocks noGrp="1"/>
          </p:cNvSpPr>
          <p:nvPr>
            <p:ph idx="1"/>
          </p:nvPr>
        </p:nvSpPr>
        <p:spPr>
          <a:xfrm>
            <a:off x="685800" y="1371600"/>
            <a:ext cx="7772400" cy="4724400"/>
          </a:xfrm>
        </p:spPr>
        <p:txBody>
          <a:bodyPr/>
          <a:lstStyle/>
          <a:p>
            <a:r>
              <a:rPr lang="zh-CN" altLang="en-US" sz="2400" dirty="0">
                <a:latin typeface="+mj-lt"/>
                <a:ea typeface="黑体" pitchFamily="2" charset="-122"/>
              </a:rPr>
              <a:t>根据</a:t>
            </a:r>
            <a:r>
              <a:rPr lang="zh-CN" altLang="en-US" sz="2400" i="1" dirty="0">
                <a:solidFill>
                  <a:srgbClr val="C00000"/>
                </a:solidFill>
                <a:latin typeface="+mj-lt"/>
                <a:ea typeface="黑体" pitchFamily="2" charset="-122"/>
              </a:rPr>
              <a:t>流守恒</a:t>
            </a:r>
            <a:r>
              <a:rPr lang="zh-CN" altLang="en-US" sz="2400" i="1" dirty="0" smtClean="0">
                <a:solidFill>
                  <a:srgbClr val="C00000"/>
                </a:solidFill>
                <a:latin typeface="+mj-lt"/>
                <a:ea typeface="黑体" pitchFamily="2" charset="-122"/>
              </a:rPr>
              <a:t>性</a:t>
            </a:r>
            <a:r>
              <a:rPr lang="zh-CN" altLang="en-US" sz="2400" dirty="0" smtClean="0">
                <a:latin typeface="+mj-lt"/>
                <a:ea typeface="黑体" pitchFamily="2" charset="-122"/>
              </a:rPr>
              <a:t>，除了</a:t>
            </a:r>
            <a:r>
              <a:rPr lang="zh-CN" altLang="en-US" sz="2400" dirty="0">
                <a:latin typeface="+mj-lt"/>
                <a:ea typeface="黑体" pitchFamily="2" charset="-122"/>
              </a:rPr>
              <a:t>源点和汇点</a:t>
            </a:r>
            <a:r>
              <a:rPr lang="zh-CN" altLang="en-US" sz="2400" dirty="0" smtClean="0">
                <a:latin typeface="+mj-lt"/>
                <a:ea typeface="黑体" pitchFamily="2" charset="-122"/>
              </a:rPr>
              <a:t>外，对于</a:t>
            </a:r>
            <a:r>
              <a:rPr lang="zh-CN" altLang="en-US" sz="2400" dirty="0">
                <a:latin typeface="+mj-lt"/>
                <a:ea typeface="黑体" pitchFamily="2" charset="-122"/>
              </a:rPr>
              <a:t>所有顶点</a:t>
            </a:r>
            <a:r>
              <a:rPr lang="zh-CN" altLang="en-US" sz="2400" dirty="0" smtClean="0">
                <a:latin typeface="+mj-lt"/>
                <a:ea typeface="黑体" pitchFamily="2" charset="-122"/>
              </a:rPr>
              <a:t>而言，进入</a:t>
            </a:r>
            <a:r>
              <a:rPr lang="zh-CN" altLang="en-US" sz="2400" dirty="0">
                <a:latin typeface="+mj-lt"/>
                <a:ea typeface="黑体" pitchFamily="2" charset="-122"/>
              </a:rPr>
              <a:t>顶点的总的正流量等于离开该顶点的总的正</a:t>
            </a:r>
            <a:r>
              <a:rPr lang="zh-CN" altLang="en-US" sz="2400" dirty="0" smtClean="0">
                <a:latin typeface="+mj-lt"/>
                <a:ea typeface="黑体" pitchFamily="2" charset="-122"/>
              </a:rPr>
              <a:t>流量。根据定义</a:t>
            </a:r>
            <a:r>
              <a:rPr lang="zh-CN" altLang="en-US" sz="2400" dirty="0">
                <a:latin typeface="+mj-lt"/>
                <a:ea typeface="黑体" pitchFamily="2" charset="-122"/>
              </a:rPr>
              <a:t>，</a:t>
            </a:r>
            <a:r>
              <a:rPr lang="zh-CN" altLang="en-US" sz="2400" dirty="0" smtClean="0">
                <a:latin typeface="+mj-lt"/>
                <a:ea typeface="黑体" pitchFamily="2" charset="-122"/>
              </a:rPr>
              <a:t>源点</a:t>
            </a:r>
            <a:r>
              <a:rPr lang="zh-CN" altLang="en-US" sz="2400" dirty="0">
                <a:latin typeface="+mj-lt"/>
                <a:ea typeface="黑体" pitchFamily="2" charset="-122"/>
              </a:rPr>
              <a:t>顶点总的净流量大于</a:t>
            </a:r>
            <a:r>
              <a:rPr lang="en-US" altLang="zh-CN" sz="2400" dirty="0" smtClean="0">
                <a:latin typeface="+mj-lt"/>
                <a:ea typeface="黑体" pitchFamily="2" charset="-122"/>
              </a:rPr>
              <a:t>0</a:t>
            </a:r>
            <a:r>
              <a:rPr lang="zh-CN" altLang="en-US" sz="2400" dirty="0" smtClean="0">
                <a:latin typeface="+mj-lt"/>
                <a:ea typeface="黑体" pitchFamily="2" charset="-122"/>
              </a:rPr>
              <a:t>；而</a:t>
            </a:r>
            <a:r>
              <a:rPr lang="zh-CN" altLang="en-US" sz="2400" dirty="0">
                <a:latin typeface="+mj-lt"/>
                <a:ea typeface="黑体" pitchFamily="2" charset="-122"/>
              </a:rPr>
              <a:t>汇点是唯一一个其总的净流量小于</a:t>
            </a:r>
            <a:r>
              <a:rPr lang="en-US" altLang="zh-CN" sz="2400" dirty="0">
                <a:latin typeface="+mj-lt"/>
                <a:ea typeface="黑体" pitchFamily="2" charset="-122"/>
              </a:rPr>
              <a:t>0</a:t>
            </a:r>
            <a:r>
              <a:rPr lang="zh-CN" altLang="en-US" sz="2400" dirty="0">
                <a:latin typeface="+mj-lt"/>
                <a:ea typeface="黑体" pitchFamily="2" charset="-122"/>
              </a:rPr>
              <a:t>的</a:t>
            </a:r>
            <a:r>
              <a:rPr lang="zh-CN" altLang="en-US" sz="2400" dirty="0" smtClean="0">
                <a:latin typeface="+mj-lt"/>
                <a:ea typeface="黑体" pitchFamily="2" charset="-122"/>
              </a:rPr>
              <a:t>顶点。</a:t>
            </a:r>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sz="2400" dirty="0">
              <a:latin typeface="黑体" pitchFamily="2" charset="-122"/>
              <a:ea typeface="黑体" pitchFamily="2" charset="-122"/>
            </a:endParaRPr>
          </a:p>
          <a:p>
            <a:endParaRPr lang="en-US" altLang="zh-CN" sz="2400" dirty="0" smtClean="0">
              <a:latin typeface="+mj-lt"/>
              <a:ea typeface="黑体" pitchFamily="2" charset="-122"/>
            </a:endParaRPr>
          </a:p>
          <a:p>
            <a:endParaRPr lang="en-US" altLang="zh-CN" sz="2400" dirty="0">
              <a:latin typeface="+mj-lt"/>
              <a:ea typeface="黑体" pitchFamily="2" charset="-122"/>
            </a:endParaRPr>
          </a:p>
          <a:p>
            <a:endParaRPr lang="en-US" altLang="zh-CN" sz="2400" dirty="0">
              <a:latin typeface="+mj-lt"/>
              <a:ea typeface="黑体" pitchFamily="2" charset="-122"/>
            </a:endParaRPr>
          </a:p>
          <a:p>
            <a:endParaRPr lang="en-US" altLang="zh-CN" dirty="0">
              <a:latin typeface="黑体" pitchFamily="2" charset="-122"/>
              <a:ea typeface="黑体" pitchFamily="2" charset="-122"/>
            </a:endParaRPr>
          </a:p>
          <a:p>
            <a:endParaRPr lang="zh-CN" altLang="en-US" dirty="0">
              <a:latin typeface="黑体" pitchFamily="2" charset="-122"/>
              <a:ea typeface="黑体" pitchFamily="2" charset="-122"/>
            </a:endParaRPr>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474402930"/>
              </p:ext>
            </p:extLst>
          </p:nvPr>
        </p:nvGraphicFramePr>
        <p:xfrm>
          <a:off x="2819400" y="3276600"/>
          <a:ext cx="3276600" cy="2446359"/>
        </p:xfrm>
        <a:graphic>
          <a:graphicData uri="http://schemas.openxmlformats.org/presentationml/2006/ole">
            <mc:AlternateContent xmlns:mc="http://schemas.openxmlformats.org/markup-compatibility/2006">
              <mc:Choice xmlns:v="urn:schemas-microsoft-com:vml" Requires="v">
                <p:oleObj spid="_x0000_s12348" name="公式" r:id="rId4" imgW="1803400" imgH="1346200" progId="Equation.3">
                  <p:embed/>
                </p:oleObj>
              </mc:Choice>
              <mc:Fallback>
                <p:oleObj name="公式" r:id="rId4" imgW="1803400" imgH="13462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276600"/>
                        <a:ext cx="3276600" cy="24463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86603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27598</TotalTime>
  <Words>3006</Words>
  <Application>Microsoft Office PowerPoint</Application>
  <PresentationFormat>全屏显示(4:3)</PresentationFormat>
  <Paragraphs>330</Paragraphs>
  <Slides>42</Slides>
  <Notes>42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45" baseType="lpstr">
      <vt:lpstr>Default Design</vt:lpstr>
      <vt:lpstr>公式</vt:lpstr>
      <vt:lpstr>MathType 6.0 Equation</vt:lpstr>
      <vt:lpstr> 算法设计与分析  第26章: 网络流算法</vt:lpstr>
      <vt:lpstr>大纲</vt:lpstr>
      <vt:lpstr>流网络</vt:lpstr>
      <vt:lpstr>流网络</vt:lpstr>
      <vt:lpstr>流网络</vt:lpstr>
      <vt:lpstr>流网络</vt:lpstr>
      <vt:lpstr>流网络</vt:lpstr>
      <vt:lpstr>流网络</vt:lpstr>
      <vt:lpstr>流网络</vt:lpstr>
      <vt:lpstr>最大流问题</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Ford-Fulkerson方法</vt:lpstr>
      <vt:lpstr>基本的Ford-Fulkerson算法</vt:lpstr>
      <vt:lpstr>基本的Ford-Fulkerson算法举例</vt:lpstr>
      <vt:lpstr>基本的Ford-Fulkerson算法举例</vt:lpstr>
      <vt:lpstr>基本的Ford-Fulkerson算法举例</vt:lpstr>
      <vt:lpstr>基本的Ford-Fulkerson算法举例</vt:lpstr>
      <vt:lpstr>基本的Ford-Fulkerson算法分析</vt:lpstr>
      <vt:lpstr>Edmonds-Karp算法</vt:lpstr>
      <vt:lpstr>Edmonds-Karp算法</vt:lpstr>
      <vt:lpstr>最大二分匹配</vt:lpstr>
      <vt:lpstr>最大二分匹配</vt:lpstr>
      <vt:lpstr>最大二分匹配</vt:lpstr>
      <vt:lpstr>最大二分匹配</vt:lpstr>
      <vt:lpstr>最大二分匹配</vt:lpstr>
      <vt:lpstr>最大二分匹配</vt:lpstr>
    </vt:vector>
  </TitlesOfParts>
  <Company>SUNY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dell</cp:lastModifiedBy>
  <cp:revision>1099</cp:revision>
  <dcterms:created xsi:type="dcterms:W3CDTF">1998-05-26T01:10:06Z</dcterms:created>
  <dcterms:modified xsi:type="dcterms:W3CDTF">2016-08-19T03:53:44Z</dcterms:modified>
</cp:coreProperties>
</file>