
<file path=[Content_Types].xml><?xml version="1.0" encoding="utf-8"?>
<Types xmlns="http://schemas.openxmlformats.org/package/2006/content-types">
  <Override PartName="/ppt/theme/theme5.xml" ContentType="application/vnd.openxmlformats-officedocument.theme+xml"/>
  <Override PartName="/ppt/slideLayouts/slideLayout307.xml" ContentType="application/vnd.openxmlformats-officedocument.presentationml.slideLayout+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46.xml" ContentType="application/vnd.openxmlformats-officedocument.presentationml.slideLayout+xml"/>
  <Override PartName="/ppt/slideLayouts/slideLayout193.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Override PartName="/ppt/slideLayouts/slideLayout269.xml" ContentType="application/vnd.openxmlformats-officedocument.presentationml.slideLayout+xml"/>
  <Default Extension="xml" ContentType="application/xml"/>
  <Override PartName="/ppt/slideLayouts/slideLayout24.xml" ContentType="application/vnd.openxmlformats-officedocument.presentationml.slideLayout+xml"/>
  <Override PartName="/ppt/slideLayouts/slideLayout71.xml" ContentType="application/vnd.openxmlformats-officedocument.presentationml.slideLayout+xml"/>
  <Override PartName="/ppt/slideLayouts/slideLayout247.xml" ContentType="application/vnd.openxmlformats-officedocument.presentationml.slideLayout+xml"/>
  <Override PartName="/ppt/slideLayouts/slideLayout294.xml" ContentType="application/vnd.openxmlformats-officedocument.presentationml.slideLayout+xml"/>
  <Override PartName="/ppt/slideLayouts/slideLayout310.xml" ContentType="application/vnd.openxmlformats-officedocument.presentationml.slideLayout+xml"/>
  <Override PartName="/ppt/theme/theme29.xml" ContentType="application/vnd.openxmlformats-officedocument.theme+xml"/>
  <Override PartName="/ppt/notesSlides/notesSlide16.xml" ContentType="application/vnd.openxmlformats-officedocument.presentationml.notesSlide+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Layouts/slideLayout225.xml" ContentType="application/vnd.openxmlformats-officedocument.presentationml.slideLayout+xml"/>
  <Override PartName="/ppt/slideLayouts/slideLayout272.xml" ContentType="application/vnd.openxmlformats-officedocument.presentationml.slideLayout+xml"/>
  <Override PartName="/ppt/slideLayouts/slideLayout203.xml" ContentType="application/vnd.openxmlformats-officedocument.presentationml.slideLayout+xml"/>
  <Override PartName="/ppt/slideLayouts/slideLayout250.xml" ContentType="application/vnd.openxmlformats-officedocument.presentationml.slideLayout+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theme/theme10.xml" ContentType="application/vnd.openxmlformats-officedocument.theme+xml"/>
  <Override PartName="/ppt/slideLayouts/slideLayout187.xml" ContentType="application/vnd.openxmlformats-officedocument.presentationml.slideLayout+xml"/>
  <Override PartName="/ppt/slides/slide19.xml" ContentType="application/vnd.openxmlformats-officedocument.presentationml.slide+xml"/>
  <Override PartName="/ppt/slideLayouts/slideLayout118.xml" ContentType="application/vnd.openxmlformats-officedocument.presentationml.slideLayout+xml"/>
  <Override PartName="/ppt/slideLayouts/slideLayout165.xml" ContentType="application/vnd.openxmlformats-officedocument.presentationml.slideLayout+xml"/>
  <Default Extension="png" ContentType="image/png"/>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304.xml" ContentType="application/vnd.openxmlformats-officedocument.presentationml.slideLayout+xml"/>
  <Override PartName="/ppt/slideMasters/slideMaster27.xml" ContentType="application/vnd.openxmlformats-officedocument.presentationml.slideMaster+xml"/>
  <Override PartName="/ppt/slides/slide44.xml" ContentType="application/vnd.openxmlformats-officedocument.presentationml.slide+xml"/>
  <Override PartName="/ppt/slideLayouts/slideLayout43.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Override PartName="/ppt/slideLayouts/slideLayout288.xml" ContentType="application/vnd.openxmlformats-officedocument.presentationml.slideLayout+xml"/>
  <Override PartName="/ppt/slides/slide22.xml" ContentType="application/vnd.openxmlformats-officedocument.presentationml.slide+xml"/>
  <Override PartName="/ppt/slideLayouts/slideLayout219.xml" ContentType="application/vnd.openxmlformats-officedocument.presentationml.slideLayout+xml"/>
  <Override PartName="/ppt/slideLayouts/slideLayout266.xml" ContentType="application/vnd.openxmlformats-officedocument.presentationml.slideLayout+xml"/>
  <Override PartName="/ppt/slideLayouts/slideLayout21.xml" ContentType="application/vnd.openxmlformats-officedocument.presentationml.slideLayout+xml"/>
  <Override PartName="/ppt/slideLayouts/slideLayout121.xml" ContentType="application/vnd.openxmlformats-officedocument.presentationml.slideLayout+xml"/>
  <Override PartName="/ppt/theme/theme26.xml" ContentType="application/vnd.openxmlformats-officedocument.theme+xml"/>
  <Override PartName="/ppt/notesSlides/notesSlide13.xml" ContentType="application/vnd.openxmlformats-officedocument.presentationml.notesSlide+xml"/>
  <Override PartName="/ppt/slideLayouts/slideLayout244.xml" ContentType="application/vnd.openxmlformats-officedocument.presentationml.slideLayout+xml"/>
  <Override PartName="/ppt/slideLayouts/slideLayout291.xml" ContentType="application/vnd.openxmlformats-officedocument.presentationml.slideLayout+xml"/>
  <Override PartName="/ppt/slideLayouts/slideLayout222.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159.xml" ContentType="application/vnd.openxmlformats-officedocument.presentationml.slideLayout+xml"/>
  <Override PartName="/ppt/slideLayouts/slideLayout211.xml" ContentType="application/vnd.openxmlformats-officedocument.presentationml.slideLayout+xml"/>
  <Override PartName="/ppt/slideLayouts/slideLayout309.xml" ContentType="application/vnd.openxmlformats-officedocument.presentationml.slideLayout+xml"/>
  <Override PartName="/ppt/notesSlides/notesSlide4.xml" ContentType="application/vnd.openxmlformats-officedocument.presentationml.notesSlide+xml"/>
  <Override PartName="/ppt/slides/slide38.xml" ContentType="application/vnd.openxmlformats-officedocument.presentationml.slide+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84.xml" ContentType="application/vnd.openxmlformats-officedocument.presentationml.slideLayout+xml"/>
  <Override PartName="/ppt/slideLayouts/slideLayout195.xml" ContentType="application/vnd.openxmlformats-officedocument.presentationml.slideLayout+xml"/>
  <Override PartName="/ppt/slideLayouts/slideLayout200.xml" ContentType="application/vnd.openxmlformats-officedocument.presentationml.slideLayout+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Layouts/slideLayout126.xml" ContentType="application/vnd.openxmlformats-officedocument.presentationml.slideLayout+xml"/>
  <Override PartName="/ppt/slideLayouts/slideLayout173.xml" ContentType="application/vnd.openxmlformats-officedocument.presentationml.slideLayout+xml"/>
  <Override PartName="/ppt/slideLayouts/slideLayout323.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115.xml" ContentType="application/vnd.openxmlformats-officedocument.presentationml.slideLayout+xml"/>
  <Override PartName="/ppt/slideLayouts/slideLayout162.xml" ContentType="application/vnd.openxmlformats-officedocument.presentationml.slideLayout+xml"/>
  <Override PartName="/ppt/slideLayouts/slideLayout249.xml" ContentType="application/vnd.openxmlformats-officedocument.presentationml.slideLayout+xml"/>
  <Override PartName="/ppt/slideLayouts/slideLayout296.xml" ContentType="application/vnd.openxmlformats-officedocument.presentationml.slideLayout+xml"/>
  <Override PartName="/ppt/slideLayouts/slideLayout301.xml" ContentType="application/vnd.openxmlformats-officedocument.presentationml.slideLayout+xml"/>
  <Override PartName="/ppt/slideLayouts/slideLayout312.xml" ContentType="application/vnd.openxmlformats-officedocument.presentationml.slideLayout+xml"/>
  <Default Extension="wmf" ContentType="image/x-wmf"/>
  <Override PartName="/ppt/notesSlides/notesSlide18.xml" ContentType="application/vnd.openxmlformats-officedocument.presentationml.notesSlide+xml"/>
  <Override PartName="/ppt/slides/slide41.xml" ContentType="application/vnd.openxmlformats-officedocument.presentationml.slide+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Layouts/slideLayout238.xml" ContentType="application/vnd.openxmlformats-officedocument.presentationml.slideLayout+xml"/>
  <Override PartName="/ppt/slideLayouts/slideLayout285.xml" ContentType="application/vnd.openxmlformats-officedocument.presentationml.slideLayout+xml"/>
  <Override PartName="/ppt/slideMasters/slideMaster24.xml" ContentType="application/vnd.openxmlformats-officedocument.presentationml.slideMaster+xml"/>
  <Override PartName="/ppt/slides/slide30.xml" ContentType="application/vnd.openxmlformats-officedocument.presentationml.slide+xml"/>
  <Override PartName="/ppt/slideLayouts/slideLayout40.xml" ContentType="application/vnd.openxmlformats-officedocument.presentationml.slideLayout+xml"/>
  <Override PartName="/ppt/slideLayouts/slideLayout227.xml" ContentType="application/vnd.openxmlformats-officedocument.presentationml.slideLayout+xml"/>
  <Override PartName="/ppt/slideLayouts/slideLayout274.xml" ContentType="application/vnd.openxmlformats-officedocument.presentationml.slideLayout+xml"/>
  <Override PartName="/ppt/slideMasters/slideMaster13.xml" ContentType="application/vnd.openxmlformats-officedocument.presentationml.slideMaster+xml"/>
  <Override PartName="/ppt/slideLayouts/slideLayout205.xml" ContentType="application/vnd.openxmlformats-officedocument.presentationml.slideLayout+xml"/>
  <Override PartName="/ppt/slideLayouts/slideLayout216.xml" ContentType="application/vnd.openxmlformats-officedocument.presentationml.slideLayout+xml"/>
  <Override PartName="/ppt/slideLayouts/slideLayout252.xml" ContentType="application/vnd.openxmlformats-officedocument.presentationml.slideLayout+xml"/>
  <Override PartName="/ppt/slideLayouts/slideLayout263.xml" ContentType="application/vnd.openxmlformats-officedocument.presentationml.slideLayout+xml"/>
  <Override PartName="/ppt/theme/theme23.xml" ContentType="application/vnd.openxmlformats-officedocument.them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Layouts/slideLayout89.xml" ContentType="application/vnd.openxmlformats-officedocument.presentationml.slideLayout+xml"/>
  <Override PartName="/ppt/theme/theme12.xml" ContentType="application/vnd.openxmlformats-officedocument.theme+xml"/>
  <Override PartName="/ppt/slideLayouts/slideLayout189.xml" ContentType="application/vnd.openxmlformats-officedocument.presentationml.slideLayout+xml"/>
  <Override PartName="/ppt/slideLayouts/slideLayout241.xml" ContentType="application/vnd.openxmlformats-officedocument.presentationml.slideLayout+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78.xml" ContentType="application/vnd.openxmlformats-officedocument.presentationml.slideLayout+xml"/>
  <Override PartName="/ppt/slideLayouts/slideLayout230.xml" ContentType="application/vnd.openxmlformats-officedocument.presentationml.slideLayout+xml"/>
  <Override PartName="/ppt/slideLayouts/slideLayout317.xml" ContentType="application/vnd.openxmlformats-officedocument.presentationml.slideLayout+xml"/>
  <Override PartName="/ppt/slideMasters/slideMaster2.xml" ContentType="application/vnd.openxmlformats-officedocument.presentationml.slideMaster+xml"/>
  <Override PartName="/ppt/theme/theme4.xml" ContentType="application/vnd.openxmlformats-officedocument.theme+xml"/>
  <Override PartName="/ppt/slideLayouts/slideLayout67.xml" ContentType="application/vnd.openxmlformats-officedocument.presentationml.slideLayout+xml"/>
  <Override PartName="/ppt/slideLayouts/slideLayout109.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slideLayouts/slideLayout306.xml" ContentType="application/vnd.openxmlformats-officedocument.presentationml.slideLayout+xml"/>
  <Override PartName="/ppt/notesSlides/notesSlide1.xml" ContentType="application/vnd.openxmlformats-officedocument.presentationml.notesSlide+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145.xml" ContentType="application/vnd.openxmlformats-officedocument.presentationml.slideLayout+xml"/>
  <Override PartName="/ppt/slideLayouts/slideLayout192.xml" ContentType="application/vnd.openxmlformats-officedocument.presentationml.slideLayout+xml"/>
  <Override PartName="/ppt/slideLayouts/slideLayout279.xml" ContentType="application/vnd.openxmlformats-officedocument.presentationml.slideLayout+xml"/>
  <Override PartName="/ppt/slideMasters/slideMaster18.xml" ContentType="application/vnd.openxmlformats-officedocument.presentationml.slideMaster+xml"/>
  <Override PartName="/ppt/slides/slide24.xml" ContentType="application/vnd.openxmlformats-officedocument.presentationml.slide+xml"/>
  <Override PartName="/ppt/slides/slide35.xml" ContentType="application/vnd.openxmlformats-officedocument.presentationml.slide+xml"/>
  <Override PartName="/ppt/slideLayouts/slideLayout34.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34.xml" ContentType="application/vnd.openxmlformats-officedocument.presentationml.slideLayout+xml"/>
  <Override PartName="/ppt/slideLayouts/slideLayout181.xml" ContentType="application/vnd.openxmlformats-officedocument.presentationml.slideLayout+xml"/>
  <Override PartName="/ppt/slideLayouts/slideLayout268.xml" ContentType="application/vnd.openxmlformats-officedocument.presentationml.slideLayout+xml"/>
  <Override PartName="/ppt/slideLayouts/slideLayout320.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70.xml" ContentType="application/vnd.openxmlformats-officedocument.presentationml.slideLayout+xml"/>
  <Override PartName="/ppt/slideLayouts/slideLayout257.xml" ContentType="application/vnd.openxmlformats-officedocument.presentationml.slideLayout+xml"/>
  <Override PartName="/ppt/theme/theme28.xml" ContentType="application/vnd.openxmlformats-officedocument.theme+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Layouts/slideLayout12.xml" ContentType="application/vnd.openxmlformats-officedocument.presentationml.slideLayout+xml"/>
  <Override PartName="/ppt/slideLayouts/slideLayout101.xml" ContentType="application/vnd.openxmlformats-officedocument.presentationml.slideLayout+xml"/>
  <Override PartName="/ppt/theme/theme17.xml" ContentType="application/vnd.openxmlformats-officedocument.theme+xml"/>
  <Override PartName="/ppt/slideLayouts/slideLayout235.xml" ContentType="application/vnd.openxmlformats-officedocument.presentationml.slideLayout+xml"/>
  <Override PartName="/ppt/slideLayouts/slideLayout246.xml" ContentType="application/vnd.openxmlformats-officedocument.presentationml.slideLayout+xml"/>
  <Override PartName="/ppt/slideLayouts/slideLayout293.xml" ContentType="application/vnd.openxmlformats-officedocument.presentationml.slideLayout+xml"/>
  <Override PartName="/ppt/slideMasters/slideMaster21.xml" ContentType="application/vnd.openxmlformats-officedocument.presentationml.slideMaster+xml"/>
  <Override PartName="/ppt/slideLayouts/slideLayout224.xml" ContentType="application/vnd.openxmlformats-officedocument.presentationml.slideLayout+xml"/>
  <Override PartName="/ppt/slideLayouts/slideLayout271.xml" ContentType="application/vnd.openxmlformats-officedocument.presentationml.slideLayout+xml"/>
  <Override PartName="/ppt/slideLayouts/slideLayout282.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slideLayouts/slideLayout213.xml" ContentType="application/vnd.openxmlformats-officedocument.presentationml.slideLayout+xml"/>
  <Override PartName="/ppt/slideLayouts/slideLayout260.xml" ContentType="application/vnd.openxmlformats-officedocument.presentationml.slideLayout+xml"/>
  <Override PartName="/ppt/notesSlides/notesSlide6.xml" ContentType="application/vnd.openxmlformats-officedocument.presentationml.notesSlide+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theme/theme20.xml" ContentType="application/vnd.openxmlformats-officedocument.theme+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Layouts/slideLayout325.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slideLayouts/slideLayout298.xml" ContentType="application/vnd.openxmlformats-officedocument.presentationml.slideLayout+xml"/>
  <Override PartName="/ppt/slideLayouts/slideLayout303.xml" ContentType="application/vnd.openxmlformats-officedocument.presentationml.slideLayout+xml"/>
  <Override PartName="/ppt/slideLayouts/slideLayout314.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Layouts/slideLayout287.xml" ContentType="application/vnd.openxmlformats-officedocument.presentationml.slideLayout+xml"/>
  <Override PartName="/ppt/slideMasters/slideMaster26.xml" ContentType="application/vnd.openxmlformats-officedocument.presentationml.slideMaster+xml"/>
  <Override PartName="/ppt/slides/slide32.xml" ContentType="application/vnd.openxmlformats-officedocument.presentationml.slide+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Layouts/slideLayout229.xml" ContentType="application/vnd.openxmlformats-officedocument.presentationml.slideLayout+xml"/>
  <Override PartName="/ppt/slideLayouts/slideLayout276.xml" ContentType="application/vnd.openxmlformats-officedocument.presentationml.slideLayout+xml"/>
  <Override PartName="/ppt/slideMasters/slideMaster15.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slideLayouts/slideLayout207.xml" ContentType="application/vnd.openxmlformats-officedocument.presentationml.slideLayout+xml"/>
  <Override PartName="/ppt/slideLayouts/slideLayout218.xml" ContentType="application/vnd.openxmlformats-officedocument.presentationml.slideLayout+xml"/>
  <Override PartName="/ppt/slideLayouts/slideLayout254.xml" ContentType="application/vnd.openxmlformats-officedocument.presentationml.slideLayout+xml"/>
  <Override PartName="/ppt/slideLayouts/slideLayout265.xml" ContentType="application/vnd.openxmlformats-officedocument.presentationml.slideLayout+xml"/>
  <Override PartName="/ppt/notesSlides/notesSlide23.xml" ContentType="application/vnd.openxmlformats-officedocument.presentationml.notesSlide+xml"/>
  <Override PartName="/ppt/theme/theme14.xml" ContentType="application/vnd.openxmlformats-officedocument.theme+xml"/>
  <Override PartName="/ppt/slideLayouts/slideLayout243.xml" ContentType="application/vnd.openxmlformats-officedocument.presentationml.slideLayout+xml"/>
  <Override PartName="/ppt/slideLayouts/slideLayout290.xml" ContentType="application/vnd.openxmlformats-officedocument.presentationml.slideLayout+xml"/>
  <Override PartName="/ppt/theme/theme25.xml" ContentType="application/vnd.openxmlformats-officedocument.theme+xml"/>
  <Override PartName="/ppt/notesSlides/notesSlide12.xml" ContentType="application/vnd.openxmlformats-officedocument.presentationml.notesSlide+xml"/>
  <Override PartName="/ppt/slideLayouts/slideLayout232.xml" ContentType="application/vnd.openxmlformats-officedocument.presentationml.slideLayout+xml"/>
  <Override PartName="/ppt/slideLayouts/slideLayout319.xml" ContentType="application/vnd.openxmlformats-officedocument.presentationml.slide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210.xml" ContentType="application/vnd.openxmlformats-officedocument.presentationml.slideLayout+xml"/>
  <Override PartName="/ppt/slideLayouts/slideLayout221.xml" ContentType="application/vnd.openxmlformats-officedocument.presentationml.slideLayout+xml"/>
  <Override PartName="/ppt/slideLayouts/slideLayout308.xml" ContentType="application/vnd.openxmlformats-officedocument.presentationml.slideLayout+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slideLayouts/slideLayout194.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Layouts/slideLayout322.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Layouts/slideLayout259.xml" ContentType="application/vnd.openxmlformats-officedocument.presentationml.slideLayout+xml"/>
  <Override PartName="/ppt/slideLayouts/slideLayout311.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theme/theme19.xml" ContentType="application/vnd.openxmlformats-officedocument.theme+xml"/>
  <Override PartName="/ppt/slideLayouts/slideLayout248.xml" ContentType="application/vnd.openxmlformats-officedocument.presentationml.slideLayout+xml"/>
  <Override PartName="/ppt/slideLayouts/slideLayout295.xml" ContentType="application/vnd.openxmlformats-officedocument.presentationml.slideLayout+xml"/>
  <Override PartName="/ppt/slideLayouts/slideLayout300.xml" ContentType="application/vnd.openxmlformats-officedocument.presentationml.slideLayout+xml"/>
  <Override PartName="/ppt/slideMasters/slideMaster23.xml" ContentType="application/vnd.openxmlformats-officedocument.presentationml.slideMaster+xml"/>
  <Override PartName="/ppt/slides/slide40.xml" ContentType="application/vnd.openxmlformats-officedocument.presentationml.slide+xml"/>
  <Override PartName="/ppt/slideLayouts/slideLayout50.xml" ContentType="application/vnd.openxmlformats-officedocument.presentationml.slideLayout+xml"/>
  <Override PartName="/ppt/slideLayouts/slideLayout226.xml" ContentType="application/vnd.openxmlformats-officedocument.presentationml.slideLayout+xml"/>
  <Override PartName="/ppt/slideLayouts/slideLayout237.xml" ContentType="application/vnd.openxmlformats-officedocument.presentationml.slideLayout+xml"/>
  <Override PartName="/ppt/slideLayouts/slideLayout273.xml" ContentType="application/vnd.openxmlformats-officedocument.presentationml.slideLayout+xml"/>
  <Override PartName="/ppt/slideLayouts/slideLayout284.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215.xml" ContentType="application/vnd.openxmlformats-officedocument.presentationml.slideLayout+xml"/>
  <Override PartName="/ppt/slideLayouts/slideLayout262.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slideLayouts/slideLayout251.xml" ContentType="application/vnd.openxmlformats-officedocument.presentationml.slideLayout+xml"/>
  <Override PartName="/ppt/theme/theme22.xml" ContentType="application/vnd.openxmlformats-officedocument.theme+xml"/>
  <Override PartName="/ppt/handoutMasters/handoutMaster1.xml" ContentType="application/vnd.openxmlformats-officedocument.presentationml.handoutMaster+xml"/>
  <Override PartName="/ppt/slideLayouts/slideLayout88.xml" ContentType="application/vnd.openxmlformats-officedocument.presentationml.slideLayout+xml"/>
  <Override PartName="/ppt/theme/theme11.xml" ContentType="application/vnd.openxmlformats-officedocument.theme+xml"/>
  <Override PartName="/ppt/slideLayouts/slideLayout177.xml" ContentType="application/vnd.openxmlformats-officedocument.presentationml.slideLayout+xml"/>
  <Override PartName="/ppt/slideLayouts/slideLayout240.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119.xml" ContentType="application/vnd.openxmlformats-officedocument.presentationml.slideLayout+xml"/>
  <Override PartName="/ppt/slideLayouts/slideLayout166.xml" ContentType="application/vnd.openxmlformats-officedocument.presentationml.slideLayout+xml"/>
  <Override PartName="/ppt/slideLayouts/slideLayout316.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Layouts/slideLayout155.xml" ContentType="application/vnd.openxmlformats-officedocument.presentationml.slideLayout+xml"/>
  <Override PartName="/ppt/slideLayouts/slideLayout289.xml" ContentType="application/vnd.openxmlformats-officedocument.presentationml.slideLayout+xml"/>
  <Override PartName="/ppt/slideLayouts/slideLayout305.xml" ContentType="application/vnd.openxmlformats-officedocument.presentationml.slideLayout+xml"/>
  <Override PartName="/ppt/slides/slide34.xml" ContentType="application/vnd.openxmlformats-officedocument.presentationml.slide+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Override PartName="/ppt/slideLayouts/slideLayout278.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slideLayouts/slideLayout209.xml" ContentType="application/vnd.openxmlformats-officedocument.presentationml.slideLayout+xml"/>
  <Override PartName="/ppt/slideLayouts/slideLayout256.xml" ContentType="application/vnd.openxmlformats-officedocument.presentationml.slideLayout+xml"/>
  <Override PartName="/ppt/slideLayouts/slideLayout267.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111.xml" ContentType="application/vnd.openxmlformats-officedocument.presentationml.slideLayout+xml"/>
  <Override PartName="/ppt/theme/theme16.xml" ContentType="application/vnd.openxmlformats-officedocument.theme+xml"/>
  <Override PartName="/ppt/slideLayouts/slideLayout245.xml" ContentType="application/vnd.openxmlformats-officedocument.presentationml.slideLayout+xml"/>
  <Override PartName="/ppt/slideLayouts/slideLayout292.xml" ContentType="application/vnd.openxmlformats-officedocument.presentationml.slideLayout+xml"/>
  <Override PartName="/ppt/theme/theme27.xml" ContentType="application/vnd.openxmlformats-officedocument.theme+xml"/>
  <Override PartName="/ppt/notesSlides/notesSlide14.xml" ContentType="application/vnd.openxmlformats-officedocument.presentationml.notesSlide+xml"/>
  <Override PartName="/ppt/slideLayouts/slideLayout100.xml" ContentType="application/vnd.openxmlformats-officedocument.presentationml.slideLayout+xml"/>
  <Override PartName="/ppt/slideLayouts/slideLayout234.xml" ContentType="application/vnd.openxmlformats-officedocument.presentationml.slideLayout+xml"/>
  <Override PartName="/ppt/slideLayouts/slideLayout281.xml" ContentType="application/vnd.openxmlformats-officedocument.presentationml.slideLayout+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slideLayouts/slideLayout223.xml" ContentType="application/vnd.openxmlformats-officedocument.presentationml.slideLayout+xml"/>
  <Override PartName="/ppt/slideLayouts/slideLayout270.xml" ContentType="application/vnd.openxmlformats-officedocument.presentationml.slideLayout+xml"/>
  <Override PartName="/ppt/slideLayouts/slideLayout149.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12.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38.xml" ContentType="application/vnd.openxmlformats-officedocument.presentationml.slideLayout+xml"/>
  <Override PartName="/ppt/slideLayouts/slideLayout185.xml" ContentType="application/vnd.openxmlformats-officedocument.presentationml.slideLayout+xml"/>
  <Override PartName="/ppt/slideLayouts/slideLayout324.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slideLayouts/slideLayout313.xml" ContentType="application/vnd.openxmlformats-officedocument.presentationml.slideLayout+xml"/>
  <Override PartName="/ppt/notesSlides/notesSlide19.xml" ContentType="application/vnd.openxmlformats-officedocument.presentationml.notesSlide+xml"/>
  <Override PartName="/ppt/slideLayouts/slideLayout16.xml" ContentType="application/vnd.openxmlformats-officedocument.presentationml.slideLayout+xml"/>
  <Override PartName="/ppt/slideLayouts/slideLayout63.xml" ContentType="application/vnd.openxmlformats-officedocument.presentationml.slideLayout+xml"/>
  <Override PartName="/ppt/slideLayouts/slideLayout105.xml" ContentType="application/vnd.openxmlformats-officedocument.presentationml.slideLayout+xml"/>
  <Override PartName="/ppt/slideLayouts/slideLayout152.xml" ContentType="application/vnd.openxmlformats-officedocument.presentationml.slideLayout+xml"/>
  <Override PartName="/ppt/slideLayouts/slideLayout297.xml" ContentType="application/vnd.openxmlformats-officedocument.presentationml.slideLayout+xml"/>
  <Override PartName="/ppt/slideLayouts/slideLayout302.xml" ContentType="application/vnd.openxmlformats-officedocument.presentationml.slideLayout+xml"/>
  <Default Extension="jpeg" ContentType="image/jpeg"/>
  <Override PartName="/ppt/slideMasters/slideMaster25.xml" ContentType="application/vnd.openxmlformats-officedocument.presentationml.slideMaster+xml"/>
  <Override PartName="/ppt/slides/slide31.xml" ContentType="application/vnd.openxmlformats-officedocument.presentationml.slide+xml"/>
  <Override PartName="/ppt/slides/slide42.xml" ContentType="application/vnd.openxmlformats-officedocument.presentationml.slide+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141.xml" ContentType="application/vnd.openxmlformats-officedocument.presentationml.slideLayout+xml"/>
  <Override PartName="/ppt/slideLayouts/slideLayout228.xml" ContentType="application/vnd.openxmlformats-officedocument.presentationml.slideLayout+xml"/>
  <Override PartName="/ppt/slideLayouts/slideLayout239.xml" ContentType="application/vnd.openxmlformats-officedocument.presentationml.slideLayout+xml"/>
  <Override PartName="/ppt/slideLayouts/slideLayout275.xml" ContentType="application/vnd.openxmlformats-officedocument.presentationml.slideLayout+xml"/>
  <Override PartName="/ppt/slideLayouts/slideLayout286.xml" ContentType="application/vnd.openxmlformats-officedocument.presentationml.slideLayout+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30.xml" ContentType="application/vnd.openxmlformats-officedocument.presentationml.slideLayout+xml"/>
  <Override PartName="/ppt/slideLayouts/slideLayout130.xml" ContentType="application/vnd.openxmlformats-officedocument.presentationml.slideLayout+xml"/>
  <Override PartName="/ppt/slideLayouts/slideLayout217.xml" ContentType="application/vnd.openxmlformats-officedocument.presentationml.slideLayout+xml"/>
  <Override PartName="/ppt/slideLayouts/slideLayout264.xml" ContentType="application/vnd.openxmlformats-officedocument.presentationml.slideLayout+xml"/>
  <Override PartName="/ppt/notesSlides/notesSlide22.xml" ContentType="application/vnd.openxmlformats-officedocument.presentationml.notesSlide+xml"/>
  <Override PartName="/ppt/slideLayouts/slideLayout206.xml" ContentType="application/vnd.openxmlformats-officedocument.presentationml.slideLayout+xml"/>
  <Override PartName="/ppt/slideLayouts/slideLayout253.xml" ContentType="application/vnd.openxmlformats-officedocument.presentationml.slideLayout+xml"/>
  <Override PartName="/ppt/theme/theme24.xml" ContentType="application/vnd.openxmlformats-officedocument.theme+xml"/>
  <Override PartName="/ppt/notesSlides/notesSlide11.xml" ContentType="application/vnd.openxmlformats-officedocument.presentationml.notesSlide+xml"/>
  <Override PartName="/ppt/theme/theme13.xml" ContentType="application/vnd.openxmlformats-officedocument.theme+xml"/>
  <Override PartName="/ppt/slideLayouts/slideLayout179.xml" ContentType="application/vnd.openxmlformats-officedocument.presentationml.slideLayout+xml"/>
  <Override PartName="/ppt/slideLayouts/slideLayout231.xml" ContentType="application/vnd.openxmlformats-officedocument.presentationml.slideLayout+xml"/>
  <Override PartName="/ppt/slideLayouts/slideLayout242.xml" ContentType="application/vnd.openxmlformats-officedocument.presentationml.slideLayout+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slideLayouts/slideLayout220.xml" ContentType="application/vnd.openxmlformats-officedocument.presentationml.slideLayout+xml"/>
  <Override PartName="/ppt/slideLayouts/slideLayout318.xml" ContentType="application/vnd.openxmlformats-officedocument.presentationml.slideLayout+xml"/>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135.xml" ContentType="application/vnd.openxmlformats-officedocument.presentationml.slideLayout+xml"/>
  <Override PartName="/ppt/slideLayouts/slideLayout182.xml" ContentType="application/vnd.openxmlformats-officedocument.presentationml.slideLayout+xml"/>
  <Override PartName="/ppt/slideMasters/slideMaster19.xml" ContentType="application/vnd.openxmlformats-officedocument.presentationml.slideMaster+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258.xml" ContentType="application/vnd.openxmlformats-officedocument.presentationml.slideLayout+xml"/>
  <Override PartName="/ppt/slideLayouts/slideLayout321.xml" ContentType="application/vnd.openxmlformats-officedocument.presentationml.slideLayout+xml"/>
  <Override PartName="/ppt/notesSlides/notesSlide27.xml" ContentType="application/vnd.openxmlformats-officedocument.presentationml.notes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60.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18.xml" ContentType="application/vnd.openxmlformats-officedocument.theme+xml"/>
  <Override PartName="/ppt/tableStyles.xml" ContentType="application/vnd.openxmlformats-officedocument.presentationml.tableStyles+xml"/>
  <Override PartName="/ppt/slideLayouts/slideLayout236.xml" ContentType="application/vnd.openxmlformats-officedocument.presentationml.slideLayout+xml"/>
  <Override PartName="/ppt/slideLayouts/slideLayout283.xml" ContentType="application/vnd.openxmlformats-officedocument.presentationml.slideLayout+xml"/>
  <Override PartName="/ppt/slideMasters/slideMaster22.xml" ContentType="application/vnd.openxmlformats-officedocument.presentationml.slideMaster+xml"/>
  <Override PartName="/ppt/slideLayouts/slideLayout198.xml" ContentType="application/vnd.openxmlformats-officedocument.presentationml.slideLayout+xml"/>
  <Override PartName="/ppt/slideLayouts/slideLayout214.xml" ContentType="application/vnd.openxmlformats-officedocument.presentationml.slideLayout+xml"/>
  <Override PartName="/ppt/theme/theme21.xml" ContentType="application/vnd.openxmlformats-officedocument.theme+xml"/>
  <Override PartName="/ppt/slideLayouts/slideLayout261.xml" ContentType="application/vnd.openxmlformats-officedocument.presentationml.slideLayout+xml"/>
  <Override PartName="/ppt/slideLayouts/slideLayout98.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29.xml" ContentType="application/vnd.openxmlformats-officedocument.presentationml.slideLayout+xml"/>
  <Override PartName="/ppt/slideLayouts/slideLayout176.xml" ContentType="application/vnd.openxmlformats-officedocument.presentationml.slideLayout+xml"/>
  <Override PartName="/ppt/slideLayouts/slideLayout31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Layouts/slideLayout299.xml" ContentType="application/vnd.openxmlformats-officedocument.presentationml.slideLayout+xml"/>
  <Override PartName="/ppt/slides/slide33.xml" ContentType="application/vnd.openxmlformats-officedocument.presentationml.slide+xml"/>
  <Override PartName="/ppt/slideLayouts/slideLayout54.xml" ContentType="application/vnd.openxmlformats-officedocument.presentationml.slideLayout+xml"/>
  <Override PartName="/ppt/slideLayouts/slideLayout277.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10.xml" ContentType="application/vnd.openxmlformats-officedocument.presentationml.slideLayout+xml"/>
  <Override PartName="/ppt/slideLayouts/slideLayout208.xml" ContentType="application/vnd.openxmlformats-officedocument.presentationml.slideLayout+xml"/>
  <Override PartName="/ppt/slideLayouts/slideLayout255.xml" ContentType="application/vnd.openxmlformats-officedocument.presentationml.slideLayout+xml"/>
  <Override PartName="/ppt/slideLayouts/slideLayout10.xml" ContentType="application/vnd.openxmlformats-officedocument.presentationml.slideLayout+xml"/>
  <Override PartName="/ppt/theme/theme15.xml" ContentType="application/vnd.openxmlformats-officedocument.theme+xml"/>
  <Override PartName="/ppt/slideLayouts/slideLayout233.xml" ContentType="application/vnd.openxmlformats-officedocument.presentationml.slideLayout+xml"/>
  <Override PartName="/ppt/slideLayouts/slideLayout28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Lst>
  <p:notesMasterIdLst>
    <p:notesMasterId r:id="rId73"/>
  </p:notesMasterIdLst>
  <p:handoutMasterIdLst>
    <p:handoutMasterId r:id="rId74"/>
  </p:handoutMasterIdLst>
  <p:sldIdLst>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 id="279" r:id="rId49"/>
    <p:sldId id="280" r:id="rId50"/>
    <p:sldId id="281" r:id="rId51"/>
    <p:sldId id="282" r:id="rId52"/>
    <p:sldId id="283" r:id="rId53"/>
    <p:sldId id="284" r:id="rId54"/>
    <p:sldId id="285" r:id="rId55"/>
    <p:sldId id="286" r:id="rId56"/>
    <p:sldId id="287" r:id="rId57"/>
    <p:sldId id="288" r:id="rId58"/>
    <p:sldId id="289" r:id="rId59"/>
    <p:sldId id="290" r:id="rId60"/>
    <p:sldId id="291" r:id="rId61"/>
    <p:sldId id="292" r:id="rId62"/>
    <p:sldId id="293" r:id="rId63"/>
    <p:sldId id="294" r:id="rId64"/>
    <p:sldId id="295" r:id="rId65"/>
    <p:sldId id="296" r:id="rId66"/>
    <p:sldId id="297" r:id="rId67"/>
    <p:sldId id="298" r:id="rId68"/>
    <p:sldId id="299" r:id="rId69"/>
    <p:sldId id="302" r:id="rId70"/>
    <p:sldId id="301" r:id="rId71"/>
    <p:sldId id="300" r:id="rId7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737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034" autoAdjust="0"/>
    <p:restoredTop sz="94660"/>
  </p:normalViewPr>
  <p:slideViewPr>
    <p:cSldViewPr snapToGrid="0">
      <p:cViewPr varScale="1">
        <p:scale>
          <a:sx n="70" d="100"/>
          <a:sy n="70" d="100"/>
        </p:scale>
        <p:origin x="-414" y="-108"/>
      </p:cViewPr>
      <p:guideLst>
        <p:guide orient="horz" pos="2160"/>
        <p:guide pos="2880"/>
      </p:guideLst>
    </p:cSldViewPr>
  </p:slideViewPr>
  <p:notesTextViewPr>
    <p:cViewPr>
      <p:scale>
        <a:sx n="1" d="1"/>
        <a:sy n="1" d="1"/>
      </p:scale>
      <p:origin x="0" y="0"/>
    </p:cViewPr>
  </p:notesTextViewPr>
  <p:notesViewPr>
    <p:cSldViewPr snapToGrid="0">
      <p:cViewPr varScale="1">
        <p:scale>
          <a:sx n="53" d="100"/>
          <a:sy n="53" d="100"/>
        </p:scale>
        <p:origin x="-191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2.xml"/><Relationship Id="rId21" Type="http://schemas.openxmlformats.org/officeDocument/2006/relationships/slideMaster" Target="slideMasters/slideMaster21.xml"/><Relationship Id="rId34" Type="http://schemas.openxmlformats.org/officeDocument/2006/relationships/slide" Target="slides/slide7.xml"/><Relationship Id="rId42" Type="http://schemas.openxmlformats.org/officeDocument/2006/relationships/slide" Target="slides/slide15.xml"/><Relationship Id="rId47" Type="http://schemas.openxmlformats.org/officeDocument/2006/relationships/slide" Target="slides/slide20.xml"/><Relationship Id="rId50" Type="http://schemas.openxmlformats.org/officeDocument/2006/relationships/slide" Target="slides/slide23.xml"/><Relationship Id="rId55" Type="http://schemas.openxmlformats.org/officeDocument/2006/relationships/slide" Target="slides/slide28.xml"/><Relationship Id="rId63" Type="http://schemas.openxmlformats.org/officeDocument/2006/relationships/slide" Target="slides/slide36.xml"/><Relationship Id="rId68" Type="http://schemas.openxmlformats.org/officeDocument/2006/relationships/slide" Target="slides/slide41.xml"/><Relationship Id="rId76"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2.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slide" Target="slides/slide13.xml"/><Relationship Id="rId45" Type="http://schemas.openxmlformats.org/officeDocument/2006/relationships/slide" Target="slides/slide18.xml"/><Relationship Id="rId53" Type="http://schemas.openxmlformats.org/officeDocument/2006/relationships/slide" Target="slides/slide26.xml"/><Relationship Id="rId58" Type="http://schemas.openxmlformats.org/officeDocument/2006/relationships/slide" Target="slides/slide31.xml"/><Relationship Id="rId66" Type="http://schemas.openxmlformats.org/officeDocument/2006/relationships/slide" Target="slides/slide39.xml"/><Relationship Id="rId7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1.xml"/><Relationship Id="rId36" Type="http://schemas.openxmlformats.org/officeDocument/2006/relationships/slide" Target="slides/slide9.xml"/><Relationship Id="rId49" Type="http://schemas.openxmlformats.org/officeDocument/2006/relationships/slide" Target="slides/slide22.xml"/><Relationship Id="rId57" Type="http://schemas.openxmlformats.org/officeDocument/2006/relationships/slide" Target="slides/slide30.xml"/><Relationship Id="rId61" Type="http://schemas.openxmlformats.org/officeDocument/2006/relationships/slide" Target="slides/slide34.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4.xml"/><Relationship Id="rId44" Type="http://schemas.openxmlformats.org/officeDocument/2006/relationships/slide" Target="slides/slide17.xml"/><Relationship Id="rId52" Type="http://schemas.openxmlformats.org/officeDocument/2006/relationships/slide" Target="slides/slide25.xml"/><Relationship Id="rId60" Type="http://schemas.openxmlformats.org/officeDocument/2006/relationships/slide" Target="slides/slide33.xml"/><Relationship Id="rId65" Type="http://schemas.openxmlformats.org/officeDocument/2006/relationships/slide" Target="slides/slide38.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3.xml"/><Relationship Id="rId35" Type="http://schemas.openxmlformats.org/officeDocument/2006/relationships/slide" Target="slides/slide8.xml"/><Relationship Id="rId43" Type="http://schemas.openxmlformats.org/officeDocument/2006/relationships/slide" Target="slides/slide16.xml"/><Relationship Id="rId48" Type="http://schemas.openxmlformats.org/officeDocument/2006/relationships/slide" Target="slides/slide21.xml"/><Relationship Id="rId56" Type="http://schemas.openxmlformats.org/officeDocument/2006/relationships/slide" Target="slides/slide29.xml"/><Relationship Id="rId64" Type="http://schemas.openxmlformats.org/officeDocument/2006/relationships/slide" Target="slides/slide37.xml"/><Relationship Id="rId69" Type="http://schemas.openxmlformats.org/officeDocument/2006/relationships/slide" Target="slides/slide42.xml"/><Relationship Id="rId77"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24.xml"/><Relationship Id="rId72"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6.xml"/><Relationship Id="rId38" Type="http://schemas.openxmlformats.org/officeDocument/2006/relationships/slide" Target="slides/slide11.xml"/><Relationship Id="rId46" Type="http://schemas.openxmlformats.org/officeDocument/2006/relationships/slide" Target="slides/slide19.xml"/><Relationship Id="rId59" Type="http://schemas.openxmlformats.org/officeDocument/2006/relationships/slide" Target="slides/slide32.xml"/><Relationship Id="rId67" Type="http://schemas.openxmlformats.org/officeDocument/2006/relationships/slide" Target="slides/slide40.xml"/><Relationship Id="rId20" Type="http://schemas.openxmlformats.org/officeDocument/2006/relationships/slideMaster" Target="slideMasters/slideMaster20.xml"/><Relationship Id="rId41" Type="http://schemas.openxmlformats.org/officeDocument/2006/relationships/slide" Target="slides/slide14.xml"/><Relationship Id="rId54" Type="http://schemas.openxmlformats.org/officeDocument/2006/relationships/slide" Target="slides/slide27.xml"/><Relationship Id="rId62" Type="http://schemas.openxmlformats.org/officeDocument/2006/relationships/slide" Target="slides/slide35.xml"/><Relationship Id="rId70" Type="http://schemas.openxmlformats.org/officeDocument/2006/relationships/slide" Target="slides/slide43.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878925-9AD0-4B6D-B85D-191A772C66DB}" type="datetimeFigureOut">
              <a:rPr lang="zh-CN" altLang="en-US" smtClean="0"/>
              <a:t>2019/5/8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B39625-4458-4F20-8A36-06CD5B37BD50}"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8249D-AA56-4D2F-BDA2-EEAF16950977}" type="datetimeFigureOut">
              <a:rPr lang="zh-CN" altLang="en-US" smtClean="0"/>
              <a:pPr/>
              <a:t>2019/5/8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5F5350-3894-4B2C-8FEE-AF50537C97FF}" type="slidenum">
              <a:rPr lang="zh-CN" altLang="en-US" smtClean="0"/>
              <a:pPr/>
              <a:t>‹#›</a:t>
            </a:fld>
            <a:endParaRPr lang="zh-CN" altLang="en-US"/>
          </a:p>
        </p:txBody>
      </p:sp>
    </p:spTree>
    <p:extLst>
      <p:ext uri="{BB962C8B-B14F-4D97-AF65-F5344CB8AC3E}">
        <p14:creationId xmlns:p14="http://schemas.microsoft.com/office/powerpoint/2010/main" xmlns="" val="427625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1</a:t>
            </a:fld>
            <a:endParaRPr lang="en-US">
              <a:solidFill>
                <a:srgbClr val="000000"/>
              </a:solidFill>
            </a:endParaRPr>
          </a:p>
        </p:txBody>
      </p:sp>
    </p:spTree>
    <p:extLst>
      <p:ext uri="{BB962C8B-B14F-4D97-AF65-F5344CB8AC3E}">
        <p14:creationId xmlns:p14="http://schemas.microsoft.com/office/powerpoint/2010/main" xmlns="" val="605186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642460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021751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298996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13</a:t>
            </a:fld>
            <a:endParaRPr lang="en-US">
              <a:solidFill>
                <a:srgbClr val="000000"/>
              </a:solidFill>
            </a:endParaRPr>
          </a:p>
        </p:txBody>
      </p:sp>
    </p:spTree>
    <p:extLst>
      <p:ext uri="{BB962C8B-B14F-4D97-AF65-F5344CB8AC3E}">
        <p14:creationId xmlns:p14="http://schemas.microsoft.com/office/powerpoint/2010/main" xmlns="" val="1695961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xmlns="" val="4092859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15</a:t>
            </a:fld>
            <a:endParaRPr lang="en-US">
              <a:solidFill>
                <a:srgbClr val="000000"/>
              </a:solidFill>
            </a:endParaRPr>
          </a:p>
        </p:txBody>
      </p:sp>
    </p:spTree>
    <p:extLst>
      <p:ext uri="{BB962C8B-B14F-4D97-AF65-F5344CB8AC3E}">
        <p14:creationId xmlns:p14="http://schemas.microsoft.com/office/powerpoint/2010/main" xmlns="" val="2576747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xmlns="" val="205300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xmlns="" val="2398082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18</a:t>
            </a:fld>
            <a:endParaRPr lang="en-US">
              <a:solidFill>
                <a:srgbClr val="000000"/>
              </a:solidFill>
            </a:endParaRPr>
          </a:p>
        </p:txBody>
      </p:sp>
    </p:spTree>
    <p:extLst>
      <p:ext uri="{BB962C8B-B14F-4D97-AF65-F5344CB8AC3E}">
        <p14:creationId xmlns:p14="http://schemas.microsoft.com/office/powerpoint/2010/main" xmlns="" val="1153249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19</a:t>
            </a:fld>
            <a:endParaRPr lang="en-US">
              <a:solidFill>
                <a:srgbClr val="000000"/>
              </a:solidFill>
            </a:endParaRPr>
          </a:p>
        </p:txBody>
      </p:sp>
    </p:spTree>
    <p:extLst>
      <p:ext uri="{BB962C8B-B14F-4D97-AF65-F5344CB8AC3E}">
        <p14:creationId xmlns:p14="http://schemas.microsoft.com/office/powerpoint/2010/main" xmlns="" val="494558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005941-69DF-4727-B91E-269F2A9B2FB3}" type="slidenum">
              <a:rPr lang="en-US" smtClean="0">
                <a:solidFill>
                  <a:srgbClr val="000000"/>
                </a:solidFill>
              </a:rPr>
              <a:pPr/>
              <a:t>2</a:t>
            </a:fld>
            <a:endParaRPr lang="en-US">
              <a:solidFill>
                <a:srgbClr val="000000"/>
              </a:solidFill>
            </a:endParaRPr>
          </a:p>
        </p:txBody>
      </p:sp>
    </p:spTree>
    <p:extLst>
      <p:ext uri="{BB962C8B-B14F-4D97-AF65-F5344CB8AC3E}">
        <p14:creationId xmlns:p14="http://schemas.microsoft.com/office/powerpoint/2010/main" xmlns="" val="2969507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20</a:t>
            </a:fld>
            <a:endParaRPr lang="en-US">
              <a:solidFill>
                <a:srgbClr val="000000"/>
              </a:solidFill>
            </a:endParaRPr>
          </a:p>
        </p:txBody>
      </p:sp>
    </p:spTree>
    <p:extLst>
      <p:ext uri="{BB962C8B-B14F-4D97-AF65-F5344CB8AC3E}">
        <p14:creationId xmlns:p14="http://schemas.microsoft.com/office/powerpoint/2010/main" xmlns="" val="3671771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21</a:t>
            </a:fld>
            <a:endParaRPr lang="en-US">
              <a:solidFill>
                <a:srgbClr val="000000"/>
              </a:solidFill>
            </a:endParaRPr>
          </a:p>
        </p:txBody>
      </p:sp>
    </p:spTree>
    <p:extLst>
      <p:ext uri="{BB962C8B-B14F-4D97-AF65-F5344CB8AC3E}">
        <p14:creationId xmlns:p14="http://schemas.microsoft.com/office/powerpoint/2010/main" xmlns="" val="419626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xmlns="" val="1066860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23</a:t>
            </a:fld>
            <a:endParaRPr lang="en-US">
              <a:solidFill>
                <a:srgbClr val="000000"/>
              </a:solidFill>
            </a:endParaRPr>
          </a:p>
        </p:txBody>
      </p:sp>
    </p:spTree>
    <p:extLst>
      <p:ext uri="{BB962C8B-B14F-4D97-AF65-F5344CB8AC3E}">
        <p14:creationId xmlns:p14="http://schemas.microsoft.com/office/powerpoint/2010/main" xmlns="" val="3583521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24</a:t>
            </a:fld>
            <a:endParaRPr lang="en-US">
              <a:solidFill>
                <a:srgbClr val="000000"/>
              </a:solidFill>
            </a:endParaRPr>
          </a:p>
        </p:txBody>
      </p:sp>
    </p:spTree>
    <p:extLst>
      <p:ext uri="{BB962C8B-B14F-4D97-AF65-F5344CB8AC3E}">
        <p14:creationId xmlns:p14="http://schemas.microsoft.com/office/powerpoint/2010/main" xmlns="" val="2856070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25</a:t>
            </a:fld>
            <a:endParaRPr lang="en-US">
              <a:solidFill>
                <a:srgbClr val="000000"/>
              </a:solidFill>
            </a:endParaRPr>
          </a:p>
        </p:txBody>
      </p:sp>
    </p:spTree>
    <p:extLst>
      <p:ext uri="{BB962C8B-B14F-4D97-AF65-F5344CB8AC3E}">
        <p14:creationId xmlns:p14="http://schemas.microsoft.com/office/powerpoint/2010/main" xmlns="" val="178091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26</a:t>
            </a:fld>
            <a:endParaRPr lang="en-US">
              <a:solidFill>
                <a:srgbClr val="000000"/>
              </a:solidFill>
            </a:endParaRPr>
          </a:p>
        </p:txBody>
      </p:sp>
    </p:spTree>
    <p:extLst>
      <p:ext uri="{BB962C8B-B14F-4D97-AF65-F5344CB8AC3E}">
        <p14:creationId xmlns:p14="http://schemas.microsoft.com/office/powerpoint/2010/main" xmlns="" val="3870405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srgbClr val="000000"/>
                </a:solidFill>
              </a:rPr>
              <a:pPr>
                <a:defRPr/>
              </a:pPr>
              <a:t>27</a:t>
            </a:fld>
            <a:endParaRPr lang="en-US">
              <a:solidFill>
                <a:srgbClr val="000000"/>
              </a:solidFill>
            </a:endParaRPr>
          </a:p>
        </p:txBody>
      </p:sp>
    </p:spTree>
    <p:extLst>
      <p:ext uri="{BB962C8B-B14F-4D97-AF65-F5344CB8AC3E}">
        <p14:creationId xmlns:p14="http://schemas.microsoft.com/office/powerpoint/2010/main" xmlns="" val="4081064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1143000" y="685800"/>
            <a:ext cx="4572000" cy="3429000"/>
          </a:xfrm>
          <a:ln/>
        </p:spPr>
      </p:sp>
      <p:sp>
        <p:nvSpPr>
          <p:cNvPr id="38915" name="备注占位符 2"/>
          <p:cNvSpPr>
            <a:spLocks noGrp="1"/>
          </p:cNvSpPr>
          <p:nvPr>
            <p:ph type="body" idx="1"/>
          </p:nvPr>
        </p:nvSpPr>
        <p:spPr>
          <a:noFill/>
          <a:ln/>
        </p:spPr>
        <p:txBody>
          <a:bodyPr/>
          <a:lstStyle/>
          <a:p>
            <a:pPr eaLnBrk="1" hangingPunct="1"/>
            <a:endParaRPr lang="zh-CN" altLang="en-US" smtClean="0">
              <a:ea typeface="宋体" charset="-122"/>
            </a:endParaRPr>
          </a:p>
        </p:txBody>
      </p:sp>
      <p:sp>
        <p:nvSpPr>
          <p:cNvPr id="38916" name="灯片编号占位符 3"/>
          <p:cNvSpPr>
            <a:spLocks noGrp="1"/>
          </p:cNvSpPr>
          <p:nvPr>
            <p:ph type="sldNum" sz="quarter" idx="5"/>
          </p:nvPr>
        </p:nvSpPr>
        <p:spPr>
          <a:noFill/>
        </p:spPr>
        <p:txBody>
          <a:bodyPr/>
          <a:lstStyle/>
          <a:p>
            <a:fld id="{5939BF26-606D-4253-A814-F645036CE238}" type="slidenum">
              <a:rPr lang="zh-CN" altLang="en-US" smtClean="0">
                <a:ea typeface="宋体" charset="-122"/>
              </a:rPr>
              <a:pPr/>
              <a:t>38</a:t>
            </a:fld>
            <a:endParaRPr lang="en-US"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8325EB50-448D-4131-9705-5938CB823255}" type="slidenum">
              <a:rPr lang="en-US" sz="1200">
                <a:solidFill>
                  <a:srgbClr val="000000"/>
                </a:solidFill>
              </a:rPr>
              <a:pPr eaLnBrk="1" hangingPunct="1"/>
              <a:t>3</a:t>
            </a:fld>
            <a:endParaRPr lang="en-US" sz="1200">
              <a:solidFill>
                <a:srgbClr val="000000"/>
              </a:solidFill>
            </a:endParaRPr>
          </a:p>
        </p:txBody>
      </p:sp>
      <p:sp>
        <p:nvSpPr>
          <p:cNvPr id="25603" name="Rectangle 2"/>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eaLnBrk="1" hangingPunct="1"/>
            <a:endParaRPr lang="en-US" smtClean="0"/>
          </a:p>
        </p:txBody>
      </p:sp>
    </p:spTree>
    <p:extLst>
      <p:ext uri="{BB962C8B-B14F-4D97-AF65-F5344CB8AC3E}">
        <p14:creationId xmlns:p14="http://schemas.microsoft.com/office/powerpoint/2010/main" xmlns="" val="3730216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8325EB50-448D-4131-9705-5938CB823255}" type="slidenum">
              <a:rPr lang="en-US" sz="1200">
                <a:solidFill>
                  <a:srgbClr val="000000"/>
                </a:solidFill>
              </a:rPr>
              <a:pPr eaLnBrk="1" hangingPunct="1"/>
              <a:t>4</a:t>
            </a:fld>
            <a:endParaRPr lang="en-US" sz="1200">
              <a:solidFill>
                <a:srgbClr val="000000"/>
              </a:solidFill>
            </a:endParaRPr>
          </a:p>
        </p:txBody>
      </p:sp>
      <p:sp>
        <p:nvSpPr>
          <p:cNvPr id="25603" name="Rectangle 2"/>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eaLnBrk="1" hangingPunct="1"/>
            <a:endParaRPr lang="en-US" smtClean="0"/>
          </a:p>
        </p:txBody>
      </p:sp>
    </p:spTree>
    <p:extLst>
      <p:ext uri="{BB962C8B-B14F-4D97-AF65-F5344CB8AC3E}">
        <p14:creationId xmlns:p14="http://schemas.microsoft.com/office/powerpoint/2010/main" xmlns="" val="215130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830981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152525" y="682625"/>
            <a:ext cx="4554538" cy="3416300"/>
          </a:xfrm>
          <a:ln cap="flat"/>
        </p:spPr>
      </p:sp>
      <p:sp>
        <p:nvSpPr>
          <p:cNvPr id="22531" name="Rectangle 3"/>
          <p:cNvSpPr>
            <a:spLocks noGrp="1" noChangeArrowheads="1"/>
          </p:cNvSpPr>
          <p:nvPr>
            <p:ph type="body" idx="1"/>
          </p:nvPr>
        </p:nvSpPr>
        <p:spPr>
          <a:xfrm>
            <a:off x="914400" y="4327525"/>
            <a:ext cx="5029200" cy="409575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62" tIns="46031" rIns="92062" bIns="46031"/>
          <a:lstStyle/>
          <a:p>
            <a:endParaRPr lang="en-US" smtClean="0"/>
          </a:p>
        </p:txBody>
      </p:sp>
    </p:spTree>
    <p:extLst>
      <p:ext uri="{BB962C8B-B14F-4D97-AF65-F5344CB8AC3E}">
        <p14:creationId xmlns:p14="http://schemas.microsoft.com/office/powerpoint/2010/main" xmlns="" val="2627702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52525" y="682625"/>
            <a:ext cx="4554538" cy="3416300"/>
          </a:xfrm>
          <a:ln/>
        </p:spPr>
      </p:sp>
      <p:sp>
        <p:nvSpPr>
          <p:cNvPr id="24579" name="Rectangle 3"/>
          <p:cNvSpPr>
            <a:spLocks noGrp="1" noChangeArrowheads="1"/>
          </p:cNvSpPr>
          <p:nvPr>
            <p:ph type="body" idx="1"/>
          </p:nvPr>
        </p:nvSpPr>
        <p:spPr>
          <a:xfrm>
            <a:off x="914400" y="4327525"/>
            <a:ext cx="5029200" cy="409575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xmlns="" val="329373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2525" y="682625"/>
            <a:ext cx="4554538" cy="3416300"/>
          </a:xfrm>
          <a:ln/>
        </p:spPr>
      </p:sp>
      <p:sp>
        <p:nvSpPr>
          <p:cNvPr id="25603" name="Rectangle 3"/>
          <p:cNvSpPr>
            <a:spLocks noGrp="1" noChangeArrowheads="1"/>
          </p:cNvSpPr>
          <p:nvPr>
            <p:ph type="body" idx="1"/>
          </p:nvPr>
        </p:nvSpPr>
        <p:spPr>
          <a:xfrm>
            <a:off x="914400" y="4327525"/>
            <a:ext cx="5029200" cy="409575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xmlns="" val="2666246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52525" y="682625"/>
            <a:ext cx="4554538" cy="3416300"/>
          </a:xfrm>
          <a:ln/>
        </p:spPr>
      </p:sp>
      <p:sp>
        <p:nvSpPr>
          <p:cNvPr id="26627" name="Rectangle 3"/>
          <p:cNvSpPr>
            <a:spLocks noGrp="1" noChangeArrowheads="1"/>
          </p:cNvSpPr>
          <p:nvPr>
            <p:ph type="body" idx="1"/>
          </p:nvPr>
        </p:nvSpPr>
        <p:spPr>
          <a:xfrm>
            <a:off x="914400" y="4327525"/>
            <a:ext cx="5029200" cy="409575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xmlns="" val="856692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985763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07188938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97462849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0987003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09230921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62129475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06313878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84787930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75461464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03236722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78741613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06285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87782599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86047426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1807269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97251707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18866256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90236307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7864075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18722634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10542987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0690004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17688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06690117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37960422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95289417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59937045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05943472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71600257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0757525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07289470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80979506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86771150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117896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87968437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6069198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10454819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8333024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73866513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95489654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64591954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01369543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45624935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5024884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708524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05772568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23434967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03247125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28926824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080300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413316765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87926253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30963188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67100136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4601717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251381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79351695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29974397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83520913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51096845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07286281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37264798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10041246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25429329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91420291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43131434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717862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543932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68950744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26347288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211132107"/>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8055125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28730093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76888366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47385297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1804499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314026588"/>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095104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80606477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12941624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5457725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69314660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84805809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85607082"/>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78183102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40527041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25295932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75377030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14836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21878619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51240858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95479385"/>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50555215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83138902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09696454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0070811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69583302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71032025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34857808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832043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0196630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8279813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81444922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03978035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044155897"/>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582855843"/>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69013814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45649110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87262376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28899229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766107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593501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88573421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91909762"/>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530191813"/>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85964951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59123582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371798887"/>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02513838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17801812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4304763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63438985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825173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94394256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72046818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47961126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927401959"/>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64140539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04334253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076206679"/>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13876352"/>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056397568"/>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29139260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5852509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77309659"/>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67169988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671195065"/>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040039637"/>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133686299"/>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256112266"/>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90117828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9504309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96224974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084165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640176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4018183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37890484"/>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201014381"/>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13765820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858279785"/>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511554909"/>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087186436"/>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719817759"/>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1739475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59944795"/>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1856385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79048406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552106575"/>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58381624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26864722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393463541"/>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129885541"/>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262404162"/>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929769902"/>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438039666"/>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744448983"/>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2226396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572246659"/>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075229674"/>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169852231"/>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4108730831"/>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259323017"/>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83708611"/>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82092679"/>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22534352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385502248"/>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83642548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304620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571949362"/>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672769825"/>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49646937"/>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65381380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708990651"/>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144868945"/>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949232664"/>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756112105"/>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518278312"/>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359341032"/>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6997015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944912249"/>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334554651"/>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784090631"/>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419510981"/>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575778201"/>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957019141"/>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912829299"/>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099031031"/>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736342825"/>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393460292"/>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9088787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857798815"/>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791315390"/>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632694261"/>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236483307"/>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535960059"/>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666200393"/>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104253598"/>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198530406"/>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59267069"/>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934293088"/>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6706967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226935282"/>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481824118"/>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019186350"/>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950354928"/>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723558244"/>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384635498"/>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04279724"/>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164795976"/>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534288942"/>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595504024"/>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92400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2172372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821181917"/>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579401536"/>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555593885"/>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455867624"/>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171425438"/>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700542982"/>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774483904"/>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266260997"/>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264322370"/>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523446783"/>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0893445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726889630"/>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220842788"/>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09702158"/>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388801034"/>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105400557"/>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923340090"/>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094541041"/>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652896862"/>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400659917"/>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329404966"/>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9604843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666579001"/>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094588207"/>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872321878"/>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381396421"/>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652382010"/>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257340948"/>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1" y="549275"/>
            <a:ext cx="7081839" cy="749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2"/>
          <p:cNvSpPr>
            <a:spLocks noGrp="1" noChangeArrowheads="1"/>
          </p:cNvSpPr>
          <p:nvPr>
            <p:ph type="sldNum" sz="quarter" idx="10"/>
          </p:nvPr>
        </p:nvSpPr>
        <p:spPr/>
        <p:txBody>
          <a:bodyPr/>
          <a:lstStyle>
            <a:lvl1pPr eaLnBrk="0" hangingPunct="0">
              <a:defRPr>
                <a:latin typeface="Times New Roman" panose="02020603050405020304" pitchFamily="18" charset="0"/>
              </a:defRPr>
            </a:lvl1pPr>
          </a:lstStyle>
          <a:p>
            <a:pPr>
              <a:defRPr/>
            </a:pPr>
            <a:fld id="{33B98BD5-45FF-4881-8235-95AAEEDA199A}" type="slidenum">
              <a:rPr lang="zh-CN" altLang="en-US"/>
              <a:pPr>
                <a:defRPr/>
              </a:pPr>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6707728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0444488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4956576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1462232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8729342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6762659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99141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7237296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653226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8652556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9778182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556120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0106351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2198018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9963175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6699186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41914777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6737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5116401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1246879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2377474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4716107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446599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84521393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36364958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91277866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0974952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8066088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18275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0647395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87434732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3082703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8942999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306889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2182745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69303238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11854278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5533225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61049184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686644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13361106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34296785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18523462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62106767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9794270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26929698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7406002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83645355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0022664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04845820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034259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60303194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9140975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97033455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73293453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39424873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4407987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89016885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38300071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238878524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5279224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1"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877214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59605052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3028092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72930503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18969601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60951130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422339092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1" y="609600"/>
            <a:ext cx="56768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114607596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5" y="19415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8615" y="4075113"/>
            <a:ext cx="82089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1055825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391316262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85586132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xmlns="" val="801906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slideLayout" Target="../slideLayouts/slideLayout325.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 Id="rId14" Type="http://schemas.openxmlformats.org/officeDocument/2006/relationships/theme" Target="../theme/theme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953153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149292777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03031962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17776301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73971835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736130320"/>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683176384"/>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509855336"/>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148632922"/>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2638801631"/>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99232744"/>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271722468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1166461909"/>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253565636"/>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2207000516"/>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801197423"/>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70688547"/>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575844568"/>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59790293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980670731"/>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419129278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181769208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51927890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411729557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193030832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385303927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1"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1"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1" y="6248400"/>
            <a:ext cx="1904999"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eaLnBrk="0" fontAlgn="base" hangingPunct="0">
              <a:spcBef>
                <a:spcPct val="0"/>
              </a:spcBef>
              <a:spcAft>
                <a:spcPct val="0"/>
              </a:spcAft>
              <a:defRPr/>
            </a:pPr>
            <a:fld id="{788F243E-17DC-457A-A8A2-016C58323037}"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
        <p:nvSpPr>
          <p:cNvPr id="1031" name="Line 7"/>
          <p:cNvSpPr>
            <a:spLocks noChangeShapeType="1"/>
          </p:cNvSpPr>
          <p:nvPr userDrawn="1"/>
        </p:nvSpPr>
        <p:spPr bwMode="auto">
          <a:xfrm>
            <a:off x="533400" y="1295400"/>
            <a:ext cx="8229601" cy="0"/>
          </a:xfrm>
          <a:prstGeom prst="line">
            <a:avLst/>
          </a:prstGeom>
          <a:noFill/>
          <a:ln w="57150" cmpd="thinThick">
            <a:solidFill>
              <a:srgbClr val="CC3300"/>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en-US" sz="2000" b="1">
              <a:solidFill>
                <a:srgbClr val="000000"/>
              </a:solidFill>
            </a:endParaRPr>
          </a:p>
        </p:txBody>
      </p:sp>
    </p:spTree>
    <p:extLst>
      <p:ext uri="{BB962C8B-B14F-4D97-AF65-F5344CB8AC3E}">
        <p14:creationId xmlns:p14="http://schemas.microsoft.com/office/powerpoint/2010/main" xmlns="" val="2810448071"/>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8.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7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25.xml"/><Relationship Id="rId1" Type="http://schemas.openxmlformats.org/officeDocument/2006/relationships/vmlDrawing" Target="../drawings/vmlDrawing2.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4.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Layout" Target="../slideLayouts/slideLayout314.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4.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3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4.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14.xml"/></Relationships>
</file>

<file path=ppt/slides/_rels/slide3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314.xml"/></Relationships>
</file>

<file path=ppt/slides/_rels/slide3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png"/><Relationship Id="rId1" Type="http://schemas.openxmlformats.org/officeDocument/2006/relationships/slideLayout" Target="../slideLayouts/slideLayout314.xml"/><Relationship Id="rId4" Type="http://schemas.openxmlformats.org/officeDocument/2006/relationships/image" Target="../media/image14.wmf"/></Relationships>
</file>

<file path=ppt/slides/_rels/slide3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8.xml"/><Relationship Id="rId1" Type="http://schemas.openxmlformats.org/officeDocument/2006/relationships/slideLayout" Target="../slideLayouts/slideLayout314.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slides/_rels/slide3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3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40.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3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5.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2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0.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859809" y="1524000"/>
            <a:ext cx="6626842" cy="4038600"/>
          </a:xfrm>
        </p:spPr>
        <p:txBody>
          <a:bodyPr/>
          <a:lstStyle/>
          <a:p>
            <a:r>
              <a:rPr lang="zh-CN" altLang="en-US" sz="2400" b="1" dirty="0" smtClean="0"/>
              <a:t>贪心法</a:t>
            </a:r>
            <a:endParaRPr lang="en-US" altLang="zh-CN" sz="2400" b="1" dirty="0" smtClean="0"/>
          </a:p>
          <a:p>
            <a:r>
              <a:rPr lang="zh-CN" altLang="en-US" sz="2400" b="1" dirty="0" smtClean="0"/>
              <a:t>背包问题</a:t>
            </a:r>
            <a:endParaRPr lang="en-US" altLang="zh-CN" sz="2400" b="1" dirty="0" smtClean="0"/>
          </a:p>
          <a:p>
            <a:r>
              <a:rPr lang="zh-CN" altLang="en-US" sz="2400" b="1" dirty="0" smtClean="0"/>
              <a:t>硬币找零问题</a:t>
            </a:r>
            <a:endParaRPr lang="en-US" sz="2400" b="1" dirty="0" smtClean="0"/>
          </a:p>
          <a:p>
            <a:r>
              <a:rPr lang="zh-CN" altLang="en-US" sz="2400" b="1" dirty="0" smtClean="0">
                <a:latin typeface="+mj-lt"/>
              </a:rPr>
              <a:t>活动选择问题</a:t>
            </a:r>
            <a:endParaRPr lang="en-US" altLang="zh-CN" sz="2400" b="1" dirty="0" smtClean="0">
              <a:latin typeface="+mj-lt"/>
            </a:endParaRPr>
          </a:p>
          <a:p>
            <a:r>
              <a:rPr lang="en-US" sz="2400" b="1" dirty="0" smtClean="0">
                <a:latin typeface="+mj-lt"/>
              </a:rPr>
              <a:t>Huffman </a:t>
            </a:r>
            <a:r>
              <a:rPr lang="zh-CN" altLang="en-US" sz="2400" b="1" dirty="0" smtClean="0">
                <a:latin typeface="+mj-lt"/>
              </a:rPr>
              <a:t>编码</a:t>
            </a:r>
            <a:endParaRPr lang="en-US" sz="2400" b="1" dirty="0">
              <a:latin typeface="+mj-lt"/>
            </a:endParaRPr>
          </a:p>
        </p:txBody>
      </p:sp>
      <p:sp>
        <p:nvSpPr>
          <p:cNvPr id="5" name="Rectangle 2"/>
          <p:cNvSpPr>
            <a:spLocks noGrp="1" noChangeArrowheads="1"/>
          </p:cNvSpPr>
          <p:nvPr>
            <p:ph type="title" idx="4294967295"/>
          </p:nvPr>
        </p:nvSpPr>
        <p:spPr>
          <a:xfrm>
            <a:off x="1657351" y="381000"/>
            <a:ext cx="5829300" cy="838200"/>
          </a:xfrm>
        </p:spPr>
        <p:txBody>
          <a:bodyPr/>
          <a:lstStyle/>
          <a:p>
            <a:r>
              <a:rPr lang="zh-CN" altLang="en-US" sz="3600" b="1" dirty="0">
                <a:solidFill>
                  <a:srgbClr val="0000CC"/>
                </a:solidFill>
              </a:rPr>
              <a:t>本章大纲</a:t>
            </a:r>
            <a:endParaRPr lang="en-US" sz="3600" b="1" dirty="0">
              <a:solidFill>
                <a:srgbClr val="0000CC"/>
              </a:solidFill>
            </a:endParaRPr>
          </a:p>
        </p:txBody>
      </p:sp>
    </p:spTree>
    <p:extLst>
      <p:ext uri="{BB962C8B-B14F-4D97-AF65-F5344CB8AC3E}">
        <p14:creationId xmlns:p14="http://schemas.microsoft.com/office/powerpoint/2010/main" xmlns="" val="3142287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descr="10%"/>
          <p:cNvSpPr>
            <a:spLocks noChangeArrowheads="1"/>
          </p:cNvSpPr>
          <p:nvPr/>
        </p:nvSpPr>
        <p:spPr bwMode="auto">
          <a:xfrm>
            <a:off x="1612106" y="4800600"/>
            <a:ext cx="571500" cy="6096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5365" name="Text Box 5"/>
          <p:cNvSpPr txBox="1">
            <a:spLocks noChangeArrowheads="1"/>
          </p:cNvSpPr>
          <p:nvPr/>
        </p:nvSpPr>
        <p:spPr bwMode="auto">
          <a:xfrm>
            <a:off x="1657352" y="4800604"/>
            <a:ext cx="67197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 lb</a:t>
            </a:r>
          </a:p>
        </p:txBody>
      </p:sp>
      <p:sp>
        <p:nvSpPr>
          <p:cNvPr id="15366" name="Text Box 6"/>
          <p:cNvSpPr txBox="1">
            <a:spLocks noChangeArrowheads="1"/>
          </p:cNvSpPr>
          <p:nvPr/>
        </p:nvSpPr>
        <p:spPr bwMode="auto">
          <a:xfrm>
            <a:off x="1657351" y="4419602"/>
            <a:ext cx="64633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$50</a:t>
            </a:r>
          </a:p>
        </p:txBody>
      </p:sp>
      <p:sp>
        <p:nvSpPr>
          <p:cNvPr id="15367" name="Rectangle 7"/>
          <p:cNvSpPr>
            <a:spLocks noChangeArrowheads="1"/>
          </p:cNvSpPr>
          <p:nvPr/>
        </p:nvSpPr>
        <p:spPr bwMode="auto">
          <a:xfrm>
            <a:off x="3967163" y="1981200"/>
            <a:ext cx="628650" cy="3429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5368" name="Text Box 8"/>
          <p:cNvSpPr txBox="1">
            <a:spLocks noChangeArrowheads="1"/>
          </p:cNvSpPr>
          <p:nvPr/>
        </p:nvSpPr>
        <p:spPr bwMode="auto">
          <a:xfrm>
            <a:off x="4012409" y="2860679"/>
            <a:ext cx="825867"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i="1" dirty="0">
                <a:solidFill>
                  <a:srgbClr val="000000"/>
                </a:solidFill>
                <a:latin typeface="Times New Roman" pitchFamily="16" charset="0"/>
              </a:rPr>
              <a:t>C </a:t>
            </a:r>
            <a:r>
              <a:rPr lang="en-US" sz="2400" b="1" dirty="0">
                <a:solidFill>
                  <a:srgbClr val="000000"/>
                </a:solidFill>
                <a:latin typeface="Times New Roman" pitchFamily="16" charset="0"/>
              </a:rPr>
              <a:t>=</a:t>
            </a:r>
          </a:p>
          <a:p>
            <a:pPr eaLnBrk="0" fontAlgn="base" hangingPunct="0">
              <a:spcBef>
                <a:spcPct val="0"/>
              </a:spcBef>
              <a:spcAft>
                <a:spcPct val="0"/>
              </a:spcAft>
            </a:pPr>
            <a:r>
              <a:rPr lang="en-US" sz="2400" b="1" dirty="0">
                <a:solidFill>
                  <a:srgbClr val="000000"/>
                </a:solidFill>
                <a:latin typeface="Times New Roman" pitchFamily="16" charset="0"/>
              </a:rPr>
              <a:t>30 </a:t>
            </a:r>
            <a:r>
              <a:rPr lang="en-US" sz="2400" b="1" dirty="0" err="1">
                <a:solidFill>
                  <a:srgbClr val="000000"/>
                </a:solidFill>
                <a:latin typeface="Times New Roman" pitchFamily="16" charset="0"/>
              </a:rPr>
              <a:t>lb</a:t>
            </a:r>
            <a:endParaRPr lang="en-US" sz="2400" b="1" dirty="0">
              <a:solidFill>
                <a:srgbClr val="000000"/>
              </a:solidFill>
              <a:latin typeface="Times New Roman" pitchFamily="16" charset="0"/>
            </a:endParaRPr>
          </a:p>
        </p:txBody>
      </p:sp>
      <p:sp>
        <p:nvSpPr>
          <p:cNvPr id="15369" name="Rectangle 9" descr="20%"/>
          <p:cNvSpPr>
            <a:spLocks noChangeArrowheads="1"/>
          </p:cNvSpPr>
          <p:nvPr/>
        </p:nvSpPr>
        <p:spPr bwMode="auto">
          <a:xfrm>
            <a:off x="5041106" y="2667000"/>
            <a:ext cx="628650" cy="2743200"/>
          </a:xfrm>
          <a:prstGeom prst="rect">
            <a:avLst/>
          </a:prstGeom>
          <a:pattFill prst="pct20">
            <a:fgClr>
              <a:schemeClr val="folHlink"/>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5370" name="Rectangle 10" descr="25%"/>
          <p:cNvSpPr>
            <a:spLocks noChangeArrowheads="1"/>
          </p:cNvSpPr>
          <p:nvPr/>
        </p:nvSpPr>
        <p:spPr bwMode="auto">
          <a:xfrm>
            <a:off x="6298407" y="1981200"/>
            <a:ext cx="628650" cy="3429000"/>
          </a:xfrm>
          <a:prstGeom prst="rect">
            <a:avLst/>
          </a:prstGeom>
          <a:pattFill prst="pct25">
            <a:fgClr>
              <a:schemeClr val="folHlink"/>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5371" name="Line 11"/>
          <p:cNvSpPr>
            <a:spLocks noChangeShapeType="1"/>
          </p:cNvSpPr>
          <p:nvPr/>
        </p:nvSpPr>
        <p:spPr bwMode="auto">
          <a:xfrm>
            <a:off x="5041106" y="4724400"/>
            <a:ext cx="6286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5372" name="Line 12"/>
          <p:cNvSpPr>
            <a:spLocks noChangeShapeType="1"/>
          </p:cNvSpPr>
          <p:nvPr/>
        </p:nvSpPr>
        <p:spPr bwMode="auto">
          <a:xfrm>
            <a:off x="5041106" y="1905000"/>
            <a:ext cx="6286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5373" name="Text Box 13"/>
          <p:cNvSpPr txBox="1">
            <a:spLocks noChangeArrowheads="1"/>
          </p:cNvSpPr>
          <p:nvPr/>
        </p:nvSpPr>
        <p:spPr bwMode="auto">
          <a:xfrm>
            <a:off x="5125643" y="4800604"/>
            <a:ext cx="67197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 lb</a:t>
            </a:r>
          </a:p>
        </p:txBody>
      </p:sp>
      <p:sp>
        <p:nvSpPr>
          <p:cNvPr id="15374" name="Text Box 14"/>
          <p:cNvSpPr txBox="1">
            <a:spLocks noChangeArrowheads="1"/>
          </p:cNvSpPr>
          <p:nvPr/>
        </p:nvSpPr>
        <p:spPr bwMode="auto">
          <a:xfrm>
            <a:off x="5098258" y="2057404"/>
            <a:ext cx="67197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 lb</a:t>
            </a:r>
          </a:p>
        </p:txBody>
      </p:sp>
      <p:sp>
        <p:nvSpPr>
          <p:cNvPr id="15375" name="Line 15"/>
          <p:cNvSpPr>
            <a:spLocks noChangeShapeType="1"/>
          </p:cNvSpPr>
          <p:nvPr/>
        </p:nvSpPr>
        <p:spPr bwMode="auto">
          <a:xfrm flipV="1">
            <a:off x="5041106" y="1905000"/>
            <a:ext cx="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5376" name="Line 16"/>
          <p:cNvSpPr>
            <a:spLocks noChangeShapeType="1"/>
          </p:cNvSpPr>
          <p:nvPr/>
        </p:nvSpPr>
        <p:spPr bwMode="auto">
          <a:xfrm flipV="1">
            <a:off x="5669756" y="1905000"/>
            <a:ext cx="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5377" name="Text Box 17"/>
          <p:cNvSpPr txBox="1">
            <a:spLocks noChangeArrowheads="1"/>
          </p:cNvSpPr>
          <p:nvPr/>
        </p:nvSpPr>
        <p:spPr bwMode="auto">
          <a:xfrm>
            <a:off x="5041108" y="3505201"/>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20 lb</a:t>
            </a:r>
          </a:p>
        </p:txBody>
      </p:sp>
      <p:sp>
        <p:nvSpPr>
          <p:cNvPr id="15378" name="Text Box 18"/>
          <p:cNvSpPr txBox="1">
            <a:spLocks noChangeArrowheads="1"/>
          </p:cNvSpPr>
          <p:nvPr/>
        </p:nvSpPr>
        <p:spPr bwMode="auto">
          <a:xfrm>
            <a:off x="1669258" y="5334000"/>
            <a:ext cx="6976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dirty="0">
                <a:solidFill>
                  <a:srgbClr val="000000"/>
                </a:solidFill>
                <a:latin typeface="Times New Roman" pitchFamily="16" charset="0"/>
              </a:rPr>
              <a:t>item</a:t>
            </a:r>
            <a:r>
              <a:rPr lang="en-US" sz="1800" b="1" baseline="-25000" dirty="0">
                <a:solidFill>
                  <a:srgbClr val="000000"/>
                </a:solidFill>
                <a:latin typeface="Times New Roman" pitchFamily="16" charset="0"/>
              </a:rPr>
              <a:t>1</a:t>
            </a:r>
            <a:endParaRPr lang="en-US" sz="2400" b="1" dirty="0">
              <a:solidFill>
                <a:srgbClr val="000000"/>
              </a:solidFill>
              <a:latin typeface="Times New Roman" pitchFamily="16" charset="0"/>
            </a:endParaRPr>
          </a:p>
        </p:txBody>
      </p:sp>
      <p:grpSp>
        <p:nvGrpSpPr>
          <p:cNvPr id="15379" name="Group 19"/>
          <p:cNvGrpSpPr>
            <a:grpSpLocks/>
          </p:cNvGrpSpPr>
          <p:nvPr/>
        </p:nvGrpSpPr>
        <p:grpSpPr bwMode="auto">
          <a:xfrm>
            <a:off x="2297908" y="2743200"/>
            <a:ext cx="838200" cy="2960688"/>
            <a:chOff x="1728" y="1872"/>
            <a:chExt cx="704" cy="1865"/>
          </a:xfrm>
        </p:grpSpPr>
        <p:sp>
          <p:nvSpPr>
            <p:cNvPr id="15400" name="Rectangle 20" descr="5%"/>
            <p:cNvSpPr>
              <a:spLocks noChangeArrowheads="1"/>
            </p:cNvSpPr>
            <p:nvPr/>
          </p:nvSpPr>
          <p:spPr bwMode="auto">
            <a:xfrm>
              <a:off x="1738" y="2112"/>
              <a:ext cx="528" cy="1440"/>
            </a:xfrm>
            <a:prstGeom prst="rect">
              <a:avLst/>
            </a:prstGeom>
            <a:pattFill prst="pct5">
              <a:fgClr>
                <a:schemeClr val="bg2"/>
              </a:fgClr>
              <a:bgClr>
                <a:schemeClr val="bg1"/>
              </a:bgClr>
            </a:patt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sz="2400" b="1">
                <a:solidFill>
                  <a:srgbClr val="000000"/>
                </a:solidFill>
              </a:endParaRPr>
            </a:p>
          </p:txBody>
        </p:sp>
        <p:sp>
          <p:nvSpPr>
            <p:cNvPr id="15401" name="Text Box 21"/>
            <p:cNvSpPr txBox="1">
              <a:spLocks noChangeArrowheads="1"/>
            </p:cNvSpPr>
            <p:nvPr/>
          </p:nvSpPr>
          <p:spPr bwMode="auto">
            <a:xfrm>
              <a:off x="1728" y="1872"/>
              <a:ext cx="67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$140</a:t>
              </a:r>
            </a:p>
          </p:txBody>
        </p:sp>
        <p:sp>
          <p:nvSpPr>
            <p:cNvPr id="15402" name="Text Box 22"/>
            <p:cNvSpPr txBox="1">
              <a:spLocks noChangeArrowheads="1"/>
            </p:cNvSpPr>
            <p:nvPr/>
          </p:nvSpPr>
          <p:spPr bwMode="auto">
            <a:xfrm>
              <a:off x="1738" y="2688"/>
              <a:ext cx="69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20 lb</a:t>
              </a:r>
            </a:p>
          </p:txBody>
        </p:sp>
        <p:sp>
          <p:nvSpPr>
            <p:cNvPr id="15403" name="Text Box 23"/>
            <p:cNvSpPr txBox="1">
              <a:spLocks noChangeArrowheads="1"/>
            </p:cNvSpPr>
            <p:nvPr/>
          </p:nvSpPr>
          <p:spPr bwMode="auto">
            <a:xfrm>
              <a:off x="1776" y="3504"/>
              <a:ext cx="58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dirty="0">
                  <a:solidFill>
                    <a:srgbClr val="000000"/>
                  </a:solidFill>
                  <a:latin typeface="Times New Roman" pitchFamily="16" charset="0"/>
                </a:rPr>
                <a:t>item</a:t>
              </a:r>
              <a:r>
                <a:rPr lang="en-US" sz="1800" b="1" baseline="-25000" dirty="0">
                  <a:solidFill>
                    <a:srgbClr val="000000"/>
                  </a:solidFill>
                  <a:latin typeface="Times New Roman" pitchFamily="16" charset="0"/>
                </a:rPr>
                <a:t>2</a:t>
              </a:r>
              <a:endParaRPr lang="en-US" sz="2400" b="1" dirty="0">
                <a:solidFill>
                  <a:srgbClr val="000000"/>
                </a:solidFill>
                <a:latin typeface="Times New Roman" pitchFamily="16" charset="0"/>
              </a:endParaRPr>
            </a:p>
          </p:txBody>
        </p:sp>
      </p:grpSp>
      <p:sp>
        <p:nvSpPr>
          <p:cNvPr id="15380" name="Text Box 24"/>
          <p:cNvSpPr txBox="1">
            <a:spLocks noChangeArrowheads="1"/>
          </p:cNvSpPr>
          <p:nvPr/>
        </p:nvSpPr>
        <p:spPr bwMode="auto">
          <a:xfrm>
            <a:off x="3840956" y="5334000"/>
            <a:ext cx="117211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dirty="0">
                <a:solidFill>
                  <a:srgbClr val="000000"/>
                </a:solidFill>
                <a:latin typeface="Times New Roman" pitchFamily="16" charset="0"/>
              </a:rPr>
              <a:t>Knapsack</a:t>
            </a:r>
            <a:endParaRPr lang="en-US" sz="2400" b="1" dirty="0">
              <a:solidFill>
                <a:srgbClr val="000000"/>
              </a:solidFill>
              <a:latin typeface="Times New Roman" pitchFamily="16" charset="0"/>
            </a:endParaRPr>
          </a:p>
        </p:txBody>
      </p:sp>
      <p:sp>
        <p:nvSpPr>
          <p:cNvPr id="15381" name="Text Box 25"/>
          <p:cNvSpPr txBox="1">
            <a:spLocks noChangeArrowheads="1"/>
          </p:cNvSpPr>
          <p:nvPr/>
        </p:nvSpPr>
        <p:spPr bwMode="auto">
          <a:xfrm>
            <a:off x="5031583" y="5454654"/>
            <a:ext cx="64953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zh-CN" altLang="en-US" sz="1800" b="1" dirty="0" smtClean="0">
                <a:solidFill>
                  <a:srgbClr val="C00000"/>
                </a:solidFill>
                <a:latin typeface="Times New Roman" pitchFamily="16" charset="0"/>
              </a:rPr>
              <a:t>贪心</a:t>
            </a:r>
            <a:endParaRPr lang="en-US" altLang="zh-CN" sz="1800" b="1" dirty="0" smtClean="0">
              <a:solidFill>
                <a:srgbClr val="C00000"/>
              </a:solidFill>
              <a:latin typeface="Times New Roman" pitchFamily="16" charset="0"/>
            </a:endParaRPr>
          </a:p>
          <a:p>
            <a:pPr eaLnBrk="0" fontAlgn="base" hangingPunct="0">
              <a:spcBef>
                <a:spcPct val="0"/>
              </a:spcBef>
              <a:spcAft>
                <a:spcPct val="0"/>
              </a:spcAft>
            </a:pPr>
            <a:r>
              <a:rPr lang="zh-CN" altLang="en-US" sz="1800" b="1" dirty="0" smtClean="0">
                <a:solidFill>
                  <a:srgbClr val="C00000"/>
                </a:solidFill>
                <a:latin typeface="Times New Roman" pitchFamily="16" charset="0"/>
              </a:rPr>
              <a:t>方案</a:t>
            </a:r>
            <a:endParaRPr lang="en-US" sz="2400" b="1" dirty="0">
              <a:solidFill>
                <a:srgbClr val="C00000"/>
              </a:solidFill>
              <a:latin typeface="Times New Roman" pitchFamily="16" charset="0"/>
            </a:endParaRPr>
          </a:p>
        </p:txBody>
      </p:sp>
      <p:sp>
        <p:nvSpPr>
          <p:cNvPr id="15382" name="Line 26"/>
          <p:cNvSpPr>
            <a:spLocks noChangeShapeType="1"/>
          </p:cNvSpPr>
          <p:nvPr/>
        </p:nvSpPr>
        <p:spPr bwMode="auto">
          <a:xfrm>
            <a:off x="6298407" y="4267200"/>
            <a:ext cx="6286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5383" name="Text Box 27"/>
          <p:cNvSpPr txBox="1">
            <a:spLocks noChangeArrowheads="1"/>
          </p:cNvSpPr>
          <p:nvPr/>
        </p:nvSpPr>
        <p:spPr bwMode="auto">
          <a:xfrm>
            <a:off x="6325794" y="4495804"/>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10 lb</a:t>
            </a:r>
          </a:p>
        </p:txBody>
      </p:sp>
      <p:sp>
        <p:nvSpPr>
          <p:cNvPr id="15384" name="Text Box 28"/>
          <p:cNvSpPr txBox="1">
            <a:spLocks noChangeArrowheads="1"/>
          </p:cNvSpPr>
          <p:nvPr/>
        </p:nvSpPr>
        <p:spPr bwMode="auto">
          <a:xfrm>
            <a:off x="6325794" y="3048004"/>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20 lb</a:t>
            </a:r>
          </a:p>
        </p:txBody>
      </p:sp>
      <p:sp>
        <p:nvSpPr>
          <p:cNvPr id="15385" name="Text Box 29"/>
          <p:cNvSpPr txBox="1">
            <a:spLocks noChangeArrowheads="1"/>
          </p:cNvSpPr>
          <p:nvPr/>
        </p:nvSpPr>
        <p:spPr bwMode="auto">
          <a:xfrm>
            <a:off x="5657851" y="4613277"/>
            <a:ext cx="64633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$50</a:t>
            </a:r>
          </a:p>
        </p:txBody>
      </p:sp>
      <p:sp>
        <p:nvSpPr>
          <p:cNvPr id="15386" name="Text Box 30"/>
          <p:cNvSpPr txBox="1">
            <a:spLocks noChangeArrowheads="1"/>
          </p:cNvSpPr>
          <p:nvPr/>
        </p:nvSpPr>
        <p:spPr bwMode="auto">
          <a:xfrm>
            <a:off x="5588795" y="3165477"/>
            <a:ext cx="80021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$140</a:t>
            </a:r>
          </a:p>
        </p:txBody>
      </p:sp>
      <p:sp>
        <p:nvSpPr>
          <p:cNvPr id="15387" name="Text Box 31"/>
          <p:cNvSpPr txBox="1">
            <a:spLocks noChangeArrowheads="1"/>
          </p:cNvSpPr>
          <p:nvPr/>
        </p:nvSpPr>
        <p:spPr bwMode="auto">
          <a:xfrm>
            <a:off x="6869907" y="3048002"/>
            <a:ext cx="80021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$140</a:t>
            </a:r>
          </a:p>
        </p:txBody>
      </p:sp>
      <p:sp>
        <p:nvSpPr>
          <p:cNvPr id="15388" name="Text Box 32"/>
          <p:cNvSpPr txBox="1">
            <a:spLocks noChangeArrowheads="1"/>
          </p:cNvSpPr>
          <p:nvPr/>
        </p:nvSpPr>
        <p:spPr bwMode="auto">
          <a:xfrm>
            <a:off x="6972301" y="4384677"/>
            <a:ext cx="64633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$60</a:t>
            </a:r>
          </a:p>
        </p:txBody>
      </p:sp>
      <p:sp>
        <p:nvSpPr>
          <p:cNvPr id="15389" name="Text Box 33"/>
          <p:cNvSpPr txBox="1">
            <a:spLocks noChangeArrowheads="1"/>
          </p:cNvSpPr>
          <p:nvPr/>
        </p:nvSpPr>
        <p:spPr bwMode="auto">
          <a:xfrm>
            <a:off x="6439905" y="5504462"/>
            <a:ext cx="64953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zh-CN" altLang="en-US" sz="1800" b="1" dirty="0">
                <a:solidFill>
                  <a:srgbClr val="C00000"/>
                </a:solidFill>
                <a:latin typeface="Times New Roman" pitchFamily="16" charset="0"/>
              </a:rPr>
              <a:t>最</a:t>
            </a:r>
            <a:r>
              <a:rPr lang="zh-CN" altLang="en-US" sz="1800" b="1" dirty="0" smtClean="0">
                <a:solidFill>
                  <a:srgbClr val="C00000"/>
                </a:solidFill>
                <a:latin typeface="Times New Roman" pitchFamily="16" charset="0"/>
              </a:rPr>
              <a:t>优</a:t>
            </a:r>
            <a:endParaRPr lang="en-US" altLang="zh-CN" sz="1800" b="1" dirty="0" smtClean="0">
              <a:solidFill>
                <a:srgbClr val="C00000"/>
              </a:solidFill>
              <a:latin typeface="Times New Roman" pitchFamily="16" charset="0"/>
            </a:endParaRPr>
          </a:p>
          <a:p>
            <a:pPr eaLnBrk="0" fontAlgn="base" hangingPunct="0">
              <a:spcBef>
                <a:spcPct val="0"/>
              </a:spcBef>
              <a:spcAft>
                <a:spcPct val="0"/>
              </a:spcAft>
            </a:pPr>
            <a:r>
              <a:rPr lang="zh-CN" altLang="en-US" sz="1800" b="1" dirty="0" smtClean="0">
                <a:solidFill>
                  <a:srgbClr val="C00000"/>
                </a:solidFill>
                <a:latin typeface="Times New Roman" pitchFamily="16" charset="0"/>
              </a:rPr>
              <a:t>方案</a:t>
            </a:r>
            <a:endParaRPr lang="en-US" sz="2400" b="1" dirty="0">
              <a:solidFill>
                <a:srgbClr val="C00000"/>
              </a:solidFill>
              <a:latin typeface="Times New Roman" pitchFamily="16" charset="0"/>
            </a:endParaRPr>
          </a:p>
        </p:txBody>
      </p:sp>
      <p:sp>
        <p:nvSpPr>
          <p:cNvPr id="15390" name="Text Box 34"/>
          <p:cNvSpPr txBox="1">
            <a:spLocks noChangeArrowheads="1"/>
          </p:cNvSpPr>
          <p:nvPr/>
        </p:nvSpPr>
        <p:spPr bwMode="auto">
          <a:xfrm>
            <a:off x="1485902" y="3900488"/>
            <a:ext cx="98616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altLang="zh-CN" sz="1800" b="1" i="1" dirty="0" smtClean="0">
                <a:solidFill>
                  <a:srgbClr val="0000CC"/>
                </a:solidFill>
                <a:latin typeface="Times New Roman" pitchFamily="16" charset="0"/>
              </a:rPr>
              <a:t>v</a:t>
            </a:r>
            <a:r>
              <a:rPr lang="en-US" sz="1800" b="1" dirty="0" smtClean="0">
                <a:solidFill>
                  <a:srgbClr val="0000CC"/>
                </a:solidFill>
                <a:latin typeface="Times New Roman" pitchFamily="16" charset="0"/>
              </a:rPr>
              <a:t>/</a:t>
            </a:r>
            <a:r>
              <a:rPr lang="en-US" sz="1800" b="1" i="1" dirty="0" smtClean="0">
                <a:solidFill>
                  <a:srgbClr val="0000CC"/>
                </a:solidFill>
                <a:latin typeface="Times New Roman" pitchFamily="16" charset="0"/>
              </a:rPr>
              <a:t>w</a:t>
            </a:r>
            <a:r>
              <a:rPr lang="en-US" sz="1800" b="1" dirty="0">
                <a:solidFill>
                  <a:srgbClr val="0000CC"/>
                </a:solidFill>
                <a:latin typeface="Times New Roman" pitchFamily="16" charset="0"/>
              </a:rPr>
              <a:t>: $10</a:t>
            </a:r>
            <a:endParaRPr lang="en-US" sz="2400" b="1" i="1" baseline="-25000" dirty="0">
              <a:solidFill>
                <a:srgbClr val="0000CC"/>
              </a:solidFill>
              <a:latin typeface="Times New Roman" pitchFamily="16" charset="0"/>
            </a:endParaRPr>
          </a:p>
        </p:txBody>
      </p:sp>
      <p:sp>
        <p:nvSpPr>
          <p:cNvPr id="15391" name="Text Box 35"/>
          <p:cNvSpPr txBox="1">
            <a:spLocks noChangeArrowheads="1"/>
          </p:cNvSpPr>
          <p:nvPr/>
        </p:nvSpPr>
        <p:spPr bwMode="auto">
          <a:xfrm>
            <a:off x="3109221" y="3440668"/>
            <a:ext cx="87075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altLang="zh-CN" sz="1800" b="1" i="1" dirty="0">
                <a:solidFill>
                  <a:srgbClr val="0000CC"/>
                </a:solidFill>
                <a:latin typeface="Times New Roman" pitchFamily="16" charset="0"/>
              </a:rPr>
              <a:t>v</a:t>
            </a:r>
            <a:r>
              <a:rPr lang="en-US" sz="1800" b="1" dirty="0" smtClean="0">
                <a:solidFill>
                  <a:srgbClr val="0000CC"/>
                </a:solidFill>
                <a:latin typeface="Times New Roman" pitchFamily="16" charset="0"/>
              </a:rPr>
              <a:t>/</a:t>
            </a:r>
            <a:r>
              <a:rPr lang="en-US" sz="1800" b="1" i="1" dirty="0" smtClean="0">
                <a:solidFill>
                  <a:srgbClr val="0000CC"/>
                </a:solidFill>
                <a:latin typeface="Times New Roman" pitchFamily="16" charset="0"/>
              </a:rPr>
              <a:t>w</a:t>
            </a:r>
            <a:r>
              <a:rPr lang="en-US" sz="1800" b="1" dirty="0">
                <a:solidFill>
                  <a:srgbClr val="0000CC"/>
                </a:solidFill>
                <a:latin typeface="Times New Roman" pitchFamily="16" charset="0"/>
              </a:rPr>
              <a:t>: $6</a:t>
            </a:r>
            <a:endParaRPr lang="en-US" sz="2400" b="1" i="1" baseline="-25000" dirty="0">
              <a:solidFill>
                <a:srgbClr val="0000CC"/>
              </a:solidFill>
              <a:latin typeface="Times New Roman" pitchFamily="16" charset="0"/>
            </a:endParaRPr>
          </a:p>
        </p:txBody>
      </p:sp>
      <p:sp>
        <p:nvSpPr>
          <p:cNvPr id="15392" name="Text Box 36"/>
          <p:cNvSpPr txBox="1">
            <a:spLocks noChangeArrowheads="1"/>
          </p:cNvSpPr>
          <p:nvPr/>
        </p:nvSpPr>
        <p:spPr bwMode="auto">
          <a:xfrm>
            <a:off x="2286002" y="2224088"/>
            <a:ext cx="92845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altLang="zh-CN" sz="1800" b="1" i="1" dirty="0" smtClean="0">
                <a:solidFill>
                  <a:srgbClr val="0000CC"/>
                </a:solidFill>
                <a:latin typeface="Times New Roman" pitchFamily="16" charset="0"/>
              </a:rPr>
              <a:t>v</a:t>
            </a:r>
            <a:r>
              <a:rPr lang="en-US" sz="1800" b="1" dirty="0" smtClean="0">
                <a:solidFill>
                  <a:srgbClr val="0000CC"/>
                </a:solidFill>
                <a:latin typeface="Times New Roman" pitchFamily="16" charset="0"/>
              </a:rPr>
              <a:t>/</a:t>
            </a:r>
            <a:r>
              <a:rPr lang="en-US" sz="1800" b="1" i="1" dirty="0" smtClean="0">
                <a:solidFill>
                  <a:srgbClr val="0000CC"/>
                </a:solidFill>
                <a:latin typeface="Times New Roman" pitchFamily="16" charset="0"/>
              </a:rPr>
              <a:t>w</a:t>
            </a:r>
            <a:r>
              <a:rPr lang="en-US" sz="1800" b="1" dirty="0">
                <a:solidFill>
                  <a:srgbClr val="0000CC"/>
                </a:solidFill>
                <a:latin typeface="Times New Roman" pitchFamily="16" charset="0"/>
              </a:rPr>
              <a:t>:  $7</a:t>
            </a:r>
            <a:endParaRPr lang="en-US" sz="2400" b="1" i="1" baseline="-25000" dirty="0">
              <a:solidFill>
                <a:srgbClr val="0000CC"/>
              </a:solidFill>
              <a:latin typeface="Times New Roman" pitchFamily="16" charset="0"/>
            </a:endParaRPr>
          </a:p>
        </p:txBody>
      </p:sp>
      <p:sp>
        <p:nvSpPr>
          <p:cNvPr id="15393" name="Rectangle 37" descr="10%"/>
          <p:cNvSpPr>
            <a:spLocks noChangeArrowheads="1"/>
          </p:cNvSpPr>
          <p:nvPr/>
        </p:nvSpPr>
        <p:spPr bwMode="auto">
          <a:xfrm>
            <a:off x="3098007" y="4329113"/>
            <a:ext cx="628650" cy="11430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5394" name="Text Box 38"/>
          <p:cNvSpPr txBox="1">
            <a:spLocks noChangeArrowheads="1"/>
          </p:cNvSpPr>
          <p:nvPr/>
        </p:nvSpPr>
        <p:spPr bwMode="auto">
          <a:xfrm>
            <a:off x="3143252" y="4522792"/>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10 lb</a:t>
            </a:r>
          </a:p>
        </p:txBody>
      </p:sp>
      <p:sp>
        <p:nvSpPr>
          <p:cNvPr id="15395" name="Text Box 39"/>
          <p:cNvSpPr txBox="1">
            <a:spLocks noChangeArrowheads="1"/>
          </p:cNvSpPr>
          <p:nvPr/>
        </p:nvSpPr>
        <p:spPr bwMode="auto">
          <a:xfrm>
            <a:off x="3155158" y="3948113"/>
            <a:ext cx="64633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$60</a:t>
            </a:r>
          </a:p>
        </p:txBody>
      </p:sp>
      <p:sp>
        <p:nvSpPr>
          <p:cNvPr id="15396" name="Text Box 40"/>
          <p:cNvSpPr txBox="1">
            <a:spLocks noChangeArrowheads="1"/>
          </p:cNvSpPr>
          <p:nvPr/>
        </p:nvSpPr>
        <p:spPr bwMode="auto">
          <a:xfrm>
            <a:off x="3155158" y="5410200"/>
            <a:ext cx="6976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item</a:t>
            </a:r>
            <a:r>
              <a:rPr lang="en-US" sz="1800" b="1" baseline="-25000">
                <a:solidFill>
                  <a:srgbClr val="000000"/>
                </a:solidFill>
                <a:latin typeface="Times New Roman" pitchFamily="16" charset="0"/>
              </a:rPr>
              <a:t>3</a:t>
            </a:r>
            <a:endParaRPr lang="en-US" sz="2400" b="1">
              <a:solidFill>
                <a:srgbClr val="000000"/>
              </a:solidFill>
              <a:latin typeface="Times New Roman" pitchFamily="16" charset="0"/>
            </a:endParaRPr>
          </a:p>
        </p:txBody>
      </p:sp>
      <p:sp>
        <p:nvSpPr>
          <p:cNvPr id="15397" name="Text Box 41"/>
          <p:cNvSpPr txBox="1">
            <a:spLocks noChangeArrowheads="1"/>
          </p:cNvSpPr>
          <p:nvPr/>
        </p:nvSpPr>
        <p:spPr bwMode="auto">
          <a:xfrm>
            <a:off x="5603083" y="5580063"/>
            <a:ext cx="84350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000" b="1" dirty="0">
                <a:solidFill>
                  <a:srgbClr val="C00000"/>
                </a:solidFill>
                <a:latin typeface="Times New Roman" pitchFamily="16" charset="0"/>
              </a:rPr>
              <a:t>=$190</a:t>
            </a:r>
          </a:p>
        </p:txBody>
      </p:sp>
      <p:sp>
        <p:nvSpPr>
          <p:cNvPr id="15398" name="Text Box 42"/>
          <p:cNvSpPr txBox="1">
            <a:spLocks noChangeArrowheads="1"/>
          </p:cNvSpPr>
          <p:nvPr/>
        </p:nvSpPr>
        <p:spPr bwMode="auto">
          <a:xfrm>
            <a:off x="6974683" y="5530850"/>
            <a:ext cx="84350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000" b="1">
                <a:solidFill>
                  <a:srgbClr val="C00000"/>
                </a:solidFill>
                <a:latin typeface="Times New Roman" pitchFamily="16" charset="0"/>
              </a:rPr>
              <a:t>=$200</a:t>
            </a:r>
          </a:p>
        </p:txBody>
      </p:sp>
      <p:sp>
        <p:nvSpPr>
          <p:cNvPr id="45" name="Rectangle 2"/>
          <p:cNvSpPr>
            <a:spLocks noGrp="1" noChangeArrowheads="1"/>
          </p:cNvSpPr>
          <p:nvPr>
            <p:ph type="title"/>
          </p:nvPr>
        </p:nvSpPr>
        <p:spPr>
          <a:xfrm>
            <a:off x="627797" y="228600"/>
            <a:ext cx="7942997" cy="990600"/>
          </a:xfrm>
          <a:ln w="12700">
            <a:solidFill>
              <a:schemeClr val="tx1"/>
            </a:solidFill>
            <a:miter lim="800000"/>
            <a:headEnd/>
            <a:tailEnd/>
          </a:ln>
        </p:spPr>
        <p:txBody>
          <a:bodyPr/>
          <a:lstStyle/>
          <a:p>
            <a:r>
              <a:rPr lang="zh-CN" altLang="en-US" sz="3400" b="1" dirty="0" smtClean="0">
                <a:solidFill>
                  <a:srgbClr val="0000CC"/>
                </a:solidFill>
              </a:rPr>
              <a:t>贪心法 </a:t>
            </a:r>
            <a:r>
              <a:rPr lang="en-US" altLang="zh-CN" sz="3400" b="1" dirty="0" smtClean="0">
                <a:solidFill>
                  <a:srgbClr val="0000CC"/>
                </a:solidFill>
              </a:rPr>
              <a:t>4</a:t>
            </a:r>
            <a:r>
              <a:rPr lang="zh-CN" altLang="en-US" sz="3400" b="1" dirty="0" smtClean="0">
                <a:solidFill>
                  <a:srgbClr val="0000CC"/>
                </a:solidFill>
              </a:rPr>
              <a:t>：选择准则：最高性价比优先</a:t>
            </a:r>
            <a:r>
              <a:rPr lang="en-US" altLang="zh-CN" sz="3400" b="1" dirty="0" smtClean="0">
                <a:solidFill>
                  <a:srgbClr val="0000CC"/>
                </a:solidFill>
              </a:rPr>
              <a:t/>
            </a:r>
            <a:br>
              <a:rPr lang="en-US" altLang="zh-CN" sz="3400" b="1" dirty="0" smtClean="0">
                <a:solidFill>
                  <a:srgbClr val="0000CC"/>
                </a:solidFill>
              </a:rPr>
            </a:br>
            <a:r>
              <a:rPr lang="en-US" altLang="zh-CN" sz="3400" b="1" dirty="0" smtClean="0">
                <a:solidFill>
                  <a:srgbClr val="0000CC"/>
                </a:solidFill>
              </a:rPr>
              <a:t>——</a:t>
            </a:r>
            <a:r>
              <a:rPr lang="zh-CN" altLang="en-US" sz="3400" b="1" dirty="0" smtClean="0">
                <a:solidFill>
                  <a:srgbClr val="0000CC"/>
                </a:solidFill>
              </a:rPr>
              <a:t>反例</a:t>
            </a:r>
            <a:endParaRPr lang="en-US" sz="3400" b="1" dirty="0">
              <a:solidFill>
                <a:srgbClr val="0000CC"/>
              </a:solidFill>
            </a:endParaRPr>
          </a:p>
        </p:txBody>
      </p:sp>
    </p:spTree>
    <p:extLst>
      <p:ext uri="{BB962C8B-B14F-4D97-AF65-F5344CB8AC3E}">
        <p14:creationId xmlns:p14="http://schemas.microsoft.com/office/powerpoint/2010/main" xmlns="" val="4040247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485901" y="152400"/>
            <a:ext cx="6229349" cy="990600"/>
          </a:xfrm>
        </p:spPr>
        <p:txBody>
          <a:bodyPr/>
          <a:lstStyle/>
          <a:p>
            <a:r>
              <a:rPr lang="zh-CN" altLang="en-US" sz="3500" b="1" dirty="0" smtClean="0">
                <a:solidFill>
                  <a:srgbClr val="0000CC"/>
                </a:solidFill>
              </a:rPr>
              <a:t>背包问题的贪心算法</a:t>
            </a:r>
            <a:endParaRPr lang="en-US" sz="3500" b="1" dirty="0">
              <a:solidFill>
                <a:srgbClr val="0000CC"/>
              </a:solidFill>
            </a:endParaRPr>
          </a:p>
        </p:txBody>
      </p:sp>
      <p:sp>
        <p:nvSpPr>
          <p:cNvPr id="16387" name="Rectangle 3"/>
          <p:cNvSpPr>
            <a:spLocks noGrp="1" noChangeArrowheads="1"/>
          </p:cNvSpPr>
          <p:nvPr>
            <p:ph type="body" idx="1"/>
          </p:nvPr>
        </p:nvSpPr>
        <p:spPr>
          <a:xfrm>
            <a:off x="545910" y="1447800"/>
            <a:ext cx="8147713" cy="4876800"/>
          </a:xfrm>
        </p:spPr>
        <p:txBody>
          <a:bodyPr/>
          <a:lstStyle/>
          <a:p>
            <a:r>
              <a:rPr lang="zh-CN" altLang="en-US" sz="2400" b="1" dirty="0" smtClean="0"/>
              <a:t>对于</a:t>
            </a:r>
            <a:r>
              <a:rPr lang="en-US" altLang="zh-CN" sz="2400" b="1" dirty="0" smtClean="0"/>
              <a:t>0/1</a:t>
            </a:r>
            <a:r>
              <a:rPr lang="zh-CN" altLang="en-US" sz="2400" b="1" dirty="0" smtClean="0"/>
              <a:t>背包问题没有最好的贪心算法。</a:t>
            </a:r>
            <a:endParaRPr lang="en-US" sz="2400" b="1" dirty="0"/>
          </a:p>
          <a:p>
            <a:r>
              <a:rPr lang="zh-CN" altLang="en-US" sz="2400" b="1" dirty="0" smtClean="0"/>
              <a:t>但是对于</a:t>
            </a:r>
            <a:r>
              <a:rPr lang="zh-CN" altLang="en-US" sz="2400" b="1" dirty="0" smtClean="0">
                <a:solidFill>
                  <a:srgbClr val="FF0000"/>
                </a:solidFill>
              </a:rPr>
              <a:t>部分背包问题</a:t>
            </a:r>
            <a:r>
              <a:rPr lang="zh-CN" altLang="en-US" sz="2400" b="1" dirty="0" smtClean="0"/>
              <a:t>有最优的贪心算法，就是以最大价值重量比优先为基础的选择准则。</a:t>
            </a:r>
            <a:endParaRPr lang="en-US" sz="2400" b="1" dirty="0"/>
          </a:p>
          <a:p>
            <a:r>
              <a:rPr lang="zh-CN" altLang="en-US" sz="2400" b="1" dirty="0" smtClean="0"/>
              <a:t>这种贪心算法的原理如下（更多细节详读回溯法章节）：</a:t>
            </a:r>
            <a:endParaRPr lang="en-US" sz="2400" b="1" dirty="0"/>
          </a:p>
          <a:p>
            <a:pPr lvl="1"/>
            <a:r>
              <a:rPr lang="zh-CN" altLang="en-US" sz="2200" b="1" dirty="0" smtClean="0"/>
              <a:t>根据价值</a:t>
            </a:r>
            <a:r>
              <a:rPr lang="en-US" altLang="zh-CN" sz="2200" b="1" dirty="0" smtClean="0"/>
              <a:t>/</a:t>
            </a:r>
            <a:r>
              <a:rPr lang="zh-CN" altLang="en-US" sz="2200" b="1" dirty="0" smtClean="0"/>
              <a:t>重量比降序排列所有物件。</a:t>
            </a:r>
            <a:endParaRPr lang="en-US" sz="2200" b="1" i="1" dirty="0"/>
          </a:p>
          <a:p>
            <a:pPr lvl="1"/>
            <a:r>
              <a:rPr lang="zh-CN" altLang="en-US" sz="2200" b="1" dirty="0" smtClean="0"/>
              <a:t>根据顺序依次将这些物件添加到背包中直到没有更多的物件或者下一个物件添加后会超出背包的承受范围。</a:t>
            </a:r>
            <a:endParaRPr lang="en-US" sz="2200" b="1" dirty="0"/>
          </a:p>
          <a:p>
            <a:pPr lvl="1"/>
            <a:r>
              <a:rPr lang="zh-CN" altLang="en-US" sz="2200" b="1" dirty="0" smtClean="0"/>
              <a:t>如果背包还是没有超出承受重量，用未选择的部分物件填满它。</a:t>
            </a:r>
            <a:endParaRPr lang="en-US" sz="2200" b="1" dirty="0"/>
          </a:p>
        </p:txBody>
      </p:sp>
    </p:spTree>
    <p:extLst>
      <p:ext uri="{BB962C8B-B14F-4D97-AF65-F5344CB8AC3E}">
        <p14:creationId xmlns:p14="http://schemas.microsoft.com/office/powerpoint/2010/main" xmlns="" val="4219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485901" y="152400"/>
            <a:ext cx="6229349" cy="990600"/>
          </a:xfrm>
        </p:spPr>
        <p:txBody>
          <a:bodyPr/>
          <a:lstStyle/>
          <a:p>
            <a:r>
              <a:rPr lang="zh-CN" altLang="en-US" sz="3500" b="1" dirty="0" smtClean="0">
                <a:solidFill>
                  <a:srgbClr val="0000CC"/>
                </a:solidFill>
              </a:rPr>
              <a:t>更多关于贪心算法</a:t>
            </a:r>
            <a:endParaRPr lang="en-US" sz="3500" b="1" dirty="0">
              <a:solidFill>
                <a:srgbClr val="0000CC"/>
              </a:solidFill>
            </a:endParaRPr>
          </a:p>
        </p:txBody>
      </p:sp>
      <p:sp>
        <p:nvSpPr>
          <p:cNvPr id="16387" name="Rectangle 3"/>
          <p:cNvSpPr>
            <a:spLocks noGrp="1" noChangeArrowheads="1"/>
          </p:cNvSpPr>
          <p:nvPr>
            <p:ph type="body" idx="1"/>
          </p:nvPr>
        </p:nvSpPr>
        <p:spPr>
          <a:xfrm>
            <a:off x="655093" y="1447800"/>
            <a:ext cx="8038531" cy="4876800"/>
          </a:xfrm>
        </p:spPr>
        <p:txBody>
          <a:bodyPr/>
          <a:lstStyle/>
          <a:p>
            <a:r>
              <a:rPr lang="zh-CN" altLang="en-US" sz="2400" b="1" dirty="0" smtClean="0"/>
              <a:t>一个最优化问题能找到最佳的贪心算法时，他通常在其他的解决方案中有一些优点（例如动态规划和回溯）：</a:t>
            </a:r>
            <a:endParaRPr lang="en-US" sz="2400" b="1" dirty="0" smtClean="0"/>
          </a:p>
          <a:p>
            <a:pPr lvl="1"/>
            <a:r>
              <a:rPr lang="zh-CN" altLang="en-US" sz="2200" b="1" dirty="0" smtClean="0"/>
              <a:t>在寻找局部最优解选择时通常更有效率。</a:t>
            </a:r>
            <a:endParaRPr lang="en-US" sz="2200" b="1" dirty="0" smtClean="0"/>
          </a:p>
          <a:p>
            <a:pPr lvl="1"/>
            <a:r>
              <a:rPr lang="zh-CN" altLang="en-US" sz="2200" b="1" dirty="0" smtClean="0"/>
              <a:t>通常易于实施。</a:t>
            </a:r>
            <a:endParaRPr lang="en-US" sz="2200" b="1" dirty="0"/>
          </a:p>
        </p:txBody>
      </p:sp>
    </p:spTree>
    <p:extLst>
      <p:ext uri="{BB962C8B-B14F-4D97-AF65-F5344CB8AC3E}">
        <p14:creationId xmlns:p14="http://schemas.microsoft.com/office/powerpoint/2010/main" xmlns="" val="189819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657351" y="228600"/>
            <a:ext cx="5829300" cy="990600"/>
          </a:xfrm>
          <a:noFill/>
        </p:spPr>
        <p:txBody>
          <a:bodyPr vert="horz" wrap="square" lIns="92075" tIns="46038" rIns="92075" bIns="46038" numCol="1" anchor="ctr" anchorCtr="0" compatLnSpc="1">
            <a:prstTxWarp prst="textNoShape">
              <a:avLst/>
            </a:prstTxWarp>
          </a:bodyPr>
          <a:lstStyle/>
          <a:p>
            <a:pPr eaLnBrk="1" hangingPunct="1"/>
            <a:r>
              <a:rPr lang="zh-CN" altLang="en-US" sz="3500" b="1" dirty="0">
                <a:solidFill>
                  <a:srgbClr val="0000CC"/>
                </a:solidFill>
              </a:rPr>
              <a:t>活动</a:t>
            </a:r>
            <a:r>
              <a:rPr lang="zh-CN" altLang="en-US" sz="3500" b="1" dirty="0" smtClean="0">
                <a:solidFill>
                  <a:srgbClr val="0000CC"/>
                </a:solidFill>
              </a:rPr>
              <a:t>选择问题：一个活动实例</a:t>
            </a:r>
            <a:endParaRPr lang="en-US" sz="3500" b="1" dirty="0">
              <a:solidFill>
                <a:srgbClr val="0000CC"/>
              </a:solidFill>
            </a:endParaRPr>
          </a:p>
        </p:txBody>
      </p:sp>
      <p:sp>
        <p:nvSpPr>
          <p:cNvPr id="13315" name="Rectangle 3"/>
          <p:cNvSpPr>
            <a:spLocks noGrp="1" noChangeArrowheads="1"/>
          </p:cNvSpPr>
          <p:nvPr>
            <p:ph type="body" idx="1"/>
          </p:nvPr>
        </p:nvSpPr>
        <p:spPr>
          <a:xfrm>
            <a:off x="504967" y="1524000"/>
            <a:ext cx="8188657" cy="4953000"/>
          </a:xfrm>
          <a:noFill/>
        </p:spPr>
        <p:txBody>
          <a:bodyPr vert="horz" wrap="square" lIns="92075" tIns="46038" rIns="92075" bIns="46038" numCol="1" anchor="t" anchorCtr="0" compatLnSpc="1">
            <a:prstTxWarp prst="textNoShape">
              <a:avLst/>
            </a:prstTxWarp>
          </a:bodyPr>
          <a:lstStyle/>
          <a:p>
            <a:r>
              <a:rPr lang="zh-CN" altLang="en-US" sz="2400" b="1" dirty="0" smtClean="0"/>
              <a:t>假设你在迪士尼主题</a:t>
            </a:r>
            <a:r>
              <a:rPr lang="zh-CN" altLang="en-US" sz="2400" b="1" dirty="0"/>
              <a:t>乐园，</a:t>
            </a:r>
            <a:r>
              <a:rPr lang="zh-CN" altLang="en-US" sz="2400" b="1" dirty="0" smtClean="0"/>
              <a:t>你买了特殊</a:t>
            </a:r>
            <a:r>
              <a:rPr lang="zh-CN" altLang="en-US" sz="2400" b="1" dirty="0"/>
              <a:t>的</a:t>
            </a:r>
            <a:r>
              <a:rPr lang="zh-CN" altLang="en-US" sz="2400" b="1" dirty="0" smtClean="0"/>
              <a:t>快速通道票，使得等待游玩项目时间最短。（两个娱乐设施之间的快速通道）</a:t>
            </a:r>
            <a:endParaRPr lang="en-US" sz="2400" b="1" dirty="0"/>
          </a:p>
          <a:p>
            <a:pPr lvl="1"/>
            <a:r>
              <a:rPr lang="zh-CN" altLang="en-US" sz="2200" b="1" dirty="0"/>
              <a:t>有</a:t>
            </a:r>
            <a:r>
              <a:rPr lang="zh-CN" altLang="en-US" sz="2200" b="1" dirty="0" smtClean="0"/>
              <a:t>很多搭乘车次，每一车次的开始和到达时间都不同。</a:t>
            </a:r>
            <a:endParaRPr lang="en-US" sz="2200" b="1" dirty="0" smtClean="0"/>
          </a:p>
          <a:p>
            <a:pPr lvl="1"/>
            <a:r>
              <a:rPr lang="zh-CN" altLang="en-US" sz="2200" b="1" dirty="0" smtClean="0"/>
              <a:t>假设我们忽略搭乘时步行和车等待你上车的时间，也就是说在两趟车次之间赶车的时间忽略不计。</a:t>
            </a:r>
            <a:endParaRPr lang="en-US" sz="2200" b="1" dirty="0" smtClean="0"/>
          </a:p>
          <a:p>
            <a:pPr marL="342900" lvl="1" indent="-342900">
              <a:buClrTx/>
            </a:pPr>
            <a:r>
              <a:rPr lang="zh-CN" altLang="en-US" sz="2400" b="1" i="1" dirty="0" smtClean="0">
                <a:solidFill>
                  <a:srgbClr val="C00000"/>
                </a:solidFill>
              </a:rPr>
              <a:t>问题</a:t>
            </a:r>
            <a:r>
              <a:rPr lang="zh-CN" altLang="en-US" sz="2200" b="1" dirty="0" smtClean="0"/>
              <a:t>：如何让你尽可能的玩到更多的项目。</a:t>
            </a:r>
            <a:endParaRPr lang="en-US" sz="2400" b="1" dirty="0" smtClean="0"/>
          </a:p>
          <a:p>
            <a:r>
              <a:rPr lang="zh-CN" altLang="en-US" sz="2400" b="1" dirty="0" smtClean="0"/>
              <a:t>这就关于</a:t>
            </a:r>
            <a:r>
              <a:rPr lang="zh-CN" altLang="en-US" sz="2400" b="1" dirty="0">
                <a:solidFill>
                  <a:srgbClr val="FF0000"/>
                </a:solidFill>
              </a:rPr>
              <a:t>活动</a:t>
            </a:r>
            <a:r>
              <a:rPr lang="zh-CN" altLang="en-US" sz="2400" b="1" dirty="0" smtClean="0">
                <a:solidFill>
                  <a:srgbClr val="FF0000"/>
                </a:solidFill>
              </a:rPr>
              <a:t>选择问题</a:t>
            </a:r>
            <a:r>
              <a:rPr lang="zh-CN" altLang="en-US" sz="2400" b="1" dirty="0" smtClean="0"/>
              <a:t>。</a:t>
            </a:r>
            <a:endParaRPr lang="en-US" sz="2400" b="1" dirty="0">
              <a:solidFill>
                <a:schemeClr val="tx2"/>
              </a:solidFill>
            </a:endParaRPr>
          </a:p>
        </p:txBody>
      </p:sp>
    </p:spTree>
    <p:extLst>
      <p:ext uri="{BB962C8B-B14F-4D97-AF65-F5344CB8AC3E}">
        <p14:creationId xmlns:p14="http://schemas.microsoft.com/office/powerpoint/2010/main" xmlns="" val="309282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657351" y="304800"/>
            <a:ext cx="5829300" cy="838200"/>
          </a:xfrm>
          <a:noFill/>
        </p:spPr>
        <p:txBody>
          <a:bodyPr vert="horz" wrap="square" lIns="92075" tIns="46038" rIns="92075" bIns="46038" numCol="1" anchor="ctr" anchorCtr="0" compatLnSpc="1">
            <a:prstTxWarp prst="textNoShape">
              <a:avLst/>
            </a:prstTxWarp>
          </a:bodyPr>
          <a:lstStyle/>
          <a:p>
            <a:pPr eaLnBrk="1" hangingPunct="1"/>
            <a:r>
              <a:rPr lang="zh-CN" altLang="en-US" sz="3600" b="1" dirty="0" smtClean="0">
                <a:solidFill>
                  <a:srgbClr val="0000CC"/>
                </a:solidFill>
              </a:rPr>
              <a:t>动态选择问题：定义</a:t>
            </a:r>
            <a:endParaRPr lang="en-US" sz="3600" b="1" dirty="0">
              <a:solidFill>
                <a:srgbClr val="0000CC"/>
              </a:solidFill>
            </a:endParaRPr>
          </a:p>
        </p:txBody>
      </p:sp>
      <p:sp>
        <p:nvSpPr>
          <p:cNvPr id="13315" name="Rectangle 3"/>
          <p:cNvSpPr>
            <a:spLocks noGrp="1" noChangeArrowheads="1"/>
          </p:cNvSpPr>
          <p:nvPr>
            <p:ph type="body" idx="1"/>
          </p:nvPr>
        </p:nvSpPr>
        <p:spPr>
          <a:xfrm>
            <a:off x="559558" y="1524000"/>
            <a:ext cx="8024883" cy="4953000"/>
          </a:xfrm>
          <a:noFill/>
        </p:spPr>
        <p:txBody>
          <a:bodyPr vert="horz" wrap="square" lIns="92075" tIns="46038" rIns="92075" bIns="46038" numCol="1" anchor="t" anchorCtr="0" compatLnSpc="1">
            <a:prstTxWarp prst="textNoShape">
              <a:avLst/>
            </a:prstTxWarp>
          </a:bodyPr>
          <a:lstStyle/>
          <a:p>
            <a:pPr eaLnBrk="1" hangingPunct="1"/>
            <a:r>
              <a:rPr lang="zh-CN" altLang="en-US" sz="2400" b="1" i="1" dirty="0">
                <a:solidFill>
                  <a:srgbClr val="C00000"/>
                </a:solidFill>
                <a:latin typeface="+mj-lt"/>
              </a:rPr>
              <a:t>问题</a:t>
            </a:r>
            <a:r>
              <a:rPr lang="en-US" sz="2400" b="1" dirty="0" smtClean="0">
                <a:latin typeface="+mj-lt"/>
              </a:rPr>
              <a:t>: </a:t>
            </a:r>
            <a:r>
              <a:rPr lang="zh-CN" altLang="en-US" sz="2400" b="1" dirty="0" smtClean="0">
                <a:latin typeface="+mj-lt"/>
              </a:rPr>
              <a:t>给定一个</a:t>
            </a:r>
            <a:r>
              <a:rPr lang="en-US" sz="2400" b="1" dirty="0" smtClean="0">
                <a:latin typeface="+mj-lt"/>
              </a:rPr>
              <a:t> n</a:t>
            </a:r>
            <a:r>
              <a:rPr lang="zh-CN" altLang="en-US" sz="2400" b="1" dirty="0">
                <a:latin typeface="+mj-lt"/>
              </a:rPr>
              <a:t>个</a:t>
            </a:r>
            <a:r>
              <a:rPr lang="zh-CN" altLang="en-US" sz="2400" b="1" dirty="0" smtClean="0">
                <a:latin typeface="+mj-lt"/>
              </a:rPr>
              <a:t>元素的活动集合</a:t>
            </a:r>
            <a:r>
              <a:rPr lang="en-US" altLang="zh-CN" sz="2400" b="1" i="1" dirty="0"/>
              <a:t>S</a:t>
            </a:r>
            <a:r>
              <a:rPr lang="en-US" altLang="zh-CN" sz="2400" b="1" dirty="0"/>
              <a:t> = {</a:t>
            </a:r>
            <a:r>
              <a:rPr lang="en-US" altLang="zh-CN" sz="2400" b="1" i="1" dirty="0"/>
              <a:t>a</a:t>
            </a:r>
            <a:r>
              <a:rPr lang="en-US" altLang="zh-CN" sz="2400" b="1" baseline="-25000" dirty="0"/>
              <a:t>1</a:t>
            </a:r>
            <a:r>
              <a:rPr lang="en-US" altLang="zh-CN" sz="2400" b="1" i="1" baseline="-25000" dirty="0"/>
              <a:t> </a:t>
            </a:r>
            <a:r>
              <a:rPr lang="en-US" altLang="zh-CN" sz="2400" b="1" dirty="0"/>
              <a:t>, …, </a:t>
            </a:r>
            <a:r>
              <a:rPr lang="en-US" altLang="zh-CN" sz="2400" b="1" i="1" dirty="0"/>
              <a:t>a</a:t>
            </a:r>
            <a:r>
              <a:rPr lang="en-US" altLang="zh-CN" sz="2400" b="1" i="1" baseline="-25000" dirty="0"/>
              <a:t>n </a:t>
            </a:r>
            <a:r>
              <a:rPr lang="en-US" altLang="zh-CN" sz="2400" b="1" dirty="0"/>
              <a:t>} </a:t>
            </a:r>
            <a:r>
              <a:rPr lang="zh-CN" altLang="en-US" sz="2400" b="1" dirty="0" smtClean="0"/>
              <a:t>，其中</a:t>
            </a:r>
            <a:r>
              <a:rPr lang="en-US" altLang="zh-CN" sz="2400" b="1" i="1" dirty="0" err="1"/>
              <a:t>a</a:t>
            </a:r>
            <a:r>
              <a:rPr lang="en-US" altLang="zh-CN" sz="2400" b="1" i="1" baseline="-25000" dirty="0" err="1"/>
              <a:t>i</a:t>
            </a:r>
            <a:r>
              <a:rPr lang="en-US" altLang="zh-CN" sz="2400" b="1" dirty="0"/>
              <a:t> </a:t>
            </a:r>
            <a:r>
              <a:rPr lang="zh-CN" altLang="en-US" sz="2400" b="1" dirty="0"/>
              <a:t>的</a:t>
            </a:r>
            <a:r>
              <a:rPr lang="zh-CN" altLang="en-US" sz="2400" b="1" dirty="0" smtClean="0"/>
              <a:t>时间间隔</a:t>
            </a:r>
            <a:r>
              <a:rPr lang="en-US" altLang="zh-CN" sz="2400" b="1" dirty="0"/>
              <a:t>[</a:t>
            </a:r>
            <a:r>
              <a:rPr lang="en-US" altLang="zh-CN" sz="2400" b="1" i="1" dirty="0" err="1"/>
              <a:t>s</a:t>
            </a:r>
            <a:r>
              <a:rPr lang="en-US" altLang="zh-CN" sz="2400" b="1" i="1" baseline="-25000" dirty="0" err="1"/>
              <a:t>i</a:t>
            </a:r>
            <a:r>
              <a:rPr lang="en-US" altLang="zh-CN" sz="2400" b="1" i="1" baseline="-25000" dirty="0"/>
              <a:t> </a:t>
            </a:r>
            <a:r>
              <a:rPr lang="en-US" altLang="zh-CN" sz="2400" b="1" dirty="0"/>
              <a:t>, </a:t>
            </a:r>
            <a:r>
              <a:rPr lang="en-US" altLang="zh-CN" sz="2400" b="1" i="1" dirty="0"/>
              <a:t>f</a:t>
            </a:r>
            <a:r>
              <a:rPr lang="en-US" altLang="zh-CN" sz="2400" b="1" i="1" baseline="-25000" dirty="0"/>
              <a:t>i</a:t>
            </a:r>
            <a:r>
              <a:rPr lang="en-US" altLang="zh-CN" sz="2400" b="1" dirty="0"/>
              <a:t>), </a:t>
            </a:r>
            <a:r>
              <a:rPr lang="en-US" altLang="zh-CN" sz="2400" b="1" i="1" dirty="0" err="1" smtClean="0"/>
              <a:t>s</a:t>
            </a:r>
            <a:r>
              <a:rPr lang="en-US" altLang="zh-CN" sz="2400" b="1" i="1" baseline="-25000" dirty="0" err="1" smtClean="0"/>
              <a:t>i</a:t>
            </a:r>
            <a:r>
              <a:rPr lang="zh-CN" altLang="en-US" sz="2400" b="1" dirty="0" smtClean="0"/>
              <a:t>表示</a:t>
            </a:r>
            <a:r>
              <a:rPr lang="zh-CN" altLang="en-US" sz="2400" b="1" dirty="0" smtClean="0">
                <a:solidFill>
                  <a:srgbClr val="FF0000"/>
                </a:solidFill>
              </a:rPr>
              <a:t>开始时间</a:t>
            </a:r>
            <a:r>
              <a:rPr lang="zh-CN" altLang="en-US" sz="2400" b="1" dirty="0" smtClean="0"/>
              <a:t>，</a:t>
            </a:r>
            <a:r>
              <a:rPr lang="en-US" altLang="zh-CN" sz="2400" b="1" i="1" dirty="0"/>
              <a:t> f</a:t>
            </a:r>
            <a:r>
              <a:rPr lang="en-US" altLang="zh-CN" sz="2400" b="1" i="1" baseline="-25000" dirty="0"/>
              <a:t>i</a:t>
            </a:r>
            <a:r>
              <a:rPr lang="zh-CN" altLang="en-US" sz="2400" b="1" dirty="0" smtClean="0"/>
              <a:t>时间表示</a:t>
            </a:r>
            <a:r>
              <a:rPr lang="zh-CN" altLang="en-US" sz="2400" b="1" dirty="0" smtClean="0">
                <a:solidFill>
                  <a:srgbClr val="FF0000"/>
                </a:solidFill>
              </a:rPr>
              <a:t>结束时间</a:t>
            </a:r>
            <a:r>
              <a:rPr lang="zh-CN" altLang="en-US" sz="2400" b="1" dirty="0" smtClean="0"/>
              <a:t>，找到一个最大的</a:t>
            </a:r>
            <a:r>
              <a:rPr lang="zh-CN" altLang="en-US" sz="2400" b="1" dirty="0" smtClean="0">
                <a:solidFill>
                  <a:srgbClr val="FF0000"/>
                </a:solidFill>
              </a:rPr>
              <a:t>兼容</a:t>
            </a:r>
            <a:r>
              <a:rPr lang="zh-CN" altLang="en-US" sz="2400" b="1" dirty="0" smtClean="0"/>
              <a:t>子集。</a:t>
            </a:r>
            <a:endParaRPr lang="en-US" sz="2400" b="1" dirty="0">
              <a:latin typeface="+mj-lt"/>
            </a:endParaRPr>
          </a:p>
          <a:p>
            <a:pPr lvl="1" eaLnBrk="1" hangingPunct="1"/>
            <a:r>
              <a:rPr lang="zh-CN" altLang="en-US" sz="2200" b="1" dirty="0" smtClean="0">
                <a:latin typeface="+mj-lt"/>
              </a:rPr>
              <a:t>活动之间的时间没有重叠表示活动之间是</a:t>
            </a:r>
            <a:r>
              <a:rPr lang="zh-CN" altLang="en-US" sz="2200" b="1" dirty="0" smtClean="0">
                <a:solidFill>
                  <a:srgbClr val="FF0000"/>
                </a:solidFill>
                <a:latin typeface="+mj-lt"/>
              </a:rPr>
              <a:t>兼容</a:t>
            </a:r>
            <a:r>
              <a:rPr lang="zh-CN" altLang="en-US" sz="2200" b="1" dirty="0" smtClean="0">
                <a:latin typeface="+mj-lt"/>
              </a:rPr>
              <a:t>的。</a:t>
            </a:r>
            <a:endParaRPr lang="en-US" sz="2200" b="1" dirty="0">
              <a:latin typeface="+mj-lt"/>
            </a:endParaRPr>
          </a:p>
          <a:p>
            <a:pPr lvl="1" eaLnBrk="1" hangingPunct="1"/>
            <a:r>
              <a:rPr lang="zh-CN" altLang="en-US" sz="2200" b="1" dirty="0">
                <a:latin typeface="Times New Roman" pitchFamily="18" charset="0"/>
              </a:rPr>
              <a:t>不失</a:t>
            </a:r>
            <a:r>
              <a:rPr lang="zh-CN" altLang="en-US" sz="2200" b="1" dirty="0" smtClean="0">
                <a:latin typeface="Times New Roman" pitchFamily="18" charset="0"/>
              </a:rPr>
              <a:t>一般性，我们假设：</a:t>
            </a:r>
            <a:r>
              <a:rPr lang="en-US" sz="2200" b="1" dirty="0" smtClean="0">
                <a:latin typeface="Times New Roman" pitchFamily="18" charset="0"/>
              </a:rPr>
              <a:t> </a:t>
            </a:r>
            <a:r>
              <a:rPr lang="en-US" sz="2200" b="1" i="1" dirty="0">
                <a:latin typeface="Times New Roman" pitchFamily="18" charset="0"/>
              </a:rPr>
              <a:t>f</a:t>
            </a:r>
            <a:r>
              <a:rPr lang="en-US" sz="2200" b="1" baseline="-25000" dirty="0">
                <a:latin typeface="Times New Roman" pitchFamily="18" charset="0"/>
              </a:rPr>
              <a:t>1</a:t>
            </a:r>
            <a:r>
              <a:rPr lang="en-US" sz="2200" b="1" dirty="0">
                <a:latin typeface="Times New Roman" pitchFamily="18" charset="0"/>
              </a:rPr>
              <a:t> </a:t>
            </a:r>
            <a:r>
              <a:rPr lang="en-US" sz="2200" b="1" dirty="0">
                <a:latin typeface="Times New Roman" pitchFamily="18" charset="0"/>
                <a:sym typeface="Symbol" pitchFamily="18" charset="2"/>
              </a:rPr>
              <a:t> </a:t>
            </a:r>
            <a:r>
              <a:rPr lang="en-US" sz="2200" b="1" i="1" dirty="0">
                <a:latin typeface="Times New Roman" pitchFamily="18" charset="0"/>
                <a:sym typeface="Symbol" pitchFamily="18" charset="2"/>
              </a:rPr>
              <a:t>f</a:t>
            </a:r>
            <a:r>
              <a:rPr lang="en-US" sz="2200" b="1" baseline="-25000" dirty="0">
                <a:latin typeface="Times New Roman" pitchFamily="18" charset="0"/>
                <a:sym typeface="Symbol" pitchFamily="18" charset="2"/>
              </a:rPr>
              <a:t>2</a:t>
            </a:r>
            <a:r>
              <a:rPr lang="en-US" sz="2200" b="1" dirty="0">
                <a:latin typeface="Times New Roman" pitchFamily="18" charset="0"/>
                <a:sym typeface="Symbol" pitchFamily="18" charset="2"/>
              </a:rPr>
              <a:t>  …  </a:t>
            </a:r>
            <a:r>
              <a:rPr lang="en-US" sz="2200" b="1" i="1" dirty="0" err="1">
                <a:latin typeface="Times New Roman" pitchFamily="18" charset="0"/>
                <a:sym typeface="Symbol" pitchFamily="18" charset="2"/>
              </a:rPr>
              <a:t>f</a:t>
            </a:r>
            <a:r>
              <a:rPr lang="en-US" sz="2200" b="1" i="1" baseline="-25000" dirty="0" err="1">
                <a:latin typeface="Times New Roman" pitchFamily="18" charset="0"/>
                <a:sym typeface="Symbol" pitchFamily="18" charset="2"/>
              </a:rPr>
              <a:t>n</a:t>
            </a:r>
            <a:endParaRPr lang="en-US" sz="2200" b="1" i="1" dirty="0">
              <a:latin typeface="Times New Roman" pitchFamily="18" charset="0"/>
              <a:sym typeface="Symbol" pitchFamily="18" charset="2"/>
            </a:endParaRPr>
          </a:p>
        </p:txBody>
      </p:sp>
    </p:spTree>
    <p:extLst>
      <p:ext uri="{BB962C8B-B14F-4D97-AF65-F5344CB8AC3E}">
        <p14:creationId xmlns:p14="http://schemas.microsoft.com/office/powerpoint/2010/main" xmlns="" val="2382687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657351" y="304800"/>
            <a:ext cx="5829300" cy="838200"/>
          </a:xfrm>
          <a:noFill/>
        </p:spPr>
        <p:txBody>
          <a:bodyPr vert="horz" wrap="square" lIns="92075" tIns="46038" rIns="92075" bIns="46038" numCol="1" anchor="ctr" anchorCtr="0" compatLnSpc="1">
            <a:prstTxWarp prst="textNoShape">
              <a:avLst/>
            </a:prstTxWarp>
          </a:bodyPr>
          <a:lstStyle/>
          <a:p>
            <a:pPr eaLnBrk="1" hangingPunct="1"/>
            <a:r>
              <a:rPr lang="zh-CN" altLang="en-US" sz="3600" b="1" dirty="0">
                <a:solidFill>
                  <a:srgbClr val="0000CC"/>
                </a:solidFill>
              </a:rPr>
              <a:t>活动</a:t>
            </a:r>
            <a:r>
              <a:rPr lang="zh-CN" altLang="en-US" sz="3600" b="1" dirty="0" smtClean="0">
                <a:solidFill>
                  <a:srgbClr val="0000CC"/>
                </a:solidFill>
              </a:rPr>
              <a:t>选择问题：实例</a:t>
            </a:r>
            <a:endParaRPr lang="en-US" sz="3600" b="1" dirty="0">
              <a:solidFill>
                <a:srgbClr val="0000CC"/>
              </a:solidFill>
            </a:endParaRPr>
          </a:p>
        </p:txBody>
      </p:sp>
      <p:sp>
        <p:nvSpPr>
          <p:cNvPr id="13315" name="Rectangle 3"/>
          <p:cNvSpPr>
            <a:spLocks noGrp="1" noChangeArrowheads="1"/>
          </p:cNvSpPr>
          <p:nvPr>
            <p:ph type="body" idx="1"/>
          </p:nvPr>
        </p:nvSpPr>
        <p:spPr>
          <a:xfrm>
            <a:off x="1428751" y="1371600"/>
            <a:ext cx="6343649" cy="457200"/>
          </a:xfrm>
          <a:noFill/>
        </p:spPr>
        <p:txBody>
          <a:bodyPr vert="horz" wrap="square" lIns="92075" tIns="46038" rIns="92075" bIns="46038" numCol="1" anchor="t" anchorCtr="0" compatLnSpc="1">
            <a:prstTxWarp prst="textNoShape">
              <a:avLst/>
            </a:prstTxWarp>
          </a:bodyPr>
          <a:lstStyle/>
          <a:p>
            <a:pPr marL="0" indent="0" eaLnBrk="1" hangingPunct="1">
              <a:buNone/>
            </a:pPr>
            <a:r>
              <a:rPr lang="zh-CN" altLang="en-US" sz="2200" b="1" dirty="0" smtClean="0">
                <a:latin typeface="+mj-lt"/>
              </a:rPr>
              <a:t>有</a:t>
            </a:r>
            <a:r>
              <a:rPr lang="en-US" altLang="zh-CN" sz="2200" b="1" dirty="0" smtClean="0">
                <a:latin typeface="+mj-lt"/>
              </a:rPr>
              <a:t>9</a:t>
            </a:r>
            <a:r>
              <a:rPr lang="zh-CN" altLang="en-US" sz="2200" b="1" dirty="0" smtClean="0">
                <a:latin typeface="+mj-lt"/>
              </a:rPr>
              <a:t>个活动的集合</a:t>
            </a:r>
            <a:r>
              <a:rPr lang="en-US" sz="2200" b="1" dirty="0" smtClean="0">
                <a:latin typeface="+mj-lt"/>
              </a:rPr>
              <a:t>:</a:t>
            </a:r>
            <a:endParaRPr lang="en-US" sz="2200" b="1" dirty="0">
              <a:latin typeface="+mj-lt"/>
            </a:endParaRPr>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24137" t="38762" r="32950" b="19132"/>
          <a:stretch/>
        </p:blipFill>
        <p:spPr bwMode="auto">
          <a:xfrm>
            <a:off x="2000252" y="1828800"/>
            <a:ext cx="5029200" cy="370090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Rectangle 3"/>
          <p:cNvSpPr txBox="1">
            <a:spLocks noChangeArrowheads="1"/>
          </p:cNvSpPr>
          <p:nvPr/>
        </p:nvSpPr>
        <p:spPr bwMode="auto">
          <a:xfrm>
            <a:off x="1539075" y="5575190"/>
            <a:ext cx="6004726" cy="9018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eaLnBrk="1" hangingPunct="1">
              <a:buNone/>
            </a:pPr>
            <a:r>
              <a:rPr lang="zh-CN" altLang="en-US" sz="2200" b="1" kern="0" dirty="0" smtClean="0">
                <a:solidFill>
                  <a:srgbClr val="000000"/>
                </a:solidFill>
              </a:rPr>
              <a:t>很多实施方案</a:t>
            </a:r>
            <a:r>
              <a:rPr lang="en-US" sz="2200" b="1" kern="0" dirty="0" smtClean="0">
                <a:solidFill>
                  <a:srgbClr val="000000"/>
                </a:solidFill>
              </a:rPr>
              <a:t>: </a:t>
            </a:r>
            <a:r>
              <a:rPr lang="en-US" sz="2200" b="1" dirty="0">
                <a:solidFill>
                  <a:srgbClr val="000000"/>
                </a:solidFill>
              </a:rPr>
              <a:t>{</a:t>
            </a:r>
            <a:r>
              <a:rPr lang="en-US" sz="2200" b="1" i="1" dirty="0">
                <a:solidFill>
                  <a:srgbClr val="000000"/>
                </a:solidFill>
              </a:rPr>
              <a:t>a</a:t>
            </a:r>
            <a:r>
              <a:rPr lang="en-US" sz="2200" b="1" baseline="-25000" dirty="0">
                <a:solidFill>
                  <a:srgbClr val="000000"/>
                </a:solidFill>
              </a:rPr>
              <a:t>1</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3</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6</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8</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1</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3</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7</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9</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1</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3</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6</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9</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2</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5</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7</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9</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1</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5</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7</a:t>
            </a:r>
            <a:r>
              <a:rPr lang="en-US" sz="2200" b="1" i="1" baseline="-25000" dirty="0">
                <a:solidFill>
                  <a:srgbClr val="000000"/>
                </a:solidFill>
              </a:rPr>
              <a:t> </a:t>
            </a:r>
            <a:r>
              <a:rPr lang="en-US" sz="2200" b="1" dirty="0">
                <a:solidFill>
                  <a:srgbClr val="000000"/>
                </a:solidFill>
              </a:rPr>
              <a:t>, </a:t>
            </a:r>
            <a:r>
              <a:rPr lang="en-US" sz="2200" b="1" i="1" dirty="0">
                <a:solidFill>
                  <a:srgbClr val="000000"/>
                </a:solidFill>
              </a:rPr>
              <a:t>a</a:t>
            </a:r>
            <a:r>
              <a:rPr lang="en-US" sz="2200" b="1" baseline="-25000" dirty="0">
                <a:solidFill>
                  <a:srgbClr val="000000"/>
                </a:solidFill>
              </a:rPr>
              <a:t>8</a:t>
            </a:r>
            <a:r>
              <a:rPr lang="en-US" sz="2200" b="1" i="1" baseline="-25000" dirty="0">
                <a:solidFill>
                  <a:srgbClr val="000000"/>
                </a:solidFill>
              </a:rPr>
              <a:t> </a:t>
            </a:r>
            <a:r>
              <a:rPr lang="en-US" sz="2200" b="1" dirty="0">
                <a:solidFill>
                  <a:srgbClr val="000000"/>
                </a:solidFill>
              </a:rPr>
              <a:t>}, …… </a:t>
            </a:r>
            <a:endParaRPr lang="en-US" sz="2200" b="1" kern="0" dirty="0">
              <a:solidFill>
                <a:srgbClr val="000000"/>
              </a:solidFill>
            </a:endParaRPr>
          </a:p>
        </p:txBody>
      </p:sp>
    </p:spTree>
    <p:extLst>
      <p:ext uri="{BB962C8B-B14F-4D97-AF65-F5344CB8AC3E}">
        <p14:creationId xmlns:p14="http://schemas.microsoft.com/office/powerpoint/2010/main" xmlns="" val="403217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657351" y="304800"/>
            <a:ext cx="5829300" cy="838200"/>
          </a:xfrm>
          <a:noFill/>
        </p:spPr>
        <p:txBody>
          <a:bodyPr vert="horz" wrap="square" lIns="92075" tIns="46038" rIns="92075" bIns="46038" numCol="1" anchor="ctr" anchorCtr="0" compatLnSpc="1">
            <a:prstTxWarp prst="textNoShape">
              <a:avLst/>
            </a:prstTxWarp>
          </a:bodyPr>
          <a:lstStyle/>
          <a:p>
            <a:pPr eaLnBrk="1" hangingPunct="1"/>
            <a:r>
              <a:rPr lang="zh-CN" altLang="en-US" sz="3600" b="1" dirty="0">
                <a:solidFill>
                  <a:srgbClr val="0000CC"/>
                </a:solidFill>
              </a:rPr>
              <a:t>活动</a:t>
            </a:r>
            <a:r>
              <a:rPr lang="zh-CN" altLang="en-US" sz="3600" b="1" dirty="0" smtClean="0">
                <a:solidFill>
                  <a:srgbClr val="0000CC"/>
                </a:solidFill>
              </a:rPr>
              <a:t>选择</a:t>
            </a:r>
            <a:r>
              <a:rPr lang="en-US" altLang="zh-CN" sz="3600" b="1" dirty="0" smtClean="0">
                <a:solidFill>
                  <a:srgbClr val="0000CC"/>
                </a:solidFill>
              </a:rPr>
              <a:t>:</a:t>
            </a:r>
            <a:r>
              <a:rPr lang="zh-CN" altLang="en-US" sz="3600" b="1" dirty="0" smtClean="0">
                <a:solidFill>
                  <a:srgbClr val="0000CC"/>
                </a:solidFill>
              </a:rPr>
              <a:t>贪心选择</a:t>
            </a:r>
            <a:endParaRPr lang="en-US" sz="3600" b="1" dirty="0">
              <a:solidFill>
                <a:srgbClr val="0000CC"/>
              </a:solidFill>
            </a:endParaRPr>
          </a:p>
        </p:txBody>
      </p:sp>
      <p:sp>
        <p:nvSpPr>
          <p:cNvPr id="13315" name="Rectangle 3"/>
          <p:cNvSpPr>
            <a:spLocks noGrp="1" noChangeArrowheads="1"/>
          </p:cNvSpPr>
          <p:nvPr>
            <p:ph type="body" idx="1"/>
          </p:nvPr>
        </p:nvSpPr>
        <p:spPr>
          <a:xfrm>
            <a:off x="559559" y="1524000"/>
            <a:ext cx="8065826" cy="4953000"/>
          </a:xfrm>
          <a:noFill/>
        </p:spPr>
        <p:txBody>
          <a:bodyPr vert="horz" wrap="square" lIns="92075" tIns="46038" rIns="92075" bIns="46038" numCol="1" anchor="t" anchorCtr="0" compatLnSpc="1">
            <a:prstTxWarp prst="textNoShape">
              <a:avLst/>
            </a:prstTxWarp>
          </a:bodyPr>
          <a:lstStyle/>
          <a:p>
            <a:pPr eaLnBrk="1" hangingPunct="1"/>
            <a:r>
              <a:rPr lang="zh-CN" altLang="en-US" sz="2400" b="1" dirty="0">
                <a:latin typeface="+mj-lt"/>
              </a:rPr>
              <a:t>有几</a:t>
            </a:r>
            <a:r>
              <a:rPr lang="zh-CN" altLang="en-US" sz="2400" b="1" dirty="0" smtClean="0">
                <a:latin typeface="+mj-lt"/>
              </a:rPr>
              <a:t>个直观合理的贪心选择值得考虑：</a:t>
            </a:r>
            <a:endParaRPr lang="en-US" sz="2400" b="1" dirty="0">
              <a:latin typeface="+mj-lt"/>
            </a:endParaRPr>
          </a:p>
          <a:p>
            <a:pPr lvl="1" eaLnBrk="1" hangingPunct="1"/>
            <a:r>
              <a:rPr lang="zh-CN" altLang="en-US" sz="2200" b="1" i="1" dirty="0" smtClean="0">
                <a:solidFill>
                  <a:srgbClr val="C00000"/>
                </a:solidFill>
                <a:latin typeface="+mj-lt"/>
              </a:rPr>
              <a:t>最早开始时间优先</a:t>
            </a:r>
            <a:r>
              <a:rPr lang="en-US" altLang="zh-CN" sz="2200" b="1" dirty="0"/>
              <a:t>: </a:t>
            </a:r>
            <a:r>
              <a:rPr lang="zh-CN" altLang="en-US" sz="2200" b="1" dirty="0" smtClean="0"/>
              <a:t>选择一个最早开始时间的可兼容活动</a:t>
            </a:r>
            <a:endParaRPr lang="en-US" sz="2200" b="1" dirty="0">
              <a:latin typeface="+mj-lt"/>
            </a:endParaRPr>
          </a:p>
          <a:p>
            <a:pPr lvl="1" eaLnBrk="1" hangingPunct="1"/>
            <a:r>
              <a:rPr lang="zh-CN" altLang="en-US" sz="2200" b="1" i="1" dirty="0" smtClean="0">
                <a:solidFill>
                  <a:srgbClr val="C00000"/>
                </a:solidFill>
                <a:latin typeface="+mj-lt"/>
              </a:rPr>
              <a:t>最小持续时间优先</a:t>
            </a:r>
            <a:r>
              <a:rPr lang="en-US" sz="2200" b="1" dirty="0" smtClean="0">
                <a:latin typeface="+mj-lt"/>
              </a:rPr>
              <a:t>: </a:t>
            </a:r>
            <a:r>
              <a:rPr lang="zh-CN" altLang="en-US" sz="2200" b="1" dirty="0" smtClean="0"/>
              <a:t>选择一个最小时间间隔的可兼容活动。</a:t>
            </a:r>
            <a:endParaRPr lang="en-US" sz="2200" b="1" dirty="0"/>
          </a:p>
          <a:p>
            <a:pPr lvl="1" eaLnBrk="1" hangingPunct="1"/>
            <a:r>
              <a:rPr lang="zh-CN" altLang="en-US" sz="2200" b="1" i="1" dirty="0" smtClean="0">
                <a:solidFill>
                  <a:srgbClr val="C00000"/>
                </a:solidFill>
              </a:rPr>
              <a:t>最早完成时间优先</a:t>
            </a:r>
            <a:r>
              <a:rPr lang="en-US" sz="2200" b="1" dirty="0" smtClean="0"/>
              <a:t>: </a:t>
            </a:r>
            <a:r>
              <a:rPr lang="zh-CN" altLang="en-US" sz="2200" b="1" dirty="0" smtClean="0"/>
              <a:t>选择一个最早结束时间的可兼容活动</a:t>
            </a:r>
            <a:endParaRPr lang="en-US" sz="2200" b="1" dirty="0"/>
          </a:p>
          <a:p>
            <a:pPr eaLnBrk="1" hangingPunct="1"/>
            <a:r>
              <a:rPr lang="en-US" sz="2400" b="1" i="1" dirty="0">
                <a:solidFill>
                  <a:srgbClr val="C00000"/>
                </a:solidFill>
                <a:latin typeface="+mj-lt"/>
              </a:rPr>
              <a:t>Question</a:t>
            </a:r>
            <a:r>
              <a:rPr lang="en-US" sz="2400" b="1" dirty="0">
                <a:latin typeface="+mj-lt"/>
              </a:rPr>
              <a:t>: </a:t>
            </a:r>
            <a:r>
              <a:rPr lang="zh-CN" altLang="en-US" sz="2400" b="1" dirty="0">
                <a:latin typeface="+mj-lt"/>
              </a:rPr>
              <a:t>哪一</a:t>
            </a:r>
            <a:r>
              <a:rPr lang="zh-CN" altLang="en-US" sz="2400" b="1" dirty="0" smtClean="0">
                <a:latin typeface="+mj-lt"/>
              </a:rPr>
              <a:t>个会有效？</a:t>
            </a:r>
            <a:endParaRPr lang="en-US" sz="2400" b="1" dirty="0">
              <a:latin typeface="+mj-lt"/>
            </a:endParaRPr>
          </a:p>
        </p:txBody>
      </p:sp>
    </p:spTree>
    <p:extLst>
      <p:ext uri="{BB962C8B-B14F-4D97-AF65-F5344CB8AC3E}">
        <p14:creationId xmlns:p14="http://schemas.microsoft.com/office/powerpoint/2010/main" xmlns="" val="363480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600201" y="381000"/>
            <a:ext cx="5943600" cy="762000"/>
          </a:xfrm>
        </p:spPr>
        <p:txBody>
          <a:bodyPr/>
          <a:lstStyle/>
          <a:p>
            <a:pPr eaLnBrk="1" hangingPunct="1"/>
            <a:r>
              <a:rPr lang="zh-CN" altLang="en-US" sz="3600" b="1" dirty="0" smtClean="0">
                <a:solidFill>
                  <a:srgbClr val="0000CC"/>
                </a:solidFill>
              </a:rPr>
              <a:t>反例</a:t>
            </a:r>
            <a:r>
              <a:rPr lang="en-US" sz="3600" b="1" dirty="0" smtClean="0">
                <a:solidFill>
                  <a:srgbClr val="0000CC"/>
                </a:solidFill>
              </a:rPr>
              <a:t>1</a:t>
            </a:r>
            <a:endParaRPr lang="en-US" sz="3600" b="1" dirty="0">
              <a:solidFill>
                <a:srgbClr val="0000CC"/>
              </a:solidFill>
            </a:endParaRPr>
          </a:p>
        </p:txBody>
      </p:sp>
      <p:sp>
        <p:nvSpPr>
          <p:cNvPr id="15363" name="Rectangle 3"/>
          <p:cNvSpPr>
            <a:spLocks noGrp="1" noChangeArrowheads="1"/>
          </p:cNvSpPr>
          <p:nvPr>
            <p:ph type="body" sz="half" idx="1"/>
          </p:nvPr>
        </p:nvSpPr>
        <p:spPr/>
        <p:txBody>
          <a:bodyPr/>
          <a:lstStyle/>
          <a:p>
            <a:pPr eaLnBrk="1" hangingPunct="1"/>
            <a:r>
              <a:rPr lang="zh-CN" altLang="en-US" sz="2400" b="1" dirty="0" smtClean="0"/>
              <a:t>贪心选择准则：</a:t>
            </a:r>
            <a:r>
              <a:rPr lang="zh-CN" altLang="en-US" sz="2400" b="1" dirty="0" smtClean="0">
                <a:solidFill>
                  <a:srgbClr val="C00000"/>
                </a:solidFill>
              </a:rPr>
              <a:t>最早开始时间优先</a:t>
            </a:r>
            <a:endParaRPr lang="en-US" sz="2400" b="1" dirty="0">
              <a:solidFill>
                <a:srgbClr val="C00000"/>
              </a:solidFill>
            </a:endParaRPr>
          </a:p>
        </p:txBody>
      </p:sp>
      <p:sp>
        <p:nvSpPr>
          <p:cNvPr id="15364" name="Line 4"/>
          <p:cNvSpPr>
            <a:spLocks noChangeShapeType="1"/>
          </p:cNvSpPr>
          <p:nvPr/>
        </p:nvSpPr>
        <p:spPr bwMode="auto">
          <a:xfrm>
            <a:off x="2628901" y="4876800"/>
            <a:ext cx="394335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65" name="Text Box 5"/>
          <p:cNvSpPr txBox="1">
            <a:spLocks noChangeArrowheads="1"/>
          </p:cNvSpPr>
          <p:nvPr/>
        </p:nvSpPr>
        <p:spPr bwMode="auto">
          <a:xfrm>
            <a:off x="6743702" y="4572004"/>
            <a:ext cx="8034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zh-CN" altLang="en-US" b="1" dirty="0">
                <a:solidFill>
                  <a:srgbClr val="000000"/>
                </a:solidFill>
              </a:rPr>
              <a:t>时间</a:t>
            </a:r>
            <a:endParaRPr lang="en-US" b="1" dirty="0">
              <a:solidFill>
                <a:srgbClr val="000000"/>
              </a:solidFill>
            </a:endParaRPr>
          </a:p>
        </p:txBody>
      </p:sp>
      <p:sp>
        <p:nvSpPr>
          <p:cNvPr id="15366" name="Text Box 6"/>
          <p:cNvSpPr txBox="1">
            <a:spLocks noChangeArrowheads="1"/>
          </p:cNvSpPr>
          <p:nvPr/>
        </p:nvSpPr>
        <p:spPr bwMode="auto">
          <a:xfrm>
            <a:off x="2559844" y="4876802"/>
            <a:ext cx="539987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dirty="0">
                <a:solidFill>
                  <a:srgbClr val="000000"/>
                </a:solidFill>
              </a:rPr>
              <a:t>0  1  2  3  4  5  6  7  8  9 10 11 12 13 14 15</a:t>
            </a:r>
          </a:p>
        </p:txBody>
      </p:sp>
      <p:sp>
        <p:nvSpPr>
          <p:cNvPr id="15367" name="Line 7"/>
          <p:cNvSpPr>
            <a:spLocks noChangeShapeType="1"/>
          </p:cNvSpPr>
          <p:nvPr/>
        </p:nvSpPr>
        <p:spPr bwMode="auto">
          <a:xfrm>
            <a:off x="2914651" y="4724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68" name="Line 8"/>
          <p:cNvSpPr>
            <a:spLocks noChangeShapeType="1"/>
          </p:cNvSpPr>
          <p:nvPr/>
        </p:nvSpPr>
        <p:spPr bwMode="auto">
          <a:xfrm>
            <a:off x="3143250" y="4724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69" name="Line 9"/>
          <p:cNvSpPr>
            <a:spLocks noChangeShapeType="1"/>
          </p:cNvSpPr>
          <p:nvPr/>
        </p:nvSpPr>
        <p:spPr bwMode="auto">
          <a:xfrm>
            <a:off x="3371850" y="4724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70" name="Line 10"/>
          <p:cNvSpPr>
            <a:spLocks noChangeShapeType="1"/>
          </p:cNvSpPr>
          <p:nvPr/>
        </p:nvSpPr>
        <p:spPr bwMode="auto">
          <a:xfrm>
            <a:off x="428625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71" name="Line 11"/>
          <p:cNvSpPr>
            <a:spLocks noChangeShapeType="1"/>
          </p:cNvSpPr>
          <p:nvPr/>
        </p:nvSpPr>
        <p:spPr bwMode="auto">
          <a:xfrm>
            <a:off x="360045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72" name="Line 12"/>
          <p:cNvSpPr>
            <a:spLocks noChangeShapeType="1"/>
          </p:cNvSpPr>
          <p:nvPr/>
        </p:nvSpPr>
        <p:spPr bwMode="auto">
          <a:xfrm>
            <a:off x="382905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73" name="Line 13"/>
          <p:cNvSpPr>
            <a:spLocks noChangeShapeType="1"/>
          </p:cNvSpPr>
          <p:nvPr/>
        </p:nvSpPr>
        <p:spPr bwMode="auto">
          <a:xfrm>
            <a:off x="2628899"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74" name="Line 14"/>
          <p:cNvSpPr>
            <a:spLocks noChangeShapeType="1"/>
          </p:cNvSpPr>
          <p:nvPr/>
        </p:nvSpPr>
        <p:spPr bwMode="auto">
          <a:xfrm>
            <a:off x="405765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75" name="Line 15"/>
          <p:cNvSpPr>
            <a:spLocks noChangeShapeType="1"/>
          </p:cNvSpPr>
          <p:nvPr/>
        </p:nvSpPr>
        <p:spPr bwMode="auto">
          <a:xfrm>
            <a:off x="4514849"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76" name="Line 16"/>
          <p:cNvSpPr>
            <a:spLocks noChangeShapeType="1"/>
          </p:cNvSpPr>
          <p:nvPr/>
        </p:nvSpPr>
        <p:spPr bwMode="auto">
          <a:xfrm>
            <a:off x="4743451"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77" name="Line 17"/>
          <p:cNvSpPr>
            <a:spLocks noChangeShapeType="1"/>
          </p:cNvSpPr>
          <p:nvPr/>
        </p:nvSpPr>
        <p:spPr bwMode="auto">
          <a:xfrm>
            <a:off x="497205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78" name="Line 18"/>
          <p:cNvSpPr>
            <a:spLocks noChangeShapeType="1"/>
          </p:cNvSpPr>
          <p:nvPr/>
        </p:nvSpPr>
        <p:spPr bwMode="auto">
          <a:xfrm>
            <a:off x="52578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79" name="Line 19"/>
          <p:cNvSpPr>
            <a:spLocks noChangeShapeType="1"/>
          </p:cNvSpPr>
          <p:nvPr/>
        </p:nvSpPr>
        <p:spPr bwMode="auto">
          <a:xfrm>
            <a:off x="554355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80" name="Line 20"/>
          <p:cNvSpPr>
            <a:spLocks noChangeShapeType="1"/>
          </p:cNvSpPr>
          <p:nvPr/>
        </p:nvSpPr>
        <p:spPr bwMode="auto">
          <a:xfrm>
            <a:off x="58293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81" name="Line 21"/>
          <p:cNvSpPr>
            <a:spLocks noChangeShapeType="1"/>
          </p:cNvSpPr>
          <p:nvPr/>
        </p:nvSpPr>
        <p:spPr bwMode="auto">
          <a:xfrm>
            <a:off x="611505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82" name="Line 22"/>
          <p:cNvSpPr>
            <a:spLocks noChangeShapeType="1"/>
          </p:cNvSpPr>
          <p:nvPr/>
        </p:nvSpPr>
        <p:spPr bwMode="auto">
          <a:xfrm>
            <a:off x="6400801"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83" name="Line 23"/>
          <p:cNvSpPr>
            <a:spLocks noChangeShapeType="1"/>
          </p:cNvSpPr>
          <p:nvPr/>
        </p:nvSpPr>
        <p:spPr bwMode="auto">
          <a:xfrm>
            <a:off x="2628899" y="4267200"/>
            <a:ext cx="3771900" cy="0"/>
          </a:xfrm>
          <a:prstGeom prst="line">
            <a:avLst/>
          </a:prstGeom>
          <a:noFill/>
          <a:ln w="38100">
            <a:solidFill>
              <a:srgbClr val="0066FF"/>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84" name="Line 24"/>
          <p:cNvSpPr>
            <a:spLocks noChangeShapeType="1"/>
          </p:cNvSpPr>
          <p:nvPr/>
        </p:nvSpPr>
        <p:spPr bwMode="auto">
          <a:xfrm>
            <a:off x="2914651" y="3810000"/>
            <a:ext cx="68579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85" name="Text Box 25"/>
          <p:cNvSpPr txBox="1">
            <a:spLocks noChangeArrowheads="1"/>
          </p:cNvSpPr>
          <p:nvPr/>
        </p:nvSpPr>
        <p:spPr bwMode="auto">
          <a:xfrm>
            <a:off x="2457449" y="4267202"/>
            <a:ext cx="549381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a:solidFill>
                  <a:srgbClr val="000000"/>
                </a:solidFill>
              </a:rPr>
              <a:t> 0                                                              15</a:t>
            </a:r>
          </a:p>
        </p:txBody>
      </p:sp>
      <p:sp>
        <p:nvSpPr>
          <p:cNvPr id="15386" name="Text Box 26"/>
          <p:cNvSpPr txBox="1">
            <a:spLocks noChangeArrowheads="1"/>
          </p:cNvSpPr>
          <p:nvPr/>
        </p:nvSpPr>
        <p:spPr bwMode="auto">
          <a:xfrm>
            <a:off x="2800350" y="3733804"/>
            <a:ext cx="126188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dirty="0">
                <a:solidFill>
                  <a:srgbClr val="000000"/>
                </a:solidFill>
              </a:rPr>
              <a:t>1          4</a:t>
            </a:r>
          </a:p>
        </p:txBody>
      </p:sp>
      <p:sp>
        <p:nvSpPr>
          <p:cNvPr id="15387" name="Line 27"/>
          <p:cNvSpPr>
            <a:spLocks noChangeShapeType="1"/>
          </p:cNvSpPr>
          <p:nvPr/>
        </p:nvSpPr>
        <p:spPr bwMode="auto">
          <a:xfrm>
            <a:off x="5257801" y="2971800"/>
            <a:ext cx="114300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5388" name="Text Box 28"/>
          <p:cNvSpPr txBox="1">
            <a:spLocks noChangeArrowheads="1"/>
          </p:cNvSpPr>
          <p:nvPr/>
        </p:nvSpPr>
        <p:spPr bwMode="auto">
          <a:xfrm>
            <a:off x="5086350" y="2971802"/>
            <a:ext cx="1452563"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dirty="0">
                <a:solidFill>
                  <a:srgbClr val="000000"/>
                </a:solidFill>
              </a:rPr>
              <a:t>11               15</a:t>
            </a:r>
          </a:p>
        </p:txBody>
      </p:sp>
      <p:sp>
        <p:nvSpPr>
          <p:cNvPr id="15389" name="Text Box 29"/>
          <p:cNvSpPr txBox="1">
            <a:spLocks noChangeArrowheads="1"/>
          </p:cNvSpPr>
          <p:nvPr/>
        </p:nvSpPr>
        <p:spPr bwMode="auto">
          <a:xfrm>
            <a:off x="1543051" y="2667000"/>
            <a:ext cx="1034257" cy="1785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lnSpc>
                <a:spcPts val="3300"/>
              </a:lnSpc>
              <a:spcBef>
                <a:spcPct val="0"/>
              </a:spcBef>
              <a:spcAft>
                <a:spcPct val="0"/>
              </a:spcAft>
            </a:pPr>
            <a:r>
              <a:rPr lang="zh-CN" altLang="en-US" b="1" dirty="0" smtClean="0">
                <a:solidFill>
                  <a:srgbClr val="000000"/>
                </a:solidFill>
              </a:rPr>
              <a:t>   活动</a:t>
            </a:r>
            <a:endParaRPr lang="en-US" b="1" dirty="0">
              <a:solidFill>
                <a:srgbClr val="000000"/>
              </a:solidFill>
            </a:endParaRPr>
          </a:p>
          <a:p>
            <a:pPr eaLnBrk="1" fontAlgn="base" hangingPunct="1">
              <a:lnSpc>
                <a:spcPts val="3300"/>
              </a:lnSpc>
              <a:spcBef>
                <a:spcPct val="0"/>
              </a:spcBef>
              <a:spcAft>
                <a:spcPct val="0"/>
              </a:spcAft>
            </a:pPr>
            <a:r>
              <a:rPr lang="en-US" b="1" dirty="0">
                <a:solidFill>
                  <a:srgbClr val="000000"/>
                </a:solidFill>
              </a:rPr>
              <a:t>       1</a:t>
            </a:r>
          </a:p>
          <a:p>
            <a:pPr eaLnBrk="1" fontAlgn="base" hangingPunct="1">
              <a:lnSpc>
                <a:spcPts val="3300"/>
              </a:lnSpc>
              <a:spcBef>
                <a:spcPct val="0"/>
              </a:spcBef>
              <a:spcAft>
                <a:spcPct val="0"/>
              </a:spcAft>
            </a:pPr>
            <a:r>
              <a:rPr lang="en-US" b="1" dirty="0">
                <a:solidFill>
                  <a:srgbClr val="000000"/>
                </a:solidFill>
              </a:rPr>
              <a:t>       2</a:t>
            </a:r>
          </a:p>
          <a:p>
            <a:pPr eaLnBrk="1" fontAlgn="base" hangingPunct="1">
              <a:lnSpc>
                <a:spcPts val="3300"/>
              </a:lnSpc>
              <a:spcBef>
                <a:spcPct val="0"/>
              </a:spcBef>
              <a:spcAft>
                <a:spcPct val="0"/>
              </a:spcAft>
            </a:pPr>
            <a:r>
              <a:rPr lang="en-US" b="1" dirty="0">
                <a:solidFill>
                  <a:srgbClr val="000000"/>
                </a:solidFill>
              </a:rPr>
              <a:t>       3</a:t>
            </a:r>
          </a:p>
        </p:txBody>
      </p:sp>
    </p:spTree>
    <p:extLst>
      <p:ext uri="{BB962C8B-B14F-4D97-AF65-F5344CB8AC3E}">
        <p14:creationId xmlns:p14="http://schemas.microsoft.com/office/powerpoint/2010/main" xmlns="" val="28473097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381126" y="381000"/>
            <a:ext cx="6478191" cy="762000"/>
          </a:xfrm>
        </p:spPr>
        <p:txBody>
          <a:bodyPr/>
          <a:lstStyle/>
          <a:p>
            <a:pPr eaLnBrk="1" hangingPunct="1"/>
            <a:r>
              <a:rPr lang="zh-CN" altLang="en-US" sz="3600" b="1" dirty="0" smtClean="0">
                <a:solidFill>
                  <a:srgbClr val="0000CC"/>
                </a:solidFill>
              </a:rPr>
              <a:t>反例</a:t>
            </a:r>
            <a:r>
              <a:rPr lang="en-US" altLang="zh-CN" sz="3600" b="1" dirty="0" smtClean="0">
                <a:solidFill>
                  <a:srgbClr val="0000CC"/>
                </a:solidFill>
              </a:rPr>
              <a:t>2</a:t>
            </a:r>
            <a:endParaRPr lang="en-US" sz="3600" b="1" dirty="0">
              <a:solidFill>
                <a:srgbClr val="0000CC"/>
              </a:solidFill>
            </a:endParaRPr>
          </a:p>
        </p:txBody>
      </p:sp>
      <p:sp>
        <p:nvSpPr>
          <p:cNvPr id="16387" name="Rectangle 3"/>
          <p:cNvSpPr>
            <a:spLocks noGrp="1" noChangeArrowheads="1"/>
          </p:cNvSpPr>
          <p:nvPr>
            <p:ph type="body" sz="half" idx="1"/>
          </p:nvPr>
        </p:nvSpPr>
        <p:spPr>
          <a:xfrm>
            <a:off x="1389460" y="1941517"/>
            <a:ext cx="6156722" cy="496887"/>
          </a:xfrm>
        </p:spPr>
        <p:txBody>
          <a:bodyPr/>
          <a:lstStyle/>
          <a:p>
            <a:pPr eaLnBrk="1" hangingPunct="1"/>
            <a:r>
              <a:rPr lang="zh-CN" altLang="en-US" sz="2400" b="1" dirty="0"/>
              <a:t>贪心选择准则：</a:t>
            </a:r>
            <a:r>
              <a:rPr lang="zh-CN" altLang="en-US" sz="2400" b="1" dirty="0" smtClean="0">
                <a:solidFill>
                  <a:srgbClr val="C00000"/>
                </a:solidFill>
              </a:rPr>
              <a:t>最小时间间隔优先</a:t>
            </a:r>
            <a:endParaRPr lang="en-US" altLang="zh-CN" sz="2400" b="1" dirty="0">
              <a:solidFill>
                <a:srgbClr val="C00000"/>
              </a:solidFill>
            </a:endParaRPr>
          </a:p>
        </p:txBody>
      </p:sp>
      <p:sp>
        <p:nvSpPr>
          <p:cNvPr id="16388" name="Line 4"/>
          <p:cNvSpPr>
            <a:spLocks noChangeShapeType="1"/>
          </p:cNvSpPr>
          <p:nvPr/>
        </p:nvSpPr>
        <p:spPr bwMode="auto">
          <a:xfrm>
            <a:off x="2628901" y="4876800"/>
            <a:ext cx="394335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389" name="Text Box 5"/>
          <p:cNvSpPr txBox="1">
            <a:spLocks noChangeArrowheads="1"/>
          </p:cNvSpPr>
          <p:nvPr/>
        </p:nvSpPr>
        <p:spPr bwMode="auto">
          <a:xfrm>
            <a:off x="6743702" y="4572004"/>
            <a:ext cx="8034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zh-CN" altLang="en-US" b="1" dirty="0">
                <a:solidFill>
                  <a:srgbClr val="000000"/>
                </a:solidFill>
              </a:rPr>
              <a:t>时间</a:t>
            </a:r>
            <a:endParaRPr lang="en-US" b="1" dirty="0">
              <a:solidFill>
                <a:srgbClr val="000000"/>
              </a:solidFill>
            </a:endParaRPr>
          </a:p>
        </p:txBody>
      </p:sp>
      <p:sp>
        <p:nvSpPr>
          <p:cNvPr id="16390" name="Text Box 6"/>
          <p:cNvSpPr txBox="1">
            <a:spLocks noChangeArrowheads="1"/>
          </p:cNvSpPr>
          <p:nvPr/>
        </p:nvSpPr>
        <p:spPr bwMode="auto">
          <a:xfrm>
            <a:off x="2559844" y="4953002"/>
            <a:ext cx="539987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dirty="0">
                <a:solidFill>
                  <a:srgbClr val="000000"/>
                </a:solidFill>
              </a:rPr>
              <a:t>0  1  2  3  4  5  6  7  8  9 10 11 12 13 14 15</a:t>
            </a:r>
          </a:p>
        </p:txBody>
      </p:sp>
      <p:sp>
        <p:nvSpPr>
          <p:cNvPr id="16391" name="Line 7"/>
          <p:cNvSpPr>
            <a:spLocks noChangeShapeType="1"/>
          </p:cNvSpPr>
          <p:nvPr/>
        </p:nvSpPr>
        <p:spPr bwMode="auto">
          <a:xfrm>
            <a:off x="2914651" y="4724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392" name="Line 8"/>
          <p:cNvSpPr>
            <a:spLocks noChangeShapeType="1"/>
          </p:cNvSpPr>
          <p:nvPr/>
        </p:nvSpPr>
        <p:spPr bwMode="auto">
          <a:xfrm>
            <a:off x="3143250" y="4724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393" name="Line 9"/>
          <p:cNvSpPr>
            <a:spLocks noChangeShapeType="1"/>
          </p:cNvSpPr>
          <p:nvPr/>
        </p:nvSpPr>
        <p:spPr bwMode="auto">
          <a:xfrm>
            <a:off x="3371850" y="4724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394" name="Line 10"/>
          <p:cNvSpPr>
            <a:spLocks noChangeShapeType="1"/>
          </p:cNvSpPr>
          <p:nvPr/>
        </p:nvSpPr>
        <p:spPr bwMode="auto">
          <a:xfrm>
            <a:off x="428625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395" name="Line 11"/>
          <p:cNvSpPr>
            <a:spLocks noChangeShapeType="1"/>
          </p:cNvSpPr>
          <p:nvPr/>
        </p:nvSpPr>
        <p:spPr bwMode="auto">
          <a:xfrm>
            <a:off x="360045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396" name="Line 12"/>
          <p:cNvSpPr>
            <a:spLocks noChangeShapeType="1"/>
          </p:cNvSpPr>
          <p:nvPr/>
        </p:nvSpPr>
        <p:spPr bwMode="auto">
          <a:xfrm>
            <a:off x="382905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397" name="Line 13"/>
          <p:cNvSpPr>
            <a:spLocks noChangeShapeType="1"/>
          </p:cNvSpPr>
          <p:nvPr/>
        </p:nvSpPr>
        <p:spPr bwMode="auto">
          <a:xfrm>
            <a:off x="2628899"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398" name="Line 14"/>
          <p:cNvSpPr>
            <a:spLocks noChangeShapeType="1"/>
          </p:cNvSpPr>
          <p:nvPr/>
        </p:nvSpPr>
        <p:spPr bwMode="auto">
          <a:xfrm>
            <a:off x="405765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399" name="Line 15"/>
          <p:cNvSpPr>
            <a:spLocks noChangeShapeType="1"/>
          </p:cNvSpPr>
          <p:nvPr/>
        </p:nvSpPr>
        <p:spPr bwMode="auto">
          <a:xfrm>
            <a:off x="4514849"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400" name="Line 16"/>
          <p:cNvSpPr>
            <a:spLocks noChangeShapeType="1"/>
          </p:cNvSpPr>
          <p:nvPr/>
        </p:nvSpPr>
        <p:spPr bwMode="auto">
          <a:xfrm>
            <a:off x="4743451"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401" name="Line 17"/>
          <p:cNvSpPr>
            <a:spLocks noChangeShapeType="1"/>
          </p:cNvSpPr>
          <p:nvPr/>
        </p:nvSpPr>
        <p:spPr bwMode="auto">
          <a:xfrm>
            <a:off x="497205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402" name="Line 18"/>
          <p:cNvSpPr>
            <a:spLocks noChangeShapeType="1"/>
          </p:cNvSpPr>
          <p:nvPr/>
        </p:nvSpPr>
        <p:spPr bwMode="auto">
          <a:xfrm>
            <a:off x="52578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403" name="Line 19"/>
          <p:cNvSpPr>
            <a:spLocks noChangeShapeType="1"/>
          </p:cNvSpPr>
          <p:nvPr/>
        </p:nvSpPr>
        <p:spPr bwMode="auto">
          <a:xfrm>
            <a:off x="554355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404" name="Line 20"/>
          <p:cNvSpPr>
            <a:spLocks noChangeShapeType="1"/>
          </p:cNvSpPr>
          <p:nvPr/>
        </p:nvSpPr>
        <p:spPr bwMode="auto">
          <a:xfrm>
            <a:off x="58293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405" name="Line 21"/>
          <p:cNvSpPr>
            <a:spLocks noChangeShapeType="1"/>
          </p:cNvSpPr>
          <p:nvPr/>
        </p:nvSpPr>
        <p:spPr bwMode="auto">
          <a:xfrm>
            <a:off x="611505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406" name="Line 22"/>
          <p:cNvSpPr>
            <a:spLocks noChangeShapeType="1"/>
          </p:cNvSpPr>
          <p:nvPr/>
        </p:nvSpPr>
        <p:spPr bwMode="auto">
          <a:xfrm>
            <a:off x="6400801"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407" name="Line 23"/>
          <p:cNvSpPr>
            <a:spLocks noChangeShapeType="1"/>
          </p:cNvSpPr>
          <p:nvPr/>
        </p:nvSpPr>
        <p:spPr bwMode="auto">
          <a:xfrm>
            <a:off x="4286250" y="4267200"/>
            <a:ext cx="467916" cy="0"/>
          </a:xfrm>
          <a:prstGeom prst="line">
            <a:avLst/>
          </a:prstGeom>
          <a:noFill/>
          <a:ln w="38100">
            <a:solidFill>
              <a:srgbClr val="0066FF"/>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408" name="Line 24"/>
          <p:cNvSpPr>
            <a:spLocks noChangeShapeType="1"/>
          </p:cNvSpPr>
          <p:nvPr/>
        </p:nvSpPr>
        <p:spPr bwMode="auto">
          <a:xfrm>
            <a:off x="2857501" y="3810000"/>
            <a:ext cx="16573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409" name="Text Box 25"/>
          <p:cNvSpPr txBox="1">
            <a:spLocks noChangeArrowheads="1"/>
          </p:cNvSpPr>
          <p:nvPr/>
        </p:nvSpPr>
        <p:spPr bwMode="auto">
          <a:xfrm>
            <a:off x="2686051" y="3733800"/>
            <a:ext cx="24003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dirty="0">
                <a:solidFill>
                  <a:srgbClr val="000000"/>
                </a:solidFill>
              </a:rPr>
              <a:t>  1                          8</a:t>
            </a:r>
          </a:p>
        </p:txBody>
      </p:sp>
      <p:sp>
        <p:nvSpPr>
          <p:cNvPr id="16410" name="Text Box 26"/>
          <p:cNvSpPr txBox="1">
            <a:spLocks noChangeArrowheads="1"/>
          </p:cNvSpPr>
          <p:nvPr/>
        </p:nvSpPr>
        <p:spPr bwMode="auto">
          <a:xfrm>
            <a:off x="4057650" y="4267202"/>
            <a:ext cx="971551"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dirty="0">
                <a:solidFill>
                  <a:srgbClr val="000000"/>
                </a:solidFill>
              </a:rPr>
              <a:t>  7      9</a:t>
            </a:r>
          </a:p>
        </p:txBody>
      </p:sp>
      <p:sp>
        <p:nvSpPr>
          <p:cNvPr id="16411" name="Line 27"/>
          <p:cNvSpPr>
            <a:spLocks noChangeShapeType="1"/>
          </p:cNvSpPr>
          <p:nvPr/>
        </p:nvSpPr>
        <p:spPr bwMode="auto">
          <a:xfrm>
            <a:off x="4514851" y="3429000"/>
            <a:ext cx="1943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6412" name="Text Box 28"/>
          <p:cNvSpPr txBox="1">
            <a:spLocks noChangeArrowheads="1"/>
          </p:cNvSpPr>
          <p:nvPr/>
        </p:nvSpPr>
        <p:spPr bwMode="auto">
          <a:xfrm>
            <a:off x="4457701" y="3048002"/>
            <a:ext cx="22860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a:solidFill>
                  <a:srgbClr val="000000"/>
                </a:solidFill>
              </a:rPr>
              <a:t>8                            15</a:t>
            </a:r>
          </a:p>
        </p:txBody>
      </p:sp>
      <p:sp>
        <p:nvSpPr>
          <p:cNvPr id="16413" name="Text Box 29"/>
          <p:cNvSpPr txBox="1">
            <a:spLocks noChangeArrowheads="1"/>
          </p:cNvSpPr>
          <p:nvPr/>
        </p:nvSpPr>
        <p:spPr bwMode="auto">
          <a:xfrm>
            <a:off x="1543051" y="2667000"/>
            <a:ext cx="1034257" cy="1785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lnSpc>
                <a:spcPts val="3300"/>
              </a:lnSpc>
              <a:spcBef>
                <a:spcPct val="0"/>
              </a:spcBef>
              <a:spcAft>
                <a:spcPct val="0"/>
              </a:spcAft>
            </a:pPr>
            <a:r>
              <a:rPr lang="zh-CN" altLang="en-US" b="1" dirty="0" smtClean="0">
                <a:solidFill>
                  <a:srgbClr val="000000"/>
                </a:solidFill>
              </a:rPr>
              <a:t>   活动</a:t>
            </a:r>
            <a:endParaRPr lang="en-US" b="1" dirty="0">
              <a:solidFill>
                <a:srgbClr val="000000"/>
              </a:solidFill>
            </a:endParaRPr>
          </a:p>
          <a:p>
            <a:pPr eaLnBrk="1" fontAlgn="base" hangingPunct="1">
              <a:lnSpc>
                <a:spcPts val="3300"/>
              </a:lnSpc>
              <a:spcBef>
                <a:spcPct val="0"/>
              </a:spcBef>
              <a:spcAft>
                <a:spcPct val="0"/>
              </a:spcAft>
            </a:pPr>
            <a:r>
              <a:rPr lang="en-US" b="1" dirty="0">
                <a:solidFill>
                  <a:srgbClr val="000000"/>
                </a:solidFill>
              </a:rPr>
              <a:t>       1</a:t>
            </a:r>
          </a:p>
          <a:p>
            <a:pPr eaLnBrk="1" fontAlgn="base" hangingPunct="1">
              <a:lnSpc>
                <a:spcPts val="3300"/>
              </a:lnSpc>
              <a:spcBef>
                <a:spcPct val="0"/>
              </a:spcBef>
              <a:spcAft>
                <a:spcPct val="0"/>
              </a:spcAft>
            </a:pPr>
            <a:r>
              <a:rPr lang="en-US" b="1" dirty="0">
                <a:solidFill>
                  <a:srgbClr val="000000"/>
                </a:solidFill>
              </a:rPr>
              <a:t>       2</a:t>
            </a:r>
          </a:p>
          <a:p>
            <a:pPr eaLnBrk="1" fontAlgn="base" hangingPunct="1">
              <a:lnSpc>
                <a:spcPts val="3300"/>
              </a:lnSpc>
              <a:spcBef>
                <a:spcPct val="0"/>
              </a:spcBef>
              <a:spcAft>
                <a:spcPct val="0"/>
              </a:spcAft>
            </a:pPr>
            <a:r>
              <a:rPr lang="en-US" b="1" dirty="0">
                <a:solidFill>
                  <a:srgbClr val="000000"/>
                </a:solidFill>
              </a:rPr>
              <a:t>       3</a:t>
            </a:r>
          </a:p>
        </p:txBody>
      </p:sp>
    </p:spTree>
    <p:extLst>
      <p:ext uri="{BB962C8B-B14F-4D97-AF65-F5344CB8AC3E}">
        <p14:creationId xmlns:p14="http://schemas.microsoft.com/office/powerpoint/2010/main" xmlns="" val="987576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657351" y="304800"/>
            <a:ext cx="5829300" cy="914400"/>
          </a:xfrm>
        </p:spPr>
        <p:txBody>
          <a:bodyPr/>
          <a:lstStyle/>
          <a:p>
            <a:pPr eaLnBrk="1" hangingPunct="1"/>
            <a:r>
              <a:rPr lang="zh-CN" altLang="en-US" sz="3600" b="1" dirty="0" smtClean="0">
                <a:solidFill>
                  <a:srgbClr val="0000CC"/>
                </a:solidFill>
              </a:rPr>
              <a:t>实例</a:t>
            </a:r>
            <a:r>
              <a:rPr lang="en-US" altLang="zh-CN" sz="3600" b="1" dirty="0" smtClean="0">
                <a:solidFill>
                  <a:srgbClr val="0000CC"/>
                </a:solidFill>
              </a:rPr>
              <a:t>3</a:t>
            </a:r>
            <a:endParaRPr lang="en-US" sz="3600" b="1" dirty="0">
              <a:solidFill>
                <a:srgbClr val="0000CC"/>
              </a:solidFill>
            </a:endParaRPr>
          </a:p>
        </p:txBody>
      </p:sp>
      <p:sp>
        <p:nvSpPr>
          <p:cNvPr id="17411" name="Line 3"/>
          <p:cNvSpPr>
            <a:spLocks noChangeShapeType="1"/>
          </p:cNvSpPr>
          <p:nvPr/>
        </p:nvSpPr>
        <p:spPr bwMode="auto">
          <a:xfrm>
            <a:off x="2638426" y="5638800"/>
            <a:ext cx="394335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12" name="Text Box 4"/>
          <p:cNvSpPr txBox="1">
            <a:spLocks noChangeArrowheads="1"/>
          </p:cNvSpPr>
          <p:nvPr/>
        </p:nvSpPr>
        <p:spPr bwMode="auto">
          <a:xfrm>
            <a:off x="6753227" y="5334004"/>
            <a:ext cx="8034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zh-CN" altLang="en-US" b="1" dirty="0">
                <a:solidFill>
                  <a:srgbClr val="000000"/>
                </a:solidFill>
              </a:rPr>
              <a:t>时间</a:t>
            </a:r>
            <a:endParaRPr lang="en-US" b="1" dirty="0">
              <a:solidFill>
                <a:srgbClr val="000000"/>
              </a:solidFill>
            </a:endParaRPr>
          </a:p>
        </p:txBody>
      </p:sp>
      <p:sp>
        <p:nvSpPr>
          <p:cNvPr id="17413" name="Text Box 5"/>
          <p:cNvSpPr txBox="1">
            <a:spLocks noChangeArrowheads="1"/>
          </p:cNvSpPr>
          <p:nvPr/>
        </p:nvSpPr>
        <p:spPr bwMode="auto">
          <a:xfrm>
            <a:off x="2569368" y="5638802"/>
            <a:ext cx="539987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dirty="0">
                <a:solidFill>
                  <a:srgbClr val="000000"/>
                </a:solidFill>
              </a:rPr>
              <a:t>0  1  2  3  4  5  6  7  8  9 10 11 12 13 14 15</a:t>
            </a:r>
          </a:p>
        </p:txBody>
      </p:sp>
      <p:sp>
        <p:nvSpPr>
          <p:cNvPr id="17414" name="Line 6"/>
          <p:cNvSpPr>
            <a:spLocks noChangeShapeType="1"/>
          </p:cNvSpPr>
          <p:nvPr/>
        </p:nvSpPr>
        <p:spPr bwMode="auto">
          <a:xfrm>
            <a:off x="2924175" y="5486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15" name="Line 7"/>
          <p:cNvSpPr>
            <a:spLocks noChangeShapeType="1"/>
          </p:cNvSpPr>
          <p:nvPr/>
        </p:nvSpPr>
        <p:spPr bwMode="auto">
          <a:xfrm>
            <a:off x="3152775" y="5486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16" name="Line 8"/>
          <p:cNvSpPr>
            <a:spLocks noChangeShapeType="1"/>
          </p:cNvSpPr>
          <p:nvPr/>
        </p:nvSpPr>
        <p:spPr bwMode="auto">
          <a:xfrm>
            <a:off x="3381375" y="5486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17" name="Line 9"/>
          <p:cNvSpPr>
            <a:spLocks noChangeShapeType="1"/>
          </p:cNvSpPr>
          <p:nvPr/>
        </p:nvSpPr>
        <p:spPr bwMode="auto">
          <a:xfrm>
            <a:off x="4295776"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18" name="Line 10"/>
          <p:cNvSpPr>
            <a:spLocks noChangeShapeType="1"/>
          </p:cNvSpPr>
          <p:nvPr/>
        </p:nvSpPr>
        <p:spPr bwMode="auto">
          <a:xfrm>
            <a:off x="3609975"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19" name="Line 11"/>
          <p:cNvSpPr>
            <a:spLocks noChangeShapeType="1"/>
          </p:cNvSpPr>
          <p:nvPr/>
        </p:nvSpPr>
        <p:spPr bwMode="auto">
          <a:xfrm>
            <a:off x="3838575"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20" name="Line 12"/>
          <p:cNvSpPr>
            <a:spLocks noChangeShapeType="1"/>
          </p:cNvSpPr>
          <p:nvPr/>
        </p:nvSpPr>
        <p:spPr bwMode="auto">
          <a:xfrm>
            <a:off x="2638426"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21" name="Line 13"/>
          <p:cNvSpPr>
            <a:spLocks noChangeShapeType="1"/>
          </p:cNvSpPr>
          <p:nvPr/>
        </p:nvSpPr>
        <p:spPr bwMode="auto">
          <a:xfrm>
            <a:off x="4067174"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22" name="Line 14"/>
          <p:cNvSpPr>
            <a:spLocks noChangeShapeType="1"/>
          </p:cNvSpPr>
          <p:nvPr/>
        </p:nvSpPr>
        <p:spPr bwMode="auto">
          <a:xfrm>
            <a:off x="4524375"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23" name="Line 15"/>
          <p:cNvSpPr>
            <a:spLocks noChangeShapeType="1"/>
          </p:cNvSpPr>
          <p:nvPr/>
        </p:nvSpPr>
        <p:spPr bwMode="auto">
          <a:xfrm>
            <a:off x="4752975"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24" name="Line 16"/>
          <p:cNvSpPr>
            <a:spLocks noChangeShapeType="1"/>
          </p:cNvSpPr>
          <p:nvPr/>
        </p:nvSpPr>
        <p:spPr bwMode="auto">
          <a:xfrm>
            <a:off x="4981575"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25" name="Line 17"/>
          <p:cNvSpPr>
            <a:spLocks noChangeShapeType="1"/>
          </p:cNvSpPr>
          <p:nvPr/>
        </p:nvSpPr>
        <p:spPr bwMode="auto">
          <a:xfrm>
            <a:off x="5267325"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26" name="Line 18"/>
          <p:cNvSpPr>
            <a:spLocks noChangeShapeType="1"/>
          </p:cNvSpPr>
          <p:nvPr/>
        </p:nvSpPr>
        <p:spPr bwMode="auto">
          <a:xfrm>
            <a:off x="5553075"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27" name="Line 19"/>
          <p:cNvSpPr>
            <a:spLocks noChangeShapeType="1"/>
          </p:cNvSpPr>
          <p:nvPr/>
        </p:nvSpPr>
        <p:spPr bwMode="auto">
          <a:xfrm>
            <a:off x="5838825"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28" name="Line 20"/>
          <p:cNvSpPr>
            <a:spLocks noChangeShapeType="1"/>
          </p:cNvSpPr>
          <p:nvPr/>
        </p:nvSpPr>
        <p:spPr bwMode="auto">
          <a:xfrm>
            <a:off x="6124576"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29" name="Line 21"/>
          <p:cNvSpPr>
            <a:spLocks noChangeShapeType="1"/>
          </p:cNvSpPr>
          <p:nvPr/>
        </p:nvSpPr>
        <p:spPr bwMode="auto">
          <a:xfrm>
            <a:off x="6410325"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30" name="Line 22"/>
          <p:cNvSpPr>
            <a:spLocks noChangeShapeType="1"/>
          </p:cNvSpPr>
          <p:nvPr/>
        </p:nvSpPr>
        <p:spPr bwMode="auto">
          <a:xfrm>
            <a:off x="2638426" y="5029200"/>
            <a:ext cx="514350" cy="0"/>
          </a:xfrm>
          <a:prstGeom prst="line">
            <a:avLst/>
          </a:prstGeom>
          <a:noFill/>
          <a:ln w="38100">
            <a:solidFill>
              <a:srgbClr val="0066FF"/>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31" name="Line 23"/>
          <p:cNvSpPr>
            <a:spLocks noChangeShapeType="1"/>
          </p:cNvSpPr>
          <p:nvPr/>
        </p:nvSpPr>
        <p:spPr bwMode="auto">
          <a:xfrm>
            <a:off x="2924176" y="4572000"/>
            <a:ext cx="68579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32" name="Text Box 24"/>
          <p:cNvSpPr txBox="1">
            <a:spLocks noChangeArrowheads="1"/>
          </p:cNvSpPr>
          <p:nvPr/>
        </p:nvSpPr>
        <p:spPr bwMode="auto">
          <a:xfrm>
            <a:off x="2466976" y="5029202"/>
            <a:ext cx="103105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a:solidFill>
                  <a:srgbClr val="000000"/>
                </a:solidFill>
              </a:rPr>
              <a:t> 0      2</a:t>
            </a:r>
          </a:p>
        </p:txBody>
      </p:sp>
      <p:sp>
        <p:nvSpPr>
          <p:cNvPr id="17433" name="Text Box 25"/>
          <p:cNvSpPr txBox="1">
            <a:spLocks noChangeArrowheads="1"/>
          </p:cNvSpPr>
          <p:nvPr/>
        </p:nvSpPr>
        <p:spPr bwMode="auto">
          <a:xfrm>
            <a:off x="2809875" y="4495802"/>
            <a:ext cx="118494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a:solidFill>
                  <a:srgbClr val="000000"/>
                </a:solidFill>
              </a:rPr>
              <a:t>1         4</a:t>
            </a:r>
          </a:p>
        </p:txBody>
      </p:sp>
      <p:sp>
        <p:nvSpPr>
          <p:cNvPr id="17434" name="Line 26"/>
          <p:cNvSpPr>
            <a:spLocks noChangeShapeType="1"/>
          </p:cNvSpPr>
          <p:nvPr/>
        </p:nvSpPr>
        <p:spPr bwMode="auto">
          <a:xfrm>
            <a:off x="3381375" y="4114800"/>
            <a:ext cx="914401" cy="0"/>
          </a:xfrm>
          <a:prstGeom prst="line">
            <a:avLst/>
          </a:prstGeom>
          <a:noFill/>
          <a:ln w="38100">
            <a:solidFill>
              <a:srgbClr val="0066FF"/>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35" name="Text Box 27"/>
          <p:cNvSpPr txBox="1">
            <a:spLocks noChangeArrowheads="1"/>
          </p:cNvSpPr>
          <p:nvPr/>
        </p:nvSpPr>
        <p:spPr bwMode="auto">
          <a:xfrm>
            <a:off x="3300413" y="4038602"/>
            <a:ext cx="141577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a:solidFill>
                  <a:srgbClr val="000000"/>
                </a:solidFill>
              </a:rPr>
              <a:t>3            7</a:t>
            </a:r>
          </a:p>
        </p:txBody>
      </p:sp>
      <p:sp>
        <p:nvSpPr>
          <p:cNvPr id="17436" name="Line 28"/>
          <p:cNvSpPr>
            <a:spLocks noChangeShapeType="1"/>
          </p:cNvSpPr>
          <p:nvPr/>
        </p:nvSpPr>
        <p:spPr bwMode="auto">
          <a:xfrm>
            <a:off x="3381376" y="3276600"/>
            <a:ext cx="1600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37" name="Line 29"/>
          <p:cNvSpPr>
            <a:spLocks noChangeShapeType="1"/>
          </p:cNvSpPr>
          <p:nvPr/>
        </p:nvSpPr>
        <p:spPr bwMode="auto">
          <a:xfrm>
            <a:off x="5267325" y="3733800"/>
            <a:ext cx="114300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38" name="Text Box 30"/>
          <p:cNvSpPr txBox="1">
            <a:spLocks noChangeArrowheads="1"/>
          </p:cNvSpPr>
          <p:nvPr/>
        </p:nvSpPr>
        <p:spPr bwMode="auto">
          <a:xfrm>
            <a:off x="5095875" y="3810002"/>
            <a:ext cx="1452563"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dirty="0">
                <a:solidFill>
                  <a:srgbClr val="000000"/>
                </a:solidFill>
              </a:rPr>
              <a:t>11               15</a:t>
            </a:r>
          </a:p>
        </p:txBody>
      </p:sp>
      <p:sp>
        <p:nvSpPr>
          <p:cNvPr id="17439" name="Text Box 31"/>
          <p:cNvSpPr txBox="1">
            <a:spLocks noChangeArrowheads="1"/>
          </p:cNvSpPr>
          <p:nvPr/>
        </p:nvSpPr>
        <p:spPr bwMode="auto">
          <a:xfrm>
            <a:off x="3300413" y="3200402"/>
            <a:ext cx="241604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a:solidFill>
                  <a:srgbClr val="000000"/>
                </a:solidFill>
              </a:rPr>
              <a:t>3                       10</a:t>
            </a:r>
          </a:p>
        </p:txBody>
      </p:sp>
      <p:sp>
        <p:nvSpPr>
          <p:cNvPr id="17440" name="Line 32"/>
          <p:cNvSpPr>
            <a:spLocks noChangeShapeType="1"/>
          </p:cNvSpPr>
          <p:nvPr/>
        </p:nvSpPr>
        <p:spPr bwMode="auto">
          <a:xfrm>
            <a:off x="3152776" y="2819400"/>
            <a:ext cx="24003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41" name="Text Box 33"/>
          <p:cNvSpPr txBox="1">
            <a:spLocks noChangeArrowheads="1"/>
          </p:cNvSpPr>
          <p:nvPr/>
        </p:nvSpPr>
        <p:spPr bwMode="auto">
          <a:xfrm>
            <a:off x="3071813" y="2743204"/>
            <a:ext cx="357020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dirty="0">
                <a:solidFill>
                  <a:srgbClr val="000000"/>
                </a:solidFill>
              </a:rPr>
              <a:t>2                                      12</a:t>
            </a:r>
          </a:p>
        </p:txBody>
      </p:sp>
      <p:sp>
        <p:nvSpPr>
          <p:cNvPr id="17442" name="Line 34"/>
          <p:cNvSpPr>
            <a:spLocks noChangeShapeType="1"/>
          </p:cNvSpPr>
          <p:nvPr/>
        </p:nvSpPr>
        <p:spPr bwMode="auto">
          <a:xfrm>
            <a:off x="5267325" y="2362200"/>
            <a:ext cx="571500" cy="0"/>
          </a:xfrm>
          <a:prstGeom prst="line">
            <a:avLst/>
          </a:prstGeom>
          <a:noFill/>
          <a:ln w="38100">
            <a:solidFill>
              <a:srgbClr val="0066FF"/>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lang="en-US" sz="2000" b="1">
              <a:solidFill>
                <a:srgbClr val="000000"/>
              </a:solidFill>
            </a:endParaRPr>
          </a:p>
        </p:txBody>
      </p:sp>
      <p:sp>
        <p:nvSpPr>
          <p:cNvPr id="17443" name="Text Box 35"/>
          <p:cNvSpPr txBox="1">
            <a:spLocks noChangeArrowheads="1"/>
          </p:cNvSpPr>
          <p:nvPr/>
        </p:nvSpPr>
        <p:spPr bwMode="auto">
          <a:xfrm>
            <a:off x="5095875" y="2286004"/>
            <a:ext cx="904875"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b="1" dirty="0">
                <a:solidFill>
                  <a:srgbClr val="000000"/>
                </a:solidFill>
              </a:rPr>
              <a:t>11     13</a:t>
            </a:r>
          </a:p>
        </p:txBody>
      </p:sp>
      <p:sp>
        <p:nvSpPr>
          <p:cNvPr id="17444" name="Text Box 36"/>
          <p:cNvSpPr txBox="1">
            <a:spLocks noChangeArrowheads="1"/>
          </p:cNvSpPr>
          <p:nvPr/>
        </p:nvSpPr>
        <p:spPr bwMode="auto">
          <a:xfrm>
            <a:off x="1781176" y="1752604"/>
            <a:ext cx="1034257" cy="34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fontAlgn="base" hangingPunct="1">
              <a:lnSpc>
                <a:spcPts val="3300"/>
              </a:lnSpc>
              <a:spcBef>
                <a:spcPct val="0"/>
              </a:spcBef>
              <a:spcAft>
                <a:spcPct val="0"/>
              </a:spcAft>
            </a:pPr>
            <a:r>
              <a:rPr lang="zh-CN" altLang="en-US" b="1" dirty="0" smtClean="0">
                <a:solidFill>
                  <a:srgbClr val="000000"/>
                </a:solidFill>
              </a:rPr>
              <a:t>   活动</a:t>
            </a:r>
            <a:endParaRPr lang="en-US" b="1" dirty="0">
              <a:solidFill>
                <a:srgbClr val="000000"/>
              </a:solidFill>
            </a:endParaRPr>
          </a:p>
          <a:p>
            <a:pPr eaLnBrk="1" fontAlgn="base" hangingPunct="1">
              <a:lnSpc>
                <a:spcPts val="3300"/>
              </a:lnSpc>
              <a:spcBef>
                <a:spcPct val="0"/>
              </a:spcBef>
              <a:spcAft>
                <a:spcPct val="0"/>
              </a:spcAft>
            </a:pPr>
            <a:r>
              <a:rPr lang="en-US" b="1" dirty="0">
                <a:solidFill>
                  <a:srgbClr val="000000"/>
                </a:solidFill>
              </a:rPr>
              <a:t>       1</a:t>
            </a:r>
          </a:p>
          <a:p>
            <a:pPr eaLnBrk="1" fontAlgn="base" hangingPunct="1">
              <a:lnSpc>
                <a:spcPts val="3300"/>
              </a:lnSpc>
              <a:spcBef>
                <a:spcPct val="0"/>
              </a:spcBef>
              <a:spcAft>
                <a:spcPct val="0"/>
              </a:spcAft>
            </a:pPr>
            <a:r>
              <a:rPr lang="en-US" b="1" dirty="0">
                <a:solidFill>
                  <a:srgbClr val="000000"/>
                </a:solidFill>
              </a:rPr>
              <a:t>       2</a:t>
            </a:r>
          </a:p>
          <a:p>
            <a:pPr eaLnBrk="1" fontAlgn="base" hangingPunct="1">
              <a:lnSpc>
                <a:spcPts val="3300"/>
              </a:lnSpc>
              <a:spcBef>
                <a:spcPct val="0"/>
              </a:spcBef>
              <a:spcAft>
                <a:spcPct val="0"/>
              </a:spcAft>
            </a:pPr>
            <a:r>
              <a:rPr lang="en-US" b="1" dirty="0">
                <a:solidFill>
                  <a:srgbClr val="000000"/>
                </a:solidFill>
              </a:rPr>
              <a:t>       3</a:t>
            </a:r>
          </a:p>
          <a:p>
            <a:pPr eaLnBrk="1" fontAlgn="base" hangingPunct="1">
              <a:lnSpc>
                <a:spcPts val="3300"/>
              </a:lnSpc>
              <a:spcBef>
                <a:spcPct val="0"/>
              </a:spcBef>
              <a:spcAft>
                <a:spcPct val="0"/>
              </a:spcAft>
            </a:pPr>
            <a:r>
              <a:rPr lang="en-US" b="1" dirty="0">
                <a:solidFill>
                  <a:srgbClr val="000000"/>
                </a:solidFill>
              </a:rPr>
              <a:t>       4</a:t>
            </a:r>
          </a:p>
          <a:p>
            <a:pPr eaLnBrk="1" fontAlgn="base" hangingPunct="1">
              <a:lnSpc>
                <a:spcPts val="3300"/>
              </a:lnSpc>
              <a:spcBef>
                <a:spcPct val="0"/>
              </a:spcBef>
              <a:spcAft>
                <a:spcPct val="0"/>
              </a:spcAft>
            </a:pPr>
            <a:r>
              <a:rPr lang="en-US" b="1" dirty="0">
                <a:solidFill>
                  <a:srgbClr val="000000"/>
                </a:solidFill>
              </a:rPr>
              <a:t>       5</a:t>
            </a:r>
          </a:p>
          <a:p>
            <a:pPr eaLnBrk="1" fontAlgn="base" hangingPunct="1">
              <a:lnSpc>
                <a:spcPts val="3300"/>
              </a:lnSpc>
              <a:spcBef>
                <a:spcPct val="0"/>
              </a:spcBef>
              <a:spcAft>
                <a:spcPct val="0"/>
              </a:spcAft>
            </a:pPr>
            <a:r>
              <a:rPr lang="en-US" b="1" dirty="0">
                <a:solidFill>
                  <a:srgbClr val="000000"/>
                </a:solidFill>
              </a:rPr>
              <a:t>       6</a:t>
            </a:r>
          </a:p>
          <a:p>
            <a:pPr eaLnBrk="1" fontAlgn="base" hangingPunct="1">
              <a:lnSpc>
                <a:spcPts val="3300"/>
              </a:lnSpc>
              <a:spcBef>
                <a:spcPct val="0"/>
              </a:spcBef>
              <a:spcAft>
                <a:spcPct val="0"/>
              </a:spcAft>
            </a:pPr>
            <a:r>
              <a:rPr lang="en-US" b="1" dirty="0">
                <a:solidFill>
                  <a:srgbClr val="000000"/>
                </a:solidFill>
              </a:rPr>
              <a:t>       7</a:t>
            </a:r>
          </a:p>
        </p:txBody>
      </p:sp>
      <p:sp>
        <p:nvSpPr>
          <p:cNvPr id="37" name="Rectangle 3"/>
          <p:cNvSpPr txBox="1">
            <a:spLocks noChangeArrowheads="1"/>
          </p:cNvSpPr>
          <p:nvPr/>
        </p:nvSpPr>
        <p:spPr>
          <a:xfrm>
            <a:off x="1436490" y="1371604"/>
            <a:ext cx="6156722" cy="496887"/>
          </a:xfrm>
          <a:prstGeom prst="rect">
            <a:avLst/>
          </a:prstGeom>
        </p:spPr>
        <p:txBody>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r>
              <a:rPr lang="zh-CN" altLang="en-US" sz="2400" b="1" kern="0" dirty="0" smtClean="0"/>
              <a:t>贪心选择准则</a:t>
            </a:r>
            <a:r>
              <a:rPr lang="en-US" altLang="zh-CN" sz="2400" b="1" kern="0" dirty="0" smtClean="0"/>
              <a:t>: </a:t>
            </a:r>
            <a:r>
              <a:rPr lang="zh-CN" altLang="en-US" sz="2400" b="1" kern="0" dirty="0" smtClean="0">
                <a:solidFill>
                  <a:srgbClr val="C00000"/>
                </a:solidFill>
              </a:rPr>
              <a:t>最早结束时间优先</a:t>
            </a:r>
            <a:endParaRPr lang="en-US" altLang="zh-CN" sz="2400" b="1" kern="0" dirty="0">
              <a:solidFill>
                <a:srgbClr val="C00000"/>
              </a:solidFill>
            </a:endParaRPr>
          </a:p>
        </p:txBody>
      </p:sp>
      <p:sp>
        <p:nvSpPr>
          <p:cNvPr id="38" name="Rectangle 3"/>
          <p:cNvSpPr txBox="1">
            <a:spLocks noChangeArrowheads="1"/>
          </p:cNvSpPr>
          <p:nvPr/>
        </p:nvSpPr>
        <p:spPr>
          <a:xfrm>
            <a:off x="1503164" y="6089308"/>
            <a:ext cx="6156722" cy="496887"/>
          </a:xfrm>
          <a:prstGeom prst="rect">
            <a:avLst/>
          </a:prstGeom>
        </p:spPr>
        <p:txBody>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r>
              <a:rPr lang="zh-CN" altLang="en-US" sz="2400" b="1" kern="0" dirty="0" smtClean="0">
                <a:solidFill>
                  <a:srgbClr val="C00000"/>
                </a:solidFill>
              </a:rPr>
              <a:t>你能找到一个反例吗？</a:t>
            </a:r>
            <a:endParaRPr lang="en-US" sz="2400" b="1" kern="0" dirty="0">
              <a:solidFill>
                <a:srgbClr val="C00000"/>
              </a:solidFill>
            </a:endParaRPr>
          </a:p>
        </p:txBody>
      </p:sp>
    </p:spTree>
    <p:extLst>
      <p:ext uri="{BB962C8B-B14F-4D97-AF65-F5344CB8AC3E}">
        <p14:creationId xmlns:p14="http://schemas.microsoft.com/office/powerpoint/2010/main" xmlns="" val="314355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657351" y="228600"/>
            <a:ext cx="5829300" cy="914400"/>
          </a:xfrm>
        </p:spPr>
        <p:txBody>
          <a:bodyPr/>
          <a:lstStyle/>
          <a:p>
            <a:pPr eaLnBrk="1" hangingPunct="1"/>
            <a:r>
              <a:rPr lang="zh-CN" altLang="en-US" sz="3600" b="1" dirty="0" smtClean="0">
                <a:solidFill>
                  <a:srgbClr val="0000CC"/>
                </a:solidFill>
              </a:rPr>
              <a:t>最优化问题</a:t>
            </a:r>
            <a:endParaRPr lang="en-US" sz="3600" b="1" dirty="0">
              <a:solidFill>
                <a:srgbClr val="0000CC"/>
              </a:solidFill>
            </a:endParaRPr>
          </a:p>
        </p:txBody>
      </p:sp>
      <p:sp>
        <p:nvSpPr>
          <p:cNvPr id="5123" name="Rectangle 3"/>
          <p:cNvSpPr>
            <a:spLocks noGrp="1" noChangeArrowheads="1"/>
          </p:cNvSpPr>
          <p:nvPr>
            <p:ph type="body" idx="1"/>
          </p:nvPr>
        </p:nvSpPr>
        <p:spPr>
          <a:xfrm>
            <a:off x="559558" y="1447800"/>
            <a:ext cx="8161361" cy="5029200"/>
          </a:xfrm>
        </p:spPr>
        <p:txBody>
          <a:bodyPr/>
          <a:lstStyle/>
          <a:p>
            <a:pPr eaLnBrk="1" hangingPunct="1"/>
            <a:r>
              <a:rPr lang="zh-CN" altLang="en-US" sz="2400" b="1" dirty="0" smtClean="0"/>
              <a:t>贪心算法可用来解决最优化问题。</a:t>
            </a:r>
            <a:endParaRPr lang="en-US" sz="2400" b="1" dirty="0" smtClean="0"/>
          </a:p>
          <a:p>
            <a:pPr eaLnBrk="1" hangingPunct="1"/>
            <a:r>
              <a:rPr lang="zh-CN" altLang="en-US" sz="2400" b="1" dirty="0"/>
              <a:t>最优化</a:t>
            </a:r>
            <a:r>
              <a:rPr lang="zh-CN" altLang="en-US" sz="2400" b="1" dirty="0" smtClean="0"/>
              <a:t>问题：</a:t>
            </a:r>
            <a:endParaRPr lang="en-US" sz="2400" b="1" dirty="0" smtClean="0"/>
          </a:p>
          <a:p>
            <a:pPr lvl="1" eaLnBrk="1" hangingPunct="1"/>
            <a:r>
              <a:rPr lang="zh-CN" altLang="en-US" sz="2200" b="1" dirty="0"/>
              <a:t>给出一个问题的实例，一组</a:t>
            </a:r>
            <a:r>
              <a:rPr lang="zh-CN" altLang="en-US" sz="2200" b="1" dirty="0">
                <a:solidFill>
                  <a:srgbClr val="FF0000"/>
                </a:solidFill>
              </a:rPr>
              <a:t>约束条件</a:t>
            </a:r>
            <a:r>
              <a:rPr lang="zh-CN" altLang="en-US" sz="2200" b="1" dirty="0"/>
              <a:t>和</a:t>
            </a:r>
            <a:r>
              <a:rPr lang="zh-CN" altLang="en-US" sz="2200" b="1" dirty="0">
                <a:solidFill>
                  <a:srgbClr val="FF0000"/>
                </a:solidFill>
              </a:rPr>
              <a:t>目标函数</a:t>
            </a:r>
            <a:r>
              <a:rPr lang="zh-CN" altLang="en-US" sz="2200" b="1" dirty="0"/>
              <a:t>，找到一个</a:t>
            </a:r>
            <a:r>
              <a:rPr lang="zh-CN" altLang="en-US" sz="2200" b="1" dirty="0">
                <a:solidFill>
                  <a:srgbClr val="FF0000"/>
                </a:solidFill>
              </a:rPr>
              <a:t>可行</a:t>
            </a:r>
            <a:r>
              <a:rPr lang="zh-CN" altLang="en-US" sz="2200" b="1" dirty="0"/>
              <a:t>的解决方案，对于给定的实例为目标函数的</a:t>
            </a:r>
            <a:r>
              <a:rPr lang="zh-CN" altLang="en-US" sz="2200" b="1" dirty="0">
                <a:solidFill>
                  <a:srgbClr val="FF0000"/>
                </a:solidFill>
              </a:rPr>
              <a:t>最优值</a:t>
            </a:r>
            <a:r>
              <a:rPr lang="zh-CN" altLang="en-US" sz="2200" b="1" dirty="0"/>
              <a:t>。</a:t>
            </a:r>
            <a:endParaRPr lang="en-US" sz="2200" b="1" dirty="0" smtClean="0"/>
          </a:p>
          <a:p>
            <a:pPr eaLnBrk="1" hangingPunct="1"/>
            <a:r>
              <a:rPr lang="zh-CN" altLang="en-US" sz="2400" b="1" dirty="0" smtClean="0">
                <a:solidFill>
                  <a:srgbClr val="FF0000"/>
                </a:solidFill>
              </a:rPr>
              <a:t>可行</a:t>
            </a:r>
            <a:r>
              <a:rPr lang="zh-CN" altLang="en-US" sz="2400" b="1" dirty="0" smtClean="0"/>
              <a:t>的解决方案满足问题的约束条件。</a:t>
            </a:r>
            <a:endParaRPr lang="en-US" sz="2400" b="1" dirty="0" smtClean="0"/>
          </a:p>
          <a:p>
            <a:pPr lvl="1" eaLnBrk="1" hangingPunct="1"/>
            <a:r>
              <a:rPr lang="zh-CN" altLang="en-US" sz="2200" b="1" dirty="0"/>
              <a:t>解决</a:t>
            </a:r>
            <a:r>
              <a:rPr lang="zh-CN" altLang="en-US" sz="2200" b="1" dirty="0" smtClean="0"/>
              <a:t>方案中要详细说明</a:t>
            </a:r>
            <a:r>
              <a:rPr lang="zh-CN" altLang="en-US" sz="2200" b="1" dirty="0" smtClean="0">
                <a:solidFill>
                  <a:srgbClr val="FF0000"/>
                </a:solidFill>
              </a:rPr>
              <a:t>约束</a:t>
            </a:r>
            <a:r>
              <a:rPr lang="zh-CN" altLang="en-US" sz="2200" b="1" dirty="0" smtClean="0"/>
              <a:t>条件中的限制因素。</a:t>
            </a:r>
            <a:endParaRPr lang="en-US" sz="2200" b="1" dirty="0" smtClean="0"/>
          </a:p>
          <a:p>
            <a:pPr lvl="1" eaLnBrk="1" hangingPunct="1"/>
            <a:r>
              <a:rPr lang="zh-CN" altLang="en-US" sz="2200" b="1" dirty="0" smtClean="0"/>
              <a:t>例：在背包问题中，我们要求背包中所有物件的质量总和不能超过所能承受的最大重量。</a:t>
            </a:r>
            <a:endParaRPr lang="en-US" sz="2200" b="1" dirty="0"/>
          </a:p>
        </p:txBody>
      </p:sp>
    </p:spTree>
    <p:extLst>
      <p:ext uri="{BB962C8B-B14F-4D97-AF65-F5344CB8AC3E}">
        <p14:creationId xmlns:p14="http://schemas.microsoft.com/office/powerpoint/2010/main" xmlns="" val="40877539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657351" y="304800"/>
            <a:ext cx="5829300" cy="838200"/>
          </a:xfrm>
          <a:noFill/>
        </p:spPr>
        <p:txBody>
          <a:bodyPr vert="horz" wrap="square" lIns="92075" tIns="46038" rIns="92075" bIns="46038" numCol="1" anchor="ctr" anchorCtr="0" compatLnSpc="1">
            <a:prstTxWarp prst="textNoShape">
              <a:avLst/>
            </a:prstTxWarp>
          </a:bodyPr>
          <a:lstStyle/>
          <a:p>
            <a:pPr eaLnBrk="1" hangingPunct="1"/>
            <a:r>
              <a:rPr lang="zh-CN" altLang="en-US" sz="3600" b="1" dirty="0" smtClean="0">
                <a:solidFill>
                  <a:srgbClr val="0000CC"/>
                </a:solidFill>
              </a:rPr>
              <a:t>实例</a:t>
            </a:r>
            <a:r>
              <a:rPr lang="en-US" altLang="zh-CN" sz="3600" b="1" dirty="0" smtClean="0">
                <a:solidFill>
                  <a:srgbClr val="0000CC"/>
                </a:solidFill>
              </a:rPr>
              <a:t>4</a:t>
            </a:r>
            <a:endParaRPr lang="en-US" sz="3600" b="1" dirty="0">
              <a:solidFill>
                <a:srgbClr val="0000CC"/>
              </a:solidFill>
            </a:endParaRPr>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24137" t="38762" r="32950" b="19132"/>
          <a:stretch/>
        </p:blipFill>
        <p:spPr bwMode="auto">
          <a:xfrm>
            <a:off x="2000252" y="2286000"/>
            <a:ext cx="5029200" cy="370090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Rectangle 3"/>
          <p:cNvSpPr txBox="1">
            <a:spLocks noChangeArrowheads="1"/>
          </p:cNvSpPr>
          <p:nvPr/>
        </p:nvSpPr>
        <p:spPr>
          <a:xfrm>
            <a:off x="1436490" y="1371600"/>
            <a:ext cx="6156722" cy="914400"/>
          </a:xfrm>
          <a:prstGeom prst="rect">
            <a:avLst/>
          </a:prstGeom>
        </p:spPr>
        <p:txBody>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r>
              <a:rPr lang="zh-CN" altLang="en-US" sz="2400" b="1" kern="0" dirty="0"/>
              <a:t>贪心选择准则</a:t>
            </a:r>
            <a:r>
              <a:rPr lang="en-US" altLang="zh-CN" sz="2400" b="1" kern="0" dirty="0"/>
              <a:t>: </a:t>
            </a:r>
            <a:r>
              <a:rPr lang="zh-CN" altLang="en-US" sz="2400" b="1" kern="0" dirty="0">
                <a:solidFill>
                  <a:srgbClr val="C00000"/>
                </a:solidFill>
              </a:rPr>
              <a:t>最早结束</a:t>
            </a:r>
            <a:r>
              <a:rPr lang="zh-CN" altLang="en-US" sz="2400" b="1" kern="0" dirty="0" smtClean="0">
                <a:solidFill>
                  <a:srgbClr val="C00000"/>
                </a:solidFill>
              </a:rPr>
              <a:t>时间优先</a:t>
            </a:r>
            <a:endParaRPr lang="en-US" altLang="zh-CN" sz="2400" b="1" kern="0" dirty="0" smtClean="0">
              <a:solidFill>
                <a:srgbClr val="C00000"/>
              </a:solidFill>
            </a:endParaRPr>
          </a:p>
          <a:p>
            <a:pPr eaLnBrk="1" hangingPunct="1"/>
            <a:r>
              <a:rPr lang="zh-CN" altLang="en-US" sz="2400" b="1" kern="0" dirty="0">
                <a:solidFill>
                  <a:srgbClr val="C00000"/>
                </a:solidFill>
              </a:rPr>
              <a:t>此</a:t>
            </a:r>
            <a:r>
              <a:rPr lang="zh-CN" altLang="en-US" sz="2400" b="1" kern="0" dirty="0" smtClean="0">
                <a:solidFill>
                  <a:srgbClr val="C00000"/>
                </a:solidFill>
              </a:rPr>
              <a:t>准则对这个例子也使用。</a:t>
            </a:r>
            <a:endParaRPr lang="en-US" altLang="zh-CN" sz="2400" b="1" kern="0" dirty="0">
              <a:solidFill>
                <a:srgbClr val="C00000"/>
              </a:solidFill>
            </a:endParaRPr>
          </a:p>
        </p:txBody>
      </p:sp>
      <p:sp>
        <p:nvSpPr>
          <p:cNvPr id="8" name="Rectangle 3"/>
          <p:cNvSpPr txBox="1">
            <a:spLocks noChangeArrowheads="1"/>
          </p:cNvSpPr>
          <p:nvPr/>
        </p:nvSpPr>
        <p:spPr>
          <a:xfrm>
            <a:off x="1436488" y="6019804"/>
            <a:ext cx="6156722" cy="496887"/>
          </a:xfrm>
          <a:prstGeom prst="rect">
            <a:avLst/>
          </a:prstGeom>
        </p:spPr>
        <p:txBody>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r>
              <a:rPr lang="zh-CN" altLang="en-US" sz="2400" b="1" kern="0" dirty="0" smtClean="0">
                <a:solidFill>
                  <a:srgbClr val="000000"/>
                </a:solidFill>
              </a:rPr>
              <a:t>需要证明这个贪心算法的正确性。</a:t>
            </a:r>
            <a:endParaRPr lang="en-US" sz="2400" b="1" kern="0" dirty="0">
              <a:solidFill>
                <a:srgbClr val="C00000"/>
              </a:solidFill>
            </a:endParaRPr>
          </a:p>
        </p:txBody>
      </p:sp>
    </p:spTree>
    <p:extLst>
      <p:ext uri="{BB962C8B-B14F-4D97-AF65-F5344CB8AC3E}">
        <p14:creationId xmlns:p14="http://schemas.microsoft.com/office/powerpoint/2010/main" xmlns="" val="212321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485901" y="304800"/>
            <a:ext cx="6172199" cy="914400"/>
          </a:xfrm>
          <a:noFill/>
        </p:spPr>
        <p:txBody>
          <a:bodyPr vert="horz" wrap="square" lIns="92075" tIns="46038" rIns="92075" bIns="46038" numCol="1" anchor="ctr" anchorCtr="0" compatLnSpc="1">
            <a:prstTxWarp prst="textNoShape">
              <a:avLst/>
            </a:prstTxWarp>
          </a:bodyPr>
          <a:lstStyle/>
          <a:p>
            <a:pPr eaLnBrk="1" hangingPunct="1"/>
            <a:r>
              <a:rPr lang="zh-CN" altLang="en-US" sz="3600" b="1" dirty="0">
                <a:solidFill>
                  <a:srgbClr val="0000CC"/>
                </a:solidFill>
              </a:rPr>
              <a:t>活动</a:t>
            </a:r>
            <a:r>
              <a:rPr lang="zh-CN" altLang="en-US" sz="3600" b="1" dirty="0" smtClean="0">
                <a:solidFill>
                  <a:srgbClr val="0000CC"/>
                </a:solidFill>
              </a:rPr>
              <a:t>选择：一个贪心算法</a:t>
            </a:r>
            <a:r>
              <a:rPr lang="en-US" sz="3600" b="1" dirty="0" smtClean="0">
                <a:solidFill>
                  <a:srgbClr val="0000CC"/>
                </a:solidFill>
              </a:rPr>
              <a:t>  </a:t>
            </a:r>
            <a:endParaRPr lang="en-US" sz="3600" b="1" dirty="0">
              <a:solidFill>
                <a:srgbClr val="0000CC"/>
              </a:solidFill>
            </a:endParaRPr>
          </a:p>
        </p:txBody>
      </p:sp>
      <p:sp>
        <p:nvSpPr>
          <p:cNvPr id="18435" name="Rectangle 3"/>
          <p:cNvSpPr>
            <a:spLocks noGrp="1" noChangeArrowheads="1"/>
          </p:cNvSpPr>
          <p:nvPr>
            <p:ph type="body" idx="1"/>
          </p:nvPr>
        </p:nvSpPr>
        <p:spPr>
          <a:xfrm>
            <a:off x="218365" y="1447800"/>
            <a:ext cx="8420668" cy="5181600"/>
          </a:xfrm>
          <a:noFill/>
        </p:spPr>
        <p:txBody>
          <a:bodyPr vert="horz" wrap="square" lIns="92075" tIns="46038" rIns="92075" bIns="46038" numCol="1" anchor="t" anchorCtr="0" compatLnSpc="1">
            <a:prstTxWarp prst="textNoShape">
              <a:avLst/>
            </a:prstTxWarp>
          </a:bodyPr>
          <a:lstStyle/>
          <a:p>
            <a:pPr eaLnBrk="1" hangingPunct="1"/>
            <a:r>
              <a:rPr lang="zh-CN" altLang="en-US" sz="2400" b="1" dirty="0" smtClean="0">
                <a:latin typeface="+mj-lt"/>
              </a:rPr>
              <a:t>首先我们更多的以公式的形式表示这个算法（</a:t>
            </a:r>
            <a:r>
              <a:rPr lang="zh-CN" altLang="en-US" sz="2400" b="1" dirty="0" smtClean="0">
                <a:solidFill>
                  <a:srgbClr val="FF0000"/>
                </a:solidFill>
                <a:latin typeface="+mj-lt"/>
              </a:rPr>
              <a:t>最早结束时间</a:t>
            </a:r>
            <a:r>
              <a:rPr lang="zh-CN" altLang="en-US" sz="2400" b="1" dirty="0" smtClean="0">
                <a:latin typeface="+mj-lt"/>
              </a:rPr>
              <a:t>基准），然后证明它的正确性。</a:t>
            </a:r>
            <a:endParaRPr lang="en-US" sz="2400" b="1" dirty="0">
              <a:latin typeface="+mj-lt"/>
            </a:endParaRPr>
          </a:p>
          <a:p>
            <a:pPr lvl="1" eaLnBrk="1" hangingPunct="1"/>
            <a:r>
              <a:rPr lang="en-US" sz="2200" b="1" dirty="0">
                <a:latin typeface="+mj-lt"/>
              </a:rPr>
              <a:t> </a:t>
            </a:r>
            <a:r>
              <a:rPr lang="zh-CN" altLang="en-US" sz="2200" b="1" dirty="0" smtClean="0">
                <a:latin typeface="Times New Roman" pitchFamily="18" charset="0"/>
              </a:rPr>
              <a:t>我们假设</a:t>
            </a:r>
            <a:r>
              <a:rPr lang="en-US" sz="2200" b="1" dirty="0" smtClean="0">
                <a:latin typeface="Times New Roman" pitchFamily="18" charset="0"/>
              </a:rPr>
              <a:t>: </a:t>
            </a:r>
            <a:r>
              <a:rPr lang="en-US" sz="2200" b="1" i="1" dirty="0">
                <a:latin typeface="Times New Roman" pitchFamily="18" charset="0"/>
              </a:rPr>
              <a:t>f</a:t>
            </a:r>
            <a:r>
              <a:rPr lang="en-US" sz="2200" b="1" baseline="-25000" dirty="0">
                <a:latin typeface="Times New Roman" pitchFamily="18" charset="0"/>
              </a:rPr>
              <a:t>1</a:t>
            </a:r>
            <a:r>
              <a:rPr lang="en-US" sz="2200" b="1" dirty="0">
                <a:latin typeface="Times New Roman" pitchFamily="18" charset="0"/>
              </a:rPr>
              <a:t> </a:t>
            </a:r>
            <a:r>
              <a:rPr lang="en-US" sz="2200" b="1" dirty="0">
                <a:latin typeface="Times New Roman" pitchFamily="18" charset="0"/>
                <a:sym typeface="Symbol" pitchFamily="18" charset="2"/>
              </a:rPr>
              <a:t> </a:t>
            </a:r>
            <a:r>
              <a:rPr lang="en-US" sz="2200" b="1" i="1" dirty="0">
                <a:latin typeface="Times New Roman" pitchFamily="18" charset="0"/>
                <a:sym typeface="Symbol" pitchFamily="18" charset="2"/>
              </a:rPr>
              <a:t>f</a:t>
            </a:r>
            <a:r>
              <a:rPr lang="en-US" sz="2200" b="1" baseline="-25000" dirty="0">
                <a:latin typeface="Times New Roman" pitchFamily="18" charset="0"/>
                <a:sym typeface="Symbol" pitchFamily="18" charset="2"/>
              </a:rPr>
              <a:t>2</a:t>
            </a:r>
            <a:r>
              <a:rPr lang="en-US" sz="2200" b="1" dirty="0">
                <a:latin typeface="Times New Roman" pitchFamily="18" charset="0"/>
                <a:sym typeface="Symbol" pitchFamily="18" charset="2"/>
              </a:rPr>
              <a:t>  …  </a:t>
            </a:r>
            <a:r>
              <a:rPr lang="en-US" sz="2200" b="1" i="1" dirty="0" err="1">
                <a:latin typeface="Times New Roman" pitchFamily="18" charset="0"/>
                <a:sym typeface="Symbol" pitchFamily="18" charset="2"/>
              </a:rPr>
              <a:t>f</a:t>
            </a:r>
            <a:r>
              <a:rPr lang="en-US" sz="2200" b="1" i="1" baseline="-25000" dirty="0" err="1">
                <a:latin typeface="Times New Roman" pitchFamily="18" charset="0"/>
                <a:sym typeface="Symbol" pitchFamily="18" charset="2"/>
              </a:rPr>
              <a:t>n</a:t>
            </a:r>
            <a:endParaRPr lang="en-US" sz="2200" b="1" dirty="0">
              <a:latin typeface="+mj-lt"/>
            </a:endParaRPr>
          </a:p>
          <a:p>
            <a:pPr marL="0" indent="0" eaLnBrk="1" hangingPunct="1">
              <a:spcBef>
                <a:spcPts val="1800"/>
              </a:spcBef>
              <a:buNone/>
            </a:pPr>
            <a:r>
              <a:rPr lang="zh-CN" altLang="en-US" sz="2400" b="1" dirty="0" smtClean="0"/>
              <a:t> 贪心活动选择</a:t>
            </a:r>
            <a:r>
              <a:rPr lang="en-US" sz="2400" b="1" dirty="0" smtClean="0"/>
              <a:t>(</a:t>
            </a:r>
            <a:r>
              <a:rPr lang="en-US" sz="2400" b="1" i="1" dirty="0" smtClean="0"/>
              <a:t>s</a:t>
            </a:r>
            <a:r>
              <a:rPr lang="en-US" sz="2400" b="1" dirty="0"/>
              <a:t>, </a:t>
            </a:r>
            <a:r>
              <a:rPr lang="en-US" sz="2400" b="1" i="1" dirty="0"/>
              <a:t>f </a:t>
            </a:r>
            <a:r>
              <a:rPr lang="en-US" sz="2400" b="1" dirty="0"/>
              <a:t>) // </a:t>
            </a:r>
            <a:r>
              <a:rPr lang="en-US" sz="2400" b="1" i="1" dirty="0"/>
              <a:t>s</a:t>
            </a:r>
            <a:r>
              <a:rPr lang="en-US" sz="2400" b="1" dirty="0"/>
              <a:t> = (</a:t>
            </a:r>
            <a:r>
              <a:rPr lang="en-US" sz="2400" b="1" i="1" dirty="0"/>
              <a:t>s</a:t>
            </a:r>
            <a:r>
              <a:rPr lang="en-US" sz="2400" b="1" baseline="-25000" dirty="0"/>
              <a:t>1</a:t>
            </a:r>
            <a:r>
              <a:rPr lang="en-US" sz="2400" b="1" dirty="0"/>
              <a:t>, …, </a:t>
            </a:r>
            <a:r>
              <a:rPr lang="en-US" sz="2400" b="1" i="1" dirty="0" err="1"/>
              <a:t>s</a:t>
            </a:r>
            <a:r>
              <a:rPr lang="en-US" sz="2400" b="1" i="1" baseline="-25000" dirty="0" err="1"/>
              <a:t>n</a:t>
            </a:r>
            <a:r>
              <a:rPr lang="en-US" sz="2400" b="1" dirty="0"/>
              <a:t>) </a:t>
            </a:r>
            <a:r>
              <a:rPr lang="zh-CN" altLang="en-US" sz="2400" b="1" dirty="0"/>
              <a:t>，</a:t>
            </a:r>
            <a:r>
              <a:rPr lang="en-US" sz="2400" b="1" dirty="0" smtClean="0"/>
              <a:t> </a:t>
            </a:r>
            <a:r>
              <a:rPr lang="en-US" sz="2400" b="1" i="1" dirty="0"/>
              <a:t>f</a:t>
            </a:r>
            <a:r>
              <a:rPr lang="en-US" sz="2400" b="1" dirty="0"/>
              <a:t> = (</a:t>
            </a:r>
            <a:r>
              <a:rPr lang="en-US" sz="2400" b="1" i="1" dirty="0"/>
              <a:t>f</a:t>
            </a:r>
            <a:r>
              <a:rPr lang="en-US" sz="2400" b="1" baseline="-25000" dirty="0"/>
              <a:t>1</a:t>
            </a:r>
            <a:r>
              <a:rPr lang="en-US" sz="2400" b="1" dirty="0"/>
              <a:t>, …, </a:t>
            </a:r>
            <a:r>
              <a:rPr lang="en-US" sz="2400" b="1" i="1" dirty="0" err="1"/>
              <a:t>f</a:t>
            </a:r>
            <a:r>
              <a:rPr lang="en-US" sz="2400" b="1" i="1" baseline="-25000" dirty="0" err="1"/>
              <a:t>n</a:t>
            </a:r>
            <a:r>
              <a:rPr lang="en-US" sz="2400" b="1" dirty="0"/>
              <a:t>)</a:t>
            </a:r>
          </a:p>
          <a:p>
            <a:pPr eaLnBrk="1" hangingPunct="1">
              <a:lnSpc>
                <a:spcPct val="110000"/>
              </a:lnSpc>
              <a:spcBef>
                <a:spcPct val="0"/>
              </a:spcBef>
              <a:buNone/>
            </a:pPr>
            <a:r>
              <a:rPr lang="en-US" sz="2400" b="1" i="1" dirty="0"/>
              <a:t> 	n</a:t>
            </a:r>
            <a:r>
              <a:rPr lang="en-US" sz="2400" b="1" dirty="0"/>
              <a:t> = </a:t>
            </a:r>
            <a:r>
              <a:rPr lang="en-US" sz="2400" b="1" i="1" dirty="0" err="1"/>
              <a:t>s</a:t>
            </a:r>
            <a:r>
              <a:rPr lang="en-US" sz="2400" b="1" dirty="0" err="1"/>
              <a:t>.</a:t>
            </a:r>
            <a:r>
              <a:rPr lang="en-US" sz="2400" b="1" i="1" dirty="0" err="1"/>
              <a:t>length</a:t>
            </a:r>
            <a:r>
              <a:rPr lang="en-US" sz="2400" b="1" dirty="0"/>
              <a:t> // </a:t>
            </a:r>
            <a:r>
              <a:rPr lang="zh-CN" altLang="en-US" sz="2400" b="1" dirty="0" smtClean="0"/>
              <a:t>活动的数量</a:t>
            </a:r>
            <a:endParaRPr lang="en-US" sz="2400" b="1" dirty="0"/>
          </a:p>
          <a:p>
            <a:pPr eaLnBrk="1" hangingPunct="1">
              <a:lnSpc>
                <a:spcPct val="110000"/>
              </a:lnSpc>
              <a:spcBef>
                <a:spcPct val="0"/>
              </a:spcBef>
              <a:buNone/>
            </a:pPr>
            <a:r>
              <a:rPr lang="en-US" sz="2400" b="1" i="1" dirty="0"/>
              <a:t>   	A</a:t>
            </a:r>
            <a:r>
              <a:rPr lang="en-US" sz="2400" b="1" dirty="0"/>
              <a:t> = {</a:t>
            </a:r>
            <a:r>
              <a:rPr lang="en-US" sz="2400" b="1" i="1" dirty="0"/>
              <a:t>a</a:t>
            </a:r>
            <a:r>
              <a:rPr lang="en-US" sz="2400" b="1" baseline="-25000" dirty="0"/>
              <a:t>1</a:t>
            </a:r>
            <a:r>
              <a:rPr lang="en-US" sz="2400" b="1" dirty="0"/>
              <a:t>} // </a:t>
            </a:r>
            <a:r>
              <a:rPr lang="en-US" sz="2400" b="1" i="1" dirty="0"/>
              <a:t>A</a:t>
            </a:r>
            <a:r>
              <a:rPr lang="en-US" sz="2400" b="1" dirty="0"/>
              <a:t> </a:t>
            </a:r>
            <a:r>
              <a:rPr lang="zh-CN" altLang="en-US" sz="2400" b="1" dirty="0" smtClean="0"/>
              <a:t>存储一个解决方案</a:t>
            </a:r>
            <a:r>
              <a:rPr lang="en-US" sz="2400" b="1" dirty="0" smtClean="0"/>
              <a:t>, </a:t>
            </a:r>
            <a:r>
              <a:rPr lang="zh-CN" altLang="en-US" sz="2400" b="1" dirty="0" smtClean="0"/>
              <a:t>让</a:t>
            </a:r>
            <a:r>
              <a:rPr lang="en-US" sz="2400" b="1" dirty="0" smtClean="0"/>
              <a:t> </a:t>
            </a:r>
            <a:r>
              <a:rPr lang="en-US" sz="2400" b="1" i="1" dirty="0"/>
              <a:t>a</a:t>
            </a:r>
            <a:r>
              <a:rPr lang="en-US" sz="2400" b="1" baseline="-25000" dirty="0"/>
              <a:t>1</a:t>
            </a:r>
            <a:r>
              <a:rPr lang="en-US" sz="2400" b="1" dirty="0"/>
              <a:t> = (</a:t>
            </a:r>
            <a:r>
              <a:rPr lang="en-US" sz="2400" b="1" i="1" dirty="0"/>
              <a:t>s</a:t>
            </a:r>
            <a:r>
              <a:rPr lang="en-US" sz="2400" b="1" baseline="-25000" dirty="0"/>
              <a:t>1</a:t>
            </a:r>
            <a:r>
              <a:rPr lang="en-US" sz="2400" b="1" dirty="0"/>
              <a:t>, </a:t>
            </a:r>
            <a:r>
              <a:rPr lang="en-US" sz="2400" b="1" i="1" dirty="0"/>
              <a:t>f</a:t>
            </a:r>
            <a:r>
              <a:rPr lang="en-US" sz="2400" b="1" baseline="-25000" dirty="0"/>
              <a:t>1</a:t>
            </a:r>
            <a:r>
              <a:rPr lang="en-US" sz="2400" b="1" dirty="0"/>
              <a:t>) </a:t>
            </a:r>
            <a:r>
              <a:rPr lang="zh-CN" altLang="en-US" sz="2400" b="1" dirty="0" smtClean="0"/>
              <a:t>为第一个</a:t>
            </a:r>
            <a:endParaRPr lang="en-US" sz="2400" b="1" dirty="0"/>
          </a:p>
          <a:p>
            <a:pPr eaLnBrk="1" hangingPunct="1">
              <a:lnSpc>
                <a:spcPct val="110000"/>
              </a:lnSpc>
              <a:spcBef>
                <a:spcPct val="0"/>
              </a:spcBef>
              <a:buNone/>
            </a:pPr>
            <a:r>
              <a:rPr lang="en-US" sz="2400" b="1" i="1" dirty="0"/>
              <a:t>	j</a:t>
            </a:r>
            <a:r>
              <a:rPr lang="en-US" sz="2400" b="1" dirty="0"/>
              <a:t> = 1  // </a:t>
            </a:r>
            <a:r>
              <a:rPr lang="en-US" sz="2400" b="1" i="1" dirty="0" err="1"/>
              <a:t>a</a:t>
            </a:r>
            <a:r>
              <a:rPr lang="en-US" sz="2400" b="1" i="1" baseline="-25000" dirty="0" err="1"/>
              <a:t>j</a:t>
            </a:r>
            <a:r>
              <a:rPr lang="en-US" sz="2400" b="1" dirty="0"/>
              <a:t> </a:t>
            </a:r>
            <a:r>
              <a:rPr lang="zh-CN" altLang="en-US" sz="2400" b="1" dirty="0" smtClean="0"/>
              <a:t>表示上一个被添加的活动</a:t>
            </a:r>
            <a:endParaRPr lang="en-US" sz="2400" b="1" dirty="0"/>
          </a:p>
          <a:p>
            <a:pPr eaLnBrk="1" hangingPunct="1">
              <a:lnSpc>
                <a:spcPct val="110000"/>
              </a:lnSpc>
              <a:spcBef>
                <a:spcPct val="0"/>
              </a:spcBef>
              <a:buNone/>
            </a:pPr>
            <a:r>
              <a:rPr lang="en-US" sz="2400" b="1" dirty="0"/>
              <a:t>	for </a:t>
            </a:r>
            <a:r>
              <a:rPr lang="en-US" sz="2400" b="1" i="1" dirty="0" err="1"/>
              <a:t>i</a:t>
            </a:r>
            <a:r>
              <a:rPr lang="en-US" sz="2400" b="1" dirty="0"/>
              <a:t> = 2 to </a:t>
            </a:r>
            <a:r>
              <a:rPr lang="en-US" sz="2400" b="1" i="1" dirty="0"/>
              <a:t>n</a:t>
            </a:r>
            <a:r>
              <a:rPr lang="en-US" sz="2400" b="1" dirty="0"/>
              <a:t>  </a:t>
            </a:r>
            <a:r>
              <a:rPr lang="en-US" sz="2400" b="1" dirty="0" smtClean="0">
                <a:solidFill>
                  <a:schemeClr val="bg2"/>
                </a:solidFill>
              </a:rPr>
              <a:t>//</a:t>
            </a:r>
            <a:r>
              <a:rPr lang="zh-CN" altLang="en-US" sz="2400" b="1" dirty="0" smtClean="0">
                <a:solidFill>
                  <a:schemeClr val="bg2"/>
                </a:solidFill>
              </a:rPr>
              <a:t>选择下一个活动</a:t>
            </a:r>
            <a:endParaRPr lang="en-US" sz="2400" b="1" dirty="0">
              <a:solidFill>
                <a:schemeClr val="bg2"/>
              </a:solidFill>
            </a:endParaRPr>
          </a:p>
          <a:p>
            <a:pPr eaLnBrk="1" hangingPunct="1">
              <a:lnSpc>
                <a:spcPct val="110000"/>
              </a:lnSpc>
              <a:spcBef>
                <a:spcPct val="0"/>
              </a:spcBef>
              <a:buNone/>
            </a:pPr>
            <a:r>
              <a:rPr lang="en-US" sz="2400" b="1" dirty="0"/>
              <a:t>          if </a:t>
            </a:r>
            <a:r>
              <a:rPr lang="en-US" sz="2400" b="1" i="1" dirty="0" err="1"/>
              <a:t>s</a:t>
            </a:r>
            <a:r>
              <a:rPr lang="en-US" sz="2400" b="1" i="1" baseline="-25000" dirty="0" err="1"/>
              <a:t>i</a:t>
            </a:r>
            <a:r>
              <a:rPr lang="en-US" sz="2400" b="1" baseline="-25000" dirty="0"/>
              <a:t> </a:t>
            </a:r>
            <a:r>
              <a:rPr lang="en-US" sz="2400" b="1" dirty="0"/>
              <a:t>≥ </a:t>
            </a:r>
            <a:r>
              <a:rPr lang="en-US" sz="2400" b="1" i="1" dirty="0" err="1"/>
              <a:t>f</a:t>
            </a:r>
            <a:r>
              <a:rPr lang="en-US" sz="2400" b="1" i="1" baseline="-25000" dirty="0" err="1"/>
              <a:t>j</a:t>
            </a:r>
            <a:r>
              <a:rPr lang="en-US" sz="2400" b="1" dirty="0"/>
              <a:t>   </a:t>
            </a:r>
            <a:r>
              <a:rPr lang="en-US" sz="2400" b="1" dirty="0">
                <a:solidFill>
                  <a:schemeClr val="bg2"/>
                </a:solidFill>
              </a:rPr>
              <a:t>// </a:t>
            </a:r>
            <a:r>
              <a:rPr lang="en-US" sz="2400" b="1" i="1" dirty="0" err="1"/>
              <a:t>a</a:t>
            </a:r>
            <a:r>
              <a:rPr lang="en-US" sz="2400" b="1" i="1" baseline="-25000" dirty="0" err="1"/>
              <a:t>i</a:t>
            </a:r>
            <a:r>
              <a:rPr lang="en-US" sz="2400" b="1" dirty="0"/>
              <a:t> </a:t>
            </a:r>
            <a:r>
              <a:rPr lang="zh-CN" altLang="en-US" sz="2400" b="1" dirty="0"/>
              <a:t>是兼容的</a:t>
            </a:r>
            <a:endParaRPr lang="en-US" sz="2400" b="1" dirty="0">
              <a:solidFill>
                <a:schemeClr val="bg2"/>
              </a:solidFill>
            </a:endParaRPr>
          </a:p>
          <a:p>
            <a:pPr eaLnBrk="1" hangingPunct="1">
              <a:lnSpc>
                <a:spcPct val="110000"/>
              </a:lnSpc>
              <a:spcBef>
                <a:spcPct val="0"/>
              </a:spcBef>
              <a:buNone/>
            </a:pPr>
            <a:r>
              <a:rPr lang="en-US" sz="2400" b="1" dirty="0"/>
              <a:t>          </a:t>
            </a:r>
            <a:r>
              <a:rPr lang="en-US" sz="2400" b="1" i="1" dirty="0"/>
              <a:t>A</a:t>
            </a:r>
            <a:r>
              <a:rPr lang="en-US" sz="2400" b="1" dirty="0"/>
              <a:t> = </a:t>
            </a:r>
            <a:r>
              <a:rPr lang="en-US" sz="2400" b="1" i="1" dirty="0"/>
              <a:t>A</a:t>
            </a:r>
            <a:r>
              <a:rPr lang="en-US" sz="2400" b="1" dirty="0"/>
              <a:t> </a:t>
            </a:r>
            <a:r>
              <a:rPr lang="en-US" sz="2400" b="1" dirty="0">
                <a:sym typeface="Symbol"/>
              </a:rPr>
              <a:t> </a:t>
            </a:r>
            <a:r>
              <a:rPr lang="en-US" sz="2400" b="1" dirty="0"/>
              <a:t>{</a:t>
            </a:r>
            <a:r>
              <a:rPr lang="en-US" sz="2400" b="1" i="1" dirty="0" err="1"/>
              <a:t>a</a:t>
            </a:r>
            <a:r>
              <a:rPr lang="en-US" sz="2400" b="1" i="1" baseline="-25000" dirty="0" err="1"/>
              <a:t>i</a:t>
            </a:r>
            <a:r>
              <a:rPr lang="en-US" sz="2400" b="1" dirty="0"/>
              <a:t>}   </a:t>
            </a:r>
          </a:p>
          <a:p>
            <a:pPr eaLnBrk="1" hangingPunct="1">
              <a:lnSpc>
                <a:spcPct val="110000"/>
              </a:lnSpc>
              <a:spcBef>
                <a:spcPct val="0"/>
              </a:spcBef>
              <a:buNone/>
            </a:pPr>
            <a:r>
              <a:rPr lang="en-US" sz="2400" b="1" dirty="0"/>
              <a:t>          </a:t>
            </a:r>
            <a:r>
              <a:rPr lang="en-US" sz="2400" b="1" i="1" dirty="0"/>
              <a:t>j</a:t>
            </a:r>
            <a:r>
              <a:rPr lang="en-US" sz="2400" b="1" dirty="0"/>
              <a:t> = </a:t>
            </a:r>
            <a:r>
              <a:rPr lang="en-US" sz="2400" b="1" i="1" dirty="0" err="1"/>
              <a:t>i</a:t>
            </a:r>
            <a:r>
              <a:rPr lang="en-US" sz="2400" b="1" dirty="0"/>
              <a:t>  // </a:t>
            </a:r>
            <a:r>
              <a:rPr lang="zh-CN" altLang="en-US" sz="2400" b="1" dirty="0" smtClean="0"/>
              <a:t>保存</a:t>
            </a:r>
            <a:r>
              <a:rPr lang="zh-CN" altLang="en-US" sz="2400" b="1" dirty="0"/>
              <a:t>上一</a:t>
            </a:r>
            <a:r>
              <a:rPr lang="zh-CN" altLang="en-US" sz="2400" b="1" dirty="0" smtClean="0"/>
              <a:t>个被添加的活动</a:t>
            </a:r>
            <a:endParaRPr lang="en-US" altLang="zh-CN" sz="2400" b="1" dirty="0" smtClean="0"/>
          </a:p>
          <a:p>
            <a:pPr eaLnBrk="1" hangingPunct="1">
              <a:lnSpc>
                <a:spcPct val="110000"/>
              </a:lnSpc>
              <a:spcBef>
                <a:spcPct val="0"/>
              </a:spcBef>
              <a:buNone/>
            </a:pPr>
            <a:r>
              <a:rPr lang="en-US" sz="2400" b="1" dirty="0" smtClean="0"/>
              <a:t>	return </a:t>
            </a:r>
            <a:r>
              <a:rPr lang="en-US" sz="2400" b="1" i="1" dirty="0" smtClean="0"/>
              <a:t>A</a:t>
            </a:r>
            <a:endParaRPr lang="en-US" sz="2400" b="1" i="1" dirty="0"/>
          </a:p>
        </p:txBody>
      </p:sp>
      <p:sp>
        <p:nvSpPr>
          <p:cNvPr id="2" name="TextBox 1"/>
          <p:cNvSpPr txBox="1"/>
          <p:nvPr/>
        </p:nvSpPr>
        <p:spPr>
          <a:xfrm>
            <a:off x="5558080" y="4427482"/>
            <a:ext cx="2100020" cy="1446550"/>
          </a:xfrm>
          <a:prstGeom prst="rect">
            <a:avLst/>
          </a:prstGeom>
          <a:noFill/>
          <a:ln>
            <a:solidFill>
              <a:schemeClr val="accent1"/>
            </a:solidFill>
          </a:ln>
        </p:spPr>
        <p:txBody>
          <a:bodyPr wrap="square" rtlCol="0">
            <a:spAutoFit/>
          </a:bodyPr>
          <a:lstStyle/>
          <a:p>
            <a:pPr eaLnBrk="0" fontAlgn="base" hangingPunct="0">
              <a:spcBef>
                <a:spcPct val="0"/>
              </a:spcBef>
              <a:spcAft>
                <a:spcPct val="0"/>
              </a:spcAft>
            </a:pPr>
            <a:r>
              <a:rPr lang="zh-CN" altLang="en-US" sz="2200" b="1" dirty="0" smtClean="0">
                <a:solidFill>
                  <a:srgbClr val="000000"/>
                </a:solidFill>
                <a:sym typeface="Symbol"/>
              </a:rPr>
              <a:t>运行时间</a:t>
            </a:r>
            <a:r>
              <a:rPr lang="en-US" sz="2200" b="1" dirty="0" smtClean="0">
                <a:solidFill>
                  <a:srgbClr val="000000"/>
                </a:solidFill>
                <a:sym typeface="Symbol"/>
              </a:rPr>
              <a:t>: </a:t>
            </a:r>
            <a:r>
              <a:rPr lang="en-US" sz="2200" b="1" dirty="0">
                <a:solidFill>
                  <a:srgbClr val="000000"/>
                </a:solidFill>
                <a:sym typeface="Symbol"/>
              </a:rPr>
              <a:t></a:t>
            </a:r>
            <a:r>
              <a:rPr lang="en-US" sz="2200" b="1" dirty="0">
                <a:solidFill>
                  <a:srgbClr val="000000"/>
                </a:solidFill>
              </a:rPr>
              <a:t>(</a:t>
            </a:r>
            <a:r>
              <a:rPr lang="en-US" sz="2200" b="1" i="1" dirty="0">
                <a:solidFill>
                  <a:srgbClr val="000000"/>
                </a:solidFill>
              </a:rPr>
              <a:t>n</a:t>
            </a:r>
            <a:r>
              <a:rPr lang="en-US" sz="2200" b="1" dirty="0">
                <a:solidFill>
                  <a:srgbClr val="000000"/>
                </a:solidFill>
              </a:rPr>
              <a:t>) </a:t>
            </a:r>
          </a:p>
          <a:p>
            <a:pPr marL="342900" indent="-342900" eaLnBrk="0" fontAlgn="base" hangingPunct="0">
              <a:spcBef>
                <a:spcPct val="0"/>
              </a:spcBef>
              <a:spcAft>
                <a:spcPct val="0"/>
              </a:spcAft>
              <a:buFont typeface="Wingdings" pitchFamily="2" charset="2"/>
              <a:buChar char="§"/>
            </a:pPr>
            <a:r>
              <a:rPr lang="zh-CN" altLang="en-US" sz="2200" b="1" dirty="0" smtClean="0">
                <a:solidFill>
                  <a:srgbClr val="000000"/>
                </a:solidFill>
                <a:sym typeface="Symbol"/>
              </a:rPr>
              <a:t>当包括分类时间时为</a:t>
            </a:r>
            <a:r>
              <a:rPr lang="en-US" sz="2200" b="1" dirty="0" smtClean="0">
                <a:solidFill>
                  <a:srgbClr val="000000"/>
                </a:solidFill>
                <a:sym typeface="Symbol"/>
              </a:rPr>
              <a:t></a:t>
            </a:r>
            <a:r>
              <a:rPr lang="en-US" sz="2200" b="1" dirty="0">
                <a:solidFill>
                  <a:srgbClr val="000000"/>
                </a:solidFill>
              </a:rPr>
              <a:t>(</a:t>
            </a:r>
            <a:r>
              <a:rPr lang="en-US" sz="2200" b="1" i="1" dirty="0">
                <a:solidFill>
                  <a:srgbClr val="000000"/>
                </a:solidFill>
              </a:rPr>
              <a:t>n</a:t>
            </a:r>
            <a:r>
              <a:rPr lang="en-US" sz="2200" b="1" dirty="0">
                <a:solidFill>
                  <a:srgbClr val="000000"/>
                </a:solidFill>
              </a:rPr>
              <a:t> log </a:t>
            </a:r>
            <a:r>
              <a:rPr lang="en-US" sz="2200" b="1" i="1" dirty="0">
                <a:solidFill>
                  <a:srgbClr val="000000"/>
                </a:solidFill>
              </a:rPr>
              <a:t>n</a:t>
            </a:r>
            <a:r>
              <a:rPr lang="en-US" sz="2200" b="1" dirty="0">
                <a:solidFill>
                  <a:srgbClr val="000000"/>
                </a:solidFill>
              </a:rPr>
              <a:t>) </a:t>
            </a:r>
          </a:p>
        </p:txBody>
      </p:sp>
    </p:spTree>
    <p:extLst>
      <p:ext uri="{BB962C8B-B14F-4D97-AF65-F5344CB8AC3E}">
        <p14:creationId xmlns:p14="http://schemas.microsoft.com/office/powerpoint/2010/main" xmlns="" val="263036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3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381126" y="228604"/>
            <a:ext cx="6478191" cy="1006475"/>
          </a:xfrm>
        </p:spPr>
        <p:txBody>
          <a:bodyPr/>
          <a:lstStyle/>
          <a:p>
            <a:pPr eaLnBrk="1" hangingPunct="1"/>
            <a:r>
              <a:rPr lang="zh-CN" altLang="en-US" sz="3500" b="1" dirty="0" smtClean="0">
                <a:solidFill>
                  <a:srgbClr val="0000CC"/>
                </a:solidFill>
              </a:rPr>
              <a:t>证明贪心活动选择的最优性</a:t>
            </a:r>
            <a:r>
              <a:rPr lang="en-US" sz="3500" b="1" dirty="0" smtClean="0">
                <a:solidFill>
                  <a:srgbClr val="0000CC"/>
                </a:solidFill>
              </a:rPr>
              <a:t> </a:t>
            </a:r>
            <a:r>
              <a:rPr lang="en-US" sz="3500" b="1" dirty="0">
                <a:solidFill>
                  <a:srgbClr val="0000CC"/>
                </a:solidFill>
              </a:rPr>
              <a:t>(1)</a:t>
            </a:r>
          </a:p>
        </p:txBody>
      </p:sp>
      <p:sp>
        <p:nvSpPr>
          <p:cNvPr id="20483" name="Rectangle 3"/>
          <p:cNvSpPr>
            <a:spLocks noGrp="1" noChangeArrowheads="1"/>
          </p:cNvSpPr>
          <p:nvPr>
            <p:ph type="body" idx="1"/>
          </p:nvPr>
        </p:nvSpPr>
        <p:spPr>
          <a:xfrm>
            <a:off x="1314450" y="1447800"/>
            <a:ext cx="6457951" cy="5105400"/>
          </a:xfrm>
        </p:spPr>
        <p:txBody>
          <a:bodyPr/>
          <a:lstStyle/>
          <a:p>
            <a:pPr eaLnBrk="1" hangingPunct="1">
              <a:buNone/>
            </a:pPr>
            <a:r>
              <a:rPr lang="zh-CN" altLang="en-US" sz="2400" b="1" i="1" dirty="0" smtClean="0">
                <a:solidFill>
                  <a:srgbClr val="C00000"/>
                </a:solidFill>
              </a:rPr>
              <a:t>论点</a:t>
            </a:r>
            <a:r>
              <a:rPr lang="en-US" sz="2400" b="1" dirty="0" smtClean="0"/>
              <a:t>: </a:t>
            </a:r>
            <a:r>
              <a:rPr lang="en-US" sz="2400" b="1" i="1" dirty="0" smtClean="0"/>
              <a:t>a</a:t>
            </a:r>
            <a:r>
              <a:rPr lang="en-US" sz="2400" b="1" baseline="-25000" dirty="0" smtClean="0"/>
              <a:t>1</a:t>
            </a:r>
            <a:r>
              <a:rPr lang="en-US" sz="2400" b="1" dirty="0" smtClean="0"/>
              <a:t> </a:t>
            </a:r>
            <a:r>
              <a:rPr lang="zh-CN" altLang="en-US" sz="2400" b="1" dirty="0" smtClean="0"/>
              <a:t>在所有的活动中有最早结束时间</a:t>
            </a:r>
            <a:r>
              <a:rPr lang="en-US" sz="2400" b="1" dirty="0" smtClean="0"/>
              <a:t>, </a:t>
            </a:r>
            <a:r>
              <a:rPr lang="zh-CN" altLang="en-US" sz="2400" b="1" dirty="0" smtClean="0"/>
              <a:t>则先选择</a:t>
            </a:r>
            <a:r>
              <a:rPr lang="en-US" sz="2400" b="1" dirty="0" smtClean="0"/>
              <a:t> </a:t>
            </a:r>
            <a:r>
              <a:rPr lang="en-US" sz="2400" b="1" i="1" dirty="0" smtClean="0"/>
              <a:t>a</a:t>
            </a:r>
            <a:r>
              <a:rPr lang="en-US" sz="2400" b="1" baseline="-25000" dirty="0" smtClean="0"/>
              <a:t>1</a:t>
            </a:r>
            <a:r>
              <a:rPr lang="zh-CN" altLang="en-US" sz="2400" b="1" dirty="0" smtClean="0"/>
              <a:t>是一个最佳的方案。</a:t>
            </a:r>
            <a:endParaRPr lang="en-US" sz="2400" b="1" dirty="0" smtClean="0">
              <a:cs typeface="Times New Roman" pitchFamily="18" charset="0"/>
            </a:endParaRPr>
          </a:p>
          <a:p>
            <a:pPr marL="609600" indent="-609600" eaLnBrk="1" hangingPunct="1">
              <a:buNone/>
            </a:pPr>
            <a:r>
              <a:rPr lang="zh-CN" altLang="en-US" sz="2400" b="1" i="1" dirty="0">
                <a:solidFill>
                  <a:srgbClr val="C00000"/>
                </a:solidFill>
              </a:rPr>
              <a:t>证明</a:t>
            </a:r>
            <a:r>
              <a:rPr lang="en-US" sz="2400" b="1" dirty="0" smtClean="0"/>
              <a:t>: </a:t>
            </a:r>
          </a:p>
          <a:p>
            <a:pPr marL="347472" indent="-347472" eaLnBrk="1" hangingPunct="1"/>
            <a:r>
              <a:rPr lang="en-US" altLang="zh-CN" sz="2300" b="1" dirty="0" smtClean="0"/>
              <a:t>A</a:t>
            </a:r>
            <a:r>
              <a:rPr lang="zh-CN" altLang="en-US" sz="2300" b="1" dirty="0" smtClean="0"/>
              <a:t>为最优方案。</a:t>
            </a:r>
            <a:r>
              <a:rPr lang="zh-CN" altLang="en-US" sz="2300" b="1" dirty="0"/>
              <a:t>让活动</a:t>
            </a:r>
            <a:r>
              <a:rPr lang="en-US" sz="2300" b="1" dirty="0" smtClean="0"/>
              <a:t> </a:t>
            </a:r>
            <a:r>
              <a:rPr lang="en-US" sz="2300" b="1" i="1" dirty="0"/>
              <a:t>a</a:t>
            </a:r>
            <a:r>
              <a:rPr lang="en-US" sz="2300" b="1" baseline="-25000" dirty="0"/>
              <a:t>1</a:t>
            </a:r>
            <a:r>
              <a:rPr lang="en-US" sz="2300" b="1" dirty="0"/>
              <a:t> </a:t>
            </a:r>
            <a:r>
              <a:rPr lang="zh-CN" altLang="en-US" sz="2300" b="1" dirty="0" smtClean="0"/>
              <a:t>成为贪心选择</a:t>
            </a:r>
            <a:r>
              <a:rPr lang="en-US" sz="2300" b="1" dirty="0" smtClean="0"/>
              <a:t> </a:t>
            </a:r>
            <a:r>
              <a:rPr lang="en-US" sz="2300" b="1" dirty="0"/>
              <a:t>(</a:t>
            </a:r>
            <a:r>
              <a:rPr lang="en-US" sz="2300" b="1" dirty="0" err="1" smtClean="0"/>
              <a:t>i</a:t>
            </a:r>
            <a:r>
              <a:rPr lang="zh-CN" altLang="en-US" sz="2300" b="1" dirty="0"/>
              <a:t>即</a:t>
            </a:r>
            <a:r>
              <a:rPr lang="zh-CN" altLang="en-US" sz="2300" b="1" dirty="0" smtClean="0"/>
              <a:t>为最早选择的一个</a:t>
            </a:r>
            <a:r>
              <a:rPr lang="en-US" sz="2300" b="1" dirty="0" smtClean="0"/>
              <a:t>). </a:t>
            </a:r>
            <a:r>
              <a:rPr lang="zh-CN" altLang="en-US" sz="2300" b="1" dirty="0" smtClean="0"/>
              <a:t>如果</a:t>
            </a:r>
            <a:r>
              <a:rPr lang="en-US" sz="2300" b="1" dirty="0" smtClean="0"/>
              <a:t> </a:t>
            </a:r>
            <a:r>
              <a:rPr lang="en-US" sz="2300" b="1" i="1" dirty="0"/>
              <a:t>a</a:t>
            </a:r>
            <a:r>
              <a:rPr lang="en-US" sz="2300" b="1" baseline="-25000" dirty="0"/>
              <a:t>1 </a:t>
            </a:r>
            <a:r>
              <a:rPr lang="en-US" sz="2300" b="1" dirty="0">
                <a:sym typeface="Symbol" pitchFamily="18" charset="2"/>
              </a:rPr>
              <a:t></a:t>
            </a:r>
            <a:r>
              <a:rPr lang="en-US" sz="2300" b="1" dirty="0"/>
              <a:t> </a:t>
            </a:r>
            <a:r>
              <a:rPr lang="en-US" sz="2300" b="1" i="1" dirty="0"/>
              <a:t>A</a:t>
            </a:r>
            <a:r>
              <a:rPr lang="en-US" sz="2300" b="1" dirty="0"/>
              <a:t>, </a:t>
            </a:r>
            <a:r>
              <a:rPr lang="zh-CN" altLang="en-US" sz="2300" b="1" dirty="0"/>
              <a:t>证明</a:t>
            </a:r>
            <a:r>
              <a:rPr lang="zh-CN" altLang="en-US" sz="2300" b="1" dirty="0" smtClean="0"/>
              <a:t>完成。</a:t>
            </a:r>
            <a:r>
              <a:rPr lang="en-US" sz="2300" b="1" dirty="0" smtClean="0"/>
              <a:t> </a:t>
            </a:r>
            <a:endParaRPr lang="en-US" sz="2300" b="1" dirty="0"/>
          </a:p>
          <a:p>
            <a:pPr marL="347472" indent="-347472" eaLnBrk="1" hangingPunct="1"/>
            <a:r>
              <a:rPr lang="zh-CN" altLang="en-US" sz="2300" b="1" dirty="0"/>
              <a:t>如果</a:t>
            </a:r>
            <a:r>
              <a:rPr lang="en-US" sz="2300" b="1" dirty="0" smtClean="0"/>
              <a:t> </a:t>
            </a:r>
            <a:r>
              <a:rPr lang="en-US" sz="2300" b="1" i="1" dirty="0"/>
              <a:t>a</a:t>
            </a:r>
            <a:r>
              <a:rPr lang="en-US" sz="2300" b="1" baseline="-25000" dirty="0"/>
              <a:t>1 </a:t>
            </a:r>
            <a:r>
              <a:rPr lang="en-US" sz="2300" b="1" dirty="0">
                <a:sym typeface="Symbol" pitchFamily="18" charset="2"/>
              </a:rPr>
              <a:t></a:t>
            </a:r>
            <a:r>
              <a:rPr lang="en-US" sz="2300" b="1" i="1" dirty="0"/>
              <a:t>A</a:t>
            </a:r>
            <a:r>
              <a:rPr lang="en-US" sz="2300" b="1" dirty="0"/>
              <a:t>, </a:t>
            </a:r>
            <a:r>
              <a:rPr lang="zh-CN" altLang="en-US" sz="2300" b="1" dirty="0"/>
              <a:t>我们</a:t>
            </a:r>
            <a:r>
              <a:rPr lang="zh-CN" altLang="en-US" sz="2300" b="1" dirty="0" smtClean="0"/>
              <a:t>需要证明</a:t>
            </a:r>
            <a:r>
              <a:rPr lang="en-US" sz="2300" b="1" dirty="0" smtClean="0"/>
              <a:t> </a:t>
            </a:r>
            <a:r>
              <a:rPr lang="en-US" sz="2300" b="1" i="1" dirty="0"/>
              <a:t>A</a:t>
            </a:r>
            <a:r>
              <a:rPr lang="en-US" sz="2300" b="1" dirty="0"/>
              <a:t>* = </a:t>
            </a:r>
            <a:r>
              <a:rPr lang="en-US" sz="2300" b="1" i="1" dirty="0"/>
              <a:t>A </a:t>
            </a:r>
            <a:r>
              <a:rPr lang="en-US" sz="2300" b="1" dirty="0"/>
              <a:t>– {</a:t>
            </a:r>
            <a:r>
              <a:rPr lang="en-US" sz="2300" b="1" i="1" dirty="0"/>
              <a:t>a</a:t>
            </a:r>
            <a:r>
              <a:rPr lang="en-US" sz="2300" b="1" dirty="0"/>
              <a:t>} + {</a:t>
            </a:r>
            <a:r>
              <a:rPr lang="en-US" sz="2300" b="1" i="1" dirty="0"/>
              <a:t>a</a:t>
            </a:r>
            <a:r>
              <a:rPr lang="en-US" sz="2300" b="1" baseline="-25000" dirty="0"/>
              <a:t>1</a:t>
            </a:r>
            <a:r>
              <a:rPr lang="en-US" sz="2300" b="1" dirty="0" smtClean="0"/>
              <a:t>}</a:t>
            </a:r>
            <a:r>
              <a:rPr lang="zh-CN" altLang="en-US" sz="2300" b="1" dirty="0" smtClean="0"/>
              <a:t>是另一个最优方案包括</a:t>
            </a:r>
            <a:r>
              <a:rPr lang="en-US" altLang="zh-CN" sz="2300" b="1" i="1" dirty="0"/>
              <a:t>a</a:t>
            </a:r>
            <a:r>
              <a:rPr lang="en-US" altLang="zh-CN" sz="2300" b="1" baseline="-25000" dirty="0"/>
              <a:t>1</a:t>
            </a:r>
            <a:r>
              <a:rPr lang="en-US" sz="2300" b="1" dirty="0" smtClean="0"/>
              <a:t>,</a:t>
            </a:r>
            <a:r>
              <a:rPr lang="zh-CN" altLang="en-US" sz="2300" b="1" dirty="0" smtClean="0"/>
              <a:t>而</a:t>
            </a:r>
            <a:r>
              <a:rPr lang="en-US" altLang="zh-CN" sz="2300" b="1" dirty="0" smtClean="0"/>
              <a:t>a</a:t>
            </a:r>
            <a:r>
              <a:rPr lang="zh-CN" altLang="en-US" sz="2300" b="1" dirty="0" smtClean="0"/>
              <a:t>是在</a:t>
            </a:r>
            <a:r>
              <a:rPr lang="en-US" altLang="zh-CN" sz="2300" b="1" dirty="0" smtClean="0"/>
              <a:t>A</a:t>
            </a:r>
            <a:r>
              <a:rPr lang="zh-CN" altLang="en-US" sz="2300" b="1" dirty="0" smtClean="0"/>
              <a:t>中某个有最早结束时间的活动</a:t>
            </a:r>
            <a:r>
              <a:rPr lang="en-US" sz="2300" b="1" dirty="0" smtClean="0">
                <a:solidFill>
                  <a:schemeClr val="tx2"/>
                </a:solidFill>
              </a:rPr>
              <a:t>.</a:t>
            </a:r>
            <a:endParaRPr lang="en-US" sz="2300" b="1" dirty="0">
              <a:solidFill>
                <a:schemeClr val="tx2"/>
              </a:solidFill>
            </a:endParaRPr>
          </a:p>
          <a:p>
            <a:pPr marL="347472" indent="-347472" eaLnBrk="1" hangingPunct="1"/>
            <a:r>
              <a:rPr lang="zh-CN" altLang="en-US" sz="2300" b="1" dirty="0" smtClean="0"/>
              <a:t>在算法中，活动根据结束时间进行分类</a:t>
            </a:r>
            <a:r>
              <a:rPr lang="en-US" sz="2300" b="1" dirty="0" smtClean="0"/>
              <a:t>, </a:t>
            </a:r>
            <a:r>
              <a:rPr lang="en-US" sz="2300" b="1" i="1" dirty="0"/>
              <a:t>f</a:t>
            </a:r>
            <a:r>
              <a:rPr lang="en-US" sz="2300" b="1" dirty="0"/>
              <a:t>(</a:t>
            </a:r>
            <a:r>
              <a:rPr lang="en-US" sz="2300" b="1" i="1" dirty="0"/>
              <a:t>a</a:t>
            </a:r>
            <a:r>
              <a:rPr lang="en-US" sz="2300" b="1" baseline="-25000" dirty="0"/>
              <a:t>1</a:t>
            </a:r>
            <a:r>
              <a:rPr lang="en-US" sz="2300" b="1" dirty="0"/>
              <a:t>)</a:t>
            </a:r>
            <a:r>
              <a:rPr lang="en-US" sz="2300" b="1" dirty="0">
                <a:sym typeface="Symbol" pitchFamily="18" charset="2"/>
              </a:rPr>
              <a:t>  </a:t>
            </a:r>
            <a:r>
              <a:rPr lang="en-US" sz="2300" b="1" i="1" dirty="0"/>
              <a:t>f</a:t>
            </a:r>
            <a:r>
              <a:rPr lang="en-US" sz="2300" b="1" dirty="0"/>
              <a:t>(</a:t>
            </a:r>
            <a:r>
              <a:rPr lang="en-US" sz="2300" b="1" i="1" dirty="0"/>
              <a:t>a</a:t>
            </a:r>
            <a:r>
              <a:rPr lang="en-US" sz="2300" b="1" dirty="0"/>
              <a:t>). </a:t>
            </a:r>
            <a:r>
              <a:rPr lang="zh-CN" altLang="en-US" sz="2300" b="1" dirty="0" smtClean="0"/>
              <a:t>如果</a:t>
            </a:r>
            <a:r>
              <a:rPr lang="en-US" sz="2300" b="1" i="1" dirty="0" smtClean="0"/>
              <a:t>f</a:t>
            </a:r>
            <a:r>
              <a:rPr lang="en-US" sz="2300" b="1" dirty="0" smtClean="0"/>
              <a:t>(</a:t>
            </a:r>
            <a:r>
              <a:rPr lang="en-US" sz="2300" b="1" i="1" dirty="0" smtClean="0"/>
              <a:t>a</a:t>
            </a:r>
            <a:r>
              <a:rPr lang="en-US" sz="2300" b="1" baseline="-25000" dirty="0" smtClean="0"/>
              <a:t>1</a:t>
            </a:r>
            <a:r>
              <a:rPr lang="en-US" sz="2300" b="1" dirty="0"/>
              <a:t>)</a:t>
            </a:r>
            <a:r>
              <a:rPr lang="en-US" sz="2300" b="1" dirty="0">
                <a:sym typeface="Symbol" pitchFamily="18" charset="2"/>
              </a:rPr>
              <a:t> </a:t>
            </a:r>
            <a:r>
              <a:rPr lang="en-US" sz="2300" b="1" i="1" dirty="0"/>
              <a:t>s</a:t>
            </a:r>
            <a:r>
              <a:rPr lang="en-US" sz="2300" b="1" dirty="0"/>
              <a:t>(</a:t>
            </a:r>
            <a:r>
              <a:rPr lang="en-US" sz="2300" b="1" i="1" dirty="0"/>
              <a:t>a</a:t>
            </a:r>
            <a:r>
              <a:rPr lang="en-US" sz="2300" b="1" dirty="0"/>
              <a:t>) </a:t>
            </a:r>
            <a:r>
              <a:rPr lang="zh-CN" altLang="en-US" sz="2300" b="1" dirty="0" smtClean="0"/>
              <a:t>我们可以添加</a:t>
            </a:r>
            <a:r>
              <a:rPr lang="en-US" sz="2300" b="1" i="1" dirty="0" smtClean="0"/>
              <a:t>a</a:t>
            </a:r>
            <a:r>
              <a:rPr lang="en-US" sz="2300" b="1" baseline="-25000" dirty="0" smtClean="0"/>
              <a:t>1 </a:t>
            </a:r>
            <a:r>
              <a:rPr lang="zh-CN" altLang="en-US" sz="2300" b="1" dirty="0"/>
              <a:t>到</a:t>
            </a:r>
            <a:r>
              <a:rPr lang="en-US" sz="2300" b="1" dirty="0" smtClean="0"/>
              <a:t> </a:t>
            </a:r>
            <a:r>
              <a:rPr lang="en-US" sz="2300" b="1" i="1" dirty="0"/>
              <a:t>A</a:t>
            </a:r>
            <a:r>
              <a:rPr lang="en-US" sz="2300" b="1" dirty="0"/>
              <a:t>, </a:t>
            </a:r>
            <a:r>
              <a:rPr lang="zh-CN" altLang="en-US" sz="2300" b="1" dirty="0" smtClean="0"/>
              <a:t>表明</a:t>
            </a:r>
            <a:r>
              <a:rPr lang="en-US" altLang="zh-CN" sz="2300" b="1" dirty="0" smtClean="0"/>
              <a:t>A</a:t>
            </a:r>
            <a:r>
              <a:rPr lang="zh-CN" altLang="en-US" sz="2300" b="1" dirty="0" smtClean="0"/>
              <a:t>不是最优的</a:t>
            </a:r>
            <a:r>
              <a:rPr lang="en-US" sz="2300" b="1" dirty="0" smtClean="0"/>
              <a:t>. </a:t>
            </a:r>
            <a:r>
              <a:rPr lang="zh-CN" altLang="en-US" sz="2300" b="1" dirty="0" smtClean="0"/>
              <a:t>如果</a:t>
            </a:r>
            <a:r>
              <a:rPr lang="en-US" sz="2300" b="1" dirty="0" smtClean="0"/>
              <a:t> </a:t>
            </a:r>
            <a:r>
              <a:rPr lang="en-US" sz="2300" b="1" i="1" dirty="0" smtClean="0"/>
              <a:t>s</a:t>
            </a:r>
            <a:r>
              <a:rPr lang="en-US" sz="2300" b="1" dirty="0" smtClean="0"/>
              <a:t>(</a:t>
            </a:r>
            <a:r>
              <a:rPr lang="en-US" sz="2300" b="1" i="1" dirty="0" smtClean="0"/>
              <a:t>a</a:t>
            </a:r>
            <a:r>
              <a:rPr lang="en-US" sz="2300" b="1" dirty="0" smtClean="0"/>
              <a:t>) </a:t>
            </a:r>
            <a:r>
              <a:rPr lang="en-US" sz="2300" b="1" dirty="0"/>
              <a:t>&lt; </a:t>
            </a:r>
            <a:r>
              <a:rPr lang="en-US" sz="2300" b="1" i="1" dirty="0"/>
              <a:t>f</a:t>
            </a:r>
            <a:r>
              <a:rPr lang="en-US" sz="2300" b="1" dirty="0"/>
              <a:t>(</a:t>
            </a:r>
            <a:r>
              <a:rPr lang="en-US" sz="2300" b="1" i="1" dirty="0"/>
              <a:t>a</a:t>
            </a:r>
            <a:r>
              <a:rPr lang="en-US" sz="2300" b="1" baseline="-25000" dirty="0"/>
              <a:t>1</a:t>
            </a:r>
            <a:r>
              <a:rPr lang="en-US" sz="2300" b="1" dirty="0"/>
              <a:t>), </a:t>
            </a:r>
            <a:r>
              <a:rPr lang="zh-CN" altLang="en-US" sz="2300" b="1" dirty="0" smtClean="0"/>
              <a:t>则</a:t>
            </a:r>
            <a:r>
              <a:rPr lang="en-US" sz="2300" b="1" i="1" dirty="0" smtClean="0"/>
              <a:t>a</a:t>
            </a:r>
            <a:r>
              <a:rPr lang="en-US" sz="2300" b="1" baseline="-25000" dirty="0" smtClean="0"/>
              <a:t>1</a:t>
            </a:r>
            <a:r>
              <a:rPr lang="zh-CN" altLang="en-US" sz="2300" b="1" baseline="-25000" dirty="0" smtClean="0"/>
              <a:t>和</a:t>
            </a:r>
            <a:r>
              <a:rPr lang="en-US" sz="2300" b="1" dirty="0" smtClean="0"/>
              <a:t> </a:t>
            </a:r>
            <a:r>
              <a:rPr lang="en-US" sz="2300" b="1" i="1" dirty="0" smtClean="0"/>
              <a:t>a</a:t>
            </a:r>
            <a:r>
              <a:rPr lang="zh-CN" altLang="en-US" sz="2300" b="1" i="1" dirty="0" smtClean="0"/>
              <a:t>重叠</a:t>
            </a:r>
            <a:r>
              <a:rPr lang="en-US" sz="2300" b="1" dirty="0" smtClean="0"/>
              <a:t> .   </a:t>
            </a:r>
            <a:r>
              <a:rPr lang="en-US" sz="2300" b="1" i="1" dirty="0"/>
              <a:t>f</a:t>
            </a:r>
            <a:r>
              <a:rPr lang="en-US" sz="2300" b="1" dirty="0"/>
              <a:t>(</a:t>
            </a:r>
            <a:r>
              <a:rPr lang="en-US" sz="2300" b="1" i="1" dirty="0"/>
              <a:t>a</a:t>
            </a:r>
            <a:r>
              <a:rPr lang="en-US" sz="2300" b="1" baseline="-25000" dirty="0"/>
              <a:t>1</a:t>
            </a:r>
            <a:r>
              <a:rPr lang="en-US" sz="2300" b="1" dirty="0"/>
              <a:t>)</a:t>
            </a:r>
            <a:r>
              <a:rPr lang="en-US" sz="2300" b="1" dirty="0">
                <a:sym typeface="Symbol" pitchFamily="18" charset="2"/>
              </a:rPr>
              <a:t> </a:t>
            </a:r>
            <a:r>
              <a:rPr lang="en-US" sz="2300" b="1" i="1" dirty="0"/>
              <a:t>f</a:t>
            </a:r>
            <a:r>
              <a:rPr lang="en-US" sz="2300" b="1" dirty="0"/>
              <a:t>(</a:t>
            </a:r>
            <a:r>
              <a:rPr lang="en-US" sz="2300" b="1" i="1" dirty="0"/>
              <a:t>a</a:t>
            </a:r>
            <a:r>
              <a:rPr lang="en-US" sz="2300" b="1" dirty="0"/>
              <a:t>), </a:t>
            </a:r>
            <a:r>
              <a:rPr lang="zh-CN" altLang="en-US" sz="2300" b="1" dirty="0" smtClean="0"/>
              <a:t>如果我们移除</a:t>
            </a:r>
            <a:r>
              <a:rPr lang="en-US" sz="2300" b="1" i="1" dirty="0" smtClean="0"/>
              <a:t>a</a:t>
            </a:r>
            <a:r>
              <a:rPr lang="en-US" sz="2300" b="1" dirty="0" smtClean="0"/>
              <a:t> </a:t>
            </a:r>
            <a:r>
              <a:rPr lang="zh-CN" altLang="en-US" sz="2300" b="1" dirty="0" smtClean="0"/>
              <a:t>并且添加</a:t>
            </a:r>
            <a:r>
              <a:rPr lang="en-US" sz="2300" b="1" i="1" dirty="0" smtClean="0"/>
              <a:t>a</a:t>
            </a:r>
            <a:r>
              <a:rPr lang="en-US" sz="2300" b="1" baseline="-25000" dirty="0" smtClean="0"/>
              <a:t>1</a:t>
            </a:r>
            <a:r>
              <a:rPr lang="en-US" sz="2300" b="1" dirty="0"/>
              <a:t>, </a:t>
            </a:r>
            <a:r>
              <a:rPr lang="zh-CN" altLang="en-US" sz="2300" b="1" dirty="0" smtClean="0"/>
              <a:t>我们得到另一个最优方案</a:t>
            </a:r>
            <a:r>
              <a:rPr lang="en-US" sz="2300" b="1" i="1" dirty="0" smtClean="0"/>
              <a:t>A</a:t>
            </a:r>
            <a:r>
              <a:rPr lang="en-US" sz="2300" b="1" dirty="0"/>
              <a:t>*</a:t>
            </a:r>
            <a:r>
              <a:rPr lang="en-US" sz="2300" b="1" i="1" dirty="0"/>
              <a:t> </a:t>
            </a:r>
            <a:r>
              <a:rPr lang="zh-CN" altLang="en-US" sz="2300" b="1" dirty="0" smtClean="0"/>
              <a:t>，它包括</a:t>
            </a:r>
            <a:r>
              <a:rPr lang="en-US" sz="2300" b="1" i="1" dirty="0" smtClean="0"/>
              <a:t>a</a:t>
            </a:r>
            <a:r>
              <a:rPr lang="en-US" sz="2300" b="1" baseline="-25000" dirty="0" smtClean="0"/>
              <a:t>1</a:t>
            </a:r>
            <a:r>
              <a:rPr lang="zh-CN" altLang="en-US" sz="2300" b="1" dirty="0"/>
              <a:t>，</a:t>
            </a:r>
            <a:r>
              <a:rPr lang="en-US" sz="2300" b="1" dirty="0" smtClean="0"/>
              <a:t> </a:t>
            </a:r>
            <a:r>
              <a:rPr lang="en-US" sz="2300" b="1" i="1" dirty="0"/>
              <a:t>A</a:t>
            </a:r>
            <a:r>
              <a:rPr lang="en-US" sz="2300" b="1" dirty="0"/>
              <a:t>* </a:t>
            </a:r>
            <a:r>
              <a:rPr lang="zh-CN" altLang="en-US" sz="2300" b="1" dirty="0"/>
              <a:t>是</a:t>
            </a:r>
            <a:r>
              <a:rPr lang="zh-CN" altLang="en-US" sz="2300" b="1" dirty="0" smtClean="0"/>
              <a:t>最优的</a:t>
            </a:r>
            <a:r>
              <a:rPr lang="zh-CN" altLang="en-US" sz="2300" b="1" dirty="0"/>
              <a:t>因为</a:t>
            </a:r>
            <a:r>
              <a:rPr lang="en-US" sz="2300" b="1" dirty="0" smtClean="0"/>
              <a:t> </a:t>
            </a:r>
            <a:r>
              <a:rPr lang="en-US" sz="2300" b="1" dirty="0"/>
              <a:t>|</a:t>
            </a:r>
            <a:r>
              <a:rPr lang="en-US" sz="2300" b="1" i="1" dirty="0"/>
              <a:t>A</a:t>
            </a:r>
            <a:r>
              <a:rPr lang="en-US" sz="2300" b="1" dirty="0"/>
              <a:t>*| = |</a:t>
            </a:r>
            <a:r>
              <a:rPr lang="en-US" sz="2300" b="1" i="1" dirty="0"/>
              <a:t>A</a:t>
            </a:r>
            <a:r>
              <a:rPr lang="en-US" sz="2300" b="1" dirty="0"/>
              <a:t>|.</a:t>
            </a:r>
          </a:p>
        </p:txBody>
      </p:sp>
    </p:spTree>
    <p:extLst>
      <p:ext uri="{BB962C8B-B14F-4D97-AF65-F5344CB8AC3E}">
        <p14:creationId xmlns:p14="http://schemas.microsoft.com/office/powerpoint/2010/main" xmlns="" val="63258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1428751" y="1371600"/>
            <a:ext cx="6343649" cy="5257800"/>
          </a:xfrm>
        </p:spPr>
        <p:txBody>
          <a:bodyPr/>
          <a:lstStyle/>
          <a:p>
            <a:pPr eaLnBrk="1" hangingPunct="1">
              <a:buNone/>
            </a:pPr>
            <a:r>
              <a:rPr lang="zh-CN" altLang="en-US" sz="2400" b="1" i="1" dirty="0" smtClean="0">
                <a:solidFill>
                  <a:srgbClr val="C00000"/>
                </a:solidFill>
                <a:cs typeface="Times New Roman" pitchFamily="18" charset="0"/>
              </a:rPr>
              <a:t>法则</a:t>
            </a:r>
            <a:r>
              <a:rPr lang="en-US" sz="2400" b="1" dirty="0" smtClean="0">
                <a:cs typeface="Times New Roman" pitchFamily="18" charset="0"/>
              </a:rPr>
              <a:t>: </a:t>
            </a:r>
            <a:r>
              <a:rPr lang="zh-CN" altLang="en-US" sz="2400" b="1" dirty="0" smtClean="0"/>
              <a:t>贪心活动选择是最优的</a:t>
            </a:r>
            <a:r>
              <a:rPr lang="en-US" sz="2400" b="1" dirty="0" smtClean="0"/>
              <a:t>, </a:t>
            </a:r>
            <a:r>
              <a:rPr lang="zh-CN" altLang="en-US" sz="2400" b="1" dirty="0"/>
              <a:t>也就是说</a:t>
            </a:r>
            <a:r>
              <a:rPr lang="en-US" sz="2400" b="1" dirty="0" smtClean="0"/>
              <a:t>, </a:t>
            </a:r>
            <a:r>
              <a:rPr lang="zh-CN" altLang="en-US" sz="2400" b="1" dirty="0" smtClean="0"/>
              <a:t>对于每一个活动选择问题都能得到一个最优解决方案。</a:t>
            </a:r>
            <a:endParaRPr lang="en-US" sz="2400" b="1" dirty="0"/>
          </a:p>
          <a:p>
            <a:pPr eaLnBrk="1" hangingPunct="1">
              <a:spcBef>
                <a:spcPts val="600"/>
              </a:spcBef>
              <a:buNone/>
            </a:pPr>
            <a:r>
              <a:rPr lang="zh-CN" altLang="en-US" sz="2400" b="1" i="1" dirty="0">
                <a:solidFill>
                  <a:srgbClr val="C00000"/>
                </a:solidFill>
              </a:rPr>
              <a:t>证明</a:t>
            </a:r>
            <a:r>
              <a:rPr lang="en-US" sz="2400" b="1" dirty="0" smtClean="0"/>
              <a:t> </a:t>
            </a:r>
            <a:r>
              <a:rPr lang="en-US" sz="2400" b="1" dirty="0"/>
              <a:t>:</a:t>
            </a:r>
          </a:p>
          <a:p>
            <a:pPr eaLnBrk="1" hangingPunct="1">
              <a:spcBef>
                <a:spcPts val="600"/>
              </a:spcBef>
            </a:pPr>
            <a:r>
              <a:rPr lang="zh-CN" altLang="en-US" sz="2400" b="1" dirty="0" smtClean="0"/>
              <a:t>让算法选择活动</a:t>
            </a:r>
            <a:r>
              <a:rPr lang="en-US" sz="2400" b="1" dirty="0" smtClean="0"/>
              <a:t> </a:t>
            </a:r>
            <a:r>
              <a:rPr lang="en-US" sz="2400" b="1" i="1" dirty="0"/>
              <a:t>a</a:t>
            </a:r>
            <a:r>
              <a:rPr lang="en-US" sz="2400" b="1" baseline="-25000" dirty="0"/>
              <a:t>1</a:t>
            </a:r>
            <a:r>
              <a:rPr lang="en-US" sz="2400" b="1" dirty="0"/>
              <a:t> </a:t>
            </a:r>
            <a:r>
              <a:rPr lang="zh-CN" altLang="en-US" sz="2400" b="1" dirty="0" smtClean="0"/>
              <a:t>。</a:t>
            </a:r>
            <a:endParaRPr lang="en-US" sz="2400" b="1" dirty="0"/>
          </a:p>
          <a:p>
            <a:pPr eaLnBrk="1" hangingPunct="1">
              <a:spcBef>
                <a:spcPts val="600"/>
              </a:spcBef>
            </a:pPr>
            <a:r>
              <a:rPr lang="en-US" sz="2400" b="1" dirty="0" smtClean="0"/>
              <a:t> </a:t>
            </a:r>
            <a:r>
              <a:rPr lang="en-US" sz="2400" b="1" i="1" dirty="0"/>
              <a:t>S</a:t>
            </a:r>
            <a:r>
              <a:rPr lang="en-US" sz="2400" b="1" dirty="0"/>
              <a:t>* </a:t>
            </a:r>
            <a:r>
              <a:rPr lang="zh-CN" altLang="en-US" sz="2400" b="1" dirty="0" smtClean="0"/>
              <a:t>为活动的子集且不与</a:t>
            </a:r>
            <a:r>
              <a:rPr lang="en-US" altLang="zh-CN" sz="2400" b="1" i="1" dirty="0" smtClean="0"/>
              <a:t>a</a:t>
            </a:r>
            <a:r>
              <a:rPr lang="en-US" altLang="zh-CN" sz="2400" b="1" baseline="-25000" dirty="0" smtClean="0"/>
              <a:t>1</a:t>
            </a:r>
            <a:r>
              <a:rPr lang="zh-CN" altLang="en-US" sz="2400" b="1" dirty="0" smtClean="0"/>
              <a:t>重叠。</a:t>
            </a:r>
            <a:endParaRPr lang="en-US" sz="2400" b="1" dirty="0"/>
          </a:p>
          <a:p>
            <a:pPr eaLnBrk="1" hangingPunct="1">
              <a:spcBef>
                <a:spcPts val="600"/>
              </a:spcBef>
              <a:buNone/>
            </a:pPr>
            <a:r>
              <a:rPr lang="en-US" sz="2400" b="1" i="1" dirty="0"/>
              <a:t>                      S</a:t>
            </a:r>
            <a:r>
              <a:rPr lang="en-US" sz="2400" b="1" dirty="0"/>
              <a:t>* = {</a:t>
            </a:r>
            <a:r>
              <a:rPr lang="en-US" sz="2400" b="1" i="1" dirty="0" err="1"/>
              <a:t>a</a:t>
            </a:r>
            <a:r>
              <a:rPr lang="en-US" sz="2400" b="1" i="1" baseline="-25000" dirty="0" err="1"/>
              <a:t>i</a:t>
            </a:r>
            <a:r>
              <a:rPr lang="en-US" sz="2400" b="1" dirty="0"/>
              <a:t> | </a:t>
            </a:r>
            <a:r>
              <a:rPr lang="en-US" sz="2400" b="1" i="1" dirty="0" err="1"/>
              <a:t>i</a:t>
            </a:r>
            <a:r>
              <a:rPr lang="en-US" sz="2400" b="1" dirty="0"/>
              <a:t> = 2, …, </a:t>
            </a:r>
            <a:r>
              <a:rPr lang="en-US" sz="2400" b="1" i="1" dirty="0"/>
              <a:t>n</a:t>
            </a:r>
            <a:r>
              <a:rPr lang="en-US" sz="2400" b="1" dirty="0"/>
              <a:t> </a:t>
            </a:r>
            <a:r>
              <a:rPr lang="zh-CN" altLang="en-US" sz="2400" b="1" dirty="0" smtClean="0"/>
              <a:t>，</a:t>
            </a:r>
            <a:r>
              <a:rPr lang="en-US" sz="2400" b="1" i="1" dirty="0" err="1" smtClean="0"/>
              <a:t>s</a:t>
            </a:r>
            <a:r>
              <a:rPr lang="en-US" sz="2400" b="1" i="1" baseline="-25000" dirty="0" err="1" smtClean="0"/>
              <a:t>i</a:t>
            </a:r>
            <a:r>
              <a:rPr lang="en-US" sz="2400" b="1" i="1" baseline="-25000" dirty="0" smtClean="0"/>
              <a:t> </a:t>
            </a:r>
            <a:r>
              <a:rPr lang="en-US" sz="2400" b="1" dirty="0">
                <a:sym typeface="Symbol" pitchFamily="18" charset="2"/>
              </a:rPr>
              <a:t> </a:t>
            </a:r>
            <a:r>
              <a:rPr lang="en-US" sz="2400" b="1" i="1" dirty="0"/>
              <a:t>f</a:t>
            </a:r>
            <a:r>
              <a:rPr lang="en-US" sz="2400" b="1" dirty="0"/>
              <a:t>(</a:t>
            </a:r>
            <a:r>
              <a:rPr lang="en-US" sz="2400" b="1" i="1" dirty="0"/>
              <a:t>a</a:t>
            </a:r>
            <a:r>
              <a:rPr lang="en-US" sz="2400" b="1" baseline="-25000" dirty="0"/>
              <a:t>1</a:t>
            </a:r>
            <a:r>
              <a:rPr lang="en-US" sz="2400" b="1" dirty="0"/>
              <a:t>)}. </a:t>
            </a:r>
          </a:p>
          <a:p>
            <a:pPr eaLnBrk="1" hangingPunct="1">
              <a:spcBef>
                <a:spcPts val="600"/>
              </a:spcBef>
            </a:pPr>
            <a:r>
              <a:rPr lang="zh-CN" altLang="en-US" sz="2400" b="1" i="1" dirty="0" smtClean="0"/>
              <a:t>让</a:t>
            </a:r>
            <a:r>
              <a:rPr lang="en-US" altLang="zh-CN" sz="2400" b="1" i="1" dirty="0" smtClean="0"/>
              <a:t>B</a:t>
            </a:r>
            <a:r>
              <a:rPr lang="zh-CN" altLang="en-US" sz="2400" b="1" i="1" dirty="0" smtClean="0"/>
              <a:t>为</a:t>
            </a:r>
            <a:r>
              <a:rPr lang="en-US" sz="2400" b="1" i="1" dirty="0" smtClean="0"/>
              <a:t>S</a:t>
            </a:r>
            <a:r>
              <a:rPr lang="en-US" sz="2400" b="1" dirty="0" smtClean="0"/>
              <a:t>*</a:t>
            </a:r>
            <a:r>
              <a:rPr lang="zh-CN" altLang="en-US" sz="2400" b="1" dirty="0" smtClean="0"/>
              <a:t>的一个</a:t>
            </a:r>
            <a:r>
              <a:rPr lang="zh-CN" altLang="en-US" sz="2400" b="1" dirty="0" smtClean="0">
                <a:solidFill>
                  <a:srgbClr val="FF0000"/>
                </a:solidFill>
              </a:rPr>
              <a:t>最优</a:t>
            </a:r>
            <a:r>
              <a:rPr lang="zh-CN" altLang="en-US" sz="2400" b="1" dirty="0" smtClean="0"/>
              <a:t>解决方案</a:t>
            </a:r>
            <a:r>
              <a:rPr lang="en-US" sz="2400" b="1" dirty="0" smtClean="0"/>
              <a:t>. </a:t>
            </a:r>
            <a:endParaRPr lang="en-US" sz="2400" b="1" dirty="0"/>
          </a:p>
          <a:p>
            <a:pPr eaLnBrk="1" hangingPunct="1">
              <a:spcBef>
                <a:spcPts val="600"/>
              </a:spcBef>
            </a:pPr>
            <a:r>
              <a:rPr lang="zh-CN" altLang="en-US" sz="2400" b="1" i="1" dirty="0" smtClean="0"/>
              <a:t>根据</a:t>
            </a:r>
            <a:r>
              <a:rPr lang="en-US" sz="2400" b="1" i="1" dirty="0" smtClean="0"/>
              <a:t>S</a:t>
            </a:r>
            <a:r>
              <a:rPr lang="en-US" sz="2400" b="1" dirty="0" smtClean="0"/>
              <a:t>*</a:t>
            </a:r>
            <a:r>
              <a:rPr lang="zh-CN" altLang="en-US" sz="2400" b="1" dirty="0" smtClean="0"/>
              <a:t>的定义</a:t>
            </a:r>
            <a:r>
              <a:rPr lang="en-US" sz="2400" b="1" dirty="0" smtClean="0"/>
              <a:t>, </a:t>
            </a:r>
            <a:r>
              <a:rPr lang="en-US" sz="2400" b="1" i="1" dirty="0"/>
              <a:t>A</a:t>
            </a:r>
            <a:r>
              <a:rPr lang="en-US" sz="2400" b="1" dirty="0"/>
              <a:t>* = {</a:t>
            </a:r>
            <a:r>
              <a:rPr lang="en-US" sz="2400" b="1" i="1" dirty="0"/>
              <a:t>a</a:t>
            </a:r>
            <a:r>
              <a:rPr lang="en-US" sz="2400" b="1" baseline="-25000" dirty="0"/>
              <a:t>1</a:t>
            </a:r>
            <a:r>
              <a:rPr lang="en-US" sz="2400" b="1" dirty="0"/>
              <a:t>} </a:t>
            </a:r>
            <a:r>
              <a:rPr lang="en-US" sz="2400" b="1" dirty="0">
                <a:sym typeface="Symbol"/>
              </a:rPr>
              <a:t> </a:t>
            </a:r>
            <a:r>
              <a:rPr lang="en-US" sz="2400" b="1" i="1" dirty="0"/>
              <a:t>B</a:t>
            </a:r>
            <a:r>
              <a:rPr lang="en-US" sz="2400" b="1" dirty="0"/>
              <a:t> </a:t>
            </a:r>
            <a:r>
              <a:rPr lang="zh-CN" altLang="en-US" sz="2400" b="1" dirty="0"/>
              <a:t>是</a:t>
            </a:r>
            <a:r>
              <a:rPr lang="zh-CN" altLang="en-US" sz="2400" b="1" dirty="0" smtClean="0"/>
              <a:t>兼容的</a:t>
            </a:r>
            <a:r>
              <a:rPr lang="en-US" sz="2400" b="1" dirty="0" smtClean="0"/>
              <a:t>, </a:t>
            </a:r>
            <a:r>
              <a:rPr lang="zh-CN" altLang="en-US" sz="2400" b="1" dirty="0" smtClean="0"/>
              <a:t>而且是原始问题的一个解决方案</a:t>
            </a:r>
            <a:r>
              <a:rPr lang="en-US" sz="2400" b="1" dirty="0" smtClean="0"/>
              <a:t>. </a:t>
            </a:r>
            <a:endParaRPr lang="en-US" sz="2400" b="1" dirty="0"/>
          </a:p>
        </p:txBody>
      </p:sp>
      <p:sp>
        <p:nvSpPr>
          <p:cNvPr id="5" name="Rectangle 2"/>
          <p:cNvSpPr>
            <a:spLocks noGrp="1" noChangeArrowheads="1"/>
          </p:cNvSpPr>
          <p:nvPr>
            <p:ph type="title"/>
          </p:nvPr>
        </p:nvSpPr>
        <p:spPr>
          <a:xfrm>
            <a:off x="1381126" y="304804"/>
            <a:ext cx="6478191" cy="930275"/>
          </a:xfrm>
        </p:spPr>
        <p:txBody>
          <a:bodyPr/>
          <a:lstStyle/>
          <a:p>
            <a:pPr eaLnBrk="1" hangingPunct="1"/>
            <a:r>
              <a:rPr lang="zh-CN" altLang="en-US" sz="3500" b="1" dirty="0">
                <a:solidFill>
                  <a:srgbClr val="0000CC"/>
                </a:solidFill>
              </a:rPr>
              <a:t>证明贪心活动选择的最优性</a:t>
            </a:r>
            <a:r>
              <a:rPr lang="en-US" sz="3500" b="1" dirty="0" smtClean="0">
                <a:solidFill>
                  <a:srgbClr val="0000CC"/>
                </a:solidFill>
              </a:rPr>
              <a:t>(</a:t>
            </a:r>
            <a:r>
              <a:rPr lang="en-US" sz="3500" b="1" dirty="0">
                <a:solidFill>
                  <a:srgbClr val="0000CC"/>
                </a:solidFill>
              </a:rPr>
              <a:t>2)</a:t>
            </a:r>
          </a:p>
        </p:txBody>
      </p:sp>
    </p:spTree>
    <p:extLst>
      <p:ext uri="{BB962C8B-B14F-4D97-AF65-F5344CB8AC3E}">
        <p14:creationId xmlns:p14="http://schemas.microsoft.com/office/powerpoint/2010/main" xmlns="" val="72247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1314450" y="1524000"/>
            <a:ext cx="6515101" cy="4800600"/>
          </a:xfrm>
        </p:spPr>
        <p:txBody>
          <a:bodyPr/>
          <a:lstStyle/>
          <a:p>
            <a:pPr eaLnBrk="1" hangingPunct="1">
              <a:buFont typeface="Wingdings" pitchFamily="2" charset="2"/>
              <a:buNone/>
            </a:pPr>
            <a:r>
              <a:rPr lang="zh-CN" altLang="en-US" sz="2400" b="1" dirty="0" smtClean="0"/>
              <a:t>证明法则</a:t>
            </a:r>
            <a:r>
              <a:rPr lang="en-US" sz="2400" b="1" dirty="0" smtClean="0"/>
              <a:t>(</a:t>
            </a:r>
            <a:r>
              <a:rPr lang="zh-CN" altLang="en-US" sz="2400" b="1" dirty="0" smtClean="0"/>
              <a:t>续</a:t>
            </a:r>
            <a:r>
              <a:rPr lang="en-US" sz="2400" b="1" dirty="0" smtClean="0"/>
              <a:t>):</a:t>
            </a:r>
            <a:endParaRPr lang="en-US" sz="2400" b="1" dirty="0"/>
          </a:p>
          <a:p>
            <a:pPr eaLnBrk="1" hangingPunct="1">
              <a:spcBef>
                <a:spcPts val="600"/>
              </a:spcBef>
            </a:pPr>
            <a:r>
              <a:rPr lang="zh-CN" altLang="en-US" sz="2400" b="1" dirty="0" smtClean="0"/>
              <a:t>我们可以得出</a:t>
            </a:r>
            <a:r>
              <a:rPr lang="en-US" altLang="zh-CN" sz="2400" b="1" i="1" dirty="0"/>
              <a:t>A</a:t>
            </a:r>
            <a:r>
              <a:rPr lang="en-US" altLang="zh-CN" sz="2400" b="1" dirty="0" smtClean="0"/>
              <a:t>*</a:t>
            </a:r>
            <a:r>
              <a:rPr lang="zh-CN" altLang="en-US" sz="2400" b="1" dirty="0" smtClean="0"/>
              <a:t>是一个最优解决方案是矛盾的</a:t>
            </a:r>
            <a:r>
              <a:rPr lang="en-US" sz="2400" b="1" dirty="0" smtClean="0"/>
              <a:t>.</a:t>
            </a:r>
            <a:endParaRPr lang="en-US" sz="2400" b="1" dirty="0"/>
          </a:p>
          <a:p>
            <a:pPr eaLnBrk="1" hangingPunct="1">
              <a:spcBef>
                <a:spcPts val="600"/>
              </a:spcBef>
            </a:pPr>
            <a:r>
              <a:rPr lang="zh-CN" altLang="en-US" sz="2400" b="1" dirty="0"/>
              <a:t>假设</a:t>
            </a:r>
            <a:r>
              <a:rPr lang="en-US" sz="2400" b="1" dirty="0" smtClean="0"/>
              <a:t> </a:t>
            </a:r>
            <a:r>
              <a:rPr lang="en-US" sz="2400" b="1" i="1" dirty="0"/>
              <a:t>A</a:t>
            </a:r>
            <a:r>
              <a:rPr lang="en-US" sz="2400" b="1" dirty="0"/>
              <a:t>* </a:t>
            </a:r>
            <a:r>
              <a:rPr lang="zh-CN" altLang="en-US" sz="2400" b="1" dirty="0" smtClean="0"/>
              <a:t>不是原始问题的最优方案。</a:t>
            </a:r>
            <a:r>
              <a:rPr lang="en-US" sz="2400" b="1" dirty="0" smtClean="0"/>
              <a:t> </a:t>
            </a:r>
            <a:endParaRPr lang="en-US" sz="2400" b="1" dirty="0"/>
          </a:p>
          <a:p>
            <a:pPr eaLnBrk="1" hangingPunct="1">
              <a:spcBef>
                <a:spcPts val="600"/>
              </a:spcBef>
            </a:pPr>
            <a:r>
              <a:rPr lang="zh-CN" altLang="en-US" sz="2400" b="1" dirty="0" smtClean="0"/>
              <a:t>让</a:t>
            </a:r>
            <a:r>
              <a:rPr lang="en-US" altLang="zh-CN" sz="2400" b="1" dirty="0" smtClean="0"/>
              <a:t>A</a:t>
            </a:r>
            <a:r>
              <a:rPr lang="zh-CN" altLang="en-US" sz="2400" b="1" dirty="0" smtClean="0"/>
              <a:t>是一个包含</a:t>
            </a:r>
            <a:r>
              <a:rPr lang="en-US" altLang="zh-CN" sz="2400" b="1" i="1" dirty="0" smtClean="0"/>
              <a:t>a</a:t>
            </a:r>
            <a:r>
              <a:rPr lang="en-US" altLang="zh-CN" sz="2400" b="1" baseline="-25000" dirty="0" smtClean="0"/>
              <a:t>1</a:t>
            </a:r>
            <a:r>
              <a:rPr lang="zh-CN" altLang="en-US" sz="2400" b="1" dirty="0" smtClean="0"/>
              <a:t>的最优解决方案。</a:t>
            </a:r>
            <a:endParaRPr lang="en-US" sz="2400" b="1" dirty="0" smtClean="0"/>
          </a:p>
          <a:p>
            <a:pPr eaLnBrk="1" hangingPunct="1">
              <a:spcBef>
                <a:spcPts val="600"/>
              </a:spcBef>
              <a:buNone/>
            </a:pPr>
            <a:r>
              <a:rPr lang="en-US" sz="2400" b="1" dirty="0"/>
              <a:t>	</a:t>
            </a:r>
            <a:r>
              <a:rPr lang="zh-CN" altLang="en-US" sz="2400" b="1" dirty="0"/>
              <a:t>因此</a:t>
            </a:r>
            <a:r>
              <a:rPr lang="en-US" sz="2400" b="1" dirty="0" smtClean="0"/>
              <a:t>|</a:t>
            </a:r>
            <a:r>
              <a:rPr lang="en-US" sz="2400" b="1" i="1" dirty="0" smtClean="0"/>
              <a:t>A</a:t>
            </a:r>
            <a:r>
              <a:rPr lang="en-US" sz="2400" b="1" dirty="0"/>
              <a:t>*| &lt; |</a:t>
            </a:r>
            <a:r>
              <a:rPr lang="en-US" sz="2400" b="1" i="1" dirty="0"/>
              <a:t>A</a:t>
            </a:r>
            <a:r>
              <a:rPr lang="en-US" sz="2400" b="1" dirty="0"/>
              <a:t>|, </a:t>
            </a:r>
            <a:r>
              <a:rPr lang="en-US" sz="2400" b="1" dirty="0" smtClean="0"/>
              <a:t> </a:t>
            </a:r>
            <a:r>
              <a:rPr lang="en-US" sz="2400" b="1" dirty="0"/>
              <a:t>|</a:t>
            </a:r>
            <a:r>
              <a:rPr lang="en-US" sz="2400" b="1" i="1" dirty="0"/>
              <a:t>A </a:t>
            </a:r>
            <a:r>
              <a:rPr lang="en-US" sz="2400" b="1" dirty="0"/>
              <a:t>– {</a:t>
            </a:r>
            <a:r>
              <a:rPr lang="en-US" sz="2400" b="1" i="1" dirty="0"/>
              <a:t>a</a:t>
            </a:r>
            <a:r>
              <a:rPr lang="en-US" sz="2400" b="1" baseline="-25000" dirty="0"/>
              <a:t>1</a:t>
            </a:r>
            <a:r>
              <a:rPr lang="en-US" sz="2400" b="1" dirty="0"/>
              <a:t>}| &gt; |</a:t>
            </a:r>
            <a:r>
              <a:rPr lang="en-US" sz="2400" b="1" i="1" dirty="0"/>
              <a:t>A</a:t>
            </a:r>
            <a:r>
              <a:rPr lang="en-US" sz="2400" b="1" dirty="0"/>
              <a:t>* – {</a:t>
            </a:r>
            <a:r>
              <a:rPr lang="en-US" sz="2400" b="1" i="1" dirty="0"/>
              <a:t>a</a:t>
            </a:r>
            <a:r>
              <a:rPr lang="en-US" sz="2400" b="1" baseline="-25000" dirty="0"/>
              <a:t>1</a:t>
            </a:r>
            <a:r>
              <a:rPr lang="en-US" sz="2400" b="1" dirty="0"/>
              <a:t>}| = |</a:t>
            </a:r>
            <a:r>
              <a:rPr lang="en-US" sz="2400" b="1" i="1" dirty="0"/>
              <a:t>B</a:t>
            </a:r>
            <a:r>
              <a:rPr lang="en-US" sz="2400" b="1" dirty="0"/>
              <a:t>|. </a:t>
            </a:r>
          </a:p>
          <a:p>
            <a:pPr eaLnBrk="1" hangingPunct="1">
              <a:spcBef>
                <a:spcPts val="600"/>
              </a:spcBef>
            </a:pPr>
            <a:r>
              <a:rPr lang="zh-CN" altLang="en-US" sz="2400" b="1" dirty="0"/>
              <a:t>但是</a:t>
            </a:r>
            <a:r>
              <a:rPr lang="en-US" sz="2400" b="1" dirty="0" smtClean="0"/>
              <a:t> </a:t>
            </a:r>
            <a:r>
              <a:rPr lang="en-US" sz="2400" b="1" i="1" dirty="0"/>
              <a:t>A </a:t>
            </a:r>
            <a:r>
              <a:rPr lang="en-US" sz="2400" b="1" dirty="0"/>
              <a:t>– {</a:t>
            </a:r>
            <a:r>
              <a:rPr lang="en-US" sz="2400" b="1" i="1" dirty="0"/>
              <a:t>a</a:t>
            </a:r>
            <a:r>
              <a:rPr lang="en-US" sz="2400" b="1" baseline="-25000" dirty="0"/>
              <a:t>1</a:t>
            </a:r>
            <a:r>
              <a:rPr lang="en-US" sz="2400" b="1" dirty="0"/>
              <a:t>} </a:t>
            </a:r>
            <a:r>
              <a:rPr lang="zh-CN" altLang="en-US" sz="2400" b="1" dirty="0" smtClean="0"/>
              <a:t>也是</a:t>
            </a:r>
            <a:r>
              <a:rPr lang="en-US" sz="2400" b="1" dirty="0" smtClean="0"/>
              <a:t> </a:t>
            </a:r>
            <a:r>
              <a:rPr lang="en-US" sz="2400" b="1" i="1" dirty="0"/>
              <a:t>S</a:t>
            </a:r>
            <a:r>
              <a:rPr lang="en-US" sz="2400" b="1" dirty="0" smtClean="0"/>
              <a:t>*</a:t>
            </a:r>
            <a:r>
              <a:rPr lang="zh-CN" altLang="en-US" sz="2400" b="1" dirty="0" smtClean="0"/>
              <a:t>这个问题的一个方案</a:t>
            </a:r>
            <a:r>
              <a:rPr lang="en-US" sz="2400" b="1" dirty="0" smtClean="0"/>
              <a:t>,</a:t>
            </a:r>
            <a:r>
              <a:rPr lang="zh-CN" altLang="en-US" sz="2400" b="1" dirty="0" smtClean="0"/>
              <a:t>和</a:t>
            </a:r>
            <a:r>
              <a:rPr lang="en-US" altLang="zh-CN" sz="2400" b="1" dirty="0" smtClean="0"/>
              <a:t>B</a:t>
            </a:r>
            <a:r>
              <a:rPr lang="zh-CN" altLang="en-US" sz="2400" b="1" dirty="0" smtClean="0"/>
              <a:t>是</a:t>
            </a:r>
            <a:r>
              <a:rPr lang="en-US" altLang="zh-CN" sz="2400" b="1" i="1" dirty="0"/>
              <a:t>S</a:t>
            </a:r>
            <a:r>
              <a:rPr lang="en-US" altLang="zh-CN" sz="2400" b="1" dirty="0" smtClean="0"/>
              <a:t>*</a:t>
            </a:r>
            <a:r>
              <a:rPr lang="zh-CN" altLang="en-US" sz="2400" b="1" dirty="0" smtClean="0"/>
              <a:t>一个最优方案的假设相矛盾。</a:t>
            </a:r>
            <a:endParaRPr lang="en-US" sz="2400" b="1" dirty="0"/>
          </a:p>
          <a:p>
            <a:pPr eaLnBrk="1" hangingPunct="1">
              <a:spcBef>
                <a:spcPts val="600"/>
              </a:spcBef>
            </a:pPr>
            <a:r>
              <a:rPr lang="zh-CN" altLang="en-US" sz="2400" b="1" dirty="0" smtClean="0"/>
              <a:t>这就表明</a:t>
            </a:r>
            <a:r>
              <a:rPr lang="en-US" sz="2400" b="1" i="1" dirty="0" smtClean="0"/>
              <a:t>A</a:t>
            </a:r>
            <a:r>
              <a:rPr lang="en-US" sz="2400" b="1" dirty="0"/>
              <a:t>* </a:t>
            </a:r>
            <a:r>
              <a:rPr lang="zh-CN" altLang="en-US" sz="2400" b="1" dirty="0"/>
              <a:t>必须</a:t>
            </a:r>
            <a:r>
              <a:rPr lang="zh-CN" altLang="en-US" sz="2400" b="1" dirty="0" smtClean="0"/>
              <a:t>是原始问题的一个最优方案</a:t>
            </a:r>
            <a:r>
              <a:rPr lang="en-US" sz="2400" b="1" dirty="0" smtClean="0"/>
              <a:t>. </a:t>
            </a:r>
            <a:endParaRPr lang="en-US" sz="2400" b="1" dirty="0"/>
          </a:p>
        </p:txBody>
      </p:sp>
      <p:sp>
        <p:nvSpPr>
          <p:cNvPr id="5" name="Rectangle 2"/>
          <p:cNvSpPr>
            <a:spLocks noGrp="1" noChangeArrowheads="1"/>
          </p:cNvSpPr>
          <p:nvPr>
            <p:ph type="title"/>
          </p:nvPr>
        </p:nvSpPr>
        <p:spPr>
          <a:xfrm>
            <a:off x="1381126" y="304804"/>
            <a:ext cx="6478191" cy="930275"/>
          </a:xfrm>
        </p:spPr>
        <p:txBody>
          <a:bodyPr/>
          <a:lstStyle/>
          <a:p>
            <a:pPr eaLnBrk="1" hangingPunct="1"/>
            <a:r>
              <a:rPr lang="zh-CN" altLang="en-US" sz="3500" b="1" dirty="0">
                <a:solidFill>
                  <a:srgbClr val="0000CC"/>
                </a:solidFill>
              </a:rPr>
              <a:t>证明贪心活动选择的最优性</a:t>
            </a:r>
            <a:r>
              <a:rPr lang="en-US" sz="3500" b="1" dirty="0" smtClean="0">
                <a:solidFill>
                  <a:srgbClr val="0000CC"/>
                </a:solidFill>
              </a:rPr>
              <a:t>(</a:t>
            </a:r>
            <a:r>
              <a:rPr lang="en-US" sz="3500" b="1" dirty="0">
                <a:solidFill>
                  <a:srgbClr val="0000CC"/>
                </a:solidFill>
              </a:rPr>
              <a:t>3)</a:t>
            </a:r>
          </a:p>
        </p:txBody>
      </p:sp>
    </p:spTree>
    <p:extLst>
      <p:ext uri="{BB962C8B-B14F-4D97-AF65-F5344CB8AC3E}">
        <p14:creationId xmlns:p14="http://schemas.microsoft.com/office/powerpoint/2010/main" xmlns="" val="304985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938" name="Rectangle 2"/>
          <p:cNvSpPr>
            <a:spLocks noGrp="1" noChangeArrowheads="1"/>
          </p:cNvSpPr>
          <p:nvPr>
            <p:ph type="title"/>
          </p:nvPr>
        </p:nvSpPr>
        <p:spPr>
          <a:xfrm>
            <a:off x="1485901" y="304800"/>
            <a:ext cx="6229349" cy="914400"/>
          </a:xfrm>
        </p:spPr>
        <p:txBody>
          <a:bodyPr/>
          <a:lstStyle/>
          <a:p>
            <a:r>
              <a:rPr lang="zh-CN" altLang="en-US" sz="3600" b="1" dirty="0" smtClean="0">
                <a:solidFill>
                  <a:srgbClr val="0000CC"/>
                </a:solidFill>
              </a:rPr>
              <a:t>活动选择</a:t>
            </a:r>
            <a:r>
              <a:rPr lang="en-US" sz="3600" b="1" dirty="0" smtClean="0">
                <a:solidFill>
                  <a:srgbClr val="0000CC"/>
                </a:solidFill>
              </a:rPr>
              <a:t>: </a:t>
            </a:r>
            <a:r>
              <a:rPr lang="zh-CN" altLang="en-US" sz="3600" b="1" dirty="0" smtClean="0">
                <a:solidFill>
                  <a:srgbClr val="0000CC"/>
                </a:solidFill>
              </a:rPr>
              <a:t>最优子结构</a:t>
            </a:r>
            <a:endParaRPr lang="en-US" sz="3600" b="1" dirty="0">
              <a:solidFill>
                <a:srgbClr val="0000CC"/>
              </a:solidFill>
            </a:endParaRPr>
          </a:p>
        </p:txBody>
      </p:sp>
      <p:sp>
        <p:nvSpPr>
          <p:cNvPr id="1575939" name="Rectangle 3"/>
          <p:cNvSpPr>
            <a:spLocks noGrp="1" noChangeArrowheads="1"/>
          </p:cNvSpPr>
          <p:nvPr>
            <p:ph type="body" idx="1"/>
          </p:nvPr>
        </p:nvSpPr>
        <p:spPr>
          <a:xfrm>
            <a:off x="1485901" y="1524000"/>
            <a:ext cx="6229349" cy="4572000"/>
          </a:xfrm>
        </p:spPr>
        <p:txBody>
          <a:bodyPr/>
          <a:lstStyle/>
          <a:p>
            <a:r>
              <a:rPr lang="zh-CN" altLang="en-US" sz="2400" b="1" i="1" dirty="0" smtClean="0"/>
              <a:t>假设</a:t>
            </a:r>
            <a:r>
              <a:rPr lang="en-US" sz="2400" b="1" i="1" dirty="0" smtClean="0"/>
              <a:t>a</a:t>
            </a:r>
            <a:r>
              <a:rPr lang="en-US" sz="2400" b="1" baseline="-25000" dirty="0" smtClean="0"/>
              <a:t>1</a:t>
            </a:r>
            <a:r>
              <a:rPr lang="zh-CN" altLang="en-US" sz="2400" b="1" dirty="0" smtClean="0"/>
              <a:t>是最佳方案</a:t>
            </a:r>
            <a:r>
              <a:rPr lang="en-US" altLang="zh-CN" sz="2400" b="1" dirty="0" smtClean="0"/>
              <a:t>A</a:t>
            </a:r>
            <a:r>
              <a:rPr lang="zh-CN" altLang="en-US" sz="2400" b="1" dirty="0"/>
              <a:t>中</a:t>
            </a:r>
            <a:r>
              <a:rPr lang="zh-CN" altLang="en-US" sz="2400" b="1" dirty="0" smtClean="0"/>
              <a:t>的活动</a:t>
            </a:r>
            <a:r>
              <a:rPr lang="zh-CN" altLang="en-US" sz="2400" b="1" dirty="0" smtClean="0">
                <a:latin typeface="+mj-lt"/>
              </a:rPr>
              <a:t>，并且有最早的完成时间，则</a:t>
            </a:r>
            <a:r>
              <a:rPr lang="en-US" sz="2400" b="1" dirty="0" smtClean="0">
                <a:latin typeface="+mj-lt"/>
              </a:rPr>
              <a:t> </a:t>
            </a:r>
            <a:r>
              <a:rPr lang="en-US" sz="2400" b="1" i="1" dirty="0">
                <a:latin typeface="+mj-lt"/>
              </a:rPr>
              <a:t>A</a:t>
            </a:r>
            <a:r>
              <a:rPr lang="en-US" sz="2400" b="1" dirty="0">
                <a:latin typeface="+mj-lt"/>
              </a:rPr>
              <a:t> – {</a:t>
            </a:r>
            <a:r>
              <a:rPr lang="en-US" sz="2400" b="1" i="1" dirty="0"/>
              <a:t>a</a:t>
            </a:r>
            <a:r>
              <a:rPr lang="en-US" sz="2400" b="1" baseline="-25000" dirty="0"/>
              <a:t>1</a:t>
            </a:r>
            <a:r>
              <a:rPr lang="en-US" sz="2400" b="1" dirty="0">
                <a:latin typeface="+mj-lt"/>
              </a:rPr>
              <a:t>} </a:t>
            </a:r>
            <a:r>
              <a:rPr lang="zh-CN" altLang="en-US" sz="2400" b="1" dirty="0" smtClean="0">
                <a:latin typeface="+mj-lt"/>
              </a:rPr>
              <a:t>是另一个最佳解决方案对于问题</a:t>
            </a:r>
            <a:r>
              <a:rPr lang="en-US" sz="2400" b="1" dirty="0" smtClean="0">
                <a:latin typeface="+mj-lt"/>
              </a:rPr>
              <a:t> </a:t>
            </a:r>
            <a:r>
              <a:rPr lang="en-US" sz="2400" b="1" i="1" dirty="0">
                <a:latin typeface="+mj-lt"/>
              </a:rPr>
              <a:t>S</a:t>
            </a:r>
            <a:r>
              <a:rPr lang="en-US" sz="2400" b="1" dirty="0">
                <a:latin typeface="+mj-lt"/>
              </a:rPr>
              <a:t>* = {</a:t>
            </a:r>
            <a:r>
              <a:rPr lang="en-US" sz="2400" b="1" i="1" dirty="0" err="1"/>
              <a:t>a</a:t>
            </a:r>
            <a:r>
              <a:rPr lang="en-US" sz="2400" b="1" i="1" baseline="-25000" dirty="0" err="1"/>
              <a:t>i</a:t>
            </a:r>
            <a:r>
              <a:rPr lang="en-US" sz="2400" b="1" i="1" dirty="0">
                <a:latin typeface="+mj-lt"/>
              </a:rPr>
              <a:t> </a:t>
            </a:r>
            <a:r>
              <a:rPr lang="en-US" sz="2400" b="1" dirty="0">
                <a:latin typeface="+mj-lt"/>
                <a:sym typeface="Symbol" pitchFamily="18" charset="2"/>
              </a:rPr>
              <a:t> </a:t>
            </a:r>
            <a:r>
              <a:rPr lang="en-US" sz="2400" b="1" i="1" dirty="0">
                <a:latin typeface="+mj-lt"/>
                <a:sym typeface="Symbol" pitchFamily="18" charset="2"/>
              </a:rPr>
              <a:t>S</a:t>
            </a:r>
            <a:r>
              <a:rPr lang="en-US" sz="2400" b="1" dirty="0">
                <a:latin typeface="+mj-lt"/>
                <a:sym typeface="Symbol" pitchFamily="18" charset="2"/>
              </a:rPr>
              <a:t> | </a:t>
            </a:r>
            <a:r>
              <a:rPr lang="en-US" sz="2400" b="1" i="1" dirty="0" err="1">
                <a:latin typeface="+mj-lt"/>
                <a:sym typeface="Symbol" pitchFamily="18" charset="2"/>
              </a:rPr>
              <a:t>s</a:t>
            </a:r>
            <a:r>
              <a:rPr lang="en-US" sz="2400" b="1" i="1" baseline="-25000" dirty="0" err="1">
                <a:latin typeface="+mj-lt"/>
                <a:sym typeface="Symbol" pitchFamily="18" charset="2"/>
              </a:rPr>
              <a:t>i</a:t>
            </a:r>
            <a:r>
              <a:rPr lang="en-US" sz="2400" b="1" i="1" dirty="0">
                <a:latin typeface="+mj-lt"/>
                <a:sym typeface="Symbol" pitchFamily="18" charset="2"/>
              </a:rPr>
              <a:t> </a:t>
            </a:r>
            <a:r>
              <a:rPr lang="en-US" sz="2400" b="1" dirty="0">
                <a:latin typeface="+mj-lt"/>
                <a:sym typeface="Symbol" pitchFamily="18" charset="2"/>
              </a:rPr>
              <a:t> </a:t>
            </a:r>
            <a:r>
              <a:rPr lang="en-US" sz="2400" b="1" i="1" dirty="0">
                <a:latin typeface="+mj-lt"/>
                <a:sym typeface="Symbol" pitchFamily="18" charset="2"/>
              </a:rPr>
              <a:t>f</a:t>
            </a:r>
            <a:r>
              <a:rPr lang="en-US" sz="2400" b="1" baseline="-25000" dirty="0">
                <a:latin typeface="+mj-lt"/>
                <a:sym typeface="Symbol" pitchFamily="18" charset="2"/>
              </a:rPr>
              <a:t>1</a:t>
            </a:r>
            <a:r>
              <a:rPr lang="en-US" sz="2400" b="1" i="1" baseline="-25000" dirty="0">
                <a:latin typeface="+mj-lt"/>
                <a:sym typeface="Symbol" pitchFamily="18" charset="2"/>
              </a:rPr>
              <a:t> </a:t>
            </a:r>
            <a:r>
              <a:rPr lang="en-US" sz="2400" b="1" dirty="0">
                <a:latin typeface="+mj-lt"/>
                <a:sym typeface="Symbol" pitchFamily="18" charset="2"/>
              </a:rPr>
              <a:t>}.</a:t>
            </a:r>
          </a:p>
          <a:p>
            <a:pPr lvl="1"/>
            <a:r>
              <a:rPr lang="zh-CN" altLang="en-US" sz="2200" b="1" dirty="0" smtClean="0">
                <a:latin typeface="+mj-lt"/>
                <a:sym typeface="Symbol" pitchFamily="18" charset="2"/>
              </a:rPr>
              <a:t>换句话说</a:t>
            </a:r>
            <a:r>
              <a:rPr lang="en-US" sz="2200" b="1" dirty="0" smtClean="0">
                <a:latin typeface="+mj-lt"/>
                <a:sym typeface="Symbol" pitchFamily="18" charset="2"/>
              </a:rPr>
              <a:t>:</a:t>
            </a:r>
            <a:r>
              <a:rPr lang="zh-CN" altLang="en-US" sz="2200" b="1" dirty="0" smtClean="0">
                <a:latin typeface="+mj-lt"/>
                <a:sym typeface="Symbol" pitchFamily="18" charset="2"/>
              </a:rPr>
              <a:t>一旦第一个活动被选择</a:t>
            </a:r>
            <a:r>
              <a:rPr lang="en-US" sz="2200" b="1" dirty="0" smtClean="0">
                <a:latin typeface="+mj-lt"/>
                <a:sym typeface="Symbol" pitchFamily="18" charset="2"/>
              </a:rPr>
              <a:t>,</a:t>
            </a:r>
            <a:r>
              <a:rPr lang="zh-CN" altLang="en-US" sz="2200" b="1" dirty="0">
                <a:latin typeface="+mj-lt"/>
                <a:sym typeface="Symbol" pitchFamily="18" charset="2"/>
              </a:rPr>
              <a:t>该</a:t>
            </a:r>
            <a:r>
              <a:rPr lang="zh-CN" altLang="en-US" sz="2200" b="1" dirty="0" smtClean="0">
                <a:latin typeface="+mj-lt"/>
                <a:sym typeface="Symbol" pitchFamily="18" charset="2"/>
              </a:rPr>
              <a:t>问题就可</a:t>
            </a:r>
            <a:r>
              <a:rPr lang="zh-CN" altLang="en-US" sz="2200" b="1" dirty="0">
                <a:latin typeface="+mj-lt"/>
                <a:sym typeface="Symbol" pitchFamily="18" charset="2"/>
              </a:rPr>
              <a:t>转变</a:t>
            </a:r>
            <a:r>
              <a:rPr lang="zh-CN" altLang="en-US" sz="2200" b="1" dirty="0" smtClean="0">
                <a:latin typeface="+mj-lt"/>
                <a:sym typeface="Symbol" pitchFamily="18" charset="2"/>
              </a:rPr>
              <a:t>为：为</a:t>
            </a:r>
            <a:r>
              <a:rPr lang="zh-CN" altLang="en-US" sz="2200" b="1" dirty="0">
                <a:latin typeface="+mj-lt"/>
                <a:sym typeface="Symbol" pitchFamily="18" charset="2"/>
              </a:rPr>
              <a:t>活动选择找到一个最优的解决方案，这个活动</a:t>
            </a:r>
            <a:r>
              <a:rPr lang="zh-CN" altLang="en-US" sz="2200" b="1" dirty="0" smtClean="0">
                <a:latin typeface="+mj-lt"/>
                <a:sym typeface="Symbol" pitchFamily="18" charset="2"/>
              </a:rPr>
              <a:t>在</a:t>
            </a:r>
            <a:r>
              <a:rPr lang="en-US" altLang="zh-CN" sz="2200" b="1" dirty="0" smtClean="0">
                <a:latin typeface="+mj-lt"/>
                <a:sym typeface="Symbol" pitchFamily="18" charset="2"/>
              </a:rPr>
              <a:t>S</a:t>
            </a:r>
            <a:r>
              <a:rPr lang="zh-CN" altLang="en-US" sz="2200" b="1" smtClean="0">
                <a:latin typeface="+mj-lt"/>
                <a:sym typeface="Symbol" pitchFamily="18" charset="2"/>
              </a:rPr>
              <a:t>中</a:t>
            </a:r>
            <a:r>
              <a:rPr lang="zh-CN" altLang="en-US" sz="2200" b="1" dirty="0">
                <a:latin typeface="+mj-lt"/>
                <a:sym typeface="Symbol" pitchFamily="18" charset="2"/>
              </a:rPr>
              <a:t>且与第一个选定的</a:t>
            </a:r>
            <a:r>
              <a:rPr lang="zh-CN" altLang="en-US" sz="2200" b="1">
                <a:latin typeface="+mj-lt"/>
                <a:sym typeface="Symbol" pitchFamily="18" charset="2"/>
              </a:rPr>
              <a:t>活动</a:t>
            </a:r>
            <a:r>
              <a:rPr lang="zh-CN" altLang="en-US" sz="2200" b="1" smtClean="0">
                <a:latin typeface="+mj-lt"/>
                <a:sym typeface="Symbol" pitchFamily="18" charset="2"/>
              </a:rPr>
              <a:t>兼容。</a:t>
            </a:r>
            <a:endParaRPr lang="zh-CN" altLang="en-US" sz="2200" b="1" dirty="0">
              <a:latin typeface="+mj-lt"/>
              <a:sym typeface="Symbol" pitchFamily="18" charset="2"/>
            </a:endParaRPr>
          </a:p>
        </p:txBody>
      </p:sp>
    </p:spTree>
    <p:extLst>
      <p:ext uri="{BB962C8B-B14F-4D97-AF65-F5344CB8AC3E}">
        <p14:creationId xmlns:p14="http://schemas.microsoft.com/office/powerpoint/2010/main" xmlns="" val="1397931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62" name="Rectangle 2"/>
          <p:cNvSpPr>
            <a:spLocks noGrp="1" noChangeArrowheads="1"/>
          </p:cNvSpPr>
          <p:nvPr>
            <p:ph type="title"/>
          </p:nvPr>
        </p:nvSpPr>
        <p:spPr>
          <a:xfrm>
            <a:off x="1371601" y="228600"/>
            <a:ext cx="6343649" cy="914400"/>
          </a:xfrm>
        </p:spPr>
        <p:txBody>
          <a:bodyPr/>
          <a:lstStyle/>
          <a:p>
            <a:r>
              <a:rPr lang="zh-CN" altLang="en-US" sz="3500" b="1" dirty="0" smtClean="0">
                <a:solidFill>
                  <a:srgbClr val="0000CC"/>
                </a:solidFill>
              </a:rPr>
              <a:t>活动选择：重叠子问题</a:t>
            </a:r>
            <a:endParaRPr lang="en-US" sz="3500" b="1" dirty="0">
              <a:solidFill>
                <a:srgbClr val="0000CC"/>
              </a:solidFill>
            </a:endParaRPr>
          </a:p>
        </p:txBody>
      </p:sp>
      <p:sp>
        <p:nvSpPr>
          <p:cNvPr id="1576963" name="Rectangle 3"/>
          <p:cNvSpPr>
            <a:spLocks noGrp="1" noChangeArrowheads="1"/>
          </p:cNvSpPr>
          <p:nvPr>
            <p:ph type="body" idx="1"/>
          </p:nvPr>
        </p:nvSpPr>
        <p:spPr>
          <a:xfrm>
            <a:off x="1485901" y="1524000"/>
            <a:ext cx="6172199" cy="1676400"/>
          </a:xfrm>
        </p:spPr>
        <p:txBody>
          <a:bodyPr/>
          <a:lstStyle/>
          <a:p>
            <a:r>
              <a:rPr lang="zh-CN" altLang="en-US" sz="2400" b="1" dirty="0"/>
              <a:t>考虑一个递归算法，</a:t>
            </a:r>
            <a:r>
              <a:rPr lang="zh-CN" altLang="en-US" sz="2400" b="1" dirty="0" smtClean="0"/>
              <a:t>尝试所有</a:t>
            </a:r>
            <a:r>
              <a:rPr lang="zh-CN" altLang="en-US" sz="2400" b="1" dirty="0"/>
              <a:t>可能的兼容</a:t>
            </a:r>
            <a:r>
              <a:rPr lang="zh-CN" altLang="en-US" sz="2400" b="1" dirty="0" smtClean="0"/>
              <a:t>子集找出</a:t>
            </a:r>
            <a:r>
              <a:rPr lang="zh-CN" altLang="en-US" sz="2400" b="1" dirty="0"/>
              <a:t>一个最大集，并注意重复</a:t>
            </a:r>
            <a:r>
              <a:rPr lang="zh-CN" altLang="en-US" sz="2400" b="1" dirty="0" smtClean="0"/>
              <a:t>的</a:t>
            </a:r>
            <a:r>
              <a:rPr lang="zh-CN" altLang="en-US" sz="2400" b="1" dirty="0"/>
              <a:t>子问题</a:t>
            </a:r>
            <a:r>
              <a:rPr lang="zh-CN" altLang="en-US" sz="2400" b="1" dirty="0" smtClean="0"/>
              <a:t>。</a:t>
            </a:r>
            <a:endParaRPr lang="en-US" sz="2400" b="1" dirty="0"/>
          </a:p>
        </p:txBody>
      </p:sp>
      <p:sp>
        <p:nvSpPr>
          <p:cNvPr id="1576964" name="Oval 4"/>
          <p:cNvSpPr>
            <a:spLocks noChangeArrowheads="1"/>
          </p:cNvSpPr>
          <p:nvPr/>
        </p:nvSpPr>
        <p:spPr bwMode="auto">
          <a:xfrm>
            <a:off x="4000501" y="3200400"/>
            <a:ext cx="800099"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fontAlgn="base" hangingPunct="0">
              <a:lnSpc>
                <a:spcPct val="90000"/>
              </a:lnSpc>
              <a:spcBef>
                <a:spcPct val="0"/>
              </a:spcBef>
              <a:spcAft>
                <a:spcPct val="0"/>
              </a:spcAft>
            </a:pPr>
            <a:r>
              <a:rPr lang="en-US" sz="2000" b="1" dirty="0">
                <a:solidFill>
                  <a:srgbClr val="000000"/>
                </a:solidFill>
              </a:rPr>
              <a:t>S</a:t>
            </a:r>
            <a:br>
              <a:rPr lang="en-US" sz="2000" b="1" dirty="0">
                <a:solidFill>
                  <a:srgbClr val="000000"/>
                </a:solidFill>
              </a:rPr>
            </a:br>
            <a:r>
              <a:rPr lang="en-US" sz="2000" b="1" i="1" dirty="0">
                <a:solidFill>
                  <a:srgbClr val="000000"/>
                </a:solidFill>
              </a:rPr>
              <a:t>a</a:t>
            </a:r>
            <a:r>
              <a:rPr lang="en-US" sz="2000" b="1" baseline="-25000" dirty="0">
                <a:solidFill>
                  <a:srgbClr val="000000"/>
                </a:solidFill>
              </a:rPr>
              <a:t>1</a:t>
            </a:r>
            <a:r>
              <a:rPr lang="en-US" sz="2000" b="1" dirty="0">
                <a:solidFill>
                  <a:srgbClr val="000000"/>
                </a:solidFill>
                <a:sym typeface="Symbol" pitchFamily="18" charset="2"/>
              </a:rPr>
              <a:t>A?</a:t>
            </a:r>
            <a:endParaRPr lang="en-US" sz="2000" b="1" dirty="0">
              <a:solidFill>
                <a:srgbClr val="000000"/>
              </a:solidFill>
            </a:endParaRPr>
          </a:p>
        </p:txBody>
      </p:sp>
      <p:sp>
        <p:nvSpPr>
          <p:cNvPr id="1576965" name="Oval 5"/>
          <p:cNvSpPr>
            <a:spLocks noChangeArrowheads="1"/>
          </p:cNvSpPr>
          <p:nvPr/>
        </p:nvSpPr>
        <p:spPr bwMode="auto">
          <a:xfrm>
            <a:off x="2286001" y="4191000"/>
            <a:ext cx="800099"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fontAlgn="base" hangingPunct="0">
              <a:lnSpc>
                <a:spcPct val="90000"/>
              </a:lnSpc>
              <a:spcBef>
                <a:spcPct val="0"/>
              </a:spcBef>
              <a:spcAft>
                <a:spcPct val="0"/>
              </a:spcAft>
            </a:pPr>
            <a:r>
              <a:rPr lang="en-US" sz="2000" b="1" dirty="0">
                <a:solidFill>
                  <a:srgbClr val="000000"/>
                </a:solidFill>
              </a:rPr>
              <a:t>S’</a:t>
            </a:r>
            <a:br>
              <a:rPr lang="en-US" sz="2000" b="1" dirty="0">
                <a:solidFill>
                  <a:srgbClr val="000000"/>
                </a:solidFill>
              </a:rPr>
            </a:br>
            <a:r>
              <a:rPr lang="en-US" sz="2000" b="1" i="1" dirty="0">
                <a:solidFill>
                  <a:srgbClr val="000000"/>
                </a:solidFill>
              </a:rPr>
              <a:t> a</a:t>
            </a:r>
            <a:r>
              <a:rPr lang="en-US" sz="2000" b="1" baseline="-25000" dirty="0">
                <a:solidFill>
                  <a:srgbClr val="000000"/>
                </a:solidFill>
              </a:rPr>
              <a:t>2</a:t>
            </a:r>
            <a:r>
              <a:rPr lang="en-US" sz="2000" b="1" dirty="0">
                <a:solidFill>
                  <a:srgbClr val="000000"/>
                </a:solidFill>
                <a:sym typeface="Symbol" pitchFamily="18" charset="2"/>
              </a:rPr>
              <a:t>A?</a:t>
            </a:r>
            <a:endParaRPr lang="en-US" sz="2000" b="1" dirty="0">
              <a:solidFill>
                <a:srgbClr val="000000"/>
              </a:solidFill>
            </a:endParaRPr>
          </a:p>
        </p:txBody>
      </p:sp>
      <p:sp>
        <p:nvSpPr>
          <p:cNvPr id="1576966" name="Oval 6"/>
          <p:cNvSpPr>
            <a:spLocks noChangeArrowheads="1"/>
          </p:cNvSpPr>
          <p:nvPr/>
        </p:nvSpPr>
        <p:spPr bwMode="auto">
          <a:xfrm>
            <a:off x="5715001" y="4191000"/>
            <a:ext cx="800099"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fontAlgn="base" hangingPunct="0">
              <a:lnSpc>
                <a:spcPct val="90000"/>
              </a:lnSpc>
              <a:spcBef>
                <a:spcPct val="0"/>
              </a:spcBef>
              <a:spcAft>
                <a:spcPct val="0"/>
              </a:spcAft>
            </a:pPr>
            <a:r>
              <a:rPr lang="en-US" sz="2000" b="1" dirty="0">
                <a:solidFill>
                  <a:srgbClr val="000000"/>
                </a:solidFill>
              </a:rPr>
              <a:t>S-{</a:t>
            </a:r>
            <a:r>
              <a:rPr lang="en-US" sz="2000" b="1" i="1" dirty="0">
                <a:solidFill>
                  <a:srgbClr val="000000"/>
                </a:solidFill>
              </a:rPr>
              <a:t>a</a:t>
            </a:r>
            <a:r>
              <a:rPr lang="en-US" sz="2000" b="1" baseline="-25000" dirty="0">
                <a:solidFill>
                  <a:srgbClr val="000000"/>
                </a:solidFill>
              </a:rPr>
              <a:t>1</a:t>
            </a:r>
            <a:r>
              <a:rPr lang="en-US" sz="2000" b="1" dirty="0">
                <a:solidFill>
                  <a:srgbClr val="000000"/>
                </a:solidFill>
              </a:rPr>
              <a:t>}</a:t>
            </a:r>
            <a:br>
              <a:rPr lang="en-US" sz="2000" b="1" dirty="0">
                <a:solidFill>
                  <a:srgbClr val="000000"/>
                </a:solidFill>
              </a:rPr>
            </a:br>
            <a:r>
              <a:rPr lang="en-US" sz="2000" b="1" i="1" dirty="0">
                <a:solidFill>
                  <a:srgbClr val="000000"/>
                </a:solidFill>
              </a:rPr>
              <a:t> a</a:t>
            </a:r>
            <a:r>
              <a:rPr lang="en-US" sz="2000" b="1" baseline="-25000" dirty="0">
                <a:solidFill>
                  <a:srgbClr val="000000"/>
                </a:solidFill>
              </a:rPr>
              <a:t>2</a:t>
            </a:r>
            <a:r>
              <a:rPr lang="en-US" sz="2000" b="1" dirty="0">
                <a:solidFill>
                  <a:srgbClr val="000000"/>
                </a:solidFill>
                <a:sym typeface="Symbol" pitchFamily="18" charset="2"/>
              </a:rPr>
              <a:t>A?</a:t>
            </a:r>
            <a:endParaRPr lang="en-US" sz="2000" b="1" dirty="0">
              <a:solidFill>
                <a:srgbClr val="000000"/>
              </a:solidFill>
            </a:endParaRPr>
          </a:p>
        </p:txBody>
      </p:sp>
      <p:sp>
        <p:nvSpPr>
          <p:cNvPr id="1576967" name="Oval 7"/>
          <p:cNvSpPr>
            <a:spLocks noChangeArrowheads="1"/>
          </p:cNvSpPr>
          <p:nvPr/>
        </p:nvSpPr>
        <p:spPr bwMode="auto">
          <a:xfrm>
            <a:off x="6572251" y="5181600"/>
            <a:ext cx="800099"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fontAlgn="base" hangingPunct="0">
              <a:lnSpc>
                <a:spcPct val="90000"/>
              </a:lnSpc>
              <a:spcBef>
                <a:spcPct val="0"/>
              </a:spcBef>
              <a:spcAft>
                <a:spcPct val="0"/>
              </a:spcAft>
            </a:pPr>
            <a:r>
              <a:rPr lang="en-US" sz="2000" b="1" dirty="0">
                <a:solidFill>
                  <a:srgbClr val="000000"/>
                </a:solidFill>
              </a:rPr>
              <a:t>S –</a:t>
            </a:r>
          </a:p>
          <a:p>
            <a:pPr algn="ctr" eaLnBrk="0" fontAlgn="base" hangingPunct="0">
              <a:lnSpc>
                <a:spcPct val="90000"/>
              </a:lnSpc>
              <a:spcBef>
                <a:spcPct val="0"/>
              </a:spcBef>
              <a:spcAft>
                <a:spcPct val="0"/>
              </a:spcAft>
            </a:pPr>
            <a:r>
              <a:rPr lang="en-US" sz="2000" b="1" dirty="0">
                <a:solidFill>
                  <a:srgbClr val="000000"/>
                </a:solidFill>
              </a:rPr>
              <a:t>{</a:t>
            </a:r>
            <a:r>
              <a:rPr lang="en-US" sz="2000" b="1" i="1" dirty="0">
                <a:solidFill>
                  <a:srgbClr val="000000"/>
                </a:solidFill>
              </a:rPr>
              <a:t>a</a:t>
            </a:r>
            <a:r>
              <a:rPr lang="en-US" sz="2000" b="1" baseline="-25000" dirty="0">
                <a:solidFill>
                  <a:srgbClr val="000000"/>
                </a:solidFill>
              </a:rPr>
              <a:t>1</a:t>
            </a:r>
            <a:r>
              <a:rPr lang="en-US" sz="2000" b="1" dirty="0">
                <a:solidFill>
                  <a:srgbClr val="000000"/>
                </a:solidFill>
              </a:rPr>
              <a:t>, </a:t>
            </a:r>
            <a:r>
              <a:rPr lang="en-US" sz="2000" b="1" i="1" dirty="0">
                <a:solidFill>
                  <a:srgbClr val="000000"/>
                </a:solidFill>
              </a:rPr>
              <a:t>a</a:t>
            </a:r>
            <a:r>
              <a:rPr lang="en-US" sz="2000" b="1" baseline="-25000" dirty="0">
                <a:solidFill>
                  <a:srgbClr val="000000"/>
                </a:solidFill>
              </a:rPr>
              <a:t>2</a:t>
            </a:r>
            <a:r>
              <a:rPr lang="en-US" sz="2000" b="1" dirty="0">
                <a:solidFill>
                  <a:srgbClr val="000000"/>
                </a:solidFill>
              </a:rPr>
              <a:t>}</a:t>
            </a:r>
          </a:p>
        </p:txBody>
      </p:sp>
      <p:sp>
        <p:nvSpPr>
          <p:cNvPr id="1576968" name="Oval 8"/>
          <p:cNvSpPr>
            <a:spLocks noChangeArrowheads="1"/>
          </p:cNvSpPr>
          <p:nvPr/>
        </p:nvSpPr>
        <p:spPr bwMode="auto">
          <a:xfrm>
            <a:off x="4857751" y="5181600"/>
            <a:ext cx="800099"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z="2000" b="1" dirty="0">
                <a:solidFill>
                  <a:srgbClr val="000000"/>
                </a:solidFill>
              </a:rPr>
              <a:t>S”</a:t>
            </a:r>
          </a:p>
        </p:txBody>
      </p:sp>
      <p:sp>
        <p:nvSpPr>
          <p:cNvPr id="1576969" name="Oval 9"/>
          <p:cNvSpPr>
            <a:spLocks noChangeArrowheads="1"/>
          </p:cNvSpPr>
          <p:nvPr/>
        </p:nvSpPr>
        <p:spPr bwMode="auto">
          <a:xfrm>
            <a:off x="3143251" y="5181600"/>
            <a:ext cx="800099"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z="2000" b="1" dirty="0">
                <a:solidFill>
                  <a:srgbClr val="000000"/>
                </a:solidFill>
              </a:rPr>
              <a:t>S’-{</a:t>
            </a:r>
            <a:r>
              <a:rPr lang="en-US" sz="2000" b="1" i="1" dirty="0">
                <a:solidFill>
                  <a:srgbClr val="000000"/>
                </a:solidFill>
              </a:rPr>
              <a:t>a</a:t>
            </a:r>
            <a:r>
              <a:rPr lang="en-US" sz="2000" b="1" baseline="-25000" dirty="0">
                <a:solidFill>
                  <a:srgbClr val="000000"/>
                </a:solidFill>
              </a:rPr>
              <a:t>2</a:t>
            </a:r>
            <a:r>
              <a:rPr lang="en-US" sz="2000" b="1" dirty="0">
                <a:solidFill>
                  <a:srgbClr val="000000"/>
                </a:solidFill>
              </a:rPr>
              <a:t>}</a:t>
            </a:r>
          </a:p>
        </p:txBody>
      </p:sp>
      <p:sp>
        <p:nvSpPr>
          <p:cNvPr id="1576970" name="Oval 10"/>
          <p:cNvSpPr>
            <a:spLocks noChangeArrowheads="1"/>
          </p:cNvSpPr>
          <p:nvPr/>
        </p:nvSpPr>
        <p:spPr bwMode="auto">
          <a:xfrm>
            <a:off x="1428751" y="5181600"/>
            <a:ext cx="800099"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z="2000" b="1" dirty="0">
                <a:solidFill>
                  <a:srgbClr val="000000"/>
                </a:solidFill>
              </a:rPr>
              <a:t>S”</a:t>
            </a:r>
          </a:p>
        </p:txBody>
      </p:sp>
      <p:cxnSp>
        <p:nvCxnSpPr>
          <p:cNvPr id="1576971" name="AutoShape 11"/>
          <p:cNvCxnSpPr>
            <a:cxnSpLocks noChangeShapeType="1"/>
            <a:stCxn id="1576964" idx="5"/>
            <a:endCxn id="1576966" idx="1"/>
          </p:cNvCxnSpPr>
          <p:nvPr/>
        </p:nvCxnSpPr>
        <p:spPr bwMode="auto">
          <a:xfrm>
            <a:off x="4683919" y="3800475"/>
            <a:ext cx="1147763" cy="476250"/>
          </a:xfrm>
          <a:prstGeom prst="straightConnector1">
            <a:avLst/>
          </a:prstGeom>
          <a:noFill/>
          <a:ln w="28575">
            <a:solidFill>
              <a:srgbClr val="CC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76972" name="AutoShape 12"/>
          <p:cNvCxnSpPr>
            <a:cxnSpLocks noChangeShapeType="1"/>
            <a:stCxn id="1576964" idx="3"/>
            <a:endCxn id="1576965" idx="7"/>
          </p:cNvCxnSpPr>
          <p:nvPr/>
        </p:nvCxnSpPr>
        <p:spPr bwMode="auto">
          <a:xfrm flipH="1">
            <a:off x="2969419" y="3800475"/>
            <a:ext cx="1147763" cy="476250"/>
          </a:xfrm>
          <a:prstGeom prst="straightConnector1">
            <a:avLst/>
          </a:prstGeom>
          <a:noFill/>
          <a:ln w="28575">
            <a:solidFill>
              <a:srgbClr val="CC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76973" name="AutoShape 13"/>
          <p:cNvCxnSpPr>
            <a:cxnSpLocks noChangeShapeType="1"/>
            <a:stCxn id="1576965" idx="3"/>
            <a:endCxn id="1576970" idx="0"/>
          </p:cNvCxnSpPr>
          <p:nvPr/>
        </p:nvCxnSpPr>
        <p:spPr bwMode="auto">
          <a:xfrm flipH="1">
            <a:off x="1828801" y="4791075"/>
            <a:ext cx="573881" cy="376238"/>
          </a:xfrm>
          <a:prstGeom prst="straightConnector1">
            <a:avLst/>
          </a:prstGeom>
          <a:noFill/>
          <a:ln w="28575">
            <a:solidFill>
              <a:srgbClr val="CC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76974" name="AutoShape 14"/>
          <p:cNvCxnSpPr>
            <a:cxnSpLocks noChangeShapeType="1"/>
            <a:stCxn id="1576965" idx="5"/>
            <a:endCxn id="1576969" idx="0"/>
          </p:cNvCxnSpPr>
          <p:nvPr/>
        </p:nvCxnSpPr>
        <p:spPr bwMode="auto">
          <a:xfrm>
            <a:off x="2969421" y="4791075"/>
            <a:ext cx="573881" cy="376238"/>
          </a:xfrm>
          <a:prstGeom prst="straightConnector1">
            <a:avLst/>
          </a:prstGeom>
          <a:noFill/>
          <a:ln w="28575">
            <a:solidFill>
              <a:srgbClr val="CC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76975" name="AutoShape 15"/>
          <p:cNvCxnSpPr>
            <a:cxnSpLocks noChangeShapeType="1"/>
            <a:stCxn id="1576968" idx="0"/>
            <a:endCxn id="1576966" idx="3"/>
          </p:cNvCxnSpPr>
          <p:nvPr/>
        </p:nvCxnSpPr>
        <p:spPr bwMode="auto">
          <a:xfrm flipV="1">
            <a:off x="5257801" y="4791075"/>
            <a:ext cx="573881" cy="376238"/>
          </a:xfrm>
          <a:prstGeom prst="straightConnector1">
            <a:avLst/>
          </a:prstGeom>
          <a:noFill/>
          <a:ln w="28575">
            <a:solidFill>
              <a:srgbClr val="CC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76976" name="AutoShape 16"/>
          <p:cNvCxnSpPr>
            <a:cxnSpLocks noChangeShapeType="1"/>
            <a:stCxn id="1576966" idx="5"/>
            <a:endCxn id="1576967" idx="0"/>
          </p:cNvCxnSpPr>
          <p:nvPr/>
        </p:nvCxnSpPr>
        <p:spPr bwMode="auto">
          <a:xfrm>
            <a:off x="6398421" y="4791075"/>
            <a:ext cx="573881" cy="376238"/>
          </a:xfrm>
          <a:prstGeom prst="straightConnector1">
            <a:avLst/>
          </a:prstGeom>
          <a:noFill/>
          <a:ln w="28575">
            <a:solidFill>
              <a:srgbClr val="CC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76977" name="Text Box 17"/>
          <p:cNvSpPr txBox="1">
            <a:spLocks noChangeArrowheads="1"/>
          </p:cNvSpPr>
          <p:nvPr/>
        </p:nvSpPr>
        <p:spPr bwMode="auto">
          <a:xfrm>
            <a:off x="3200400" y="3657600"/>
            <a:ext cx="526106"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a:solidFill>
                  <a:srgbClr val="000000"/>
                </a:solidFill>
              </a:rPr>
              <a:t>yes</a:t>
            </a:r>
          </a:p>
        </p:txBody>
      </p:sp>
      <p:sp>
        <p:nvSpPr>
          <p:cNvPr id="1576978" name="Text Box 18"/>
          <p:cNvSpPr txBox="1">
            <a:spLocks noChangeArrowheads="1"/>
          </p:cNvSpPr>
          <p:nvPr/>
        </p:nvSpPr>
        <p:spPr bwMode="auto">
          <a:xfrm>
            <a:off x="5119686" y="3657600"/>
            <a:ext cx="455574"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a:solidFill>
                  <a:srgbClr val="000000"/>
                </a:solidFill>
              </a:rPr>
              <a:t>no</a:t>
            </a:r>
          </a:p>
        </p:txBody>
      </p:sp>
      <p:sp>
        <p:nvSpPr>
          <p:cNvPr id="1576979" name="Text Box 19"/>
          <p:cNvSpPr txBox="1">
            <a:spLocks noChangeArrowheads="1"/>
          </p:cNvSpPr>
          <p:nvPr/>
        </p:nvSpPr>
        <p:spPr bwMode="auto">
          <a:xfrm>
            <a:off x="6629399" y="4648200"/>
            <a:ext cx="455574"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a:solidFill>
                  <a:srgbClr val="000000"/>
                </a:solidFill>
              </a:rPr>
              <a:t>no</a:t>
            </a:r>
          </a:p>
        </p:txBody>
      </p:sp>
      <p:sp>
        <p:nvSpPr>
          <p:cNvPr id="1576980" name="Text Box 20"/>
          <p:cNvSpPr txBox="1">
            <a:spLocks noChangeArrowheads="1"/>
          </p:cNvSpPr>
          <p:nvPr/>
        </p:nvSpPr>
        <p:spPr bwMode="auto">
          <a:xfrm>
            <a:off x="3314700" y="4648200"/>
            <a:ext cx="455574"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a:solidFill>
                  <a:srgbClr val="000000"/>
                </a:solidFill>
              </a:rPr>
              <a:t>no</a:t>
            </a:r>
          </a:p>
        </p:txBody>
      </p:sp>
      <p:sp>
        <p:nvSpPr>
          <p:cNvPr id="1576981" name="Text Box 21"/>
          <p:cNvSpPr txBox="1">
            <a:spLocks noChangeArrowheads="1"/>
          </p:cNvSpPr>
          <p:nvPr/>
        </p:nvSpPr>
        <p:spPr bwMode="auto">
          <a:xfrm>
            <a:off x="1714500" y="4648200"/>
            <a:ext cx="526106"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a:solidFill>
                  <a:srgbClr val="000000"/>
                </a:solidFill>
              </a:rPr>
              <a:t>yes</a:t>
            </a:r>
          </a:p>
        </p:txBody>
      </p:sp>
      <p:sp>
        <p:nvSpPr>
          <p:cNvPr id="1576982" name="Text Box 22"/>
          <p:cNvSpPr txBox="1">
            <a:spLocks noChangeArrowheads="1"/>
          </p:cNvSpPr>
          <p:nvPr/>
        </p:nvSpPr>
        <p:spPr bwMode="auto">
          <a:xfrm>
            <a:off x="5176838" y="4648200"/>
            <a:ext cx="526106"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a:solidFill>
                  <a:srgbClr val="000000"/>
                </a:solidFill>
              </a:rPr>
              <a:t>yes</a:t>
            </a:r>
          </a:p>
        </p:txBody>
      </p:sp>
    </p:spTree>
    <p:extLst>
      <p:ext uri="{BB962C8B-B14F-4D97-AF65-F5344CB8AC3E}">
        <p14:creationId xmlns:p14="http://schemas.microsoft.com/office/powerpoint/2010/main" xmlns="" val="17854058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986" name="Rectangle 2"/>
          <p:cNvSpPr>
            <a:spLocks noGrp="1" noChangeArrowheads="1"/>
          </p:cNvSpPr>
          <p:nvPr>
            <p:ph type="title"/>
          </p:nvPr>
        </p:nvSpPr>
        <p:spPr>
          <a:xfrm>
            <a:off x="1714501" y="304800"/>
            <a:ext cx="5829300" cy="838200"/>
          </a:xfrm>
        </p:spPr>
        <p:txBody>
          <a:bodyPr/>
          <a:lstStyle/>
          <a:p>
            <a:r>
              <a:rPr lang="zh-CN" altLang="en-US" sz="3600" b="1" dirty="0" smtClean="0">
                <a:solidFill>
                  <a:srgbClr val="0000CC"/>
                </a:solidFill>
              </a:rPr>
              <a:t>贪心选择属性</a:t>
            </a:r>
            <a:endParaRPr lang="en-US" sz="3600" b="1" dirty="0">
              <a:solidFill>
                <a:srgbClr val="0000CC"/>
              </a:solidFill>
            </a:endParaRPr>
          </a:p>
        </p:txBody>
      </p:sp>
      <p:sp>
        <p:nvSpPr>
          <p:cNvPr id="1577987" name="Rectangle 3"/>
          <p:cNvSpPr>
            <a:spLocks noGrp="1" noChangeArrowheads="1"/>
          </p:cNvSpPr>
          <p:nvPr>
            <p:ph type="body" idx="1"/>
          </p:nvPr>
        </p:nvSpPr>
        <p:spPr>
          <a:xfrm>
            <a:off x="1543051" y="1447800"/>
            <a:ext cx="5943600" cy="4648200"/>
          </a:xfrm>
        </p:spPr>
        <p:txBody>
          <a:bodyPr/>
          <a:lstStyle/>
          <a:p>
            <a:r>
              <a:rPr lang="zh-CN" altLang="en-US" sz="2400" b="1" dirty="0" smtClean="0"/>
              <a:t>因此，动态选择也适用</a:t>
            </a:r>
            <a:r>
              <a:rPr lang="en-US" sz="2400" b="1" dirty="0" smtClean="0"/>
              <a:t>.</a:t>
            </a:r>
            <a:endParaRPr lang="en-US" sz="2400" b="1" dirty="0"/>
          </a:p>
          <a:p>
            <a:r>
              <a:rPr lang="zh-CN" altLang="en-US" sz="2400" b="1" dirty="0"/>
              <a:t>但活动选择问题</a:t>
            </a:r>
            <a:r>
              <a:rPr lang="zh-CN" altLang="en-US" sz="2400" b="1" dirty="0" smtClean="0"/>
              <a:t>也展现现出</a:t>
            </a:r>
            <a:r>
              <a:rPr lang="zh-CN" altLang="en-US" sz="2400" b="1" dirty="0" smtClean="0">
                <a:solidFill>
                  <a:srgbClr val="FF0000"/>
                </a:solidFill>
              </a:rPr>
              <a:t>贪心选择</a:t>
            </a:r>
            <a:r>
              <a:rPr lang="zh-CN" altLang="en-US" sz="2400" b="1" dirty="0">
                <a:solidFill>
                  <a:srgbClr val="FF0000"/>
                </a:solidFill>
              </a:rPr>
              <a:t>属性</a:t>
            </a:r>
            <a:r>
              <a:rPr lang="en-US" sz="2400" b="1" dirty="0" smtClean="0"/>
              <a:t>:</a:t>
            </a:r>
            <a:endParaRPr lang="en-US" sz="2400" b="1" dirty="0"/>
          </a:p>
          <a:p>
            <a:pPr lvl="1"/>
            <a:r>
              <a:rPr lang="zh-CN" altLang="en-US" sz="2200" b="1" dirty="0" smtClean="0"/>
              <a:t>局部最优选择导出全局最优解</a:t>
            </a:r>
            <a:r>
              <a:rPr lang="en-US" sz="2200" b="1" dirty="0" smtClean="0">
                <a:sym typeface="Symbol" pitchFamily="18" charset="2"/>
              </a:rPr>
              <a:t>.</a:t>
            </a:r>
            <a:endParaRPr lang="en-US" sz="2200" b="1" dirty="0">
              <a:sym typeface="Symbol" pitchFamily="18" charset="2"/>
            </a:endParaRPr>
          </a:p>
          <a:p>
            <a:r>
              <a:rPr lang="zh-CN" altLang="en-US" sz="2400" b="1" dirty="0" smtClean="0">
                <a:sym typeface="Symbol" pitchFamily="18" charset="2"/>
              </a:rPr>
              <a:t>贪心方案如果存在</a:t>
            </a:r>
            <a:r>
              <a:rPr lang="en-US" sz="2400" b="1" dirty="0" smtClean="0">
                <a:sym typeface="Symbol" pitchFamily="18" charset="2"/>
              </a:rPr>
              <a:t>, </a:t>
            </a:r>
            <a:r>
              <a:rPr lang="zh-CN" altLang="en-US" sz="2400" b="1" dirty="0" smtClean="0">
                <a:sym typeface="Symbol" pitchFamily="18" charset="2"/>
              </a:rPr>
              <a:t>通常是易于实施并且效率更高。</a:t>
            </a:r>
            <a:endParaRPr lang="en-US" sz="2400" b="1" dirty="0">
              <a:sym typeface="Symbol" pitchFamily="18" charset="2"/>
            </a:endParaRPr>
          </a:p>
        </p:txBody>
      </p:sp>
    </p:spTree>
    <p:extLst>
      <p:ext uri="{BB962C8B-B14F-4D97-AF65-F5344CB8AC3E}">
        <p14:creationId xmlns:p14="http://schemas.microsoft.com/office/powerpoint/2010/main" xmlns="" val="30932693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smtClean="0">
                <a:ea typeface="宋体" charset="-122"/>
              </a:rPr>
              <a:t>示例</a:t>
            </a:r>
            <a:r>
              <a:rPr lang="zh-CN" altLang="en-US" sz="4000" smtClean="0">
                <a:ea typeface="宋体" charset="-122"/>
              </a:rPr>
              <a:t>（</a:t>
            </a:r>
            <a:r>
              <a:rPr lang="en-US" altLang="zh-CN" sz="4000" smtClean="0">
                <a:ea typeface="宋体" charset="-122"/>
              </a:rPr>
              <a:t>2</a:t>
            </a:r>
            <a:r>
              <a:rPr lang="zh-CN" altLang="en-US" sz="4000" smtClean="0">
                <a:ea typeface="宋体" charset="-122"/>
              </a:rPr>
              <a:t>）</a:t>
            </a:r>
          </a:p>
        </p:txBody>
      </p:sp>
      <p:sp>
        <p:nvSpPr>
          <p:cNvPr id="1028" name="Rectangle 3"/>
          <p:cNvSpPr>
            <a:spLocks noGrp="1" noChangeArrowheads="1"/>
          </p:cNvSpPr>
          <p:nvPr>
            <p:ph type="body" sz="half" idx="1"/>
          </p:nvPr>
        </p:nvSpPr>
        <p:spPr>
          <a:xfrm>
            <a:off x="250827" y="1412879"/>
            <a:ext cx="8594725" cy="5040313"/>
          </a:xfrm>
        </p:spPr>
        <p:txBody>
          <a:bodyPr/>
          <a:lstStyle/>
          <a:p>
            <a:pPr marL="457200" indent="-457200" eaLnBrk="1" hangingPunct="1"/>
            <a:r>
              <a:rPr lang="zh-CN" altLang="en-US" smtClean="0">
                <a:solidFill>
                  <a:schemeClr val="tx2"/>
                </a:solidFill>
                <a:ea typeface="宋体" charset="-122"/>
              </a:rPr>
              <a:t>例</a:t>
            </a:r>
            <a:r>
              <a:rPr lang="en-US" altLang="zh-CN" sz="2400" smtClean="0">
                <a:solidFill>
                  <a:schemeClr val="tx2"/>
                </a:solidFill>
                <a:ea typeface="宋体" charset="-122"/>
              </a:rPr>
              <a:t>2</a:t>
            </a:r>
            <a:r>
              <a:rPr lang="en-US" altLang="zh-CN" smtClean="0">
                <a:solidFill>
                  <a:schemeClr val="tx2"/>
                </a:solidFill>
                <a:ea typeface="宋体" charset="-122"/>
              </a:rPr>
              <a:t>: </a:t>
            </a:r>
            <a:r>
              <a:rPr lang="zh-CN" altLang="en-US" smtClean="0">
                <a:solidFill>
                  <a:schemeClr val="tx2"/>
                </a:solidFill>
                <a:ea typeface="宋体" charset="-122"/>
              </a:rPr>
              <a:t>找钱问题：</a:t>
            </a:r>
            <a:r>
              <a:rPr lang="zh-CN" altLang="en-US" smtClean="0">
                <a:ea typeface="宋体" charset="-122"/>
              </a:rPr>
              <a:t>用最少的货币数找出钱</a:t>
            </a:r>
            <a:r>
              <a:rPr lang="en-US" altLang="zh-CN" smtClean="0">
                <a:ea typeface="宋体" charset="-122"/>
              </a:rPr>
              <a:t>A</a:t>
            </a:r>
          </a:p>
          <a:p>
            <a:pPr marL="457200" indent="-457200" eaLnBrk="1" hangingPunct="1">
              <a:buFont typeface="Wingdings" pitchFamily="2" charset="2"/>
              <a:buNone/>
            </a:pPr>
            <a:r>
              <a:rPr lang="zh-CN" altLang="en-US" smtClean="0">
                <a:ea typeface="宋体" charset="-122"/>
              </a:rPr>
              <a:t>    </a:t>
            </a:r>
            <a:r>
              <a:rPr lang="en-US" altLang="zh-CN" sz="2000" smtClean="0">
                <a:ea typeface="宋体" charset="-122"/>
              </a:rPr>
              <a:t>(1)</a:t>
            </a:r>
            <a:r>
              <a:rPr lang="zh-CN" altLang="en-US" sz="2400" smtClean="0">
                <a:ea typeface="宋体" charset="-122"/>
              </a:rPr>
              <a:t>货币数量和种类不限制情形：具有贪心选择性质，可以使用贪心法：按货币单位从高往低给付，总能得到最优解（见</a:t>
            </a:r>
            <a:r>
              <a:rPr lang="en-US" altLang="zh-CN" sz="2400" smtClean="0">
                <a:ea typeface="宋体" charset="-122"/>
              </a:rPr>
              <a:t>16.5</a:t>
            </a:r>
            <a:r>
              <a:rPr lang="zh-CN" altLang="en-US" sz="2400" smtClean="0">
                <a:ea typeface="宋体" charset="-122"/>
              </a:rPr>
              <a:t>节）。</a:t>
            </a:r>
          </a:p>
          <a:p>
            <a:pPr marL="457200" indent="-457200" eaLnBrk="1" hangingPunct="1">
              <a:buFont typeface="Wingdings" pitchFamily="2" charset="2"/>
              <a:buNone/>
            </a:pPr>
            <a:r>
              <a:rPr lang="en-US" altLang="zh-CN" sz="2000" smtClean="0">
                <a:ea typeface="宋体" charset="-122"/>
              </a:rPr>
              <a:t>     (2)</a:t>
            </a:r>
            <a:r>
              <a:rPr lang="zh-CN" altLang="en-US" sz="2400" smtClean="0">
                <a:ea typeface="宋体" charset="-122"/>
              </a:rPr>
              <a:t>货币数量和种类有限制情形：贪心法并不总能得到最优解</a:t>
            </a:r>
          </a:p>
          <a:p>
            <a:pPr marL="457200" indent="-457200" eaLnBrk="1" hangingPunct="1">
              <a:buFont typeface="Wingdings" pitchFamily="2" charset="2"/>
              <a:buNone/>
            </a:pPr>
            <a:endParaRPr lang="zh-CN" altLang="en-US" sz="2400" smtClean="0">
              <a:ea typeface="宋体" charset="-122"/>
            </a:endParaRPr>
          </a:p>
        </p:txBody>
      </p:sp>
      <p:graphicFrame>
        <p:nvGraphicFramePr>
          <p:cNvPr id="801796" name="Object 4"/>
          <p:cNvGraphicFramePr>
            <a:graphicFrameLocks noChangeAspect="1"/>
          </p:cNvGraphicFramePr>
          <p:nvPr>
            <p:ph sz="half" idx="2"/>
          </p:nvPr>
        </p:nvGraphicFramePr>
        <p:xfrm>
          <a:off x="938213" y="3544892"/>
          <a:ext cx="7789862" cy="2981325"/>
        </p:xfrm>
        <a:graphic>
          <a:graphicData uri="http://schemas.openxmlformats.org/presentationml/2006/ole">
            <p:oleObj spid="_x0000_s370690" name="公式" r:id="rId3" imgW="4114800" imgH="1574640" progId="Equation.3">
              <p:embed/>
            </p:oleObj>
          </a:graphicData>
        </a:graphic>
      </p:graphicFrame>
      <p:sp>
        <p:nvSpPr>
          <p:cNvPr id="1029" name="灯片编号占位符 6"/>
          <p:cNvSpPr>
            <a:spLocks noGrp="1"/>
          </p:cNvSpPr>
          <p:nvPr>
            <p:ph type="sldNum" sz="quarter" idx="10"/>
          </p:nvPr>
        </p:nvSpPr>
        <p:spPr>
          <a:noFill/>
        </p:spPr>
        <p:txBody>
          <a:bodyPr/>
          <a:lstStyle/>
          <a:p>
            <a:fld id="{C5061065-4F43-4C2D-86D1-542090074BB0}" type="slidenum">
              <a:rPr lang="zh-CN" altLang="en-US" smtClean="0">
                <a:ea typeface="宋体" charset="-122"/>
              </a:rPr>
              <a:pPr/>
              <a:t>28</a:t>
            </a:fld>
            <a:endParaRPr lang="en-US" altLang="zh-CN" smtClean="0">
              <a:ea typeface="宋体" charset="-122"/>
            </a:endParaRPr>
          </a:p>
        </p:txBody>
      </p:sp>
      <p:sp>
        <p:nvSpPr>
          <p:cNvPr id="1030" name="日期占位符 4"/>
          <p:cNvSpPr>
            <a:spLocks noGrp="1"/>
          </p:cNvSpPr>
          <p:nvPr>
            <p:ph type="dt" sz="quarter" idx="4294967295"/>
          </p:nvPr>
        </p:nvSpPr>
        <p:spPr>
          <a:xfrm>
            <a:off x="1" y="6367463"/>
            <a:ext cx="1904999" cy="457200"/>
          </a:xfrm>
          <a:noFill/>
        </p:spPr>
        <p:txBody>
          <a:bodyPr/>
          <a:lstStyle/>
          <a:p>
            <a:fld id="{469D376E-1BC6-41F7-8721-9B1CC9AFB516}" type="datetime1">
              <a:rPr lang="zh-CN" altLang="en-US" smtClean="0">
                <a:ea typeface="宋体" charset="-122"/>
              </a:rPr>
              <a:pPr/>
              <a:t>2019/5/8</a:t>
            </a:fld>
            <a:endParaRPr lang="en-US" altLang="zh-CN" smtClean="0">
              <a:ea typeface="宋体" charset="-122"/>
            </a:endParaRPr>
          </a:p>
        </p:txBody>
      </p:sp>
      <p:sp>
        <p:nvSpPr>
          <p:cNvPr id="1031" name="页脚占位符 5"/>
          <p:cNvSpPr>
            <a:spLocks noGrp="1"/>
          </p:cNvSpPr>
          <p:nvPr>
            <p:ph type="ftr" sz="quarter" idx="4294967295"/>
          </p:nvPr>
        </p:nvSpPr>
        <p:spPr>
          <a:xfrm>
            <a:off x="0" y="6367463"/>
            <a:ext cx="2895600" cy="457200"/>
          </a:xfrm>
          <a:noFill/>
        </p:spPr>
        <p:txBody>
          <a:bodyPr/>
          <a:lstStyle/>
          <a:p>
            <a:r>
              <a:rPr lang="zh-CN" altLang="en-US" smtClean="0">
                <a:ea typeface="宋体" charset="-122"/>
              </a:rPr>
              <a:t>算法设计与分析</a:t>
            </a:r>
            <a:endParaRPr lang="en-US" altLang="zh-CN"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1796"/>
                                        </p:tgtEl>
                                        <p:attrNameLst>
                                          <p:attrName>style.visibility</p:attrName>
                                        </p:attrNameLst>
                                      </p:cBhvr>
                                      <p:to>
                                        <p:strVal val="visible"/>
                                      </p:to>
                                    </p:set>
                                    <p:animEffect transition="in" filter="blinds(horizontal)">
                                      <p:cBhvr>
                                        <p:cTn id="7" dur="500"/>
                                        <p:tgtEl>
                                          <p:spTgt spid="801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ea typeface="宋体" charset="-122"/>
              </a:rPr>
              <a:t>示例</a:t>
            </a:r>
            <a:r>
              <a:rPr lang="zh-CN" altLang="en-US" sz="4000" smtClean="0">
                <a:ea typeface="宋体" charset="-122"/>
              </a:rPr>
              <a:t>（</a:t>
            </a:r>
            <a:r>
              <a:rPr lang="en-US" altLang="zh-CN" sz="4000" smtClean="0">
                <a:ea typeface="宋体" charset="-122"/>
              </a:rPr>
              <a:t>3</a:t>
            </a:r>
            <a:r>
              <a:rPr lang="zh-CN" altLang="en-US" sz="4000" smtClean="0">
                <a:ea typeface="宋体" charset="-122"/>
              </a:rPr>
              <a:t>）</a:t>
            </a:r>
          </a:p>
        </p:txBody>
      </p:sp>
      <p:sp>
        <p:nvSpPr>
          <p:cNvPr id="802819" name="Rectangle 3"/>
          <p:cNvSpPr>
            <a:spLocks noGrp="1" noChangeArrowheads="1"/>
          </p:cNvSpPr>
          <p:nvPr>
            <p:ph type="body" sz="half" idx="1"/>
          </p:nvPr>
        </p:nvSpPr>
        <p:spPr>
          <a:xfrm>
            <a:off x="395289" y="1341438"/>
            <a:ext cx="8562976" cy="5040312"/>
          </a:xfrm>
        </p:spPr>
        <p:txBody>
          <a:bodyPr/>
          <a:lstStyle/>
          <a:p>
            <a:pPr marL="457200" indent="-457200" eaLnBrk="1" hangingPunct="1"/>
            <a:r>
              <a:rPr lang="zh-CN" altLang="en-US" smtClean="0">
                <a:solidFill>
                  <a:schemeClr val="tx2"/>
                </a:solidFill>
                <a:latin typeface="Comic Sans MS" pitchFamily="66" charset="0"/>
                <a:ea typeface="宋体" charset="-122"/>
              </a:rPr>
              <a:t>例</a:t>
            </a:r>
            <a:r>
              <a:rPr lang="en-US" altLang="zh-CN" sz="2400" smtClean="0">
                <a:solidFill>
                  <a:schemeClr val="tx2"/>
                </a:solidFill>
                <a:latin typeface="Comic Sans MS" pitchFamily="66" charset="0"/>
                <a:ea typeface="宋体" charset="-122"/>
              </a:rPr>
              <a:t>2</a:t>
            </a:r>
            <a:r>
              <a:rPr lang="en-US" altLang="zh-CN" smtClean="0">
                <a:solidFill>
                  <a:schemeClr val="tx2"/>
                </a:solidFill>
                <a:latin typeface="Comic Sans MS" pitchFamily="66" charset="0"/>
                <a:ea typeface="宋体" charset="-122"/>
              </a:rPr>
              <a:t>: </a:t>
            </a:r>
            <a:r>
              <a:rPr lang="zh-CN" altLang="en-US" smtClean="0">
                <a:solidFill>
                  <a:schemeClr val="tx2"/>
                </a:solidFill>
                <a:latin typeface="Comic Sans MS" pitchFamily="66" charset="0"/>
                <a:ea typeface="宋体" charset="-122"/>
              </a:rPr>
              <a:t>找钱问题：</a:t>
            </a:r>
            <a:r>
              <a:rPr lang="zh-CN" altLang="en-US" sz="2400" smtClean="0">
                <a:solidFill>
                  <a:schemeClr val="tx2"/>
                </a:solidFill>
                <a:latin typeface="Comic Sans MS" pitchFamily="66" charset="0"/>
                <a:ea typeface="宋体" charset="-122"/>
              </a:rPr>
              <a:t>（</a:t>
            </a:r>
            <a:r>
              <a:rPr lang="en-US" altLang="zh-CN" sz="2400" smtClean="0">
                <a:solidFill>
                  <a:schemeClr val="tx2"/>
                </a:solidFill>
                <a:latin typeface="Comic Sans MS" pitchFamily="66" charset="0"/>
                <a:ea typeface="宋体" charset="-122"/>
              </a:rPr>
              <a:t>Cont.</a:t>
            </a:r>
            <a:r>
              <a:rPr lang="zh-CN" altLang="en-US" sz="2400" smtClean="0">
                <a:solidFill>
                  <a:schemeClr val="tx2"/>
                </a:solidFill>
                <a:latin typeface="Comic Sans MS" pitchFamily="66" charset="0"/>
                <a:ea typeface="宋体" charset="-122"/>
              </a:rPr>
              <a:t>）</a:t>
            </a:r>
            <a:endParaRPr lang="en-US" altLang="zh-CN" sz="2400" smtClean="0">
              <a:solidFill>
                <a:schemeClr val="tx2"/>
              </a:solidFill>
              <a:latin typeface="Comic Sans MS" pitchFamily="66" charset="0"/>
              <a:ea typeface="宋体" charset="-122"/>
            </a:endParaRPr>
          </a:p>
          <a:p>
            <a:pPr marL="457200" indent="-457200" eaLnBrk="1" hangingPunct="1">
              <a:buFont typeface="Wingdings" pitchFamily="2" charset="2"/>
              <a:buNone/>
            </a:pPr>
            <a:r>
              <a:rPr lang="zh-CN" altLang="en-US" smtClean="0">
                <a:latin typeface="Comic Sans MS" pitchFamily="66" charset="0"/>
                <a:ea typeface="宋体" charset="-122"/>
              </a:rPr>
              <a:t>    </a:t>
            </a:r>
            <a:r>
              <a:rPr lang="en-US" altLang="zh-CN" sz="2000" smtClean="0">
                <a:latin typeface="Comic Sans MS" pitchFamily="66" charset="0"/>
                <a:ea typeface="宋体" charset="-122"/>
              </a:rPr>
              <a:t>(2)</a:t>
            </a:r>
            <a:r>
              <a:rPr lang="zh-CN" altLang="en-US" sz="2400" smtClean="0">
                <a:latin typeface="Comic Sans MS" pitchFamily="66" charset="0"/>
                <a:ea typeface="宋体" charset="-122"/>
              </a:rPr>
              <a:t>货币数量和种类有限制情形</a:t>
            </a:r>
          </a:p>
          <a:p>
            <a:pPr marL="457200" indent="-457200" eaLnBrk="1" hangingPunct="1">
              <a:buFont typeface="Wingdings" pitchFamily="2" charset="2"/>
              <a:buNone/>
            </a:pPr>
            <a:r>
              <a:rPr lang="zh-CN" altLang="en-US" sz="2400" smtClean="0">
                <a:latin typeface="Comic Sans MS" pitchFamily="66" charset="0"/>
                <a:ea typeface="宋体" charset="-122"/>
              </a:rPr>
              <a:t>    － 穷举法</a:t>
            </a:r>
          </a:p>
          <a:p>
            <a:pPr marL="457200" indent="-457200" eaLnBrk="1" hangingPunct="1">
              <a:buFont typeface="Wingdings" pitchFamily="2" charset="2"/>
              <a:buNone/>
            </a:pPr>
            <a:r>
              <a:rPr lang="zh-CN" altLang="en-US" sz="2400" smtClean="0">
                <a:latin typeface="Comic Sans MS" pitchFamily="66" charset="0"/>
                <a:ea typeface="宋体" charset="-122"/>
              </a:rPr>
              <a:t>        解空间</a:t>
            </a:r>
            <a:r>
              <a:rPr lang="en-US" altLang="zh-CN" sz="2400" smtClean="0">
                <a:latin typeface="Comic Sans MS" pitchFamily="66" charset="0"/>
                <a:ea typeface="宋体" charset="-122"/>
              </a:rPr>
              <a:t>X={(x</a:t>
            </a:r>
            <a:r>
              <a:rPr lang="en-US" altLang="zh-CN" sz="2400" baseline="-25000" smtClean="0">
                <a:latin typeface="Comic Sans MS" pitchFamily="66" charset="0"/>
                <a:ea typeface="宋体" charset="-122"/>
              </a:rPr>
              <a:t>1</a:t>
            </a:r>
            <a:r>
              <a:rPr lang="en-US" altLang="zh-CN" sz="2400" smtClean="0">
                <a:latin typeface="Comic Sans MS" pitchFamily="66" charset="0"/>
                <a:ea typeface="宋体" charset="-122"/>
              </a:rPr>
              <a:t>,x</a:t>
            </a:r>
            <a:r>
              <a:rPr lang="en-US" altLang="zh-CN" sz="2400" baseline="-25000" smtClean="0">
                <a:latin typeface="Comic Sans MS" pitchFamily="66" charset="0"/>
                <a:ea typeface="宋体" charset="-122"/>
              </a:rPr>
              <a:t>2</a:t>
            </a:r>
            <a:r>
              <a:rPr lang="en-US" altLang="zh-CN" sz="2400" smtClean="0">
                <a:latin typeface="Comic Sans MS" pitchFamily="66" charset="0"/>
                <a:ea typeface="宋体" charset="-122"/>
              </a:rPr>
              <a:t>,…,x</a:t>
            </a:r>
            <a:r>
              <a:rPr lang="en-US" altLang="zh-CN" sz="2400" baseline="-25000" smtClean="0">
                <a:latin typeface="Comic Sans MS" pitchFamily="66" charset="0"/>
                <a:ea typeface="宋体" charset="-122"/>
              </a:rPr>
              <a:t>n</a:t>
            </a:r>
            <a:r>
              <a:rPr lang="en-US" altLang="zh-CN" sz="2400" smtClean="0">
                <a:latin typeface="Comic Sans MS" pitchFamily="66" charset="0"/>
                <a:ea typeface="宋体" charset="-122"/>
              </a:rPr>
              <a:t>)|x</a:t>
            </a:r>
            <a:r>
              <a:rPr lang="en-US" altLang="zh-CN" sz="2400" baseline="-25000" smtClean="0">
                <a:latin typeface="Comic Sans MS" pitchFamily="66" charset="0"/>
                <a:ea typeface="宋体" charset="-122"/>
              </a:rPr>
              <a:t>i</a:t>
            </a:r>
            <a:r>
              <a:rPr lang="en-US" altLang="zh-CN" sz="2400" smtClean="0">
                <a:latin typeface="Comic Sans MS" pitchFamily="66" charset="0"/>
                <a:ea typeface="宋体" charset="-122"/>
              </a:rPr>
              <a:t>∈{0,1},i=1,…,n}  ∴|X|=2</a:t>
            </a:r>
            <a:r>
              <a:rPr lang="en-US" altLang="zh-CN" sz="2400" baseline="30000" smtClean="0">
                <a:latin typeface="Comic Sans MS" pitchFamily="66" charset="0"/>
                <a:ea typeface="宋体" charset="-122"/>
              </a:rPr>
              <a:t>n</a:t>
            </a:r>
          </a:p>
          <a:p>
            <a:pPr marL="457200" indent="-457200" eaLnBrk="1" hangingPunct="1">
              <a:buFont typeface="Wingdings" pitchFamily="2" charset="2"/>
              <a:buNone/>
            </a:pPr>
            <a:r>
              <a:rPr lang="en-US" altLang="zh-CN" sz="2400" smtClean="0">
                <a:latin typeface="Comic Sans MS" pitchFamily="66" charset="0"/>
                <a:ea typeface="宋体" charset="-122"/>
              </a:rPr>
              <a:t>        </a:t>
            </a:r>
            <a:r>
              <a:rPr lang="zh-CN" altLang="en-US" sz="2400" smtClean="0">
                <a:latin typeface="Comic Sans MS" pitchFamily="66" charset="0"/>
                <a:ea typeface="宋体" charset="-122"/>
              </a:rPr>
              <a:t>对任意</a:t>
            </a:r>
            <a:r>
              <a:rPr lang="en-US" altLang="zh-CN" sz="2400" smtClean="0">
                <a:latin typeface="Comic Sans MS" pitchFamily="66" charset="0"/>
                <a:ea typeface="宋体" charset="-122"/>
              </a:rPr>
              <a:t>x∈X, </a:t>
            </a:r>
            <a:r>
              <a:rPr lang="zh-CN" altLang="en-US" sz="2400" smtClean="0">
                <a:latin typeface="Comic Sans MS" pitchFamily="66" charset="0"/>
                <a:ea typeface="宋体" charset="-122"/>
              </a:rPr>
              <a:t>判断</a:t>
            </a:r>
            <a:r>
              <a:rPr lang="en-US" altLang="zh-CN" sz="2400" smtClean="0">
                <a:latin typeface="Comic Sans MS" pitchFamily="66" charset="0"/>
                <a:ea typeface="宋体" charset="-122"/>
              </a:rPr>
              <a:t>x</a:t>
            </a:r>
            <a:r>
              <a:rPr lang="zh-CN" altLang="en-US" sz="2400" smtClean="0">
                <a:latin typeface="Comic Sans MS" pitchFamily="66" charset="0"/>
                <a:ea typeface="宋体" charset="-122"/>
              </a:rPr>
              <a:t>是否是可行解（即满足约束条件）的时间为</a:t>
            </a:r>
            <a:r>
              <a:rPr lang="en-US" altLang="zh-CN" sz="2400" smtClean="0">
                <a:latin typeface="Comic Sans MS" pitchFamily="66" charset="0"/>
                <a:ea typeface="宋体" charset="-122"/>
              </a:rPr>
              <a:t>O(n)</a:t>
            </a:r>
            <a:r>
              <a:rPr lang="zh-CN" altLang="en-US" sz="2400" smtClean="0">
                <a:latin typeface="Comic Sans MS" pitchFamily="66" charset="0"/>
                <a:ea typeface="宋体" charset="-122"/>
              </a:rPr>
              <a:t>。</a:t>
            </a:r>
          </a:p>
          <a:p>
            <a:pPr marL="457200" indent="-457200" eaLnBrk="1" hangingPunct="1">
              <a:buFont typeface="Wingdings" pitchFamily="2" charset="2"/>
              <a:buNone/>
            </a:pPr>
            <a:r>
              <a:rPr lang="zh-CN" altLang="en-US" sz="2400" smtClean="0">
                <a:latin typeface="Comic Sans MS" pitchFamily="66" charset="0"/>
                <a:ea typeface="宋体" charset="-122"/>
              </a:rPr>
              <a:t>        因此，穷举法的时间复杂度</a:t>
            </a:r>
            <a:r>
              <a:rPr lang="en-US" altLang="zh-CN" sz="2400" smtClean="0">
                <a:latin typeface="Comic Sans MS" pitchFamily="66" charset="0"/>
                <a:ea typeface="宋体" charset="-122"/>
              </a:rPr>
              <a:t>T(n)=O(n2</a:t>
            </a:r>
            <a:r>
              <a:rPr lang="en-US" altLang="zh-CN" sz="2400" baseline="30000" smtClean="0">
                <a:latin typeface="Comic Sans MS" pitchFamily="66" charset="0"/>
                <a:ea typeface="宋体" charset="-122"/>
              </a:rPr>
              <a:t>n</a:t>
            </a:r>
            <a:r>
              <a:rPr lang="en-US" altLang="zh-CN" sz="2400" smtClean="0">
                <a:latin typeface="Comic Sans MS" pitchFamily="66" charset="0"/>
                <a:ea typeface="宋体" charset="-122"/>
              </a:rPr>
              <a:t>)</a:t>
            </a:r>
          </a:p>
          <a:p>
            <a:pPr marL="457200" indent="-457200" eaLnBrk="1" hangingPunct="1">
              <a:buFont typeface="Wingdings" pitchFamily="2" charset="2"/>
              <a:buNone/>
            </a:pPr>
            <a:r>
              <a:rPr lang="en-US" altLang="zh-CN" sz="2400" smtClean="0">
                <a:latin typeface="Comic Sans MS" pitchFamily="66" charset="0"/>
                <a:ea typeface="宋体" charset="-122"/>
              </a:rPr>
              <a:t>    </a:t>
            </a:r>
            <a:r>
              <a:rPr lang="zh-CN" altLang="en-US" sz="2400" smtClean="0">
                <a:latin typeface="Comic Sans MS" pitchFamily="66" charset="0"/>
                <a:ea typeface="宋体" charset="-122"/>
              </a:rPr>
              <a:t>－ 贪心法</a:t>
            </a:r>
          </a:p>
          <a:p>
            <a:pPr marL="457200" indent="-457200" eaLnBrk="1" hangingPunct="1">
              <a:buFont typeface="Wingdings" pitchFamily="2" charset="2"/>
              <a:buNone/>
            </a:pPr>
            <a:r>
              <a:rPr lang="zh-CN" altLang="en-US" sz="2400" smtClean="0">
                <a:latin typeface="Comic Sans MS" pitchFamily="66" charset="0"/>
                <a:ea typeface="宋体" charset="-122"/>
              </a:rPr>
              <a:t>        如问题：</a:t>
            </a:r>
            <a:r>
              <a:rPr lang="en-US" altLang="zh-CN" sz="2400" smtClean="0">
                <a:latin typeface="Comic Sans MS" pitchFamily="66" charset="0"/>
                <a:ea typeface="宋体" charset="-122"/>
              </a:rPr>
              <a:t>8</a:t>
            </a:r>
            <a:r>
              <a:rPr lang="zh-CN" altLang="en-US" sz="2400" smtClean="0">
                <a:latin typeface="Comic Sans MS" pitchFamily="66" charset="0"/>
                <a:ea typeface="宋体" charset="-122"/>
              </a:rPr>
              <a:t>个硬币</a:t>
            </a:r>
            <a:r>
              <a:rPr lang="en-US" altLang="zh-CN" sz="2400" smtClean="0">
                <a:latin typeface="Comic Sans MS" pitchFamily="66" charset="0"/>
                <a:ea typeface="宋体" charset="-122"/>
              </a:rPr>
              <a:t>(5</a:t>
            </a:r>
            <a:r>
              <a:rPr lang="zh-CN" altLang="en-US" sz="2400" smtClean="0">
                <a:latin typeface="Comic Sans MS" pitchFamily="66" charset="0"/>
                <a:ea typeface="宋体" charset="-122"/>
              </a:rPr>
              <a:t>个</a:t>
            </a:r>
            <a:r>
              <a:rPr lang="en-US" altLang="zh-CN" sz="2400" smtClean="0">
                <a:latin typeface="Comic Sans MS" pitchFamily="66" charset="0"/>
                <a:ea typeface="宋体" charset="-122"/>
              </a:rPr>
              <a:t>1</a:t>
            </a:r>
            <a:r>
              <a:rPr lang="zh-CN" altLang="en-US" sz="2400" smtClean="0">
                <a:latin typeface="Comic Sans MS" pitchFamily="66" charset="0"/>
                <a:ea typeface="宋体" charset="-122"/>
              </a:rPr>
              <a:t>分</a:t>
            </a:r>
            <a:r>
              <a:rPr lang="en-US" altLang="zh-CN" sz="2400" smtClean="0">
                <a:latin typeface="Comic Sans MS" pitchFamily="66" charset="0"/>
                <a:ea typeface="宋体" charset="-122"/>
              </a:rPr>
              <a:t>,2</a:t>
            </a:r>
            <a:r>
              <a:rPr lang="zh-CN" altLang="en-US" sz="2400" smtClean="0">
                <a:latin typeface="Comic Sans MS" pitchFamily="66" charset="0"/>
                <a:ea typeface="宋体" charset="-122"/>
              </a:rPr>
              <a:t>个</a:t>
            </a:r>
            <a:r>
              <a:rPr lang="en-US" altLang="zh-CN" sz="2400" smtClean="0">
                <a:latin typeface="Comic Sans MS" pitchFamily="66" charset="0"/>
                <a:ea typeface="宋体" charset="-122"/>
              </a:rPr>
              <a:t>1</a:t>
            </a:r>
            <a:r>
              <a:rPr lang="zh-CN" altLang="en-US" sz="2400" smtClean="0">
                <a:latin typeface="Comic Sans MS" pitchFamily="66" charset="0"/>
                <a:ea typeface="宋体" charset="-122"/>
              </a:rPr>
              <a:t>角</a:t>
            </a:r>
            <a:r>
              <a:rPr lang="en-US" altLang="zh-CN" sz="2400" smtClean="0">
                <a:latin typeface="Comic Sans MS" pitchFamily="66" charset="0"/>
                <a:ea typeface="宋体" charset="-122"/>
              </a:rPr>
              <a:t>,1</a:t>
            </a:r>
            <a:r>
              <a:rPr lang="zh-CN" altLang="en-US" sz="2400" smtClean="0">
                <a:latin typeface="Comic Sans MS" pitchFamily="66" charset="0"/>
                <a:ea typeface="宋体" charset="-122"/>
              </a:rPr>
              <a:t>个</a:t>
            </a:r>
            <a:r>
              <a:rPr lang="en-US" altLang="zh-CN" sz="2400" smtClean="0">
                <a:latin typeface="Comic Sans MS" pitchFamily="66" charset="0"/>
                <a:ea typeface="宋体" charset="-122"/>
              </a:rPr>
              <a:t>1</a:t>
            </a:r>
            <a:r>
              <a:rPr lang="zh-CN" altLang="en-US" sz="2400" smtClean="0">
                <a:latin typeface="Comic Sans MS" pitchFamily="66" charset="0"/>
                <a:ea typeface="宋体" charset="-122"/>
              </a:rPr>
              <a:t>角</a:t>
            </a:r>
            <a:r>
              <a:rPr lang="en-US" altLang="zh-CN" sz="2400" smtClean="0">
                <a:latin typeface="Comic Sans MS" pitchFamily="66" charset="0"/>
                <a:ea typeface="宋体" charset="-122"/>
              </a:rPr>
              <a:t>5</a:t>
            </a:r>
            <a:r>
              <a:rPr lang="zh-CN" altLang="en-US" sz="2400" smtClean="0">
                <a:latin typeface="Comic Sans MS" pitchFamily="66" charset="0"/>
                <a:ea typeface="宋体" charset="-122"/>
              </a:rPr>
              <a:t>分</a:t>
            </a:r>
            <a:r>
              <a:rPr lang="en-US" altLang="zh-CN" sz="2400" smtClean="0">
                <a:latin typeface="Comic Sans MS" pitchFamily="66" charset="0"/>
                <a:ea typeface="宋体" charset="-122"/>
              </a:rPr>
              <a:t>)</a:t>
            </a:r>
            <a:r>
              <a:rPr lang="zh-CN" altLang="en-US" sz="2400" smtClean="0">
                <a:latin typeface="Comic Sans MS" pitchFamily="66" charset="0"/>
                <a:ea typeface="宋体" charset="-122"/>
              </a:rPr>
              <a:t>，数出</a:t>
            </a:r>
            <a:r>
              <a:rPr lang="en-US" altLang="zh-CN" sz="2400" smtClean="0">
                <a:latin typeface="Comic Sans MS" pitchFamily="66" charset="0"/>
                <a:ea typeface="宋体" charset="-122"/>
              </a:rPr>
              <a:t>2</a:t>
            </a:r>
            <a:r>
              <a:rPr lang="zh-CN" altLang="en-US" sz="2400" smtClean="0">
                <a:latin typeface="Comic Sans MS" pitchFamily="66" charset="0"/>
                <a:ea typeface="宋体" charset="-122"/>
              </a:rPr>
              <a:t>角</a:t>
            </a:r>
          </a:p>
          <a:p>
            <a:pPr marL="457200" indent="-457200" eaLnBrk="1" hangingPunct="1">
              <a:buFont typeface="Wingdings" pitchFamily="2" charset="2"/>
              <a:buNone/>
            </a:pPr>
            <a:r>
              <a:rPr lang="zh-CN" altLang="en-US" sz="2400" smtClean="0">
                <a:latin typeface="Comic Sans MS" pitchFamily="66" charset="0"/>
                <a:ea typeface="宋体" charset="-122"/>
              </a:rPr>
              <a:t>        按货币单位降序数钱（贪心策略）：</a:t>
            </a:r>
            <a:r>
              <a:rPr lang="en-US" altLang="zh-CN" sz="2400" smtClean="0">
                <a:latin typeface="Comic Sans MS" pitchFamily="66" charset="0"/>
                <a:ea typeface="宋体" charset="-122"/>
              </a:rPr>
              <a:t>1×15</a:t>
            </a:r>
            <a:r>
              <a:rPr lang="zh-CN" altLang="en-US" sz="2400" smtClean="0">
                <a:latin typeface="Comic Sans MS" pitchFamily="66" charset="0"/>
                <a:ea typeface="宋体" charset="-122"/>
              </a:rPr>
              <a:t>＋</a:t>
            </a:r>
            <a:r>
              <a:rPr lang="en-US" altLang="zh-CN" sz="2400" smtClean="0">
                <a:latin typeface="Comic Sans MS" pitchFamily="66" charset="0"/>
                <a:ea typeface="宋体" charset="-122"/>
              </a:rPr>
              <a:t>5×1</a:t>
            </a:r>
            <a:r>
              <a:rPr lang="zh-CN" altLang="en-US" sz="2400" smtClean="0">
                <a:latin typeface="Comic Sans MS" pitchFamily="66" charset="0"/>
                <a:ea typeface="宋体" charset="-122"/>
              </a:rPr>
              <a:t>＝</a:t>
            </a:r>
            <a:r>
              <a:rPr lang="en-US" altLang="zh-CN" sz="2400" smtClean="0">
                <a:latin typeface="Comic Sans MS" pitchFamily="66" charset="0"/>
                <a:ea typeface="宋体" charset="-122"/>
              </a:rPr>
              <a:t>2</a:t>
            </a:r>
            <a:r>
              <a:rPr lang="zh-CN" altLang="en-US" sz="2400" smtClean="0">
                <a:latin typeface="Comic Sans MS" pitchFamily="66" charset="0"/>
                <a:ea typeface="宋体" charset="-122"/>
              </a:rPr>
              <a:t>角</a:t>
            </a:r>
            <a:r>
              <a:rPr lang="en-US" altLang="zh-CN" sz="2400" smtClean="0">
                <a:latin typeface="Comic Sans MS" pitchFamily="66" charset="0"/>
                <a:ea typeface="宋体" charset="-122"/>
              </a:rPr>
              <a:t>,</a:t>
            </a:r>
          </a:p>
          <a:p>
            <a:pPr marL="457200" indent="-457200" eaLnBrk="1" hangingPunct="1">
              <a:buFont typeface="Wingdings" pitchFamily="2" charset="2"/>
              <a:buNone/>
            </a:pPr>
            <a:r>
              <a:rPr lang="zh-CN" altLang="en-US" sz="2400" smtClean="0">
                <a:latin typeface="Comic Sans MS" pitchFamily="66" charset="0"/>
                <a:ea typeface="宋体" charset="-122"/>
              </a:rPr>
              <a:t>        显然不是最优解。</a:t>
            </a:r>
          </a:p>
        </p:txBody>
      </p:sp>
      <p:sp>
        <p:nvSpPr>
          <p:cNvPr id="15364" name="灯片编号占位符 6"/>
          <p:cNvSpPr>
            <a:spLocks noGrp="1"/>
          </p:cNvSpPr>
          <p:nvPr>
            <p:ph type="sldNum" sz="quarter" idx="10"/>
          </p:nvPr>
        </p:nvSpPr>
        <p:spPr>
          <a:noFill/>
        </p:spPr>
        <p:txBody>
          <a:bodyPr/>
          <a:lstStyle/>
          <a:p>
            <a:fld id="{E8F78247-D808-45D3-8D11-7A4F82F7185D}" type="slidenum">
              <a:rPr lang="zh-CN" altLang="en-US" smtClean="0">
                <a:ea typeface="宋体" charset="-122"/>
              </a:rPr>
              <a:pPr/>
              <a:t>29</a:t>
            </a:fld>
            <a:endParaRPr lang="en-US" altLang="zh-CN" smtClean="0">
              <a:ea typeface="宋体" charset="-122"/>
            </a:endParaRPr>
          </a:p>
        </p:txBody>
      </p:sp>
      <p:sp>
        <p:nvSpPr>
          <p:cNvPr id="15365" name="日期占位符 4"/>
          <p:cNvSpPr>
            <a:spLocks noGrp="1"/>
          </p:cNvSpPr>
          <p:nvPr>
            <p:ph type="dt" sz="quarter" idx="4294967295"/>
          </p:nvPr>
        </p:nvSpPr>
        <p:spPr>
          <a:xfrm>
            <a:off x="1" y="6367463"/>
            <a:ext cx="1904999" cy="457200"/>
          </a:xfrm>
          <a:noFill/>
        </p:spPr>
        <p:txBody>
          <a:bodyPr/>
          <a:lstStyle/>
          <a:p>
            <a:fld id="{18484393-9D77-4427-B25A-1CB28E8FD2AD}" type="datetime1">
              <a:rPr lang="zh-CN" altLang="en-US" smtClean="0">
                <a:ea typeface="宋体" charset="-122"/>
              </a:rPr>
              <a:pPr/>
              <a:t>2019/5/8</a:t>
            </a:fld>
            <a:endParaRPr lang="en-US" altLang="zh-CN" smtClean="0">
              <a:ea typeface="宋体" charset="-122"/>
            </a:endParaRPr>
          </a:p>
        </p:txBody>
      </p:sp>
      <p:sp>
        <p:nvSpPr>
          <p:cNvPr id="15366" name="页脚占位符 5"/>
          <p:cNvSpPr>
            <a:spLocks noGrp="1"/>
          </p:cNvSpPr>
          <p:nvPr>
            <p:ph type="ftr" sz="quarter" idx="4294967295"/>
          </p:nvPr>
        </p:nvSpPr>
        <p:spPr>
          <a:xfrm>
            <a:off x="0" y="6367463"/>
            <a:ext cx="2895600" cy="457200"/>
          </a:xfrm>
          <a:noFill/>
        </p:spPr>
        <p:txBody>
          <a:bodyPr/>
          <a:lstStyle/>
          <a:p>
            <a:r>
              <a:rPr lang="zh-CN" altLang="en-US" smtClean="0">
                <a:ea typeface="宋体" charset="-122"/>
              </a:rPr>
              <a:t>算法设计与分析</a:t>
            </a:r>
            <a:endParaRPr lang="en-US" altLang="zh-CN"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2819">
                                            <p:txEl>
                                              <p:pRg st="6" end="6"/>
                                            </p:txEl>
                                          </p:spTgt>
                                        </p:tgtEl>
                                        <p:attrNameLst>
                                          <p:attrName>style.visibility</p:attrName>
                                        </p:attrNameLst>
                                      </p:cBhvr>
                                      <p:to>
                                        <p:strVal val="visible"/>
                                      </p:to>
                                    </p:set>
                                    <p:anim calcmode="lin" valueType="num">
                                      <p:cBhvr additive="base">
                                        <p:cTn id="7" dur="500" fill="hold"/>
                                        <p:tgtEl>
                                          <p:spTgt spid="802819">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2819">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02819">
                                            <p:txEl>
                                              <p:pRg st="7" end="7"/>
                                            </p:txEl>
                                          </p:spTgt>
                                        </p:tgtEl>
                                        <p:attrNameLst>
                                          <p:attrName>style.visibility</p:attrName>
                                        </p:attrNameLst>
                                      </p:cBhvr>
                                      <p:to>
                                        <p:strVal val="visible"/>
                                      </p:to>
                                    </p:set>
                                    <p:anim calcmode="lin" valueType="num">
                                      <p:cBhvr additive="base">
                                        <p:cTn id="11" dur="500" fill="hold"/>
                                        <p:tgtEl>
                                          <p:spTgt spid="802819">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02819">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02819">
                                            <p:txEl>
                                              <p:pRg st="8" end="8"/>
                                            </p:txEl>
                                          </p:spTgt>
                                        </p:tgtEl>
                                        <p:attrNameLst>
                                          <p:attrName>style.visibility</p:attrName>
                                        </p:attrNameLst>
                                      </p:cBhvr>
                                      <p:to>
                                        <p:strVal val="visible"/>
                                      </p:to>
                                    </p:set>
                                    <p:anim calcmode="lin" valueType="num">
                                      <p:cBhvr additive="base">
                                        <p:cTn id="15" dur="500" fill="hold"/>
                                        <p:tgtEl>
                                          <p:spTgt spid="802819">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02819">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02819">
                                            <p:txEl>
                                              <p:pRg st="9" end="9"/>
                                            </p:txEl>
                                          </p:spTgt>
                                        </p:tgtEl>
                                        <p:attrNameLst>
                                          <p:attrName>style.visibility</p:attrName>
                                        </p:attrNameLst>
                                      </p:cBhvr>
                                      <p:to>
                                        <p:strVal val="visible"/>
                                      </p:to>
                                    </p:set>
                                    <p:anim calcmode="lin" valueType="num">
                                      <p:cBhvr additive="base">
                                        <p:cTn id="19" dur="500" fill="hold"/>
                                        <p:tgtEl>
                                          <p:spTgt spid="802819">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281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657351" y="304800"/>
            <a:ext cx="5829300" cy="914400"/>
          </a:xfrm>
        </p:spPr>
        <p:txBody>
          <a:bodyPr/>
          <a:lstStyle/>
          <a:p>
            <a:pPr eaLnBrk="1" hangingPunct="1"/>
            <a:r>
              <a:rPr lang="zh-CN" altLang="en-US" sz="3600" b="1" dirty="0" smtClean="0">
                <a:solidFill>
                  <a:srgbClr val="0000CC"/>
                </a:solidFill>
              </a:rPr>
              <a:t>贪心法：基本原理</a:t>
            </a:r>
            <a:endParaRPr lang="en-US" sz="3600" b="1" dirty="0">
              <a:solidFill>
                <a:srgbClr val="0000CC"/>
              </a:solidFill>
            </a:endParaRPr>
          </a:p>
        </p:txBody>
      </p:sp>
      <p:sp>
        <p:nvSpPr>
          <p:cNvPr id="6147" name="Rectangle 3"/>
          <p:cNvSpPr>
            <a:spLocks noGrp="1" noChangeArrowheads="1"/>
          </p:cNvSpPr>
          <p:nvPr>
            <p:ph type="body" idx="1"/>
          </p:nvPr>
        </p:nvSpPr>
        <p:spPr>
          <a:xfrm>
            <a:off x="491320" y="1371600"/>
            <a:ext cx="8215952" cy="5257800"/>
          </a:xfrm>
        </p:spPr>
        <p:txBody>
          <a:bodyPr/>
          <a:lstStyle/>
          <a:p>
            <a:pPr eaLnBrk="1" hangingPunct="1"/>
            <a:r>
              <a:rPr lang="zh-CN" altLang="en-US" sz="2400" b="1" dirty="0" smtClean="0"/>
              <a:t>贪心法是设计算法中另一种常用的策略，就像分治法、回溯法和动态规划算法一样。</a:t>
            </a:r>
            <a:endParaRPr lang="en-US" sz="2400" b="1" dirty="0" smtClean="0"/>
          </a:p>
          <a:p>
            <a:pPr eaLnBrk="1" hangingPunct="1"/>
            <a:r>
              <a:rPr lang="zh-CN" altLang="en-US" sz="2400" b="1" dirty="0" smtClean="0"/>
              <a:t>经典贪心算法基本思想：</a:t>
            </a:r>
            <a:endParaRPr lang="en-US" sz="2400" b="1" dirty="0" smtClean="0"/>
          </a:p>
          <a:p>
            <a:pPr lvl="1" eaLnBrk="1" hangingPunct="1">
              <a:spcBef>
                <a:spcPts val="300"/>
              </a:spcBef>
            </a:pPr>
            <a:r>
              <a:rPr lang="zh-CN" altLang="en-US" sz="2200" b="1" dirty="0" smtClean="0"/>
              <a:t>遵循某些</a:t>
            </a:r>
            <a:r>
              <a:rPr lang="zh-CN" altLang="en-US" sz="2200" b="1" dirty="0" smtClean="0">
                <a:solidFill>
                  <a:srgbClr val="FF0000"/>
                </a:solidFill>
              </a:rPr>
              <a:t>贪心准则</a:t>
            </a:r>
            <a:r>
              <a:rPr lang="zh-CN" altLang="en-US" sz="2200" b="1" dirty="0" smtClean="0"/>
              <a:t>，在当前状态下做出</a:t>
            </a:r>
            <a:r>
              <a:rPr lang="zh-CN" altLang="en-US" sz="2200" b="1" dirty="0" smtClean="0">
                <a:solidFill>
                  <a:srgbClr val="FF0000"/>
                </a:solidFill>
              </a:rPr>
              <a:t>局部最优选择</a:t>
            </a:r>
            <a:r>
              <a:rPr lang="zh-CN" altLang="en-US" sz="2200" b="1" dirty="0" smtClean="0"/>
              <a:t>。这被称为</a:t>
            </a:r>
            <a:r>
              <a:rPr lang="zh-CN" altLang="en-US" sz="2200" b="1" dirty="0" smtClean="0">
                <a:solidFill>
                  <a:srgbClr val="FF0000"/>
                </a:solidFill>
              </a:rPr>
              <a:t>贪心选择</a:t>
            </a:r>
            <a:r>
              <a:rPr lang="zh-CN" altLang="en-US" sz="2200" b="1" dirty="0" smtClean="0"/>
              <a:t>。</a:t>
            </a:r>
            <a:endParaRPr lang="en-US" sz="2200" b="1" dirty="0" smtClean="0"/>
          </a:p>
          <a:p>
            <a:pPr lvl="1" eaLnBrk="1" hangingPunct="1">
              <a:spcBef>
                <a:spcPts val="300"/>
              </a:spcBef>
            </a:pPr>
            <a:r>
              <a:rPr lang="zh-CN" altLang="en-US" sz="2200" b="1" dirty="0" smtClean="0"/>
              <a:t>我们希望能够从</a:t>
            </a:r>
            <a:r>
              <a:rPr lang="zh-CN" altLang="en-US" sz="2200" b="1" dirty="0" smtClean="0">
                <a:solidFill>
                  <a:srgbClr val="FF0000"/>
                </a:solidFill>
              </a:rPr>
              <a:t>局部最优解</a:t>
            </a:r>
            <a:r>
              <a:rPr lang="zh-CN" altLang="en-US" sz="2200" b="1" dirty="0" smtClean="0"/>
              <a:t>中推导出</a:t>
            </a:r>
            <a:r>
              <a:rPr lang="zh-CN" altLang="en-US" sz="2200" b="1" dirty="0" smtClean="0">
                <a:solidFill>
                  <a:srgbClr val="FF0000"/>
                </a:solidFill>
              </a:rPr>
              <a:t>全局最优解</a:t>
            </a:r>
            <a:r>
              <a:rPr lang="zh-CN" altLang="en-US" sz="2200" b="1" dirty="0" smtClean="0"/>
              <a:t>。</a:t>
            </a:r>
            <a:endParaRPr lang="en-US" sz="2200" b="1" dirty="0" smtClean="0"/>
          </a:p>
          <a:p>
            <a:pPr lvl="1" eaLnBrk="1" hangingPunct="1">
              <a:spcBef>
                <a:spcPts val="300"/>
              </a:spcBef>
            </a:pPr>
            <a:r>
              <a:rPr lang="zh-CN" altLang="en-US" b="1" i="1" dirty="0">
                <a:solidFill>
                  <a:srgbClr val="0000CC"/>
                </a:solidFill>
              </a:rPr>
              <a:t>贪心</a:t>
            </a:r>
            <a:r>
              <a:rPr lang="zh-CN" altLang="en-US" b="1" i="1" dirty="0" smtClean="0">
                <a:solidFill>
                  <a:srgbClr val="0000CC"/>
                </a:solidFill>
              </a:rPr>
              <a:t>选择属性：</a:t>
            </a:r>
            <a:r>
              <a:rPr lang="zh-CN" altLang="en-US" sz="2200" b="1" dirty="0" smtClean="0">
                <a:solidFill>
                  <a:srgbClr val="FF0000"/>
                </a:solidFill>
              </a:rPr>
              <a:t>局部最优解</a:t>
            </a:r>
            <a:r>
              <a:rPr lang="zh-CN" altLang="en-US" sz="2200" b="1" dirty="0" smtClean="0"/>
              <a:t>导出</a:t>
            </a:r>
            <a:r>
              <a:rPr lang="zh-CN" altLang="en-US" sz="2200" b="1" dirty="0" smtClean="0">
                <a:solidFill>
                  <a:srgbClr val="FF0000"/>
                </a:solidFill>
              </a:rPr>
              <a:t>全局最优解</a:t>
            </a:r>
            <a:r>
              <a:rPr lang="zh-CN" altLang="en-US" sz="2200" b="1" dirty="0" smtClean="0"/>
              <a:t>。</a:t>
            </a:r>
            <a:endParaRPr lang="en-US" sz="2200" dirty="0" smtClean="0"/>
          </a:p>
          <a:p>
            <a:pPr eaLnBrk="1" hangingPunct="1"/>
            <a:r>
              <a:rPr lang="zh-CN" altLang="en-US" sz="2400" b="1" dirty="0" smtClean="0"/>
              <a:t>在设计好的贪心算法的过程中，找到一个合适的贪心选择准则是很关键的。</a:t>
            </a:r>
            <a:endParaRPr lang="en-US" sz="2400" b="1" dirty="0" smtClean="0"/>
          </a:p>
          <a:p>
            <a:pPr lvl="1" eaLnBrk="1" hangingPunct="1"/>
            <a:r>
              <a:rPr lang="zh-CN" altLang="en-US" sz="2200" b="1" dirty="0" smtClean="0"/>
              <a:t>不同的贪心准则会导致不同的结果。</a:t>
            </a:r>
            <a:r>
              <a:rPr lang="en-US" sz="2000" b="1" dirty="0" smtClean="0"/>
              <a:t> </a:t>
            </a:r>
            <a:endParaRPr lang="en-US" sz="2000" b="1" dirty="0"/>
          </a:p>
        </p:txBody>
      </p:sp>
    </p:spTree>
    <p:extLst>
      <p:ext uri="{BB962C8B-B14F-4D97-AF65-F5344CB8AC3E}">
        <p14:creationId xmlns:p14="http://schemas.microsoft.com/office/powerpoint/2010/main" xmlns="" val="1686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p>
            <a:fld id="{BC3186E9-038F-4FBE-8C42-C9BEF4120169}" type="slidenum">
              <a:rPr lang="zh-CN" altLang="en-US" smtClean="0">
                <a:ea typeface="宋体" charset="-122"/>
              </a:rPr>
              <a:pPr/>
              <a:t>30</a:t>
            </a:fld>
            <a:endParaRPr lang="en-US" altLang="zh-CN" smtClean="0">
              <a:ea typeface="宋体" charset="-122"/>
            </a:endParaRPr>
          </a:p>
        </p:txBody>
      </p:sp>
      <p:sp>
        <p:nvSpPr>
          <p:cNvPr id="24579" name="Rectangle 2"/>
          <p:cNvSpPr>
            <a:spLocks noGrp="1" noChangeArrowheads="1"/>
          </p:cNvSpPr>
          <p:nvPr>
            <p:ph type="title"/>
          </p:nvPr>
        </p:nvSpPr>
        <p:spPr/>
        <p:txBody>
          <a:bodyPr/>
          <a:lstStyle/>
          <a:p>
            <a:pPr eaLnBrk="1" hangingPunct="1"/>
            <a:r>
              <a:rPr lang="en-US" altLang="zh-CN" smtClean="0">
                <a:ea typeface="宋体" charset="-122"/>
              </a:rPr>
              <a:t>HuffMan</a:t>
            </a:r>
            <a:r>
              <a:rPr lang="zh-CN" altLang="en-US" smtClean="0">
                <a:ea typeface="宋体" charset="-122"/>
              </a:rPr>
              <a:t>编码</a:t>
            </a:r>
          </a:p>
        </p:txBody>
      </p:sp>
      <p:sp>
        <p:nvSpPr>
          <p:cNvPr id="24580" name="Rectangle 3"/>
          <p:cNvSpPr>
            <a:spLocks noGrp="1" noChangeArrowheads="1"/>
          </p:cNvSpPr>
          <p:nvPr>
            <p:ph type="body" idx="1"/>
          </p:nvPr>
        </p:nvSpPr>
        <p:spPr/>
        <p:txBody>
          <a:bodyPr/>
          <a:lstStyle/>
          <a:p>
            <a:pPr eaLnBrk="1" hangingPunct="1"/>
            <a:r>
              <a:rPr lang="zh-CN" altLang="en-US" smtClean="0">
                <a:ea typeface="宋体" charset="-122"/>
              </a:rPr>
              <a:t>编码</a:t>
            </a:r>
          </a:p>
          <a:p>
            <a:pPr eaLnBrk="1" hangingPunct="1"/>
            <a:r>
              <a:rPr lang="en-US" altLang="zh-CN" smtClean="0">
                <a:ea typeface="宋体" charset="-122"/>
              </a:rPr>
              <a:t>Huffman</a:t>
            </a:r>
            <a:r>
              <a:rPr lang="zh-CN" altLang="en-US" smtClean="0">
                <a:ea typeface="宋体" charset="-122"/>
              </a:rPr>
              <a:t>编码</a:t>
            </a:r>
          </a:p>
          <a:p>
            <a:pPr eaLnBrk="1" hangingPunct="1"/>
            <a:r>
              <a:rPr lang="zh-CN" altLang="en-US" smtClean="0">
                <a:ea typeface="宋体" charset="-122"/>
              </a:rPr>
              <a:t>应用</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p>
            <a:fld id="{15A0A6A5-615B-4DFA-AB5B-2D6E8EA39789}" type="slidenum">
              <a:rPr lang="zh-CN" altLang="en-US" smtClean="0">
                <a:ea typeface="宋体" charset="-122"/>
              </a:rPr>
              <a:pPr/>
              <a:t>31</a:t>
            </a:fld>
            <a:endParaRPr lang="en-US" altLang="zh-CN" smtClean="0">
              <a:ea typeface="宋体" charset="-122"/>
            </a:endParaRPr>
          </a:p>
        </p:txBody>
      </p:sp>
      <p:sp>
        <p:nvSpPr>
          <p:cNvPr id="25603" name="Rectangle 2"/>
          <p:cNvSpPr>
            <a:spLocks noGrp="1" noChangeArrowheads="1"/>
          </p:cNvSpPr>
          <p:nvPr>
            <p:ph type="title"/>
          </p:nvPr>
        </p:nvSpPr>
        <p:spPr>
          <a:xfrm>
            <a:off x="685801" y="609600"/>
            <a:ext cx="7772400" cy="658813"/>
          </a:xfrm>
        </p:spPr>
        <p:txBody>
          <a:bodyPr/>
          <a:lstStyle/>
          <a:p>
            <a:pPr eaLnBrk="1" hangingPunct="1"/>
            <a:r>
              <a:rPr lang="zh-CN" altLang="en-US" sz="4000" smtClean="0">
                <a:ea typeface="宋体" charset="-122"/>
              </a:rPr>
              <a:t>定长编码：</a:t>
            </a:r>
            <a:r>
              <a:rPr lang="en-US" altLang="zh-CN" sz="4000" smtClean="0">
                <a:ea typeface="宋体" charset="-122"/>
              </a:rPr>
              <a:t>ASCII</a:t>
            </a:r>
          </a:p>
        </p:txBody>
      </p:sp>
      <p:sp>
        <p:nvSpPr>
          <p:cNvPr id="25604" name="Rectangle 3"/>
          <p:cNvSpPr>
            <a:spLocks noGrp="1" noChangeArrowheads="1"/>
          </p:cNvSpPr>
          <p:nvPr>
            <p:ph type="body" idx="1"/>
          </p:nvPr>
        </p:nvSpPr>
        <p:spPr/>
        <p:txBody>
          <a:bodyPr/>
          <a:lstStyle/>
          <a:p>
            <a:pPr eaLnBrk="1" hangingPunct="1"/>
            <a:endParaRPr lang="zh-CN" altLang="en-US" smtClean="0">
              <a:ea typeface="宋体" charset="-122"/>
            </a:endParaRPr>
          </a:p>
        </p:txBody>
      </p:sp>
      <p:pic>
        <p:nvPicPr>
          <p:cNvPr id="25605" name="Picture 4"/>
          <p:cNvPicPr>
            <a:picLocks noChangeAspect="1" noChangeArrowheads="1"/>
          </p:cNvPicPr>
          <p:nvPr/>
        </p:nvPicPr>
        <p:blipFill>
          <a:blip r:embed="rId2"/>
          <a:srcRect/>
          <a:stretch>
            <a:fillRect/>
          </a:stretch>
        </p:blipFill>
        <p:spPr bwMode="auto">
          <a:xfrm>
            <a:off x="468314" y="1125542"/>
            <a:ext cx="7877175" cy="1069975"/>
          </a:xfrm>
          <a:prstGeom prst="rect">
            <a:avLst/>
          </a:prstGeom>
          <a:noFill/>
          <a:ln w="6350">
            <a:noFill/>
            <a:miter lim="800000"/>
            <a:headEnd/>
            <a:tailEnd/>
          </a:ln>
        </p:spPr>
      </p:pic>
      <p:pic>
        <p:nvPicPr>
          <p:cNvPr id="25606" name="Picture 7" descr="Blog_ComInfo_AsciiExt"/>
          <p:cNvPicPr>
            <a:picLocks noChangeAspect="1" noChangeArrowheads="1"/>
          </p:cNvPicPr>
          <p:nvPr/>
        </p:nvPicPr>
        <p:blipFill>
          <a:blip r:embed="rId3"/>
          <a:srcRect/>
          <a:stretch>
            <a:fillRect/>
          </a:stretch>
        </p:blipFill>
        <p:spPr bwMode="auto">
          <a:xfrm>
            <a:off x="3959227" y="3141667"/>
            <a:ext cx="5184775" cy="3030537"/>
          </a:xfrm>
          <a:prstGeom prst="rect">
            <a:avLst/>
          </a:prstGeom>
          <a:noFill/>
          <a:ln w="9525">
            <a:noFill/>
            <a:miter lim="800000"/>
            <a:headEnd/>
            <a:tailEnd/>
          </a:ln>
        </p:spPr>
      </p:pic>
      <p:pic>
        <p:nvPicPr>
          <p:cNvPr id="25607" name="Picture 8" descr="ascii"/>
          <p:cNvPicPr>
            <a:picLocks noChangeAspect="1" noChangeArrowheads="1"/>
          </p:cNvPicPr>
          <p:nvPr/>
        </p:nvPicPr>
        <p:blipFill>
          <a:blip r:embed="rId4"/>
          <a:srcRect/>
          <a:stretch>
            <a:fillRect/>
          </a:stretch>
        </p:blipFill>
        <p:spPr bwMode="auto">
          <a:xfrm>
            <a:off x="179389" y="2349500"/>
            <a:ext cx="3778250" cy="4508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p>
            <a:fld id="{F99B30FB-5375-4F1F-9288-40F5D0879DB9}" type="slidenum">
              <a:rPr lang="zh-CN" altLang="en-US" smtClean="0">
                <a:ea typeface="宋体" charset="-122"/>
              </a:rPr>
              <a:pPr/>
              <a:t>32</a:t>
            </a:fld>
            <a:endParaRPr lang="en-US" altLang="zh-CN" smtClean="0">
              <a:ea typeface="宋体" charset="-122"/>
            </a:endParaRPr>
          </a:p>
        </p:txBody>
      </p:sp>
      <p:sp>
        <p:nvSpPr>
          <p:cNvPr id="26627" name="Rectangle 2"/>
          <p:cNvSpPr>
            <a:spLocks noGrp="1" noChangeArrowheads="1"/>
          </p:cNvSpPr>
          <p:nvPr>
            <p:ph type="title"/>
          </p:nvPr>
        </p:nvSpPr>
        <p:spPr/>
        <p:txBody>
          <a:bodyPr/>
          <a:lstStyle/>
          <a:p>
            <a:pPr eaLnBrk="1" hangingPunct="1"/>
            <a:r>
              <a:rPr lang="zh-CN" altLang="en-US" sz="4000" smtClean="0">
                <a:ea typeface="宋体" charset="-122"/>
              </a:rPr>
              <a:t>定长编码：汉字（</a:t>
            </a:r>
            <a:r>
              <a:rPr lang="en-US" altLang="zh-CN" sz="4000" smtClean="0">
                <a:ea typeface="宋体" charset="-122"/>
              </a:rPr>
              <a:t>GB2312</a:t>
            </a:r>
            <a:r>
              <a:rPr lang="zh-CN" altLang="en-US" sz="4000" smtClean="0">
                <a:ea typeface="宋体" charset="-122"/>
              </a:rPr>
              <a:t>标准）</a:t>
            </a:r>
          </a:p>
        </p:txBody>
      </p:sp>
      <p:sp>
        <p:nvSpPr>
          <p:cNvPr id="26628" name="Rectangle 3"/>
          <p:cNvSpPr>
            <a:spLocks noGrp="1" noChangeArrowheads="1"/>
          </p:cNvSpPr>
          <p:nvPr>
            <p:ph type="body" idx="1"/>
          </p:nvPr>
        </p:nvSpPr>
        <p:spPr/>
        <p:txBody>
          <a:bodyPr/>
          <a:lstStyle/>
          <a:p>
            <a:pPr eaLnBrk="1" hangingPunct="1"/>
            <a:r>
              <a:rPr lang="zh-CN" altLang="en-US" smtClean="0">
                <a:ea typeface="宋体" charset="-122"/>
              </a:rPr>
              <a:t>                                                    啊： </a:t>
            </a:r>
            <a:r>
              <a:rPr lang="en-US" altLang="zh-CN" smtClean="0">
                <a:ea typeface="宋体" charset="-122"/>
              </a:rPr>
              <a:t>B0A1</a:t>
            </a:r>
          </a:p>
          <a:p>
            <a:pPr eaLnBrk="1" hangingPunct="1"/>
            <a:r>
              <a:rPr lang="zh-CN" altLang="en-US" smtClean="0">
                <a:ea typeface="宋体" charset="-122"/>
              </a:rPr>
              <a:t>                                                    兵：</a:t>
            </a:r>
            <a:r>
              <a:rPr lang="en-US" altLang="zh-CN" smtClean="0">
                <a:ea typeface="宋体" charset="-122"/>
              </a:rPr>
              <a:t>B1F8</a:t>
            </a:r>
          </a:p>
        </p:txBody>
      </p:sp>
      <p:pic>
        <p:nvPicPr>
          <p:cNvPr id="26629" name="Picture 6"/>
          <p:cNvPicPr>
            <a:picLocks noChangeAspect="1" noChangeArrowheads="1"/>
          </p:cNvPicPr>
          <p:nvPr/>
        </p:nvPicPr>
        <p:blipFill>
          <a:blip r:embed="rId2"/>
          <a:srcRect/>
          <a:stretch>
            <a:fillRect/>
          </a:stretch>
        </p:blipFill>
        <p:spPr bwMode="auto">
          <a:xfrm>
            <a:off x="755650" y="2133604"/>
            <a:ext cx="4429125" cy="29432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p>
            <a:fld id="{3353E81F-3A2B-4588-9758-9355C196EF6C}" type="slidenum">
              <a:rPr lang="zh-CN" altLang="en-US" smtClean="0">
                <a:ea typeface="宋体" charset="-122"/>
              </a:rPr>
              <a:pPr/>
              <a:t>33</a:t>
            </a:fld>
            <a:endParaRPr lang="en-US" altLang="zh-CN" smtClean="0">
              <a:ea typeface="宋体" charset="-122"/>
            </a:endParaRPr>
          </a:p>
        </p:txBody>
      </p:sp>
      <p:sp>
        <p:nvSpPr>
          <p:cNvPr id="27651" name="Rectangle 2"/>
          <p:cNvSpPr>
            <a:spLocks noGrp="1" noChangeArrowheads="1"/>
          </p:cNvSpPr>
          <p:nvPr>
            <p:ph type="title"/>
          </p:nvPr>
        </p:nvSpPr>
        <p:spPr/>
        <p:txBody>
          <a:bodyPr/>
          <a:lstStyle/>
          <a:p>
            <a:pPr eaLnBrk="1" hangingPunct="1"/>
            <a:r>
              <a:rPr lang="zh-CN" altLang="en-US" smtClean="0">
                <a:ea typeface="宋体" charset="-122"/>
              </a:rPr>
              <a:t>变长编码</a:t>
            </a:r>
          </a:p>
        </p:txBody>
      </p:sp>
      <p:sp>
        <p:nvSpPr>
          <p:cNvPr id="27652" name="Rectangle 3"/>
          <p:cNvSpPr>
            <a:spLocks noGrp="1" noChangeArrowheads="1"/>
          </p:cNvSpPr>
          <p:nvPr>
            <p:ph type="body" idx="1"/>
          </p:nvPr>
        </p:nvSpPr>
        <p:spPr/>
        <p:txBody>
          <a:bodyPr/>
          <a:lstStyle/>
          <a:p>
            <a:pPr eaLnBrk="1" hangingPunct="1"/>
            <a:endParaRPr lang="zh-CN" altLang="en-US" smtClean="0">
              <a:ea typeface="宋体" charset="-122"/>
            </a:endParaRPr>
          </a:p>
        </p:txBody>
      </p:sp>
      <p:pic>
        <p:nvPicPr>
          <p:cNvPr id="27653" name="Picture 4"/>
          <p:cNvPicPr>
            <a:picLocks noChangeAspect="1" noChangeArrowheads="1"/>
          </p:cNvPicPr>
          <p:nvPr/>
        </p:nvPicPr>
        <p:blipFill>
          <a:blip r:embed="rId2"/>
          <a:srcRect/>
          <a:stretch>
            <a:fillRect/>
          </a:stretch>
        </p:blipFill>
        <p:spPr bwMode="auto">
          <a:xfrm>
            <a:off x="611190" y="2133604"/>
            <a:ext cx="8321675" cy="2538413"/>
          </a:xfrm>
          <a:prstGeom prst="rect">
            <a:avLst/>
          </a:prstGeom>
          <a:noFill/>
          <a:ln w="6350">
            <a:noFill/>
            <a:miter lim="800000"/>
            <a:headEnd/>
            <a:tailEnd/>
          </a:ln>
        </p:spPr>
      </p:pic>
      <p:pic>
        <p:nvPicPr>
          <p:cNvPr id="27654" name="Picture 5"/>
          <p:cNvPicPr>
            <a:picLocks noChangeAspect="1" noChangeArrowheads="1"/>
          </p:cNvPicPr>
          <p:nvPr/>
        </p:nvPicPr>
        <p:blipFill>
          <a:blip r:embed="rId3"/>
          <a:srcRect/>
          <a:stretch>
            <a:fillRect/>
          </a:stretch>
        </p:blipFill>
        <p:spPr bwMode="auto">
          <a:xfrm>
            <a:off x="696914" y="4797429"/>
            <a:ext cx="8447088" cy="1065213"/>
          </a:xfrm>
          <a:prstGeom prst="rect">
            <a:avLst/>
          </a:prstGeom>
          <a:noFill/>
          <a:ln w="6350">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p>
            <a:fld id="{35525259-5E1D-4D32-BF5A-AAE84DDF8F06}" type="slidenum">
              <a:rPr lang="zh-CN" altLang="en-US" smtClean="0">
                <a:ea typeface="宋体" charset="-122"/>
              </a:rPr>
              <a:pPr/>
              <a:t>34</a:t>
            </a:fld>
            <a:endParaRPr lang="en-US" altLang="zh-CN" smtClean="0">
              <a:ea typeface="宋体" charset="-122"/>
            </a:endParaRPr>
          </a:p>
        </p:txBody>
      </p:sp>
      <p:sp>
        <p:nvSpPr>
          <p:cNvPr id="28675" name="Rectangle 2"/>
          <p:cNvSpPr>
            <a:spLocks noGrp="1" noChangeArrowheads="1"/>
          </p:cNvSpPr>
          <p:nvPr>
            <p:ph type="title"/>
          </p:nvPr>
        </p:nvSpPr>
        <p:spPr/>
        <p:txBody>
          <a:bodyPr/>
          <a:lstStyle/>
          <a:p>
            <a:pPr eaLnBrk="1" hangingPunct="1"/>
            <a:endParaRPr lang="zh-CN" altLang="en-US" smtClean="0">
              <a:ea typeface="宋体" charset="-122"/>
            </a:endParaRPr>
          </a:p>
        </p:txBody>
      </p:sp>
      <p:sp>
        <p:nvSpPr>
          <p:cNvPr id="28676" name="Rectangle 3"/>
          <p:cNvSpPr>
            <a:spLocks noGrp="1" noChangeArrowheads="1"/>
          </p:cNvSpPr>
          <p:nvPr>
            <p:ph type="body" idx="1"/>
          </p:nvPr>
        </p:nvSpPr>
        <p:spPr/>
        <p:txBody>
          <a:bodyPr/>
          <a:lstStyle/>
          <a:p>
            <a:pPr eaLnBrk="1" hangingPunct="1">
              <a:lnSpc>
                <a:spcPct val="90000"/>
              </a:lnSpc>
            </a:pPr>
            <a:r>
              <a:rPr lang="zh-CN" altLang="en-US" b="1" smtClean="0">
                <a:ea typeface="宋体" charset="-122"/>
              </a:rPr>
              <a:t>非前缀码   </a:t>
            </a:r>
            <a:r>
              <a:rPr lang="en-US" altLang="zh-CN" b="1" smtClean="0">
                <a:ea typeface="宋体" charset="-122"/>
              </a:rPr>
              <a:t>a---001,  b---00,  c---010,  d---01</a:t>
            </a:r>
          </a:p>
          <a:p>
            <a:pPr eaLnBrk="1" hangingPunct="1">
              <a:lnSpc>
                <a:spcPct val="90000"/>
              </a:lnSpc>
            </a:pPr>
            <a:r>
              <a:rPr lang="en-US" altLang="zh-CN" b="1" smtClean="0">
                <a:ea typeface="宋体" charset="-122"/>
              </a:rPr>
              <a:t>  </a:t>
            </a:r>
            <a:r>
              <a:rPr lang="zh-CN" altLang="en-US" b="1" smtClean="0">
                <a:ea typeface="宋体" charset="-122"/>
              </a:rPr>
              <a:t>前缀码例子：</a:t>
            </a:r>
          </a:p>
          <a:p>
            <a:pPr eaLnBrk="1" hangingPunct="1">
              <a:lnSpc>
                <a:spcPct val="90000"/>
              </a:lnSpc>
            </a:pPr>
            <a:r>
              <a:rPr lang="en-US" altLang="zh-CN" b="1" smtClean="0">
                <a:ea typeface="宋体" charset="-122"/>
              </a:rPr>
              <a:t>0100001:   01, 00, 001   d, b, a</a:t>
            </a:r>
          </a:p>
          <a:p>
            <a:pPr eaLnBrk="1" hangingPunct="1">
              <a:lnSpc>
                <a:spcPct val="90000"/>
              </a:lnSpc>
            </a:pPr>
            <a:r>
              <a:rPr lang="en-US" altLang="zh-CN" b="1" smtClean="0">
                <a:ea typeface="宋体" charset="-122"/>
              </a:rPr>
              <a:t>             010, 00, 01   c, b, d      </a:t>
            </a:r>
          </a:p>
          <a:p>
            <a:pPr eaLnBrk="1" hangingPunct="1">
              <a:lnSpc>
                <a:spcPct val="90000"/>
              </a:lnSpc>
            </a:pPr>
            <a:r>
              <a:rPr lang="en-US" altLang="zh-CN" b="1" smtClean="0">
                <a:ea typeface="宋体" charset="-122"/>
              </a:rPr>
              <a:t>  </a:t>
            </a:r>
            <a:r>
              <a:rPr lang="zh-CN" altLang="en-US" b="1" smtClean="0">
                <a:ea typeface="宋体" charset="-122"/>
              </a:rPr>
              <a:t>前缀码的存储采用二叉树的结构，每个字符作为树叶，每个前缀码看作根到树叶的路径</a:t>
            </a:r>
          </a:p>
          <a:p>
            <a:pPr eaLnBrk="1" hangingPunct="1">
              <a:lnSpc>
                <a:spcPct val="90000"/>
              </a:lnSpc>
            </a:pPr>
            <a:endParaRPr lang="zh-CN" altLang="en-US" smtClean="0">
              <a:ea typeface="宋体"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p:spPr>
        <p:txBody>
          <a:bodyPr/>
          <a:lstStyle/>
          <a:p>
            <a:fld id="{B4946562-43CE-4573-BA89-E3183FBFF681}" type="slidenum">
              <a:rPr lang="zh-CN" altLang="en-US" smtClean="0">
                <a:ea typeface="宋体" charset="-122"/>
              </a:rPr>
              <a:pPr/>
              <a:t>35</a:t>
            </a:fld>
            <a:endParaRPr lang="en-US" altLang="zh-CN" smtClean="0">
              <a:ea typeface="宋体" charset="-122"/>
            </a:endParaRPr>
          </a:p>
        </p:txBody>
      </p:sp>
      <p:sp>
        <p:nvSpPr>
          <p:cNvPr id="29699" name="Rectangle 2"/>
          <p:cNvSpPr>
            <a:spLocks noGrp="1" noChangeArrowheads="1"/>
          </p:cNvSpPr>
          <p:nvPr>
            <p:ph type="title"/>
          </p:nvPr>
        </p:nvSpPr>
        <p:spPr/>
        <p:txBody>
          <a:bodyPr/>
          <a:lstStyle/>
          <a:p>
            <a:pPr eaLnBrk="1" hangingPunct="1"/>
            <a:endParaRPr lang="zh-CN" altLang="en-US" smtClean="0">
              <a:latin typeface="黑体" pitchFamily="2" charset="-122"/>
              <a:ea typeface="黑体" pitchFamily="2" charset="-122"/>
            </a:endParaRPr>
          </a:p>
        </p:txBody>
      </p:sp>
      <p:sp>
        <p:nvSpPr>
          <p:cNvPr id="29700" name="Rectangle 3"/>
          <p:cNvSpPr>
            <a:spLocks noGrp="1" noChangeArrowheads="1"/>
          </p:cNvSpPr>
          <p:nvPr>
            <p:ph type="body" idx="1"/>
          </p:nvPr>
        </p:nvSpPr>
        <p:spPr>
          <a:xfrm>
            <a:off x="685801" y="3860800"/>
            <a:ext cx="7772400" cy="2235200"/>
          </a:xfrm>
        </p:spPr>
        <p:txBody>
          <a:bodyPr/>
          <a:lstStyle/>
          <a:p>
            <a:pPr eaLnBrk="1" hangingPunct="1">
              <a:lnSpc>
                <a:spcPct val="90000"/>
              </a:lnSpc>
              <a:buFontTx/>
              <a:buNone/>
            </a:pPr>
            <a:r>
              <a:rPr lang="zh-CN" altLang="en-US" sz="2400" smtClean="0">
                <a:latin typeface="楷体_GB2312" pitchFamily="49" charset="-122"/>
                <a:ea typeface="楷体_GB2312" pitchFamily="49" charset="-122"/>
              </a:rPr>
              <a:t>		</a:t>
            </a:r>
            <a:r>
              <a:rPr lang="zh-CN" altLang="en-US" sz="2400" b="1" smtClean="0">
                <a:solidFill>
                  <a:schemeClr val="accent2"/>
                </a:solidFill>
                <a:latin typeface="楷体_GB2312" pitchFamily="49" charset="-122"/>
                <a:ea typeface="楷体_GB2312" pitchFamily="49" charset="-122"/>
              </a:rPr>
              <a:t>哈夫曼编码</a:t>
            </a:r>
            <a:r>
              <a:rPr lang="zh-CN" altLang="en-US" sz="2400" smtClean="0">
                <a:latin typeface="楷体_GB2312" pitchFamily="49" charset="-122"/>
                <a:ea typeface="楷体_GB2312" pitchFamily="49" charset="-122"/>
              </a:rPr>
              <a:t>是广泛地用于数据文件压缩的十分有效的编码方法。其压缩率通常在</a:t>
            </a:r>
            <a:r>
              <a:rPr lang="en-US" altLang="zh-CN" sz="2400" smtClean="0">
                <a:latin typeface="楷体_GB2312" pitchFamily="49" charset="-122"/>
                <a:ea typeface="楷体_GB2312" pitchFamily="49" charset="-122"/>
              </a:rPr>
              <a:t>20%</a:t>
            </a:r>
            <a:r>
              <a:rPr lang="zh-CN" altLang="en-US" sz="2400" smtClean="0">
                <a:latin typeface="楷体_GB2312" pitchFamily="49" charset="-122"/>
                <a:ea typeface="楷体_GB2312" pitchFamily="49" charset="-122"/>
              </a:rPr>
              <a:t>～</a:t>
            </a:r>
            <a:r>
              <a:rPr lang="en-US" altLang="zh-CN" sz="2400" smtClean="0">
                <a:latin typeface="楷体_GB2312" pitchFamily="49" charset="-122"/>
                <a:ea typeface="楷体_GB2312" pitchFamily="49" charset="-122"/>
              </a:rPr>
              <a:t>90%</a:t>
            </a:r>
            <a:r>
              <a:rPr lang="zh-CN" altLang="en-US" sz="2400" smtClean="0">
                <a:latin typeface="楷体_GB2312" pitchFamily="49" charset="-122"/>
                <a:ea typeface="楷体_GB2312" pitchFamily="49" charset="-122"/>
              </a:rPr>
              <a:t>之间。哈夫曼编码算法用字符在文件中出现的频率表来建立一个用</a:t>
            </a:r>
            <a:r>
              <a:rPr lang="en-US" altLang="zh-CN" sz="2400" smtClean="0">
                <a:latin typeface="楷体_GB2312" pitchFamily="49" charset="-122"/>
                <a:ea typeface="楷体_GB2312" pitchFamily="49" charset="-122"/>
              </a:rPr>
              <a:t>0</a:t>
            </a:r>
            <a:r>
              <a:rPr lang="zh-CN" altLang="en-US" sz="2400" smtClean="0">
                <a:latin typeface="楷体_GB2312" pitchFamily="49" charset="-122"/>
                <a:ea typeface="楷体_GB2312" pitchFamily="49" charset="-122"/>
              </a:rPr>
              <a:t>，</a:t>
            </a:r>
            <a:r>
              <a:rPr lang="en-US" altLang="zh-CN" sz="2400" smtClean="0">
                <a:latin typeface="楷体_GB2312" pitchFamily="49" charset="-122"/>
                <a:ea typeface="楷体_GB2312" pitchFamily="49" charset="-122"/>
              </a:rPr>
              <a:t>1</a:t>
            </a:r>
            <a:r>
              <a:rPr lang="zh-CN" altLang="en-US" sz="2400" smtClean="0">
                <a:latin typeface="楷体_GB2312" pitchFamily="49" charset="-122"/>
                <a:ea typeface="楷体_GB2312" pitchFamily="49" charset="-122"/>
              </a:rPr>
              <a:t>串表示各字符的最优表示方式。</a:t>
            </a:r>
          </a:p>
          <a:p>
            <a:pPr eaLnBrk="1" hangingPunct="1">
              <a:lnSpc>
                <a:spcPct val="90000"/>
              </a:lnSpc>
              <a:buFontTx/>
              <a:buNone/>
            </a:pPr>
            <a:r>
              <a:rPr lang="zh-CN" altLang="en-US" sz="2400" smtClean="0">
                <a:latin typeface="楷体_GB2312" pitchFamily="49" charset="-122"/>
                <a:ea typeface="楷体_GB2312" pitchFamily="49" charset="-122"/>
              </a:rPr>
              <a:t>   	给出现频率高的字符较短的编码，出现频率较低的字符以较长的编码，可以大大缩短总码长。</a:t>
            </a:r>
          </a:p>
        </p:txBody>
      </p:sp>
      <p:pic>
        <p:nvPicPr>
          <p:cNvPr id="29701" name="Picture 4"/>
          <p:cNvPicPr>
            <a:picLocks noChangeAspect="1" noChangeArrowheads="1"/>
          </p:cNvPicPr>
          <p:nvPr/>
        </p:nvPicPr>
        <p:blipFill>
          <a:blip r:embed="rId2"/>
          <a:srcRect/>
          <a:stretch>
            <a:fillRect/>
          </a:stretch>
        </p:blipFill>
        <p:spPr bwMode="auto">
          <a:xfrm>
            <a:off x="468312" y="1773242"/>
            <a:ext cx="7974012" cy="1273175"/>
          </a:xfrm>
          <a:prstGeom prst="rect">
            <a:avLst/>
          </a:prstGeom>
          <a:noFill/>
          <a:ln w="6350">
            <a:noFill/>
            <a:miter lim="800000"/>
            <a:headEnd/>
            <a:tailEnd/>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p>
            <a:fld id="{DF456E45-8216-4C9D-92CB-D3B1BE8878D8}" type="slidenum">
              <a:rPr lang="zh-CN" altLang="en-US" smtClean="0">
                <a:ea typeface="宋体" charset="-122"/>
              </a:rPr>
              <a:pPr/>
              <a:t>36</a:t>
            </a:fld>
            <a:endParaRPr lang="en-US" altLang="zh-CN" smtClean="0">
              <a:ea typeface="宋体" charset="-122"/>
            </a:endParaRPr>
          </a:p>
        </p:txBody>
      </p:sp>
      <p:sp>
        <p:nvSpPr>
          <p:cNvPr id="30723" name="Rectangle 2"/>
          <p:cNvSpPr>
            <a:spLocks noGrp="1" noChangeArrowheads="1"/>
          </p:cNvSpPr>
          <p:nvPr>
            <p:ph type="title"/>
          </p:nvPr>
        </p:nvSpPr>
        <p:spPr/>
        <p:txBody>
          <a:bodyPr/>
          <a:lstStyle/>
          <a:p>
            <a:pPr eaLnBrk="1" hangingPunct="1"/>
            <a:endParaRPr lang="zh-CN" altLang="en-US" smtClean="0">
              <a:ea typeface="宋体" charset="-122"/>
            </a:endParaRPr>
          </a:p>
        </p:txBody>
      </p:sp>
      <p:sp>
        <p:nvSpPr>
          <p:cNvPr id="30724" name="Rectangle 3"/>
          <p:cNvSpPr>
            <a:spLocks noGrp="1" noChangeArrowheads="1"/>
          </p:cNvSpPr>
          <p:nvPr>
            <p:ph type="body" idx="1"/>
          </p:nvPr>
        </p:nvSpPr>
        <p:spPr/>
        <p:txBody>
          <a:bodyPr/>
          <a:lstStyle/>
          <a:p>
            <a:pPr eaLnBrk="1" hangingPunct="1"/>
            <a:endParaRPr lang="zh-CN" altLang="en-US" smtClean="0">
              <a:ea typeface="宋体" charset="-122"/>
            </a:endParaRPr>
          </a:p>
        </p:txBody>
      </p:sp>
      <p:pic>
        <p:nvPicPr>
          <p:cNvPr id="30725" name="Picture 4"/>
          <p:cNvPicPr>
            <a:picLocks noChangeAspect="1" noChangeArrowheads="1"/>
          </p:cNvPicPr>
          <p:nvPr/>
        </p:nvPicPr>
        <p:blipFill>
          <a:blip r:embed="rId2"/>
          <a:srcRect/>
          <a:stretch>
            <a:fillRect/>
          </a:stretch>
        </p:blipFill>
        <p:spPr bwMode="auto">
          <a:xfrm>
            <a:off x="-71437" y="404813"/>
            <a:ext cx="9215438" cy="2493962"/>
          </a:xfrm>
          <a:prstGeom prst="rect">
            <a:avLst/>
          </a:prstGeom>
          <a:noFill/>
          <a:ln w="6350">
            <a:noFill/>
            <a:miter lim="800000"/>
            <a:headEnd/>
            <a:tailEnd/>
          </a:ln>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p>
            <a:fld id="{646CC764-DFBF-4EC9-B20C-6D3D09FA5118}" type="slidenum">
              <a:rPr lang="zh-CN" altLang="en-US" smtClean="0">
                <a:ea typeface="宋体" charset="-122"/>
              </a:rPr>
              <a:pPr/>
              <a:t>37</a:t>
            </a:fld>
            <a:endParaRPr lang="en-US" altLang="zh-CN" smtClean="0">
              <a:ea typeface="宋体" charset="-122"/>
            </a:endParaRPr>
          </a:p>
        </p:txBody>
      </p:sp>
      <p:sp>
        <p:nvSpPr>
          <p:cNvPr id="31747" name="Rectangle 2"/>
          <p:cNvSpPr>
            <a:spLocks noGrp="1" noChangeArrowheads="1"/>
          </p:cNvSpPr>
          <p:nvPr>
            <p:ph type="title"/>
          </p:nvPr>
        </p:nvSpPr>
        <p:spPr/>
        <p:txBody>
          <a:bodyPr/>
          <a:lstStyle/>
          <a:p>
            <a:pPr eaLnBrk="1" hangingPunct="1"/>
            <a:endParaRPr lang="zh-CN" altLang="en-US" smtClean="0">
              <a:ea typeface="宋体" charset="-122"/>
            </a:endParaRPr>
          </a:p>
        </p:txBody>
      </p:sp>
      <p:sp>
        <p:nvSpPr>
          <p:cNvPr id="31748" name="Rectangle 3"/>
          <p:cNvSpPr>
            <a:spLocks noGrp="1" noChangeArrowheads="1"/>
          </p:cNvSpPr>
          <p:nvPr>
            <p:ph type="body" idx="1"/>
          </p:nvPr>
        </p:nvSpPr>
        <p:spPr/>
        <p:txBody>
          <a:bodyPr/>
          <a:lstStyle/>
          <a:p>
            <a:pPr eaLnBrk="1" hangingPunct="1"/>
            <a:endParaRPr lang="zh-CN" altLang="en-US" smtClean="0">
              <a:ea typeface="宋体" charset="-122"/>
            </a:endParaRPr>
          </a:p>
        </p:txBody>
      </p:sp>
      <p:pic>
        <p:nvPicPr>
          <p:cNvPr id="31749" name="Picture 4"/>
          <p:cNvPicPr>
            <a:picLocks noChangeAspect="1" noChangeArrowheads="1"/>
          </p:cNvPicPr>
          <p:nvPr/>
        </p:nvPicPr>
        <p:blipFill>
          <a:blip r:embed="rId2"/>
          <a:srcRect/>
          <a:stretch>
            <a:fillRect/>
          </a:stretch>
        </p:blipFill>
        <p:spPr bwMode="auto">
          <a:xfrm>
            <a:off x="539752" y="549279"/>
            <a:ext cx="8126414" cy="1343025"/>
          </a:xfrm>
          <a:prstGeom prst="rect">
            <a:avLst/>
          </a:prstGeom>
          <a:noFill/>
          <a:ln w="6350">
            <a:noFill/>
            <a:miter lim="800000"/>
            <a:headEnd/>
            <a:tailEnd/>
          </a:ln>
        </p:spPr>
      </p:pic>
      <p:pic>
        <p:nvPicPr>
          <p:cNvPr id="31750" name="Picture 6"/>
          <p:cNvPicPr>
            <a:picLocks noChangeAspect="1" noChangeArrowheads="1"/>
          </p:cNvPicPr>
          <p:nvPr/>
        </p:nvPicPr>
        <p:blipFill>
          <a:blip r:embed="rId3"/>
          <a:srcRect/>
          <a:stretch>
            <a:fillRect/>
          </a:stretch>
        </p:blipFill>
        <p:spPr bwMode="auto">
          <a:xfrm>
            <a:off x="250826" y="2276475"/>
            <a:ext cx="4319588" cy="3638550"/>
          </a:xfrm>
          <a:prstGeom prst="rect">
            <a:avLst/>
          </a:prstGeom>
          <a:noFill/>
          <a:ln w="6350">
            <a:noFill/>
            <a:miter lim="800000"/>
            <a:headEnd/>
            <a:tailEnd/>
          </a:ln>
        </p:spPr>
      </p:pic>
      <p:pic>
        <p:nvPicPr>
          <p:cNvPr id="31751" name="Picture 7"/>
          <p:cNvPicPr>
            <a:picLocks noChangeAspect="1" noChangeArrowheads="1"/>
          </p:cNvPicPr>
          <p:nvPr/>
        </p:nvPicPr>
        <p:blipFill>
          <a:blip r:embed="rId4"/>
          <a:srcRect/>
          <a:stretch>
            <a:fillRect/>
          </a:stretch>
        </p:blipFill>
        <p:spPr bwMode="auto">
          <a:xfrm>
            <a:off x="4787902" y="2133600"/>
            <a:ext cx="4168775" cy="4465638"/>
          </a:xfrm>
          <a:prstGeom prst="rect">
            <a:avLst/>
          </a:prstGeom>
          <a:noFill/>
          <a:ln w="6350">
            <a:noFill/>
            <a:miter lim="800000"/>
            <a:headEnd/>
            <a:tailEnd/>
          </a:ln>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p>
            <a:fld id="{88D1C982-0418-49B7-88B2-BE10D6ABC78D}" type="slidenum">
              <a:rPr lang="zh-CN" altLang="en-US" smtClean="0">
                <a:ea typeface="宋体" charset="-122"/>
              </a:rPr>
              <a:pPr/>
              <a:t>38</a:t>
            </a:fld>
            <a:endParaRPr lang="en-US" altLang="zh-CN" smtClean="0">
              <a:ea typeface="宋体" charset="-122"/>
            </a:endParaRPr>
          </a:p>
        </p:txBody>
      </p:sp>
      <p:sp>
        <p:nvSpPr>
          <p:cNvPr id="32771" name="Rectangle 2"/>
          <p:cNvSpPr>
            <a:spLocks noGrp="1" noChangeArrowheads="1"/>
          </p:cNvSpPr>
          <p:nvPr>
            <p:ph type="title"/>
          </p:nvPr>
        </p:nvSpPr>
        <p:spPr/>
        <p:txBody>
          <a:bodyPr/>
          <a:lstStyle/>
          <a:p>
            <a:pPr eaLnBrk="1" hangingPunct="1"/>
            <a:endParaRPr lang="zh-CN" altLang="en-US" smtClean="0">
              <a:ea typeface="宋体" charset="-122"/>
            </a:endParaRPr>
          </a:p>
        </p:txBody>
      </p:sp>
      <p:sp>
        <p:nvSpPr>
          <p:cNvPr id="32772" name="Rectangle 3"/>
          <p:cNvSpPr>
            <a:spLocks noGrp="1" noChangeArrowheads="1"/>
          </p:cNvSpPr>
          <p:nvPr>
            <p:ph type="body" idx="1"/>
          </p:nvPr>
        </p:nvSpPr>
        <p:spPr/>
        <p:txBody>
          <a:bodyPr/>
          <a:lstStyle/>
          <a:p>
            <a:pPr eaLnBrk="1" hangingPunct="1"/>
            <a:endParaRPr lang="zh-CN" altLang="en-US" smtClean="0">
              <a:ea typeface="宋体" charset="-122"/>
            </a:endParaRPr>
          </a:p>
        </p:txBody>
      </p:sp>
      <p:pic>
        <p:nvPicPr>
          <p:cNvPr id="32773" name="Picture 4"/>
          <p:cNvPicPr>
            <a:picLocks noChangeAspect="1" noChangeArrowheads="1"/>
          </p:cNvPicPr>
          <p:nvPr/>
        </p:nvPicPr>
        <p:blipFill>
          <a:blip r:embed="rId3"/>
          <a:srcRect/>
          <a:stretch>
            <a:fillRect/>
          </a:stretch>
        </p:blipFill>
        <p:spPr bwMode="auto">
          <a:xfrm>
            <a:off x="539751" y="981075"/>
            <a:ext cx="7159625" cy="477838"/>
          </a:xfrm>
          <a:prstGeom prst="rect">
            <a:avLst/>
          </a:prstGeom>
          <a:noFill/>
          <a:ln w="6350">
            <a:noFill/>
            <a:miter lim="800000"/>
            <a:headEnd/>
            <a:tailEnd/>
          </a:ln>
        </p:spPr>
      </p:pic>
      <p:pic>
        <p:nvPicPr>
          <p:cNvPr id="32774" name="Picture 5"/>
          <p:cNvPicPr>
            <a:picLocks noChangeAspect="1" noChangeArrowheads="1"/>
          </p:cNvPicPr>
          <p:nvPr/>
        </p:nvPicPr>
        <p:blipFill>
          <a:blip r:embed="rId4"/>
          <a:srcRect/>
          <a:stretch>
            <a:fillRect/>
          </a:stretch>
        </p:blipFill>
        <p:spPr bwMode="auto">
          <a:xfrm>
            <a:off x="2" y="1628779"/>
            <a:ext cx="8832849" cy="849313"/>
          </a:xfrm>
          <a:prstGeom prst="rect">
            <a:avLst/>
          </a:prstGeom>
          <a:noFill/>
          <a:ln w="6350">
            <a:noFill/>
            <a:miter lim="800000"/>
            <a:headEnd/>
            <a:tailEnd/>
          </a:ln>
        </p:spPr>
      </p:pic>
      <p:pic>
        <p:nvPicPr>
          <p:cNvPr id="32775" name="Picture 6"/>
          <p:cNvPicPr>
            <a:picLocks noChangeAspect="1" noChangeArrowheads="1"/>
          </p:cNvPicPr>
          <p:nvPr/>
        </p:nvPicPr>
        <p:blipFill>
          <a:blip r:embed="rId5"/>
          <a:srcRect/>
          <a:stretch>
            <a:fillRect/>
          </a:stretch>
        </p:blipFill>
        <p:spPr bwMode="auto">
          <a:xfrm>
            <a:off x="0" y="2492379"/>
            <a:ext cx="8794750" cy="1628775"/>
          </a:xfrm>
          <a:prstGeom prst="rect">
            <a:avLst/>
          </a:prstGeom>
          <a:noFill/>
          <a:ln w="6350">
            <a:noFill/>
            <a:miter lim="800000"/>
            <a:headEnd/>
            <a:tailEnd/>
          </a:ln>
        </p:spPr>
      </p:pic>
      <p:pic>
        <p:nvPicPr>
          <p:cNvPr id="32776" name="Picture 7"/>
          <p:cNvPicPr>
            <a:picLocks noChangeAspect="1" noChangeArrowheads="1"/>
          </p:cNvPicPr>
          <p:nvPr/>
        </p:nvPicPr>
        <p:blipFill>
          <a:blip r:embed="rId6"/>
          <a:srcRect/>
          <a:stretch>
            <a:fillRect/>
          </a:stretch>
        </p:blipFill>
        <p:spPr bwMode="auto">
          <a:xfrm>
            <a:off x="2" y="4292600"/>
            <a:ext cx="8748714" cy="2266950"/>
          </a:xfrm>
          <a:prstGeom prst="rect">
            <a:avLst/>
          </a:prstGeom>
          <a:noFill/>
          <a:ln w="6350">
            <a:noFill/>
            <a:miter lim="800000"/>
            <a:headEnd/>
            <a:tailEnd/>
          </a:ln>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p>
            <a:fld id="{AE48040C-62C9-4D2F-A81C-26593298D57F}" type="slidenum">
              <a:rPr lang="zh-CN" altLang="en-US" smtClean="0">
                <a:ea typeface="宋体" charset="-122"/>
              </a:rPr>
              <a:pPr/>
              <a:t>39</a:t>
            </a:fld>
            <a:endParaRPr lang="en-US" altLang="zh-CN" smtClean="0">
              <a:ea typeface="宋体" charset="-122"/>
            </a:endParaRPr>
          </a:p>
        </p:txBody>
      </p:sp>
      <p:sp>
        <p:nvSpPr>
          <p:cNvPr id="33795" name="Rectangle 2"/>
          <p:cNvSpPr>
            <a:spLocks noGrp="1" noChangeArrowheads="1"/>
          </p:cNvSpPr>
          <p:nvPr>
            <p:ph type="title"/>
          </p:nvPr>
        </p:nvSpPr>
        <p:spPr/>
        <p:txBody>
          <a:bodyPr/>
          <a:lstStyle/>
          <a:p>
            <a:pPr eaLnBrk="1" hangingPunct="1"/>
            <a:endParaRPr lang="zh-CN" altLang="en-US" smtClean="0">
              <a:ea typeface="宋体" charset="-122"/>
            </a:endParaRPr>
          </a:p>
        </p:txBody>
      </p:sp>
      <p:sp>
        <p:nvSpPr>
          <p:cNvPr id="33796" name="Rectangle 3"/>
          <p:cNvSpPr>
            <a:spLocks noGrp="1" noChangeArrowheads="1"/>
          </p:cNvSpPr>
          <p:nvPr>
            <p:ph type="body" idx="1"/>
          </p:nvPr>
        </p:nvSpPr>
        <p:spPr/>
        <p:txBody>
          <a:bodyPr/>
          <a:lstStyle/>
          <a:p>
            <a:pPr eaLnBrk="1" hangingPunct="1"/>
            <a:endParaRPr lang="zh-CN" altLang="en-US" smtClean="0">
              <a:ea typeface="宋体" charset="-122"/>
            </a:endParaRPr>
          </a:p>
        </p:txBody>
      </p:sp>
      <p:pic>
        <p:nvPicPr>
          <p:cNvPr id="33797" name="Picture 4"/>
          <p:cNvPicPr>
            <a:picLocks noChangeAspect="1" noChangeArrowheads="1"/>
          </p:cNvPicPr>
          <p:nvPr/>
        </p:nvPicPr>
        <p:blipFill>
          <a:blip r:embed="rId2"/>
          <a:srcRect/>
          <a:stretch>
            <a:fillRect/>
          </a:stretch>
        </p:blipFill>
        <p:spPr bwMode="auto">
          <a:xfrm>
            <a:off x="-107950" y="2720975"/>
            <a:ext cx="9359900" cy="1422400"/>
          </a:xfrm>
          <a:prstGeom prst="rect">
            <a:avLst/>
          </a:prstGeom>
          <a:noFill/>
          <a:ln w="6350">
            <a:noFill/>
            <a:miter lim="800000"/>
            <a:headEnd/>
            <a:tailEnd/>
          </a:ln>
        </p:spPr>
      </p:pic>
      <p:pic>
        <p:nvPicPr>
          <p:cNvPr id="33798" name="Picture 5"/>
          <p:cNvPicPr>
            <a:picLocks noChangeAspect="1" noChangeArrowheads="1"/>
          </p:cNvPicPr>
          <p:nvPr/>
        </p:nvPicPr>
        <p:blipFill>
          <a:blip r:embed="rId3"/>
          <a:srcRect/>
          <a:stretch>
            <a:fillRect/>
          </a:stretch>
        </p:blipFill>
        <p:spPr bwMode="auto">
          <a:xfrm>
            <a:off x="1" y="4724404"/>
            <a:ext cx="9263063" cy="1565275"/>
          </a:xfrm>
          <a:prstGeom prst="rect">
            <a:avLst/>
          </a:prstGeom>
          <a:noFill/>
          <a:ln w="6350">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657351" y="304800"/>
            <a:ext cx="5829300" cy="914400"/>
          </a:xfrm>
        </p:spPr>
        <p:txBody>
          <a:bodyPr/>
          <a:lstStyle/>
          <a:p>
            <a:pPr eaLnBrk="1" hangingPunct="1"/>
            <a:r>
              <a:rPr lang="zh-CN" altLang="en-US" sz="3600" b="1" dirty="0">
                <a:solidFill>
                  <a:srgbClr val="0000CC"/>
                </a:solidFill>
              </a:rPr>
              <a:t>贪心</a:t>
            </a:r>
            <a:r>
              <a:rPr lang="zh-CN" altLang="en-US" sz="3600" b="1" dirty="0" smtClean="0">
                <a:solidFill>
                  <a:srgbClr val="0000CC"/>
                </a:solidFill>
              </a:rPr>
              <a:t>法：不足</a:t>
            </a:r>
            <a:endParaRPr lang="en-US" sz="3600" b="1" dirty="0">
              <a:solidFill>
                <a:srgbClr val="0000CC"/>
              </a:solidFill>
            </a:endParaRPr>
          </a:p>
        </p:txBody>
      </p:sp>
      <p:sp>
        <p:nvSpPr>
          <p:cNvPr id="6147" name="Rectangle 3"/>
          <p:cNvSpPr>
            <a:spLocks noGrp="1" noChangeArrowheads="1"/>
          </p:cNvSpPr>
          <p:nvPr>
            <p:ph type="body" idx="1"/>
          </p:nvPr>
        </p:nvSpPr>
        <p:spPr>
          <a:xfrm>
            <a:off x="477673" y="1447800"/>
            <a:ext cx="8134064" cy="4648200"/>
          </a:xfrm>
        </p:spPr>
        <p:txBody>
          <a:bodyPr/>
          <a:lstStyle/>
          <a:p>
            <a:pPr eaLnBrk="1" hangingPunct="1"/>
            <a:r>
              <a:rPr lang="zh-CN" altLang="en-US" sz="2400" b="1" dirty="0" smtClean="0"/>
              <a:t>尽管贪心算法能够得出可行的解决方案，但它得出的可能不总是</a:t>
            </a:r>
            <a:r>
              <a:rPr lang="zh-CN" altLang="en-US" sz="2400" b="1" dirty="0" smtClean="0">
                <a:solidFill>
                  <a:srgbClr val="FF0000"/>
                </a:solidFill>
              </a:rPr>
              <a:t>最优解</a:t>
            </a:r>
            <a:r>
              <a:rPr lang="zh-CN" altLang="en-US" sz="2400" b="1" dirty="0" smtClean="0"/>
              <a:t>。</a:t>
            </a:r>
            <a:endParaRPr lang="en-US" sz="2200" b="1" dirty="0"/>
          </a:p>
          <a:p>
            <a:pPr eaLnBrk="1" hangingPunct="1"/>
            <a:r>
              <a:rPr lang="zh-CN" altLang="en-US" sz="2400" b="1" dirty="0" smtClean="0"/>
              <a:t>因此需要证明对于任何有效的输入，贪心算法总能找到最优解。</a:t>
            </a:r>
          </a:p>
          <a:p>
            <a:pPr eaLnBrk="1" hangingPunct="1"/>
            <a:r>
              <a:rPr lang="zh-CN" altLang="en-US" sz="2400" b="1" dirty="0" smtClean="0"/>
              <a:t>为了反驳贪心算法不能得出最优解这种观点，我们需要</a:t>
            </a:r>
            <a:r>
              <a:rPr lang="zh-CN" altLang="en-US" sz="2400" b="1" dirty="0" smtClean="0">
                <a:solidFill>
                  <a:srgbClr val="FF0000"/>
                </a:solidFill>
              </a:rPr>
              <a:t>反例</a:t>
            </a:r>
            <a:r>
              <a:rPr lang="zh-CN" altLang="en-US" sz="2400" b="1" dirty="0" smtClean="0"/>
              <a:t>。</a:t>
            </a:r>
            <a:endParaRPr lang="en-US" sz="2400" b="1" dirty="0"/>
          </a:p>
        </p:txBody>
      </p:sp>
    </p:spTree>
    <p:extLst>
      <p:ext uri="{BB962C8B-B14F-4D97-AF65-F5344CB8AC3E}">
        <p14:creationId xmlns:p14="http://schemas.microsoft.com/office/powerpoint/2010/main" xmlns="" val="16611336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p>
            <a:fld id="{EC776975-58FD-44B7-8B0A-3A3087612245}" type="slidenum">
              <a:rPr lang="zh-CN" altLang="en-US" smtClean="0">
                <a:ea typeface="宋体" charset="-122"/>
              </a:rPr>
              <a:pPr/>
              <a:t>40</a:t>
            </a:fld>
            <a:endParaRPr lang="en-US" altLang="zh-CN" smtClean="0">
              <a:ea typeface="宋体" charset="-122"/>
            </a:endParaRPr>
          </a:p>
        </p:txBody>
      </p:sp>
      <p:sp>
        <p:nvSpPr>
          <p:cNvPr id="34819" name="Rectangle 2"/>
          <p:cNvSpPr>
            <a:spLocks noGrp="1" noChangeArrowheads="1"/>
          </p:cNvSpPr>
          <p:nvPr>
            <p:ph type="title"/>
          </p:nvPr>
        </p:nvSpPr>
        <p:spPr/>
        <p:txBody>
          <a:bodyPr/>
          <a:lstStyle/>
          <a:p>
            <a:pPr eaLnBrk="1" hangingPunct="1"/>
            <a:endParaRPr lang="zh-CN" altLang="en-US" smtClean="0">
              <a:ea typeface="宋体" charset="-122"/>
            </a:endParaRPr>
          </a:p>
        </p:txBody>
      </p:sp>
      <p:sp>
        <p:nvSpPr>
          <p:cNvPr id="34820" name="Rectangle 3"/>
          <p:cNvSpPr>
            <a:spLocks noGrp="1" noChangeArrowheads="1"/>
          </p:cNvSpPr>
          <p:nvPr>
            <p:ph type="body" idx="1"/>
          </p:nvPr>
        </p:nvSpPr>
        <p:spPr/>
        <p:txBody>
          <a:bodyPr/>
          <a:lstStyle/>
          <a:p>
            <a:pPr eaLnBrk="1" hangingPunct="1"/>
            <a:endParaRPr lang="zh-CN" altLang="en-US" smtClean="0">
              <a:ea typeface="宋体" charset="-122"/>
            </a:endParaRPr>
          </a:p>
        </p:txBody>
      </p:sp>
      <p:pic>
        <p:nvPicPr>
          <p:cNvPr id="34821" name="Picture 4"/>
          <p:cNvPicPr>
            <a:picLocks noChangeAspect="1" noChangeArrowheads="1"/>
          </p:cNvPicPr>
          <p:nvPr/>
        </p:nvPicPr>
        <p:blipFill>
          <a:blip r:embed="rId2"/>
          <a:srcRect/>
          <a:stretch>
            <a:fillRect/>
          </a:stretch>
        </p:blipFill>
        <p:spPr bwMode="auto">
          <a:xfrm>
            <a:off x="2" y="2205038"/>
            <a:ext cx="8951913" cy="1466850"/>
          </a:xfrm>
          <a:prstGeom prst="rect">
            <a:avLst/>
          </a:prstGeom>
          <a:noFill/>
          <a:ln w="6350">
            <a:noFill/>
            <a:miter lim="800000"/>
            <a:headEnd/>
            <a:tailEnd/>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p>
            <a:fld id="{BAA86A1A-2B7C-4619-90B5-3A7387D4CF28}" type="slidenum">
              <a:rPr lang="zh-CN" altLang="en-US" smtClean="0">
                <a:ea typeface="宋体" charset="-122"/>
              </a:rPr>
              <a:pPr/>
              <a:t>41</a:t>
            </a:fld>
            <a:endParaRPr lang="en-US" altLang="zh-CN" smtClean="0">
              <a:ea typeface="宋体" charset="-122"/>
            </a:endParaRPr>
          </a:p>
        </p:txBody>
      </p:sp>
      <p:sp>
        <p:nvSpPr>
          <p:cNvPr id="35843" name="Rectangle 2"/>
          <p:cNvSpPr>
            <a:spLocks noGrp="1" noChangeArrowheads="1"/>
          </p:cNvSpPr>
          <p:nvPr>
            <p:ph type="title"/>
          </p:nvPr>
        </p:nvSpPr>
        <p:spPr/>
        <p:txBody>
          <a:bodyPr/>
          <a:lstStyle/>
          <a:p>
            <a:pPr eaLnBrk="1" hangingPunct="1"/>
            <a:r>
              <a:rPr lang="zh-CN" altLang="en-US" smtClean="0">
                <a:ea typeface="宋体" charset="-122"/>
              </a:rPr>
              <a:t>最大的麦穗</a:t>
            </a:r>
          </a:p>
        </p:txBody>
      </p:sp>
      <p:sp>
        <p:nvSpPr>
          <p:cNvPr id="35844" name="Rectangle 3"/>
          <p:cNvSpPr>
            <a:spLocks noGrp="1" noChangeArrowheads="1"/>
          </p:cNvSpPr>
          <p:nvPr>
            <p:ph type="body" idx="1"/>
          </p:nvPr>
        </p:nvSpPr>
        <p:spPr/>
        <p:txBody>
          <a:bodyPr/>
          <a:lstStyle/>
          <a:p>
            <a:pPr eaLnBrk="1" hangingPunct="1">
              <a:lnSpc>
                <a:spcPct val="80000"/>
              </a:lnSpc>
            </a:pPr>
            <a:r>
              <a:rPr lang="zh-CN" altLang="en-US" sz="1400" smtClean="0">
                <a:ea typeface="宋体" charset="-122"/>
              </a:rPr>
              <a:t>希腊有一位大学者，名叫苏格拉底。一天，他带领几个弟子来到一块麦地边。那正是成熟的季节，地里满是沉甸甸的麦穗。</a:t>
            </a:r>
          </a:p>
          <a:p>
            <a:pPr eaLnBrk="1" hangingPunct="1">
              <a:lnSpc>
                <a:spcPct val="80000"/>
              </a:lnSpc>
            </a:pPr>
            <a:endParaRPr lang="zh-CN" altLang="en-US" sz="1400" smtClean="0">
              <a:ea typeface="宋体" charset="-122"/>
            </a:endParaRPr>
          </a:p>
          <a:p>
            <a:pPr eaLnBrk="1" hangingPunct="1">
              <a:lnSpc>
                <a:spcPct val="80000"/>
              </a:lnSpc>
            </a:pPr>
            <a:r>
              <a:rPr lang="zh-CN" altLang="en-US" sz="1400" smtClean="0">
                <a:ea typeface="宋体" charset="-122"/>
              </a:rPr>
              <a:t>苏格拉底对弟子们说：“你们去麦地里摘一个最大的麦穗，只许进不许退。我在麦地的尽头等你们。” </a:t>
            </a:r>
          </a:p>
          <a:p>
            <a:pPr eaLnBrk="1" hangingPunct="1">
              <a:lnSpc>
                <a:spcPct val="80000"/>
              </a:lnSpc>
            </a:pPr>
            <a:endParaRPr lang="zh-CN" altLang="en-US" sz="1400" smtClean="0">
              <a:ea typeface="宋体" charset="-122"/>
            </a:endParaRPr>
          </a:p>
          <a:p>
            <a:pPr eaLnBrk="1" hangingPunct="1">
              <a:lnSpc>
                <a:spcPct val="80000"/>
              </a:lnSpc>
            </a:pPr>
            <a:r>
              <a:rPr lang="zh-CN" altLang="en-US" sz="1400" smtClean="0">
                <a:ea typeface="宋体" charset="-122"/>
              </a:rPr>
              <a:t>弟子们听懂了老师的要求后，就陆续走进了麦地。 地里到处都是大麦穗，哪一个才是最大的呢？弟子们埋头向前走。看看这一株，摇了摇头；看看那一株，又摇了摇头。他们总以为最大的麦穗还在前面你呢。虽然弟子们也试着摘了几穗，但并不满意，便随手扔掉了。他们总以为机会还很多，完全没有必要过早地定夺。 弟子们一边低着头往前走，一边用心地挑挑拣拣，经过了很长一段时间。 突然，大家听到苏格拉底苍老的、如同洪钟一般的声音：“你们已经到头了。”这时两手空空的弟子们才如梦初醒。</a:t>
            </a:r>
          </a:p>
          <a:p>
            <a:pPr eaLnBrk="1" hangingPunct="1">
              <a:lnSpc>
                <a:spcPct val="80000"/>
              </a:lnSpc>
            </a:pPr>
            <a:endParaRPr lang="zh-CN" altLang="en-US" sz="1400" smtClean="0">
              <a:ea typeface="宋体" charset="-122"/>
            </a:endParaRPr>
          </a:p>
          <a:p>
            <a:pPr eaLnBrk="1" hangingPunct="1">
              <a:lnSpc>
                <a:spcPct val="80000"/>
              </a:lnSpc>
            </a:pPr>
            <a:r>
              <a:rPr lang="zh-CN" altLang="en-US" sz="1400" smtClean="0">
                <a:ea typeface="宋体" charset="-122"/>
              </a:rPr>
              <a:t> 苏格拉底对弟子们说：“这块麦地里肯定有一穗是最大的，但你们未必能碰见它 ；即使碰见了，也未必能作出准确的判断。因此最大的一穗就是你们刚刚摘下的。” 苏格拉底的弟子们听了老师的话，悟出了这这样一个道理：人的一生仿佛也是在麦地中行走，也在寻找那最大的一穗。有的人见了那颗粒饱满的“麦穗”，就不失时机地摘下它；有的人则东张西望，一再错失良机。当然，追求应该是最大的，但把眼前的麦穗拿在手中，才是实实在在的。 </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p>
            <a:fld id="{5D83AD42-4EAB-44D1-93D0-6385FA6CC021}" type="slidenum">
              <a:rPr lang="zh-CN" altLang="en-US" smtClean="0">
                <a:ea typeface="宋体" charset="-122"/>
              </a:rPr>
              <a:pPr/>
              <a:t>42</a:t>
            </a:fld>
            <a:endParaRPr lang="en-US" altLang="zh-CN" smtClean="0">
              <a:ea typeface="宋体" charset="-122"/>
            </a:endParaRPr>
          </a:p>
        </p:txBody>
      </p:sp>
      <p:sp>
        <p:nvSpPr>
          <p:cNvPr id="36867" name="Rectangle 2"/>
          <p:cNvSpPr>
            <a:spLocks noGrp="1" noChangeArrowheads="1"/>
          </p:cNvSpPr>
          <p:nvPr>
            <p:ph type="title"/>
          </p:nvPr>
        </p:nvSpPr>
        <p:spPr/>
        <p:txBody>
          <a:bodyPr/>
          <a:lstStyle/>
          <a:p>
            <a:pPr eaLnBrk="1" hangingPunct="1"/>
            <a:r>
              <a:rPr lang="zh-CN" altLang="en-US" smtClean="0">
                <a:ea typeface="宋体" charset="-122"/>
              </a:rPr>
              <a:t>最大的麦穗 </a:t>
            </a:r>
          </a:p>
        </p:txBody>
      </p:sp>
      <p:sp>
        <p:nvSpPr>
          <p:cNvPr id="36868" name="Rectangle 3"/>
          <p:cNvSpPr>
            <a:spLocks noGrp="1" noChangeArrowheads="1"/>
          </p:cNvSpPr>
          <p:nvPr>
            <p:ph type="body" idx="1"/>
          </p:nvPr>
        </p:nvSpPr>
        <p:spPr/>
        <p:txBody>
          <a:bodyPr/>
          <a:lstStyle/>
          <a:p>
            <a:pPr eaLnBrk="1" hangingPunct="1">
              <a:lnSpc>
                <a:spcPct val="80000"/>
              </a:lnSpc>
            </a:pPr>
            <a:r>
              <a:rPr lang="zh-CN" altLang="en-US" sz="2000" smtClean="0">
                <a:ea typeface="宋体" charset="-122"/>
              </a:rPr>
              <a:t>苏格拉底让他的三个弟子到麦田里，各自寻找一支最大的麦穗。</a:t>
            </a:r>
          </a:p>
          <a:p>
            <a:pPr eaLnBrk="1" hangingPunct="1">
              <a:lnSpc>
                <a:spcPct val="80000"/>
              </a:lnSpc>
            </a:pPr>
            <a:endParaRPr lang="zh-CN" altLang="en-US" sz="2000" smtClean="0">
              <a:ea typeface="宋体" charset="-122"/>
            </a:endParaRPr>
          </a:p>
          <a:p>
            <a:pPr eaLnBrk="1" hangingPunct="1">
              <a:lnSpc>
                <a:spcPct val="80000"/>
              </a:lnSpc>
            </a:pPr>
            <a:endParaRPr lang="zh-CN" altLang="en-US" sz="2000" smtClean="0">
              <a:ea typeface="宋体" charset="-122"/>
            </a:endParaRPr>
          </a:p>
          <a:p>
            <a:pPr eaLnBrk="1" hangingPunct="1">
              <a:lnSpc>
                <a:spcPct val="80000"/>
              </a:lnSpc>
            </a:pPr>
            <a:r>
              <a:rPr lang="zh-CN" altLang="en-US" sz="2000" smtClean="0">
                <a:ea typeface="宋体" charset="-122"/>
              </a:rPr>
              <a:t>第一个弟子一走进麦田，就看见了一支很大的麦穗，迫不及待地采在手中，继续向前，却发现前面还有更大的麦穗在向他点头。但是机会只有一次，只能怀着一丝遗憾结束自己的找寻。 </a:t>
            </a:r>
          </a:p>
          <a:p>
            <a:pPr eaLnBrk="1" hangingPunct="1">
              <a:lnSpc>
                <a:spcPct val="80000"/>
              </a:lnSpc>
            </a:pPr>
            <a:endParaRPr lang="zh-CN" altLang="en-US" sz="2000" smtClean="0">
              <a:ea typeface="宋体" charset="-122"/>
            </a:endParaRPr>
          </a:p>
          <a:p>
            <a:pPr eaLnBrk="1" hangingPunct="1">
              <a:lnSpc>
                <a:spcPct val="80000"/>
              </a:lnSpc>
            </a:pPr>
            <a:r>
              <a:rPr lang="zh-CN" altLang="en-US" sz="2000" smtClean="0">
                <a:ea typeface="宋体" charset="-122"/>
              </a:rPr>
              <a:t>第二个弟子一直走到麦田的尽头，才发现已经错过了很多最大的麦穗，只能在身边选了比其他的麦穗更大的一支带回交给老师。 </a:t>
            </a:r>
          </a:p>
          <a:p>
            <a:pPr eaLnBrk="1" hangingPunct="1">
              <a:lnSpc>
                <a:spcPct val="80000"/>
              </a:lnSpc>
            </a:pPr>
            <a:endParaRPr lang="zh-CN" altLang="en-US" sz="2000" smtClean="0">
              <a:ea typeface="宋体" charset="-122"/>
            </a:endParaRPr>
          </a:p>
          <a:p>
            <a:pPr eaLnBrk="1" hangingPunct="1">
              <a:lnSpc>
                <a:spcPct val="80000"/>
              </a:lnSpc>
            </a:pPr>
            <a:r>
              <a:rPr lang="zh-CN" altLang="en-US" sz="2000" smtClean="0">
                <a:ea typeface="宋体" charset="-122"/>
              </a:rPr>
              <a:t>第三个弟子则预先把麦田分成三份，经过第一、第二份麦地时仔细观察，认真比较，记下最大麦穗的尺寸，然后在第三份麦地里选了一支麦穗，交上了一份最满意的答卷。 </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ea typeface="宋体" charset="-122"/>
              </a:rPr>
              <a:t>基本思想</a:t>
            </a:r>
          </a:p>
        </p:txBody>
      </p:sp>
      <p:sp>
        <p:nvSpPr>
          <p:cNvPr id="595971" name="Rectangle 3"/>
          <p:cNvSpPr>
            <a:spLocks noGrp="1" noChangeArrowheads="1"/>
          </p:cNvSpPr>
          <p:nvPr>
            <p:ph type="body" sz="half" idx="1"/>
          </p:nvPr>
        </p:nvSpPr>
        <p:spPr>
          <a:xfrm>
            <a:off x="539750" y="1412875"/>
            <a:ext cx="8047038" cy="4968875"/>
          </a:xfrm>
        </p:spPr>
        <p:txBody>
          <a:bodyPr/>
          <a:lstStyle/>
          <a:p>
            <a:pPr marL="457200" indent="-457200" eaLnBrk="1" hangingPunct="1">
              <a:lnSpc>
                <a:spcPct val="90000"/>
              </a:lnSpc>
            </a:pPr>
            <a:r>
              <a:rPr lang="zh-CN" altLang="en-US" smtClean="0">
                <a:ea typeface="宋体" charset="-122"/>
              </a:rPr>
              <a:t>从问题的某一个初始解出发，</a:t>
            </a:r>
            <a:r>
              <a:rPr lang="zh-CN" altLang="en-US" smtClean="0">
                <a:solidFill>
                  <a:schemeClr val="tx2"/>
                </a:solidFill>
                <a:ea typeface="宋体" charset="-122"/>
              </a:rPr>
              <a:t>通过一系列的贪心选择</a:t>
            </a:r>
            <a:r>
              <a:rPr lang="en-US" altLang="zh-CN" smtClean="0">
                <a:solidFill>
                  <a:schemeClr val="tx2"/>
                </a:solidFill>
                <a:latin typeface="Arial" charset="0"/>
                <a:ea typeface="宋体" charset="-122"/>
              </a:rPr>
              <a:t>——</a:t>
            </a:r>
            <a:r>
              <a:rPr lang="zh-CN" altLang="en-US" smtClean="0">
                <a:solidFill>
                  <a:schemeClr val="tx2"/>
                </a:solidFill>
                <a:ea typeface="宋体" charset="-122"/>
              </a:rPr>
              <a:t>当前状态下的</a:t>
            </a:r>
            <a:r>
              <a:rPr lang="zh-CN" altLang="en-US" smtClean="0">
                <a:solidFill>
                  <a:schemeClr val="hlink"/>
                </a:solidFill>
                <a:ea typeface="宋体" charset="-122"/>
              </a:rPr>
              <a:t>局部最优</a:t>
            </a:r>
            <a:r>
              <a:rPr lang="zh-CN" altLang="en-US" smtClean="0">
                <a:solidFill>
                  <a:schemeClr val="tx2"/>
                </a:solidFill>
                <a:ea typeface="宋体" charset="-122"/>
              </a:rPr>
              <a:t>选择，逐步逼近给定的目标</a:t>
            </a:r>
            <a:r>
              <a:rPr lang="zh-CN" altLang="en-US" smtClean="0">
                <a:ea typeface="宋体" charset="-122"/>
              </a:rPr>
              <a:t>，尽可能快地求得更好的解。</a:t>
            </a:r>
          </a:p>
          <a:p>
            <a:pPr marL="457200" indent="-457200" eaLnBrk="1" hangingPunct="1">
              <a:lnSpc>
                <a:spcPct val="90000"/>
              </a:lnSpc>
            </a:pPr>
            <a:r>
              <a:rPr lang="zh-CN" altLang="en-US" smtClean="0">
                <a:ea typeface="宋体" charset="-122"/>
              </a:rPr>
              <a:t>在贪心算法（</a:t>
            </a:r>
            <a:r>
              <a:rPr lang="en-US" altLang="zh-CN" sz="2400" smtClean="0">
                <a:latin typeface="Comic Sans MS" pitchFamily="66" charset="0"/>
                <a:ea typeface="宋体" charset="-122"/>
              </a:rPr>
              <a:t>greedy method</a:t>
            </a:r>
            <a:r>
              <a:rPr lang="zh-CN" altLang="en-US" smtClean="0">
                <a:ea typeface="宋体" charset="-122"/>
              </a:rPr>
              <a:t>）中也采用逐步构造最优解的方法。在每个阶段，都作出一个按某个评价函数最优的决策，该评价函数最优称为</a:t>
            </a:r>
            <a:r>
              <a:rPr lang="zh-CN" altLang="en-US" smtClean="0">
                <a:solidFill>
                  <a:schemeClr val="hlink"/>
                </a:solidFill>
                <a:ea typeface="宋体" charset="-122"/>
              </a:rPr>
              <a:t>贪心准则</a:t>
            </a:r>
            <a:r>
              <a:rPr lang="zh-CN" altLang="en-US" smtClean="0">
                <a:ea typeface="宋体" charset="-122"/>
              </a:rPr>
              <a:t>（</a:t>
            </a:r>
            <a:r>
              <a:rPr lang="en-US" altLang="zh-CN" sz="2400" smtClean="0">
                <a:latin typeface="Comic Sans MS" pitchFamily="66" charset="0"/>
                <a:ea typeface="宋体" charset="-122"/>
              </a:rPr>
              <a:t>greedy criterion</a:t>
            </a:r>
            <a:r>
              <a:rPr lang="zh-CN" altLang="en-US" smtClean="0">
                <a:ea typeface="宋体" charset="-122"/>
              </a:rPr>
              <a:t>）。</a:t>
            </a:r>
          </a:p>
          <a:p>
            <a:pPr marL="457200" indent="-457200" eaLnBrk="1" hangingPunct="1">
              <a:lnSpc>
                <a:spcPct val="90000"/>
              </a:lnSpc>
            </a:pPr>
            <a:r>
              <a:rPr lang="zh-CN" altLang="en-US" smtClean="0">
                <a:solidFill>
                  <a:schemeClr val="hlink"/>
                </a:solidFill>
                <a:ea typeface="宋体" charset="-122"/>
              </a:rPr>
              <a:t>贪心算法的正确性</a:t>
            </a:r>
            <a:r>
              <a:rPr lang="zh-CN" altLang="en-US" smtClean="0">
                <a:ea typeface="宋体" charset="-122"/>
              </a:rPr>
              <a:t>，就是要证明按贪心准则求得的解是全局最优解。</a:t>
            </a:r>
          </a:p>
          <a:p>
            <a:pPr marL="457200" indent="-457200" eaLnBrk="1" hangingPunct="1">
              <a:lnSpc>
                <a:spcPct val="90000"/>
              </a:lnSpc>
            </a:pPr>
            <a:r>
              <a:rPr lang="zh-CN" altLang="en-US" smtClean="0">
                <a:ea typeface="宋体" charset="-122"/>
              </a:rPr>
              <a:t>贪心算法不能对所有问题都得到全局最优解。但对许多问题它能产生</a:t>
            </a:r>
            <a:r>
              <a:rPr lang="zh-CN" altLang="en-US" smtClean="0">
                <a:solidFill>
                  <a:schemeClr val="hlink"/>
                </a:solidFill>
                <a:ea typeface="宋体" charset="-122"/>
              </a:rPr>
              <a:t>全局最优解</a:t>
            </a:r>
            <a:r>
              <a:rPr lang="zh-CN" altLang="en-US" smtClean="0">
                <a:ea typeface="宋体" charset="-122"/>
              </a:rPr>
              <a:t>，如单源最短路经问题，最小生成树问题等。</a:t>
            </a:r>
          </a:p>
        </p:txBody>
      </p:sp>
      <p:sp>
        <p:nvSpPr>
          <p:cNvPr id="9220" name="灯片编号占位符 6"/>
          <p:cNvSpPr>
            <a:spLocks noGrp="1"/>
          </p:cNvSpPr>
          <p:nvPr>
            <p:ph type="sldNum" sz="quarter" idx="10"/>
          </p:nvPr>
        </p:nvSpPr>
        <p:spPr>
          <a:noFill/>
        </p:spPr>
        <p:txBody>
          <a:bodyPr/>
          <a:lstStyle/>
          <a:p>
            <a:fld id="{E2AC7613-F8F8-4C17-977E-9083E324453C}" type="slidenum">
              <a:rPr lang="zh-CN" altLang="en-US" smtClean="0">
                <a:ea typeface="宋体" charset="-122"/>
              </a:rPr>
              <a:pPr/>
              <a:t>43</a:t>
            </a:fld>
            <a:endParaRPr lang="en-US" altLang="zh-CN" smtClean="0">
              <a:ea typeface="宋体" charset="-122"/>
            </a:endParaRPr>
          </a:p>
        </p:txBody>
      </p:sp>
      <p:sp>
        <p:nvSpPr>
          <p:cNvPr id="9221" name="日期占位符 4"/>
          <p:cNvSpPr>
            <a:spLocks noGrp="1"/>
          </p:cNvSpPr>
          <p:nvPr>
            <p:ph type="dt" sz="quarter" idx="4294967295"/>
          </p:nvPr>
        </p:nvSpPr>
        <p:spPr>
          <a:xfrm>
            <a:off x="0" y="6367463"/>
            <a:ext cx="1905000" cy="457200"/>
          </a:xfrm>
          <a:noFill/>
        </p:spPr>
        <p:txBody>
          <a:bodyPr/>
          <a:lstStyle/>
          <a:p>
            <a:fld id="{81F74F23-02FC-4CFA-B80C-B0E54B1810C5}" type="datetime1">
              <a:rPr lang="zh-CN" altLang="en-US" smtClean="0">
                <a:ea typeface="宋体" charset="-122"/>
              </a:rPr>
              <a:pPr/>
              <a:t>2019/5/8</a:t>
            </a:fld>
            <a:endParaRPr lang="en-US" altLang="zh-CN" smtClean="0">
              <a:ea typeface="宋体" charset="-122"/>
            </a:endParaRPr>
          </a:p>
        </p:txBody>
      </p:sp>
      <p:sp>
        <p:nvSpPr>
          <p:cNvPr id="9222" name="页脚占位符 5"/>
          <p:cNvSpPr>
            <a:spLocks noGrp="1"/>
          </p:cNvSpPr>
          <p:nvPr>
            <p:ph type="ftr" sz="quarter" idx="4294967295"/>
          </p:nvPr>
        </p:nvSpPr>
        <p:spPr>
          <a:xfrm>
            <a:off x="0" y="6367463"/>
            <a:ext cx="2895600" cy="457200"/>
          </a:xfrm>
          <a:noFill/>
        </p:spPr>
        <p:txBody>
          <a:bodyPr/>
          <a:lstStyle/>
          <a:p>
            <a:r>
              <a:rPr lang="zh-CN" altLang="en-US" smtClean="0">
                <a:ea typeface="宋体" charset="-122"/>
              </a:rPr>
              <a:t>算法设计与分析</a:t>
            </a:r>
            <a:endParaRPr lang="en-US" altLang="zh-CN"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95971">
                                            <p:txEl>
                                              <p:pRg st="1" end="1"/>
                                            </p:txEl>
                                          </p:spTgt>
                                        </p:tgtEl>
                                        <p:attrNameLst>
                                          <p:attrName>style.visibility</p:attrName>
                                        </p:attrNameLst>
                                      </p:cBhvr>
                                      <p:to>
                                        <p:strVal val="visible"/>
                                      </p:to>
                                    </p:set>
                                    <p:animEffect transition="in" filter="slide(fromBottom)">
                                      <p:cBhvr>
                                        <p:cTn id="7" dur="500"/>
                                        <p:tgtEl>
                                          <p:spTgt spid="5959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95971">
                                            <p:txEl>
                                              <p:pRg st="2" end="2"/>
                                            </p:txEl>
                                          </p:spTgt>
                                        </p:tgtEl>
                                        <p:attrNameLst>
                                          <p:attrName>style.visibility</p:attrName>
                                        </p:attrNameLst>
                                      </p:cBhvr>
                                      <p:to>
                                        <p:strVal val="visible"/>
                                      </p:to>
                                    </p:set>
                                    <p:animEffect transition="in" filter="slide(fromBottom)">
                                      <p:cBhvr>
                                        <p:cTn id="12" dur="500"/>
                                        <p:tgtEl>
                                          <p:spTgt spid="5959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95971">
                                            <p:txEl>
                                              <p:pRg st="3" end="3"/>
                                            </p:txEl>
                                          </p:spTgt>
                                        </p:tgtEl>
                                        <p:attrNameLst>
                                          <p:attrName>style.visibility</p:attrName>
                                        </p:attrNameLst>
                                      </p:cBhvr>
                                      <p:to>
                                        <p:strVal val="visible"/>
                                      </p:to>
                                    </p:set>
                                    <p:animEffect transition="in" filter="slide(fromBottom)">
                                      <p:cBhvr>
                                        <p:cTn id="17" dur="500"/>
                                        <p:tgtEl>
                                          <p:spTgt spid="595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ea typeface="宋体" charset="-122"/>
              </a:rPr>
              <a:t>适合求解问题的特征</a:t>
            </a:r>
          </a:p>
        </p:txBody>
      </p:sp>
      <p:sp>
        <p:nvSpPr>
          <p:cNvPr id="794627" name="Rectangle 3"/>
          <p:cNvSpPr>
            <a:spLocks noGrp="1" noChangeArrowheads="1"/>
          </p:cNvSpPr>
          <p:nvPr>
            <p:ph type="body" sz="half" idx="1"/>
          </p:nvPr>
        </p:nvSpPr>
        <p:spPr>
          <a:xfrm>
            <a:off x="395288" y="1341438"/>
            <a:ext cx="8551862" cy="4968875"/>
          </a:xfrm>
        </p:spPr>
        <p:txBody>
          <a:bodyPr/>
          <a:lstStyle/>
          <a:p>
            <a:pPr marL="457200" indent="-457200" eaLnBrk="1" hangingPunct="1"/>
            <a:r>
              <a:rPr lang="zh-CN" altLang="en-US" smtClean="0">
                <a:solidFill>
                  <a:schemeClr val="hlink"/>
                </a:solidFill>
                <a:ea typeface="宋体" charset="-122"/>
              </a:rPr>
              <a:t>贪心选择性质</a:t>
            </a:r>
            <a:r>
              <a:rPr lang="zh-CN" altLang="en-US" smtClean="0">
                <a:ea typeface="宋体" charset="-122"/>
              </a:rPr>
              <a:t>：可通过局部最优（贪心）选择达到全局最优解；</a:t>
            </a:r>
          </a:p>
          <a:p>
            <a:pPr marL="457200" indent="-457200" eaLnBrk="1" hangingPunct="1">
              <a:buFont typeface="Wingdings" pitchFamily="2" charset="2"/>
              <a:buNone/>
            </a:pPr>
            <a:r>
              <a:rPr lang="zh-CN" altLang="en-US" smtClean="0">
                <a:ea typeface="宋体" charset="-122"/>
              </a:rPr>
              <a:t>   </a:t>
            </a:r>
            <a:r>
              <a:rPr lang="zh-CN" altLang="en-US" sz="2400" smtClean="0">
                <a:ea typeface="宋体" charset="-122"/>
              </a:rPr>
              <a:t>－ 通常以自顶向下的方式进行，每次选择后将问题转化为规模更小的子问题；</a:t>
            </a:r>
          </a:p>
          <a:p>
            <a:pPr marL="457200" indent="-457200" eaLnBrk="1" hangingPunct="1">
              <a:buFont typeface="Wingdings" pitchFamily="2" charset="2"/>
              <a:buNone/>
            </a:pPr>
            <a:r>
              <a:rPr lang="zh-CN" altLang="en-US" sz="2400" smtClean="0">
                <a:ea typeface="宋体" charset="-122"/>
              </a:rPr>
              <a:t>   － 该性质是贪心法使用成功的保障，否则得到的是近优解；</a:t>
            </a:r>
          </a:p>
          <a:p>
            <a:pPr marL="457200" indent="-457200" eaLnBrk="1" hangingPunct="1"/>
            <a:r>
              <a:rPr lang="zh-CN" altLang="en-US" smtClean="0">
                <a:solidFill>
                  <a:schemeClr val="hlink"/>
                </a:solidFill>
                <a:ea typeface="宋体" charset="-122"/>
              </a:rPr>
              <a:t>最优子结构性质</a:t>
            </a:r>
            <a:r>
              <a:rPr lang="zh-CN" altLang="en-US" smtClean="0">
                <a:ea typeface="宋体" charset="-122"/>
              </a:rPr>
              <a:t>：问题的最优解包含它的子问题的最优解；</a:t>
            </a:r>
          </a:p>
          <a:p>
            <a:pPr marL="457200" indent="-457200" eaLnBrk="1" hangingPunct="1">
              <a:buFont typeface="Wingdings" pitchFamily="2" charset="2"/>
              <a:buNone/>
            </a:pPr>
            <a:r>
              <a:rPr lang="zh-CN" altLang="en-US" smtClean="0">
                <a:ea typeface="宋体" charset="-122"/>
              </a:rPr>
              <a:t>   </a:t>
            </a:r>
            <a:r>
              <a:rPr lang="zh-CN" altLang="en-US" sz="2400" smtClean="0">
                <a:ea typeface="宋体" charset="-122"/>
              </a:rPr>
              <a:t>－ 并不是所有具有最优子结构性质的问题都可以采用贪心策略；</a:t>
            </a:r>
          </a:p>
          <a:p>
            <a:pPr marL="457200" indent="-457200" eaLnBrk="1" hangingPunct="1">
              <a:buFont typeface="Wingdings" pitchFamily="2" charset="2"/>
              <a:buNone/>
            </a:pPr>
            <a:r>
              <a:rPr lang="zh-CN" altLang="en-US" sz="2400" smtClean="0">
                <a:ea typeface="宋体" charset="-122"/>
              </a:rPr>
              <a:t>   － 往往可以利用最优子结构性质来证明贪心选择性质；</a:t>
            </a:r>
          </a:p>
        </p:txBody>
      </p:sp>
      <p:sp>
        <p:nvSpPr>
          <p:cNvPr id="11268" name="灯片编号占位符 6"/>
          <p:cNvSpPr>
            <a:spLocks noGrp="1"/>
          </p:cNvSpPr>
          <p:nvPr>
            <p:ph type="sldNum" sz="quarter" idx="10"/>
          </p:nvPr>
        </p:nvSpPr>
        <p:spPr>
          <a:noFill/>
        </p:spPr>
        <p:txBody>
          <a:bodyPr/>
          <a:lstStyle/>
          <a:p>
            <a:fld id="{CDF4D628-A338-4332-9F7A-D283F5BFD868}" type="slidenum">
              <a:rPr lang="zh-CN" altLang="en-US" smtClean="0">
                <a:ea typeface="宋体" charset="-122"/>
              </a:rPr>
              <a:pPr/>
              <a:t>44</a:t>
            </a:fld>
            <a:endParaRPr lang="en-US" altLang="zh-CN" smtClean="0">
              <a:ea typeface="宋体" charset="-122"/>
            </a:endParaRPr>
          </a:p>
        </p:txBody>
      </p:sp>
      <p:sp>
        <p:nvSpPr>
          <p:cNvPr id="11269" name="日期占位符 4"/>
          <p:cNvSpPr>
            <a:spLocks noGrp="1"/>
          </p:cNvSpPr>
          <p:nvPr>
            <p:ph type="dt" sz="quarter" idx="4294967295"/>
          </p:nvPr>
        </p:nvSpPr>
        <p:spPr>
          <a:xfrm>
            <a:off x="0" y="6367463"/>
            <a:ext cx="1905000" cy="457200"/>
          </a:xfrm>
          <a:noFill/>
        </p:spPr>
        <p:txBody>
          <a:bodyPr/>
          <a:lstStyle/>
          <a:p>
            <a:fld id="{2F23FD4D-117C-473C-98BE-AC954B0C965A}" type="datetime1">
              <a:rPr lang="zh-CN" altLang="en-US" smtClean="0">
                <a:ea typeface="宋体" charset="-122"/>
              </a:rPr>
              <a:pPr/>
              <a:t>2019/5/8</a:t>
            </a:fld>
            <a:endParaRPr lang="en-US" altLang="zh-CN" smtClean="0">
              <a:ea typeface="宋体" charset="-122"/>
            </a:endParaRPr>
          </a:p>
        </p:txBody>
      </p:sp>
      <p:sp>
        <p:nvSpPr>
          <p:cNvPr id="11270" name="页脚占位符 5"/>
          <p:cNvSpPr>
            <a:spLocks noGrp="1"/>
          </p:cNvSpPr>
          <p:nvPr>
            <p:ph type="ftr" sz="quarter" idx="4294967295"/>
          </p:nvPr>
        </p:nvSpPr>
        <p:spPr>
          <a:xfrm>
            <a:off x="0" y="6367463"/>
            <a:ext cx="2895600" cy="457200"/>
          </a:xfrm>
          <a:noFill/>
        </p:spPr>
        <p:txBody>
          <a:bodyPr/>
          <a:lstStyle/>
          <a:p>
            <a:r>
              <a:rPr lang="zh-CN" altLang="en-US" smtClean="0">
                <a:ea typeface="宋体" charset="-122"/>
              </a:rPr>
              <a:t>算法设计与分析</a:t>
            </a:r>
            <a:endParaRPr lang="en-US" altLang="zh-CN"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4627">
                                            <p:txEl>
                                              <p:pRg st="3" end="3"/>
                                            </p:txEl>
                                          </p:spTgt>
                                        </p:tgtEl>
                                        <p:attrNameLst>
                                          <p:attrName>style.visibility</p:attrName>
                                        </p:attrNameLst>
                                      </p:cBhvr>
                                      <p:to>
                                        <p:strVal val="visible"/>
                                      </p:to>
                                    </p:set>
                                    <p:anim calcmode="lin" valueType="num">
                                      <p:cBhvr additive="base">
                                        <p:cTn id="7" dur="500" fill="hold"/>
                                        <p:tgtEl>
                                          <p:spTgt spid="79462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462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94627">
                                            <p:txEl>
                                              <p:pRg st="4" end="4"/>
                                            </p:txEl>
                                          </p:spTgt>
                                        </p:tgtEl>
                                        <p:attrNameLst>
                                          <p:attrName>style.visibility</p:attrName>
                                        </p:attrNameLst>
                                      </p:cBhvr>
                                      <p:to>
                                        <p:strVal val="visible"/>
                                      </p:to>
                                    </p:set>
                                    <p:anim calcmode="lin" valueType="num">
                                      <p:cBhvr additive="base">
                                        <p:cTn id="11" dur="500" fill="hold"/>
                                        <p:tgtEl>
                                          <p:spTgt spid="794627">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94627">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94627">
                                            <p:txEl>
                                              <p:pRg st="5" end="5"/>
                                            </p:txEl>
                                          </p:spTgt>
                                        </p:tgtEl>
                                        <p:attrNameLst>
                                          <p:attrName>style.visibility</p:attrName>
                                        </p:attrNameLst>
                                      </p:cBhvr>
                                      <p:to>
                                        <p:strVal val="visible"/>
                                      </p:to>
                                    </p:set>
                                    <p:anim calcmode="lin" valueType="num">
                                      <p:cBhvr additive="base">
                                        <p:cTn id="15" dur="500" fill="hold"/>
                                        <p:tgtEl>
                                          <p:spTgt spid="794627">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946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ea typeface="宋体" charset="-122"/>
              </a:rPr>
              <a:t>与动态规划法的比较</a:t>
            </a:r>
            <a:endParaRPr lang="en-US" altLang="zh-CN" smtClean="0">
              <a:ea typeface="宋体" charset="-122"/>
            </a:endParaRPr>
          </a:p>
        </p:txBody>
      </p:sp>
      <p:sp>
        <p:nvSpPr>
          <p:cNvPr id="13315" name="灯片编号占位符 6"/>
          <p:cNvSpPr>
            <a:spLocks noGrp="1"/>
          </p:cNvSpPr>
          <p:nvPr>
            <p:ph type="sldNum" sz="quarter" idx="10"/>
          </p:nvPr>
        </p:nvSpPr>
        <p:spPr>
          <a:noFill/>
        </p:spPr>
        <p:txBody>
          <a:bodyPr/>
          <a:lstStyle/>
          <a:p>
            <a:fld id="{0625585E-860E-4FCE-B96C-A9935054FF82}" type="slidenum">
              <a:rPr lang="zh-CN" altLang="en-US" smtClean="0">
                <a:ea typeface="宋体" charset="-122"/>
              </a:rPr>
              <a:pPr/>
              <a:t>45</a:t>
            </a:fld>
            <a:endParaRPr lang="en-US" altLang="zh-CN" smtClean="0">
              <a:ea typeface="宋体" charset="-122"/>
            </a:endParaRPr>
          </a:p>
        </p:txBody>
      </p:sp>
      <p:sp>
        <p:nvSpPr>
          <p:cNvPr id="13316" name="日期占位符 4"/>
          <p:cNvSpPr>
            <a:spLocks noGrp="1"/>
          </p:cNvSpPr>
          <p:nvPr>
            <p:ph type="dt" sz="quarter" idx="4294967295"/>
          </p:nvPr>
        </p:nvSpPr>
        <p:spPr>
          <a:xfrm>
            <a:off x="1" y="6367463"/>
            <a:ext cx="1904999" cy="457200"/>
          </a:xfrm>
          <a:noFill/>
        </p:spPr>
        <p:txBody>
          <a:bodyPr/>
          <a:lstStyle/>
          <a:p>
            <a:fld id="{D343F5FD-E33E-468D-BE0A-8C62207272AE}" type="datetime1">
              <a:rPr lang="zh-CN" altLang="en-US" smtClean="0">
                <a:ea typeface="宋体" charset="-122"/>
              </a:rPr>
              <a:pPr/>
              <a:t>2019/5/8</a:t>
            </a:fld>
            <a:endParaRPr lang="en-US" altLang="zh-CN" smtClean="0">
              <a:ea typeface="宋体" charset="-122"/>
            </a:endParaRPr>
          </a:p>
        </p:txBody>
      </p:sp>
      <p:sp>
        <p:nvSpPr>
          <p:cNvPr id="13317" name="页脚占位符 5"/>
          <p:cNvSpPr>
            <a:spLocks noGrp="1"/>
          </p:cNvSpPr>
          <p:nvPr>
            <p:ph type="ftr" sz="quarter" idx="4294967295"/>
          </p:nvPr>
        </p:nvSpPr>
        <p:spPr>
          <a:xfrm>
            <a:off x="0" y="6367463"/>
            <a:ext cx="2895600" cy="457200"/>
          </a:xfrm>
          <a:noFill/>
        </p:spPr>
        <p:txBody>
          <a:bodyPr/>
          <a:lstStyle/>
          <a:p>
            <a:r>
              <a:rPr lang="zh-CN" altLang="en-US" smtClean="0">
                <a:ea typeface="宋体" charset="-122"/>
              </a:rPr>
              <a:t>算法设计与分析</a:t>
            </a:r>
            <a:endParaRPr lang="en-US" altLang="zh-CN" smtClean="0">
              <a:ea typeface="宋体" charset="-122"/>
            </a:endParaRPr>
          </a:p>
        </p:txBody>
      </p:sp>
      <p:sp>
        <p:nvSpPr>
          <p:cNvPr id="13318" name="Rectangle 4"/>
          <p:cNvSpPr>
            <a:spLocks noChangeArrowheads="1"/>
          </p:cNvSpPr>
          <p:nvPr/>
        </p:nvSpPr>
        <p:spPr bwMode="auto">
          <a:xfrm>
            <a:off x="474666" y="1371603"/>
            <a:ext cx="3289683" cy="461665"/>
          </a:xfrm>
          <a:prstGeom prst="rect">
            <a:avLst/>
          </a:prstGeom>
          <a:noFill/>
          <a:ln w="9525">
            <a:noFill/>
            <a:miter lim="800000"/>
            <a:headEnd/>
            <a:tailEnd/>
          </a:ln>
        </p:spPr>
        <p:txBody>
          <a:bodyPr wrap="none">
            <a:spAutoFit/>
          </a:bodyPr>
          <a:lstStyle/>
          <a:p>
            <a:pPr>
              <a:spcBef>
                <a:spcPct val="50000"/>
              </a:spcBef>
            </a:pPr>
            <a:r>
              <a:rPr lang="en-US" altLang="zh-CN" sz="2400" u="sng">
                <a:solidFill>
                  <a:srgbClr val="FF0066"/>
                </a:solidFill>
                <a:latin typeface="Comic Sans MS" pitchFamily="66" charset="0"/>
              </a:rPr>
              <a:t>Dynamic Programming</a:t>
            </a:r>
          </a:p>
        </p:txBody>
      </p:sp>
      <p:sp>
        <p:nvSpPr>
          <p:cNvPr id="13319" name="Rectangle 5"/>
          <p:cNvSpPr>
            <a:spLocks noChangeArrowheads="1"/>
          </p:cNvSpPr>
          <p:nvPr/>
        </p:nvSpPr>
        <p:spPr bwMode="auto">
          <a:xfrm>
            <a:off x="4516439" y="1371603"/>
            <a:ext cx="2890535" cy="461665"/>
          </a:xfrm>
          <a:prstGeom prst="rect">
            <a:avLst/>
          </a:prstGeom>
          <a:noFill/>
          <a:ln w="9525">
            <a:noFill/>
            <a:miter lim="800000"/>
            <a:headEnd/>
            <a:tailEnd/>
          </a:ln>
        </p:spPr>
        <p:txBody>
          <a:bodyPr wrap="none">
            <a:spAutoFit/>
          </a:bodyPr>
          <a:lstStyle/>
          <a:p>
            <a:pPr>
              <a:spcBef>
                <a:spcPct val="50000"/>
              </a:spcBef>
            </a:pPr>
            <a:r>
              <a:rPr lang="en-US" altLang="zh-CN" sz="2400" u="sng">
                <a:solidFill>
                  <a:srgbClr val="FF0066"/>
                </a:solidFill>
                <a:latin typeface="Comic Sans MS" pitchFamily="66" charset="0"/>
              </a:rPr>
              <a:t>Greedy Algorithms</a:t>
            </a:r>
          </a:p>
        </p:txBody>
      </p:sp>
      <p:sp>
        <p:nvSpPr>
          <p:cNvPr id="799750" name="Rectangle 6"/>
          <p:cNvSpPr>
            <a:spLocks noChangeArrowheads="1"/>
          </p:cNvSpPr>
          <p:nvPr/>
        </p:nvSpPr>
        <p:spPr bwMode="auto">
          <a:xfrm>
            <a:off x="444501" y="1976442"/>
            <a:ext cx="3616325" cy="1006475"/>
          </a:xfrm>
          <a:prstGeom prst="rect">
            <a:avLst/>
          </a:prstGeom>
          <a:noFill/>
          <a:ln w="9525">
            <a:noFill/>
            <a:miter lim="800000"/>
            <a:headEnd/>
            <a:tailEnd/>
          </a:ln>
        </p:spPr>
        <p:txBody>
          <a:bodyPr>
            <a:spAutoFit/>
          </a:bodyPr>
          <a:lstStyle/>
          <a:p>
            <a:pPr marL="344488" indent="-344488" algn="l">
              <a:spcBef>
                <a:spcPct val="50000"/>
              </a:spcBef>
              <a:buFontTx/>
              <a:buBlip>
                <a:blip r:embed="rId2"/>
              </a:buBlip>
            </a:pPr>
            <a:r>
              <a:rPr lang="en-US" altLang="zh-CN" sz="2000">
                <a:solidFill>
                  <a:schemeClr val="tx1"/>
                </a:solidFill>
                <a:latin typeface="Comic Sans MS" pitchFamily="66" charset="0"/>
              </a:rPr>
              <a:t>At each step, the choice is determined based on solutions of subproblems.</a:t>
            </a:r>
          </a:p>
        </p:txBody>
      </p:sp>
      <p:sp>
        <p:nvSpPr>
          <p:cNvPr id="799751" name="Rectangle 7"/>
          <p:cNvSpPr>
            <a:spLocks noChangeArrowheads="1"/>
          </p:cNvSpPr>
          <p:nvPr/>
        </p:nvSpPr>
        <p:spPr bwMode="auto">
          <a:xfrm>
            <a:off x="4529139" y="1976442"/>
            <a:ext cx="4614863" cy="1006475"/>
          </a:xfrm>
          <a:prstGeom prst="rect">
            <a:avLst/>
          </a:prstGeom>
          <a:noFill/>
          <a:ln w="9525">
            <a:noFill/>
            <a:miter lim="800000"/>
            <a:headEnd/>
            <a:tailEnd/>
          </a:ln>
        </p:spPr>
        <p:txBody>
          <a:bodyPr>
            <a:spAutoFit/>
          </a:bodyPr>
          <a:lstStyle/>
          <a:p>
            <a:pPr marL="344488" indent="-344488" algn="l">
              <a:spcBef>
                <a:spcPct val="20000"/>
              </a:spcBef>
              <a:buFontTx/>
              <a:buBlip>
                <a:blip r:embed="rId2"/>
              </a:buBlip>
            </a:pPr>
            <a:r>
              <a:rPr lang="en-US" altLang="zh-CN" sz="2000">
                <a:solidFill>
                  <a:schemeClr val="tx1"/>
                </a:solidFill>
                <a:latin typeface="Comic Sans MS" pitchFamily="66" charset="0"/>
              </a:rPr>
              <a:t>At each step, we quickly make a choice that currently looks best. </a:t>
            </a:r>
            <a:br>
              <a:rPr lang="en-US" altLang="zh-CN" sz="2000">
                <a:solidFill>
                  <a:schemeClr val="tx1"/>
                </a:solidFill>
                <a:latin typeface="Comic Sans MS" pitchFamily="66" charset="0"/>
              </a:rPr>
            </a:br>
            <a:r>
              <a:rPr lang="en-US" altLang="zh-CN" sz="2000">
                <a:solidFill>
                  <a:schemeClr val="tx1"/>
                </a:solidFill>
                <a:latin typeface="Comic Sans MS" pitchFamily="66" charset="0"/>
              </a:rPr>
              <a:t>-A local optimal (greedy) choice.</a:t>
            </a:r>
          </a:p>
        </p:txBody>
      </p:sp>
      <p:sp>
        <p:nvSpPr>
          <p:cNvPr id="799752" name="Rectangle 8"/>
          <p:cNvSpPr>
            <a:spLocks noChangeArrowheads="1"/>
          </p:cNvSpPr>
          <p:nvPr/>
        </p:nvSpPr>
        <p:spPr bwMode="auto">
          <a:xfrm>
            <a:off x="444502" y="4189414"/>
            <a:ext cx="2934137" cy="400110"/>
          </a:xfrm>
          <a:prstGeom prst="rect">
            <a:avLst/>
          </a:prstGeom>
          <a:noFill/>
          <a:ln w="9525">
            <a:noFill/>
            <a:miter lim="800000"/>
            <a:headEnd/>
            <a:tailEnd/>
          </a:ln>
        </p:spPr>
        <p:txBody>
          <a:bodyPr wrap="none">
            <a:spAutoFit/>
          </a:bodyPr>
          <a:lstStyle/>
          <a:p>
            <a:pPr marL="344488" indent="-344488" algn="l">
              <a:spcBef>
                <a:spcPct val="20000"/>
              </a:spcBef>
              <a:buFontTx/>
              <a:buBlip>
                <a:blip r:embed="rId2"/>
              </a:buBlip>
            </a:pPr>
            <a:r>
              <a:rPr lang="en-US" altLang="zh-CN" sz="2000">
                <a:solidFill>
                  <a:schemeClr val="tx1"/>
                </a:solidFill>
                <a:latin typeface="Comic Sans MS" pitchFamily="66" charset="0"/>
              </a:rPr>
              <a:t>Bottom-up approach</a:t>
            </a:r>
          </a:p>
        </p:txBody>
      </p:sp>
      <p:sp>
        <p:nvSpPr>
          <p:cNvPr id="799753" name="Rectangle 9"/>
          <p:cNvSpPr>
            <a:spLocks noChangeArrowheads="1"/>
          </p:cNvSpPr>
          <p:nvPr/>
        </p:nvSpPr>
        <p:spPr bwMode="auto">
          <a:xfrm>
            <a:off x="4548188" y="4189414"/>
            <a:ext cx="2834750" cy="400110"/>
          </a:xfrm>
          <a:prstGeom prst="rect">
            <a:avLst/>
          </a:prstGeom>
          <a:noFill/>
          <a:ln w="9525">
            <a:noFill/>
            <a:miter lim="800000"/>
            <a:headEnd/>
            <a:tailEnd/>
          </a:ln>
        </p:spPr>
        <p:txBody>
          <a:bodyPr wrap="none">
            <a:spAutoFit/>
          </a:bodyPr>
          <a:lstStyle/>
          <a:p>
            <a:pPr marL="344488" indent="-344488" algn="l">
              <a:spcBef>
                <a:spcPct val="50000"/>
              </a:spcBef>
              <a:buFontTx/>
              <a:buBlip>
                <a:blip r:embed="rId2"/>
              </a:buBlip>
            </a:pPr>
            <a:r>
              <a:rPr lang="en-US" altLang="zh-CN" sz="2000">
                <a:solidFill>
                  <a:schemeClr val="tx1"/>
                </a:solidFill>
                <a:latin typeface="Comic Sans MS" pitchFamily="66" charset="0"/>
              </a:rPr>
              <a:t>Top-down approach</a:t>
            </a:r>
          </a:p>
        </p:txBody>
      </p:sp>
      <p:sp>
        <p:nvSpPr>
          <p:cNvPr id="799754" name="Rectangle 10"/>
          <p:cNvSpPr>
            <a:spLocks noChangeArrowheads="1"/>
          </p:cNvSpPr>
          <p:nvPr/>
        </p:nvSpPr>
        <p:spPr bwMode="auto">
          <a:xfrm>
            <a:off x="444501" y="3098800"/>
            <a:ext cx="4040188" cy="707886"/>
          </a:xfrm>
          <a:prstGeom prst="rect">
            <a:avLst/>
          </a:prstGeom>
          <a:noFill/>
          <a:ln w="9525">
            <a:noFill/>
            <a:miter lim="800000"/>
            <a:headEnd/>
            <a:tailEnd/>
          </a:ln>
        </p:spPr>
        <p:txBody>
          <a:bodyPr>
            <a:spAutoFit/>
          </a:bodyPr>
          <a:lstStyle/>
          <a:p>
            <a:pPr marL="344488" indent="-344488" algn="l">
              <a:spcBef>
                <a:spcPct val="50000"/>
              </a:spcBef>
              <a:buFontTx/>
              <a:buBlip>
                <a:blip r:embed="rId2"/>
              </a:buBlip>
            </a:pPr>
            <a:r>
              <a:rPr lang="en-US" altLang="zh-CN" sz="2000">
                <a:solidFill>
                  <a:schemeClr val="tx1"/>
                </a:solidFill>
                <a:latin typeface="Comic Sans MS" pitchFamily="66" charset="0"/>
              </a:rPr>
              <a:t>Sub-problems are solved first.</a:t>
            </a:r>
          </a:p>
        </p:txBody>
      </p:sp>
      <p:sp>
        <p:nvSpPr>
          <p:cNvPr id="799755" name="Rectangle 11"/>
          <p:cNvSpPr>
            <a:spLocks noChangeArrowheads="1"/>
          </p:cNvSpPr>
          <p:nvPr/>
        </p:nvSpPr>
        <p:spPr bwMode="auto">
          <a:xfrm>
            <a:off x="4529139" y="3141663"/>
            <a:ext cx="4252912" cy="1015663"/>
          </a:xfrm>
          <a:prstGeom prst="rect">
            <a:avLst/>
          </a:prstGeom>
          <a:noFill/>
          <a:ln w="9525">
            <a:noFill/>
            <a:miter lim="800000"/>
            <a:headEnd/>
            <a:tailEnd/>
          </a:ln>
        </p:spPr>
        <p:txBody>
          <a:bodyPr>
            <a:spAutoFit/>
          </a:bodyPr>
          <a:lstStyle/>
          <a:p>
            <a:pPr marL="344488" indent="-344488" algn="l">
              <a:spcBef>
                <a:spcPct val="50000"/>
              </a:spcBef>
              <a:buFontTx/>
              <a:buBlip>
                <a:blip r:embed="rId2"/>
              </a:buBlip>
            </a:pPr>
            <a:r>
              <a:rPr lang="en-US" altLang="zh-CN" sz="2000">
                <a:solidFill>
                  <a:schemeClr val="tx1"/>
                </a:solidFill>
                <a:latin typeface="Comic Sans MS" pitchFamily="66" charset="0"/>
              </a:rPr>
              <a:t>Greedy choice can be made first before solving further sub-problems.</a:t>
            </a:r>
          </a:p>
        </p:txBody>
      </p:sp>
      <p:sp>
        <p:nvSpPr>
          <p:cNvPr id="799756" name="Rectangle 12"/>
          <p:cNvSpPr>
            <a:spLocks noChangeArrowheads="1"/>
          </p:cNvSpPr>
          <p:nvPr/>
        </p:nvSpPr>
        <p:spPr bwMode="auto">
          <a:xfrm>
            <a:off x="446088" y="4751389"/>
            <a:ext cx="3956852" cy="400110"/>
          </a:xfrm>
          <a:prstGeom prst="rect">
            <a:avLst/>
          </a:prstGeom>
          <a:noFill/>
          <a:ln w="9525">
            <a:noFill/>
            <a:miter lim="800000"/>
            <a:headEnd/>
            <a:tailEnd/>
          </a:ln>
        </p:spPr>
        <p:txBody>
          <a:bodyPr wrap="none">
            <a:spAutoFit/>
          </a:bodyPr>
          <a:lstStyle/>
          <a:p>
            <a:pPr marL="344488" indent="-344488" algn="l">
              <a:spcBef>
                <a:spcPct val="20000"/>
              </a:spcBef>
              <a:buFontTx/>
              <a:buBlip>
                <a:blip r:embed="rId2"/>
              </a:buBlip>
            </a:pPr>
            <a:r>
              <a:rPr lang="en-US" altLang="zh-CN" sz="2000">
                <a:solidFill>
                  <a:schemeClr val="tx1"/>
                </a:solidFill>
                <a:latin typeface="Comic Sans MS" pitchFamily="66" charset="0"/>
              </a:rPr>
              <a:t>Can be slower, more complex</a:t>
            </a:r>
          </a:p>
        </p:txBody>
      </p:sp>
      <p:sp>
        <p:nvSpPr>
          <p:cNvPr id="799757" name="Rectangle 13"/>
          <p:cNvSpPr>
            <a:spLocks noChangeArrowheads="1"/>
          </p:cNvSpPr>
          <p:nvPr/>
        </p:nvSpPr>
        <p:spPr bwMode="auto">
          <a:xfrm>
            <a:off x="4543426" y="4751389"/>
            <a:ext cx="3249929" cy="400110"/>
          </a:xfrm>
          <a:prstGeom prst="rect">
            <a:avLst/>
          </a:prstGeom>
          <a:noFill/>
          <a:ln w="9525">
            <a:noFill/>
            <a:miter lim="800000"/>
            <a:headEnd/>
            <a:tailEnd/>
          </a:ln>
        </p:spPr>
        <p:txBody>
          <a:bodyPr wrap="none">
            <a:spAutoFit/>
          </a:bodyPr>
          <a:lstStyle/>
          <a:p>
            <a:pPr marL="344488" indent="-344488" algn="l">
              <a:spcBef>
                <a:spcPct val="50000"/>
              </a:spcBef>
              <a:buFontTx/>
              <a:buBlip>
                <a:blip r:embed="rId2"/>
              </a:buBlip>
            </a:pPr>
            <a:r>
              <a:rPr lang="en-US" altLang="zh-CN" sz="2000">
                <a:solidFill>
                  <a:schemeClr val="tx1"/>
                </a:solidFill>
                <a:latin typeface="Comic Sans MS" pitchFamily="66" charset="0"/>
              </a:rPr>
              <a:t>Usually faster, simpler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9750"/>
                                        </p:tgtEl>
                                        <p:attrNameLst>
                                          <p:attrName>style.visibility</p:attrName>
                                        </p:attrNameLst>
                                      </p:cBhvr>
                                      <p:to>
                                        <p:strVal val="visible"/>
                                      </p:to>
                                    </p:set>
                                    <p:anim calcmode="lin" valueType="num">
                                      <p:cBhvr additive="base">
                                        <p:cTn id="7" dur="500" fill="hold"/>
                                        <p:tgtEl>
                                          <p:spTgt spid="799750"/>
                                        </p:tgtEl>
                                        <p:attrNameLst>
                                          <p:attrName>ppt_x</p:attrName>
                                        </p:attrNameLst>
                                      </p:cBhvr>
                                      <p:tavLst>
                                        <p:tav tm="0">
                                          <p:val>
                                            <p:strVal val="#ppt_x"/>
                                          </p:val>
                                        </p:tav>
                                        <p:tav tm="100000">
                                          <p:val>
                                            <p:strVal val="#ppt_x"/>
                                          </p:val>
                                        </p:tav>
                                      </p:tavLst>
                                    </p:anim>
                                    <p:anim calcmode="lin" valueType="num">
                                      <p:cBhvr additive="base">
                                        <p:cTn id="8" dur="500" fill="hold"/>
                                        <p:tgtEl>
                                          <p:spTgt spid="7997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99751"/>
                                        </p:tgtEl>
                                        <p:attrNameLst>
                                          <p:attrName>style.visibility</p:attrName>
                                        </p:attrNameLst>
                                      </p:cBhvr>
                                      <p:to>
                                        <p:strVal val="visible"/>
                                      </p:to>
                                    </p:set>
                                    <p:anim calcmode="lin" valueType="num">
                                      <p:cBhvr additive="base">
                                        <p:cTn id="11" dur="500" fill="hold"/>
                                        <p:tgtEl>
                                          <p:spTgt spid="799751"/>
                                        </p:tgtEl>
                                        <p:attrNameLst>
                                          <p:attrName>ppt_x</p:attrName>
                                        </p:attrNameLst>
                                      </p:cBhvr>
                                      <p:tavLst>
                                        <p:tav tm="0">
                                          <p:val>
                                            <p:strVal val="#ppt_x"/>
                                          </p:val>
                                        </p:tav>
                                        <p:tav tm="100000">
                                          <p:val>
                                            <p:strVal val="#ppt_x"/>
                                          </p:val>
                                        </p:tav>
                                      </p:tavLst>
                                    </p:anim>
                                    <p:anim calcmode="lin" valueType="num">
                                      <p:cBhvr additive="base">
                                        <p:cTn id="12" dur="500" fill="hold"/>
                                        <p:tgtEl>
                                          <p:spTgt spid="79975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99754"/>
                                        </p:tgtEl>
                                        <p:attrNameLst>
                                          <p:attrName>style.visibility</p:attrName>
                                        </p:attrNameLst>
                                      </p:cBhvr>
                                      <p:to>
                                        <p:strVal val="visible"/>
                                      </p:to>
                                    </p:set>
                                    <p:anim calcmode="lin" valueType="num">
                                      <p:cBhvr additive="base">
                                        <p:cTn id="17" dur="500" fill="hold"/>
                                        <p:tgtEl>
                                          <p:spTgt spid="799754"/>
                                        </p:tgtEl>
                                        <p:attrNameLst>
                                          <p:attrName>ppt_x</p:attrName>
                                        </p:attrNameLst>
                                      </p:cBhvr>
                                      <p:tavLst>
                                        <p:tav tm="0">
                                          <p:val>
                                            <p:strVal val="#ppt_x"/>
                                          </p:val>
                                        </p:tav>
                                        <p:tav tm="100000">
                                          <p:val>
                                            <p:strVal val="#ppt_x"/>
                                          </p:val>
                                        </p:tav>
                                      </p:tavLst>
                                    </p:anim>
                                    <p:anim calcmode="lin" valueType="num">
                                      <p:cBhvr additive="base">
                                        <p:cTn id="18" dur="500" fill="hold"/>
                                        <p:tgtEl>
                                          <p:spTgt spid="79975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99755"/>
                                        </p:tgtEl>
                                        <p:attrNameLst>
                                          <p:attrName>style.visibility</p:attrName>
                                        </p:attrNameLst>
                                      </p:cBhvr>
                                      <p:to>
                                        <p:strVal val="visible"/>
                                      </p:to>
                                    </p:set>
                                    <p:anim calcmode="lin" valueType="num">
                                      <p:cBhvr additive="base">
                                        <p:cTn id="21" dur="500" fill="hold"/>
                                        <p:tgtEl>
                                          <p:spTgt spid="799755"/>
                                        </p:tgtEl>
                                        <p:attrNameLst>
                                          <p:attrName>ppt_x</p:attrName>
                                        </p:attrNameLst>
                                      </p:cBhvr>
                                      <p:tavLst>
                                        <p:tav tm="0">
                                          <p:val>
                                            <p:strVal val="#ppt_x"/>
                                          </p:val>
                                        </p:tav>
                                        <p:tav tm="100000">
                                          <p:val>
                                            <p:strVal val="#ppt_x"/>
                                          </p:val>
                                        </p:tav>
                                      </p:tavLst>
                                    </p:anim>
                                    <p:anim calcmode="lin" valueType="num">
                                      <p:cBhvr additive="base">
                                        <p:cTn id="22" dur="500" fill="hold"/>
                                        <p:tgtEl>
                                          <p:spTgt spid="79975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99752"/>
                                        </p:tgtEl>
                                        <p:attrNameLst>
                                          <p:attrName>style.visibility</p:attrName>
                                        </p:attrNameLst>
                                      </p:cBhvr>
                                      <p:to>
                                        <p:strVal val="visible"/>
                                      </p:to>
                                    </p:set>
                                    <p:anim calcmode="lin" valueType="num">
                                      <p:cBhvr additive="base">
                                        <p:cTn id="27" dur="500" fill="hold"/>
                                        <p:tgtEl>
                                          <p:spTgt spid="799752"/>
                                        </p:tgtEl>
                                        <p:attrNameLst>
                                          <p:attrName>ppt_x</p:attrName>
                                        </p:attrNameLst>
                                      </p:cBhvr>
                                      <p:tavLst>
                                        <p:tav tm="0">
                                          <p:val>
                                            <p:strVal val="#ppt_x"/>
                                          </p:val>
                                        </p:tav>
                                        <p:tav tm="100000">
                                          <p:val>
                                            <p:strVal val="#ppt_x"/>
                                          </p:val>
                                        </p:tav>
                                      </p:tavLst>
                                    </p:anim>
                                    <p:anim calcmode="lin" valueType="num">
                                      <p:cBhvr additive="base">
                                        <p:cTn id="28" dur="500" fill="hold"/>
                                        <p:tgtEl>
                                          <p:spTgt spid="79975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99753"/>
                                        </p:tgtEl>
                                        <p:attrNameLst>
                                          <p:attrName>style.visibility</p:attrName>
                                        </p:attrNameLst>
                                      </p:cBhvr>
                                      <p:to>
                                        <p:strVal val="visible"/>
                                      </p:to>
                                    </p:set>
                                    <p:anim calcmode="lin" valueType="num">
                                      <p:cBhvr additive="base">
                                        <p:cTn id="31" dur="500" fill="hold"/>
                                        <p:tgtEl>
                                          <p:spTgt spid="799753"/>
                                        </p:tgtEl>
                                        <p:attrNameLst>
                                          <p:attrName>ppt_x</p:attrName>
                                        </p:attrNameLst>
                                      </p:cBhvr>
                                      <p:tavLst>
                                        <p:tav tm="0">
                                          <p:val>
                                            <p:strVal val="#ppt_x"/>
                                          </p:val>
                                        </p:tav>
                                        <p:tav tm="100000">
                                          <p:val>
                                            <p:strVal val="#ppt_x"/>
                                          </p:val>
                                        </p:tav>
                                      </p:tavLst>
                                    </p:anim>
                                    <p:anim calcmode="lin" valueType="num">
                                      <p:cBhvr additive="base">
                                        <p:cTn id="32" dur="500" fill="hold"/>
                                        <p:tgtEl>
                                          <p:spTgt spid="79975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99756"/>
                                        </p:tgtEl>
                                        <p:attrNameLst>
                                          <p:attrName>style.visibility</p:attrName>
                                        </p:attrNameLst>
                                      </p:cBhvr>
                                      <p:to>
                                        <p:strVal val="visible"/>
                                      </p:to>
                                    </p:set>
                                    <p:anim calcmode="lin" valueType="num">
                                      <p:cBhvr additive="base">
                                        <p:cTn id="37" dur="500" fill="hold"/>
                                        <p:tgtEl>
                                          <p:spTgt spid="799756"/>
                                        </p:tgtEl>
                                        <p:attrNameLst>
                                          <p:attrName>ppt_x</p:attrName>
                                        </p:attrNameLst>
                                      </p:cBhvr>
                                      <p:tavLst>
                                        <p:tav tm="0">
                                          <p:val>
                                            <p:strVal val="#ppt_x"/>
                                          </p:val>
                                        </p:tav>
                                        <p:tav tm="100000">
                                          <p:val>
                                            <p:strVal val="#ppt_x"/>
                                          </p:val>
                                        </p:tav>
                                      </p:tavLst>
                                    </p:anim>
                                    <p:anim calcmode="lin" valueType="num">
                                      <p:cBhvr additive="base">
                                        <p:cTn id="38" dur="500" fill="hold"/>
                                        <p:tgtEl>
                                          <p:spTgt spid="79975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99757"/>
                                        </p:tgtEl>
                                        <p:attrNameLst>
                                          <p:attrName>style.visibility</p:attrName>
                                        </p:attrNameLst>
                                      </p:cBhvr>
                                      <p:to>
                                        <p:strVal val="visible"/>
                                      </p:to>
                                    </p:set>
                                    <p:anim calcmode="lin" valueType="num">
                                      <p:cBhvr additive="base">
                                        <p:cTn id="41" dur="500" fill="hold"/>
                                        <p:tgtEl>
                                          <p:spTgt spid="799757"/>
                                        </p:tgtEl>
                                        <p:attrNameLst>
                                          <p:attrName>ppt_x</p:attrName>
                                        </p:attrNameLst>
                                      </p:cBhvr>
                                      <p:tavLst>
                                        <p:tav tm="0">
                                          <p:val>
                                            <p:strVal val="#ppt_x"/>
                                          </p:val>
                                        </p:tav>
                                        <p:tav tm="100000">
                                          <p:val>
                                            <p:strVal val="#ppt_x"/>
                                          </p:val>
                                        </p:tav>
                                      </p:tavLst>
                                    </p:anim>
                                    <p:anim calcmode="lin" valueType="num">
                                      <p:cBhvr additive="base">
                                        <p:cTn id="42" dur="500" fill="hold"/>
                                        <p:tgtEl>
                                          <p:spTgt spid="7997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50" grpId="0"/>
      <p:bldP spid="799751" grpId="0"/>
      <p:bldP spid="799752" grpId="0"/>
      <p:bldP spid="799753" grpId="0"/>
      <p:bldP spid="799754" grpId="0"/>
      <p:bldP spid="799755" grpId="0"/>
      <p:bldP spid="799756" grpId="0"/>
      <p:bldP spid="7997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body" idx="1"/>
          </p:nvPr>
        </p:nvSpPr>
        <p:spPr>
          <a:xfrm>
            <a:off x="436728" y="1447800"/>
            <a:ext cx="8366077" cy="4953000"/>
          </a:xfrm>
        </p:spPr>
        <p:txBody>
          <a:bodyPr/>
          <a:lstStyle/>
          <a:p>
            <a:r>
              <a:rPr lang="zh-CN" altLang="en-US" sz="2400" b="1" dirty="0"/>
              <a:t>假定</a:t>
            </a:r>
            <a:r>
              <a:rPr lang="en-US" sz="2400" b="1" dirty="0" smtClean="0"/>
              <a:t> </a:t>
            </a:r>
            <a:endParaRPr lang="en-US" sz="2400" b="1" dirty="0"/>
          </a:p>
          <a:p>
            <a:pPr lvl="1"/>
            <a:r>
              <a:rPr lang="zh-CN" altLang="en-US" sz="2200" b="1" i="1" dirty="0" smtClean="0"/>
              <a:t>背包能够承受的重量</a:t>
            </a:r>
            <a:r>
              <a:rPr lang="en-US" sz="2200" b="1" i="1" dirty="0" smtClean="0"/>
              <a:t>C </a:t>
            </a:r>
            <a:r>
              <a:rPr lang="en-US" sz="2200" b="1" i="1" dirty="0"/>
              <a:t>&gt; </a:t>
            </a:r>
            <a:r>
              <a:rPr lang="en-US" sz="2200" b="1" dirty="0"/>
              <a:t>0</a:t>
            </a:r>
            <a:r>
              <a:rPr lang="en-US" sz="2200" b="1" dirty="0" smtClean="0"/>
              <a:t>,</a:t>
            </a:r>
            <a:endParaRPr lang="en-US" sz="2200" b="1" dirty="0"/>
          </a:p>
          <a:p>
            <a:pPr lvl="1"/>
            <a:r>
              <a:rPr lang="en-US" altLang="zh-CN" sz="2200" b="1" i="1" dirty="0" smtClean="0"/>
              <a:t>N</a:t>
            </a:r>
            <a:r>
              <a:rPr lang="zh-CN" altLang="en-US" sz="2200" b="1" i="1" dirty="0" smtClean="0"/>
              <a:t>个物件分别有重量为</a:t>
            </a:r>
            <a:r>
              <a:rPr lang="en-US" sz="2200" b="1" i="1" dirty="0" err="1" smtClean="0"/>
              <a:t>w</a:t>
            </a:r>
            <a:r>
              <a:rPr lang="en-US" sz="2200" b="1" i="1" baseline="-25000" dirty="0" err="1" smtClean="0"/>
              <a:t>i</a:t>
            </a:r>
            <a:r>
              <a:rPr lang="en-US" sz="2200" b="1" i="1" baseline="-25000" dirty="0" smtClean="0"/>
              <a:t> </a:t>
            </a:r>
            <a:r>
              <a:rPr lang="en-US" sz="2200" b="1" i="1" dirty="0"/>
              <a:t>&gt; </a:t>
            </a:r>
            <a:r>
              <a:rPr lang="en-US" sz="2200" b="1" dirty="0"/>
              <a:t>0 </a:t>
            </a:r>
            <a:r>
              <a:rPr lang="zh-CN" altLang="en-US" sz="2200" b="1" dirty="0" smtClean="0"/>
              <a:t>，价值分别为</a:t>
            </a:r>
            <a:r>
              <a:rPr lang="en-US" sz="2200" b="1" dirty="0" smtClean="0"/>
              <a:t> </a:t>
            </a:r>
            <a:r>
              <a:rPr lang="en-US" sz="2200" b="1" i="1" dirty="0"/>
              <a:t>p</a:t>
            </a:r>
            <a:r>
              <a:rPr lang="en-US" sz="2200" b="1" i="1" baseline="-25000" dirty="0"/>
              <a:t>i</a:t>
            </a:r>
            <a:r>
              <a:rPr lang="en-US" sz="2200" b="1" i="1" dirty="0"/>
              <a:t> &gt; </a:t>
            </a:r>
            <a:r>
              <a:rPr lang="en-US" sz="2200" b="1" dirty="0"/>
              <a:t>0 for </a:t>
            </a:r>
            <a:r>
              <a:rPr lang="en-US" sz="2200" b="1" i="1" dirty="0" err="1"/>
              <a:t>i</a:t>
            </a:r>
            <a:r>
              <a:rPr lang="en-US" sz="2200" b="1" i="1" dirty="0"/>
              <a:t> </a:t>
            </a:r>
            <a:r>
              <a:rPr lang="en-US" sz="2200" b="1" dirty="0"/>
              <a:t>= 1, </a:t>
            </a:r>
            <a:r>
              <a:rPr lang="en-US" sz="2200" b="1" dirty="0" smtClean="0"/>
              <a:t>…</a:t>
            </a:r>
            <a:r>
              <a:rPr lang="en-US" sz="2200" b="1" i="1" dirty="0" smtClean="0"/>
              <a:t>n</a:t>
            </a:r>
            <a:r>
              <a:rPr lang="en-US" sz="2200" b="1" dirty="0" smtClean="0"/>
              <a:t>, </a:t>
            </a:r>
            <a:endParaRPr lang="en-US" sz="2200" b="1" dirty="0"/>
          </a:p>
          <a:p>
            <a:r>
              <a:rPr lang="zh-CN" altLang="en-US" sz="2400" b="1" dirty="0" smtClean="0"/>
              <a:t>指出一个子集</a:t>
            </a:r>
            <a:r>
              <a:rPr lang="en-US" sz="2400" b="1" i="1" dirty="0" smtClean="0"/>
              <a:t>A</a:t>
            </a:r>
            <a:r>
              <a:rPr lang="en-US" sz="2400" b="1" dirty="0" smtClean="0"/>
              <a:t>  </a:t>
            </a:r>
            <a:r>
              <a:rPr lang="en-US" sz="2400" b="1" dirty="0"/>
              <a:t>{ 1, 2, …,</a:t>
            </a:r>
            <a:r>
              <a:rPr lang="en-US" sz="2400" b="1" i="1" dirty="0"/>
              <a:t> n </a:t>
            </a:r>
            <a:r>
              <a:rPr lang="en-US" sz="2400" b="1" dirty="0"/>
              <a:t>} </a:t>
            </a:r>
            <a:r>
              <a:rPr lang="zh-CN" altLang="en-US" sz="2400" b="1" dirty="0" smtClean="0"/>
              <a:t>满足以下公式</a:t>
            </a:r>
            <a:r>
              <a:rPr lang="en-US" sz="2400" b="1" dirty="0" smtClean="0"/>
              <a:t>:</a:t>
            </a:r>
            <a:endParaRPr lang="en-US" sz="2400" b="1" dirty="0"/>
          </a:p>
          <a:p>
            <a:endParaRPr lang="en-US" sz="2400" b="1" dirty="0"/>
          </a:p>
          <a:p>
            <a:pPr>
              <a:spcBef>
                <a:spcPts val="2400"/>
              </a:spcBef>
            </a:pPr>
            <a:r>
              <a:rPr lang="zh-CN" altLang="en-US" sz="2400" b="1" dirty="0" smtClean="0"/>
              <a:t>这个问题已有的解决方案</a:t>
            </a:r>
            <a:endParaRPr lang="en-US" sz="2400" b="1" dirty="0"/>
          </a:p>
          <a:p>
            <a:pPr lvl="1">
              <a:spcBef>
                <a:spcPts val="600"/>
              </a:spcBef>
            </a:pPr>
            <a:r>
              <a:rPr lang="zh-CN" altLang="en-US" sz="2200" b="1" dirty="0"/>
              <a:t>回溯法</a:t>
            </a:r>
            <a:endParaRPr lang="en-US" sz="2200" b="1" dirty="0"/>
          </a:p>
          <a:p>
            <a:pPr lvl="1">
              <a:spcBef>
                <a:spcPts val="600"/>
              </a:spcBef>
            </a:pPr>
            <a:r>
              <a:rPr lang="zh-CN" altLang="en-US" sz="2200" b="1" dirty="0" smtClean="0"/>
              <a:t>动态规划</a:t>
            </a:r>
            <a:endParaRPr lang="en-US" altLang="zh-CN" sz="2200" b="1" dirty="0" smtClean="0"/>
          </a:p>
          <a:p>
            <a:pPr lvl="1">
              <a:spcBef>
                <a:spcPts val="600"/>
              </a:spcBef>
            </a:pPr>
            <a:r>
              <a:rPr lang="zh-CN" altLang="en-US" sz="2200" b="1" dirty="0" smtClean="0"/>
              <a:t>贪心法</a:t>
            </a:r>
            <a:endParaRPr lang="en-US" sz="2200" b="1" dirty="0"/>
          </a:p>
        </p:txBody>
      </p:sp>
      <p:sp>
        <p:nvSpPr>
          <p:cNvPr id="2052" name="Rectangle 4"/>
          <p:cNvSpPr>
            <a:spLocks noGrp="1" noChangeArrowheads="1"/>
          </p:cNvSpPr>
          <p:nvPr>
            <p:ph type="title"/>
          </p:nvPr>
        </p:nvSpPr>
        <p:spPr>
          <a:xfrm>
            <a:off x="1657351" y="228600"/>
            <a:ext cx="5829300" cy="990600"/>
          </a:xfrm>
          <a:noFill/>
        </p:spPr>
        <p:txBody>
          <a:bodyPr vert="horz" wrap="square" lIns="91440" tIns="45720" rIns="91440" bIns="45720" numCol="1" anchor="ctr" anchorCtr="0" compatLnSpc="1">
            <a:prstTxWarp prst="textNoShape">
              <a:avLst/>
            </a:prstTxWarp>
          </a:bodyPr>
          <a:lstStyle/>
          <a:p>
            <a:r>
              <a:rPr lang="en-US" sz="3600" b="1" dirty="0">
                <a:solidFill>
                  <a:srgbClr val="0000CC"/>
                </a:solidFill>
              </a:rPr>
              <a:t>0/1 </a:t>
            </a:r>
            <a:r>
              <a:rPr lang="zh-CN" altLang="en-US" sz="3600" b="1" dirty="0" smtClean="0">
                <a:solidFill>
                  <a:srgbClr val="0000CC"/>
                </a:solidFill>
              </a:rPr>
              <a:t>背包问题</a:t>
            </a:r>
            <a:endParaRPr lang="en-US" sz="3600" b="1" dirty="0">
              <a:solidFill>
                <a:srgbClr val="0000CC"/>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xmlns="" val="2471426074"/>
              </p:ext>
            </p:extLst>
          </p:nvPr>
        </p:nvGraphicFramePr>
        <p:xfrm>
          <a:off x="2752442" y="3536279"/>
          <a:ext cx="4303452" cy="717768"/>
        </p:xfrm>
        <a:graphic>
          <a:graphicData uri="http://schemas.openxmlformats.org/presentationml/2006/ole">
            <p:oleObj spid="_x0000_s1032" name="Equation" r:id="rId4" imgW="1943100" imgH="342900" progId="Equation.3">
              <p:embed/>
            </p:oleObj>
          </a:graphicData>
        </a:graphic>
      </p:graphicFrame>
      <p:sp>
        <p:nvSpPr>
          <p:cNvPr id="3" name="Rectangular Callout 2"/>
          <p:cNvSpPr/>
          <p:nvPr/>
        </p:nvSpPr>
        <p:spPr bwMode="auto">
          <a:xfrm>
            <a:off x="3234302" y="4933950"/>
            <a:ext cx="4114800" cy="457200"/>
          </a:xfrm>
          <a:prstGeom prst="wedgeRectCallout">
            <a:avLst>
              <a:gd name="adj1" fmla="val -62366"/>
              <a:gd name="adj2" fmla="val 1728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zh-CN" altLang="en-US" sz="2200" b="1" dirty="0" smtClean="0">
                <a:solidFill>
                  <a:srgbClr val="000000"/>
                </a:solidFill>
              </a:rPr>
              <a:t>用全新的视角看待贪心解决方案</a:t>
            </a:r>
            <a:endParaRPr lang="en-US" sz="2200" b="1" dirty="0">
              <a:solidFill>
                <a:srgbClr val="000000"/>
              </a:solidFill>
            </a:endParaRPr>
          </a:p>
        </p:txBody>
      </p:sp>
    </p:spTree>
    <p:extLst>
      <p:ext uri="{BB962C8B-B14F-4D97-AF65-F5344CB8AC3E}">
        <p14:creationId xmlns:p14="http://schemas.microsoft.com/office/powerpoint/2010/main" xmlns="" val="304511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43050" y="228600"/>
            <a:ext cx="6115050" cy="914400"/>
          </a:xfrm>
          <a:noFill/>
        </p:spPr>
        <p:txBody>
          <a:bodyPr vert="horz" wrap="square" lIns="92075" tIns="46038" rIns="92075" bIns="46038" numCol="1" anchor="ctr" anchorCtr="0" compatLnSpc="1">
            <a:prstTxWarp prst="textNoShape">
              <a:avLst/>
            </a:prstTxWarp>
          </a:bodyPr>
          <a:lstStyle/>
          <a:p>
            <a:r>
              <a:rPr lang="en-US" sz="3600" b="1" dirty="0" smtClean="0">
                <a:solidFill>
                  <a:srgbClr val="0000CC"/>
                </a:solidFill>
              </a:rPr>
              <a:t>0/1 </a:t>
            </a:r>
            <a:r>
              <a:rPr lang="zh-CN" altLang="en-US" sz="3600" b="1" dirty="0">
                <a:solidFill>
                  <a:srgbClr val="0000CC"/>
                </a:solidFill>
              </a:rPr>
              <a:t>背包</a:t>
            </a:r>
            <a:r>
              <a:rPr lang="zh-CN" altLang="en-US" sz="3600" b="1" dirty="0" smtClean="0">
                <a:solidFill>
                  <a:srgbClr val="0000CC"/>
                </a:solidFill>
              </a:rPr>
              <a:t>问题：贪心法解决方案</a:t>
            </a:r>
            <a:endParaRPr lang="en-US" sz="3600" b="1" dirty="0">
              <a:solidFill>
                <a:srgbClr val="0000CC"/>
              </a:solidFill>
            </a:endParaRPr>
          </a:p>
        </p:txBody>
      </p:sp>
      <p:sp>
        <p:nvSpPr>
          <p:cNvPr id="8195" name="Rectangle 3"/>
          <p:cNvSpPr>
            <a:spLocks noGrp="1" noChangeArrowheads="1"/>
          </p:cNvSpPr>
          <p:nvPr>
            <p:ph type="body" idx="1"/>
          </p:nvPr>
        </p:nvSpPr>
        <p:spPr>
          <a:xfrm>
            <a:off x="477673" y="1524000"/>
            <a:ext cx="8256894" cy="4495800"/>
          </a:xfrm>
          <a:noFill/>
        </p:spPr>
        <p:txBody>
          <a:bodyPr vert="horz" wrap="square" lIns="92075" tIns="46038" rIns="92075" bIns="46038" numCol="1" anchor="t" anchorCtr="0" compatLnSpc="1">
            <a:prstTxWarp prst="textNoShape">
              <a:avLst/>
            </a:prstTxWarp>
          </a:bodyPr>
          <a:lstStyle/>
          <a:p>
            <a:pPr>
              <a:lnSpc>
                <a:spcPct val="90000"/>
              </a:lnSpc>
            </a:pPr>
            <a:r>
              <a:rPr lang="zh-CN" altLang="en-US" sz="2400" b="1" dirty="0" smtClean="0"/>
              <a:t>得到局部最优选择有一些可能的贪心选择准则：</a:t>
            </a:r>
            <a:endParaRPr lang="en-US" sz="2400" b="1" dirty="0"/>
          </a:p>
          <a:p>
            <a:pPr lvl="1">
              <a:lnSpc>
                <a:spcPct val="90000"/>
              </a:lnSpc>
            </a:pPr>
            <a:r>
              <a:rPr lang="zh-CN" altLang="en-US" sz="2200" b="1" i="1" dirty="0" smtClean="0">
                <a:solidFill>
                  <a:srgbClr val="C00000"/>
                </a:solidFill>
              </a:rPr>
              <a:t>最大价值优先</a:t>
            </a:r>
            <a:r>
              <a:rPr lang="en-US" altLang="zh-CN" sz="2200" b="1" dirty="0" smtClean="0"/>
              <a:t>——</a:t>
            </a:r>
            <a:r>
              <a:rPr lang="zh-CN" altLang="en-US" sz="2200" b="1" dirty="0" smtClean="0"/>
              <a:t>选择可用价值最高的物件放入背包中。</a:t>
            </a:r>
            <a:endParaRPr lang="en-US" sz="2200" b="1" dirty="0"/>
          </a:p>
          <a:p>
            <a:pPr lvl="1">
              <a:lnSpc>
                <a:spcPct val="90000"/>
              </a:lnSpc>
            </a:pPr>
            <a:r>
              <a:rPr lang="zh-CN" altLang="en-US" sz="2200" b="1" i="1" dirty="0" smtClean="0">
                <a:solidFill>
                  <a:srgbClr val="C00000"/>
                </a:solidFill>
              </a:rPr>
              <a:t>最小重量优先</a:t>
            </a:r>
            <a:r>
              <a:rPr lang="en-US" altLang="zh-CN" sz="2200" b="1" dirty="0" smtClean="0"/>
              <a:t>——</a:t>
            </a:r>
            <a:r>
              <a:rPr lang="zh-CN" altLang="en-US" sz="2200" b="1" dirty="0" smtClean="0"/>
              <a:t>选择可用重量最小的物件放入背包中。</a:t>
            </a:r>
            <a:endParaRPr lang="en-US" sz="2200" b="1" dirty="0" smtClean="0"/>
          </a:p>
          <a:p>
            <a:pPr lvl="1">
              <a:lnSpc>
                <a:spcPct val="90000"/>
              </a:lnSpc>
            </a:pPr>
            <a:r>
              <a:rPr lang="zh-CN" altLang="en-US" sz="2200" b="1" i="1" dirty="0" smtClean="0">
                <a:solidFill>
                  <a:srgbClr val="C00000"/>
                </a:solidFill>
              </a:rPr>
              <a:t>最大重量优先</a:t>
            </a:r>
            <a:r>
              <a:rPr lang="en-US" altLang="zh-CN" sz="2200" b="1" dirty="0" smtClean="0"/>
              <a:t>——</a:t>
            </a:r>
            <a:r>
              <a:rPr lang="zh-CN" altLang="en-US" sz="2200" b="1" dirty="0" smtClean="0"/>
              <a:t>选择可用重量最大的物件放入背包中。</a:t>
            </a:r>
            <a:endParaRPr lang="en-US" sz="2200" b="1" dirty="0" smtClean="0"/>
          </a:p>
          <a:p>
            <a:pPr lvl="1">
              <a:lnSpc>
                <a:spcPct val="90000"/>
              </a:lnSpc>
            </a:pPr>
            <a:r>
              <a:rPr lang="zh-CN" altLang="en-US" sz="2200" b="1" i="1" dirty="0" smtClean="0">
                <a:solidFill>
                  <a:srgbClr val="C00000"/>
                </a:solidFill>
              </a:rPr>
              <a:t>最大性价比优先</a:t>
            </a:r>
            <a:r>
              <a:rPr lang="en-US" altLang="zh-CN" sz="2200" b="1" dirty="0" smtClean="0"/>
              <a:t>——</a:t>
            </a:r>
            <a:r>
              <a:rPr lang="zh-CN" altLang="en-US" sz="2200" b="1" dirty="0" smtClean="0"/>
              <a:t>选择可用的、价值重量比最高的物件放入背包中。</a:t>
            </a:r>
            <a:endParaRPr lang="en-US" sz="2200" b="1" dirty="0" smtClean="0"/>
          </a:p>
          <a:p>
            <a:pPr>
              <a:lnSpc>
                <a:spcPct val="90000"/>
              </a:lnSpc>
            </a:pPr>
            <a:r>
              <a:rPr lang="zh-CN" altLang="en-US" sz="2400" b="1" dirty="0"/>
              <a:t>不尽人意</a:t>
            </a:r>
            <a:r>
              <a:rPr lang="zh-CN" altLang="en-US" sz="2400" b="1" dirty="0" smtClean="0"/>
              <a:t>的是，以上方法没有一种能保证是最优解决方案</a:t>
            </a:r>
            <a:r>
              <a:rPr lang="en-US" altLang="zh-CN" sz="2400" b="1" dirty="0" smtClean="0"/>
              <a:t>——</a:t>
            </a:r>
            <a:r>
              <a:rPr lang="zh-CN" altLang="en-US" sz="2400" b="1" dirty="0" smtClean="0"/>
              <a:t>我们能够找到每一种方案的反例。</a:t>
            </a:r>
            <a:endParaRPr lang="en-US" sz="2400" b="1" dirty="0"/>
          </a:p>
        </p:txBody>
      </p:sp>
    </p:spTree>
    <p:extLst>
      <p:ext uri="{BB962C8B-B14F-4D97-AF65-F5344CB8AC3E}">
        <p14:creationId xmlns:p14="http://schemas.microsoft.com/office/powerpoint/2010/main" xmlns="" val="1941480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77922" y="228600"/>
            <a:ext cx="7915702" cy="990600"/>
          </a:xfrm>
          <a:ln w="12700">
            <a:solidFill>
              <a:schemeClr val="tx1"/>
            </a:solidFill>
            <a:miter lim="800000"/>
            <a:headEnd/>
            <a:tailEnd/>
          </a:ln>
        </p:spPr>
        <p:txBody>
          <a:bodyPr/>
          <a:lstStyle/>
          <a:p>
            <a:r>
              <a:rPr lang="zh-CN" altLang="en-US" sz="3400" b="1" dirty="0" smtClean="0">
                <a:solidFill>
                  <a:srgbClr val="0000CC"/>
                </a:solidFill>
              </a:rPr>
              <a:t>贪心法 </a:t>
            </a:r>
            <a:r>
              <a:rPr lang="en-US" altLang="zh-CN" sz="3400" b="1" dirty="0" smtClean="0">
                <a:solidFill>
                  <a:srgbClr val="0000CC"/>
                </a:solidFill>
              </a:rPr>
              <a:t>1</a:t>
            </a:r>
            <a:r>
              <a:rPr lang="zh-CN" altLang="en-US" sz="3400" b="1" dirty="0" smtClean="0">
                <a:solidFill>
                  <a:srgbClr val="0000CC"/>
                </a:solidFill>
              </a:rPr>
              <a:t>：选择准则：最大价值优先</a:t>
            </a:r>
            <a:r>
              <a:rPr lang="en-US" altLang="zh-CN" sz="3400" b="1" dirty="0" smtClean="0">
                <a:solidFill>
                  <a:srgbClr val="0000CC"/>
                </a:solidFill>
              </a:rPr>
              <a:t/>
            </a:r>
            <a:br>
              <a:rPr lang="en-US" altLang="zh-CN" sz="3400" b="1" dirty="0" smtClean="0">
                <a:solidFill>
                  <a:srgbClr val="0000CC"/>
                </a:solidFill>
              </a:rPr>
            </a:br>
            <a:r>
              <a:rPr lang="en-US" altLang="zh-CN" sz="3400" b="1" dirty="0" smtClean="0">
                <a:solidFill>
                  <a:srgbClr val="0000CC"/>
                </a:solidFill>
              </a:rPr>
              <a:t>——</a:t>
            </a:r>
            <a:r>
              <a:rPr lang="zh-CN" altLang="en-US" sz="3400" b="1" dirty="0" smtClean="0">
                <a:solidFill>
                  <a:srgbClr val="0000CC"/>
                </a:solidFill>
              </a:rPr>
              <a:t>反例</a:t>
            </a:r>
            <a:endParaRPr lang="en-US" sz="3400" b="1" dirty="0">
              <a:solidFill>
                <a:srgbClr val="0000CC"/>
              </a:solidFill>
            </a:endParaRPr>
          </a:p>
        </p:txBody>
      </p:sp>
      <p:sp>
        <p:nvSpPr>
          <p:cNvPr id="12291" name="Rectangle 3"/>
          <p:cNvSpPr>
            <a:spLocks noGrp="1" noChangeArrowheads="1"/>
          </p:cNvSpPr>
          <p:nvPr>
            <p:ph type="body" idx="1"/>
          </p:nvPr>
        </p:nvSpPr>
        <p:spPr>
          <a:xfrm>
            <a:off x="1428751" y="1524000"/>
            <a:ext cx="6286499" cy="457200"/>
          </a:xfrm>
        </p:spPr>
        <p:txBody>
          <a:bodyPr/>
          <a:lstStyle/>
          <a:p>
            <a:pPr>
              <a:lnSpc>
                <a:spcPct val="90000"/>
              </a:lnSpc>
            </a:pPr>
            <a:r>
              <a:rPr lang="zh-CN" altLang="en-US" sz="2400" b="1" dirty="0" smtClean="0"/>
              <a:t>有三个物件，背包的可承受重量为</a:t>
            </a:r>
            <a:r>
              <a:rPr lang="en-US" sz="2400" b="1" dirty="0" smtClean="0"/>
              <a:t> </a:t>
            </a:r>
            <a:r>
              <a:rPr lang="en-US" sz="2400" b="1" dirty="0"/>
              <a:t>25.  </a:t>
            </a:r>
            <a:endParaRPr lang="en-US" b="1" i="1" baseline="-25000" dirty="0"/>
          </a:p>
        </p:txBody>
      </p:sp>
      <p:sp>
        <p:nvSpPr>
          <p:cNvPr id="12292" name="Rectangle 4" descr="10%"/>
          <p:cNvSpPr>
            <a:spLocks noChangeArrowheads="1"/>
          </p:cNvSpPr>
          <p:nvPr/>
        </p:nvSpPr>
        <p:spPr bwMode="auto">
          <a:xfrm>
            <a:off x="1600200" y="4845050"/>
            <a:ext cx="571500" cy="9906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2293" name="Text Box 5"/>
          <p:cNvSpPr txBox="1">
            <a:spLocks noChangeArrowheads="1"/>
          </p:cNvSpPr>
          <p:nvPr/>
        </p:nvSpPr>
        <p:spPr bwMode="auto">
          <a:xfrm>
            <a:off x="1645446" y="5226054"/>
            <a:ext cx="67197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dirty="0">
                <a:solidFill>
                  <a:srgbClr val="000000"/>
                </a:solidFill>
                <a:latin typeface="Times New Roman" pitchFamily="16" charset="0"/>
              </a:rPr>
              <a:t>5 </a:t>
            </a:r>
            <a:r>
              <a:rPr lang="en-US" sz="2400" b="1" dirty="0" err="1">
                <a:solidFill>
                  <a:srgbClr val="000000"/>
                </a:solidFill>
                <a:latin typeface="Times New Roman" pitchFamily="16" charset="0"/>
              </a:rPr>
              <a:t>lb</a:t>
            </a:r>
            <a:endParaRPr lang="en-US" sz="2400" b="1" dirty="0">
              <a:solidFill>
                <a:srgbClr val="000000"/>
              </a:solidFill>
              <a:latin typeface="Times New Roman" pitchFamily="16" charset="0"/>
            </a:endParaRPr>
          </a:p>
        </p:txBody>
      </p:sp>
      <p:sp>
        <p:nvSpPr>
          <p:cNvPr id="12294" name="Text Box 6"/>
          <p:cNvSpPr txBox="1">
            <a:spLocks noChangeArrowheads="1"/>
          </p:cNvSpPr>
          <p:nvPr/>
        </p:nvSpPr>
        <p:spPr bwMode="auto">
          <a:xfrm>
            <a:off x="1657351" y="4387852"/>
            <a:ext cx="64633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dirty="0">
                <a:solidFill>
                  <a:srgbClr val="000000"/>
                </a:solidFill>
                <a:latin typeface="Times New Roman" pitchFamily="16" charset="0"/>
              </a:rPr>
              <a:t>$70</a:t>
            </a:r>
          </a:p>
        </p:txBody>
      </p:sp>
      <p:sp>
        <p:nvSpPr>
          <p:cNvPr id="12295" name="Rectangle 7" descr="10%"/>
          <p:cNvSpPr>
            <a:spLocks noChangeArrowheads="1"/>
          </p:cNvSpPr>
          <p:nvPr/>
        </p:nvSpPr>
        <p:spPr bwMode="auto">
          <a:xfrm>
            <a:off x="2286000" y="3930650"/>
            <a:ext cx="628650" cy="19050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2296" name="Text Box 8"/>
          <p:cNvSpPr txBox="1">
            <a:spLocks noChangeArrowheads="1"/>
          </p:cNvSpPr>
          <p:nvPr/>
        </p:nvSpPr>
        <p:spPr bwMode="auto">
          <a:xfrm>
            <a:off x="2331246" y="4886329"/>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10 lb</a:t>
            </a:r>
          </a:p>
        </p:txBody>
      </p:sp>
      <p:sp>
        <p:nvSpPr>
          <p:cNvPr id="12297" name="Text Box 9"/>
          <p:cNvSpPr txBox="1">
            <a:spLocks noChangeArrowheads="1"/>
          </p:cNvSpPr>
          <p:nvPr/>
        </p:nvSpPr>
        <p:spPr bwMode="auto">
          <a:xfrm>
            <a:off x="2343151" y="3473452"/>
            <a:ext cx="64633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dirty="0">
                <a:solidFill>
                  <a:srgbClr val="000000"/>
                </a:solidFill>
                <a:latin typeface="Times New Roman" pitchFamily="16" charset="0"/>
              </a:rPr>
              <a:t>$90</a:t>
            </a:r>
          </a:p>
        </p:txBody>
      </p:sp>
      <p:sp>
        <p:nvSpPr>
          <p:cNvPr id="12298" name="Rectangle 10" descr="5%"/>
          <p:cNvSpPr>
            <a:spLocks noChangeArrowheads="1"/>
          </p:cNvSpPr>
          <p:nvPr/>
        </p:nvSpPr>
        <p:spPr bwMode="auto">
          <a:xfrm>
            <a:off x="3098007" y="2330450"/>
            <a:ext cx="628650" cy="3505200"/>
          </a:xfrm>
          <a:prstGeom prst="rect">
            <a:avLst/>
          </a:prstGeom>
          <a:pattFill prst="pct5">
            <a:fgClr>
              <a:schemeClr val="bg2"/>
            </a:fgClr>
            <a:bgClr>
              <a:schemeClr val="bg1"/>
            </a:bgClr>
          </a:patt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sz="2400" b="1">
              <a:solidFill>
                <a:srgbClr val="000000"/>
              </a:solidFill>
            </a:endParaRPr>
          </a:p>
        </p:txBody>
      </p:sp>
      <p:sp>
        <p:nvSpPr>
          <p:cNvPr id="12299" name="Text Box 11"/>
          <p:cNvSpPr txBox="1">
            <a:spLocks noChangeArrowheads="1"/>
          </p:cNvSpPr>
          <p:nvPr/>
        </p:nvSpPr>
        <p:spPr bwMode="auto">
          <a:xfrm>
            <a:off x="3086101" y="1949452"/>
            <a:ext cx="80021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$140</a:t>
            </a:r>
          </a:p>
        </p:txBody>
      </p:sp>
      <p:sp>
        <p:nvSpPr>
          <p:cNvPr id="12300" name="Rectangle 12"/>
          <p:cNvSpPr>
            <a:spLocks noChangeArrowheads="1"/>
          </p:cNvSpPr>
          <p:nvPr/>
        </p:nvSpPr>
        <p:spPr bwMode="auto">
          <a:xfrm>
            <a:off x="3955257" y="2330450"/>
            <a:ext cx="628650" cy="3505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2301" name="Text Box 13"/>
          <p:cNvSpPr txBox="1">
            <a:spLocks noChangeArrowheads="1"/>
          </p:cNvSpPr>
          <p:nvPr/>
        </p:nvSpPr>
        <p:spPr bwMode="auto">
          <a:xfrm>
            <a:off x="3943350" y="2863853"/>
            <a:ext cx="628650"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i="1" dirty="0">
                <a:solidFill>
                  <a:srgbClr val="000000"/>
                </a:solidFill>
                <a:latin typeface="Times New Roman" pitchFamily="16" charset="0"/>
              </a:rPr>
              <a:t>C = </a:t>
            </a:r>
            <a:r>
              <a:rPr lang="en-US" sz="2400" b="1" dirty="0">
                <a:solidFill>
                  <a:srgbClr val="000000"/>
                </a:solidFill>
                <a:latin typeface="Times New Roman" pitchFamily="16" charset="0"/>
              </a:rPr>
              <a:t>25lb</a:t>
            </a:r>
            <a:br>
              <a:rPr lang="en-US" sz="2400" b="1" dirty="0">
                <a:solidFill>
                  <a:srgbClr val="000000"/>
                </a:solidFill>
                <a:latin typeface="Times New Roman" pitchFamily="16" charset="0"/>
              </a:rPr>
            </a:br>
            <a:endParaRPr lang="en-US" sz="2400" b="1" dirty="0">
              <a:solidFill>
                <a:srgbClr val="000000"/>
              </a:solidFill>
              <a:latin typeface="Times New Roman" pitchFamily="16" charset="0"/>
            </a:endParaRPr>
          </a:p>
        </p:txBody>
      </p:sp>
      <p:sp>
        <p:nvSpPr>
          <p:cNvPr id="12302" name="Text Box 14"/>
          <p:cNvSpPr txBox="1">
            <a:spLocks noChangeArrowheads="1"/>
          </p:cNvSpPr>
          <p:nvPr/>
        </p:nvSpPr>
        <p:spPr bwMode="auto">
          <a:xfrm>
            <a:off x="3098008" y="4464054"/>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25 lb</a:t>
            </a:r>
          </a:p>
        </p:txBody>
      </p:sp>
      <p:sp>
        <p:nvSpPr>
          <p:cNvPr id="12303" name="Text Box 15"/>
          <p:cNvSpPr txBox="1">
            <a:spLocks noChangeArrowheads="1"/>
          </p:cNvSpPr>
          <p:nvPr/>
        </p:nvSpPr>
        <p:spPr bwMode="auto">
          <a:xfrm>
            <a:off x="1657352" y="5759450"/>
            <a:ext cx="6976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item</a:t>
            </a:r>
            <a:r>
              <a:rPr lang="en-US" sz="1800" b="1" baseline="-25000">
                <a:solidFill>
                  <a:srgbClr val="000000"/>
                </a:solidFill>
                <a:latin typeface="Times New Roman" pitchFamily="16" charset="0"/>
              </a:rPr>
              <a:t>1</a:t>
            </a:r>
            <a:endParaRPr lang="en-US" sz="2400" b="1">
              <a:solidFill>
                <a:srgbClr val="000000"/>
              </a:solidFill>
              <a:latin typeface="Times New Roman" pitchFamily="16" charset="0"/>
            </a:endParaRPr>
          </a:p>
        </p:txBody>
      </p:sp>
      <p:sp>
        <p:nvSpPr>
          <p:cNvPr id="12304" name="Text Box 16"/>
          <p:cNvSpPr txBox="1">
            <a:spLocks noChangeArrowheads="1"/>
          </p:cNvSpPr>
          <p:nvPr/>
        </p:nvSpPr>
        <p:spPr bwMode="auto">
          <a:xfrm>
            <a:off x="2343152" y="5773738"/>
            <a:ext cx="6976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item</a:t>
            </a:r>
            <a:r>
              <a:rPr lang="en-US" sz="1800" b="1" baseline="-25000">
                <a:solidFill>
                  <a:srgbClr val="000000"/>
                </a:solidFill>
                <a:latin typeface="Times New Roman" pitchFamily="16" charset="0"/>
              </a:rPr>
              <a:t>2</a:t>
            </a:r>
            <a:endParaRPr lang="en-US" sz="2400" b="1">
              <a:solidFill>
                <a:srgbClr val="000000"/>
              </a:solidFill>
              <a:latin typeface="Times New Roman" pitchFamily="16" charset="0"/>
            </a:endParaRPr>
          </a:p>
        </p:txBody>
      </p:sp>
      <p:sp>
        <p:nvSpPr>
          <p:cNvPr id="12305" name="Text Box 17"/>
          <p:cNvSpPr txBox="1">
            <a:spLocks noChangeArrowheads="1"/>
          </p:cNvSpPr>
          <p:nvPr/>
        </p:nvSpPr>
        <p:spPr bwMode="auto">
          <a:xfrm>
            <a:off x="3143252" y="5759450"/>
            <a:ext cx="6976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item</a:t>
            </a:r>
            <a:r>
              <a:rPr lang="en-US" sz="1800" b="1" baseline="-25000">
                <a:solidFill>
                  <a:srgbClr val="000000"/>
                </a:solidFill>
                <a:latin typeface="Times New Roman" pitchFamily="16" charset="0"/>
              </a:rPr>
              <a:t>3</a:t>
            </a:r>
            <a:endParaRPr lang="en-US" sz="2400" b="1">
              <a:solidFill>
                <a:srgbClr val="000000"/>
              </a:solidFill>
              <a:latin typeface="Times New Roman" pitchFamily="16" charset="0"/>
            </a:endParaRPr>
          </a:p>
        </p:txBody>
      </p:sp>
      <p:sp>
        <p:nvSpPr>
          <p:cNvPr id="12306" name="Text Box 18"/>
          <p:cNvSpPr txBox="1">
            <a:spLocks noChangeArrowheads="1"/>
          </p:cNvSpPr>
          <p:nvPr/>
        </p:nvSpPr>
        <p:spPr bwMode="auto">
          <a:xfrm>
            <a:off x="3829050" y="5759450"/>
            <a:ext cx="117211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Knapsack</a:t>
            </a:r>
            <a:endParaRPr lang="en-US" sz="2400" b="1">
              <a:solidFill>
                <a:srgbClr val="000000"/>
              </a:solidFill>
              <a:latin typeface="Times New Roman" pitchFamily="16" charset="0"/>
            </a:endParaRPr>
          </a:p>
        </p:txBody>
      </p:sp>
      <p:sp>
        <p:nvSpPr>
          <p:cNvPr id="12307" name="Text Box 19"/>
          <p:cNvSpPr txBox="1">
            <a:spLocks noChangeArrowheads="1"/>
          </p:cNvSpPr>
          <p:nvPr/>
        </p:nvSpPr>
        <p:spPr bwMode="auto">
          <a:xfrm>
            <a:off x="4958777" y="5835653"/>
            <a:ext cx="88197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zh-CN" altLang="en-US" sz="1800" b="1" dirty="0" smtClean="0">
                <a:solidFill>
                  <a:srgbClr val="C00000"/>
                </a:solidFill>
                <a:latin typeface="Times New Roman" pitchFamily="16" charset="0"/>
              </a:rPr>
              <a:t>贪心解</a:t>
            </a:r>
            <a:endParaRPr lang="en-US" altLang="zh-CN" sz="1800" b="1" dirty="0" smtClean="0">
              <a:solidFill>
                <a:srgbClr val="C00000"/>
              </a:solidFill>
              <a:latin typeface="Times New Roman" pitchFamily="16" charset="0"/>
            </a:endParaRPr>
          </a:p>
          <a:p>
            <a:pPr eaLnBrk="0" fontAlgn="base" hangingPunct="0">
              <a:spcBef>
                <a:spcPct val="0"/>
              </a:spcBef>
              <a:spcAft>
                <a:spcPct val="0"/>
              </a:spcAft>
            </a:pPr>
            <a:r>
              <a:rPr lang="zh-CN" altLang="en-US" sz="1800" b="1" dirty="0" smtClean="0">
                <a:solidFill>
                  <a:srgbClr val="C00000"/>
                </a:solidFill>
                <a:latin typeface="Times New Roman" pitchFamily="16" charset="0"/>
              </a:rPr>
              <a:t>决方案</a:t>
            </a:r>
            <a:endParaRPr lang="en-US" sz="2400" b="1" dirty="0">
              <a:solidFill>
                <a:srgbClr val="C00000"/>
              </a:solidFill>
              <a:latin typeface="Times New Roman" pitchFamily="16" charset="0"/>
            </a:endParaRPr>
          </a:p>
        </p:txBody>
      </p:sp>
      <p:sp>
        <p:nvSpPr>
          <p:cNvPr id="12308" name="Rectangle 20" descr="20%"/>
          <p:cNvSpPr>
            <a:spLocks noChangeArrowheads="1"/>
          </p:cNvSpPr>
          <p:nvPr/>
        </p:nvSpPr>
        <p:spPr bwMode="auto">
          <a:xfrm>
            <a:off x="5017295" y="2330450"/>
            <a:ext cx="628650" cy="3505200"/>
          </a:xfrm>
          <a:prstGeom prst="rect">
            <a:avLst/>
          </a:prstGeom>
          <a:pattFill prst="pct20">
            <a:fgClr>
              <a:schemeClr val="folHlink"/>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2309" name="Line 21"/>
          <p:cNvSpPr>
            <a:spLocks noChangeShapeType="1"/>
          </p:cNvSpPr>
          <p:nvPr/>
        </p:nvSpPr>
        <p:spPr bwMode="auto">
          <a:xfrm>
            <a:off x="5017295" y="2330450"/>
            <a:ext cx="6286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2310" name="Text Box 22"/>
          <p:cNvSpPr txBox="1">
            <a:spLocks noChangeArrowheads="1"/>
          </p:cNvSpPr>
          <p:nvPr/>
        </p:nvSpPr>
        <p:spPr bwMode="auto">
          <a:xfrm>
            <a:off x="5101830" y="5226052"/>
            <a:ext cx="18473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endParaRPr lang="en-US" sz="2400" b="1">
              <a:solidFill>
                <a:srgbClr val="000000"/>
              </a:solidFill>
              <a:latin typeface="Times New Roman" pitchFamily="16" charset="0"/>
            </a:endParaRPr>
          </a:p>
        </p:txBody>
      </p:sp>
      <p:sp>
        <p:nvSpPr>
          <p:cNvPr id="12311" name="Text Box 23"/>
          <p:cNvSpPr txBox="1">
            <a:spLocks noChangeArrowheads="1"/>
          </p:cNvSpPr>
          <p:nvPr/>
        </p:nvSpPr>
        <p:spPr bwMode="auto">
          <a:xfrm>
            <a:off x="5017296" y="3930654"/>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25 lb</a:t>
            </a:r>
          </a:p>
        </p:txBody>
      </p:sp>
      <p:sp>
        <p:nvSpPr>
          <p:cNvPr id="12312" name="Text Box 24"/>
          <p:cNvSpPr txBox="1">
            <a:spLocks noChangeArrowheads="1"/>
          </p:cNvSpPr>
          <p:nvPr/>
        </p:nvSpPr>
        <p:spPr bwMode="auto">
          <a:xfrm>
            <a:off x="5605463" y="3549652"/>
            <a:ext cx="80021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$140</a:t>
            </a:r>
          </a:p>
        </p:txBody>
      </p:sp>
      <p:sp>
        <p:nvSpPr>
          <p:cNvPr id="12313" name="Text Box 25"/>
          <p:cNvSpPr txBox="1">
            <a:spLocks noChangeArrowheads="1"/>
          </p:cNvSpPr>
          <p:nvPr/>
        </p:nvSpPr>
        <p:spPr bwMode="auto">
          <a:xfrm>
            <a:off x="6240072" y="5926753"/>
            <a:ext cx="11144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zh-CN" altLang="en-US" sz="1800" b="1" dirty="0" smtClean="0">
                <a:solidFill>
                  <a:srgbClr val="C00000"/>
                </a:solidFill>
                <a:latin typeface="Times New Roman" pitchFamily="16" charset="0"/>
              </a:rPr>
              <a:t>最佳方案</a:t>
            </a:r>
            <a:endParaRPr lang="en-US" sz="2400" b="1" dirty="0">
              <a:solidFill>
                <a:srgbClr val="C00000"/>
              </a:solidFill>
              <a:latin typeface="Times New Roman" pitchFamily="16" charset="0"/>
            </a:endParaRPr>
          </a:p>
        </p:txBody>
      </p:sp>
      <p:sp>
        <p:nvSpPr>
          <p:cNvPr id="12314" name="Rectangle 26" descr="20%"/>
          <p:cNvSpPr>
            <a:spLocks noChangeArrowheads="1"/>
          </p:cNvSpPr>
          <p:nvPr/>
        </p:nvSpPr>
        <p:spPr bwMode="auto">
          <a:xfrm>
            <a:off x="6343651" y="3321050"/>
            <a:ext cx="628650" cy="2438400"/>
          </a:xfrm>
          <a:prstGeom prst="rect">
            <a:avLst/>
          </a:prstGeom>
          <a:pattFill prst="pct20">
            <a:fgClr>
              <a:schemeClr val="folHlink"/>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2315" name="Line 27"/>
          <p:cNvSpPr>
            <a:spLocks noChangeShapeType="1"/>
          </p:cNvSpPr>
          <p:nvPr/>
        </p:nvSpPr>
        <p:spPr bwMode="auto">
          <a:xfrm>
            <a:off x="6343651" y="2254250"/>
            <a:ext cx="6286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2316" name="Text Box 28"/>
          <p:cNvSpPr txBox="1">
            <a:spLocks noChangeArrowheads="1"/>
          </p:cNvSpPr>
          <p:nvPr/>
        </p:nvSpPr>
        <p:spPr bwMode="auto">
          <a:xfrm>
            <a:off x="6428186" y="5149852"/>
            <a:ext cx="18473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endParaRPr lang="en-US" sz="2400" b="1">
              <a:solidFill>
                <a:srgbClr val="000000"/>
              </a:solidFill>
              <a:latin typeface="Times New Roman" pitchFamily="16" charset="0"/>
            </a:endParaRPr>
          </a:p>
        </p:txBody>
      </p:sp>
      <p:sp>
        <p:nvSpPr>
          <p:cNvPr id="12317" name="Text Box 29"/>
          <p:cNvSpPr txBox="1">
            <a:spLocks noChangeArrowheads="1"/>
          </p:cNvSpPr>
          <p:nvPr/>
        </p:nvSpPr>
        <p:spPr bwMode="auto">
          <a:xfrm>
            <a:off x="6400803" y="2406654"/>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10 lb</a:t>
            </a:r>
          </a:p>
        </p:txBody>
      </p:sp>
      <p:sp>
        <p:nvSpPr>
          <p:cNvPr id="12318" name="Line 30"/>
          <p:cNvSpPr>
            <a:spLocks noChangeShapeType="1"/>
          </p:cNvSpPr>
          <p:nvPr/>
        </p:nvSpPr>
        <p:spPr bwMode="auto">
          <a:xfrm flipV="1">
            <a:off x="6343649" y="2254250"/>
            <a:ext cx="0" cy="1524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2319" name="Line 31"/>
          <p:cNvSpPr>
            <a:spLocks noChangeShapeType="1"/>
          </p:cNvSpPr>
          <p:nvPr/>
        </p:nvSpPr>
        <p:spPr bwMode="auto">
          <a:xfrm flipV="1">
            <a:off x="6972300" y="2254250"/>
            <a:ext cx="0" cy="1524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2320" name="Text Box 32"/>
          <p:cNvSpPr txBox="1">
            <a:spLocks noChangeArrowheads="1"/>
          </p:cNvSpPr>
          <p:nvPr/>
        </p:nvSpPr>
        <p:spPr bwMode="auto">
          <a:xfrm>
            <a:off x="6428188" y="3625851"/>
            <a:ext cx="67197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 lb</a:t>
            </a:r>
          </a:p>
        </p:txBody>
      </p:sp>
      <p:sp>
        <p:nvSpPr>
          <p:cNvPr id="12321" name="Text Box 33"/>
          <p:cNvSpPr txBox="1">
            <a:spLocks noChangeArrowheads="1"/>
          </p:cNvSpPr>
          <p:nvPr/>
        </p:nvSpPr>
        <p:spPr bwMode="auto">
          <a:xfrm>
            <a:off x="6972301" y="3549652"/>
            <a:ext cx="64633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$70</a:t>
            </a:r>
          </a:p>
        </p:txBody>
      </p:sp>
      <p:sp>
        <p:nvSpPr>
          <p:cNvPr id="12322" name="Text Box 34"/>
          <p:cNvSpPr txBox="1">
            <a:spLocks noChangeArrowheads="1"/>
          </p:cNvSpPr>
          <p:nvPr/>
        </p:nvSpPr>
        <p:spPr bwMode="auto">
          <a:xfrm>
            <a:off x="6400803" y="5149854"/>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10 lb</a:t>
            </a:r>
          </a:p>
        </p:txBody>
      </p:sp>
      <p:sp>
        <p:nvSpPr>
          <p:cNvPr id="12323" name="Text Box 35"/>
          <p:cNvSpPr txBox="1">
            <a:spLocks noChangeArrowheads="1"/>
          </p:cNvSpPr>
          <p:nvPr/>
        </p:nvSpPr>
        <p:spPr bwMode="auto">
          <a:xfrm>
            <a:off x="6972301" y="4845052"/>
            <a:ext cx="64633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$90</a:t>
            </a:r>
          </a:p>
        </p:txBody>
      </p:sp>
      <p:sp>
        <p:nvSpPr>
          <p:cNvPr id="12324" name="Line 36"/>
          <p:cNvSpPr>
            <a:spLocks noChangeShapeType="1"/>
          </p:cNvSpPr>
          <p:nvPr/>
        </p:nvSpPr>
        <p:spPr bwMode="auto">
          <a:xfrm>
            <a:off x="6343651" y="4235450"/>
            <a:ext cx="6286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2325" name="Text Box 37"/>
          <p:cNvSpPr txBox="1">
            <a:spLocks noChangeArrowheads="1"/>
          </p:cNvSpPr>
          <p:nvPr/>
        </p:nvSpPr>
        <p:spPr bwMode="auto">
          <a:xfrm>
            <a:off x="5543552" y="5884863"/>
            <a:ext cx="84350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000" b="1" dirty="0">
                <a:solidFill>
                  <a:srgbClr val="C00000"/>
                </a:solidFill>
                <a:latin typeface="Times New Roman" pitchFamily="16" charset="0"/>
              </a:rPr>
              <a:t>=$140</a:t>
            </a:r>
          </a:p>
        </p:txBody>
      </p:sp>
      <p:sp>
        <p:nvSpPr>
          <p:cNvPr id="12326" name="Text Box 38"/>
          <p:cNvSpPr txBox="1">
            <a:spLocks noChangeArrowheads="1"/>
          </p:cNvSpPr>
          <p:nvPr/>
        </p:nvSpPr>
        <p:spPr bwMode="auto">
          <a:xfrm>
            <a:off x="6974683" y="5895975"/>
            <a:ext cx="84350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000" b="1" dirty="0">
                <a:solidFill>
                  <a:srgbClr val="C00000"/>
                </a:solidFill>
                <a:latin typeface="Times New Roman" pitchFamily="16" charset="0"/>
              </a:rPr>
              <a:t>=$160</a:t>
            </a:r>
          </a:p>
        </p:txBody>
      </p:sp>
    </p:spTree>
    <p:extLst>
      <p:ext uri="{BB962C8B-B14F-4D97-AF65-F5344CB8AC3E}">
        <p14:creationId xmlns:p14="http://schemas.microsoft.com/office/powerpoint/2010/main" xmlns="" val="4071776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543050" y="1447800"/>
            <a:ext cx="6000750" cy="533400"/>
          </a:xfrm>
        </p:spPr>
        <p:txBody>
          <a:bodyPr/>
          <a:lstStyle/>
          <a:p>
            <a:pPr>
              <a:lnSpc>
                <a:spcPct val="90000"/>
              </a:lnSpc>
            </a:pPr>
            <a:r>
              <a:rPr lang="en-US" sz="2400" b="1" dirty="0"/>
              <a:t>3 </a:t>
            </a:r>
            <a:r>
              <a:rPr lang="en-US" altLang="zh-CN" sz="2400" b="1" dirty="0" smtClean="0"/>
              <a:t>items</a:t>
            </a:r>
            <a:r>
              <a:rPr lang="en-US" sz="2400" b="1" dirty="0" smtClean="0"/>
              <a:t>: </a:t>
            </a:r>
            <a:r>
              <a:rPr lang="en-US" sz="2400" b="1" dirty="0"/>
              <a:t>(</a:t>
            </a:r>
            <a:r>
              <a:rPr lang="en-US" sz="2400" b="1" i="1" dirty="0"/>
              <a:t>item</a:t>
            </a:r>
            <a:r>
              <a:rPr lang="en-US" sz="2400" b="1" i="1" baseline="-25000" dirty="0"/>
              <a:t>1</a:t>
            </a:r>
            <a:r>
              <a:rPr lang="en-US" sz="2400" b="1" i="1" dirty="0"/>
              <a:t> ,</a:t>
            </a:r>
            <a:r>
              <a:rPr lang="en-US" sz="2400" b="1" dirty="0"/>
              <a:t> 5, 150 ), (</a:t>
            </a:r>
            <a:r>
              <a:rPr lang="en-US" sz="2400" b="1" i="1" dirty="0"/>
              <a:t>item</a:t>
            </a:r>
            <a:r>
              <a:rPr lang="en-US" sz="2400" b="1" i="1" baseline="-25000" dirty="0"/>
              <a:t>2</a:t>
            </a:r>
            <a:r>
              <a:rPr lang="en-US" sz="2400" b="1" dirty="0"/>
              <a:t> ,10, 60 ), ( </a:t>
            </a:r>
            <a:r>
              <a:rPr lang="en-US" sz="2400" b="1" i="1" dirty="0"/>
              <a:t>item</a:t>
            </a:r>
            <a:r>
              <a:rPr lang="en-US" sz="2400" b="1" i="1" baseline="-25000" dirty="0"/>
              <a:t>3</a:t>
            </a:r>
            <a:r>
              <a:rPr lang="en-US" sz="2400" b="1" dirty="0"/>
              <a:t>, 20, 140 ) </a:t>
            </a:r>
            <a:endParaRPr lang="en-US" b="1" i="1" baseline="-25000" dirty="0"/>
          </a:p>
        </p:txBody>
      </p:sp>
      <p:sp>
        <p:nvSpPr>
          <p:cNvPr id="13316" name="Rectangle 4" descr="10%"/>
          <p:cNvSpPr>
            <a:spLocks noChangeArrowheads="1"/>
          </p:cNvSpPr>
          <p:nvPr/>
        </p:nvSpPr>
        <p:spPr bwMode="auto">
          <a:xfrm>
            <a:off x="1543050" y="5029200"/>
            <a:ext cx="571500" cy="6096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3317" name="Text Box 5"/>
          <p:cNvSpPr txBox="1">
            <a:spLocks noChangeArrowheads="1"/>
          </p:cNvSpPr>
          <p:nvPr/>
        </p:nvSpPr>
        <p:spPr bwMode="auto">
          <a:xfrm>
            <a:off x="1588296" y="5029204"/>
            <a:ext cx="67197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 lb</a:t>
            </a:r>
          </a:p>
        </p:txBody>
      </p:sp>
      <p:sp>
        <p:nvSpPr>
          <p:cNvPr id="13318" name="Text Box 6"/>
          <p:cNvSpPr txBox="1">
            <a:spLocks noChangeArrowheads="1"/>
          </p:cNvSpPr>
          <p:nvPr/>
        </p:nvSpPr>
        <p:spPr bwMode="auto">
          <a:xfrm>
            <a:off x="1543051" y="4648202"/>
            <a:ext cx="80021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dirty="0">
                <a:solidFill>
                  <a:srgbClr val="000000"/>
                </a:solidFill>
                <a:latin typeface="Times New Roman" pitchFamily="16" charset="0"/>
              </a:rPr>
              <a:t>$150</a:t>
            </a:r>
          </a:p>
        </p:txBody>
      </p:sp>
      <p:sp>
        <p:nvSpPr>
          <p:cNvPr id="13319" name="Rectangle 7" descr="10%"/>
          <p:cNvSpPr>
            <a:spLocks noChangeArrowheads="1"/>
          </p:cNvSpPr>
          <p:nvPr/>
        </p:nvSpPr>
        <p:spPr bwMode="auto">
          <a:xfrm>
            <a:off x="2228850" y="4495800"/>
            <a:ext cx="628650" cy="11430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3320" name="Text Box 8"/>
          <p:cNvSpPr txBox="1">
            <a:spLocks noChangeArrowheads="1"/>
          </p:cNvSpPr>
          <p:nvPr/>
        </p:nvSpPr>
        <p:spPr bwMode="auto">
          <a:xfrm>
            <a:off x="2274096" y="4689479"/>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10 lb</a:t>
            </a:r>
          </a:p>
        </p:txBody>
      </p:sp>
      <p:sp>
        <p:nvSpPr>
          <p:cNvPr id="13321" name="Text Box 9"/>
          <p:cNvSpPr txBox="1">
            <a:spLocks noChangeArrowheads="1"/>
          </p:cNvSpPr>
          <p:nvPr/>
        </p:nvSpPr>
        <p:spPr bwMode="auto">
          <a:xfrm>
            <a:off x="2286001" y="4114802"/>
            <a:ext cx="64633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$60</a:t>
            </a:r>
          </a:p>
        </p:txBody>
      </p:sp>
      <p:sp>
        <p:nvSpPr>
          <p:cNvPr id="13322" name="Rectangle 10" descr="5%"/>
          <p:cNvSpPr>
            <a:spLocks noChangeArrowheads="1"/>
          </p:cNvSpPr>
          <p:nvPr/>
        </p:nvSpPr>
        <p:spPr bwMode="auto">
          <a:xfrm>
            <a:off x="3040857" y="3352800"/>
            <a:ext cx="628650" cy="2286000"/>
          </a:xfrm>
          <a:prstGeom prst="rect">
            <a:avLst/>
          </a:prstGeom>
          <a:pattFill prst="pct5">
            <a:fgClr>
              <a:schemeClr val="bg2"/>
            </a:fgClr>
            <a:bgClr>
              <a:schemeClr val="bg1"/>
            </a:bgClr>
          </a:patt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sz="2400" b="1">
              <a:solidFill>
                <a:srgbClr val="000000"/>
              </a:solidFill>
            </a:endParaRPr>
          </a:p>
        </p:txBody>
      </p:sp>
      <p:sp>
        <p:nvSpPr>
          <p:cNvPr id="13323" name="Text Box 11"/>
          <p:cNvSpPr txBox="1">
            <a:spLocks noChangeArrowheads="1"/>
          </p:cNvSpPr>
          <p:nvPr/>
        </p:nvSpPr>
        <p:spPr bwMode="auto">
          <a:xfrm>
            <a:off x="3028951" y="2971802"/>
            <a:ext cx="80021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$140</a:t>
            </a:r>
          </a:p>
        </p:txBody>
      </p:sp>
      <p:sp>
        <p:nvSpPr>
          <p:cNvPr id="13324" name="Rectangle 12"/>
          <p:cNvSpPr>
            <a:spLocks noChangeArrowheads="1"/>
          </p:cNvSpPr>
          <p:nvPr/>
        </p:nvSpPr>
        <p:spPr bwMode="auto">
          <a:xfrm>
            <a:off x="3898107" y="2209800"/>
            <a:ext cx="628650" cy="3429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3325" name="Text Box 13"/>
          <p:cNvSpPr txBox="1">
            <a:spLocks noChangeArrowheads="1"/>
          </p:cNvSpPr>
          <p:nvPr/>
        </p:nvSpPr>
        <p:spPr bwMode="auto">
          <a:xfrm>
            <a:off x="3943352" y="3089278"/>
            <a:ext cx="82586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i="1" dirty="0">
                <a:solidFill>
                  <a:srgbClr val="000000"/>
                </a:solidFill>
                <a:latin typeface="Times New Roman" pitchFamily="16" charset="0"/>
              </a:rPr>
              <a:t>C</a:t>
            </a:r>
            <a:r>
              <a:rPr lang="en-US" sz="2400" b="1" dirty="0">
                <a:solidFill>
                  <a:srgbClr val="000000"/>
                </a:solidFill>
                <a:latin typeface="Times New Roman" pitchFamily="16" charset="0"/>
              </a:rPr>
              <a:t> =</a:t>
            </a:r>
          </a:p>
          <a:p>
            <a:pPr eaLnBrk="0" fontAlgn="base" hangingPunct="0">
              <a:spcBef>
                <a:spcPct val="0"/>
              </a:spcBef>
              <a:spcAft>
                <a:spcPct val="0"/>
              </a:spcAft>
            </a:pPr>
            <a:r>
              <a:rPr lang="en-US" sz="2400" b="1" dirty="0">
                <a:solidFill>
                  <a:srgbClr val="000000"/>
                </a:solidFill>
                <a:latin typeface="Times New Roman" pitchFamily="16" charset="0"/>
              </a:rPr>
              <a:t>30 </a:t>
            </a:r>
            <a:r>
              <a:rPr lang="en-US" sz="2400" b="1" dirty="0" err="1">
                <a:solidFill>
                  <a:srgbClr val="000000"/>
                </a:solidFill>
                <a:latin typeface="Times New Roman" pitchFamily="16" charset="0"/>
              </a:rPr>
              <a:t>lb</a:t>
            </a:r>
            <a:r>
              <a:rPr lang="en-US" sz="2400" b="1" dirty="0">
                <a:solidFill>
                  <a:srgbClr val="000000"/>
                </a:solidFill>
                <a:latin typeface="Times New Roman" pitchFamily="16" charset="0"/>
              </a:rPr>
              <a:t/>
            </a:r>
            <a:br>
              <a:rPr lang="en-US" sz="2400" b="1" dirty="0">
                <a:solidFill>
                  <a:srgbClr val="000000"/>
                </a:solidFill>
                <a:latin typeface="Times New Roman" pitchFamily="16" charset="0"/>
              </a:rPr>
            </a:br>
            <a:endParaRPr lang="en-US" sz="2400" b="1" dirty="0">
              <a:solidFill>
                <a:srgbClr val="000000"/>
              </a:solidFill>
              <a:latin typeface="Times New Roman" pitchFamily="16" charset="0"/>
            </a:endParaRPr>
          </a:p>
        </p:txBody>
      </p:sp>
      <p:sp>
        <p:nvSpPr>
          <p:cNvPr id="13326" name="Text Box 14"/>
          <p:cNvSpPr txBox="1">
            <a:spLocks noChangeArrowheads="1"/>
          </p:cNvSpPr>
          <p:nvPr/>
        </p:nvSpPr>
        <p:spPr bwMode="auto">
          <a:xfrm>
            <a:off x="3040858" y="4267204"/>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20 lb</a:t>
            </a:r>
          </a:p>
        </p:txBody>
      </p:sp>
      <p:sp>
        <p:nvSpPr>
          <p:cNvPr id="13327" name="Text Box 15"/>
          <p:cNvSpPr txBox="1">
            <a:spLocks noChangeArrowheads="1"/>
          </p:cNvSpPr>
          <p:nvPr/>
        </p:nvSpPr>
        <p:spPr bwMode="auto">
          <a:xfrm>
            <a:off x="1600202" y="5562600"/>
            <a:ext cx="6976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item</a:t>
            </a:r>
            <a:r>
              <a:rPr lang="en-US" sz="1800" b="1" baseline="-25000">
                <a:solidFill>
                  <a:srgbClr val="000000"/>
                </a:solidFill>
                <a:latin typeface="Times New Roman" pitchFamily="16" charset="0"/>
              </a:rPr>
              <a:t>1</a:t>
            </a:r>
            <a:endParaRPr lang="en-US" sz="2400" b="1">
              <a:solidFill>
                <a:srgbClr val="000000"/>
              </a:solidFill>
              <a:latin typeface="Times New Roman" pitchFamily="16" charset="0"/>
            </a:endParaRPr>
          </a:p>
        </p:txBody>
      </p:sp>
      <p:sp>
        <p:nvSpPr>
          <p:cNvPr id="13328" name="Text Box 16"/>
          <p:cNvSpPr txBox="1">
            <a:spLocks noChangeArrowheads="1"/>
          </p:cNvSpPr>
          <p:nvPr/>
        </p:nvSpPr>
        <p:spPr bwMode="auto">
          <a:xfrm>
            <a:off x="2286002" y="5576888"/>
            <a:ext cx="6976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item</a:t>
            </a:r>
            <a:r>
              <a:rPr lang="en-US" sz="1800" b="1" baseline="-25000">
                <a:solidFill>
                  <a:srgbClr val="000000"/>
                </a:solidFill>
                <a:latin typeface="Times New Roman" pitchFamily="16" charset="0"/>
              </a:rPr>
              <a:t>2</a:t>
            </a:r>
            <a:endParaRPr lang="en-US" sz="2400" b="1">
              <a:solidFill>
                <a:srgbClr val="000000"/>
              </a:solidFill>
              <a:latin typeface="Times New Roman" pitchFamily="16" charset="0"/>
            </a:endParaRPr>
          </a:p>
        </p:txBody>
      </p:sp>
      <p:sp>
        <p:nvSpPr>
          <p:cNvPr id="13329" name="Text Box 17"/>
          <p:cNvSpPr txBox="1">
            <a:spLocks noChangeArrowheads="1"/>
          </p:cNvSpPr>
          <p:nvPr/>
        </p:nvSpPr>
        <p:spPr bwMode="auto">
          <a:xfrm>
            <a:off x="3086102" y="5562600"/>
            <a:ext cx="6976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item</a:t>
            </a:r>
            <a:r>
              <a:rPr lang="en-US" sz="1800" b="1" baseline="-25000">
                <a:solidFill>
                  <a:srgbClr val="000000"/>
                </a:solidFill>
                <a:latin typeface="Times New Roman" pitchFamily="16" charset="0"/>
              </a:rPr>
              <a:t>3</a:t>
            </a:r>
            <a:endParaRPr lang="en-US" sz="2400" b="1">
              <a:solidFill>
                <a:srgbClr val="000000"/>
              </a:solidFill>
              <a:latin typeface="Times New Roman" pitchFamily="16" charset="0"/>
            </a:endParaRPr>
          </a:p>
        </p:txBody>
      </p:sp>
      <p:sp>
        <p:nvSpPr>
          <p:cNvPr id="13330" name="Text Box 18"/>
          <p:cNvSpPr txBox="1">
            <a:spLocks noChangeArrowheads="1"/>
          </p:cNvSpPr>
          <p:nvPr/>
        </p:nvSpPr>
        <p:spPr bwMode="auto">
          <a:xfrm>
            <a:off x="3771900" y="5562600"/>
            <a:ext cx="117211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Knapsack</a:t>
            </a:r>
            <a:endParaRPr lang="en-US" sz="2400" b="1">
              <a:solidFill>
                <a:srgbClr val="000000"/>
              </a:solidFill>
              <a:latin typeface="Times New Roman" pitchFamily="16" charset="0"/>
            </a:endParaRPr>
          </a:p>
        </p:txBody>
      </p:sp>
      <p:sp>
        <p:nvSpPr>
          <p:cNvPr id="13331" name="Text Box 19"/>
          <p:cNvSpPr txBox="1">
            <a:spLocks noChangeArrowheads="1"/>
          </p:cNvSpPr>
          <p:nvPr/>
        </p:nvSpPr>
        <p:spPr bwMode="auto">
          <a:xfrm>
            <a:off x="4914903" y="5607054"/>
            <a:ext cx="64953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zh-CN" altLang="en-US" sz="1800" b="1" dirty="0" smtClean="0">
                <a:solidFill>
                  <a:srgbClr val="C00000"/>
                </a:solidFill>
                <a:latin typeface="Times New Roman" pitchFamily="16" charset="0"/>
              </a:rPr>
              <a:t>贪心</a:t>
            </a:r>
            <a:endParaRPr lang="en-US" altLang="zh-CN" sz="1800" b="1" dirty="0" smtClean="0">
              <a:solidFill>
                <a:srgbClr val="C00000"/>
              </a:solidFill>
              <a:latin typeface="Times New Roman" pitchFamily="16" charset="0"/>
            </a:endParaRPr>
          </a:p>
          <a:p>
            <a:pPr eaLnBrk="0" fontAlgn="base" hangingPunct="0">
              <a:spcBef>
                <a:spcPct val="0"/>
              </a:spcBef>
              <a:spcAft>
                <a:spcPct val="0"/>
              </a:spcAft>
            </a:pPr>
            <a:r>
              <a:rPr lang="zh-CN" altLang="en-US" sz="1800" b="1" dirty="0">
                <a:solidFill>
                  <a:srgbClr val="C00000"/>
                </a:solidFill>
                <a:latin typeface="Times New Roman" pitchFamily="16" charset="0"/>
              </a:rPr>
              <a:t>方案</a:t>
            </a:r>
            <a:endParaRPr lang="en-US" sz="2400" b="1" dirty="0">
              <a:solidFill>
                <a:srgbClr val="C00000"/>
              </a:solidFill>
              <a:latin typeface="Times New Roman" pitchFamily="16" charset="0"/>
            </a:endParaRPr>
          </a:p>
        </p:txBody>
      </p:sp>
      <p:grpSp>
        <p:nvGrpSpPr>
          <p:cNvPr id="13332" name="Group 20"/>
          <p:cNvGrpSpPr>
            <a:grpSpLocks/>
          </p:cNvGrpSpPr>
          <p:nvPr/>
        </p:nvGrpSpPr>
        <p:grpSpPr bwMode="auto">
          <a:xfrm>
            <a:off x="6229350" y="2133600"/>
            <a:ext cx="1416844" cy="3505200"/>
            <a:chOff x="3360" y="1344"/>
            <a:chExt cx="1190" cy="2208"/>
          </a:xfrm>
        </p:grpSpPr>
        <p:sp>
          <p:nvSpPr>
            <p:cNvPr id="13344" name="Rectangle 21" descr="20%"/>
            <p:cNvSpPr>
              <a:spLocks noChangeArrowheads="1"/>
            </p:cNvSpPr>
            <p:nvPr/>
          </p:nvSpPr>
          <p:spPr bwMode="auto">
            <a:xfrm>
              <a:off x="3360" y="1824"/>
              <a:ext cx="528" cy="1728"/>
            </a:xfrm>
            <a:prstGeom prst="rect">
              <a:avLst/>
            </a:prstGeom>
            <a:pattFill prst="pct20">
              <a:fgClr>
                <a:schemeClr val="folHlink"/>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3345" name="Line 22"/>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3346" name="Line 23"/>
            <p:cNvSpPr>
              <a:spLocks noChangeShapeType="1"/>
            </p:cNvSpPr>
            <p:nvPr/>
          </p:nvSpPr>
          <p:spPr bwMode="auto">
            <a:xfrm>
              <a:off x="3360" y="1344"/>
              <a:ext cx="52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3347" name="Text Box 24"/>
            <p:cNvSpPr txBox="1">
              <a:spLocks noChangeArrowheads="1"/>
            </p:cNvSpPr>
            <p:nvPr/>
          </p:nvSpPr>
          <p:spPr bwMode="auto">
            <a:xfrm>
              <a:off x="3431" y="3168"/>
              <a:ext cx="5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 lb</a:t>
              </a:r>
            </a:p>
          </p:txBody>
        </p:sp>
        <p:sp>
          <p:nvSpPr>
            <p:cNvPr id="13348" name="Text Box 25"/>
            <p:cNvSpPr txBox="1">
              <a:spLocks noChangeArrowheads="1"/>
            </p:cNvSpPr>
            <p:nvPr/>
          </p:nvSpPr>
          <p:spPr bwMode="auto">
            <a:xfrm>
              <a:off x="3408" y="1440"/>
              <a:ext cx="5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 lb</a:t>
              </a:r>
            </a:p>
          </p:txBody>
        </p:sp>
        <p:sp>
          <p:nvSpPr>
            <p:cNvPr id="13349" name="Line 26"/>
            <p:cNvSpPr>
              <a:spLocks noChangeShapeType="1"/>
            </p:cNvSpPr>
            <p:nvPr/>
          </p:nvSpPr>
          <p:spPr bwMode="auto">
            <a:xfrm flipV="1">
              <a:off x="3360" y="1344"/>
              <a:ext cx="0" cy="4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3350" name="Line 27"/>
            <p:cNvSpPr>
              <a:spLocks noChangeShapeType="1"/>
            </p:cNvSpPr>
            <p:nvPr/>
          </p:nvSpPr>
          <p:spPr bwMode="auto">
            <a:xfrm flipV="1">
              <a:off x="3888" y="1344"/>
              <a:ext cx="0" cy="4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3351" name="Text Box 28"/>
            <p:cNvSpPr txBox="1">
              <a:spLocks noChangeArrowheads="1"/>
            </p:cNvSpPr>
            <p:nvPr/>
          </p:nvSpPr>
          <p:spPr bwMode="auto">
            <a:xfrm>
              <a:off x="3360" y="2352"/>
              <a:ext cx="69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20 lb</a:t>
              </a:r>
            </a:p>
          </p:txBody>
        </p:sp>
        <p:sp>
          <p:nvSpPr>
            <p:cNvPr id="13352" name="Text Box 29"/>
            <p:cNvSpPr txBox="1">
              <a:spLocks noChangeArrowheads="1"/>
            </p:cNvSpPr>
            <p:nvPr/>
          </p:nvSpPr>
          <p:spPr bwMode="auto">
            <a:xfrm>
              <a:off x="3878" y="3050"/>
              <a:ext cx="67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$150</a:t>
              </a:r>
            </a:p>
          </p:txBody>
        </p:sp>
        <p:sp>
          <p:nvSpPr>
            <p:cNvPr id="13353" name="Text Box 30"/>
            <p:cNvSpPr txBox="1">
              <a:spLocks noChangeArrowheads="1"/>
            </p:cNvSpPr>
            <p:nvPr/>
          </p:nvSpPr>
          <p:spPr bwMode="auto">
            <a:xfrm>
              <a:off x="3878" y="2138"/>
              <a:ext cx="67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$140</a:t>
              </a:r>
            </a:p>
          </p:txBody>
        </p:sp>
      </p:grpSp>
      <p:sp>
        <p:nvSpPr>
          <p:cNvPr id="13333" name="Rectangle 31" descr="25%"/>
          <p:cNvSpPr>
            <a:spLocks noChangeArrowheads="1"/>
          </p:cNvSpPr>
          <p:nvPr/>
        </p:nvSpPr>
        <p:spPr bwMode="auto">
          <a:xfrm>
            <a:off x="4914901" y="3657600"/>
            <a:ext cx="628650" cy="1981200"/>
          </a:xfrm>
          <a:prstGeom prst="rect">
            <a:avLst/>
          </a:prstGeom>
          <a:pattFill prst="pct25">
            <a:fgClr>
              <a:schemeClr val="folHlink"/>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3334" name="Line 32"/>
          <p:cNvSpPr>
            <a:spLocks noChangeShapeType="1"/>
          </p:cNvSpPr>
          <p:nvPr/>
        </p:nvSpPr>
        <p:spPr bwMode="auto">
          <a:xfrm>
            <a:off x="4914901" y="3657600"/>
            <a:ext cx="6286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3335" name="Text Box 33"/>
          <p:cNvSpPr txBox="1">
            <a:spLocks noChangeArrowheads="1"/>
          </p:cNvSpPr>
          <p:nvPr/>
        </p:nvSpPr>
        <p:spPr bwMode="auto">
          <a:xfrm>
            <a:off x="4972052" y="5181604"/>
            <a:ext cx="67197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 lb</a:t>
            </a:r>
          </a:p>
        </p:txBody>
      </p:sp>
      <p:sp>
        <p:nvSpPr>
          <p:cNvPr id="13336" name="Text Box 34"/>
          <p:cNvSpPr txBox="1">
            <a:spLocks noChangeArrowheads="1"/>
          </p:cNvSpPr>
          <p:nvPr/>
        </p:nvSpPr>
        <p:spPr bwMode="auto">
          <a:xfrm>
            <a:off x="4914902" y="4267204"/>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10 lb</a:t>
            </a:r>
          </a:p>
        </p:txBody>
      </p:sp>
      <p:sp>
        <p:nvSpPr>
          <p:cNvPr id="13337" name="Text Box 35"/>
          <p:cNvSpPr txBox="1">
            <a:spLocks noChangeArrowheads="1"/>
          </p:cNvSpPr>
          <p:nvPr/>
        </p:nvSpPr>
        <p:spPr bwMode="auto">
          <a:xfrm>
            <a:off x="5543551" y="4114802"/>
            <a:ext cx="64633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$60</a:t>
            </a:r>
          </a:p>
        </p:txBody>
      </p:sp>
      <p:sp>
        <p:nvSpPr>
          <p:cNvPr id="13338" name="Text Box 36"/>
          <p:cNvSpPr txBox="1">
            <a:spLocks noChangeArrowheads="1"/>
          </p:cNvSpPr>
          <p:nvPr/>
        </p:nvSpPr>
        <p:spPr bwMode="auto">
          <a:xfrm>
            <a:off x="5543551" y="5105402"/>
            <a:ext cx="80021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$150</a:t>
            </a:r>
          </a:p>
        </p:txBody>
      </p:sp>
      <p:sp>
        <p:nvSpPr>
          <p:cNvPr id="13339" name="Text Box 37"/>
          <p:cNvSpPr txBox="1">
            <a:spLocks noChangeArrowheads="1"/>
          </p:cNvSpPr>
          <p:nvPr/>
        </p:nvSpPr>
        <p:spPr bwMode="auto">
          <a:xfrm>
            <a:off x="6196014" y="5607054"/>
            <a:ext cx="64953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zh-CN" altLang="en-US" sz="1800" b="1" dirty="0" smtClean="0">
                <a:solidFill>
                  <a:srgbClr val="C00000"/>
                </a:solidFill>
                <a:latin typeface="Times New Roman" pitchFamily="16" charset="0"/>
              </a:rPr>
              <a:t>最优</a:t>
            </a:r>
            <a:endParaRPr lang="en-US" altLang="zh-CN" sz="1800" b="1" dirty="0" smtClean="0">
              <a:solidFill>
                <a:srgbClr val="C00000"/>
              </a:solidFill>
              <a:latin typeface="Times New Roman" pitchFamily="16" charset="0"/>
            </a:endParaRPr>
          </a:p>
          <a:p>
            <a:pPr eaLnBrk="0" fontAlgn="base" hangingPunct="0">
              <a:spcBef>
                <a:spcPct val="0"/>
              </a:spcBef>
              <a:spcAft>
                <a:spcPct val="0"/>
              </a:spcAft>
            </a:pPr>
            <a:r>
              <a:rPr lang="zh-CN" altLang="en-US" sz="1800" b="1" dirty="0" smtClean="0">
                <a:solidFill>
                  <a:srgbClr val="C00000"/>
                </a:solidFill>
                <a:latin typeface="Times New Roman" pitchFamily="16" charset="0"/>
              </a:rPr>
              <a:t>方案</a:t>
            </a:r>
            <a:endParaRPr lang="en-US" sz="1800" b="1" dirty="0">
              <a:solidFill>
                <a:srgbClr val="C00000"/>
              </a:solidFill>
              <a:latin typeface="Times New Roman" pitchFamily="16" charset="0"/>
            </a:endParaRPr>
          </a:p>
        </p:txBody>
      </p:sp>
      <p:sp>
        <p:nvSpPr>
          <p:cNvPr id="13340" name="Line 38"/>
          <p:cNvSpPr>
            <a:spLocks noChangeShapeType="1"/>
          </p:cNvSpPr>
          <p:nvPr/>
        </p:nvSpPr>
        <p:spPr bwMode="auto">
          <a:xfrm>
            <a:off x="4914901" y="4953000"/>
            <a:ext cx="6286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3341" name="Rectangle 39"/>
          <p:cNvSpPr>
            <a:spLocks noChangeArrowheads="1"/>
          </p:cNvSpPr>
          <p:nvPr/>
        </p:nvSpPr>
        <p:spPr bwMode="auto">
          <a:xfrm>
            <a:off x="4914901" y="2209800"/>
            <a:ext cx="628650" cy="1447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3342" name="Text Box 40"/>
          <p:cNvSpPr txBox="1">
            <a:spLocks noChangeArrowheads="1"/>
          </p:cNvSpPr>
          <p:nvPr/>
        </p:nvSpPr>
        <p:spPr bwMode="auto">
          <a:xfrm>
            <a:off x="5486402" y="5732463"/>
            <a:ext cx="84350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000" b="1">
                <a:solidFill>
                  <a:srgbClr val="C00000"/>
                </a:solidFill>
                <a:latin typeface="Times New Roman" pitchFamily="16" charset="0"/>
              </a:rPr>
              <a:t>=$210</a:t>
            </a:r>
          </a:p>
        </p:txBody>
      </p:sp>
      <p:sp>
        <p:nvSpPr>
          <p:cNvPr id="13343" name="Text Box 41"/>
          <p:cNvSpPr txBox="1">
            <a:spLocks noChangeArrowheads="1"/>
          </p:cNvSpPr>
          <p:nvPr/>
        </p:nvSpPr>
        <p:spPr bwMode="auto">
          <a:xfrm>
            <a:off x="6860383" y="5683250"/>
            <a:ext cx="84350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000" b="1">
                <a:solidFill>
                  <a:srgbClr val="C00000"/>
                </a:solidFill>
                <a:latin typeface="Times New Roman" pitchFamily="16" charset="0"/>
              </a:rPr>
              <a:t>=$290</a:t>
            </a:r>
          </a:p>
        </p:txBody>
      </p:sp>
      <p:sp>
        <p:nvSpPr>
          <p:cNvPr id="43" name="Rectangle 2"/>
          <p:cNvSpPr>
            <a:spLocks noGrp="1" noChangeArrowheads="1"/>
          </p:cNvSpPr>
          <p:nvPr>
            <p:ph type="title"/>
          </p:nvPr>
        </p:nvSpPr>
        <p:spPr>
          <a:xfrm>
            <a:off x="586853" y="228600"/>
            <a:ext cx="8038531" cy="990600"/>
          </a:xfrm>
          <a:ln w="12700">
            <a:solidFill>
              <a:schemeClr val="tx1"/>
            </a:solidFill>
            <a:miter lim="800000"/>
            <a:headEnd/>
            <a:tailEnd/>
          </a:ln>
        </p:spPr>
        <p:txBody>
          <a:bodyPr/>
          <a:lstStyle/>
          <a:p>
            <a:r>
              <a:rPr lang="zh-CN" altLang="en-US" sz="3400" b="1" dirty="0" smtClean="0">
                <a:solidFill>
                  <a:srgbClr val="0000CC"/>
                </a:solidFill>
              </a:rPr>
              <a:t>贪心法 </a:t>
            </a:r>
            <a:r>
              <a:rPr lang="en-US" altLang="zh-CN" sz="3400" b="1" dirty="0" smtClean="0">
                <a:solidFill>
                  <a:srgbClr val="0000CC"/>
                </a:solidFill>
              </a:rPr>
              <a:t>2</a:t>
            </a:r>
            <a:r>
              <a:rPr lang="zh-CN" altLang="en-US" sz="3400" b="1" dirty="0" smtClean="0">
                <a:solidFill>
                  <a:srgbClr val="0000CC"/>
                </a:solidFill>
              </a:rPr>
              <a:t>：选择准则：最小重量优先</a:t>
            </a:r>
            <a:r>
              <a:rPr lang="en-US" altLang="zh-CN" sz="3400" b="1" dirty="0" smtClean="0">
                <a:solidFill>
                  <a:srgbClr val="0000CC"/>
                </a:solidFill>
              </a:rPr>
              <a:t/>
            </a:r>
            <a:br>
              <a:rPr lang="en-US" altLang="zh-CN" sz="3400" b="1" dirty="0" smtClean="0">
                <a:solidFill>
                  <a:srgbClr val="0000CC"/>
                </a:solidFill>
              </a:rPr>
            </a:br>
            <a:r>
              <a:rPr lang="en-US" altLang="zh-CN" sz="3400" b="1" dirty="0" smtClean="0">
                <a:solidFill>
                  <a:srgbClr val="0000CC"/>
                </a:solidFill>
              </a:rPr>
              <a:t>——</a:t>
            </a:r>
            <a:r>
              <a:rPr lang="zh-CN" altLang="en-US" sz="3400" b="1" dirty="0" smtClean="0">
                <a:solidFill>
                  <a:srgbClr val="0000CC"/>
                </a:solidFill>
              </a:rPr>
              <a:t>反例</a:t>
            </a:r>
            <a:endParaRPr lang="en-US" sz="3400" b="1" dirty="0">
              <a:solidFill>
                <a:srgbClr val="0000CC"/>
              </a:solidFill>
            </a:endParaRPr>
          </a:p>
        </p:txBody>
      </p:sp>
    </p:spTree>
    <p:extLst>
      <p:ext uri="{BB962C8B-B14F-4D97-AF65-F5344CB8AC3E}">
        <p14:creationId xmlns:p14="http://schemas.microsoft.com/office/powerpoint/2010/main" xmlns="" val="184930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descr="10%"/>
          <p:cNvSpPr>
            <a:spLocks noChangeArrowheads="1"/>
          </p:cNvSpPr>
          <p:nvPr/>
        </p:nvSpPr>
        <p:spPr bwMode="auto">
          <a:xfrm>
            <a:off x="1543050" y="4724400"/>
            <a:ext cx="571500" cy="6096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4341" name="Text Box 5"/>
          <p:cNvSpPr txBox="1">
            <a:spLocks noChangeArrowheads="1"/>
          </p:cNvSpPr>
          <p:nvPr/>
        </p:nvSpPr>
        <p:spPr bwMode="auto">
          <a:xfrm>
            <a:off x="1588296" y="4724404"/>
            <a:ext cx="67197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 lb</a:t>
            </a:r>
          </a:p>
        </p:txBody>
      </p:sp>
      <p:sp>
        <p:nvSpPr>
          <p:cNvPr id="14342" name="Text Box 6"/>
          <p:cNvSpPr txBox="1">
            <a:spLocks noChangeArrowheads="1"/>
          </p:cNvSpPr>
          <p:nvPr/>
        </p:nvSpPr>
        <p:spPr bwMode="auto">
          <a:xfrm>
            <a:off x="1588295" y="4343402"/>
            <a:ext cx="80021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$150</a:t>
            </a:r>
          </a:p>
        </p:txBody>
      </p:sp>
      <p:sp>
        <p:nvSpPr>
          <p:cNvPr id="14343" name="Rectangle 7" descr="10%"/>
          <p:cNvSpPr>
            <a:spLocks noChangeArrowheads="1"/>
          </p:cNvSpPr>
          <p:nvPr/>
        </p:nvSpPr>
        <p:spPr bwMode="auto">
          <a:xfrm>
            <a:off x="2228850" y="4191000"/>
            <a:ext cx="628650" cy="11430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4344" name="Text Box 8"/>
          <p:cNvSpPr txBox="1">
            <a:spLocks noChangeArrowheads="1"/>
          </p:cNvSpPr>
          <p:nvPr/>
        </p:nvSpPr>
        <p:spPr bwMode="auto">
          <a:xfrm>
            <a:off x="2274096" y="4384679"/>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10 lb</a:t>
            </a:r>
          </a:p>
        </p:txBody>
      </p:sp>
      <p:sp>
        <p:nvSpPr>
          <p:cNvPr id="14345" name="Text Box 9"/>
          <p:cNvSpPr txBox="1">
            <a:spLocks noChangeArrowheads="1"/>
          </p:cNvSpPr>
          <p:nvPr/>
        </p:nvSpPr>
        <p:spPr bwMode="auto">
          <a:xfrm>
            <a:off x="2286001" y="3810002"/>
            <a:ext cx="64633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$60</a:t>
            </a:r>
          </a:p>
        </p:txBody>
      </p:sp>
      <p:sp>
        <p:nvSpPr>
          <p:cNvPr id="14346" name="Rectangle 10" descr="5%"/>
          <p:cNvSpPr>
            <a:spLocks noChangeArrowheads="1"/>
          </p:cNvSpPr>
          <p:nvPr/>
        </p:nvSpPr>
        <p:spPr bwMode="auto">
          <a:xfrm>
            <a:off x="3040857" y="3048000"/>
            <a:ext cx="628650" cy="2286000"/>
          </a:xfrm>
          <a:prstGeom prst="rect">
            <a:avLst/>
          </a:prstGeom>
          <a:pattFill prst="pct5">
            <a:fgClr>
              <a:schemeClr val="bg2"/>
            </a:fgClr>
            <a:bgClr>
              <a:schemeClr val="bg1"/>
            </a:bgClr>
          </a:patt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sz="2400" b="1">
              <a:solidFill>
                <a:srgbClr val="000000"/>
              </a:solidFill>
            </a:endParaRPr>
          </a:p>
        </p:txBody>
      </p:sp>
      <p:sp>
        <p:nvSpPr>
          <p:cNvPr id="14347" name="Text Box 11"/>
          <p:cNvSpPr txBox="1">
            <a:spLocks noChangeArrowheads="1"/>
          </p:cNvSpPr>
          <p:nvPr/>
        </p:nvSpPr>
        <p:spPr bwMode="auto">
          <a:xfrm>
            <a:off x="3028951" y="2667002"/>
            <a:ext cx="80021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$140</a:t>
            </a:r>
          </a:p>
        </p:txBody>
      </p:sp>
      <p:sp>
        <p:nvSpPr>
          <p:cNvPr id="14348" name="Rectangle 12"/>
          <p:cNvSpPr>
            <a:spLocks noChangeArrowheads="1"/>
          </p:cNvSpPr>
          <p:nvPr/>
        </p:nvSpPr>
        <p:spPr bwMode="auto">
          <a:xfrm>
            <a:off x="3898107" y="1905000"/>
            <a:ext cx="628650" cy="3429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4349" name="Text Box 13"/>
          <p:cNvSpPr txBox="1">
            <a:spLocks noChangeArrowheads="1"/>
          </p:cNvSpPr>
          <p:nvPr/>
        </p:nvSpPr>
        <p:spPr bwMode="auto">
          <a:xfrm>
            <a:off x="3943352" y="2784479"/>
            <a:ext cx="82586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i="1" dirty="0">
                <a:solidFill>
                  <a:srgbClr val="000000"/>
                </a:solidFill>
                <a:latin typeface="Times New Roman" pitchFamily="16" charset="0"/>
              </a:rPr>
              <a:t>C</a:t>
            </a:r>
            <a:r>
              <a:rPr lang="en-US" sz="2400" b="1" dirty="0">
                <a:solidFill>
                  <a:srgbClr val="000000"/>
                </a:solidFill>
                <a:latin typeface="Times New Roman" pitchFamily="16" charset="0"/>
              </a:rPr>
              <a:t> =</a:t>
            </a:r>
          </a:p>
          <a:p>
            <a:pPr eaLnBrk="0" fontAlgn="base" hangingPunct="0">
              <a:spcBef>
                <a:spcPct val="0"/>
              </a:spcBef>
              <a:spcAft>
                <a:spcPct val="0"/>
              </a:spcAft>
            </a:pPr>
            <a:r>
              <a:rPr lang="en-US" sz="2400" b="1" dirty="0">
                <a:solidFill>
                  <a:srgbClr val="000000"/>
                </a:solidFill>
                <a:latin typeface="Times New Roman" pitchFamily="16" charset="0"/>
              </a:rPr>
              <a:t>30 </a:t>
            </a:r>
            <a:r>
              <a:rPr lang="en-US" sz="2400" b="1" dirty="0" err="1">
                <a:solidFill>
                  <a:srgbClr val="000000"/>
                </a:solidFill>
                <a:latin typeface="Times New Roman" pitchFamily="16" charset="0"/>
              </a:rPr>
              <a:t>lb</a:t>
            </a:r>
            <a:r>
              <a:rPr lang="en-US" sz="2400" b="1" dirty="0">
                <a:solidFill>
                  <a:srgbClr val="000000"/>
                </a:solidFill>
                <a:latin typeface="Times New Roman" pitchFamily="16" charset="0"/>
              </a:rPr>
              <a:t/>
            </a:r>
            <a:br>
              <a:rPr lang="en-US" sz="2400" b="1" dirty="0">
                <a:solidFill>
                  <a:srgbClr val="000000"/>
                </a:solidFill>
                <a:latin typeface="Times New Roman" pitchFamily="16" charset="0"/>
              </a:rPr>
            </a:br>
            <a:endParaRPr lang="en-US" sz="2400" b="1" dirty="0">
              <a:solidFill>
                <a:srgbClr val="000000"/>
              </a:solidFill>
              <a:latin typeface="Times New Roman" pitchFamily="16" charset="0"/>
            </a:endParaRPr>
          </a:p>
        </p:txBody>
      </p:sp>
      <p:sp>
        <p:nvSpPr>
          <p:cNvPr id="14350" name="Text Box 14"/>
          <p:cNvSpPr txBox="1">
            <a:spLocks noChangeArrowheads="1"/>
          </p:cNvSpPr>
          <p:nvPr/>
        </p:nvSpPr>
        <p:spPr bwMode="auto">
          <a:xfrm>
            <a:off x="3040858" y="3962404"/>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20 lb</a:t>
            </a:r>
          </a:p>
        </p:txBody>
      </p:sp>
      <p:sp>
        <p:nvSpPr>
          <p:cNvPr id="14351" name="Text Box 15"/>
          <p:cNvSpPr txBox="1">
            <a:spLocks noChangeArrowheads="1"/>
          </p:cNvSpPr>
          <p:nvPr/>
        </p:nvSpPr>
        <p:spPr bwMode="auto">
          <a:xfrm>
            <a:off x="1600202" y="5257800"/>
            <a:ext cx="6976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item</a:t>
            </a:r>
            <a:r>
              <a:rPr lang="en-US" sz="1800" b="1" baseline="-25000">
                <a:solidFill>
                  <a:srgbClr val="000000"/>
                </a:solidFill>
                <a:latin typeface="Times New Roman" pitchFamily="16" charset="0"/>
              </a:rPr>
              <a:t>1</a:t>
            </a:r>
            <a:endParaRPr lang="en-US" sz="2400" b="1">
              <a:solidFill>
                <a:srgbClr val="000000"/>
              </a:solidFill>
              <a:latin typeface="Times New Roman" pitchFamily="16" charset="0"/>
            </a:endParaRPr>
          </a:p>
        </p:txBody>
      </p:sp>
      <p:sp>
        <p:nvSpPr>
          <p:cNvPr id="14352" name="Text Box 16"/>
          <p:cNvSpPr txBox="1">
            <a:spLocks noChangeArrowheads="1"/>
          </p:cNvSpPr>
          <p:nvPr/>
        </p:nvSpPr>
        <p:spPr bwMode="auto">
          <a:xfrm>
            <a:off x="2286002" y="5272088"/>
            <a:ext cx="6976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item</a:t>
            </a:r>
            <a:r>
              <a:rPr lang="en-US" sz="1800" b="1" baseline="-25000">
                <a:solidFill>
                  <a:srgbClr val="000000"/>
                </a:solidFill>
                <a:latin typeface="Times New Roman" pitchFamily="16" charset="0"/>
              </a:rPr>
              <a:t>2</a:t>
            </a:r>
            <a:endParaRPr lang="en-US" sz="2400" b="1">
              <a:solidFill>
                <a:srgbClr val="000000"/>
              </a:solidFill>
              <a:latin typeface="Times New Roman" pitchFamily="16" charset="0"/>
            </a:endParaRPr>
          </a:p>
        </p:txBody>
      </p:sp>
      <p:sp>
        <p:nvSpPr>
          <p:cNvPr id="14353" name="Text Box 17"/>
          <p:cNvSpPr txBox="1">
            <a:spLocks noChangeArrowheads="1"/>
          </p:cNvSpPr>
          <p:nvPr/>
        </p:nvSpPr>
        <p:spPr bwMode="auto">
          <a:xfrm>
            <a:off x="3086102" y="5257800"/>
            <a:ext cx="6976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item</a:t>
            </a:r>
            <a:r>
              <a:rPr lang="en-US" sz="1800" b="1" baseline="-25000">
                <a:solidFill>
                  <a:srgbClr val="000000"/>
                </a:solidFill>
                <a:latin typeface="Times New Roman" pitchFamily="16" charset="0"/>
              </a:rPr>
              <a:t>3</a:t>
            </a:r>
            <a:endParaRPr lang="en-US" sz="2400" b="1">
              <a:solidFill>
                <a:srgbClr val="000000"/>
              </a:solidFill>
              <a:latin typeface="Times New Roman" pitchFamily="16" charset="0"/>
            </a:endParaRPr>
          </a:p>
        </p:txBody>
      </p:sp>
      <p:sp>
        <p:nvSpPr>
          <p:cNvPr id="14354" name="Text Box 18"/>
          <p:cNvSpPr txBox="1">
            <a:spLocks noChangeArrowheads="1"/>
          </p:cNvSpPr>
          <p:nvPr/>
        </p:nvSpPr>
        <p:spPr bwMode="auto">
          <a:xfrm>
            <a:off x="3771900" y="5257800"/>
            <a:ext cx="117211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1800" b="1">
                <a:solidFill>
                  <a:srgbClr val="000000"/>
                </a:solidFill>
                <a:latin typeface="Times New Roman" pitchFamily="16" charset="0"/>
              </a:rPr>
              <a:t>Knapsack</a:t>
            </a:r>
            <a:endParaRPr lang="en-US" sz="2400" b="1">
              <a:solidFill>
                <a:srgbClr val="000000"/>
              </a:solidFill>
              <a:latin typeface="Times New Roman" pitchFamily="16" charset="0"/>
            </a:endParaRPr>
          </a:p>
        </p:txBody>
      </p:sp>
      <p:sp>
        <p:nvSpPr>
          <p:cNvPr id="14355" name="Text Box 19"/>
          <p:cNvSpPr txBox="1">
            <a:spLocks noChangeArrowheads="1"/>
          </p:cNvSpPr>
          <p:nvPr/>
        </p:nvSpPr>
        <p:spPr bwMode="auto">
          <a:xfrm>
            <a:off x="4833939" y="5270504"/>
            <a:ext cx="64953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zh-CN" altLang="en-US" sz="1800" b="1" dirty="0" smtClean="0">
                <a:solidFill>
                  <a:srgbClr val="C00000"/>
                </a:solidFill>
                <a:latin typeface="Times New Roman" pitchFamily="16" charset="0"/>
              </a:rPr>
              <a:t>贪心</a:t>
            </a:r>
            <a:endParaRPr lang="en-US" altLang="zh-CN" sz="1800" b="1" dirty="0" smtClean="0">
              <a:solidFill>
                <a:srgbClr val="C00000"/>
              </a:solidFill>
              <a:latin typeface="Times New Roman" pitchFamily="16" charset="0"/>
            </a:endParaRPr>
          </a:p>
          <a:p>
            <a:pPr eaLnBrk="0" fontAlgn="base" hangingPunct="0">
              <a:spcBef>
                <a:spcPct val="0"/>
              </a:spcBef>
              <a:spcAft>
                <a:spcPct val="0"/>
              </a:spcAft>
            </a:pPr>
            <a:r>
              <a:rPr lang="zh-CN" altLang="en-US" sz="1800" b="1" dirty="0" smtClean="0">
                <a:solidFill>
                  <a:srgbClr val="C00000"/>
                </a:solidFill>
                <a:latin typeface="Times New Roman" pitchFamily="16" charset="0"/>
              </a:rPr>
              <a:t>方案</a:t>
            </a:r>
            <a:endParaRPr lang="en-US" sz="2400" b="1" dirty="0">
              <a:solidFill>
                <a:srgbClr val="C00000"/>
              </a:solidFill>
              <a:latin typeface="Times New Roman" pitchFamily="16" charset="0"/>
            </a:endParaRPr>
          </a:p>
        </p:txBody>
      </p:sp>
      <p:grpSp>
        <p:nvGrpSpPr>
          <p:cNvPr id="14356" name="Group 20"/>
          <p:cNvGrpSpPr>
            <a:grpSpLocks/>
          </p:cNvGrpSpPr>
          <p:nvPr/>
        </p:nvGrpSpPr>
        <p:grpSpPr bwMode="auto">
          <a:xfrm>
            <a:off x="6229350" y="1828800"/>
            <a:ext cx="1416844" cy="3505200"/>
            <a:chOff x="3360" y="1344"/>
            <a:chExt cx="1190" cy="2208"/>
          </a:xfrm>
        </p:grpSpPr>
        <p:sp>
          <p:nvSpPr>
            <p:cNvPr id="14366" name="Rectangle 21" descr="20%"/>
            <p:cNvSpPr>
              <a:spLocks noChangeArrowheads="1"/>
            </p:cNvSpPr>
            <p:nvPr/>
          </p:nvSpPr>
          <p:spPr bwMode="auto">
            <a:xfrm>
              <a:off x="3360" y="1824"/>
              <a:ext cx="528" cy="1728"/>
            </a:xfrm>
            <a:prstGeom prst="rect">
              <a:avLst/>
            </a:prstGeom>
            <a:pattFill prst="pct20">
              <a:fgClr>
                <a:schemeClr val="folHlink"/>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4367" name="Line 22"/>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4368" name="Line 23"/>
            <p:cNvSpPr>
              <a:spLocks noChangeShapeType="1"/>
            </p:cNvSpPr>
            <p:nvPr/>
          </p:nvSpPr>
          <p:spPr bwMode="auto">
            <a:xfrm>
              <a:off x="3360" y="1344"/>
              <a:ext cx="52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4369" name="Text Box 24"/>
            <p:cNvSpPr txBox="1">
              <a:spLocks noChangeArrowheads="1"/>
            </p:cNvSpPr>
            <p:nvPr/>
          </p:nvSpPr>
          <p:spPr bwMode="auto">
            <a:xfrm>
              <a:off x="3431" y="3168"/>
              <a:ext cx="5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 lb</a:t>
              </a:r>
            </a:p>
          </p:txBody>
        </p:sp>
        <p:sp>
          <p:nvSpPr>
            <p:cNvPr id="14370" name="Text Box 25"/>
            <p:cNvSpPr txBox="1">
              <a:spLocks noChangeArrowheads="1"/>
            </p:cNvSpPr>
            <p:nvPr/>
          </p:nvSpPr>
          <p:spPr bwMode="auto">
            <a:xfrm>
              <a:off x="3408" y="1440"/>
              <a:ext cx="5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5 lb</a:t>
              </a:r>
            </a:p>
          </p:txBody>
        </p:sp>
        <p:sp>
          <p:nvSpPr>
            <p:cNvPr id="14371" name="Line 26"/>
            <p:cNvSpPr>
              <a:spLocks noChangeShapeType="1"/>
            </p:cNvSpPr>
            <p:nvPr/>
          </p:nvSpPr>
          <p:spPr bwMode="auto">
            <a:xfrm flipV="1">
              <a:off x="3360" y="1344"/>
              <a:ext cx="0" cy="4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4372" name="Line 27"/>
            <p:cNvSpPr>
              <a:spLocks noChangeShapeType="1"/>
            </p:cNvSpPr>
            <p:nvPr/>
          </p:nvSpPr>
          <p:spPr bwMode="auto">
            <a:xfrm flipV="1">
              <a:off x="3888" y="1344"/>
              <a:ext cx="0" cy="4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4373" name="Text Box 28"/>
            <p:cNvSpPr txBox="1">
              <a:spLocks noChangeArrowheads="1"/>
            </p:cNvSpPr>
            <p:nvPr/>
          </p:nvSpPr>
          <p:spPr bwMode="auto">
            <a:xfrm>
              <a:off x="3360" y="2352"/>
              <a:ext cx="69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20 lb</a:t>
              </a:r>
            </a:p>
          </p:txBody>
        </p:sp>
        <p:sp>
          <p:nvSpPr>
            <p:cNvPr id="14374" name="Text Box 29"/>
            <p:cNvSpPr txBox="1">
              <a:spLocks noChangeArrowheads="1"/>
            </p:cNvSpPr>
            <p:nvPr/>
          </p:nvSpPr>
          <p:spPr bwMode="auto">
            <a:xfrm>
              <a:off x="3878" y="3050"/>
              <a:ext cx="67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$150</a:t>
              </a:r>
            </a:p>
          </p:txBody>
        </p:sp>
        <p:sp>
          <p:nvSpPr>
            <p:cNvPr id="14375" name="Text Box 30"/>
            <p:cNvSpPr txBox="1">
              <a:spLocks noChangeArrowheads="1"/>
            </p:cNvSpPr>
            <p:nvPr/>
          </p:nvSpPr>
          <p:spPr bwMode="auto">
            <a:xfrm>
              <a:off x="3878" y="2138"/>
              <a:ext cx="67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$140</a:t>
              </a:r>
            </a:p>
          </p:txBody>
        </p:sp>
      </p:grpSp>
      <p:sp>
        <p:nvSpPr>
          <p:cNvPr id="14357" name="Rectangle 31" descr="25%"/>
          <p:cNvSpPr>
            <a:spLocks noChangeArrowheads="1"/>
          </p:cNvSpPr>
          <p:nvPr/>
        </p:nvSpPr>
        <p:spPr bwMode="auto">
          <a:xfrm>
            <a:off x="4833938" y="1828800"/>
            <a:ext cx="628650" cy="3429000"/>
          </a:xfrm>
          <a:prstGeom prst="rect">
            <a:avLst/>
          </a:prstGeom>
          <a:pattFill prst="pct25">
            <a:fgClr>
              <a:schemeClr val="folHlink"/>
            </a:fgClr>
            <a:bgClr>
              <a:schemeClr val="bg1"/>
            </a:bgClr>
          </a:pattFill>
          <a:ln w="9525">
            <a:solidFill>
              <a:schemeClr val="tx1"/>
            </a:solidFill>
            <a:miter lim="800000"/>
            <a:headEnd/>
            <a:tailEnd/>
          </a:ln>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4358" name="Text Box 32"/>
          <p:cNvSpPr txBox="1">
            <a:spLocks noChangeArrowheads="1"/>
          </p:cNvSpPr>
          <p:nvPr/>
        </p:nvSpPr>
        <p:spPr bwMode="auto">
          <a:xfrm>
            <a:off x="4833940" y="4343404"/>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20 lb</a:t>
            </a:r>
          </a:p>
        </p:txBody>
      </p:sp>
      <p:sp>
        <p:nvSpPr>
          <p:cNvPr id="14359" name="Text Box 33"/>
          <p:cNvSpPr txBox="1">
            <a:spLocks noChangeArrowheads="1"/>
          </p:cNvSpPr>
          <p:nvPr/>
        </p:nvSpPr>
        <p:spPr bwMode="auto">
          <a:xfrm>
            <a:off x="4833940" y="2133604"/>
            <a:ext cx="8258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10 lb</a:t>
            </a:r>
          </a:p>
        </p:txBody>
      </p:sp>
      <p:sp>
        <p:nvSpPr>
          <p:cNvPr id="14360" name="Text Box 34"/>
          <p:cNvSpPr txBox="1">
            <a:spLocks noChangeArrowheads="1"/>
          </p:cNvSpPr>
          <p:nvPr/>
        </p:nvSpPr>
        <p:spPr bwMode="auto">
          <a:xfrm>
            <a:off x="5429251" y="2286002"/>
            <a:ext cx="64633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$60</a:t>
            </a:r>
          </a:p>
        </p:txBody>
      </p:sp>
      <p:sp>
        <p:nvSpPr>
          <p:cNvPr id="14361" name="Text Box 35"/>
          <p:cNvSpPr txBox="1">
            <a:spLocks noChangeArrowheads="1"/>
          </p:cNvSpPr>
          <p:nvPr/>
        </p:nvSpPr>
        <p:spPr bwMode="auto">
          <a:xfrm>
            <a:off x="5429251" y="4495802"/>
            <a:ext cx="80021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400" b="1">
                <a:solidFill>
                  <a:srgbClr val="000000"/>
                </a:solidFill>
                <a:latin typeface="Times New Roman" pitchFamily="16" charset="0"/>
              </a:rPr>
              <a:t>$140</a:t>
            </a:r>
          </a:p>
        </p:txBody>
      </p:sp>
      <p:sp>
        <p:nvSpPr>
          <p:cNvPr id="14362" name="Text Box 36"/>
          <p:cNvSpPr txBox="1">
            <a:spLocks noChangeArrowheads="1"/>
          </p:cNvSpPr>
          <p:nvPr/>
        </p:nvSpPr>
        <p:spPr bwMode="auto">
          <a:xfrm>
            <a:off x="6196014" y="5302254"/>
            <a:ext cx="64953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zh-CN" altLang="en-US" sz="1800" b="1" dirty="0">
                <a:solidFill>
                  <a:srgbClr val="C00000"/>
                </a:solidFill>
                <a:latin typeface="Times New Roman" pitchFamily="16" charset="0"/>
              </a:rPr>
              <a:t>最</a:t>
            </a:r>
            <a:r>
              <a:rPr lang="zh-CN" altLang="en-US" sz="1800" b="1" dirty="0" smtClean="0">
                <a:solidFill>
                  <a:srgbClr val="C00000"/>
                </a:solidFill>
                <a:latin typeface="Times New Roman" pitchFamily="16" charset="0"/>
              </a:rPr>
              <a:t>优</a:t>
            </a:r>
            <a:endParaRPr lang="en-US" altLang="zh-CN" sz="1800" b="1" dirty="0" smtClean="0">
              <a:solidFill>
                <a:srgbClr val="C00000"/>
              </a:solidFill>
              <a:latin typeface="Times New Roman" pitchFamily="16" charset="0"/>
            </a:endParaRPr>
          </a:p>
          <a:p>
            <a:pPr eaLnBrk="0" fontAlgn="base" hangingPunct="0">
              <a:spcBef>
                <a:spcPct val="0"/>
              </a:spcBef>
              <a:spcAft>
                <a:spcPct val="0"/>
              </a:spcAft>
            </a:pPr>
            <a:r>
              <a:rPr lang="zh-CN" altLang="en-US" sz="1800" b="1" dirty="0" smtClean="0">
                <a:solidFill>
                  <a:srgbClr val="C00000"/>
                </a:solidFill>
                <a:latin typeface="Times New Roman" pitchFamily="16" charset="0"/>
              </a:rPr>
              <a:t>方案</a:t>
            </a:r>
            <a:endParaRPr lang="en-US" sz="2400" b="1" dirty="0">
              <a:solidFill>
                <a:srgbClr val="C00000"/>
              </a:solidFill>
              <a:latin typeface="Times New Roman" pitchFamily="16" charset="0"/>
            </a:endParaRPr>
          </a:p>
        </p:txBody>
      </p:sp>
      <p:sp>
        <p:nvSpPr>
          <p:cNvPr id="14363" name="Line 37"/>
          <p:cNvSpPr>
            <a:spLocks noChangeShapeType="1"/>
          </p:cNvSpPr>
          <p:nvPr/>
        </p:nvSpPr>
        <p:spPr bwMode="auto">
          <a:xfrm>
            <a:off x="4833938" y="3044825"/>
            <a:ext cx="6286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eaLnBrk="0" fontAlgn="base" hangingPunct="0">
              <a:spcBef>
                <a:spcPct val="0"/>
              </a:spcBef>
              <a:spcAft>
                <a:spcPct val="0"/>
              </a:spcAft>
            </a:pPr>
            <a:endParaRPr lang="en-US" sz="2000" b="1">
              <a:solidFill>
                <a:srgbClr val="000000"/>
              </a:solidFill>
            </a:endParaRPr>
          </a:p>
        </p:txBody>
      </p:sp>
      <p:sp>
        <p:nvSpPr>
          <p:cNvPr id="14364" name="Text Box 38"/>
          <p:cNvSpPr txBox="1">
            <a:spLocks noChangeArrowheads="1"/>
          </p:cNvSpPr>
          <p:nvPr/>
        </p:nvSpPr>
        <p:spPr bwMode="auto">
          <a:xfrm>
            <a:off x="5486402" y="5427663"/>
            <a:ext cx="84350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000" b="1">
                <a:solidFill>
                  <a:srgbClr val="C00000"/>
                </a:solidFill>
                <a:latin typeface="Times New Roman" pitchFamily="16" charset="0"/>
              </a:rPr>
              <a:t>=$200</a:t>
            </a:r>
          </a:p>
        </p:txBody>
      </p:sp>
      <p:sp>
        <p:nvSpPr>
          <p:cNvPr id="14365" name="Text Box 39"/>
          <p:cNvSpPr txBox="1">
            <a:spLocks noChangeArrowheads="1"/>
          </p:cNvSpPr>
          <p:nvPr/>
        </p:nvSpPr>
        <p:spPr bwMode="auto">
          <a:xfrm>
            <a:off x="6860383" y="5438775"/>
            <a:ext cx="84350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eaLnBrk="0" fontAlgn="base" hangingPunct="0">
              <a:spcBef>
                <a:spcPct val="0"/>
              </a:spcBef>
              <a:spcAft>
                <a:spcPct val="0"/>
              </a:spcAft>
            </a:pPr>
            <a:r>
              <a:rPr lang="en-US" sz="2000" b="1">
                <a:solidFill>
                  <a:srgbClr val="C00000"/>
                </a:solidFill>
                <a:latin typeface="Times New Roman" pitchFamily="16" charset="0"/>
              </a:rPr>
              <a:t>=$290</a:t>
            </a:r>
          </a:p>
        </p:txBody>
      </p:sp>
      <p:sp>
        <p:nvSpPr>
          <p:cNvPr id="41" name="Rectangle 2"/>
          <p:cNvSpPr>
            <a:spLocks noGrp="1" noChangeArrowheads="1"/>
          </p:cNvSpPr>
          <p:nvPr>
            <p:ph type="title"/>
          </p:nvPr>
        </p:nvSpPr>
        <p:spPr>
          <a:xfrm>
            <a:off x="614149" y="228600"/>
            <a:ext cx="7942997" cy="990600"/>
          </a:xfrm>
          <a:ln w="12700">
            <a:solidFill>
              <a:schemeClr val="tx1"/>
            </a:solidFill>
            <a:miter lim="800000"/>
            <a:headEnd/>
            <a:tailEnd/>
          </a:ln>
        </p:spPr>
        <p:txBody>
          <a:bodyPr/>
          <a:lstStyle/>
          <a:p>
            <a:r>
              <a:rPr lang="zh-CN" altLang="en-US" sz="3400" b="1" dirty="0" smtClean="0">
                <a:solidFill>
                  <a:srgbClr val="0000CC"/>
                </a:solidFill>
              </a:rPr>
              <a:t>贪心法 </a:t>
            </a:r>
            <a:r>
              <a:rPr lang="en-US" altLang="zh-CN" sz="3400" b="1" dirty="0" smtClean="0">
                <a:solidFill>
                  <a:srgbClr val="0000CC"/>
                </a:solidFill>
              </a:rPr>
              <a:t>3</a:t>
            </a:r>
            <a:r>
              <a:rPr lang="zh-CN" altLang="en-US" sz="3400" b="1" dirty="0" smtClean="0">
                <a:solidFill>
                  <a:srgbClr val="0000CC"/>
                </a:solidFill>
              </a:rPr>
              <a:t>：选择准则：最大重量优先</a:t>
            </a:r>
            <a:r>
              <a:rPr lang="en-US" altLang="zh-CN" sz="3400" b="1" dirty="0" smtClean="0">
                <a:solidFill>
                  <a:srgbClr val="0000CC"/>
                </a:solidFill>
              </a:rPr>
              <a:t/>
            </a:r>
            <a:br>
              <a:rPr lang="en-US" altLang="zh-CN" sz="3400" b="1" dirty="0" smtClean="0">
                <a:solidFill>
                  <a:srgbClr val="0000CC"/>
                </a:solidFill>
              </a:rPr>
            </a:br>
            <a:r>
              <a:rPr lang="en-US" altLang="zh-CN" sz="3400" b="1" dirty="0" smtClean="0">
                <a:solidFill>
                  <a:srgbClr val="0000CC"/>
                </a:solidFill>
              </a:rPr>
              <a:t>——</a:t>
            </a:r>
            <a:r>
              <a:rPr lang="zh-CN" altLang="en-US" sz="3400" b="1" dirty="0" smtClean="0">
                <a:solidFill>
                  <a:srgbClr val="0000CC"/>
                </a:solidFill>
              </a:rPr>
              <a:t>反例</a:t>
            </a:r>
            <a:endParaRPr lang="en-US" sz="3400" b="1" dirty="0">
              <a:solidFill>
                <a:srgbClr val="0000CC"/>
              </a:solidFill>
            </a:endParaRPr>
          </a:p>
        </p:txBody>
      </p:sp>
    </p:spTree>
    <p:extLst>
      <p:ext uri="{BB962C8B-B14F-4D97-AF65-F5344CB8AC3E}">
        <p14:creationId xmlns:p14="http://schemas.microsoft.com/office/powerpoint/2010/main" xmlns="" val="2028692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1433</TotalTime>
  <Words>3219</Words>
  <Application>Microsoft Office PowerPoint</Application>
  <PresentationFormat>全屏显示(4:3)</PresentationFormat>
  <Paragraphs>411</Paragraphs>
  <Slides>45</Slides>
  <Notes>28</Notes>
  <HiddenSlides>0</HiddenSlides>
  <MMClips>0</MMClips>
  <ScaleCrop>false</ScaleCrop>
  <HeadingPairs>
    <vt:vector size="6" baseType="variant">
      <vt:variant>
        <vt:lpstr>主题</vt:lpstr>
      </vt:variant>
      <vt:variant>
        <vt:i4>27</vt:i4>
      </vt:variant>
      <vt:variant>
        <vt:lpstr>嵌入 OLE 服务器</vt:lpstr>
      </vt:variant>
      <vt:variant>
        <vt:i4>2</vt:i4>
      </vt:variant>
      <vt:variant>
        <vt:lpstr>幻灯片标题</vt:lpstr>
      </vt:variant>
      <vt:variant>
        <vt:i4>45</vt:i4>
      </vt:variant>
    </vt:vector>
  </HeadingPairs>
  <TitlesOfParts>
    <vt:vector size="74" baseType="lpstr">
      <vt:lpstr>Default Design</vt:lpstr>
      <vt:lpstr>1_Default Design</vt:lpstr>
      <vt:lpstr>2_Default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12_Default Design</vt:lpstr>
      <vt:lpstr>13_Default Design</vt:lpstr>
      <vt:lpstr>14_Default Design</vt:lpstr>
      <vt:lpstr>15_Default Design</vt:lpstr>
      <vt:lpstr>16_Default Design</vt:lpstr>
      <vt:lpstr>17_Default Design</vt:lpstr>
      <vt:lpstr>18_Default Design</vt:lpstr>
      <vt:lpstr>19_Default Design</vt:lpstr>
      <vt:lpstr>20_Default Design</vt:lpstr>
      <vt:lpstr>21_Default Design</vt:lpstr>
      <vt:lpstr>22_Default Design</vt:lpstr>
      <vt:lpstr>23_Default Design</vt:lpstr>
      <vt:lpstr>24_Default Design</vt:lpstr>
      <vt:lpstr>25_Default Design</vt:lpstr>
      <vt:lpstr>26_Default Design</vt:lpstr>
      <vt:lpstr>Equation</vt:lpstr>
      <vt:lpstr>公式</vt:lpstr>
      <vt:lpstr>本章大纲</vt:lpstr>
      <vt:lpstr>最优化问题</vt:lpstr>
      <vt:lpstr>贪心法：基本原理</vt:lpstr>
      <vt:lpstr>贪心法：不足</vt:lpstr>
      <vt:lpstr>0/1 背包问题</vt:lpstr>
      <vt:lpstr>0/1 背包问题：贪心法解决方案</vt:lpstr>
      <vt:lpstr>贪心法 1：选择准则：最大价值优先 ——反例</vt:lpstr>
      <vt:lpstr>贪心法 2：选择准则：最小重量优先 ——反例</vt:lpstr>
      <vt:lpstr>贪心法 3：选择准则：最大重量优先 ——反例</vt:lpstr>
      <vt:lpstr>贪心法 4：选择准则：最高性价比优先 ——反例</vt:lpstr>
      <vt:lpstr>背包问题的贪心算法</vt:lpstr>
      <vt:lpstr>更多关于贪心算法</vt:lpstr>
      <vt:lpstr>活动选择问题：一个活动实例</vt:lpstr>
      <vt:lpstr>动态选择问题：定义</vt:lpstr>
      <vt:lpstr>活动选择问题：实例</vt:lpstr>
      <vt:lpstr>活动选择:贪心选择</vt:lpstr>
      <vt:lpstr>反例1</vt:lpstr>
      <vt:lpstr>反例2</vt:lpstr>
      <vt:lpstr>实例3</vt:lpstr>
      <vt:lpstr>实例4</vt:lpstr>
      <vt:lpstr>活动选择：一个贪心算法  </vt:lpstr>
      <vt:lpstr>证明贪心活动选择的最优性 (1)</vt:lpstr>
      <vt:lpstr>证明贪心活动选择的最优性(2)</vt:lpstr>
      <vt:lpstr>证明贪心活动选择的最优性(3)</vt:lpstr>
      <vt:lpstr>活动选择: 最优子结构</vt:lpstr>
      <vt:lpstr>活动选择：重叠子问题</vt:lpstr>
      <vt:lpstr>贪心选择属性</vt:lpstr>
      <vt:lpstr>示例（2）</vt:lpstr>
      <vt:lpstr>示例（3）</vt:lpstr>
      <vt:lpstr>HuffMan编码</vt:lpstr>
      <vt:lpstr>定长编码：ASCII</vt:lpstr>
      <vt:lpstr>定长编码：汉字（GB2312标准）</vt:lpstr>
      <vt:lpstr>变长编码</vt:lpstr>
      <vt:lpstr>幻灯片 34</vt:lpstr>
      <vt:lpstr>幻灯片 35</vt:lpstr>
      <vt:lpstr>幻灯片 36</vt:lpstr>
      <vt:lpstr>幻灯片 37</vt:lpstr>
      <vt:lpstr>幻灯片 38</vt:lpstr>
      <vt:lpstr>幻灯片 39</vt:lpstr>
      <vt:lpstr>幻灯片 40</vt:lpstr>
      <vt:lpstr>最大的麦穗</vt:lpstr>
      <vt:lpstr>最大的麦穗 </vt:lpstr>
      <vt:lpstr>基本思想</vt:lpstr>
      <vt:lpstr>适合求解问题的特征</vt:lpstr>
      <vt:lpstr>与动态规划法的比较</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本章大纲</dc:title>
  <dc:creator>chuck0518</dc:creator>
  <cp:lastModifiedBy>win7</cp:lastModifiedBy>
  <cp:revision>41</cp:revision>
  <dcterms:created xsi:type="dcterms:W3CDTF">2016-10-24T13:34:02Z</dcterms:created>
  <dcterms:modified xsi:type="dcterms:W3CDTF">2019-05-08T02:31:05Z</dcterms:modified>
</cp:coreProperties>
</file>