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6"/>
  </p:notesMasterIdLst>
  <p:sldIdLst>
    <p:sldId id="492" r:id="rId2"/>
    <p:sldId id="493" r:id="rId3"/>
    <p:sldId id="494" r:id="rId4"/>
    <p:sldId id="495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33CC33"/>
    <a:srgbClr val="00FFFF"/>
    <a:srgbClr val="FF99FF"/>
    <a:srgbClr val="003399"/>
    <a:srgbClr val="66FF33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>
      <p:cViewPr varScale="1">
        <p:scale>
          <a:sx n="80" d="100"/>
          <a:sy n="80" d="100"/>
        </p:scale>
        <p:origin x="137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250697F6-173F-4907-8E1F-6A4A7DCD3E53}" type="datetimeFigureOut">
              <a:rPr lang="zh-CN" altLang="en-US"/>
              <a:pPr>
                <a:defRPr/>
              </a:pPr>
              <a:t>2020/4/26</a:t>
            </a:fld>
            <a:endParaRPr lang="en-US" altLang="zh-CN"/>
          </a:p>
        </p:txBody>
      </p:sp>
      <p:sp>
        <p:nvSpPr>
          <p:cNvPr id="4506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27A0B3A-CBE6-4851-A53D-4B4CBF114D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34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501A26F-E9E9-42C6-9C8E-36205DDA9A33}" type="datetime1">
              <a:rPr lang="zh-CN" altLang="en-US" smtClean="0"/>
              <a:pPr>
                <a:defRPr/>
              </a:pPr>
              <a:t>2020/4/26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altLang="zh-CN"/>
              <a:t>Lecture 1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931191-54D3-47FC-8940-F63228B1FA89}" type="datetime1">
              <a:rPr lang="zh-CN" altLang="en-US" smtClean="0"/>
              <a:pPr>
                <a:defRPr/>
              </a:pPr>
              <a:t>2020/4/26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EBC060-C77D-4BC4-8D0C-107EFB448A79}" type="datetime1">
              <a:rPr lang="zh-CN" altLang="en-US" smtClean="0"/>
              <a:pPr>
                <a:defRPr/>
              </a:pPr>
              <a:t>2020/4/26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EE2FF0-5169-45E6-A93D-D1F642771312}" type="datetime1">
              <a:rPr lang="zh-CN" altLang="en-US" smtClean="0"/>
              <a:pPr>
                <a:defRPr/>
              </a:pPr>
              <a:t>2020/4/26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9043CD-98A1-4109-9E08-03CB892C1BFE}" type="datetime1">
              <a:rPr lang="zh-CN" altLang="en-US" smtClean="0"/>
              <a:pPr>
                <a:defRPr/>
              </a:pPr>
              <a:t>2020/4/26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5138F1-6AB5-427F-885D-A4F14B8010D7}" type="datetime1">
              <a:rPr lang="zh-CN" altLang="en-US" smtClean="0"/>
              <a:pPr>
                <a:defRPr/>
              </a:pPr>
              <a:t>2020/4/26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6AC82F-B171-4D22-8428-FEE00C5995A2}" type="datetime1">
              <a:rPr lang="zh-CN" altLang="en-US" smtClean="0"/>
              <a:pPr>
                <a:defRPr/>
              </a:pPr>
              <a:t>2020/4/26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6F37BA-D1C0-4DB6-9E6F-9E5B46421548}" type="datetime1">
              <a:rPr lang="zh-CN" altLang="en-US" smtClean="0"/>
              <a:pPr>
                <a:defRPr/>
              </a:pPr>
              <a:t>2020/4/26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EE5B48-4CB1-4DBD-AD80-F180514AA93D}" type="datetime1">
              <a:rPr lang="zh-CN" altLang="en-US" smtClean="0"/>
              <a:pPr>
                <a:defRPr/>
              </a:pPr>
              <a:t>2020/4/26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fld id="{E49F76EA-3656-402B-AFFC-D88CAED976E4}" type="datetime1">
              <a:rPr lang="zh-CN" altLang="en-US" smtClean="0"/>
              <a:pPr>
                <a:defRPr/>
              </a:pPr>
              <a:t>2020/4/26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CN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230EBF4-244A-4141-BA3F-BC7388FDD6CD}" type="datetime1">
              <a:rPr lang="zh-CN" altLang="en-US" smtClean="0"/>
              <a:pPr>
                <a:defRPr/>
              </a:pPr>
              <a:t>2020/4/26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zh-CN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/>
              <a:t>Click to edit Master text styles</a:t>
            </a:r>
          </a:p>
          <a:p>
            <a:pPr lvl="1" eaLnBrk="1" latinLnBrk="0" hangingPunct="1"/>
            <a:r>
              <a:rPr kumimoji="0" lang="en-US" altLang="zh-CN"/>
              <a:t>Second level</a:t>
            </a:r>
          </a:p>
          <a:p>
            <a:pPr lvl="2" eaLnBrk="1" latinLnBrk="0" hangingPunct="1"/>
            <a:r>
              <a:rPr kumimoji="0" lang="en-US" altLang="zh-CN"/>
              <a:t>Third level</a:t>
            </a:r>
          </a:p>
          <a:p>
            <a:pPr lvl="3" eaLnBrk="1" latinLnBrk="0" hangingPunct="1"/>
            <a:r>
              <a:rPr kumimoji="0" lang="en-US" altLang="zh-CN"/>
              <a:t>Fourth level</a:t>
            </a:r>
          </a:p>
          <a:p>
            <a:pPr lvl="4" eaLnBrk="1" latinLnBrk="0" hangingPunct="1"/>
            <a:r>
              <a:rPr kumimoji="0" lang="en-US" altLang="zh-CN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A57F911-7B1D-4109-89E2-FD9880E73F71}" type="datetime1">
              <a:rPr lang="zh-CN" altLang="en-US" smtClean="0"/>
              <a:pPr>
                <a:defRPr/>
              </a:pPr>
              <a:t>2020/4/26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zh-CN"/>
              <a:t>Lecture 1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062664" cy="1829761"/>
          </a:xfrm>
        </p:spPr>
        <p:txBody>
          <a:bodyPr/>
          <a:lstStyle/>
          <a:p>
            <a:r>
              <a:rPr lang="zh-CN" altLang="en-US" dirty="0"/>
              <a:t>计算机系统 </a:t>
            </a:r>
            <a:r>
              <a:rPr lang="en-US" altLang="zh-CN" dirty="0"/>
              <a:t>I </a:t>
            </a:r>
            <a:endParaRPr lang="zh-CN" alt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实验二 </a:t>
            </a:r>
            <a:r>
              <a:rPr lang="en-US" altLang="zh-CN" dirty="0"/>
              <a:t>LC-3</a:t>
            </a:r>
            <a:r>
              <a:rPr lang="zh-CN" altLang="en-US" dirty="0"/>
              <a:t>机器码编程实验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15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分析和理解指定的需解决问题。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利用</a:t>
            </a:r>
            <a:r>
              <a:rPr lang="en-US" altLang="zh-CN" dirty="0"/>
              <a:t>LC-3</a:t>
            </a:r>
            <a:r>
              <a:rPr lang="zh-CN" altLang="zh-CN" dirty="0"/>
              <a:t>的机器代码设计实现相关程序。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通过</a:t>
            </a:r>
            <a:r>
              <a:rPr lang="en-US" altLang="zh-CN" dirty="0"/>
              <a:t>LC-3</a:t>
            </a:r>
            <a:r>
              <a:rPr lang="zh-CN" altLang="zh-CN" dirty="0"/>
              <a:t>仿真器调试和运行相关程序并得到正确的结果。</a:t>
            </a:r>
            <a:r>
              <a:rPr lang="en-US" altLang="zh-CN" dirty="0"/>
              <a:t> 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LC-3</a:t>
            </a:r>
            <a:r>
              <a:rPr lang="zh-CN" altLang="en-US" dirty="0"/>
              <a:t>的机器代码计算一个</a:t>
            </a:r>
            <a:r>
              <a:rPr lang="en-US" altLang="zh-CN" dirty="0"/>
              <a:t>16</a:t>
            </a:r>
            <a:r>
              <a:rPr lang="zh-CN" altLang="en-US" dirty="0"/>
              <a:t>位的字中有多少位是</a:t>
            </a:r>
            <a:r>
              <a:rPr lang="en-US" altLang="zh-CN" dirty="0"/>
              <a:t>’1’</a:t>
            </a:r>
          </a:p>
          <a:p>
            <a:pPr>
              <a:buNone/>
            </a:pPr>
            <a:r>
              <a:rPr lang="zh-CN" altLang="en-US" dirty="0"/>
              <a:t>   程序从</a:t>
            </a:r>
            <a:r>
              <a:rPr lang="en-US" altLang="zh-CN" dirty="0"/>
              <a:t>x3000</a:t>
            </a:r>
            <a:r>
              <a:rPr lang="zh-CN" altLang="en-US" dirty="0"/>
              <a:t>开始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 需计算的字存储在</a:t>
            </a:r>
            <a:r>
              <a:rPr lang="en-US" altLang="zh-CN" dirty="0"/>
              <a:t>x3100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zh-CN" altLang="en-US" dirty="0"/>
              <a:t>计算的结果存储在</a:t>
            </a:r>
            <a:r>
              <a:rPr lang="en-US" altLang="zh-CN" dirty="0"/>
              <a:t>x3101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提示</a:t>
            </a:r>
            <a:r>
              <a:rPr lang="en-US" altLang="zh-CN" dirty="0"/>
              <a:t>:</a:t>
            </a:r>
            <a:r>
              <a:rPr lang="zh-CN" altLang="en-US" dirty="0"/>
              <a:t>  </a:t>
            </a:r>
            <a:r>
              <a:rPr lang="en-US" altLang="zh-CN" dirty="0"/>
              <a:t>1 </a:t>
            </a:r>
            <a:r>
              <a:rPr lang="zh-CN" altLang="en-US" dirty="0"/>
              <a:t>左移</a:t>
            </a:r>
            <a:r>
              <a:rPr lang="en-US" altLang="zh-CN" dirty="0"/>
              <a:t>(x2)</a:t>
            </a:r>
            <a:r>
              <a:rPr lang="zh-CN" altLang="en-US" dirty="0"/>
              <a:t>可以利用相加实现</a:t>
            </a:r>
            <a:r>
              <a:rPr lang="en-US" altLang="zh-CN" dirty="0"/>
              <a:t>.</a:t>
            </a:r>
          </a:p>
          <a:p>
            <a:pPr>
              <a:buNone/>
            </a:pPr>
            <a:r>
              <a:rPr lang="zh-CN" altLang="en-US" dirty="0"/>
              <a:t>         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bit15</a:t>
            </a:r>
            <a:r>
              <a:rPr lang="zh-CN" altLang="en-US" dirty="0"/>
              <a:t>是否要做特殊处理</a:t>
            </a:r>
            <a:r>
              <a:rPr lang="en-US" altLang="zh-CN" dirty="0"/>
              <a:t>?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2C6CFCC-5880-49EE-8AAA-039FC0F5E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x3100</a:t>
            </a:r>
            <a:r>
              <a:rPr lang="zh-CN" altLang="zh-CN" dirty="0"/>
              <a:t>的值为手工输入，输出写入</a:t>
            </a:r>
            <a:r>
              <a:rPr lang="en-US" altLang="zh-CN" dirty="0"/>
              <a:t>x3101</a:t>
            </a:r>
            <a:r>
              <a:rPr lang="zh-CN" altLang="zh-CN" dirty="0"/>
              <a:t>，无需</a:t>
            </a:r>
            <a:r>
              <a:rPr lang="zh-CN" altLang="en-US" dirty="0"/>
              <a:t>显示出来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有的循环需要赋初值</a:t>
            </a:r>
            <a:r>
              <a:rPr lang="en-US" altLang="zh-CN" dirty="0"/>
              <a:t>16</a:t>
            </a:r>
            <a:r>
              <a:rPr lang="zh-CN" altLang="zh-CN" dirty="0"/>
              <a:t>，不能用一次</a:t>
            </a:r>
            <a:r>
              <a:rPr lang="en-US" altLang="zh-CN" dirty="0"/>
              <a:t>add</a:t>
            </a:r>
            <a:r>
              <a:rPr lang="zh-CN" altLang="en-US" dirty="0"/>
              <a:t>指令</a:t>
            </a:r>
            <a:r>
              <a:rPr lang="zh-CN" altLang="zh-CN" dirty="0"/>
              <a:t>完成。</a:t>
            </a:r>
          </a:p>
          <a:p>
            <a:r>
              <a:rPr lang="zh-CN" altLang="zh-CN"/>
              <a:t>第</a:t>
            </a:r>
            <a:r>
              <a:rPr lang="zh-CN" altLang="zh-CN" dirty="0"/>
              <a:t>一行注明</a:t>
            </a:r>
            <a:r>
              <a:rPr lang="en-US" altLang="zh-CN" dirty="0"/>
              <a:t>x3000</a:t>
            </a:r>
            <a:r>
              <a:rPr lang="zh-CN" altLang="zh-CN" dirty="0"/>
              <a:t>，此句不是指令。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44F4157-BD04-40A4-893F-30A930F1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3958026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1307</TotalTime>
  <Pages>0</Pages>
  <Words>148</Words>
  <Characters>0</Characters>
  <Application>Microsoft Office PowerPoint</Application>
  <DocSecurity>0</DocSecurity>
  <PresentationFormat>全屏显示(4:3)</PresentationFormat>
  <Lines>0</Lines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计算机系统 I </vt:lpstr>
      <vt:lpstr>实验目的</vt:lpstr>
      <vt:lpstr>实验内容</vt:lpstr>
      <vt:lpstr>注意事项</vt:lpstr>
    </vt:vector>
  </TitlesOfParts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creator>hanhwt</dc:creator>
  <cp:lastModifiedBy>glzhang</cp:lastModifiedBy>
  <cp:revision>406</cp:revision>
  <cp:lastPrinted>1601-01-01T00:00:00Z</cp:lastPrinted>
  <dcterms:created xsi:type="dcterms:W3CDTF">2012-09-03T16:09:03Z</dcterms:created>
  <dcterms:modified xsi:type="dcterms:W3CDTF">2020-04-26T15:37:36Z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