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7"/>
  </p:handoutMasterIdLst>
  <p:sldIdLst>
    <p:sldId id="258" r:id="rId3"/>
    <p:sldId id="273" r:id="rId5"/>
    <p:sldId id="329" r:id="rId6"/>
    <p:sldId id="331" r:id="rId7"/>
    <p:sldId id="332" r:id="rId8"/>
    <p:sldId id="333" r:id="rId9"/>
    <p:sldId id="334" r:id="rId10"/>
    <p:sldId id="336" r:id="rId11"/>
    <p:sldId id="337" r:id="rId12"/>
    <p:sldId id="338" r:id="rId13"/>
    <p:sldId id="339" r:id="rId14"/>
    <p:sldId id="340" r:id="rId15"/>
    <p:sldId id="341" r:id="rId16"/>
    <p:sldId id="352" r:id="rId17"/>
    <p:sldId id="342" r:id="rId18"/>
    <p:sldId id="344" r:id="rId19"/>
    <p:sldId id="384" r:id="rId20"/>
    <p:sldId id="351" r:id="rId21"/>
    <p:sldId id="353" r:id="rId22"/>
    <p:sldId id="354" r:id="rId23"/>
    <p:sldId id="355" r:id="rId24"/>
    <p:sldId id="356" r:id="rId25"/>
    <p:sldId id="357" r:id="rId26"/>
    <p:sldId id="386" r:id="rId27"/>
    <p:sldId id="385" r:id="rId28"/>
    <p:sldId id="358" r:id="rId29"/>
    <p:sldId id="359" r:id="rId30"/>
    <p:sldId id="387" r:id="rId31"/>
    <p:sldId id="360" r:id="rId32"/>
    <p:sldId id="361" r:id="rId33"/>
    <p:sldId id="362" r:id="rId34"/>
    <p:sldId id="388" r:id="rId35"/>
    <p:sldId id="363" r:id="rId36"/>
    <p:sldId id="364" r:id="rId37"/>
    <p:sldId id="365" r:id="rId38"/>
    <p:sldId id="389" r:id="rId39"/>
    <p:sldId id="366" r:id="rId40"/>
    <p:sldId id="367" r:id="rId41"/>
    <p:sldId id="368" r:id="rId42"/>
    <p:sldId id="369" r:id="rId43"/>
    <p:sldId id="370" r:id="rId44"/>
    <p:sldId id="400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71" r:id="rId53"/>
    <p:sldId id="372" r:id="rId54"/>
    <p:sldId id="374" r:id="rId55"/>
    <p:sldId id="375" r:id="rId56"/>
    <p:sldId id="378" r:id="rId57"/>
    <p:sldId id="379" r:id="rId58"/>
    <p:sldId id="380" r:id="rId59"/>
    <p:sldId id="381" r:id="rId60"/>
    <p:sldId id="397" r:id="rId61"/>
    <p:sldId id="401" r:id="rId62"/>
    <p:sldId id="402" r:id="rId63"/>
    <p:sldId id="403" r:id="rId64"/>
    <p:sldId id="398" r:id="rId65"/>
    <p:sldId id="399" r:id="rId66"/>
  </p:sldIdLst>
  <p:sldSz cx="9144000" cy="6858000" type="screen4x3"/>
  <p:notesSz cx="6668770" cy="992632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0066"/>
    <a:srgbClr val="CCFFFF"/>
    <a:srgbClr val="0000FF"/>
    <a:srgbClr val="333333"/>
    <a:srgbClr val="FF0000"/>
    <a:srgbClr val="FF9933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8" autoAdjust="0"/>
    <p:restoredTop sz="94660"/>
  </p:normalViewPr>
  <p:slideViewPr>
    <p:cSldViewPr>
      <p:cViewPr varScale="1">
        <p:scale>
          <a:sx n="57" d="100"/>
          <a:sy n="57" d="100"/>
        </p:scale>
        <p:origin x="1704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74" y="-6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84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r>
              <a:rPr lang="zh-CN" altLang="en-US"/>
              <a:t>《计算机系统(1)》</a:t>
            </a:r>
            <a:endParaRPr lang="zh-CN" altLang="en-US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333750" y="2984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r>
              <a:rPr lang="zh-CN" altLang="en-US"/>
              <a:t>第1章 计算机系统概述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4025" y="913130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333750" y="913130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7600F3F-3F77-402D-85D0-7C5449BFCE5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4:33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49 244,'460'0,"-460"917,-460-917,460-917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762 1505,'3'0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471 1293,'3'0,"-2"0,2 0,0 0,-2 0,0 0,0 0,0 0,0 0,1 0,-1 0,0 0,1 0,-1 0,2 0,-2 0,1 0,-1 0,1 0,-1 0,0 0,0 0,0 0,0 0,0 0,1 0,-1 0,1 0,-1 0,2 0,7 3,-9-3,1 0,3 0,-4 1,1 1,-1-2,1 0,-1 0,0 0,0 0,0 0,0 0,0 0,2 0,-2 0,0 1,0 0,0-1,0 1,4-1,-1 0,-1 0,-2 1,0 0,0-1,-1 2,1-2,0 0,0 0,2 0,-1 0,3 1,-1-1,2 0,2 2,-3-2,-1 1,-2-1,1 0,-2 1,0-1,2 0,-2 0,1 0,3 0,-1 0,0 0,3 2,-3-2,-1 0,-2 0,0 0,0 0,7 0,0 0,-2 0,-3 1,3-1,-3 1,1 1,0-2,-3 0,0 0,1 0,-1 0,10 0,-6 0,-1 0,0 0,-3 0,3 1,-3-1,2 0,-2 0,1 0,-1 0,2 0,-2 0,1 0,-1 0,3 0,-1 0,1 0,0 0,-3 0,3 0,-3 0,1 0,-1 0,0 0,0 0,0 0,0 0,0 0,1 0,-1 0,0 0,0 0,0 0,0 0,2 0,-2 0,1 0,-1 0,2 0,-1 0,0 0,-1 0,1 0,-1 0,0 0,2 0,-1 0,-1 0,0 0,1 0,-1 0,0 0,0 0,1 0,3 0,-5-1,1 1,1 0,5-2,-1 2,-3 0,1 0,2 0,-3 0,1 0,-3 0,3 0,-2 0,-1 0,2 0,-2 0,0 0,2 0,-2 0,1 0,1-1,-1 1,1 0,0-1,-1 1,2 0,-3 0,1 0,3 0,-3 0,1 0,-1 0,1 0,-1 0,1 0,0 0,-2 0,1 0,1 0,-2 0,0 0,1 0,0 0,0 0,0 0,-1 0,0-2,1 2,-1 0,5 0,-4 0,1 0,-1 0,1 0,0 0,-1 0,1 0,-1 0,-1 0,2 0,-2 0,3 0,-3 0,0 0,1 0,0 0,1 0,-1 0,-1 0,1 0,-1 0,2 0,-2 0,0 0,0 0,4 0,-1 0,-1 0,-1 0,4 0,-3 0,3 0,-3 0,9 0,-9 0,-1 0,0 0,1 0,0 0,-2 0,2 0,-2 0,3 0,0 0,-3 0,3 0,-2 0,-1 1,1-1,0 0,-1 0,0 0,0 0,1 0,-1 0,1 0,2 0,-1 0,3 0,-3 0,3 0,-2 0,0 0,-1 1,-1-1,3 0,-3 0,-1 0,2 0,-2 0,0 0,0 0,0 0,0 0,1 0,-1 0,0 0,0 0,0 0,0 0,0 0,2 0,-2 0,0 0,1 0,3 0,-4 0,3 0,-2 0,1 0,-1 0,0 0,1 0,0 0,2 0,-2 0,-1 0,1 0,-1 0,1 0,-2 0,3 0,-3 0,1 0,3 0,-4 0,1 0,-1 0,1 0,-1 0,0 0,0 0,0 0,1 0,0 0,-1 0,0 0,0 0,3 0,-2 0,1 0,-1 0,2 0,-1 0,6 0,-7 0,2 0,2 0,-3 0,1 0,-1 0,-1 0,1 0,-1 0,1 0,-2 0,0 0,0 0,0 0,1 0,-1 0,0 0,0 0,0 0,0 0,0 0,4 0,-1 0,5 0,-6 0,0 0,-1 0,2 0,-1 0,1 0,-1 0,1 0,2 0,-3 0,3 0,-4 0,4 0,-3 0,5 0,-2 0,-4 0,7 0,-3 0,0 0,-4 0,4 0,-3 0,3 0,1 0,-5 0,-1 0,0 0,1 0,-1 0,0 0,0 0,0 0,2 0,-2 0,1 0,-1 0,5 0,-1 0,-4 0,4 0,-2 0,5 0,-5 0,-1 0,6 0,-5 0,1 0,0 0,-1 0,1 0,-1 0,1 0,-3 0,2 0,-1 0,-1 0,0 0,2 0,-2 0,0 0,0 0,0 0,0 0,1 0,-1 0,0 0,1 0,1 0,-1 0,1 0,-2 0,3 0,-2 0,1 0,-1 0,3 0,-3 0,1 0,3 0,0 0,-2 0,0 0,7 0,-8 0,0 2,-1-2,2 0,0 0,3 0,-5 0,1 0,-2 0,3 0,0 1,1-1,-1 0,-2 0,4 0,0 0,-1 1,1-1,-2 0,0 0,-1 0,5 0,-6 0,3 2,1-2,-2 1,0-1,4 0,-3 0,-3 0,1 0,-1 0,3 0,-2 0,0 0,0 0,-2 0,1 0,-1 0,0 0,0 0,1 0,0 0,1 0,-2 0,0 0,1 0,3 0,-1 0,-1 0,-1 0,-1 0,2 0,-1 0,-1 0,2 0,-2 0,3 0,-3 0,1 0,3 0,-3 0,1 0,1 0,-3 0,3 0,-1 0,1 0,-1-1,-1 1,2 0,5-2,-5 2,1 0,1 0,-4 0,2 0,-1 0,0 0,1 0,-3 0,3-1,-2 1,1 0,0 0,-1 0,1 0,-2 0,0 0,0 0,2 0,-2 0,0 0,0 0,1 0,0 0,-1 0,0 0,1 0,-1 0,0 0,2 0,-2 0,1 0,0 0,-1 0,3 0,-3 0,4 0,-4 0,0 0,0 0,0 0,0 0,2 0,-2 0,0 0,0 0,0 0,0 0,1 0,-1 0,1 0,1 0,-2 0,0 0,1 0,1 0,-2 0,2 0,-2 0,1-1,-1 1,2 0,-1 0,-1 0,2 0,-2 0,0 0,2 0,-2 0,0 0,1 0,-1 0,2 0,-2 0,1-1,-1 1,1 0,-1 0,0 0,1 0,1 0,-2 0,0 0,1 0,1 0,-2 0,0 0,4 0,-4 0,0 0,0 0,2 0,-2 0,0 0,0 0,0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80 1442,'6'1,"1"1,-2-2,1 1,0 1,-2-2,4 0,-4 0,1 0,1 0,0 0,2 0,0 0,0 0,0 0,-2 0,2 0,-2 0,2 0,1 0,-3 0,2 0,0 0,0 0,4 0,-4 0,-5 0,2 0,-2 0,1 1,1-1,-4 0,1 0,-1 0,1 0,0 0,-1 0,2 0,-2 0,1 0,7 0,-6 0,0 0,1 0,-1 0,-1 0,2 0,-2 0,-1 0,2 0,-2 0,1 0,-1 0,3-1,-3 0,2 1,-2 0,1 0,3 0,-4 0,1 0,-1 0,1 0,0 0,-1 0,0 0,2 0,-1 0,-1 0,2-2,-2 1,0 1,2 0,-2 0,7 0,-5-1,-2 1,1-1,-1 1,1 0,-1 0,0 0,3 0,-2 0,1 0,-1-2,0 2,1 0,-1 0,0 0,1-1,-1 1,3 0,-4 0,3-1,-3 1,3 0,-2 0,-1 0,5-2,-5 2,3-1,0 1,-3 0,3-1,-1 1,1 0,0-2,-3 2,2 0,-1 0,0 0,-1 0,1 0,1 0,-2 0,2 0,0-1,-1 1,3 0,-2 0,1 0,2 0,-2 0,2 0,-3 0,6 0,-3 0,-2 0,-2 0,3 0,-3 0,4 0,-2 0,-1 0,3 0,-3 0,5 0,-6 0,2 0,2 0,-3 0,1 0,-1 0,1 0,-1 0,-1 0,-1 0,2 0,-1 0,-1 0,2 0,-1 0,-1 0,2 0,-1 0,0 0,0 0,-1 0,2 0,-2 0,3 0,-3 0,0 0,1 0,-1 0,2 0,-2 0,0 0,1 0,0 0,5 0,-4 0,-2 0,3 0,-3 0,1 0,2 0,-2 1,1-1,0 0,-1 0,2 3,-1-3,-2 0,1 0,-1 0,2 0,1 0,-3 0,2 1,-1-1,-1 0,5 1,-4-1,1 0,-1 2,3-1,-4-1,3 0,4 0,-5 2,3-2,-5 1,3 0,-1-1,3 2,-2-2,1 1,-2-1,1 0,-3 0,2 0,0 1,-1-1,1 0,-1 0,-1 0,2 1,-1-1,1 0,0 0,-1 0,2 0,1 0,-4 0,3 0,-2 0,2 0,1 0,-1 2,0-2,1 0,-1 0,0 0,2 0,0 0,-3 0,1 0,-1 0,3 0,-2 0,-1 1,3-1,-4 0,4 0,-3 0,1 0,0 2,-1-2,-1 0,3 0,1 0,-4 0,3 0,-3 1,1-1,-1 0,3 0,-3 0,1 0,-2 0,1 0,1 0,-2 0,1 0,3 0,-4 0,0 0,1 0,1 0,-2 0,2 0,-1 0,3 0,-2 0,1 0,-1 0,-1 0,2 0,7 0,-7 0,0 0,-1 0,0 2,1-2,-1 0,3 0,-4 0,2 0,-1 0,3 0,-2 0,1 0,0 0,0 1,1 1,2-2,-5 0,3 0,-4 0,3 0,-1 0,0 0,-1 0,-1 0,3 0,-1 0,-1 1,3-1,-2 0,2 0,-3 1,1-1,2 2,-4-2,3 0,-3 0,3 0,1 0,-4 0,1 0,-1 0,-1 0,1 0,0 0,-1 0,0 0,0 0,1 0,-1 0,0 0,0 0,1 0,-1 0,1 0,-1 0,0 0,0 0,0 0,2 0,-2 0,0 0,1 0,-1 0,2 0,-1 0,1 0,-2 0,2 0,-1 0,1 0,-1 0,1 0,-1 0,3 0,-3 0,2 0,-2 0,1 0,2 0,-1 0,2 0,-4 0,4 0,-1 0,-1 0,0 0,-3 0,3 0,-3 0,2 0,-1 0,0 0,1 0,-2 0,3 0,-3 0,2 0,-2 0,1 0,-1 0,0 0,1 0,0 0,-1 0,0 0,0 0,1 0,-1 0,0 0,0 0,0 0,0 0,0 0,0 0,2 0,0-2,-2 2,1 0,1 0,-2 0,1 0,-1 0,1 0,-1 0,1 0,1 0,-2 0,0 0,0 0,3 0,-3-1,0 1,2 0,-1 0,-1 0,2 0,-2 0,0 0,3 0,-3 0,1 0,0 0,1 0,-2 0,2 0,3 0,-4 0,0 0,0 0,0 0,-1 0,2 0,-2 0,0 0,0 0,0 0,0 0,0 0,2 0,-2 0,0 0,0 0,0 0,1 0,-1 0,1 0,-1 0,0 0,1 0,-1 0,0 0,3 0,-2-1,-1 1,1 0,-1 0,0 0,1 0,-1 0,0 0,0 0,0 0,0 0,0 0,1 0,-1 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482 1043,'-1'1,"1"0,-1 0,0 0,1 0,-2 3,2-3,0 0,0 1,-1-1,0 0,1 0,0 0,0 0,-1 0,1 0,0 1,-1-2,1 1,0 0,-1-1,1 1,-2 0,2 0,0 2,-1-3,1 1,0 0,0 0,-1-1,1 1,0 0,-1-1,1 2,0-1,-1 0,1 0,0 1,0 0,0-1,-1-1,1 1,0 0,0 0,0 0,-1 0,1 0,0 2,0-2,0 1,0 1,0-2,0 0,0 0,0 0,0 0,0 1,0-1,0 0,0 1,0-1,0 1,0-1,0 0,0 0,0 0,0 0,0 0,0 1,0-1,0 0,0 0,1-1,-1 1,1-1,-1 1,1 0,0 0,-1 1,3 0,-2 0,-1 0,2-1,-1 0,-1 0,1-1,1 2,-1 0,0-1,0 0,0 0,0 0,0-1,1 0,-1 1,1 1,-1-1,-1 0,3-1,-2 0,0 1,0-1,0 0,0 0,-1 1,2-1,-1 0,-1 1,1-1,0 0,-1 1,0 0,1-1,3 0,-3 2,0-2,0 1,0-1,2 1,-2-1,0 1,3-1,-2 0,1 2,0-2,-1 1,1 0,-2-1,2 2,-1-2,0 1,0-1,-1 0,0 0,0 1,3 0,-3-1,2 0,-1 0,-1 0,0 1,0-1,0 1,2 1,-2-2,0 0,0 0,0 0,1 1,0-1,-1 0,0 1,0-1,2 0,-2 0,1 0,1 0,-2 1,0-1,0 0,0 1,0-1,2 0,-2 0,1 1,1-1,-2 0,0 0,0 2,1-2,1 0,0 0,-2 0,0 0,0 0,0 1,2 0,-1-1,-1 0,2 0,-1 0,-1 1,2-1,-1 0,1 0,1 1,-1 1,-2-2,3 0,-3 0,3 0,-3 0,3 0,-3 0,2 0,-1 0,-1 0,0 0,2 0,0 1,-2 0,1-1,1 0,-2 0,1 0,2 0,-2 0,0 0,1 2,-1-2,1 0,-2 0,1 0,3 0,-4 0,1 0,1 0,-1 0,0 0,0 0,-1 0,0 0,2 0,-2 0,0 0,0 0,0 0,0 0,0 0,2 0,-2 0,0 0,0 0,2 0,-2 0,0 0,0 0,2-1,-2 0,2 1,-2 0,2-1,-2 1,0 0,0 0,1-1,-1 1,0 0,0 0,-1-1,1 1,2-1,-2 1,0 0,0 0,-1-2,2 2,0 0,-1 0,0-1,1 0,-1 1,1 0,-1 0,-1-1,1 1,0-1,0 1,0 0,0 0,1 0,-1-1,0 1,0-2,0 2,0-1,0 1,1 0,-1-1,-1 0,1 1,0 0,-1-1,1 0,0 1,0-1,0 0,1 1,-2-3,1 3,0-1,0 0,0 0,-1 0,1-1,0 1,3-2,-3 1,0 1,1-1,2-3,-1 0,-3 3,0 1,1 0,0-1,-1 1,1 0,-1 0,1 0,-1-2,1 3,-1-1,1 0,-1 0,2-1,-2 0,1 1,-1 0,0 0,1 0,0 0,-1 0,0-2,0 2,0 0,0 0,1 1,-1-1,0-2,0 2,0-1,0 0,0 1,0 0,0 0,0-1,0-2,0 3,0 0,-1 0,0 0,1 0,-1 0,1-1,0 1,-2 1,1-1,1 0,0 0,-1 0,0 0,0-1,0 1,0 0,-1 0,1 0,0 0,0 1,0-1,0 0,-1-1,0 2,1 0,-2-3,1 2,1 1,1-1,-1-1,0 2,-1 0,0 0,-1-1,2 0,1 0,-1 1,0 0,0-1,-1 0,1 1,0 0,0-1,0-1,0 2,1-1,-1 0,-1 1,1 0,-2 0,2 0,-1-1,1 1,1-1,-1 0,-1 1,1-1,-1 1,1-2,0 2,0 0,-1-1,0 1,1 0,-1-1,-1 1,2-1,0 0,0 1,-5-1,3-1,2 2,-3-1,1 1,-1-3,1 3,-1-2,0 2,1 0,-3-1,0 1,3 0,-1-2,1 1,1 1,-1-1,0 1,1 0,1 0,-2-2,2 2,-1-1,0-1,1 2,-1-1,1 1,-2 0,2 0,-3 0,3 0,0-1,-1 1,0 0,0 0,-1 0,2 0,-1 0,1 0,0 0,-2 0,2 0,0-2,0 2,0 0,-2 0,2 0,0 0,0 0,0-1,0 0,-2 1,2 0,0 0,0 0,0 0,-1 0,1 0,0 0,0 0,0 0,0 0,0 0,-2 0,2 0,0 0,-1 0,0 0,1 0,-1 0,1 0,0 0,-1 0,0 0,1 0,0 0,0 0,-2 0,2 0,0 0,-2 0,1 0,1 0,0 0,-2 0,0 1,2-1,0 0,0 0,0 0,0 1,-2-1,2 1,-1-1,1 0,-4 0,4 0,-2 1,2-1,0 0,-2 0,2 0,-1 1,1 0,-1-1,-1 2,1-2,0 0,1 0,0 0,0 0,0 0,0 0,0 0,-1 1,1-1,0 0,0 0,0 0,0 0,1 1,-1 0,-1-1,0 0,1 0,0 1,0-1,-2 1,3 1,-1-2,0 0,0 1,0 0,0-1,0 1,-1-1,1 1,0-1,0 1,0 0,0-1,0 1,-2 1,2-1,0-1,-2 2,2-1,0 1,1-1,-1-1,0 0,0 0,0 0,-1 2,1-1,0 0,0 1,0-1,0 0,0 0,1 0,0 0,0 0,-2-1,2 2,-1-2,1 1,0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1154 1027,'-2'0,"1"0,0 0,0-3,0 3,0 0,0 0,-1 0,1 0,0-1,0 1,0 0,0 0,0 0,-1 0,-3 0,4 0,0 0,-2 0,2 0,-1 0,1 0,0 0,0 0,0 0,0 2,0-1,0 0,-1-1,1 0,0 1,0-1,-3 5,3-4,0 0,1 0,-1-1,0 1,1 0,-1-1,1 2,-1-2,-1 1,2 0,-1 1,0-2,1 1,-1-1,1 1,-1-1,0 2,1-1,-1 0,1 0,0 0,0 0,0 0,0 1,0-1,0 1,0-1,0 0,0 0,0 0,0 1,0-1,0 1,0-1,0 0,0 1,0-1,1 0,-1 0,0 0,1-1,-1 1,0 0,1 2,-1-2,0 0,1 0,-1 0,2 1,-2-1,0 0,1 1,-1-1,0 0,0 1,1 0,-1-1,0 0,1 0,-1 1,0-1,1 0,-1 0,1 0,-1 0,0 0,2-1,-2 2,0-1,1-1,-1 2,0-1,1 2,-1-2,0 0,0 0,1 0,0-1,-1 1,1 1,0-2,-1 1,2-1,-2 1,0 0,1 0,-1 0,1-1,-1 1,1 1,-1-1,1 0,-1 0,1 0,-1 0,1 0,1 1,-2-1,1 1,0-2,-1 1,1 2,-1-2,1-1,0 0,-1 1,2-1,-2 1,0 0,1 1,0-1,0-1,-1 1,1 0,0 0,2 0,-2-1,0 0,-1 1,1-1,0 2,-1-1,2-1,-1 1,1 0,-1-1,0 1,-1 0,2-1,0 2,-1-2,0 1,0-1,1 1,0-1,-1 1,0 0,0-1,1 1,0 1,1-1,1 0,-1-1,0 2,-2-2,1 0,-1 0,2 0,-2 1,0-1,0 1,0-1,0 0,0 1,-1 0,3-1,-2 0,0 0,0 0,0 0,1 0,-1 0,0 1,0-1,-1 2,1-2,0 0,0 0,1 0,-1 0,0 0,0 0,0 0,0 0,0 1,0-1,1 0,-1 0,0 0,0 0,0 0,0 0,0 0,1 0,-1 0,0 0,1 0,-1 0,1 0,-1 0,0 0,0 0,0 0,0 0,2 0,-2 0,0 0,1 0,-1 0,1 0,1 0,-1 0,0 0,1 0,-1 0,1 0,-1 0,1 0,-2 0,3 0,-2 0,1 0,-2 0,3 1,-3-1,2 0,-2 0,1 0,-1 0,2 1,-2-1,0 0,0 0,0 0,0 0,1 0,-1 0,0 0,0 0,0 0,0 0,0 0,1 0,-1 0,0 0,0 0,0 0,0 0,1 0,0 0,-1 0,0 0,0 0,0 0,0 0,0 0,2 0,-2 0,1 0,0 0,0 0,-1 0,0 0,2 0,-2 0,0-1,0 1,2 0,-2 0,1 0,-1-1,0 1,3-2,-3 2,2-1,0 0,-2 1,1 0,-1-1,1 1,0 0,-1 0,0 0,0-1,0 1,1-2,-1 2,0 0,0 0,0-1,-1 0,1 1,0 0,1 0,-1 0,0-1,0 1,0 0,0 0,0 0,1-1,-1 1,0 0,0-1,0 1,-1-1,1 1,2 0,-2 0,0-3,0 3,0 0,0 0,1-1,-1 1,0 0,0-1,0 0,0 1,0 0,1 0,0-2,-1 2,0 0,0-1,1 1,-1 0,0-1,-1 0,1 1,0 0,0-1,0 1,1 0,-1-1,0 1,0-1,0-1,0 1,0 1,-1-1,0 0,2 1,-2-1,1 0,0 0,0 0,0-1,0 0,-1 1,2-2,-1 2,-1 0,1 0,0 0,0 0,-1-1,1 1,1-1,-1 1,0-1,-1 0,0 1,1 0,-1 0,1 0,0 1,0-3,-1 2,2 1,-2-3,1 3,0-2,-1 1,1 0,-1 0,1 1,-1-3,0 2,0 0,1 1,-1-1,0 0,0-1,0 1,0 0,0 0,0 0,2 1,-2-1,0 0,0-1,0 1,0 0,0 0,0 0,0 0,0 0,0-1,0 1,0 0,0-1,0 1,-1-2,1 2,0-1,0 0,-1 0,1 1,0 0,-1 0,0 1,1-2,-1 2,1-1,-1 0,1 0,-2 0,1 1,0-3,0 2,0 0,-2 0,2 0,0 0,0-1,0 1,-2 0,3 0,-2 1,1-1,-1-2,1 2,0 1,0-1,0 0,0 0,0 1,-1 0,1 0,0-1,1-1,-1 2,0 0,0 0,0 0,-1-1,1 1,0-2,1 1,-1 1,0 0,0 0,-1-1,1-1,0 2,0 0,0-2,1 1,-3 1,2 0,0-1,0 1,0-2,0 1,0 1,-1 0,1 0,0-1,-1 0,1 1,-1-1,0 0,1 1,-2 0,2 0,-1 0,1 0,-1 0,1 0,0 0,0-2,0 2,0 0,0-1,0 1,-1 0,1 0,0 0,0 0,0 0,0 0,0 0,-1-1,0 1,1 0,0 0,0 0,-1 0,1 0,0-1,-1 1,1 0,-2-1,2 1,0 0,-2 0,2 0,-3 0,2 0,1 0,-3 0,1 0,2-1,-3 1,3 0,0-2,-1 2,1 0,-3 0,1 0,1 0,-1 0,2 0,-2-1,1 0,-1 1,2 0,0 0,0 0,-2 0,2-1,0 1,0 0,0 0,-2 0,2 0,0-1,0 1,-2 0,2 0,0 0,-1 0,1 0,-1 0,1 0,0 0,0 0,0 0,0 0,0 0,0 0,-1 0,1 0,-1 0,1 0,0 0,-1 0,1 0,-1 0,-1 0,2 0,0 0,-1 0,0 0,0 0,1 0,0 0,0 0,-2 0,1 0,-3 0,4 0,-1 0,-1 0,1 0,-1 0,2 1,0 0,-2-1,1 0,1 0,0 0,-1 0,1 0,0 0,0 0,-1 0,0 0,1 0,0 0,0 0,0 0,0 0,0 0,-1 0,1 0,0 0,0 0,0 1,0-1,0 0,-1 0,1 0,0 1,0-1,0 0,-2 2,2-2,0 0,1 1,-1-1,0 0,0 0,0 0,-1 0,1 0,0 1,0-1,0 0,0 0,0 0,0 1,-1-1,1 1,0-1,0 0,-1 0,0 0,1 0,1 1,-1 0,0-1,0 0,0 0,0 0,1 3,-2-3,1 0,1 1,-1-1,0 1,0 0,0 0,0 1,-1-1,1 0,0-1,0 1,0 0,0 0,0-1,1 1,-1 1,1-1,-2 0,0 1,1-1,0-1,1 2,-2-2,2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716 421,'1'0,"0"0,0 0,0 0,0 0,0 0,1 0,-1 0,0 0,0 0,0 0,0 0,0 0,1 0,-1 0,1 0,-1 0,0 0,0 0,1 0,-1 0,0 0,0 0,0 0,0 0,0 0,1 0,0 0,-1 0,0 0,0 0,2 0,-1 0,-1 0,0 0,0 0,1 0,-1 0,0 0,0 0,0 0,0 0,3 0,-2 0,-1 0,0 0,2 0,-2 0,0 0,0 0,3 0,-3 2,0-2,0 0,0 0,0 0,1 0,-1 0,0 0,0 0,0 0,0 0,0 0,0 0,1 0,-1 0,0 1,0-1,2 1,-2-1,0 0,1 0,-1 0,2 0,-2 1,3-1,-3 0,3 0,-3 0,0 0,3 0,-3 0,2 1,-2-1,0 0,0 0,1 0,-1 0,2 0,-2 0,0 0,1 0,0 0,0 0,-1 2,2-2,-2 0,1 0,0 0,0 0,-1 0,0 0,0 0,0 1,2-1,-1 0,-1 1,0-1,0 0,1 0,-1 0,1 1,1 0,-2-1,2 0,-1 0,-1 2,2-2,-1 1,0-1,-1 0,1 0,-1 1,0-1,2 0,-1 0,-1 0,2 0,-2 0,2 1,-2-1,0 0,1 0,-1 0,1 0,-1 0,0 0,1 0,1 0,-2 0,1 0,1 0,-2 0,3 0,-3 0,1 0,0 0,1 0,-1 0,1 2,0-2,0 1,-1-1,1 0,1 0,-1 0,-1 0,1 0,0 1,-1-1,2 0,-3 0,3 0,-3 0,3 0,-1 0,-1 0,1 0,0 0,-1 2,3-2,-4 0,3 0,-3 0,1 0,1 0,-2 0,1 0,-1 0,2 0,-2 0,1 0,1 0,-2 0,0 0,0 0,-1 1,3-1,-2 0,0 0,1 0,0 0,-1 0,1 0,-1 0,0 0,2 0,-2 0,0 0,1 0,0 0,0 0,1 0,-1 0,1 0,-2 0,1 0,3 0,-4 0,3 0,-3 0,3 0,5 0,-7 0,1 0,0 0,-1 0,1 0,-2 0,0 0,0 0,2 0,-2 0,0 0,0 0,0 0,0 0,0 0,0 0,1 0,-1 0,0 0,0 0,0 0,2 0,-2 0,1 0,1 0,-2 0,1 0,-1 0,1 0,1 0,0 0,-2 0,1 0,1 0,-1 0,3 0,-3 0,2 0,-2 0,1 0,0 0,1 0,1 0,-3 0,2 0,-1-1,0 1,3 0,-5 0,5 0,-3 0,-1 0,-1 0,2 0,-1 0,1 0,0 0,-2 0,1 0,-1 0,0 0,0 0,2 0,-2 0,1 0,0 0,0 0,1 0,-2 0,1 0,2 0,12 0,-11 0,-3 0,3 0,-1 0,0 0,-1 0,-1 0,3 0,-4 0,1 0,-1 0,0 0,2 0,-2 0,0 0,0 0,0 0,0 0,2 0,-2 0,0 0,2 0,-2 0,1 0,1 0,1 0,-1 0,1 0,0 0,-1 0,1 0,0 0,0 0,1 0,-1 0,0 0,2 0,-2 0,2 0,-3 0,1 0,-1 0,1 0,-1 0,-1-1,1 1,-2 0,2 0,-1 0,-1 0,0 0,1 0,-1 0,0 0,1-1,-1 1,1 0,-1 0,0 0,0 0,0 0,0 0,0 0,1 0,-1 0,1 0,-1 0,3 0,-3 0,2 0,-1 0,-1 0,3 0,-3 0,2 0,1-2,-3 2,2 0,-1 0,1 0,-2 0,6 0,-6 0,3 0,-3 0,3 0,-2 0,1 0,-1 0,1 0,1 0,-1 0,1 0,0 0,-3 0,3 0,-3 0,3 0,-3 0,0 0,4 0,-3 0,-1 0,1 0,-1 0,0 0,2 0,-2 0,0 0,0 0,0 0,2 0,-2 0,0 0,1 0,0 0,0 0,-1 0,0 0,0 0,1 0,-1 0,0 0,0 0,1 0,0 0,-1 0,0 0,0 0,0 0,0 0,2 0,-2 0,0 0,0 0,0 0,2 0,-1 0,-1 0,2 0,-2 0,1 0,-1 0,2 0,-2 0,1 0,1 1,0-1,-1 0,1 0,-1 0,-1 0,2 0,-2 0,1 0,0 0,1 0,-1 0,0 0,1 0,-2 0,0 0,0 0,1 0,0 0,0 0,-1 0,0 0,0 0,2 0,-1 0,1 0,-2 0,1 0,1 0,1 0,-3 0,3 0,-1 0,-2 0,1 0,3 0,-3 0,1 0,1 0,4 0,-2 1,-1-1,-2 0,1 0,0 0,-1 0,1 0,-1 0,1 0,-1 0,-1 0,2 0,-1 0,-1 0,1 0,0 0,1 0,-3 0,1 0,1 0,-2 0,1 1,0-1,-1 0,0 0,0 0,0 0,0 0,2 0,-2 0,0 0,0 0,3 0,-3 0,0 0,1 0,3 0,-4 0,1 2,1-2,-1 0,1 0,1 0,-1 0,-1 0,1 0,-1 0,1 0,3 0,-5 0,3 0,-3 1,1-1,3 0,-4 0,3 0,-3 0,3 0,-3 0,1 0,1 0,-2 0,1 0,1 0,-1 0,1 0,0 0,1 0,-3 0,1 0,3 0,-3 0,3 0,-3 0,2 0,1 0,-1 0,0 0,-1 0,3 0,-4 0,3 0,-1 0,-2 0,0 0,1 0,-2 0,2 0,-1 0,1 0,-2 0,0 0,0 0,2 0,-2 0,0 0,0 0,2 0,-2 0,0 0,0 0,0 0,0 0,1 0,0 0,4 0,-4 0,-1 0,2 0,-2 0,1 0,-1 0,1 0,-1 0,0 0,1 0,-1 0,7 0,-6 0,-1 0,0 0,1 0,0 0,-1 0,0 0,0 0,0 0,0 0,0 0,1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17 550,'0'1,"0"1,0-1,0 0,2 0,-1-1,3 0,-3 0,1 1,-1-1,2 2,-1-2,0 0,0 0,-1 0,0 0,0 0,2 0,1 1,-3-1,2 1,-1-1,1 0,3 0,-3 0,3 2,-4-2,3 1,-1-1,-2 0,3 0,-1 2,0-2,1 3,-4-3,8 0,-7 0,1 1,-2-1,1 0,6 1,-7-1,1 0,-1 1,2-1,-2 0,0 0,0 0,0 0,1 0,-1 0,1 0,0 0,0 0,-1 0,0 0,1 0,-1 0,0 0,1 0,-1 0,5 0,4 0,-9 0,1 0,0 0,0 0,0 0,1 0,0 0,-2 0,1 0,3 0,-4 0,1 0,0 0,-1 0,0 0,0 0,2 0,0-1,-2 1,3 0,-2-1,1 1,-2 0,1 0,1-2,-2 2,2 0,-2 0,1 0,-1 0,0 0,2-1,0 0,-2 1,0 0,0-2,0 2,0 0,1 0,-1 0,1 0,-1 0,0 0,2 0,-2-1,3 1,-3 0,1-1,0 1,-1 0,0 0,0 0,1 0,0 0,0 0,-1 0,0-1,-1 0,3 1,-2 0,0 0,0-1,0 1,0-1,0 1,1 0,-1 0,0 0,1 0,-1 0,0 0,1-2,-1 2,0 0,0 0,0 0,0 0,0 0,2 0,-2 0,0-1,0 1,0 0,1 0,0 0,-1 0,3 0,-3-1,1 1,1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288 139,'0'3,"0"-2,-1 3,1-2,-3 1,2 1,-2-1,2 2,-1-4,-2 3,3 0,-2-2,0 2,3-1,-3-1,0 3,2-2,0-1,-1 1,-1 2,2-3,-5 6,5-6,-4 5,4-6,-2 5,0-2,2-3,-2 3,2-3,-2 3,2-2,-1 1,-1 0,1 0,1 0,0-2,0 1,-1 1,1-2,0 3,-2-2,2-1,1 1,-1-1,1 0,-1-1,0 1,0-1,1 1,-1 0,1 0,-2 1,-1 3,3-4,-1 0,-1 1,1-1,1 0,-1-1,0 2,1-1,0 0,-1-1,-1 5,0-4,2 0,-1 0,0 0,-2 3,2-4,1 3,0-2,-1 0,1 0,0 0,3-1,1 0,3 0,-5 0,3 0,3 0,4 0,-8 0,0 0,2 0,0 0,2 0,-2 0,2 0,-2 0,2 0,1 0,-3 0,0 0,-2 2,2-1,0-1,-2 0,1 0,1 0,-1 0,-3 1,1-1,0 2,-2-1,0-1,1 0,1 0,-1 0,1 0,0 0,1 1,-1-1,-1 0,5 0,-4 0,-2 0,3 0,-3 0,0 0,3 0,-2 2,1-2,-2 0,1 0,0 0,-1 0,0 0,0 0,0 0,0 0,2 0,-2 0,0 0,0 0,0 0,0 0,-1-2,0 0,0 1,0 0,0-1,0 0,0 1,0 0,-1-3,-1 1,1 3,0-2,-3-6,4 7,-3-2,3 1,-1-1,0 2,1 0,-1-1,-2 0,2 1,1 0,-1-2,0 2,-1 1,2-1,0 0,-1 0,0-1,1 1,-1 0,1 0,-1 0,0-2,-1 2,1-1,0-1,1 2,-1 0,1 0,0 0,-1 0,0 0,1-1,-1 2,-1-2,1 2,1-2,0 1,-1-1,1 1,-1 1,1-1,0 0,-1 0,0-2,1 2,-2-1,2-1,-1 2,0 0,0 0,0-3,1 3,-2-2,1 2,0 0,1-1,-3-1,2 2,0-2,0 1,1 1,-2-2,2 2,-1 0,0 1,1-3,-1 3,1-1,-1-1,1 1,-1 0,1-1,-2-1,2 1,-1 1,1 0,-1 0,0 0,1-2,-1 2,1 0,0-1,-1 2,-1-3,1 2,0-1,1 0,0 1,-1 0,1 0,-1 0,0 0,1 0,-2 1,2-3,0 2,-1 0,0-1,1 0,0 1,0 0,-1 0,1 0,0 0,0 0,0 0,0-1,0 1,-1 1,-1 0,0 0,1 0,0 3,-2-2,2-1,0 0,0 3,0-2,-1-1,1 1,0 0,0 0,1 0,-1 1,0-2,1 1,-1-1,-1 1,-1 2,2-3,0 3,0-3,1 1,-2 0,1-1,0 1,0 0,0 0,0 2,1-2,-2-1,1 3,0-3,1 1,-1-1,0 1,0 0,0 0,1 0,-2-1,1 0,0 1,1 1,-1-2,0 2,0-1,0 0,1 0,-2-1,1 2,0-1,0 0,0 0,0-1,0 1,-1 0,1 0,0-1,1 2,-1-1,0 0,0 0,0 0,-2 2,2-2,1 0,-1-1,0 1,0 0,-1-1,2 1,-1 0,0-1,0 3,1-2,0 0,-1-1,0 0,-1 3,2-2,0 0,-1-1,0 1,0 0,1 0,-1-1,0 2,1-1,-1 0,-1-1,1 1,1 0,-1 0,0 3,0-4,1 1,-1-1,-1 3,2-2,-1 0,0 0,0 0,1 0,-1-1,0 2,-1-1,2 0,-1 0,0 0,1 0,-1 0,0 1,1-1,-1 0,0-1,1 1,0 0,-2-1,2 1,0 0,-1-1,1 2,0-1,-1 0,0 0,0 0,0-1,1 1,0 0,0 1,-1-2,1 1,0 1,0-1,-1-1,1 1,-2-1,1 0,1 1,0 1,-1 1,1-2,0 0,0 0,-1 1,0-1,0 2,1-1,0-1,-2 0,2 0,0 0,-1 3,1-3,0 0,-1 0,1 0,0 0,-1 1,1-1,0 0,0 0,0 0,0 0,0 0,0 0,0 1,-1-1,1 0,0 0,0 1,0-1,0 1,0-1,0 0,0 0,0 0,1-1,0 1,0-1,0 0,1 0,-1 0,2 0,-2 0,0 0,1 0,-1 0,0 0,0 0,0 0,0 0,0 0,1 0,-1 0,0 0,0 0,0 0,0 0,0 0,2 0,-2 0,7-2,-7 2,1 0,-1 0,0 0,0 0,0 0,0 0,0 0,1 0,-1 0,1 0,-1 0,0 0,0-1,1 1,-1 0,0 0,0 0,0-1,0 1,0 0,1 0,-1 0,0 0,0 0,0 0,0 0,0 0,1 0,-1 0,0 0,0-1,0 1,0 0,0 0,1 0,-1 0,1 0,-1 0,0 0,0 0,1 0,-1 0,0 0,0 0,1 0,0 0,0 0,1 0,-1 0,1 0,-1 0,1 0,-2 0,1 0,-1 0,6 0,-5 0,-1 0,2 0,-2 0,0 0,1 0,-1 0,1 0,0 0,-1 0,0 0,0 0,1 0,-1 0,0 0,0 0,0 0,0 0,0 0,0 0,2 0,-2 0,0 0,0 0,0 0,0 0,2 0,-2 0,0 0,2 0,-2 0,0 0,1 0,-1 0,1 0,-1 0,0 0,3 0,-3 0,0 0,1 0,-1 0,3 1,-2-1,-1 0,0 0,0 0,0 0,0 0,0 0,0 0,1 0,-1 0,0 0,0 2,0-2,0 0,0 0,2 0,-2 0,0 0,0 0,0 0,0 0,1 0,-1 0,0 0,-1-1,0-1,0 1,0 0,0 0,0 0,0-1,0 1,0 0,0 0,0 0,0 0,0 0,0-1,0 1,0-2,0 2,-2-6,1 5,1 1,-1 0,0-2,1 2,-1-2,1 2,0 0,-2-1,1 2,1-1,0-1,-1 2,0-2,1 1,0 0,0 0,-1 1,-1-3,1 1,1 1,0 0,-1 0,0-1,0 1,0-1,1 1,-1-1,1 1,-2 0,1 0,1 0,-1 1,1-1,0 0,0 0,0-1,-1 2,1-1,0 0,0 0,-1 0,0 1,1-1,-1 0,1-1,0 1,-3 0,1-2,1 1,1 1,0 0,-1 0,1 0,-2-1,2 1,0-1,-1 1,0-1,0 0,0-1,1 2,0 0,-1 0,1 0,-1 1,1-3,0 2,-2-1,2 1,-1 0,0-1,1 1,-1 0,0 0,1 0,-1 0,1 0,-2-1,1 2,1-1,-1 1,1-2,-1 1,1 0,-1 1,1-2,-1 1,0 0,1 0,0 0,-1 0,1 0,-2-2,1 3,1-1,-1 0,1 0,-1 1,0 0,1-1,0-1,-1 2,1-1,-2 0,1 0,0 0,1 0,-1 0,0-1,1 1,-2 0,0 1,1 0,1-1,0 0,-1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381 131,'0'1,"0"6,0-4,0-2,0 0,0 0,0 2,0-2,0 0,0 0,0 0,1 0,-1 1,1-1,-1 0,1 2,-1-1,0-1,0 0,0 0,0 1,0 0,0-1,0 0,0 0,1-1,-1 1,0 1,0-1,2 1,-2-1,0 0,1-1,-1 1,0 0,0 0,0 0,0 1,0-1,0 0,0 0,1 0,-1 0,0 0,0 1,0-1,1 0,-1 1,1-1,-1 0,0 1,0-1,0 0,0 0,0 0,1-1,-1 1,0 0,0 0,1-1,-1-1,0-1,0 1,2 0,-2-1,0 1,1 0,-1 0,0 0,1 0,-1 0,0-1,1 1,0 0,0 0,0 0,0 0,1 0,-2-1,1 2,-1-1,1 0,-1 0,1 0,2-2,-2 2,0 0,0 0,0 0,0 0,-1 0,1-1,1 1,0-1,-1 1,0-1,1 2,-1-1,0 0,0 0,0 0,2-2,-2 2,0 0,0 0,0 0,0 0,0-1,2 0,-2 2,0-1,0 0,1-1,-1 1,-1 0,1 0,1 0,-1 0,1 0,-1-1,0 1,0 0,2 0,-2 0,0 0,1-1,-1 1,2 0,-2 0,0 0,0 0,1-1,-1 2,1-2,-1 1,0 0,1-1,-1 1,0 0,0 1,0-1,0 0,0 1,1-1,-1 0,0-1,0 1,0 1,0-1,0 0,1 0,-1 0,0 0,1 0,2-2,-3 2,-1 0,1 1,-1-2,1 2,-1-2,2 2,-2-1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653 676,'0'-2,"5"1,-4 1,-1-1,1 1,-1-1,2 0,0 0,-1 1,0-2,0 1,0 1,0-1,0 0,1 1,-1 0,0-1,0 1,0-1,3-2,-4 2,1 1,0 0,0 0,0-1,2 0,-2 0,1 0,-1 1,1-2,-1 2,0-1,0 1,0-1,0 1,0-1,0 1,-1-1,2 1,-1 0,-1-1,1 0,0 1,0-2,0 2,0-1,1 1,-1-1,0 1,0 0,0-1,0 0,0 0,1 0,-1 0,0-1,0 2,-1-1,1 1,0-1,0 0,1 1,-1-1,0 0,0 1,0-3,-1 2,1 1,0 0,1-1,-1 0,0 1,0 0,0-1,0 1,-1-2,1 2,1-1,-1 0,0 0,0 1,0-1,0 0,0 1,-1-1,2 1,-1 0,-1-1,1-1,0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4:40:3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582 484,'0'-3,"0"0,3 2,0 2,-1 3,1 2,-2-3,1 2,-2-2,0 0,0 0,0 2,0-2,0 0,0 0,0 0,0 1,-1-1,0 0,1 0,-1 0,-2-2,2 2,-1 0,1 0,0 1,0-1,-2 1,3-1,-1 1,1-1,0 0,0 0,0 0,0 1,0-1,0 0,0 0,0 0,0 0,0 2,2 0,-1-1,0-1,-1 1,1-1,0 0,2-1,0-2,1-1,-3-2,0 6,-1 0,-2 0,2 0,-1 0,0 0,-1 0,0 1,1-1,-1 0,2 0,0 5,0-3,0-2,-1 0,1 0,0 0,0 2,0 0,0-2,0 0,0 0,0 0,0 0,0 0,0 0,0 1,0-1,0 0,-1 1,0-1,1 1,-1-1,0 1,0-1,-2 4,3-3,-1-1,-1 3,1-3,-2-1,3 1,-1 0,-1 1,1-1,0 0,0 0,-2-2,1 4,-2-2,2 0,1 0,-3-1,1 0,1 1,-2 0,2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766 678,'3'0,"-2"0,0 0,0-1,0 0,0 1,0-1,-1 0,2 1,-1 0,0-1,0 0,0 1,-1-1,1 1,0 0,1 0,-1-2,1 1,-1 1,2 0,-2-1,0 0,0 1,-1-1,1 1,0 0,1 0,-1-1,0 1,0-2,0 2,-1-1,1 1,0-1,1 1,-1 0,0-1,0 0,0 1,0 0,0-1,1 0,-1 1,0 0,0 0,0-3,0 3,0 0,1 0,-1-1,0 0,0 1,0-1,2 1,-2 0,1-3,-1 3,0 0,0-1,1 0,-1 1,0-1,0 0,0 1,0 0,-1-1,1 1,1 0,-1-1,0-1,0 2,0 0,-1-1,1 1,-1-1,1 1,0 0,-1-1,2 0,-1 1,0 0,0-1,-1 0,1 1,0 0,0 0,-1-1,2 1,-1-2,-1 1,2 1,-1 0,-1-1,1 1,-1-1,1 1,1 0,-1-1,0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905 672,'1'0,"1"0,0 0,0 0,1 1,-2-1,0 0,0 0,0 1,0-1,0 0,1 0,-1 0,0 0,0 0,0 0,0 0,3 0,-3 0,2 0,-1 0,-1 0,0 0,1 0,-1 0,1-1,-1 1,1-1,-1 1,0 0,0-2,0 1,0 1,0 0,0 0,-1-1,2 1,-1-1,1-1,-1 2,0 0,0 0,1 0,-2-1,1 1,0-3,0 3,-1-1,1 1,0-1,0 1,1 0,-1-1,-1 0,1 1,0-1,0-1,0 2,0-1,0 0,-1 0,4-1,-3 2,0-1,-1-1,1 2,0 0,-1-1,2 1,-1 0,-1-1,1 0,0 1,-1-1,0 0,1 1,0-1,-1 0,1 1,1-2,-2 1,1 1,0-1,-1 0,1 1,-1-1,1 1,0-1,-1 0,1-1,1 1,-2 0,1 1,0 0,-1-1,1 0,0 0,-1 0,1 1,0-2,-1 1,1 1,-1-1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1034 676,'1'0,"0"0,1 0,-1 0,0 0,0 0,0 0,0 0,0 0,1 0,-1 0,0 0,0 0,0 0,0 0,0-1,1 1,-1-1,0 1,0 0,1-1,-1 1,1-1,-1 1,0 0,0 0,0-1,0-1,0 2,0 0,1 0,-1-1,0 1,0-1,0 1,0 0,0-1,1 1,-1 0,0 0,-1-1,1 1,0-1,0 1,-1-1,1 1,-1-2,2 2,-1-1,0 1,-1-1,1 1,0-1,0 0,0 1,-1-1,2 1,-2-1,1 1,0-2,0 2,-1-1,1 1,0-1,0 0,0 0,-1 0,2 1,-1-1,-1 0,1 1,-1-3,1 3,0 0,-1-1,0 0,1 0,-1 0,1 1,2-3,-3 2,1 1,-1-1,1 0,0 0,0 0,0-1,-1 1,2 0,-1 1,0-1,-1 0,1 1,0-1,-1 0,1 1,-1-2,1 1,-1 0,1 1,-1-1,2 0,-2 0,1 0,-1 0,0-1,1 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260 783,'1'0,"0"0,1 0,-1 0,0 0,1 0,-1 0,2 0,-2 0,0 0,2 0,-1 0,1 0,3 0,-2 0,1 0,-3 0,4 0,-3 0,3 0,-2 0,0 0,2 0,-3 0,1 0,0 0,-3 0,2 0,-1 0,1 0,1 0,-3 0,0 0,3 0,-3 0,0 0,0 0,3 0,-3 0,1 0,1 0,0 0,1 0,-1 0,1 0,-1 0,3 0,0 0,-2 0,0 0,2 0,-2 0,1 0,-3 0,1 0,1 0,-3 0,2 0,-2 0,1 0,1 0,-2 0,0 0,0 0,0 0,0 0,1 0,-1 0,0 0,1 0,-1 0,0 0,2 0,-2 0,1 0,0 0,-1 0,2 0,-1 0,0 0,-1 0,2 0,-1 0,1 0,1 0,-3 0,3 0,-1 0,1 0,0 0,-1 0,1 0,-2 0,3 0,-1 0,-1 0,1 0,-2 0,3 0,-3 0,1 0,-1 0,1 0,1 0,-3 0,3 0,-1 0,-1 0,1 0,-1 0,3 2,-1-1,-3-1,3 0,-1 0,1 0,-1 0,3 2,0-2,-2 0,4 3,-2-3,3 2,-5-2,0 0,4 0,-2 1,0 1,-3-2,1 0,2 0,0 0,0 0,0 1,0-1,0 2,-3-2,1 1,5 1,-5-2,-2 1,1 0,0-1,0 2,-1-1,0-1,0 0,3 0,-2 0,-1 0,5 3,-2-3,-3 0,2 0,1 0,-3 0,4 0,-3 1,1-1,-1 0,1 0,0 0,1 0,-1 0,-2 0,1 0,1 0,-3 0,5 0,-5 0,3 0,-2 0,3 0,-3 0,1 0,-1 0,1 0,1 0,-1 0,-1 0,1 0,-1 0,3 0,-1 0,-2 0,1 0,-1 0,3 0,-1 0,-1 0,3 0,-5 0,3 0,-2 0,2 0,1 0,-3 0,2 0,-1 0,1 0,1 0,-3 0,6 0,-5 0,1 0,-1 0,1 0,7 0,-9 0,1 0,1 0,-3 0,3 0,-1 0,4 0,-3 0,0 0,-3 0,3 0,-1 0,1 0,-1 0,-1 2,3-2,-3 0,1 0,3 0,-5 0,1 0,1 0,-1 0,-1 0,2 0,-2 0,0 0,3 0,0 0,-1 0,-2 0,3 0,-3 0,11 0,-10 0,3 0,-4 0,4 0,1 0,-2 0,2 0,-1 0,3 0,-3 0,3 0,-2 0,-1 0,9 0,-6 0,4 0,-9 0,3 0,2 0,-2 0,-1-1,1 1,-2 0,0-1,4 1,-3 0,3 0,-2-2,-2 2,2 0,0-1,3-1,-3 2,2 0,0 0,-2 0,0 0,0 0,0 0,-4 0,4 0,0 0,-3-2,1 2,-1-1,1 1,1 0,-4 0,3 0,-2 0,1 0,-2 0,1 0,-1 0,2 0,-2 0,0 0,2-1,-1 1,-1-1,3 1,-3 0,3 0,-3 0,2 0,-2 0,1 0,-1 0,1 0,-1 0,1 0,-1 0,0 0,1 0,-1 0,0 0,0 0,0 0,0 0,0 0,1 0,-1 0,6 0,-5 0,-1 0,2 0,-1 0,9 0,-9 0,1 0,-1 0,3 0,12 0,-11 0,-4 0,4 0,2 0,-4 0,2 0,-1 0,3 0,0 0,-4 0,1 0,-1 0,2 0,2 0,-4 0,2 0,2 0,-2-2,0 2,0 0,-2 0,3-1,-3-1,0 2,0 0,7-1,-9 1,6 0,-2 0,-3 0,3-2,-3 2,1 0,0 0,-1 0,3 0,-5 0,3 0,0 0,-3-1,3 0,-3 1,4 0,-3 0,1-2,0 2,1-1,-1 1,0 0,1 0,-2 0,3 0,-3 0,1 0,1 0,0 0,1 0,-3 0,2-2,1 2,-4 0,1 0,3 0,-3 0,1 0,1 0,4 0,-4-1,-3 1,1 0,-1 0,0 0,0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1121 1292,'0'-2,"0"1,0 0,0 0,0 0,0 0,1 1,0-1,0-1,0 2,0-1,1 1,-1-1,0 1,0 0,0 0,0 0,0 0,0 0,1 0,-1-1,1 1,-1 0,0 0,2 0,-2 0,0 0,2 0,-1 0,-1 0,2 0,-2 0,0 0,1 0,3 0,-4 0,3 0,-2 0,1 0,-2 0,1 0,-1 0,2 0,-1 0,1 0,-2 0,2 0,-2 0,3-1,-2 1,-1 0,5 0,-4 0,1 0,-1 0,1 0,1 0,-1 0,-1 0,2 0,-2 0,1 0,-1 0,0 0,-1 0,0 0,2 0,-1 0,-1 0,1 0,-1 0,0 0,1 0,-1 0,0 0,2 0,-2 0,0 0,0 0,0 0,2 0,-1 0,1 1,-2 0,2-1,-2 0,1 0,1 0,-2 0,1 0,0 0,-1 0,3 0,-2 0,1 0,-2 0,0 0,1 0,-1 0,1 0,-1 0,0 0,0 0,1 0,0 0,1 0,-1 0,1 0,0 0,-1 0,1 0,-1 2,1-2,-1 0,0 0,-1 0,1 0,-1 0,0 0,1 0,-1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1260 1161,'0'-1,"0"0,0 0,0 0,0 0,0 0,0-1,0 1,0 0,0 0,1 0,-1 0,0 0,1-1,0 1,-1 0,1 0,0 1,0-1,0 0,1 1,0-2,-2 0,1 2,-1-1,1 0,0 1,0 0,1-1,-1 1,-1-1,1 1,0-1,0 1,3-2,-3 2,0 0,0-1,0 1,0 0,1 0,-1 0,0 0,0 0,0-1,0 1,0 0,1 0,0-1,0 1,1 0,-2 0,0 0,0 0,0 0,0 0,1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1459 1139,'1'0,"1"0,1 0,-2 0,0 0,2 0,-2 0,0 0,0 0,0 0,1 0,0 0,-1 0,0 0,0 0,2 0,-1 0,-1 0,3 0,-3 0,2 0,-1 0,1 0,-2 0,2 0,-2 0,3 0,-2 0,1 0,-2 0,1 0,2 0,-3 0,1 0,0 0,-1 0,0 0,0 0,0 0,0 0,0 0,1 0,-1 0,0 0,0 0,0 0,0 0,0 0,1 0,-1 0,0 0,0 0,0 0,0 0,0 0,0 0,1 0,-1 0,0 0,0 0,0 0,0 0,0 0,4 0,-4 0,0 0,1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1238 1152,'0'-1,"0"0,0-1,0 1,0 0,0 0,0-1,0 1,0 0,0 0,2 1,-1-1,0 1,0-1,0 1,0 0,0 0,0 0,1 0,0 0,-1 0,0 0,0 0,1 0,-1 0,0 0,-1-1,1 1,0 0,0-1,0 1,1 0,-1 0,1 0,-1 0,0-2,2 2,-2 0,0 0,0 0,2 0,-2 0,1 0,1 0,-1 0,-1 0,2-1,3 1,-5 0,7 0,-4 0,-3-1,3 1,-2 0,1 0,1 0,-2 0,-1 0,0 0,1 0,-1 0,0 0,0 0,0 0,0 0,0 0,0-1,1 0,-1 1,0 0,0 0,0 0,0 0,0 0,1 0,-1 0,0 0,-1-1,1 1,0-2,0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336 249,'0'1,"-1"2,1-2,-1 1,1-1,-1 2,-1 0,2-1,-1 1,1-1,-3 6,2-4,0-3,-1 3,1 4,-1-2,-1-3,3 5,-1-2,-3 3,3-2,-4 4,5-7,-3 0,1 1,2-4,-1 4,-1 0,1-3,1 3,-3-1,3-3,-1 2,0 0,-2 1,3-1,0-2,-2 0,0 1,2 0,-1 0,1-1,-2-1,2 3,0-2,-1-1,1 1,0 0,0 0,0 0,-1-1,1 1,0 1,0-1,1-1,1 0,-1 0,0 0,1 0,-1 0,2-2,-2 1,0 0,0 1,0 0,1 0,-2-1,1 0,0 1,0-1,2-1,-2 2,0-1,1 1,1-1,0 0,-2 1,1-2,1 1,0 1,-1-1,3-1,-3 2,1 0,1 0,-1-1,-1 1,1-2,2 1,-3 1,2-2,-1 2,1-1,-2 1,0 0,-1 0,0 0,0 0,1 0,-2-3,0 1,0 1,1 0,-1 0,0 0,0 0,0 0,0-1,0 1,0-1,0 1,0-2,-1 1,1-1,-1 2,1-1,0-1,0-2,-1 2,1-1,-2 1,2 2,-1-2,1 2,0-1,-1-1,1 1,-1 0,1 0,-1 1,1 0,0-2,0 1,0 1,0-2,0 2,-2-1,2 0,0 1,0 0,-1 1,0-2,1 1,0 0,0-1,-1 0,1 1,-1-3,1 2,0 0,-2 0,2-1,-1 0,1 0,0 1,-1-1,1 0,0 1,0 1,0-2,0 2,-1 0,1 0,0 0,0 0,-2-1,2 0,0 1,-1 0,1 0,0-1,-1 1,1 0,0-1,-1-1,1 1,0 1,-1 1,1-1,0 0,0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95 350,'0'-1,"0"0,1 0,-1 0,0-1,1 1,1-2,0 2,-2 0,1-2,0 2,-1 0,0 0,1 1,-1-1,1 1,0 0,0 0,1-1,-1 1,0 0,0 0,0 0,0 0,0 0,1 0,-1 0,0 0,0 0,0 1,0 0,0-1,0 0,-1 1,0 0,2 0,-2 1,1-2,0 1,-1 0,1 0,-1 0,1 0,0-1,-1 1,2 2,-2-2,0 0,0 0,1-1,-1 3,0-2,1 0,0-1,-1 1,0 0,0 0,0 1,0-1,0 0,0 0,0 0,0 0,0 0,0 1,0-1,0 0,0 0,0 0,0 0,-1 0,1 0,0 1,-1-2,1 1,0 0,-2-1,2 1,-1 0,1 0,0 0,-1-1,0 0,1 2,0-1,-1-1,1 1,-1-1,1 1,0 0,-1-1,1 1,0 0,0 1,0-1,0 2,0-2,0 0,0 1,0-1,0 1,0-1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4:50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755 338,'1'3,"1"0,0 0,1-2,0 0,0 0,0 0,0-1,1 0,-1 0,0 0,0 0,0 0,1 0,-1 0,0 0,0 0,0 0,0 0,0 0,0 0,0 0,0 0,0 0,0 0,0 0,0 0,0 0,3 0,-3-1,0 1,0 0,0 0,0 0,3 0,-3 0,0 0,0 0,0 0,4 0,-4 0,0 0,0 0,0 0,0 0,0 0,0 0,1 0,-1 0,0-1,0 1,0 0,2-1,-2-2,0 2,0 1,0-1,1 1,-1-1,0 1,0-3,-3 0,0-2,0 2,0-1,0 1,0 0,-2 0,1 0,-1 0,1 0,-1-1,0 1,0 0,0-1,0 1,-1 0,2 0,1 0,-2 0,1-2,0 1,-2 1,3 0,-1 0,1 0,-1-1,0 1,0 0,0 0,-2 1,2-1,-1 0,1 0,-3-1,2 1,0 0,0 0,-1 0,1 0,-1 1,-1 0,1 0,-1-1,1 1,-1 1,3-2,-3-1,-1 3,2-1,-1 1,1-1,0 0,-1 2,1 2,0-1,-3 1,3-1,1 2,-1-1,0 0,0 0,0 1,0-1,0 2,0-3,0 1,1 1,-1-2,-1 0,2 2,-1-1,0-1,0 2,-1-1,1-1,2 2,-4 0,2 0,2 0,-2-2,0 1,1 1,-1-1,2 1,-1 0,1 0,0 0,-1 2,2-2,0 1,0-1,0 1,0-1,0 0,1 0,0 0,0 0,2 2,-1-2,2 0,-1 0,0-2,0 1,0 0,0 0,0 1,0-2,0 0,0 3,1-2,0 0,-1-1,1 1,-1 0,0 0,0 0,1-1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128 470,'3'0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128 470,'3'0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128 459,'3'0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128 459,'3'0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128 459,'3'0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128 459,'3'0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128 459,'3'0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128 459,'3'0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361 858,'0'-1,"1"0,1 0,0-1,3 1,-3 0,3 1,-4-2,3 2,2-1,-4 1,1-2,4 1,-5 1,0 0,0-1,-1 1,0 0,0 0,1 0,0 0,-1 0,-1-1,1 1,0 0,0 0,1 0,-1 0,0 0,-1-1,1 1,0 0,0 0,0 0,1-2,-1 2,-1-1,2 1,-1 0,0 0,1 0,-1 0,0 0,0 0,0 0,0 0,0 0,0-1,1 1,-1 0,1 0,-1 0,0 0,1 0,0 0,-1 0,0 0,0-1,0 1,1 0,-1 0,-1-1,2 1,-1 0,0 0,0 0,1 0,-1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373 879,'4'-1,"0"1,0-1,-1 0,1 1,1 0,-1 0,2 0,-4 0,7-2,-5 2,0 0,2 0,0 0,2 0,0 0,-2 0,0 0,0 0,0 0,-3 0,-1 0,1 0,-1 0,0 0,0 0,-1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4:50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1920 337,'1'4,"3"-3,-2 2,3-2,-2-1,1 0,-1 1,0-1,2 0,-2 0,0 0,0 0,0 0,2 0,-1-3,-1 3,0 0,0-1,2-1,-2 2,1 0,-1-1,0-1,0 2,0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404 883,'3'0,"1"-1,-1-1,1 2,0-1,2 1,2-2,-1 1,1 1,-2 0,-2 0,4 0,-2 0,0 0,0 0,0-2,-1 1,-3 1,2 0,-1 0,-2 0,0 0,-1-2,1 2,-1-1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400 876,'0'-1,"0"0,0-2,0 2,0-1,1 2,0-2,0 1,1 0,-1 1,0-1,0 0,1 1,0-1,0-1,1 1,-2 1,0 0,0-2,2 2,-1 0,0-2,-1 1,0 1,1 0,0-2,-1 2,0 0,0-2,0 1,0 1,0 0,2-1,-2 1,0-1,2 1,-2-1,0 1,4 0,-4 0,0 0,3-1,-3 1,0 0,0-2,0 2,1 0,-1 0,0 0,-1-1,-1 1,-1 0,1 0,-1 0,1 0,0 0,-1 0,1 0,0 0,0 0,0 0,0 0,-2 2,1-2,1 0,-1 1,1-1,-4 2,4-2,-2 2,2-2,-1 0,-1 1,2-1,-2 1,2-1,0 1,-1-1,1 0,-1 0,1 0,0 0,-1 2,1-2,-1 1,1-1,0 1,0 0,0-1,0 0,0 1,-1-1,1 1,0-1,0 0,0 0,0 0,1 1,1-1,1 0,0 0,-1 0,1 0,1 0,-2 0,1 0,1 0,-1 0,1 0,0 0,-1 0,2 0,1 0,-3 0,2 0,-2 0,1 0,-1 0,3 0,-1 0,0 0,1 0,-3 0,2 0,1 0,-3 0,1 0,-1 0,1 0,0 0,-1 0,1 0,-2 0,1 0,-1 0,3 0,-3 0,0 0,1 0,-1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594 1047,'0'-1,"0"0,0 0,0 0,0-2,0 2,0 0,0 0,0 0,0-2,0 2,0 0,0 0,0-2,1 3,-1-1,0-1,0 1,0-1,0 1,0 0,1 0,-1-1,0 0,0 1,0 0,2-1,-2 1,0-1,0 1,0 0,0-1,0 1,0-1,0 0,1 1,-1 0,0 0,0 0,0-1,0 1,0 0,0 0,0 0,0 0,0 0,1-1,-1 1,0 0,0 0,0 0,0 0,1 0,-1-1,0 1,0 0,0 0,1 0,-1 0,0 0,0-1,1 2,-1-1,0 0,0 0,0 0,0 0,0 0,0 0,0-1,0 1,0 0,0 0,0 0,0-2,0 2,0 0,0 0,1-2,-1 2,0 0,0 0,0 0,0 0,0 0,0 0,0-1,0 1,0 0,0 0,0-1,0 0,0 1,0 0,0 0,0 0,0 0,0 0,0-1,0 1,0 0,0 0,0 0,0 0,0 0,0-1,0 1,0 0,0 0,0 0,0-2,0 1,0 1,0 0,0 0,0 0,0 0,0 0,0-1,0 1,0 0,0 0,0 0,0 0,0-2,0 2,0 0,0 0,0 0,0 0,0-1,0 1,0 0,0 0,0 0,0 0,0 0,0 0,0-2,0 2,0 0,0 0,0 0,0-1,0 1,0 0,0 0,0 0,2 0,-2 0,0-1,0 1,0-1,0 1,0 0,0-1,0 1,0 0,0 0,0 0,0 0,0 0,0-2,0 2,0 0,0 0,0 0,0-2,0 2,0 0,0 0,0 0,0 0,0-1,0 1,0 0,0 0,0 0,0 0,0 0,0-1,0-1,0 1,0 0,0 0,0 1,0 0,0-2,0 2,0 0,0-1,0-2,0 3,0 0,0 0,0 0,0-1,0 1,0 0,0 0,0 0,0 0,0 0,0-1,0 0,0 1,0 0,0-1,1 0,-1 1,0 0,0 0,0-1,0-1,0 2,0 0,0-1,0 1,0-1,0 1,0 0,0 0,0-1,0 1,0-1,0 1,0 0,0 0,0 0,0 0,0 0,0 0,0-1,0 1,0 0,0 0,0 0,0 0,0 0,0-1,0 1,0 0,0 0,0 0,0 0,0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636 1257,'3'3,"-1"-1,-1-2,0 0,-1 2,1-1,-1 0,3-1,-2 1,-1 2,0-2,1 0,-1 0,1-1,0 0,1 0,-1 0,-1 3,0-2,2 0,-1-1,-1 1,0 0,3-1,-2 0,0 0,0 3,2-2,-2 0,0 0,0-1,0 3,1-2,0 0,-1 2,1-3,0 0,-1 1,0 0,0 0,0-1,0 0,0 0,1 0,-2 1,1-1,-1 1,1 0,0 1,0-2,0 0,2 1,0 0,0 2,-2-3,1 1,-1-1,1 0,-1 0,0 0,0 0,-1 1,0 0,1-1,0 0,0 1,1 0,-1 0,0 1,0-2,-1 1,1-1,0 0,0 1,4 2,-4-2,0 1,0-2,1 0,-2 1,0 0,1-1,0 1,0-1,0 0,0 1,-1 0,3-1,-2 0,-1 1,1-1,-1 2,1-2,0 0,0 0,0 0,1 1,-2 0,1-1,0 0,0 1,1 0,-2 0,4-1,-3 1,1 1,0-1,-1-1,0 1,-1 0,2-1,-1 0,0 0,0 1,0-1,-1 1,1-1,0 2,2-1,-2-1,1 2,-1-2,3 1,-4 0,2-1,-1 0,1 0,-1 1,0 1,-1-1,1-1,0 0,0 0,1 0,0 1,-1 0,0-1,0 0,0 0,0 1,0 0,1-1,-1 0,0 0,0 0,0 0,1 0,0 1,1 1,-1-2,0 0,-1 0,1 0,0 1,-1-1,1 0,-1 0,0 0,1 0,-1 0,0 0,0 0,0 0,0 0,0 0,0 1,1-1,-2 1,1-1,0 0,0 0,0 0,0 0,2 1,-2 0,0-1,0 0,0 0,0 0,0 2,1-2,-1 0,0 0,1 1,-1-1,1 0,-1 0,0 0,0 0,0 1,0 0,0-1,2 0,-1 0,2 1,-3-1,1 2,-1-2,0 1,0-1,0 0,0 0,0 1,1-1,-1 0,-1 1,1-1,0 0,0 0,-1 1,1-1,0 1,0-1,1 0,-1 0,0 0,0 0,0 0,0 0,0 0,1 0,-1 0,0 0,0 0,0 0,0 0,0 0,1 0,-2 1,1-1,0 0,0 0,0 0,0 0,0 0,1 0,-1 0,0 0,0 0,0 0,0 0,0 0,0 0,1 0,-1 0,1 0,-1 0,0 0,1 0,-1 0,0 0,0 0,0 0,0 0,0 0,1 0,-1 0,0 0,0 0,0 0,0 0,0 0,1 0,-1 0,0 0,0 0,0 0,0 0,0 0,0 0,1 0,-1 0,0 0,0 2,0-2,2 0,-2 0,-1 1,1-1,0 0,0 0,0 1,0 0,1-1,-1 0,0 0,0 0,0 1,0 0,0-1,1 0,-1 0,0 0,0 1,0-1,0 2,0-2,0 0,1 1,-1-1,1 0,-1 0,-1 1,1-1,-1 1,2-1,-1 0,0 0,0 0,0 0,0 0,0 0,1 0,-1 0,0 0,0 0,0 0,0 0,0 0,1 0,-1 0,0 0,0 0,0 0,0 0,0 0,0 0,1 0,-1 0,0 0,0 0,0 0,0 0,0 0,1 0,-1 0,0 0,0 0,0 0,0 0,0 0,1 0,-1 0,0 0,0 0,0 0,0 0,0 0,-1-1,3 1,-2 0,0 0,0 0,0 0,0 0,-1-1,2 1,-1 0,0 0,0 0,-1-2,1 2,0 0,0 0,1 0,-1 0,0 0,1 0,-1 0,0 0,1 0,0 0,-2-1,1 1,0 0,-1-1,1 1,1 0,-1 0,0 0,0 0,0 0,0 0,0 0,0 0,1 0,-1 0,1 0,-1 0,0 0,2 0,0-1,-2 1,0 0,0 0,0 0,0 0,0 0,1 0,-1 0,0 0,0 0,0 0,0-1,0 1,1 0,-1 0,0 0,0 0,0 0,0 0,0 0,1 0,-1 0,0 0,0 0,0 0,0 0,0-2,2 2,-2 0,0 0,0 0,0 0,0 0,1-1,-1 1,0 0,2 0,-1 0,-1 0,0-1,0 1,0 0,0 0,0 0,1 0,-1-1,0 1,0-1,0 1,0 0,0 0,0 0,1 0,-1 0,0-1,0 0,0 1,0 0,0-1,2-1,-1 2,1-1,-2 0,0 0,0 1,0-1,0-1,1 2,-1 0,0 0,-1-1,1 1,0-1,0 1,0 0,1-1,-1 0,0 1,0-1,0 1,-1-1,1 1,-1-2,1 2,0 0,1 0,-1 0,0-1,0 0,0 1,0-1,0 1,-1-1,2 1,-1-1,0 1,0-1,1-1,0 2,-1 0,0 0,0 0,-1-1,1 0,0 1,0-1,-1 0,2 1,-1-1,0 1,0-1,0-1,0 2,0 0,1-2,-1 2,0-3,0 3,0-1,0 0,2 0,-2 1,2-1,-2 1,0 0,0 0,0-1,0 1,-1-2,1 2,-1-1,2 1,-2-1,1 1,-1-1,1 1,0-1,0 0,0 0,0-1,1 1,-1 1,0 0,0 0,-1-1,1 0,0 1,0-1,1 0,-1 0,-1-1,1 2,0-1,0 0,0 1,-1-1,1 1,-1-1,1 1,1-1,-1 1,-1-1,1-1,-1 1,0 0,1 1,0-1,0 0,0 1,-1-1,2 1,-1-1,0 0,0 1,-1-2,1 2,0-1,0 0,1 0,-1 0,0 0,-1 0,1 1,0 0,-1-2,1 1,0 1,1 0,-2-1,0 0,1 0,0 1,0-1,0 1,-1-1,1-1,-1 1,1 1,-1-1,1 0,1 1,-2-1,1 1,0-3,0 3,0 0,-1-2,0 1,1 1,1-1,-1 1,-1-1,1 1,-1-2,1 1,0 1,-1-1,1 1,0 0,-1-1,2 0,-1 0,0 0,0 1,-1-2,1 1,0 0,0 0,0 1,1-1,-1 0,0 0,0 1,0-1,-1-1,1 2,2-2,-2 1,0 0,0-1,2 0,-2-1,0 3,2-2,-1-2,3 2,-5 1,2-1,-2 1,3 1,-2-2,0 1,-1 0,1 0,0 1,0-1,-1 0,2 1,-1-1,-1-1,1 2,-1-1,1 0,0 1,0-1,0 1,-1-1,1 0,1 1,-1-3,0 2,0 0,0 0,0 0,-1 0,2-1,-2 1,1 0,0 1,-1-1,1 1,0-1,-1 0,1 0,-1 0,1-1,1 1,-1 0,-1 0,1 0,0 0,0 1,-1-1,0-1,1 2,-1-1,1 0,0 0,-1 0,2 0,-1 0,-1-1,0 1,1 0,0 0,-1 0,1 0,-1 0,1-1,-1 1,1 0,-1 0,0 0,2 1,-2-1,0 0,1 0,-1-1,1 2,-1-1,1-1,0 1,-1 0,0 0,1-1,-1 1,0 0,1 0,-1 0,0 0,2 0,-1-1,-1 1,0 0,0 0,1 1,-1-1,0 0,0 0,0-1,0 1,0 0,0 0,1 1,-1-1,0 0,0 0,0 0,0-1,0 1,0 0,0 0,0 0,1 0,-1 0,0-3,0 3,0 0,0 0,0 0,0-1,0 1,0 0,0 0,0-1,0 0,0 1,0 0,0 0,0 0,0 0,0 0,0 0,0-1,0 1,0 0,0 0,0 0,0 0,0-2,0 2,0 0,0 0,0 0,0 0,0-2,0 2,0 0,0 0,0 0,0-2,0 2,0 0,0 0,0-2,0 2,0 0,0 0,0-3,0 3,0 0,0-1,0 1,0-1,0 1,0 0,0 0,-1 0,1 0,0-3,0 3,0-1,0 0,0 1,-1-1,1 1,-1 0,1-2,0 2,0 0,0 0,0-1,0 0,-2 1,2 0,0 0,0-3,0 2,-1 0,1 1,0-1,0 1,0 0,0 0,0 0,0-2,0 2,-1 1,1-1,0 0,0 0,0-2,-1 1,1 1,0 0,0 0,0-2,0 2,0 0,0 0,0 0,0-2,0 2,0 0,-1-3,1 2,0 1,-1 1,1-2,0 1,0 0,-2-1,2 1,0-1,0 1,0 0,0-1,-1 1,1 0,0 0,0-1,0 1,0 0,0-1,0 1,0 0,0 0,0 0,-1 1,1-1,0 0,-1-2,1 2,0 0,0 0,0 0,0-1,-1 1,1 0,0 0,0 0,0 0,0 0,0-2,0 2,-1-2,1 2,0 0,0 0,0 0,0 0,0 0,0 0,0-1,0 1,0 0,0 0,0 0,0-1,0 0,0 1,0 0,0 0,0-1,0 1,-2-1,2 1,0 0,0 0,0-1,0-1,0 2,-1 0,1-1,0 1,0-2,0 2,0 0,0 0,-1-4,0 4,1 0,0 0,0 0,0 0,-1-1,1 1,0 0,0 0,0 0,0 0,0-2,0 2,-1 0,1 0,0 0,0 0,-1 0,1-1,0 1,0 0,0-1,0 1,0-1,0 1,-2-1,2 1,0-1,0 1,-1-1,1 1,-1 0,1 0,0-2,-1 3,1-1,0 0,0-1,0 0,0 1,0 0,0 0,-1 0,1 0,-1 1,1-1,0-1,0 1,0 0,0 0,0 0,-1 0,1 0,0-1,0 1,0 0,-2 0,2 0,-1 0,1 0,-1 0,1-1,0 1,-1 0,1 0,0 0,0 0,-1 0,0-1,1 1,-1 0,1 0,0 0,0 0,-2 0,2-2,0 2,0 0,-1 0,1 0,0 0,0-1,-1 1,1 0,-1 0,0 0,1 0,0 0,0 0,-1-1,1 1,-1 1,1-1,0 0,-2 0,2 0,0 0,-1 1,0-3,1 2,0 0,0 0,0-2,0 2,0 0,0 0,-1 1,1-1,-1 0,1-1,-1 0,1 1,-2 0,1-1,1 1,-1 0,0 0,0-1,1 1,-1 0,1-1,-1 2,1-2,-2 1,1 1,0-1,0 1,1-1,-1 1,0-5,1 4,-1 1,-1 0,2-1,-1-1,1 1,0 0,-1 1,1-1,-1 1,1-1,0 0,-1 0,1-1,-1 2,0-1,1 0,0 0,-2 0,1 0,-1 0,1 1,1-2,-1 2,1-2,0 1,-2 1,1-1,1 0,-1 1,0-2,1 1,-1 0,1 0,-3-2,3 2,-1 0,1-1,-1 2,1-3,-1 3,0-2,-1-1,2 2,-1-1,0 1,-2-2,2 2,1-2,-1 3,1-1,-1 0,1 0,-1 1,1-2,0 0,-1 0,1 1,-1 0,-1-2,1 1,1 1,-1-2,0 1,1 0,-2 1,2 0,-1 0,0-2,1 1,-1 1,0 0,1 0,-1 1,-1-2,2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898 364,'0'-1,"0"-1,0 1,1 0,0 1,0-2,-1 1,1 1,2 0,-2-1,0 1,0 0,2 0,-2 0,0 0,1-1,0 1,-1 0,0 0,0 0,1 0,1 0,-2 0,3 0,-3 0,2 0,-1 0,1 0,-1 0,-1 0,0 0,2-1,-2 1,0 0,0 0,1 0,-1 0,0 0,0 0,0 0,0 0,0 0,0 0,1 0,-1 0,0 0,0 0,0 0,0 0,2 0,-2 0,0 0,0 0,0 0,0 0,1 0,1 0,-1 0,-1 0,2 0,1 0,-2 0,-1 0,2 0,-1 0,0 0,1 0,0 0,0 0,1 0,-3 0,0 0,0 0,0 0,2 0,-2 0,0 0,0 0,0 0,0 0,2 0,-2 0,0 0,0 0,2 0,-2 0,0 0,0 0,0 0,0 0,1 0,-1 0,1 0,-1 0,0 0,1 0,-1 0,1 0,-1 0,0 0,1 0,-1 0,0 0,0 0,0 0,0 0,1 0,0 0,-1 0,0 0,0 0,0 0,0 0,0 0,1 0,-1 0,0 0,0 0,-1 1,1-1,0 0,0 0,2 0,-2 0,0 0,0 0,0 0,1 0,-1 0,0 0,0 0,0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358 348,'1'0,"1"0,2 0,-2 0,1 0,0 0,-1 0,1 0,-1 0,3 0,-3 0,1 0,1 0,0 0,0 0,-1 0,1 0,-1 0,-1 0,3 0,-3 0,1 0,-2 0,1 0,1 0,-1 0,1 0,0 0,1 0,-3 0,3 0,-3 0,3 0,-2 0,1 0,3 0,-4 0,1 0,1 0,-1 0,-1 0,1 0,0 0,-1 0,1 0,-1 0,1 0,-1 0,-1 0,2 0,1 0,-3 0,2 0,-2 0,1 0,1 0,-2 0,1 0,0 0,-1 0,1 0,1 0,-2 0,0 0,1 0,-1 0,1 0,0 0,-1 0,0 0,0 0,1 0,0 0,-1 0,1 0,0 0,-1 0,1 0,-1 0,0 0,2 0,-2 0,0 0,0 0,0 0,4 0,-4 0,0 0,0 0,1 0,-1 0,1 0,-1 0,0 0,1 0,-1 0,0 0,1 0,-1 0,1 0,-1 0,1 0,-1 0,0 0,2 0,-2 0,0 0,0 0,0 0,0 0,0 0,1 0,-1 0,0 0,0 0,0 0,0 0,0 0,1 0,-1 0,0 0,1 0,-1 0,1 0,-1 0,0 0,0 0,0 0,0 0,0 0,1 0,-1 0,1 0,-1 0,2 0,-2 0,0 0,0 0,0-1,0 1,0 0,1 0,0 0,-1 0,0 0,0 0,0 0,1 0,-1 0,0 0,0 0,0 0,0 0,0 0,4-1,-4 1,0 0,0 0,0 0,1 0,-1 0,0 0,0 0,0 0,0 0,0 0,1 0,-1 0,0 0,0 0,0 0,0 0,0 0,1 0,-1 0,0 0,0-1,-1 0,1 1,0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80 640,'0'1,"0"0,0 1,0 2,0-3,-2 0,2 1,-1-2,-1 2,1-2,0 0,0 0,-1 1,2 0,-1-1,-1 3,1-3,0 1,-1-1,1 2,1-1,-1-1,0 2,1-1,-1-1,1 1,-1 0,-1-1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59 660,'1'0,"-1"1,0 2,0-1,0 1,0-1,0-1,0 3,1-1,-1 1,0 1,0-3,0 2,0-1,0 3,0-4,0 1,0 1,-1-1,1 1,-2-1,2-2,0 2,0-2,0 1,0-1,-1 2,1-1,0-1,0 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112 634,'0'1,"0"1,0-1,0 0,-1-1,1 1,0 0,-1 0,0 2,0-3,0 1,0-1,1 1,-2 0,1 0,1 0,-1-1,0 2,0-1,-2 0,2 0,0 0,0-1,0 0,1 1,-2 1,0-2,1 0,0 1,0-1,1 1,0 0,0 0,0 0,0 0,0 0,0 2,0-2,-1 1,1 1,-1-2,1 0,0 1,0 1,0-2,-1-1,1 4,0-3,0 2,-2-2,2 1,-1 1,1-1,0 1,-1-2,1 6,-1-6,0 3,1-2,-2 1,2 1,0-1,-1-2,1 0,-1 2,1-2,-1-1,1 1,0 0,0 0,-1 0,1 1,0-1,-2-1,2-2,0 1,0 0,0 0,1 0,-1 0,1 0,0-1,0 1,-1 0,0 0,1 0,0 0,0 0,-1-1,1 1,1 0,-1 0,0 0,0 1,0-1,0 0,0-1,1 1,0 0,-1 1,0 0,-1-1,0 0,1 1,-1-1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89 694,'1'0,"-1"-2,0 1,0 0,0 0,1 1,-1-1,1 1,1-1,-2 0,1 1,0 0,0 0,0 0,0 0,0 0,1 0,-2-1,2 1,-1-2,0 2,0 0,1 0,0 0,-1 0,0 0,0 0,1 0,-1 0,0 0,0 0,0 0,0 0,0 0,0 0,-1-1,2 1,-2-1,1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4:50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90 438,'6'0,"-1"0,-1 0,-1 2,3-2,-3 1,3-1,0 0,2 0,-5 2,9-1,-8-1,2 0,3 3,-6-3,1 1,-1-1,0 2,1-2,3 0,-4 1,0-1,0 0,1 0,-1 0,1 0,-1 0,2 0,-2 0,1 0,-1 0,0 0,1 0,1 0,-1 0,0 0,0 0,1 0,-1 0,-1 0,1 0,0 0,-1 0,2 0,-2 0,0 0,0 0,0 0,0 0,0 0,0 0,1 0,0 0,0 0,1 0,-2 0,0 0,0 0,0 0,4-2,-4 2,2-1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109 666,'1'7,"0"-6,0 0,-1 2,1 1,1 4,0-3,-2-2,1-1,-1 1,0 0,2-1,-2-1,0 2,1-2,-1 3,1-3,-1 0,1 2,-1-2,2 1,-2-1,0 2,1-3,-1 1,0 0,1-1,-1 2,3 0,-2-2,-1 1,0 0,1-1,-1 3,0-2,1-1,-1-2,1 2,-1-1,0 0,1 0,-1 0,2-2,-2 2,0 0,0 0,1 1,-1-1,1 1,-1-1,0-1,1 2,-1-1,0 0,0 0,0 0,0 0,0 0,1 0,0-1,-1 1,1 0,-1 0,2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111 738,'3'0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385 489,'1'0,"3"0,-3 0,0 0,0 0,0-1,1 1,-1 0,0 0,0 0,0-1,0 1,0 0,0 0,1 0,-1 0,0 0,1 0,-1 0,1 0,-1 0,4 0,-4 0,0 0,2 0,-2 0,0 0,0 0,0 0,0 0,1 0,-1 0,0 0,0 0,0 0,0 0,0 0,0 0,1 0,-1 0,0 0,3-2,-3 1,0 1,0 0,3-2,-2 1,-1 1,0 0,0 0,-1-1,1 1,-1-1,2 1,-1-2,1 0,-1 2,0 0,0 0,1 0,-1 0,0 0,1 0,-1 0,0 0,1-1,-1 1,1 0,-1 0,0 0,-1-1,2 1,-1-1,0 1,0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140 392,'-1'0,"0"0,0 1,-2-1,2 2,0-1,0 0,0-1,-1 2,1-1,1 1,-1-2,1 2,-1-1,0 0,0 0,1 2,0-2,-2-1,1 2,0 0,0-1,1 2,0-1,0-1,0 0,0 2,0-2,0 0,0 0,-1-1,1 1,0 2,0-2,0 0,0 0,0 0,0 1,0-1,0 0,0 0,0 0,0 1,0 0,0 0,0-1,0 1,0 1,1-1,-1-1,1-1,-1 1,0 1,0-1,0 0,0 0,0 5,1-4,-1-1,0 0,0 1,0-1,0 0,0 1,0 1,0-2,0 1,0-1,0 2,0-2,0 0,0 0,0 0,-1 0,1 1,-1-2,1 2,-1-2,-1 3,1-1,1-1,-2 0,1 0,-1 1,1-1,1 1,-1-2,1 1,-1 0,-1-1,2 1,-1-1,0 0,0 0,0 1,0-1,0 0,-1 0,1 0,0 0,0 0,0 0,0 0,0 0,2 0,0 1,0 0,0 0,0 1,2-1,-2-1,2 2,-2 0,0-2,-1 1,1 0,0-1,0 1,-1 0,1-1,-1 1,2-1,-2 1,0 1,1-2,-1 1,0 0,0 0,0 0,1 0,-1 0,0 0,0 1,0-1,1-1,-1 1,0 0,1 0,-1 0,0 2,0-2,0 0,0 0,0 0,0 2,0-2,0 0,0 0,0 0,0 0,0 1,0-1,0 0,0 0,0 0,0 0,0 0,0 0,0 2,0-2,0 1,0-1,0 1,0-1,0 0,0 0,0 0,0 0,0 0,0 2,0-2,-1 0,1 0,0 2,0-2,-1 1,1-1,0 0,0 0,0 1,0-1,0 1,0-1,-1-1,1 3,0-2,0 1,-2-1,2 1,0 0,0-1,-1 2,1-2,0 0,0 1,0-1,0 2,0-2,0 1,0 0,0-1,0 0,0 1,0-1,0 2,0-2,0 0,0 0,0 0,0 0,0 2,0-2,0 0,0 0,0 0,0 0,0 2,0-2,0 0,0 0,0 0,0 1,0-1,0 0,0 0,0 1,0 0,0-1,0 0,0 0,0 0,0 0,0 0,0 2,0-2,0 1,0 1,0-2,0 0,1-1,-1 1,0 0,2-1,-2 1,0 0,0 1,0-1,0 0,1 0,-1 0,1 2,0-3,-1 1,0 1,1 0,-1 0,1-1,-1 0,0 0,2 0,-2 0,1 2,0-2,-1 0,2 4,0-3,-1 1,0-3,0 3,0-2,2 1,-2-1,-1 1,3 0,-2-1,0 0,0 1,-1-1,1 1,0-1,1-1,-2 3,1-2,0-1,-1 1,0 0,1-1,-1 1,1-1,-1 1,1-1,0 2,-1-1,1-1,-1 1,2-1,-1 2,0-2,-1 1,1 1,0-1,0 0,1-1,-1 0,0 1,0 0,0-1,-1 1,1-1,-1 1,1-1,-1 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709 317,'0'1,"-1"0,1 0,-1 0,0 0,0 0,1 0,-1 0,0 1,1-1,-2 0,1 0,-1 3,0-3,1 0,-1 2,1-1,-1 0,1 0,1 1,-1-1,1 0,-4 7,4-8,-1 3,1-3,-1 1,1-1,0 1,0 1,0-2,0 0,0 2,0-1,0-1,0 0,0 0,0 1,0-1,0 0,1 0,-1 0,1 0,1 0,-1-1,0 0,1 2,-1-2,4 1,-2-1,1 0,0 0,-1 0,3 0,-4 0,3 0,-4 0,3 0,-2 0,-1 0,2 0,-1 0,0 0,0 0,-1 0,2 0,-2-2,0 1,1 1,-1-1,2 0,-2 1,0 0,0 0,0 0,1 0,-2-1,1 1,0 0,-1-1,0-1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741 370,'0'4,"0"2,0-2,0 0,0 0,0-3,0 0,0 2,-1-2,1 1,0-1,0 2,0-1,0 0,0 1,0 2,0 0,0-3,0 1,0-2,0 1,0 0,0-1,0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847 320,'-1'0,"0"0,0 0,-2 0,1 0,1 0,0 0,0 0,0 0,0 1,-3 2,3-2,0-1,0 1,-1-1,1 1,0 0,0 0,0 1,0-2,0 1,1 0,-4 3,3-3,0-1,1 3,0-2,-2 1,2 0,0-1,0 0,0 0,0 0,0 1,0-1,0 0,0 0,0 0,0 0,0 0,0 0,0 1,1-1,-1 0,1 0,1-1,0 3,-1-3,0 1,0-1,0 1,0-1,0 1,1-1,0 0,-1 0,0 0,0 0,0 0,1 0,-1 0,0 0,0 0,0 0,0 0,0 0,1 0,-1 0,0 0,0-1,2 0,-2 1,0 0,0-2,1 0,0 1,-1 1,-1-1,2-1,-1 2,1-1,-1 1,0 0,-1-1,-7-4,1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840 341,'0'3,"0"-1,0 10,0-6,0-3,0 3,0-4,0 3,0 1,0-4,0 4,1-1,-1-1,2 0,-2 4,1-5,-1 1,2-1,-1 2,-1-3,0-1,0 0,0 0,0 1,0 0,0-3,0-1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840 383,'-2'0,"0"0,0 0,1 0,0 0,0 0,0 0,1 1,-1 0,0 0,0 1,-1-1,-1 3,2-2,0-1,-1 0,1 0,1 0,-1-1,1 1,-1 0,1 2,-1-3,1 1,-1-1,1 1,-1 0,1 2,-2-1,2 0,-1 0,1-1,0 0,1-1,0 0,1 0,-1 0,3 0,-3 0,1 0,1 0,-2 0,1-1,1-1,0 2,-1-1,1 1,0 0,0-1,3-1,-4 1,1 1,-2 0,2-1,-2 1,2 0,-2 0,0-1,0 1,0 0,0 0,0 0,1 0,-1-2,0 1,0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867 360,'0'2,"0"-1,0 1,0-1,0 0,0 2,0-1,2 1,-2 0,1-1,0 0,-1 0,1-1,-1 0,0 2,2-2,-2 0,0 0,0 0,0-2,0 0,0-2,0 2,0-1,0-3,0 3,0-1,0 2,0 0,0-1,0 1,0 0,0 0,0 0,0 0,0 0,0 0,1 1,0 0,0 0,0 0,0 0,0 0,1 0,-1 0,0 0,0 0,3 0,-3 0,0 0,2 0,-2 0,1 1,-1-1,3 0,-3 1,0-1,2 1,-1-1,0 0,0 1,-1-1,0 0,0 0,-1 2,0-1,-1 1,0-2,-1 1,1-1,0 1,0 0,-1-1,2 2,-4-1,3 0,0-1,0 0,-2 0,2 0,-1 1,-1-1,2 0,1 1,-1 0,0-1,0 0,0 1,0 1,0-2,-1 0,3 0,0 0,1 0,-1 0,0 0,0 0,0 0,1 0,-1 0,-1-1,1 1,-1-1,0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4:50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534 1370,'3'-1,"1"0,-1 1,0-2,7 2,-7 0,2 0,-2 0,0 0,1 0,-1 1,0 0,0-1,0 2,2-1,4 0,-5 0,-1 1,1-2,0 0,1 0,3 1,-3-1,-1 0,-1 2,1-2,1 0,-2 1,0 0,0-1,4 0,-3 1,0 0,-1-1,2 0,-1 0,-1 0,0 0,0 0,1 0,-1 0,0 0,0 0,0 0,0 2,0-2,0 0,4 1,-3-1,-1 0,3 1,-2-1,-1 0,0 0,1 0,-1 0,1 0,1 0,-1 0,1 0,0 0,2 0,-1 0,-3 0,1 0,-1 0,4 0,-1 0,-3 0,1 0,-1 0,4 0,-2 0,2 0,-2-1,-1 1,-1 0,4 0,-4 0,1-2,1 1,0 1,0 0,-2-1,2-1,-1 2,4 0,-4 0,0 0,1-1,0 1,-2-1,0 1,2-1,-2-1,1 2,2-1,-3 1,0-1,3 0,-2 1,1-2,-2 1,0 1,2 0,0 0,0-1,-1 1,-1-1,1 1,-1 0,0 0,0 0,1 0,0 0,0 0,-1 0,2 0,-1 0,-1 0,0 0,0 0,1 0,-1 0,0 0,1 0,1 0,-2 0,2 0,0 0,2 0,-4 0,3 0,1 0,-4 0,2 0,-2 0,0 0,0 0,3 0,-1 0,-1 0,-1 0,0 0,2 0,0 0,0 0,-2 0,1 0,0 1,1-1,-1 0,-1 3,1-3,-1 0,0 0,0 0,0 0,1 0,-1 0,1 0,1 0,-2 0,2 0,-1 0,0 0,0 0,1 0,-1 0,4 0,-4 1,1-1,1 0,0 0,2 0,-2 0,2 2,0-2,1 1,2 1,-5 0,2-2,-5 0,1 0,1 1,0 1,1-1,-3 0,2-1,0 0,-1 0,-1 0,0 0,0 0,0 0,1 0,-1 0,0 0,0 0,1 0,0 0,-1 0,0 0,0 0,1 0,1 0,-2-1,1 1,-1-1,0 1,0-1,0 1,0-1,1-1,-1 1,1 1,0-1,-1 1,4-2,-3 0,-1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886 317,'0'1,"0"2,0 1,1-1,-1-2,0 0,0 0,0 0,0 2,0-2,0 0,0 0,0 1,0 0,0 0,0-1,0 1,0 0,0-1,0 1,0-1,0 0,0 1,0 0,2-1,-2 0,0 2,0-2,0 0,0 0,0 0,0 0,0 1,0-1,0 1,0-1,1 0,-1 1,0-1,0 0,1-1,-1 1,0 0,0 1,0 0,0-1,0 1,0-1,0 0,0 1,0-1,0 0,0 0,1 2,-1-1,0-1,0 0,0 2,0-2,1 0,-1 0,0 2,0-2,0 0,1 1,-1 0,0-1,0 1,0-1,0 0,0 0,0 1,0 0,0-1,0 2,0-2,0 0,0 0,0 0,0 0,0 0,0 2,0-2,0 1,0 0,0 0,0 0,0 0,0-1,0 0,0 1,0-1,0 1,0-1,0 0,0 0,0 0,0 0,0 0,0 1,0-1,0 0,0 0,0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922 358,'1'0,"0"1,0 0,1-1,-1 1,1 0,-1-1,3 3,-3-2,0 0,0-1,0 0,1 2,0-2,-1 2,0-2,1 0,-2 1,1-1,1 0,-2 1,0 0,0 0,-1 1,1 0,-1-1,1 0,-1 1,0 1,0-2,-2 3,2-2,1-1,-1-1,1 1,-1 0,1 0,0 0,0 0,1-2,1-2,0 2,-1-1,0 1,0 0,0 0,0 1,-1-1,1 1,1-1,-2 0,1 0,-1-1,2 0,-1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956 329,'0'1,"0"0,0 0,0 3,0-1,2-1,-2 1,0 0,0-1,0 1,0-1,0 1,0-1,0 3,1-3,-1 1,0 1,0-1,0-1,0 1,0 1,0-3,1 0,1 5,-2-5,0 0,1 0,-1 0,0 0,0 0,1 1,-1-1,0 0,0 1,0-1,0 0,0 1,0-1,0 0,0 0,0 0,0 0,0 2,0-2,0 0,0 0,0 0,0 0,1 1,-1-1,0 0,0 0,0 1,0 0,0-1,0 0,2-1,0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991 369,'2'0,"-1"0,3 2,-1 1,0-2,1 0,3 1,-6-2,2 0,-1 0,-1 1,2-1,-2 0,0 0,0 0,0 0,1 0,-1 0,0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1014 355,'0'1,"0"0,0 0,0 0,0 1,0-1,0 1,0-1,0 2,0-2,0 0,-2 2,2-2,-2 1,1 1,0-2,1 1,-1 1,-1 1,2-3,-1 0,1 0,0 0,-1 1,0-1,0 0,1 0,-2 1,1-2,0 2,-1 0,1-1,1 0,-1-1,-1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1019 402,'1'1,"1"0,1 1,-2-2,0 1,0 0,0 1,1-2,-1 1,0 0,1 0,0 0,-1 0,0 1,0-2,0 1,0 0,0-1,-1 1,1 0,1 0,-1-1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1027 329,'0'1,"1"-1,-1 1,3 0,-2 0,1 0,-1-1,0 0,-1 1,1 0,0-1,5 4,-5-4,0 0,2 3,-2-2,0-1,0 0,0 1,1-1,-2 1,1-1,0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1105 337,'-1'0,"2"0,3 0,2 0,-5 0,0 0,2 0,-2 0,0 0,0 0,3 0,-3 0,0 0,1 0,1 0,-2 0,1 0,1 0,0 0,-2 0,1 0,-1 0,0 0,2 0,-2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1138 309,'-1'0,"-1"5,0-3,2-1,-1 2,0-2,0 3,-1-1,2-2,0 0,-2 1,0 0,2 0,-1-1,1 2,-3-1,3 0,-1 0,1-1,0 0,-1 0,0 1,1-1,-1-1,0 1,1 0,-1-1,1 2,-2-2,1 2,1-1,-1-1,1 1,-1 0,1 0,-1 0,0 0,0 1,-1-2,1 1,0 0,-1 0,1-1,-2 1,2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1118 369,'1'0,"0"1,0-1,1 1,-1-1,-1 1,1-1,0 3,0-3,0 2,1-2,-1 0,1 2,-1-2,-1 1,2-1,0 1,-1 0,-1 0,2-1,0 0,-1 2,0-2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4:50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782 1460,'6'1,"-2"0,1-1,-1 1,-1-1,0 2,1-2,0 0,-1 2,0-2,0 0,0 0,0 0,2 0,-2 0,2 0,-1 0,-1 0,0 0,0 0,1 0,-1 0,0 0,0 0,0 0,0 0,0 0,0 0,1 0,0 0,-1 0,0 1,1-1,-1 0,1 0,-1 0,1 0,-1 0,0 0,0 0,0 0,0 0,0 0,1 0,0 0,-1 0,0 0,0 0,0 0,0 0,0 0,0 0,0-3,0 3,0 0,1-1,-1 0,0 1,1 0,-1 0,1 0,-1 0,0 0,0 0,0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1123 378,'0'1,"0"0,-1-1,1 1,0 0,0 0,0 0,0 1,0-1,0 0,1 0,0 0,-1 0,1 0,-1 1,1-2,-1 1,1 0,-1 0,0 0,2 0,-1 0,0 1,0-2,0 1,-1 0,1 0,0 0,-1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1110 420,'0'1,"-2"2,2-1,-2-1,2 0,-1 3,0-2,0 0,1-1,-2 1,2-1,0 0,0 2,-1 0,1-2,-1 0,1 0,-1 0,1 0,0 0,-1 1,1-1,-2-1,2 1,0 0,0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1120 434,'1'0,"0"1,5 1,-2-1,-3-1,2 3,-1 0,1 0,-2-3,0 1,1 0,-1-1,0 1,0 0,2 1,-2-2,0 1,1 0,-1-1,1 2,2-2,-3 2,0-2,2 1,-2-1,0 1,0-1,0 0,0 0,1 0,-1 0,0 0,0 0,-1-1,1 1,-1-1,0-1,0 0,0 1,0 0,0 0,0 0,-3-1,2 1,0 0,0 0,0 1,1-1,-1 1,0 0,1-1,0 0,-1 1,-1 0,-1-3,2 3,0-1,0 1,-1-1,1 0,0 1,0-1,0 0,0 1,1-2,-1 1,-1 1,1-1,0 1,5 0,1 0,-2 0,1 0,-1 0,-1 0,1 0,-1 0,1 0,-1 0,-1 0,2 0,-1 0,-1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1184 402,'0'2,"1"-1,0-1,0 0,1 0,-1 0,-1 2,1-1,-1 0,1 1,0-2,0 3,1-1,-1-1,0 0,0 0,0 0,0 0,0 0,-1 1,2-1,-1 0,2 2,-2-3,-1 1,0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722 547,'0'-1,"0"0,0 0,0 0,0 0,1-1,0 1,2 0,-1 0,0 0,-1 1,1-2,-1 2,2 0,-2 0,1 0,-1 0,2 0,-1 0,0 0,0 0,-1 0,1 0,-1 0,0 0,2 0,-2 0,4 1,-4-1,-1 1,1-1,0 1,0 0,-1 0,1-1,1 0,-2 1,1-1,-1 2,0-1,1 0,0 1,-1-1,1 1,0 0,-1-1,0 0,0 2,0-2,0 0,2 0,-2 0,0 0,0 1,0-1,0 0,0 0,0 0,0 0,0 0,0 2,0-2,0 0,0 0,0 0,0 1,-1-1,1 0,0 0,-1 0,1 0,-1 0,0 3,0-4,0 1,-1 2,1-3,0 1,0 0,0 1,0-2,-2 2,2-1,0-1,0 1,-2 0,2-1,1 1,-1-1,0 0,1 2,-1-1,-1-1,1 0,0 0,1 1,-1 0,0-1,-2 0,2 0,0 0,0 0,0 0,0 0,2 0,1 0,0 0,0 0,-1 0,2 0,-1 0,1 0,-1 0,1 0,3 0,-4 0,3 0,-3 0,3 0,-1 0,-2 0,3 0,-4 0,1 0,1 0,-1 0,1 0,-2 0,0 0,0 0,2 0,-2 0,0 0,0-1,-1-1,1 2,0 0,1-1,0 0,0 1,0-1,0 0,-1 1,-1-1,1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870 526,'0'1,"0"0,0 0,0 0,0 1,-1-1,-2 1,2 1,-4-2,4 1,-3 0,0 3,1-4,0 2,-7 1,9-3,-1-1,1 0,-1 1,1-1,0 2,0-2,0 0,1-1,0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851 550,'1'0,"0"0,-1 1,0 2,0-2,0 0,2 3,-2-2,0-1,0 2,0-1,0 3,1-1,-1-1,0 1,0-3,0 3,0 0,0-1,0-1,0 1,0 1,0 0,0-2,0 1,0-1,0 1,0-2,0 1,0-1,0 0,0 0,0 0,0 0,1-1,1-3,-2 0,12-14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906 481,'0'1,"0"0,1-1,0 2,-1-1,1 0,1 0,-1 0,0 0,0 2,-1-2,1 0,-1 0,2 3,-2-1,1-1,-1 1,1-2,-1 2,1-2,-1 0,1 1,-1-1,0 1,0 0,0-1,2-1,-2 1,0 0,-1-1,0 2,0-2,-1 0,-1 1,0-1,-1 0,3 1,-1 0,0-1,1 0,0 1,4-1,1 0,4 0,-2 0,0 0,2 0,-3 0,4-2,-1 2,-4 0,11 0,-11 0,-1 0,-2 0,1 0,-1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960 557,'0'1,"-5"13,4-12,1 0,0-1,-1 0,1 0,0 1,-1-2,1 1,0 0,0 1,0-1,0 0,0 5,0-4,0 3,0-1,0-3,0 1,0 0,0-1,0 0,0-4,3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983 559,'0'1,"0"0,0 2,0-1,0-1,0 0,0 2,0-2,0 0,-3 0,3 0,-1 1,0-2,0 2,0-2,-2 3,0-1,2-2,0 2,-2-1,1 0,0-1,0 1,1 1,-2-1,1 0,0-1,0 1,-1 1,1-2,1 1,-2-1,2 3,0-3,-2 0,0 1,2-1,-1 1,1-1,-2 0,2 0,0 0,0 0,0 0,0 0,-1 0,1 0,1-1,0 0,0 0,2 1,3-2,-4 2,0 0,3 0,-3 0,3-1,-1 1,-1 0,2 0,-1 0,3 0,0 0,-3 0,1 0,4 0,-6 0,1 0,-2 0,0 0,0 0,0 0,0 0,0 0,1 0,-1 0,0 0,0 0,0 0,0 0,0 0,1 0,-1 0,0 0,0 1,0-1,2 3,-2-2,0-1,0 1,0-1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4:50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1007 1461,'3'0,"1"-1,-1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5:40:4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  <inkml:brushProperty name="ignorePressure" value="0"/>
    </inkml:brush>
  </inkml:definitions>
  <inkml:trace contextRef="#ctx0" brushRef="#br0">649 308,'0'1,"0"0,0 0,0 0,-1-1,0 1,-1 1,1-1,0 0,0 0,1 0,-1-1,1 1,-1-1,1 1,0 1,-1-1,1 0,-2 0,2 0,-1 0,1 0,0 1,0-1,0 0,-1 0,1 0,0 0,-1 0,1 0,0 2,0-2,0 1,0 0,0 0,0-1,0 2,0-1,0-1,0 2,0-2,0 0,0 1,0 0,0 0,0-1,0 0,0 2,0-2,0 1,0-1,0 0,0 1,1 1,-1 0,0-2,2 0,-1 3,-1-3,2 5,0-5,-2 1,1 0,-1 1,0-2,1 0,0 0,-1 0,2 2,-2-2,0 0,0 0,0 0,0 0,0 0,0 1,0-1,0 0,0 0,0 0,-1-1,0 0,0 0,0 1,0 0,-1 0,1-1,0 0,0 0,0 0,0 0,0 2,-1-1,1-1,0 0,0 0,0 0,2 0,2 0,-2 0,1 1,-1 0,-1 0,1 0,1-1,-1 2,0-2,0 0,0 0,0 1,0-1,1 0,-2 1,0 0,1 0,0-1,0 1,-1 0,0 1,0-1,0 0,0 1,0-1,1-1,-1 3,0-1,0-1,0 4,0-2,0-2,0 0,0 0,0 4,0-4,0 2,0-1,0-1,0 2,0-2,0 1,0 1,0-2,0 1,0-1,0 2,0-2,0 0,0 3,0-3,0 3,0-3,0 0,-1 0,1 1,-1 0,1-1,0 0,0 1,0-1,0 1,0 1,0-2,0 0,0 0,-1 1,1-1,0 0,0 0,0 0,0 0,0 0,0 2,0-2,0 0,-2 0,2 0,0 1,-1-1,1 0,0 1,0-1,-1 0,1 1,0 0,0-1,0 0,0 2,0-1,0-1,0 1,0-1,0 0,0 1,0-1,0 1,0 0,0-1,0 0,1 0,-1 2,0-2,2 0,-1-1,0 3,-1-2,1-1,2 2,-2-1,0 2,0-2,0 0,2 2,-2-3,0 2,2-2,3 4,-4-2,1-1,0 1,1-1,1 2,-3-3,4 4,-2-4,-3 1,0-1,1 2,0-2,-1 1,0-1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25T14:50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987 1469,'0'-4,"0"1,2 0,0 0,1 2,0-1,0 2,0 0,0 0,0 0,1 0,-1 0,0 2,0 0,0 0,0 0,0-2,0 1,1-1,-1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r>
              <a:rPr lang="zh-CN" altLang="en-US"/>
              <a:t>《计算机系统(1)》</a:t>
            </a:r>
            <a:endParaRPr lang="zh-CN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r>
              <a:rPr lang="zh-CN" altLang="en-US"/>
              <a:t>第1章 计算机系统概述</a:t>
            </a:r>
            <a:endParaRPr lang="en-US" altLang="zh-CN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5EB02C8-73D1-4A6C-A407-2C450D588C1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《计算机系统(1)》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第1章 计算机系统概述</a:t>
            </a:r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63600" y="750888"/>
            <a:ext cx="4946650" cy="3709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4714875"/>
            <a:ext cx="5780088" cy="4797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7"/>
          <p:cNvSpPr txBox="1">
            <a:spLocks noGrp="1" noChangeArrowheads="1"/>
          </p:cNvSpPr>
          <p:nvPr/>
        </p:nvSpPr>
        <p:spPr bwMode="auto">
          <a:xfrm>
            <a:off x="3778423" y="9428243"/>
            <a:ext cx="2890665" cy="4983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669" tIns="47835" rIns="95669" bIns="47835" anchor="b"/>
          <a:lstStyle/>
          <a:p>
            <a:pPr algn="r" defTabSz="954405" eaLnBrk="0" hangingPunct="0"/>
            <a:fld id="{3B13DD5D-9012-42CE-B342-3ACF949B60D5}" type="slidenum">
              <a:rPr lang="zh-CN" altLang="en-US" sz="120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59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59350" cy="3721100"/>
          </a:xfrm>
        </p:spPr>
      </p:sp>
      <p:sp>
        <p:nvSpPr>
          <p:cNvPr id="359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316" y="4714122"/>
            <a:ext cx="4890457" cy="4468099"/>
          </a:xfrm>
        </p:spPr>
        <p:txBody>
          <a:bodyPr lIns="95669" tIns="47835" rIns="95669" bIns="47835" anchor="t"/>
          <a:lstStyle/>
          <a:p>
            <a:r>
              <a:rPr lang="en-US" altLang="zh-CN"/>
              <a:t>Note the use of the bubbles (NOT) in the input.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7"/>
          <p:cNvSpPr txBox="1">
            <a:spLocks noGrp="1" noChangeArrowheads="1"/>
          </p:cNvSpPr>
          <p:nvPr/>
        </p:nvSpPr>
        <p:spPr bwMode="auto">
          <a:xfrm>
            <a:off x="3778423" y="9428243"/>
            <a:ext cx="2890665" cy="4983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669" tIns="47835" rIns="95669" bIns="47835" anchor="b"/>
          <a:lstStyle/>
          <a:p>
            <a:pPr algn="r" defTabSz="954405" eaLnBrk="0" hangingPunct="0"/>
            <a:fld id="{C7088A8F-ED22-41C5-9976-3E8A89F9FAA0}" type="slidenum">
              <a:rPr lang="zh-CN" altLang="en-US" sz="120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67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59350" cy="3721100"/>
          </a:xfrm>
          <a:solidFill>
            <a:srgbClr val="FFFFFF"/>
          </a:solidFill>
        </p:spPr>
      </p:sp>
      <p:sp>
        <p:nvSpPr>
          <p:cNvPr id="367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316" y="4714122"/>
            <a:ext cx="4890457" cy="44680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648" tIns="45325" rIns="90648" bIns="45325" anchor="t"/>
          <a:lstStyle/>
          <a:p>
            <a:r>
              <a:rPr lang="en-US" altLang="zh-CN"/>
              <a:t>Uses of decoder: </a:t>
            </a:r>
            <a:endParaRPr lang="en-US" altLang="zh-CN"/>
          </a:p>
          <a:p>
            <a:pPr>
              <a:buFontTx/>
              <a:buChar char="•"/>
            </a:pPr>
            <a:r>
              <a:rPr lang="en-US" altLang="zh-CN"/>
              <a:t>convert memory/register address to a control line that selects that location</a:t>
            </a:r>
            <a:endParaRPr lang="en-US" altLang="zh-CN"/>
          </a:p>
          <a:p>
            <a:pPr>
              <a:buFontTx/>
              <a:buChar char="•"/>
            </a:pPr>
            <a:r>
              <a:rPr lang="en-US" altLang="zh-CN"/>
              <a:t>convert an opcode to one of n control lines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7"/>
          <p:cNvSpPr txBox="1">
            <a:spLocks noGrp="1" noChangeArrowheads="1"/>
          </p:cNvSpPr>
          <p:nvPr/>
        </p:nvSpPr>
        <p:spPr bwMode="auto">
          <a:xfrm>
            <a:off x="3778423" y="9428243"/>
            <a:ext cx="2890665" cy="4983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669" tIns="47835" rIns="95669" bIns="47835" anchor="b"/>
          <a:lstStyle/>
          <a:p>
            <a:pPr algn="r" defTabSz="954405" eaLnBrk="0" hangingPunct="0"/>
            <a:fld id="{06FD585D-8180-4B87-B40E-D69CA4D90761}" type="slidenum">
              <a:rPr lang="zh-CN" altLang="en-US" sz="120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69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59350" cy="3721100"/>
          </a:xfrm>
          <a:solidFill>
            <a:srgbClr val="FFFFFF"/>
          </a:solidFill>
        </p:spPr>
      </p:sp>
      <p:sp>
        <p:nvSpPr>
          <p:cNvPr id="369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316" y="4714122"/>
            <a:ext cx="4890457" cy="44680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648" tIns="45325" rIns="90648" bIns="45325" anchor="t"/>
          <a:lstStyle/>
          <a:p>
            <a:r>
              <a:rPr lang="en-US" altLang="zh-CN"/>
              <a:t>Another view: decode S, and AND each output with one of the MUX inputs.</a:t>
            </a:r>
            <a:endParaRPr lang="en-US" altLang="zh-CN"/>
          </a:p>
          <a:p>
            <a:r>
              <a:rPr lang="en-US" altLang="zh-CN"/>
              <a:t>Also explain multi-bit inputs.</a:t>
            </a:r>
            <a:endParaRPr lang="en-US" altLang="zh-CN"/>
          </a:p>
          <a:p>
            <a:r>
              <a:rPr lang="en-US" altLang="zh-CN"/>
              <a:t>Uses of multiplexer:</a:t>
            </a:r>
            <a:endParaRPr lang="en-US" altLang="zh-CN"/>
          </a:p>
          <a:p>
            <a:pPr>
              <a:buFontTx/>
              <a:buChar char="•"/>
            </a:pPr>
            <a:r>
              <a:rPr lang="en-US" altLang="zh-CN"/>
              <a:t>select which input to use for function</a:t>
            </a:r>
            <a:endParaRPr lang="en-US" altLang="zh-CN"/>
          </a:p>
          <a:p>
            <a:pPr>
              <a:buFontTx/>
              <a:buChar char="•"/>
            </a:pPr>
            <a:r>
              <a:rPr lang="en-US" altLang="zh-CN"/>
              <a:t>select which computed value to pass to next stage (or to place on bus)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7"/>
          <p:cNvSpPr txBox="1">
            <a:spLocks noGrp="1" noChangeArrowheads="1"/>
          </p:cNvSpPr>
          <p:nvPr/>
        </p:nvSpPr>
        <p:spPr bwMode="auto">
          <a:xfrm>
            <a:off x="3778423" y="9428243"/>
            <a:ext cx="2890665" cy="4983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669" tIns="47835" rIns="95669" bIns="47835" anchor="b"/>
          <a:lstStyle/>
          <a:p>
            <a:pPr algn="r" defTabSz="954405" eaLnBrk="0" hangingPunct="0"/>
            <a:fld id="{5F43EEE5-5BDE-4896-9766-B996D3456BA8}" type="slidenum">
              <a:rPr lang="zh-CN" altLang="en-US" sz="120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71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59350" cy="3721100"/>
          </a:xfrm>
          <a:solidFill>
            <a:srgbClr val="FFFFFF"/>
          </a:solidFill>
        </p:spPr>
      </p:sp>
      <p:sp>
        <p:nvSpPr>
          <p:cNvPr id="371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316" y="4714122"/>
            <a:ext cx="4890457" cy="44680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648" tIns="45325" rIns="90648" bIns="45325" anchor="t"/>
          <a:lstStyle/>
          <a:p>
            <a:r>
              <a:rPr lang="en-US" altLang="zh-CN"/>
              <a:t>A half-adder is one that doesn't take a carry-in.</a:t>
            </a:r>
            <a:endParaRPr lang="en-US" altLang="zh-CN"/>
          </a:p>
          <a:p>
            <a:r>
              <a:rPr lang="en-US" altLang="zh-CN"/>
              <a:t>Sum is one when 1 or 3 inputs are one.  Carry-out is one when 2 or 3 inputs are one.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7"/>
          <p:cNvSpPr txBox="1">
            <a:spLocks noGrp="1" noChangeArrowheads="1"/>
          </p:cNvSpPr>
          <p:nvPr/>
        </p:nvSpPr>
        <p:spPr bwMode="auto">
          <a:xfrm>
            <a:off x="3778423" y="9428243"/>
            <a:ext cx="2890665" cy="4983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669" tIns="47835" rIns="95669" bIns="47835" anchor="b"/>
          <a:lstStyle/>
          <a:p>
            <a:pPr algn="r" defTabSz="954405" eaLnBrk="0" hangingPunct="0"/>
            <a:fld id="{6A0480E8-5C4C-4A66-A814-B11D3BE00F3B}" type="slidenum">
              <a:rPr lang="zh-CN" altLang="en-US" sz="120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73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59350" cy="3721100"/>
          </a:xfrm>
          <a:solidFill>
            <a:srgbClr val="FFFFFF"/>
          </a:solidFill>
        </p:spPr>
      </p:sp>
      <p:sp>
        <p:nvSpPr>
          <p:cNvPr id="373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316" y="4714122"/>
            <a:ext cx="4890457" cy="44680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648" tIns="45325" rIns="90648" bIns="45325" anchor="t"/>
          <a:lstStyle/>
          <a:p>
            <a:r>
              <a:rPr lang="en-US" altLang="zh-CN"/>
              <a:t>This is called a "ripple-carry" adder.  The sum becomes valid as the carry ripples its way from the low bit to the high bit.  How many gate delays until the output is settled?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7"/>
          <p:cNvSpPr txBox="1">
            <a:spLocks noGrp="1" noChangeArrowheads="1"/>
          </p:cNvSpPr>
          <p:nvPr/>
        </p:nvSpPr>
        <p:spPr bwMode="auto">
          <a:xfrm>
            <a:off x="3778423" y="9428243"/>
            <a:ext cx="2890665" cy="4983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669" tIns="47835" rIns="95669" bIns="47835" anchor="b"/>
          <a:lstStyle/>
          <a:p>
            <a:pPr algn="r" defTabSz="954405" eaLnBrk="0" hangingPunct="0"/>
            <a:fld id="{934A8EFE-7398-42D7-AFDD-CD933AEE4F6B}" type="slidenum">
              <a:rPr lang="zh-CN" altLang="en-US" sz="120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79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59350" cy="3721100"/>
          </a:xfrm>
          <a:solidFill>
            <a:srgbClr val="FFFFFF"/>
          </a:solidFill>
        </p:spPr>
      </p:sp>
      <p:sp>
        <p:nvSpPr>
          <p:cNvPr id="379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316" y="4714122"/>
            <a:ext cx="4890457" cy="44680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648" tIns="45325" rIns="90648" bIns="45325" anchor="t"/>
          <a:lstStyle/>
          <a:p>
            <a:r>
              <a:rPr lang="en-US" altLang="zh-CN"/>
              <a:t>Setting R to zero forces b (and B) to 1, which forces a (and A) to zero.</a:t>
            </a:r>
            <a:endParaRPr lang="en-US" altLang="zh-CN"/>
          </a:p>
          <a:p>
            <a:r>
              <a:rPr lang="en-US" altLang="zh-CN"/>
              <a:t>This is a stable state, because R=0 and A=0 means b=1.</a:t>
            </a:r>
            <a:endParaRPr lang="en-US" altLang="zh-CN"/>
          </a:p>
          <a:p>
            <a:r>
              <a:rPr lang="en-US" altLang="zh-CN"/>
              <a:t>Bring R back to one then keeps the output at zero.</a:t>
            </a:r>
            <a:endParaRPr lang="en-US" altLang="zh-CN"/>
          </a:p>
          <a:p>
            <a:r>
              <a:rPr lang="en-US" altLang="zh-CN"/>
              <a:t>What is the result if we start with a=0?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7"/>
          <p:cNvSpPr txBox="1">
            <a:spLocks noGrp="1" noChangeArrowheads="1"/>
          </p:cNvSpPr>
          <p:nvPr/>
        </p:nvSpPr>
        <p:spPr bwMode="auto">
          <a:xfrm>
            <a:off x="3778423" y="9428243"/>
            <a:ext cx="2890665" cy="4983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669" tIns="47835" rIns="95669" bIns="47835" anchor="b"/>
          <a:lstStyle/>
          <a:p>
            <a:pPr algn="r" defTabSz="954405" eaLnBrk="0" hangingPunct="0"/>
            <a:fld id="{990D89FC-C382-4132-992B-EBAAFD7B40B4}" type="slidenum">
              <a:rPr lang="zh-CN" altLang="en-US" sz="120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81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59350" cy="3721100"/>
          </a:xfrm>
          <a:solidFill>
            <a:srgbClr val="FFFFFF"/>
          </a:solidFill>
        </p:spPr>
      </p:sp>
      <p:sp>
        <p:nvSpPr>
          <p:cNvPr id="381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316" y="4714122"/>
            <a:ext cx="4890457" cy="44680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648" tIns="45325" rIns="90648" bIns="45325" anchor="t"/>
          <a:lstStyle/>
          <a:p>
            <a:r>
              <a:rPr lang="en-US" altLang="zh-CN"/>
              <a:t>Setting S to zero forces a (and A) to 1, which forces b (and B) to zero.</a:t>
            </a:r>
            <a:endParaRPr lang="en-US" altLang="zh-CN"/>
          </a:p>
          <a:p>
            <a:r>
              <a:rPr lang="en-US" altLang="zh-CN"/>
              <a:t>This is a stable state, because S=0 and B=0 means a=1.</a:t>
            </a:r>
            <a:endParaRPr lang="en-US" altLang="zh-CN"/>
          </a:p>
          <a:p>
            <a:r>
              <a:rPr lang="en-US" altLang="zh-CN"/>
              <a:t>Bring S back to one then keeps the output at one.</a:t>
            </a:r>
            <a:endParaRPr lang="en-US" altLang="zh-CN"/>
          </a:p>
          <a:p>
            <a:r>
              <a:rPr lang="en-US" altLang="zh-CN"/>
              <a:t>What is the result if we start with a=1?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7"/>
          <p:cNvSpPr txBox="1">
            <a:spLocks noGrp="1" noChangeArrowheads="1"/>
          </p:cNvSpPr>
          <p:nvPr/>
        </p:nvSpPr>
        <p:spPr bwMode="auto">
          <a:xfrm>
            <a:off x="3778423" y="9428243"/>
            <a:ext cx="2890665" cy="4983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669" tIns="47835" rIns="95669" bIns="47835" anchor="b"/>
          <a:lstStyle/>
          <a:p>
            <a:pPr algn="r" defTabSz="954405" eaLnBrk="0" hangingPunct="0"/>
            <a:fld id="{D5F35D57-7D21-4638-8826-EAF62981FB43}" type="slidenum">
              <a:rPr lang="zh-CN" altLang="en-US" sz="120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85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59350" cy="3721100"/>
          </a:xfrm>
          <a:solidFill>
            <a:srgbClr val="FFFFFF"/>
          </a:solidFill>
        </p:spPr>
      </p:sp>
      <p:sp>
        <p:nvSpPr>
          <p:cNvPr id="385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316" y="4714122"/>
            <a:ext cx="4890457" cy="44680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648" tIns="45325" rIns="90648" bIns="45325" anchor="t"/>
          <a:lstStyle/>
          <a:p>
            <a:r>
              <a:rPr lang="en-US" altLang="zh-CN"/>
              <a:t>The D-latch is used to store a single data bit.  The latch is set to the value of D whenever WE=1; when WE=0, the current value is stored, no matter what D becomes.</a:t>
            </a:r>
            <a:endParaRPr lang="en-US" altLang="zh-CN"/>
          </a:p>
          <a:p>
            <a:r>
              <a:rPr lang="en-US" altLang="zh-CN"/>
              <a:t>Using D and not(D) to control S and R makes it easier to ensure that S and R are never zero at the same time.  </a:t>
            </a:r>
            <a:endParaRPr lang="en-US" altLang="zh-CN"/>
          </a:p>
          <a:p>
            <a:r>
              <a:rPr lang="en-US" altLang="zh-CN"/>
              <a:t>WE allows us to control when a new value is written to the latch.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7"/>
          <p:cNvSpPr txBox="1">
            <a:spLocks noGrp="1" noChangeArrowheads="1"/>
          </p:cNvSpPr>
          <p:nvPr/>
        </p:nvSpPr>
        <p:spPr bwMode="auto">
          <a:xfrm>
            <a:off x="3778423" y="9428243"/>
            <a:ext cx="2890665" cy="4983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669" tIns="47835" rIns="95669" bIns="47835" anchor="b"/>
          <a:lstStyle/>
          <a:p>
            <a:pPr algn="r" defTabSz="954405" eaLnBrk="0" hangingPunct="0"/>
            <a:fld id="{4D9C7792-34B5-4D04-B847-44F0EC231811}" type="slidenum">
              <a:rPr lang="zh-CN" altLang="en-US" sz="120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90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59350" cy="3721100"/>
          </a:xfrm>
          <a:solidFill>
            <a:srgbClr val="FFFFFF"/>
          </a:solidFill>
        </p:spPr>
      </p:sp>
      <p:sp>
        <p:nvSpPr>
          <p:cNvPr id="390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316" y="4714122"/>
            <a:ext cx="4890457" cy="44680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648" tIns="45325" rIns="90648" bIns="45325" anchor="t"/>
          <a:lstStyle/>
          <a:p>
            <a:r>
              <a:rPr lang="en-US" altLang="zh-CN"/>
              <a:t>Decoder asserts one of the word select lines, based on address.</a:t>
            </a:r>
            <a:endParaRPr lang="en-US" altLang="zh-CN"/>
          </a:p>
          <a:p>
            <a:r>
              <a:rPr lang="en-US" altLang="zh-CN"/>
              <a:t>Word select activates one of the output AND gates, which drives the selected data to the output OR gate.  (For a read, this is basically a MUX -- decoder ANDed with signals, results ORed together.)</a:t>
            </a:r>
            <a:endParaRPr lang="en-US" altLang="zh-CN"/>
          </a:p>
          <a:p>
            <a:r>
              <a:rPr lang="en-US" altLang="zh-CN"/>
              <a:t>When writing, the only WE bits for the proper word are asserted (based on decoder again).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7"/>
          <p:cNvSpPr txBox="1">
            <a:spLocks noGrp="1" noChangeArrowheads="1"/>
          </p:cNvSpPr>
          <p:nvPr/>
        </p:nvSpPr>
        <p:spPr bwMode="auto">
          <a:xfrm>
            <a:off x="3778423" y="9428243"/>
            <a:ext cx="2890665" cy="4983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669" tIns="47835" rIns="95669" bIns="47835" anchor="b"/>
          <a:lstStyle/>
          <a:p>
            <a:pPr algn="r" defTabSz="954405" eaLnBrk="0" hangingPunct="0"/>
            <a:fld id="{E188A5A1-3DDB-4F9F-A4CD-B03C0FC18A23}" type="slidenum">
              <a:rPr lang="zh-CN" altLang="en-US" sz="120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35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59350" cy="3721100"/>
          </a:xfrm>
        </p:spPr>
      </p:sp>
      <p:sp>
        <p:nvSpPr>
          <p:cNvPr id="335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316" y="4714122"/>
            <a:ext cx="4890457" cy="4468099"/>
          </a:xfrm>
        </p:spPr>
        <p:txBody>
          <a:bodyPr lIns="95669" tIns="47835" rIns="95669" bIns="47835" anchor="t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7"/>
          <p:cNvSpPr txBox="1">
            <a:spLocks noGrp="1" noChangeArrowheads="1"/>
          </p:cNvSpPr>
          <p:nvPr/>
        </p:nvSpPr>
        <p:spPr bwMode="auto">
          <a:xfrm>
            <a:off x="3778423" y="9428243"/>
            <a:ext cx="2890665" cy="4983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669" tIns="47835" rIns="95669" bIns="47835" anchor="b"/>
          <a:lstStyle/>
          <a:p>
            <a:pPr algn="r" defTabSz="954405" eaLnBrk="0" hangingPunct="0"/>
            <a:fld id="{24C9859C-0115-43D1-85D4-35D4037881B8}" type="slidenum">
              <a:rPr lang="zh-CN" altLang="en-US" sz="120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37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59350" cy="3721100"/>
          </a:xfrm>
        </p:spPr>
      </p:sp>
      <p:sp>
        <p:nvSpPr>
          <p:cNvPr id="337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316" y="4714122"/>
            <a:ext cx="4890457" cy="4468099"/>
          </a:xfrm>
        </p:spPr>
        <p:txBody>
          <a:bodyPr lIns="95669" tIns="47835" rIns="95669" bIns="47835" anchor="t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7"/>
          <p:cNvSpPr txBox="1">
            <a:spLocks noGrp="1" noChangeArrowheads="1"/>
          </p:cNvSpPr>
          <p:nvPr/>
        </p:nvSpPr>
        <p:spPr bwMode="auto">
          <a:xfrm>
            <a:off x="3778423" y="9428243"/>
            <a:ext cx="2890665" cy="4983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669" tIns="47835" rIns="95669" bIns="47835" anchor="b"/>
          <a:lstStyle/>
          <a:p>
            <a:pPr algn="r" defTabSz="954405" eaLnBrk="0" hangingPunct="0"/>
            <a:fld id="{46DA2038-7341-4405-802F-9E7D15C4BA8F}" type="slidenum">
              <a:rPr lang="zh-CN" altLang="en-US" sz="120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40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59350" cy="3721100"/>
          </a:xfrm>
          <a:solidFill>
            <a:srgbClr val="FFFFFF"/>
          </a:solidFill>
        </p:spPr>
      </p:sp>
      <p:sp>
        <p:nvSpPr>
          <p:cNvPr id="340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316" y="4714122"/>
            <a:ext cx="4890457" cy="44680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669" tIns="47835" rIns="95669" bIns="47835" anchor="t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 txBox="1">
            <a:spLocks noGrp="1" noChangeArrowheads="1"/>
          </p:cNvSpPr>
          <p:nvPr/>
        </p:nvSpPr>
        <p:spPr bwMode="auto">
          <a:xfrm>
            <a:off x="3778423" y="9428243"/>
            <a:ext cx="2890665" cy="4983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669" tIns="47835" rIns="95669" bIns="47835" anchor="b"/>
          <a:lstStyle/>
          <a:p>
            <a:pPr algn="r" defTabSz="954405" eaLnBrk="0" hangingPunct="0"/>
            <a:fld id="{4CACAAAB-0FA7-40A9-A84D-AE7903A51658}" type="slidenum">
              <a:rPr lang="zh-CN" altLang="en-US" sz="120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59350" cy="3721100"/>
          </a:xfrm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316" y="4714122"/>
            <a:ext cx="4890457" cy="4468099"/>
          </a:xfrm>
        </p:spPr>
        <p:txBody>
          <a:bodyPr lIns="95669" tIns="47835" rIns="95669" bIns="47835" anchor="t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7"/>
          <p:cNvSpPr txBox="1">
            <a:spLocks noGrp="1" noChangeArrowheads="1"/>
          </p:cNvSpPr>
          <p:nvPr/>
        </p:nvSpPr>
        <p:spPr bwMode="auto">
          <a:xfrm>
            <a:off x="3778423" y="9428243"/>
            <a:ext cx="2890665" cy="4983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669" tIns="47835" rIns="95669" bIns="47835" anchor="b"/>
          <a:lstStyle/>
          <a:p>
            <a:pPr algn="r" defTabSz="954405" eaLnBrk="0" hangingPunct="0"/>
            <a:fld id="{90B9A669-7581-4298-B95E-BD22860AE668}" type="slidenum">
              <a:rPr lang="zh-CN" altLang="en-US" sz="120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47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59350" cy="3721100"/>
          </a:xfrm>
        </p:spPr>
      </p:sp>
      <p:sp>
        <p:nvSpPr>
          <p:cNvPr id="347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316" y="4714122"/>
            <a:ext cx="4890457" cy="4468099"/>
          </a:xfrm>
        </p:spPr>
        <p:txBody>
          <a:bodyPr lIns="95669" tIns="47835" rIns="95669" bIns="47835" anchor="t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7"/>
          <p:cNvSpPr txBox="1">
            <a:spLocks noGrp="1" noChangeArrowheads="1"/>
          </p:cNvSpPr>
          <p:nvPr/>
        </p:nvSpPr>
        <p:spPr bwMode="auto">
          <a:xfrm>
            <a:off x="3778423" y="9428243"/>
            <a:ext cx="2890665" cy="4983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669" tIns="47835" rIns="95669" bIns="47835" anchor="b"/>
          <a:lstStyle/>
          <a:p>
            <a:pPr algn="r" defTabSz="954405" eaLnBrk="0" hangingPunct="0"/>
            <a:fld id="{00D6E490-4FFD-4224-842A-C3B2AB28E9BF}" type="slidenum">
              <a:rPr lang="zh-CN" altLang="en-US" sz="120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50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59350" cy="3721100"/>
          </a:xfrm>
        </p:spPr>
      </p:sp>
      <p:sp>
        <p:nvSpPr>
          <p:cNvPr id="350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316" y="4714122"/>
            <a:ext cx="4890457" cy="4468099"/>
          </a:xfrm>
        </p:spPr>
        <p:txBody>
          <a:bodyPr lIns="95669" tIns="47835" rIns="95669" bIns="47835" anchor="t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7"/>
          <p:cNvSpPr txBox="1">
            <a:spLocks noGrp="1" noChangeArrowheads="1"/>
          </p:cNvSpPr>
          <p:nvPr/>
        </p:nvSpPr>
        <p:spPr bwMode="auto">
          <a:xfrm>
            <a:off x="3778423" y="9428243"/>
            <a:ext cx="2890665" cy="4983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669" tIns="47835" rIns="95669" bIns="47835" anchor="b"/>
          <a:lstStyle/>
          <a:p>
            <a:pPr algn="r" defTabSz="954405" eaLnBrk="0" hangingPunct="0"/>
            <a:fld id="{D6860C77-B366-4E37-8FA4-85614B7F997B}" type="slidenum">
              <a:rPr lang="zh-CN" altLang="en-US" sz="120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54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59350" cy="3721100"/>
          </a:xfrm>
        </p:spPr>
      </p:sp>
      <p:sp>
        <p:nvSpPr>
          <p:cNvPr id="354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316" y="4714122"/>
            <a:ext cx="4890457" cy="4468099"/>
          </a:xfrm>
        </p:spPr>
        <p:txBody>
          <a:bodyPr lIns="95669" tIns="47835" rIns="95669" bIns="47835" anchor="t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7"/>
          <p:cNvSpPr txBox="1">
            <a:spLocks noGrp="1" noChangeArrowheads="1"/>
          </p:cNvSpPr>
          <p:nvPr/>
        </p:nvSpPr>
        <p:spPr bwMode="auto">
          <a:xfrm>
            <a:off x="3778423" y="9428243"/>
            <a:ext cx="2890665" cy="4983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669" tIns="47835" rIns="95669" bIns="47835" anchor="b"/>
          <a:lstStyle/>
          <a:p>
            <a:pPr algn="r" defTabSz="954405" eaLnBrk="0" hangingPunct="0"/>
            <a:fld id="{07BFA3A3-34F1-4A79-931B-2798791519F2}" type="slidenum">
              <a:rPr lang="zh-CN" altLang="en-US" sz="120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63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59350" cy="3721100"/>
          </a:xfrm>
        </p:spPr>
      </p:sp>
      <p:sp>
        <p:nvSpPr>
          <p:cNvPr id="363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316" y="4714122"/>
            <a:ext cx="4890457" cy="4468099"/>
          </a:xfrm>
        </p:spPr>
        <p:txBody>
          <a:bodyPr lIns="95669" tIns="47835" rIns="95669" bIns="47835" anchor="t"/>
          <a:lstStyle/>
          <a:p>
            <a:r>
              <a:rPr lang="en-US" altLang="zh-CN"/>
              <a:t>If there's time, perhaps discuss how all gates can be implemented with NAND (or NOR).</a:t>
            </a:r>
            <a:endParaRPr lang="en-US" altLang="zh-CN"/>
          </a:p>
          <a:p>
            <a:r>
              <a:rPr lang="en-US" altLang="zh-CN"/>
              <a:t>Therefore, you can implement any truth table using only NAND (or NOR) gates.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5539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554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4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542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554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4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fld id="{69E743CE-D3CF-48A3-8F08-9FC521E31092}" type="datetime3">
              <a:rPr lang="zh-CN" altLang="en-US"/>
            </a:fld>
            <a:endParaRPr lang="en-US" altLang="zh-CN" dirty="0"/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8B364AD-741B-49FF-AFDA-364EDDF7188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"/>
            <a:ext cx="2133600" cy="6477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248400" cy="6477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2713" y="76200"/>
            <a:ext cx="73660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990600"/>
            <a:ext cx="4191000" cy="5562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191000" cy="270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191000" cy="270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910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910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28" name="Group 16"/>
          <p:cNvGrpSpPr/>
          <p:nvPr userDrawn="1"/>
        </p:nvGrpSpPr>
        <p:grpSpPr bwMode="auto">
          <a:xfrm>
            <a:off x="144463" y="152400"/>
            <a:ext cx="8542337" cy="944563"/>
            <a:chOff x="91" y="173"/>
            <a:chExt cx="5381" cy="595"/>
          </a:xfrm>
        </p:grpSpPr>
        <p:sp>
          <p:nvSpPr>
            <p:cNvPr id="64514" name="Rectangle 2"/>
            <p:cNvSpPr>
              <a:spLocks noChangeArrowheads="1"/>
            </p:cNvSpPr>
            <p:nvPr userDrawn="1"/>
          </p:nvSpPr>
          <p:spPr bwMode="ltGray">
            <a:xfrm>
              <a:off x="274" y="173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4515" name="Rectangle 3"/>
            <p:cNvSpPr>
              <a:spLocks noChangeArrowheads="1"/>
            </p:cNvSpPr>
            <p:nvPr userDrawn="1"/>
          </p:nvSpPr>
          <p:spPr bwMode="ltGray">
            <a:xfrm>
              <a:off x="515" y="173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4516" name="Rectangle 4"/>
            <p:cNvSpPr>
              <a:spLocks noChangeArrowheads="1"/>
            </p:cNvSpPr>
            <p:nvPr userDrawn="1"/>
          </p:nvSpPr>
          <p:spPr bwMode="ltGray">
            <a:xfrm>
              <a:off x="352" y="439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4517" name="Rectangle 5"/>
            <p:cNvSpPr>
              <a:spLocks noChangeArrowheads="1"/>
            </p:cNvSpPr>
            <p:nvPr userDrawn="1"/>
          </p:nvSpPr>
          <p:spPr bwMode="ltGray">
            <a:xfrm>
              <a:off x="585" y="439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4518" name="Rectangle 6"/>
            <p:cNvSpPr>
              <a:spLocks noChangeArrowheads="1"/>
            </p:cNvSpPr>
            <p:nvPr userDrawn="1"/>
          </p:nvSpPr>
          <p:spPr bwMode="ltGray">
            <a:xfrm>
              <a:off x="91" y="393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4519" name="Rectangle 7"/>
            <p:cNvSpPr>
              <a:spLocks noChangeArrowheads="1"/>
            </p:cNvSpPr>
            <p:nvPr userDrawn="1"/>
          </p:nvSpPr>
          <p:spPr bwMode="gray">
            <a:xfrm>
              <a:off x="491" y="174"/>
              <a:ext cx="20" cy="59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4520" name="Rectangle 8"/>
            <p:cNvSpPr>
              <a:spLocks noChangeArrowheads="1"/>
            </p:cNvSpPr>
            <p:nvPr userDrawn="1"/>
          </p:nvSpPr>
          <p:spPr bwMode="gray">
            <a:xfrm>
              <a:off x="290" y="603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82713" y="76200"/>
            <a:ext cx="73660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534400" cy="556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4527" name="Text Box 15"/>
          <p:cNvSpPr txBox="1">
            <a:spLocks noChangeArrowheads="1"/>
          </p:cNvSpPr>
          <p:nvPr userDrawn="1"/>
        </p:nvSpPr>
        <p:spPr bwMode="auto">
          <a:xfrm>
            <a:off x="228600" y="207963"/>
            <a:ext cx="1066800" cy="6302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anose="02010800040101010101" pitchFamily="2" charset="-122"/>
              </a:rPr>
              <a:t>计算机</a:t>
            </a:r>
            <a:endParaRPr lang="zh-CN" altLang="en-US" sz="1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彩云" panose="02010800040101010101" pitchFamily="2" charset="-122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anose="02010800040101010101" pitchFamily="2" charset="-122"/>
              </a:rPr>
              <a:t>系统概述</a:t>
            </a:r>
            <a:endParaRPr lang="zh-CN" altLang="en-US" sz="1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彩云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0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华文琥珀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0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华文琥珀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0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华文琥珀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0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华文琥珀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华文琥珀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华文琥珀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华文琥珀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华文琥珀" panose="02010800040101010101" pitchFamily="2" charset="-122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defRPr kumimoji="1"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27952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defRPr kumimoji="1"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986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jpeg"/><Relationship Id="rId8" Type="http://schemas.openxmlformats.org/officeDocument/2006/relationships/image" Target="../media/image22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9.wmf"/><Relationship Id="rId14" Type="http://schemas.openxmlformats.org/officeDocument/2006/relationships/notesSlide" Target="../notesSlides/notesSlide9.xml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24.wmf"/><Relationship Id="rId10" Type="http://schemas.openxmlformats.org/officeDocument/2006/relationships/oleObject" Target="../embeddings/oleObject5.bin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jpe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4.png"/><Relationship Id="rId3" Type="http://schemas.openxmlformats.org/officeDocument/2006/relationships/customXml" Target="../ink/ink2.xml"/><Relationship Id="rId2" Type="http://schemas.openxmlformats.org/officeDocument/2006/relationships/image" Target="../media/image33.png"/><Relationship Id="rId1" Type="http://schemas.openxmlformats.org/officeDocument/2006/relationships/customXml" Target="../ink/ink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7.jpe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customXml" Target="../ink/ink7.xml"/><Relationship Id="rId8" Type="http://schemas.openxmlformats.org/officeDocument/2006/relationships/image" Target="../media/image41.png"/><Relationship Id="rId7" Type="http://schemas.openxmlformats.org/officeDocument/2006/relationships/customXml" Target="../ink/ink6.xml"/><Relationship Id="rId6" Type="http://schemas.openxmlformats.org/officeDocument/2006/relationships/image" Target="../media/image40.png"/><Relationship Id="rId5" Type="http://schemas.openxmlformats.org/officeDocument/2006/relationships/customXml" Target="../ink/ink5.xml"/><Relationship Id="rId4" Type="http://schemas.openxmlformats.org/officeDocument/2006/relationships/image" Target="../media/image39.png"/><Relationship Id="rId3" Type="http://schemas.openxmlformats.org/officeDocument/2006/relationships/customXml" Target="../ink/ink4.xml"/><Relationship Id="rId2" Type="http://schemas.openxmlformats.org/officeDocument/2006/relationships/image" Target="../media/image38.png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4.png"/><Relationship Id="rId13" Type="http://schemas.openxmlformats.org/officeDocument/2006/relationships/customXml" Target="../ink/ink9.xml"/><Relationship Id="rId12" Type="http://schemas.openxmlformats.org/officeDocument/2006/relationships/image" Target="../media/image43.png"/><Relationship Id="rId11" Type="http://schemas.openxmlformats.org/officeDocument/2006/relationships/customXml" Target="../ink/ink8.xml"/><Relationship Id="rId10" Type="http://schemas.openxmlformats.org/officeDocument/2006/relationships/image" Target="../media/image42.png"/><Relationship Id="rId1" Type="http://schemas.openxmlformats.org/officeDocument/2006/relationships/customXml" Target="../ink/ink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customXml" Target="../ink/ink13.xml"/><Relationship Id="rId8" Type="http://schemas.openxmlformats.org/officeDocument/2006/relationships/image" Target="../media/image49.png"/><Relationship Id="rId7" Type="http://schemas.openxmlformats.org/officeDocument/2006/relationships/customXml" Target="../ink/ink12.xml"/><Relationship Id="rId6" Type="http://schemas.openxmlformats.org/officeDocument/2006/relationships/image" Target="../media/image48.png"/><Relationship Id="rId5" Type="http://schemas.openxmlformats.org/officeDocument/2006/relationships/customXml" Target="../ink/ink11.xml"/><Relationship Id="rId4" Type="http://schemas.openxmlformats.org/officeDocument/2006/relationships/image" Target="../media/image47.png"/><Relationship Id="rId3" Type="http://schemas.openxmlformats.org/officeDocument/2006/relationships/customXml" Target="../ink/ink10.xml"/><Relationship Id="rId2" Type="http://schemas.openxmlformats.org/officeDocument/2006/relationships/image" Target="../media/image46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51.png"/><Relationship Id="rId11" Type="http://schemas.openxmlformats.org/officeDocument/2006/relationships/customXml" Target="../ink/ink14.xml"/><Relationship Id="rId10" Type="http://schemas.openxmlformats.org/officeDocument/2006/relationships/image" Target="../media/image50.png"/><Relationship Id="rId1" Type="http://schemas.openxmlformats.org/officeDocument/2006/relationships/oleObject" Target="../embeddings/oleObject7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customXml" Target="../ink/ink18.xml"/><Relationship Id="rId8" Type="http://schemas.openxmlformats.org/officeDocument/2006/relationships/image" Target="../media/image55.png"/><Relationship Id="rId7" Type="http://schemas.openxmlformats.org/officeDocument/2006/relationships/customXml" Target="../ink/ink17.xml"/><Relationship Id="rId6" Type="http://schemas.openxmlformats.org/officeDocument/2006/relationships/image" Target="../media/image54.png"/><Relationship Id="rId5" Type="http://schemas.openxmlformats.org/officeDocument/2006/relationships/customXml" Target="../ink/ink16.xml"/><Relationship Id="rId4" Type="http://schemas.openxmlformats.org/officeDocument/2006/relationships/image" Target="../media/image53.png"/><Relationship Id="rId3" Type="http://schemas.openxmlformats.org/officeDocument/2006/relationships/customXml" Target="../ink/ink15.xml"/><Relationship Id="rId2" Type="http://schemas.openxmlformats.org/officeDocument/2006/relationships/image" Target="../media/image52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6.png"/><Relationship Id="rId1" Type="http://schemas.openxmlformats.org/officeDocument/2006/relationships/oleObject" Target="../embeddings/oleObject8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customXml" Target="../ink/ink23.xml"/><Relationship Id="rId8" Type="http://schemas.openxmlformats.org/officeDocument/2006/relationships/image" Target="../media/image60.png"/><Relationship Id="rId7" Type="http://schemas.openxmlformats.org/officeDocument/2006/relationships/customXml" Target="../ink/ink22.xml"/><Relationship Id="rId6" Type="http://schemas.openxmlformats.org/officeDocument/2006/relationships/image" Target="../media/image59.png"/><Relationship Id="rId5" Type="http://schemas.openxmlformats.org/officeDocument/2006/relationships/customXml" Target="../ink/ink21.xml"/><Relationship Id="rId4" Type="http://schemas.openxmlformats.org/officeDocument/2006/relationships/image" Target="../media/image58.png"/><Relationship Id="rId3" Type="http://schemas.openxmlformats.org/officeDocument/2006/relationships/customXml" Target="../ink/ink20.xml"/><Relationship Id="rId2" Type="http://schemas.openxmlformats.org/officeDocument/2006/relationships/image" Target="../media/image57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65.png"/><Relationship Id="rId17" Type="http://schemas.openxmlformats.org/officeDocument/2006/relationships/customXml" Target="../ink/ink27.xml"/><Relationship Id="rId16" Type="http://schemas.openxmlformats.org/officeDocument/2006/relationships/image" Target="../media/image64.png"/><Relationship Id="rId15" Type="http://schemas.openxmlformats.org/officeDocument/2006/relationships/customXml" Target="../ink/ink26.xml"/><Relationship Id="rId14" Type="http://schemas.openxmlformats.org/officeDocument/2006/relationships/image" Target="../media/image63.png"/><Relationship Id="rId13" Type="http://schemas.openxmlformats.org/officeDocument/2006/relationships/customXml" Target="../ink/ink25.xml"/><Relationship Id="rId12" Type="http://schemas.openxmlformats.org/officeDocument/2006/relationships/image" Target="../media/image62.png"/><Relationship Id="rId11" Type="http://schemas.openxmlformats.org/officeDocument/2006/relationships/customXml" Target="../ink/ink24.xml"/><Relationship Id="rId10" Type="http://schemas.openxmlformats.org/officeDocument/2006/relationships/image" Target="../media/image61.png"/><Relationship Id="rId1" Type="http://schemas.openxmlformats.org/officeDocument/2006/relationships/customXml" Target="../ink/ink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6.wmf"/><Relationship Id="rId1" Type="http://schemas.openxmlformats.org/officeDocument/2006/relationships/oleObject" Target="../embeddings/oleObject9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7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customXml" Target="../ink/ink33.xml"/><Relationship Id="rId8" Type="http://schemas.openxmlformats.org/officeDocument/2006/relationships/customXml" Target="../ink/ink32.xml"/><Relationship Id="rId7" Type="http://schemas.openxmlformats.org/officeDocument/2006/relationships/customXml" Target="../ink/ink31.xml"/><Relationship Id="rId6" Type="http://schemas.openxmlformats.org/officeDocument/2006/relationships/image" Target="../media/image47.png"/><Relationship Id="rId5" Type="http://schemas.openxmlformats.org/officeDocument/2006/relationships/customXml" Target="../ink/ink30.xml"/><Relationship Id="rId4" Type="http://schemas.openxmlformats.org/officeDocument/2006/relationships/image" Target="../media/image69.png"/><Relationship Id="rId3" Type="http://schemas.openxmlformats.org/officeDocument/2006/relationships/customXml" Target="../ink/ink29.x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73.png"/><Relationship Id="rId20" Type="http://schemas.openxmlformats.org/officeDocument/2006/relationships/customXml" Target="../ink/ink41.xml"/><Relationship Id="rId2" Type="http://schemas.openxmlformats.org/officeDocument/2006/relationships/image" Target="../media/image68.png"/><Relationship Id="rId19" Type="http://schemas.openxmlformats.org/officeDocument/2006/relationships/image" Target="../media/image72.png"/><Relationship Id="rId18" Type="http://schemas.openxmlformats.org/officeDocument/2006/relationships/customXml" Target="../ink/ink40.xml"/><Relationship Id="rId17" Type="http://schemas.openxmlformats.org/officeDocument/2006/relationships/image" Target="../media/image71.png"/><Relationship Id="rId16" Type="http://schemas.openxmlformats.org/officeDocument/2006/relationships/customXml" Target="../ink/ink39.xml"/><Relationship Id="rId15" Type="http://schemas.openxmlformats.org/officeDocument/2006/relationships/image" Target="../media/image70.png"/><Relationship Id="rId14" Type="http://schemas.openxmlformats.org/officeDocument/2006/relationships/customXml" Target="../ink/ink38.xml"/><Relationship Id="rId13" Type="http://schemas.openxmlformats.org/officeDocument/2006/relationships/customXml" Target="../ink/ink37.xml"/><Relationship Id="rId12" Type="http://schemas.openxmlformats.org/officeDocument/2006/relationships/customXml" Target="../ink/ink36.xml"/><Relationship Id="rId11" Type="http://schemas.openxmlformats.org/officeDocument/2006/relationships/customXml" Target="../ink/ink35.xml"/><Relationship Id="rId10" Type="http://schemas.openxmlformats.org/officeDocument/2006/relationships/customXml" Target="../ink/ink34.xml"/><Relationship Id="rId1" Type="http://schemas.openxmlformats.org/officeDocument/2006/relationships/customXml" Target="../ink/ink28.xml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customXml" Target="../ink/ink43.xml"/><Relationship Id="rId3" Type="http://schemas.openxmlformats.org/officeDocument/2006/relationships/image" Target="../media/image75.png"/><Relationship Id="rId2" Type="http://schemas.openxmlformats.org/officeDocument/2006/relationships/customXml" Target="../ink/ink42.xml"/><Relationship Id="rId1" Type="http://schemas.openxmlformats.org/officeDocument/2006/relationships/image" Target="../media/image74.jpe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customXml" Target="../ink/ink48.xml"/><Relationship Id="rId8" Type="http://schemas.openxmlformats.org/officeDocument/2006/relationships/image" Target="../media/image80.png"/><Relationship Id="rId7" Type="http://schemas.openxmlformats.org/officeDocument/2006/relationships/customXml" Target="../ink/ink47.xml"/><Relationship Id="rId6" Type="http://schemas.openxmlformats.org/officeDocument/2006/relationships/image" Target="../media/image79.png"/><Relationship Id="rId5" Type="http://schemas.openxmlformats.org/officeDocument/2006/relationships/customXml" Target="../ink/ink46.xml"/><Relationship Id="rId4" Type="http://schemas.openxmlformats.org/officeDocument/2006/relationships/image" Target="../media/image78.png"/><Relationship Id="rId3" Type="http://schemas.openxmlformats.org/officeDocument/2006/relationships/customXml" Target="../ink/ink45.xml"/><Relationship Id="rId2" Type="http://schemas.openxmlformats.org/officeDocument/2006/relationships/image" Target="../media/image77.png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4.png"/><Relationship Id="rId15" Type="http://schemas.openxmlformats.org/officeDocument/2006/relationships/customXml" Target="../ink/ink51.xml"/><Relationship Id="rId14" Type="http://schemas.openxmlformats.org/officeDocument/2006/relationships/image" Target="../media/image83.png"/><Relationship Id="rId13" Type="http://schemas.openxmlformats.org/officeDocument/2006/relationships/customXml" Target="../ink/ink50.xml"/><Relationship Id="rId12" Type="http://schemas.openxmlformats.org/officeDocument/2006/relationships/image" Target="../media/image82.png"/><Relationship Id="rId11" Type="http://schemas.openxmlformats.org/officeDocument/2006/relationships/customXml" Target="../ink/ink49.xml"/><Relationship Id="rId10" Type="http://schemas.openxmlformats.org/officeDocument/2006/relationships/image" Target="../media/image81.png"/><Relationship Id="rId1" Type="http://schemas.openxmlformats.org/officeDocument/2006/relationships/customXml" Target="../ink/ink4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5.png"/><Relationship Id="rId1" Type="http://schemas.openxmlformats.org/officeDocument/2006/relationships/customXml" Target="../ink/ink52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customXml" Target="../ink/ink57.xml"/><Relationship Id="rId8" Type="http://schemas.openxmlformats.org/officeDocument/2006/relationships/image" Target="../media/image89.png"/><Relationship Id="rId7" Type="http://schemas.openxmlformats.org/officeDocument/2006/relationships/customXml" Target="../ink/ink56.xml"/><Relationship Id="rId6" Type="http://schemas.openxmlformats.org/officeDocument/2006/relationships/image" Target="../media/image88.png"/><Relationship Id="rId57" Type="http://schemas.openxmlformats.org/officeDocument/2006/relationships/slideLayout" Target="../slideLayouts/slideLayout7.xml"/><Relationship Id="rId56" Type="http://schemas.openxmlformats.org/officeDocument/2006/relationships/image" Target="../media/image113.png"/><Relationship Id="rId55" Type="http://schemas.openxmlformats.org/officeDocument/2006/relationships/customXml" Target="../ink/ink80.xml"/><Relationship Id="rId54" Type="http://schemas.openxmlformats.org/officeDocument/2006/relationships/image" Target="../media/image112.png"/><Relationship Id="rId53" Type="http://schemas.openxmlformats.org/officeDocument/2006/relationships/customXml" Target="../ink/ink79.xml"/><Relationship Id="rId52" Type="http://schemas.openxmlformats.org/officeDocument/2006/relationships/image" Target="../media/image111.png"/><Relationship Id="rId51" Type="http://schemas.openxmlformats.org/officeDocument/2006/relationships/customXml" Target="../ink/ink78.xml"/><Relationship Id="rId50" Type="http://schemas.openxmlformats.org/officeDocument/2006/relationships/image" Target="../media/image110.png"/><Relationship Id="rId5" Type="http://schemas.openxmlformats.org/officeDocument/2006/relationships/customXml" Target="../ink/ink55.xml"/><Relationship Id="rId49" Type="http://schemas.openxmlformats.org/officeDocument/2006/relationships/customXml" Target="../ink/ink77.xml"/><Relationship Id="rId48" Type="http://schemas.openxmlformats.org/officeDocument/2006/relationships/image" Target="../media/image109.png"/><Relationship Id="rId47" Type="http://schemas.openxmlformats.org/officeDocument/2006/relationships/customXml" Target="../ink/ink76.xml"/><Relationship Id="rId46" Type="http://schemas.openxmlformats.org/officeDocument/2006/relationships/image" Target="../media/image108.png"/><Relationship Id="rId45" Type="http://schemas.openxmlformats.org/officeDocument/2006/relationships/customXml" Target="../ink/ink75.xml"/><Relationship Id="rId44" Type="http://schemas.openxmlformats.org/officeDocument/2006/relationships/image" Target="../media/image107.png"/><Relationship Id="rId43" Type="http://schemas.openxmlformats.org/officeDocument/2006/relationships/customXml" Target="../ink/ink74.xml"/><Relationship Id="rId42" Type="http://schemas.openxmlformats.org/officeDocument/2006/relationships/image" Target="../media/image106.png"/><Relationship Id="rId41" Type="http://schemas.openxmlformats.org/officeDocument/2006/relationships/customXml" Target="../ink/ink73.xml"/><Relationship Id="rId40" Type="http://schemas.openxmlformats.org/officeDocument/2006/relationships/image" Target="../media/image105.png"/><Relationship Id="rId4" Type="http://schemas.openxmlformats.org/officeDocument/2006/relationships/image" Target="../media/image87.png"/><Relationship Id="rId39" Type="http://schemas.openxmlformats.org/officeDocument/2006/relationships/customXml" Target="../ink/ink72.xml"/><Relationship Id="rId38" Type="http://schemas.openxmlformats.org/officeDocument/2006/relationships/image" Target="../media/image104.png"/><Relationship Id="rId37" Type="http://schemas.openxmlformats.org/officeDocument/2006/relationships/customXml" Target="../ink/ink71.xml"/><Relationship Id="rId36" Type="http://schemas.openxmlformats.org/officeDocument/2006/relationships/image" Target="../media/image103.png"/><Relationship Id="rId35" Type="http://schemas.openxmlformats.org/officeDocument/2006/relationships/customXml" Target="../ink/ink70.xml"/><Relationship Id="rId34" Type="http://schemas.openxmlformats.org/officeDocument/2006/relationships/image" Target="../media/image102.png"/><Relationship Id="rId33" Type="http://schemas.openxmlformats.org/officeDocument/2006/relationships/customXml" Target="../ink/ink69.xml"/><Relationship Id="rId32" Type="http://schemas.openxmlformats.org/officeDocument/2006/relationships/image" Target="../media/image101.png"/><Relationship Id="rId31" Type="http://schemas.openxmlformats.org/officeDocument/2006/relationships/customXml" Target="../ink/ink68.xml"/><Relationship Id="rId30" Type="http://schemas.openxmlformats.org/officeDocument/2006/relationships/image" Target="../media/image100.png"/><Relationship Id="rId3" Type="http://schemas.openxmlformats.org/officeDocument/2006/relationships/customXml" Target="../ink/ink54.xml"/><Relationship Id="rId29" Type="http://schemas.openxmlformats.org/officeDocument/2006/relationships/customXml" Target="../ink/ink67.xml"/><Relationship Id="rId28" Type="http://schemas.openxmlformats.org/officeDocument/2006/relationships/image" Target="../media/image99.png"/><Relationship Id="rId27" Type="http://schemas.openxmlformats.org/officeDocument/2006/relationships/customXml" Target="../ink/ink66.xml"/><Relationship Id="rId26" Type="http://schemas.openxmlformats.org/officeDocument/2006/relationships/image" Target="../media/image98.png"/><Relationship Id="rId25" Type="http://schemas.openxmlformats.org/officeDocument/2006/relationships/customXml" Target="../ink/ink65.xml"/><Relationship Id="rId24" Type="http://schemas.openxmlformats.org/officeDocument/2006/relationships/image" Target="../media/image97.png"/><Relationship Id="rId23" Type="http://schemas.openxmlformats.org/officeDocument/2006/relationships/customXml" Target="../ink/ink64.xml"/><Relationship Id="rId22" Type="http://schemas.openxmlformats.org/officeDocument/2006/relationships/image" Target="../media/image96.png"/><Relationship Id="rId21" Type="http://schemas.openxmlformats.org/officeDocument/2006/relationships/customXml" Target="../ink/ink63.xml"/><Relationship Id="rId20" Type="http://schemas.openxmlformats.org/officeDocument/2006/relationships/image" Target="../media/image95.png"/><Relationship Id="rId2" Type="http://schemas.openxmlformats.org/officeDocument/2006/relationships/image" Target="../media/image86.png"/><Relationship Id="rId19" Type="http://schemas.openxmlformats.org/officeDocument/2006/relationships/customXml" Target="../ink/ink62.xml"/><Relationship Id="rId18" Type="http://schemas.openxmlformats.org/officeDocument/2006/relationships/image" Target="../media/image94.png"/><Relationship Id="rId17" Type="http://schemas.openxmlformats.org/officeDocument/2006/relationships/customXml" Target="../ink/ink61.xml"/><Relationship Id="rId16" Type="http://schemas.openxmlformats.org/officeDocument/2006/relationships/image" Target="../media/image93.png"/><Relationship Id="rId15" Type="http://schemas.openxmlformats.org/officeDocument/2006/relationships/customXml" Target="../ink/ink60.xml"/><Relationship Id="rId14" Type="http://schemas.openxmlformats.org/officeDocument/2006/relationships/image" Target="../media/image92.png"/><Relationship Id="rId13" Type="http://schemas.openxmlformats.org/officeDocument/2006/relationships/customXml" Target="../ink/ink59.xml"/><Relationship Id="rId12" Type="http://schemas.openxmlformats.org/officeDocument/2006/relationships/image" Target="../media/image91.png"/><Relationship Id="rId11" Type="http://schemas.openxmlformats.org/officeDocument/2006/relationships/customXml" Target="../ink/ink58.xml"/><Relationship Id="rId10" Type="http://schemas.openxmlformats.org/officeDocument/2006/relationships/image" Target="../media/image90.png"/><Relationship Id="rId1" Type="http://schemas.openxmlformats.org/officeDocument/2006/relationships/customXml" Target="../ink/ink5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4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5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6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7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rotWithShape="0">
          <a:gsLst>
            <a:gs pos="0">
              <a:srgbClr val="FFCC66"/>
            </a:gs>
            <a:gs pos="100000">
              <a:srgbClr val="FFCC66">
                <a:gamma/>
                <a:shade val="56078"/>
                <a:invGamma/>
              </a:srgb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WordArt 2"/>
          <p:cNvSpPr>
            <a:spLocks noChangeArrowheads="1" noChangeShapeType="1" noTextEdit="1"/>
          </p:cNvSpPr>
          <p:nvPr/>
        </p:nvSpPr>
        <p:spPr bwMode="auto">
          <a:xfrm>
            <a:off x="2339975" y="2492374"/>
            <a:ext cx="5328369" cy="223276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">
                <a:rot lat="1200000" lon="0" rev="0"/>
              </a:camera>
              <a:lightRig rig="legacyFlat2" dir="t"/>
            </a:scene3d>
            <a:sp3d extrusionH="608000" prstMaterial="legacyPlastic">
              <a:extrusionClr>
                <a:srgbClr val="FF0000"/>
              </a:extrusionClr>
            </a:sp3d>
          </a:bodyPr>
          <a:lstStyle/>
          <a:p>
            <a:pPr algn="ctr"/>
            <a:r>
              <a:rPr lang="zh-CN" altLang="en-US" sz="8000" b="1" kern="10" dirty="0">
                <a:ln w="9525">
                  <a:round/>
                </a:ln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第三章</a:t>
            </a:r>
            <a:endParaRPr lang="zh-CN" altLang="en-US" sz="8000" b="1" kern="10" dirty="0">
              <a:ln w="9525">
                <a:round/>
              </a:ln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zh-CN" altLang="en-US" sz="8000" b="1" kern="10" dirty="0">
                <a:ln w="9525">
                  <a:round/>
                </a:ln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数字逻辑</a:t>
            </a:r>
            <a:endParaRPr lang="zh-CN" altLang="en-US" sz="8000" b="1" kern="10" dirty="0">
              <a:ln w="9525">
                <a:round/>
              </a:ln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或门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 Gate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48165" name="Picture 8" descr="ch03-o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288" y="1341438"/>
            <a:ext cx="52419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0185" name="Group 9"/>
          <p:cNvGraphicFramePr>
            <a:graphicFrameLocks noGrp="1"/>
          </p:cNvGraphicFramePr>
          <p:nvPr/>
        </p:nvGraphicFramePr>
        <p:xfrm>
          <a:off x="6781800" y="1006475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与非门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NAND Gate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1205" name="Group 5"/>
          <p:cNvGraphicFramePr>
            <a:graphicFrameLocks noGrp="1"/>
          </p:cNvGraphicFramePr>
          <p:nvPr/>
        </p:nvGraphicFramePr>
        <p:xfrm>
          <a:off x="5943600" y="4114800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49206" name="Picture 71" descr="ch03-nand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0" y="1447800"/>
            <a:ext cx="3810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9208" name="Picture 73" descr="ch03-nand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957064"/>
            <a:ext cx="32861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与门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Gate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4453" name="Group 5"/>
          <p:cNvGraphicFramePr>
            <a:graphicFrameLocks noGrp="1"/>
          </p:cNvGraphicFramePr>
          <p:nvPr/>
        </p:nvGraphicFramePr>
        <p:xfrm>
          <a:off x="6781800" y="1006475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51255" name="Picture 37" descr="ch03-and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0" y="1447800"/>
            <a:ext cx="523081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基本逻辑门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53284" name="Picture 21" descr="ch03-gates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16013" y="1196975"/>
            <a:ext cx="66452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摩根定律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25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81075"/>
            <a:ext cx="8839200" cy="863749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如何将与门转换成或门：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64617" name="Group 105"/>
          <p:cNvGraphicFramePr>
            <a:graphicFrameLocks noGrp="1"/>
          </p:cNvGraphicFramePr>
          <p:nvPr/>
        </p:nvGraphicFramePr>
        <p:xfrm>
          <a:off x="922784" y="3212976"/>
          <a:ext cx="3505200" cy="2209800"/>
        </p:xfrm>
        <a:graphic>
          <a:graphicData uri="http://schemas.openxmlformats.org/drawingml/2006/table">
            <a:tbl>
              <a:tblPr/>
              <a:tblGrid>
                <a:gridCol w="304800"/>
                <a:gridCol w="457200"/>
                <a:gridCol w="457200"/>
                <a:gridCol w="533400"/>
                <a:gridCol w="838200"/>
                <a:gridCol w="9144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2536" name="Object 0"/>
          <p:cNvGraphicFramePr>
            <a:graphicFrameLocks noChangeAspect="1"/>
          </p:cNvGraphicFramePr>
          <p:nvPr/>
        </p:nvGraphicFramePr>
        <p:xfrm>
          <a:off x="2895600" y="3262313"/>
          <a:ext cx="558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3" name="Equation" r:id="rId1" imgW="558800" imgH="292100" progId="Equation.3">
                  <p:embed/>
                </p:oleObj>
              </mc:Choice>
              <mc:Fallback>
                <p:oleObj name="Equation" r:id="rId1" imgW="558800" imgH="2921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62313"/>
                        <a:ext cx="558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37" name="Object 1"/>
          <p:cNvGraphicFramePr>
            <a:graphicFrameLocks noChangeAspect="1"/>
          </p:cNvGraphicFramePr>
          <p:nvPr/>
        </p:nvGraphicFramePr>
        <p:xfrm>
          <a:off x="2362200" y="3262313"/>
          <a:ext cx="190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4" name="Equation" r:id="rId3" imgW="190500" imgH="292100" progId="Equation.3">
                  <p:embed/>
                </p:oleObj>
              </mc:Choice>
              <mc:Fallback>
                <p:oleObj name="Equation" r:id="rId3" imgW="190500" imgH="292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62313"/>
                        <a:ext cx="1905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38" name="Object 2"/>
          <p:cNvGraphicFramePr>
            <a:graphicFrameLocks noChangeAspect="1"/>
          </p:cNvGraphicFramePr>
          <p:nvPr/>
        </p:nvGraphicFramePr>
        <p:xfrm>
          <a:off x="1905000" y="3262313"/>
          <a:ext cx="228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5" name="Equation" r:id="rId5" imgW="228600" imgH="292100" progId="Equation.3">
                  <p:embed/>
                </p:oleObj>
              </mc:Choice>
              <mc:Fallback>
                <p:oleObj name="Equation" r:id="rId5" imgW="228600" imgH="292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62313"/>
                        <a:ext cx="2286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39" name="Object 3"/>
          <p:cNvGraphicFramePr>
            <a:graphicFrameLocks noChangeAspect="1"/>
          </p:cNvGraphicFramePr>
          <p:nvPr/>
        </p:nvGraphicFramePr>
        <p:xfrm>
          <a:off x="3733800" y="3232150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6" name="Equation" r:id="rId7" imgW="558800" imgH="317500" progId="Equation.3">
                  <p:embed/>
                </p:oleObj>
              </mc:Choice>
              <mc:Fallback>
                <p:oleObj name="Equation" r:id="rId7" imgW="558800" imgH="317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32150"/>
                        <a:ext cx="558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2542" name="Picture 115" descr="ch03-demorg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59632" y="1844824"/>
            <a:ext cx="28956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6156176" y="3645024"/>
          <a:ext cx="2170013" cy="1324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7" name="Equation" r:id="rId10" imgW="749300" imgH="457200" progId="Equation.3">
                  <p:embed/>
                </p:oleObj>
              </mc:Choice>
              <mc:Fallback>
                <p:oleObj name="Equation" r:id="rId10" imgW="74930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3645024"/>
                        <a:ext cx="2170013" cy="1324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多输入门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ea typeface="宋体" panose="02010600030101010101" pitchFamily="2" charset="-122"/>
              </a:rPr>
              <a:t>可以设计具有多个输入的逻辑门，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/>
              <a:t>与门：所有输入为</a:t>
            </a:r>
            <a:r>
              <a:rPr lang="en-US" altLang="zh-CN" sz="2400" dirty="0"/>
              <a:t>1</a:t>
            </a:r>
            <a:r>
              <a:rPr lang="zh-CN" altLang="en-US" sz="2400" dirty="0"/>
              <a:t>时，输出为</a:t>
            </a:r>
            <a:r>
              <a:rPr lang="en-US" altLang="zh-CN" sz="2400" dirty="0"/>
              <a:t>1.</a:t>
            </a:r>
            <a:endParaRPr lang="en-US" altLang="zh-CN" sz="2400" dirty="0"/>
          </a:p>
          <a:p>
            <a:pPr lvl="1"/>
            <a:r>
              <a:rPr lang="zh-CN" altLang="en-US" sz="2400" dirty="0"/>
              <a:t>或门：任何一个输入为</a:t>
            </a:r>
            <a:r>
              <a:rPr lang="en-US" altLang="zh-CN" sz="2400" dirty="0"/>
              <a:t>1</a:t>
            </a:r>
            <a:r>
              <a:rPr lang="zh-CN" altLang="en-US" sz="2400" dirty="0"/>
              <a:t>时，输出为</a:t>
            </a:r>
            <a:r>
              <a:rPr lang="en-US" altLang="zh-CN" sz="2400" dirty="0"/>
              <a:t>1.</a:t>
            </a:r>
            <a:endParaRPr lang="en-US" altLang="zh-CN" sz="2400" dirty="0"/>
          </a:p>
          <a:p>
            <a:pPr lvl="1"/>
            <a:r>
              <a:rPr lang="zh-CN" altLang="en-US" sz="2400" dirty="0"/>
              <a:t>与非门、或非门：</a:t>
            </a:r>
            <a:endParaRPr lang="en-US" altLang="zh-CN" sz="2400" dirty="0"/>
          </a:p>
          <a:p>
            <a:r>
              <a:rPr lang="zh-CN" altLang="en-US" sz="2800" dirty="0">
                <a:ea typeface="宋体" panose="02010600030101010101" pitchFamily="2" charset="-122"/>
              </a:rPr>
              <a:t>也可使用多个</a:t>
            </a:r>
            <a:r>
              <a:rPr lang="en-US" altLang="zh-CN" sz="2800" dirty="0"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ea typeface="宋体" panose="02010600030101010101" pitchFamily="2" charset="-122"/>
              </a:rPr>
              <a:t>输入门电路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11652" name="Picture 1034" descr="ch03-3input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3501008"/>
            <a:ext cx="7315200" cy="239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逻辑完备性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使用与门、或门、非门可实现</a:t>
            </a:r>
            <a:r>
              <a:rPr lang="zh-CN" altLang="en-US" sz="2800" u="sng" dirty="0">
                <a:solidFill>
                  <a:srgbClr val="FF0000"/>
                </a:solidFill>
                <a:ea typeface="宋体" panose="02010600030101010101" pitchFamily="2" charset="-122"/>
              </a:rPr>
              <a:t>任何</a:t>
            </a:r>
            <a:r>
              <a:rPr lang="zh-CN" altLang="en-US" sz="2800" dirty="0">
                <a:ea typeface="宋体" panose="02010600030101010101" pitchFamily="2" charset="-122"/>
              </a:rPr>
              <a:t>形式的逻辑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graphicFrame>
        <p:nvGraphicFramePr>
          <p:cNvPr id="58432" name="Group 64"/>
          <p:cNvGraphicFramePr>
            <a:graphicFrameLocks noGrp="1"/>
          </p:cNvGraphicFramePr>
          <p:nvPr/>
        </p:nvGraphicFramePr>
        <p:xfrm>
          <a:off x="914400" y="1600200"/>
          <a:ext cx="1981200" cy="40386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609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58446" name="Picture 68" descr="ch03-complet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33800" y="1676400"/>
            <a:ext cx="20732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3.4</a:t>
            </a:r>
            <a:endParaRPr lang="en-US" altLang="zh-CN" dirty="0"/>
          </a:p>
          <a:p>
            <a:r>
              <a:rPr lang="en-US" altLang="zh-CN" dirty="0"/>
              <a:t>3.5</a:t>
            </a:r>
            <a:endParaRPr lang="en-US" altLang="zh-CN" dirty="0"/>
          </a:p>
          <a:p>
            <a:r>
              <a:rPr lang="en-US" altLang="zh-CN" dirty="0"/>
              <a:t>3.6</a:t>
            </a:r>
            <a:endParaRPr lang="en-US" altLang="zh-CN" dirty="0"/>
          </a:p>
          <a:p>
            <a:r>
              <a:rPr lang="en-US" altLang="zh-CN" dirty="0"/>
              <a:t>3.7</a:t>
            </a:r>
            <a:endParaRPr lang="en-US" altLang="zh-CN" dirty="0"/>
          </a:p>
          <a:p>
            <a:r>
              <a:rPr lang="en-US" altLang="zh-CN" dirty="0"/>
              <a:t>3.8</a:t>
            </a:r>
            <a:endParaRPr lang="en-US" altLang="zh-CN" dirty="0"/>
          </a:p>
          <a:p>
            <a:r>
              <a:rPr lang="en-US" altLang="zh-CN" dirty="0"/>
              <a:t>3.11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组合逻辑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两大类：组合逻辑电路和时序逻辑电路。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组合逻辑电路的特点：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无反馈，无记忆元件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任何时刻的输出只与此时刻的输入有关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pSp>
        <p:nvGrpSpPr>
          <p:cNvPr id="4" name="Group 28"/>
          <p:cNvGrpSpPr/>
          <p:nvPr/>
        </p:nvGrpSpPr>
        <p:grpSpPr bwMode="auto">
          <a:xfrm>
            <a:off x="1331640" y="3140968"/>
            <a:ext cx="5400676" cy="1319212"/>
            <a:chOff x="1156" y="1071"/>
            <a:chExt cx="3402" cy="831"/>
          </a:xfrm>
        </p:grpSpPr>
        <p:grpSp>
          <p:nvGrpSpPr>
            <p:cNvPr id="5" name="Group 11"/>
            <p:cNvGrpSpPr/>
            <p:nvPr/>
          </p:nvGrpSpPr>
          <p:grpSpPr bwMode="auto">
            <a:xfrm>
              <a:off x="1610" y="1117"/>
              <a:ext cx="2284" cy="725"/>
              <a:chOff x="1957" y="1117"/>
              <a:chExt cx="1224" cy="375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auto">
              <a:xfrm>
                <a:off x="2245" y="1117"/>
                <a:ext cx="648" cy="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just"/>
                <a:endParaRPr lang="en-US" altLang="zh-CN" sz="1000" dirty="0">
                  <a:latin typeface="Times New Roman" panose="02020603050405020304" pitchFamily="18" charset="0"/>
                </a:endParaRPr>
              </a:p>
              <a:p>
                <a:pPr algn="just"/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000" dirty="0">
                    <a:latin typeface="Times New Roman" panose="02020603050405020304" pitchFamily="18" charset="0"/>
                  </a:rPr>
                  <a:t>  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组合逻辑电路</a:t>
                </a:r>
                <a:endParaRPr lang="zh-CN" altLang="en-US" sz="2000" dirty="0"/>
              </a:p>
            </p:txBody>
          </p:sp>
          <p:sp>
            <p:nvSpPr>
              <p:cNvPr id="15" name="Line 5"/>
              <p:cNvSpPr>
                <a:spLocks noChangeShapeType="1"/>
              </p:cNvSpPr>
              <p:nvPr/>
            </p:nvSpPr>
            <p:spPr bwMode="auto">
              <a:xfrm>
                <a:off x="1957" y="1179"/>
                <a:ext cx="28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6"/>
              <p:cNvSpPr>
                <a:spLocks noChangeShapeType="1"/>
              </p:cNvSpPr>
              <p:nvPr/>
            </p:nvSpPr>
            <p:spPr bwMode="auto">
              <a:xfrm>
                <a:off x="1957" y="1242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>
                <a:off x="1957" y="1429"/>
                <a:ext cx="28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8"/>
              <p:cNvSpPr>
                <a:spLocks noChangeShapeType="1"/>
              </p:cNvSpPr>
              <p:nvPr/>
            </p:nvSpPr>
            <p:spPr bwMode="auto">
              <a:xfrm>
                <a:off x="2893" y="1179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>
                <a:off x="2893" y="1242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0"/>
              <p:cNvSpPr>
                <a:spLocks noChangeShapeType="1"/>
              </p:cNvSpPr>
              <p:nvPr/>
            </p:nvSpPr>
            <p:spPr bwMode="auto">
              <a:xfrm>
                <a:off x="2893" y="1429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156" y="1071"/>
              <a:ext cx="363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x</a:t>
              </a:r>
              <a:r>
                <a:rPr lang="en-US" altLang="zh-CN" baseline="-25000" dirty="0"/>
                <a:t>1</a:t>
              </a:r>
              <a:endParaRPr lang="en-US" altLang="zh-CN" baseline="-25000" dirty="0"/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1156" y="1253"/>
              <a:ext cx="363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x</a:t>
              </a:r>
              <a:r>
                <a:rPr lang="en-US" altLang="zh-CN" baseline="-25000" dirty="0"/>
                <a:t>2</a:t>
              </a:r>
              <a:endParaRPr lang="en-US" altLang="zh-CN" baseline="-25000" dirty="0"/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1156" y="1611"/>
              <a:ext cx="363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x</a:t>
              </a:r>
              <a:r>
                <a:rPr lang="en-US" altLang="zh-CN" baseline="-25000" dirty="0" err="1"/>
                <a:t>m</a:t>
              </a:r>
              <a:endParaRPr lang="en-US" altLang="zh-CN" baseline="-25000" dirty="0"/>
            </a:p>
          </p:txBody>
        </p:sp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 rot="16247215" flipV="1">
              <a:off x="1701" y="1404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latin typeface="宋体" panose="02010600030101010101" pitchFamily="2" charset="-122"/>
                </a:rPr>
                <a:t>…</a:t>
              </a:r>
              <a:endParaRPr lang="en-US" altLang="zh-CN" sz="2400" baseline="-25000"/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 rot="16247215" flipV="1">
              <a:off x="3500" y="1404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latin typeface="宋体" panose="02010600030101010101" pitchFamily="2" charset="-122"/>
                </a:rPr>
                <a:t>…</a:t>
              </a:r>
              <a:endParaRPr lang="en-US" altLang="zh-CN" sz="2400" baseline="-25000"/>
            </a:p>
          </p:txBody>
        </p:sp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4059" y="1071"/>
              <a:ext cx="363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y</a:t>
              </a:r>
              <a:r>
                <a:rPr lang="en-US" altLang="zh-CN" baseline="-25000" dirty="0"/>
                <a:t>1</a:t>
              </a:r>
              <a:endParaRPr lang="en-US" altLang="zh-CN" baseline="-25000" dirty="0"/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4059" y="1611"/>
              <a:ext cx="499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y</a:t>
              </a:r>
              <a:r>
                <a:rPr lang="en-US" altLang="zh-CN" baseline="-25000" dirty="0" err="1"/>
                <a:t>n</a:t>
              </a:r>
              <a:endParaRPr lang="en-US" altLang="zh-CN" baseline="-25000" dirty="0"/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4059" y="1249"/>
              <a:ext cx="454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y</a:t>
              </a:r>
              <a:r>
                <a:rPr lang="en-US" altLang="zh-CN" baseline="-25000" dirty="0"/>
                <a:t>2</a:t>
              </a:r>
              <a:endParaRPr lang="en-US" altLang="zh-CN" baseline="-25000" dirty="0"/>
            </a:p>
          </p:txBody>
        </p:sp>
      </p:grp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2563714" y="4744293"/>
            <a:ext cx="24765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/>
              <a:t>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=F(x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m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2555776" y="5276105"/>
            <a:ext cx="24765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/>
              <a:t>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=F(x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m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584351" y="6284168"/>
            <a:ext cx="24765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Y</a:t>
            </a:r>
            <a:r>
              <a:rPr lang="en-US" altLang="zh-CN" sz="2400" baseline="-25000"/>
              <a:t>n</a:t>
            </a:r>
            <a:r>
              <a:rPr lang="en-US" altLang="zh-CN" sz="2400"/>
              <a:t>=F(x</a:t>
            </a:r>
            <a:r>
              <a:rPr lang="en-US" altLang="zh-CN" sz="2400" baseline="-25000"/>
              <a:t>1</a:t>
            </a:r>
            <a:r>
              <a:rPr lang="en-US" altLang="zh-CN" sz="2400"/>
              <a:t>,x</a:t>
            </a:r>
            <a:r>
              <a:rPr lang="en-US" altLang="zh-CN" sz="2400" baseline="-25000"/>
              <a:t>2</a:t>
            </a:r>
            <a:r>
              <a:rPr lang="en-US" altLang="zh-CN" sz="2400"/>
              <a:t>,…,x</a:t>
            </a:r>
            <a:r>
              <a:rPr lang="en-US" altLang="zh-CN" sz="2400" baseline="-25000"/>
              <a:t>m</a:t>
            </a:r>
            <a:r>
              <a:rPr lang="en-US" altLang="zh-CN" sz="2400"/>
              <a:t>)</a:t>
            </a:r>
            <a:endParaRPr lang="en-US" altLang="zh-CN" sz="2400"/>
          </a:p>
        </p:txBody>
      </p:sp>
      <p:sp>
        <p:nvSpPr>
          <p:cNvPr id="24" name="Text Box 49"/>
          <p:cNvSpPr txBox="1">
            <a:spLocks noChangeArrowheads="1"/>
          </p:cNvSpPr>
          <p:nvPr/>
        </p:nvSpPr>
        <p:spPr bwMode="auto">
          <a:xfrm>
            <a:off x="3501926" y="5903168"/>
            <a:ext cx="54927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 wrap="none">
            <a:spAutoFit/>
          </a:bodyPr>
          <a:lstStyle/>
          <a:p>
            <a:r>
              <a:rPr lang="en-US" altLang="zh-CN" sz="2400"/>
              <a:t>…</a:t>
            </a:r>
            <a:endParaRPr lang="en-US" altLang="zh-CN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时序逻辑电路</a:t>
            </a:r>
            <a:endParaRPr lang="zh-CN" altLang="en-US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899592" y="3717032"/>
          <a:ext cx="7488832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5" name="VISIO" r:id="rId1" imgW="2293620" imgH="1432560" progId="Visio.Drawing.11">
                  <p:embed/>
                </p:oleObj>
              </mc:Choice>
              <mc:Fallback>
                <p:oleObj name="VISIO" r:id="rId1" imgW="2293620" imgH="143256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17032"/>
                        <a:ext cx="7488832" cy="2304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467544" y="980728"/>
            <a:ext cx="8352928" cy="2027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8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时序逻辑电路特点：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58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    ①  结构上存在输出到输入的反馈通道，且有存储器件；    ②  因为有存储器件， 所以电路具有记忆功能。 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76200"/>
            <a:ext cx="6537325" cy="762000"/>
          </a:xfrm>
        </p:spPr>
        <p:txBody>
          <a:bodyPr/>
          <a:lstStyle/>
          <a:p>
            <a:pPr algn="ctr"/>
            <a:r>
              <a:rPr lang="zh-CN" altLang="en-US" dirty="0">
                <a:latin typeface="华文琥珀" panose="02010800040101010101" pitchFamily="2" charset="-122"/>
              </a:rPr>
              <a:t>第二章复习</a:t>
            </a:r>
            <a:endParaRPr lang="zh-CN" altLang="en-US" dirty="0">
              <a:latin typeface="华文琥珀" panose="02010800040101010101" pitchFamily="2" charset="-122"/>
            </a:endParaRPr>
          </a:p>
        </p:txBody>
      </p:sp>
      <p:sp>
        <p:nvSpPr>
          <p:cNvPr id="133166" name="Text Box 46"/>
          <p:cNvSpPr txBox="1">
            <a:spLocks noChangeArrowheads="1"/>
          </p:cNvSpPr>
          <p:nvPr/>
        </p:nvSpPr>
        <p:spPr bwMode="auto">
          <a:xfrm>
            <a:off x="683568" y="1196752"/>
            <a:ext cx="8064896" cy="25545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计算机中数据的表示</a:t>
            </a:r>
            <a:endParaRPr lang="en-US" altLang="zh-CN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bits: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0/1</a:t>
            </a:r>
            <a:endParaRPr lang="en-US" altLang="zh-CN" sz="3200" b="1" dirty="0">
              <a:solidFill>
                <a:srgbClr val="FF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、 数据类型</a:t>
            </a:r>
            <a:endParaRPr lang="en-US" altLang="zh-CN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、 算术、逻辑操作</a:t>
            </a:r>
            <a:endParaRPr lang="en-US" altLang="zh-CN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、 进制转换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7" name="Picture 4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40425" y="4437063"/>
            <a:ext cx="2520950" cy="19367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译码器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Decoder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65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2800" dirty="0">
                <a:ea typeface="宋体" panose="02010600030101010101" pitchFamily="2" charset="-122"/>
              </a:rPr>
              <a:t>输入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个输出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576580" lvl="1" indent="-234950"/>
            <a:r>
              <a:rPr lang="zh-CN" altLang="en-US" b="1" dirty="0"/>
              <a:t>在所有输出中有且仅有一个为</a:t>
            </a:r>
            <a:r>
              <a:rPr lang="en-US" altLang="zh-CN" b="1" dirty="0"/>
              <a:t>1</a:t>
            </a:r>
            <a:r>
              <a:rPr lang="zh-CN" altLang="en-US" b="1" dirty="0"/>
              <a:t>，其余皆为</a:t>
            </a:r>
            <a:r>
              <a:rPr lang="en-US" altLang="zh-CN" b="1" dirty="0"/>
              <a:t>0.</a:t>
            </a:r>
            <a:endParaRPr lang="en-US" altLang="zh-CN" b="1" dirty="0"/>
          </a:p>
        </p:txBody>
      </p:sp>
      <p:pic>
        <p:nvPicPr>
          <p:cNvPr id="366597" name="Picture 6" descr="ch03-decode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63688" y="2204864"/>
            <a:ext cx="5394325" cy="381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6598" name="Text Box 5"/>
          <p:cNvSpPr txBox="1">
            <a:spLocks noChangeArrowheads="1"/>
          </p:cNvSpPr>
          <p:nvPr/>
        </p:nvSpPr>
        <p:spPr bwMode="auto">
          <a:xfrm>
            <a:off x="3347864" y="6165304"/>
            <a:ext cx="217559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i="1" baseline="0" dirty="0"/>
              <a:t>2</a:t>
            </a:r>
            <a:r>
              <a:rPr lang="zh-CN" altLang="en-US" sz="2800" i="1" baseline="0" dirty="0"/>
              <a:t>输入译码器</a:t>
            </a:r>
            <a:endParaRPr lang="en-US" altLang="zh-CN" sz="2800" i="1" baseline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43" name="Picture 7" descr="ch03-mux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90600" y="2286000"/>
            <a:ext cx="77057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多路复用器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Multiplexer (MUX)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64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个输入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ea typeface="宋体" panose="02010600030101010101" pitchFamily="2" charset="-122"/>
              </a:rPr>
              <a:t>个选择线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ea typeface="宋体" panose="02010600030101010101" pitchFamily="2" charset="-122"/>
              </a:rPr>
              <a:t>个输出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576580" lvl="1" indent="-234950"/>
            <a:r>
              <a:rPr lang="zh-CN" altLang="en-US" sz="2400" b="1" dirty="0"/>
              <a:t>从多个输入中选择一个，并将其与输出相连。</a:t>
            </a:r>
            <a:endParaRPr lang="en-US" altLang="zh-CN" sz="2400" b="1" dirty="0"/>
          </a:p>
        </p:txBody>
      </p:sp>
      <p:sp>
        <p:nvSpPr>
          <p:cNvPr id="368646" name="Text Box 6"/>
          <p:cNvSpPr txBox="1">
            <a:spLocks noChangeArrowheads="1"/>
          </p:cNvSpPr>
          <p:nvPr/>
        </p:nvSpPr>
        <p:spPr bwMode="auto">
          <a:xfrm>
            <a:off x="6096000" y="5486400"/>
            <a:ext cx="20050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i="1" baseline="0"/>
              <a:t>4-to-1 MUX</a:t>
            </a:r>
            <a:endParaRPr lang="en-US" altLang="zh-CN" sz="2800" i="1" baseline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全加器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Full Adder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06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包含进位的加法，</a:t>
            </a:r>
            <a:r>
              <a:rPr lang="en-US" altLang="zh-CN" sz="2800" dirty="0"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ea typeface="宋体" panose="02010600030101010101" pitchFamily="2" charset="-122"/>
              </a:rPr>
              <a:t>个输入，</a:t>
            </a:r>
            <a:r>
              <a:rPr lang="en-US" altLang="zh-CN" sz="2800" dirty="0"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ea typeface="宋体" panose="02010600030101010101" pitchFamily="2" charset="-122"/>
              </a:rPr>
              <a:t>个输出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graphicFrame>
        <p:nvGraphicFramePr>
          <p:cNvPr id="75780" name="Group 4"/>
          <p:cNvGraphicFramePr>
            <a:graphicFrameLocks noGrp="1"/>
          </p:cNvGraphicFramePr>
          <p:nvPr/>
        </p:nvGraphicFramePr>
        <p:xfrm>
          <a:off x="7010400" y="1709738"/>
          <a:ext cx="1981200" cy="3439161"/>
        </p:xfrm>
        <a:graphic>
          <a:graphicData uri="http://schemas.openxmlformats.org/drawingml/2006/table">
            <a:tbl>
              <a:tblPr/>
              <a:tblGrid>
                <a:gridCol w="381000"/>
                <a:gridCol w="304800"/>
                <a:gridCol w="457200"/>
                <a:gridCol w="381000"/>
                <a:gridCol w="457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in</a:t>
                      </a:r>
                      <a:endParaRPr kumimoji="0" lang="en-US" altLang="zh-CN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out</a:t>
                      </a:r>
                      <a:endParaRPr kumimoji="0" lang="en-US" altLang="zh-CN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70741" name="Picture 71" descr="ch03-fulladde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2286000"/>
            <a:ext cx="61452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4-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bit</a:t>
            </a:r>
            <a:r>
              <a:rPr lang="zh-CN" altLang="en-US" dirty="0">
                <a:ea typeface="宋体" panose="02010600030101010101" pitchFamily="2" charset="-122"/>
              </a:rPr>
              <a:t>加法器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72740" name="Picture 6" descr="ch03-4bitadde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0" y="1905000"/>
            <a:ext cx="8534400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可编程逻辑阵列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99592" y="1268760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包含一组与门以及一组或门，可实现任何逻辑函数的可构建模块。图</a:t>
            </a:r>
            <a:r>
              <a:rPr lang="en-US" altLang="zh-CN" sz="2800" dirty="0">
                <a:ea typeface="宋体" panose="02010600030101010101" pitchFamily="2" charset="-122"/>
              </a:rPr>
              <a:t>3-17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3.16</a:t>
            </a:r>
            <a:endParaRPr lang="en-US" altLang="zh-CN" dirty="0"/>
          </a:p>
          <a:p>
            <a:r>
              <a:rPr lang="zh-CN" altLang="zh-CN" dirty="0"/>
              <a:t>3</a:t>
            </a:r>
            <a:r>
              <a:rPr lang="en-US" altLang="zh-CN" dirty="0"/>
              <a:t>.17</a:t>
            </a:r>
            <a:endParaRPr lang="en-US" altLang="zh-CN" dirty="0"/>
          </a:p>
          <a:p>
            <a:r>
              <a:rPr lang="zh-CN" altLang="zh-CN" dirty="0"/>
              <a:t>3</a:t>
            </a:r>
            <a:r>
              <a:rPr lang="en-US" altLang="zh-CN" dirty="0"/>
              <a:t>.18</a:t>
            </a:r>
            <a:endParaRPr lang="en-US" altLang="zh-CN" dirty="0"/>
          </a:p>
          <a:p>
            <a:r>
              <a:rPr lang="zh-CN" altLang="zh-CN" dirty="0"/>
              <a:t>3</a:t>
            </a:r>
            <a:r>
              <a:rPr lang="en-US" altLang="zh-CN" dirty="0"/>
              <a:t>.23</a:t>
            </a:r>
            <a:endParaRPr lang="en-US" altLang="zh-CN" dirty="0"/>
          </a:p>
          <a:p>
            <a:r>
              <a:rPr lang="en-US" altLang="zh-CN" dirty="0"/>
              <a:t>3.24</a:t>
            </a:r>
            <a:endParaRPr lang="en-US" altLang="zh-CN" dirty="0"/>
          </a:p>
          <a:p>
            <a:r>
              <a:rPr lang="en-US" altLang="zh-CN" dirty="0"/>
              <a:t>3.26</a:t>
            </a:r>
            <a:endParaRPr lang="en-US" altLang="zh-CN" dirty="0"/>
          </a:p>
          <a:p>
            <a:r>
              <a:rPr lang="en-US" altLang="zh-CN" dirty="0"/>
              <a:t>3.28</a:t>
            </a:r>
            <a:endParaRPr lang="en-US" altLang="zh-CN" dirty="0"/>
          </a:p>
          <a:p>
            <a:r>
              <a:rPr lang="en-US" altLang="zh-CN" dirty="0"/>
              <a:t>3.30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</a:t>
            </a:r>
            <a:r>
              <a:rPr lang="zh-CN" altLang="en-US" dirty="0"/>
              <a:t>存储单元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R-S</a:t>
            </a:r>
            <a:r>
              <a:rPr lang="zh-CN" altLang="en-US" sz="2800" dirty="0"/>
              <a:t>锁存器</a:t>
            </a:r>
            <a:endParaRPr lang="en-US" altLang="zh-CN" sz="2800" dirty="0"/>
          </a:p>
          <a:p>
            <a:r>
              <a:rPr lang="zh-CN" altLang="en-US" sz="2800" dirty="0"/>
              <a:t>门控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</a:t>
            </a:r>
            <a:endParaRPr lang="en-US" altLang="zh-CN" sz="2800" dirty="0"/>
          </a:p>
          <a:p>
            <a:r>
              <a:rPr lang="zh-CN" altLang="en-US" sz="2800" dirty="0"/>
              <a:t>寄存器</a:t>
            </a:r>
            <a:endParaRPr lang="zh-HK" alt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R-S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锁存器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由两个与非门交叉耦合构成，能够存储一个位的信息。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从静态（</a:t>
            </a:r>
            <a:r>
              <a:rPr lang="en-US" altLang="zh-CN" sz="2800" dirty="0">
                <a:latin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都为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）开始工作。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	R=1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S=1	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	R=1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S=0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	S=1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R=0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	R=0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S=0</a:t>
            </a:r>
            <a:endParaRPr lang="zh-CN" altLang="en-US" sz="2800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1691680" y="1916832"/>
            <a:ext cx="3565525" cy="1905000"/>
            <a:chOff x="432" y="1488"/>
            <a:chExt cx="2246" cy="1200"/>
          </a:xfrm>
        </p:grpSpPr>
        <p:sp>
          <p:nvSpPr>
            <p:cNvPr id="413701" name="Text Box 8"/>
            <p:cNvSpPr txBox="1">
              <a:spLocks noChangeArrowheads="1"/>
            </p:cNvSpPr>
            <p:nvPr/>
          </p:nvSpPr>
          <p:spPr bwMode="auto">
            <a:xfrm>
              <a:off x="2160" y="1776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aseline="0">
                  <a:latin typeface="Franklin Gothic Book" panose="020B0503020102020204" pitchFamily="34" charset="0"/>
                </a:rPr>
                <a:t>1</a:t>
              </a:r>
              <a:endParaRPr lang="en-US" altLang="zh-CN" baseline="0">
                <a:latin typeface="Franklin Gothic Book" panose="020B0503020102020204" pitchFamily="34" charset="0"/>
              </a:endParaRPr>
            </a:p>
          </p:txBody>
        </p:sp>
        <p:sp>
          <p:nvSpPr>
            <p:cNvPr id="413702" name="Text Box 9"/>
            <p:cNvSpPr txBox="1">
              <a:spLocks noChangeArrowheads="1"/>
            </p:cNvSpPr>
            <p:nvPr/>
          </p:nvSpPr>
          <p:spPr bwMode="auto">
            <a:xfrm>
              <a:off x="2160" y="2352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aseline="0">
                  <a:latin typeface="Franklin Gothic Book" panose="020B0503020102020204" pitchFamily="34" charset="0"/>
                </a:rPr>
                <a:t>0</a:t>
              </a:r>
              <a:endParaRPr lang="en-US" altLang="zh-CN" baseline="0">
                <a:latin typeface="Franklin Gothic Book" panose="020B0503020102020204" pitchFamily="34" charset="0"/>
              </a:endParaRPr>
            </a:p>
          </p:txBody>
        </p:sp>
        <p:pic>
          <p:nvPicPr>
            <p:cNvPr id="413703" name="Picture 18" descr="ch03-srlatch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32" y="1488"/>
              <a:ext cx="2246" cy="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保持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同时为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，输出可能为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539552" y="2420888"/>
            <a:ext cx="7985125" cy="2195512"/>
            <a:chOff x="432" y="1392"/>
            <a:chExt cx="5030" cy="1383"/>
          </a:xfrm>
        </p:grpSpPr>
        <p:sp>
          <p:nvSpPr>
            <p:cNvPr id="413701" name="Text Box 8"/>
            <p:cNvSpPr txBox="1">
              <a:spLocks noChangeArrowheads="1"/>
            </p:cNvSpPr>
            <p:nvPr/>
          </p:nvSpPr>
          <p:spPr bwMode="auto">
            <a:xfrm>
              <a:off x="2160" y="1776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1</a:t>
              </a:r>
              <a:endParaRPr lang="en-US" altLang="zh-CN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13702" name="Text Box 9"/>
            <p:cNvSpPr txBox="1">
              <a:spLocks noChangeArrowheads="1"/>
            </p:cNvSpPr>
            <p:nvPr/>
          </p:nvSpPr>
          <p:spPr bwMode="auto">
            <a:xfrm>
              <a:off x="2160" y="2352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0</a:t>
              </a:r>
              <a:endParaRPr lang="en-US" altLang="zh-CN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413703" name="Picture 18" descr="ch03-srlatch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32" y="1488"/>
              <a:ext cx="2246" cy="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704" name="Picture 19" descr="ch03-srlatch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216" y="1488"/>
              <a:ext cx="2246" cy="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3705" name="Text Box 20"/>
            <p:cNvSpPr txBox="1">
              <a:spLocks noChangeArrowheads="1"/>
            </p:cNvSpPr>
            <p:nvPr/>
          </p:nvSpPr>
          <p:spPr bwMode="auto">
            <a:xfrm>
              <a:off x="1056" y="13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13706" name="Text Box 21"/>
            <p:cNvSpPr txBox="1">
              <a:spLocks noChangeArrowheads="1"/>
            </p:cNvSpPr>
            <p:nvPr/>
          </p:nvSpPr>
          <p:spPr bwMode="auto">
            <a:xfrm>
              <a:off x="1056" y="254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13707" name="Text Box 22"/>
            <p:cNvSpPr txBox="1">
              <a:spLocks noChangeArrowheads="1"/>
            </p:cNvSpPr>
            <p:nvPr/>
          </p:nvSpPr>
          <p:spPr bwMode="auto">
            <a:xfrm>
              <a:off x="2064" y="16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CE0000"/>
                  </a:solidFill>
                </a:rPr>
                <a:t>1</a:t>
              </a:r>
              <a:endParaRPr lang="en-US" altLang="zh-CN">
                <a:solidFill>
                  <a:srgbClr val="CE0000"/>
                </a:solidFill>
              </a:endParaRPr>
            </a:p>
          </p:txBody>
        </p:sp>
        <p:sp>
          <p:nvSpPr>
            <p:cNvPr id="413708" name="Text Box 23"/>
            <p:cNvSpPr txBox="1">
              <a:spLocks noChangeArrowheads="1"/>
            </p:cNvSpPr>
            <p:nvPr/>
          </p:nvSpPr>
          <p:spPr bwMode="auto">
            <a:xfrm>
              <a:off x="1056" y="23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CE0000"/>
                  </a:solidFill>
                </a:rPr>
                <a:t>1</a:t>
              </a:r>
              <a:endParaRPr lang="en-US" altLang="zh-CN">
                <a:solidFill>
                  <a:srgbClr val="CE0000"/>
                </a:solidFill>
              </a:endParaRPr>
            </a:p>
          </p:txBody>
        </p:sp>
        <p:sp>
          <p:nvSpPr>
            <p:cNvPr id="413709" name="Text Box 24"/>
            <p:cNvSpPr txBox="1">
              <a:spLocks noChangeArrowheads="1"/>
            </p:cNvSpPr>
            <p:nvPr/>
          </p:nvSpPr>
          <p:spPr bwMode="auto">
            <a:xfrm>
              <a:off x="1056" y="163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CE0000"/>
                  </a:solidFill>
                </a:rPr>
                <a:t>0</a:t>
              </a:r>
              <a:endParaRPr lang="en-US" altLang="zh-CN">
                <a:solidFill>
                  <a:srgbClr val="CE0000"/>
                </a:solidFill>
              </a:endParaRPr>
            </a:p>
          </p:txBody>
        </p:sp>
        <p:sp>
          <p:nvSpPr>
            <p:cNvPr id="413710" name="Text Box 25"/>
            <p:cNvSpPr txBox="1">
              <a:spLocks noChangeArrowheads="1"/>
            </p:cNvSpPr>
            <p:nvPr/>
          </p:nvSpPr>
          <p:spPr bwMode="auto">
            <a:xfrm>
              <a:off x="2064" y="22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CE0000"/>
                  </a:solidFill>
                </a:rPr>
                <a:t>0</a:t>
              </a:r>
              <a:endParaRPr lang="en-US" altLang="zh-CN">
                <a:solidFill>
                  <a:srgbClr val="CE0000"/>
                </a:solidFill>
              </a:endParaRPr>
            </a:p>
          </p:txBody>
        </p:sp>
        <p:sp>
          <p:nvSpPr>
            <p:cNvPr id="413711" name="Text Box 28"/>
            <p:cNvSpPr txBox="1">
              <a:spLocks noChangeArrowheads="1"/>
            </p:cNvSpPr>
            <p:nvPr/>
          </p:nvSpPr>
          <p:spPr bwMode="auto">
            <a:xfrm>
              <a:off x="3840" y="13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13712" name="Text Box 29"/>
            <p:cNvSpPr txBox="1">
              <a:spLocks noChangeArrowheads="1"/>
            </p:cNvSpPr>
            <p:nvPr/>
          </p:nvSpPr>
          <p:spPr bwMode="auto">
            <a:xfrm>
              <a:off x="3840" y="254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13713" name="Text Box 30"/>
            <p:cNvSpPr txBox="1">
              <a:spLocks noChangeArrowheads="1"/>
            </p:cNvSpPr>
            <p:nvPr/>
          </p:nvSpPr>
          <p:spPr bwMode="auto">
            <a:xfrm>
              <a:off x="4848" y="16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CE0000"/>
                  </a:solidFill>
                </a:rPr>
                <a:t>0</a:t>
              </a:r>
              <a:endParaRPr lang="en-US" altLang="zh-CN">
                <a:solidFill>
                  <a:srgbClr val="CE0000"/>
                </a:solidFill>
              </a:endParaRPr>
            </a:p>
          </p:txBody>
        </p:sp>
        <p:sp>
          <p:nvSpPr>
            <p:cNvPr id="413714" name="Text Box 31"/>
            <p:cNvSpPr txBox="1">
              <a:spLocks noChangeArrowheads="1"/>
            </p:cNvSpPr>
            <p:nvPr/>
          </p:nvSpPr>
          <p:spPr bwMode="auto">
            <a:xfrm>
              <a:off x="3840" y="23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CE0000"/>
                  </a:solidFill>
                </a:rPr>
                <a:t>0</a:t>
              </a:r>
              <a:endParaRPr lang="en-US" altLang="zh-CN">
                <a:solidFill>
                  <a:srgbClr val="CE0000"/>
                </a:solidFill>
              </a:endParaRPr>
            </a:p>
          </p:txBody>
        </p:sp>
        <p:sp>
          <p:nvSpPr>
            <p:cNvPr id="413715" name="Text Box 32"/>
            <p:cNvSpPr txBox="1">
              <a:spLocks noChangeArrowheads="1"/>
            </p:cNvSpPr>
            <p:nvPr/>
          </p:nvSpPr>
          <p:spPr bwMode="auto">
            <a:xfrm>
              <a:off x="3840" y="163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CE0000"/>
                  </a:solidFill>
                </a:rPr>
                <a:t>1</a:t>
              </a:r>
              <a:endParaRPr lang="en-US" altLang="zh-CN">
                <a:solidFill>
                  <a:srgbClr val="CE0000"/>
                </a:solidFill>
              </a:endParaRPr>
            </a:p>
          </p:txBody>
        </p:sp>
        <p:sp>
          <p:nvSpPr>
            <p:cNvPr id="413716" name="Text Box 33"/>
            <p:cNvSpPr txBox="1">
              <a:spLocks noChangeArrowheads="1"/>
            </p:cNvSpPr>
            <p:nvPr/>
          </p:nvSpPr>
          <p:spPr bwMode="auto">
            <a:xfrm>
              <a:off x="4848" y="22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CE0000"/>
                  </a:solidFill>
                </a:rPr>
                <a:t>1</a:t>
              </a:r>
              <a:endParaRPr lang="en-US" altLang="zh-CN">
                <a:solidFill>
                  <a:srgbClr val="CE0000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清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8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：清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假设开始时输出为</a:t>
            </a:r>
            <a:r>
              <a:rPr lang="en-US" altLang="zh-CN" sz="2800" dirty="0"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ea typeface="宋体" panose="02010600030101010101" pitchFamily="2" charset="-122"/>
              </a:rPr>
              <a:t>，然后将</a:t>
            </a:r>
            <a:r>
              <a:rPr lang="en-US" altLang="zh-CN" sz="2800" dirty="0"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ea typeface="宋体" panose="02010600030101010101" pitchFamily="2" charset="-122"/>
              </a:rPr>
              <a:t>变为</a:t>
            </a:r>
            <a:r>
              <a:rPr lang="en-US" altLang="zh-CN" sz="2800" dirty="0"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ea typeface="宋体" panose="02010600030101010101" pitchFamily="2" charset="-122"/>
              </a:rPr>
              <a:t>。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885" name="Text Box 19"/>
          <p:cNvSpPr txBox="1">
            <a:spLocks noChangeArrowheads="1"/>
          </p:cNvSpPr>
          <p:nvPr/>
        </p:nvSpPr>
        <p:spPr bwMode="auto">
          <a:xfrm>
            <a:off x="5671390" y="3872631"/>
            <a:ext cx="1927131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dirty="0"/>
              <a:t>输出变为</a:t>
            </a:r>
            <a:r>
              <a:rPr lang="en-US" altLang="zh-CN" b="1" dirty="0"/>
              <a:t>0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algn="ctr" eaLnBrk="0" hangingPunct="0"/>
            <a:r>
              <a:rPr lang="en-US" altLang="zh-CN" sz="2400" b="1" baseline="0" dirty="0"/>
              <a:t>.</a:t>
            </a:r>
            <a:endParaRPr lang="en-US" altLang="zh-CN" sz="2400" b="1" baseline="0" dirty="0"/>
          </a:p>
        </p:txBody>
      </p:sp>
      <p:sp>
        <p:nvSpPr>
          <p:cNvPr id="378887" name="Text Box 22"/>
          <p:cNvSpPr txBox="1">
            <a:spLocks noChangeArrowheads="1"/>
          </p:cNvSpPr>
          <p:nvPr/>
        </p:nvSpPr>
        <p:spPr bwMode="auto">
          <a:xfrm>
            <a:off x="3127375" y="2805831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latin typeface="Franklin Gothic Book" panose="020B0503020102020204" pitchFamily="34" charset="0"/>
              </a:rPr>
              <a:t>1</a:t>
            </a:r>
            <a:endParaRPr lang="en-US" altLang="zh-CN" baseline="0">
              <a:latin typeface="Franklin Gothic Book" panose="020B0503020102020204" pitchFamily="34" charset="0"/>
            </a:endParaRPr>
          </a:p>
        </p:txBody>
      </p:sp>
      <p:sp>
        <p:nvSpPr>
          <p:cNvPr id="378888" name="Text Box 23"/>
          <p:cNvSpPr txBox="1">
            <a:spLocks noChangeArrowheads="1"/>
          </p:cNvSpPr>
          <p:nvPr/>
        </p:nvSpPr>
        <p:spPr bwMode="auto">
          <a:xfrm>
            <a:off x="3127375" y="3720231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latin typeface="Franklin Gothic Book" panose="020B0503020102020204" pitchFamily="34" charset="0"/>
              </a:rPr>
              <a:t>0</a:t>
            </a:r>
            <a:endParaRPr lang="en-US" altLang="zh-CN" baseline="0">
              <a:latin typeface="Franklin Gothic Book" panose="020B0503020102020204" pitchFamily="34" charset="0"/>
            </a:endParaRPr>
          </a:p>
        </p:txBody>
      </p:sp>
      <p:pic>
        <p:nvPicPr>
          <p:cNvPr id="378889" name="Picture 24" descr="ch03-srlatch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0" y="2348631"/>
            <a:ext cx="35655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890" name="Text Box 25"/>
          <p:cNvSpPr txBox="1">
            <a:spLocks noChangeArrowheads="1"/>
          </p:cNvSpPr>
          <p:nvPr/>
        </p:nvSpPr>
        <p:spPr bwMode="auto">
          <a:xfrm>
            <a:off x="1371600" y="2196231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solidFill>
                  <a:srgbClr val="0000FF"/>
                </a:solidFill>
              </a:rPr>
              <a:t>1</a:t>
            </a:r>
            <a:endParaRPr lang="en-US" altLang="zh-CN" baseline="0">
              <a:solidFill>
                <a:srgbClr val="0000FF"/>
              </a:solidFill>
            </a:endParaRPr>
          </a:p>
        </p:txBody>
      </p:sp>
      <p:sp>
        <p:nvSpPr>
          <p:cNvPr id="378891" name="Text Box 26"/>
          <p:cNvSpPr txBox="1">
            <a:spLocks noChangeArrowheads="1"/>
          </p:cNvSpPr>
          <p:nvPr/>
        </p:nvSpPr>
        <p:spPr bwMode="auto">
          <a:xfrm>
            <a:off x="1371600" y="4025031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solidFill>
                  <a:srgbClr val="0000FF"/>
                </a:solidFill>
              </a:rPr>
              <a:t>1</a:t>
            </a:r>
            <a:endParaRPr lang="en-US" altLang="zh-CN" baseline="0">
              <a:solidFill>
                <a:srgbClr val="0000FF"/>
              </a:solidFill>
            </a:endParaRPr>
          </a:p>
        </p:txBody>
      </p:sp>
      <p:sp>
        <p:nvSpPr>
          <p:cNvPr id="378892" name="Text Box 27"/>
          <p:cNvSpPr txBox="1">
            <a:spLocks noChangeArrowheads="1"/>
          </p:cNvSpPr>
          <p:nvPr/>
        </p:nvSpPr>
        <p:spPr bwMode="auto">
          <a:xfrm>
            <a:off x="2971800" y="2653431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solidFill>
                  <a:srgbClr val="CE0000"/>
                </a:solidFill>
              </a:rPr>
              <a:t>1</a:t>
            </a:r>
            <a:endParaRPr lang="en-US" altLang="zh-CN" baseline="0">
              <a:solidFill>
                <a:srgbClr val="CE0000"/>
              </a:solidFill>
            </a:endParaRPr>
          </a:p>
        </p:txBody>
      </p:sp>
      <p:sp>
        <p:nvSpPr>
          <p:cNvPr id="378893" name="Text Box 28"/>
          <p:cNvSpPr txBox="1">
            <a:spLocks noChangeArrowheads="1"/>
          </p:cNvSpPr>
          <p:nvPr/>
        </p:nvSpPr>
        <p:spPr bwMode="auto">
          <a:xfrm>
            <a:off x="1371600" y="3644031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solidFill>
                  <a:srgbClr val="CE0000"/>
                </a:solidFill>
              </a:rPr>
              <a:t>1</a:t>
            </a:r>
            <a:endParaRPr lang="en-US" altLang="zh-CN" baseline="0">
              <a:solidFill>
                <a:srgbClr val="CE0000"/>
              </a:solidFill>
            </a:endParaRPr>
          </a:p>
        </p:txBody>
      </p:sp>
      <p:sp>
        <p:nvSpPr>
          <p:cNvPr id="378894" name="Text Box 29"/>
          <p:cNvSpPr txBox="1">
            <a:spLocks noChangeArrowheads="1"/>
          </p:cNvSpPr>
          <p:nvPr/>
        </p:nvSpPr>
        <p:spPr bwMode="auto">
          <a:xfrm>
            <a:off x="1371600" y="2577231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solidFill>
                  <a:srgbClr val="CE0000"/>
                </a:solidFill>
              </a:rPr>
              <a:t>0</a:t>
            </a:r>
            <a:endParaRPr lang="en-US" altLang="zh-CN" baseline="0">
              <a:solidFill>
                <a:srgbClr val="CE0000"/>
              </a:solidFill>
            </a:endParaRPr>
          </a:p>
        </p:txBody>
      </p:sp>
      <p:sp>
        <p:nvSpPr>
          <p:cNvPr id="378895" name="Text Box 30"/>
          <p:cNvSpPr txBox="1">
            <a:spLocks noChangeArrowheads="1"/>
          </p:cNvSpPr>
          <p:nvPr/>
        </p:nvSpPr>
        <p:spPr bwMode="auto">
          <a:xfrm>
            <a:off x="2971800" y="3567831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solidFill>
                  <a:srgbClr val="CE0000"/>
                </a:solidFill>
              </a:rPr>
              <a:t>0</a:t>
            </a:r>
            <a:endParaRPr lang="en-US" altLang="zh-CN" baseline="0">
              <a:solidFill>
                <a:srgbClr val="CE0000"/>
              </a:solidFill>
            </a:endParaRPr>
          </a:p>
        </p:txBody>
      </p:sp>
      <p:sp>
        <p:nvSpPr>
          <p:cNvPr id="378896" name="Text Box 31"/>
          <p:cNvSpPr txBox="1">
            <a:spLocks noChangeArrowheads="1"/>
          </p:cNvSpPr>
          <p:nvPr/>
        </p:nvSpPr>
        <p:spPr bwMode="auto">
          <a:xfrm>
            <a:off x="7851775" y="4939431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latin typeface="Franklin Gothic Book" panose="020B0503020102020204" pitchFamily="34" charset="0"/>
              </a:rPr>
              <a:t>1</a:t>
            </a:r>
            <a:endParaRPr lang="en-US" altLang="zh-CN" baseline="0">
              <a:latin typeface="Franklin Gothic Book" panose="020B0503020102020204" pitchFamily="34" charset="0"/>
            </a:endParaRPr>
          </a:p>
        </p:txBody>
      </p:sp>
      <p:sp>
        <p:nvSpPr>
          <p:cNvPr id="378897" name="Text Box 32"/>
          <p:cNvSpPr txBox="1">
            <a:spLocks noChangeArrowheads="1"/>
          </p:cNvSpPr>
          <p:nvPr/>
        </p:nvSpPr>
        <p:spPr bwMode="auto">
          <a:xfrm>
            <a:off x="7851775" y="5853831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latin typeface="Franklin Gothic Book" panose="020B0503020102020204" pitchFamily="34" charset="0"/>
              </a:rPr>
              <a:t>0</a:t>
            </a:r>
            <a:endParaRPr lang="en-US" altLang="zh-CN" baseline="0">
              <a:latin typeface="Franklin Gothic Book" panose="020B0503020102020204" pitchFamily="34" charset="0"/>
            </a:endParaRPr>
          </a:p>
        </p:txBody>
      </p:sp>
      <p:pic>
        <p:nvPicPr>
          <p:cNvPr id="378898" name="Picture 33" descr="ch03-srlatch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105400" y="4482231"/>
            <a:ext cx="35655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899" name="Text Box 34"/>
          <p:cNvSpPr txBox="1">
            <a:spLocks noChangeArrowheads="1"/>
          </p:cNvSpPr>
          <p:nvPr/>
        </p:nvSpPr>
        <p:spPr bwMode="auto">
          <a:xfrm>
            <a:off x="6096000" y="4329831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solidFill>
                  <a:srgbClr val="0000FF"/>
                </a:solidFill>
              </a:rPr>
              <a:t>1</a:t>
            </a:r>
            <a:endParaRPr lang="en-US" altLang="zh-CN" baseline="0">
              <a:solidFill>
                <a:srgbClr val="0000FF"/>
              </a:solidFill>
            </a:endParaRPr>
          </a:p>
        </p:txBody>
      </p:sp>
      <p:sp>
        <p:nvSpPr>
          <p:cNvPr id="378900" name="Text Box 35"/>
          <p:cNvSpPr txBox="1">
            <a:spLocks noChangeArrowheads="1"/>
          </p:cNvSpPr>
          <p:nvPr/>
        </p:nvSpPr>
        <p:spPr bwMode="auto">
          <a:xfrm>
            <a:off x="6096000" y="6158631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solidFill>
                  <a:srgbClr val="009900"/>
                </a:solidFill>
              </a:rPr>
              <a:t>0</a:t>
            </a:r>
            <a:endParaRPr lang="en-US" altLang="zh-CN" baseline="0">
              <a:solidFill>
                <a:srgbClr val="009900"/>
              </a:solidFill>
            </a:endParaRPr>
          </a:p>
        </p:txBody>
      </p:sp>
      <p:sp>
        <p:nvSpPr>
          <p:cNvPr id="378901" name="Text Box 36"/>
          <p:cNvSpPr txBox="1">
            <a:spLocks noChangeArrowheads="1"/>
          </p:cNvSpPr>
          <p:nvPr/>
        </p:nvSpPr>
        <p:spPr bwMode="auto">
          <a:xfrm>
            <a:off x="7696200" y="4787031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solidFill>
                  <a:srgbClr val="009900"/>
                </a:solidFill>
              </a:rPr>
              <a:t>0</a:t>
            </a:r>
            <a:endParaRPr lang="en-US" altLang="zh-CN" baseline="0">
              <a:solidFill>
                <a:srgbClr val="009900"/>
              </a:solidFill>
            </a:endParaRPr>
          </a:p>
        </p:txBody>
      </p:sp>
      <p:sp>
        <p:nvSpPr>
          <p:cNvPr id="378902" name="Text Box 37"/>
          <p:cNvSpPr txBox="1">
            <a:spLocks noChangeArrowheads="1"/>
          </p:cNvSpPr>
          <p:nvPr/>
        </p:nvSpPr>
        <p:spPr bwMode="auto">
          <a:xfrm>
            <a:off x="6096000" y="5777631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solidFill>
                  <a:srgbClr val="CE0000"/>
                </a:solidFill>
              </a:rPr>
              <a:t>0</a:t>
            </a:r>
            <a:endParaRPr lang="en-US" altLang="zh-CN" baseline="0">
              <a:solidFill>
                <a:srgbClr val="CE0000"/>
              </a:solidFill>
            </a:endParaRPr>
          </a:p>
        </p:txBody>
      </p:sp>
      <p:sp>
        <p:nvSpPr>
          <p:cNvPr id="378903" name="Text Box 38"/>
          <p:cNvSpPr txBox="1">
            <a:spLocks noChangeArrowheads="1"/>
          </p:cNvSpPr>
          <p:nvPr/>
        </p:nvSpPr>
        <p:spPr bwMode="auto">
          <a:xfrm>
            <a:off x="6096000" y="4710831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solidFill>
                  <a:srgbClr val="CE0000"/>
                </a:solidFill>
              </a:rPr>
              <a:t>1</a:t>
            </a:r>
            <a:endParaRPr lang="en-US" altLang="zh-CN" baseline="0">
              <a:solidFill>
                <a:srgbClr val="CE0000"/>
              </a:solidFill>
            </a:endParaRPr>
          </a:p>
        </p:txBody>
      </p:sp>
      <p:sp>
        <p:nvSpPr>
          <p:cNvPr id="378904" name="Text Box 39"/>
          <p:cNvSpPr txBox="1">
            <a:spLocks noChangeArrowheads="1"/>
          </p:cNvSpPr>
          <p:nvPr/>
        </p:nvSpPr>
        <p:spPr bwMode="auto">
          <a:xfrm>
            <a:off x="7696200" y="5701431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solidFill>
                  <a:srgbClr val="CE0000"/>
                </a:solidFill>
              </a:rPr>
              <a:t>1</a:t>
            </a:r>
            <a:endParaRPr lang="en-US" altLang="zh-CN" baseline="0">
              <a:solidFill>
                <a:srgbClr val="CE0000"/>
              </a:solidFill>
            </a:endParaRPr>
          </a:p>
        </p:txBody>
      </p:sp>
      <p:sp>
        <p:nvSpPr>
          <p:cNvPr id="378905" name="Line 18"/>
          <p:cNvSpPr>
            <a:spLocks noChangeShapeType="1"/>
          </p:cNvSpPr>
          <p:nvPr/>
        </p:nvSpPr>
        <p:spPr bwMode="auto">
          <a:xfrm>
            <a:off x="3581400" y="4177431"/>
            <a:ext cx="1447800" cy="990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424262" y="1124744"/>
            <a:ext cx="26161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76200"/>
            <a:ext cx="6537325" cy="762000"/>
          </a:xfrm>
        </p:spPr>
        <p:txBody>
          <a:bodyPr/>
          <a:lstStyle/>
          <a:p>
            <a:pPr algn="ctr"/>
            <a:r>
              <a:rPr lang="zh-CN" altLang="en-US" dirty="0">
                <a:latin typeface="华文琥珀" panose="02010800040101010101" pitchFamily="2" charset="-122"/>
              </a:rPr>
              <a:t>第三章内容</a:t>
            </a:r>
            <a:endParaRPr lang="zh-CN" altLang="en-US" dirty="0">
              <a:latin typeface="华文琥珀" panose="02010800040101010101" pitchFamily="2" charset="-122"/>
            </a:endParaRPr>
          </a:p>
        </p:txBody>
      </p:sp>
      <p:sp>
        <p:nvSpPr>
          <p:cNvPr id="133166" name="Text Box 46"/>
          <p:cNvSpPr txBox="1">
            <a:spLocks noChangeArrowheads="1"/>
          </p:cNvSpPr>
          <p:nvPr/>
        </p:nvSpPr>
        <p:spPr bwMode="auto">
          <a:xfrm>
            <a:off x="179512" y="1268760"/>
            <a:ext cx="8964488" cy="3908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3.1 </a:t>
            </a:r>
            <a:r>
              <a:rPr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MOS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晶体管</a:t>
            </a:r>
            <a:endParaRPr lang="en-US" altLang="zh-CN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3.2 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逻辑门</a:t>
            </a:r>
            <a:endParaRPr lang="en-US" altLang="zh-CN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3.3 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组合逻辑</a:t>
            </a:r>
            <a:endParaRPr lang="en-US" altLang="zh-CN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3.4 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存储单元</a:t>
            </a:r>
            <a:endParaRPr lang="en-US" altLang="zh-CN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3.5 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内存的概念</a:t>
            </a:r>
            <a:endParaRPr lang="en-US" altLang="zh-CN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3.6 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时序电路</a:t>
            </a:r>
            <a:endParaRPr lang="en-US" altLang="zh-CN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3.7 </a:t>
            </a:r>
            <a:r>
              <a:rPr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LC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-3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计算机的数据通路</a:t>
            </a:r>
            <a:endParaRPr lang="en-US" altLang="zh-CN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33167" name="Picture 4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40425" y="4437063"/>
            <a:ext cx="2520950" cy="19367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置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0932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置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/>
            <a:r>
              <a:rPr lang="zh-CN" altLang="en-US" sz="2800" dirty="0">
                <a:ea typeface="宋体" panose="02010600030101010101" pitchFamily="2" charset="-122"/>
              </a:rPr>
              <a:t>假设开始时输出为</a:t>
            </a:r>
            <a:r>
              <a:rPr lang="en-US" altLang="zh-CN" sz="2800" dirty="0"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ea typeface="宋体" panose="02010600030101010101" pitchFamily="2" charset="-122"/>
              </a:rPr>
              <a:t>，然后将</a:t>
            </a:r>
            <a:r>
              <a:rPr lang="en-US" altLang="zh-CN" sz="2800" dirty="0"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ea typeface="宋体" panose="02010600030101010101" pitchFamily="2" charset="-122"/>
              </a:rPr>
              <a:t>变为</a:t>
            </a:r>
            <a:r>
              <a:rPr lang="en-US" altLang="zh-CN" sz="2800" dirty="0"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ea typeface="宋体" panose="02010600030101010101" pitchFamily="2" charset="-122"/>
              </a:rPr>
              <a:t>。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380933" name="Text Box 19"/>
          <p:cNvSpPr txBox="1">
            <a:spLocks noChangeArrowheads="1"/>
          </p:cNvSpPr>
          <p:nvPr/>
        </p:nvSpPr>
        <p:spPr bwMode="auto">
          <a:xfrm>
            <a:off x="5779578" y="3800623"/>
            <a:ext cx="17139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dirty="0"/>
              <a:t>输出变为</a:t>
            </a:r>
            <a:r>
              <a:rPr lang="en-US" altLang="zh-CN" b="1" dirty="0"/>
              <a:t>1.</a:t>
            </a:r>
            <a:endParaRPr lang="en-US" altLang="zh-CN" sz="2400" b="1" baseline="0" dirty="0"/>
          </a:p>
        </p:txBody>
      </p:sp>
      <p:pic>
        <p:nvPicPr>
          <p:cNvPr id="380935" name="Picture 21" descr="ch03-srlatch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0" y="2276623"/>
            <a:ext cx="35655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0936" name="Text Box 22"/>
          <p:cNvSpPr txBox="1">
            <a:spLocks noChangeArrowheads="1"/>
          </p:cNvSpPr>
          <p:nvPr/>
        </p:nvSpPr>
        <p:spPr bwMode="auto">
          <a:xfrm>
            <a:off x="1371600" y="2124223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solidFill>
                  <a:srgbClr val="0000FF"/>
                </a:solidFill>
              </a:rPr>
              <a:t>1</a:t>
            </a:r>
            <a:endParaRPr lang="en-US" altLang="zh-CN" baseline="0">
              <a:solidFill>
                <a:srgbClr val="0000FF"/>
              </a:solidFill>
            </a:endParaRPr>
          </a:p>
        </p:txBody>
      </p:sp>
      <p:sp>
        <p:nvSpPr>
          <p:cNvPr id="380937" name="Text Box 23"/>
          <p:cNvSpPr txBox="1">
            <a:spLocks noChangeArrowheads="1"/>
          </p:cNvSpPr>
          <p:nvPr/>
        </p:nvSpPr>
        <p:spPr bwMode="auto">
          <a:xfrm>
            <a:off x="1371600" y="3953023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solidFill>
                  <a:srgbClr val="0000FF"/>
                </a:solidFill>
              </a:rPr>
              <a:t>1</a:t>
            </a:r>
            <a:endParaRPr lang="en-US" altLang="zh-CN" baseline="0">
              <a:solidFill>
                <a:srgbClr val="0000FF"/>
              </a:solidFill>
            </a:endParaRPr>
          </a:p>
        </p:txBody>
      </p:sp>
      <p:sp>
        <p:nvSpPr>
          <p:cNvPr id="380938" name="Text Box 24"/>
          <p:cNvSpPr txBox="1">
            <a:spLocks noChangeArrowheads="1"/>
          </p:cNvSpPr>
          <p:nvPr/>
        </p:nvSpPr>
        <p:spPr bwMode="auto">
          <a:xfrm>
            <a:off x="2971800" y="2581423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solidFill>
                  <a:srgbClr val="CE0000"/>
                </a:solidFill>
              </a:rPr>
              <a:t>0</a:t>
            </a:r>
            <a:endParaRPr lang="en-US" altLang="zh-CN" baseline="0">
              <a:solidFill>
                <a:srgbClr val="CE0000"/>
              </a:solidFill>
            </a:endParaRPr>
          </a:p>
        </p:txBody>
      </p:sp>
      <p:sp>
        <p:nvSpPr>
          <p:cNvPr id="380939" name="Text Box 25"/>
          <p:cNvSpPr txBox="1">
            <a:spLocks noChangeArrowheads="1"/>
          </p:cNvSpPr>
          <p:nvPr/>
        </p:nvSpPr>
        <p:spPr bwMode="auto">
          <a:xfrm>
            <a:off x="1371600" y="3572023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solidFill>
                  <a:srgbClr val="CE0000"/>
                </a:solidFill>
              </a:rPr>
              <a:t>0</a:t>
            </a:r>
            <a:endParaRPr lang="en-US" altLang="zh-CN" baseline="0">
              <a:solidFill>
                <a:srgbClr val="CE0000"/>
              </a:solidFill>
            </a:endParaRPr>
          </a:p>
        </p:txBody>
      </p:sp>
      <p:sp>
        <p:nvSpPr>
          <p:cNvPr id="380940" name="Text Box 26"/>
          <p:cNvSpPr txBox="1">
            <a:spLocks noChangeArrowheads="1"/>
          </p:cNvSpPr>
          <p:nvPr/>
        </p:nvSpPr>
        <p:spPr bwMode="auto">
          <a:xfrm>
            <a:off x="1371600" y="2505223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solidFill>
                  <a:srgbClr val="CE0000"/>
                </a:solidFill>
              </a:rPr>
              <a:t>1</a:t>
            </a:r>
            <a:endParaRPr lang="en-US" altLang="zh-CN" baseline="0">
              <a:solidFill>
                <a:srgbClr val="CE0000"/>
              </a:solidFill>
            </a:endParaRPr>
          </a:p>
        </p:txBody>
      </p:sp>
      <p:sp>
        <p:nvSpPr>
          <p:cNvPr id="380941" name="Text Box 27"/>
          <p:cNvSpPr txBox="1">
            <a:spLocks noChangeArrowheads="1"/>
          </p:cNvSpPr>
          <p:nvPr/>
        </p:nvSpPr>
        <p:spPr bwMode="auto">
          <a:xfrm>
            <a:off x="2971800" y="3495823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solidFill>
                  <a:srgbClr val="CE0000"/>
                </a:solidFill>
              </a:rPr>
              <a:t>1</a:t>
            </a:r>
            <a:endParaRPr lang="en-US" altLang="zh-CN" baseline="0">
              <a:solidFill>
                <a:srgbClr val="CE0000"/>
              </a:solidFill>
            </a:endParaRPr>
          </a:p>
        </p:txBody>
      </p:sp>
      <p:pic>
        <p:nvPicPr>
          <p:cNvPr id="380942" name="Picture 28" descr="ch03-srlatch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105400" y="4410223"/>
            <a:ext cx="35655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0943" name="Text Box 29"/>
          <p:cNvSpPr txBox="1">
            <a:spLocks noChangeArrowheads="1"/>
          </p:cNvSpPr>
          <p:nvPr/>
        </p:nvSpPr>
        <p:spPr bwMode="auto">
          <a:xfrm>
            <a:off x="6096000" y="4257823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solidFill>
                  <a:srgbClr val="009900"/>
                </a:solidFill>
              </a:rPr>
              <a:t>0</a:t>
            </a:r>
            <a:endParaRPr lang="en-US" altLang="zh-CN" baseline="0">
              <a:solidFill>
                <a:srgbClr val="009900"/>
              </a:solidFill>
            </a:endParaRPr>
          </a:p>
        </p:txBody>
      </p:sp>
      <p:sp>
        <p:nvSpPr>
          <p:cNvPr id="380944" name="Text Box 30"/>
          <p:cNvSpPr txBox="1">
            <a:spLocks noChangeArrowheads="1"/>
          </p:cNvSpPr>
          <p:nvPr/>
        </p:nvSpPr>
        <p:spPr bwMode="auto">
          <a:xfrm>
            <a:off x="6096000" y="6086623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solidFill>
                  <a:srgbClr val="0000FF"/>
                </a:solidFill>
              </a:rPr>
              <a:t>1</a:t>
            </a:r>
            <a:endParaRPr lang="en-US" altLang="zh-CN" baseline="0">
              <a:solidFill>
                <a:srgbClr val="0000FF"/>
              </a:solidFill>
            </a:endParaRPr>
          </a:p>
        </p:txBody>
      </p:sp>
      <p:sp>
        <p:nvSpPr>
          <p:cNvPr id="380945" name="Text Box 31"/>
          <p:cNvSpPr txBox="1">
            <a:spLocks noChangeArrowheads="1"/>
          </p:cNvSpPr>
          <p:nvPr/>
        </p:nvSpPr>
        <p:spPr bwMode="auto">
          <a:xfrm>
            <a:off x="7696200" y="4715023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solidFill>
                  <a:srgbClr val="009900"/>
                </a:solidFill>
              </a:rPr>
              <a:t>1</a:t>
            </a:r>
            <a:endParaRPr lang="en-US" altLang="zh-CN" baseline="0">
              <a:solidFill>
                <a:srgbClr val="009900"/>
              </a:solidFill>
            </a:endParaRPr>
          </a:p>
        </p:txBody>
      </p:sp>
      <p:sp>
        <p:nvSpPr>
          <p:cNvPr id="380946" name="Text Box 32"/>
          <p:cNvSpPr txBox="1">
            <a:spLocks noChangeArrowheads="1"/>
          </p:cNvSpPr>
          <p:nvPr/>
        </p:nvSpPr>
        <p:spPr bwMode="auto">
          <a:xfrm>
            <a:off x="6096000" y="5705623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solidFill>
                  <a:srgbClr val="CE0000"/>
                </a:solidFill>
              </a:rPr>
              <a:t>1</a:t>
            </a:r>
            <a:endParaRPr lang="en-US" altLang="zh-CN" baseline="0">
              <a:solidFill>
                <a:srgbClr val="CE0000"/>
              </a:solidFill>
            </a:endParaRPr>
          </a:p>
        </p:txBody>
      </p:sp>
      <p:sp>
        <p:nvSpPr>
          <p:cNvPr id="380947" name="Text Box 33"/>
          <p:cNvSpPr txBox="1">
            <a:spLocks noChangeArrowheads="1"/>
          </p:cNvSpPr>
          <p:nvPr/>
        </p:nvSpPr>
        <p:spPr bwMode="auto">
          <a:xfrm>
            <a:off x="6096000" y="4638823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solidFill>
                  <a:srgbClr val="CE0000"/>
                </a:solidFill>
              </a:rPr>
              <a:t>0</a:t>
            </a:r>
            <a:endParaRPr lang="en-US" altLang="zh-CN" baseline="0">
              <a:solidFill>
                <a:srgbClr val="CE0000"/>
              </a:solidFill>
            </a:endParaRPr>
          </a:p>
        </p:txBody>
      </p:sp>
      <p:sp>
        <p:nvSpPr>
          <p:cNvPr id="380948" name="Text Box 34"/>
          <p:cNvSpPr txBox="1">
            <a:spLocks noChangeArrowheads="1"/>
          </p:cNvSpPr>
          <p:nvPr/>
        </p:nvSpPr>
        <p:spPr bwMode="auto">
          <a:xfrm>
            <a:off x="7696200" y="5629423"/>
            <a:ext cx="311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aseline="0">
                <a:solidFill>
                  <a:srgbClr val="CE0000"/>
                </a:solidFill>
              </a:rPr>
              <a:t>0</a:t>
            </a:r>
            <a:endParaRPr lang="en-US" altLang="zh-CN" baseline="0">
              <a:solidFill>
                <a:srgbClr val="CE0000"/>
              </a:solidFill>
            </a:endParaRPr>
          </a:p>
        </p:txBody>
      </p:sp>
      <p:sp>
        <p:nvSpPr>
          <p:cNvPr id="380949" name="Line 18"/>
          <p:cNvSpPr>
            <a:spLocks noChangeShapeType="1"/>
          </p:cNvSpPr>
          <p:nvPr/>
        </p:nvSpPr>
        <p:spPr bwMode="auto">
          <a:xfrm>
            <a:off x="3581400" y="4105423"/>
            <a:ext cx="1447800" cy="990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R-S</a:t>
            </a:r>
            <a:r>
              <a:rPr lang="zh-CN" altLang="en-US" dirty="0">
                <a:ea typeface="宋体" panose="02010600030101010101" pitchFamily="2" charset="-122"/>
              </a:rPr>
              <a:t>锁存器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29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R = S = 1</a:t>
            </a:r>
            <a:endParaRPr lang="en-US" altLang="zh-CN" sz="2400" b="0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    </a:t>
            </a:r>
            <a:r>
              <a:rPr lang="zh-CN" altLang="en-US" sz="2400" b="0" dirty="0">
                <a:ea typeface="宋体" panose="02010600030101010101" pitchFamily="2" charset="-122"/>
              </a:rPr>
              <a:t>保持</a:t>
            </a:r>
            <a:endParaRPr lang="en-US" altLang="zh-CN" sz="2400" b="0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S = 0, R=1</a:t>
            </a:r>
            <a:endParaRPr lang="en-US" altLang="zh-CN" sz="2400" b="0" dirty="0">
              <a:ea typeface="宋体" panose="02010600030101010101" pitchFamily="2" charset="-122"/>
            </a:endParaRPr>
          </a:p>
          <a:p>
            <a:pPr marL="576580" lvl="1" indent="-234950"/>
            <a:r>
              <a:rPr lang="zh-CN" altLang="en-US" sz="2400" dirty="0"/>
              <a:t>置</a:t>
            </a:r>
            <a:r>
              <a:rPr lang="en-US" altLang="zh-CN" sz="2400" dirty="0"/>
              <a:t>1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R = 0, S = 1</a:t>
            </a:r>
            <a:endParaRPr lang="en-US" altLang="zh-CN" sz="2400" b="0" dirty="0">
              <a:ea typeface="宋体" panose="02010600030101010101" pitchFamily="2" charset="-122"/>
            </a:endParaRPr>
          </a:p>
          <a:p>
            <a:pPr marL="576580" lvl="1" indent="-234950"/>
            <a:r>
              <a:rPr lang="zh-CN" altLang="en-US" sz="2400" dirty="0"/>
              <a:t>清</a:t>
            </a:r>
            <a:r>
              <a:rPr lang="en-US" altLang="zh-CN" sz="2400" dirty="0"/>
              <a:t>0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R = S = 0</a:t>
            </a:r>
            <a:endParaRPr lang="en-US" altLang="zh-CN" sz="2400" b="0" dirty="0">
              <a:ea typeface="宋体" panose="02010600030101010101" pitchFamily="2" charset="-122"/>
            </a:endParaRPr>
          </a:p>
          <a:p>
            <a:pPr marL="576580" lvl="1" indent="-234950"/>
            <a:r>
              <a:rPr lang="zh-CN" altLang="en-US" sz="2400" b="0" i="1" dirty="0">
                <a:solidFill>
                  <a:srgbClr val="FF0000"/>
                </a:solidFill>
              </a:rPr>
              <a:t>禁止使用</a:t>
            </a:r>
            <a:endParaRPr lang="en-US" altLang="zh-CN" sz="2400" b="0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09550" y="1045845"/>
              <a:ext cx="1972945" cy="393001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09550" y="1045845"/>
                <a:ext cx="1972945" cy="39300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306955" y="2044065"/>
              <a:ext cx="257810" cy="145351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2306955" y="2044065"/>
                <a:ext cx="257810" cy="1453515"/>
              </a:xfrm>
              <a:prstGeom prst="rect"/>
            </p:spPr>
          </p:pic>
        </mc:Fallback>
      </mc:AlternateContent>
      <p:sp>
        <p:nvSpPr>
          <p:cNvPr id="4" name="文本框 3"/>
          <p:cNvSpPr txBox="1"/>
          <p:nvPr/>
        </p:nvSpPr>
        <p:spPr>
          <a:xfrm>
            <a:off x="2762885" y="2540635"/>
            <a:ext cx="2151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低有效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R-S</a:t>
            </a:r>
            <a:r>
              <a:rPr lang="zh-CN" altLang="en-US" dirty="0">
                <a:ea typeface="宋体" panose="02010600030101010101" pitchFamily="2" charset="-122"/>
              </a:rPr>
              <a:t>锁存器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的特点</a:t>
            </a:r>
            <a:endParaRPr lang="zh-HK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187624" y="1340768"/>
            <a:ext cx="5487400" cy="22467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endParaRPr lang="zh-CN" altLang="en-US" sz="2800" dirty="0"/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。无控制信号，由</a:t>
            </a:r>
            <a:r>
              <a:rPr lang="en-US" altLang="zh-CN" sz="2800" dirty="0">
                <a:latin typeface="Times New Roman" panose="02020603050405020304" pitchFamily="18" charset="0"/>
              </a:rPr>
              <a:t>RS</a:t>
            </a:r>
            <a:r>
              <a:rPr lang="zh-CN" altLang="en-US" sz="2800" dirty="0"/>
              <a:t>端直接控制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。</a:t>
            </a:r>
            <a:r>
              <a:rPr lang="en-US" altLang="zh-CN" sz="2800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/>
              <a:t>：直接置</a:t>
            </a:r>
            <a:r>
              <a:rPr lang="en-US" altLang="zh-CN" sz="2800" dirty="0"/>
              <a:t>1</a:t>
            </a:r>
            <a:r>
              <a:rPr lang="zh-CN" altLang="en-US" sz="2800" dirty="0"/>
              <a:t>端</a:t>
            </a:r>
            <a:endParaRPr lang="zh-CN" altLang="en-US" sz="2800" dirty="0"/>
          </a:p>
          <a:p>
            <a:r>
              <a:rPr lang="zh-CN" altLang="en-US" sz="2800" dirty="0"/>
              <a:t>     </a:t>
            </a:r>
            <a:r>
              <a:rPr lang="en-US" altLang="zh-CN" sz="2800" dirty="0">
                <a:latin typeface="Times New Roman" panose="02020603050405020304" pitchFamily="18" charset="0"/>
              </a:rPr>
              <a:t>R</a:t>
            </a:r>
            <a:r>
              <a:rPr lang="zh-CN" altLang="en-US" sz="2800" dirty="0"/>
              <a:t>：直接清</a:t>
            </a:r>
            <a:r>
              <a:rPr lang="en-US" altLang="zh-CN" sz="2800"/>
              <a:t>0</a:t>
            </a:r>
            <a:r>
              <a:rPr lang="zh-CN" altLang="en-US" sz="2800"/>
              <a:t>端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门控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ea typeface="宋体" panose="02010600030101010101" pitchFamily="2" charset="-122"/>
              </a:rPr>
              <a:t>锁存器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40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CN" sz="2800" dirty="0"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ea typeface="宋体" panose="02010600030101010101" pitchFamily="2" charset="-122"/>
              </a:rPr>
              <a:t>个输入：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(data)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WE (write enable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6580" lvl="1" indent="-234950"/>
            <a:r>
              <a:rPr lang="zh-CN" altLang="en-US" dirty="0"/>
              <a:t>当</a:t>
            </a:r>
            <a:r>
              <a:rPr lang="en-US" altLang="zh-CN" dirty="0">
                <a:solidFill>
                  <a:srgbClr val="CE0000"/>
                </a:solidFill>
              </a:rPr>
              <a:t>WE = 1</a:t>
            </a:r>
            <a:r>
              <a:rPr lang="en-US" altLang="zh-CN" dirty="0"/>
              <a:t>, </a:t>
            </a:r>
            <a:r>
              <a:rPr lang="zh-CN" altLang="en-US" dirty="0"/>
              <a:t>锁存器输出为</a:t>
            </a:r>
            <a:r>
              <a:rPr lang="en-US" altLang="zh-CN" dirty="0"/>
              <a:t>D</a:t>
            </a:r>
            <a:r>
              <a:rPr lang="zh-CN" altLang="en-US" dirty="0"/>
              <a:t>的值。</a:t>
            </a:r>
            <a:endParaRPr lang="en-US" altLang="zh-CN" dirty="0">
              <a:solidFill>
                <a:srgbClr val="009900"/>
              </a:solidFill>
            </a:endParaRPr>
          </a:p>
          <a:p>
            <a:pPr marL="1022350" lvl="2" indent="-222250"/>
            <a:r>
              <a:rPr lang="en-US" altLang="zh-CN" dirty="0"/>
              <a:t>S = NOT(D), R = D</a:t>
            </a:r>
            <a:endParaRPr lang="en-US" altLang="zh-CN" dirty="0"/>
          </a:p>
          <a:p>
            <a:pPr marL="576580" lvl="1" indent="-234950"/>
            <a:r>
              <a:rPr lang="zh-CN" altLang="en-US" dirty="0"/>
              <a:t>当</a:t>
            </a:r>
            <a:r>
              <a:rPr lang="en-US" altLang="zh-CN" dirty="0">
                <a:solidFill>
                  <a:srgbClr val="CE0000"/>
                </a:solidFill>
              </a:rPr>
              <a:t>WE = 0</a:t>
            </a:r>
            <a:r>
              <a:rPr lang="en-US" altLang="zh-CN" dirty="0"/>
              <a:t>,</a:t>
            </a:r>
            <a:r>
              <a:rPr lang="zh-CN" altLang="en-US" dirty="0"/>
              <a:t>锁存器保持。</a:t>
            </a:r>
            <a:r>
              <a:rPr lang="zh-CN" altLang="en-US" sz="1400" b="1" dirty="0"/>
              <a:t>（读的状态）</a:t>
            </a:r>
            <a:endParaRPr lang="en-US" altLang="zh-CN" dirty="0">
              <a:solidFill>
                <a:srgbClr val="009900"/>
              </a:solidFill>
            </a:endParaRPr>
          </a:p>
          <a:p>
            <a:pPr marL="1022350" lvl="2" indent="-222250"/>
            <a:r>
              <a:rPr lang="en-US" altLang="zh-CN" dirty="0"/>
              <a:t>S = R = 1</a:t>
            </a:r>
            <a:endParaRPr lang="en-US" altLang="zh-CN" dirty="0"/>
          </a:p>
        </p:txBody>
      </p:sp>
      <p:pic>
        <p:nvPicPr>
          <p:cNvPr id="384005" name="Picture 5" descr="ch03-dlatch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90600" y="3429000"/>
            <a:ext cx="6983413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寄存器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寄存器存放多位数据。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zh-CN" altLang="en-US" dirty="0"/>
          </a:p>
        </p:txBody>
      </p:sp>
      <p:pic>
        <p:nvPicPr>
          <p:cNvPr id="414724" name="Picture 5" descr="ch03-registe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1772816"/>
            <a:ext cx="807085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419872" y="5733256"/>
            <a:ext cx="173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4-bit</a:t>
            </a:r>
            <a:r>
              <a:rPr lang="zh-CN" altLang="en-US" dirty="0"/>
              <a:t>寄存器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多位数据表示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1. </a:t>
            </a:r>
            <a:r>
              <a:rPr lang="zh-CN" altLang="en-US" sz="2800" dirty="0">
                <a:ea typeface="宋体" panose="02010600030101010101" pitchFamily="2" charset="-122"/>
              </a:rPr>
              <a:t>从右到左表示数据位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从</a:t>
            </a:r>
            <a:r>
              <a:rPr lang="en-US" altLang="zh-CN" sz="2800" dirty="0">
                <a:ea typeface="宋体" panose="02010600030101010101" pitchFamily="2" charset="-122"/>
              </a:rPr>
              <a:t>(0)</a:t>
            </a:r>
            <a:r>
              <a:rPr lang="zh-CN" altLang="en-US" sz="2800" dirty="0">
                <a:ea typeface="宋体" panose="02010600030101010101" pitchFamily="2" charset="-122"/>
              </a:rPr>
              <a:t>到</a:t>
            </a:r>
            <a:r>
              <a:rPr lang="en-US" altLang="zh-CN" sz="2800" dirty="0">
                <a:ea typeface="宋体" panose="02010600030101010101" pitchFamily="2" charset="-122"/>
              </a:rPr>
              <a:t>(n-1)</a:t>
            </a:r>
            <a:r>
              <a:rPr lang="zh-CN" altLang="en-US" sz="2800" dirty="0">
                <a:ea typeface="宋体" panose="02010600030101010101" pitchFamily="2" charset="-122"/>
              </a:rPr>
              <a:t>位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2. </a:t>
            </a:r>
            <a:r>
              <a:rPr lang="zh-CN" altLang="en-US" sz="2800" dirty="0">
                <a:ea typeface="宋体" panose="02010600030101010101" pitchFamily="2" charset="-122"/>
              </a:rPr>
              <a:t>可使用位地址表示</a:t>
            </a:r>
            <a:endParaRPr lang="en-US" altLang="zh-CN" sz="2800" i="1" dirty="0">
              <a:ea typeface="宋体" panose="02010600030101010101" pitchFamily="2" charset="-122"/>
            </a:endParaRPr>
          </a:p>
          <a:p>
            <a:endParaRPr lang="en-US" altLang="zh-CN" i="1" dirty="0">
              <a:ea typeface="宋体" panose="02010600030101010101" pitchFamily="2" charset="-122"/>
            </a:endParaRPr>
          </a:p>
          <a:p>
            <a:endParaRPr lang="en-US" altLang="zh-CN" i="1" dirty="0">
              <a:ea typeface="宋体" panose="02010600030101010101" pitchFamily="2" charset="-122"/>
            </a:endParaRPr>
          </a:p>
          <a:p>
            <a:endParaRPr lang="en-US" altLang="zh-CN" i="1" dirty="0">
              <a:ea typeface="宋体" panose="02010600030101010101" pitchFamily="2" charset="-122"/>
            </a:endParaRPr>
          </a:p>
          <a:p>
            <a:endParaRPr lang="en-US" altLang="zh-CN" i="1" dirty="0">
              <a:ea typeface="宋体" panose="02010600030101010101" pitchFamily="2" charset="-122"/>
            </a:endParaRPr>
          </a:p>
          <a:p>
            <a:endParaRPr lang="en-US" altLang="zh-CN" i="1" dirty="0">
              <a:ea typeface="宋体" panose="02010600030101010101" pitchFamily="2" charset="-122"/>
            </a:endParaRPr>
          </a:p>
          <a:p>
            <a:endParaRPr lang="en-US" altLang="zh-CN" i="1" dirty="0"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131888" y="2982914"/>
            <a:ext cx="6751637" cy="1866901"/>
            <a:chOff x="713" y="1879"/>
            <a:chExt cx="4253" cy="1176"/>
          </a:xfrm>
        </p:grpSpPr>
        <p:sp>
          <p:nvSpPr>
            <p:cNvPr id="415749" name="Text Box 4"/>
            <p:cNvSpPr txBox="1">
              <a:spLocks noChangeArrowheads="1"/>
            </p:cNvSpPr>
            <p:nvPr/>
          </p:nvSpPr>
          <p:spPr bwMode="auto">
            <a:xfrm>
              <a:off x="1337" y="2016"/>
              <a:ext cx="2634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3200" baseline="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A =</a:t>
              </a:r>
              <a:r>
                <a:rPr lang="en-US" altLang="zh-CN" sz="3200" b="1" baseline="0" dirty="0">
                  <a:solidFill>
                    <a:srgbClr val="FF0000"/>
                  </a:solidFill>
                  <a:latin typeface="CourierPS" pitchFamily="49" charset="0"/>
                </a:rPr>
                <a:t> 0101001101010101</a:t>
              </a:r>
              <a:endParaRPr lang="en-US" altLang="zh-CN" sz="3200" b="1" baseline="0" dirty="0">
                <a:solidFill>
                  <a:srgbClr val="FF0000"/>
                </a:solidFill>
                <a:latin typeface="CourierPS" pitchFamily="49" charset="0"/>
              </a:endParaRPr>
            </a:p>
          </p:txBody>
        </p:sp>
        <p:sp>
          <p:nvSpPr>
            <p:cNvPr id="415750" name="Line 5"/>
            <p:cNvSpPr>
              <a:spLocks noChangeShapeType="1"/>
            </p:cNvSpPr>
            <p:nvPr/>
          </p:nvSpPr>
          <p:spPr bwMode="auto">
            <a:xfrm>
              <a:off x="4353" y="2359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1" name="Text Box 6"/>
            <p:cNvSpPr txBox="1">
              <a:spLocks noChangeArrowheads="1"/>
            </p:cNvSpPr>
            <p:nvPr/>
          </p:nvSpPr>
          <p:spPr bwMode="auto">
            <a:xfrm>
              <a:off x="3641" y="2695"/>
              <a:ext cx="1325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baseline="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A[2:0] =</a:t>
              </a:r>
              <a:r>
                <a:rPr lang="en-US" altLang="zh-CN" sz="2800" b="1" baseline="0" dirty="0">
                  <a:solidFill>
                    <a:srgbClr val="FF0000"/>
                  </a:solidFill>
                  <a:latin typeface="CourierPS" pitchFamily="49" charset="0"/>
                </a:rPr>
                <a:t> 101</a:t>
              </a:r>
              <a:endParaRPr lang="en-US" altLang="zh-CN" sz="2800" b="1" baseline="0" dirty="0">
                <a:solidFill>
                  <a:srgbClr val="FF0000"/>
                </a:solidFill>
                <a:latin typeface="CourierPS" pitchFamily="49" charset="0"/>
              </a:endParaRPr>
            </a:p>
          </p:txBody>
        </p:sp>
        <p:sp>
          <p:nvSpPr>
            <p:cNvPr id="415752" name="Text Box 7"/>
            <p:cNvSpPr txBox="1">
              <a:spLocks noChangeArrowheads="1"/>
            </p:cNvSpPr>
            <p:nvPr/>
          </p:nvSpPr>
          <p:spPr bwMode="auto">
            <a:xfrm>
              <a:off x="713" y="2725"/>
              <a:ext cx="1783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baseline="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A[14:9] =</a:t>
              </a:r>
              <a:r>
                <a:rPr lang="en-US" altLang="zh-CN" sz="2800" b="1" baseline="0" dirty="0">
                  <a:solidFill>
                    <a:srgbClr val="FF0000"/>
                  </a:solidFill>
                  <a:latin typeface="CourierPS" pitchFamily="49" charset="0"/>
                </a:rPr>
                <a:t> 101001</a:t>
              </a:r>
              <a:endParaRPr lang="en-US" altLang="zh-CN" sz="2800" b="1" baseline="0" dirty="0">
                <a:solidFill>
                  <a:srgbClr val="FF0000"/>
                </a:solidFill>
                <a:latin typeface="CourierPS" pitchFamily="49" charset="0"/>
              </a:endParaRPr>
            </a:p>
          </p:txBody>
        </p:sp>
        <p:sp>
          <p:nvSpPr>
            <p:cNvPr id="415753" name="Line 8"/>
            <p:cNvSpPr>
              <a:spLocks noChangeShapeType="1"/>
            </p:cNvSpPr>
            <p:nvPr/>
          </p:nvSpPr>
          <p:spPr bwMode="auto">
            <a:xfrm>
              <a:off x="2094" y="231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4" name="Line 9"/>
            <p:cNvSpPr>
              <a:spLocks noChangeShapeType="1"/>
            </p:cNvSpPr>
            <p:nvPr/>
          </p:nvSpPr>
          <p:spPr bwMode="auto">
            <a:xfrm>
              <a:off x="4545" y="2407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5" name="Line 10"/>
            <p:cNvSpPr>
              <a:spLocks noChangeShapeType="1"/>
            </p:cNvSpPr>
            <p:nvPr/>
          </p:nvSpPr>
          <p:spPr bwMode="auto">
            <a:xfrm flipH="1">
              <a:off x="1721" y="2359"/>
              <a:ext cx="720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6" name="Text Box 11"/>
            <p:cNvSpPr txBox="1">
              <a:spLocks noChangeArrowheads="1"/>
            </p:cNvSpPr>
            <p:nvPr/>
          </p:nvSpPr>
          <p:spPr bwMode="auto">
            <a:xfrm>
              <a:off x="4625" y="1940"/>
              <a:ext cx="192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aseline="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0</a:t>
              </a:r>
              <a:endParaRPr lang="en-US" altLang="zh-CN" sz="1600" baseline="0" dirty="0">
                <a:solidFill>
                  <a:srgbClr val="FF000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15757" name="Text Box 12"/>
            <p:cNvSpPr txBox="1">
              <a:spLocks noChangeArrowheads="1"/>
            </p:cNvSpPr>
            <p:nvPr/>
          </p:nvSpPr>
          <p:spPr bwMode="auto">
            <a:xfrm>
              <a:off x="1828" y="1879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aseline="0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15</a:t>
              </a:r>
              <a:endParaRPr lang="en-US" altLang="zh-CN" sz="1600" baseline="0" dirty="0">
                <a:solidFill>
                  <a:srgbClr val="FF0000"/>
                </a:solidFill>
                <a:latin typeface="Franklin Gothic Book" panose="020B0503020102020204" pitchFamily="34" charset="0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主从锁存器</a:t>
            </a:r>
            <a:endParaRPr lang="zh-CN" altLang="en-US" dirty="0"/>
          </a:p>
        </p:txBody>
      </p:sp>
      <p:pic>
        <p:nvPicPr>
          <p:cNvPr id="3" name="Picture 5" descr="ch03-msflipflo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171700"/>
            <a:ext cx="869315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3.5</a:t>
            </a:r>
            <a:r>
              <a:rPr lang="zh-CN" altLang="en-US" dirty="0">
                <a:ea typeface="宋体" panose="02010600030101010101" pitchFamily="2" charset="-122"/>
              </a:rPr>
              <a:t>内存的概念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81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zh-CN" altLang="en-US" sz="2800" dirty="0">
                <a:ea typeface="宋体" panose="02010600030101010101" pitchFamily="2" charset="-122"/>
              </a:rPr>
              <a:t>内存由一定数目的位置组成，其中每个位置可以被单独识别并存放一个数据。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638800" y="2362200"/>
            <a:ext cx="1828800" cy="2743200"/>
            <a:chOff x="3552" y="1488"/>
            <a:chExt cx="1152" cy="1728"/>
          </a:xfrm>
        </p:grpSpPr>
        <p:sp>
          <p:nvSpPr>
            <p:cNvPr id="388102" name="Rectangle 5"/>
            <p:cNvSpPr>
              <a:spLocks noChangeArrowheads="1"/>
            </p:cNvSpPr>
            <p:nvPr/>
          </p:nvSpPr>
          <p:spPr bwMode="auto">
            <a:xfrm>
              <a:off x="3552" y="1488"/>
              <a:ext cx="1152" cy="1728"/>
            </a:xfrm>
            <a:prstGeom prst="rect">
              <a:avLst/>
            </a:prstGeom>
            <a:noFill/>
            <a:ln w="28575">
              <a:solidFill>
                <a:srgbClr val="CE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400" baseline="0"/>
            </a:p>
          </p:txBody>
        </p:sp>
        <p:sp>
          <p:nvSpPr>
            <p:cNvPr id="388103" name="Line 6"/>
            <p:cNvSpPr>
              <a:spLocks noChangeShapeType="1"/>
            </p:cNvSpPr>
            <p:nvPr/>
          </p:nvSpPr>
          <p:spPr bwMode="auto">
            <a:xfrm>
              <a:off x="3552" y="163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04" name="Line 7"/>
            <p:cNvSpPr>
              <a:spLocks noChangeShapeType="1"/>
            </p:cNvSpPr>
            <p:nvPr/>
          </p:nvSpPr>
          <p:spPr bwMode="auto">
            <a:xfrm>
              <a:off x="3552" y="1776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05" name="Line 8"/>
            <p:cNvSpPr>
              <a:spLocks noChangeShapeType="1"/>
            </p:cNvSpPr>
            <p:nvPr/>
          </p:nvSpPr>
          <p:spPr bwMode="auto">
            <a:xfrm>
              <a:off x="3552" y="1920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06" name="Line 9"/>
            <p:cNvSpPr>
              <a:spLocks noChangeShapeType="1"/>
            </p:cNvSpPr>
            <p:nvPr/>
          </p:nvSpPr>
          <p:spPr bwMode="auto">
            <a:xfrm>
              <a:off x="3552" y="2064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07" name="Line 10"/>
            <p:cNvSpPr>
              <a:spLocks noChangeShapeType="1"/>
            </p:cNvSpPr>
            <p:nvPr/>
          </p:nvSpPr>
          <p:spPr bwMode="auto">
            <a:xfrm>
              <a:off x="3552" y="2208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08" name="Line 11"/>
            <p:cNvSpPr>
              <a:spLocks noChangeShapeType="1"/>
            </p:cNvSpPr>
            <p:nvPr/>
          </p:nvSpPr>
          <p:spPr bwMode="auto">
            <a:xfrm>
              <a:off x="3552" y="235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09" name="Line 12"/>
            <p:cNvSpPr>
              <a:spLocks noChangeShapeType="1"/>
            </p:cNvSpPr>
            <p:nvPr/>
          </p:nvSpPr>
          <p:spPr bwMode="auto">
            <a:xfrm>
              <a:off x="3552" y="2496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10" name="Line 13"/>
            <p:cNvSpPr>
              <a:spLocks noChangeShapeType="1"/>
            </p:cNvSpPr>
            <p:nvPr/>
          </p:nvSpPr>
          <p:spPr bwMode="auto">
            <a:xfrm>
              <a:off x="3552" y="2784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11" name="Line 14"/>
            <p:cNvSpPr>
              <a:spLocks noChangeShapeType="1"/>
            </p:cNvSpPr>
            <p:nvPr/>
          </p:nvSpPr>
          <p:spPr bwMode="auto">
            <a:xfrm>
              <a:off x="3552" y="2928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12" name="Line 15"/>
            <p:cNvSpPr>
              <a:spLocks noChangeShapeType="1"/>
            </p:cNvSpPr>
            <p:nvPr/>
          </p:nvSpPr>
          <p:spPr bwMode="auto">
            <a:xfrm>
              <a:off x="3552" y="307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13" name="Text Box 16"/>
            <p:cNvSpPr txBox="1">
              <a:spLocks noChangeArrowheads="1"/>
            </p:cNvSpPr>
            <p:nvPr/>
          </p:nvSpPr>
          <p:spPr bwMode="auto">
            <a:xfrm>
              <a:off x="4032" y="2496"/>
              <a:ext cx="212" cy="3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50000"/>
                </a:lnSpc>
              </a:pPr>
              <a:r>
                <a:rPr lang="en-US" altLang="zh-CN" b="1" baseline="0">
                  <a:solidFill>
                    <a:srgbClr val="CE0000"/>
                  </a:solidFill>
                  <a:latin typeface="Franklin Gothic Book" panose="020B0503020102020204" pitchFamily="34" charset="0"/>
                </a:rPr>
                <a:t>•</a:t>
              </a:r>
              <a:endParaRPr lang="en-US" altLang="zh-CN" b="1" baseline="0">
                <a:solidFill>
                  <a:srgbClr val="CE0000"/>
                </a:solidFill>
                <a:latin typeface="Franklin Gothic Book" panose="020B0503020102020204" pitchFamily="34" charset="0"/>
              </a:endParaRPr>
            </a:p>
            <a:p>
              <a:pPr algn="ctr" eaLnBrk="0" hangingPunct="0">
                <a:lnSpc>
                  <a:spcPct val="50000"/>
                </a:lnSpc>
              </a:pPr>
              <a:r>
                <a:rPr lang="en-US" altLang="zh-CN" b="1" baseline="0">
                  <a:solidFill>
                    <a:srgbClr val="CE0000"/>
                  </a:solidFill>
                  <a:latin typeface="Franklin Gothic Book" panose="020B0503020102020204" pitchFamily="34" charset="0"/>
                </a:rPr>
                <a:t>•</a:t>
              </a:r>
              <a:endParaRPr lang="en-US" altLang="zh-CN" b="1" baseline="0">
                <a:solidFill>
                  <a:srgbClr val="CE0000"/>
                </a:solidFill>
                <a:latin typeface="Franklin Gothic Book" panose="020B0503020102020204" pitchFamily="34" charset="0"/>
              </a:endParaRPr>
            </a:p>
            <a:p>
              <a:pPr algn="ctr" eaLnBrk="0" hangingPunct="0">
                <a:lnSpc>
                  <a:spcPct val="50000"/>
                </a:lnSpc>
              </a:pPr>
              <a:r>
                <a:rPr lang="en-US" altLang="zh-CN" b="1" baseline="0">
                  <a:solidFill>
                    <a:srgbClr val="CE0000"/>
                  </a:solidFill>
                  <a:latin typeface="Franklin Gothic Book" panose="020B0503020102020204" pitchFamily="34" charset="0"/>
                </a:rPr>
                <a:t>•</a:t>
              </a:r>
              <a:endParaRPr lang="en-US" altLang="zh-CN" b="1" baseline="0">
                <a:solidFill>
                  <a:srgbClr val="CE0000"/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388114" name="AutoShape 17"/>
          <p:cNvSpPr/>
          <p:nvPr/>
        </p:nvSpPr>
        <p:spPr bwMode="auto">
          <a:xfrm>
            <a:off x="5105400" y="2362200"/>
            <a:ext cx="381000" cy="2743200"/>
          </a:xfrm>
          <a:prstGeom prst="lef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endParaRPr lang="zh-CN" altLang="en-US" sz="2400" baseline="0"/>
          </a:p>
        </p:txBody>
      </p:sp>
      <p:sp>
        <p:nvSpPr>
          <p:cNvPr id="388115" name="AutoShape 18"/>
          <p:cNvSpPr/>
          <p:nvPr/>
        </p:nvSpPr>
        <p:spPr bwMode="auto">
          <a:xfrm rot="5400000">
            <a:off x="6400800" y="4495800"/>
            <a:ext cx="304800" cy="1828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endParaRPr lang="zh-CN" altLang="en-US" sz="2400" baseline="0"/>
          </a:p>
        </p:txBody>
      </p:sp>
      <p:sp>
        <p:nvSpPr>
          <p:cNvPr id="388116" name="Text Box 19"/>
          <p:cNvSpPr txBox="1">
            <a:spLocks noChangeArrowheads="1"/>
          </p:cNvSpPr>
          <p:nvPr/>
        </p:nvSpPr>
        <p:spPr bwMode="auto">
          <a:xfrm>
            <a:off x="3775075" y="3505200"/>
            <a:ext cx="1187450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zh-CN" sz="2000" i="1" baseline="0"/>
              <a:t>k</a:t>
            </a:r>
            <a:r>
              <a:rPr lang="en-US" altLang="zh-CN" sz="2000" baseline="0"/>
              <a:t> = 2</a:t>
            </a:r>
            <a:r>
              <a:rPr lang="en-US" altLang="zh-CN" sz="2000" i="1" baseline="30000"/>
              <a:t>n</a:t>
            </a:r>
            <a:endParaRPr lang="en-US" altLang="zh-CN" sz="2000" i="1" baseline="30000"/>
          </a:p>
          <a:p>
            <a:pPr algn="r" eaLnBrk="0" hangingPunct="0"/>
            <a:r>
              <a:rPr lang="en-US" altLang="zh-CN" sz="2000" baseline="0"/>
              <a:t>locations</a:t>
            </a:r>
            <a:endParaRPr lang="en-US" altLang="zh-CN" sz="2000" baseline="0"/>
          </a:p>
        </p:txBody>
      </p:sp>
      <p:sp>
        <p:nvSpPr>
          <p:cNvPr id="388117" name="Text Box 20"/>
          <p:cNvSpPr txBox="1">
            <a:spLocks noChangeArrowheads="1"/>
          </p:cNvSpPr>
          <p:nvPr/>
        </p:nvSpPr>
        <p:spPr bwMode="auto">
          <a:xfrm>
            <a:off x="6088063" y="5638800"/>
            <a:ext cx="8604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i="1" baseline="0"/>
              <a:t>m</a:t>
            </a:r>
            <a:r>
              <a:rPr lang="en-US" altLang="zh-CN" sz="2000" baseline="0"/>
              <a:t> bits</a:t>
            </a:r>
            <a:endParaRPr lang="en-US" altLang="zh-CN" sz="2000" baseline="0"/>
          </a:p>
        </p:txBody>
      </p:sp>
      <p:sp>
        <p:nvSpPr>
          <p:cNvPr id="388118" name="Text Box 21"/>
          <p:cNvSpPr txBox="1">
            <a:spLocks noChangeArrowheads="1"/>
          </p:cNvSpPr>
          <p:nvPr/>
        </p:nvSpPr>
        <p:spPr bwMode="auto">
          <a:xfrm>
            <a:off x="685800" y="3276600"/>
            <a:ext cx="3430747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baseline="0" dirty="0">
                <a:solidFill>
                  <a:srgbClr val="FF0000"/>
                </a:solidFill>
              </a:rPr>
              <a:t>寻址空间</a:t>
            </a:r>
            <a:r>
              <a:rPr lang="en-US" altLang="zh-CN" sz="2400" b="1" baseline="0" dirty="0">
                <a:solidFill>
                  <a:srgbClr val="FF0000"/>
                </a:solidFill>
              </a:rPr>
              <a:t>:</a:t>
            </a:r>
            <a:endParaRPr lang="en-US" altLang="zh-CN" sz="2400" b="1" baseline="0" dirty="0">
              <a:solidFill>
                <a:srgbClr val="FF0000"/>
              </a:solidFill>
            </a:endParaRPr>
          </a:p>
          <a:p>
            <a:pPr eaLnBrk="0" hangingPunct="0"/>
            <a:r>
              <a:rPr lang="zh-CN" altLang="en-US" sz="2400" baseline="0" dirty="0">
                <a:solidFill>
                  <a:srgbClr val="FF0000"/>
                </a:solidFill>
              </a:rPr>
              <a:t>可独立识别的位置总数</a:t>
            </a:r>
            <a:endParaRPr lang="en-US" altLang="zh-CN" sz="2400" baseline="0" dirty="0">
              <a:solidFill>
                <a:srgbClr val="FF0000"/>
              </a:solidFill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</a:rPr>
              <a:t>（通常为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的整数次幂）</a:t>
            </a:r>
            <a:endParaRPr lang="en-US" altLang="zh-CN" baseline="0" dirty="0">
              <a:solidFill>
                <a:srgbClr val="FF0000"/>
              </a:solidFill>
            </a:endParaRPr>
          </a:p>
        </p:txBody>
      </p:sp>
      <p:sp>
        <p:nvSpPr>
          <p:cNvPr id="388119" name="Text Box 22"/>
          <p:cNvSpPr txBox="1">
            <a:spLocks noChangeArrowheads="1"/>
          </p:cNvSpPr>
          <p:nvPr/>
        </p:nvSpPr>
        <p:spPr bwMode="auto">
          <a:xfrm>
            <a:off x="2133600" y="5105400"/>
            <a:ext cx="4423006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baseline="0" dirty="0">
                <a:solidFill>
                  <a:srgbClr val="FF0000"/>
                </a:solidFill>
              </a:rPr>
              <a:t>寻址能力</a:t>
            </a:r>
            <a:r>
              <a:rPr lang="en-US" altLang="zh-CN" sz="2400" b="1" baseline="0" dirty="0">
                <a:solidFill>
                  <a:srgbClr val="FF0000"/>
                </a:solidFill>
              </a:rPr>
              <a:t>:</a:t>
            </a:r>
            <a:endParaRPr lang="en-US" altLang="zh-CN" sz="2400" b="1" baseline="0" dirty="0">
              <a:solidFill>
                <a:srgbClr val="FF0000"/>
              </a:solidFill>
            </a:endParaRPr>
          </a:p>
          <a:p>
            <a:pPr eaLnBrk="0" hangingPunct="0"/>
            <a:r>
              <a:rPr lang="zh-CN" altLang="en-US" sz="2400" baseline="0" dirty="0">
                <a:solidFill>
                  <a:srgbClr val="FF0000"/>
                </a:solidFill>
              </a:rPr>
              <a:t>每个内存位置中包含的</a:t>
            </a:r>
            <a:r>
              <a:rPr lang="en-US" altLang="zh-CN" sz="2400" baseline="0" dirty="0">
                <a:solidFill>
                  <a:srgbClr val="FF0000"/>
                </a:solidFill>
              </a:rPr>
              <a:t>bit</a:t>
            </a:r>
            <a:r>
              <a:rPr lang="zh-CN" altLang="en-US" sz="2400" baseline="0" dirty="0">
                <a:solidFill>
                  <a:srgbClr val="FF0000"/>
                </a:solidFill>
              </a:rPr>
              <a:t>数目</a:t>
            </a:r>
            <a:endParaRPr lang="en-US" altLang="zh-CN" sz="2400" baseline="0" dirty="0">
              <a:solidFill>
                <a:srgbClr val="FF0000"/>
              </a:solidFill>
            </a:endParaRPr>
          </a:p>
          <a:p>
            <a:pPr eaLnBrk="0" hangingPunct="0"/>
            <a:r>
              <a:rPr lang="en-US" altLang="zh-CN" baseline="0" dirty="0">
                <a:solidFill>
                  <a:srgbClr val="FF0000"/>
                </a:solidFill>
              </a:rPr>
              <a:t>(</a:t>
            </a:r>
            <a:r>
              <a:rPr lang="zh-CN" altLang="en-US" baseline="0" dirty="0">
                <a:solidFill>
                  <a:srgbClr val="FF0000"/>
                </a:solidFill>
              </a:rPr>
              <a:t>例如：每个位置存取一个字节</a:t>
            </a:r>
            <a:r>
              <a:rPr lang="en-US" altLang="zh-CN" baseline="0" dirty="0">
                <a:solidFill>
                  <a:srgbClr val="FF0000"/>
                </a:solidFill>
              </a:rPr>
              <a:t>)</a:t>
            </a:r>
            <a:endParaRPr lang="en-US" altLang="zh-CN" baseline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3225165" y="796925"/>
              <a:ext cx="848995" cy="70739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3225165" y="796925"/>
                <a:ext cx="848995" cy="707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8234680" y="1443990"/>
              <a:ext cx="360045" cy="4318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8234680" y="1443990"/>
                <a:ext cx="360045" cy="43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385445" y="1877060"/>
              <a:ext cx="1115060" cy="5588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385445" y="1877060"/>
                <a:ext cx="1115060" cy="55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2289810" y="5854700"/>
              <a:ext cx="4027170" cy="8572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2289810" y="5854700"/>
                <a:ext cx="4027170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3353435" y="6257925"/>
              <a:ext cx="943610" cy="3429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3353435" y="6257925"/>
                <a:ext cx="943610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4318635" y="6257925"/>
              <a:ext cx="43180" cy="381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4318635" y="6257925"/>
                <a:ext cx="43180" cy="3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4232910" y="6227445"/>
              <a:ext cx="231775" cy="6858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4232910" y="6227445"/>
                <a:ext cx="231775" cy="68580"/>
              </a:xfrm>
              <a:prstGeom prst="rect"/>
            </p:spPr>
          </p:pic>
        </mc:Fallback>
      </mc:AlternateContent>
      <p:sp>
        <p:nvSpPr>
          <p:cNvPr id="10" name="文本框 9"/>
          <p:cNvSpPr txBox="1"/>
          <p:nvPr/>
        </p:nvSpPr>
        <p:spPr>
          <a:xfrm>
            <a:off x="4318635" y="5102225"/>
            <a:ext cx="683895" cy="36830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p>
            <a:r>
              <a:rPr lang="zh-CN" altLang="en-US" sz="1800"/>
              <a:t>长度</a:t>
            </a:r>
            <a:endParaRPr lang="zh-CN" altLang="en-US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23" name="Picture 19" descr="ch03-memory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52600" y="1371600"/>
            <a:ext cx="5594350" cy="518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2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x 3-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bit</a:t>
            </a:r>
            <a:r>
              <a:rPr lang="zh-CN" altLang="en-US" dirty="0">
                <a:ea typeface="宋体" panose="02010600030101010101" pitchFamily="2" charset="-122"/>
              </a:rPr>
              <a:t>内存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9125" name="Rectangle 4"/>
          <p:cNvSpPr>
            <a:spLocks noChangeArrowheads="1"/>
          </p:cNvSpPr>
          <p:nvPr/>
        </p:nvSpPr>
        <p:spPr bwMode="auto">
          <a:xfrm>
            <a:off x="1938338" y="1676400"/>
            <a:ext cx="476250" cy="3886200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 sz="2400" baseline="0"/>
          </a:p>
        </p:txBody>
      </p:sp>
      <p:sp>
        <p:nvSpPr>
          <p:cNvPr id="389126" name="Text Box 5"/>
          <p:cNvSpPr txBox="1">
            <a:spLocks noChangeArrowheads="1"/>
          </p:cNvSpPr>
          <p:nvPr/>
        </p:nvSpPr>
        <p:spPr bwMode="auto">
          <a:xfrm>
            <a:off x="852805" y="5786120"/>
            <a:ext cx="1321435" cy="82994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baseline="0">
                <a:solidFill>
                  <a:srgbClr val="CE0000"/>
                </a:solidFill>
                <a:latin typeface="Franklin Gothic Book" panose="020B0503020102020204" pitchFamily="34" charset="0"/>
              </a:rPr>
              <a:t>address</a:t>
            </a:r>
            <a:endParaRPr lang="en-US" altLang="zh-CN" b="1" baseline="0">
              <a:solidFill>
                <a:srgbClr val="CE0000"/>
              </a:solidFill>
              <a:latin typeface="Franklin Gothic Book" panose="020B0503020102020204" pitchFamily="34" charset="0"/>
            </a:endParaRPr>
          </a:p>
          <a:p>
            <a:pPr algn="ctr" eaLnBrk="0" hangingPunct="0"/>
            <a:r>
              <a:rPr lang="en-US" altLang="zh-CN" b="1" baseline="0">
                <a:solidFill>
                  <a:srgbClr val="CE0000"/>
                </a:solidFill>
                <a:latin typeface="Franklin Gothic Book" panose="020B0503020102020204" pitchFamily="34" charset="0"/>
              </a:rPr>
              <a:t>decoder</a:t>
            </a:r>
            <a:endParaRPr lang="en-US" altLang="zh-CN" b="1" baseline="0">
              <a:solidFill>
                <a:srgbClr val="CE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89127" name="Line 6"/>
          <p:cNvSpPr>
            <a:spLocks noChangeShapeType="1"/>
          </p:cNvSpPr>
          <p:nvPr/>
        </p:nvSpPr>
        <p:spPr bwMode="auto">
          <a:xfrm flipV="1">
            <a:off x="1785938" y="5562600"/>
            <a:ext cx="152400" cy="30480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28" name="Text Box 7"/>
          <p:cNvSpPr txBox="1">
            <a:spLocks noChangeArrowheads="1"/>
          </p:cNvSpPr>
          <p:nvPr/>
        </p:nvSpPr>
        <p:spPr bwMode="auto">
          <a:xfrm>
            <a:off x="2770188" y="1143000"/>
            <a:ext cx="1450975" cy="376238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="1" baseline="0">
                <a:solidFill>
                  <a:srgbClr val="CE0000"/>
                </a:solidFill>
                <a:latin typeface="Franklin Gothic Book" panose="020B0503020102020204" pitchFamily="34" charset="0"/>
              </a:rPr>
              <a:t>word select</a:t>
            </a:r>
            <a:endParaRPr lang="en-US" altLang="zh-CN" b="1" baseline="0">
              <a:solidFill>
                <a:srgbClr val="CE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89129" name="Line 8"/>
          <p:cNvSpPr>
            <a:spLocks noChangeShapeType="1"/>
          </p:cNvSpPr>
          <p:nvPr/>
        </p:nvSpPr>
        <p:spPr bwMode="auto">
          <a:xfrm flipH="1">
            <a:off x="4675188" y="1447800"/>
            <a:ext cx="252412" cy="557213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30" name="Text Box 9"/>
          <p:cNvSpPr txBox="1">
            <a:spLocks noChangeArrowheads="1"/>
          </p:cNvSpPr>
          <p:nvPr/>
        </p:nvSpPr>
        <p:spPr bwMode="auto">
          <a:xfrm>
            <a:off x="4435475" y="1066800"/>
            <a:ext cx="1171575" cy="376238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="1" baseline="0">
                <a:solidFill>
                  <a:srgbClr val="CE0000"/>
                </a:solidFill>
                <a:latin typeface="Franklin Gothic Book" panose="020B0503020102020204" pitchFamily="34" charset="0"/>
              </a:rPr>
              <a:t>word WE</a:t>
            </a:r>
            <a:endParaRPr lang="en-US" altLang="zh-CN" b="1" baseline="0">
              <a:solidFill>
                <a:srgbClr val="CE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89131" name="Line 10"/>
          <p:cNvSpPr>
            <a:spLocks noChangeShapeType="1"/>
          </p:cNvSpPr>
          <p:nvPr/>
        </p:nvSpPr>
        <p:spPr bwMode="auto">
          <a:xfrm flipH="1">
            <a:off x="3111500" y="1447800"/>
            <a:ext cx="198438" cy="407988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32" name="Text Box 11"/>
          <p:cNvSpPr txBox="1">
            <a:spLocks noChangeArrowheads="1"/>
          </p:cNvSpPr>
          <p:nvPr/>
        </p:nvSpPr>
        <p:spPr bwMode="auto">
          <a:xfrm>
            <a:off x="436563" y="1295400"/>
            <a:ext cx="1069975" cy="376238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="1" baseline="0">
                <a:solidFill>
                  <a:srgbClr val="CE0000"/>
                </a:solidFill>
                <a:latin typeface="Franklin Gothic Book" panose="020B0503020102020204" pitchFamily="34" charset="0"/>
              </a:rPr>
              <a:t>address</a:t>
            </a:r>
            <a:endParaRPr lang="en-US" altLang="zh-CN" b="1" baseline="0">
              <a:solidFill>
                <a:srgbClr val="CE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89133" name="Text Box 12"/>
          <p:cNvSpPr txBox="1">
            <a:spLocks noChangeArrowheads="1"/>
          </p:cNvSpPr>
          <p:nvPr/>
        </p:nvSpPr>
        <p:spPr bwMode="auto">
          <a:xfrm>
            <a:off x="376555" y="2005330"/>
            <a:ext cx="1129665" cy="82994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baseline="0">
                <a:solidFill>
                  <a:srgbClr val="CE0000"/>
                </a:solidFill>
                <a:latin typeface="Franklin Gothic Book" panose="020B0503020102020204" pitchFamily="34" charset="0"/>
              </a:rPr>
              <a:t>write</a:t>
            </a:r>
            <a:endParaRPr lang="en-US" altLang="zh-CN" b="1" baseline="0">
              <a:solidFill>
                <a:srgbClr val="CE0000"/>
              </a:solidFill>
              <a:latin typeface="Franklin Gothic Book" panose="020B0503020102020204" pitchFamily="34" charset="0"/>
            </a:endParaRPr>
          </a:p>
          <a:p>
            <a:pPr algn="ctr" eaLnBrk="0" hangingPunct="0"/>
            <a:r>
              <a:rPr lang="en-US" altLang="zh-CN" b="1" baseline="0">
                <a:solidFill>
                  <a:srgbClr val="CE0000"/>
                </a:solidFill>
                <a:latin typeface="Franklin Gothic Book" panose="020B0503020102020204" pitchFamily="34" charset="0"/>
              </a:rPr>
              <a:t>enable</a:t>
            </a:r>
            <a:endParaRPr lang="en-US" altLang="zh-CN" b="1" baseline="0">
              <a:solidFill>
                <a:srgbClr val="CE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89134" name="Text Box 13"/>
          <p:cNvSpPr txBox="1">
            <a:spLocks noChangeArrowheads="1"/>
          </p:cNvSpPr>
          <p:nvPr/>
        </p:nvSpPr>
        <p:spPr bwMode="auto">
          <a:xfrm>
            <a:off x="6586855" y="1122680"/>
            <a:ext cx="1224280" cy="82994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baseline="0" dirty="0">
                <a:solidFill>
                  <a:srgbClr val="CE0000"/>
                </a:solidFill>
                <a:latin typeface="Franklin Gothic Book" panose="020B0503020102020204" pitchFamily="34" charset="0"/>
              </a:rPr>
              <a:t>input bits</a:t>
            </a:r>
            <a:endParaRPr lang="en-US" altLang="zh-CN" b="1" baseline="0" dirty="0">
              <a:solidFill>
                <a:srgbClr val="CE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89135" name="Text Box 14"/>
          <p:cNvSpPr txBox="1">
            <a:spLocks noChangeArrowheads="1"/>
          </p:cNvSpPr>
          <p:nvPr/>
        </p:nvSpPr>
        <p:spPr bwMode="auto">
          <a:xfrm>
            <a:off x="2319338" y="6324600"/>
            <a:ext cx="1374775" cy="376238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="1" baseline="0">
                <a:solidFill>
                  <a:srgbClr val="CE0000"/>
                </a:solidFill>
                <a:latin typeface="Franklin Gothic Book" panose="020B0503020102020204" pitchFamily="34" charset="0"/>
              </a:rPr>
              <a:t>output bits</a:t>
            </a:r>
            <a:endParaRPr lang="en-US" altLang="zh-CN" b="1" baseline="0">
              <a:solidFill>
                <a:srgbClr val="CE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89136" name="Line 15"/>
          <p:cNvSpPr>
            <a:spLocks noChangeShapeType="1"/>
          </p:cNvSpPr>
          <p:nvPr/>
        </p:nvSpPr>
        <p:spPr bwMode="auto">
          <a:xfrm>
            <a:off x="1481138" y="1447800"/>
            <a:ext cx="3810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37" name="Line 16"/>
          <p:cNvSpPr>
            <a:spLocks noChangeShapeType="1"/>
          </p:cNvSpPr>
          <p:nvPr/>
        </p:nvSpPr>
        <p:spPr bwMode="auto">
          <a:xfrm flipV="1">
            <a:off x="1176338" y="1803400"/>
            <a:ext cx="584200" cy="40640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38" name="Line 17"/>
          <p:cNvSpPr>
            <a:spLocks noChangeShapeType="1"/>
          </p:cNvSpPr>
          <p:nvPr/>
        </p:nvSpPr>
        <p:spPr bwMode="auto">
          <a:xfrm flipH="1">
            <a:off x="6053138" y="1447800"/>
            <a:ext cx="5334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39" name="Line 18"/>
          <p:cNvSpPr>
            <a:spLocks noChangeShapeType="1"/>
          </p:cNvSpPr>
          <p:nvPr/>
        </p:nvSpPr>
        <p:spPr bwMode="auto">
          <a:xfrm flipV="1">
            <a:off x="3614738" y="6477000"/>
            <a:ext cx="4572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8140" y="1678940"/>
            <a:ext cx="1261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</a:t>
            </a:r>
            <a:r>
              <a:rPr lang="zh-CN" altLang="en-US" sz="1200"/>
              <a:t>条地址线</a:t>
            </a:r>
            <a:endParaRPr lang="zh-CN" altLang="en-US" sz="1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</a:t>
            </a:r>
            <a:r>
              <a:rPr lang="zh-CN" altLang="en-US" dirty="0"/>
              <a:t>时序电路</a:t>
            </a:r>
            <a:endParaRPr lang="zh-CN" altLang="en-US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495550" y="1492722"/>
            <a:ext cx="3043238" cy="28209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400" baseline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39321" y="1588730"/>
            <a:ext cx="9541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i="1" baseline="0" dirty="0"/>
              <a:t>状态机</a:t>
            </a:r>
            <a:endParaRPr lang="en-US" altLang="zh-CN" sz="2000" i="1" baseline="0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173413" y="2184872"/>
            <a:ext cx="1685925" cy="782637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aseline="0" dirty="0"/>
              <a:t>组合逻辑</a:t>
            </a:r>
            <a:endParaRPr lang="en-US" altLang="zh-CN" baseline="0" dirty="0"/>
          </a:p>
          <a:p>
            <a:pPr algn="ctr"/>
            <a:r>
              <a:rPr lang="zh-CN" altLang="en-US" baseline="0" dirty="0"/>
              <a:t>电路</a:t>
            </a:r>
            <a:endParaRPr lang="en-US" altLang="zh-CN" baseline="0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173413" y="3251672"/>
            <a:ext cx="1685925" cy="782637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aseline="0" dirty="0"/>
              <a:t>存储单元</a:t>
            </a:r>
            <a:endParaRPr lang="en-US" altLang="zh-CN" baseline="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65909" y="2118197"/>
            <a:ext cx="8002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aseline="0" dirty="0"/>
              <a:t>输入</a:t>
            </a:r>
            <a:endParaRPr lang="en-US" altLang="zh-CN" sz="2400" baseline="0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603940" y="2118197"/>
            <a:ext cx="8002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aseline="0" dirty="0"/>
              <a:t>输出</a:t>
            </a:r>
            <a:endParaRPr lang="en-US" altLang="zh-CN" sz="2400" baseline="0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749425" y="2346797"/>
            <a:ext cx="1436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4867275" y="2346797"/>
            <a:ext cx="1436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cxnSp>
        <p:nvCxnSpPr>
          <p:cNvPr id="11" name="AutoShape 15"/>
          <p:cNvCxnSpPr>
            <a:cxnSpLocks noChangeShapeType="1"/>
            <a:stCxn id="5" idx="3"/>
            <a:endCxn id="6" idx="3"/>
          </p:cNvCxnSpPr>
          <p:nvPr/>
        </p:nvCxnSpPr>
        <p:spPr bwMode="auto">
          <a:xfrm>
            <a:off x="4868863" y="2576984"/>
            <a:ext cx="1587" cy="1066800"/>
          </a:xfrm>
          <a:prstGeom prst="bentConnector3">
            <a:avLst>
              <a:gd name="adj1" fmla="val 15400005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6"/>
          <p:cNvCxnSpPr>
            <a:cxnSpLocks noChangeShapeType="1"/>
            <a:stCxn id="6" idx="1"/>
            <a:endCxn id="5" idx="1"/>
          </p:cNvCxnSpPr>
          <p:nvPr/>
        </p:nvCxnSpPr>
        <p:spPr bwMode="auto">
          <a:xfrm rot="10800000" flipH="1">
            <a:off x="3163888" y="2576984"/>
            <a:ext cx="1587" cy="1066800"/>
          </a:xfrm>
          <a:prstGeom prst="bentConnector3">
            <a:avLst>
              <a:gd name="adj1" fmla="val -17100009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1" name="Rectangle 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3.1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MOS</a:t>
            </a:r>
            <a:r>
              <a:rPr lang="zh-CN" altLang="en-US" dirty="0">
                <a:ea typeface="宋体" panose="02010600030101010101" pitchFamily="2" charset="-122"/>
              </a:rPr>
              <a:t>晶体管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4852" name="Rectangle 10"/>
          <p:cNvSpPr>
            <a:spLocks noGrp="1" noChangeArrowheads="1"/>
          </p:cNvSpPr>
          <p:nvPr>
            <p:ph type="body" idx="4294967295"/>
          </p:nvPr>
        </p:nvSpPr>
        <p:spPr>
          <a:xfrm>
            <a:off x="4860032" y="1412776"/>
            <a:ext cx="4110038" cy="4104456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Switch </a:t>
            </a:r>
            <a:r>
              <a:rPr lang="en-US" altLang="zh-CN" sz="2800" dirty="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576580" lvl="1" indent="-234950"/>
            <a:r>
              <a:rPr lang="zh-CN" altLang="en-US" sz="2400" dirty="0"/>
              <a:t>断路</a:t>
            </a:r>
            <a:endParaRPr lang="en-US" altLang="zh-CN" sz="2400" dirty="0"/>
          </a:p>
          <a:p>
            <a:pPr marL="576580" lvl="1" indent="-234950"/>
            <a:r>
              <a:rPr lang="zh-CN" altLang="en-US" sz="2400" dirty="0"/>
              <a:t>灯泡： </a:t>
            </a:r>
            <a:r>
              <a:rPr lang="en-US" altLang="zh-CN" sz="2400" dirty="0">
                <a:solidFill>
                  <a:srgbClr val="C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endParaRPr lang="en-US" altLang="zh-CN" sz="2400" dirty="0">
              <a:solidFill>
                <a:srgbClr val="C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580" lvl="1" indent="-234950"/>
            <a:r>
              <a:rPr lang="en-US" altLang="zh-CN" sz="2400" dirty="0" err="1"/>
              <a:t>V</a:t>
            </a:r>
            <a:r>
              <a:rPr lang="en-US" altLang="zh-CN" sz="2400" baseline="-25000" dirty="0" err="1"/>
              <a:t>out</a:t>
            </a:r>
            <a:r>
              <a:rPr lang="en-US" altLang="zh-CN" sz="2400" dirty="0"/>
              <a:t> </a:t>
            </a:r>
            <a:r>
              <a:rPr lang="zh-CN" altLang="en-US" sz="2400" dirty="0"/>
              <a:t>：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E0000"/>
                </a:solidFill>
              </a:rPr>
              <a:t>+2.9V</a:t>
            </a:r>
            <a:endParaRPr lang="en-US" altLang="zh-CN" sz="2400" dirty="0">
              <a:solidFill>
                <a:srgbClr val="CE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200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Switch </a:t>
            </a:r>
            <a:r>
              <a:rPr lang="en-US" altLang="zh-CN" sz="280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closed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576580" lvl="1" indent="-234950"/>
            <a:r>
              <a:rPr lang="zh-CN" altLang="en-US" sz="2400" dirty="0"/>
              <a:t>通路</a:t>
            </a:r>
            <a:endParaRPr lang="en-US" altLang="zh-CN" sz="2400" dirty="0"/>
          </a:p>
          <a:p>
            <a:pPr marL="576580" lvl="1" indent="-234950"/>
            <a:r>
              <a:rPr lang="zh-CN" altLang="en-US" sz="2400" dirty="0"/>
              <a:t>灯泡：</a:t>
            </a:r>
            <a:r>
              <a:rPr lang="en-US" altLang="zh-CN" sz="24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altLang="zh-CN" sz="2400" dirty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580" lvl="1" indent="-234950"/>
            <a:r>
              <a:rPr lang="en-US" altLang="zh-CN" sz="2400" dirty="0" err="1"/>
              <a:t>V</a:t>
            </a:r>
            <a:r>
              <a:rPr lang="en-US" altLang="zh-CN" sz="2400" baseline="-25000" dirty="0" err="1"/>
              <a:t>out</a:t>
            </a:r>
            <a:r>
              <a:rPr lang="en-US" altLang="zh-CN" sz="2400" dirty="0"/>
              <a:t> </a:t>
            </a:r>
            <a:r>
              <a:rPr lang="zh-CN" altLang="en-US" sz="2400" dirty="0"/>
              <a:t>：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9900"/>
                </a:solidFill>
              </a:rPr>
              <a:t>0V</a:t>
            </a:r>
            <a:endParaRPr lang="en-US" altLang="zh-CN" sz="2400" dirty="0">
              <a:solidFill>
                <a:srgbClr val="009900"/>
              </a:solidFill>
            </a:endParaRPr>
          </a:p>
        </p:txBody>
      </p:sp>
      <p:pic>
        <p:nvPicPr>
          <p:cNvPr id="334853" name="Picture 11" descr="ch03-light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8600" y="2116832"/>
            <a:ext cx="43434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05042" y="141277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简单开关电路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时序与组合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42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两类密码锁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grpSp>
        <p:nvGrpSpPr>
          <p:cNvPr id="394245" name="Group 15"/>
          <p:cNvGrpSpPr/>
          <p:nvPr/>
        </p:nvGrpSpPr>
        <p:grpSpPr bwMode="auto">
          <a:xfrm>
            <a:off x="1400175" y="2598738"/>
            <a:ext cx="2181225" cy="936625"/>
            <a:chOff x="386" y="1349"/>
            <a:chExt cx="1374" cy="590"/>
          </a:xfrm>
        </p:grpSpPr>
        <p:sp>
          <p:nvSpPr>
            <p:cNvPr id="394246" name="AutoShape 10"/>
            <p:cNvSpPr>
              <a:spLocks noChangeArrowheads="1"/>
            </p:cNvSpPr>
            <p:nvPr/>
          </p:nvSpPr>
          <p:spPr bwMode="auto">
            <a:xfrm>
              <a:off x="386" y="1349"/>
              <a:ext cx="1374" cy="387"/>
            </a:xfrm>
            <a:prstGeom prst="roundRect">
              <a:avLst>
                <a:gd name="adj" fmla="val 35389"/>
              </a:avLst>
            </a:prstGeom>
            <a:noFill/>
            <a:ln w="762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400" baseline="0"/>
            </a:p>
          </p:txBody>
        </p:sp>
        <p:sp>
          <p:nvSpPr>
            <p:cNvPr id="394247" name="Rectangle 4"/>
            <p:cNvSpPr>
              <a:spLocks noChangeArrowheads="1"/>
            </p:cNvSpPr>
            <p:nvPr/>
          </p:nvSpPr>
          <p:spPr bwMode="auto">
            <a:xfrm>
              <a:off x="551" y="1503"/>
              <a:ext cx="264" cy="4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aseline="0"/>
                <a:t>4</a:t>
              </a:r>
              <a:endParaRPr lang="en-US" altLang="zh-CN" sz="2400" baseline="0"/>
            </a:p>
          </p:txBody>
        </p:sp>
        <p:sp>
          <p:nvSpPr>
            <p:cNvPr id="394248" name="Rectangle 5"/>
            <p:cNvSpPr>
              <a:spLocks noChangeArrowheads="1"/>
            </p:cNvSpPr>
            <p:nvPr/>
          </p:nvSpPr>
          <p:spPr bwMode="auto">
            <a:xfrm>
              <a:off x="812" y="1503"/>
              <a:ext cx="264" cy="4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aseline="0"/>
                <a:t>1</a:t>
              </a:r>
              <a:endParaRPr lang="en-US" altLang="zh-CN" sz="2400" baseline="0"/>
            </a:p>
          </p:txBody>
        </p:sp>
        <p:sp>
          <p:nvSpPr>
            <p:cNvPr id="394249" name="Rectangle 6"/>
            <p:cNvSpPr>
              <a:spLocks noChangeArrowheads="1"/>
            </p:cNvSpPr>
            <p:nvPr/>
          </p:nvSpPr>
          <p:spPr bwMode="auto">
            <a:xfrm>
              <a:off x="1081" y="1503"/>
              <a:ext cx="264" cy="4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aseline="0"/>
                <a:t>8</a:t>
              </a:r>
              <a:endParaRPr lang="en-US" altLang="zh-CN" sz="2400" baseline="0"/>
            </a:p>
          </p:txBody>
        </p:sp>
        <p:sp>
          <p:nvSpPr>
            <p:cNvPr id="394250" name="Rectangle 7"/>
            <p:cNvSpPr>
              <a:spLocks noChangeArrowheads="1"/>
            </p:cNvSpPr>
            <p:nvPr/>
          </p:nvSpPr>
          <p:spPr bwMode="auto">
            <a:xfrm>
              <a:off x="1342" y="1503"/>
              <a:ext cx="264" cy="4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aseline="0"/>
                <a:t>4</a:t>
              </a:r>
              <a:endParaRPr lang="en-US" altLang="zh-CN" sz="2400" baseline="0"/>
            </a:p>
          </p:txBody>
        </p:sp>
      </p:grpSp>
      <p:grpSp>
        <p:nvGrpSpPr>
          <p:cNvPr id="394251" name="Group 23"/>
          <p:cNvGrpSpPr/>
          <p:nvPr/>
        </p:nvGrpSpPr>
        <p:grpSpPr bwMode="auto">
          <a:xfrm>
            <a:off x="6134100" y="1817688"/>
            <a:ext cx="1136650" cy="1838325"/>
            <a:chOff x="3390" y="1078"/>
            <a:chExt cx="716" cy="1158"/>
          </a:xfrm>
        </p:grpSpPr>
        <p:sp>
          <p:nvSpPr>
            <p:cNvPr id="394252" name="AutoShape 14"/>
            <p:cNvSpPr>
              <a:spLocks noChangeArrowheads="1"/>
            </p:cNvSpPr>
            <p:nvPr/>
          </p:nvSpPr>
          <p:spPr bwMode="auto">
            <a:xfrm>
              <a:off x="3547" y="1078"/>
              <a:ext cx="403" cy="7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bg2"/>
              </a:solidFill>
              <a:rou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400" baseline="0"/>
            </a:p>
          </p:txBody>
        </p:sp>
        <p:grpSp>
          <p:nvGrpSpPr>
            <p:cNvPr id="394253" name="Group 13"/>
            <p:cNvGrpSpPr/>
            <p:nvPr/>
          </p:nvGrpSpPr>
          <p:grpSpPr bwMode="auto">
            <a:xfrm>
              <a:off x="3390" y="1514"/>
              <a:ext cx="716" cy="716"/>
              <a:chOff x="3390" y="1514"/>
              <a:chExt cx="716" cy="716"/>
            </a:xfrm>
          </p:grpSpPr>
          <p:sp>
            <p:nvSpPr>
              <p:cNvPr id="394254" name="Oval 11"/>
              <p:cNvSpPr>
                <a:spLocks noChangeArrowheads="1"/>
              </p:cNvSpPr>
              <p:nvPr/>
            </p:nvSpPr>
            <p:spPr bwMode="auto">
              <a:xfrm>
                <a:off x="3390" y="1514"/>
                <a:ext cx="716" cy="7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2400" baseline="0"/>
              </a:p>
            </p:txBody>
          </p:sp>
          <p:sp>
            <p:nvSpPr>
              <p:cNvPr id="394255" name="Oval 12"/>
              <p:cNvSpPr>
                <a:spLocks noChangeArrowheads="1"/>
              </p:cNvSpPr>
              <p:nvPr/>
            </p:nvSpPr>
            <p:spPr bwMode="auto">
              <a:xfrm>
                <a:off x="3612" y="1736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2400" baseline="0"/>
              </a:p>
            </p:txBody>
          </p:sp>
        </p:grpSp>
        <p:sp>
          <p:nvSpPr>
            <p:cNvPr id="394256" name="Text Box 16"/>
            <p:cNvSpPr txBox="1">
              <a:spLocks noChangeArrowheads="1"/>
            </p:cNvSpPr>
            <p:nvPr/>
          </p:nvSpPr>
          <p:spPr bwMode="auto">
            <a:xfrm>
              <a:off x="3619" y="1534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aseline="0"/>
                <a:t>30</a:t>
              </a:r>
              <a:endParaRPr lang="en-US" altLang="zh-CN" sz="1600" baseline="0"/>
            </a:p>
          </p:txBody>
        </p:sp>
        <p:sp>
          <p:nvSpPr>
            <p:cNvPr id="394257" name="Text Box 17"/>
            <p:cNvSpPr txBox="1">
              <a:spLocks noChangeArrowheads="1"/>
            </p:cNvSpPr>
            <p:nvPr/>
          </p:nvSpPr>
          <p:spPr bwMode="auto">
            <a:xfrm>
              <a:off x="3619" y="2024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aseline="0"/>
                <a:t>15</a:t>
              </a:r>
              <a:endParaRPr lang="en-US" altLang="zh-CN" sz="1600" baseline="0"/>
            </a:p>
          </p:txBody>
        </p:sp>
        <p:sp>
          <p:nvSpPr>
            <p:cNvPr id="394258" name="Text Box 18"/>
            <p:cNvSpPr txBox="1">
              <a:spLocks noChangeArrowheads="1"/>
            </p:cNvSpPr>
            <p:nvPr/>
          </p:nvSpPr>
          <p:spPr bwMode="auto">
            <a:xfrm>
              <a:off x="3884" y="165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aseline="0"/>
                <a:t>5</a:t>
              </a:r>
              <a:endParaRPr lang="en-US" altLang="zh-CN" sz="1600" baseline="0"/>
            </a:p>
          </p:txBody>
        </p:sp>
        <p:sp>
          <p:nvSpPr>
            <p:cNvPr id="394259" name="Text Box 19"/>
            <p:cNvSpPr txBox="1">
              <a:spLocks noChangeArrowheads="1"/>
            </p:cNvSpPr>
            <p:nvPr/>
          </p:nvSpPr>
          <p:spPr bwMode="auto">
            <a:xfrm>
              <a:off x="3830" y="1891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aseline="0"/>
                <a:t>10</a:t>
              </a:r>
              <a:endParaRPr lang="en-US" altLang="zh-CN" sz="1600" baseline="0"/>
            </a:p>
          </p:txBody>
        </p:sp>
        <p:sp>
          <p:nvSpPr>
            <p:cNvPr id="394260" name="Text Box 20"/>
            <p:cNvSpPr txBox="1">
              <a:spLocks noChangeArrowheads="1"/>
            </p:cNvSpPr>
            <p:nvPr/>
          </p:nvSpPr>
          <p:spPr bwMode="auto">
            <a:xfrm>
              <a:off x="3399" y="1891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aseline="0"/>
                <a:t>20</a:t>
              </a:r>
              <a:endParaRPr lang="en-US" altLang="zh-CN" sz="1600" baseline="0"/>
            </a:p>
          </p:txBody>
        </p:sp>
        <p:sp>
          <p:nvSpPr>
            <p:cNvPr id="394261" name="Text Box 21"/>
            <p:cNvSpPr txBox="1">
              <a:spLocks noChangeArrowheads="1"/>
            </p:cNvSpPr>
            <p:nvPr/>
          </p:nvSpPr>
          <p:spPr bwMode="auto">
            <a:xfrm>
              <a:off x="3396" y="1656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aseline="0"/>
                <a:t>25</a:t>
              </a:r>
              <a:endParaRPr lang="en-US" altLang="zh-CN" sz="1600" baseline="0"/>
            </a:p>
          </p:txBody>
        </p:sp>
        <p:sp>
          <p:nvSpPr>
            <p:cNvPr id="394262" name="Line 22"/>
            <p:cNvSpPr>
              <a:spLocks noChangeShapeType="1"/>
            </p:cNvSpPr>
            <p:nvPr/>
          </p:nvSpPr>
          <p:spPr bwMode="auto">
            <a:xfrm flipV="1">
              <a:off x="3662" y="1794"/>
              <a:ext cx="173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394263" name="Text Box 24"/>
          <p:cNvSpPr txBox="1">
            <a:spLocks noChangeArrowheads="1"/>
          </p:cNvSpPr>
          <p:nvPr/>
        </p:nvSpPr>
        <p:spPr bwMode="auto">
          <a:xfrm>
            <a:off x="547688" y="3925888"/>
            <a:ext cx="2816797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baseline="0" dirty="0">
                <a:solidFill>
                  <a:srgbClr val="CE0000"/>
                </a:solidFill>
              </a:rPr>
              <a:t>组合：</a:t>
            </a:r>
            <a:endParaRPr lang="en-US" altLang="zh-CN" sz="2400" b="1" baseline="0" dirty="0">
              <a:solidFill>
                <a:srgbClr val="CE0000"/>
              </a:solidFill>
            </a:endParaRPr>
          </a:p>
          <a:p>
            <a:r>
              <a:rPr lang="zh-CN" altLang="en-US" sz="2400" baseline="0" dirty="0"/>
              <a:t>数值正确即可开锁</a:t>
            </a:r>
            <a:r>
              <a:rPr lang="en-US" altLang="zh-CN" sz="2400" baseline="0" dirty="0"/>
              <a:t>.</a:t>
            </a:r>
            <a:endParaRPr lang="en-US" altLang="zh-CN" sz="2400" baseline="0" dirty="0"/>
          </a:p>
        </p:txBody>
      </p:sp>
      <p:sp>
        <p:nvSpPr>
          <p:cNvPr id="394264" name="Text Box 25"/>
          <p:cNvSpPr txBox="1">
            <a:spLocks noChangeArrowheads="1"/>
          </p:cNvSpPr>
          <p:nvPr/>
        </p:nvSpPr>
        <p:spPr bwMode="auto">
          <a:xfrm>
            <a:off x="5037138" y="3925888"/>
            <a:ext cx="4065537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baseline="0" dirty="0">
                <a:solidFill>
                  <a:srgbClr val="CE0000"/>
                </a:solidFill>
              </a:rPr>
              <a:t>时序：</a:t>
            </a:r>
            <a:endParaRPr lang="en-US" altLang="zh-CN" sz="2400" b="1" baseline="0" dirty="0">
              <a:solidFill>
                <a:srgbClr val="CE0000"/>
              </a:solidFill>
            </a:endParaRPr>
          </a:p>
          <a:p>
            <a:r>
              <a:rPr lang="zh-CN" altLang="en-US" sz="2400" baseline="0" dirty="0"/>
              <a:t>数值和顺序都正确才能开锁</a:t>
            </a:r>
            <a:r>
              <a:rPr lang="en-US" altLang="zh-CN" sz="2400" baseline="0" dirty="0"/>
              <a:t>.</a:t>
            </a:r>
            <a:endParaRPr lang="en-US" altLang="zh-CN" sz="2400" baseline="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状态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5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系统在特定时刻和特定条件下的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快照</a:t>
            </a:r>
            <a:r>
              <a:rPr lang="zh-CN" altLang="en-US" sz="2800" dirty="0">
                <a:ea typeface="宋体" panose="02010600030101010101" pitchFamily="2" charset="-122"/>
              </a:rPr>
              <a:t>。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例如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576580" lvl="1" indent="-234950"/>
            <a:r>
              <a:rPr lang="en-US" altLang="zh-CN" dirty="0"/>
              <a:t>1.</a:t>
            </a:r>
            <a:r>
              <a:rPr lang="zh-CN" altLang="en-US" dirty="0"/>
              <a:t>记分牌可以代表篮球比赛的状态</a:t>
            </a:r>
            <a:endParaRPr lang="en-US" altLang="zh-CN" dirty="0"/>
          </a:p>
          <a:p>
            <a:pPr marL="1022350" lvl="2" indent="-222250"/>
            <a:r>
              <a:rPr lang="en-US" altLang="zh-CN" dirty="0"/>
              <a:t>	</a:t>
            </a:r>
            <a:r>
              <a:rPr lang="zh-CN" altLang="en-US" dirty="0"/>
              <a:t>比分，剩余时间，控球方等。</a:t>
            </a:r>
            <a:endParaRPr lang="en-US" altLang="zh-CN" dirty="0"/>
          </a:p>
          <a:p>
            <a:pPr marL="576580" lvl="1" indent="-234950">
              <a:spcBef>
                <a:spcPct val="50000"/>
              </a:spcBef>
            </a:pPr>
            <a:r>
              <a:rPr lang="en-US" altLang="zh-CN" dirty="0"/>
              <a:t>2. X</a:t>
            </a:r>
            <a:r>
              <a:rPr lang="zh-CN" altLang="en-US" dirty="0"/>
              <a:t>或者</a:t>
            </a:r>
            <a:r>
              <a:rPr lang="en-US" altLang="zh-CN" dirty="0"/>
              <a:t>O</a:t>
            </a:r>
            <a:r>
              <a:rPr lang="zh-CN" altLang="en-US" dirty="0"/>
              <a:t>的位置可以描述游戏“三子连珠”的状态</a:t>
            </a:r>
            <a:r>
              <a:rPr lang="zh-CN" altLang="en-US" sz="2400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有限状态机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8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2800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有限状态机的</a:t>
            </a:r>
            <a:r>
              <a:rPr lang="en-US" altLang="zh-CN" sz="2800" dirty="0"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ea typeface="宋体" panose="02010600030101010101" pitchFamily="2" charset="-122"/>
              </a:rPr>
              <a:t>个组成部分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400" dirty="0">
                <a:ea typeface="宋体" panose="02010600030101010101" pitchFamily="2" charset="-122"/>
              </a:rPr>
              <a:t>有限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状态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400" dirty="0">
                <a:ea typeface="宋体" panose="02010600030101010101" pitchFamily="2" charset="-122"/>
              </a:rPr>
              <a:t>有限外部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输入</a:t>
            </a:r>
            <a:endParaRPr lang="en-US" altLang="zh-CN" sz="2400" dirty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400" dirty="0">
                <a:ea typeface="宋体" panose="02010600030101010101" pitchFamily="2" charset="-122"/>
              </a:rPr>
              <a:t>有限对外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输出</a:t>
            </a:r>
            <a:endParaRPr lang="en-US" altLang="zh-CN" sz="2400" dirty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400" dirty="0">
                <a:ea typeface="宋体" panose="02010600030101010101" pitchFamily="2" charset="-122"/>
              </a:rPr>
              <a:t>显式任意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状态间转移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400" dirty="0">
                <a:ea typeface="宋体" panose="02010600030101010101" pitchFamily="2" charset="-122"/>
              </a:rPr>
              <a:t>显式对外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输出操作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722630" lvl="1" indent="-381000"/>
            <a:r>
              <a:rPr lang="zh-CN" altLang="en-US" sz="2400" dirty="0"/>
              <a:t>输入可产生状态转移</a:t>
            </a:r>
            <a:endParaRPr lang="en-US" altLang="zh-CN" sz="2400" dirty="0"/>
          </a:p>
          <a:p>
            <a:pPr marL="722630" lvl="1" indent="-381000"/>
            <a:r>
              <a:rPr lang="zh-CN" altLang="en-US" sz="2400" dirty="0"/>
              <a:t>输出同每个状态或每个转移有关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状态图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1052736"/>
            <a:ext cx="7993136" cy="1785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状态图</a:t>
            </a:r>
            <a:r>
              <a:rPr lang="en-US" altLang="zh-CN" dirty="0">
                <a:latin typeface="Times New Roman" panose="02020603050405020304" pitchFamily="18" charset="0"/>
              </a:rPr>
              <a:t>(State Diagram)</a:t>
            </a:r>
            <a:r>
              <a:rPr lang="zh-CN" altLang="en-US" dirty="0">
                <a:latin typeface="Times New Roman" panose="02020603050405020304" pitchFamily="18" charset="0"/>
              </a:rPr>
              <a:t>是时序逻辑电路状态转换图的简称， 它能够直观地描述时序逻辑电路的状态转换关系和输入输出关系。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状态图</a:t>
            </a:r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79712" y="1340768"/>
          <a:ext cx="4800600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VISIO" r:id="rId1" imgW="1181100" imgH="358140" progId="Visio.Drawing.4">
                  <p:embed/>
                </p:oleObj>
              </mc:Choice>
              <mc:Fallback>
                <p:oleObj name="VISIO" r:id="rId1" imgW="1181100" imgH="358140" progId="Visio.Drawing.4">
                  <p:embed/>
                  <p:pic>
                    <p:nvPicPr>
                      <p:cNvPr id="0" name="图片 43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340768"/>
                        <a:ext cx="4800600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14835" y="3140968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在状态图中，电路的状态用状态名符号外加圆圈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称为状态圈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来表示，状态转换的方向用箭头来表示，箭头旁以</a:t>
            </a:r>
            <a:r>
              <a:rPr lang="en-US" altLang="zh-CN" dirty="0">
                <a:latin typeface="Times New Roman" panose="02020603050405020304" pitchFamily="18" charset="0"/>
              </a:rPr>
              <a:t>X/Z</a:t>
            </a:r>
            <a:r>
              <a:rPr lang="zh-CN" altLang="en-US" dirty="0">
                <a:latin typeface="Times New Roman" panose="02020603050405020304" pitchFamily="18" charset="0"/>
              </a:rPr>
              <a:t>的形式标出转换的输入条件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和相应的电路输出</a:t>
            </a:r>
            <a:r>
              <a:rPr lang="en-US" altLang="zh-CN" dirty="0">
                <a:latin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</a:rPr>
              <a:t>，如图所示。该图读法如下：当电路在时刻</a:t>
            </a:r>
            <a:r>
              <a:rPr lang="en-US" altLang="zh-CN" dirty="0" err="1">
                <a:latin typeface="Times New Roman" panose="02020603050405020304" pitchFamily="18" charset="0"/>
              </a:rPr>
              <a:t>t</a:t>
            </a:r>
            <a:r>
              <a:rPr lang="en-US" altLang="zh-CN" baseline="30000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处于现态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而输入为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时，电路输出为</a:t>
            </a:r>
            <a:r>
              <a:rPr lang="en-US" altLang="zh-CN" dirty="0">
                <a:latin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</a:rPr>
              <a:t>；在时刻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baseline="30000" dirty="0">
                <a:latin typeface="Times New Roman" panose="02020603050405020304" pitchFamily="18" charset="0"/>
              </a:rPr>
              <a:t>n+1</a:t>
            </a:r>
            <a:r>
              <a:rPr lang="zh-CN" altLang="en-US" dirty="0">
                <a:latin typeface="Times New Roman" panose="02020603050405020304" pitchFamily="18" charset="0"/>
              </a:rPr>
              <a:t>，电路将转换到次态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</a:t>
            </a:r>
            <a:r>
              <a:rPr lang="zh-CN" altLang="en-US" dirty="0">
                <a:latin typeface="Times New Roman" panose="02020603050405020304" pitchFamily="18" charset="0"/>
              </a:rPr>
              <a:t>。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267710" y="6450330"/>
              <a:ext cx="12700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267710" y="645033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2019935" y="5541645"/>
              <a:ext cx="6609080" cy="11620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2019935" y="5541645"/>
                <a:ext cx="660908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342900" y="6133465"/>
              <a:ext cx="5948680" cy="14160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342900" y="6133465"/>
                <a:ext cx="5948680" cy="141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1989455" y="4367530"/>
              <a:ext cx="1578610" cy="75882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1989455" y="4367530"/>
                <a:ext cx="1578610" cy="758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4687570" y="4316095"/>
              <a:ext cx="1599565" cy="77978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4687570" y="4316095"/>
                <a:ext cx="1599565" cy="7797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5400" y="764704"/>
            <a:ext cx="9062020" cy="22713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  【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例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】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某时序逻辑电路的状态图如图所示。假定电路现在处于状态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0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，试确定电路输入序列为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X=1000010110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时的状态序列和输出序列，并说明最后一位输入后电路所处的状态。</a:t>
            </a:r>
            <a:endParaRPr kumimoji="1" lang="zh-CN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135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解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根据电路的状态图、初始状态及输入序列，可以推导如下：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619250" y="2924175"/>
          <a:ext cx="5618163" cy="342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VISIO" r:id="rId1" imgW="2087880" imgH="1379220" progId="Visio.Drawing.4">
                  <p:embed/>
                </p:oleObj>
              </mc:Choice>
              <mc:Fallback>
                <p:oleObj name="VISIO" r:id="rId1" imgW="2087880" imgH="1379220" progId="Visio.Drawing.4">
                  <p:embed/>
                  <p:pic>
                    <p:nvPicPr>
                      <p:cNvPr id="0" name="图片 44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24175"/>
                        <a:ext cx="5618163" cy="342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851275" y="6400800"/>
            <a:ext cx="1098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>
                <a:latin typeface="Times New Roman" panose="02020603050405020304" pitchFamily="18" charset="0"/>
              </a:rPr>
              <a:t>状态图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3070860" y="1804035"/>
              <a:ext cx="5549265" cy="10731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3070860" y="1804035"/>
                <a:ext cx="554926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72390" y="2357120"/>
              <a:ext cx="1316990" cy="9461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72390" y="2357120"/>
                <a:ext cx="1316990" cy="94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" name="墨迹 3"/>
              <p14:cNvContentPartPr/>
              <p14:nvPr/>
            </p14:nvContentPartPr>
            <p14:xfrm>
              <a:off x="763270" y="595630"/>
              <a:ext cx="986155" cy="8102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8"/>
            </p:blipFill>
            <p:spPr>
              <a:xfrm>
                <a:off x="763270" y="595630"/>
                <a:ext cx="986155" cy="810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5" name="墨迹 4"/>
              <p14:cNvContentPartPr/>
              <p14:nvPr/>
            </p14:nvContentPartPr>
            <p14:xfrm>
              <a:off x="1633855" y="394335"/>
              <a:ext cx="540385" cy="50101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0"/>
            </p:blipFill>
            <p:spPr>
              <a:xfrm>
                <a:off x="1633855" y="394335"/>
                <a:ext cx="540385" cy="501015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187450" y="765175"/>
            <a:ext cx="6759575" cy="3195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kumimoji="1" lang="zh-CN" altLang="en-US" sz="2400">
                <a:latin typeface="Times New Roman" panose="02020603050405020304" pitchFamily="18" charset="0"/>
              </a:rPr>
              <a:t>时刻         </a:t>
            </a:r>
            <a:r>
              <a:rPr kumimoji="1" lang="en-US" altLang="zh-CN" sz="2400">
                <a:latin typeface="Times New Roman" panose="02020603050405020304" pitchFamily="18" charset="0"/>
              </a:rPr>
              <a:t>0     1     2     3     4    5     6     7     8     9</a:t>
            </a:r>
            <a:endParaRPr kumimoji="1"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kumimoji="1" lang="zh-CN" altLang="en-US" sz="2400">
                <a:latin typeface="Times New Roman" panose="02020603050405020304" pitchFamily="18" charset="0"/>
              </a:rPr>
              <a:t>输入</a:t>
            </a:r>
            <a:r>
              <a:rPr kumimoji="1" lang="en-US" altLang="zh-CN" sz="2400">
                <a:latin typeface="Times New Roman" panose="02020603050405020304" pitchFamily="18" charset="0"/>
              </a:rPr>
              <a:t>X      1     0     0     0     0    1     0     1     1     0</a:t>
            </a:r>
            <a:endParaRPr kumimoji="1"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kumimoji="1" lang="zh-CN" altLang="en-US" sz="2400">
                <a:latin typeface="Times New Roman" panose="02020603050405020304" pitchFamily="18" charset="0"/>
              </a:rPr>
              <a:t>现态         </a:t>
            </a: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0 </a:t>
            </a:r>
            <a:r>
              <a:rPr kumimoji="1" lang="en-US" altLang="zh-CN" sz="2400">
                <a:latin typeface="Times New Roman" panose="02020603050405020304" pitchFamily="18" charset="0"/>
              </a:rPr>
              <a:t>   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   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    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CN" sz="2400">
                <a:latin typeface="Times New Roman" panose="02020603050405020304" pitchFamily="18" charset="0"/>
              </a:rPr>
              <a:t>   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400">
                <a:latin typeface="Times New Roman" panose="02020603050405020304" pitchFamily="18" charset="0"/>
              </a:rPr>
              <a:t>   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400">
                <a:latin typeface="Times New Roman" panose="02020603050405020304" pitchFamily="18" charset="0"/>
              </a:rPr>
              <a:t>   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   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    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400">
                <a:latin typeface="Times New Roman" panose="02020603050405020304" pitchFamily="18" charset="0"/>
              </a:rPr>
              <a:t>   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</a:t>
            </a:r>
            <a:endParaRPr kumimoji="1"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kumimoji="1" lang="zh-CN" altLang="en-US" sz="2400">
                <a:latin typeface="Times New Roman" panose="02020603050405020304" pitchFamily="18" charset="0"/>
              </a:rPr>
              <a:t>次态         </a:t>
            </a: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    </a:t>
            </a:r>
            <a:r>
              <a:rPr kumimoji="1" lang="en-US" altLang="zh-CN" sz="2400">
                <a:latin typeface="Times New Roman" panose="02020603050405020304" pitchFamily="18" charset="0"/>
              </a:rPr>
              <a:t> 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   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CN" sz="2400">
                <a:latin typeface="Times New Roman" panose="02020603050405020304" pitchFamily="18" charset="0"/>
              </a:rPr>
              <a:t>    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0   </a:t>
            </a:r>
            <a:r>
              <a:rPr kumimoji="1" lang="en-US" altLang="zh-CN" sz="2400">
                <a:latin typeface="Times New Roman" panose="02020603050405020304" pitchFamily="18" charset="0"/>
              </a:rPr>
              <a:t> 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400">
                <a:latin typeface="Times New Roman" panose="02020603050405020304" pitchFamily="18" charset="0"/>
              </a:rPr>
              <a:t>   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   </a:t>
            </a:r>
            <a:r>
              <a:rPr kumimoji="1" lang="en-US" altLang="zh-CN" sz="2400">
                <a:latin typeface="Times New Roman" panose="02020603050405020304" pitchFamily="18" charset="0"/>
              </a:rPr>
              <a:t> 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   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0    </a:t>
            </a:r>
            <a:r>
              <a:rPr kumimoji="1" lang="en-US" altLang="zh-CN" sz="2400">
                <a:latin typeface="Times New Roman" panose="02020603050405020304" pitchFamily="18" charset="0"/>
              </a:rPr>
              <a:t> 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   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</a:t>
            </a:r>
            <a:endParaRPr kumimoji="1"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kumimoji="1" lang="zh-CN" altLang="en-US" sz="2400">
                <a:latin typeface="Times New Roman" panose="02020603050405020304" pitchFamily="18" charset="0"/>
              </a:rPr>
              <a:t>输出</a:t>
            </a:r>
            <a:r>
              <a:rPr kumimoji="1" lang="en-US" altLang="zh-CN" sz="2400">
                <a:latin typeface="Times New Roman" panose="02020603050405020304" pitchFamily="18" charset="0"/>
              </a:rPr>
              <a:t>Z      0      0     0     1     0    0     0    1      0    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23850" y="4149725"/>
            <a:ext cx="8458200" cy="206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>
                <a:latin typeface="Times New Roman" panose="02020603050405020304" pitchFamily="18" charset="0"/>
              </a:rPr>
              <a:t>可见，当电路处于初始状态</a:t>
            </a: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latin typeface="Times New Roman" panose="02020603050405020304" pitchFamily="18" charset="0"/>
              </a:rPr>
              <a:t>且输入序列</a:t>
            </a:r>
            <a:r>
              <a:rPr kumimoji="1" lang="en-US" altLang="zh-CN" sz="2400">
                <a:latin typeface="Times New Roman" panose="02020603050405020304" pitchFamily="18" charset="0"/>
              </a:rPr>
              <a:t>X=1000010110</a:t>
            </a:r>
            <a:r>
              <a:rPr kumimoji="1" lang="zh-CN" altLang="en-US" sz="2400">
                <a:latin typeface="Times New Roman" panose="02020603050405020304" pitchFamily="18" charset="0"/>
              </a:rPr>
              <a:t>时， 状态序列为</a:t>
            </a: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Z</a:t>
            </a:r>
            <a:r>
              <a:rPr kumimoji="1" lang="zh-CN" altLang="en-US" sz="2400">
                <a:latin typeface="Times New Roman" panose="02020603050405020304" pitchFamily="18" charset="0"/>
              </a:rPr>
              <a:t>输出序列为</a:t>
            </a:r>
            <a:r>
              <a:rPr kumimoji="1" lang="en-US" altLang="zh-CN" sz="2400">
                <a:latin typeface="Times New Roman" panose="02020603050405020304" pitchFamily="18" charset="0"/>
              </a:rPr>
              <a:t>0001000100</a:t>
            </a:r>
            <a:r>
              <a:rPr kumimoji="1" lang="zh-CN" altLang="en-US" sz="2400">
                <a:latin typeface="Times New Roman" panose="02020603050405020304" pitchFamily="18" charset="0"/>
              </a:rPr>
              <a:t>， 最后一位输入后电路处于</a:t>
            </a: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状态。 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800350" y="2623185"/>
              <a:ext cx="428625" cy="27432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800350" y="2623185"/>
                <a:ext cx="428625" cy="274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284855" y="2678430"/>
              <a:ext cx="459105" cy="22733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284855" y="2678430"/>
                <a:ext cx="459105" cy="227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881120" y="2653030"/>
              <a:ext cx="463550" cy="23558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3881120" y="2653030"/>
                <a:ext cx="463550" cy="235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4434205" y="2623185"/>
              <a:ext cx="416560" cy="27432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4434205" y="2623185"/>
                <a:ext cx="416560" cy="274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1115060" y="3355975"/>
              <a:ext cx="6433185" cy="12827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1115060" y="3355975"/>
                <a:ext cx="6433185" cy="128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4807585" y="5477510"/>
              <a:ext cx="939165" cy="6032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4807585" y="5477510"/>
                <a:ext cx="939165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5403850" y="4826000"/>
              <a:ext cx="231775" cy="1498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5403850" y="4826000"/>
                <a:ext cx="231775" cy="149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6257290" y="4881880"/>
              <a:ext cx="459105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6257290" y="4881880"/>
                <a:ext cx="4591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5309235" y="4830445"/>
              <a:ext cx="484505" cy="10731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5309235" y="4830445"/>
                <a:ext cx="484505" cy="107315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07504" y="908720"/>
            <a:ext cx="8763000" cy="41033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8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电路所有可能的输入组合列在表的顶部，所有的状态作为现态列在表的左边， 对应的次态和输出填入表中。该表读法如下：当电路在时刻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aseline="30000" dirty="0" err="1">
                <a:latin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处于现态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而输入为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时，电路输出为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Z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；在时刻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400" baseline="30000" dirty="0">
                <a:latin typeface="Times New Roman" panose="02020603050405020304" pitchFamily="18" charset="0"/>
              </a:rPr>
              <a:t>n+1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 电路将转换到次态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S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</a:rPr>
              <a:t>j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。 </a:t>
            </a:r>
            <a:endParaRPr kumimoji="1" lang="zh-CN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148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        状态图和状态表可以相互转换。例如，图所示状态图可转换为表所示的状态表，反过来也一样。表中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2400" baseline="30000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表示现态，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2400" baseline="30000" dirty="0">
                <a:latin typeface="Times New Roman" panose="02020603050405020304" pitchFamily="18" charset="0"/>
              </a:rPr>
              <a:t>n+1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表示次态。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状态表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635375" y="558958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603050405020304" pitchFamily="18" charset="0"/>
              </a:rPr>
              <a:t>状态表的结构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295400" y="1371600"/>
          <a:ext cx="5715000" cy="344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VISIO" r:id="rId1" imgW="1783080" imgH="1074420" progId="Visio.Drawing.4">
                  <p:embed/>
                </p:oleObj>
              </mc:Choice>
              <mc:Fallback>
                <p:oleObj name="VISIO" r:id="rId1" imgW="1783080" imgH="1074420" progId="Visio.Drawing.4">
                  <p:embed/>
                  <p:pic>
                    <p:nvPicPr>
                      <p:cNvPr id="0" name="图片 45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71600"/>
                        <a:ext cx="5715000" cy="344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743200" y="1198563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上例的状态表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pic>
        <p:nvPicPr>
          <p:cNvPr id="20483" name="Picture 3" descr="Img00000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09800" y="2209800"/>
            <a:ext cx="4495800" cy="339883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MOS</a:t>
            </a:r>
            <a:r>
              <a:rPr lang="zh-CN" altLang="en-US" dirty="0">
                <a:ea typeface="宋体" panose="02010600030101010101" pitchFamily="2" charset="-122"/>
              </a:rPr>
              <a:t>晶体管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69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MOS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Metal Oxide Semiconductor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6580" lvl="1" indent="-234950"/>
            <a:r>
              <a:rPr lang="zh-CN" altLang="en-US" sz="2400" dirty="0">
                <a:ea typeface="宋体" panose="02010600030101010101" pitchFamily="2" charset="-122"/>
              </a:rPr>
              <a:t>金属氧化物半导体，</a:t>
            </a:r>
            <a:r>
              <a:rPr lang="zh-CN" altLang="en-US" sz="2400" dirty="0"/>
              <a:t>分为</a:t>
            </a:r>
            <a:r>
              <a:rPr lang="en-US" altLang="zh-CN" sz="2400" dirty="0"/>
              <a:t>N</a:t>
            </a:r>
            <a:r>
              <a:rPr lang="zh-CN" altLang="en-US" sz="2400" dirty="0"/>
              <a:t>型和</a:t>
            </a:r>
            <a:r>
              <a:rPr lang="en-US" altLang="zh-CN" sz="2400" dirty="0"/>
              <a:t>P</a:t>
            </a:r>
            <a:r>
              <a:rPr lang="zh-CN" altLang="en-US" sz="2400" dirty="0"/>
              <a:t>型。</a:t>
            </a:r>
            <a:endParaRPr lang="en-US" altLang="zh-CN" sz="2400" dirty="0"/>
          </a:p>
          <a:p>
            <a:pPr marL="0" indent="0"/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FF3300"/>
                </a:solidFill>
                <a:ea typeface="宋体" panose="02010600030101010101" pitchFamily="2" charset="-122"/>
              </a:rPr>
              <a:t>型</a:t>
            </a:r>
            <a:endParaRPr lang="en-US" altLang="zh-CN" sz="2800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576580" lvl="1" indent="-234950"/>
            <a:r>
              <a:rPr lang="zh-CN" altLang="en-US" sz="2400" dirty="0"/>
              <a:t>栅极为</a:t>
            </a:r>
            <a:r>
              <a:rPr lang="zh-CN" altLang="en-US" sz="2400" u="sng" dirty="0">
                <a:solidFill>
                  <a:srgbClr val="009900"/>
                </a:solidFill>
              </a:rPr>
              <a:t>高电平</a:t>
            </a:r>
            <a:r>
              <a:rPr lang="en-US" altLang="zh-CN" sz="2400" dirty="0"/>
              <a:t>, #1-#2</a:t>
            </a:r>
            <a:r>
              <a:rPr lang="zh-CN" altLang="en-US" sz="2400" dirty="0"/>
              <a:t>通路，</a:t>
            </a:r>
            <a:br>
              <a:rPr lang="en-US" altLang="zh-CN" sz="2400" dirty="0"/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(switch </a:t>
            </a:r>
            <a:r>
              <a:rPr lang="en-US" altLang="zh-CN" sz="2400" u="sng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576580" lvl="1" indent="-234950"/>
            <a:r>
              <a:rPr lang="zh-CN" altLang="en-US" sz="2400" dirty="0"/>
              <a:t>栅极为</a:t>
            </a:r>
            <a:r>
              <a:rPr lang="zh-CN" altLang="en-US" sz="2400" u="sng" dirty="0">
                <a:solidFill>
                  <a:srgbClr val="009900"/>
                </a:solidFill>
              </a:rPr>
              <a:t>低电平</a:t>
            </a:r>
            <a:r>
              <a:rPr lang="en-US" altLang="zh-CN" sz="2400" dirty="0"/>
              <a:t>, #1-#2</a:t>
            </a:r>
            <a:r>
              <a:rPr lang="zh-CN" altLang="en-US" sz="2400" dirty="0"/>
              <a:t>断路，</a:t>
            </a:r>
            <a:br>
              <a:rPr lang="en-US" altLang="zh-CN" sz="2400" dirty="0"/>
            </a:br>
            <a:r>
              <a:rPr lang="en-US" altLang="zh-CN" sz="2400" dirty="0"/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en-US" altLang="zh-CN" sz="2400" u="sng" dirty="0">
                <a:solidFill>
                  <a:srgbClr val="C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987824" y="1981200"/>
            <a:ext cx="5638800" cy="4267200"/>
            <a:chOff x="3253680" y="1981200"/>
            <a:chExt cx="5638800" cy="4267200"/>
          </a:xfrm>
        </p:grpSpPr>
        <p:sp>
          <p:nvSpPr>
            <p:cNvPr id="336901" name="Oval 9"/>
            <p:cNvSpPr>
              <a:spLocks noChangeArrowheads="1"/>
            </p:cNvSpPr>
            <p:nvPr/>
          </p:nvSpPr>
          <p:spPr bwMode="auto">
            <a:xfrm>
              <a:off x="7901880" y="1981200"/>
              <a:ext cx="990600" cy="1752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400" baseline="0"/>
            </a:p>
          </p:txBody>
        </p:sp>
        <p:sp>
          <p:nvSpPr>
            <p:cNvPr id="336902" name="Oval 11"/>
            <p:cNvSpPr>
              <a:spLocks noChangeArrowheads="1"/>
            </p:cNvSpPr>
            <p:nvPr/>
          </p:nvSpPr>
          <p:spPr bwMode="auto">
            <a:xfrm>
              <a:off x="7901880" y="4267200"/>
              <a:ext cx="990600" cy="1752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400" baseline="0"/>
            </a:p>
          </p:txBody>
        </p:sp>
        <p:sp>
          <p:nvSpPr>
            <p:cNvPr id="336903" name="Line 16"/>
            <p:cNvSpPr>
              <a:spLocks noChangeShapeType="1"/>
            </p:cNvSpPr>
            <p:nvPr/>
          </p:nvSpPr>
          <p:spPr bwMode="auto">
            <a:xfrm flipV="1">
              <a:off x="5844480" y="3200400"/>
              <a:ext cx="2057400" cy="137160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904" name="Text Box 14"/>
            <p:cNvSpPr txBox="1">
              <a:spLocks noChangeArrowheads="1"/>
            </p:cNvSpPr>
            <p:nvPr/>
          </p:nvSpPr>
          <p:spPr bwMode="auto">
            <a:xfrm>
              <a:off x="6066730" y="3733800"/>
              <a:ext cx="1319213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i="1" baseline="0" dirty="0">
                  <a:latin typeface="Franklin Gothic Book" panose="020B0503020102020204" pitchFamily="34" charset="0"/>
                </a:rPr>
                <a:t>Gate = 1</a:t>
              </a:r>
              <a:endParaRPr lang="en-US" altLang="zh-CN" sz="2400" i="1" baseline="0" dirty="0">
                <a:latin typeface="Franklin Gothic Book" panose="020B0503020102020204" pitchFamily="34" charset="0"/>
              </a:endParaRPr>
            </a:p>
          </p:txBody>
        </p:sp>
        <p:sp>
          <p:nvSpPr>
            <p:cNvPr id="336905" name="Line 17"/>
            <p:cNvSpPr>
              <a:spLocks noChangeShapeType="1"/>
            </p:cNvSpPr>
            <p:nvPr/>
          </p:nvSpPr>
          <p:spPr bwMode="auto">
            <a:xfrm>
              <a:off x="6149280" y="5029200"/>
              <a:ext cx="1752600" cy="15240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906" name="Text Box 18"/>
            <p:cNvSpPr txBox="1">
              <a:spLocks noChangeArrowheads="1"/>
            </p:cNvSpPr>
            <p:nvPr/>
          </p:nvSpPr>
          <p:spPr bwMode="auto">
            <a:xfrm>
              <a:off x="6377880" y="5334000"/>
              <a:ext cx="1319213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i="1" baseline="0">
                  <a:latin typeface="Franklin Gothic Book" panose="020B0503020102020204" pitchFamily="34" charset="0"/>
                </a:rPr>
                <a:t>Gate = 0</a:t>
              </a:r>
              <a:endParaRPr lang="en-US" altLang="zh-CN" sz="2400" i="1" baseline="0">
                <a:latin typeface="Franklin Gothic Book" panose="020B0503020102020204" pitchFamily="34" charset="0"/>
              </a:endParaRPr>
            </a:p>
          </p:txBody>
        </p:sp>
        <p:pic>
          <p:nvPicPr>
            <p:cNvPr id="336907" name="Picture 20" descr="ch03-nmos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558480" y="4495800"/>
              <a:ext cx="1987550" cy="158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6908" name="Oval 8"/>
            <p:cNvSpPr>
              <a:spLocks noChangeArrowheads="1"/>
            </p:cNvSpPr>
            <p:nvPr/>
          </p:nvSpPr>
          <p:spPr bwMode="auto">
            <a:xfrm>
              <a:off x="3253680" y="4267200"/>
              <a:ext cx="2895600" cy="1981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400" baseline="0"/>
            </a:p>
          </p:txBody>
        </p:sp>
        <p:pic>
          <p:nvPicPr>
            <p:cNvPr id="336909" name="Picture 22" descr="ch03-ope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82880" y="4343400"/>
              <a:ext cx="338138" cy="1525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6910" name="Picture 23" descr="ch03-clos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880" y="2057400"/>
              <a:ext cx="219075" cy="1563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密码锁状态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62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tabLst>
                <a:tab pos="457200" algn="l"/>
              </a:tabLst>
            </a:pPr>
            <a:r>
              <a:rPr lang="zh-CN" altLang="en-US" sz="2800" dirty="0">
                <a:ea typeface="宋体" panose="02010600030101010101" pitchFamily="2" charset="-122"/>
              </a:rPr>
              <a:t>密码锁的</a:t>
            </a:r>
            <a:r>
              <a:rPr lang="en-US" altLang="zh-CN" sz="2800" dirty="0"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ea typeface="宋体" panose="02010600030101010101" pitchFamily="2" charset="-122"/>
              </a:rPr>
              <a:t>种状态，以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A-D</a:t>
            </a:r>
            <a:r>
              <a:rPr lang="zh-CN" altLang="en-US" sz="2800" dirty="0">
                <a:ea typeface="宋体" panose="02010600030101010101" pitchFamily="2" charset="-122"/>
              </a:rPr>
              <a:t>表示：</a:t>
            </a:r>
            <a:br>
              <a:rPr lang="en-US" altLang="zh-CN" sz="2800" dirty="0">
                <a:ea typeface="宋体" panose="02010600030101010101" pitchFamily="2" charset="-122"/>
              </a:rPr>
            </a:b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A:</a:t>
            </a:r>
            <a:r>
              <a:rPr lang="en-US" altLang="zh-CN" sz="2400" dirty="0">
                <a:ea typeface="宋体" panose="02010600030101010101" pitchFamily="2" charset="-122"/>
              </a:rPr>
              <a:t> 	</a:t>
            </a:r>
            <a:r>
              <a:rPr lang="zh-CN" altLang="en-US" sz="2400" dirty="0">
                <a:ea typeface="宋体" panose="02010600030101010101" pitchFamily="2" charset="-122"/>
              </a:rPr>
              <a:t>闭锁状态，且无外部操作。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</a:tabLst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B:</a:t>
            </a: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闭锁状态，刚完成</a:t>
            </a:r>
            <a:r>
              <a:rPr lang="en-US" altLang="zh-CN" sz="2400" dirty="0">
                <a:ea typeface="宋体" panose="02010600030101010101" pitchFamily="2" charset="-122"/>
              </a:rPr>
              <a:t>R13</a:t>
            </a:r>
            <a:r>
              <a:rPr lang="zh-CN" altLang="en-US" sz="2400" dirty="0">
                <a:ea typeface="宋体" panose="02010600030101010101" pitchFamily="2" charset="-122"/>
              </a:rPr>
              <a:t>操作。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</a:tabLst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C:</a:t>
            </a: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闭锁状态，已完成</a:t>
            </a:r>
            <a:r>
              <a:rPr lang="en-US" altLang="zh-CN" sz="2400" dirty="0">
                <a:ea typeface="宋体" panose="02010600030101010101" pitchFamily="2" charset="-122"/>
              </a:rPr>
              <a:t>R13-L22</a:t>
            </a:r>
            <a:r>
              <a:rPr lang="zh-CN" altLang="en-US" sz="2400" dirty="0">
                <a:ea typeface="宋体" panose="02010600030101010101" pitchFamily="2" charset="-122"/>
              </a:rPr>
              <a:t>操作序列。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</a:tabLst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D:</a:t>
            </a: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开锁状态。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200785" y="1028700"/>
              <a:ext cx="403225" cy="74993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200785" y="1028700"/>
                <a:ext cx="403225" cy="749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407035" y="1414145"/>
              <a:ext cx="175895" cy="3175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407035" y="1414145"/>
                <a:ext cx="175895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548640" y="2014220"/>
              <a:ext cx="1270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548640" y="201422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548640" y="2014220"/>
              <a:ext cx="1270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548640" y="201422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548640" y="1967230"/>
              <a:ext cx="12700" cy="3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548640" y="196723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548640" y="1967230"/>
              <a:ext cx="1270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548640" y="196723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548640" y="1967230"/>
              <a:ext cx="12700" cy="3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548640" y="196723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548640" y="1967230"/>
              <a:ext cx="1270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6"/>
            </p:blipFill>
            <p:spPr>
              <a:xfrm>
                <a:off x="548640" y="196723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548640" y="1967230"/>
              <a:ext cx="12700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6"/>
            </p:blipFill>
            <p:spPr>
              <a:xfrm>
                <a:off x="548640" y="196723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548640" y="1967230"/>
              <a:ext cx="12700" cy="3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6"/>
            </p:blipFill>
            <p:spPr>
              <a:xfrm>
                <a:off x="548640" y="196723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1548130" y="3583305"/>
              <a:ext cx="458470" cy="9398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1548130" y="3583305"/>
                <a:ext cx="458470" cy="93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墨迹 12"/>
              <p14:cNvContentPartPr/>
              <p14:nvPr/>
            </p14:nvContentPartPr>
            <p14:xfrm>
              <a:off x="1599565" y="3745865"/>
              <a:ext cx="523240" cy="2159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7"/>
            </p:blipFill>
            <p:spPr>
              <a:xfrm>
                <a:off x="1599565" y="3745865"/>
                <a:ext cx="523240" cy="21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墨迹 13"/>
              <p14:cNvContentPartPr/>
              <p14:nvPr/>
            </p14:nvContentPartPr>
            <p14:xfrm>
              <a:off x="1732280" y="3728720"/>
              <a:ext cx="454660" cy="5588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9"/>
            </p:blipFill>
            <p:spPr>
              <a:xfrm>
                <a:off x="1732280" y="3728720"/>
                <a:ext cx="454660" cy="55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5" name="墨迹 14"/>
              <p14:cNvContentPartPr/>
              <p14:nvPr/>
            </p14:nvContentPartPr>
            <p14:xfrm>
              <a:off x="1706880" y="3604260"/>
              <a:ext cx="467360" cy="15049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1"/>
            </p:blipFill>
            <p:spPr>
              <a:xfrm>
                <a:off x="1706880" y="3604260"/>
                <a:ext cx="467360" cy="1504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状态图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7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状态节点和节点间的连线组合。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pic>
        <p:nvPicPr>
          <p:cNvPr id="397317" name="Picture 4" descr="ch03-lockstat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7" y="1700808"/>
            <a:ext cx="4872037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2547620" y="3128645"/>
              <a:ext cx="55245" cy="13589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2547620" y="3128645"/>
                <a:ext cx="55245" cy="135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2727325" y="2678430"/>
              <a:ext cx="3397250" cy="329628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2727325" y="2678430"/>
                <a:ext cx="3397250" cy="329628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时钟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93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800" dirty="0">
                <a:ea typeface="宋体" panose="02010600030101010101" pitchFamily="2" charset="-122"/>
              </a:rPr>
              <a:t>通常，状态转移是通过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时钟来</a:t>
            </a:r>
            <a:r>
              <a:rPr lang="zh-CN" altLang="en-US" sz="2800" dirty="0">
                <a:ea typeface="宋体" panose="02010600030101010101" pitchFamily="2" charset="-122"/>
              </a:rPr>
              <a:t>触发的。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在每个时钟周期的开始，基于当前状态和外部输入，状态机进行转换。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399365" name="Line 4"/>
          <p:cNvSpPr>
            <a:spLocks noChangeShapeType="1"/>
          </p:cNvSpPr>
          <p:nvPr/>
        </p:nvSpPr>
        <p:spPr bwMode="auto">
          <a:xfrm>
            <a:off x="1371600" y="28924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66" name="Line 5"/>
          <p:cNvSpPr>
            <a:spLocks noChangeShapeType="1"/>
          </p:cNvSpPr>
          <p:nvPr/>
        </p:nvSpPr>
        <p:spPr bwMode="auto">
          <a:xfrm>
            <a:off x="2514600" y="28924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67" name="Line 6"/>
          <p:cNvSpPr>
            <a:spLocks noChangeShapeType="1"/>
          </p:cNvSpPr>
          <p:nvPr/>
        </p:nvSpPr>
        <p:spPr bwMode="auto">
          <a:xfrm>
            <a:off x="3886200" y="28924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68" name="Line 7"/>
          <p:cNvSpPr>
            <a:spLocks noChangeShapeType="1"/>
          </p:cNvSpPr>
          <p:nvPr/>
        </p:nvSpPr>
        <p:spPr bwMode="auto">
          <a:xfrm>
            <a:off x="5257800" y="28924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69" name="Line 8"/>
          <p:cNvSpPr>
            <a:spLocks noChangeShapeType="1"/>
          </p:cNvSpPr>
          <p:nvPr/>
        </p:nvSpPr>
        <p:spPr bwMode="auto">
          <a:xfrm>
            <a:off x="6629400" y="28924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0" name="Line 9"/>
          <p:cNvSpPr>
            <a:spLocks noChangeShapeType="1"/>
          </p:cNvSpPr>
          <p:nvPr/>
        </p:nvSpPr>
        <p:spPr bwMode="auto">
          <a:xfrm>
            <a:off x="1828800" y="24352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1" name="Line 10"/>
          <p:cNvSpPr>
            <a:spLocks noChangeShapeType="1"/>
          </p:cNvSpPr>
          <p:nvPr/>
        </p:nvSpPr>
        <p:spPr bwMode="auto">
          <a:xfrm>
            <a:off x="3200400" y="24352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2" name="Line 11"/>
          <p:cNvSpPr>
            <a:spLocks noChangeShapeType="1"/>
          </p:cNvSpPr>
          <p:nvPr/>
        </p:nvSpPr>
        <p:spPr bwMode="auto">
          <a:xfrm>
            <a:off x="4572000" y="24352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3" name="Line 12"/>
          <p:cNvSpPr>
            <a:spLocks noChangeShapeType="1"/>
          </p:cNvSpPr>
          <p:nvPr/>
        </p:nvSpPr>
        <p:spPr bwMode="auto">
          <a:xfrm>
            <a:off x="5943600" y="24352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4" name="Line 13"/>
          <p:cNvSpPr>
            <a:spLocks noChangeShapeType="1"/>
          </p:cNvSpPr>
          <p:nvPr/>
        </p:nvSpPr>
        <p:spPr bwMode="auto">
          <a:xfrm>
            <a:off x="7315200" y="24352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5" name="Line 14"/>
          <p:cNvSpPr>
            <a:spLocks noChangeShapeType="1"/>
          </p:cNvSpPr>
          <p:nvPr/>
        </p:nvSpPr>
        <p:spPr bwMode="auto">
          <a:xfrm>
            <a:off x="18288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6" name="Line 15"/>
          <p:cNvSpPr>
            <a:spLocks noChangeShapeType="1"/>
          </p:cNvSpPr>
          <p:nvPr/>
        </p:nvSpPr>
        <p:spPr bwMode="auto">
          <a:xfrm>
            <a:off x="25146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7" name="Line 16"/>
          <p:cNvSpPr>
            <a:spLocks noChangeShapeType="1"/>
          </p:cNvSpPr>
          <p:nvPr/>
        </p:nvSpPr>
        <p:spPr bwMode="auto">
          <a:xfrm>
            <a:off x="32004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8" name="Line 17"/>
          <p:cNvSpPr>
            <a:spLocks noChangeShapeType="1"/>
          </p:cNvSpPr>
          <p:nvPr/>
        </p:nvSpPr>
        <p:spPr bwMode="auto">
          <a:xfrm>
            <a:off x="38862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9" name="Line 18"/>
          <p:cNvSpPr>
            <a:spLocks noChangeShapeType="1"/>
          </p:cNvSpPr>
          <p:nvPr/>
        </p:nvSpPr>
        <p:spPr bwMode="auto">
          <a:xfrm>
            <a:off x="45720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0" name="Line 19"/>
          <p:cNvSpPr>
            <a:spLocks noChangeShapeType="1"/>
          </p:cNvSpPr>
          <p:nvPr/>
        </p:nvSpPr>
        <p:spPr bwMode="auto">
          <a:xfrm>
            <a:off x="52578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1" name="Line 20"/>
          <p:cNvSpPr>
            <a:spLocks noChangeShapeType="1"/>
          </p:cNvSpPr>
          <p:nvPr/>
        </p:nvSpPr>
        <p:spPr bwMode="auto">
          <a:xfrm>
            <a:off x="59436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2" name="Line 21"/>
          <p:cNvSpPr>
            <a:spLocks noChangeShapeType="1"/>
          </p:cNvSpPr>
          <p:nvPr/>
        </p:nvSpPr>
        <p:spPr bwMode="auto">
          <a:xfrm>
            <a:off x="66294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3" name="Line 22"/>
          <p:cNvSpPr>
            <a:spLocks noChangeShapeType="1"/>
          </p:cNvSpPr>
          <p:nvPr/>
        </p:nvSpPr>
        <p:spPr bwMode="auto">
          <a:xfrm>
            <a:off x="73152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4" name="Text Box 23"/>
          <p:cNvSpPr txBox="1">
            <a:spLocks noChangeArrowheads="1"/>
          </p:cNvSpPr>
          <p:nvPr/>
        </p:nvSpPr>
        <p:spPr bwMode="auto">
          <a:xfrm>
            <a:off x="628650" y="2251075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aseline="0">
                <a:latin typeface="Franklin Gothic Book" panose="020B0503020102020204" pitchFamily="34" charset="0"/>
              </a:rPr>
              <a:t>“</a:t>
            </a:r>
            <a:r>
              <a:rPr lang="en-US" altLang="zh-CN" baseline="0">
                <a:latin typeface="Franklin Gothic Book" panose="020B0503020102020204" pitchFamily="34" charset="0"/>
              </a:rPr>
              <a:t>1”</a:t>
            </a:r>
            <a:endParaRPr lang="en-US" altLang="zh-CN" baseline="0">
              <a:latin typeface="Franklin Gothic Book" panose="020B0503020102020204" pitchFamily="34" charset="0"/>
            </a:endParaRPr>
          </a:p>
        </p:txBody>
      </p:sp>
      <p:sp>
        <p:nvSpPr>
          <p:cNvPr id="399385" name="Text Box 24"/>
          <p:cNvSpPr txBox="1">
            <a:spLocks noChangeArrowheads="1"/>
          </p:cNvSpPr>
          <p:nvPr/>
        </p:nvSpPr>
        <p:spPr bwMode="auto">
          <a:xfrm>
            <a:off x="628650" y="2663825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aseline="0">
                <a:latin typeface="Franklin Gothic Book" panose="020B0503020102020204" pitchFamily="34" charset="0"/>
              </a:rPr>
              <a:t>“</a:t>
            </a:r>
            <a:r>
              <a:rPr lang="en-US" altLang="zh-CN" baseline="0">
                <a:latin typeface="Franklin Gothic Book" panose="020B0503020102020204" pitchFamily="34" charset="0"/>
              </a:rPr>
              <a:t>0”</a:t>
            </a:r>
            <a:endParaRPr lang="en-US" altLang="zh-CN" baseline="0">
              <a:latin typeface="Franklin Gothic Book" panose="020B0503020102020204" pitchFamily="34" charset="0"/>
            </a:endParaRPr>
          </a:p>
        </p:txBody>
      </p:sp>
      <p:sp>
        <p:nvSpPr>
          <p:cNvPr id="399386" name="Text Box 25"/>
          <p:cNvSpPr txBox="1">
            <a:spLocks noChangeArrowheads="1"/>
          </p:cNvSpPr>
          <p:nvPr/>
        </p:nvSpPr>
        <p:spPr bwMode="auto">
          <a:xfrm>
            <a:off x="6932613" y="3044825"/>
            <a:ext cx="841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 baseline="0" dirty="0">
                <a:latin typeface="Franklin Gothic Book" panose="020B0503020102020204" pitchFamily="34" charset="0"/>
              </a:rPr>
              <a:t>time</a:t>
            </a:r>
            <a:r>
              <a:rPr lang="en-US" altLang="zh-CN" i="1" baseline="0" dirty="0">
                <a:latin typeface="Franklin Gothic Book" panose="020B0503020102020204" pitchFamily="34" charset="0"/>
                <a:sym typeface="Symbol" panose="05050102010706020507" pitchFamily="18" charset="2"/>
              </a:rPr>
              <a:t></a:t>
            </a:r>
            <a:endParaRPr lang="en-US" altLang="zh-CN" i="1" baseline="0" dirty="0">
              <a:latin typeface="Franklin Gothic Book" panose="020B0503020102020204" pitchFamily="34" charset="0"/>
            </a:endParaRPr>
          </a:p>
        </p:txBody>
      </p:sp>
      <p:sp>
        <p:nvSpPr>
          <p:cNvPr id="399387" name="Line 26"/>
          <p:cNvSpPr>
            <a:spLocks noChangeShapeType="1"/>
          </p:cNvSpPr>
          <p:nvPr/>
        </p:nvSpPr>
        <p:spPr bwMode="auto">
          <a:xfrm>
            <a:off x="4572000" y="29241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8" name="Line 27"/>
          <p:cNvSpPr>
            <a:spLocks noChangeShapeType="1"/>
          </p:cNvSpPr>
          <p:nvPr/>
        </p:nvSpPr>
        <p:spPr bwMode="auto">
          <a:xfrm>
            <a:off x="3200400" y="3044825"/>
            <a:ext cx="1371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9" name="Line 28"/>
          <p:cNvSpPr>
            <a:spLocks noChangeShapeType="1"/>
          </p:cNvSpPr>
          <p:nvPr/>
        </p:nvSpPr>
        <p:spPr bwMode="auto">
          <a:xfrm>
            <a:off x="3200400" y="29305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90" name="Text Box 29"/>
          <p:cNvSpPr txBox="1">
            <a:spLocks noChangeArrowheads="1"/>
          </p:cNvSpPr>
          <p:nvPr/>
        </p:nvSpPr>
        <p:spPr bwMode="auto">
          <a:xfrm>
            <a:off x="3023632" y="3044825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aseline="0" dirty="0">
                <a:solidFill>
                  <a:srgbClr val="FF0000"/>
                </a:solidFill>
                <a:latin typeface="Franklin Gothic Book" panose="020B0503020102020204" pitchFamily="34" charset="0"/>
              </a:rPr>
              <a:t>一个时钟周期</a:t>
            </a:r>
            <a:endParaRPr lang="en-US" altLang="zh-CN" sz="2000" baseline="0" dirty="0">
              <a:solidFill>
                <a:srgbClr val="FF0000"/>
              </a:solidFill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851275" y="1512570"/>
              <a:ext cx="819150" cy="4762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851275" y="1512570"/>
                <a:ext cx="81915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1535430" y="1474470"/>
              <a:ext cx="1384935" cy="1714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1535430" y="1474470"/>
                <a:ext cx="138493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240030" y="2743200"/>
              <a:ext cx="102870" cy="12001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240030" y="2743200"/>
                <a:ext cx="102870" cy="1200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243840" y="2828925"/>
              <a:ext cx="17780" cy="33845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243840" y="2828925"/>
                <a:ext cx="17780" cy="338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295910" y="2717165"/>
              <a:ext cx="184150" cy="4546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295910" y="2717165"/>
                <a:ext cx="184150" cy="4546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381635" y="2918460"/>
              <a:ext cx="158750" cy="5588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381635" y="2918460"/>
                <a:ext cx="158750" cy="55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467360" y="2854325"/>
              <a:ext cx="154305" cy="32131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467360" y="2854325"/>
                <a:ext cx="15430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475615" y="3162935"/>
              <a:ext cx="1270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475615" y="3162935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有限状态机的实现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03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76580" lvl="1" indent="-234950"/>
            <a:r>
              <a:rPr lang="zh-CN" altLang="en-US" b="1" dirty="0">
                <a:solidFill>
                  <a:srgbClr val="CE0000"/>
                </a:solidFill>
                <a:ea typeface="宋体" panose="02010600030101010101" pitchFamily="2" charset="-122"/>
                <a:cs typeface="+mn-cs"/>
              </a:rPr>
              <a:t>组合逻辑电路：</a:t>
            </a:r>
            <a:endParaRPr lang="en-US" altLang="zh-CN" b="1" dirty="0">
              <a:solidFill>
                <a:srgbClr val="CE0000"/>
              </a:solidFill>
              <a:ea typeface="宋体" panose="02010600030101010101" pitchFamily="2" charset="-122"/>
              <a:cs typeface="+mn-cs"/>
            </a:endParaRPr>
          </a:p>
          <a:p>
            <a:pPr marL="576580" lvl="1" indent="-234950"/>
            <a:r>
              <a:rPr lang="en-US" altLang="zh-CN" dirty="0"/>
              <a:t>	</a:t>
            </a:r>
            <a:r>
              <a:rPr lang="zh-CN" altLang="en-US" sz="2400" dirty="0"/>
              <a:t>决定输出和下一个状态。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800" dirty="0">
                <a:solidFill>
                  <a:srgbClr val="CE0000"/>
                </a:solidFill>
                <a:ea typeface="宋体" panose="02010600030101010101" pitchFamily="2" charset="-122"/>
              </a:rPr>
              <a:t>存储单元</a:t>
            </a:r>
            <a:endParaRPr lang="en-US" altLang="zh-CN" sz="2800" dirty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400" b="0" dirty="0">
                <a:ea typeface="宋体" panose="02010600030101010101" pitchFamily="2" charset="-122"/>
              </a:rPr>
              <a:t>存储各种状态。</a:t>
            </a:r>
            <a:endParaRPr lang="en-US" altLang="zh-CN" dirty="0"/>
          </a:p>
        </p:txBody>
      </p:sp>
      <p:sp>
        <p:nvSpPr>
          <p:cNvPr id="400399" name="Text Box 14"/>
          <p:cNvSpPr txBox="1">
            <a:spLocks noChangeArrowheads="1"/>
          </p:cNvSpPr>
          <p:nvPr/>
        </p:nvSpPr>
        <p:spPr bwMode="auto">
          <a:xfrm>
            <a:off x="1136963" y="5431643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aseline="0" dirty="0"/>
              <a:t>时钟</a:t>
            </a:r>
            <a:endParaRPr lang="en-US" altLang="zh-CN" baseline="0" dirty="0"/>
          </a:p>
        </p:txBody>
      </p:sp>
      <p:sp>
        <p:nvSpPr>
          <p:cNvPr id="400400" name="Line 15"/>
          <p:cNvSpPr>
            <a:spLocks noChangeShapeType="1"/>
          </p:cNvSpPr>
          <p:nvPr/>
        </p:nvSpPr>
        <p:spPr bwMode="auto">
          <a:xfrm>
            <a:off x="1949029" y="5653893"/>
            <a:ext cx="966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903750" y="3272309"/>
            <a:ext cx="3043238" cy="28209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400" baseline="0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947521" y="3368317"/>
            <a:ext cx="9541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i="1" baseline="0" dirty="0"/>
              <a:t>状态机</a:t>
            </a:r>
            <a:endParaRPr lang="en-US" altLang="zh-CN" sz="2000" i="1" baseline="0" dirty="0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581613" y="3964459"/>
            <a:ext cx="1685925" cy="782637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aseline="0" dirty="0"/>
              <a:t>组合逻辑</a:t>
            </a:r>
            <a:endParaRPr lang="en-US" altLang="zh-CN" baseline="0" dirty="0"/>
          </a:p>
          <a:p>
            <a:pPr algn="ctr"/>
            <a:r>
              <a:rPr lang="zh-CN" altLang="en-US" baseline="0" dirty="0"/>
              <a:t>电路</a:t>
            </a:r>
            <a:endParaRPr lang="en-US" altLang="zh-CN" baseline="0" dirty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3581613" y="5031259"/>
            <a:ext cx="1685925" cy="782637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aseline="0" dirty="0"/>
              <a:t>存储单元</a:t>
            </a:r>
            <a:endParaRPr lang="en-US" altLang="zh-CN" baseline="0" dirty="0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174109" y="3897784"/>
            <a:ext cx="8002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aseline="0" dirty="0"/>
              <a:t>输入</a:t>
            </a:r>
            <a:endParaRPr lang="en-US" altLang="zh-CN" sz="2400" baseline="0" dirty="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7012140" y="3897784"/>
            <a:ext cx="8002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aseline="0" dirty="0"/>
              <a:t>输出</a:t>
            </a:r>
            <a:endParaRPr lang="en-US" altLang="zh-CN" sz="2400" baseline="0" dirty="0"/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2157625" y="4126384"/>
            <a:ext cx="1436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275475" y="4126384"/>
            <a:ext cx="1436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cxnSp>
        <p:nvCxnSpPr>
          <p:cNvPr id="27" name="AutoShape 15"/>
          <p:cNvCxnSpPr>
            <a:cxnSpLocks noChangeShapeType="1"/>
            <a:stCxn id="21" idx="3"/>
            <a:endCxn id="22" idx="3"/>
          </p:cNvCxnSpPr>
          <p:nvPr/>
        </p:nvCxnSpPr>
        <p:spPr bwMode="auto">
          <a:xfrm>
            <a:off x="5277063" y="4356571"/>
            <a:ext cx="1587" cy="1066800"/>
          </a:xfrm>
          <a:prstGeom prst="bentConnector3">
            <a:avLst>
              <a:gd name="adj1" fmla="val 15400005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6"/>
          <p:cNvCxnSpPr>
            <a:cxnSpLocks noChangeShapeType="1"/>
            <a:stCxn id="22" idx="1"/>
            <a:endCxn id="21" idx="1"/>
          </p:cNvCxnSpPr>
          <p:nvPr/>
        </p:nvCxnSpPr>
        <p:spPr bwMode="auto">
          <a:xfrm rot="10800000" flipH="1">
            <a:off x="3572088" y="4356571"/>
            <a:ext cx="1587" cy="1066800"/>
          </a:xfrm>
          <a:prstGeom prst="bentConnector3">
            <a:avLst>
              <a:gd name="adj1" fmla="val -17100009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651000" y="2023110"/>
              <a:ext cx="433070" cy="7239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651000" y="2023110"/>
                <a:ext cx="433070" cy="7239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34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76580" lvl="1" indent="-234950"/>
            <a:r>
              <a:rPr lang="zh-CN" altLang="en-US" dirty="0"/>
              <a:t>交通警告牌</a:t>
            </a:r>
            <a:endParaRPr lang="en-US" altLang="zh-CN" dirty="0"/>
          </a:p>
          <a:p>
            <a:pPr marL="576580" lvl="1" indent="-234950"/>
            <a:r>
              <a:rPr lang="en-US" altLang="zh-CN" dirty="0"/>
              <a:t>No lights on</a:t>
            </a:r>
            <a:endParaRPr lang="en-US" altLang="zh-CN" dirty="0"/>
          </a:p>
          <a:p>
            <a:pPr marL="576580" lvl="1" indent="-234950"/>
            <a:r>
              <a:rPr lang="en-US" altLang="zh-CN" dirty="0"/>
              <a:t>1 &amp; 2 on</a:t>
            </a:r>
            <a:endParaRPr lang="en-US" altLang="zh-CN" dirty="0"/>
          </a:p>
          <a:p>
            <a:pPr marL="576580" lvl="1" indent="-234950"/>
            <a:r>
              <a:rPr lang="en-US" altLang="zh-CN" dirty="0"/>
              <a:t>1, 2, 3, &amp; 4 on</a:t>
            </a:r>
            <a:endParaRPr lang="en-US" altLang="zh-CN" dirty="0"/>
          </a:p>
          <a:p>
            <a:pPr marL="576580" lvl="1" indent="-234950"/>
            <a:r>
              <a:rPr lang="en-US" altLang="zh-CN" dirty="0"/>
              <a:t>1, 2, 3, 4, &amp; 5 on</a:t>
            </a:r>
            <a:endParaRPr lang="en-US" altLang="zh-CN" dirty="0"/>
          </a:p>
          <a:p>
            <a:pPr marL="576580" lvl="1" indent="-234950"/>
            <a:r>
              <a:rPr lang="en-US" altLang="zh-CN" dirty="0"/>
              <a:t>(repeat as long as switch</a:t>
            </a:r>
            <a:br>
              <a:rPr lang="en-US" altLang="zh-CN" dirty="0"/>
            </a:br>
            <a:r>
              <a:rPr lang="en-US" altLang="zh-CN" dirty="0"/>
              <a:t>is turned on)</a:t>
            </a:r>
            <a:endParaRPr lang="en-US" altLang="zh-CN" dirty="0"/>
          </a:p>
        </p:txBody>
      </p:sp>
      <p:sp>
        <p:nvSpPr>
          <p:cNvPr id="403461" name="AutoShape 4"/>
          <p:cNvSpPr>
            <a:spLocks noChangeArrowheads="1"/>
          </p:cNvSpPr>
          <p:nvPr/>
        </p:nvSpPr>
        <p:spPr bwMode="auto">
          <a:xfrm>
            <a:off x="4546600" y="2128838"/>
            <a:ext cx="3775075" cy="3775075"/>
          </a:xfrm>
          <a:prstGeom prst="diamond">
            <a:avLst/>
          </a:prstGeom>
          <a:solidFill>
            <a:srgbClr val="FFCC66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400" baseline="0"/>
          </a:p>
        </p:txBody>
      </p:sp>
      <p:sp>
        <p:nvSpPr>
          <p:cNvPr id="403462" name="Text Box 5"/>
          <p:cNvSpPr txBox="1">
            <a:spLocks noChangeArrowheads="1"/>
          </p:cNvSpPr>
          <p:nvPr/>
        </p:nvSpPr>
        <p:spPr bwMode="auto">
          <a:xfrm>
            <a:off x="5351463" y="3730625"/>
            <a:ext cx="21653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baseline="0"/>
              <a:t>DANGER</a:t>
            </a:r>
            <a:br>
              <a:rPr lang="en-US" altLang="zh-CN" sz="2400" baseline="0"/>
            </a:br>
            <a:r>
              <a:rPr lang="en-US" altLang="zh-CN" sz="2400" baseline="0"/>
              <a:t>MOVE</a:t>
            </a:r>
            <a:br>
              <a:rPr lang="en-US" altLang="zh-CN" sz="2400" baseline="0"/>
            </a:br>
            <a:r>
              <a:rPr lang="en-US" altLang="zh-CN" sz="2400" baseline="0"/>
              <a:t>RIGHT</a:t>
            </a:r>
            <a:endParaRPr lang="en-US" altLang="zh-CN" sz="2400" baseline="0"/>
          </a:p>
        </p:txBody>
      </p:sp>
      <p:grpSp>
        <p:nvGrpSpPr>
          <p:cNvPr id="403463" name="Group 16"/>
          <p:cNvGrpSpPr/>
          <p:nvPr/>
        </p:nvGrpSpPr>
        <p:grpSpPr bwMode="auto">
          <a:xfrm>
            <a:off x="5889625" y="2917825"/>
            <a:ext cx="1089025" cy="806450"/>
            <a:chOff x="3632" y="1838"/>
            <a:chExt cx="686" cy="508"/>
          </a:xfrm>
        </p:grpSpPr>
        <p:grpSp>
          <p:nvGrpSpPr>
            <p:cNvPr id="403464" name="Group 8"/>
            <p:cNvGrpSpPr/>
            <p:nvPr/>
          </p:nvGrpSpPr>
          <p:grpSpPr bwMode="auto">
            <a:xfrm>
              <a:off x="3632" y="1838"/>
              <a:ext cx="148" cy="508"/>
              <a:chOff x="3632" y="1844"/>
              <a:chExt cx="148" cy="508"/>
            </a:xfrm>
          </p:grpSpPr>
          <p:sp>
            <p:nvSpPr>
              <p:cNvPr id="403465" name="Oval 6"/>
              <p:cNvSpPr>
                <a:spLocks noChangeArrowheads="1"/>
              </p:cNvSpPr>
              <p:nvPr/>
            </p:nvSpPr>
            <p:spPr bwMode="auto">
              <a:xfrm>
                <a:off x="3632" y="1844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2400" baseline="0"/>
              </a:p>
            </p:txBody>
          </p:sp>
          <p:sp>
            <p:nvSpPr>
              <p:cNvPr id="403466" name="Oval 7"/>
              <p:cNvSpPr>
                <a:spLocks noChangeArrowheads="1"/>
              </p:cNvSpPr>
              <p:nvPr/>
            </p:nvSpPr>
            <p:spPr bwMode="auto">
              <a:xfrm>
                <a:off x="3632" y="2204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2400" baseline="0"/>
              </a:p>
            </p:txBody>
          </p:sp>
        </p:grpSp>
        <p:grpSp>
          <p:nvGrpSpPr>
            <p:cNvPr id="403467" name="Group 15"/>
            <p:cNvGrpSpPr/>
            <p:nvPr/>
          </p:nvGrpSpPr>
          <p:grpSpPr bwMode="auto">
            <a:xfrm>
              <a:off x="3901" y="1908"/>
              <a:ext cx="148" cy="368"/>
              <a:chOff x="3901" y="1978"/>
              <a:chExt cx="148" cy="368"/>
            </a:xfrm>
          </p:grpSpPr>
          <p:sp>
            <p:nvSpPr>
              <p:cNvPr id="403468" name="Oval 10"/>
              <p:cNvSpPr>
                <a:spLocks noChangeArrowheads="1"/>
              </p:cNvSpPr>
              <p:nvPr/>
            </p:nvSpPr>
            <p:spPr bwMode="auto">
              <a:xfrm>
                <a:off x="3901" y="1978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2400" baseline="0"/>
              </a:p>
            </p:txBody>
          </p:sp>
          <p:sp>
            <p:nvSpPr>
              <p:cNvPr id="403469" name="Oval 11"/>
              <p:cNvSpPr>
                <a:spLocks noChangeArrowheads="1"/>
              </p:cNvSpPr>
              <p:nvPr/>
            </p:nvSpPr>
            <p:spPr bwMode="auto">
              <a:xfrm>
                <a:off x="3901" y="2198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2400" baseline="0"/>
              </a:p>
            </p:txBody>
          </p:sp>
        </p:grpSp>
        <p:sp>
          <p:nvSpPr>
            <p:cNvPr id="403470" name="Oval 13"/>
            <p:cNvSpPr>
              <a:spLocks noChangeArrowheads="1"/>
            </p:cNvSpPr>
            <p:nvPr/>
          </p:nvSpPr>
          <p:spPr bwMode="auto">
            <a:xfrm>
              <a:off x="4170" y="2018"/>
              <a:ext cx="148" cy="148"/>
            </a:xfrm>
            <a:prstGeom prst="ellipse">
              <a:avLst/>
            </a:prstGeom>
            <a:solidFill>
              <a:srgbClr val="CE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400" baseline="0"/>
            </a:p>
          </p:txBody>
        </p:sp>
      </p:grpSp>
      <p:sp>
        <p:nvSpPr>
          <p:cNvPr id="403471" name="Text Box 17"/>
          <p:cNvSpPr txBox="1">
            <a:spLocks noChangeArrowheads="1"/>
          </p:cNvSpPr>
          <p:nvPr/>
        </p:nvSpPr>
        <p:spPr bwMode="auto">
          <a:xfrm>
            <a:off x="5330825" y="25765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baseline="0"/>
              <a:t>1</a:t>
            </a:r>
            <a:endParaRPr lang="en-US" altLang="zh-CN" sz="1400" baseline="0"/>
          </a:p>
        </p:txBody>
      </p:sp>
      <p:sp>
        <p:nvSpPr>
          <p:cNvPr id="403472" name="Text Box 18"/>
          <p:cNvSpPr txBox="1">
            <a:spLocks noChangeArrowheads="1"/>
          </p:cNvSpPr>
          <p:nvPr/>
        </p:nvSpPr>
        <p:spPr bwMode="auto">
          <a:xfrm>
            <a:off x="4948238" y="30289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baseline="0"/>
              <a:t>2</a:t>
            </a:r>
            <a:endParaRPr lang="en-US" altLang="zh-CN" sz="1400" baseline="0"/>
          </a:p>
        </p:txBody>
      </p:sp>
      <p:sp>
        <p:nvSpPr>
          <p:cNvPr id="403473" name="Text Box 19"/>
          <p:cNvSpPr txBox="1">
            <a:spLocks noChangeArrowheads="1"/>
          </p:cNvSpPr>
          <p:nvPr/>
        </p:nvSpPr>
        <p:spPr bwMode="auto">
          <a:xfrm>
            <a:off x="6746875" y="21367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baseline="0"/>
              <a:t>3</a:t>
            </a:r>
            <a:endParaRPr lang="en-US" altLang="zh-CN" sz="1400" baseline="0"/>
          </a:p>
        </p:txBody>
      </p:sp>
      <p:sp>
        <p:nvSpPr>
          <p:cNvPr id="403474" name="Text Box 20"/>
          <p:cNvSpPr txBox="1">
            <a:spLocks noChangeArrowheads="1"/>
          </p:cNvSpPr>
          <p:nvPr/>
        </p:nvSpPr>
        <p:spPr bwMode="auto">
          <a:xfrm>
            <a:off x="7067550" y="24050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baseline="0"/>
              <a:t>4</a:t>
            </a:r>
            <a:endParaRPr lang="en-US" altLang="zh-CN" sz="1400" baseline="0"/>
          </a:p>
        </p:txBody>
      </p:sp>
      <p:sp>
        <p:nvSpPr>
          <p:cNvPr id="403475" name="Text Box 21"/>
          <p:cNvSpPr txBox="1">
            <a:spLocks noChangeArrowheads="1"/>
          </p:cNvSpPr>
          <p:nvPr/>
        </p:nvSpPr>
        <p:spPr bwMode="auto">
          <a:xfrm>
            <a:off x="7453313" y="27146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baseline="0"/>
              <a:t>5</a:t>
            </a:r>
            <a:endParaRPr lang="en-US" altLang="zh-CN" sz="1400" baseline="0"/>
          </a:p>
        </p:txBody>
      </p:sp>
      <p:sp>
        <p:nvSpPr>
          <p:cNvPr id="403476" name="Line 22"/>
          <p:cNvSpPr>
            <a:spLocks noChangeShapeType="1"/>
          </p:cNvSpPr>
          <p:nvPr/>
        </p:nvSpPr>
        <p:spPr bwMode="auto">
          <a:xfrm>
            <a:off x="5578475" y="2755900"/>
            <a:ext cx="287338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03477" name="Line 23"/>
          <p:cNvSpPr>
            <a:spLocks noChangeShapeType="1"/>
          </p:cNvSpPr>
          <p:nvPr/>
        </p:nvSpPr>
        <p:spPr bwMode="auto">
          <a:xfrm>
            <a:off x="5173663" y="3187700"/>
            <a:ext cx="677862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03478" name="Line 24"/>
          <p:cNvSpPr>
            <a:spLocks noChangeShapeType="1"/>
          </p:cNvSpPr>
          <p:nvPr/>
        </p:nvSpPr>
        <p:spPr bwMode="auto">
          <a:xfrm flipH="1">
            <a:off x="6518275" y="2416175"/>
            <a:ext cx="287338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03479" name="Line 25"/>
          <p:cNvSpPr>
            <a:spLocks noChangeShapeType="1"/>
          </p:cNvSpPr>
          <p:nvPr/>
        </p:nvSpPr>
        <p:spPr bwMode="auto">
          <a:xfrm flipH="1">
            <a:off x="6557963" y="2678113"/>
            <a:ext cx="574675" cy="67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03480" name="Line 26"/>
          <p:cNvSpPr>
            <a:spLocks noChangeShapeType="1"/>
          </p:cNvSpPr>
          <p:nvPr/>
        </p:nvSpPr>
        <p:spPr bwMode="auto">
          <a:xfrm flipH="1">
            <a:off x="7027863" y="2951163"/>
            <a:ext cx="48260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85445" y="1680210"/>
              <a:ext cx="317500" cy="163703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85445" y="1680210"/>
                <a:ext cx="317500" cy="1637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924810" y="1358265"/>
              <a:ext cx="334645" cy="33909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2924810" y="1358265"/>
                <a:ext cx="33464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173730" y="1585595"/>
              <a:ext cx="3810" cy="26987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3173730" y="1585595"/>
                <a:ext cx="381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477895" y="1371600"/>
              <a:ext cx="219075" cy="21399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3477895" y="1371600"/>
                <a:ext cx="21907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3602355" y="1461135"/>
              <a:ext cx="29845" cy="42037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3602355" y="1461135"/>
                <a:ext cx="29845" cy="420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3469640" y="1641475"/>
              <a:ext cx="278765" cy="1498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3469640" y="1641475"/>
                <a:ext cx="278765" cy="149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3717925" y="1543050"/>
              <a:ext cx="210185" cy="14097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3717925" y="1543050"/>
                <a:ext cx="210185" cy="140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3799840" y="1358265"/>
              <a:ext cx="34290" cy="65595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3799840" y="1358265"/>
                <a:ext cx="34290" cy="655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3954145" y="1534160"/>
              <a:ext cx="146050" cy="17589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3954145" y="1534160"/>
                <a:ext cx="146050" cy="175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4100195" y="1409700"/>
              <a:ext cx="55245" cy="44577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4100195" y="1409700"/>
                <a:ext cx="55245" cy="4457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4250055" y="1581150"/>
              <a:ext cx="180340" cy="4318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4250055" y="1581150"/>
                <a:ext cx="180340" cy="43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4250055" y="1521460"/>
              <a:ext cx="98425" cy="21844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4250055" y="1521460"/>
                <a:ext cx="98425" cy="218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4370070" y="1722755"/>
              <a:ext cx="120015" cy="8572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4370070" y="1722755"/>
                <a:ext cx="12001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4404360" y="1409700"/>
              <a:ext cx="128905" cy="7302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4404360" y="1409700"/>
                <a:ext cx="128905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4734560" y="1443990"/>
              <a:ext cx="205740" cy="36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4734560" y="1443990"/>
                <a:ext cx="2057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4695825" y="1323975"/>
              <a:ext cx="184785" cy="26606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4695825" y="1323975"/>
                <a:ext cx="184785" cy="266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4794885" y="1581150"/>
              <a:ext cx="115570" cy="6858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4794885" y="1581150"/>
                <a:ext cx="115570" cy="68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4812030" y="1619885"/>
              <a:ext cx="55880" cy="1244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4812030" y="1619885"/>
                <a:ext cx="55880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4695825" y="1800225"/>
              <a:ext cx="64770" cy="16700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4695825" y="1800225"/>
                <a:ext cx="64770" cy="167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4803140" y="1847215"/>
              <a:ext cx="283210" cy="12827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4803140" y="1847215"/>
                <a:ext cx="283210" cy="128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5077460" y="1722755"/>
              <a:ext cx="107315" cy="12446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5077460" y="1722755"/>
                <a:ext cx="10731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3096260" y="2288540"/>
              <a:ext cx="441960" cy="31305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3096260" y="2288540"/>
                <a:ext cx="441960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3538220" y="2254250"/>
              <a:ext cx="193040" cy="1460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3538220" y="2254250"/>
                <a:ext cx="19304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3649345" y="2357120"/>
              <a:ext cx="85725" cy="3302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3649345" y="2357120"/>
                <a:ext cx="8572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3863975" y="2061210"/>
              <a:ext cx="373380" cy="21018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3863975" y="2061210"/>
                <a:ext cx="373380" cy="210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4083050" y="2386965"/>
              <a:ext cx="34290" cy="23177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4083050" y="2386965"/>
                <a:ext cx="3429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墨迹 27"/>
              <p14:cNvContentPartPr/>
              <p14:nvPr/>
            </p14:nvContentPartPr>
            <p14:xfrm>
              <a:off x="3932555" y="2395855"/>
              <a:ext cx="381635" cy="1841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3932555" y="2395855"/>
                <a:ext cx="38163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9" name="墨迹 28"/>
              <p14:cNvContentPartPr/>
              <p14:nvPr/>
            </p14:nvContentPartPr>
            <p14:xfrm>
              <a:off x="2693035" y="1320165"/>
              <a:ext cx="342900" cy="132397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6"/>
            </p:blipFill>
            <p:spPr>
              <a:xfrm>
                <a:off x="2693035" y="1320165"/>
                <a:ext cx="342900" cy="132397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状态图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404484" name="Picture 4" descr="ch03-signstat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1370013"/>
            <a:ext cx="582136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485" name="Text Box 5"/>
          <p:cNvSpPr txBox="1">
            <a:spLocks noChangeArrowheads="1"/>
          </p:cNvSpPr>
          <p:nvPr/>
        </p:nvSpPr>
        <p:spPr bwMode="auto">
          <a:xfrm>
            <a:off x="381000" y="4543425"/>
            <a:ext cx="1711325" cy="46672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aseline="0">
                <a:solidFill>
                  <a:srgbClr val="CE0000"/>
                </a:solidFill>
              </a:rPr>
              <a:t>State bit S</a:t>
            </a:r>
            <a:r>
              <a:rPr lang="en-US" altLang="zh-CN" sz="2400">
                <a:solidFill>
                  <a:srgbClr val="CE0000"/>
                </a:solidFill>
              </a:rPr>
              <a:t>1</a:t>
            </a:r>
            <a:endParaRPr lang="en-US" altLang="zh-CN" sz="2400">
              <a:solidFill>
                <a:srgbClr val="CE0000"/>
              </a:solidFill>
            </a:endParaRPr>
          </a:p>
        </p:txBody>
      </p:sp>
      <p:sp>
        <p:nvSpPr>
          <p:cNvPr id="404486" name="Text Box 6"/>
          <p:cNvSpPr txBox="1">
            <a:spLocks noChangeArrowheads="1"/>
          </p:cNvSpPr>
          <p:nvPr/>
        </p:nvSpPr>
        <p:spPr bwMode="auto">
          <a:xfrm>
            <a:off x="3700463" y="4706938"/>
            <a:ext cx="1711325" cy="46672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aseline="0">
                <a:solidFill>
                  <a:srgbClr val="CE0000"/>
                </a:solidFill>
              </a:rPr>
              <a:t>State bit S</a:t>
            </a:r>
            <a:r>
              <a:rPr lang="en-US" altLang="zh-CN" sz="2400">
                <a:solidFill>
                  <a:srgbClr val="CE0000"/>
                </a:solidFill>
              </a:rPr>
              <a:t>0</a:t>
            </a:r>
            <a:endParaRPr lang="en-US" altLang="zh-CN" sz="2400">
              <a:solidFill>
                <a:srgbClr val="CE0000"/>
              </a:solidFill>
            </a:endParaRPr>
          </a:p>
        </p:txBody>
      </p:sp>
      <p:sp>
        <p:nvSpPr>
          <p:cNvPr id="404487" name="Line 7"/>
          <p:cNvSpPr>
            <a:spLocks noChangeShapeType="1"/>
          </p:cNvSpPr>
          <p:nvPr/>
        </p:nvSpPr>
        <p:spPr bwMode="auto">
          <a:xfrm>
            <a:off x="1816100" y="5029200"/>
            <a:ext cx="757238" cy="417513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04488" name="Line 8"/>
          <p:cNvSpPr>
            <a:spLocks noChangeShapeType="1"/>
          </p:cNvSpPr>
          <p:nvPr/>
        </p:nvSpPr>
        <p:spPr bwMode="auto">
          <a:xfrm flipH="1">
            <a:off x="3122613" y="5186363"/>
            <a:ext cx="782637" cy="26035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04489" name="Text Box 9"/>
          <p:cNvSpPr txBox="1">
            <a:spLocks noChangeArrowheads="1"/>
          </p:cNvSpPr>
          <p:nvPr/>
        </p:nvSpPr>
        <p:spPr bwMode="auto">
          <a:xfrm>
            <a:off x="7313613" y="2797175"/>
            <a:ext cx="1516062" cy="46672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aseline="0">
                <a:solidFill>
                  <a:srgbClr val="CE0000"/>
                </a:solidFill>
              </a:rPr>
              <a:t>Switch on</a:t>
            </a:r>
            <a:endParaRPr lang="en-US" altLang="zh-CN" sz="2400">
              <a:solidFill>
                <a:srgbClr val="CE0000"/>
              </a:solidFill>
            </a:endParaRPr>
          </a:p>
        </p:txBody>
      </p:sp>
      <p:sp>
        <p:nvSpPr>
          <p:cNvPr id="404490" name="Line 10"/>
          <p:cNvSpPr>
            <a:spLocks noChangeShapeType="1"/>
          </p:cNvSpPr>
          <p:nvPr/>
        </p:nvSpPr>
        <p:spPr bwMode="auto">
          <a:xfrm flipH="1" flipV="1">
            <a:off x="6918325" y="3063875"/>
            <a:ext cx="377825" cy="1588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04491" name="Text Box 11"/>
          <p:cNvSpPr txBox="1">
            <a:spLocks noChangeArrowheads="1"/>
          </p:cNvSpPr>
          <p:nvPr/>
        </p:nvSpPr>
        <p:spPr bwMode="auto">
          <a:xfrm>
            <a:off x="4881563" y="3198813"/>
            <a:ext cx="1514475" cy="46672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aseline="0">
                <a:solidFill>
                  <a:srgbClr val="CE0000"/>
                </a:solidFill>
              </a:rPr>
              <a:t>Switch off</a:t>
            </a:r>
            <a:endParaRPr lang="en-US" altLang="zh-CN" sz="2400">
              <a:solidFill>
                <a:srgbClr val="CE0000"/>
              </a:solidFill>
            </a:endParaRPr>
          </a:p>
        </p:txBody>
      </p:sp>
      <p:sp>
        <p:nvSpPr>
          <p:cNvPr id="404492" name="Line 12"/>
          <p:cNvSpPr>
            <a:spLocks noChangeShapeType="1"/>
          </p:cNvSpPr>
          <p:nvPr/>
        </p:nvSpPr>
        <p:spPr bwMode="auto">
          <a:xfrm flipV="1">
            <a:off x="5815013" y="2798763"/>
            <a:ext cx="1587" cy="420687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04493" name="Text Box 13"/>
          <p:cNvSpPr txBox="1">
            <a:spLocks noChangeArrowheads="1"/>
          </p:cNvSpPr>
          <p:nvPr/>
        </p:nvSpPr>
        <p:spPr bwMode="auto">
          <a:xfrm>
            <a:off x="7480300" y="5051425"/>
            <a:ext cx="1260475" cy="46672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aseline="0">
                <a:solidFill>
                  <a:srgbClr val="CE0000"/>
                </a:solidFill>
              </a:rPr>
              <a:t>Outputs</a:t>
            </a:r>
            <a:endParaRPr lang="en-US" altLang="zh-CN" sz="2400">
              <a:solidFill>
                <a:srgbClr val="CE0000"/>
              </a:solidFill>
            </a:endParaRPr>
          </a:p>
        </p:txBody>
      </p:sp>
      <p:sp>
        <p:nvSpPr>
          <p:cNvPr id="404494" name="Line 14"/>
          <p:cNvSpPr>
            <a:spLocks noChangeShapeType="1"/>
          </p:cNvSpPr>
          <p:nvPr/>
        </p:nvSpPr>
        <p:spPr bwMode="auto">
          <a:xfrm flipH="1">
            <a:off x="7031038" y="5399088"/>
            <a:ext cx="442912" cy="415925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04495" name="Text Box 15"/>
          <p:cNvSpPr txBox="1">
            <a:spLocks noChangeArrowheads="1"/>
          </p:cNvSpPr>
          <p:nvPr/>
        </p:nvSpPr>
        <p:spPr bwMode="auto">
          <a:xfrm>
            <a:off x="544513" y="6246813"/>
            <a:ext cx="433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i="1" baseline="0" dirty="0"/>
              <a:t>Transition on each clock cycle.</a:t>
            </a:r>
            <a:endParaRPr lang="en-US" altLang="zh-CN" sz="2400" i="1" baseline="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真值表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5508" name="Text Box 115"/>
          <p:cNvSpPr txBox="1">
            <a:spLocks noChangeArrowheads="1"/>
          </p:cNvSpPr>
          <p:nvPr/>
        </p:nvSpPr>
        <p:spPr bwMode="auto">
          <a:xfrm>
            <a:off x="280988" y="1370013"/>
            <a:ext cx="4019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aseline="0"/>
              <a:t>Outputs</a:t>
            </a:r>
            <a:endParaRPr lang="en-US" altLang="zh-CN" sz="2400" baseline="0"/>
          </a:p>
          <a:p>
            <a:pPr algn="ctr"/>
            <a:r>
              <a:rPr lang="en-US" altLang="zh-CN" sz="2400" baseline="0"/>
              <a:t>(depend only on state: S</a:t>
            </a:r>
            <a:r>
              <a:rPr lang="en-US" altLang="zh-CN" sz="2400"/>
              <a:t>1</a:t>
            </a:r>
            <a:r>
              <a:rPr lang="en-US" altLang="zh-CN" sz="2400" baseline="0"/>
              <a:t>S</a:t>
            </a:r>
            <a:r>
              <a:rPr lang="en-US" altLang="zh-CN" sz="2400"/>
              <a:t>0</a:t>
            </a:r>
            <a:r>
              <a:rPr lang="en-US" altLang="zh-CN" sz="2400" baseline="0"/>
              <a:t>)</a:t>
            </a:r>
            <a:endParaRPr lang="en-US" altLang="zh-CN" sz="2400" baseline="0"/>
          </a:p>
        </p:txBody>
      </p:sp>
      <p:graphicFrame>
        <p:nvGraphicFramePr>
          <p:cNvPr id="118004" name="Group 244"/>
          <p:cNvGraphicFramePr>
            <a:graphicFrameLocks noGrp="1"/>
          </p:cNvGraphicFramePr>
          <p:nvPr/>
        </p:nvGraphicFramePr>
        <p:xfrm>
          <a:off x="793750" y="3497263"/>
          <a:ext cx="2644775" cy="2257426"/>
        </p:xfrm>
        <a:graphic>
          <a:graphicData uri="http://schemas.openxmlformats.org/drawingml/2006/table">
            <a:tbl>
              <a:tblPr/>
              <a:tblGrid>
                <a:gridCol w="528638"/>
                <a:gridCol w="528637"/>
                <a:gridCol w="530225"/>
                <a:gridCol w="528638"/>
                <a:gridCol w="528637"/>
              </a:tblGrid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5537" name="Text Box 245"/>
          <p:cNvSpPr txBox="1">
            <a:spLocks noChangeArrowheads="1"/>
          </p:cNvSpPr>
          <p:nvPr/>
        </p:nvSpPr>
        <p:spPr bwMode="auto">
          <a:xfrm>
            <a:off x="3262313" y="2328863"/>
            <a:ext cx="1296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baseline="0">
                <a:solidFill>
                  <a:srgbClr val="FF3300"/>
                </a:solidFill>
              </a:rPr>
              <a:t>Lights 1 and 2</a:t>
            </a:r>
            <a:endParaRPr lang="en-US" altLang="zh-CN" sz="1400" baseline="0">
              <a:solidFill>
                <a:srgbClr val="FF3300"/>
              </a:solidFill>
            </a:endParaRPr>
          </a:p>
        </p:txBody>
      </p:sp>
      <p:sp>
        <p:nvSpPr>
          <p:cNvPr id="405538" name="Text Box 246"/>
          <p:cNvSpPr txBox="1">
            <a:spLocks noChangeArrowheads="1"/>
          </p:cNvSpPr>
          <p:nvPr/>
        </p:nvSpPr>
        <p:spPr bwMode="auto">
          <a:xfrm>
            <a:off x="3262313" y="2624138"/>
            <a:ext cx="1296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baseline="0">
                <a:solidFill>
                  <a:srgbClr val="FF3300"/>
                </a:solidFill>
              </a:rPr>
              <a:t>Lights 3 and 4</a:t>
            </a:r>
            <a:endParaRPr lang="en-US" altLang="zh-CN" sz="1400" baseline="0">
              <a:solidFill>
                <a:srgbClr val="FF3300"/>
              </a:solidFill>
            </a:endParaRPr>
          </a:p>
        </p:txBody>
      </p:sp>
      <p:sp>
        <p:nvSpPr>
          <p:cNvPr id="405539" name="Text Box 247"/>
          <p:cNvSpPr txBox="1">
            <a:spLocks noChangeArrowheads="1"/>
          </p:cNvSpPr>
          <p:nvPr/>
        </p:nvSpPr>
        <p:spPr bwMode="auto">
          <a:xfrm>
            <a:off x="3262313" y="2933700"/>
            <a:ext cx="715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baseline="0">
                <a:solidFill>
                  <a:srgbClr val="FF3300"/>
                </a:solidFill>
              </a:rPr>
              <a:t>Light 5</a:t>
            </a:r>
            <a:endParaRPr lang="en-US" altLang="zh-CN" sz="1400" baseline="0">
              <a:solidFill>
                <a:srgbClr val="FF3300"/>
              </a:solidFill>
            </a:endParaRPr>
          </a:p>
        </p:txBody>
      </p:sp>
      <p:sp>
        <p:nvSpPr>
          <p:cNvPr id="405540" name="Line 249"/>
          <p:cNvSpPr>
            <a:spLocks noChangeShapeType="1"/>
          </p:cNvSpPr>
          <p:nvPr/>
        </p:nvSpPr>
        <p:spPr bwMode="auto">
          <a:xfrm flipH="1">
            <a:off x="3148013" y="3070225"/>
            <a:ext cx="1571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solidFill>
                <a:srgbClr val="FF3300"/>
              </a:solidFill>
            </a:endParaRPr>
          </a:p>
        </p:txBody>
      </p:sp>
      <p:sp>
        <p:nvSpPr>
          <p:cNvPr id="405541" name="Line 250"/>
          <p:cNvSpPr>
            <a:spLocks noChangeShapeType="1"/>
          </p:cNvSpPr>
          <p:nvPr/>
        </p:nvSpPr>
        <p:spPr bwMode="auto">
          <a:xfrm flipH="1">
            <a:off x="3149600" y="3068638"/>
            <a:ext cx="0" cy="4841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solidFill>
                <a:srgbClr val="FF3300"/>
              </a:solidFill>
            </a:endParaRPr>
          </a:p>
        </p:txBody>
      </p:sp>
      <p:sp>
        <p:nvSpPr>
          <p:cNvPr id="405542" name="Line 251"/>
          <p:cNvSpPr>
            <a:spLocks noChangeShapeType="1"/>
          </p:cNvSpPr>
          <p:nvPr/>
        </p:nvSpPr>
        <p:spPr bwMode="auto">
          <a:xfrm flipH="1">
            <a:off x="2627313" y="2779713"/>
            <a:ext cx="6778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solidFill>
                <a:srgbClr val="FF3300"/>
              </a:solidFill>
            </a:endParaRPr>
          </a:p>
        </p:txBody>
      </p:sp>
      <p:sp>
        <p:nvSpPr>
          <p:cNvPr id="405543" name="Line 252"/>
          <p:cNvSpPr>
            <a:spLocks noChangeShapeType="1"/>
          </p:cNvSpPr>
          <p:nvPr/>
        </p:nvSpPr>
        <p:spPr bwMode="auto">
          <a:xfrm flipH="1">
            <a:off x="2092325" y="2489200"/>
            <a:ext cx="12128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solidFill>
                <a:srgbClr val="FF3300"/>
              </a:solidFill>
            </a:endParaRPr>
          </a:p>
        </p:txBody>
      </p:sp>
      <p:sp>
        <p:nvSpPr>
          <p:cNvPr id="405544" name="Line 253"/>
          <p:cNvSpPr>
            <a:spLocks noChangeShapeType="1"/>
          </p:cNvSpPr>
          <p:nvPr/>
        </p:nvSpPr>
        <p:spPr bwMode="auto">
          <a:xfrm>
            <a:off x="2627313" y="2782888"/>
            <a:ext cx="0" cy="7699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solidFill>
                <a:srgbClr val="FF3300"/>
              </a:solidFill>
            </a:endParaRPr>
          </a:p>
        </p:txBody>
      </p:sp>
      <p:sp>
        <p:nvSpPr>
          <p:cNvPr id="405545" name="Line 254"/>
          <p:cNvSpPr>
            <a:spLocks noChangeShapeType="1"/>
          </p:cNvSpPr>
          <p:nvPr/>
        </p:nvSpPr>
        <p:spPr bwMode="auto">
          <a:xfrm>
            <a:off x="2092325" y="2490788"/>
            <a:ext cx="0" cy="1069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solidFill>
                <a:srgbClr val="FF3300"/>
              </a:solidFill>
            </a:endParaRPr>
          </a:p>
        </p:txBody>
      </p:sp>
      <p:sp>
        <p:nvSpPr>
          <p:cNvPr id="405546" name="Text Box 255"/>
          <p:cNvSpPr txBox="1">
            <a:spLocks noChangeArrowheads="1"/>
          </p:cNvSpPr>
          <p:nvPr/>
        </p:nvSpPr>
        <p:spPr bwMode="auto">
          <a:xfrm>
            <a:off x="4968875" y="1370013"/>
            <a:ext cx="39147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aseline="0"/>
              <a:t>Next State: S</a:t>
            </a:r>
            <a:r>
              <a:rPr lang="en-US" altLang="zh-CN" sz="2400"/>
              <a:t>1</a:t>
            </a:r>
            <a:r>
              <a:rPr lang="en-US" altLang="zh-CN" sz="2400" baseline="0"/>
              <a:t>’S</a:t>
            </a:r>
            <a:r>
              <a:rPr lang="en-US" altLang="zh-CN" sz="2400"/>
              <a:t>0</a:t>
            </a:r>
            <a:r>
              <a:rPr lang="en-US" altLang="zh-CN" sz="2400" baseline="0"/>
              <a:t>’</a:t>
            </a:r>
            <a:br>
              <a:rPr lang="en-US" altLang="zh-CN" sz="2400" baseline="0"/>
            </a:br>
            <a:r>
              <a:rPr lang="en-US" altLang="zh-CN" sz="2400" baseline="0"/>
              <a:t>(depend on state and input)</a:t>
            </a:r>
            <a:endParaRPr lang="en-US" altLang="zh-CN" sz="2400" baseline="0"/>
          </a:p>
        </p:txBody>
      </p:sp>
      <p:graphicFrame>
        <p:nvGraphicFramePr>
          <p:cNvPr id="118104" name="Group 344"/>
          <p:cNvGraphicFramePr>
            <a:graphicFrameLocks noGrp="1"/>
          </p:cNvGraphicFramePr>
          <p:nvPr/>
        </p:nvGraphicFramePr>
        <p:xfrm>
          <a:off x="4860032" y="2586038"/>
          <a:ext cx="2643187" cy="2671763"/>
        </p:xfrm>
        <a:graphic>
          <a:graphicData uri="http://schemas.openxmlformats.org/drawingml/2006/table">
            <a:tbl>
              <a:tblPr/>
              <a:tblGrid>
                <a:gridCol w="528637"/>
                <a:gridCol w="528638"/>
                <a:gridCol w="528637"/>
                <a:gridCol w="528638"/>
                <a:gridCol w="528637"/>
              </a:tblGrid>
              <a:tr h="415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5580" name="Text Box 338"/>
          <p:cNvSpPr txBox="1">
            <a:spLocks noChangeArrowheads="1"/>
          </p:cNvSpPr>
          <p:nvPr/>
        </p:nvSpPr>
        <p:spPr bwMode="auto">
          <a:xfrm>
            <a:off x="4827589" y="2243137"/>
            <a:ext cx="708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baseline="0" dirty="0">
                <a:solidFill>
                  <a:srgbClr val="FF3300"/>
                </a:solidFill>
              </a:rPr>
              <a:t>Switch</a:t>
            </a:r>
            <a:endParaRPr lang="en-US" altLang="zh-CN" sz="1400" baseline="0" dirty="0">
              <a:solidFill>
                <a:srgbClr val="FF3300"/>
              </a:solidFill>
            </a:endParaRPr>
          </a:p>
        </p:txBody>
      </p:sp>
      <p:sp>
        <p:nvSpPr>
          <p:cNvPr id="405581" name="Line 339"/>
          <p:cNvSpPr>
            <a:spLocks noChangeShapeType="1"/>
          </p:cNvSpPr>
          <p:nvPr/>
        </p:nvSpPr>
        <p:spPr bwMode="auto">
          <a:xfrm flipH="1">
            <a:off x="5691188" y="2398713"/>
            <a:ext cx="1571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05582" name="Line 340"/>
          <p:cNvSpPr>
            <a:spLocks noChangeShapeType="1"/>
          </p:cNvSpPr>
          <p:nvPr/>
        </p:nvSpPr>
        <p:spPr bwMode="auto">
          <a:xfrm flipH="1">
            <a:off x="5692775" y="2397125"/>
            <a:ext cx="0" cy="3016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05583" name="Text Box 345"/>
          <p:cNvSpPr txBox="1">
            <a:spLocks noChangeArrowheads="1"/>
          </p:cNvSpPr>
          <p:nvPr/>
        </p:nvSpPr>
        <p:spPr bwMode="auto">
          <a:xfrm>
            <a:off x="5848350" y="2204730"/>
            <a:ext cx="2730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baseline="0" dirty="0">
                <a:solidFill>
                  <a:srgbClr val="FF3300"/>
                </a:solidFill>
              </a:rPr>
              <a:t>Whenever In=0, next state is 00.</a:t>
            </a:r>
            <a:endParaRPr lang="en-US" altLang="zh-CN" sz="1400" baseline="0" dirty="0">
              <a:solidFill>
                <a:srgbClr val="FF3300"/>
              </a:solidFill>
            </a:endParaRPr>
          </a:p>
        </p:txBody>
      </p:sp>
      <p:sp>
        <p:nvSpPr>
          <p:cNvPr id="405584" name="Line 346"/>
          <p:cNvSpPr>
            <a:spLocks noChangeShapeType="1"/>
          </p:cNvSpPr>
          <p:nvPr/>
        </p:nvSpPr>
        <p:spPr bwMode="auto">
          <a:xfrm>
            <a:off x="5173663" y="3240088"/>
            <a:ext cx="4048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05585" name="Line 347"/>
          <p:cNvSpPr>
            <a:spLocks noChangeShapeType="1"/>
          </p:cNvSpPr>
          <p:nvPr/>
        </p:nvSpPr>
        <p:spPr bwMode="auto">
          <a:xfrm>
            <a:off x="5173663" y="3240088"/>
            <a:ext cx="0" cy="2311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47664" y="-99392"/>
            <a:ext cx="7366000" cy="762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逻辑实现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406532" name="Picture 5" descr="ch03-traffi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1425575"/>
            <a:ext cx="5426075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533" name="Text Box 6"/>
          <p:cNvSpPr txBox="1">
            <a:spLocks noChangeArrowheads="1"/>
          </p:cNvSpPr>
          <p:nvPr/>
        </p:nvSpPr>
        <p:spPr bwMode="auto">
          <a:xfrm>
            <a:off x="6476153" y="4995863"/>
            <a:ext cx="1947970" cy="83099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aseline="0">
                <a:solidFill>
                  <a:srgbClr val="FF3300"/>
                </a:solidFill>
              </a:rPr>
              <a:t>Master-slave</a:t>
            </a:r>
            <a:br>
              <a:rPr lang="en-US" altLang="zh-CN" baseline="0">
                <a:solidFill>
                  <a:srgbClr val="FF3300"/>
                </a:solidFill>
              </a:rPr>
            </a:br>
            <a:r>
              <a:rPr lang="en-US" altLang="zh-CN" baseline="0">
                <a:solidFill>
                  <a:srgbClr val="FF3300"/>
                </a:solidFill>
              </a:rPr>
              <a:t>flipflop</a:t>
            </a:r>
            <a:endParaRPr lang="en-US" altLang="zh-CN" baseline="0">
              <a:solidFill>
                <a:srgbClr val="FF3300"/>
              </a:solidFill>
            </a:endParaRPr>
          </a:p>
        </p:txBody>
      </p:sp>
      <p:sp>
        <p:nvSpPr>
          <p:cNvPr id="406534" name="Line 8"/>
          <p:cNvSpPr>
            <a:spLocks noChangeShapeType="1"/>
          </p:cNvSpPr>
          <p:nvPr/>
        </p:nvSpPr>
        <p:spPr bwMode="auto">
          <a:xfrm flipH="1" flipV="1">
            <a:off x="5838825" y="5303838"/>
            <a:ext cx="862013" cy="650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06535" name="Line 9"/>
          <p:cNvSpPr>
            <a:spLocks noChangeShapeType="1"/>
          </p:cNvSpPr>
          <p:nvPr/>
        </p:nvSpPr>
        <p:spPr bwMode="auto">
          <a:xfrm flipH="1">
            <a:off x="5851525" y="5511800"/>
            <a:ext cx="836613" cy="3921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存储单元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主从锁存器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1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81075"/>
            <a:ext cx="8839200" cy="13033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一对</a:t>
            </a:r>
            <a:r>
              <a:rPr lang="en-US" altLang="zh-CN" dirty="0">
                <a:ea typeface="宋体" panose="02010600030101010101" pitchFamily="2" charset="-122"/>
              </a:rPr>
              <a:t>D</a:t>
            </a:r>
            <a:r>
              <a:rPr lang="zh-CN" altLang="en-US" dirty="0">
                <a:ea typeface="宋体" panose="02010600030101010101" pitchFamily="2" charset="-122"/>
              </a:rPr>
              <a:t>锁存器构成一个主从锁存器，将当前状态和下一状态分离。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401413" name="Picture 5" descr="ch03-msflipflo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171700"/>
            <a:ext cx="869315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381000" y="4765675"/>
            <a:ext cx="410845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aseline="0"/>
              <a:t>During 1</a:t>
            </a:r>
            <a:r>
              <a:rPr lang="en-US" altLang="zh-CN" sz="2400" baseline="30000"/>
              <a:t>st</a:t>
            </a:r>
            <a:r>
              <a:rPr lang="en-US" altLang="zh-CN" sz="2400" baseline="0"/>
              <a:t> phase (clock=1),</a:t>
            </a:r>
            <a:br>
              <a:rPr lang="en-US" altLang="zh-CN" sz="2400" baseline="0"/>
            </a:br>
            <a:r>
              <a:rPr lang="en-US" altLang="zh-CN" sz="2400" baseline="0"/>
              <a:t>previously-computed state</a:t>
            </a:r>
            <a:br>
              <a:rPr lang="en-US" altLang="zh-CN" sz="2400" baseline="0"/>
            </a:br>
            <a:r>
              <a:rPr lang="en-US" altLang="zh-CN" sz="2400" baseline="0"/>
              <a:t>becomes </a:t>
            </a:r>
            <a:r>
              <a:rPr lang="en-US" altLang="zh-CN" sz="2400" i="1" baseline="0"/>
              <a:t>current</a:t>
            </a:r>
            <a:r>
              <a:rPr lang="en-US" altLang="zh-CN" sz="2400" baseline="0"/>
              <a:t> state and is</a:t>
            </a:r>
            <a:br>
              <a:rPr lang="en-US" altLang="zh-CN" sz="2400" baseline="0"/>
            </a:br>
            <a:r>
              <a:rPr lang="en-US" altLang="zh-CN" sz="2400" baseline="0"/>
              <a:t>sent to the logic circuit.</a:t>
            </a:r>
            <a:endParaRPr lang="en-US" altLang="zh-CN" sz="2400" baseline="0"/>
          </a:p>
        </p:txBody>
      </p:sp>
      <p:sp>
        <p:nvSpPr>
          <p:cNvPr id="401415" name="Text Box 7"/>
          <p:cNvSpPr txBox="1">
            <a:spLocks noChangeArrowheads="1"/>
          </p:cNvSpPr>
          <p:nvPr/>
        </p:nvSpPr>
        <p:spPr bwMode="auto">
          <a:xfrm>
            <a:off x="4660900" y="4765675"/>
            <a:ext cx="3903663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aseline="0"/>
              <a:t>During 2</a:t>
            </a:r>
            <a:r>
              <a:rPr lang="en-US" altLang="zh-CN" sz="2400" baseline="30000"/>
              <a:t>nd</a:t>
            </a:r>
            <a:r>
              <a:rPr lang="en-US" altLang="zh-CN" sz="2400" baseline="0"/>
              <a:t> phase (clock=0),</a:t>
            </a:r>
            <a:br>
              <a:rPr lang="en-US" altLang="zh-CN" sz="2400" baseline="0"/>
            </a:br>
            <a:r>
              <a:rPr lang="en-US" altLang="zh-CN" sz="2400" i="1" baseline="0"/>
              <a:t>next</a:t>
            </a:r>
            <a:r>
              <a:rPr lang="en-US" altLang="zh-CN" sz="2400" baseline="0"/>
              <a:t> state, computed by</a:t>
            </a:r>
            <a:br>
              <a:rPr lang="en-US" altLang="zh-CN" sz="2400" baseline="0"/>
            </a:br>
            <a:r>
              <a:rPr lang="en-US" altLang="zh-CN" sz="2400" baseline="0"/>
              <a:t>logic circuit, is stored in</a:t>
            </a:r>
            <a:br>
              <a:rPr lang="en-US" altLang="zh-CN" sz="2400" baseline="0"/>
            </a:br>
            <a:r>
              <a:rPr lang="en-US" altLang="zh-CN" sz="2400" baseline="0"/>
              <a:t>Latch A.</a:t>
            </a:r>
            <a:endParaRPr lang="en-US" altLang="zh-CN" sz="2400" baseline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从逻辑电路到数据通路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数据通路：计算机用来处理信息所用到的所有逻辑电路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ea typeface="宋体" panose="02010600030101010101" pitchFamily="2" charset="-122"/>
              </a:rPr>
              <a:t>     </a:t>
            </a:r>
            <a:r>
              <a:rPr lang="en-US" altLang="zh-CN" dirty="0">
                <a:ea typeface="宋体" panose="02010600030101010101" pitchFamily="2" charset="-122"/>
              </a:rPr>
              <a:t>Example:  LC-3 </a:t>
            </a:r>
            <a:r>
              <a:rPr lang="zh-CN" altLang="en-US" dirty="0">
                <a:ea typeface="宋体" panose="02010600030101010101" pitchFamily="2" charset="-122"/>
              </a:rPr>
              <a:t>的数据通路（下一页）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组合逻辑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Decoders</a:t>
            </a:r>
            <a:r>
              <a:rPr lang="zh-CN" altLang="en-US" dirty="0">
                <a:ea typeface="宋体" panose="02010600030101010101" pitchFamily="2" charset="-122"/>
              </a:rPr>
              <a:t>（译码器）</a:t>
            </a:r>
            <a:r>
              <a:rPr lang="en-US" altLang="zh-CN" dirty="0">
                <a:ea typeface="宋体" panose="02010600030101010101" pitchFamily="2" charset="-122"/>
              </a:rPr>
              <a:t> -- </a:t>
            </a:r>
            <a:r>
              <a:rPr lang="zh-CN" altLang="en-US" dirty="0">
                <a:ea typeface="宋体" panose="02010600030101010101" pitchFamily="2" charset="-122"/>
              </a:rPr>
              <a:t>把指令转换成控制信号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Multiplexers</a:t>
            </a:r>
            <a:r>
              <a:rPr lang="zh-CN" altLang="en-US" dirty="0">
                <a:ea typeface="宋体" panose="02010600030101010101" pitchFamily="2" charset="-122"/>
              </a:rPr>
              <a:t>（选择器）</a:t>
            </a:r>
            <a:r>
              <a:rPr lang="en-US" altLang="zh-CN" dirty="0">
                <a:ea typeface="宋体" panose="02010600030101010101" pitchFamily="2" charset="-122"/>
              </a:rPr>
              <a:t> -- </a:t>
            </a:r>
            <a:r>
              <a:rPr lang="zh-CN" altLang="en-US" dirty="0">
                <a:ea typeface="宋体" panose="02010600030101010101" pitchFamily="2" charset="-122"/>
              </a:rPr>
              <a:t>选择输入和输出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ALU (</a:t>
            </a:r>
            <a:r>
              <a:rPr lang="zh-CN" altLang="en-US" dirty="0">
                <a:ea typeface="宋体" panose="02010600030101010101" pitchFamily="2" charset="-122"/>
              </a:rPr>
              <a:t>算术和逻辑运算单元</a:t>
            </a:r>
            <a:r>
              <a:rPr lang="en-US" altLang="zh-CN" dirty="0">
                <a:ea typeface="宋体" panose="02010600030101010101" pitchFamily="2" charset="-122"/>
              </a:rPr>
              <a:t>) – </a:t>
            </a:r>
            <a:r>
              <a:rPr lang="zh-CN" altLang="en-US" dirty="0">
                <a:ea typeface="宋体" panose="02010600030101010101" pitchFamily="2" charset="-122"/>
              </a:rPr>
              <a:t>对数据进行运算操作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时序逻辑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状态机</a:t>
            </a:r>
            <a:r>
              <a:rPr lang="en-US" altLang="zh-CN" dirty="0">
                <a:ea typeface="宋体" panose="02010600030101010101" pitchFamily="2" charset="-122"/>
              </a:rPr>
              <a:t> -- </a:t>
            </a:r>
            <a:r>
              <a:rPr lang="zh-CN" altLang="en-US" dirty="0">
                <a:ea typeface="宋体" panose="02010600030101010101" pitchFamily="2" charset="-122"/>
              </a:rPr>
              <a:t>产生控制信号，负责数据移动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寄存器和锁存器</a:t>
            </a:r>
            <a:r>
              <a:rPr lang="en-US" altLang="zh-CN" dirty="0">
                <a:ea typeface="宋体" panose="02010600030101010101" pitchFamily="2" charset="-122"/>
              </a:rPr>
              <a:t> – </a:t>
            </a:r>
            <a:r>
              <a:rPr lang="zh-CN" altLang="en-US" dirty="0">
                <a:ea typeface="宋体" panose="02010600030101010101" pitchFamily="2" charset="-122"/>
              </a:rPr>
              <a:t>存储部件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1" name="Rectangle 307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ea typeface="宋体" panose="02010600030101010101" pitchFamily="2" charset="-122"/>
              </a:rPr>
              <a:t>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MOS</a:t>
            </a:r>
            <a:r>
              <a:rPr lang="zh-CN" altLang="en-US" dirty="0">
                <a:ea typeface="宋体" panose="02010600030101010101" pitchFamily="2" charset="-122"/>
              </a:rPr>
              <a:t>晶体管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9972" name="Rectangle 307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solidFill>
                  <a:srgbClr val="FF3300"/>
                </a:solidFill>
                <a:ea typeface="宋体" panose="02010600030101010101" pitchFamily="2" charset="-122"/>
              </a:rPr>
              <a:t>型</a:t>
            </a:r>
            <a:r>
              <a:rPr lang="zh-CN" altLang="en-US" sz="2800" dirty="0">
                <a:ea typeface="宋体" panose="02010600030101010101" pitchFamily="2" charset="-122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ea typeface="宋体" panose="02010600030101010101" pitchFamily="2" charset="-122"/>
              </a:rPr>
              <a:t>型工作机制完全相反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576580" lvl="1" indent="-234950"/>
            <a:endParaRPr lang="en-US" altLang="zh-CN" sz="2400" dirty="0"/>
          </a:p>
          <a:p>
            <a:pPr marL="576580" lvl="1" indent="-234950"/>
            <a:r>
              <a:rPr lang="zh-CN" altLang="en-US" sz="2400" dirty="0"/>
              <a:t>栅极为</a:t>
            </a:r>
            <a:r>
              <a:rPr lang="zh-CN" altLang="en-US" sz="2400" u="sng" dirty="0">
                <a:solidFill>
                  <a:srgbClr val="009900"/>
                </a:solidFill>
              </a:rPr>
              <a:t>高电平</a:t>
            </a:r>
            <a:r>
              <a:rPr lang="en-US" altLang="zh-CN" sz="2400" dirty="0"/>
              <a:t>, #1-#2</a:t>
            </a:r>
            <a:r>
              <a:rPr lang="zh-CN" altLang="en-US" sz="2400" dirty="0"/>
              <a:t>断路，</a:t>
            </a:r>
            <a:br>
              <a:rPr lang="en-US" altLang="zh-CN" sz="2400" dirty="0"/>
            </a:br>
            <a:r>
              <a:rPr lang="en-US" altLang="zh-CN" sz="2400" dirty="0"/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en-US" altLang="zh-CN" sz="2400" u="sng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576580" lvl="1" indent="-234950"/>
            <a:r>
              <a:rPr lang="zh-CN" altLang="en-US" sz="2400" dirty="0"/>
              <a:t>栅极为</a:t>
            </a:r>
            <a:r>
              <a:rPr lang="zh-CN" altLang="en-US" sz="2400" u="sng" dirty="0">
                <a:solidFill>
                  <a:srgbClr val="009900"/>
                </a:solidFill>
              </a:rPr>
              <a:t>低电平</a:t>
            </a:r>
            <a:r>
              <a:rPr lang="en-US" altLang="zh-CN" sz="2400" dirty="0"/>
              <a:t>, #1-#2</a:t>
            </a:r>
            <a:r>
              <a:rPr lang="zh-CN" altLang="en-US" sz="2400" dirty="0"/>
              <a:t>通路，</a:t>
            </a:r>
            <a:br>
              <a:rPr lang="en-US" altLang="zh-CN" sz="2400" dirty="0"/>
            </a:br>
            <a:r>
              <a:rPr lang="en-US" altLang="zh-CN" sz="2400" dirty="0"/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en-US" altLang="zh-CN" sz="2400" u="sng" dirty="0">
                <a:solidFill>
                  <a:srgbClr val="C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  <p:sp>
        <p:nvSpPr>
          <p:cNvPr id="339973" name="Oval 3076"/>
          <p:cNvSpPr>
            <a:spLocks noChangeArrowheads="1"/>
          </p:cNvSpPr>
          <p:nvPr/>
        </p:nvSpPr>
        <p:spPr bwMode="auto">
          <a:xfrm>
            <a:off x="7391400" y="1981200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endParaRPr lang="zh-CN" altLang="en-US" sz="2400" baseline="0"/>
          </a:p>
        </p:txBody>
      </p:sp>
      <p:sp>
        <p:nvSpPr>
          <p:cNvPr id="339974" name="Line 3078"/>
          <p:cNvSpPr>
            <a:spLocks noChangeShapeType="1"/>
          </p:cNvSpPr>
          <p:nvPr/>
        </p:nvSpPr>
        <p:spPr bwMode="auto">
          <a:xfrm flipV="1">
            <a:off x="5334000" y="3200400"/>
            <a:ext cx="2057400" cy="13716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9975" name="Text Box 3079"/>
          <p:cNvSpPr txBox="1">
            <a:spLocks noChangeArrowheads="1"/>
          </p:cNvSpPr>
          <p:nvPr/>
        </p:nvSpPr>
        <p:spPr bwMode="auto">
          <a:xfrm>
            <a:off x="5556250" y="3733800"/>
            <a:ext cx="1319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i="1" baseline="0">
                <a:latin typeface="Franklin Gothic Book" panose="020B0503020102020204" pitchFamily="34" charset="0"/>
              </a:rPr>
              <a:t>Gate = 1</a:t>
            </a:r>
            <a:endParaRPr lang="en-US" altLang="zh-CN" sz="2400" i="1" baseline="0">
              <a:latin typeface="Franklin Gothic Book" panose="020B0503020102020204" pitchFamily="34" charset="0"/>
            </a:endParaRPr>
          </a:p>
        </p:txBody>
      </p:sp>
      <p:sp>
        <p:nvSpPr>
          <p:cNvPr id="339976" name="Line 3080"/>
          <p:cNvSpPr>
            <a:spLocks noChangeShapeType="1"/>
          </p:cNvSpPr>
          <p:nvPr/>
        </p:nvSpPr>
        <p:spPr bwMode="auto">
          <a:xfrm>
            <a:off x="5638800" y="5029200"/>
            <a:ext cx="1752600" cy="152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9977" name="Text Box 3081"/>
          <p:cNvSpPr txBox="1">
            <a:spLocks noChangeArrowheads="1"/>
          </p:cNvSpPr>
          <p:nvPr/>
        </p:nvSpPr>
        <p:spPr bwMode="auto">
          <a:xfrm>
            <a:off x="5867400" y="5334000"/>
            <a:ext cx="1319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i="1" baseline="0">
                <a:latin typeface="Franklin Gothic Book" panose="020B0503020102020204" pitchFamily="34" charset="0"/>
              </a:rPr>
              <a:t>Gate = 0</a:t>
            </a:r>
            <a:endParaRPr lang="en-US" altLang="zh-CN" sz="2400" i="1" baseline="0">
              <a:latin typeface="Franklin Gothic Book" panose="020B0503020102020204" pitchFamily="34" charset="0"/>
            </a:endParaRPr>
          </a:p>
        </p:txBody>
      </p:sp>
      <p:sp>
        <p:nvSpPr>
          <p:cNvPr id="339978" name="Oval 3077"/>
          <p:cNvSpPr>
            <a:spLocks noChangeArrowheads="1"/>
          </p:cNvSpPr>
          <p:nvPr/>
        </p:nvSpPr>
        <p:spPr bwMode="auto">
          <a:xfrm>
            <a:off x="7391400" y="4267200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endParaRPr lang="zh-CN" altLang="en-US" sz="2400" baseline="0"/>
          </a:p>
        </p:txBody>
      </p:sp>
      <p:pic>
        <p:nvPicPr>
          <p:cNvPr id="339979" name="Picture 3084" descr="ch03-open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772400" y="2057400"/>
            <a:ext cx="338138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9980" name="Picture 3085" descr="ch03-clos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4343400"/>
            <a:ext cx="219075" cy="15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9982" name="Picture 3088" descr="ch03-pmo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419600"/>
            <a:ext cx="1884363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9983" name="Oval 3083"/>
          <p:cNvSpPr>
            <a:spLocks noChangeArrowheads="1"/>
          </p:cNvSpPr>
          <p:nvPr/>
        </p:nvSpPr>
        <p:spPr bwMode="auto">
          <a:xfrm>
            <a:off x="2743200" y="4267200"/>
            <a:ext cx="2895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endParaRPr lang="zh-CN" altLang="en-US" sz="2400" baseline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5416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LC-3 </a:t>
            </a:r>
            <a:r>
              <a:rPr lang="zh-CN" altLang="en-US" dirty="0">
                <a:ea typeface="宋体" panose="02010600030101010101" pitchFamily="2" charset="-122"/>
              </a:rPr>
              <a:t>数据通路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19814" name="Picture 6" descr="C:\common\PattPatel slides\e2\pat67509_033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63913" y="579438"/>
            <a:ext cx="4362450" cy="6149975"/>
          </a:xfrm>
          <a:prstGeom prst="rect">
            <a:avLst/>
          </a:prstGeom>
          <a:noFill/>
        </p:spPr>
      </p:pic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428625" y="1504950"/>
            <a:ext cx="180975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9900"/>
                </a:solidFill>
                <a:ea typeface="宋体" panose="02010600030101010101" pitchFamily="2" charset="-122"/>
              </a:rPr>
              <a:t>Combinational</a:t>
            </a:r>
            <a:endParaRPr lang="en-US" altLang="zh-CN" sz="2000">
              <a:solidFill>
                <a:srgbClr val="009900"/>
              </a:solidFill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rgbClr val="009900"/>
                </a:solidFill>
                <a:ea typeface="宋体" panose="02010600030101010101" pitchFamily="2" charset="-122"/>
              </a:rPr>
              <a:t>Logic</a:t>
            </a:r>
            <a:endParaRPr lang="en-US" altLang="zh-CN" sz="2000">
              <a:solidFill>
                <a:srgbClr val="009900"/>
              </a:solidFill>
              <a:ea typeface="宋体" panose="02010600030101010101" pitchFamily="2" charset="-122"/>
            </a:endParaRP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>
            <a:off x="2219325" y="1849438"/>
            <a:ext cx="2373313" cy="461962"/>
          </a:xfrm>
          <a:prstGeom prst="line">
            <a:avLst/>
          </a:prstGeom>
          <a:noFill/>
          <a:ln w="38100">
            <a:solidFill>
              <a:srgbClr val="009900">
                <a:alpha val="50000"/>
              </a:srgbClr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2165350" y="1971675"/>
            <a:ext cx="4254500" cy="1746250"/>
          </a:xfrm>
          <a:prstGeom prst="line">
            <a:avLst/>
          </a:prstGeom>
          <a:noFill/>
          <a:ln w="38100">
            <a:solidFill>
              <a:srgbClr val="009900">
                <a:alpha val="50000"/>
              </a:srgbClr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9818" name="Line 10"/>
          <p:cNvSpPr>
            <a:spLocks noChangeShapeType="1"/>
          </p:cNvSpPr>
          <p:nvPr/>
        </p:nvSpPr>
        <p:spPr bwMode="auto">
          <a:xfrm flipV="1">
            <a:off x="2216150" y="1630363"/>
            <a:ext cx="2763838" cy="73025"/>
          </a:xfrm>
          <a:prstGeom prst="line">
            <a:avLst/>
          </a:prstGeom>
          <a:noFill/>
          <a:ln w="38100">
            <a:solidFill>
              <a:srgbClr val="009900">
                <a:alpha val="50000"/>
              </a:srgbClr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638175" y="5151438"/>
            <a:ext cx="180657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State Machine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19820" name="Line 12"/>
          <p:cNvSpPr>
            <a:spLocks noChangeShapeType="1"/>
          </p:cNvSpPr>
          <p:nvPr/>
        </p:nvSpPr>
        <p:spPr bwMode="auto">
          <a:xfrm flipV="1">
            <a:off x="2439988" y="4171950"/>
            <a:ext cx="3216275" cy="1055688"/>
          </a:xfrm>
          <a:prstGeom prst="line">
            <a:avLst/>
          </a:prstGeom>
          <a:noFill/>
          <a:ln w="38100">
            <a:solidFill>
              <a:srgbClr val="0000FF">
                <a:alpha val="50000"/>
              </a:srgbClr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1138238" y="3157538"/>
            <a:ext cx="1073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CE0000"/>
                </a:solidFill>
                <a:ea typeface="宋体" panose="02010600030101010101" pitchFamily="2" charset="-122"/>
              </a:rPr>
              <a:t>Storage</a:t>
            </a:r>
            <a:endParaRPr lang="en-US" altLang="zh-CN" sz="2000">
              <a:solidFill>
                <a:srgbClr val="CE0000"/>
              </a:solidFill>
              <a:ea typeface="宋体" panose="02010600030101010101" pitchFamily="2" charset="-122"/>
            </a:endParaRPr>
          </a:p>
        </p:txBody>
      </p:sp>
      <p:sp>
        <p:nvSpPr>
          <p:cNvPr id="119822" name="Line 14"/>
          <p:cNvSpPr>
            <a:spLocks noChangeShapeType="1"/>
          </p:cNvSpPr>
          <p:nvPr/>
        </p:nvSpPr>
        <p:spPr bwMode="auto">
          <a:xfrm flipV="1">
            <a:off x="2205038" y="2020888"/>
            <a:ext cx="4233862" cy="1284287"/>
          </a:xfrm>
          <a:prstGeom prst="line">
            <a:avLst/>
          </a:prstGeom>
          <a:noFill/>
          <a:ln w="38100">
            <a:solidFill>
              <a:srgbClr val="CE0000">
                <a:alpha val="50000"/>
              </a:srgbClr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9823" name="Line 15"/>
          <p:cNvSpPr>
            <a:spLocks noChangeShapeType="1"/>
          </p:cNvSpPr>
          <p:nvPr/>
        </p:nvSpPr>
        <p:spPr bwMode="auto">
          <a:xfrm>
            <a:off x="2212975" y="3427413"/>
            <a:ext cx="1779588" cy="873125"/>
          </a:xfrm>
          <a:prstGeom prst="line">
            <a:avLst/>
          </a:prstGeom>
          <a:noFill/>
          <a:ln w="38100">
            <a:solidFill>
              <a:srgbClr val="CE0000">
                <a:alpha val="50000"/>
              </a:srgbClr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3.7 LC-3</a:t>
            </a:r>
            <a:r>
              <a:rPr lang="zh-CN" altLang="en-US" dirty="0">
                <a:ea typeface="宋体" panose="02010600030101010101" pitchFamily="2" charset="-122"/>
              </a:rPr>
              <a:t>计算机的数据通路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408580" name="Picture 4" descr="pat76902_032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1273175"/>
            <a:ext cx="4287838" cy="527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3.31</a:t>
            </a:r>
            <a:endParaRPr lang="en-US" altLang="zh-CN" dirty="0"/>
          </a:p>
          <a:p>
            <a:r>
              <a:rPr lang="zh-CN" altLang="zh-CN" dirty="0"/>
              <a:t>3</a:t>
            </a:r>
            <a:r>
              <a:rPr lang="en-US" altLang="zh-CN" dirty="0"/>
              <a:t>.33</a:t>
            </a:r>
            <a:endParaRPr lang="en-US" altLang="zh-CN" dirty="0"/>
          </a:p>
          <a:p>
            <a:r>
              <a:rPr lang="zh-CN" altLang="zh-CN" dirty="0"/>
              <a:t>3</a:t>
            </a:r>
            <a:r>
              <a:rPr lang="en-US" altLang="zh-CN" dirty="0"/>
              <a:t>.34</a:t>
            </a:r>
            <a:endParaRPr lang="en-US" altLang="zh-CN" dirty="0"/>
          </a:p>
          <a:p>
            <a:r>
              <a:rPr lang="en-US" altLang="zh-CN" dirty="0"/>
              <a:t>3.41</a:t>
            </a:r>
            <a:endParaRPr lang="en-US" altLang="zh-CN" dirty="0"/>
          </a:p>
          <a:p>
            <a:r>
              <a:rPr lang="en-US" altLang="zh-CN" dirty="0"/>
              <a:t>3.43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HK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/>
              <a:t>MOS</a:t>
            </a:r>
            <a:r>
              <a:rPr lang="zh-CN" altLang="en-US" dirty="0"/>
              <a:t>管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组合逻辑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内存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时序电路</a:t>
            </a:r>
            <a:endParaRPr lang="zh-HK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3.2</a:t>
            </a:r>
            <a:r>
              <a:rPr lang="zh-CN" altLang="en-US" dirty="0">
                <a:ea typeface="宋体" panose="02010600030101010101" pitchFamily="2" charset="-122"/>
              </a:rPr>
              <a:t>逻辑门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Complementary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MOS(CMOS)</a:t>
            </a:r>
            <a:r>
              <a:rPr lang="zh-CN" altLang="en-US" sz="2800" dirty="0">
                <a:ea typeface="宋体" panose="02010600030101010101" pitchFamily="2" charset="-122"/>
              </a:rPr>
              <a:t>：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                     </a:t>
            </a:r>
            <a:r>
              <a:rPr lang="zh-CN" altLang="en-US" sz="2800" dirty="0">
                <a:ea typeface="宋体" panose="02010600030101010101" pitchFamily="2" charset="-122"/>
              </a:rPr>
              <a:t>同时使用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FF3300"/>
                </a:solidFill>
                <a:ea typeface="宋体" panose="02010600030101010101" pitchFamily="2" charset="-122"/>
              </a:rPr>
              <a:t>型</a:t>
            </a:r>
            <a:r>
              <a:rPr lang="zh-CN" altLang="en-US" sz="2800" dirty="0"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solidFill>
                  <a:srgbClr val="FF3300"/>
                </a:solidFill>
                <a:ea typeface="宋体" panose="02010600030101010101" pitchFamily="2" charset="-122"/>
              </a:rPr>
              <a:t>型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MOS</a:t>
            </a:r>
            <a:r>
              <a:rPr lang="zh-CN" altLang="en-US" sz="2800" dirty="0">
                <a:ea typeface="宋体" panose="02010600030101010101" pitchFamily="2" charset="-122"/>
              </a:rPr>
              <a:t>晶体管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使用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CMOS</a:t>
            </a:r>
            <a:r>
              <a:rPr lang="zh-CN" altLang="en-US" sz="2800" dirty="0">
                <a:ea typeface="宋体" panose="02010600030101010101" pitchFamily="2" charset="-122"/>
              </a:rPr>
              <a:t>实现逻辑门电路</a:t>
            </a:r>
            <a:r>
              <a:rPr lang="en-US" altLang="zh-CN" sz="2800" dirty="0">
                <a:ea typeface="宋体" panose="02010600030101010101" pitchFamily="2" charset="-122"/>
              </a:rPr>
              <a:t>: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AND, OR, NOT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10628" name="Picture 5" descr="ch03-digital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520" y="4005064"/>
            <a:ext cx="8662987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95536" y="3284984"/>
            <a:ext cx="6966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模拟信号与数字信号的转换（以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zh-CN" altLang="en-US" dirty="0"/>
              <a:t>电路为例）：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非门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 Gate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46129" name="Group 49"/>
          <p:cNvGraphicFramePr>
            <a:graphicFrameLocks noGrp="1"/>
          </p:cNvGraphicFramePr>
          <p:nvPr/>
        </p:nvGraphicFramePr>
        <p:xfrm>
          <a:off x="533400" y="4724400"/>
          <a:ext cx="1676400" cy="12954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Out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V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2.9 V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2.9 V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V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30" name="Group 50"/>
          <p:cNvGraphicFramePr>
            <a:graphicFrameLocks noGrp="1"/>
          </p:cNvGraphicFramePr>
          <p:nvPr/>
        </p:nvGraphicFramePr>
        <p:xfrm>
          <a:off x="2667000" y="4724400"/>
          <a:ext cx="1524000" cy="12954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Out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44086" name="Picture 70" descr="ch03-not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00113" y="1412875"/>
            <a:ext cx="29368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4087" name="Picture 71" descr="ch03-not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990600"/>
            <a:ext cx="2714625" cy="240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4088" name="Picture 72" descr="ch03-no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962400"/>
            <a:ext cx="2714625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89" name="Text Box 73"/>
          <p:cNvSpPr txBox="1">
            <a:spLocks noChangeArrowheads="1"/>
          </p:cNvSpPr>
          <p:nvPr/>
        </p:nvSpPr>
        <p:spPr bwMode="auto">
          <a:xfrm>
            <a:off x="3886200" y="3733800"/>
            <a:ext cx="165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i="1" baseline="0" dirty="0"/>
              <a:t>Truth table</a:t>
            </a:r>
            <a:endParaRPr lang="en-US" altLang="zh-CN" sz="2400" i="1" baseline="0" dirty="0"/>
          </a:p>
        </p:txBody>
      </p:sp>
      <p:sp>
        <p:nvSpPr>
          <p:cNvPr id="344090" name="Line 74"/>
          <p:cNvSpPr>
            <a:spLocks noChangeShapeType="1"/>
          </p:cNvSpPr>
          <p:nvPr/>
        </p:nvSpPr>
        <p:spPr bwMode="auto">
          <a:xfrm flipH="1">
            <a:off x="3886200" y="4191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4091" name="Text Box 27"/>
          <p:cNvSpPr txBox="1">
            <a:spLocks noChangeArrowheads="1"/>
          </p:cNvSpPr>
          <p:nvPr/>
        </p:nvSpPr>
        <p:spPr bwMode="auto">
          <a:xfrm>
            <a:off x="2771775" y="1196975"/>
            <a:ext cx="6540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 baseline="0"/>
              <a:t>2.9V</a:t>
            </a:r>
            <a:endParaRPr lang="en-US" altLang="zh-CN" b="1" baseline="0"/>
          </a:p>
        </p:txBody>
      </p:sp>
      <p:sp>
        <p:nvSpPr>
          <p:cNvPr id="344092" name="Text Box 28"/>
          <p:cNvSpPr txBox="1">
            <a:spLocks noChangeArrowheads="1"/>
          </p:cNvSpPr>
          <p:nvPr/>
        </p:nvSpPr>
        <p:spPr bwMode="auto">
          <a:xfrm>
            <a:off x="2843213" y="4076700"/>
            <a:ext cx="4635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 baseline="0"/>
              <a:t>0V</a:t>
            </a:r>
            <a:endParaRPr lang="en-US" altLang="zh-CN" b="1" baseline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或非门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NOR Gate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48212" name="Group 84"/>
          <p:cNvGraphicFramePr>
            <a:graphicFrameLocks noGrp="1"/>
          </p:cNvGraphicFramePr>
          <p:nvPr/>
        </p:nvGraphicFramePr>
        <p:xfrm>
          <a:off x="5638800" y="4114800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46134" name="Picture 88" descr="ch03-nor0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57800" y="892869"/>
            <a:ext cx="3124200" cy="282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6135" name="Picture 89" descr="ch03-n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388778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华文琥珀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4626</Words>
  <Application>WPS 演示</Application>
  <PresentationFormat>全屏显示(4:3)</PresentationFormat>
  <Paragraphs>1144</Paragraphs>
  <Slides>63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63</vt:i4>
      </vt:variant>
    </vt:vector>
  </HeadingPairs>
  <TitlesOfParts>
    <vt:vector size="94" baseType="lpstr">
      <vt:lpstr>Arial</vt:lpstr>
      <vt:lpstr>宋体</vt:lpstr>
      <vt:lpstr>Wingdings</vt:lpstr>
      <vt:lpstr>Tahoma</vt:lpstr>
      <vt:lpstr>华文彩云</vt:lpstr>
      <vt:lpstr>华文琥珀</vt:lpstr>
      <vt:lpstr>隶书</vt:lpstr>
      <vt:lpstr>Times New Roman</vt:lpstr>
      <vt:lpstr>Garamond</vt:lpstr>
      <vt:lpstr>Franklin Gothic Book</vt:lpstr>
      <vt:lpstr>微软雅黑</vt:lpstr>
      <vt:lpstr>Arial Unicode MS</vt:lpstr>
      <vt:lpstr>Verdana</vt:lpstr>
      <vt:lpstr>CourierPS</vt:lpstr>
      <vt:lpstr>Segoe Print</vt:lpstr>
      <vt:lpstr>Symbol</vt:lpstr>
      <vt:lpstr>黑体</vt:lpstr>
      <vt:lpstr>楷体_GB2312</vt:lpstr>
      <vt:lpstr>新宋体</vt:lpstr>
      <vt:lpstr>Gungsuh</vt:lpstr>
      <vt:lpstr>Adobe Myungjo Std M</vt:lpstr>
      <vt:lpstr>Blends</vt:lpstr>
      <vt:lpstr>Equation.3</vt:lpstr>
      <vt:lpstr>Equation.3</vt:lpstr>
      <vt:lpstr>Equation.3</vt:lpstr>
      <vt:lpstr>Equation.3</vt:lpstr>
      <vt:lpstr>Equation.3</vt:lpstr>
      <vt:lpstr>Visio.Drawing.11</vt:lpstr>
      <vt:lpstr>Visio.Drawing.4</vt:lpstr>
      <vt:lpstr>Visio.Drawing.4</vt:lpstr>
      <vt:lpstr>Visio.Drawing.4</vt:lpstr>
      <vt:lpstr>PowerPoint 演示文稿</vt:lpstr>
      <vt:lpstr>第二章复习</vt:lpstr>
      <vt:lpstr>第三章内容</vt:lpstr>
      <vt:lpstr>3.1 MOS晶体管</vt:lpstr>
      <vt:lpstr>N型MOS晶体管</vt:lpstr>
      <vt:lpstr>P型MOS晶体管</vt:lpstr>
      <vt:lpstr>3.2逻辑门</vt:lpstr>
      <vt:lpstr>非门(NOT Gate)</vt:lpstr>
      <vt:lpstr>或非门(NOR Gate)</vt:lpstr>
      <vt:lpstr>或门(OR Gate)</vt:lpstr>
      <vt:lpstr>与非门(NAND Gate)</vt:lpstr>
      <vt:lpstr>与门(AND Gate)</vt:lpstr>
      <vt:lpstr>基本逻辑门</vt:lpstr>
      <vt:lpstr>摩根定律</vt:lpstr>
      <vt:lpstr>多输入门</vt:lpstr>
      <vt:lpstr>逻辑完备性</vt:lpstr>
      <vt:lpstr>习题</vt:lpstr>
      <vt:lpstr>3.3组合逻辑</vt:lpstr>
      <vt:lpstr>时序逻辑电路</vt:lpstr>
      <vt:lpstr>译码器Decoder</vt:lpstr>
      <vt:lpstr>多路复用器Multiplexer (MUX)</vt:lpstr>
      <vt:lpstr>全加器Full Adder</vt:lpstr>
      <vt:lpstr>4-bit加法器</vt:lpstr>
      <vt:lpstr>可编程逻辑阵列</vt:lpstr>
      <vt:lpstr>习题</vt:lpstr>
      <vt:lpstr>3.4存储单元</vt:lpstr>
      <vt:lpstr>R-S锁存器</vt:lpstr>
      <vt:lpstr>保持</vt:lpstr>
      <vt:lpstr>清0</vt:lpstr>
      <vt:lpstr>置1</vt:lpstr>
      <vt:lpstr>R-S锁存器</vt:lpstr>
      <vt:lpstr>R-S锁存器的特点</vt:lpstr>
      <vt:lpstr>门控D锁存器</vt:lpstr>
      <vt:lpstr>寄存器</vt:lpstr>
      <vt:lpstr>多位数据表示</vt:lpstr>
      <vt:lpstr>主从锁存器</vt:lpstr>
      <vt:lpstr>3.5内存的概念</vt:lpstr>
      <vt:lpstr>22 x 3-bit内存</vt:lpstr>
      <vt:lpstr>3.6时序电路</vt:lpstr>
      <vt:lpstr>时序与组合</vt:lpstr>
      <vt:lpstr>状态</vt:lpstr>
      <vt:lpstr>有限状态机</vt:lpstr>
      <vt:lpstr>状态图</vt:lpstr>
      <vt:lpstr>状态图</vt:lpstr>
      <vt:lpstr>PowerPoint 演示文稿</vt:lpstr>
      <vt:lpstr>PowerPoint 演示文稿</vt:lpstr>
      <vt:lpstr>状态表</vt:lpstr>
      <vt:lpstr>PowerPoint 演示文稿</vt:lpstr>
      <vt:lpstr>PowerPoint 演示文稿</vt:lpstr>
      <vt:lpstr>密码锁状态</vt:lpstr>
      <vt:lpstr>状态图</vt:lpstr>
      <vt:lpstr>时钟</vt:lpstr>
      <vt:lpstr>有限状态机的实现</vt:lpstr>
      <vt:lpstr>例子</vt:lpstr>
      <vt:lpstr>状态图</vt:lpstr>
      <vt:lpstr>真值表</vt:lpstr>
      <vt:lpstr>逻辑实现</vt:lpstr>
      <vt:lpstr>存储单元: 主从锁存器</vt:lpstr>
      <vt:lpstr>从逻辑电路到数据通路</vt:lpstr>
      <vt:lpstr>LC-3 数据通路</vt:lpstr>
      <vt:lpstr>3.7 LC-3计算机的数据通路</vt:lpstr>
      <vt:lpstr>习题</vt:lpstr>
      <vt:lpstr>小结</vt:lpstr>
    </vt:vector>
  </TitlesOfParts>
  <Company>深圳大学信息工程学院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计算机系统(1)</dc:title>
  <dc:creator>王志强</dc:creator>
  <dc:subject>第1章 计算机系统概述</dc:subject>
  <cp:lastModifiedBy>Taki</cp:lastModifiedBy>
  <cp:revision>424</cp:revision>
  <cp:lastPrinted>2113-01-01T00:00:00Z</cp:lastPrinted>
  <dcterms:created xsi:type="dcterms:W3CDTF">2003-05-17T02:00:00Z</dcterms:created>
  <dcterms:modified xsi:type="dcterms:W3CDTF">2021-03-25T14:47:18Z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2052-11.1.0.10011</vt:lpwstr>
  </property>
</Properties>
</file>