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92" r:id="rId3"/>
    <p:sldId id="494" r:id="rId4"/>
    <p:sldId id="530" r:id="rId6"/>
    <p:sldId id="537" r:id="rId7"/>
    <p:sldId id="495" r:id="rId8"/>
    <p:sldId id="496" r:id="rId9"/>
    <p:sldId id="497" r:id="rId10"/>
    <p:sldId id="531" r:id="rId11"/>
    <p:sldId id="498" r:id="rId12"/>
    <p:sldId id="499" r:id="rId13"/>
    <p:sldId id="500" r:id="rId14"/>
    <p:sldId id="501" r:id="rId15"/>
    <p:sldId id="502" r:id="rId16"/>
    <p:sldId id="503" r:id="rId17"/>
    <p:sldId id="504" r:id="rId18"/>
    <p:sldId id="505" r:id="rId19"/>
    <p:sldId id="506" r:id="rId20"/>
    <p:sldId id="507" r:id="rId21"/>
    <p:sldId id="508" r:id="rId22"/>
    <p:sldId id="532" r:id="rId23"/>
    <p:sldId id="533" r:id="rId24"/>
    <p:sldId id="510" r:id="rId25"/>
    <p:sldId id="534" r:id="rId26"/>
    <p:sldId id="535" r:id="rId27"/>
    <p:sldId id="512" r:id="rId28"/>
    <p:sldId id="513" r:id="rId29"/>
    <p:sldId id="514" r:id="rId30"/>
    <p:sldId id="515" r:id="rId31"/>
    <p:sldId id="516" r:id="rId32"/>
    <p:sldId id="517" r:id="rId33"/>
    <p:sldId id="518" r:id="rId34"/>
    <p:sldId id="538" r:id="rId35"/>
    <p:sldId id="519" r:id="rId36"/>
    <p:sldId id="520" r:id="rId37"/>
    <p:sldId id="521" r:id="rId38"/>
    <p:sldId id="522" r:id="rId39"/>
    <p:sldId id="523" r:id="rId40"/>
    <p:sldId id="524" r:id="rId41"/>
    <p:sldId id="525" r:id="rId42"/>
    <p:sldId id="526" r:id="rId43"/>
    <p:sldId id="527" r:id="rId44"/>
    <p:sldId id="528" r:id="rId45"/>
    <p:sldId id="529" r:id="rId46"/>
    <p:sldId id="539" r:id="rId47"/>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80" d="100"/>
          <a:sy n="80" d="100"/>
        </p:scale>
        <p:origin x="1371"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fld id="{5C352E2E-7924-49FC-B2B6-189D70A4F24F}" type="datetimeFigureOut">
              <a:rPr lang="zh-CN" altLang="en-US"/>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lvl1pPr>
          </a:lstStyle>
          <a:p>
            <a:fld id="{BB21CE47-EB6E-45E3-8018-19D45F8C216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7F2CFFC9-A9D6-4699-A428-F2A5CEA9A83B}" type="slidenum">
              <a:rPr lang="en-US" altLang="zh-CN" sz="1200">
                <a:latin typeface="Garamond" panose="02020404030301010803" pitchFamily="18" charset="0"/>
              </a:rPr>
            </a:fld>
            <a:endParaRPr lang="en-US" altLang="zh-CN" sz="1200">
              <a:latin typeface="Garamond" panose="02020404030301010803" pitchFamily="18"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885983DF-B347-4D29-8074-2472A7FEC253}" type="slidenum">
              <a:rPr lang="en-US" altLang="zh-CN" sz="1200">
                <a:latin typeface="Garamond" panose="02020404030301010803" pitchFamily="18" charset="0"/>
              </a:rPr>
            </a:fld>
            <a:endParaRPr lang="en-US" altLang="zh-CN" sz="1200">
              <a:latin typeface="Garamond" panose="02020404030301010803"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D56C658E-1095-4A0C-83CE-0D7899139D91}" type="slidenum">
              <a:rPr lang="en-US" altLang="zh-CN" sz="1200">
                <a:latin typeface="Garamond" panose="02020404030301010803" pitchFamily="18" charset="0"/>
              </a:rPr>
            </a:fld>
            <a:endParaRPr lang="en-US" altLang="zh-CN" sz="1200">
              <a:latin typeface="Garamond" panose="02020404030301010803" pitchFamily="18" charset="0"/>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AEF6518E-2D75-4A56-A5CA-5AC0E0FDCF56}" type="slidenum">
              <a:rPr lang="en-US" altLang="zh-CN" sz="1200">
                <a:latin typeface="Garamond" panose="02020404030301010803" pitchFamily="18" charset="0"/>
              </a:rPr>
            </a:fld>
            <a:endParaRPr lang="en-US" altLang="zh-CN" sz="1200">
              <a:latin typeface="Garamond" panose="02020404030301010803" pitchFamily="18"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
          <p:cNvGrpSpPr/>
          <p:nvPr/>
        </p:nvGrpSpPr>
        <p:grpSpPr bwMode="auto">
          <a:xfrm>
            <a:off x="-3175" y="4953000"/>
            <a:ext cx="9147175" cy="1911350"/>
            <a:chOff x="-3765" y="4832896"/>
            <a:chExt cx="9147765" cy="2032192"/>
          </a:xfrm>
        </p:grpSpPr>
        <p:sp>
          <p:nvSpPr>
            <p:cNvPr id="6" name="Freeform 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Freeform 7"/>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ltLang="zh-CN"/>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lstStyle>
          <a:p>
            <a:pPr>
              <a:defRPr/>
            </a:pPr>
            <a:fld id="{FC0D8766-8D45-4B53-9F92-A1235C167FE0}" type="datetime1">
              <a:rPr lang="zh-CN" altLang="en-US" smtClean="0"/>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lstStyle>
          <a:p>
            <a:pPr>
              <a:defRPr/>
            </a:pPr>
            <a:r>
              <a:rPr lang="en-US" altLang="zh-CN"/>
              <a:t>Lecture 1</a:t>
            </a:r>
            <a:endParaRPr lang="en-US" altLang="zh-CN"/>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2AAAA200-6AE2-41A7-BA5B-154972BA5418}" type="datetime1">
              <a:rPr lang="zh-CN" altLang="en-US" smtClean="0"/>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9"/>
          <p:cNvSpPr>
            <a:spLocks noGrp="1"/>
          </p:cNvSpPr>
          <p:nvPr>
            <p:ph type="dt" sz="half" idx="10"/>
          </p:nvPr>
        </p:nvSpPr>
        <p:spPr/>
        <p:txBody>
          <a:bodyPr/>
          <a:lstStyle>
            <a:lvl1pPr>
              <a:defRPr/>
            </a:lvl1pPr>
          </a:lstStyle>
          <a:p>
            <a:pPr>
              <a:defRPr/>
            </a:pPr>
            <a:fld id="{0B81861C-0ABC-4AA3-98AC-A83C24C31E26}" type="datetime1">
              <a:rPr lang="zh-CN" altLang="en-US" smtClean="0"/>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Title 6"/>
          <p:cNvSpPr>
            <a:spLocks noGrp="1"/>
          </p:cNvSpPr>
          <p:nvPr>
            <p:ph type="title"/>
          </p:nvPr>
        </p:nvSpPr>
        <p:spPr/>
        <p:txBody>
          <a:bodyPr rtlCol="0"/>
          <a:lstStyle/>
          <a:p>
            <a:r>
              <a:rPr lang="en-US" altLang="zh-CN"/>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188B22D-E37B-450F-9BF7-FBFB8E784507}" type="datetime1">
              <a:rPr lang="zh-CN" altLang="en-US" smtClean="0"/>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ltLang="zh-CN"/>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lvl1pPr>
              <a:defRPr/>
            </a:lvl1pPr>
          </a:lstStyle>
          <a:p>
            <a:pPr>
              <a:defRPr/>
            </a:pPr>
            <a:fld id="{F371FF8F-B27E-469C-8FE5-94F1DF8EA61B}" type="datetime1">
              <a:rPr lang="zh-CN" alt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8" name="Title 7"/>
          <p:cNvSpPr>
            <a:spLocks noGrp="1"/>
          </p:cNvSpPr>
          <p:nvPr>
            <p:ph type="title"/>
          </p:nvPr>
        </p:nvSpPr>
        <p:spPr/>
        <p:txBody>
          <a:bodyPr rtlCol="0"/>
          <a:lstStyle/>
          <a:p>
            <a:r>
              <a:rPr lang="en-US" altLang="zh-CN"/>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7CEC575D-104A-4125-8186-3751EE9D23B3}" type="datetime1">
              <a:rPr lang="zh-CN" altLang="en-US" smtClean="0"/>
            </a:fld>
            <a:endParaRPr lang="en-US"/>
          </a:p>
        </p:txBody>
      </p:sp>
      <p:sp>
        <p:nvSpPr>
          <p:cNvPr id="6" name="Footer Placeholder 5"/>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en-US" altLang="zh-CN"/>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en-US" altLang="zh-CN"/>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Date Placeholder 6"/>
          <p:cNvSpPr>
            <a:spLocks noGrp="1"/>
          </p:cNvSpPr>
          <p:nvPr>
            <p:ph type="dt" sz="half" idx="10"/>
          </p:nvPr>
        </p:nvSpPr>
        <p:spPr/>
        <p:txBody>
          <a:bodyPr/>
          <a:lstStyle>
            <a:lvl1pPr>
              <a:defRPr/>
            </a:lvl1pPr>
          </a:lstStyle>
          <a:p>
            <a:pPr>
              <a:defRPr/>
            </a:pPr>
            <a:fld id="{04BF856F-DB4F-4D87-ACB2-FDEF06FD078E}" type="datetime1">
              <a:rPr lang="zh-CN" altLang="en-US" smtClean="0"/>
            </a:fld>
            <a:endParaRPr lang="en-US"/>
          </a:p>
        </p:txBody>
      </p:sp>
      <p:sp>
        <p:nvSpPr>
          <p:cNvPr id="8" name="Footer Placeholder 7"/>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ltLang="zh-CN"/>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C22B58B1-5F98-4B2E-9ECC-94D673506204}" type="datetime1">
              <a:rPr lang="zh-CN" altLang="en-US" smtClean="0"/>
            </a:fld>
            <a:endParaRPr lang="en-US"/>
          </a:p>
        </p:txBody>
      </p:sp>
      <p:sp>
        <p:nvSpPr>
          <p:cNvPr id="4" name="Footer Placeholder 3"/>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F0F40B5-565E-4BDE-BD2E-AA11C903FC2D}" type="datetime1">
              <a:rPr lang="zh-CN" altLang="en-US" smtClean="0"/>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ltLang="zh-CN"/>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ltLang="zh-CN"/>
              <a:t>Click to edit Master text styles</a:t>
            </a:r>
            <a:endParaRPr lang="en-US" altLang="zh-CN"/>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Date Placeholder 4"/>
          <p:cNvSpPr>
            <a:spLocks noGrp="1"/>
          </p:cNvSpPr>
          <p:nvPr>
            <p:ph type="dt" sz="half" idx="10"/>
          </p:nvPr>
        </p:nvSpPr>
        <p:spPr/>
        <p:txBody>
          <a:bodyPr/>
          <a:lstStyle>
            <a:lvl1pPr>
              <a:defRPr/>
            </a:lvl1pPr>
          </a:lstStyle>
          <a:p>
            <a:pPr>
              <a:defRPr/>
            </a:pPr>
            <a:fld id="{F4ED3708-8C29-4391-90F3-0A4BB1CCB7E3}" type="datetime1">
              <a:rPr lang="zh-CN" altLang="en-US" smtClean="0"/>
            </a:fld>
            <a:endParaRPr lang="en-US"/>
          </a:p>
        </p:txBody>
      </p:sp>
      <p:sp>
        <p:nvSpPr>
          <p:cNvPr id="6" name="Footer Placeholder 5"/>
          <p:cNvSpPr>
            <a:spLocks noGrp="1"/>
          </p:cNvSpPr>
          <p:nvPr>
            <p:ph type="ftr" sz="quarter" idx="11"/>
          </p:nvPr>
        </p:nvSpPr>
        <p:spPr/>
        <p:txBody>
          <a:bodyPr/>
          <a:lstStyle>
            <a:lvl1pPr>
              <a:defRPr/>
            </a:lvl1pPr>
          </a:lstStyle>
          <a:p>
            <a:pPr>
              <a:defRPr/>
            </a:pPr>
            <a:r>
              <a:rPr lang="en-US" altLang="zh-CN"/>
              <a:t>Lecture 1</a:t>
            </a:r>
            <a:endParaRPr lang="en-US" altLang="zh-CN"/>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5" name="Freeform 7"/>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Freeform 8"/>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altLang="zh-CN"/>
              <a:t>Click to edit Master text styles</a:t>
            </a:r>
            <a:endParaRPr lang="en-US" altLang="zh-CN"/>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altLang="zh-CN"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ltLang="zh-CN"/>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lstStyle>
          <a:p>
            <a:pPr>
              <a:defRPr/>
            </a:pPr>
            <a:fld id="{6A482210-51F1-4E91-BB97-D0CA17F70170}" type="datetime1">
              <a:rPr lang="zh-CN" altLang="en-US" smtClean="0"/>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lstStyle>
          <a:p>
            <a:pPr>
              <a:defRPr/>
            </a:pPr>
            <a:r>
              <a:rPr lang="en-US" altLang="zh-CN"/>
              <a:t>Lecture 1</a:t>
            </a:r>
            <a:endParaRPr lang="en-US" altLang="zh-CN"/>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Freeform 11"/>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ltLang="zh-CN"/>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lstStyle>
          <a:p>
            <a:pPr>
              <a:defRPr/>
            </a:pPr>
            <a:fld id="{4BB2E9ED-B430-42B3-AE8C-279C6CFD6EE7}" type="datetime1">
              <a:rPr lang="zh-CN" altLang="en-US" smtClean="0"/>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lstStyle>
          <a:p>
            <a:pPr>
              <a:defRPr/>
            </a:pPr>
            <a:r>
              <a:rPr lang="en-US" altLang="zh-CN"/>
              <a:t>Lecture 1</a:t>
            </a:r>
            <a:endParaRPr lang="en-US" altLang="zh-CN"/>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a:lvl1pPr>
          </a:lstStyle>
          <a:p>
            <a:fld id="{4BAD579C-C2B2-4F69-9575-A9CC3076294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a:t>计算机系统 </a:t>
            </a:r>
            <a:r>
              <a:rPr lang="en-US" altLang="zh-CN" dirty="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dirty="0"/>
          </a:p>
          <a:p>
            <a:pPr marR="0"/>
            <a:r>
              <a:rPr lang="zh-CN" altLang="en-US" dirty="0"/>
              <a:t>第七章：汇编语言</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tabLst>
                <a:tab pos="1489075" algn="l"/>
                <a:tab pos="2336800" algn="l"/>
                <a:tab pos="2976245" algn="l"/>
              </a:tabLst>
            </a:pPr>
            <a:r>
              <a:rPr lang="zh-CN" altLang="en-US" dirty="0">
                <a:solidFill>
                  <a:srgbClr val="CE0000"/>
                </a:solidFill>
                <a:ea typeface="宋体" panose="02010600030101010101" pitchFamily="2" charset="-122"/>
              </a:rPr>
              <a:t>标号：</a:t>
            </a:r>
            <a:r>
              <a:rPr lang="en-US" altLang="zh-CN" dirty="0">
                <a:solidFill>
                  <a:srgbClr val="CE0000"/>
                </a:solidFill>
                <a:ea typeface="宋体" panose="02010600030101010101" pitchFamily="2" charset="-122"/>
              </a:rPr>
              <a:t>Label</a:t>
            </a:r>
            <a:endParaRPr lang="en-US" altLang="zh-CN" dirty="0">
              <a:solidFill>
                <a:srgbClr val="CE0000"/>
              </a:solidFill>
              <a:ea typeface="宋体" panose="02010600030101010101" pitchFamily="2" charset="-122"/>
            </a:endParaRPr>
          </a:p>
          <a:p>
            <a:pPr lvl="1">
              <a:tabLst>
                <a:tab pos="1489075" algn="l"/>
                <a:tab pos="2336800" algn="l"/>
                <a:tab pos="2976245" algn="l"/>
              </a:tabLst>
            </a:pPr>
            <a:r>
              <a:rPr lang="zh-CN" altLang="en-US" dirty="0">
                <a:ea typeface="宋体" panose="02010600030101010101" pitchFamily="2" charset="-122"/>
              </a:rPr>
              <a:t>放在每行代码的开始的地址符号，表示该行代码或数据的地址</a:t>
            </a:r>
            <a:endParaRPr lang="en-US" altLang="zh-CN" dirty="0">
              <a:ea typeface="宋体" panose="02010600030101010101" pitchFamily="2" charset="-122"/>
            </a:endParaRPr>
          </a:p>
          <a:p>
            <a:pPr lvl="1">
              <a:tabLst>
                <a:tab pos="1489075" algn="l"/>
                <a:tab pos="2336800" algn="l"/>
                <a:tab pos="2976245" algn="l"/>
              </a:tabLst>
            </a:pPr>
            <a:r>
              <a:rPr lang="zh-CN" altLang="en-US" dirty="0">
                <a:ea typeface="宋体" panose="02010600030101010101" pitchFamily="2" charset="-122"/>
              </a:rPr>
              <a:t>符号化的内存地址。一般两种类型：</a:t>
            </a:r>
            <a:endParaRPr lang="en-US" altLang="zh-CN" dirty="0">
              <a:ea typeface="宋体" panose="02010600030101010101" pitchFamily="2" charset="-122"/>
            </a:endParaRPr>
          </a:p>
          <a:p>
            <a:pPr lvl="2">
              <a:tabLst>
                <a:tab pos="1489075" algn="l"/>
                <a:tab pos="2336800" algn="l"/>
                <a:tab pos="2976245" algn="l"/>
              </a:tabLst>
            </a:pPr>
            <a:r>
              <a:rPr lang="zh-CN" altLang="en-US" dirty="0">
                <a:ea typeface="宋体" panose="02010600030101010101" pitchFamily="2" charset="-122"/>
              </a:rPr>
              <a:t>分支和跳转语句的目标地址</a:t>
            </a:r>
            <a:endParaRPr lang="en-US" altLang="zh-CN" dirty="0">
              <a:ea typeface="宋体" panose="02010600030101010101" pitchFamily="2" charset="-122"/>
            </a:endParaRPr>
          </a:p>
          <a:p>
            <a:pPr lvl="2">
              <a:tabLst>
                <a:tab pos="1489075" algn="l"/>
                <a:tab pos="2336800" algn="l"/>
                <a:tab pos="2976245" algn="l"/>
              </a:tabLst>
            </a:pPr>
            <a:r>
              <a:rPr lang="zh-CN" altLang="en-US" dirty="0">
                <a:ea typeface="宋体" panose="02010600030101010101" pitchFamily="2" charset="-122"/>
              </a:rPr>
              <a:t> 数据的存放地址</a:t>
            </a:r>
            <a:endParaRPr lang="en-US" altLang="zh-CN" dirty="0">
              <a:ea typeface="宋体" panose="02010600030101010101" pitchFamily="2" charset="-122"/>
            </a:endParaRPr>
          </a:p>
          <a:p>
            <a:pPr lvl="2">
              <a:tabLst>
                <a:tab pos="1489075" algn="l"/>
                <a:tab pos="2336800" algn="l"/>
                <a:tab pos="2976245" algn="l"/>
              </a:tabLst>
            </a:pPr>
            <a:r>
              <a:rPr lang="en-US" altLang="zh-CN" dirty="0">
                <a:ea typeface="宋体" panose="02010600030101010101" pitchFamily="2" charset="-122"/>
              </a:rPr>
              <a:t>ex:</a:t>
            </a:r>
            <a:r>
              <a:rPr lang="en-US" altLang="zh-CN" b="0" dirty="0">
                <a:latin typeface="CourierPS" pitchFamily="49" charset="0"/>
                <a:ea typeface="宋体" panose="02010600030101010101" pitchFamily="2" charset="-122"/>
              </a:rPr>
              <a:t>	</a:t>
            </a:r>
            <a:r>
              <a:rPr lang="en-US" altLang="zh-CN" dirty="0">
                <a:latin typeface="Courier New" panose="02070309020205020404" pitchFamily="49" charset="0"/>
                <a:ea typeface="宋体" panose="02010600030101010101" pitchFamily="2" charset="-122"/>
              </a:rPr>
              <a:t>LOOP	ADD	R1,R1,#-1</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BRp</a:t>
            </a:r>
            <a:r>
              <a:rPr lang="en-US" altLang="zh-CN" dirty="0">
                <a:latin typeface="Courier New" panose="02070309020205020404" pitchFamily="49" charset="0"/>
                <a:ea typeface="宋体" panose="02010600030101010101" pitchFamily="2" charset="-122"/>
              </a:rPr>
              <a:t>	LOOP</a:t>
            </a:r>
            <a:endParaRPr lang="en-US" altLang="zh-CN" dirty="0">
              <a:latin typeface="Courier New" panose="02070309020205020404" pitchFamily="49" charset="0"/>
              <a:ea typeface="宋体" panose="02010600030101010101" pitchFamily="2" charset="-122"/>
            </a:endParaRPr>
          </a:p>
          <a:p>
            <a:pPr lvl="2">
              <a:tabLst>
                <a:tab pos="1489075" algn="l"/>
                <a:tab pos="2336800" algn="l"/>
                <a:tab pos="2976245" algn="l"/>
              </a:tabLst>
            </a:pPr>
            <a:r>
              <a:rPr lang="en-US" altLang="zh-CN" dirty="0">
                <a:ea typeface="宋体" panose="02010600030101010101" pitchFamily="2" charset="-122"/>
              </a:rPr>
              <a:t>ex:</a:t>
            </a:r>
            <a:r>
              <a:rPr lang="en-US" altLang="zh-CN" dirty="0">
                <a:latin typeface="CourierPS" pitchFamily="49" charset="0"/>
                <a:ea typeface="宋体" panose="02010600030101010101" pitchFamily="2" charset="-122"/>
              </a:rPr>
              <a:t>	</a:t>
            </a:r>
            <a:r>
              <a:rPr lang="en-US" altLang="zh-CN" dirty="0">
                <a:latin typeface="Courier New" panose="02070309020205020404" pitchFamily="49" charset="0"/>
                <a:ea typeface="宋体" panose="02010600030101010101" pitchFamily="2" charset="-122"/>
              </a:rPr>
              <a:t>LD	R2, NUMBER</a:t>
            </a:r>
            <a:endParaRPr lang="en-US" altLang="zh-CN" dirty="0">
              <a:latin typeface="Courier New" panose="02070309020205020404" pitchFamily="49" charset="0"/>
              <a:ea typeface="宋体" panose="02010600030101010101" pitchFamily="2" charset="-122"/>
            </a:endParaRPr>
          </a:p>
          <a:p>
            <a:pPr lvl="2">
              <a:buFont typeface="Wingdings" panose="05000000000000000000" pitchFamily="2" charset="2"/>
              <a:buNone/>
              <a:tabLst>
                <a:tab pos="1489075" algn="l"/>
                <a:tab pos="2336800" algn="l"/>
                <a:tab pos="2976245" algn="l"/>
              </a:tabLst>
            </a:pPr>
            <a:r>
              <a:rPr lang="en-US" altLang="zh-CN" dirty="0">
                <a:latin typeface="Courier New" panose="02070309020205020404" pitchFamily="49" charset="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lvl="2">
              <a:buFont typeface="Wingdings" panose="05000000000000000000" pitchFamily="2" charset="2"/>
              <a:buNone/>
              <a:tabLst>
                <a:tab pos="1489075" algn="l"/>
                <a:tab pos="2336800" algn="l"/>
                <a:tab pos="2976245" algn="l"/>
              </a:tabLst>
            </a:pPr>
            <a:r>
              <a:rPr lang="en-US" altLang="zh-CN" dirty="0">
                <a:latin typeface="Courier New" panose="02070309020205020404" pitchFamily="49" charset="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lvl="2">
              <a:buFont typeface="Wingdings" panose="05000000000000000000" pitchFamily="2" charset="2"/>
              <a:buNone/>
              <a:tabLst>
                <a:tab pos="1489075" algn="l"/>
                <a:tab pos="2336800" algn="l"/>
                <a:tab pos="2976245" algn="l"/>
              </a:tabLst>
            </a:pPr>
            <a:r>
              <a:rPr lang="en-US" altLang="zh-CN" dirty="0">
                <a:latin typeface="Courier New" panose="02070309020205020404" pitchFamily="49" charset="0"/>
                <a:ea typeface="宋体" panose="02010600030101010101" pitchFamily="2" charset="-122"/>
              </a:rPr>
              <a:t>     NUMBER	</a:t>
            </a:r>
            <a:r>
              <a:rPr lang="en-US" altLang="zh-CN" dirty="0">
                <a:solidFill>
                  <a:srgbClr val="FF0000"/>
                </a:solidFill>
                <a:latin typeface="Courier New" panose="02070309020205020404" pitchFamily="49" charset="0"/>
                <a:ea typeface="宋体" panose="02010600030101010101" pitchFamily="2" charset="-122"/>
              </a:rPr>
              <a:t>.BLKW</a:t>
            </a:r>
            <a:r>
              <a:rPr lang="en-US" altLang="zh-CN" dirty="0">
                <a:latin typeface="Courier New" panose="02070309020205020404" pitchFamily="49" charset="0"/>
                <a:ea typeface="宋体" panose="02010600030101010101" pitchFamily="2" charset="-122"/>
              </a:rPr>
              <a:t>	1</a:t>
            </a:r>
            <a:endParaRPr lang="en-US" altLang="zh-CN" dirty="0">
              <a:latin typeface="Courier New" panose="02070309020205020404" pitchFamily="49" charset="0"/>
              <a:ea typeface="宋体" panose="02010600030101010101" pitchFamily="2" charset="-122"/>
            </a:endParaRPr>
          </a:p>
          <a:p>
            <a:pPr lvl="2">
              <a:buFont typeface="Wingdings" panose="05000000000000000000" pitchFamily="2" charset="2"/>
              <a:buNone/>
              <a:tabLst>
                <a:tab pos="1489075" algn="l"/>
                <a:tab pos="2336800" algn="l"/>
                <a:tab pos="2976245" algn="l"/>
              </a:tabLst>
            </a:pPr>
            <a:endParaRPr lang="en-US" altLang="zh-CN" dirty="0">
              <a:ea typeface="宋体" panose="02010600030101010101" pitchFamily="2" charset="-122"/>
            </a:endParaRPr>
          </a:p>
        </p:txBody>
      </p:sp>
      <p:sp>
        <p:nvSpPr>
          <p:cNvPr id="10243" name="Rectangle 2"/>
          <p:cNvSpPr>
            <a:spLocks noGrp="1" noChangeArrowheads="1"/>
          </p:cNvSpPr>
          <p:nvPr>
            <p:ph type="title"/>
          </p:nvPr>
        </p:nvSpPr>
        <p:spPr/>
        <p:txBody>
          <a:bodyPr/>
          <a:lstStyle/>
          <a:p>
            <a:r>
              <a:rPr lang="zh-CN" altLang="en-US">
                <a:ea typeface="宋体" panose="02010600030101010101" pitchFamily="2" charset="-122"/>
              </a:rPr>
              <a:t>标号</a:t>
            </a:r>
            <a:endParaRPr lang="en-US" altLang="zh-CN">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p:txBody>
          <a:bodyPr/>
          <a:lstStyle/>
          <a:p>
            <a:pPr>
              <a:tabLst>
                <a:tab pos="1489075" algn="l"/>
                <a:tab pos="2336800" algn="l"/>
                <a:tab pos="2976245" algn="l"/>
              </a:tabLst>
            </a:pPr>
            <a:r>
              <a:rPr lang="zh-CN" altLang="en-US" dirty="0">
                <a:solidFill>
                  <a:srgbClr val="CE0000"/>
                </a:solidFill>
                <a:ea typeface="宋体" panose="02010600030101010101" pitchFamily="2" charset="-122"/>
              </a:rPr>
              <a:t>注释：</a:t>
            </a:r>
            <a:r>
              <a:rPr lang="en-US" altLang="zh-CN" dirty="0">
                <a:solidFill>
                  <a:srgbClr val="CE0000"/>
                </a:solidFill>
                <a:ea typeface="宋体" panose="02010600030101010101" pitchFamily="2" charset="-122"/>
              </a:rPr>
              <a:t>Comment</a:t>
            </a:r>
            <a:endParaRPr lang="en-US" altLang="zh-CN" dirty="0">
              <a:solidFill>
                <a:srgbClr val="CE0000"/>
              </a:solidFill>
              <a:ea typeface="宋体" panose="02010600030101010101" pitchFamily="2" charset="-122"/>
            </a:endParaRPr>
          </a:p>
          <a:p>
            <a:pPr lvl="1">
              <a:tabLst>
                <a:tab pos="1489075" algn="l"/>
                <a:tab pos="2336800" algn="l"/>
                <a:tab pos="2976245" algn="l"/>
              </a:tabLst>
            </a:pPr>
            <a:r>
              <a:rPr lang="zh-CN" altLang="en-US" sz="2800" dirty="0">
                <a:ea typeface="宋体" panose="02010600030101010101" pitchFamily="2" charset="-122"/>
              </a:rPr>
              <a:t>‘</a:t>
            </a:r>
            <a:r>
              <a:rPr lang="en-US" altLang="zh-CN" sz="2800" dirty="0">
                <a:ea typeface="宋体" panose="02010600030101010101" pitchFamily="2" charset="-122"/>
              </a:rPr>
              <a:t>;</a:t>
            </a:r>
            <a:r>
              <a:rPr lang="zh-CN" altLang="en-US" sz="2800" dirty="0">
                <a:ea typeface="宋体" panose="02010600030101010101" pitchFamily="2" charset="-122"/>
              </a:rPr>
              <a:t>’之后的所有字符都是注释</a:t>
            </a:r>
            <a:endParaRPr lang="en-US" altLang="zh-CN" sz="2800" dirty="0">
              <a:ea typeface="宋体" panose="02010600030101010101" pitchFamily="2" charset="-122"/>
            </a:endParaRPr>
          </a:p>
          <a:p>
            <a:pPr lvl="1">
              <a:tabLst>
                <a:tab pos="1489075" algn="l"/>
                <a:tab pos="2336800" algn="l"/>
                <a:tab pos="2976245" algn="l"/>
              </a:tabLst>
            </a:pPr>
            <a:r>
              <a:rPr lang="zh-CN" altLang="en-US" sz="2800" dirty="0">
                <a:ea typeface="宋体" panose="02010600030101010101" pitchFamily="2" charset="-122"/>
              </a:rPr>
              <a:t>汇编器将忽略所有的注释</a:t>
            </a:r>
            <a:endParaRPr lang="en-US" altLang="zh-CN" sz="2800" dirty="0">
              <a:ea typeface="宋体" panose="02010600030101010101" pitchFamily="2" charset="-122"/>
            </a:endParaRPr>
          </a:p>
          <a:p>
            <a:pPr lvl="1">
              <a:tabLst>
                <a:tab pos="1489075" algn="l"/>
                <a:tab pos="2336800" algn="l"/>
                <a:tab pos="2976245" algn="l"/>
              </a:tabLst>
            </a:pPr>
            <a:r>
              <a:rPr lang="zh-CN" altLang="en-US" sz="2800" dirty="0">
                <a:ea typeface="宋体" panose="02010600030101010101" pitchFamily="2" charset="-122"/>
              </a:rPr>
              <a:t>注释用于帮助程序员理解程序和存档的需求</a:t>
            </a:r>
            <a:endParaRPr lang="en-US" altLang="zh-CN" sz="2800" dirty="0">
              <a:ea typeface="宋体" panose="02010600030101010101" pitchFamily="2" charset="-122"/>
            </a:endParaRPr>
          </a:p>
          <a:p>
            <a:pPr lvl="1">
              <a:tabLst>
                <a:tab pos="1489075" algn="l"/>
                <a:tab pos="2336800" algn="l"/>
                <a:tab pos="2976245" algn="l"/>
              </a:tabLst>
            </a:pPr>
            <a:r>
              <a:rPr lang="zh-CN" altLang="en-US" sz="2800" dirty="0">
                <a:ea typeface="宋体" panose="02010600030101010101" pitchFamily="2" charset="-122"/>
              </a:rPr>
              <a:t>注释的技巧</a:t>
            </a:r>
            <a:endParaRPr lang="en-US" altLang="zh-CN" sz="2800" dirty="0">
              <a:ea typeface="宋体" panose="02010600030101010101" pitchFamily="2" charset="-122"/>
            </a:endParaRPr>
          </a:p>
          <a:p>
            <a:pPr lvl="2">
              <a:tabLst>
                <a:tab pos="1489075" algn="l"/>
                <a:tab pos="2336800" algn="l"/>
                <a:tab pos="2976245" algn="l"/>
              </a:tabLst>
            </a:pPr>
            <a:r>
              <a:rPr lang="zh-CN" altLang="en-US" sz="2400" dirty="0">
                <a:ea typeface="宋体" panose="02010600030101010101" pitchFamily="2" charset="-122"/>
              </a:rPr>
              <a:t>不要滥用注释</a:t>
            </a:r>
            <a:r>
              <a:rPr lang="en-US" altLang="zh-CN" sz="2400" dirty="0">
                <a:ea typeface="宋体" panose="02010600030101010101" pitchFamily="2" charset="-122"/>
              </a:rPr>
              <a:t>, </a:t>
            </a:r>
            <a:r>
              <a:rPr lang="zh-CN" altLang="en-US" sz="2400" dirty="0">
                <a:ea typeface="宋体" panose="02010600030101010101" pitchFamily="2" charset="-122"/>
              </a:rPr>
              <a:t>比如</a:t>
            </a:r>
            <a:r>
              <a:rPr lang="en-US" altLang="zh-CN" sz="2400" dirty="0">
                <a:ea typeface="宋体" panose="02010600030101010101" pitchFamily="2" charset="-122"/>
              </a:rPr>
              <a:t> “R1</a:t>
            </a:r>
            <a:r>
              <a:rPr lang="zh-CN" altLang="en-US" sz="2400" dirty="0">
                <a:ea typeface="宋体" panose="02010600030101010101" pitchFamily="2" charset="-122"/>
              </a:rPr>
              <a:t>加</a:t>
            </a:r>
            <a:r>
              <a:rPr lang="en-US" altLang="zh-CN" sz="2400" dirty="0">
                <a:ea typeface="宋体" panose="02010600030101010101" pitchFamily="2" charset="-122"/>
              </a:rPr>
              <a:t>1”</a:t>
            </a:r>
            <a:r>
              <a:rPr lang="zh-CN" altLang="en-US" sz="2400" dirty="0">
                <a:ea typeface="宋体" panose="02010600030101010101" pitchFamily="2" charset="-122"/>
              </a:rPr>
              <a:t>，没有提供比指令更多的信息</a:t>
            </a:r>
            <a:endParaRPr lang="en-US" altLang="zh-CN" sz="2400" dirty="0">
              <a:ea typeface="宋体" panose="02010600030101010101" pitchFamily="2" charset="-122"/>
            </a:endParaRPr>
          </a:p>
          <a:p>
            <a:pPr lvl="2">
              <a:tabLst>
                <a:tab pos="1489075" algn="l"/>
                <a:tab pos="2336800" algn="l"/>
                <a:tab pos="2976245" algn="l"/>
              </a:tabLst>
            </a:pPr>
            <a:r>
              <a:rPr lang="zh-CN" altLang="en-US" sz="2400" dirty="0">
                <a:ea typeface="宋体" panose="02010600030101010101" pitchFamily="2" charset="-122"/>
              </a:rPr>
              <a:t>提供更深的洞察力</a:t>
            </a:r>
            <a:r>
              <a:rPr lang="en-US" altLang="zh-CN" sz="2400" dirty="0">
                <a:ea typeface="宋体" panose="02010600030101010101" pitchFamily="2" charset="-122"/>
              </a:rPr>
              <a:t>, </a:t>
            </a:r>
            <a:r>
              <a:rPr lang="zh-CN" altLang="en-US" sz="2400" dirty="0">
                <a:ea typeface="宋体" panose="02010600030101010101" pitchFamily="2" charset="-122"/>
              </a:rPr>
              <a:t>比如</a:t>
            </a:r>
            <a:r>
              <a:rPr lang="en-US" altLang="zh-CN" sz="2400" dirty="0">
                <a:ea typeface="宋体" panose="02010600030101010101" pitchFamily="2" charset="-122"/>
              </a:rPr>
              <a:t> “</a:t>
            </a:r>
            <a:r>
              <a:rPr lang="zh-CN" altLang="en-US" sz="2400" dirty="0">
                <a:ea typeface="宋体" panose="02010600030101010101" pitchFamily="2" charset="-122"/>
              </a:rPr>
              <a:t>指针加</a:t>
            </a:r>
            <a:r>
              <a:rPr lang="en-US" altLang="zh-CN" sz="2400" dirty="0">
                <a:ea typeface="宋体" panose="02010600030101010101" pitchFamily="2" charset="-122"/>
              </a:rPr>
              <a:t>1</a:t>
            </a:r>
            <a:r>
              <a:rPr lang="zh-CN" altLang="en-US" sz="2400" dirty="0">
                <a:ea typeface="宋体" panose="02010600030101010101" pitchFamily="2" charset="-122"/>
              </a:rPr>
              <a:t>指向下一个访问的数据</a:t>
            </a:r>
            <a:r>
              <a:rPr lang="en-US" altLang="zh-CN" sz="2400" dirty="0">
                <a:ea typeface="宋体" panose="02010600030101010101" pitchFamily="2" charset="-122"/>
              </a:rPr>
              <a:t>”</a:t>
            </a:r>
            <a:endParaRPr lang="en-US" altLang="zh-CN" sz="2400" dirty="0">
              <a:ea typeface="宋体" panose="02010600030101010101" pitchFamily="2" charset="-122"/>
            </a:endParaRPr>
          </a:p>
          <a:p>
            <a:pPr lvl="2">
              <a:tabLst>
                <a:tab pos="1489075" algn="l"/>
                <a:tab pos="2336800" algn="l"/>
                <a:tab pos="2976245" algn="l"/>
              </a:tabLst>
            </a:pPr>
            <a:r>
              <a:rPr lang="zh-CN" altLang="en-US" sz="2400" dirty="0">
                <a:ea typeface="宋体" panose="02010600030101010101" pitchFamily="2" charset="-122"/>
              </a:rPr>
              <a:t>分隔代码片段</a:t>
            </a:r>
            <a:endParaRPr lang="en-US" altLang="zh-CN" sz="2400" dirty="0">
              <a:ea typeface="宋体" panose="02010600030101010101" pitchFamily="2" charset="-122"/>
            </a:endParaRPr>
          </a:p>
          <a:p>
            <a:pPr>
              <a:tabLst>
                <a:tab pos="1489075" algn="l"/>
                <a:tab pos="2336800" algn="l"/>
                <a:tab pos="2976245" algn="l"/>
              </a:tabLst>
            </a:pPr>
            <a:endParaRPr lang="zh-CN" altLang="en-US" dirty="0">
              <a:ea typeface="宋体" panose="02010600030101010101" pitchFamily="2" charset="-122"/>
            </a:endParaRPr>
          </a:p>
        </p:txBody>
      </p:sp>
      <p:sp>
        <p:nvSpPr>
          <p:cNvPr id="11266" name="标题 1"/>
          <p:cNvSpPr>
            <a:spLocks noGrp="1"/>
          </p:cNvSpPr>
          <p:nvPr>
            <p:ph type="title"/>
          </p:nvPr>
        </p:nvSpPr>
        <p:spPr/>
        <p:txBody>
          <a:bodyPr/>
          <a:lstStyle/>
          <a:p>
            <a:r>
              <a:rPr lang="zh-CN" altLang="en-US">
                <a:ea typeface="宋体" panose="02010600030101010101" pitchFamily="2" charset="-122"/>
              </a:rPr>
              <a:t>注释</a:t>
            </a: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zh-CN" altLang="en-US">
                <a:ea typeface="宋体" panose="02010600030101010101" pitchFamily="2" charset="-122"/>
              </a:rPr>
              <a:t>伪操作</a:t>
            </a:r>
            <a:endParaRPr lang="en-US" altLang="zh-CN">
              <a:ea typeface="宋体" panose="02010600030101010101" pitchFamily="2" charset="-122"/>
            </a:endParaRPr>
          </a:p>
          <a:p>
            <a:pPr lvl="1"/>
            <a:r>
              <a:rPr lang="zh-CN" altLang="en-US">
                <a:ea typeface="宋体" panose="02010600030101010101" pitchFamily="2" charset="-122"/>
              </a:rPr>
              <a:t>不对程序产生效果，不是执行指令</a:t>
            </a:r>
            <a:endParaRPr lang="en-US" altLang="zh-CN">
              <a:ea typeface="宋体" panose="02010600030101010101" pitchFamily="2" charset="-122"/>
            </a:endParaRPr>
          </a:p>
          <a:p>
            <a:pPr lvl="1"/>
            <a:r>
              <a:rPr lang="zh-CN" altLang="en-US">
                <a:ea typeface="宋体" panose="02010600030101010101" pitchFamily="2" charset="-122"/>
              </a:rPr>
              <a:t>仅供汇编器使用</a:t>
            </a:r>
            <a:endParaRPr lang="en-US" altLang="zh-CN">
              <a:ea typeface="宋体" panose="02010600030101010101" pitchFamily="2" charset="-122"/>
            </a:endParaRPr>
          </a:p>
          <a:p>
            <a:pPr lvl="1"/>
            <a:r>
              <a:rPr lang="zh-CN" altLang="en-US">
                <a:ea typeface="宋体" panose="02010600030101010101" pitchFamily="2" charset="-122"/>
              </a:rPr>
              <a:t>区别于指令，以‘</a:t>
            </a:r>
            <a:r>
              <a:rPr lang="en-US" altLang="zh-CN">
                <a:ea typeface="宋体" panose="02010600030101010101" pitchFamily="2" charset="-122"/>
              </a:rPr>
              <a:t>.’ </a:t>
            </a:r>
            <a:r>
              <a:rPr lang="zh-CN" altLang="en-US">
                <a:ea typeface="宋体" panose="02010600030101010101" pitchFamily="2" charset="-122"/>
              </a:rPr>
              <a:t>开始</a:t>
            </a:r>
            <a:endParaRPr lang="en-US" altLang="zh-CN">
              <a:ea typeface="宋体" panose="02010600030101010101" pitchFamily="2" charset="-122"/>
            </a:endParaRPr>
          </a:p>
        </p:txBody>
      </p:sp>
      <p:sp>
        <p:nvSpPr>
          <p:cNvPr id="12291" name="Rectangle 2"/>
          <p:cNvSpPr>
            <a:spLocks noGrp="1" noChangeArrowheads="1"/>
          </p:cNvSpPr>
          <p:nvPr>
            <p:ph type="title"/>
          </p:nvPr>
        </p:nvSpPr>
        <p:spPr/>
        <p:txBody>
          <a:bodyPr/>
          <a:lstStyle/>
          <a:p>
            <a:r>
              <a:rPr lang="zh-CN" altLang="en-US">
                <a:ea typeface="宋体" panose="02010600030101010101" pitchFamily="2" charset="-122"/>
              </a:rPr>
              <a:t>编译器的伪操作</a:t>
            </a:r>
            <a:endParaRPr lang="en-US" altLang="zh-CN">
              <a:ea typeface="宋体" panose="02010600030101010101" pitchFamily="2" charset="-122"/>
            </a:endParaRPr>
          </a:p>
        </p:txBody>
      </p:sp>
      <p:graphicFrame>
        <p:nvGraphicFramePr>
          <p:cNvPr id="44110" name="Group 78"/>
          <p:cNvGraphicFramePr>
            <a:graphicFrameLocks noGrp="1"/>
          </p:cNvGraphicFramePr>
          <p:nvPr/>
        </p:nvGraphicFramePr>
        <p:xfrm>
          <a:off x="539552" y="3318663"/>
          <a:ext cx="8001000" cy="2774633"/>
        </p:xfrm>
        <a:graphic>
          <a:graphicData uri="http://schemas.openxmlformats.org/drawingml/2006/table">
            <a:tbl>
              <a:tblPr/>
              <a:tblGrid>
                <a:gridCol w="1520825"/>
                <a:gridCol w="1758950"/>
                <a:gridCol w="4721225"/>
              </a:tblGrid>
              <a:tr h="4254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Opcode</a:t>
                      </a:r>
                      <a:endPar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Operand</a:t>
                      </a:r>
                      <a:endPar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Meaning</a:t>
                      </a:r>
                      <a:endPar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009900"/>
                          </a:solidFill>
                          <a:effectLst/>
                          <a:latin typeface="Courier New" panose="02070309020205020404" pitchFamily="49" charset="0"/>
                          <a:ea typeface="宋体" panose="02010600030101010101" pitchFamily="2" charset="-122"/>
                        </a:rPr>
                        <a:t>.ORIG</a:t>
                      </a:r>
                      <a:endParaRPr kumimoji="0" lang="en-US" altLang="zh-CN" sz="2000" b="1" i="0" u="none" strike="noStrike" cap="none" normalizeH="0" baseline="0" dirty="0">
                        <a:ln>
                          <a:noFill/>
                        </a:ln>
                        <a:solidFill>
                          <a:srgbClr val="0099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address</a:t>
                      </a:r>
                      <a:endPar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指示程序起始地址</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rPr>
                        <a:t>.END</a:t>
                      </a:r>
                      <a:endPar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指示程序在此结束，注意并不停止程序</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009900"/>
                          </a:solidFill>
                          <a:effectLst/>
                          <a:latin typeface="Courier New" panose="02070309020205020404" pitchFamily="49" charset="0"/>
                          <a:ea typeface="宋体" panose="02010600030101010101" pitchFamily="2" charset="-122"/>
                        </a:rPr>
                        <a:t>.BLKW</a:t>
                      </a:r>
                      <a:endParaRPr kumimoji="0" lang="en-US" altLang="zh-CN" sz="2000" b="1" i="0" u="none" strike="noStrike" cap="none" normalizeH="0" baseline="0" dirty="0">
                        <a:ln>
                          <a:noFill/>
                        </a:ln>
                        <a:solidFill>
                          <a:srgbClr val="0099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a:ln>
                            <a:noFill/>
                          </a:ln>
                          <a:solidFill>
                            <a:srgbClr val="009900"/>
                          </a:solidFill>
                          <a:effectLst/>
                          <a:latin typeface="Arial" panose="020B0604020202020204" pitchFamily="34" charset="0"/>
                          <a:ea typeface="宋体" panose="02010600030101010101" pitchFamily="2" charset="-122"/>
                        </a:rPr>
                        <a:t>n</a:t>
                      </a:r>
                      <a:endParaRPr kumimoji="0" lang="en-US" altLang="zh-CN" sz="2000" b="1" i="1" u="none" strike="noStrike" cap="none" normalizeH="0" baseline="0" dirty="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分配</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个字的内存单元空间</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rPr>
                        <a:t>.FILL</a:t>
                      </a:r>
                      <a:endPar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a:ln>
                            <a:noFill/>
                          </a:ln>
                          <a:solidFill>
                            <a:srgbClr val="009900"/>
                          </a:solidFill>
                          <a:effectLst/>
                          <a:latin typeface="Arial" panose="020B0604020202020204" pitchFamily="34" charset="0"/>
                          <a:ea typeface="宋体" panose="02010600030101010101" pitchFamily="2" charset="-122"/>
                        </a:rPr>
                        <a:t>n</a:t>
                      </a:r>
                      <a:endParaRPr kumimoji="0" lang="en-US" altLang="zh-CN" sz="2000" b="1" i="1" u="none" strike="noStrike" cap="none" normalizeH="0" baseline="0" dirty="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分配一个字的内存单元空间并初始化为</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endPar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rPr>
                        <a:t>.STRINGZ</a:t>
                      </a:r>
                      <a:endParaRPr kumimoji="0" lang="en-US" altLang="zh-CN" sz="2000" b="1" i="0" u="none" strike="noStrike" cap="none" normalizeH="0" baseline="0">
                        <a:ln>
                          <a:noFill/>
                        </a:ln>
                        <a:solidFill>
                          <a:srgbClr val="0099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a:ln>
                            <a:noFill/>
                          </a:ln>
                          <a:solidFill>
                            <a:srgbClr val="009900"/>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a:ln>
                            <a:noFill/>
                          </a:ln>
                          <a:solidFill>
                            <a:srgbClr val="009900"/>
                          </a:solidFill>
                          <a:effectLst/>
                          <a:latin typeface="Arial" panose="020B0604020202020204" pitchFamily="34" charset="0"/>
                          <a:ea typeface="宋体" panose="02010600030101010101" pitchFamily="2" charset="-122"/>
                        </a:rPr>
                        <a:t>-character </a:t>
                      </a:r>
                      <a:br>
                        <a:rPr kumimoji="0" lang="en-US" altLang="zh-CN" sz="2000" b="1" i="0" u="none" strike="noStrike" cap="none" normalizeH="0" baseline="0" dirty="0">
                          <a:ln>
                            <a:noFill/>
                          </a:ln>
                          <a:solidFill>
                            <a:srgbClr val="009900"/>
                          </a:solidFill>
                          <a:effectLst/>
                          <a:latin typeface="Arial" panose="020B0604020202020204" pitchFamily="34" charset="0"/>
                          <a:ea typeface="宋体" panose="02010600030101010101" pitchFamily="2" charset="-122"/>
                        </a:rPr>
                      </a:br>
                      <a:r>
                        <a:rPr kumimoji="0" lang="en-US" altLang="zh-CN" sz="2000" b="1" i="0" u="none" strike="noStrike" cap="none" normalizeH="0" baseline="0" dirty="0">
                          <a:ln>
                            <a:noFill/>
                          </a:ln>
                          <a:solidFill>
                            <a:srgbClr val="009900"/>
                          </a:solidFill>
                          <a:effectLst/>
                          <a:latin typeface="Arial" panose="020B0604020202020204" pitchFamily="34" charset="0"/>
                          <a:ea typeface="宋体" panose="02010600030101010101" pitchFamily="2" charset="-122"/>
                        </a:rPr>
                        <a:t>string</a:t>
                      </a:r>
                      <a:endParaRPr kumimoji="0" lang="en-US" altLang="zh-CN" sz="2000" b="1" i="0" u="none" strike="noStrike" cap="none" normalizeH="0" baseline="0" dirty="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定义一个大小为</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的字符串，占用</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个内存单元。第</a:t>
                      </a: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个字符为</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 </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r>
              <a:rPr lang="zh-CN" altLang="en-US" dirty="0">
                <a:ea typeface="宋体" panose="02010600030101010101" pitchFamily="2" charset="-122"/>
              </a:rPr>
              <a:t>告诉编译器代码在内存中的起始地址</a:t>
            </a:r>
            <a:endParaRPr lang="en-US" altLang="zh-CN" dirty="0">
              <a:ea typeface="宋体" panose="02010600030101010101" pitchFamily="2" charset="-122"/>
            </a:endParaRPr>
          </a:p>
          <a:p>
            <a:pPr lvl="1"/>
            <a:r>
              <a:rPr lang="zh-CN" altLang="en-US" dirty="0">
                <a:ea typeface="宋体" panose="02010600030101010101" pitchFamily="2" charset="-122"/>
              </a:rPr>
              <a:t>一个程序只允许一个</a:t>
            </a:r>
            <a:r>
              <a:rPr lang="en-US" altLang="zh-CN" dirty="0">
                <a:ea typeface="宋体" panose="02010600030101010101" pitchFamily="2" charset="-122"/>
              </a:rPr>
              <a:t> .ORIG</a:t>
            </a:r>
            <a:r>
              <a:rPr lang="zh-CN" altLang="en-US" dirty="0">
                <a:ea typeface="宋体" panose="02010600030101010101" pitchFamily="2" charset="-122"/>
              </a:rPr>
              <a:t>伪操作</a:t>
            </a:r>
            <a:endParaRPr lang="en-US" altLang="zh-CN" dirty="0">
              <a:ea typeface="宋体" panose="02010600030101010101" pitchFamily="2" charset="-122"/>
            </a:endParaRPr>
          </a:p>
          <a:p>
            <a:pPr lvl="1"/>
            <a:r>
              <a:rPr lang="en-US" altLang="zh-CN" dirty="0">
                <a:ea typeface="宋体" panose="02010600030101010101" pitchFamily="2" charset="-122"/>
              </a:rPr>
              <a:t>PC </a:t>
            </a:r>
            <a:r>
              <a:rPr lang="zh-CN" altLang="en-US" dirty="0">
                <a:ea typeface="宋体" panose="02010600030101010101" pitchFamily="2" charset="-122"/>
              </a:rPr>
              <a:t>在程序载入时初始化为</a:t>
            </a:r>
            <a:r>
              <a:rPr lang="en-US" altLang="zh-CN" dirty="0">
                <a:ea typeface="宋体" panose="02010600030101010101" pitchFamily="2" charset="-122"/>
              </a:rPr>
              <a:t>.ORIG</a:t>
            </a:r>
            <a:r>
              <a:rPr lang="zh-CN" altLang="en-US" dirty="0">
                <a:ea typeface="宋体" panose="02010600030101010101" pitchFamily="2" charset="-122"/>
              </a:rPr>
              <a:t>指向的地址       </a:t>
            </a:r>
            <a:endParaRPr lang="en-US" altLang="zh-CN" dirty="0">
              <a:ea typeface="宋体" panose="02010600030101010101" pitchFamily="2" charset="-122"/>
            </a:endParaRPr>
          </a:p>
          <a:p>
            <a:r>
              <a:rPr lang="en-US" altLang="zh-CN" dirty="0">
                <a:ea typeface="宋体" panose="02010600030101010101" pitchFamily="2" charset="-122"/>
              </a:rPr>
              <a:t>Example</a:t>
            </a:r>
            <a:r>
              <a:rPr lang="zh-CN" altLang="en-US" dirty="0">
                <a:ea typeface="宋体" panose="02010600030101010101" pitchFamily="2" charset="-122"/>
              </a:rPr>
              <a:t>：       </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a:t>
            </a:r>
            <a:r>
              <a:rPr lang="en-US" altLang="zh-CN" sz="2400" dirty="0">
                <a:ea typeface="宋体" panose="02010600030101010101" pitchFamily="2" charset="-122"/>
              </a:rPr>
              <a:t>.ORIG x3000      </a:t>
            </a:r>
            <a:endParaRPr lang="en-US" altLang="zh-CN" sz="2400" dirty="0">
              <a:ea typeface="宋体" panose="02010600030101010101" pitchFamily="2" charset="-122"/>
            </a:endParaRPr>
          </a:p>
          <a:p>
            <a:pPr marL="109220" indent="0">
              <a:buNone/>
            </a:pPr>
            <a:r>
              <a:rPr lang="en-US" altLang="zh-CN" sz="2400" dirty="0">
                <a:ea typeface="宋体" panose="02010600030101010101" pitchFamily="2" charset="-122"/>
              </a:rPr>
              <a:t>       LC-3</a:t>
            </a:r>
            <a:r>
              <a:rPr lang="zh-CN" altLang="en-US" sz="2400" dirty="0">
                <a:ea typeface="宋体" panose="02010600030101010101" pitchFamily="2" charset="-122"/>
              </a:rPr>
              <a:t>的用户程序的起始地址一般设置为</a:t>
            </a:r>
            <a:r>
              <a:rPr lang="en-US" altLang="zh-CN" sz="2400" dirty="0">
                <a:ea typeface="宋体" panose="02010600030101010101" pitchFamily="2" charset="-122"/>
              </a:rPr>
              <a:t> x3000</a:t>
            </a:r>
            <a:endParaRPr lang="en-US" altLang="zh-CN" sz="2400" dirty="0">
              <a:ea typeface="宋体" panose="02010600030101010101" pitchFamily="2" charset="-122"/>
            </a:endParaRPr>
          </a:p>
          <a:p>
            <a:r>
              <a:rPr lang="en-US" altLang="zh-CN" sz="2400" dirty="0">
                <a:ea typeface="宋体" panose="02010600030101010101" pitchFamily="2" charset="-122"/>
              </a:rPr>
              <a:t>LC-3:</a:t>
            </a:r>
            <a:r>
              <a:rPr lang="zh-CN" altLang="en-US" sz="2400" dirty="0">
                <a:ea typeface="宋体" panose="02010600030101010101" pitchFamily="2" charset="-122"/>
              </a:rPr>
              <a:t>内存分配</a:t>
            </a:r>
            <a:endParaRPr lang="en-US" altLang="zh-CN" sz="2400" dirty="0">
              <a:ea typeface="宋体" panose="02010600030101010101" pitchFamily="2" charset="-122"/>
            </a:endParaRPr>
          </a:p>
          <a:p>
            <a:pPr lvl="1"/>
            <a:r>
              <a:rPr lang="en-US" altLang="zh-CN" sz="2000" dirty="0">
                <a:ea typeface="宋体" panose="02010600030101010101" pitchFamily="2" charset="-122"/>
              </a:rPr>
              <a:t>x0000 − x00FF 	TRAP</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x0100 − x01FF 	</a:t>
            </a:r>
            <a:r>
              <a:rPr lang="zh-CN" altLang="en-US" sz="2000" dirty="0">
                <a:ea typeface="宋体" panose="02010600030101010101" pitchFamily="2" charset="-122"/>
              </a:rPr>
              <a:t>中断向量表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x0200 − x2FFF 	</a:t>
            </a:r>
            <a:r>
              <a:rPr lang="zh-CN" altLang="en-US" sz="2000" dirty="0">
                <a:ea typeface="宋体" panose="02010600030101010101" pitchFamily="2" charset="-122"/>
              </a:rPr>
              <a:t>系统</a:t>
            </a:r>
            <a:r>
              <a:rPr lang="en-US" altLang="zh-CN" sz="2000" dirty="0">
                <a:ea typeface="宋体" panose="02010600030101010101" pitchFamily="2" charset="-122"/>
              </a:rPr>
              <a:t>STACK</a:t>
            </a:r>
            <a:endParaRPr lang="en-US" altLang="zh-CN" sz="2000" dirty="0">
              <a:ea typeface="宋体" panose="02010600030101010101" pitchFamily="2" charset="-122"/>
            </a:endParaRPr>
          </a:p>
          <a:p>
            <a:pPr lvl="1"/>
            <a:r>
              <a:rPr lang="en-US" altLang="zh-CN" sz="2000" dirty="0">
                <a:ea typeface="宋体" panose="02010600030101010101" pitchFamily="2" charset="-122"/>
              </a:rPr>
              <a:t>x3000 − </a:t>
            </a:r>
            <a:r>
              <a:rPr lang="en-US" altLang="zh-CN" sz="2000" dirty="0" err="1">
                <a:ea typeface="宋体" panose="02010600030101010101" pitchFamily="2" charset="-122"/>
              </a:rPr>
              <a:t>xFDFF</a:t>
            </a:r>
            <a:r>
              <a:rPr lang="en-US" altLang="zh-CN" sz="2000" dirty="0">
                <a:ea typeface="宋体" panose="02010600030101010101" pitchFamily="2" charset="-122"/>
              </a:rPr>
              <a:t> 	</a:t>
            </a:r>
            <a:r>
              <a:rPr lang="zh-CN" altLang="en-US" sz="2000" dirty="0">
                <a:ea typeface="宋体" panose="02010600030101010101" pitchFamily="2" charset="-122"/>
              </a:rPr>
              <a:t>用户程序区域</a:t>
            </a:r>
            <a:endParaRPr lang="en-US" altLang="zh-CN" sz="2000" dirty="0">
              <a:ea typeface="宋体" panose="02010600030101010101" pitchFamily="2" charset="-122"/>
            </a:endParaRPr>
          </a:p>
          <a:p>
            <a:pPr lvl="1"/>
            <a:r>
              <a:rPr lang="en-US" altLang="zh-CN" sz="2000" dirty="0">
                <a:ea typeface="宋体" panose="02010600030101010101" pitchFamily="2" charset="-122"/>
              </a:rPr>
              <a:t>xFE00 − </a:t>
            </a:r>
            <a:r>
              <a:rPr lang="en-US" altLang="zh-CN" sz="2000" dirty="0" err="1">
                <a:ea typeface="宋体" panose="02010600030101010101" pitchFamily="2" charset="-122"/>
              </a:rPr>
              <a:t>xFFFF</a:t>
            </a:r>
            <a:r>
              <a:rPr lang="en-US" altLang="zh-CN" sz="2000" dirty="0">
                <a:ea typeface="宋体" panose="02010600030101010101" pitchFamily="2" charset="-122"/>
              </a:rPr>
              <a:t> 	</a:t>
            </a:r>
            <a:r>
              <a:rPr lang="zh-CN" altLang="en-US" sz="2000" dirty="0">
                <a:ea typeface="宋体" panose="02010600030101010101" pitchFamily="2" charset="-122"/>
              </a:rPr>
              <a:t>设备寄存器</a:t>
            </a:r>
            <a:endParaRPr lang="zh-CN" altLang="en-US" sz="2000" b="1" dirty="0">
              <a:ea typeface="宋体" panose="02010600030101010101" pitchFamily="2" charset="-122"/>
            </a:endParaRPr>
          </a:p>
          <a:p>
            <a:endParaRPr lang="en-US" altLang="zh-CN" sz="2400" dirty="0">
              <a:ea typeface="宋体" panose="02010600030101010101" pitchFamily="2" charset="-122"/>
            </a:endParaRPr>
          </a:p>
          <a:p>
            <a:endParaRPr lang="zh-CN" altLang="en-US" dirty="0">
              <a:ea typeface="宋体" panose="02010600030101010101" pitchFamily="2" charset="-122"/>
            </a:endParaRPr>
          </a:p>
        </p:txBody>
      </p:sp>
      <p:sp>
        <p:nvSpPr>
          <p:cNvPr id="13314" name="标题 1"/>
          <p:cNvSpPr>
            <a:spLocks noGrp="1"/>
          </p:cNvSpPr>
          <p:nvPr>
            <p:ph type="title"/>
          </p:nvPr>
        </p:nvSpPr>
        <p:spPr/>
        <p:txBody>
          <a:bodyPr/>
          <a:lstStyle/>
          <a:p>
            <a:r>
              <a:rPr lang="zh-CN" altLang="en-US">
                <a:ea typeface="宋体" panose="02010600030101010101" pitchFamily="2" charset="-122"/>
              </a:rPr>
              <a:t>伪操作：</a:t>
            </a:r>
            <a:r>
              <a:rPr lang="en-US" altLang="zh-CN">
                <a:ea typeface="宋体" panose="02010600030101010101" pitchFamily="2" charset="-122"/>
              </a:rPr>
              <a:t> .ORIG</a:t>
            </a:r>
            <a:endParaRPr lang="zh-CN" altLang="en-US">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81138"/>
            <a:ext cx="8229600" cy="1803846"/>
          </a:xfrm>
        </p:spPr>
        <p:txBody>
          <a:bodyPr/>
          <a:lstStyle/>
          <a:p>
            <a:r>
              <a:rPr lang="zh-CN" altLang="en-US" dirty="0">
                <a:ea typeface="宋体" panose="02010600030101010101" pitchFamily="2" charset="-122"/>
              </a:rPr>
              <a:t>在内存中定义并初始化程序变量，可读写</a:t>
            </a:r>
            <a:endParaRPr lang="en-US" altLang="zh-CN" dirty="0">
              <a:ea typeface="宋体" panose="02010600030101010101" pitchFamily="2" charset="-122"/>
            </a:endParaRPr>
          </a:p>
          <a:p>
            <a:r>
              <a:rPr lang="zh-CN" altLang="en-US" dirty="0">
                <a:ea typeface="宋体" panose="02010600030101010101" pitchFamily="2" charset="-122"/>
              </a:rPr>
              <a:t>一个程序行只允许一个定义</a:t>
            </a:r>
            <a:endParaRPr lang="en-US" altLang="zh-CN" dirty="0">
              <a:ea typeface="宋体" panose="02010600030101010101" pitchFamily="2" charset="-122"/>
            </a:endParaRPr>
          </a:p>
          <a:p>
            <a:r>
              <a:rPr lang="zh-CN" altLang="en-US" dirty="0">
                <a:ea typeface="宋体" panose="02010600030101010101" pitchFamily="2" charset="-122"/>
              </a:rPr>
              <a:t>定义变量的大小总是</a:t>
            </a:r>
            <a:r>
              <a:rPr lang="en-US" altLang="zh-CN" dirty="0">
                <a:ea typeface="宋体" panose="02010600030101010101" pitchFamily="2" charset="-122"/>
              </a:rPr>
              <a:t>16</a:t>
            </a:r>
            <a:r>
              <a:rPr lang="zh-CN" altLang="en-US" dirty="0">
                <a:ea typeface="宋体" panose="02010600030101010101" pitchFamily="2" charset="-122"/>
              </a:rPr>
              <a:t>位的字</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4338" name="标题 1"/>
          <p:cNvSpPr>
            <a:spLocks noGrp="1"/>
          </p:cNvSpPr>
          <p:nvPr>
            <p:ph type="title"/>
          </p:nvPr>
        </p:nvSpPr>
        <p:spPr/>
        <p:txBody>
          <a:bodyPr/>
          <a:lstStyle/>
          <a:p>
            <a:r>
              <a:rPr lang="zh-CN" altLang="en-US">
                <a:ea typeface="宋体" panose="02010600030101010101" pitchFamily="2" charset="-122"/>
              </a:rPr>
              <a:t>伪操作：</a:t>
            </a:r>
            <a:r>
              <a:rPr lang="en-US" altLang="zh-CN">
                <a:ea typeface="宋体" panose="02010600030101010101" pitchFamily="2" charset="-122"/>
              </a:rPr>
              <a:t> .FILL</a:t>
            </a:r>
            <a:endParaRPr lang="zh-CN" altLang="en-US">
              <a:ea typeface="宋体" panose="02010600030101010101" pitchFamily="2" charset="-122"/>
            </a:endParaRPr>
          </a:p>
        </p:txBody>
      </p:sp>
      <p:sp>
        <p:nvSpPr>
          <p:cNvPr id="2" name="文本框 1"/>
          <p:cNvSpPr txBox="1"/>
          <p:nvPr/>
        </p:nvSpPr>
        <p:spPr>
          <a:xfrm>
            <a:off x="611560" y="3429000"/>
            <a:ext cx="3672408" cy="1815882"/>
          </a:xfrm>
          <a:prstGeom prst="rect">
            <a:avLst/>
          </a:prstGeom>
          <a:noFill/>
        </p:spPr>
        <p:txBody>
          <a:bodyPr wrap="square" rtlCol="0">
            <a:spAutoFit/>
          </a:bodyPr>
          <a:lstStyle/>
          <a:p>
            <a:r>
              <a:rPr lang="en-US" altLang="zh-CN" sz="2800" dirty="0">
                <a:latin typeface="+mn-lt"/>
              </a:rPr>
              <a:t>Examples:</a:t>
            </a:r>
            <a:endParaRPr lang="en-US" altLang="zh-CN" sz="2800" dirty="0">
              <a:latin typeface="+mn-lt"/>
            </a:endParaRPr>
          </a:p>
          <a:p>
            <a:r>
              <a:rPr lang="zh-CN" altLang="en-US" sz="2800" dirty="0">
                <a:latin typeface="+mn-lt"/>
              </a:rPr>
              <a:t>       </a:t>
            </a:r>
            <a:r>
              <a:rPr lang="en-US" altLang="zh-CN" sz="2800" dirty="0">
                <a:latin typeface="+mn-lt"/>
              </a:rPr>
              <a:t>flag	.FILL x0001</a:t>
            </a:r>
            <a:endParaRPr lang="en-US" altLang="zh-CN" sz="2800" dirty="0">
              <a:latin typeface="+mn-lt"/>
            </a:endParaRPr>
          </a:p>
          <a:p>
            <a:r>
              <a:rPr lang="zh-CN" altLang="en-US" sz="2800" dirty="0">
                <a:latin typeface="+mn-lt"/>
              </a:rPr>
              <a:t>       </a:t>
            </a:r>
            <a:r>
              <a:rPr lang="en-US" altLang="zh-CN" sz="2800" dirty="0">
                <a:latin typeface="+mn-lt"/>
              </a:rPr>
              <a:t>counter	.FILL x0002</a:t>
            </a:r>
            <a:endParaRPr lang="en-US" altLang="zh-CN" sz="2800" dirty="0">
              <a:latin typeface="+mn-lt"/>
            </a:endParaRPr>
          </a:p>
          <a:p>
            <a:r>
              <a:rPr lang="zh-CN" altLang="en-US" sz="2800" dirty="0">
                <a:latin typeface="+mn-lt"/>
              </a:rPr>
              <a:t>       </a:t>
            </a:r>
            <a:r>
              <a:rPr lang="en-US" altLang="zh-CN" sz="2800" dirty="0">
                <a:latin typeface="+mn-lt"/>
              </a:rPr>
              <a:t>letter	.FILL x0041</a:t>
            </a:r>
            <a:endParaRPr lang="en-US" altLang="zh-CN" sz="2800" dirty="0">
              <a:latin typeface="+mn-lt"/>
            </a:endParaRPr>
          </a:p>
          <a:p>
            <a:r>
              <a:rPr lang="zh-CN" altLang="en-US" sz="2800" dirty="0">
                <a:latin typeface="+mn-lt"/>
              </a:rPr>
              <a:t>       </a:t>
            </a:r>
            <a:r>
              <a:rPr lang="en-US" altLang="zh-CN" sz="2800" dirty="0" err="1">
                <a:latin typeface="+mn-lt"/>
              </a:rPr>
              <a:t>faradr</a:t>
            </a:r>
            <a:r>
              <a:rPr lang="en-US" altLang="zh-CN" sz="2800" dirty="0">
                <a:latin typeface="+mn-lt"/>
              </a:rPr>
              <a:t>	.FILL x4241</a:t>
            </a:r>
            <a:endParaRPr lang="en-US" altLang="zh-CN" sz="2800" dirty="0">
              <a:latin typeface="+mn-lt"/>
            </a:endParaRPr>
          </a:p>
          <a:p>
            <a:endParaRPr lang="zh-CN" altLang="en-US" sz="2800" dirty="0">
              <a:latin typeface="+mn-lt"/>
            </a:endParaRPr>
          </a:p>
        </p:txBody>
      </p:sp>
      <p:sp>
        <p:nvSpPr>
          <p:cNvPr id="6" name="文本框 5"/>
          <p:cNvSpPr txBox="1"/>
          <p:nvPr/>
        </p:nvSpPr>
        <p:spPr>
          <a:xfrm>
            <a:off x="5374432" y="3429000"/>
            <a:ext cx="3312368" cy="3046988"/>
          </a:xfrm>
          <a:prstGeom prst="rect">
            <a:avLst/>
          </a:prstGeom>
          <a:noFill/>
        </p:spPr>
        <p:txBody>
          <a:bodyPr wrap="square" rtlCol="0">
            <a:spAutoFit/>
          </a:bodyPr>
          <a:lstStyle/>
          <a:p>
            <a:r>
              <a:rPr lang="zh-CN" altLang="en-US" sz="3200" b="1" dirty="0">
                <a:latin typeface="+mn-lt"/>
              </a:rPr>
              <a:t>访问</a:t>
            </a:r>
            <a:endParaRPr lang="en-US" altLang="zh-CN" sz="3200" b="1" dirty="0">
              <a:latin typeface="+mn-lt"/>
            </a:endParaRPr>
          </a:p>
          <a:p>
            <a:endParaRPr lang="en-US" altLang="zh-CN" sz="3200" b="1" dirty="0">
              <a:latin typeface="+mn-lt"/>
            </a:endParaRPr>
          </a:p>
          <a:p>
            <a:r>
              <a:rPr lang="en-US" altLang="zh-CN" sz="2800" dirty="0">
                <a:latin typeface="+mn-lt"/>
              </a:rPr>
              <a:t>LD  R1,flag       </a:t>
            </a:r>
            <a:endParaRPr lang="en-US" altLang="zh-CN" sz="2800" dirty="0">
              <a:latin typeface="+mn-lt"/>
            </a:endParaRPr>
          </a:p>
          <a:p>
            <a:r>
              <a:rPr lang="en-US" altLang="zh-CN" sz="2800" dirty="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r>
              <a:rPr lang="en-US" altLang="zh-CN" sz="2800" dirty="0">
                <a:latin typeface="+mn-lt"/>
              </a:rPr>
              <a:t>      </a:t>
            </a:r>
            <a:endParaRPr lang="en-US" altLang="zh-CN" sz="2800" dirty="0">
              <a:latin typeface="+mn-lt"/>
            </a:endParaRPr>
          </a:p>
          <a:p>
            <a:r>
              <a:rPr lang="en-US" altLang="zh-CN" sz="2800" dirty="0">
                <a:latin typeface="+mn-lt"/>
              </a:rPr>
              <a:t>LDI R1,faradr  </a:t>
            </a:r>
            <a:endParaRPr lang="en-US" altLang="zh-CN" sz="2800" dirty="0">
              <a:latin typeface="+mn-lt"/>
            </a:endParaRPr>
          </a:p>
          <a:p>
            <a:r>
              <a:rPr lang="en-US" altLang="zh-CN" sz="2800" dirty="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endParaRPr lang="zh-CN" altLang="en-US" sz="28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1481138"/>
            <a:ext cx="5050904" cy="4525962"/>
          </a:xfrm>
        </p:spPr>
        <p:txBody>
          <a:bodyPr/>
          <a:lstStyle/>
          <a:p>
            <a:r>
              <a:rPr lang="zh-CN" altLang="en-US" dirty="0">
                <a:ea typeface="宋体" panose="02010600030101010101" pitchFamily="2" charset="-122"/>
              </a:rPr>
              <a:t>用于内存单元的分配</a:t>
            </a:r>
            <a:r>
              <a:rPr lang="en-US" altLang="zh-CN" dirty="0">
                <a:ea typeface="宋体" panose="02010600030101010101" pitchFamily="2" charset="-122"/>
              </a:rPr>
              <a:t>,</a:t>
            </a:r>
            <a:r>
              <a:rPr lang="zh-CN" altLang="en-US" dirty="0">
                <a:ea typeface="宋体" panose="02010600030101010101" pitchFamily="2" charset="-122"/>
              </a:rPr>
              <a:t>适用操作数一开始不确定的场合</a:t>
            </a:r>
            <a:endParaRPr lang="en-US" altLang="zh-CN" dirty="0">
              <a:ea typeface="宋体" panose="02010600030101010101" pitchFamily="2" charset="-122"/>
            </a:endParaRPr>
          </a:p>
          <a:p>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 </a:t>
            </a:r>
            <a:r>
              <a:rPr lang="zh-CN" altLang="en-US" dirty="0">
                <a:ea typeface="宋体" panose="02010600030101010101" pitchFamily="2" charset="-122"/>
              </a:rPr>
              <a:t>保留</a:t>
            </a:r>
            <a:r>
              <a:rPr lang="en-US" altLang="zh-CN" dirty="0">
                <a:ea typeface="宋体" panose="02010600030101010101" pitchFamily="2" charset="-122"/>
              </a:rPr>
              <a:t>3</a:t>
            </a:r>
            <a:r>
              <a:rPr lang="zh-CN" altLang="en-US" dirty="0">
                <a:ea typeface="宋体" panose="02010600030101010101" pitchFamily="2" charset="-122"/>
              </a:rPr>
              <a:t>个未命名的内存单元</a:t>
            </a:r>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.BLKW  3</a:t>
            </a:r>
            <a:br>
              <a:rPr lang="en-US" altLang="zh-CN" dirty="0">
                <a:ea typeface="宋体" panose="02010600030101010101" pitchFamily="2" charset="-122"/>
              </a:rPr>
            </a:br>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 </a:t>
            </a:r>
            <a:r>
              <a:rPr lang="zh-CN" altLang="en-US" dirty="0">
                <a:ea typeface="宋体" panose="02010600030101010101" pitchFamily="2" charset="-122"/>
              </a:rPr>
              <a:t>保留</a:t>
            </a:r>
            <a:r>
              <a:rPr lang="en-US" altLang="zh-CN" dirty="0">
                <a:ea typeface="宋体" panose="02010600030101010101" pitchFamily="2" charset="-122"/>
              </a:rPr>
              <a:t>1</a:t>
            </a:r>
            <a:r>
              <a:rPr lang="zh-CN" altLang="en-US" dirty="0">
                <a:ea typeface="宋体" panose="02010600030101010101" pitchFamily="2" charset="-122"/>
              </a:rPr>
              <a:t>个命名的内存单元</a:t>
            </a:r>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Bob .BLKW 1</a:t>
            </a:r>
            <a:br>
              <a:rPr lang="en-US" altLang="zh-CN" dirty="0">
                <a:ea typeface="宋体" panose="02010600030101010101" pitchFamily="2" charset="-122"/>
              </a:rPr>
            </a:br>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 </a:t>
            </a:r>
            <a:r>
              <a:rPr lang="zh-CN" altLang="en-US" dirty="0">
                <a:ea typeface="宋体" panose="02010600030101010101" pitchFamily="2" charset="-122"/>
              </a:rPr>
              <a:t>保留</a:t>
            </a:r>
            <a:r>
              <a:rPr lang="en-US" altLang="zh-CN" dirty="0">
                <a:ea typeface="宋体" panose="02010600030101010101" pitchFamily="2" charset="-122"/>
              </a:rPr>
              <a:t>7</a:t>
            </a:r>
            <a:r>
              <a:rPr lang="zh-CN" altLang="en-US" dirty="0">
                <a:ea typeface="宋体" panose="02010600030101010101" pitchFamily="2" charset="-122"/>
              </a:rPr>
              <a:t>个命名的内存单元并全部</a:t>
            </a:r>
            <a:endParaRPr lang="en-US" altLang="zh-CN" dirty="0">
              <a:ea typeface="宋体" panose="02010600030101010101" pitchFamily="2" charset="-122"/>
            </a:endParaRPr>
          </a:p>
          <a:p>
            <a:pPr marL="365125" lvl="1" indent="0">
              <a:buNone/>
            </a:pPr>
            <a:r>
              <a:rPr lang="en-US" altLang="zh-CN" dirty="0">
                <a:ea typeface="宋体" panose="02010600030101010101" pitchFamily="2" charset="-122"/>
              </a:rPr>
              <a:t>; </a:t>
            </a:r>
            <a:r>
              <a:rPr lang="zh-CN" altLang="en-US" dirty="0">
                <a:ea typeface="宋体" panose="02010600030101010101" pitchFamily="2" charset="-122"/>
              </a:rPr>
              <a:t>初始化为</a:t>
            </a:r>
            <a:r>
              <a:rPr lang="en-US" altLang="zh-CN" dirty="0">
                <a:ea typeface="宋体" panose="02010600030101010101" pitchFamily="2" charset="-122"/>
              </a:rPr>
              <a:t>4</a:t>
            </a:r>
            <a:endParaRPr lang="en-US" altLang="zh-CN" dirty="0">
              <a:ea typeface="宋体" panose="02010600030101010101" pitchFamily="2" charset="-122"/>
            </a:endParaRPr>
          </a:p>
          <a:p>
            <a:pPr marL="365125" lvl="1" indent="0">
              <a:buNone/>
            </a:pPr>
            <a:r>
              <a:rPr lang="en-US" altLang="zh-CN" dirty="0" err="1">
                <a:ea typeface="宋体" panose="02010600030101010101" pitchFamily="2" charset="-122"/>
              </a:rPr>
              <a:t>num</a:t>
            </a:r>
            <a:r>
              <a:rPr lang="en-US" altLang="zh-CN" dirty="0">
                <a:ea typeface="宋体" panose="02010600030101010101" pitchFamily="2" charset="-122"/>
              </a:rPr>
              <a:t> .BLKW 7 #4</a:t>
            </a:r>
            <a:endParaRPr lang="zh-CN" altLang="en-US" dirty="0">
              <a:ea typeface="宋体" panose="02010600030101010101" pitchFamily="2" charset="-122"/>
            </a:endParaRPr>
          </a:p>
        </p:txBody>
      </p:sp>
      <p:sp>
        <p:nvSpPr>
          <p:cNvPr id="15362" name="标题 1"/>
          <p:cNvSpPr>
            <a:spLocks noGrp="1"/>
          </p:cNvSpPr>
          <p:nvPr>
            <p:ph type="title"/>
          </p:nvPr>
        </p:nvSpPr>
        <p:spPr/>
        <p:txBody>
          <a:bodyPr/>
          <a:lstStyle/>
          <a:p>
            <a:r>
              <a:rPr lang="zh-CN" altLang="en-US">
                <a:ea typeface="宋体" panose="02010600030101010101" pitchFamily="2" charset="-122"/>
              </a:rPr>
              <a:t>伪操作：</a:t>
            </a:r>
            <a:r>
              <a:rPr lang="en-US" altLang="zh-CN">
                <a:ea typeface="宋体" panose="02010600030101010101" pitchFamily="2" charset="-122"/>
              </a:rPr>
              <a:t> .BLKW</a:t>
            </a:r>
            <a:endParaRPr lang="zh-CN" altLang="en-US">
              <a:ea typeface="宋体" panose="02010600030101010101" pitchFamily="2" charset="-122"/>
            </a:endParaRPr>
          </a:p>
        </p:txBody>
      </p:sp>
      <p:graphicFrame>
        <p:nvGraphicFramePr>
          <p:cNvPr id="7" name="表格 6"/>
          <p:cNvGraphicFramePr>
            <a:graphicFrameLocks noGrp="1"/>
          </p:cNvGraphicFramePr>
          <p:nvPr/>
        </p:nvGraphicFramePr>
        <p:xfrm>
          <a:off x="5638800" y="1481138"/>
          <a:ext cx="3048000" cy="5054600"/>
        </p:xfrm>
        <a:graphic>
          <a:graphicData uri="http://schemas.openxmlformats.org/drawingml/2006/table">
            <a:tbl>
              <a:tblPr/>
              <a:tblGrid>
                <a:gridCol w="1524000"/>
                <a:gridCol w="1524000"/>
              </a:tblGrid>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Arial" panose="020B0604020202020204" pitchFamily="34" charset="0"/>
                          <a:ea typeface="宋体" panose="02010600030101010101" pitchFamily="2" charset="-122"/>
                        </a:rPr>
                        <a:t>unamed</a:t>
                      </a:r>
                      <a:endParaRPr kumimoji="0" lang="zh-CN" altLang="en-US"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Bob</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num</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481138"/>
            <a:ext cx="5194920" cy="4525962"/>
          </a:xfrm>
        </p:spPr>
        <p:txBody>
          <a:bodyPr/>
          <a:lstStyle/>
          <a:p>
            <a:r>
              <a:rPr lang="zh-CN" altLang="en-US" dirty="0">
                <a:ea typeface="宋体" panose="02010600030101010101" pitchFamily="2" charset="-122"/>
              </a:rPr>
              <a:t>在内存中定义</a:t>
            </a:r>
            <a:r>
              <a:rPr lang="en-US" altLang="zh-CN" dirty="0">
                <a:ea typeface="宋体" panose="02010600030101010101" pitchFamily="2" charset="-122"/>
              </a:rPr>
              <a:t>1</a:t>
            </a:r>
            <a:r>
              <a:rPr lang="zh-CN" altLang="en-US" dirty="0">
                <a:ea typeface="宋体" panose="02010600030101010101" pitchFamily="2" charset="-122"/>
              </a:rPr>
              <a:t>串字符串</a:t>
            </a:r>
            <a:endParaRPr lang="en-US" altLang="zh-CN" dirty="0">
              <a:ea typeface="宋体" panose="02010600030101010101" pitchFamily="2" charset="-122"/>
            </a:endParaRPr>
          </a:p>
          <a:p>
            <a:pPr lvl="1"/>
            <a:r>
              <a:rPr lang="zh-CN" altLang="en-US" dirty="0">
                <a:ea typeface="宋体" panose="02010600030101010101" pitchFamily="2" charset="-122"/>
              </a:rPr>
              <a:t>在内存中连续存放</a:t>
            </a:r>
            <a:endParaRPr lang="en-US" altLang="zh-CN" dirty="0">
              <a:ea typeface="宋体" panose="02010600030101010101" pitchFamily="2" charset="-122"/>
            </a:endParaRPr>
          </a:p>
          <a:p>
            <a:pPr lvl="1"/>
            <a:r>
              <a:rPr lang="zh-CN" altLang="en-US" dirty="0">
                <a:ea typeface="宋体" panose="02010600030101010101" pitchFamily="2" charset="-122"/>
              </a:rPr>
              <a:t>自动以‘</a:t>
            </a:r>
            <a:r>
              <a:rPr lang="en-US" altLang="zh-CN" dirty="0">
                <a:ea typeface="宋体" panose="02010600030101010101" pitchFamily="2" charset="-122"/>
              </a:rPr>
              <a:t>\0</a:t>
            </a:r>
            <a:r>
              <a:rPr lang="zh-CN" altLang="en-US" dirty="0">
                <a:ea typeface="宋体" panose="02010600030101010101" pitchFamily="2" charset="-122"/>
              </a:rPr>
              <a:t>’结束</a:t>
            </a:r>
            <a:endParaRPr lang="en-US" altLang="zh-CN" dirty="0">
              <a:ea typeface="宋体" panose="02010600030101010101" pitchFamily="2" charset="-122"/>
            </a:endParaRPr>
          </a:p>
          <a:p>
            <a:pPr lvl="1"/>
            <a:r>
              <a:rPr lang="zh-CN" altLang="en-US" dirty="0">
                <a:ea typeface="宋体" panose="02010600030101010101" pitchFamily="2" charset="-122"/>
              </a:rPr>
              <a:t>哨兵： “</a:t>
            </a:r>
            <a:r>
              <a:rPr lang="en-US" altLang="zh-CN" dirty="0">
                <a:ea typeface="宋体" panose="02010600030101010101" pitchFamily="2" charset="-122"/>
              </a:rPr>
              <a:t>Null-terminated”</a:t>
            </a:r>
            <a:endParaRPr lang="en-US" altLang="zh-CN" dirty="0">
              <a:ea typeface="宋体" panose="02010600030101010101" pitchFamily="2" charset="-122"/>
            </a:endParaRPr>
          </a:p>
          <a:p>
            <a:pPr lvl="1"/>
            <a:r>
              <a:rPr lang="zh-CN" altLang="en-US" dirty="0">
                <a:ea typeface="宋体" panose="02010600030101010101" pitchFamily="2" charset="-122"/>
              </a:rPr>
              <a:t>每个字符高位</a:t>
            </a:r>
            <a:r>
              <a:rPr lang="en-US" altLang="zh-CN" dirty="0">
                <a:ea typeface="宋体" panose="02010600030101010101" pitchFamily="2" charset="-122"/>
              </a:rPr>
              <a:t>0</a:t>
            </a:r>
            <a:r>
              <a:rPr lang="zh-CN" altLang="en-US" dirty="0">
                <a:ea typeface="宋体" panose="02010600030101010101" pitchFamily="2" charset="-122"/>
              </a:rPr>
              <a:t>扩展，占用</a:t>
            </a:r>
            <a:r>
              <a:rPr lang="en-US" altLang="zh-CN" dirty="0">
                <a:ea typeface="宋体" panose="02010600030101010101" pitchFamily="2" charset="-122"/>
              </a:rPr>
              <a:t>16</a:t>
            </a:r>
            <a:r>
              <a:rPr lang="zh-CN" altLang="en-US" dirty="0">
                <a:ea typeface="宋体" panose="02010600030101010101" pitchFamily="2" charset="-122"/>
              </a:rPr>
              <a:t>位</a:t>
            </a:r>
            <a:endParaRPr lang="en-US" altLang="zh-CN"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Example:</a:t>
            </a:r>
            <a:endParaRPr lang="en-US" altLang="zh-CN" dirty="0">
              <a:ea typeface="宋体" panose="02010600030101010101" pitchFamily="2" charset="-122"/>
            </a:endParaRPr>
          </a:p>
          <a:p>
            <a:pPr marL="109220" indent="0">
              <a:buNone/>
            </a:pPr>
            <a:r>
              <a:rPr lang="zh-CN" altLang="en-US" dirty="0">
                <a:ea typeface="宋体" panose="02010600030101010101" pitchFamily="2" charset="-122"/>
              </a:rPr>
              <a:t>  </a:t>
            </a:r>
            <a:r>
              <a:rPr lang="en-US" altLang="zh-CN" dirty="0">
                <a:ea typeface="宋体" panose="02010600030101010101" pitchFamily="2" charset="-122"/>
              </a:rPr>
              <a:t>hello: .STRINGZ “Hello!”</a:t>
            </a:r>
            <a:endParaRPr lang="en-US" altLang="zh-CN" dirty="0">
              <a:ea typeface="宋体" panose="02010600030101010101" pitchFamily="2" charset="-122"/>
            </a:endParaRPr>
          </a:p>
          <a:p>
            <a:r>
              <a:rPr lang="zh-CN" altLang="en-US" dirty="0">
                <a:ea typeface="宋体" panose="02010600030101010101" pitchFamily="2" charset="-122"/>
              </a:rPr>
              <a:t>访问：</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LEA R0, hello</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PUTS</a:t>
            </a:r>
            <a:endParaRPr lang="zh-CN" altLang="en-US" dirty="0">
              <a:ea typeface="宋体" panose="02010600030101010101" pitchFamily="2" charset="-122"/>
            </a:endParaRPr>
          </a:p>
        </p:txBody>
      </p:sp>
      <p:sp>
        <p:nvSpPr>
          <p:cNvPr id="16386" name="标题 1"/>
          <p:cNvSpPr>
            <a:spLocks noGrp="1"/>
          </p:cNvSpPr>
          <p:nvPr>
            <p:ph type="title"/>
          </p:nvPr>
        </p:nvSpPr>
        <p:spPr/>
        <p:txBody>
          <a:bodyPr/>
          <a:lstStyle/>
          <a:p>
            <a:r>
              <a:rPr lang="zh-CN" altLang="en-US">
                <a:ea typeface="宋体" panose="02010600030101010101" pitchFamily="2" charset="-122"/>
              </a:rPr>
              <a:t>伪操作：</a:t>
            </a:r>
            <a:r>
              <a:rPr lang="en-US" altLang="zh-CN">
                <a:ea typeface="宋体" panose="02010600030101010101" pitchFamily="2" charset="-122"/>
              </a:rPr>
              <a:t> .STRINGZ</a:t>
            </a:r>
            <a:endParaRPr lang="zh-CN" altLang="en-US">
              <a:ea typeface="宋体" panose="02010600030101010101" pitchFamily="2" charset="-122"/>
            </a:endParaRPr>
          </a:p>
        </p:txBody>
      </p:sp>
      <p:graphicFrame>
        <p:nvGraphicFramePr>
          <p:cNvPr id="7" name="表格 6"/>
          <p:cNvGraphicFramePr>
            <a:graphicFrameLocks noGrp="1"/>
          </p:cNvGraphicFramePr>
          <p:nvPr/>
        </p:nvGraphicFramePr>
        <p:xfrm>
          <a:off x="5621610" y="1556792"/>
          <a:ext cx="3048000" cy="5062535"/>
        </p:xfrm>
        <a:graphic>
          <a:graphicData uri="http://schemas.openxmlformats.org/drawingml/2006/table">
            <a:tbl>
              <a:tblPr/>
              <a:tblGrid>
                <a:gridCol w="1524000"/>
                <a:gridCol w="1524000"/>
              </a:tblGrid>
              <a:tr h="6400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hello</a:t>
                      </a:r>
                      <a:endParaRPr kumimoji="0" lang="zh-CN" altLang="en-US"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‘H’: x0048</a:t>
                      </a:r>
                      <a:endParaRPr kumimoji="0" lang="zh-CN" altLang="en-US"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‘e’ : x0065</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‘l’ : x006c</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‘l’ : x006c</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‘o’ : x006f</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 x002c</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lstStyle/>
          <a:p>
            <a:r>
              <a:rPr lang="zh-CN" altLang="en-US" dirty="0">
                <a:ea typeface="宋体" panose="02010600030101010101" pitchFamily="2" charset="-122"/>
              </a:rPr>
              <a:t>告诉编译器程序结束的地点</a:t>
            </a:r>
            <a:endParaRPr lang="en-US" altLang="zh-CN" dirty="0">
              <a:ea typeface="宋体" panose="02010600030101010101" pitchFamily="2" charset="-122"/>
            </a:endParaRPr>
          </a:p>
          <a:p>
            <a:r>
              <a:rPr lang="zh-CN" altLang="en-US" dirty="0">
                <a:ea typeface="宋体" panose="02010600030101010101" pitchFamily="2" charset="-122"/>
              </a:rPr>
              <a:t>一个程序只允许一个</a:t>
            </a:r>
            <a:r>
              <a:rPr lang="en-US" altLang="zh-CN" dirty="0">
                <a:ea typeface="宋体" panose="02010600030101010101" pitchFamily="2" charset="-122"/>
              </a:rPr>
              <a:t>.END</a:t>
            </a:r>
            <a:endParaRPr lang="en-US" altLang="zh-CN" dirty="0">
              <a:ea typeface="宋体" panose="02010600030101010101" pitchFamily="2" charset="-122"/>
            </a:endParaRPr>
          </a:p>
          <a:p>
            <a:r>
              <a:rPr lang="zh-CN" altLang="en-US" dirty="0">
                <a:ea typeface="宋体" panose="02010600030101010101" pitchFamily="2" charset="-122"/>
              </a:rPr>
              <a:t>编译器在此停止编译，但不真正停止程序</a:t>
            </a:r>
            <a:endParaRPr lang="zh-CN" altLang="en-US" dirty="0">
              <a:ea typeface="宋体" panose="02010600030101010101" pitchFamily="2" charset="-122"/>
            </a:endParaRPr>
          </a:p>
        </p:txBody>
      </p:sp>
      <p:sp>
        <p:nvSpPr>
          <p:cNvPr id="17410" name="标题 1"/>
          <p:cNvSpPr>
            <a:spLocks noGrp="1"/>
          </p:cNvSpPr>
          <p:nvPr>
            <p:ph type="title"/>
          </p:nvPr>
        </p:nvSpPr>
        <p:spPr/>
        <p:txBody>
          <a:bodyPr/>
          <a:lstStyle/>
          <a:p>
            <a:r>
              <a:rPr lang="zh-CN" altLang="en-US">
                <a:ea typeface="宋体" panose="02010600030101010101" pitchFamily="2" charset="-122"/>
              </a:rPr>
              <a:t>伪操作：</a:t>
            </a:r>
            <a:r>
              <a:rPr lang="en-US" altLang="zh-CN">
                <a:ea typeface="宋体" panose="02010600030101010101" pitchFamily="2" charset="-122"/>
              </a:rPr>
              <a:t> .END</a:t>
            </a:r>
            <a:endParaRPr lang="zh-CN" altLang="en-US">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05" y="3501390"/>
            <a:ext cx="4104640" cy="12236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435" name="内容占位符 2"/>
          <p:cNvSpPr>
            <a:spLocks noGrp="1"/>
          </p:cNvSpPr>
          <p:nvPr>
            <p:ph idx="1"/>
          </p:nvPr>
        </p:nvSpPr>
        <p:spPr/>
        <p:txBody>
          <a:bodyPr/>
          <a:lstStyle/>
          <a:p>
            <a:pPr marL="109220" indent="0">
              <a:buNone/>
            </a:pPr>
            <a:r>
              <a:rPr lang="en-US" altLang="zh-CN" sz="1400" dirty="0" err="1">
                <a:ea typeface="宋体" panose="02010600030101010101" pitchFamily="2" charset="-122"/>
              </a:rPr>
              <a:t>int</a:t>
            </a:r>
            <a:r>
              <a:rPr lang="en-US" altLang="zh-CN" sz="1400" dirty="0">
                <a:ea typeface="宋体" panose="02010600030101010101" pitchFamily="2" charset="-122"/>
              </a:rPr>
              <a:t> a;                       // simple variable (</a:t>
            </a:r>
            <a:r>
              <a:rPr lang="en-US" altLang="zh-CN" sz="1400" dirty="0" err="1">
                <a:ea typeface="宋体" panose="02010600030101010101" pitchFamily="2" charset="-122"/>
              </a:rPr>
              <a:t>uninialized</a:t>
            </a:r>
            <a:r>
              <a:rPr lang="en-US" altLang="zh-CN" sz="1400" dirty="0">
                <a:ea typeface="宋体" panose="02010600030101010101" pitchFamily="2" charset="-122"/>
              </a:rPr>
              <a:t>)</a:t>
            </a:r>
            <a:endParaRPr lang="en-US" altLang="zh-CN" sz="1400" dirty="0">
              <a:ea typeface="宋体" panose="02010600030101010101" pitchFamily="2" charset="-122"/>
            </a:endParaRPr>
          </a:p>
          <a:p>
            <a:pPr marL="109220" indent="0">
              <a:buNone/>
            </a:pPr>
            <a:r>
              <a:rPr lang="en-US" altLang="zh-CN" sz="1400" dirty="0" err="1">
                <a:ea typeface="宋体" panose="02010600030101010101" pitchFamily="2" charset="-122"/>
              </a:rPr>
              <a:t>int</a:t>
            </a:r>
            <a:r>
              <a:rPr lang="en-US" altLang="zh-CN" sz="1400" dirty="0">
                <a:ea typeface="宋体" panose="02010600030101010101" pitchFamily="2" charset="-122"/>
              </a:rPr>
              <a:t> b = 2014;          // simple </a:t>
            </a:r>
            <a:r>
              <a:rPr lang="en-US" altLang="zh-CN" sz="1400" dirty="0" err="1">
                <a:ea typeface="宋体" panose="02010600030101010101" pitchFamily="2" charset="-122"/>
              </a:rPr>
              <a:t>intialized</a:t>
            </a:r>
            <a:r>
              <a:rPr lang="en-US" altLang="zh-CN" sz="1400" dirty="0">
                <a:ea typeface="宋体" panose="02010600030101010101" pitchFamily="2" charset="-122"/>
              </a:rPr>
              <a:t> variable</a:t>
            </a:r>
            <a:endParaRPr lang="en-US" altLang="zh-CN" sz="1400" dirty="0">
              <a:ea typeface="宋体" panose="02010600030101010101" pitchFamily="2" charset="-122"/>
            </a:endParaRPr>
          </a:p>
          <a:p>
            <a:pPr marL="109220" indent="0">
              <a:buNone/>
            </a:pPr>
            <a:r>
              <a:rPr lang="en-US" altLang="zh-CN" sz="1400" dirty="0" err="1">
                <a:ea typeface="宋体" panose="02010600030101010101" pitchFamily="2" charset="-122"/>
              </a:rPr>
              <a:t>int</a:t>
            </a:r>
            <a:r>
              <a:rPr lang="en-US" altLang="zh-CN" sz="1400" dirty="0">
                <a:ea typeface="宋体" panose="02010600030101010101" pitchFamily="2" charset="-122"/>
              </a:rPr>
              <a:t> c[10];                 // array of 10 (</a:t>
            </a:r>
            <a:r>
              <a:rPr lang="en-US" altLang="zh-CN" sz="1400" dirty="0" err="1">
                <a:ea typeface="宋体" panose="02010600030101010101" pitchFamily="2" charset="-122"/>
              </a:rPr>
              <a:t>uninialized</a:t>
            </a:r>
            <a:r>
              <a:rPr lang="en-US" altLang="zh-CN" sz="1400" dirty="0">
                <a:ea typeface="宋体" panose="02010600030101010101" pitchFamily="2" charset="-122"/>
              </a:rPr>
              <a:t>)</a:t>
            </a:r>
            <a:endParaRPr lang="en-US" altLang="zh-CN" sz="1400" dirty="0">
              <a:ea typeface="宋体" panose="02010600030101010101" pitchFamily="2" charset="-122"/>
            </a:endParaRPr>
          </a:p>
          <a:p>
            <a:pPr marL="109220" indent="0">
              <a:buNone/>
            </a:pPr>
            <a:endParaRPr lang="zh-CN" altLang="zh-CN" sz="1400" dirty="0">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a    .BLKW 1            ; simple variable (or .FILL 0)</a:t>
            </a:r>
            <a:endParaRPr lang="zh-CN" altLang="zh-CN" sz="1400" dirty="0">
              <a:solidFill>
                <a:srgbClr val="FF0000"/>
              </a:solidFill>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b    .FILL #2014      ; simple initialized variable</a:t>
            </a:r>
            <a:endParaRPr lang="zh-CN" altLang="zh-CN" sz="1400" dirty="0">
              <a:solidFill>
                <a:srgbClr val="FF0000"/>
              </a:solidFill>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c    .BLKW 10 #0     ; array of ten </a:t>
            </a:r>
            <a:r>
              <a:rPr lang="en-US" altLang="zh-CN" sz="1400" dirty="0" err="1">
                <a:solidFill>
                  <a:srgbClr val="FF0000"/>
                </a:solidFill>
                <a:ea typeface="宋体" panose="02010600030101010101" pitchFamily="2" charset="-122"/>
              </a:rPr>
              <a:t>ints</a:t>
            </a:r>
            <a:r>
              <a:rPr lang="en-US" altLang="zh-CN" sz="1400" dirty="0">
                <a:solidFill>
                  <a:srgbClr val="FF0000"/>
                </a:solidFill>
                <a:ea typeface="宋体" panose="02010600030101010101" pitchFamily="2" charset="-122"/>
              </a:rPr>
              <a:t> (initialized to 0)</a:t>
            </a:r>
            <a:endParaRPr lang="en-US" altLang="zh-CN" sz="1400" dirty="0">
              <a:solidFill>
                <a:srgbClr val="FF0000"/>
              </a:solidFill>
              <a:ea typeface="宋体" panose="02010600030101010101" pitchFamily="2" charset="-122"/>
            </a:endParaRPr>
          </a:p>
          <a:p>
            <a:pPr marL="109220" indent="0">
              <a:buNone/>
            </a:pPr>
            <a:endParaRPr lang="en-US" altLang="zh-CN" sz="1400" dirty="0">
              <a:solidFill>
                <a:srgbClr val="FF0000"/>
              </a:solidFill>
              <a:ea typeface="宋体" panose="02010600030101010101" pitchFamily="2" charset="-122"/>
            </a:endParaRPr>
          </a:p>
          <a:p>
            <a:pPr marL="109220" indent="0">
              <a:buNone/>
            </a:pPr>
            <a:r>
              <a:rPr lang="en-US" altLang="zh-CN" sz="1400" dirty="0">
                <a:ea typeface="宋体" panose="02010600030101010101" pitchFamily="2" charset="-122"/>
              </a:rPr>
              <a:t>b = a; </a:t>
            </a:r>
            <a:endParaRPr lang="en-US" altLang="zh-CN" sz="1400" dirty="0">
              <a:ea typeface="宋体" panose="02010600030101010101" pitchFamily="2" charset="-122"/>
            </a:endParaRPr>
          </a:p>
          <a:p>
            <a:pPr marL="109220" indent="0">
              <a:buNone/>
            </a:pPr>
            <a:endParaRPr lang="zh-CN" altLang="zh-CN" sz="1400" dirty="0">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LD R0, a ; load from memory to a register</a:t>
            </a:r>
            <a:endParaRPr lang="zh-CN" altLang="zh-CN" sz="1400" dirty="0">
              <a:solidFill>
                <a:srgbClr val="FF0000"/>
              </a:solidFill>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ST R0, b ; store from register to memory</a:t>
            </a:r>
            <a:endParaRPr lang="zh-CN" altLang="zh-CN" sz="1400" dirty="0">
              <a:solidFill>
                <a:srgbClr val="FF0000"/>
              </a:solidFill>
              <a:ea typeface="宋体" panose="02010600030101010101" pitchFamily="2" charset="-122"/>
            </a:endParaRPr>
          </a:p>
          <a:p>
            <a:pPr marL="109220" indent="0">
              <a:buNone/>
            </a:pPr>
            <a:r>
              <a:rPr lang="en-US" altLang="zh-CN" sz="1400" dirty="0">
                <a:ea typeface="宋体" panose="02010600030101010101" pitchFamily="2" charset="-122"/>
              </a:rPr>
              <a:t> </a:t>
            </a:r>
            <a:endParaRPr lang="zh-CN" altLang="zh-CN" sz="1400" dirty="0">
              <a:ea typeface="宋体" panose="02010600030101010101" pitchFamily="2" charset="-122"/>
            </a:endParaRPr>
          </a:p>
          <a:p>
            <a:pPr marL="109220" indent="0">
              <a:buNone/>
            </a:pPr>
            <a:r>
              <a:rPr lang="en-US" altLang="zh-CN" sz="1400" dirty="0">
                <a:ea typeface="宋体" panose="02010600030101010101" pitchFamily="2" charset="-122"/>
              </a:rPr>
              <a:t>b = a + 1;</a:t>
            </a:r>
            <a:endParaRPr lang="en-US" altLang="zh-CN" sz="1400" dirty="0">
              <a:ea typeface="宋体" panose="02010600030101010101" pitchFamily="2" charset="-122"/>
            </a:endParaRPr>
          </a:p>
          <a:p>
            <a:pPr marL="109220" indent="0">
              <a:buNone/>
            </a:pPr>
            <a:r>
              <a:rPr lang="en-US" altLang="zh-CN" sz="1400" dirty="0">
                <a:ea typeface="宋体" panose="02010600030101010101" pitchFamily="2" charset="-122"/>
              </a:rPr>
              <a:t> </a:t>
            </a:r>
            <a:endParaRPr lang="zh-CN" altLang="zh-CN" sz="1400" dirty="0">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LD R0, a       ; load from memory to a register</a:t>
            </a:r>
            <a:endParaRPr lang="zh-CN" altLang="zh-CN" sz="1400" dirty="0">
              <a:solidFill>
                <a:srgbClr val="FF0000"/>
              </a:solidFill>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ADD R0, R0, #1 ; increment value</a:t>
            </a:r>
            <a:endParaRPr lang="zh-CN" altLang="zh-CN" sz="1400" dirty="0">
              <a:solidFill>
                <a:srgbClr val="FF0000"/>
              </a:solidFill>
              <a:ea typeface="宋体" panose="02010600030101010101" pitchFamily="2" charset="-122"/>
            </a:endParaRPr>
          </a:p>
          <a:p>
            <a:pPr marL="109220" indent="0">
              <a:buNone/>
            </a:pPr>
            <a:r>
              <a:rPr lang="en-US" altLang="zh-CN" sz="1400" dirty="0">
                <a:solidFill>
                  <a:srgbClr val="FF0000"/>
                </a:solidFill>
                <a:ea typeface="宋体" panose="02010600030101010101" pitchFamily="2" charset="-122"/>
              </a:rPr>
              <a:t>ST R0, b       ; store from register to memory</a:t>
            </a:r>
            <a:endParaRPr lang="zh-CN" altLang="zh-CN" sz="1400" dirty="0">
              <a:solidFill>
                <a:srgbClr val="FF0000"/>
              </a:solidFill>
              <a:ea typeface="宋体" panose="02010600030101010101" pitchFamily="2" charset="-122"/>
            </a:endParaRPr>
          </a:p>
          <a:p>
            <a:endParaRPr lang="zh-CN" altLang="zh-CN" dirty="0">
              <a:ea typeface="宋体" panose="02010600030101010101" pitchFamily="2" charset="-122"/>
            </a:endParaRPr>
          </a:p>
          <a:p>
            <a:endParaRPr lang="zh-CN" altLang="en-US" dirty="0">
              <a:ea typeface="宋体" panose="02010600030101010101" pitchFamily="2" charset="-122"/>
            </a:endParaRPr>
          </a:p>
        </p:txBody>
      </p:sp>
      <p:sp>
        <p:nvSpPr>
          <p:cNvPr id="18434" name="标题 1"/>
          <p:cNvSpPr>
            <a:spLocks noGrp="1"/>
          </p:cNvSpPr>
          <p:nvPr>
            <p:ph type="title"/>
          </p:nvPr>
        </p:nvSpPr>
        <p:spPr/>
        <p:txBody>
          <a:bodyPr/>
          <a:lstStyle/>
          <a:p>
            <a:r>
              <a:rPr lang="en-US" altLang="zh-CN" dirty="0">
                <a:ea typeface="宋体" panose="02010600030101010101" pitchFamily="2" charset="-122"/>
              </a:rPr>
              <a:t> C vs. ASM</a:t>
            </a:r>
            <a:endParaRPr lang="zh-CN" altLang="en-US"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r>
              <a:rPr lang="en-US" altLang="zh-CN" dirty="0">
                <a:ea typeface="宋体" panose="02010600030101010101" pitchFamily="2" charset="-122"/>
              </a:rPr>
              <a:t>LC-3 </a:t>
            </a:r>
            <a:r>
              <a:rPr lang="zh-CN" altLang="en-US" dirty="0">
                <a:ea typeface="宋体" panose="02010600030101010101" pitchFamily="2" charset="-122"/>
              </a:rPr>
              <a:t>汇编器提供</a:t>
            </a:r>
            <a:r>
              <a:rPr lang="en-US" altLang="zh-CN" dirty="0">
                <a:ea typeface="宋体" panose="02010600030101010101" pitchFamily="2" charset="-122"/>
              </a:rPr>
              <a:t>trap “</a:t>
            </a:r>
            <a:r>
              <a:rPr lang="zh-CN" altLang="en-US" dirty="0">
                <a:ea typeface="宋体" panose="02010600030101010101" pitchFamily="2" charset="-122"/>
              </a:rPr>
              <a:t>伪指令”，方便编程员使用，无需记忆系统调用号</a:t>
            </a:r>
            <a:endParaRPr lang="en-US" altLang="zh-CN" dirty="0">
              <a:ea typeface="宋体" panose="02010600030101010101" pitchFamily="2" charset="-122"/>
            </a:endParaRPr>
          </a:p>
        </p:txBody>
      </p:sp>
      <p:sp>
        <p:nvSpPr>
          <p:cNvPr id="19459" name="Rectangle 2"/>
          <p:cNvSpPr>
            <a:spLocks noGrp="1" noChangeArrowheads="1"/>
          </p:cNvSpPr>
          <p:nvPr>
            <p:ph type="title"/>
          </p:nvPr>
        </p:nvSpPr>
        <p:spPr/>
        <p:txBody>
          <a:bodyPr/>
          <a:lstStyle/>
          <a:p>
            <a:r>
              <a:rPr lang="en-US" altLang="zh-CN">
                <a:ea typeface="宋体" panose="02010600030101010101" pitchFamily="2" charset="-122"/>
              </a:rPr>
              <a:t>Trap </a:t>
            </a:r>
            <a:r>
              <a:rPr lang="zh-CN" altLang="en-US">
                <a:ea typeface="宋体" panose="02010600030101010101" pitchFamily="2" charset="-122"/>
              </a:rPr>
              <a:t>指令</a:t>
            </a:r>
            <a:endParaRPr lang="en-US" altLang="zh-CN">
              <a:ea typeface="宋体" panose="02010600030101010101" pitchFamily="2" charset="-122"/>
            </a:endParaRPr>
          </a:p>
        </p:txBody>
      </p:sp>
      <p:graphicFrame>
        <p:nvGraphicFramePr>
          <p:cNvPr id="46126" name="Group 46"/>
          <p:cNvGraphicFramePr>
            <a:graphicFrameLocks noGrp="1"/>
          </p:cNvGraphicFramePr>
          <p:nvPr/>
        </p:nvGraphicFramePr>
        <p:xfrm>
          <a:off x="609600" y="2564904"/>
          <a:ext cx="8077200" cy="3977030"/>
        </p:xfrm>
        <a:graphic>
          <a:graphicData uri="http://schemas.openxmlformats.org/drawingml/2006/table">
            <a:tbl>
              <a:tblPr/>
              <a:tblGrid>
                <a:gridCol w="915988"/>
                <a:gridCol w="1582737"/>
                <a:gridCol w="5578475"/>
              </a:tblGrid>
              <a:tr h="42538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Code</a:t>
                      </a:r>
                      <a:endPar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rPr>
                        <a:t>Equivalent</a:t>
                      </a:r>
                      <a:endParaRPr kumimoji="0" lang="en-US" altLang="zh-CN"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rPr>
                        <a:t>Description</a:t>
                      </a:r>
                      <a:endParaRPr kumimoji="0" lang="en-US" altLang="zh-CN" sz="2000" b="1" i="1"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rPr>
                        <a:t>HALT</a:t>
                      </a:r>
                      <a:endPar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TRAP x25</a:t>
                      </a:r>
                      <a:endPar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Halt execution and print message to console.</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79">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rgbClr val="CE0000"/>
                          </a:solidFill>
                          <a:effectLst/>
                          <a:latin typeface="Courier New" panose="02070309020205020404" pitchFamily="49" charset="0"/>
                          <a:ea typeface="宋体" panose="02010600030101010101" pitchFamily="2" charset="-122"/>
                        </a:rPr>
                        <a:t>IN</a:t>
                      </a:r>
                      <a:endParaRPr kumimoji="0" lang="en-US" altLang="zh-CN" sz="2000" b="1" i="0" u="none" strike="noStrike" cap="none" normalizeH="0" baseline="0">
                        <a:ln>
                          <a:noFill/>
                        </a:ln>
                        <a:solidFill>
                          <a:srgbClr val="CE0000"/>
                        </a:solidFill>
                        <a:effectLst/>
                        <a:latin typeface="Courier New" panose="02070309020205020404" pitchFamily="49"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rPr>
                        <a:t>TRAP x23</a:t>
                      </a:r>
                      <a:endPar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Print prompt on console,</a:t>
                      </a:r>
                      <a:b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read (and echo) one character from </a:t>
                      </a:r>
                      <a:r>
                        <a:rPr kumimoji="0" lang="en-US" altLang="zh-CN" sz="20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keybd</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b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Character stored in R0[7:0].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4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rPr>
                        <a:t>OUT</a:t>
                      </a:r>
                      <a:endPar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rPr>
                        <a:t>TRAP x21</a:t>
                      </a:r>
                      <a:endPar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Write one character (in R0[7:0]) to console.</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rPr>
                        <a:t>GETC</a:t>
                      </a:r>
                      <a:endPar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rPr>
                        <a:t>TRAP x20</a:t>
                      </a:r>
                      <a:endPar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Read one character from keyboard.</a:t>
                      </a:r>
                      <a:b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Character stored in R0[7:0].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rPr>
                        <a:t>PUTS</a:t>
                      </a:r>
                      <a:endParaRPr kumimoji="0" lang="en-US" altLang="zh-CN" sz="2000" b="1" i="0" u="none" strike="noStrike" cap="none" normalizeH="0" baseline="0" dirty="0">
                        <a:ln>
                          <a:noFill/>
                        </a:ln>
                        <a:solidFill>
                          <a:srgbClr val="CE0000"/>
                        </a:solidFill>
                        <a:effectLst/>
                        <a:latin typeface="Courier New" panose="02070309020205020404" pitchFamily="49"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rPr>
                        <a:t>TRAP x22</a:t>
                      </a:r>
                      <a:endParaRPr kumimoji="0" lang="en-US" altLang="zh-CN" sz="2000" b="0" i="0" u="none" strike="noStrike" cap="none" normalizeH="0" baseline="0">
                        <a:ln>
                          <a:noFill/>
                        </a:ln>
                        <a:solidFill>
                          <a:schemeClr val="tx1"/>
                        </a:solidFill>
                        <a:effectLst/>
                        <a:latin typeface="Courier New" panose="02070309020205020404" pitchFamily="49"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Write null-terminated string to console.</a:t>
                      </a:r>
                      <a:b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Address of string is in R0.</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五角星 1"/>
          <p:cNvSpPr/>
          <p:nvPr/>
        </p:nvSpPr>
        <p:spPr>
          <a:xfrm>
            <a:off x="251460" y="548640"/>
            <a:ext cx="288290" cy="431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r>
              <a:rPr lang="zh-CN" altLang="en-US" dirty="0">
                <a:ea typeface="宋体" panose="02010600030101010101" pitchFamily="2" charset="-122"/>
              </a:rPr>
              <a:t>计算机的代码是由‘</a:t>
            </a:r>
            <a:r>
              <a:rPr lang="en-US" altLang="zh-CN" dirty="0">
                <a:ea typeface="宋体" panose="02010600030101010101" pitchFamily="2" charset="-122"/>
              </a:rPr>
              <a:t>0</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’组成 </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b="1" dirty="0">
                <a:solidFill>
                  <a:srgbClr val="CE0000"/>
                </a:solidFill>
                <a:latin typeface="Courier New" panose="02070309020205020404" pitchFamily="49" charset="0"/>
                <a:ea typeface="宋体" panose="02010600030101010101" pitchFamily="2" charset="-122"/>
              </a:rPr>
              <a:t>0001110010000110</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程序员使用机器语言编程非常困难，采用助记符号的形式来表示每条指令将会更好，和机器码的转换也比较容易</a:t>
            </a:r>
            <a:endParaRPr lang="en-US" altLang="zh-CN" dirty="0">
              <a:ea typeface="宋体" panose="02010600030101010101" pitchFamily="2" charset="-122"/>
            </a:endParaRPr>
          </a:p>
          <a:p>
            <a:pPr lvl="1"/>
            <a:r>
              <a:rPr lang="en-US" altLang="zh-CN" b="1" dirty="0">
                <a:solidFill>
                  <a:srgbClr val="CE0000"/>
                </a:solidFill>
                <a:latin typeface="Courier New" panose="02070309020205020404" pitchFamily="49" charset="0"/>
                <a:ea typeface="宋体" panose="02010600030101010101" pitchFamily="2" charset="-122"/>
              </a:rPr>
              <a:t>ADD R6,R2,R6   </a:t>
            </a:r>
            <a:r>
              <a:rPr lang="en-US" altLang="zh-CN" i="1" dirty="0">
                <a:solidFill>
                  <a:srgbClr val="CE0000"/>
                </a:solidFill>
                <a:latin typeface="Courier New" panose="02070309020205020404" pitchFamily="49" charset="0"/>
                <a:ea typeface="宋体" panose="02010600030101010101" pitchFamily="2" charset="-122"/>
              </a:rPr>
              <a:t>; </a:t>
            </a:r>
            <a:r>
              <a:rPr lang="en-US" altLang="zh-CN" sz="2400" i="1" dirty="0">
                <a:solidFill>
                  <a:srgbClr val="CE0000"/>
                </a:solidFill>
                <a:latin typeface="Courier New" panose="02070309020205020404" pitchFamily="49" charset="0"/>
                <a:ea typeface="宋体" panose="02010600030101010101" pitchFamily="2" charset="-122"/>
              </a:rPr>
              <a:t>increment index reg.</a:t>
            </a:r>
            <a:r>
              <a:rPr lang="en-US" altLang="zh-CN" dirty="0">
                <a:ea typeface="宋体" panose="02010600030101010101" pitchFamily="2" charset="-122"/>
              </a:rPr>
              <a:t>    </a:t>
            </a:r>
            <a:endParaRPr lang="en-US" altLang="zh-CN" dirty="0">
              <a:ea typeface="宋体" panose="02010600030101010101" pitchFamily="2" charset="-122"/>
            </a:endParaRPr>
          </a:p>
          <a:p>
            <a:endParaRPr lang="en-US" altLang="zh-CN" dirty="0">
              <a:solidFill>
                <a:srgbClr val="003399"/>
              </a:solidFill>
              <a:ea typeface="宋体" panose="02010600030101010101" pitchFamily="2" charset="-122"/>
            </a:endParaRPr>
          </a:p>
        </p:txBody>
      </p:sp>
      <p:sp>
        <p:nvSpPr>
          <p:cNvPr id="5123" name="Rectangle 2"/>
          <p:cNvSpPr>
            <a:spLocks noGrp="1" noChangeArrowheads="1"/>
          </p:cNvSpPr>
          <p:nvPr>
            <p:ph type="title"/>
          </p:nvPr>
        </p:nvSpPr>
        <p:spPr/>
        <p:txBody>
          <a:bodyPr/>
          <a:lstStyle/>
          <a:p>
            <a:r>
              <a:rPr lang="zh-CN" altLang="en-US">
                <a:ea typeface="宋体" panose="02010600030101010101" pitchFamily="2" charset="-122"/>
              </a:rPr>
              <a:t>汇编语言</a:t>
            </a:r>
            <a:r>
              <a:rPr lang="en-US" altLang="zh-CN">
                <a:ea typeface="宋体" panose="02010600030101010101" pitchFamily="2" charset="-122"/>
              </a:rPr>
              <a:t>:</a:t>
            </a:r>
            <a:r>
              <a:rPr lang="zh-CN" altLang="en-US">
                <a:ea typeface="宋体" panose="02010600030101010101" pitchFamily="2" charset="-122"/>
              </a:rPr>
              <a:t>具有可读性的机器语言</a:t>
            </a:r>
            <a:endParaRPr lang="en-US" altLang="zh-CN">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dirty="0">
                <a:ea typeface="宋体" panose="02010600030101010101" pitchFamily="2" charset="-122"/>
              </a:rPr>
              <a:t>指令使用</a:t>
            </a:r>
            <a:endParaRPr lang="zh-CN" altLang="en-US" dirty="0"/>
          </a:p>
        </p:txBody>
      </p:sp>
      <p:sp>
        <p:nvSpPr>
          <p:cNvPr id="5" name="文本占位符 4"/>
          <p:cNvSpPr>
            <a:spLocks noGrp="1"/>
          </p:cNvSpPr>
          <p:nvPr>
            <p:ph type="body" idx="1"/>
          </p:nvPr>
        </p:nvSpPr>
        <p:spPr/>
        <p:txBody>
          <a:bodyPr/>
          <a:lstStyle/>
          <a:p>
            <a:r>
              <a:rPr lang="zh-CN" altLang="en-US" b="1" dirty="0">
                <a:ea typeface="宋体" panose="02010600030101010101" pitchFamily="2" charset="-122"/>
              </a:rPr>
              <a:t>输出一个字符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a:ea typeface="宋体" panose="02010600030101010101" pitchFamily="2" charset="-122"/>
              </a:rPr>
              <a:t>显示字符串</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220" indent="0">
              <a:buNone/>
            </a:pPr>
            <a:r>
              <a:rPr lang="en-US" altLang="zh-CN" dirty="0">
                <a:ea typeface="宋体" panose="02010600030101010101" pitchFamily="2" charset="-122"/>
              </a:rPr>
              <a:t>TRAP x21</a:t>
            </a:r>
            <a:endParaRPr lang="en-US" altLang="zh-CN" dirty="0">
              <a:ea typeface="宋体" panose="02010600030101010101" pitchFamily="2" charset="-122"/>
            </a:endParaRPr>
          </a:p>
          <a:p>
            <a:pPr marL="109220" indent="0">
              <a:buNone/>
            </a:pPr>
            <a:r>
              <a:rPr lang="en-US" altLang="zh-CN" sz="1800" dirty="0">
                <a:ea typeface="宋体" panose="02010600030101010101" pitchFamily="2" charset="-122"/>
              </a:rPr>
              <a:t>or</a:t>
            </a:r>
            <a:endParaRPr lang="en-US" altLang="zh-CN" sz="1800" dirty="0">
              <a:ea typeface="宋体" panose="02010600030101010101" pitchFamily="2" charset="-122"/>
            </a:endParaRPr>
          </a:p>
          <a:p>
            <a:pPr marL="109220" indent="0">
              <a:buNone/>
            </a:pPr>
            <a:r>
              <a:rPr lang="en-US" altLang="zh-CN" dirty="0">
                <a:ea typeface="宋体" panose="02010600030101010101" pitchFamily="2" charset="-122"/>
              </a:rPr>
              <a:t>OUT</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the char must be in R0</a:t>
            </a:r>
            <a:endParaRPr lang="en-US" altLang="zh-CN" dirty="0">
              <a:ea typeface="宋体" panose="02010600030101010101" pitchFamily="2" charset="-122"/>
            </a:endParaRPr>
          </a:p>
          <a:p>
            <a:pPr marL="109220"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220" indent="0">
              <a:buNone/>
            </a:pPr>
            <a:r>
              <a:rPr lang="en-US" altLang="zh-CN" dirty="0">
                <a:ea typeface="宋体" panose="02010600030101010101" pitchFamily="2" charset="-122"/>
              </a:rPr>
              <a:t>LEA R0,hello</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PUTS</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hello .STRINGZ “Hello!”</a:t>
            </a:r>
            <a:endParaRPr lang="en-US" altLang="zh-CN" dirty="0">
              <a:ea typeface="宋体" panose="02010600030101010101" pitchFamily="2" charset="-122"/>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dirty="0">
                <a:ea typeface="宋体" panose="02010600030101010101" pitchFamily="2" charset="-122"/>
              </a:rPr>
              <a:t>指令使用</a:t>
            </a:r>
            <a:endParaRPr lang="zh-CN" altLang="en-US" dirty="0"/>
          </a:p>
        </p:txBody>
      </p:sp>
      <p:sp>
        <p:nvSpPr>
          <p:cNvPr id="5" name="文本占位符 4"/>
          <p:cNvSpPr>
            <a:spLocks noGrp="1"/>
          </p:cNvSpPr>
          <p:nvPr>
            <p:ph type="body" idx="1"/>
          </p:nvPr>
        </p:nvSpPr>
        <p:spPr/>
        <p:txBody>
          <a:bodyPr/>
          <a:lstStyle/>
          <a:p>
            <a:r>
              <a:rPr lang="zh-CN" altLang="en-US" b="1" dirty="0">
                <a:ea typeface="宋体" panose="02010600030101010101" pitchFamily="2" charset="-122"/>
              </a:rPr>
              <a:t>读入一个字符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a:ea typeface="宋体" panose="02010600030101010101" pitchFamily="2" charset="-122"/>
              </a:rPr>
              <a:t>停机</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220" indent="0">
              <a:buNone/>
            </a:pPr>
            <a:r>
              <a:rPr lang="en-US" altLang="zh-CN" dirty="0">
                <a:ea typeface="宋体" panose="02010600030101010101" pitchFamily="2" charset="-122"/>
              </a:rPr>
              <a:t>TRAP x20</a:t>
            </a:r>
            <a:endParaRPr lang="en-US" altLang="zh-CN" dirty="0">
              <a:ea typeface="宋体" panose="02010600030101010101" pitchFamily="2" charset="-122"/>
            </a:endParaRPr>
          </a:p>
          <a:p>
            <a:pPr marL="109220" indent="0">
              <a:buNone/>
            </a:pPr>
            <a:r>
              <a:rPr lang="en-US" altLang="zh-CN" sz="1800" dirty="0">
                <a:ea typeface="宋体" panose="02010600030101010101" pitchFamily="2" charset="-122"/>
              </a:rPr>
              <a:t>or</a:t>
            </a:r>
            <a:endParaRPr lang="en-US" altLang="zh-CN" sz="1800" dirty="0">
              <a:ea typeface="宋体" panose="02010600030101010101" pitchFamily="2" charset="-122"/>
            </a:endParaRPr>
          </a:p>
          <a:p>
            <a:pPr marL="109220" indent="0">
              <a:buNone/>
            </a:pPr>
            <a:r>
              <a:rPr lang="en-US" altLang="zh-CN" dirty="0">
                <a:ea typeface="宋体" panose="02010600030101010101" pitchFamily="2" charset="-122"/>
              </a:rPr>
              <a:t>GETC</a:t>
            </a:r>
            <a:endParaRPr lang="en-US" altLang="zh-CN" dirty="0">
              <a:ea typeface="宋体" panose="02010600030101010101" pitchFamily="2" charset="-122"/>
            </a:endParaRPr>
          </a:p>
          <a:p>
            <a:pPr marL="109220" indent="0">
              <a:buNone/>
            </a:pP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will go into R0[7:0], no echo.</a:t>
            </a:r>
            <a:endParaRPr lang="en-US" altLang="zh-CN" dirty="0">
              <a:ea typeface="宋体" panose="02010600030101010101" pitchFamily="2" charset="-122"/>
            </a:endParaRPr>
          </a:p>
          <a:p>
            <a:endParaRPr lang="zh-CN" altLang="en-US" dirty="0">
              <a:ea typeface="宋体" panose="02010600030101010101" pitchFamily="2" charset="-122"/>
            </a:endParaRPr>
          </a:p>
          <a:p>
            <a:pPr marL="109220"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220" indent="0">
              <a:buNone/>
            </a:pPr>
            <a:r>
              <a:rPr lang="en-US" altLang="zh-CN" dirty="0">
                <a:ea typeface="宋体" panose="02010600030101010101" pitchFamily="2" charset="-122"/>
              </a:rPr>
              <a:t>TRAP x25</a:t>
            </a:r>
            <a:endParaRPr lang="en-US" altLang="zh-CN" dirty="0">
              <a:ea typeface="宋体" panose="02010600030101010101" pitchFamily="2" charset="-122"/>
            </a:endParaRPr>
          </a:p>
          <a:p>
            <a:pPr marL="109220" indent="0">
              <a:buNone/>
            </a:pPr>
            <a:r>
              <a:rPr lang="en-US" altLang="zh-CN" sz="1800" dirty="0">
                <a:ea typeface="宋体" panose="02010600030101010101" pitchFamily="2" charset="-122"/>
              </a:rPr>
              <a:t>or</a:t>
            </a:r>
            <a:endParaRPr lang="en-US" altLang="zh-CN" sz="1800" dirty="0">
              <a:ea typeface="宋体" panose="02010600030101010101" pitchFamily="2" charset="-122"/>
            </a:endParaRPr>
          </a:p>
          <a:p>
            <a:pPr marL="109220" indent="0">
              <a:buNone/>
            </a:pPr>
            <a:r>
              <a:rPr lang="en-US" altLang="zh-CN" dirty="0">
                <a:ea typeface="宋体" panose="02010600030101010101" pitchFamily="2" charset="-122"/>
              </a:rPr>
              <a:t>HALT</a:t>
            </a:r>
            <a:endParaRPr lang="en-US" altLang="zh-CN"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marL="109220" indent="0">
              <a:buNone/>
            </a:pPr>
            <a:r>
              <a:rPr lang="en-US" altLang="zh-CN" dirty="0">
                <a:solidFill>
                  <a:srgbClr val="FF0000"/>
                </a:solidFill>
                <a:ea typeface="宋体" panose="02010600030101010101" pitchFamily="2" charset="-122"/>
              </a:rPr>
              <a:t>           .ORIG x3000</a:t>
            </a:r>
            <a:endParaRPr lang="en-US" altLang="zh-CN" dirty="0">
              <a:solidFill>
                <a:srgbClr val="FF0000"/>
              </a:solidFill>
              <a:ea typeface="宋体" panose="02010600030101010101" pitchFamily="2" charset="-122"/>
            </a:endParaRPr>
          </a:p>
          <a:p>
            <a:pPr marL="109220" indent="0">
              <a:buNone/>
            </a:pPr>
            <a:r>
              <a:rPr lang="zh-CN" altLang="en-US" dirty="0">
                <a:ea typeface="宋体" panose="02010600030101010101" pitchFamily="2" charset="-122"/>
              </a:rPr>
              <a:t>           </a:t>
            </a:r>
            <a:r>
              <a:rPr lang="en-US" altLang="zh-CN" dirty="0">
                <a:ea typeface="宋体" panose="02010600030101010101" pitchFamily="2" charset="-122"/>
              </a:rPr>
              <a:t>...</a:t>
            </a:r>
            <a:endParaRPr lang="en-US" altLang="zh-CN" dirty="0">
              <a:ea typeface="宋体" panose="02010600030101010101" pitchFamily="2" charset="-122"/>
            </a:endParaRPr>
          </a:p>
          <a:p>
            <a:pPr marL="109220" indent="0">
              <a:buNone/>
            </a:pPr>
            <a:r>
              <a:rPr lang="en-US" altLang="zh-CN" dirty="0">
                <a:ea typeface="宋体" panose="02010600030101010101" pitchFamily="2" charset="-122"/>
              </a:rPr>
              <a:t>           your code goes here</a:t>
            </a:r>
            <a:endParaRPr lang="en-US" altLang="zh-CN" dirty="0">
              <a:ea typeface="宋体" panose="02010600030101010101" pitchFamily="2" charset="-122"/>
            </a:endParaRPr>
          </a:p>
          <a:p>
            <a:pPr marL="109220" indent="0">
              <a:buNone/>
            </a:pPr>
            <a:r>
              <a:rPr lang="zh-CN" altLang="en-US" dirty="0">
                <a:ea typeface="宋体" panose="02010600030101010101" pitchFamily="2" charset="-122"/>
              </a:rPr>
              <a:t>           </a:t>
            </a:r>
            <a:r>
              <a:rPr lang="en-US" altLang="zh-CN" dirty="0">
                <a:ea typeface="宋体" panose="02010600030101010101" pitchFamily="2" charset="-122"/>
              </a:rPr>
              <a:t>...</a:t>
            </a:r>
            <a:endParaRPr lang="en-US" altLang="zh-CN" dirty="0">
              <a:ea typeface="宋体" panose="02010600030101010101" pitchFamily="2" charset="-122"/>
            </a:endParaRPr>
          </a:p>
          <a:p>
            <a:pPr marL="109220" indent="0">
              <a:buNone/>
            </a:pPr>
            <a:r>
              <a:rPr lang="en-US" altLang="zh-CN" b="0" dirty="0">
                <a:solidFill>
                  <a:srgbClr val="FF0000"/>
                </a:solidFill>
                <a:ea typeface="宋体" panose="02010600030101010101" pitchFamily="2" charset="-122"/>
              </a:rPr>
              <a:t>          HALT</a:t>
            </a:r>
            <a:endParaRPr lang="en-US" altLang="zh-CN" b="0" dirty="0">
              <a:solidFill>
                <a:srgbClr val="FF0000"/>
              </a:solidFill>
              <a:ea typeface="宋体" panose="02010600030101010101" pitchFamily="2" charset="-122"/>
            </a:endParaRPr>
          </a:p>
          <a:p>
            <a:pPr marL="109220" indent="0">
              <a:buNone/>
            </a:pPr>
            <a:r>
              <a:rPr lang="en-US" altLang="zh-CN" b="0" dirty="0">
                <a:solidFill>
                  <a:srgbClr val="FF0000"/>
                </a:solidFill>
                <a:ea typeface="宋体" panose="02010600030101010101" pitchFamily="2" charset="-122"/>
              </a:rPr>
              <a:t>          …</a:t>
            </a:r>
            <a:endParaRPr lang="en-US" altLang="zh-CN" dirty="0">
              <a:ea typeface="宋体" panose="02010600030101010101" pitchFamily="2" charset="-122"/>
            </a:endParaRPr>
          </a:p>
          <a:p>
            <a:pPr marL="109220" indent="0">
              <a:buNone/>
            </a:pPr>
            <a:r>
              <a:rPr lang="en-US" altLang="zh-CN" b="0" dirty="0">
                <a:solidFill>
                  <a:srgbClr val="009900"/>
                </a:solidFill>
                <a:ea typeface="宋体" panose="02010600030101010101" pitchFamily="2" charset="-122"/>
              </a:rPr>
              <a:t>           your memory variable definition</a:t>
            </a:r>
            <a:endParaRPr lang="en-US" altLang="zh-CN" b="0" dirty="0">
              <a:solidFill>
                <a:srgbClr val="009900"/>
              </a:solidFill>
              <a:ea typeface="宋体" panose="02010600030101010101" pitchFamily="2" charset="-122"/>
            </a:endParaRPr>
          </a:p>
          <a:p>
            <a:pPr marL="109220" indent="0">
              <a:buNone/>
            </a:pPr>
            <a:r>
              <a:rPr lang="en-US" altLang="zh-CN" b="0" dirty="0">
                <a:ea typeface="宋体" panose="02010600030101010101" pitchFamily="2" charset="-122"/>
              </a:rPr>
              <a:t>           …</a:t>
            </a:r>
            <a:endParaRPr lang="en-US" altLang="zh-CN" b="0" dirty="0">
              <a:ea typeface="宋体" panose="02010600030101010101" pitchFamily="2" charset="-122"/>
            </a:endParaRPr>
          </a:p>
          <a:p>
            <a:pPr marL="109220" indent="0">
              <a:buNone/>
            </a:pPr>
            <a:r>
              <a:rPr lang="en-US" altLang="zh-CN" b="0" dirty="0">
                <a:ea typeface="宋体" panose="02010600030101010101" pitchFamily="2" charset="-122"/>
              </a:rPr>
              <a:t>          </a:t>
            </a:r>
            <a:r>
              <a:rPr lang="en-US" altLang="zh-CN" dirty="0">
                <a:solidFill>
                  <a:srgbClr val="FF0000"/>
                </a:solidFill>
                <a:ea typeface="宋体" panose="02010600030101010101" pitchFamily="2" charset="-122"/>
              </a:rPr>
              <a:t>.END</a:t>
            </a:r>
            <a:endParaRPr lang="zh-CN" altLang="en-US" dirty="0">
              <a:solidFill>
                <a:srgbClr val="FF0000"/>
              </a:solidFill>
              <a:ea typeface="宋体" panose="02010600030101010101" pitchFamily="2" charset="-122"/>
            </a:endParaRPr>
          </a:p>
        </p:txBody>
      </p:sp>
      <p:sp>
        <p:nvSpPr>
          <p:cNvPr id="21506" name="标题 1"/>
          <p:cNvSpPr>
            <a:spLocks noGrp="1"/>
          </p:cNvSpPr>
          <p:nvPr>
            <p:ph type="title"/>
          </p:nvPr>
        </p:nvSpPr>
        <p:spPr/>
        <p:txBody>
          <a:bodyPr/>
          <a:lstStyle/>
          <a:p>
            <a:r>
              <a:rPr lang="zh-CN" altLang="en-US">
                <a:ea typeface="宋体" panose="02010600030101010101" pitchFamily="2" charset="-122"/>
              </a:rPr>
              <a:t>汇编语言程序格式</a:t>
            </a:r>
            <a:endParaRPr lang="zh-CN" altLang="en-US">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养成良好的编程风格，增强程序的可读性和可理解性。</a:t>
            </a:r>
            <a:endParaRPr lang="zh-CN" altLang="en-US" dirty="0"/>
          </a:p>
          <a:p>
            <a:r>
              <a:rPr lang="zh-CN" altLang="en-US" dirty="0"/>
              <a:t>养成写程序头的习惯，加入作者的名字，日期，以及程序的功能等</a:t>
            </a:r>
            <a:r>
              <a:rPr lang="en-US" altLang="zh-CN" dirty="0"/>
              <a:t>.</a:t>
            </a:r>
            <a:r>
              <a:rPr lang="zh-CN" altLang="en-US" dirty="0"/>
              <a:t>。</a:t>
            </a:r>
            <a:endParaRPr lang="en-US" altLang="zh-CN" dirty="0"/>
          </a:p>
          <a:p>
            <a:r>
              <a:rPr lang="zh-CN" altLang="en-US" dirty="0"/>
              <a:t>标号，操作码，操作数，注释都要列对齐。</a:t>
            </a:r>
            <a:r>
              <a:rPr lang="en-US" altLang="zh-CN" dirty="0"/>
              <a:t>(</a:t>
            </a:r>
            <a:r>
              <a:rPr lang="zh-CN" altLang="en-US" dirty="0"/>
              <a:t>除非整行都是注释</a:t>
            </a:r>
            <a:r>
              <a:rPr lang="en-US" altLang="zh-CN" dirty="0"/>
              <a:t>)</a:t>
            </a:r>
            <a:endParaRPr lang="en-US" altLang="zh-CN" dirty="0"/>
          </a:p>
          <a:p>
            <a:r>
              <a:rPr lang="zh-CN" altLang="en-US" dirty="0"/>
              <a:t>寄存器需要注释其用途。</a:t>
            </a:r>
            <a:endParaRPr lang="en-US" altLang="zh-CN" dirty="0"/>
          </a:p>
          <a:p>
            <a:r>
              <a:rPr lang="zh-CN" altLang="en-US" dirty="0"/>
              <a:t>为程序加入注释。</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符号的名字要有意义。</a:t>
            </a:r>
            <a:endParaRPr lang="en-US" altLang="zh-CN" dirty="0"/>
          </a:p>
          <a:p>
            <a:pPr lvl="1"/>
            <a:r>
              <a:rPr lang="zh-CN" altLang="en-US" dirty="0"/>
              <a:t>加入适当的大写和小写字母。</a:t>
            </a:r>
            <a:endParaRPr lang="en-US" altLang="zh-CN" dirty="0"/>
          </a:p>
          <a:p>
            <a:pPr lvl="1"/>
            <a:r>
              <a:rPr lang="en-US" altLang="zh-CN" dirty="0" err="1"/>
              <a:t>ASCIItoBinary</a:t>
            </a:r>
            <a:r>
              <a:rPr lang="en-US" altLang="zh-CN" dirty="0"/>
              <a:t>, </a:t>
            </a:r>
            <a:r>
              <a:rPr lang="en-US" altLang="zh-CN" dirty="0" err="1"/>
              <a:t>InputRoutine</a:t>
            </a:r>
            <a:r>
              <a:rPr lang="en-US" altLang="zh-CN" dirty="0"/>
              <a:t>, SaveR1</a:t>
            </a:r>
            <a:endParaRPr lang="en-US" altLang="zh-CN" dirty="0"/>
          </a:p>
          <a:p>
            <a:r>
              <a:rPr lang="zh-CN" altLang="en-US" dirty="0"/>
              <a:t>不同的程序段加入注释分割。</a:t>
            </a:r>
            <a:endParaRPr lang="en-US" altLang="zh-CN" dirty="0"/>
          </a:p>
          <a:p>
            <a:r>
              <a:rPr lang="zh-CN" altLang="en-US" dirty="0"/>
              <a:t>尽量一行一条指令。</a:t>
            </a:r>
            <a:endParaRPr lang="en-US" altLang="zh-CN" dirty="0"/>
          </a:p>
          <a:p>
            <a:r>
              <a:rPr lang="zh-CN" altLang="en-US" dirty="0"/>
              <a:t>较长的描述要整齐的分段。</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7"/>
          <p:cNvSpPr>
            <a:spLocks noGrp="1" noChangeArrowheads="1"/>
          </p:cNvSpPr>
          <p:nvPr>
            <p:ph idx="1"/>
          </p:nvPr>
        </p:nvSpPr>
        <p:spPr/>
        <p:txBody>
          <a:bodyPr/>
          <a:lstStyle/>
          <a:p>
            <a:r>
              <a:rPr lang="zh-CN" altLang="en-US" b="0">
                <a:ea typeface="宋体" panose="02010600030101010101" pitchFamily="2" charset="-122"/>
              </a:rPr>
              <a:t>统计文件中特定字符的出现次数？还记得吗，第</a:t>
            </a:r>
            <a:r>
              <a:rPr lang="en-US" altLang="zh-CN" b="0">
                <a:ea typeface="宋体" panose="02010600030101010101" pitchFamily="2" charset="-122"/>
              </a:rPr>
              <a:t>5</a:t>
            </a:r>
            <a:r>
              <a:rPr lang="zh-CN" altLang="en-US" b="0">
                <a:ea typeface="宋体" panose="02010600030101010101" pitchFamily="2" charset="-122"/>
              </a:rPr>
              <a:t>章的例子</a:t>
            </a:r>
            <a:endParaRPr lang="en-US" altLang="zh-CN" b="0">
              <a:ea typeface="宋体" panose="02010600030101010101" pitchFamily="2" charset="-122"/>
            </a:endParaRPr>
          </a:p>
        </p:txBody>
      </p:sp>
      <p:sp>
        <p:nvSpPr>
          <p:cNvPr id="1028" name="Rectangle 1026"/>
          <p:cNvSpPr>
            <a:spLocks noGrp="1" noChangeArrowheads="1"/>
          </p:cNvSpPr>
          <p:nvPr>
            <p:ph type="title"/>
          </p:nvPr>
        </p:nvSpPr>
        <p:spPr/>
        <p:txBody>
          <a:bodyPr/>
          <a:lstStyle/>
          <a:p>
            <a:r>
              <a:rPr lang="zh-CN" altLang="en-US">
                <a:ea typeface="宋体" panose="02010600030101010101" pitchFamily="2" charset="-122"/>
              </a:rPr>
              <a:t>示例程序</a:t>
            </a:r>
            <a:endParaRPr lang="en-US" altLang="zh-CN">
              <a:ea typeface="宋体" panose="02010600030101010101" pitchFamily="2" charset="-122"/>
            </a:endParaRPr>
          </a:p>
        </p:txBody>
      </p:sp>
      <p:graphicFrame>
        <p:nvGraphicFramePr>
          <p:cNvPr id="1026" name="Object 1024"/>
          <p:cNvGraphicFramePr>
            <a:graphicFrameLocks noChangeAspect="1"/>
          </p:cNvGraphicFramePr>
          <p:nvPr/>
        </p:nvGraphicFramePr>
        <p:xfrm>
          <a:off x="609600" y="2254076"/>
          <a:ext cx="7888288" cy="4559300"/>
        </p:xfrm>
        <a:graphic>
          <a:graphicData uri="http://schemas.openxmlformats.org/presentationml/2006/ole">
            <mc:AlternateContent xmlns:mc="http://schemas.openxmlformats.org/markup-compatibility/2006">
              <mc:Choice xmlns:v="urn:schemas-microsoft-com:vml" Requires="v">
                <p:oleObj spid="_x0000_s72764" name="VISIO" r:id="rId1" imgW="6548755" imgH="3791585" progId="Visio.Drawing.6">
                  <p:embed/>
                </p:oleObj>
              </mc:Choice>
              <mc:Fallback>
                <p:oleObj name="VISIO" r:id="rId1" imgW="6548755" imgH="3791585" progId="Visio.Drawing.6">
                  <p:embed/>
                  <p:pic>
                    <p:nvPicPr>
                      <p:cNvPr id="0" name="图片 727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54076"/>
                        <a:ext cx="7888288"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57200" y="1481138"/>
            <a:ext cx="8507288" cy="4525962"/>
          </a:xfrm>
          <a:noFill/>
        </p:spPr>
        <p:txBody>
          <a:bodyPr/>
          <a:lstStyle/>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 Program to count occurrences of a character in a file.</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 Character to be input from the keyboard.</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 Result to be displayed on the monitor.</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 Program only works if no more than 9 occurrences are found.</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chemeClr val="accent1"/>
                </a:solidFill>
                <a:latin typeface="Courier New" panose="02070309020205020404" pitchFamily="49" charset="0"/>
                <a:ea typeface="宋体" panose="02010600030101010101" pitchFamily="2" charset="-122"/>
              </a:rPr>
              <a:t>; </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zh-CN" altLang="en-US" sz="1800" dirty="0">
                <a:solidFill>
                  <a:schemeClr val="accent1"/>
                </a:solidFill>
                <a:latin typeface="Courier New" panose="02070309020205020404" pitchFamily="49" charset="0"/>
                <a:ea typeface="宋体" panose="02010600030101010101" pitchFamily="2" charset="-122"/>
              </a:rPr>
              <a:t>；</a:t>
            </a:r>
            <a:endParaRPr lang="en-US" altLang="zh-CN" sz="1800" dirty="0">
              <a:solidFill>
                <a:schemeClr val="accent1"/>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 Initialization</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.ORIG	x3000</a:t>
            </a:r>
            <a:endParaRPr lang="en-US" altLang="zh-CN" sz="1800" dirty="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AND	R2, R2, #0	</a:t>
            </a:r>
            <a:r>
              <a:rPr lang="en-US" altLang="zh-CN" sz="1800" dirty="0">
                <a:solidFill>
                  <a:srgbClr val="6699FF"/>
                </a:solidFill>
                <a:latin typeface="Courier New" panose="02070309020205020404" pitchFamily="49" charset="0"/>
                <a:ea typeface="宋体" panose="02010600030101010101" pitchFamily="2" charset="-122"/>
              </a:rPr>
              <a:t>; R2 is counter, initially 0</a:t>
            </a:r>
            <a:endParaRPr lang="en-US" altLang="zh-CN" sz="1800" dirty="0">
              <a:solidFill>
                <a:srgbClr val="6699FF"/>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LD	R3, PTR	; R3 points to characters</a:t>
            </a:r>
            <a:endParaRPr lang="en-US" altLang="zh-CN" sz="1800" dirty="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GETC		; R0 gets character input</a:t>
            </a:r>
            <a:endParaRPr lang="en-US" altLang="zh-CN" sz="1800" dirty="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LDR	R1, R3, #0	; R1 gets first character</a:t>
            </a:r>
            <a:endParaRPr lang="en-US" altLang="zh-CN" sz="1800" dirty="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 Test character for end of file</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solidFill>
                  <a:srgbClr val="FF0000"/>
                </a:solidFill>
                <a:latin typeface="Courier New" panose="02070309020205020404" pitchFamily="49" charset="0"/>
                <a:ea typeface="宋体" panose="02010600030101010101" pitchFamily="2" charset="-122"/>
              </a:rPr>
              <a:t>;</a:t>
            </a:r>
            <a:endParaRPr lang="en-US" altLang="zh-CN" sz="1800" dirty="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TEST	ADD	R4, R1, #-4	; Test for EOT (ASCII x04)</a:t>
            </a:r>
            <a:endParaRPr lang="en-US" altLang="zh-CN" sz="1800" dirty="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4175125" algn="l"/>
              </a:tabLst>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BRz</a:t>
            </a:r>
            <a:r>
              <a:rPr lang="en-US" altLang="zh-CN" sz="1800" dirty="0">
                <a:latin typeface="Courier New" panose="02070309020205020404" pitchFamily="49" charset="0"/>
                <a:ea typeface="宋体" panose="02010600030101010101" pitchFamily="2" charset="-122"/>
              </a:rPr>
              <a:t>	OUTPUT	; If done, prepare the output</a:t>
            </a:r>
            <a:endParaRPr lang="en-US" altLang="zh-CN" sz="1800" dirty="0">
              <a:latin typeface="Courier New" panose="02070309020205020404" pitchFamily="49" charset="0"/>
              <a:ea typeface="宋体" panose="02010600030101010101" pitchFamily="2" charset="-122"/>
            </a:endParaRPr>
          </a:p>
        </p:txBody>
      </p:sp>
      <p:sp>
        <p:nvSpPr>
          <p:cNvPr id="23555" name="Rectangle 2"/>
          <p:cNvSpPr>
            <a:spLocks noGrp="1" noChangeArrowheads="1"/>
          </p:cNvSpPr>
          <p:nvPr>
            <p:ph type="title"/>
          </p:nvPr>
        </p:nvSpPr>
        <p:spPr/>
        <p:txBody>
          <a:bodyPr>
            <a:normAutofit/>
          </a:bodyPr>
          <a:lstStyle/>
          <a:p>
            <a:r>
              <a:rPr lang="zh-CN" altLang="en-US">
                <a:ea typeface="宋体" panose="02010600030101010101" pitchFamily="2" charset="-122"/>
              </a:rPr>
              <a:t>汇编语言的实现（</a:t>
            </a:r>
            <a:r>
              <a:rPr lang="en-US" altLang="zh-CN">
                <a:ea typeface="宋体" panose="02010600030101010101" pitchFamily="2" charset="-122"/>
              </a:rPr>
              <a:t>1/3</a:t>
            </a:r>
            <a:r>
              <a:rPr lang="zh-CN" altLang="en-US">
                <a:ea typeface="宋体" panose="02010600030101010101" pitchFamily="2" charset="-122"/>
              </a:rPr>
              <a:t>）</a:t>
            </a:r>
            <a:endParaRPr lang="en-US" altLang="zh-CN">
              <a:ea typeface="宋体" panose="02010600030101010101" pitchFamily="2" charset="-122"/>
            </a:endParaRPr>
          </a:p>
        </p:txBody>
      </p:sp>
      <p:sp>
        <p:nvSpPr>
          <p:cNvPr id="23557" name="椭圆形标注 4"/>
          <p:cNvSpPr>
            <a:spLocks noChangeArrowheads="1"/>
          </p:cNvSpPr>
          <p:nvPr/>
        </p:nvSpPr>
        <p:spPr bwMode="auto">
          <a:xfrm>
            <a:off x="6660207" y="1052438"/>
            <a:ext cx="1800225" cy="365200"/>
          </a:xfrm>
          <a:prstGeom prst="wedgeEllipseCallout">
            <a:avLst>
              <a:gd name="adj1" fmla="val -24008"/>
              <a:gd name="adj2" fmla="val 122488"/>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程序头</a:t>
            </a:r>
            <a:endParaRPr lang="zh-CN" altLang="en-US">
              <a:solidFill>
                <a:srgbClr val="FF0000"/>
              </a:solidFill>
              <a:ea typeface="宋体" panose="02010600030101010101" pitchFamily="2" charset="-122"/>
            </a:endParaRPr>
          </a:p>
        </p:txBody>
      </p:sp>
      <p:sp>
        <p:nvSpPr>
          <p:cNvPr id="23558" name="椭圆形标注 5"/>
          <p:cNvSpPr>
            <a:spLocks noChangeArrowheads="1"/>
          </p:cNvSpPr>
          <p:nvPr/>
        </p:nvSpPr>
        <p:spPr bwMode="auto">
          <a:xfrm>
            <a:off x="2051050" y="2637284"/>
            <a:ext cx="2449513" cy="647700"/>
          </a:xfrm>
          <a:prstGeom prst="wedgeEllipseCallout">
            <a:avLst>
              <a:gd name="adj1" fmla="val -36944"/>
              <a:gd name="adj2" fmla="val 65472"/>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程序片段的注释分割</a:t>
            </a:r>
            <a:endParaRPr lang="zh-CN" altLang="en-US" dirty="0">
              <a:solidFill>
                <a:srgbClr val="FF0000"/>
              </a:solidFill>
              <a:ea typeface="宋体" panose="02010600030101010101" pitchFamily="2" charset="-122"/>
            </a:endParaRPr>
          </a:p>
        </p:txBody>
      </p:sp>
      <p:sp>
        <p:nvSpPr>
          <p:cNvPr id="23559" name="椭圆形标注 6"/>
          <p:cNvSpPr>
            <a:spLocks noChangeArrowheads="1"/>
          </p:cNvSpPr>
          <p:nvPr/>
        </p:nvSpPr>
        <p:spPr bwMode="auto">
          <a:xfrm>
            <a:off x="6084889" y="2982466"/>
            <a:ext cx="2735262" cy="590550"/>
          </a:xfrm>
          <a:prstGeom prst="wedgeEllipseCallout">
            <a:avLst>
              <a:gd name="adj1" fmla="val -29887"/>
              <a:gd name="adj2" fmla="val 130242"/>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程序注释，标注寄存器的功能</a:t>
            </a:r>
            <a:endParaRPr lang="zh-CN" altLang="en-US" dirty="0">
              <a:solidFill>
                <a:srgbClr val="FF0000"/>
              </a:solidFill>
              <a:ea typeface="宋体" panose="02010600030101010101" pitchFamily="2" charset="-122"/>
            </a:endParaRPr>
          </a:p>
        </p:txBody>
      </p:sp>
      <p:sp>
        <p:nvSpPr>
          <p:cNvPr id="23560" name="椭圆形标注 7"/>
          <p:cNvSpPr>
            <a:spLocks noChangeArrowheads="1"/>
          </p:cNvSpPr>
          <p:nvPr/>
        </p:nvSpPr>
        <p:spPr bwMode="auto">
          <a:xfrm>
            <a:off x="6084888" y="4528989"/>
            <a:ext cx="2447925" cy="772219"/>
          </a:xfrm>
          <a:prstGeom prst="wedgeEllipseCallout">
            <a:avLst>
              <a:gd name="adj1" fmla="val -35619"/>
              <a:gd name="adj2" fmla="val 122939"/>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程序注释，标注指令功能</a:t>
            </a:r>
            <a:endParaRPr lang="zh-CN" altLang="en-US">
              <a:solidFill>
                <a:srgbClr val="FF0000"/>
              </a:solidFill>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a:ea typeface="宋体" panose="02010600030101010101" pitchFamily="2" charset="-122"/>
              </a:rPr>
              <a:t>汇编语言的实现（</a:t>
            </a:r>
            <a:r>
              <a:rPr lang="en-US" altLang="zh-CN">
                <a:ea typeface="宋体" panose="02010600030101010101" pitchFamily="2" charset="-122"/>
              </a:rPr>
              <a:t>2/3</a:t>
            </a:r>
            <a:r>
              <a:rPr lang="zh-CN" altLang="en-US">
                <a:ea typeface="宋体" panose="02010600030101010101" pitchFamily="2" charset="-122"/>
              </a:rPr>
              <a:t>）</a:t>
            </a:r>
            <a:endParaRPr lang="en-US" altLang="zh-CN">
              <a:ea typeface="宋体" panose="02010600030101010101" pitchFamily="2" charset="-122"/>
            </a:endParaRPr>
          </a:p>
        </p:txBody>
      </p:sp>
      <p:sp>
        <p:nvSpPr>
          <p:cNvPr id="24580" name="Rectangle 3"/>
          <p:cNvSpPr>
            <a:spLocks noGrp="1" noChangeArrowheads="1"/>
          </p:cNvSpPr>
          <p:nvPr>
            <p:ph type="body" idx="1"/>
          </p:nvPr>
        </p:nvSpPr>
        <p:spPr/>
        <p:txBody>
          <a:bodyPr/>
          <a:lstStyle/>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 Test character for match.  If a match, increment count.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NOT	R1, R1</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ADD	R1, R1, R0	; If match, R1 = xFFFF</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NOT	R1, R1	; If match, R1 = x0000</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BRnp	GETCHAR	; If no match, do not increment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ADD	R2, R2, #1</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 Get next character from file.</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GETCHAR	ADD	R3, R3, #1	; Point to next character.</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LDR	R1, R3, #0	; R1 gets next char to test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BRnzp	TEST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Output the count.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OUTPUT	LD	R0, ASCII	; Load the ASCII template</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ADD	R0, R0, R2	; Covert binary count to ASCII</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OUT		; ASCII code in R0 is displayed.</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HALT		; Halt machine</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endParaRPr lang="en-US" altLang="zh-CN" sz="1800">
              <a:latin typeface="Courier New" panose="02070309020205020404" pitchFamily="49"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ea typeface="宋体" panose="02010600030101010101" pitchFamily="2" charset="-122"/>
              </a:rPr>
              <a:t>汇编语言的实现（</a:t>
            </a:r>
            <a:r>
              <a:rPr lang="en-US" altLang="zh-CN">
                <a:ea typeface="宋体" panose="02010600030101010101" pitchFamily="2" charset="-122"/>
              </a:rPr>
              <a:t>2/3</a:t>
            </a:r>
            <a:r>
              <a:rPr lang="zh-CN" altLang="en-US">
                <a:ea typeface="宋体" panose="02010600030101010101" pitchFamily="2" charset="-122"/>
              </a:rPr>
              <a:t>）</a:t>
            </a:r>
            <a:endParaRPr lang="en-US" altLang="zh-CN">
              <a:ea typeface="宋体" panose="02010600030101010101" pitchFamily="2" charset="-122"/>
            </a:endParaRPr>
          </a:p>
        </p:txBody>
      </p:sp>
      <p:sp>
        <p:nvSpPr>
          <p:cNvPr id="25604" name="Rectangle 3"/>
          <p:cNvSpPr>
            <a:spLocks noGrp="1" noChangeArrowheads="1"/>
          </p:cNvSpPr>
          <p:nvPr>
            <p:ph type="body" idx="1"/>
          </p:nvPr>
        </p:nvSpPr>
        <p:spPr/>
        <p:txBody>
          <a:bodyPr/>
          <a:lstStyle/>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 Storage for pointer and ASCII template</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solidFill>
                  <a:srgbClr val="FF0000"/>
                </a:solidFill>
                <a:latin typeface="Courier New" panose="02070309020205020404" pitchFamily="49" charset="0"/>
                <a:ea typeface="宋体" panose="02010600030101010101" pitchFamily="2" charset="-122"/>
              </a:rPr>
              <a:t>;</a:t>
            </a:r>
            <a:endParaRPr lang="en-US" altLang="zh-CN" sz="1800">
              <a:solidFill>
                <a:srgbClr val="FF0000"/>
              </a:solidFill>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ASCII	.FILL	x0030</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PTR	.FILL	x4000</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r>
              <a:rPr lang="en-US" altLang="zh-CN" sz="1800">
                <a:latin typeface="Courier New" panose="02070309020205020404" pitchFamily="49" charset="0"/>
                <a:ea typeface="宋体" panose="02010600030101010101" pitchFamily="2" charset="-122"/>
              </a:rPr>
              <a:t>	.END</a:t>
            </a:r>
            <a:endParaRPr lang="en-US" altLang="zh-CN" sz="1800">
              <a:latin typeface="Courier New" panose="02070309020205020404" pitchFamily="49" charset="0"/>
              <a:ea typeface="宋体" panose="02010600030101010101" pitchFamily="2" charset="-122"/>
            </a:endParaRPr>
          </a:p>
          <a:p>
            <a:pPr>
              <a:lnSpc>
                <a:spcPct val="80000"/>
              </a:lnSpc>
              <a:spcBef>
                <a:spcPct val="0"/>
              </a:spcBef>
              <a:tabLst>
                <a:tab pos="1147445" algn="l"/>
                <a:tab pos="2165350" algn="l"/>
                <a:tab pos="3717925" algn="l"/>
              </a:tabLst>
            </a:pPr>
            <a:endParaRPr lang="en-US" altLang="zh-CN" sz="1800">
              <a:latin typeface="Courier New" panose="02070309020205020404" pitchFamily="49"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ea typeface="宋体" panose="02010600030101010101" pitchFamily="2" charset="-122"/>
              </a:rPr>
              <a:t>设计实例</a:t>
            </a:r>
            <a:endParaRPr lang="zh-CN" altLang="en-US">
              <a:ea typeface="宋体" panose="02010600030101010101" pitchFamily="2" charset="-122"/>
            </a:endParaRPr>
          </a:p>
        </p:txBody>
      </p:sp>
      <p:sp>
        <p:nvSpPr>
          <p:cNvPr id="26627" name="内容占位符 2"/>
          <p:cNvSpPr>
            <a:spLocks noGrp="1"/>
          </p:cNvSpPr>
          <p:nvPr>
            <p:ph idx="1"/>
          </p:nvPr>
        </p:nvSpPr>
        <p:spPr/>
        <p:txBody>
          <a:bodyPr/>
          <a:lstStyle/>
          <a:p>
            <a:r>
              <a:rPr lang="zh-CN" altLang="en-US" dirty="0">
                <a:ea typeface="宋体" panose="02010600030101010101" pitchFamily="2" charset="-122"/>
              </a:rPr>
              <a:t>设计汇编语言程序实现：</a:t>
            </a:r>
            <a:r>
              <a:rPr lang="en-US" altLang="zh-CN" dirty="0">
                <a:ea typeface="宋体" panose="02010600030101010101" pitchFamily="2" charset="-122"/>
              </a:rPr>
              <a:t>c = a </a:t>
            </a:r>
            <a:r>
              <a:rPr lang="en-US" altLang="zh-CN" dirty="0" err="1">
                <a:ea typeface="宋体" panose="02010600030101010101" pitchFamily="2" charset="-122"/>
              </a:rPr>
              <a:t>xor</a:t>
            </a:r>
            <a:r>
              <a:rPr lang="en-US" altLang="zh-CN" dirty="0">
                <a:ea typeface="宋体" panose="02010600030101010101" pitchFamily="2" charset="-122"/>
              </a:rPr>
              <a:t> b</a:t>
            </a:r>
            <a:endParaRPr lang="zh-CN" altLang="en-US"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3399"/>
                </a:solidFill>
                <a:ea typeface="宋体" panose="02010600030101010101" pitchFamily="2" charset="-122"/>
              </a:rPr>
              <a:t>汇编器（</a:t>
            </a:r>
            <a:r>
              <a:rPr lang="en-US" altLang="zh-CN" dirty="0">
                <a:solidFill>
                  <a:srgbClr val="003399"/>
                </a:solidFill>
                <a:ea typeface="宋体" panose="02010600030101010101" pitchFamily="2" charset="-122"/>
              </a:rPr>
              <a:t>Assembler</a:t>
            </a:r>
            <a:r>
              <a:rPr lang="zh-CN" altLang="en-US" dirty="0">
                <a:solidFill>
                  <a:srgbClr val="003399"/>
                </a:solidFill>
                <a:ea typeface="宋体" panose="02010600030101010101" pitchFamily="2" charset="-122"/>
              </a:rPr>
              <a:t>）</a:t>
            </a:r>
            <a:r>
              <a:rPr lang="zh-CN" altLang="en-US" dirty="0">
                <a:ea typeface="宋体" panose="02010600030101010101" pitchFamily="2" charset="-122"/>
              </a:rPr>
              <a:t>是将符号语言翻译成机器指令的程序。</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汇编器是和机器的</a:t>
            </a:r>
            <a:r>
              <a:rPr lang="en-US" altLang="zh-CN" dirty="0">
                <a:ea typeface="宋体" panose="02010600030101010101" pitchFamily="2" charset="-122"/>
              </a:rPr>
              <a:t>ISA</a:t>
            </a:r>
            <a:r>
              <a:rPr lang="zh-CN" altLang="en-US" dirty="0">
                <a:ea typeface="宋体" panose="02010600030101010101" pitchFamily="2" charset="-122"/>
              </a:rPr>
              <a:t>是相关的：符号与指令集定义的指令保持相应的一致性</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用容易记忆的符号表示操作码</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内存的位置用标号表示</a:t>
            </a:r>
            <a:endParaRPr lang="en-US" altLang="zh-CN" dirty="0">
              <a:ea typeface="宋体" panose="02010600030101010101" pitchFamily="2" charset="-122"/>
            </a:endParaRPr>
          </a:p>
          <a:p>
            <a:r>
              <a:rPr lang="zh-CN" altLang="en-US" dirty="0">
                <a:ea typeface="宋体" panose="02010600030101010101" pitchFamily="2" charset="-122"/>
              </a:rPr>
              <a:t>为存储分配和数据的初始化提供额外的操作支持</a:t>
            </a:r>
            <a:endParaRPr lang="en-US" altLang="zh-CN" dirty="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a:t>汇编器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lstStyle/>
          <a:p>
            <a:pPr marL="109220" indent="0">
              <a:buNone/>
            </a:pPr>
            <a:r>
              <a:rPr lang="en-US" altLang="zh-CN" sz="2000" dirty="0">
                <a:solidFill>
                  <a:srgbClr val="FF0000"/>
                </a:solidFill>
                <a:ea typeface="宋体" panose="02010600030101010101" pitchFamily="2" charset="-122"/>
              </a:rPr>
              <a:t>	.ORIG x3000</a:t>
            </a:r>
            <a:endParaRPr lang="en-US" altLang="zh-CN" sz="2000" dirty="0">
              <a:solidFill>
                <a:srgbClr val="FF0000"/>
              </a:solidFill>
              <a:ea typeface="宋体" panose="02010600030101010101" pitchFamily="2" charset="-122"/>
            </a:endParaRPr>
          </a:p>
          <a:p>
            <a:pPr marL="109220" indent="0">
              <a:buNone/>
            </a:pPr>
            <a:r>
              <a:rPr lang="en-US" altLang="zh-CN" sz="2000" dirty="0">
                <a:ea typeface="宋体" panose="02010600030101010101" pitchFamily="2" charset="-122"/>
              </a:rPr>
              <a:t>	LD R2, Zero</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LD R0, M0</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LD R1, M1</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Loop  </a:t>
            </a:r>
            <a:r>
              <a:rPr lang="en-US" altLang="zh-CN" sz="2000" dirty="0" err="1">
                <a:ea typeface="宋体" panose="02010600030101010101" pitchFamily="2" charset="-122"/>
              </a:rPr>
              <a:t>BRz</a:t>
            </a:r>
            <a:r>
              <a:rPr lang="en-US" altLang="zh-CN" sz="2000" dirty="0">
                <a:ea typeface="宋体" panose="02010600030101010101" pitchFamily="2" charset="-122"/>
              </a:rPr>
              <a:t> Done</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ADD R2, R2, R0</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ADD R1, R1, #-1</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a:t>
            </a:r>
            <a:r>
              <a:rPr lang="en-US" altLang="zh-CN" sz="2000" dirty="0" err="1">
                <a:ea typeface="宋体" panose="02010600030101010101" pitchFamily="2" charset="-122"/>
              </a:rPr>
              <a:t>BRnzp</a:t>
            </a:r>
            <a:r>
              <a:rPr lang="en-US" altLang="zh-CN" sz="2000" dirty="0">
                <a:ea typeface="宋体" panose="02010600030101010101" pitchFamily="2" charset="-122"/>
              </a:rPr>
              <a:t> Loop</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Done  ST R2, Res</a:t>
            </a:r>
            <a:endParaRPr lang="en-US" altLang="zh-CN" sz="2000" dirty="0">
              <a:ea typeface="宋体" panose="02010600030101010101" pitchFamily="2" charset="-122"/>
            </a:endParaRPr>
          </a:p>
          <a:p>
            <a:pPr marL="109220" indent="0">
              <a:buNone/>
            </a:pPr>
            <a:r>
              <a:rPr lang="en-US" altLang="zh-CN" sz="2000" dirty="0">
                <a:ea typeface="宋体" panose="02010600030101010101" pitchFamily="2" charset="-122"/>
              </a:rPr>
              <a:t>	HALT</a:t>
            </a:r>
            <a:endParaRPr lang="en-US" altLang="zh-CN" sz="2000" dirty="0">
              <a:ea typeface="宋体" panose="02010600030101010101" pitchFamily="2" charset="-122"/>
            </a:endParaRPr>
          </a:p>
          <a:p>
            <a:pPr marL="109220" indent="0">
              <a:buNone/>
            </a:pPr>
            <a:r>
              <a:rPr lang="en-US" altLang="zh-CN" sz="2000" dirty="0">
                <a:solidFill>
                  <a:srgbClr val="00B050"/>
                </a:solidFill>
                <a:ea typeface="宋体" panose="02010600030101010101" pitchFamily="2" charset="-122"/>
              </a:rPr>
              <a:t>Res     .FILL x0000</a:t>
            </a:r>
            <a:endParaRPr lang="en-US" altLang="zh-CN" sz="2000" dirty="0">
              <a:solidFill>
                <a:srgbClr val="00B050"/>
              </a:solidFill>
              <a:ea typeface="宋体" panose="02010600030101010101" pitchFamily="2" charset="-122"/>
            </a:endParaRPr>
          </a:p>
          <a:p>
            <a:pPr marL="109220" indent="0">
              <a:buNone/>
            </a:pPr>
            <a:r>
              <a:rPr lang="en-US" altLang="zh-CN" sz="2000" dirty="0">
                <a:solidFill>
                  <a:srgbClr val="00B050"/>
                </a:solidFill>
                <a:ea typeface="宋体" panose="02010600030101010101" pitchFamily="2" charset="-122"/>
              </a:rPr>
              <a:t>Zero   .FILL x0000</a:t>
            </a:r>
            <a:endParaRPr lang="en-US" altLang="zh-CN" sz="2000" dirty="0">
              <a:solidFill>
                <a:srgbClr val="00B050"/>
              </a:solidFill>
              <a:ea typeface="宋体" panose="02010600030101010101" pitchFamily="2" charset="-122"/>
            </a:endParaRPr>
          </a:p>
          <a:p>
            <a:pPr marL="109220" indent="0">
              <a:buNone/>
            </a:pPr>
            <a:r>
              <a:rPr lang="en-US" altLang="zh-CN" sz="2000" dirty="0">
                <a:solidFill>
                  <a:srgbClr val="00B050"/>
                </a:solidFill>
                <a:ea typeface="宋体" panose="02010600030101010101" pitchFamily="2" charset="-122"/>
              </a:rPr>
              <a:t>M0     .FILL x0007</a:t>
            </a:r>
            <a:endParaRPr lang="en-US" altLang="zh-CN" sz="2000" dirty="0">
              <a:solidFill>
                <a:srgbClr val="00B050"/>
              </a:solidFill>
              <a:ea typeface="宋体" panose="02010600030101010101" pitchFamily="2" charset="-122"/>
            </a:endParaRPr>
          </a:p>
          <a:p>
            <a:pPr marL="109220" indent="0">
              <a:buNone/>
            </a:pPr>
            <a:r>
              <a:rPr lang="en-US" altLang="zh-CN" sz="2000" dirty="0">
                <a:solidFill>
                  <a:srgbClr val="00B050"/>
                </a:solidFill>
                <a:ea typeface="宋体" panose="02010600030101010101" pitchFamily="2" charset="-122"/>
              </a:rPr>
              <a:t>M1     .FILL x0003</a:t>
            </a:r>
            <a:endParaRPr lang="en-US" altLang="zh-CN" sz="2000" dirty="0">
              <a:solidFill>
                <a:srgbClr val="00B050"/>
              </a:solidFill>
              <a:ea typeface="宋体" panose="02010600030101010101" pitchFamily="2" charset="-122"/>
            </a:endParaRPr>
          </a:p>
          <a:p>
            <a:pPr marL="109220" indent="0">
              <a:buNone/>
            </a:pPr>
            <a:r>
              <a:rPr lang="en-US" altLang="zh-CN" sz="2000" dirty="0">
                <a:solidFill>
                  <a:srgbClr val="FF0000"/>
                </a:solidFill>
                <a:ea typeface="宋体" panose="02010600030101010101" pitchFamily="2" charset="-122"/>
              </a:rPr>
              <a:t>	.END</a:t>
            </a:r>
            <a:endParaRPr lang="zh-CN" altLang="en-US" sz="2000" dirty="0">
              <a:solidFill>
                <a:srgbClr val="FF0000"/>
              </a:solidFill>
              <a:ea typeface="宋体" panose="02010600030101010101" pitchFamily="2" charset="-122"/>
            </a:endParaRPr>
          </a:p>
        </p:txBody>
      </p:sp>
      <p:sp>
        <p:nvSpPr>
          <p:cNvPr id="27650" name="标题 1"/>
          <p:cNvSpPr>
            <a:spLocks noGrp="1"/>
          </p:cNvSpPr>
          <p:nvPr>
            <p:ph type="title"/>
          </p:nvPr>
        </p:nvSpPr>
        <p:spPr/>
        <p:txBody>
          <a:bodyPr/>
          <a:lstStyle/>
          <a:p>
            <a:r>
              <a:rPr lang="en-US" altLang="zh-CN">
                <a:ea typeface="宋体" panose="02010600030101010101" pitchFamily="2" charset="-122"/>
              </a:rPr>
              <a:t>Discussion: LC-3</a:t>
            </a:r>
            <a:r>
              <a:rPr lang="zh-CN" altLang="en-US">
                <a:ea typeface="宋体" panose="02010600030101010101" pitchFamily="2" charset="-122"/>
              </a:rPr>
              <a:t>汇编程序分析</a:t>
            </a:r>
            <a:endParaRPr lang="zh-CN" altLang="en-US">
              <a:ea typeface="宋体" panose="02010600030101010101" pitchFamily="2" charset="-122"/>
            </a:endParaRPr>
          </a:p>
        </p:txBody>
      </p:sp>
      <p:sp>
        <p:nvSpPr>
          <p:cNvPr id="27653" name="内容占位符 2"/>
          <p:cNvSpPr txBox="1"/>
          <p:nvPr/>
        </p:nvSpPr>
        <p:spPr bwMode="auto">
          <a:xfrm>
            <a:off x="4630738" y="1417638"/>
            <a:ext cx="4056062" cy="295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dirty="0">
                <a:latin typeface="+mn-ea"/>
                <a:ea typeface="+mn-ea"/>
              </a:rPr>
              <a:t>程序分析：</a:t>
            </a:r>
            <a:endParaRPr lang="en-US" altLang="zh-CN" sz="2800" dirty="0">
              <a:latin typeface="+mn-ea"/>
              <a:ea typeface="+mn-ea"/>
            </a:endParaRPr>
          </a:p>
          <a:p>
            <a:pPr algn="l"/>
            <a:endParaRPr lang="en-US" altLang="zh-CN" sz="2800" dirty="0">
              <a:latin typeface="+mn-ea"/>
              <a:ea typeface="+mn-ea"/>
            </a:endParaRPr>
          </a:p>
          <a:p>
            <a:pPr algn="l"/>
            <a:r>
              <a:rPr lang="en-US" altLang="zh-CN" sz="2800" dirty="0">
                <a:latin typeface="+mn-ea"/>
                <a:ea typeface="+mn-ea"/>
              </a:rPr>
              <a:t>1  </a:t>
            </a:r>
            <a:r>
              <a:rPr lang="zh-CN" altLang="en-US" sz="2800" dirty="0">
                <a:latin typeface="+mn-ea"/>
                <a:ea typeface="+mn-ea"/>
              </a:rPr>
              <a:t>程序功能是什么？</a:t>
            </a:r>
            <a:endParaRPr lang="en-US" altLang="zh-CN" sz="2800" dirty="0">
              <a:latin typeface="+mn-ea"/>
              <a:ea typeface="+mn-ea"/>
            </a:endParaRPr>
          </a:p>
          <a:p>
            <a:pPr algn="l"/>
            <a:r>
              <a:rPr lang="en-US" altLang="zh-CN" sz="2800" dirty="0">
                <a:latin typeface="+mn-ea"/>
                <a:ea typeface="+mn-ea"/>
              </a:rPr>
              <a:t>2  </a:t>
            </a:r>
            <a:r>
              <a:rPr lang="zh-CN" altLang="en-US" sz="2800" dirty="0">
                <a:latin typeface="+mn-ea"/>
                <a:ea typeface="+mn-ea"/>
              </a:rPr>
              <a:t>最终</a:t>
            </a:r>
            <a:r>
              <a:rPr lang="en-US" altLang="zh-CN" sz="2800" dirty="0">
                <a:latin typeface="+mn-ea"/>
                <a:ea typeface="+mn-ea"/>
              </a:rPr>
              <a:t>RES</a:t>
            </a:r>
            <a:r>
              <a:rPr lang="zh-CN" altLang="en-US" sz="2800" dirty="0">
                <a:latin typeface="+mn-ea"/>
                <a:ea typeface="+mn-ea"/>
              </a:rPr>
              <a:t>的值是什么？</a:t>
            </a:r>
            <a:endParaRPr lang="en-US" altLang="zh-CN" sz="2800" dirty="0">
              <a:latin typeface="+mn-ea"/>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p:txBody>
          <a:bodyPr/>
          <a:lstStyle/>
          <a:p>
            <a:pPr marL="514350" indent="-514350">
              <a:buFont typeface="+mj-lt"/>
              <a:buAutoNum type="arabicPeriod"/>
            </a:pPr>
            <a:r>
              <a:rPr lang="zh-CN" altLang="en-US" dirty="0">
                <a:ea typeface="宋体" panose="02010600030101010101" pitchFamily="2" charset="-122"/>
              </a:rPr>
              <a:t>设计汇编语言程序实现 </a:t>
            </a:r>
            <a:r>
              <a:rPr lang="en-US" altLang="zh-CN" dirty="0">
                <a:ea typeface="宋体" panose="02010600030101010101" pitchFamily="2" charset="-122"/>
              </a:rPr>
              <a:t>c=2a+b</a:t>
            </a:r>
            <a:endParaRPr lang="en-US" altLang="zh-CN" dirty="0">
              <a:ea typeface="宋体" panose="02010600030101010101" pitchFamily="2" charset="-122"/>
            </a:endParaRPr>
          </a:p>
          <a:p>
            <a:pPr marL="514350" indent="-514350">
              <a:buFont typeface="+mj-lt"/>
              <a:buAutoNum type="arabicPeriod"/>
            </a:pPr>
            <a:endParaRPr lang="en-US" altLang="zh-CN" dirty="0">
              <a:ea typeface="宋体" panose="02010600030101010101" pitchFamily="2" charset="-122"/>
            </a:endParaRPr>
          </a:p>
          <a:p>
            <a:pPr marL="514350" indent="-514350">
              <a:buFont typeface="+mj-lt"/>
              <a:buAutoNum type="arabicPeriod"/>
            </a:pPr>
            <a:r>
              <a:rPr lang="zh-CN" altLang="en-US" dirty="0">
                <a:ea typeface="宋体" panose="02010600030101010101" pitchFamily="2" charset="-122"/>
              </a:rPr>
              <a:t>提示用户输入一个数字，并回显。</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please input a number(0~9):9</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9</a:t>
            </a:r>
            <a:endParaRPr lang="en-US" altLang="zh-CN" dirty="0">
              <a:ea typeface="宋体" panose="02010600030101010101" pitchFamily="2" charset="-122"/>
            </a:endParaRPr>
          </a:p>
        </p:txBody>
      </p:sp>
      <p:sp>
        <p:nvSpPr>
          <p:cNvPr id="28674" name="标题 1"/>
          <p:cNvSpPr>
            <a:spLocks noGrp="1"/>
          </p:cNvSpPr>
          <p:nvPr>
            <p:ph type="title"/>
          </p:nvPr>
        </p:nvSpPr>
        <p:spPr/>
        <p:txBody>
          <a:bodyPr/>
          <a:lstStyle/>
          <a:p>
            <a:r>
              <a:rPr lang="zh-CN" altLang="en-US">
                <a:ea typeface="宋体" panose="02010600030101010101" pitchFamily="2" charset="-122"/>
              </a:rPr>
              <a:t>课堂练习</a:t>
            </a:r>
            <a:endParaRPr lang="zh-CN" altLang="en-US">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a:t>LC-3 </a:t>
            </a:r>
            <a:r>
              <a:rPr lang="zh-CN" altLang="en-US" dirty="0"/>
              <a:t>汇编过程</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8" descr="C:\Documents and Settings\Greg Byrd\My Documents\ece206\mh-slides\ch07\ch07-assembl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2192" y="2320280"/>
            <a:ext cx="5208240" cy="15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Grp="1" noChangeArrowheads="1"/>
          </p:cNvSpPr>
          <p:nvPr>
            <p:ph idx="1"/>
          </p:nvPr>
        </p:nvSpPr>
        <p:spPr>
          <a:noFill/>
        </p:spPr>
        <p:txBody>
          <a:bodyPr/>
          <a:lstStyle/>
          <a:p>
            <a:r>
              <a:rPr lang="zh-CN" altLang="en-US" dirty="0">
                <a:ea typeface="宋体" panose="02010600030101010101" pitchFamily="2" charset="-122"/>
              </a:rPr>
              <a:t>把汇编语言源程序</a:t>
            </a:r>
            <a:r>
              <a:rPr lang="en-US" altLang="zh-CN" dirty="0">
                <a:ea typeface="宋体" panose="02010600030101010101" pitchFamily="2" charset="-122"/>
              </a:rPr>
              <a:t>(.</a:t>
            </a:r>
            <a:r>
              <a:rPr lang="en-US" altLang="zh-CN" dirty="0" err="1">
                <a:ea typeface="宋体" panose="02010600030101010101" pitchFamily="2" charset="-122"/>
              </a:rPr>
              <a:t>asm</a:t>
            </a:r>
            <a:r>
              <a:rPr lang="en-US" altLang="zh-CN" dirty="0">
                <a:ea typeface="宋体" panose="02010600030101010101" pitchFamily="2" charset="-122"/>
              </a:rPr>
              <a:t>)</a:t>
            </a:r>
            <a:r>
              <a:rPr lang="zh-CN" altLang="en-US" dirty="0">
                <a:ea typeface="宋体" panose="02010600030101010101" pitchFamily="2" charset="-122"/>
              </a:rPr>
              <a:t>转换为可执行机器代码的过程</a:t>
            </a:r>
            <a:r>
              <a:rPr lang="en-US" altLang="zh-CN" dirty="0">
                <a:ea typeface="宋体" panose="02010600030101010101" pitchFamily="2" charset="-122"/>
              </a:rPr>
              <a:t> (.</a:t>
            </a:r>
            <a:r>
              <a:rPr lang="en-US" altLang="zh-CN" dirty="0" err="1">
                <a:ea typeface="宋体" panose="02010600030101010101" pitchFamily="2" charset="-122"/>
              </a:rPr>
              <a:t>obj</a:t>
            </a:r>
            <a:r>
              <a:rPr lang="en-US" altLang="zh-CN" dirty="0">
                <a:ea typeface="宋体" panose="02010600030101010101" pitchFamily="2" charset="-122"/>
              </a:rPr>
              <a:t>)    </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过程：两遍扫描</a:t>
            </a:r>
            <a:endParaRPr lang="en-US" altLang="zh-CN" dirty="0">
              <a:solidFill>
                <a:srgbClr val="CE0000"/>
              </a:solidFill>
              <a:ea typeface="宋体" panose="02010600030101010101" pitchFamily="2" charset="-122"/>
            </a:endParaRPr>
          </a:p>
          <a:p>
            <a:r>
              <a:rPr lang="zh-CN" altLang="en-US" dirty="0">
                <a:solidFill>
                  <a:srgbClr val="CE0000"/>
                </a:solidFill>
                <a:ea typeface="宋体" panose="02010600030101010101" pitchFamily="2" charset="-122"/>
              </a:rPr>
              <a:t>第一遍</a:t>
            </a:r>
            <a:r>
              <a:rPr lang="en-US" altLang="zh-CN" dirty="0">
                <a:solidFill>
                  <a:srgbClr val="CE0000"/>
                </a:solidFill>
                <a:ea typeface="宋体" panose="02010600030101010101" pitchFamily="2" charset="-122"/>
              </a:rPr>
              <a:t>(First Pass)</a:t>
            </a:r>
            <a:r>
              <a:rPr lang="zh-CN" altLang="en-US" dirty="0">
                <a:solidFill>
                  <a:srgbClr val="CE0000"/>
                </a:solidFill>
                <a:ea typeface="宋体" panose="02010600030101010101" pitchFamily="2" charset="-122"/>
              </a:rPr>
              <a:t>：创建符号表</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扫描源程序文件</a:t>
            </a:r>
            <a:endParaRPr lang="en-US" altLang="zh-CN" dirty="0">
              <a:ea typeface="宋体" panose="02010600030101010101" pitchFamily="2" charset="-122"/>
            </a:endParaRPr>
          </a:p>
          <a:p>
            <a:pPr lvl="1"/>
            <a:r>
              <a:rPr lang="zh-CN" altLang="en-US" dirty="0">
                <a:ea typeface="宋体" panose="02010600030101010101" pitchFamily="2" charset="-122"/>
              </a:rPr>
              <a:t>找到所有的标号，并计算对应的地址</a:t>
            </a:r>
            <a:br>
              <a:rPr lang="en-US" altLang="zh-CN" dirty="0">
                <a:ea typeface="宋体" panose="02010600030101010101" pitchFamily="2" charset="-122"/>
              </a:rPr>
            </a:br>
            <a:r>
              <a:rPr lang="zh-CN" altLang="en-US" dirty="0">
                <a:ea typeface="宋体" panose="02010600030101010101" pitchFamily="2" charset="-122"/>
              </a:rPr>
              <a:t>产生所谓的符号表（</a:t>
            </a:r>
            <a:r>
              <a:rPr lang="en-US" altLang="zh-CN" i="1" u="sng" dirty="0">
                <a:ea typeface="宋体" panose="02010600030101010101" pitchFamily="2" charset="-122"/>
              </a:rPr>
              <a:t>symbol table</a:t>
            </a:r>
            <a:r>
              <a:rPr lang="zh-CN" altLang="en-US" i="1" u="sng" dirty="0">
                <a:ea typeface="宋体" panose="02010600030101010101" pitchFamily="2" charset="-122"/>
              </a:rPr>
              <a:t>）</a:t>
            </a:r>
            <a:endParaRPr lang="en-US" altLang="zh-CN" i="1" u="sng" dirty="0">
              <a:ea typeface="宋体" panose="02010600030101010101" pitchFamily="2" charset="-122"/>
            </a:endParaRPr>
          </a:p>
          <a:p>
            <a:r>
              <a:rPr lang="zh-CN" altLang="en-US" dirty="0">
                <a:solidFill>
                  <a:srgbClr val="CE0000"/>
                </a:solidFill>
                <a:ea typeface="宋体" panose="02010600030101010101" pitchFamily="2" charset="-122"/>
              </a:rPr>
              <a:t>第二遍</a:t>
            </a:r>
            <a:r>
              <a:rPr lang="en-US" altLang="zh-CN" dirty="0">
                <a:solidFill>
                  <a:srgbClr val="CE0000"/>
                </a:solidFill>
                <a:ea typeface="宋体" panose="02010600030101010101" pitchFamily="2" charset="-122"/>
              </a:rPr>
              <a:t>(Second Pass)</a:t>
            </a:r>
            <a:r>
              <a:rPr lang="zh-CN" altLang="en-US" dirty="0">
                <a:solidFill>
                  <a:srgbClr val="CE0000"/>
                </a:solidFill>
                <a:ea typeface="宋体" panose="02010600030101010101" pitchFamily="2" charset="-122"/>
              </a:rPr>
              <a:t>：生成机器语言程序代码</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利用符号表信息将指令转化为机器语言代码</a:t>
            </a:r>
            <a:endParaRPr lang="en-US" altLang="zh-CN" dirty="0">
              <a:ea typeface="宋体" panose="02010600030101010101" pitchFamily="2" charset="-122"/>
            </a:endParaRPr>
          </a:p>
        </p:txBody>
      </p:sp>
      <p:sp>
        <p:nvSpPr>
          <p:cNvPr id="29700" name="Rectangle 2"/>
          <p:cNvSpPr>
            <a:spLocks noGrp="1" noChangeArrowheads="1"/>
          </p:cNvSpPr>
          <p:nvPr>
            <p:ph type="title"/>
          </p:nvPr>
        </p:nvSpPr>
        <p:spPr/>
        <p:txBody>
          <a:bodyPr/>
          <a:lstStyle/>
          <a:p>
            <a:r>
              <a:rPr lang="en-US" altLang="zh-CN">
                <a:ea typeface="宋体" panose="02010600030101010101" pitchFamily="2" charset="-122"/>
              </a:rPr>
              <a:t>LC-3</a:t>
            </a:r>
            <a:r>
              <a:rPr lang="zh-CN" altLang="en-US">
                <a:ea typeface="宋体" panose="02010600030101010101" pitchFamily="2" charset="-122"/>
              </a:rPr>
              <a:t>汇编过程</a:t>
            </a:r>
            <a:endParaRPr lang="en-US" altLang="zh-CN">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marL="457200" indent="-457200">
              <a:buFontTx/>
              <a:buAutoNum type="arabicPeriod"/>
            </a:pPr>
            <a:r>
              <a:rPr lang="zh-CN" altLang="en-US" dirty="0">
                <a:latin typeface="Courier New" panose="02070309020205020404" pitchFamily="49" charset="0"/>
                <a:ea typeface="宋体" panose="02010600030101010101" pitchFamily="2" charset="-122"/>
              </a:rPr>
              <a:t>找到</a:t>
            </a:r>
            <a:r>
              <a:rPr lang="en-US" altLang="zh-CN" dirty="0">
                <a:latin typeface="Courier New" panose="02070309020205020404" pitchFamily="49" charset="0"/>
                <a:ea typeface="宋体" panose="02010600030101010101" pitchFamily="2" charset="-122"/>
              </a:rPr>
              <a:t>.ORIG</a:t>
            </a:r>
            <a:r>
              <a:rPr lang="en-US" altLang="zh-CN" dirty="0">
                <a:ea typeface="宋体" panose="02010600030101010101" pitchFamily="2" charset="-122"/>
              </a:rPr>
              <a:t> </a:t>
            </a:r>
            <a:r>
              <a:rPr lang="zh-CN" altLang="en-US" dirty="0">
                <a:ea typeface="宋体" panose="02010600030101010101" pitchFamily="2" charset="-122"/>
              </a:rPr>
              <a:t>伪操作</a:t>
            </a:r>
            <a:br>
              <a:rPr lang="en-US" altLang="zh-CN" dirty="0">
                <a:ea typeface="宋体" panose="02010600030101010101" pitchFamily="2" charset="-122"/>
              </a:rPr>
            </a:br>
            <a:r>
              <a:rPr lang="zh-CN" altLang="en-US" dirty="0">
                <a:ea typeface="宋体" panose="02010600030101010101" pitchFamily="2" charset="-122"/>
              </a:rPr>
              <a:t>确定第一条指令的起始汇编地址</a:t>
            </a:r>
            <a:endParaRPr lang="en-US" altLang="zh-CN" dirty="0">
              <a:ea typeface="宋体" panose="02010600030101010101" pitchFamily="2" charset="-122"/>
            </a:endParaRPr>
          </a:p>
          <a:p>
            <a:pPr marL="952500" lvl="1" indent="-381000"/>
            <a:r>
              <a:rPr lang="zh-CN" altLang="en-US" dirty="0">
                <a:ea typeface="宋体" panose="02010600030101010101" pitchFamily="2" charset="-122"/>
              </a:rPr>
              <a:t>初始化地址跟踪计数器</a:t>
            </a:r>
            <a:r>
              <a:rPr lang="en-US" altLang="zh-CN" dirty="0">
                <a:ea typeface="宋体" panose="02010600030101010101" pitchFamily="2" charset="-122"/>
              </a:rPr>
              <a:t> (LC</a:t>
            </a:r>
            <a:r>
              <a:rPr lang="zh-CN" altLang="en-US" dirty="0">
                <a:ea typeface="宋体" panose="02010600030101010101" pitchFamily="2" charset="-122"/>
              </a:rPr>
              <a:t>：</a:t>
            </a:r>
            <a:r>
              <a:rPr lang="en-US" altLang="zh-CN" dirty="0">
                <a:ea typeface="宋体" panose="02010600030101010101" pitchFamily="2" charset="-122"/>
              </a:rPr>
              <a:t> location counter), </a:t>
            </a:r>
            <a:r>
              <a:rPr lang="zh-CN" altLang="en-US" dirty="0">
                <a:ea typeface="宋体" panose="02010600030101010101" pitchFamily="2" charset="-122"/>
              </a:rPr>
              <a:t>用于记录每条当前指令的地址</a:t>
            </a:r>
            <a:endParaRPr lang="en-US" altLang="zh-CN" dirty="0">
              <a:ea typeface="宋体" panose="02010600030101010101" pitchFamily="2" charset="-122"/>
            </a:endParaRPr>
          </a:p>
          <a:p>
            <a:pPr marL="457200" indent="-457200">
              <a:spcBef>
                <a:spcPct val="80000"/>
              </a:spcBef>
              <a:buFontTx/>
              <a:buAutoNum type="arabicPeriod"/>
            </a:pPr>
            <a:r>
              <a:rPr lang="zh-CN" altLang="en-US" dirty="0">
                <a:ea typeface="宋体" panose="02010600030101010101" pitchFamily="2" charset="-122"/>
              </a:rPr>
              <a:t>依次扫描源程序的每一行代码</a:t>
            </a:r>
            <a:endParaRPr lang="en-US" altLang="zh-CN" dirty="0">
              <a:ea typeface="宋体" panose="02010600030101010101" pitchFamily="2" charset="-122"/>
            </a:endParaRPr>
          </a:p>
          <a:p>
            <a:pPr marL="952500" lvl="1" indent="-381000"/>
            <a:r>
              <a:rPr lang="zh-CN" altLang="en-US" dirty="0">
                <a:ea typeface="宋体" panose="02010600030101010101" pitchFamily="2" charset="-122"/>
              </a:rPr>
              <a:t>如果代码行存在标号</a:t>
            </a:r>
            <a:r>
              <a:rPr lang="en-US" altLang="zh-CN" dirty="0">
                <a:ea typeface="宋体" panose="02010600030101010101" pitchFamily="2" charset="-122"/>
              </a:rPr>
              <a:t>, </a:t>
            </a:r>
            <a:r>
              <a:rPr lang="zh-CN" altLang="en-US" dirty="0">
                <a:ea typeface="宋体" panose="02010600030101010101" pitchFamily="2" charset="-122"/>
              </a:rPr>
              <a:t>将标号和指令对应的</a:t>
            </a:r>
            <a:r>
              <a:rPr lang="en-US" altLang="zh-CN" dirty="0">
                <a:ea typeface="宋体" panose="02010600030101010101" pitchFamily="2" charset="-122"/>
              </a:rPr>
              <a:t>LC</a:t>
            </a:r>
            <a:r>
              <a:rPr lang="zh-CN" altLang="en-US" dirty="0">
                <a:ea typeface="宋体" panose="02010600030101010101" pitchFamily="2" charset="-122"/>
              </a:rPr>
              <a:t>添加到符号表中</a:t>
            </a:r>
            <a:r>
              <a:rPr lang="en-US" altLang="zh-CN" dirty="0">
                <a:ea typeface="宋体" panose="02010600030101010101" pitchFamily="2" charset="-122"/>
              </a:rPr>
              <a:t>.</a:t>
            </a:r>
            <a:endParaRPr lang="en-US" altLang="zh-CN" dirty="0">
              <a:ea typeface="宋体" panose="02010600030101010101" pitchFamily="2" charset="-122"/>
            </a:endParaRPr>
          </a:p>
          <a:p>
            <a:pPr marL="952500" lvl="1" indent="-381000"/>
            <a:r>
              <a:rPr lang="en-US" altLang="zh-CN" dirty="0">
                <a:ea typeface="宋体" panose="02010600030101010101" pitchFamily="2" charset="-122"/>
              </a:rPr>
              <a:t>LC+1</a:t>
            </a:r>
            <a:r>
              <a:rPr lang="zh-CN" altLang="en-US" dirty="0">
                <a:ea typeface="宋体" panose="02010600030101010101" pitchFamily="2" charset="-122"/>
              </a:rPr>
              <a:t>：如果碰到伪指令</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.BLKW</a:t>
            </a:r>
            <a:r>
              <a:rPr lang="en-US" altLang="zh-CN" dirty="0">
                <a:ea typeface="宋体" panose="02010600030101010101" pitchFamily="2" charset="-122"/>
              </a:rPr>
              <a:t> </a:t>
            </a:r>
            <a:r>
              <a:rPr lang="zh-CN" altLang="en-US" dirty="0">
                <a:ea typeface="宋体" panose="02010600030101010101" pitchFamily="2" charset="-122"/>
              </a:rPr>
              <a:t>或</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rPr>
              <a:t>.STRINGZ</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则</a:t>
            </a:r>
            <a:r>
              <a:rPr lang="en-US" altLang="zh-CN" dirty="0">
                <a:ea typeface="宋体" panose="02010600030101010101" pitchFamily="2" charset="-122"/>
              </a:rPr>
              <a:t>LC</a:t>
            </a:r>
            <a:r>
              <a:rPr lang="zh-CN" altLang="en-US" dirty="0">
                <a:ea typeface="宋体" panose="02010600030101010101" pitchFamily="2" charset="-122"/>
              </a:rPr>
              <a:t>的增量为对应分配的字数。空行不处理。</a:t>
            </a:r>
            <a:endParaRPr lang="en-US" altLang="zh-CN" dirty="0">
              <a:ea typeface="宋体" panose="02010600030101010101" pitchFamily="2" charset="-122"/>
            </a:endParaRPr>
          </a:p>
          <a:p>
            <a:pPr marL="457200" indent="-457200">
              <a:spcBef>
                <a:spcPct val="80000"/>
              </a:spcBef>
              <a:buFontTx/>
              <a:buAutoNum type="arabicPeriod"/>
            </a:pPr>
            <a:r>
              <a:rPr lang="zh-CN" altLang="en-US" dirty="0">
                <a:ea typeface="宋体" panose="02010600030101010101" pitchFamily="2" charset="-122"/>
              </a:rPr>
              <a:t>碰到</a:t>
            </a:r>
            <a:r>
              <a:rPr lang="en-US" altLang="zh-CN" dirty="0">
                <a:latin typeface="Courier New" panose="02070309020205020404" pitchFamily="49" charset="0"/>
                <a:ea typeface="宋体" panose="02010600030101010101" pitchFamily="2" charset="-122"/>
              </a:rPr>
              <a:t>.END</a:t>
            </a:r>
            <a:r>
              <a:rPr lang="zh-CN" altLang="en-US" dirty="0">
                <a:ea typeface="宋体" panose="02010600030101010101" pitchFamily="2" charset="-122"/>
              </a:rPr>
              <a:t>伪操作则停止汇编过程。</a:t>
            </a:r>
            <a:endParaRPr lang="en-US" altLang="zh-CN" dirty="0">
              <a:ea typeface="宋体" panose="02010600030101010101" pitchFamily="2" charset="-122"/>
            </a:endParaRPr>
          </a:p>
        </p:txBody>
      </p:sp>
      <p:sp>
        <p:nvSpPr>
          <p:cNvPr id="30723" name="Rectangle 2"/>
          <p:cNvSpPr>
            <a:spLocks noGrp="1" noChangeArrowheads="1"/>
          </p:cNvSpPr>
          <p:nvPr>
            <p:ph type="title"/>
          </p:nvPr>
        </p:nvSpPr>
        <p:spPr/>
        <p:txBody>
          <a:bodyPr>
            <a:normAutofit/>
          </a:bodyPr>
          <a:lstStyle/>
          <a:p>
            <a:r>
              <a:rPr lang="zh-CN" altLang="en-US" dirty="0">
                <a:solidFill>
                  <a:srgbClr val="CE0000"/>
                </a:solidFill>
                <a:ea typeface="宋体" panose="02010600030101010101" pitchFamily="2" charset="-122"/>
              </a:rPr>
              <a:t>第一遍： 创建符号表</a:t>
            </a:r>
            <a:endParaRPr lang="en-US" altLang="zh-CN" dirty="0">
              <a:solidFill>
                <a:srgbClr val="CE0000"/>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p:txBody>
          <a:bodyPr/>
          <a:lstStyle/>
          <a:p>
            <a:r>
              <a:rPr lang="zh-CN" altLang="en-US">
                <a:ea typeface="宋体" panose="02010600030101010101" pitchFamily="2" charset="-122"/>
              </a:rPr>
              <a:t>生成图</a:t>
            </a:r>
            <a:r>
              <a:rPr lang="en-US" altLang="zh-CN">
                <a:ea typeface="宋体" panose="02010600030101010101" pitchFamily="2" charset="-122"/>
              </a:rPr>
              <a:t>7-2</a:t>
            </a:r>
            <a:r>
              <a:rPr lang="zh-CN" altLang="en-US">
                <a:ea typeface="宋体" panose="02010600030101010101" pitchFamily="2" charset="-122"/>
              </a:rPr>
              <a:t>程序的符号表</a:t>
            </a:r>
            <a:endParaRPr lang="zh-CN" altLang="en-US">
              <a:ea typeface="宋体" panose="02010600030101010101" pitchFamily="2" charset="-122"/>
            </a:endParaRPr>
          </a:p>
        </p:txBody>
      </p:sp>
      <p:sp>
        <p:nvSpPr>
          <p:cNvPr id="31746" name="标题 1"/>
          <p:cNvSpPr>
            <a:spLocks noGrp="1"/>
          </p:cNvSpPr>
          <p:nvPr>
            <p:ph type="title"/>
          </p:nvPr>
        </p:nvSpPr>
        <p:spPr/>
        <p:txBody>
          <a:bodyPr/>
          <a:lstStyle/>
          <a:p>
            <a:r>
              <a:rPr lang="zh-CN" altLang="en-US">
                <a:ea typeface="宋体" panose="02010600030101010101" pitchFamily="2" charset="-122"/>
              </a:rPr>
              <a:t>例子</a:t>
            </a:r>
            <a:endParaRPr lang="zh-CN" altLang="en-US">
              <a:ea typeface="宋体" panose="02010600030101010101" pitchFamily="2" charset="-122"/>
            </a:endParaRPr>
          </a:p>
        </p:txBody>
      </p:sp>
      <p:graphicFrame>
        <p:nvGraphicFramePr>
          <p:cNvPr id="5" name="Group 35"/>
          <p:cNvGraphicFramePr>
            <a:graphicFrameLocks noGrp="1"/>
          </p:cNvGraphicFramePr>
          <p:nvPr/>
        </p:nvGraphicFramePr>
        <p:xfrm>
          <a:off x="755526" y="2133329"/>
          <a:ext cx="3240410" cy="4103983"/>
        </p:xfrm>
        <a:graphic>
          <a:graphicData uri="http://schemas.openxmlformats.org/drawingml/2006/table">
            <a:tbl>
              <a:tblPr/>
              <a:tblGrid>
                <a:gridCol w="1620205"/>
                <a:gridCol w="1620205"/>
              </a:tblGrid>
              <a:tr h="102663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Symbol</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Address</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3253">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3253">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7">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8600" y="549275"/>
            <a:ext cx="8686800" cy="593725"/>
          </a:xfrm>
        </p:spPr>
        <p:txBody>
          <a:bodyPr>
            <a:normAutofit fontScale="90000"/>
          </a:bodyPr>
          <a:lstStyle/>
          <a:p>
            <a:r>
              <a:rPr lang="zh-CN" altLang="en-US">
                <a:ea typeface="宋体" panose="02010600030101010101" pitchFamily="2" charset="-122"/>
              </a:rPr>
              <a:t>课堂练习：创建程序的符号表</a:t>
            </a:r>
            <a:endParaRPr lang="en-US" altLang="zh-CN">
              <a:ea typeface="宋体" panose="02010600030101010101" pitchFamily="2" charset="-122"/>
            </a:endParaRPr>
          </a:p>
        </p:txBody>
      </p:sp>
      <p:sp>
        <p:nvSpPr>
          <p:cNvPr id="32772" name="Rectangle 3"/>
          <p:cNvSpPr>
            <a:spLocks noGrp="1" noChangeArrowheads="1"/>
          </p:cNvSpPr>
          <p:nvPr>
            <p:ph type="body" idx="1"/>
          </p:nvPr>
        </p:nvSpPr>
        <p:spPr>
          <a:xfrm>
            <a:off x="250825" y="1268413"/>
            <a:ext cx="4416425" cy="4953000"/>
          </a:xfrm>
        </p:spPr>
        <p:txBody>
          <a:bodyPr/>
          <a:lstStyle/>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 Program to multiply a number by the constant 6</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t>
            </a:r>
            <a:r>
              <a:rPr lang="en-US" altLang="zh-CN" sz="1600" dirty="0">
                <a:solidFill>
                  <a:srgbClr val="FF0000"/>
                </a:solidFill>
                <a:latin typeface="Courier New" panose="02070309020205020404" pitchFamily="49" charset="0"/>
                <a:ea typeface="宋体" panose="02010600030101010101" pitchFamily="2" charset="-122"/>
              </a:rPr>
              <a:t>.ORIG	x3050</a:t>
            </a:r>
            <a:endParaRPr lang="en-US" altLang="zh-CN" sz="1600" dirty="0">
              <a:solidFill>
                <a:srgbClr val="FF0000"/>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LD	R1, SIX       </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LD	R2, NUMBER</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AND	R3, R3, #0	</a:t>
            </a:r>
            <a:r>
              <a:rPr lang="en-US" altLang="zh-CN" sz="1600" dirty="0">
                <a:solidFill>
                  <a:schemeClr val="accent1"/>
                </a:solidFill>
                <a:latin typeface="Courier New" panose="02070309020205020404" pitchFamily="49" charset="0"/>
                <a:ea typeface="宋体" panose="02010600030101010101" pitchFamily="2" charset="-122"/>
              </a:rPr>
              <a:t>; Clear R3.  It will</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t>
            </a:r>
            <a:r>
              <a:rPr lang="en-US" altLang="zh-CN" sz="1600" dirty="0">
                <a:solidFill>
                  <a:schemeClr val="accent1"/>
                </a:solidFill>
                <a:latin typeface="Courier New" panose="02070309020205020404" pitchFamily="49" charset="0"/>
                <a:ea typeface="宋体" panose="02010600030101010101" pitchFamily="2" charset="-122"/>
              </a:rPr>
              <a:t>; contain the product.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 The inner loop</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AGAIN	ADD	R3, R3, R2</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ADD	R1, R1, #-1	</a:t>
            </a:r>
            <a:r>
              <a:rPr lang="en-US" altLang="zh-CN" sz="1600" dirty="0">
                <a:solidFill>
                  <a:schemeClr val="accent1"/>
                </a:solidFill>
                <a:latin typeface="Courier New" panose="02070309020205020404" pitchFamily="49" charset="0"/>
                <a:ea typeface="宋体" panose="02010600030101010101" pitchFamily="2" charset="-122"/>
              </a:rPr>
              <a:t>; R1 keeps track of</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BRp</a:t>
            </a:r>
            <a:r>
              <a:rPr lang="en-US" altLang="zh-CN" sz="1600" dirty="0">
                <a:latin typeface="Courier New" panose="02070309020205020404" pitchFamily="49" charset="0"/>
                <a:ea typeface="宋体" panose="02010600030101010101" pitchFamily="2" charset="-122"/>
              </a:rPr>
              <a:t>	AGAIN	</a:t>
            </a:r>
            <a:r>
              <a:rPr lang="en-US" altLang="zh-CN" sz="1600" dirty="0">
                <a:solidFill>
                  <a:schemeClr val="accent1"/>
                </a:solidFill>
                <a:latin typeface="Courier New" panose="02070309020205020404" pitchFamily="49" charset="0"/>
                <a:ea typeface="宋体" panose="02010600030101010101" pitchFamily="2" charset="-122"/>
              </a:rPr>
              <a:t>; the iteration.</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HALT</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NUMBER	</a:t>
            </a:r>
            <a:r>
              <a:rPr lang="en-US" altLang="zh-CN" sz="1600" dirty="0">
                <a:solidFill>
                  <a:srgbClr val="FF0000"/>
                </a:solidFill>
                <a:latin typeface="Courier New" panose="02070309020205020404" pitchFamily="49" charset="0"/>
                <a:ea typeface="宋体" panose="02010600030101010101" pitchFamily="2" charset="-122"/>
              </a:rPr>
              <a:t>.BLKW</a:t>
            </a:r>
            <a:r>
              <a:rPr lang="en-US" altLang="zh-CN" sz="1600" dirty="0">
                <a:latin typeface="Courier New" panose="02070309020205020404" pitchFamily="49" charset="0"/>
                <a:ea typeface="宋体" panose="02010600030101010101" pitchFamily="2" charset="-122"/>
              </a:rPr>
              <a:t>	1</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SIX	</a:t>
            </a:r>
            <a:r>
              <a:rPr lang="en-US" altLang="zh-CN" sz="1600" dirty="0">
                <a:solidFill>
                  <a:srgbClr val="FF0000"/>
                </a:solidFill>
                <a:latin typeface="Courier New" panose="02070309020205020404" pitchFamily="49" charset="0"/>
                <a:ea typeface="宋体" panose="02010600030101010101" pitchFamily="2" charset="-122"/>
              </a:rPr>
              <a:t>.FILL</a:t>
            </a:r>
            <a:r>
              <a:rPr lang="en-US" altLang="zh-CN" sz="1600" dirty="0">
                <a:latin typeface="Courier New" panose="02070309020205020404" pitchFamily="49" charset="0"/>
                <a:ea typeface="宋体" panose="02010600030101010101" pitchFamily="2" charset="-122"/>
              </a:rPr>
              <a:t>	x0006</a:t>
            </a:r>
            <a:endParaRPr lang="en-US" altLang="zh-CN" sz="16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solidFill>
                  <a:schemeClr val="accent1"/>
                </a:solidFill>
                <a:latin typeface="Courier New" panose="02070309020205020404" pitchFamily="49" charset="0"/>
                <a:ea typeface="宋体" panose="02010600030101010101" pitchFamily="2" charset="-122"/>
              </a:rPr>
              <a:t>;</a:t>
            </a:r>
            <a:endParaRPr lang="en-US" altLang="zh-CN" sz="16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1600" dirty="0">
                <a:latin typeface="Courier New" panose="02070309020205020404" pitchFamily="49" charset="0"/>
                <a:ea typeface="宋体" panose="02010600030101010101" pitchFamily="2" charset="-122"/>
              </a:rPr>
              <a:t>	</a:t>
            </a:r>
            <a:r>
              <a:rPr lang="en-US" altLang="zh-CN" sz="1600" dirty="0">
                <a:solidFill>
                  <a:srgbClr val="FF0000"/>
                </a:solidFill>
                <a:latin typeface="Courier New" panose="02070309020205020404" pitchFamily="49" charset="0"/>
                <a:ea typeface="宋体" panose="02010600030101010101" pitchFamily="2" charset="-122"/>
              </a:rPr>
              <a:t>.END</a:t>
            </a:r>
            <a:endParaRPr lang="en-US" altLang="zh-CN" sz="1600" dirty="0">
              <a:ea typeface="宋体" panose="02010600030101010101" pitchFamily="2" charset="-122"/>
            </a:endParaRPr>
          </a:p>
        </p:txBody>
      </p:sp>
      <p:graphicFrame>
        <p:nvGraphicFramePr>
          <p:cNvPr id="49187" name="Group 35"/>
          <p:cNvGraphicFramePr>
            <a:graphicFrameLocks noGrp="1"/>
          </p:cNvGraphicFramePr>
          <p:nvPr/>
        </p:nvGraphicFramePr>
        <p:xfrm>
          <a:off x="5076056" y="1341239"/>
          <a:ext cx="3744914" cy="4536033"/>
        </p:xfrm>
        <a:graphic>
          <a:graphicData uri="http://schemas.openxmlformats.org/drawingml/2006/table">
            <a:tbl>
              <a:tblPr/>
              <a:tblGrid>
                <a:gridCol w="1872457"/>
                <a:gridCol w="1872457"/>
              </a:tblGrid>
              <a:tr h="1155719">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Symbol</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Address</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tabLst>
                <a:tab pos="1709420" algn="l"/>
                <a:tab pos="2400300" algn="l"/>
                <a:tab pos="2569845" algn="l"/>
              </a:tabLst>
            </a:pPr>
            <a:r>
              <a:rPr lang="zh-CN" altLang="en-US" dirty="0">
                <a:ea typeface="宋体" panose="02010600030101010101" pitchFamily="2" charset="-122"/>
              </a:rPr>
              <a:t>对每条可执行的指令，将其转换为机器语言代码</a:t>
            </a:r>
            <a:endParaRPr lang="en-US" altLang="zh-CN" dirty="0">
              <a:ea typeface="宋体" panose="02010600030101010101" pitchFamily="2" charset="-122"/>
            </a:endParaRPr>
          </a:p>
          <a:p>
            <a:pPr lvl="1">
              <a:lnSpc>
                <a:spcPct val="90000"/>
              </a:lnSpc>
              <a:tabLst>
                <a:tab pos="1709420" algn="l"/>
                <a:tab pos="2400300" algn="l"/>
                <a:tab pos="2569845" algn="l"/>
              </a:tabLst>
            </a:pPr>
            <a:r>
              <a:rPr lang="zh-CN" altLang="en-US" dirty="0">
                <a:ea typeface="宋体" panose="02010600030101010101" pitchFamily="2" charset="-122"/>
              </a:rPr>
              <a:t>如果操作数是一个标号，从符号表中查找其地址并计算</a:t>
            </a:r>
            <a:endParaRPr lang="en-US" altLang="zh-CN" dirty="0">
              <a:ea typeface="宋体" panose="02010600030101010101" pitchFamily="2" charset="-122"/>
            </a:endParaRPr>
          </a:p>
          <a:p>
            <a:pPr>
              <a:lnSpc>
                <a:spcPct val="90000"/>
              </a:lnSpc>
              <a:tabLst>
                <a:tab pos="1709420" algn="l"/>
                <a:tab pos="2400300" algn="l"/>
                <a:tab pos="2569845" algn="l"/>
              </a:tabLst>
            </a:pPr>
            <a:endParaRPr lang="en-US" altLang="zh-CN" dirty="0">
              <a:ea typeface="宋体" panose="02010600030101010101" pitchFamily="2" charset="-122"/>
            </a:endParaRPr>
          </a:p>
          <a:p>
            <a:pPr>
              <a:lnSpc>
                <a:spcPct val="90000"/>
              </a:lnSpc>
              <a:tabLst>
                <a:tab pos="1709420" algn="l"/>
                <a:tab pos="2400300" algn="l"/>
                <a:tab pos="2569845" algn="l"/>
              </a:tabLst>
            </a:pPr>
            <a:r>
              <a:rPr lang="zh-CN" altLang="en-US" dirty="0">
                <a:ea typeface="宋体" panose="02010600030101010101" pitchFamily="2" charset="-122"/>
              </a:rPr>
              <a:t>可能存在的问题</a:t>
            </a:r>
            <a:r>
              <a:rPr lang="en-US" altLang="zh-CN" dirty="0">
                <a:ea typeface="宋体" panose="02010600030101010101" pitchFamily="2" charset="-122"/>
              </a:rPr>
              <a:t>:</a:t>
            </a:r>
            <a:endParaRPr lang="en-US" altLang="zh-CN" dirty="0">
              <a:ea typeface="宋体" panose="02010600030101010101" pitchFamily="2" charset="-122"/>
            </a:endParaRPr>
          </a:p>
          <a:p>
            <a:pPr lvl="1">
              <a:lnSpc>
                <a:spcPct val="90000"/>
              </a:lnSpc>
              <a:tabLst>
                <a:tab pos="1709420" algn="l"/>
                <a:tab pos="2400300" algn="l"/>
                <a:tab pos="2569845" algn="l"/>
              </a:tabLst>
            </a:pPr>
            <a:r>
              <a:rPr lang="zh-CN" altLang="en-US" dirty="0">
                <a:ea typeface="宋体" panose="02010600030101010101" pitchFamily="2" charset="-122"/>
              </a:rPr>
              <a:t>操作数个数或类型不对</a:t>
            </a:r>
            <a:endParaRPr lang="en-US" altLang="zh-CN" dirty="0">
              <a:ea typeface="宋体" panose="02010600030101010101" pitchFamily="2" charset="-122"/>
            </a:endParaRPr>
          </a:p>
          <a:p>
            <a:pPr lvl="2">
              <a:lnSpc>
                <a:spcPct val="90000"/>
              </a:lnSpc>
              <a:tabLst>
                <a:tab pos="1709420" algn="l"/>
                <a:tab pos="2400300" algn="l"/>
                <a:tab pos="2569845" algn="l"/>
              </a:tabLst>
            </a:pPr>
            <a:r>
              <a:rPr lang="en-US" altLang="zh-CN" dirty="0">
                <a:ea typeface="宋体" panose="02010600030101010101" pitchFamily="2" charset="-122"/>
              </a:rPr>
              <a:t>ex:	</a:t>
            </a:r>
            <a:r>
              <a:rPr lang="en-US" altLang="zh-CN" dirty="0">
                <a:latin typeface="Courier New" panose="02070309020205020404" pitchFamily="49" charset="0"/>
                <a:ea typeface="宋体" panose="02010600030101010101" pitchFamily="2" charset="-122"/>
              </a:rPr>
              <a:t>NOT	R1,#7</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ADD	R1,R2</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	ADD	R3,R3,NUMBER</a:t>
            </a:r>
            <a:endParaRPr lang="en-US" altLang="zh-CN" dirty="0">
              <a:latin typeface="Courier New" panose="02070309020205020404" pitchFamily="49" charset="0"/>
              <a:ea typeface="宋体" panose="02010600030101010101" pitchFamily="2" charset="-122"/>
            </a:endParaRPr>
          </a:p>
          <a:p>
            <a:pPr lvl="1">
              <a:lnSpc>
                <a:spcPct val="90000"/>
              </a:lnSpc>
              <a:tabLst>
                <a:tab pos="1709420" algn="l"/>
                <a:tab pos="2400300" algn="l"/>
                <a:tab pos="2569845" algn="l"/>
              </a:tabLst>
            </a:pPr>
            <a:r>
              <a:rPr lang="zh-CN" altLang="en-US" dirty="0">
                <a:ea typeface="宋体" panose="02010600030101010101" pitchFamily="2" charset="-122"/>
              </a:rPr>
              <a:t>立即数的范围太大</a:t>
            </a:r>
            <a:endParaRPr lang="en-US" altLang="zh-CN" dirty="0">
              <a:ea typeface="宋体" panose="02010600030101010101" pitchFamily="2" charset="-122"/>
            </a:endParaRPr>
          </a:p>
          <a:p>
            <a:pPr lvl="2">
              <a:lnSpc>
                <a:spcPct val="90000"/>
              </a:lnSpc>
              <a:tabLst>
                <a:tab pos="1709420" algn="l"/>
                <a:tab pos="2400300" algn="l"/>
                <a:tab pos="2569845" algn="l"/>
              </a:tabLst>
            </a:pPr>
            <a:r>
              <a:rPr lang="en-US" altLang="zh-CN" dirty="0">
                <a:ea typeface="宋体" panose="02010600030101010101" pitchFamily="2" charset="-122"/>
              </a:rPr>
              <a:t>ex:	</a:t>
            </a:r>
            <a:r>
              <a:rPr lang="en-US" altLang="zh-CN" dirty="0">
                <a:latin typeface="Courier New" panose="02070309020205020404" pitchFamily="49" charset="0"/>
                <a:ea typeface="宋体" panose="02010600030101010101" pitchFamily="2" charset="-122"/>
              </a:rPr>
              <a:t>ADD	R1,R2,#1023</a:t>
            </a:r>
            <a:endParaRPr lang="en-US" altLang="zh-CN" dirty="0">
              <a:latin typeface="Courier New" panose="02070309020205020404" pitchFamily="49" charset="0"/>
              <a:ea typeface="宋体" panose="02010600030101010101" pitchFamily="2" charset="-122"/>
            </a:endParaRPr>
          </a:p>
          <a:p>
            <a:pPr lvl="1">
              <a:lnSpc>
                <a:spcPct val="90000"/>
              </a:lnSpc>
              <a:spcBef>
                <a:spcPct val="30000"/>
              </a:spcBef>
              <a:tabLst>
                <a:tab pos="1709420" algn="l"/>
                <a:tab pos="2400300" algn="l"/>
                <a:tab pos="2569845" algn="l"/>
              </a:tabLst>
            </a:pPr>
            <a:r>
              <a:rPr lang="zh-CN" altLang="en-US" dirty="0">
                <a:ea typeface="宋体" panose="02010600030101010101" pitchFamily="2" charset="-122"/>
              </a:rPr>
              <a:t>标号对应的地址相聚指令太远</a:t>
            </a:r>
            <a:endParaRPr lang="en-US" altLang="zh-CN" dirty="0">
              <a:ea typeface="宋体" panose="02010600030101010101" pitchFamily="2" charset="-122"/>
            </a:endParaRPr>
          </a:p>
          <a:p>
            <a:pPr lvl="2">
              <a:lnSpc>
                <a:spcPct val="90000"/>
              </a:lnSpc>
              <a:tabLst>
                <a:tab pos="1709420" algn="l"/>
                <a:tab pos="2400300" algn="l"/>
                <a:tab pos="2569845" algn="l"/>
              </a:tabLst>
            </a:pPr>
            <a:r>
              <a:rPr lang="zh-CN" altLang="en-US" dirty="0">
                <a:ea typeface="宋体" panose="02010600030101010101" pitchFamily="2" charset="-122"/>
              </a:rPr>
              <a:t>超过了</a:t>
            </a:r>
            <a:r>
              <a:rPr lang="en-US" altLang="zh-CN" dirty="0">
                <a:ea typeface="宋体" panose="02010600030101010101" pitchFamily="2" charset="-122"/>
              </a:rPr>
              <a:t>PC</a:t>
            </a:r>
            <a:r>
              <a:rPr lang="zh-CN" altLang="en-US" dirty="0">
                <a:ea typeface="宋体" panose="02010600030101010101" pitchFamily="2" charset="-122"/>
              </a:rPr>
              <a:t>相对寻址的范围（</a:t>
            </a:r>
            <a:r>
              <a:rPr lang="en-US" altLang="zh-CN" dirty="0">
                <a:ea typeface="宋体" panose="02010600030101010101" pitchFamily="2" charset="-122"/>
              </a:rPr>
              <a:t>-256~+255</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33795" name="Rectangle 2"/>
          <p:cNvSpPr>
            <a:spLocks noGrp="1" noChangeArrowheads="1"/>
          </p:cNvSpPr>
          <p:nvPr>
            <p:ph type="title"/>
          </p:nvPr>
        </p:nvSpPr>
        <p:spPr/>
        <p:txBody>
          <a:bodyPr>
            <a:normAutofit/>
          </a:bodyPr>
          <a:lstStyle/>
          <a:p>
            <a:r>
              <a:rPr lang="zh-CN" altLang="en-US" dirty="0">
                <a:solidFill>
                  <a:srgbClr val="CE0000"/>
                </a:solidFill>
                <a:ea typeface="宋体" panose="02010600030101010101" pitchFamily="2" charset="-122"/>
              </a:rPr>
              <a:t>第二遍：生成机器语言程序代码</a:t>
            </a:r>
            <a:endParaRPr lang="en-US" altLang="zh-CN" dirty="0">
              <a:solidFill>
                <a:srgbClr val="CE0000"/>
              </a:solidFill>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r>
              <a:rPr lang="zh-CN" altLang="en-US" dirty="0">
                <a:ea typeface="宋体" panose="02010600030101010101" pitchFamily="2" charset="-122"/>
              </a:rPr>
              <a:t>练习：利用符号表的信息将可执行指令转化为机器语言代码</a:t>
            </a:r>
            <a:endParaRPr lang="en-US" altLang="zh-CN" dirty="0">
              <a:ea typeface="宋体" panose="02010600030101010101" pitchFamily="2" charset="-122"/>
            </a:endParaRPr>
          </a:p>
        </p:txBody>
      </p:sp>
      <p:graphicFrame>
        <p:nvGraphicFramePr>
          <p:cNvPr id="51238" name="Group 38"/>
          <p:cNvGraphicFramePr>
            <a:graphicFrameLocks noGrp="1"/>
          </p:cNvGraphicFramePr>
          <p:nvPr/>
        </p:nvGraphicFramePr>
        <p:xfrm>
          <a:off x="4788025" y="1628801"/>
          <a:ext cx="4104456" cy="3935671"/>
        </p:xfrm>
        <a:graphic>
          <a:graphicData uri="http://schemas.openxmlformats.org/drawingml/2006/table">
            <a:tbl>
              <a:tblPr/>
              <a:tblGrid>
                <a:gridCol w="2118120"/>
                <a:gridCol w="1986336"/>
              </a:tblGrid>
              <a:tr h="897652">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Statement</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29" marR="91429" marT="45726" marB="4572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Machine Language</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29" marR="91429" marT="45726" marB="4572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defRPr/>
                      </a:pPr>
                      <a:r>
                        <a:rPr lang="en-US" altLang="zh-CN" sz="1400" dirty="0">
                          <a:latin typeface="Courier New" panose="02070309020205020404" pitchFamily="49" charset="0"/>
                          <a:ea typeface="宋体" panose="02010600030101010101" pitchFamily="2" charset="-122"/>
                        </a:rPr>
                        <a:t>LD	R1, SIX </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lang="en-US" altLang="zh-CN" sz="1400" dirty="0">
                          <a:latin typeface="Courier New" panose="02070309020205020404" pitchFamily="49" charset="0"/>
                          <a:ea typeface="宋体" panose="02010600030101010101" pitchFamily="2" charset="-122"/>
                        </a:rPr>
                        <a:t>LD	R2, NUMBER</a:t>
                      </a:r>
                      <a:endPar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lang="en-US" altLang="zh-CN" sz="1400" dirty="0">
                          <a:latin typeface="Courier New" panose="02070309020205020404" pitchFamily="49" charset="0"/>
                          <a:ea typeface="宋体" panose="02010600030101010101" pitchFamily="2" charset="-122"/>
                        </a:rPr>
                        <a:t>AND	R3, R3, #0</a:t>
                      </a:r>
                      <a:endPar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60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lang="en-US" altLang="zh-CN" sz="1400" dirty="0" err="1">
                          <a:latin typeface="Courier New" panose="02070309020205020404" pitchFamily="49" charset="0"/>
                          <a:ea typeface="宋体" panose="02010600030101010101" pitchFamily="2" charset="-122"/>
                        </a:rPr>
                        <a:t>BRp</a:t>
                      </a:r>
                      <a:r>
                        <a:rPr lang="en-US" altLang="zh-CN" sz="1400" dirty="0">
                          <a:latin typeface="Courier New" panose="02070309020205020404" pitchFamily="49" charset="0"/>
                          <a:ea typeface="宋体" panose="02010600030101010101" pitchFamily="2" charset="-122"/>
                        </a:rPr>
                        <a:t>	AGAIN</a:t>
                      </a:r>
                      <a:endPar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bwMode="auto">
          <a:xfrm>
            <a:off x="467544" y="1340768"/>
            <a:ext cx="4414838" cy="5256931"/>
          </a:xfrm>
          <a:prstGeom prst="rect">
            <a:avLst/>
          </a:prstGeom>
          <a:noFill/>
          <a:ln w="9525">
            <a:noFill/>
            <a:miter lim="800000"/>
          </a:ln>
        </p:spPr>
        <p:txBody>
          <a:bodyPr/>
          <a:lstStyle>
            <a:lvl1pPr>
              <a:tabLst>
                <a:tab pos="1147445" algn="l"/>
                <a:tab pos="2165350" algn="l"/>
                <a:tab pos="4175125" algn="l"/>
              </a:tabLst>
              <a:defRPr sz="2400">
                <a:solidFill>
                  <a:schemeClr val="tx1"/>
                </a:solidFill>
                <a:latin typeface="Arial" panose="020B0604020202020204" pitchFamily="34" charset="0"/>
              </a:defRPr>
            </a:lvl1pPr>
            <a:lvl2pPr marL="742950" indent="-285750">
              <a:tabLst>
                <a:tab pos="1147445" algn="l"/>
                <a:tab pos="2165350" algn="l"/>
                <a:tab pos="4175125" algn="l"/>
              </a:tabLst>
              <a:defRPr sz="2400">
                <a:solidFill>
                  <a:schemeClr val="tx1"/>
                </a:solidFill>
                <a:latin typeface="Arial" panose="020B0604020202020204" pitchFamily="34" charset="0"/>
              </a:defRPr>
            </a:lvl2pPr>
            <a:lvl3pPr marL="1143000" indent="-228600">
              <a:tabLst>
                <a:tab pos="1147445" algn="l"/>
                <a:tab pos="2165350" algn="l"/>
                <a:tab pos="4175125" algn="l"/>
              </a:tabLst>
              <a:defRPr sz="2400">
                <a:solidFill>
                  <a:schemeClr val="tx1"/>
                </a:solidFill>
                <a:latin typeface="Arial" panose="020B0604020202020204" pitchFamily="34" charset="0"/>
              </a:defRPr>
            </a:lvl3pPr>
            <a:lvl4pPr marL="1600200" indent="-228600">
              <a:tabLst>
                <a:tab pos="1147445" algn="l"/>
                <a:tab pos="2165350" algn="l"/>
                <a:tab pos="4175125" algn="l"/>
              </a:tabLst>
              <a:defRPr sz="2400">
                <a:solidFill>
                  <a:schemeClr val="tx1"/>
                </a:solidFill>
                <a:latin typeface="Arial" panose="020B0604020202020204" pitchFamily="34" charset="0"/>
              </a:defRPr>
            </a:lvl4pPr>
            <a:lvl5pPr marL="2057400" indent="-228600">
              <a:tabLst>
                <a:tab pos="1147445" algn="l"/>
                <a:tab pos="2165350" algn="l"/>
                <a:tab pos="4175125" algn="l"/>
              </a:tabLst>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1147445" algn="l"/>
                <a:tab pos="2165350" algn="l"/>
                <a:tab pos="4175125" algn="l"/>
              </a:tabLs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1147445" algn="l"/>
                <a:tab pos="2165350" algn="l"/>
                <a:tab pos="4175125" algn="l"/>
              </a:tabLs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1147445" algn="l"/>
                <a:tab pos="2165350" algn="l"/>
                <a:tab pos="4175125" algn="l"/>
              </a:tabLs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1147445" algn="l"/>
                <a:tab pos="2165350" algn="l"/>
                <a:tab pos="4175125" algn="l"/>
              </a:tabLst>
              <a:defRPr sz="2400">
                <a:solidFill>
                  <a:schemeClr val="tx1"/>
                </a:solidFill>
                <a:latin typeface="Arial" panose="020B0604020202020204" pitchFamily="34" charset="0"/>
              </a:defRPr>
            </a:lvl9pPr>
          </a:lstStyle>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 Program to multiply a number by ; the constant 6</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rgbClr val="FF0000"/>
                </a:solidFill>
                <a:latin typeface="Courier New" panose="02070309020205020404" pitchFamily="49" charset="0"/>
                <a:ea typeface="宋体" panose="02010600030101010101" pitchFamily="2" charset="-122"/>
              </a:rPr>
              <a:t>.ORIG	x3050</a:t>
            </a:r>
            <a:endParaRPr lang="en-US" altLang="zh-CN" b="1" dirty="0">
              <a:solidFill>
                <a:srgbClr val="FF0000"/>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LD	R1, SIX       </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LD	R2, NUMBER</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AND	R3, R3, #0	</a:t>
            </a:r>
            <a:r>
              <a:rPr lang="en-US" altLang="zh-CN" b="1" dirty="0">
                <a:solidFill>
                  <a:schemeClr val="accent1"/>
                </a:solidFill>
                <a:latin typeface="Courier New" panose="02070309020205020404" pitchFamily="49" charset="0"/>
                <a:ea typeface="宋体" panose="02010600030101010101" pitchFamily="2" charset="-122"/>
              </a:rPr>
              <a:t>; Clear R3.  It will</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chemeClr val="accent1"/>
                </a:solidFill>
                <a:latin typeface="Courier New" panose="02070309020205020404" pitchFamily="49" charset="0"/>
                <a:ea typeface="宋体" panose="02010600030101010101" pitchFamily="2" charset="-122"/>
              </a:rPr>
              <a:t>; contain the product.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 The inner loop</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AGAIN	ADD	R3, R3, R2</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ADD	R1, R1, #-1	</a:t>
            </a:r>
            <a:r>
              <a:rPr lang="en-US" altLang="zh-CN" b="1" dirty="0">
                <a:solidFill>
                  <a:schemeClr val="accent1"/>
                </a:solidFill>
                <a:latin typeface="Courier New" panose="02070309020205020404" pitchFamily="49" charset="0"/>
                <a:ea typeface="宋体" panose="02010600030101010101" pitchFamily="2" charset="-122"/>
              </a:rPr>
              <a:t>; R1 keeps track of</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err="1">
                <a:latin typeface="Courier New" panose="02070309020205020404" pitchFamily="49" charset="0"/>
                <a:ea typeface="宋体" panose="02010600030101010101" pitchFamily="2" charset="-122"/>
              </a:rPr>
              <a:t>BRp</a:t>
            </a:r>
            <a:r>
              <a:rPr lang="en-US" altLang="zh-CN" b="1" dirty="0">
                <a:latin typeface="Courier New" panose="02070309020205020404" pitchFamily="49" charset="0"/>
                <a:ea typeface="宋体" panose="02010600030101010101" pitchFamily="2" charset="-122"/>
              </a:rPr>
              <a:t>	AGAIN	</a:t>
            </a:r>
            <a:r>
              <a:rPr lang="en-US" altLang="zh-CN" b="1" dirty="0">
                <a:solidFill>
                  <a:schemeClr val="accent1"/>
                </a:solidFill>
                <a:latin typeface="Courier New" panose="02070309020205020404" pitchFamily="49" charset="0"/>
                <a:ea typeface="宋体" panose="02010600030101010101" pitchFamily="2" charset="-122"/>
              </a:rPr>
              <a:t>; the iteration.</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HALT</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NUMBER	</a:t>
            </a:r>
            <a:r>
              <a:rPr lang="en-US" altLang="zh-CN" b="1" dirty="0">
                <a:solidFill>
                  <a:srgbClr val="FF0000"/>
                </a:solidFill>
                <a:latin typeface="Courier New" panose="02070309020205020404" pitchFamily="49" charset="0"/>
                <a:ea typeface="宋体" panose="02010600030101010101" pitchFamily="2" charset="-122"/>
              </a:rPr>
              <a:t>.BLKW</a:t>
            </a:r>
            <a:r>
              <a:rPr lang="en-US" altLang="zh-CN" b="1" dirty="0">
                <a:latin typeface="Courier New" panose="02070309020205020404" pitchFamily="49" charset="0"/>
                <a:ea typeface="宋体" panose="02010600030101010101" pitchFamily="2" charset="-122"/>
              </a:rPr>
              <a:t>	1</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SIX	</a:t>
            </a:r>
            <a:r>
              <a:rPr lang="en-US" altLang="zh-CN" b="1" dirty="0">
                <a:solidFill>
                  <a:srgbClr val="FF0000"/>
                </a:solidFill>
                <a:latin typeface="Courier New" panose="02070309020205020404" pitchFamily="49" charset="0"/>
                <a:ea typeface="宋体" panose="02010600030101010101" pitchFamily="2" charset="-122"/>
              </a:rPr>
              <a:t>.FILL</a:t>
            </a:r>
            <a:r>
              <a:rPr lang="en-US" altLang="zh-CN" b="1" dirty="0">
                <a:latin typeface="Courier New" panose="02070309020205020404" pitchFamily="49" charset="0"/>
                <a:ea typeface="宋体" panose="02010600030101010101" pitchFamily="2" charset="-122"/>
              </a:rPr>
              <a:t>	x0006</a:t>
            </a:r>
            <a:endParaRPr lang="en-US" altLang="zh-CN" b="1" dirty="0">
              <a:latin typeface="Courier New" panose="02070309020205020404" pitchFamily="49" charset="0"/>
              <a:ea typeface="宋体" panose="02010600030101010101" pitchFamily="2" charset="-122"/>
            </a:endParaRPr>
          </a:p>
          <a:p>
            <a:pPr algn="l">
              <a:lnSpc>
                <a:spcPct val="80000"/>
              </a:lnSpc>
            </a:pPr>
            <a:r>
              <a:rPr lang="en-US" altLang="zh-CN" b="1" dirty="0">
                <a:solidFill>
                  <a:schemeClr val="accent1"/>
                </a:solidFill>
                <a:latin typeface="Courier New" panose="02070309020205020404" pitchFamily="49" charset="0"/>
                <a:ea typeface="宋体" panose="02010600030101010101" pitchFamily="2" charset="-122"/>
              </a:rPr>
              <a:t>;</a:t>
            </a:r>
            <a:endParaRPr lang="en-US" altLang="zh-CN" b="1" dirty="0">
              <a:solidFill>
                <a:schemeClr val="accent1"/>
              </a:solidFill>
              <a:latin typeface="Courier New" panose="02070309020205020404" pitchFamily="49" charset="0"/>
              <a:ea typeface="宋体" panose="02010600030101010101" pitchFamily="2" charset="-122"/>
            </a:endParaRPr>
          </a:p>
          <a:p>
            <a:pPr algn="l">
              <a:lnSpc>
                <a:spcPct val="80000"/>
              </a:lnSpc>
            </a:pPr>
            <a:r>
              <a:rPr lang="en-US" altLang="zh-CN" b="1" dirty="0">
                <a:latin typeface="Courier New" panose="02070309020205020404" pitchFamily="49" charset="0"/>
                <a:ea typeface="宋体" panose="02010600030101010101" pitchFamily="2" charset="-122"/>
              </a:rPr>
              <a:t>	</a:t>
            </a:r>
            <a:r>
              <a:rPr lang="en-US" altLang="zh-CN" b="1" dirty="0">
                <a:solidFill>
                  <a:srgbClr val="FF0000"/>
                </a:solidFill>
                <a:latin typeface="Courier New" panose="02070309020205020404" pitchFamily="49" charset="0"/>
                <a:ea typeface="宋体" panose="02010600030101010101" pitchFamily="2" charset="-122"/>
              </a:rPr>
              <a:t>.END</a:t>
            </a:r>
            <a:endParaRPr lang="en-US" altLang="zh-CN" b="1"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5" descr="C:\Documents and Settings\Greg Byrd\My Documents\ece206\mh-slides\ch07\ch07-file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4343" y="2793349"/>
            <a:ext cx="5989985" cy="380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3"/>
          <p:cNvSpPr>
            <a:spLocks noGrp="1" noChangeArrowheads="1"/>
          </p:cNvSpPr>
          <p:nvPr>
            <p:ph idx="1"/>
          </p:nvPr>
        </p:nvSpPr>
        <p:spPr/>
        <p:txBody>
          <a:bodyPr/>
          <a:lstStyle/>
          <a:p>
            <a:r>
              <a:rPr lang="zh-CN" altLang="en-US">
                <a:ea typeface="宋体" panose="02010600030101010101" pitchFamily="2" charset="-122"/>
              </a:rPr>
              <a:t>利用</a:t>
            </a:r>
            <a:r>
              <a:rPr lang="en-US" altLang="zh-CN">
                <a:ea typeface="宋体" panose="02010600030101010101" pitchFamily="2" charset="-122"/>
              </a:rPr>
              <a:t>“assemble” (Unix) or LC3Edit (Windows),</a:t>
            </a:r>
            <a:br>
              <a:rPr lang="en-US" altLang="zh-CN">
                <a:ea typeface="宋体" panose="02010600030101010101" pitchFamily="2" charset="-122"/>
              </a:rPr>
            </a:br>
            <a:r>
              <a:rPr lang="zh-CN" altLang="en-US">
                <a:ea typeface="宋体" panose="02010600030101010101" pitchFamily="2" charset="-122"/>
              </a:rPr>
              <a:t>产生不同的输出文件</a:t>
            </a:r>
            <a:endParaRPr lang="en-US" altLang="zh-CN">
              <a:ea typeface="宋体" panose="02010600030101010101" pitchFamily="2" charset="-122"/>
            </a:endParaRPr>
          </a:p>
        </p:txBody>
      </p:sp>
      <p:sp>
        <p:nvSpPr>
          <p:cNvPr id="35843" name="Rectangle 2"/>
          <p:cNvSpPr>
            <a:spLocks noGrp="1" noChangeArrowheads="1"/>
          </p:cNvSpPr>
          <p:nvPr>
            <p:ph type="title"/>
          </p:nvPr>
        </p:nvSpPr>
        <p:spPr/>
        <p:txBody>
          <a:bodyPr/>
          <a:lstStyle/>
          <a:p>
            <a:r>
              <a:rPr lang="en-US" altLang="zh-CN">
                <a:ea typeface="宋体" panose="02010600030101010101" pitchFamily="2" charset="-122"/>
              </a:rPr>
              <a:t>LC-3 </a:t>
            </a:r>
            <a:r>
              <a:rPr lang="zh-CN" altLang="en-US">
                <a:ea typeface="宋体" panose="02010600030101010101" pitchFamily="2" charset="-122"/>
              </a:rPr>
              <a:t>汇编器</a:t>
            </a:r>
            <a:endParaRPr lang="en-US" altLang="zh-CN">
              <a:ea typeface="宋体" panose="02010600030101010101" pitchFamily="2" charset="-122"/>
            </a:endParaRPr>
          </a:p>
        </p:txBody>
      </p:sp>
      <p:sp>
        <p:nvSpPr>
          <p:cNvPr id="35846" name="Text Box 6"/>
          <p:cNvSpPr txBox="1">
            <a:spLocks noChangeArrowheads="1"/>
          </p:cNvSpPr>
          <p:nvPr/>
        </p:nvSpPr>
        <p:spPr bwMode="auto">
          <a:xfrm>
            <a:off x="6372200" y="2833385"/>
            <a:ext cx="2095445" cy="379591"/>
          </a:xfrm>
          <a:prstGeom prst="rect">
            <a:avLst/>
          </a:prstGeom>
          <a:noFill/>
          <a:ln w="9525">
            <a:solidFill>
              <a:srgbClr val="0099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a:solidFill>
                  <a:schemeClr val="accent2"/>
                </a:solidFill>
                <a:ea typeface="宋体" panose="02010600030101010101" pitchFamily="2" charset="-122"/>
              </a:rPr>
              <a:t>可执行机器码文件</a:t>
            </a:r>
            <a:endParaRPr lang="en-US" altLang="zh-CN" sz="2800">
              <a:solidFill>
                <a:schemeClr val="accent2"/>
              </a:solidFill>
              <a:ea typeface="宋体" panose="02010600030101010101" pitchFamily="2" charset="-122"/>
            </a:endParaRPr>
          </a:p>
        </p:txBody>
      </p:sp>
      <p:sp>
        <p:nvSpPr>
          <p:cNvPr id="35847" name="Line 7"/>
          <p:cNvSpPr>
            <a:spLocks noChangeShapeType="1"/>
          </p:cNvSpPr>
          <p:nvPr/>
        </p:nvSpPr>
        <p:spPr bwMode="auto">
          <a:xfrm flipH="1">
            <a:off x="7236296" y="3340100"/>
            <a:ext cx="76200" cy="609600"/>
          </a:xfrm>
          <a:prstGeom prst="line">
            <a:avLst/>
          </a:prstGeom>
          <a:noFill/>
          <a:ln w="9525">
            <a:solidFill>
              <a:srgbClr val="0099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a:t>LC-3 </a:t>
            </a:r>
            <a:r>
              <a:rPr lang="zh-CN" altLang="en-US" dirty="0"/>
              <a:t>汇编语法</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r>
              <a:rPr lang="en-US" altLang="zh-CN" dirty="0">
                <a:ea typeface="宋体" panose="02010600030101010101" pitchFamily="2" charset="-122"/>
              </a:rPr>
              <a:t>LC-3 </a:t>
            </a:r>
            <a:r>
              <a:rPr lang="zh-CN" altLang="en-US" dirty="0">
                <a:ea typeface="宋体" panose="02010600030101010101" pitchFamily="2" charset="-122"/>
              </a:rPr>
              <a:t>目标文件包含以下内容</a:t>
            </a:r>
            <a:endParaRPr lang="en-US" altLang="zh-CN" dirty="0">
              <a:ea typeface="宋体" panose="02010600030101010101" pitchFamily="2" charset="-122"/>
            </a:endParaRPr>
          </a:p>
          <a:p>
            <a:pPr lvl="1"/>
            <a:r>
              <a:rPr lang="zh-CN" altLang="en-US" dirty="0">
                <a:ea typeface="宋体" panose="02010600030101010101" pitchFamily="2" charset="-122"/>
              </a:rPr>
              <a:t>起始装载地址，随后是</a:t>
            </a:r>
            <a:r>
              <a:rPr lang="en-US" altLang="zh-CN"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机器语言代码</a:t>
            </a:r>
            <a:endParaRPr lang="en-US" altLang="zh-CN" dirty="0">
              <a:ea typeface="宋体" panose="02010600030101010101" pitchFamily="2" charset="-122"/>
            </a:endParaRPr>
          </a:p>
          <a:p>
            <a:r>
              <a:rPr lang="zh-CN" altLang="en-US" dirty="0">
                <a:ea typeface="宋体" panose="02010600030101010101" pitchFamily="2" charset="-122"/>
              </a:rPr>
              <a:t>例子：</a:t>
            </a:r>
            <a:endParaRPr lang="en-US" altLang="zh-CN" dirty="0">
              <a:ea typeface="宋体" panose="02010600030101010101" pitchFamily="2" charset="-122"/>
            </a:endParaRPr>
          </a:p>
          <a:p>
            <a:pPr lvl="1"/>
            <a:r>
              <a:rPr lang="en-US" altLang="zh-CN" dirty="0">
                <a:ea typeface="宋体" panose="02010600030101010101" pitchFamily="2" charset="-122"/>
              </a:rPr>
              <a:t>Beginning of “count character” object file looks like this:</a:t>
            </a:r>
            <a:endParaRPr lang="en-US" altLang="zh-CN" dirty="0">
              <a:ea typeface="宋体" panose="02010600030101010101" pitchFamily="2" charset="-122"/>
            </a:endParaRPr>
          </a:p>
        </p:txBody>
      </p:sp>
      <p:sp>
        <p:nvSpPr>
          <p:cNvPr id="36867" name="Rectangle 2"/>
          <p:cNvSpPr>
            <a:spLocks noGrp="1" noChangeArrowheads="1"/>
          </p:cNvSpPr>
          <p:nvPr>
            <p:ph type="title"/>
          </p:nvPr>
        </p:nvSpPr>
        <p:spPr/>
        <p:txBody>
          <a:bodyPr/>
          <a:lstStyle/>
          <a:p>
            <a:r>
              <a:rPr lang="zh-CN" altLang="en-US">
                <a:ea typeface="宋体" panose="02010600030101010101" pitchFamily="2" charset="-122"/>
              </a:rPr>
              <a:t>目标文件格式</a:t>
            </a:r>
            <a:endParaRPr lang="en-US" altLang="zh-CN">
              <a:ea typeface="宋体" panose="02010600030101010101" pitchFamily="2" charset="-122"/>
            </a:endParaRPr>
          </a:p>
        </p:txBody>
      </p:sp>
      <p:grpSp>
        <p:nvGrpSpPr>
          <p:cNvPr id="2" name="组合 1"/>
          <p:cNvGrpSpPr/>
          <p:nvPr/>
        </p:nvGrpSpPr>
        <p:grpSpPr>
          <a:xfrm>
            <a:off x="2832546" y="3861048"/>
            <a:ext cx="5854254" cy="2554545"/>
            <a:chOff x="2286000" y="3962400"/>
            <a:chExt cx="6203950" cy="2554545"/>
          </a:xfrm>
        </p:grpSpPr>
        <p:sp>
          <p:nvSpPr>
            <p:cNvPr id="36869" name="Text Box 4"/>
            <p:cNvSpPr txBox="1">
              <a:spLocks noChangeArrowheads="1"/>
            </p:cNvSpPr>
            <p:nvPr/>
          </p:nvSpPr>
          <p:spPr bwMode="auto">
            <a:xfrm>
              <a:off x="2286000" y="3962400"/>
              <a:ext cx="3429000" cy="25545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spcBef>
                  <a:spcPts val="0"/>
                </a:spcBef>
              </a:pPr>
              <a:r>
                <a:rPr lang="en-US" altLang="zh-CN" b="1" dirty="0">
                  <a:latin typeface="Courier New" panose="02070309020205020404" pitchFamily="49" charset="0"/>
                  <a:ea typeface="宋体" panose="02010600030101010101" pitchFamily="2" charset="-122"/>
                </a:rPr>
                <a:t>0011000000000000</a:t>
              </a:r>
              <a:endParaRPr lang="en-US" altLang="zh-CN" b="1" dirty="0">
                <a:latin typeface="Courier New" panose="02070309020205020404" pitchFamily="49" charset="0"/>
                <a:ea typeface="宋体" panose="02010600030101010101" pitchFamily="2" charset="-122"/>
              </a:endParaRPr>
            </a:p>
            <a:p>
              <a:pPr>
                <a:spcBef>
                  <a:spcPts val="0"/>
                </a:spcBef>
              </a:pP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0101010010100000</a:t>
              </a:r>
              <a:endParaRPr lang="en-US" altLang="zh-CN" b="1" dirty="0">
                <a:latin typeface="Courier New" panose="02070309020205020404" pitchFamily="49" charset="0"/>
                <a:ea typeface="宋体" panose="02010600030101010101" pitchFamily="2" charset="-122"/>
              </a:endParaRPr>
            </a:p>
            <a:p>
              <a:pPr>
                <a:spcBef>
                  <a:spcPts val="0"/>
                </a:spcBef>
              </a:pP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0010011000010001</a:t>
              </a:r>
              <a:endParaRPr lang="en-US" altLang="zh-CN" b="1" dirty="0">
                <a:latin typeface="Courier New" panose="02070309020205020404" pitchFamily="49" charset="0"/>
                <a:ea typeface="宋体" panose="02010600030101010101" pitchFamily="2" charset="-122"/>
              </a:endParaRPr>
            </a:p>
            <a:p>
              <a:pPr>
                <a:spcBef>
                  <a:spcPts val="0"/>
                </a:spcBef>
              </a:pP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1111000000100011</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endParaRPr lang="en-US" altLang="zh-CN" b="1" dirty="0">
                <a:latin typeface="Courier New" panose="02070309020205020404" pitchFamily="49" charset="0"/>
                <a:ea typeface="宋体" panose="02010600030101010101" pitchFamily="2" charset="-122"/>
              </a:endParaRPr>
            </a:p>
          </p:txBody>
        </p:sp>
        <p:sp>
          <p:nvSpPr>
            <p:cNvPr id="36870" name="Text Box 5"/>
            <p:cNvSpPr txBox="1">
              <a:spLocks noChangeArrowheads="1"/>
            </p:cNvSpPr>
            <p:nvPr/>
          </p:nvSpPr>
          <p:spPr bwMode="auto">
            <a:xfrm>
              <a:off x="6172200" y="396240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.ORIG x3000</a:t>
              </a:r>
              <a:endParaRPr lang="en-US" altLang="zh-CN" sz="2000" b="1">
                <a:solidFill>
                  <a:schemeClr val="accent2"/>
                </a:solidFill>
                <a:latin typeface="Courier New" panose="02070309020205020404" pitchFamily="49" charset="0"/>
                <a:ea typeface="宋体" panose="02010600030101010101" pitchFamily="2" charset="-122"/>
              </a:endParaRPr>
            </a:p>
          </p:txBody>
        </p:sp>
        <p:sp>
          <p:nvSpPr>
            <p:cNvPr id="36871" name="Text Box 6"/>
            <p:cNvSpPr txBox="1">
              <a:spLocks noChangeArrowheads="1"/>
            </p:cNvSpPr>
            <p:nvPr/>
          </p:nvSpPr>
          <p:spPr bwMode="auto">
            <a:xfrm>
              <a:off x="6172200" y="4437112"/>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AND R2, R2, #0</a:t>
              </a:r>
              <a:endParaRPr lang="en-US" altLang="zh-CN" sz="2000" b="1">
                <a:solidFill>
                  <a:schemeClr val="accent2"/>
                </a:solidFill>
                <a:latin typeface="Courier New" panose="02070309020205020404" pitchFamily="49" charset="0"/>
                <a:ea typeface="宋体" panose="02010600030101010101" pitchFamily="2" charset="-122"/>
              </a:endParaRPr>
            </a:p>
          </p:txBody>
        </p:sp>
        <p:sp>
          <p:nvSpPr>
            <p:cNvPr id="36872" name="Text Box 7"/>
            <p:cNvSpPr txBox="1">
              <a:spLocks noChangeArrowheads="1"/>
            </p:cNvSpPr>
            <p:nvPr/>
          </p:nvSpPr>
          <p:spPr bwMode="auto">
            <a:xfrm>
              <a:off x="6172200" y="495538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LD R3, PTR</a:t>
              </a:r>
              <a:endParaRPr lang="en-US" altLang="zh-CN" sz="2000" b="1">
                <a:solidFill>
                  <a:schemeClr val="accent2"/>
                </a:solidFill>
                <a:latin typeface="Courier New" panose="02070309020205020404" pitchFamily="49" charset="0"/>
                <a:ea typeface="宋体" panose="02010600030101010101" pitchFamily="2" charset="-122"/>
              </a:endParaRPr>
            </a:p>
          </p:txBody>
        </p:sp>
        <p:sp>
          <p:nvSpPr>
            <p:cNvPr id="36873" name="Text Box 8"/>
            <p:cNvSpPr txBox="1">
              <a:spLocks noChangeArrowheads="1"/>
            </p:cNvSpPr>
            <p:nvPr/>
          </p:nvSpPr>
          <p:spPr bwMode="auto">
            <a:xfrm>
              <a:off x="6172200" y="5445224"/>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TRAP x23</a:t>
              </a:r>
              <a:endParaRPr lang="en-US" altLang="zh-CN" sz="2000" b="1">
                <a:solidFill>
                  <a:schemeClr val="accent2"/>
                </a:solidFill>
                <a:latin typeface="Courier New" panose="02070309020205020404" pitchFamily="49" charset="0"/>
                <a:ea typeface="宋体" panose="02010600030101010101" pitchFamily="2" charset="-122"/>
              </a:endParaRPr>
            </a:p>
          </p:txBody>
        </p:sp>
        <p:sp>
          <p:nvSpPr>
            <p:cNvPr id="36874" name="Line 9"/>
            <p:cNvSpPr>
              <a:spLocks noChangeShapeType="1"/>
            </p:cNvSpPr>
            <p:nvPr/>
          </p:nvSpPr>
          <p:spPr bwMode="auto">
            <a:xfrm flipH="1">
              <a:off x="5562600" y="4191000"/>
              <a:ext cx="685800" cy="0"/>
            </a:xfrm>
            <a:prstGeom prst="line">
              <a:avLst/>
            </a:prstGeom>
            <a:noFill/>
            <a:ln w="9525">
              <a:solidFill>
                <a:schemeClr val="accent2"/>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auto">
            <a:xfrm flipH="1">
              <a:off x="5562600" y="4665712"/>
              <a:ext cx="685800" cy="0"/>
            </a:xfrm>
            <a:prstGeom prst="line">
              <a:avLst/>
            </a:prstGeom>
            <a:noFill/>
            <a:ln w="9525">
              <a:solidFill>
                <a:schemeClr val="accent2"/>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flipH="1">
              <a:off x="5562600" y="5183981"/>
              <a:ext cx="685800" cy="0"/>
            </a:xfrm>
            <a:prstGeom prst="line">
              <a:avLst/>
            </a:prstGeom>
            <a:noFill/>
            <a:ln w="9525">
              <a:solidFill>
                <a:schemeClr val="accent2"/>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12"/>
            <p:cNvSpPr>
              <a:spLocks noChangeShapeType="1"/>
            </p:cNvSpPr>
            <p:nvPr/>
          </p:nvSpPr>
          <p:spPr bwMode="auto">
            <a:xfrm flipH="1">
              <a:off x="5562600" y="5673824"/>
              <a:ext cx="685800" cy="0"/>
            </a:xfrm>
            <a:prstGeom prst="line">
              <a:avLst/>
            </a:prstGeom>
            <a:noFill/>
            <a:ln w="9525">
              <a:solidFill>
                <a:schemeClr val="accent2"/>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zh-CN" altLang="en-US" dirty="0">
                <a:ea typeface="宋体" panose="02010600030101010101" pitchFamily="2" charset="-122"/>
              </a:rPr>
              <a:t>一个目标文件可能不包含所有程序执行所需要的机器代码</a:t>
            </a:r>
            <a:endParaRPr lang="en-US" altLang="zh-CN" dirty="0">
              <a:ea typeface="宋体" panose="02010600030101010101" pitchFamily="2" charset="-122"/>
            </a:endParaRPr>
          </a:p>
          <a:p>
            <a:pPr lvl="1"/>
            <a:r>
              <a:rPr lang="zh-CN" altLang="en-US" dirty="0">
                <a:ea typeface="宋体" panose="02010600030101010101" pitchFamily="2" charset="-122"/>
              </a:rPr>
              <a:t>系统提供的库调用</a:t>
            </a:r>
            <a:endParaRPr lang="en-US" altLang="zh-CN" dirty="0">
              <a:ea typeface="宋体" panose="02010600030101010101" pitchFamily="2" charset="-122"/>
            </a:endParaRPr>
          </a:p>
          <a:p>
            <a:pPr lvl="1"/>
            <a:r>
              <a:rPr lang="zh-CN" altLang="en-US" dirty="0">
                <a:ea typeface="宋体" panose="02010600030101010101" pitchFamily="2" charset="-122"/>
              </a:rPr>
              <a:t>共享别人的成果，事先写好的子程序等</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LC-3 simulator</a:t>
            </a:r>
            <a:r>
              <a:rPr lang="zh-CN" altLang="en-US" dirty="0">
                <a:ea typeface="宋体" panose="02010600030101010101" pitchFamily="2" charset="-122"/>
              </a:rPr>
              <a:t>，可以加载多个目标文件到内存，然后从指定地址执行</a:t>
            </a:r>
            <a:endParaRPr lang="en-US" altLang="zh-CN" dirty="0">
              <a:ea typeface="宋体" panose="02010600030101010101" pitchFamily="2" charset="-122"/>
            </a:endParaRPr>
          </a:p>
          <a:p>
            <a:pPr lvl="1"/>
            <a:r>
              <a:rPr lang="zh-CN" altLang="en-US" dirty="0">
                <a:ea typeface="宋体" panose="02010600030101010101" pitchFamily="2" charset="-122"/>
              </a:rPr>
              <a:t>系统调用</a:t>
            </a:r>
            <a:r>
              <a:rPr lang="en-US" altLang="zh-CN" dirty="0">
                <a:ea typeface="宋体" panose="02010600030101010101" pitchFamily="2" charset="-122"/>
              </a:rPr>
              <a:t>, </a:t>
            </a:r>
            <a:r>
              <a:rPr lang="zh-CN" altLang="en-US" dirty="0">
                <a:ea typeface="宋体" panose="02010600030101010101" pitchFamily="2" charset="-122"/>
              </a:rPr>
              <a:t>比如键盘输入或是显示输出等是自动装载的</a:t>
            </a:r>
            <a:endParaRPr lang="en-US" altLang="zh-CN" dirty="0">
              <a:ea typeface="宋体" panose="02010600030101010101" pitchFamily="2" charset="-122"/>
            </a:endParaRPr>
          </a:p>
          <a:p>
            <a:pPr lvl="2"/>
            <a:r>
              <a:rPr lang="zh-CN" altLang="en-US" dirty="0">
                <a:ea typeface="宋体" panose="02010600030101010101" pitchFamily="2" charset="-122"/>
              </a:rPr>
              <a:t>装入到</a:t>
            </a:r>
            <a:r>
              <a:rPr lang="en-US" altLang="zh-CN" dirty="0">
                <a:ea typeface="宋体" panose="02010600030101010101" pitchFamily="2" charset="-122"/>
              </a:rPr>
              <a:t> “system memory,” </a:t>
            </a:r>
            <a:r>
              <a:rPr lang="zh-CN" altLang="en-US" dirty="0">
                <a:ea typeface="宋体" panose="02010600030101010101" pitchFamily="2" charset="-122"/>
              </a:rPr>
              <a:t>位于</a:t>
            </a:r>
            <a:r>
              <a:rPr lang="en-US" altLang="zh-CN" dirty="0">
                <a:ea typeface="宋体" panose="02010600030101010101" pitchFamily="2" charset="-122"/>
              </a:rPr>
              <a:t>x3000</a:t>
            </a:r>
            <a:r>
              <a:rPr lang="zh-CN" altLang="en-US" dirty="0">
                <a:ea typeface="宋体" panose="02010600030101010101" pitchFamily="2" charset="-122"/>
              </a:rPr>
              <a:t>以下</a:t>
            </a:r>
            <a:endParaRPr lang="en-US" altLang="zh-CN" dirty="0">
              <a:ea typeface="宋体" panose="02010600030101010101" pitchFamily="2" charset="-122"/>
            </a:endParaRPr>
          </a:p>
          <a:p>
            <a:pPr lvl="2"/>
            <a:r>
              <a:rPr lang="zh-CN" altLang="en-US" dirty="0">
                <a:ea typeface="宋体" panose="02010600030101010101" pitchFamily="2" charset="-122"/>
              </a:rPr>
              <a:t>用户例程应该加载到</a:t>
            </a:r>
            <a:r>
              <a:rPr lang="en-US" altLang="zh-CN" dirty="0">
                <a:ea typeface="宋体" panose="02010600030101010101" pitchFamily="2" charset="-122"/>
              </a:rPr>
              <a:t> x3000 and </a:t>
            </a:r>
            <a:r>
              <a:rPr lang="en-US" altLang="zh-CN" dirty="0" err="1">
                <a:ea typeface="宋体" panose="02010600030101010101" pitchFamily="2" charset="-122"/>
              </a:rPr>
              <a:t>xFDFF</a:t>
            </a:r>
            <a:endParaRPr lang="en-US" altLang="zh-CN" dirty="0">
              <a:ea typeface="宋体" panose="02010600030101010101" pitchFamily="2" charset="-122"/>
            </a:endParaRPr>
          </a:p>
          <a:p>
            <a:pPr lvl="1"/>
            <a:r>
              <a:rPr lang="zh-CN" altLang="en-US" dirty="0">
                <a:ea typeface="宋体" panose="02010600030101010101" pitchFamily="2" charset="-122"/>
              </a:rPr>
              <a:t>每个目标文件都有起始地址，但装载时要注意不能重合覆盖</a:t>
            </a:r>
            <a:endParaRPr lang="en-US" altLang="zh-CN" dirty="0">
              <a:ea typeface="宋体" panose="02010600030101010101" pitchFamily="2" charset="-122"/>
            </a:endParaRPr>
          </a:p>
        </p:txBody>
      </p:sp>
      <p:sp>
        <p:nvSpPr>
          <p:cNvPr id="37891" name="Rectangle 2"/>
          <p:cNvSpPr>
            <a:spLocks noGrp="1" noChangeArrowheads="1"/>
          </p:cNvSpPr>
          <p:nvPr>
            <p:ph type="title"/>
          </p:nvPr>
        </p:nvSpPr>
        <p:spPr/>
        <p:txBody>
          <a:bodyPr/>
          <a:lstStyle/>
          <a:p>
            <a:r>
              <a:rPr lang="zh-CN" altLang="en-US">
                <a:ea typeface="宋体" panose="02010600030101010101" pitchFamily="2" charset="-122"/>
              </a:rPr>
              <a:t>多个目标文件</a:t>
            </a:r>
            <a:endParaRPr lang="en-US" altLang="zh-CN">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r>
              <a:rPr lang="en-US" altLang="zh-CN" sz="2800" dirty="0">
                <a:solidFill>
                  <a:srgbClr val="CE0000"/>
                </a:solidFill>
                <a:ea typeface="宋体" panose="02010600030101010101" pitchFamily="2" charset="-122"/>
              </a:rPr>
              <a:t>Loading</a:t>
            </a:r>
            <a:r>
              <a:rPr lang="zh-CN" altLang="en-US" sz="2800" dirty="0">
                <a:solidFill>
                  <a:srgbClr val="CE0000"/>
                </a:solidFill>
                <a:ea typeface="宋体" panose="02010600030101010101" pitchFamily="2" charset="-122"/>
              </a:rPr>
              <a:t>（加载）</a:t>
            </a:r>
            <a:r>
              <a:rPr lang="zh-CN" altLang="en-US" sz="2800" dirty="0">
                <a:ea typeface="宋体" panose="02010600030101010101" pitchFamily="2" charset="-122"/>
              </a:rPr>
              <a:t>将可执行文件拷贝到内存中</a:t>
            </a:r>
            <a:r>
              <a:rPr lang="en-US" altLang="zh-CN" sz="2800" dirty="0">
                <a:ea typeface="宋体" panose="02010600030101010101" pitchFamily="2" charset="-122"/>
              </a:rPr>
              <a:t>.</a:t>
            </a:r>
            <a:endParaRPr lang="en-US" altLang="zh-CN" sz="2800" dirty="0">
              <a:ea typeface="宋体" panose="02010600030101010101" pitchFamily="2" charset="-122"/>
            </a:endParaRPr>
          </a:p>
          <a:p>
            <a:pPr lvl="1"/>
            <a:r>
              <a:rPr lang="zh-CN" altLang="en-US" sz="2400" dirty="0">
                <a:ea typeface="宋体" panose="02010600030101010101" pitchFamily="2" charset="-122"/>
              </a:rPr>
              <a:t>大多数的加载器能够将可执行文件重新加载到可获取的内存空间</a:t>
            </a:r>
            <a:endParaRPr lang="en-US" altLang="zh-CN" sz="2400" dirty="0">
              <a:ea typeface="宋体" panose="02010600030101010101" pitchFamily="2" charset="-122"/>
            </a:endParaRPr>
          </a:p>
          <a:p>
            <a:pPr lvl="1"/>
            <a:r>
              <a:rPr lang="zh-CN" altLang="en-US" sz="2400" dirty="0">
                <a:ea typeface="宋体" panose="02010600030101010101" pitchFamily="2" charset="-122"/>
              </a:rPr>
              <a:t>需要重新调整加载和存储跳转程序的地址</a:t>
            </a:r>
            <a:endParaRPr lang="en-US" altLang="zh-CN" sz="2400" dirty="0">
              <a:ea typeface="宋体" panose="02010600030101010101" pitchFamily="2" charset="-122"/>
            </a:endParaRPr>
          </a:p>
          <a:p>
            <a:r>
              <a:rPr lang="en-US" altLang="zh-CN" sz="2800" dirty="0">
                <a:solidFill>
                  <a:srgbClr val="CE0000"/>
                </a:solidFill>
                <a:ea typeface="宋体" panose="02010600030101010101" pitchFamily="2" charset="-122"/>
              </a:rPr>
              <a:t>Linking</a:t>
            </a:r>
            <a:r>
              <a:rPr lang="en-US" altLang="zh-CN" sz="2800" dirty="0">
                <a:ea typeface="宋体" panose="02010600030101010101" pitchFamily="2" charset="-122"/>
              </a:rPr>
              <a:t> </a:t>
            </a:r>
            <a:r>
              <a:rPr lang="zh-CN" altLang="en-US" sz="2800" dirty="0">
                <a:solidFill>
                  <a:srgbClr val="CE0000"/>
                </a:solidFill>
                <a:ea typeface="宋体" panose="02010600030101010101" pitchFamily="2" charset="-122"/>
              </a:rPr>
              <a:t>（链接） </a:t>
            </a:r>
            <a:r>
              <a:rPr lang="zh-CN" altLang="en-US" sz="2800" dirty="0">
                <a:ea typeface="宋体" panose="02010600030101010101" pitchFamily="2" charset="-122"/>
              </a:rPr>
              <a:t>将解决不同目标文件中的符号问题</a:t>
            </a:r>
            <a:r>
              <a:rPr lang="en-US" altLang="zh-CN" sz="2800" dirty="0">
                <a:ea typeface="宋体" panose="02010600030101010101" pitchFamily="2" charset="-122"/>
              </a:rPr>
              <a:t>.</a:t>
            </a:r>
            <a:endParaRPr lang="en-US" altLang="zh-CN" sz="2800" dirty="0">
              <a:ea typeface="宋体" panose="02010600030101010101" pitchFamily="2" charset="-122"/>
            </a:endParaRPr>
          </a:p>
          <a:p>
            <a:pPr lvl="1"/>
            <a:r>
              <a:rPr lang="zh-CN" altLang="en-US" sz="2400" dirty="0">
                <a:ea typeface="宋体" panose="02010600030101010101" pitchFamily="2" charset="-122"/>
              </a:rPr>
              <a:t>假定我们在一个模块中定义的符号需要在其他的模块中使用</a:t>
            </a:r>
            <a:endParaRPr lang="en-US" altLang="zh-CN" sz="2400" dirty="0">
              <a:ea typeface="宋体" panose="02010600030101010101" pitchFamily="2" charset="-122"/>
            </a:endParaRPr>
          </a:p>
          <a:p>
            <a:pPr lvl="1"/>
            <a:r>
              <a:rPr lang="zh-CN" altLang="en-US" sz="2400" dirty="0">
                <a:latin typeface="Courier New" panose="02070309020205020404" pitchFamily="49" charset="0"/>
                <a:ea typeface="宋体" panose="02010600030101010101" pitchFamily="2" charset="-122"/>
              </a:rPr>
              <a:t>如</a:t>
            </a:r>
            <a:r>
              <a:rPr lang="en-US" altLang="zh-CN" sz="2400" dirty="0">
                <a:latin typeface="Courier New" panose="02070309020205020404" pitchFamily="49" charset="0"/>
                <a:ea typeface="宋体" panose="02010600030101010101" pitchFamily="2" charset="-122"/>
              </a:rPr>
              <a:t>.EXTERNAL</a:t>
            </a:r>
            <a:r>
              <a:rPr lang="zh-CN" altLang="en-US" sz="2400" dirty="0">
                <a:latin typeface="Courier New" panose="02070309020205020404" pitchFamily="49" charset="0"/>
                <a:ea typeface="宋体" panose="02010600030101010101" pitchFamily="2" charset="-122"/>
              </a:rPr>
              <a:t>用于告诉汇编器该符号在其他的模块中已经定义了</a:t>
            </a:r>
            <a:endParaRPr lang="en-US" altLang="zh-CN" sz="2400" dirty="0">
              <a:ea typeface="宋体" panose="02010600030101010101" pitchFamily="2" charset="-122"/>
            </a:endParaRPr>
          </a:p>
          <a:p>
            <a:pPr lvl="1"/>
            <a:r>
              <a:rPr lang="zh-CN" altLang="en-US" sz="2400" dirty="0">
                <a:ea typeface="宋体" panose="02010600030101010101" pitchFamily="2" charset="-122"/>
              </a:rPr>
              <a:t>链接器将在多个模块的符号表中查找外部定义符号并在载入前生成机器代码</a:t>
            </a:r>
            <a:endParaRPr lang="en-US" altLang="zh-CN" sz="2400" dirty="0">
              <a:ea typeface="宋体" panose="02010600030101010101" pitchFamily="2" charset="-122"/>
            </a:endParaRPr>
          </a:p>
        </p:txBody>
      </p:sp>
      <p:sp>
        <p:nvSpPr>
          <p:cNvPr id="38915" name="Rectangle 2"/>
          <p:cNvSpPr>
            <a:spLocks noGrp="1" noChangeArrowheads="1"/>
          </p:cNvSpPr>
          <p:nvPr>
            <p:ph type="title"/>
          </p:nvPr>
        </p:nvSpPr>
        <p:spPr/>
        <p:txBody>
          <a:bodyPr/>
          <a:lstStyle/>
          <a:p>
            <a:r>
              <a:rPr lang="zh-CN" altLang="en-US">
                <a:ea typeface="宋体" panose="02010600030101010101" pitchFamily="2" charset="-122"/>
              </a:rPr>
              <a:t>链接与加载</a:t>
            </a:r>
            <a:endParaRPr lang="en-US" altLang="zh-CN">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ea typeface="宋体" panose="02010600030101010101" pitchFamily="2" charset="-122"/>
              </a:rPr>
              <a:t>总结</a:t>
            </a:r>
            <a:endParaRPr lang="zh-CN" altLang="en-US" dirty="0">
              <a:ea typeface="宋体" panose="02010600030101010101" pitchFamily="2" charset="-122"/>
            </a:endParaRPr>
          </a:p>
        </p:txBody>
      </p:sp>
      <p:sp>
        <p:nvSpPr>
          <p:cNvPr id="39939" name="内容占位符 2"/>
          <p:cNvSpPr>
            <a:spLocks noGrp="1"/>
          </p:cNvSpPr>
          <p:nvPr>
            <p:ph idx="1"/>
          </p:nvPr>
        </p:nvSpPr>
        <p:spPr/>
        <p:txBody>
          <a:bodyPr/>
          <a:lstStyle/>
          <a:p>
            <a:r>
              <a:rPr lang="zh-CN" altLang="en-US" dirty="0">
                <a:ea typeface="宋体" panose="02010600030101010101" pitchFamily="2" charset="-122"/>
              </a:rPr>
              <a:t>汇编语言产生的原因：</a:t>
            </a:r>
            <a:br>
              <a:rPr lang="en-US" altLang="zh-CN" dirty="0">
                <a:ea typeface="宋体" panose="02010600030101010101" pitchFamily="2" charset="-122"/>
              </a:rPr>
            </a:br>
            <a:r>
              <a:rPr lang="zh-CN" altLang="en-US" dirty="0">
                <a:ea typeface="宋体" panose="02010600030101010101" pitchFamily="2" charset="-122"/>
              </a:rPr>
              <a:t>易读、易写、自动化偏移计算等 </a:t>
            </a:r>
            <a:r>
              <a:rPr lang="en-US" altLang="zh-CN" dirty="0">
                <a:ea typeface="宋体" panose="02010600030101010101" pitchFamily="2" charset="-122"/>
                <a:sym typeface="Wingdings" panose="05000000000000000000" pitchFamily="2" charset="2"/>
              </a:rPr>
              <a:t> </a:t>
            </a:r>
            <a:r>
              <a:rPr lang="zh-CN" altLang="en-US" dirty="0">
                <a:ea typeface="宋体" panose="02010600030101010101" pitchFamily="2" charset="-122"/>
                <a:sym typeface="Wingdings" panose="05000000000000000000" pitchFamily="2" charset="2"/>
              </a:rPr>
              <a:t>提高效率</a:t>
            </a:r>
            <a:endParaRPr lang="en-US" altLang="zh-CN" dirty="0">
              <a:ea typeface="宋体" panose="02010600030101010101" pitchFamily="2" charset="-122"/>
              <a:sym typeface="Wingdings" panose="05000000000000000000" pitchFamily="2" charset="2"/>
            </a:endParaRPr>
          </a:p>
          <a:p>
            <a:endParaRPr lang="en-US" altLang="zh-CN" dirty="0">
              <a:ea typeface="宋体" panose="02010600030101010101" pitchFamily="2" charset="-122"/>
              <a:sym typeface="Wingdings" panose="05000000000000000000" pitchFamily="2" charset="2"/>
            </a:endParaRPr>
          </a:p>
          <a:p>
            <a:r>
              <a:rPr lang="en-US" altLang="zh-CN" dirty="0">
                <a:ea typeface="宋体" panose="02010600030101010101" pitchFamily="2" charset="-122"/>
                <a:sym typeface="Wingdings" panose="05000000000000000000" pitchFamily="2" charset="2"/>
              </a:rPr>
              <a:t>LC-3 </a:t>
            </a:r>
            <a:r>
              <a:rPr lang="zh-CN" altLang="en-US" dirty="0">
                <a:ea typeface="宋体" panose="02010600030101010101" pitchFamily="2" charset="-122"/>
                <a:sym typeface="Wingdings" panose="05000000000000000000" pitchFamily="2" charset="2"/>
              </a:rPr>
              <a:t>汇编语法：</a:t>
            </a:r>
            <a:r>
              <a:rPr lang="zh-CN" altLang="en-US" b="1" dirty="0">
                <a:latin typeface="仿宋" panose="02010609060101010101" pitchFamily="49" charset="-122"/>
                <a:ea typeface="仿宋" panose="02010609060101010101" pitchFamily="49" charset="-122"/>
              </a:rPr>
              <a:t>标号 </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注释</a:t>
            </a:r>
            <a:br>
              <a:rPr lang="en-US" altLang="zh-CN" dirty="0">
                <a:ea typeface="宋体" panose="02010600030101010101" pitchFamily="2" charset="-122"/>
              </a:rPr>
            </a:br>
            <a:r>
              <a:rPr lang="zh-CN" altLang="en-US" dirty="0">
                <a:ea typeface="宋体" panose="02010600030101010101" pitchFamily="2" charset="-122"/>
              </a:rPr>
              <a:t>伪指令 </a:t>
            </a:r>
            <a:endParaRPr lang="en-US" altLang="zh-CN" dirty="0">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dirty="0">
                <a:ea typeface="宋体" panose="02010600030101010101" pitchFamily="2" charset="-122"/>
              </a:rPr>
              <a:t>汇编语言 </a:t>
            </a:r>
            <a:r>
              <a:rPr lang="en-US" altLang="zh-CN" dirty="0">
                <a:ea typeface="宋体" panose="02010600030101010101" pitchFamily="2" charset="-122"/>
              </a:rPr>
              <a:t>to </a:t>
            </a:r>
            <a:r>
              <a:rPr lang="zh-CN" altLang="en-US" dirty="0">
                <a:ea typeface="宋体" panose="02010600030101010101" pitchFamily="2" charset="-122"/>
              </a:rPr>
              <a:t>机器语言过程：两遍扫描</a:t>
            </a:r>
            <a:endParaRPr lang="en-US" altLang="zh-CN"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7.1</a:t>
            </a:r>
            <a:r>
              <a:rPr lang="zh-CN" altLang="en-US" dirty="0"/>
              <a:t>，</a:t>
            </a:r>
            <a:r>
              <a:rPr lang="en-US" altLang="zh-CN" dirty="0"/>
              <a:t>7.2</a:t>
            </a:r>
            <a:r>
              <a:rPr lang="zh-CN" altLang="en-US" dirty="0"/>
              <a:t>，</a:t>
            </a:r>
            <a:r>
              <a:rPr lang="en-US" altLang="zh-CN" dirty="0"/>
              <a:t>7.4</a:t>
            </a:r>
            <a:r>
              <a:rPr lang="zh-CN" altLang="en-US" dirty="0"/>
              <a:t>，</a:t>
            </a:r>
            <a:r>
              <a:rPr lang="en-US" altLang="zh-CN" dirty="0"/>
              <a:t>7.8</a:t>
            </a:r>
            <a:r>
              <a:rPr lang="zh-CN" altLang="en-US" dirty="0"/>
              <a:t>，</a:t>
            </a:r>
            <a:r>
              <a:rPr lang="en-US" altLang="zh-CN" dirty="0"/>
              <a:t>7.13</a:t>
            </a:r>
            <a:r>
              <a:rPr lang="zh-CN" altLang="en-US" dirty="0"/>
              <a:t>，</a:t>
            </a:r>
            <a:r>
              <a:rPr lang="en-US" altLang="zh-CN" dirty="0"/>
              <a:t>7.18</a:t>
            </a:r>
            <a:r>
              <a:rPr lang="zh-CN" altLang="en-US" dirty="0"/>
              <a:t>，</a:t>
            </a:r>
            <a:endParaRPr lang="en-US" altLang="zh-CN" dirty="0"/>
          </a:p>
          <a:p>
            <a:r>
              <a:rPr lang="en-US" altLang="zh-CN" dirty="0"/>
              <a:t>7.20</a:t>
            </a:r>
            <a:r>
              <a:rPr lang="zh-CN" altLang="en-US" dirty="0"/>
              <a:t>（在</a:t>
            </a:r>
            <a:r>
              <a:rPr lang="en-US" altLang="zh-CN" dirty="0"/>
              <a:t>a</a:t>
            </a:r>
            <a:r>
              <a:rPr lang="zh-CN" altLang="en-US" dirty="0"/>
              <a:t>的</a:t>
            </a:r>
            <a:r>
              <a:rPr lang="en-US" altLang="zh-CN" dirty="0"/>
              <a:t>ADD</a:t>
            </a:r>
            <a:r>
              <a:rPr lang="zh-CN" altLang="en-US" dirty="0"/>
              <a:t>和</a:t>
            </a:r>
            <a:r>
              <a:rPr lang="en-US" altLang="zh-CN" dirty="0"/>
              <a:t>STI</a:t>
            </a:r>
            <a:r>
              <a:rPr lang="zh-CN" altLang="en-US" dirty="0"/>
              <a:t>之间增加</a:t>
            </a:r>
            <a:r>
              <a:rPr lang="en-US" altLang="zh-CN" dirty="0"/>
              <a:t>ADD RO,R0,#6</a:t>
            </a:r>
            <a:r>
              <a:rPr lang="zh-CN" altLang="en-US" dirty="0"/>
              <a:t>），</a:t>
            </a:r>
            <a:endParaRPr lang="en-US" altLang="zh-CN" dirty="0"/>
          </a:p>
          <a:p>
            <a:r>
              <a:rPr lang="en-US" altLang="zh-CN" dirty="0"/>
              <a:t>7.23</a:t>
            </a:r>
            <a:endParaRPr lang="zh-CN" altLang="en-US" dirty="0"/>
          </a:p>
        </p:txBody>
      </p:sp>
      <p:sp>
        <p:nvSpPr>
          <p:cNvPr id="3" name="标题 2"/>
          <p:cNvSpPr>
            <a:spLocks noGrp="1"/>
          </p:cNvSpPr>
          <p:nvPr>
            <p:ph type="title"/>
          </p:nvPr>
        </p:nvSpPr>
        <p:spPr/>
        <p:txBody>
          <a:bodyPr/>
          <a:lstStyle/>
          <a:p>
            <a:r>
              <a:rPr lang="zh-CN" altLang="en-US" dirty="0"/>
              <a:t>作业</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7200" y="1268760"/>
            <a:ext cx="8229600" cy="4525962"/>
          </a:xfrm>
        </p:spPr>
        <p:txBody>
          <a:bodyPr/>
          <a:lstStyle/>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 Program to multiply a number by the constant 6</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t>
            </a:r>
            <a:r>
              <a:rPr lang="en-US" altLang="zh-CN" sz="2000" dirty="0">
                <a:solidFill>
                  <a:srgbClr val="FF0000"/>
                </a:solidFill>
                <a:latin typeface="Courier New" panose="02070309020205020404" pitchFamily="49" charset="0"/>
                <a:ea typeface="宋体" panose="02010600030101010101" pitchFamily="2" charset="-122"/>
              </a:rPr>
              <a:t>.ORIG	x3050</a:t>
            </a:r>
            <a:endParaRPr lang="en-US" altLang="zh-CN" sz="2000" dirty="0">
              <a:solidFill>
                <a:srgbClr val="FF0000"/>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LD	R1, SIX</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LD	R2, NUMBER</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AND	R3, R3, #0	</a:t>
            </a:r>
            <a:r>
              <a:rPr lang="en-US" altLang="zh-CN" sz="2000" dirty="0">
                <a:solidFill>
                  <a:schemeClr val="accent1"/>
                </a:solidFill>
                <a:latin typeface="Courier New" panose="02070309020205020404" pitchFamily="49" charset="0"/>
                <a:ea typeface="宋体" panose="02010600030101010101" pitchFamily="2" charset="-122"/>
              </a:rPr>
              <a:t>; Clear R3.  It will</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t>
            </a:r>
            <a:r>
              <a:rPr lang="en-US" altLang="zh-CN" sz="2000" dirty="0">
                <a:solidFill>
                  <a:schemeClr val="accent1"/>
                </a:solidFill>
                <a:latin typeface="Courier New" panose="02070309020205020404" pitchFamily="49" charset="0"/>
                <a:ea typeface="宋体" panose="02010600030101010101" pitchFamily="2" charset="-122"/>
              </a:rPr>
              <a:t>; contain the product.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 The inner loop</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AGAIN	ADD	R3, R3, R2</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ADD	R1, R1, #-1	</a:t>
            </a:r>
            <a:r>
              <a:rPr lang="en-US" altLang="zh-CN" sz="2000" dirty="0">
                <a:solidFill>
                  <a:schemeClr val="accent1"/>
                </a:solidFill>
                <a:latin typeface="Courier New" panose="02070309020205020404" pitchFamily="49" charset="0"/>
                <a:ea typeface="宋体" panose="02010600030101010101" pitchFamily="2" charset="-122"/>
              </a:rPr>
              <a:t>; R1 keeps track of</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BRp</a:t>
            </a:r>
            <a:r>
              <a:rPr lang="en-US" altLang="zh-CN" sz="2000" dirty="0">
                <a:latin typeface="Courier New" panose="02070309020205020404" pitchFamily="49" charset="0"/>
                <a:ea typeface="宋体" panose="02010600030101010101" pitchFamily="2" charset="-122"/>
              </a:rPr>
              <a:t>	AGAIN	</a:t>
            </a:r>
            <a:r>
              <a:rPr lang="en-US" altLang="zh-CN" sz="2000" dirty="0">
                <a:solidFill>
                  <a:schemeClr val="accent1"/>
                </a:solidFill>
                <a:latin typeface="Courier New" panose="02070309020205020404" pitchFamily="49" charset="0"/>
                <a:ea typeface="宋体" panose="02010600030101010101" pitchFamily="2" charset="-122"/>
              </a:rPr>
              <a:t>; the iteration.</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HALT</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NUMBER	</a:t>
            </a:r>
            <a:r>
              <a:rPr lang="en-US" altLang="zh-CN" sz="2000" dirty="0">
                <a:solidFill>
                  <a:srgbClr val="FF0000"/>
                </a:solidFill>
                <a:latin typeface="Courier New" panose="02070309020205020404" pitchFamily="49" charset="0"/>
                <a:ea typeface="宋体" panose="02010600030101010101" pitchFamily="2" charset="-122"/>
              </a:rPr>
              <a:t>.BLKW</a:t>
            </a:r>
            <a:r>
              <a:rPr lang="en-US" altLang="zh-CN" sz="2000" dirty="0">
                <a:latin typeface="Courier New" panose="02070309020205020404" pitchFamily="49" charset="0"/>
                <a:ea typeface="宋体" panose="02010600030101010101" pitchFamily="2" charset="-122"/>
              </a:rPr>
              <a:t>	1</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SIX	</a:t>
            </a:r>
            <a:r>
              <a:rPr lang="en-US" altLang="zh-CN" sz="2000" dirty="0">
                <a:solidFill>
                  <a:srgbClr val="FF0000"/>
                </a:solidFill>
                <a:latin typeface="Courier New" panose="02070309020205020404" pitchFamily="49" charset="0"/>
                <a:ea typeface="宋体" panose="02010600030101010101" pitchFamily="2" charset="-122"/>
              </a:rPr>
              <a:t>.FILL</a:t>
            </a:r>
            <a:r>
              <a:rPr lang="en-US" altLang="zh-CN" sz="2000" dirty="0">
                <a:latin typeface="Courier New" panose="02070309020205020404" pitchFamily="49" charset="0"/>
                <a:ea typeface="宋体" panose="02010600030101010101" pitchFamily="2" charset="-122"/>
              </a:rPr>
              <a:t>	x0006</a:t>
            </a:r>
            <a:endParaRPr lang="en-US" altLang="zh-CN" sz="2000" dirty="0">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endParaRPr lang="en-US" altLang="zh-CN" sz="2000" dirty="0">
              <a:solidFill>
                <a:schemeClr val="accent1"/>
              </a:solidFill>
              <a:latin typeface="Courier New" panose="02070309020205020404" pitchFamily="49" charset="0"/>
              <a:ea typeface="宋体" panose="02010600030101010101" pitchFamily="2" charset="-122"/>
            </a:endParaRPr>
          </a:p>
          <a:p>
            <a:pPr marL="109220" indent="0">
              <a:lnSpc>
                <a:spcPct val="80000"/>
              </a:lnSpc>
              <a:spcBef>
                <a:spcPct val="0"/>
              </a:spcBef>
              <a:buNone/>
              <a:tabLst>
                <a:tab pos="1147445" algn="l"/>
                <a:tab pos="2165350" algn="l"/>
                <a:tab pos="4175125" algn="l"/>
              </a:tabLst>
            </a:pPr>
            <a:r>
              <a:rPr lang="en-US" altLang="zh-CN" sz="2000" dirty="0">
                <a:latin typeface="Courier New" panose="02070309020205020404" pitchFamily="49" charset="0"/>
                <a:ea typeface="宋体" panose="02010600030101010101" pitchFamily="2" charset="-122"/>
              </a:rPr>
              <a:t>	</a:t>
            </a:r>
            <a:r>
              <a:rPr lang="en-US" altLang="zh-CN" sz="2000" dirty="0">
                <a:solidFill>
                  <a:srgbClr val="FF0000"/>
                </a:solidFill>
                <a:latin typeface="Courier New" panose="02070309020205020404" pitchFamily="49" charset="0"/>
                <a:ea typeface="宋体" panose="02010600030101010101" pitchFamily="2" charset="-122"/>
              </a:rPr>
              <a:t>.END</a:t>
            </a:r>
            <a:endParaRPr lang="en-US" altLang="zh-CN" sz="2000" dirty="0">
              <a:solidFill>
                <a:srgbClr val="FF0000"/>
              </a:solidFill>
              <a:latin typeface="Courier New" panose="02070309020205020404" pitchFamily="49" charset="0"/>
              <a:ea typeface="宋体" panose="02010600030101010101" pitchFamily="2" charset="-122"/>
            </a:endParaRPr>
          </a:p>
        </p:txBody>
      </p:sp>
      <p:sp>
        <p:nvSpPr>
          <p:cNvPr id="6147" name="Rectangle 2"/>
          <p:cNvSpPr>
            <a:spLocks noGrp="1" noChangeArrowheads="1"/>
          </p:cNvSpPr>
          <p:nvPr>
            <p:ph type="title"/>
          </p:nvPr>
        </p:nvSpPr>
        <p:spPr/>
        <p:txBody>
          <a:bodyPr/>
          <a:lstStyle/>
          <a:p>
            <a:r>
              <a:rPr lang="zh-CN" altLang="en-US" dirty="0">
                <a:ea typeface="宋体" panose="02010600030101010101" pitchFamily="2" charset="-122"/>
              </a:rPr>
              <a:t>一个简单的</a:t>
            </a:r>
            <a:r>
              <a:rPr lang="en-US" altLang="zh-CN" dirty="0">
                <a:ea typeface="宋体" panose="02010600030101010101" pitchFamily="2" charset="-122"/>
              </a:rPr>
              <a:t>LC-3</a:t>
            </a:r>
            <a:r>
              <a:rPr lang="zh-CN" altLang="en-US" dirty="0">
                <a:ea typeface="宋体" panose="02010600030101010101" pitchFamily="2" charset="-122"/>
              </a:rPr>
              <a:t>汇编语言程序</a:t>
            </a:r>
            <a:endParaRPr lang="en-US" altLang="zh-CN" dirty="0">
              <a:ea typeface="宋体" panose="02010600030101010101" pitchFamily="2" charset="-122"/>
            </a:endParaRPr>
          </a:p>
        </p:txBody>
      </p:sp>
      <p:sp>
        <p:nvSpPr>
          <p:cNvPr id="6149" name="椭圆形标注 5"/>
          <p:cNvSpPr>
            <a:spLocks noChangeArrowheads="1"/>
          </p:cNvSpPr>
          <p:nvPr/>
        </p:nvSpPr>
        <p:spPr bwMode="auto">
          <a:xfrm>
            <a:off x="5364088" y="1844675"/>
            <a:ext cx="2449512" cy="567085"/>
          </a:xfrm>
          <a:prstGeom prst="wedgeEllipseCallout">
            <a:avLst>
              <a:gd name="adj1" fmla="val -20833"/>
              <a:gd name="adj2" fmla="val 110954"/>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程序注释</a:t>
            </a:r>
            <a:endParaRPr lang="zh-CN" altLang="en-US" dirty="0">
              <a:solidFill>
                <a:srgbClr val="FF0000"/>
              </a:solidFill>
              <a:latin typeface="宋体" panose="02010600030101010101" pitchFamily="2" charset="-122"/>
            </a:endParaRPr>
          </a:p>
        </p:txBody>
      </p:sp>
      <p:sp>
        <p:nvSpPr>
          <p:cNvPr id="6150" name="椭圆形标注 5"/>
          <p:cNvSpPr>
            <a:spLocks noChangeArrowheads="1"/>
          </p:cNvSpPr>
          <p:nvPr/>
        </p:nvSpPr>
        <p:spPr bwMode="auto">
          <a:xfrm>
            <a:off x="2843808" y="1124992"/>
            <a:ext cx="1873250" cy="431800"/>
          </a:xfrm>
          <a:prstGeom prst="wedgeEllipseCallout">
            <a:avLst>
              <a:gd name="adj1" fmla="val -50139"/>
              <a:gd name="adj2" fmla="val 156148"/>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伪操作指令</a:t>
            </a:r>
            <a:endParaRPr lang="zh-CN" altLang="en-US" dirty="0">
              <a:solidFill>
                <a:srgbClr val="FF0000"/>
              </a:solidFill>
              <a:latin typeface="宋体" panose="02010600030101010101" pitchFamily="2" charset="-122"/>
            </a:endParaRPr>
          </a:p>
        </p:txBody>
      </p:sp>
      <p:sp>
        <p:nvSpPr>
          <p:cNvPr id="6151" name="椭圆形标注 6"/>
          <p:cNvSpPr>
            <a:spLocks noChangeArrowheads="1"/>
          </p:cNvSpPr>
          <p:nvPr/>
        </p:nvSpPr>
        <p:spPr bwMode="auto">
          <a:xfrm>
            <a:off x="179512" y="2128217"/>
            <a:ext cx="1152525" cy="431800"/>
          </a:xfrm>
          <a:prstGeom prst="wedgeEllipseCallout">
            <a:avLst>
              <a:gd name="adj1" fmla="val 58532"/>
              <a:gd name="adj2" fmla="val 104866"/>
            </a:avLst>
          </a:prstGeom>
          <a:solidFill>
            <a:schemeClr val="accent1"/>
          </a:solidFill>
          <a:ln w="9525" algn="ctr">
            <a:solidFill>
              <a:schemeClr val="tx1"/>
            </a:solidFill>
            <a:rou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mn-ea"/>
              </a:rPr>
              <a:t>指令</a:t>
            </a:r>
            <a:endParaRPr lang="zh-CN" altLang="en-US"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blinds(horizontal)">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r>
              <a:rPr lang="zh-CN" altLang="en-US" dirty="0">
                <a:ea typeface="宋体" panose="02010600030101010101" pitchFamily="2" charset="-122"/>
              </a:rPr>
              <a:t>程序代码的组成</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可执行的机器指令</a:t>
            </a:r>
            <a:endParaRPr lang="en-US" altLang="zh-CN" dirty="0">
              <a:ea typeface="宋体" panose="02010600030101010101" pitchFamily="2" charset="-122"/>
            </a:endParaRPr>
          </a:p>
          <a:p>
            <a:pPr lvl="1"/>
            <a:r>
              <a:rPr lang="zh-CN" altLang="en-US" dirty="0">
                <a:ea typeface="宋体" panose="02010600030101010101" pitchFamily="2" charset="-122"/>
              </a:rPr>
              <a:t>伪操作指令（传递给编译器指导汇编工作，不可执行）</a:t>
            </a:r>
            <a:endParaRPr lang="en-US" altLang="zh-CN" dirty="0">
              <a:ea typeface="宋体" panose="02010600030101010101" pitchFamily="2" charset="-122"/>
            </a:endParaRPr>
          </a:p>
          <a:p>
            <a:pPr lvl="1"/>
            <a:r>
              <a:rPr lang="zh-CN" altLang="en-US" dirty="0">
                <a:ea typeface="宋体" panose="02010600030101010101" pitchFamily="2" charset="-122"/>
              </a:rPr>
              <a:t>注释</a:t>
            </a:r>
            <a:endParaRPr lang="en-US" altLang="zh-CN" dirty="0">
              <a:ea typeface="宋体" panose="02010600030101010101" pitchFamily="2" charset="-122"/>
            </a:endParaRPr>
          </a:p>
          <a:p>
            <a:r>
              <a:rPr lang="zh-CN" altLang="en-US" dirty="0">
                <a:ea typeface="宋体" panose="02010600030101010101" pitchFamily="2" charset="-122"/>
              </a:rPr>
              <a:t>符号之间加入空格</a:t>
            </a:r>
            <a:r>
              <a:rPr lang="en-US" altLang="zh-CN" dirty="0">
                <a:ea typeface="宋体" panose="02010600030101010101" pitchFamily="2" charset="-122"/>
              </a:rPr>
              <a:t> </a:t>
            </a:r>
            <a:r>
              <a:rPr lang="zh-CN" altLang="en-US" dirty="0">
                <a:ea typeface="宋体" panose="02010600030101010101" pitchFamily="2" charset="-122"/>
              </a:rPr>
              <a:t>，不区分字母的大小写</a:t>
            </a:r>
            <a:endParaRPr lang="en-US" altLang="zh-CN" dirty="0">
              <a:ea typeface="宋体" panose="02010600030101010101" pitchFamily="2" charset="-122"/>
            </a:endParaRPr>
          </a:p>
          <a:p>
            <a:r>
              <a:rPr lang="zh-CN" altLang="en-US" dirty="0">
                <a:ea typeface="宋体" panose="02010600030101010101" pitchFamily="2" charset="-122"/>
              </a:rPr>
              <a:t>注释</a:t>
            </a:r>
            <a:r>
              <a:rPr lang="en-US" altLang="zh-CN" dirty="0">
                <a:ea typeface="宋体" panose="02010600030101010101" pitchFamily="2" charset="-122"/>
              </a:rPr>
              <a:t> (“;”</a:t>
            </a:r>
            <a:r>
              <a:rPr lang="zh-CN" altLang="en-US" dirty="0">
                <a:ea typeface="宋体" panose="02010600030101010101" pitchFamily="2" charset="-122"/>
              </a:rPr>
              <a:t>开始</a:t>
            </a:r>
            <a:r>
              <a:rPr lang="en-US" altLang="zh-CN" dirty="0">
                <a:ea typeface="宋体" panose="02010600030101010101" pitchFamily="2" charset="-122"/>
              </a:rPr>
              <a:t>)</a:t>
            </a:r>
            <a:r>
              <a:rPr lang="zh-CN" altLang="en-US" dirty="0">
                <a:ea typeface="宋体" panose="02010600030101010101" pitchFamily="2" charset="-122"/>
              </a:rPr>
              <a:t>，汇编器将忽略所有的注释</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指令格式：</a:t>
            </a:r>
            <a:r>
              <a:rPr lang="zh-CN" altLang="en-US" b="1" dirty="0">
                <a:latin typeface="仿宋" panose="02010609060101010101" pitchFamily="49" charset="-122"/>
                <a:ea typeface="仿宋" panose="02010609060101010101" pitchFamily="49" charset="-122"/>
              </a:rPr>
              <a:t>标号 </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注释</a:t>
            </a:r>
            <a:endParaRPr lang="en-US" altLang="zh-CN" sz="3200" b="1" i="1" dirty="0">
              <a:latin typeface="仿宋" panose="02010609060101010101" pitchFamily="49" charset="-122"/>
              <a:ea typeface="仿宋" panose="02010609060101010101" pitchFamily="49" charset="-122"/>
            </a:endParaRPr>
          </a:p>
          <a:p>
            <a:endParaRPr lang="en-US" altLang="zh-CN" dirty="0">
              <a:ea typeface="宋体" panose="02010600030101010101" pitchFamily="2" charset="-122"/>
            </a:endParaRPr>
          </a:p>
        </p:txBody>
      </p:sp>
      <p:sp>
        <p:nvSpPr>
          <p:cNvPr id="7171" name="Rectangle 2"/>
          <p:cNvSpPr>
            <a:spLocks noGrp="1" noChangeArrowheads="1"/>
          </p:cNvSpPr>
          <p:nvPr>
            <p:ph type="title"/>
          </p:nvPr>
        </p:nvSpPr>
        <p:spPr/>
        <p:txBody>
          <a:bodyPr/>
          <a:lstStyle/>
          <a:p>
            <a:r>
              <a:rPr lang="en-US" altLang="zh-CN">
                <a:ea typeface="宋体" panose="02010600030101010101" pitchFamily="2" charset="-122"/>
              </a:rPr>
              <a:t>LC-3</a:t>
            </a:r>
            <a:r>
              <a:rPr lang="zh-CN" altLang="en-US">
                <a:ea typeface="宋体" panose="02010600030101010101" pitchFamily="2" charset="-122"/>
              </a:rPr>
              <a:t>汇编语言的语法</a:t>
            </a:r>
            <a:endParaRPr lang="en-US" altLang="zh-CN">
              <a:ea typeface="宋体" panose="02010600030101010101" pitchFamily="2" charset="-122"/>
            </a:endParaRPr>
          </a:p>
        </p:txBody>
      </p:sp>
      <p:grpSp>
        <p:nvGrpSpPr>
          <p:cNvPr id="2" name="组合 1"/>
          <p:cNvGrpSpPr/>
          <p:nvPr/>
        </p:nvGrpSpPr>
        <p:grpSpPr>
          <a:xfrm>
            <a:off x="2555776" y="5145806"/>
            <a:ext cx="4076700" cy="1379538"/>
            <a:chOff x="2951757" y="4869482"/>
            <a:chExt cx="4076700" cy="1379538"/>
          </a:xfrm>
        </p:grpSpPr>
        <p:sp>
          <p:nvSpPr>
            <p:cNvPr id="7174" name="Line 5"/>
            <p:cNvSpPr>
              <a:spLocks noChangeShapeType="1"/>
            </p:cNvSpPr>
            <p:nvPr/>
          </p:nvSpPr>
          <p:spPr bwMode="auto">
            <a:xfrm flipV="1">
              <a:off x="3348632" y="4872657"/>
              <a:ext cx="0" cy="990600"/>
            </a:xfrm>
            <a:prstGeom prst="line">
              <a:avLst/>
            </a:prstGeom>
            <a:noFill/>
            <a:ln w="9525">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 name="Line 6"/>
            <p:cNvSpPr>
              <a:spLocks noChangeShapeType="1"/>
            </p:cNvSpPr>
            <p:nvPr/>
          </p:nvSpPr>
          <p:spPr bwMode="auto">
            <a:xfrm flipV="1">
              <a:off x="3348632" y="5301282"/>
              <a:ext cx="3679825" cy="28575"/>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flipV="1">
              <a:off x="7028457" y="4869482"/>
              <a:ext cx="0" cy="457200"/>
            </a:xfrm>
            <a:prstGeom prst="line">
              <a:avLst/>
            </a:prstGeom>
            <a:noFill/>
            <a:ln w="9525">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Text Box 8"/>
            <p:cNvSpPr txBox="1">
              <a:spLocks noChangeArrowheads="1"/>
            </p:cNvSpPr>
            <p:nvPr/>
          </p:nvSpPr>
          <p:spPr bwMode="auto">
            <a:xfrm>
              <a:off x="2951757" y="5787057"/>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009900"/>
                  </a:solidFill>
                  <a:ea typeface="宋体" panose="02010600030101010101" pitchFamily="2" charset="-122"/>
                </a:rPr>
                <a:t>可选</a:t>
              </a:r>
              <a:endParaRPr lang="en-US" altLang="zh-CN" i="1">
                <a:solidFill>
                  <a:srgbClr val="009900"/>
                </a:solidFill>
                <a:ea typeface="宋体" panose="02010600030101010101" pitchFamily="2" charset="-122"/>
              </a:endParaRPr>
            </a:p>
          </p:txBody>
        </p:sp>
        <p:sp>
          <p:nvSpPr>
            <p:cNvPr id="7178" name="Line 9"/>
            <p:cNvSpPr>
              <a:spLocks noChangeShapeType="1"/>
            </p:cNvSpPr>
            <p:nvPr/>
          </p:nvSpPr>
          <p:spPr bwMode="auto">
            <a:xfrm flipV="1">
              <a:off x="6091832" y="4872657"/>
              <a:ext cx="0" cy="990600"/>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10"/>
            <p:cNvSpPr>
              <a:spLocks noChangeShapeType="1"/>
            </p:cNvSpPr>
            <p:nvPr/>
          </p:nvSpPr>
          <p:spPr bwMode="auto">
            <a:xfrm flipV="1">
              <a:off x="4567832" y="4872657"/>
              <a:ext cx="0" cy="304800"/>
            </a:xfrm>
            <a:prstGeom prst="line">
              <a:avLst/>
            </a:prstGeom>
            <a:noFill/>
            <a:ln w="9525">
              <a:solidFill>
                <a:srgbClr val="CE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a:off x="4567832" y="5177457"/>
              <a:ext cx="1524000" cy="0"/>
            </a:xfrm>
            <a:prstGeom prst="line">
              <a:avLst/>
            </a:prstGeom>
            <a:noFill/>
            <a:ln w="9525">
              <a:solidFill>
                <a:srgbClr val="CE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1" name="Text Box 12"/>
            <p:cNvSpPr txBox="1">
              <a:spLocks noChangeArrowheads="1"/>
            </p:cNvSpPr>
            <p:nvPr/>
          </p:nvSpPr>
          <p:spPr bwMode="auto">
            <a:xfrm>
              <a:off x="5564782" y="5787057"/>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CE0000"/>
                  </a:solidFill>
                  <a:ea typeface="宋体" panose="02010600030101010101" pitchFamily="2" charset="-122"/>
                </a:rPr>
                <a:t>必须项</a:t>
              </a:r>
              <a:endParaRPr lang="en-US" altLang="zh-CN" i="1">
                <a:solidFill>
                  <a:srgbClr val="CE0000"/>
                </a:solidFill>
                <a:ea typeface="宋体"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a:lnSpc>
                <a:spcPct val="90000"/>
              </a:lnSpc>
              <a:tabLst>
                <a:tab pos="1369695" algn="l"/>
                <a:tab pos="1993900" algn="l"/>
              </a:tabLst>
            </a:pPr>
            <a:r>
              <a:rPr lang="zh-CN" altLang="en-US" dirty="0">
                <a:ea typeface="宋体" panose="02010600030101010101" pitchFamily="2" charset="-122"/>
              </a:rPr>
              <a:t>操作码</a:t>
            </a:r>
            <a:endParaRPr lang="en-US" altLang="zh-CN" dirty="0">
              <a:solidFill>
                <a:srgbClr val="CE0000"/>
              </a:solidFill>
              <a:ea typeface="宋体" panose="02010600030101010101" pitchFamily="2" charset="-122"/>
            </a:endParaRPr>
          </a:p>
          <a:p>
            <a:pPr lvl="1">
              <a:lnSpc>
                <a:spcPct val="90000"/>
              </a:lnSpc>
              <a:tabLst>
                <a:tab pos="1369695" algn="l"/>
                <a:tab pos="1993900" algn="l"/>
              </a:tabLst>
            </a:pPr>
            <a:r>
              <a:rPr lang="zh-CN" altLang="en-US" dirty="0">
                <a:ea typeface="宋体" panose="02010600030101010101" pitchFamily="2" charset="-122"/>
              </a:rPr>
              <a:t>和</a:t>
            </a:r>
            <a:r>
              <a:rPr lang="en-US" altLang="zh-CN" dirty="0">
                <a:ea typeface="宋体" panose="02010600030101010101" pitchFamily="2" charset="-122"/>
              </a:rPr>
              <a:t>LC-3</a:t>
            </a:r>
            <a:r>
              <a:rPr lang="zh-CN" altLang="en-US" dirty="0">
                <a:ea typeface="宋体" panose="02010600030101010101" pitchFamily="2" charset="-122"/>
              </a:rPr>
              <a:t>指令集定义的操作码对应的助记符号，不能再用作标号，系统专用并保留</a:t>
            </a:r>
            <a:endParaRPr lang="en-US" altLang="zh-CN" dirty="0">
              <a:ea typeface="宋体" panose="02010600030101010101" pitchFamily="2" charset="-122"/>
            </a:endParaRPr>
          </a:p>
          <a:p>
            <a:pPr lvl="1">
              <a:lnSpc>
                <a:spcPct val="90000"/>
              </a:lnSpc>
              <a:tabLst>
                <a:tab pos="1369695" algn="l"/>
                <a:tab pos="1993900" algn="l"/>
              </a:tabLst>
            </a:pPr>
            <a:r>
              <a:rPr lang="zh-CN" altLang="en-US" dirty="0">
                <a:ea typeface="宋体" panose="02010600030101010101" pitchFamily="2" charset="-122"/>
              </a:rPr>
              <a:t>具体参见</a:t>
            </a:r>
            <a:r>
              <a:rPr lang="en-US" altLang="zh-CN" dirty="0">
                <a:ea typeface="宋体" panose="02010600030101010101" pitchFamily="2" charset="-122"/>
              </a:rPr>
              <a:t>Appendix A</a:t>
            </a:r>
            <a:endParaRPr lang="en-US" altLang="zh-CN" dirty="0">
              <a:ea typeface="宋体" panose="02010600030101010101" pitchFamily="2" charset="-122"/>
            </a:endParaRPr>
          </a:p>
          <a:p>
            <a:pPr lvl="2">
              <a:lnSpc>
                <a:spcPct val="90000"/>
              </a:lnSpc>
              <a:tabLst>
                <a:tab pos="1369695" algn="l"/>
                <a:tab pos="1993900" algn="l"/>
              </a:tabLst>
            </a:pPr>
            <a:r>
              <a:rPr lang="en-US" altLang="zh-CN" dirty="0">
                <a:ea typeface="宋体" panose="02010600030101010101" pitchFamily="2" charset="-122"/>
              </a:rPr>
              <a:t>ex: </a:t>
            </a:r>
            <a:r>
              <a:rPr lang="en-US" altLang="zh-CN" sz="2400" dirty="0">
                <a:latin typeface="Courier New" panose="02070309020205020404" pitchFamily="49" charset="0"/>
                <a:ea typeface="宋体" panose="02010600030101010101" pitchFamily="2" charset="-122"/>
              </a:rPr>
              <a:t>ADD</a:t>
            </a:r>
            <a:r>
              <a:rPr lang="en-US" altLang="zh-CN" sz="2400" dirty="0">
                <a:ea typeface="宋体" panose="02010600030101010101" pitchFamily="2" charset="-122"/>
              </a:rPr>
              <a:t>,</a:t>
            </a:r>
            <a:r>
              <a:rPr lang="en-US" altLang="zh-CN" sz="2400" dirty="0">
                <a:latin typeface="Courier New" panose="02070309020205020404" pitchFamily="49" charset="0"/>
                <a:ea typeface="宋体" panose="02010600030101010101" pitchFamily="2" charset="-122"/>
              </a:rPr>
              <a:t> AND</a:t>
            </a:r>
            <a:r>
              <a:rPr lang="en-US" altLang="zh-CN" sz="2400" dirty="0">
                <a:ea typeface="宋体" panose="02010600030101010101" pitchFamily="2" charset="-122"/>
              </a:rPr>
              <a:t>,</a:t>
            </a:r>
            <a:r>
              <a:rPr lang="en-US" altLang="zh-CN" sz="2400" dirty="0">
                <a:latin typeface="Courier New" panose="02070309020205020404" pitchFamily="49" charset="0"/>
                <a:ea typeface="宋体" panose="02010600030101010101" pitchFamily="2" charset="-122"/>
              </a:rPr>
              <a:t> LD</a:t>
            </a:r>
            <a:r>
              <a:rPr lang="en-US" altLang="zh-CN" sz="2400" dirty="0">
                <a:ea typeface="宋体" panose="02010600030101010101" pitchFamily="2" charset="-122"/>
              </a:rPr>
              <a:t>,</a:t>
            </a:r>
            <a:r>
              <a:rPr lang="en-US" altLang="zh-CN" sz="2400" dirty="0">
                <a:latin typeface="Courier New" panose="02070309020205020404" pitchFamily="49" charset="0"/>
                <a:ea typeface="宋体" panose="02010600030101010101" pitchFamily="2" charset="-122"/>
              </a:rPr>
              <a:t> LDR</a:t>
            </a:r>
            <a:r>
              <a:rPr lang="en-US" altLang="zh-CN" sz="2400" dirty="0">
                <a:ea typeface="宋体" panose="02010600030101010101" pitchFamily="2" charset="-122"/>
              </a:rPr>
              <a:t>, …</a:t>
            </a:r>
            <a:endParaRPr lang="en-US" altLang="zh-CN" sz="2400" dirty="0">
              <a:ea typeface="宋体" panose="02010600030101010101" pitchFamily="2" charset="-122"/>
            </a:endParaRPr>
          </a:p>
          <a:p>
            <a:pPr>
              <a:lnSpc>
                <a:spcPct val="90000"/>
              </a:lnSpc>
              <a:tabLst>
                <a:tab pos="1369695" algn="l"/>
                <a:tab pos="1993900" algn="l"/>
              </a:tabLst>
            </a:pPr>
            <a:r>
              <a:rPr lang="zh-CN" altLang="en-US" dirty="0">
                <a:ea typeface="宋体" panose="02010600030101010101" pitchFamily="2" charset="-122"/>
              </a:rPr>
              <a:t>操作数</a:t>
            </a:r>
            <a:endParaRPr lang="en-US" altLang="zh-CN" dirty="0">
              <a:solidFill>
                <a:srgbClr val="CE0000"/>
              </a:solidFill>
              <a:ea typeface="宋体" panose="02010600030101010101" pitchFamily="2" charset="-122"/>
            </a:endParaRPr>
          </a:p>
          <a:p>
            <a:pPr lvl="1">
              <a:tabLst>
                <a:tab pos="1369695" algn="l"/>
                <a:tab pos="1993900" algn="l"/>
              </a:tabLst>
            </a:pPr>
            <a:r>
              <a:rPr lang="zh-CN" altLang="en-US" dirty="0">
                <a:ea typeface="宋体" panose="02010600030101010101" pitchFamily="2" charset="-122"/>
              </a:rPr>
              <a:t>寄存器数</a:t>
            </a:r>
            <a:r>
              <a:rPr lang="en-US" altLang="zh-CN" dirty="0">
                <a:ea typeface="宋体" panose="02010600030101010101" pitchFamily="2" charset="-122"/>
              </a:rPr>
              <a:t>– </a:t>
            </a:r>
            <a:r>
              <a:rPr lang="zh-CN" altLang="en-US" dirty="0">
                <a:ea typeface="宋体" panose="02010600030101010101" pitchFamily="2" charset="-122"/>
              </a:rPr>
              <a:t>寄存器</a:t>
            </a:r>
            <a:r>
              <a:rPr lang="en-US" altLang="zh-CN" dirty="0">
                <a:ea typeface="宋体" panose="02010600030101010101" pitchFamily="2" charset="-122"/>
              </a:rPr>
              <a:t> </a:t>
            </a:r>
            <a:r>
              <a:rPr lang="en-US" altLang="zh-CN" dirty="0" err="1">
                <a:ea typeface="宋体" panose="02010600030101010101" pitchFamily="2" charset="-122"/>
              </a:rPr>
              <a:t>Rn</a:t>
            </a:r>
            <a:r>
              <a:rPr lang="en-US" altLang="zh-CN" dirty="0">
                <a:ea typeface="宋体" panose="02010600030101010101" pitchFamily="2" charset="-122"/>
              </a:rPr>
              <a:t>, n</a:t>
            </a:r>
            <a:r>
              <a:rPr lang="zh-CN" altLang="en-US" dirty="0">
                <a:ea typeface="宋体" panose="02010600030101010101" pitchFamily="2" charset="-122"/>
              </a:rPr>
              <a:t>是寄存器编号</a:t>
            </a:r>
            <a:endParaRPr lang="en-US" altLang="zh-CN" dirty="0">
              <a:ea typeface="宋体" panose="02010600030101010101" pitchFamily="2" charset="-122"/>
            </a:endParaRPr>
          </a:p>
          <a:p>
            <a:pPr lvl="1">
              <a:tabLst>
                <a:tab pos="1369695" algn="l"/>
                <a:tab pos="1993900" algn="l"/>
              </a:tabLst>
            </a:pPr>
            <a:r>
              <a:rPr lang="zh-CN" altLang="en-US" dirty="0">
                <a:ea typeface="宋体" panose="02010600030101010101" pitchFamily="2" charset="-122"/>
              </a:rPr>
              <a:t>立即数   </a:t>
            </a:r>
            <a:r>
              <a:rPr lang="en-US" altLang="zh-CN" dirty="0">
                <a:ea typeface="宋体" panose="02010600030101010101" pitchFamily="2" charset="-122"/>
              </a:rPr>
              <a:t> – </a:t>
            </a:r>
            <a:r>
              <a:rPr lang="zh-CN" altLang="en-US" dirty="0">
                <a:ea typeface="宋体" panose="02010600030101010101" pitchFamily="2" charset="-122"/>
              </a:rPr>
              <a:t>数字用</a:t>
            </a:r>
            <a:r>
              <a:rPr lang="en-US" altLang="zh-CN" dirty="0">
                <a:ea typeface="宋体" panose="02010600030101010101" pitchFamily="2" charset="-122"/>
              </a:rPr>
              <a:t> # (</a:t>
            </a:r>
            <a:r>
              <a:rPr lang="zh-CN" altLang="en-US" dirty="0">
                <a:ea typeface="宋体" panose="02010600030101010101" pitchFamily="2" charset="-122"/>
              </a:rPr>
              <a:t>十进制</a:t>
            </a:r>
            <a:r>
              <a:rPr lang="en-US" altLang="zh-CN" dirty="0">
                <a:ea typeface="宋体" panose="02010600030101010101" pitchFamily="2" charset="-122"/>
              </a:rPr>
              <a:t>) or x (</a:t>
            </a:r>
            <a:r>
              <a:rPr lang="zh-CN" altLang="en-US" dirty="0">
                <a:ea typeface="宋体" panose="02010600030101010101" pitchFamily="2" charset="-122"/>
              </a:rPr>
              <a:t>十六进制</a:t>
            </a:r>
            <a:r>
              <a:rPr lang="en-US" altLang="zh-CN" dirty="0">
                <a:ea typeface="宋体" panose="02010600030101010101" pitchFamily="2" charset="-122"/>
              </a:rPr>
              <a:t>)</a:t>
            </a:r>
            <a:r>
              <a:rPr lang="zh-CN" altLang="en-US" dirty="0">
                <a:ea typeface="宋体" panose="02010600030101010101" pitchFamily="2" charset="-122"/>
              </a:rPr>
              <a:t>表示</a:t>
            </a:r>
            <a:endParaRPr lang="en-US" altLang="zh-CN" dirty="0">
              <a:ea typeface="宋体" panose="02010600030101010101" pitchFamily="2" charset="-122"/>
            </a:endParaRPr>
          </a:p>
          <a:p>
            <a:pPr lvl="1">
              <a:tabLst>
                <a:tab pos="1369695" algn="l"/>
                <a:tab pos="1993900" algn="l"/>
              </a:tabLst>
            </a:pPr>
            <a:r>
              <a:rPr lang="zh-CN" altLang="en-US" dirty="0">
                <a:ea typeface="宋体" panose="02010600030101010101" pitchFamily="2" charset="-122"/>
              </a:rPr>
              <a:t>内存数    </a:t>
            </a:r>
            <a:r>
              <a:rPr lang="en-US" altLang="zh-CN" dirty="0">
                <a:ea typeface="宋体" panose="02010600030101010101" pitchFamily="2" charset="-122"/>
              </a:rPr>
              <a:t>– </a:t>
            </a:r>
            <a:r>
              <a:rPr lang="zh-CN" altLang="en-US" dirty="0">
                <a:ea typeface="宋体" panose="02010600030101010101" pitchFamily="2" charset="-122"/>
              </a:rPr>
              <a:t>标号，用符号表示的内存地址</a:t>
            </a:r>
            <a:endParaRPr lang="en-US" altLang="zh-CN" dirty="0">
              <a:ea typeface="宋体" panose="02010600030101010101" pitchFamily="2" charset="-122"/>
            </a:endParaRPr>
          </a:p>
          <a:p>
            <a:pPr lvl="1">
              <a:tabLst>
                <a:tab pos="1369695" algn="l"/>
                <a:tab pos="1993900" algn="l"/>
              </a:tabLst>
            </a:pPr>
            <a:r>
              <a:rPr lang="zh-CN" altLang="en-US" dirty="0">
                <a:ea typeface="宋体" panose="02010600030101010101" pitchFamily="2" charset="-122"/>
              </a:rPr>
              <a:t>用‘</a:t>
            </a:r>
            <a:r>
              <a:rPr lang="en-US" altLang="zh-CN" dirty="0">
                <a:ea typeface="宋体" panose="02010600030101010101" pitchFamily="2" charset="-122"/>
              </a:rPr>
              <a:t>,</a:t>
            </a:r>
            <a:r>
              <a:rPr lang="zh-CN" altLang="en-US" dirty="0">
                <a:ea typeface="宋体" panose="02010600030101010101" pitchFamily="2" charset="-122"/>
              </a:rPr>
              <a:t>’分割操作数</a:t>
            </a:r>
            <a:endParaRPr lang="en-US" altLang="zh-CN" dirty="0">
              <a:ea typeface="宋体" panose="02010600030101010101" pitchFamily="2" charset="-122"/>
            </a:endParaRPr>
          </a:p>
          <a:p>
            <a:pPr lvl="1">
              <a:tabLst>
                <a:tab pos="1369695" algn="l"/>
                <a:tab pos="1993900" algn="l"/>
              </a:tabLst>
            </a:pPr>
            <a:r>
              <a:rPr lang="zh-CN" altLang="en-US" dirty="0">
                <a:ea typeface="宋体" panose="02010600030101010101" pitchFamily="2" charset="-122"/>
              </a:rPr>
              <a:t>数字、操作数的顺序以及类型，遵守机器码指令的定义</a:t>
            </a:r>
            <a:endParaRPr lang="en-US" altLang="zh-CN" dirty="0">
              <a:ea typeface="宋体" panose="02010600030101010101" pitchFamily="2" charset="-122"/>
            </a:endParaRPr>
          </a:p>
        </p:txBody>
      </p:sp>
      <p:sp>
        <p:nvSpPr>
          <p:cNvPr id="8195" name="Rectangle 2"/>
          <p:cNvSpPr>
            <a:spLocks noGrp="1" noChangeArrowheads="1"/>
          </p:cNvSpPr>
          <p:nvPr>
            <p:ph type="title"/>
          </p:nvPr>
        </p:nvSpPr>
        <p:spPr/>
        <p:txBody>
          <a:bodyPr/>
          <a:lstStyle/>
          <a:p>
            <a:r>
              <a:rPr lang="zh-CN" altLang="en-US">
                <a:ea typeface="宋体" panose="02010600030101010101" pitchFamily="2" charset="-122"/>
              </a:rPr>
              <a:t>操作码、操作数</a:t>
            </a:r>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384175">
              <a:buNone/>
            </a:pPr>
            <a:r>
              <a:rPr lang="en-US" altLang="zh-CN" dirty="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marL="0" indent="-384175">
              <a:buNone/>
            </a:pPr>
            <a:r>
              <a:rPr lang="en-US" altLang="zh-CN" dirty="0">
                <a:latin typeface="Courier New" panose="02070309020205020404" pitchFamily="49" charset="0"/>
                <a:ea typeface="宋体" panose="02010600030101010101" pitchFamily="2" charset="-122"/>
              </a:rPr>
              <a:t>ADD	R1,R1,R3</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ADD	R1,R1,#3</a:t>
            </a:r>
            <a:br>
              <a:rPr lang="en-US" altLang="zh-CN" dirty="0">
                <a:latin typeface="Courier New" panose="02070309020205020404" pitchFamily="49" charset="0"/>
                <a:ea typeface="宋体" panose="02010600030101010101" pitchFamily="2" charset="-122"/>
              </a:rPr>
            </a:br>
            <a:r>
              <a:rPr lang="en-US" altLang="zh-CN" dirty="0">
                <a:latin typeface="Courier New" panose="02070309020205020404" pitchFamily="49" charset="0"/>
                <a:ea typeface="宋体" panose="02010600030101010101" pitchFamily="2" charset="-122"/>
              </a:rPr>
              <a:t>LD	R6,</a:t>
            </a:r>
            <a:r>
              <a:rPr lang="en-US" altLang="zh-CN" dirty="0">
                <a:solidFill>
                  <a:srgbClr val="FF0000"/>
                </a:solidFill>
                <a:latin typeface="Courier New" panose="02070309020205020404" pitchFamily="49" charset="0"/>
                <a:ea typeface="宋体" panose="02010600030101010101" pitchFamily="2" charset="-122"/>
              </a:rPr>
              <a:t>NUMBER</a:t>
            </a:r>
            <a:br>
              <a:rPr lang="en-US" altLang="zh-CN" dirty="0">
                <a:latin typeface="Courier New" panose="02070309020205020404" pitchFamily="49" charset="0"/>
                <a:ea typeface="宋体" panose="02010600030101010101" pitchFamily="2" charset="-122"/>
              </a:rPr>
            </a:br>
            <a:r>
              <a:rPr lang="en-US" altLang="zh-CN" dirty="0" err="1">
                <a:latin typeface="Courier New" panose="02070309020205020404" pitchFamily="49" charset="0"/>
                <a:ea typeface="宋体" panose="02010600030101010101" pitchFamily="2" charset="-122"/>
              </a:rPr>
              <a:t>BRz</a:t>
            </a:r>
            <a:r>
              <a:rPr lang="en-US" altLang="zh-CN" dirty="0">
                <a:latin typeface="Courier New" panose="02070309020205020404" pitchFamily="49" charset="0"/>
                <a:ea typeface="宋体" panose="02010600030101010101" pitchFamily="2" charset="-122"/>
              </a:rPr>
              <a:t>	</a:t>
            </a:r>
            <a:r>
              <a:rPr lang="en-US" altLang="zh-CN" dirty="0">
                <a:solidFill>
                  <a:srgbClr val="FF0000"/>
                </a:solidFill>
                <a:latin typeface="Courier New" panose="02070309020205020404" pitchFamily="49" charset="0"/>
                <a:ea typeface="宋体" panose="02010600030101010101" pitchFamily="2" charset="-122"/>
              </a:rPr>
              <a:t>LOOP</a:t>
            </a:r>
            <a:endParaRPr lang="en-US" altLang="zh-CN" dirty="0">
              <a:solidFill>
                <a:srgbClr val="FF0000"/>
              </a:solidFill>
              <a:latin typeface="Courier New" panose="02070309020205020404" pitchFamily="49" charset="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a:t>例子</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p:txBody>
          <a:bodyPr/>
          <a:lstStyle/>
          <a:p>
            <a:r>
              <a:rPr lang="en-US" altLang="zh-CN" dirty="0">
                <a:ea typeface="宋体" panose="02010600030101010101" pitchFamily="2" charset="-122"/>
              </a:rPr>
              <a:t>LC-3 </a:t>
            </a:r>
            <a:r>
              <a:rPr lang="zh-CN" altLang="en-US" dirty="0">
                <a:ea typeface="宋体" panose="02010600030101010101" pitchFamily="2" charset="-122"/>
              </a:rPr>
              <a:t>只有两种基本数据类型</a:t>
            </a:r>
            <a:endParaRPr lang="en-US" altLang="zh-CN" dirty="0">
              <a:ea typeface="宋体" panose="02010600030101010101" pitchFamily="2" charset="-122"/>
            </a:endParaRPr>
          </a:p>
          <a:p>
            <a:pPr lvl="1"/>
            <a:r>
              <a:rPr lang="zh-CN" altLang="en-US" dirty="0">
                <a:ea typeface="宋体" panose="02010600030101010101" pitchFamily="2" charset="-122"/>
              </a:rPr>
              <a:t>定点整数：</a:t>
            </a:r>
            <a:r>
              <a:rPr lang="en-US" altLang="zh-CN" dirty="0">
                <a:ea typeface="宋体" panose="02010600030101010101" pitchFamily="2" charset="-122"/>
              </a:rPr>
              <a:t>	Integer	16</a:t>
            </a:r>
            <a:r>
              <a:rPr lang="zh-CN" altLang="en-US" dirty="0">
                <a:ea typeface="宋体" panose="02010600030101010101" pitchFamily="2" charset="-122"/>
              </a:rPr>
              <a:t>位补码</a:t>
            </a:r>
            <a:endParaRPr lang="en-US" altLang="zh-CN" dirty="0">
              <a:ea typeface="宋体" panose="02010600030101010101" pitchFamily="2" charset="-122"/>
            </a:endParaRPr>
          </a:p>
          <a:p>
            <a:pPr lvl="1"/>
            <a:r>
              <a:rPr lang="zh-CN" altLang="en-US" dirty="0">
                <a:ea typeface="宋体" panose="02010600030101010101" pitchFamily="2" charset="-122"/>
              </a:rPr>
              <a:t>字符：</a:t>
            </a:r>
            <a:r>
              <a:rPr lang="en-US" altLang="zh-CN" dirty="0">
                <a:ea typeface="宋体" panose="02010600030101010101" pitchFamily="2" charset="-122"/>
              </a:rPr>
              <a:t>		Character	16</a:t>
            </a:r>
            <a:r>
              <a:rPr lang="zh-CN" altLang="en-US" dirty="0">
                <a:ea typeface="宋体" panose="02010600030101010101" pitchFamily="2" charset="-122"/>
              </a:rPr>
              <a:t>位</a:t>
            </a:r>
            <a:endParaRPr lang="en-US" altLang="zh-CN" dirty="0">
              <a:ea typeface="宋体" panose="02010600030101010101" pitchFamily="2" charset="-122"/>
            </a:endParaRPr>
          </a:p>
          <a:p>
            <a:pPr lvl="1"/>
            <a:r>
              <a:rPr lang="zh-CN" altLang="en-US" dirty="0">
                <a:ea typeface="宋体" panose="02010600030101010101" pitchFamily="2" charset="-122"/>
              </a:rPr>
              <a:t>都占用</a:t>
            </a:r>
            <a:r>
              <a:rPr lang="en-US" altLang="zh-CN" dirty="0">
                <a:ea typeface="宋体" panose="02010600030101010101" pitchFamily="2" charset="-122"/>
              </a:rPr>
              <a:t> 16 bits wide (a word)</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但实际字符只占用</a:t>
            </a:r>
            <a:r>
              <a:rPr lang="en-US" altLang="zh-CN" dirty="0">
                <a:ea typeface="宋体" panose="02010600030101010101" pitchFamily="2" charset="-122"/>
              </a:rPr>
              <a:t>8</a:t>
            </a:r>
            <a:r>
              <a:rPr lang="zh-CN" altLang="en-US" dirty="0">
                <a:ea typeface="宋体" panose="02010600030101010101" pitchFamily="2" charset="-122"/>
              </a:rPr>
              <a:t> </a:t>
            </a:r>
            <a:r>
              <a:rPr lang="en-US" altLang="zh-CN" dirty="0">
                <a:ea typeface="宋体" panose="02010600030101010101" pitchFamily="2" charset="-122"/>
              </a:rPr>
              <a:t>bit, </a:t>
            </a:r>
            <a:r>
              <a:rPr lang="zh-CN" altLang="en-US" dirty="0">
                <a:ea typeface="宋体" panose="02010600030101010101" pitchFamily="2" charset="-122"/>
              </a:rPr>
              <a:t>怎么存储</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高位零扩展</a:t>
            </a:r>
            <a:endParaRPr lang="zh-CN" altLang="en-US" dirty="0">
              <a:ea typeface="宋体" panose="02010600030101010101" pitchFamily="2" charset="-122"/>
            </a:endParaRPr>
          </a:p>
        </p:txBody>
      </p:sp>
      <p:sp>
        <p:nvSpPr>
          <p:cNvPr id="9218" name="标题 1"/>
          <p:cNvSpPr>
            <a:spLocks noGrp="1"/>
          </p:cNvSpPr>
          <p:nvPr>
            <p:ph type="title"/>
          </p:nvPr>
        </p:nvSpPr>
        <p:spPr/>
        <p:txBody>
          <a:bodyPr/>
          <a:lstStyle/>
          <a:p>
            <a:r>
              <a:rPr lang="zh-CN" altLang="en-US">
                <a:ea typeface="宋体" panose="02010600030101010101" pitchFamily="2" charset="-122"/>
              </a:rPr>
              <a:t>数据类型</a:t>
            </a:r>
            <a:endParaRPr lang="zh-CN" altLang="en-US">
              <a:ea typeface="宋体" panose="0201060003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0</TotalTime>
  <Words>7716</Words>
  <Application>WPS 演示</Application>
  <PresentationFormat>全屏显示(4:3)</PresentationFormat>
  <Paragraphs>683</Paragraphs>
  <Slides>44</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63" baseType="lpstr">
      <vt:lpstr>Arial</vt:lpstr>
      <vt:lpstr>宋体</vt:lpstr>
      <vt:lpstr>Wingdings</vt:lpstr>
      <vt:lpstr>Lucida Sans Unicode</vt:lpstr>
      <vt:lpstr>黑体</vt:lpstr>
      <vt:lpstr>Wingdings 3</vt:lpstr>
      <vt:lpstr>Verdana</vt:lpstr>
      <vt:lpstr>Wingdings 2</vt:lpstr>
      <vt:lpstr>Wingdings 2</vt:lpstr>
      <vt:lpstr>Calibri</vt:lpstr>
      <vt:lpstr>Courier New</vt:lpstr>
      <vt:lpstr>Garamond</vt:lpstr>
      <vt:lpstr>仿宋</vt:lpstr>
      <vt:lpstr>CourierPS</vt:lpstr>
      <vt:lpstr>Segoe Print</vt:lpstr>
      <vt:lpstr>微软雅黑</vt:lpstr>
      <vt:lpstr>Arial Unicode MS</vt:lpstr>
      <vt:lpstr>Concourse</vt:lpstr>
      <vt:lpstr>Visio.Drawing.6</vt:lpstr>
      <vt:lpstr>计算机系统 I </vt:lpstr>
      <vt:lpstr>汇编语言:具有可读性的机器语言</vt:lpstr>
      <vt:lpstr>汇编器</vt:lpstr>
      <vt:lpstr>LC-3 汇编语法</vt:lpstr>
      <vt:lpstr>一个简单的LC-3汇编语言程序</vt:lpstr>
      <vt:lpstr>LC-3汇编语言的语法</vt:lpstr>
      <vt:lpstr>操作码、操作数</vt:lpstr>
      <vt:lpstr>例子</vt:lpstr>
      <vt:lpstr>数据类型</vt:lpstr>
      <vt:lpstr>标号</vt:lpstr>
      <vt:lpstr>注释</vt:lpstr>
      <vt:lpstr>编译器的伪操作</vt:lpstr>
      <vt:lpstr>伪操作： .ORIG</vt:lpstr>
      <vt:lpstr>伪操作： .FILL</vt:lpstr>
      <vt:lpstr>伪操作： .BLKW</vt:lpstr>
      <vt:lpstr>伪操作： .STRINGZ</vt:lpstr>
      <vt:lpstr>伪操作： .END</vt:lpstr>
      <vt:lpstr> C vs. ASM</vt:lpstr>
      <vt:lpstr>Trap 指令</vt:lpstr>
      <vt:lpstr>Trap 指令使用</vt:lpstr>
      <vt:lpstr>Trap 指令使用</vt:lpstr>
      <vt:lpstr>汇编语言程序格式</vt:lpstr>
      <vt:lpstr>编程风格</vt:lpstr>
      <vt:lpstr>编程风格</vt:lpstr>
      <vt:lpstr>示例程序</vt:lpstr>
      <vt:lpstr>汇编语言的实现（1/3）</vt:lpstr>
      <vt:lpstr>汇编语言的实现（2/3）</vt:lpstr>
      <vt:lpstr>汇编语言的实现（2/3）</vt:lpstr>
      <vt:lpstr>设计实例</vt:lpstr>
      <vt:lpstr>Discussion: LC-3汇编程序分析</vt:lpstr>
      <vt:lpstr>课堂练习</vt:lpstr>
      <vt:lpstr>LC-3 汇编过程</vt:lpstr>
      <vt:lpstr>LC-3汇编过程</vt:lpstr>
      <vt:lpstr>第一遍： 创建符号表</vt:lpstr>
      <vt:lpstr>例子</vt:lpstr>
      <vt:lpstr>课堂练习：创建程序的符号表</vt:lpstr>
      <vt:lpstr>第二遍：生成机器语言程序代码</vt:lpstr>
      <vt:lpstr>练习：利用符号表的信息将可执行指令转化为机器语言代码</vt:lpstr>
      <vt:lpstr>LC-3 汇编器</vt:lpstr>
      <vt:lpstr>目标文件格式</vt:lpstr>
      <vt:lpstr>多个目标文件</vt:lpstr>
      <vt:lpstr>链接与加载</vt:lpstr>
      <vt:lpstr>总结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Taki</cp:lastModifiedBy>
  <cp:revision>448</cp:revision>
  <cp:lastPrinted>2113-01-01T00:00:00Z</cp:lastPrinted>
  <dcterms:created xsi:type="dcterms:W3CDTF">2012-09-03T16:09:00Z</dcterms:created>
  <dcterms:modified xsi:type="dcterms:W3CDTF">2021-05-31T11:52:17Z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2052-11.1.0.10011</vt:lpwstr>
  </property>
</Properties>
</file>