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38"/>
  </p:notesMasterIdLst>
  <p:sldIdLst>
    <p:sldId id="284" r:id="rId3"/>
    <p:sldId id="282" r:id="rId4"/>
    <p:sldId id="525" r:id="rId5"/>
    <p:sldId id="300" r:id="rId6"/>
    <p:sldId id="301" r:id="rId7"/>
    <p:sldId id="515" r:id="rId8"/>
    <p:sldId id="526" r:id="rId9"/>
    <p:sldId id="265" r:id="rId10"/>
    <p:sldId id="289" r:id="rId11"/>
    <p:sldId id="527" r:id="rId12"/>
    <p:sldId id="260" r:id="rId13"/>
    <p:sldId id="532" r:id="rId14"/>
    <p:sldId id="286" r:id="rId15"/>
    <p:sldId id="534" r:id="rId16"/>
    <p:sldId id="533" r:id="rId17"/>
    <p:sldId id="262" r:id="rId18"/>
    <p:sldId id="287" r:id="rId19"/>
    <p:sldId id="288" r:id="rId20"/>
    <p:sldId id="528" r:id="rId21"/>
    <p:sldId id="268" r:id="rId22"/>
    <p:sldId id="290" r:id="rId23"/>
    <p:sldId id="529" r:id="rId24"/>
    <p:sldId id="292" r:id="rId25"/>
    <p:sldId id="293" r:id="rId26"/>
    <p:sldId id="535" r:id="rId27"/>
    <p:sldId id="537" r:id="rId28"/>
    <p:sldId id="530" r:id="rId29"/>
    <p:sldId id="298" r:id="rId30"/>
    <p:sldId id="299" r:id="rId31"/>
    <p:sldId id="514" r:id="rId32"/>
    <p:sldId id="531" r:id="rId33"/>
    <p:sldId id="297" r:id="rId34"/>
    <p:sldId id="524" r:id="rId35"/>
    <p:sldId id="296" r:id="rId36"/>
    <p:sldId id="295" r:id="rId37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1B2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5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A956910-6D5F-4DE2-B40B-1FB3FD0D71C9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4B95F87-5CB6-4F13-BA3F-85139E52A3F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90" y="791570"/>
            <a:ext cx="7949821" cy="3297872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54" y="4199913"/>
            <a:ext cx="7970292" cy="1398708"/>
          </a:xfrm>
        </p:spPr>
        <p:txBody>
          <a:bodyPr lIns="91440" rIns="9144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07B7B7-548C-4BF8-BD3F-C28D38161B68}" type="slidenum">
              <a:rPr lang="en-US" altLang="zh-CN" smtClean="0"/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200" y="286605"/>
            <a:ext cx="7964423" cy="719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000" y="1121666"/>
            <a:ext cx="7964424" cy="474742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603EE-2BFA-47A4-906A-27785E0304B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A021D-88A2-4B21-BF62-55EA78038B9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95" y="286605"/>
            <a:ext cx="7964423" cy="719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894" y="1121666"/>
            <a:ext cx="7964424" cy="5086142"/>
          </a:xfrm>
        </p:spPr>
        <p:txBody>
          <a:bodyPr>
            <a:normAutofit/>
          </a:bodyPr>
          <a:lstStyle>
            <a:lvl1pPr>
              <a:defRPr sz="2800"/>
            </a:lvl1pPr>
            <a:lvl2pPr marL="444500" indent="-263525">
              <a:buFont typeface="Wingdings" panose="05000000000000000000" pitchFamily="2" charset="2"/>
              <a:buChar char="§"/>
              <a:defRPr sz="2400"/>
            </a:lvl2pPr>
            <a:lvl3pPr marL="627380" indent="-269875">
              <a:buFont typeface="Wingdings" panose="05000000000000000000" pitchFamily="2" charset="2"/>
              <a:buChar char="§"/>
              <a:defRPr sz="2400"/>
            </a:lvl3pPr>
            <a:lvl4pPr marL="808355" indent="-269875">
              <a:buFont typeface="Wingdings" panose="05000000000000000000" pitchFamily="2" charset="2"/>
              <a:buChar char="§"/>
              <a:defRPr sz="2000"/>
            </a:lvl4pPr>
            <a:lvl5pPr marL="982980" indent="-262255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7C23C-654C-40F3-B947-3FF8985F4E03}" type="slidenum">
              <a:rPr lang="en-US" altLang="zh-CN" smtClean="0"/>
            </a:fld>
            <a:endParaRPr lang="en-US" altLang="zh-C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82895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82895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758952"/>
            <a:ext cx="7970292" cy="3330494"/>
          </a:xfr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854" y="4212451"/>
            <a:ext cx="7970292" cy="1383678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EE36-A3B3-404D-AEBC-7130FDE83D64}" type="slidenum">
              <a:rPr lang="en-US" altLang="zh-CN" smtClean="0"/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3200" y="286606"/>
            <a:ext cx="7936848" cy="7182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313" y="1108368"/>
            <a:ext cx="3922704" cy="497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177" y="1108368"/>
            <a:ext cx="3876984" cy="498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2729254-24B2-464C-84BA-08AA859E9A93}" type="slidenum">
              <a:rPr lang="en-US" altLang="zh-CN" smtClean="0"/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83200" y="286606"/>
            <a:ext cx="7936848" cy="7172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313" y="1123676"/>
            <a:ext cx="392270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13" y="1977309"/>
            <a:ext cx="3922704" cy="427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177" y="1123676"/>
            <a:ext cx="387698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177" y="1977309"/>
            <a:ext cx="3876984" cy="427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8ED73-4339-4960-84CD-8AF13A01CD33}" type="slidenum">
              <a:rPr lang="en-US" altLang="zh-CN" smtClean="0"/>
            </a:fld>
            <a:endParaRPr lang="en-US" altLang="zh-CN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64" y="286605"/>
            <a:ext cx="7964423" cy="719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C4303-792C-442B-8815-157151EF2537}" type="slidenum">
              <a:rPr lang="en-US" altLang="zh-CN" smtClean="0"/>
            </a:fld>
            <a:endParaRPr lang="en-US" altLang="zh-CN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D2A6D-2A99-43E9-9E71-4EC44E92080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95387D2-CA94-46F6-AC50-132457339C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F825B-68B9-45D1-BE89-6371970AAB3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1" y="286605"/>
            <a:ext cx="7964423" cy="719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121666"/>
            <a:ext cx="7964424" cy="50935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669AECE-35D6-4B36-8652-9DD318EA9251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 9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4500" marR="0" indent="-26352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380" marR="0" indent="-26987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8355" marR="0" indent="-26987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980" marR="0" indent="-26225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web.archive.org/web/20150206054041/http:/www.binbert.com/blog/2009/12/default-time-to-live-ttl-value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计算机网络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实验二 常用的网络命令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defRPr/>
            </a:pPr>
            <a:r>
              <a:rPr lang="zh-CN" altLang="en-US" dirty="0"/>
              <a:t>姚俊梅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实验内容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zh-CN"/>
              <a:t>i</a:t>
            </a:r>
            <a:r>
              <a:rPr lang="en-US" altLang="en-US"/>
              <a:t>pconfig 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ping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netstat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tracert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ARP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 err="1"/>
              <a:t>nslookup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route</a:t>
            </a:r>
            <a:endParaRPr lang="en-US" altLang="en-US"/>
          </a:p>
        </p:txBody>
      </p:sp>
      <p:sp>
        <p:nvSpPr>
          <p:cNvPr id="17415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17417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FFA880-E787-4904-B80D-B063249ECA07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2. ping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35" name="Content Placeholder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505" lvl="1" indent="-271780" eaLnBrk="1" hangingPunct="1"/>
            <a:r>
              <a:rPr lang="en-US" altLang="zh-CN"/>
              <a:t>ping</a:t>
            </a:r>
            <a:r>
              <a:rPr lang="zh-CN" altLang="en-US"/>
              <a:t>是一个测试程序，用于确定本地主机是否能与另一台主机发送或接收数据报。如果</a:t>
            </a:r>
            <a:r>
              <a:rPr lang="en-US" altLang="zh-CN"/>
              <a:t>ping</a:t>
            </a:r>
            <a:r>
              <a:rPr lang="zh-CN" altLang="en-US"/>
              <a:t>运行正确，就可以排除发送与接收方网络层以下的故障。</a:t>
            </a:r>
            <a:endParaRPr lang="zh-CN" altLang="en-US"/>
          </a:p>
          <a:p>
            <a:pPr marL="357505" lvl="1" indent="-271780" eaLnBrk="1" hangingPunct="1"/>
            <a:endParaRPr lang="en-US" altLang="zh-CN"/>
          </a:p>
        </p:txBody>
      </p:sp>
      <p:sp>
        <p:nvSpPr>
          <p:cNvPr id="1843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1843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76593D-C71D-42FB-9A49-59838F474B5B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altLang="zh-CN"/>
              <a:t>ping </a:t>
            </a:r>
            <a:r>
              <a:rPr lang="zh-CN" altLang="en-US"/>
              <a:t>简介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505" lvl="1" indent="-271780" eaLnBrk="1" hangingPunct="1"/>
            <a:r>
              <a:rPr lang="zh-CN" altLang="en-US"/>
              <a:t>按缺省设置，运行</a:t>
            </a:r>
            <a:r>
              <a:rPr lang="en-US" altLang="zh-CN"/>
              <a:t>ping</a:t>
            </a:r>
            <a:r>
              <a:rPr lang="zh-CN" altLang="en-US"/>
              <a:t>命令时发送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ICMP</a:t>
            </a:r>
            <a:r>
              <a:rPr lang="zh-CN" altLang="en-US"/>
              <a:t>（网络控制报文协议）回显请求，每个含</a:t>
            </a:r>
            <a:r>
              <a:rPr lang="en-US" altLang="zh-CN"/>
              <a:t>32</a:t>
            </a:r>
            <a:r>
              <a:rPr lang="zh-CN" altLang="en-US"/>
              <a:t>字节数据。若正常，应收到</a:t>
            </a:r>
            <a:r>
              <a:rPr lang="en-US" altLang="zh-CN"/>
              <a:t>4</a:t>
            </a:r>
            <a:r>
              <a:rPr lang="zh-CN" altLang="en-US"/>
              <a:t>个回显应答。 </a:t>
            </a:r>
            <a:endParaRPr lang="en-US" altLang="zh-CN"/>
          </a:p>
          <a:p>
            <a:pPr marL="357505" lvl="1" indent="-271780" eaLnBrk="1" hangingPunct="1"/>
            <a:r>
              <a:rPr lang="en-US" altLang="zh-CN"/>
              <a:t>ping</a:t>
            </a:r>
            <a:r>
              <a:rPr lang="zh-CN" altLang="en-US"/>
              <a:t>显示发送回显请求到收到回显应答之间的时间间隔，单位为毫秒。</a:t>
            </a:r>
            <a:endParaRPr lang="en-US" alt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7C23C-654C-40F3-B947-3FF8985F4E03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3543775"/>
            <a:ext cx="7111017" cy="23252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2. ping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59" name="Content Placeholder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505" lvl="1" indent="-271780" eaLnBrk="1" hangingPunct="1"/>
            <a:r>
              <a:rPr lang="en-US" altLang="zh-CN"/>
              <a:t>ping </a:t>
            </a:r>
            <a:r>
              <a:rPr lang="zh-CN" altLang="en-US"/>
              <a:t>还能显示</a:t>
            </a:r>
            <a:r>
              <a:rPr lang="en-US" altLang="zh-CN"/>
              <a:t>TTL</a:t>
            </a:r>
            <a:r>
              <a:rPr lang="zh-CN" altLang="en-US"/>
              <a:t>（</a:t>
            </a:r>
            <a:r>
              <a:rPr lang="en-US" altLang="zh-CN"/>
              <a:t>Time To Live</a:t>
            </a:r>
            <a:r>
              <a:rPr lang="zh-CN" altLang="en-US"/>
              <a:t>），即生存时间。</a:t>
            </a:r>
            <a:endParaRPr lang="en-US" altLang="zh-CN"/>
          </a:p>
          <a:p>
            <a:pPr marL="357505" lvl="1" indent="-271780" eaLnBrk="1" hangingPunct="1"/>
            <a:endParaRPr lang="en-US" altLang="zh-CN"/>
          </a:p>
          <a:p>
            <a:pPr marL="357505" lvl="1" indent="-271780" eaLnBrk="1" hangingPunct="1"/>
            <a:r>
              <a:rPr lang="zh-CN" altLang="en-US"/>
              <a:t>通过</a:t>
            </a:r>
            <a:r>
              <a:rPr lang="en-US" altLang="zh-CN"/>
              <a:t>TTL</a:t>
            </a:r>
            <a:r>
              <a:rPr lang="zh-CN" altLang="en-US"/>
              <a:t>值推算数据报已经通过了多少个路由器：“</a:t>
            </a:r>
            <a:r>
              <a:rPr lang="en-US" altLang="zh-CN"/>
              <a:t>TTL</a:t>
            </a:r>
            <a:r>
              <a:rPr lang="zh-CN" altLang="en-US"/>
              <a:t>起始值”减去所接收的回显应答中的“</a:t>
            </a:r>
            <a:r>
              <a:rPr lang="en-US" altLang="zh-CN"/>
              <a:t>TTL</a:t>
            </a:r>
            <a:r>
              <a:rPr lang="zh-CN" altLang="en-US"/>
              <a:t>值”。</a:t>
            </a:r>
            <a:endParaRPr lang="en-US" altLang="zh-CN"/>
          </a:p>
          <a:p>
            <a:pPr marL="357505" lvl="1" indent="-271780" eaLnBrk="1" hangingPunct="1"/>
            <a:endParaRPr lang="en-US" altLang="zh-CN"/>
          </a:p>
          <a:p>
            <a:pPr marL="357505" lvl="1" indent="-271780" eaLnBrk="1" hangingPunct="1"/>
            <a:r>
              <a:rPr lang="zh-CN" altLang="en-US"/>
              <a:t>“</a:t>
            </a:r>
            <a:r>
              <a:rPr lang="en-US" altLang="zh-CN"/>
              <a:t>TTL</a:t>
            </a:r>
            <a:r>
              <a:rPr lang="zh-CN" altLang="en-US"/>
              <a:t>起始值”是多少呢？</a:t>
            </a:r>
            <a:endParaRPr lang="en-US" altLang="zh-CN"/>
          </a:p>
          <a:p>
            <a:pPr marL="540385" lvl="2" indent="-271780" eaLnBrk="1" hangingPunct="1"/>
            <a:r>
              <a:rPr lang="zh-CN" altLang="en-US"/>
              <a:t>比返回</a:t>
            </a:r>
            <a:r>
              <a:rPr lang="en-US" altLang="zh-CN"/>
              <a:t>TTL</a:t>
            </a:r>
            <a:r>
              <a:rPr lang="zh-CN" altLang="en-US"/>
              <a:t>稍大的一个</a:t>
            </a:r>
            <a:r>
              <a:rPr lang="en-US" altLang="zh-CN"/>
              <a:t>2</a:t>
            </a:r>
            <a:r>
              <a:rPr lang="zh-CN" altLang="en-US"/>
              <a:t>的次方数。</a:t>
            </a:r>
            <a:endParaRPr lang="en-US" altLang="zh-CN"/>
          </a:p>
          <a:p>
            <a:pPr marL="357505" lvl="1" indent="-271780" eaLnBrk="1" hangingPunct="1"/>
            <a:endParaRPr lang="en-US" altLang="zh-CN"/>
          </a:p>
          <a:p>
            <a:pPr marL="357505" lvl="1" indent="-271780" eaLnBrk="1" hangingPunct="1"/>
            <a:endParaRPr lang="en-US" altLang="zh-CN"/>
          </a:p>
          <a:p>
            <a:pPr marL="357505" indent="-271780" eaLnBrk="1" hangingPunct="1"/>
            <a:endParaRPr lang="en-US" altLang="en-US"/>
          </a:p>
        </p:txBody>
      </p:sp>
      <p:sp>
        <p:nvSpPr>
          <p:cNvPr id="19460" name="Date Placeholder 1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D4EF1B-55CC-4EA9-BE66-47A67D34D2D1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2. ping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59" name="Content Placeholder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505" lvl="1" indent="-271780" eaLnBrk="1" hangingPunct="1">
              <a:spcAft>
                <a:spcPts val="0"/>
              </a:spcAft>
            </a:pPr>
            <a:r>
              <a:rPr lang="zh-CN" altLang="en-US" sz="2400"/>
              <a:t>不同的操作系统中“</a:t>
            </a:r>
            <a:r>
              <a:rPr lang="en-US" altLang="zh-CN" sz="2400"/>
              <a:t>TTL</a:t>
            </a:r>
            <a:r>
              <a:rPr lang="zh-CN" altLang="en-US" sz="2400"/>
              <a:t>起始值”不同。</a:t>
            </a:r>
            <a:endParaRPr lang="en-US" altLang="zh-CN" sz="2400"/>
          </a:p>
          <a:p>
            <a:pPr marL="268605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hlinkClick r:id="rId1"/>
              </a:rPr>
              <a:t>https://web.archive.org/web/20150206054041/http://www.binbert.com/blog/2009/12/default-time-to-live-ttl-values/</a:t>
            </a:r>
            <a:endParaRPr lang="en-US" altLang="zh-CN" sz="800"/>
          </a:p>
          <a:p>
            <a:pPr marL="357505" lvl="1" indent="-271780" eaLnBrk="1" hangingPunct="1"/>
            <a:endParaRPr lang="en-US" altLang="zh-CN"/>
          </a:p>
          <a:p>
            <a:pPr marL="357505" indent="-271780" eaLnBrk="1" hangingPunct="1"/>
            <a:endParaRPr lang="en-US" altLang="en-US"/>
          </a:p>
        </p:txBody>
      </p:sp>
      <p:sp>
        <p:nvSpPr>
          <p:cNvPr id="19460" name="Date Placeholder 1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D4EF1B-55CC-4EA9-BE66-47A67D34D2D1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32" y="1881591"/>
            <a:ext cx="2124953" cy="4296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881591"/>
            <a:ext cx="2129133" cy="4296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080" y="3467852"/>
            <a:ext cx="2148452" cy="27100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92080" y="1881591"/>
            <a:ext cx="3275658" cy="1477328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1. TTL</a:t>
            </a:r>
            <a:r>
              <a:rPr lang="zh-CN" altLang="en-US"/>
              <a:t>起始值为比接收</a:t>
            </a:r>
            <a:r>
              <a:rPr lang="en-US" altLang="zh-CN"/>
              <a:t>TTL</a:t>
            </a:r>
            <a:r>
              <a:rPr lang="zh-CN" altLang="en-US"/>
              <a:t>稍大的一个</a:t>
            </a:r>
            <a:r>
              <a:rPr lang="en-US" altLang="zh-CN"/>
              <a:t>2</a:t>
            </a:r>
            <a:r>
              <a:rPr lang="zh-CN" altLang="en-US"/>
              <a:t>的次方数，这种推测不一定对。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en-US"/>
              <a:t>255</a:t>
            </a:r>
            <a:r>
              <a:rPr lang="zh-CN" altLang="en-US"/>
              <a:t>是最大值，因为</a:t>
            </a:r>
            <a:r>
              <a:rPr lang="en-US" altLang="zh-CN"/>
              <a:t>TTL</a:t>
            </a:r>
            <a:r>
              <a:rPr lang="zh-CN" altLang="en-US"/>
              <a:t>字段最多</a:t>
            </a:r>
            <a:r>
              <a:rPr lang="en-US" altLang="zh-CN"/>
              <a:t>8</a:t>
            </a:r>
            <a:r>
              <a:rPr lang="zh-CN" altLang="en-US"/>
              <a:t>位。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2. ping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/>
              <a:t>举例：返回</a:t>
            </a:r>
            <a:r>
              <a:rPr lang="en-US" altLang="zh-CN"/>
              <a:t>TTL</a:t>
            </a:r>
            <a:r>
              <a:rPr lang="zh-CN" altLang="en-US"/>
              <a:t>值为</a:t>
            </a:r>
            <a:r>
              <a:rPr lang="en-US" altLang="zh-CN"/>
              <a:t>55</a:t>
            </a:r>
            <a:r>
              <a:rPr lang="zh-CN" altLang="en-US"/>
              <a:t>，那么可以推算发送方</a:t>
            </a:r>
            <a:r>
              <a:rPr lang="en-US" altLang="zh-CN"/>
              <a:t>(14.215.177.39)</a:t>
            </a:r>
            <a:r>
              <a:rPr lang="zh-CN" altLang="en-US"/>
              <a:t>数据报的</a:t>
            </a:r>
            <a:r>
              <a:rPr lang="en-US" altLang="zh-CN"/>
              <a:t>TTL</a:t>
            </a:r>
            <a:r>
              <a:rPr lang="zh-CN" altLang="en-US"/>
              <a:t>值为</a:t>
            </a:r>
            <a:r>
              <a:rPr lang="en-US" altLang="zh-CN"/>
              <a:t>64</a:t>
            </a:r>
            <a:r>
              <a:rPr lang="zh-CN" altLang="en-US"/>
              <a:t>，经过 </a:t>
            </a:r>
            <a:r>
              <a:rPr lang="en-US" altLang="zh-CN"/>
              <a:t>9</a:t>
            </a:r>
            <a:r>
              <a:rPr lang="zh-CN" altLang="en-US"/>
              <a:t>个路由器</a:t>
            </a:r>
            <a:r>
              <a:rPr lang="en-US" altLang="zh-CN"/>
              <a:t>(64-55)</a:t>
            </a:r>
            <a:r>
              <a:rPr lang="zh-CN" altLang="en-US"/>
              <a:t>，最终到达接收方。</a:t>
            </a:r>
            <a:endParaRPr lang="en-US" altLang="zh-CN"/>
          </a:p>
          <a:p>
            <a:r>
              <a:rPr lang="zh-CN" altLang="en-US" sz="2800">
                <a:solidFill>
                  <a:srgbClr val="C00000"/>
                </a:solidFill>
              </a:rPr>
              <a:t>注意传输方向：</a:t>
            </a:r>
            <a:r>
              <a:rPr lang="en-US" altLang="zh-CN" sz="2800">
                <a:solidFill>
                  <a:srgbClr val="C00000"/>
                </a:solidFill>
                <a:sym typeface="Wingdings" panose="05000000000000000000" pitchFamily="2" charset="2"/>
              </a:rPr>
              <a:t>192.168.2.178&lt;——</a:t>
            </a:r>
            <a:r>
              <a:rPr lang="en-US" altLang="zh-CN" sz="2800">
                <a:solidFill>
                  <a:srgbClr val="C00000"/>
                </a:solidFill>
              </a:rPr>
              <a:t>14.215.177.39</a:t>
            </a:r>
            <a:endParaRPr lang="en-US" altLang="zh-CN" sz="2800">
              <a:solidFill>
                <a:srgbClr val="C00000"/>
              </a:solidFill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7C23C-654C-40F3-B947-3FF8985F4E03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3543775"/>
            <a:ext cx="7111017" cy="23252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2. ping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使用方法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8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365125" eaLnBrk="1" hangingPunct="1">
              <a:buFont typeface="+mj-lt"/>
              <a:buAutoNum type="arabicParenR"/>
            </a:pPr>
            <a:r>
              <a:rPr lang="en-US" altLang="zh-CN" sz="2800"/>
              <a:t>ping 127.0.0.1</a:t>
            </a:r>
            <a:endParaRPr lang="en-US" altLang="zh-CN" sz="2800"/>
          </a:p>
          <a:p>
            <a:pPr marL="450850" lvl="1" indent="-365125" eaLnBrk="1" hangingPunct="1"/>
            <a:r>
              <a:rPr lang="zh-CN" altLang="en-US" sz="2400"/>
              <a:t>这个</a:t>
            </a:r>
            <a:r>
              <a:rPr lang="en-US" altLang="zh-CN" sz="2400"/>
              <a:t>Ping</a:t>
            </a:r>
            <a:r>
              <a:rPr lang="zh-CN" altLang="en-US" sz="2400"/>
              <a:t>命令被送到本地计算机的</a:t>
            </a:r>
            <a:r>
              <a:rPr lang="en-US" altLang="zh-CN" sz="2400"/>
              <a:t>IP</a:t>
            </a:r>
            <a:r>
              <a:rPr lang="zh-CN" altLang="en-US" sz="2400"/>
              <a:t>协议层。如果出错，则表示</a:t>
            </a:r>
            <a:r>
              <a:rPr lang="en-US" altLang="zh-CN" sz="2400"/>
              <a:t>TCP/IP</a:t>
            </a:r>
            <a:r>
              <a:rPr lang="zh-CN" altLang="en-US" sz="2400"/>
              <a:t>的安装或运行存在某些问题。 </a:t>
            </a:r>
            <a:endParaRPr lang="en-US" altLang="zh-CN" sz="2800"/>
          </a:p>
          <a:p>
            <a:pPr marL="450850" indent="-365125" eaLnBrk="1" hangingPunct="1">
              <a:buFont typeface="Calibri" panose="020F0502020204030204" pitchFamily="34" charset="0"/>
              <a:buAutoNum type="arabicParenR"/>
            </a:pPr>
            <a:r>
              <a:rPr lang="en-US" altLang="zh-CN" sz="2800"/>
              <a:t>ping </a:t>
            </a:r>
            <a:r>
              <a:rPr lang="zh-CN" altLang="en-US" sz="2800"/>
              <a:t>本机</a:t>
            </a:r>
            <a:r>
              <a:rPr lang="en-US" altLang="zh-CN" sz="2800"/>
              <a:t>IP </a:t>
            </a:r>
            <a:r>
              <a:rPr lang="zh-CN" altLang="en-US" sz="2800"/>
              <a:t>（通过</a:t>
            </a:r>
            <a:r>
              <a:rPr lang="en-US" altLang="zh-CN" sz="2800"/>
              <a:t>ipconfig</a:t>
            </a:r>
            <a:r>
              <a:rPr lang="zh-CN" altLang="en-US" sz="2800"/>
              <a:t>查询）</a:t>
            </a:r>
            <a:endParaRPr lang="en-US" altLang="zh-CN" sz="2800"/>
          </a:p>
          <a:p>
            <a:pPr marL="450850" lvl="1" indent="-365125" eaLnBrk="1" hangingPunct="1"/>
            <a:r>
              <a:rPr lang="zh-CN" altLang="en-US" sz="2400"/>
              <a:t>这个命令被送到本计算机所配置的</a:t>
            </a:r>
            <a:r>
              <a:rPr lang="en-US" altLang="zh-CN" sz="2400"/>
              <a:t>IP</a:t>
            </a:r>
            <a:r>
              <a:rPr lang="zh-CN" altLang="en-US" sz="2400"/>
              <a:t>地址。如果出错，则表示本地配置或安装存在问题。 </a:t>
            </a:r>
            <a:endParaRPr lang="en-US" altLang="zh-CN" sz="2400"/>
          </a:p>
          <a:p>
            <a:pPr marL="450850" indent="-365125" eaLnBrk="1" hangingPunct="1">
              <a:buFont typeface="+mj-lt"/>
              <a:buAutoNum type="arabicParenR" startAt="3"/>
            </a:pPr>
            <a:r>
              <a:rPr lang="en-US" altLang="zh-CN" sz="2800"/>
              <a:t>ping </a:t>
            </a:r>
            <a:r>
              <a:rPr lang="zh-CN" altLang="en-US" sz="2800"/>
              <a:t>网关</a:t>
            </a:r>
            <a:r>
              <a:rPr lang="en-US" altLang="zh-CN" sz="2800"/>
              <a:t>IP</a:t>
            </a:r>
            <a:r>
              <a:rPr lang="zh-CN" altLang="en-US" sz="2800"/>
              <a:t>（通过</a:t>
            </a:r>
            <a:r>
              <a:rPr lang="en-US" altLang="zh-CN" sz="2800"/>
              <a:t>ipconfig</a:t>
            </a:r>
            <a:r>
              <a:rPr lang="zh-CN" altLang="en-US" sz="2800"/>
              <a:t>查询）</a:t>
            </a:r>
            <a:endParaRPr lang="en-US" altLang="zh-CN" sz="2800"/>
          </a:p>
          <a:p>
            <a:pPr marL="450850" lvl="1" indent="-365125" eaLnBrk="1" hangingPunct="1"/>
            <a:r>
              <a:rPr lang="zh-CN" altLang="en-US" sz="2400"/>
              <a:t>这个命令如果应答正确，表示局域网中的网关路由器正在运行并能够作出应答。 </a:t>
            </a:r>
            <a:endParaRPr lang="zh-CN" altLang="en-US" sz="2400"/>
          </a:p>
          <a:p>
            <a:pPr marL="450850" lvl="1" indent="-365125" eaLnBrk="1" hangingPunct="1"/>
            <a:endParaRPr lang="zh-CN" altLang="en-US" sz="2400"/>
          </a:p>
        </p:txBody>
      </p:sp>
      <p:sp>
        <p:nvSpPr>
          <p:cNvPr id="20484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20486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26A2B0-9DF9-427D-A1A1-447DF49E54DE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2. ping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使用方法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7" name="Content Placeholder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365125" eaLnBrk="1" hangingPunct="1">
              <a:buFont typeface="+mj-lt"/>
              <a:buAutoNum type="arabicParenR" startAt="4"/>
            </a:pPr>
            <a:r>
              <a:rPr lang="en-US" altLang="zh-CN" sz="2800"/>
              <a:t>ping </a:t>
            </a:r>
            <a:r>
              <a:rPr lang="zh-CN" altLang="en-US" sz="2800"/>
              <a:t>某个域名 </a:t>
            </a:r>
            <a:r>
              <a:rPr lang="en-US" altLang="zh-CN" sz="2800"/>
              <a:t>(</a:t>
            </a:r>
            <a:r>
              <a:rPr lang="zh-CN" altLang="en-US" sz="2800"/>
              <a:t>例如</a:t>
            </a:r>
            <a:r>
              <a:rPr lang="en-US" altLang="zh-CN" sz="2800"/>
              <a:t>www.baidu.com)</a:t>
            </a:r>
            <a:endParaRPr lang="en-US" altLang="zh-CN" sz="2800"/>
          </a:p>
          <a:p>
            <a:pPr marL="450850" lvl="1" indent="-365125" eaLnBrk="1" hangingPunct="1"/>
            <a:r>
              <a:rPr lang="zh-CN" altLang="en-US" sz="2400"/>
              <a:t>对某个域名执行</a:t>
            </a:r>
            <a:r>
              <a:rPr lang="en-US" altLang="zh-CN" sz="2400"/>
              <a:t>Ping</a:t>
            </a:r>
            <a:r>
              <a:rPr lang="zh-CN" altLang="en-US" sz="2400"/>
              <a:t>命令，本地计算机必须先通过</a:t>
            </a:r>
            <a:r>
              <a:rPr lang="en-US" altLang="zh-CN" sz="2400"/>
              <a:t>DNS </a:t>
            </a:r>
            <a:r>
              <a:rPr lang="zh-CN" altLang="en-US" sz="2400"/>
              <a:t>服务器将域名转换成</a:t>
            </a:r>
            <a:r>
              <a:rPr lang="en-US" altLang="zh-CN" sz="2400"/>
              <a:t>IP</a:t>
            </a:r>
            <a:r>
              <a:rPr lang="zh-CN" altLang="en-US" sz="2400"/>
              <a:t>地址。如果出现故障，则表示</a:t>
            </a:r>
            <a:r>
              <a:rPr lang="en-US" altLang="zh-CN" sz="2400"/>
              <a:t>DNS</a:t>
            </a:r>
            <a:r>
              <a:rPr lang="zh-CN" altLang="en-US" sz="2400"/>
              <a:t>服务器的</a:t>
            </a:r>
            <a:r>
              <a:rPr lang="en-US" altLang="zh-CN" sz="2400"/>
              <a:t>IP</a:t>
            </a:r>
            <a:r>
              <a:rPr lang="zh-CN" altLang="en-US" sz="2400"/>
              <a:t>地址配置不正确或</a:t>
            </a:r>
            <a:r>
              <a:rPr lang="en-US" altLang="zh-CN" sz="2400"/>
              <a:t>DNS</a:t>
            </a:r>
            <a:r>
              <a:rPr lang="zh-CN" altLang="en-US" sz="2400"/>
              <a:t>服务器有故障。</a:t>
            </a:r>
            <a:endParaRPr lang="en-US" altLang="zh-CN" sz="2400"/>
          </a:p>
          <a:p>
            <a:pPr marL="450850" indent="-365125" eaLnBrk="1" hangingPunct="1">
              <a:buFont typeface="Calibri" panose="020F0502020204030204" pitchFamily="34" charset="0"/>
              <a:buAutoNum type="arabicParenR" startAt="4"/>
            </a:pPr>
            <a:r>
              <a:rPr lang="en-US" altLang="zh-CN" sz="2800"/>
              <a:t>ping </a:t>
            </a:r>
            <a:r>
              <a:rPr lang="zh-CN" altLang="en-US" sz="2800"/>
              <a:t>远程</a:t>
            </a:r>
            <a:r>
              <a:rPr lang="en-US" altLang="zh-CN" sz="2800"/>
              <a:t>IP</a:t>
            </a:r>
            <a:endParaRPr lang="en-US" altLang="zh-CN" sz="2800"/>
          </a:p>
          <a:p>
            <a:pPr marL="450850" lvl="1" indent="-365125" eaLnBrk="1" hangingPunct="1"/>
            <a:r>
              <a:rPr lang="zh-CN" altLang="en-US" sz="2400"/>
              <a:t>如收到</a:t>
            </a:r>
            <a:r>
              <a:rPr lang="en-US" altLang="zh-CN" sz="2400"/>
              <a:t>4</a:t>
            </a:r>
            <a:r>
              <a:rPr lang="zh-CN" altLang="en-US" sz="2400"/>
              <a:t>个应答，表示成功使用了缺省网关。对于拨号上网用户则表示能够成功的访问</a:t>
            </a:r>
            <a:r>
              <a:rPr lang="en-US" altLang="zh-CN" sz="2400"/>
              <a:t>Internet</a:t>
            </a:r>
            <a:r>
              <a:rPr lang="zh-CN" altLang="en-US" sz="2400"/>
              <a:t>（但不排除</a:t>
            </a:r>
            <a:r>
              <a:rPr lang="en-US" altLang="zh-CN" sz="2400"/>
              <a:t>ISP</a:t>
            </a:r>
            <a:r>
              <a:rPr lang="zh-CN" altLang="en-US" sz="2400"/>
              <a:t>的</a:t>
            </a:r>
            <a:r>
              <a:rPr lang="en-US" altLang="zh-CN" sz="2400"/>
              <a:t>DNS</a:t>
            </a:r>
            <a:r>
              <a:rPr lang="zh-CN" altLang="en-US" sz="2400"/>
              <a:t>会有问题）。 </a:t>
            </a:r>
            <a:endParaRPr lang="zh-CN" altLang="en-US" sz="2400"/>
          </a:p>
        </p:txBody>
      </p:sp>
      <p:sp>
        <p:nvSpPr>
          <p:cNvPr id="21508" name="Date Placeholder 2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2151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4EA79C-8BFA-4DD0-9265-571F02327AC6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2. ping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使用方法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450850" lvl="1" indent="-365125" eaLnBrk="1" fontAlgn="auto" hangingPunct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arenR" startAt="6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命令的常用参数选项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 IP -t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2" indent="-365125" eaLnBrk="1" fontAlgn="auto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连续对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地址执行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命令，直到被用户以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Ctrl + 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中断。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 IP -l  size       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2" indent="-365125" eaLnBrk="1" fontAlgn="auto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命令中的数据长度为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字节，缺省为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字节。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 IP -n count    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2" indent="-365125" eaLnBrk="1" fontAlgn="auto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次数的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命令，缺省为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arenR" startAt="7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命令的参数用法查询：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fontAlgn="auto" hangingPunct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arenR" startAt="7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请利用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TTL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计算源节点与目的节点之间的路由器数量。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32" name="Date Placeholder 2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76988F-84BE-499B-BD90-2D221C7B4A1D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实验内容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zh-CN"/>
              <a:t>i</a:t>
            </a:r>
            <a:r>
              <a:rPr lang="en-US" altLang="en-US"/>
              <a:t>pconfig 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ping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netstat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tracert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ARP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 err="1"/>
              <a:t>nslookup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route</a:t>
            </a:r>
            <a:endParaRPr lang="en-US" altLang="en-US"/>
          </a:p>
        </p:txBody>
      </p:sp>
      <p:sp>
        <p:nvSpPr>
          <p:cNvPr id="17415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17417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FFA880-E787-4904-B80D-B063249ECA07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实验二  常用的网络命令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76263" y="1122363"/>
            <a:ext cx="7964487" cy="5042941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/>
              <a:t>实验目的</a:t>
            </a:r>
            <a:endParaRPr lang="zh-CN" altLang="en-US" sz="2800"/>
          </a:p>
          <a:p>
            <a:pPr marL="382905" lvl="1" indent="-182880" eaLnBrk="1" hangingPunct="1"/>
            <a:r>
              <a:rPr lang="zh-CN" altLang="en-US" sz="2400"/>
              <a:t>了解</a:t>
            </a:r>
            <a:r>
              <a:rPr lang="en-US" altLang="zh-CN" sz="2400"/>
              <a:t>ping</a:t>
            </a:r>
            <a:r>
              <a:rPr lang="zh-CN" altLang="en-US" sz="2400"/>
              <a:t>、</a:t>
            </a:r>
            <a:r>
              <a:rPr lang="en-US" altLang="zh-CN" sz="2400"/>
              <a:t>ipconfig </a:t>
            </a:r>
            <a:r>
              <a:rPr lang="zh-CN" altLang="en-US" sz="2400"/>
              <a:t>、</a:t>
            </a:r>
            <a:r>
              <a:rPr lang="en-US" altLang="zh-CN" sz="2400"/>
              <a:t>netstat</a:t>
            </a:r>
            <a:r>
              <a:rPr lang="zh-CN" altLang="en-US" sz="2400"/>
              <a:t>、</a:t>
            </a:r>
            <a:r>
              <a:rPr lang="en-US" altLang="zh-CN" sz="2400"/>
              <a:t>tracert</a:t>
            </a:r>
            <a:r>
              <a:rPr lang="zh-CN" altLang="en-US" sz="2400"/>
              <a:t>、</a:t>
            </a:r>
            <a:r>
              <a:rPr lang="en-US" altLang="zh-CN" sz="2400"/>
              <a:t>ARP</a:t>
            </a:r>
            <a:r>
              <a:rPr lang="zh-CN" altLang="en-US" sz="2400"/>
              <a:t>、</a:t>
            </a:r>
            <a:r>
              <a:rPr lang="en-US" altLang="zh-CN" sz="2400"/>
              <a:t>route</a:t>
            </a:r>
            <a:r>
              <a:rPr lang="zh-CN" altLang="en-US" sz="2400"/>
              <a:t>、</a:t>
            </a:r>
            <a:r>
              <a:rPr lang="en-US" altLang="zh-CN" sz="2400" err="1"/>
              <a:t>nslookup</a:t>
            </a:r>
            <a:r>
              <a:rPr lang="zh-CN" altLang="en-US" sz="2400"/>
              <a:t>等常用网络工具的功能以及使用方法，并通过这些工具发现或者验证网络中的故障。</a:t>
            </a:r>
            <a:endParaRPr lang="zh-CN" altLang="en-US" sz="2400"/>
          </a:p>
          <a:p>
            <a:pPr marL="200025" lvl="1" indent="0" eaLnBrk="1" hangingPunct="1">
              <a:buNone/>
            </a:pPr>
            <a:endParaRPr lang="zh-CN" altLang="en-US" sz="2400"/>
          </a:p>
          <a:p>
            <a:pPr eaLnBrk="1" hangingPunct="1"/>
            <a:r>
              <a:rPr lang="zh-CN" altLang="en-US" sz="2800"/>
              <a:t>实验环境</a:t>
            </a:r>
            <a:endParaRPr lang="zh-CN" altLang="en-US" sz="2800"/>
          </a:p>
          <a:p>
            <a:pPr lvl="1"/>
            <a:r>
              <a:rPr lang="zh-CN" altLang="en-US" sz="2400"/>
              <a:t>使用具有</a:t>
            </a:r>
            <a:r>
              <a:rPr lang="en-US" altLang="zh-CN" sz="2400"/>
              <a:t>Internet</a:t>
            </a:r>
            <a:r>
              <a:rPr lang="zh-CN" altLang="en-US" sz="2400"/>
              <a:t>连接的</a:t>
            </a:r>
            <a:r>
              <a:rPr lang="en-US" altLang="zh-CN" sz="2400"/>
              <a:t>Windows</a:t>
            </a:r>
            <a:r>
              <a:rPr lang="zh-CN" altLang="en-US" sz="2400"/>
              <a:t>操作系统。</a:t>
            </a:r>
            <a:endParaRPr lang="en-US" altLang="zh-CN" sz="2400"/>
          </a:p>
          <a:p>
            <a:pPr lvl="1"/>
            <a:r>
              <a:rPr lang="en-US" altLang="zh-CN" sz="2400"/>
              <a:t>Windows PowerShell </a:t>
            </a:r>
            <a:r>
              <a:rPr lang="zh-CN" altLang="en-US" sz="2400"/>
              <a:t>或者 </a:t>
            </a:r>
            <a:r>
              <a:rPr lang="en-US" altLang="zh-CN" sz="2400"/>
              <a:t>Windows</a:t>
            </a:r>
            <a:r>
              <a:rPr lang="zh-CN" altLang="en-US" sz="2400"/>
              <a:t>命令提示符</a:t>
            </a:r>
            <a:r>
              <a:rPr lang="en-US" altLang="zh-CN" sz="2400"/>
              <a:t>(cmd.exe)</a:t>
            </a:r>
            <a:r>
              <a:rPr lang="zh-CN" altLang="en-US" sz="2400"/>
              <a:t>，二选一。</a:t>
            </a:r>
            <a:endParaRPr lang="en-US" altLang="zh-CN" sz="2400"/>
          </a:p>
          <a:p>
            <a:pPr lvl="1"/>
            <a:endParaRPr lang="en-US" altLang="zh-CN" sz="2400"/>
          </a:p>
        </p:txBody>
      </p:sp>
      <p:sp>
        <p:nvSpPr>
          <p:cNvPr id="14340" name="Date Placeholder 2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14342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03EDE7-5A40-42E0-9371-02B047D42476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3. netstat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简介和使用方法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6263" y="1122363"/>
            <a:ext cx="7964487" cy="5114925"/>
          </a:xfrm>
        </p:spPr>
        <p:txBody>
          <a:bodyPr rtlCol="0">
            <a:noAutofit/>
          </a:bodyPr>
          <a:lstStyle/>
          <a:p>
            <a:pPr marL="450850" lvl="1" indent="-365125" eaLnBrk="1" fontAlgn="auto" hangingPunct="1"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用于显示与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UDP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和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ICMP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协议的统计信息，用于检验本机各端口网络连接情况。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indent="-365125" eaLnBrk="1" fontAlgn="auto" hangingPunct="1">
              <a:lnSpc>
                <a:spcPct val="110000"/>
              </a:lnSpc>
              <a:buFont typeface="+mj-lt"/>
              <a:buAutoNum type="arabicParenR"/>
              <a:defRPr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netstat -s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显示每个协议的统计信息。默认情况下，显示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IPv6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ICMP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ICMPv6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TCPv6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UDP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UDPv6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的统计信息。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indent="-365125" eaLnBrk="1" fontAlgn="auto" hangingPunct="1">
              <a:lnSpc>
                <a:spcPct val="110000"/>
              </a:lnSpc>
              <a:buFont typeface="+mj-lt"/>
              <a:buAutoNum type="arabicParenR"/>
              <a:defRPr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netstat -e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显示以太网统计信息。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4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25606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28917E-9E99-4786-87E5-A6DB3E6B37FB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3. netstat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使用方法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27" name="Content Placeholder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365125" eaLnBrk="1" fontAlgn="auto" hangingPunct="1">
              <a:lnSpc>
                <a:spcPct val="110000"/>
              </a:lnSpc>
              <a:buFont typeface="+mj-lt"/>
              <a:buAutoNum type="arabicParenR" startAt="3"/>
              <a:defRPr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netstat -r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显示路由表，以及接口列表。</a:t>
            </a:r>
            <a:endParaRPr lang="en-US" altLang="zh-CN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indent="-365125" eaLnBrk="1" hangingPunct="1">
              <a:lnSpc>
                <a:spcPct val="110000"/>
              </a:lnSpc>
              <a:buFont typeface="+mj-lt"/>
              <a:buAutoNum type="arabicParenR" startAt="4"/>
            </a:pPr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netstat -a</a:t>
            </a:r>
            <a:endParaRPr lang="en-US" altLang="zh-CN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hangingPunct="1">
              <a:lnSpc>
                <a:spcPct val="110000"/>
              </a:lnSpc>
            </a:pPr>
            <a:r>
              <a:rPr lang="zh-CN" altLang="en-US" sz="2400"/>
              <a:t>显示所有连接和侦听端口。所显示的状态有：已建立（</a:t>
            </a:r>
            <a:r>
              <a:rPr lang="en-US" altLang="zh-CN" sz="2400"/>
              <a:t>ESTABLISHED</a:t>
            </a:r>
            <a:r>
              <a:rPr lang="zh-CN" altLang="en-US" sz="2400"/>
              <a:t>）、正在监听（</a:t>
            </a:r>
            <a:r>
              <a:rPr lang="en-US" altLang="zh-CN" sz="2400"/>
              <a:t>LISTENING</a:t>
            </a:r>
            <a:r>
              <a:rPr lang="zh-CN" altLang="en-US" sz="2400"/>
              <a:t>）、</a:t>
            </a:r>
            <a:r>
              <a:rPr lang="en-US" altLang="zh-CN" sz="2400"/>
              <a:t>TCP</a:t>
            </a:r>
            <a:r>
              <a:rPr lang="zh-CN" altLang="en-US" sz="2400"/>
              <a:t>握手（</a:t>
            </a:r>
            <a:r>
              <a:rPr lang="en-US" altLang="zh-CN" sz="2400"/>
              <a:t>SYN_SENT</a:t>
            </a:r>
            <a:r>
              <a:rPr lang="zh-CN" altLang="en-US" sz="2400"/>
              <a:t>）等。</a:t>
            </a:r>
            <a:endParaRPr lang="zh-CN" altLang="en-US" sz="2400"/>
          </a:p>
          <a:p>
            <a:pPr marL="450850" indent="-365125" eaLnBrk="1" hangingPunct="1">
              <a:lnSpc>
                <a:spcPct val="110000"/>
              </a:lnSpc>
              <a:buFont typeface="Calibri" panose="020F0502020204030204" pitchFamily="34" charset="0"/>
              <a:buAutoNum type="arabicParenR" startAt="4"/>
            </a:pPr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netstat -n</a:t>
            </a:r>
            <a:endParaRPr lang="en-US" altLang="zh-CN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hangingPunct="1">
              <a:lnSpc>
                <a:spcPct val="110000"/>
              </a:lnSpc>
            </a:pPr>
            <a:r>
              <a:rPr lang="zh-CN" altLang="en-US" sz="2400"/>
              <a:t>显示所有活动连接，并且以数字形式显示地址和端口号。</a:t>
            </a:r>
            <a:endParaRPr lang="en-US" altLang="zh-CN" sz="2400"/>
          </a:p>
        </p:txBody>
      </p:sp>
      <p:sp>
        <p:nvSpPr>
          <p:cNvPr id="26628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26630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1ADF1E-B6C9-4D1C-846D-0D091099B8FA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实验内容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zh-CN"/>
              <a:t>i</a:t>
            </a:r>
            <a:r>
              <a:rPr lang="en-US" altLang="en-US"/>
              <a:t>pconfig 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ping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netstat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tracert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ARP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 err="1"/>
              <a:t>nslookup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route</a:t>
            </a:r>
            <a:endParaRPr lang="en-US" altLang="en-US"/>
          </a:p>
        </p:txBody>
      </p:sp>
      <p:sp>
        <p:nvSpPr>
          <p:cNvPr id="17415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17417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FFA880-E787-4904-B80D-B063249ECA07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4. tracert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82905" lvl="1" indent="-182880" eaLnBrk="1" hangingPunct="1">
              <a:defRPr/>
            </a:pPr>
            <a:r>
              <a:rPr lang="en-US" altLang="zh-CN"/>
              <a:t>tracert</a:t>
            </a:r>
            <a:r>
              <a:rPr lang="zh-CN" altLang="en-US"/>
              <a:t>命令可以用来跟踪数据报使用的路由</a:t>
            </a:r>
            <a:r>
              <a:rPr lang="en-US" altLang="zh-CN"/>
              <a:t>(</a:t>
            </a:r>
            <a:r>
              <a:rPr lang="zh-CN" altLang="en-US"/>
              <a:t>路径</a:t>
            </a:r>
            <a:r>
              <a:rPr lang="en-US" altLang="zh-CN"/>
              <a:t>)</a:t>
            </a:r>
            <a:r>
              <a:rPr lang="zh-CN" altLang="en-US"/>
              <a:t>，并列出所经过的每个路由器上所花费的时间。因此，</a:t>
            </a:r>
            <a:r>
              <a:rPr lang="en-US" altLang="zh-CN"/>
              <a:t>tracert</a:t>
            </a:r>
            <a:r>
              <a:rPr lang="zh-CN" altLang="en-US"/>
              <a:t>一般用来检测故障的位置。</a:t>
            </a:r>
            <a:endParaRPr lang="zh-CN" altLang="en-US"/>
          </a:p>
          <a:p>
            <a:pPr marL="382905" lvl="1" indent="-182880" eaLnBrk="1" hangingPunct="1">
              <a:defRPr/>
            </a:pPr>
            <a:endParaRPr lang="en-US" altLang="zh-CN"/>
          </a:p>
          <a:p>
            <a:pPr marL="382905" lvl="1" indent="-182880" eaLnBrk="1" hangingPunct="1">
              <a:defRPr/>
            </a:pPr>
            <a:r>
              <a:rPr lang="zh-CN" altLang="en-US"/>
              <a:t>用法：只需在</a:t>
            </a:r>
            <a:r>
              <a:rPr lang="en-US" altLang="zh-CN"/>
              <a:t>tracert</a:t>
            </a:r>
            <a:r>
              <a:rPr lang="zh-CN" altLang="en-US"/>
              <a:t>后面跟一个</a:t>
            </a:r>
            <a:r>
              <a:rPr lang="en-US" altLang="zh-CN"/>
              <a:t>IP</a:t>
            </a:r>
            <a:r>
              <a:rPr lang="zh-CN" altLang="en-US"/>
              <a:t>地址或主机名。</a:t>
            </a:r>
            <a:endParaRPr lang="en-US" altLang="zh-CN"/>
          </a:p>
          <a:p>
            <a:pPr marL="382905" lvl="1" indent="-182880" eaLnBrk="1" hangingPunct="1">
              <a:defRPr/>
            </a:pPr>
            <a:endParaRPr lang="en-US" altLang="zh-CN"/>
          </a:p>
          <a:p>
            <a:pPr marL="382905" lvl="1" indent="-182880" eaLnBrk="1" hangingPunct="1">
              <a:defRPr/>
            </a:pPr>
            <a:r>
              <a:rPr lang="zh-CN" altLang="en-US"/>
              <a:t>举例：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tracert www.baidu.com </a:t>
            </a:r>
            <a:endParaRPr lang="en-US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2905" lvl="1" indent="-182880" eaLnBrk="1" hangingPunct="1">
              <a:defRPr/>
            </a:pPr>
            <a:endParaRPr lang="en-US" altLang="zh-CN"/>
          </a:p>
          <a:p>
            <a:pPr marL="382905" lvl="1" indent="-182880" eaLnBrk="1" hangingPunct="1">
              <a:defRPr/>
            </a:pPr>
            <a:r>
              <a:rPr lang="zh-CN" altLang="en-US"/>
              <a:t>我们已经知道利用</a:t>
            </a:r>
            <a:r>
              <a:rPr lang="en-US" altLang="zh-CN"/>
              <a:t>ping</a:t>
            </a:r>
            <a:r>
              <a:rPr lang="zh-CN" altLang="en-US"/>
              <a:t>返回的</a:t>
            </a:r>
            <a:r>
              <a:rPr lang="en-US" altLang="zh-CN"/>
              <a:t>TTL</a:t>
            </a:r>
            <a:r>
              <a:rPr lang="zh-CN" altLang="en-US"/>
              <a:t>数可以计算两个节点之间经过了多少个路由器。请将该结果与</a:t>
            </a:r>
            <a:r>
              <a:rPr lang="en-US" altLang="zh-CN"/>
              <a:t>tracert</a:t>
            </a:r>
            <a:r>
              <a:rPr lang="zh-CN" altLang="en-US"/>
              <a:t>结果对比，看看是否一致。</a:t>
            </a:r>
            <a:endParaRPr lang="zh-CN" altLang="en-US"/>
          </a:p>
          <a:p>
            <a:pPr marL="382905" lvl="1" indent="-182880" eaLnBrk="1" hangingPunct="1">
              <a:defRPr/>
            </a:pPr>
            <a:endParaRPr lang="zh-CN" altLang="en-US"/>
          </a:p>
        </p:txBody>
      </p:sp>
      <p:sp>
        <p:nvSpPr>
          <p:cNvPr id="27652" name="Date Placeholder 2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2765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649E39-1B49-4C52-9F72-F522EDAD8F32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4. tracert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使用举例一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5" name="Content Placeholder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2905" lvl="1" indent="-182880" eaLnBrk="1" hangingPunct="1"/>
            <a:r>
              <a:rPr lang="zh-CN" altLang="en-US"/>
              <a:t>此次运行经过了</a:t>
            </a:r>
            <a:r>
              <a:rPr lang="en-US" altLang="zh-CN"/>
              <a:t>10</a:t>
            </a:r>
            <a:r>
              <a:rPr lang="zh-CN" altLang="en-US"/>
              <a:t>个</a:t>
            </a:r>
            <a:r>
              <a:rPr lang="en-US" altLang="zh-CN"/>
              <a:t>IP</a:t>
            </a:r>
            <a:r>
              <a:rPr lang="zh-CN" altLang="en-US"/>
              <a:t>路由器。其中前两个路由器位于局域网内，因为</a:t>
            </a:r>
            <a:r>
              <a:rPr lang="en-US" altLang="zh-CN"/>
              <a:t>192.168.x.x</a:t>
            </a:r>
            <a:r>
              <a:rPr lang="zh-CN" altLang="en-US"/>
              <a:t>是局域网私有地址。最后一行是所访问的</a:t>
            </a:r>
            <a:r>
              <a:rPr lang="en-US" altLang="zh-CN"/>
              <a:t>Web</a:t>
            </a:r>
            <a:r>
              <a:rPr lang="zh-CN" altLang="en-US"/>
              <a:t>服务器。</a:t>
            </a:r>
            <a:endParaRPr lang="en-US" altLang="zh-CN"/>
          </a:p>
          <a:p>
            <a:pPr marL="382905" lvl="1" indent="-182880" eaLnBrk="1" hangingPunct="1"/>
            <a:r>
              <a:rPr lang="zh-CN" altLang="en-US">
                <a:solidFill>
                  <a:srgbClr val="C00000"/>
                </a:solidFill>
              </a:rPr>
              <a:t>注意传输方向：</a:t>
            </a:r>
            <a:r>
              <a:rPr lang="en-US" altLang="zh-CN">
                <a:solidFill>
                  <a:srgbClr val="C00000"/>
                </a:solidFill>
                <a:sym typeface="Wingdings" panose="05000000000000000000" pitchFamily="2" charset="2"/>
              </a:rPr>
              <a:t>192.168.2.178——&gt;</a:t>
            </a:r>
            <a:r>
              <a:rPr lang="en-US" altLang="zh-CN">
                <a:solidFill>
                  <a:srgbClr val="C00000"/>
                </a:solidFill>
              </a:rPr>
              <a:t>14.215.177.39</a:t>
            </a:r>
            <a:endParaRPr lang="en-US" altLang="zh-CN">
              <a:solidFill>
                <a:srgbClr val="C00000"/>
              </a:solidFill>
            </a:endParaRPr>
          </a:p>
          <a:p>
            <a:pPr marL="382905" lvl="1" indent="-182880" eaLnBrk="1" hangingPunct="1"/>
            <a:endParaRPr lang="zh-CN" altLang="en-US"/>
          </a:p>
        </p:txBody>
      </p:sp>
      <p:sp>
        <p:nvSpPr>
          <p:cNvPr id="28677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28679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9DC27E-31D0-4E3A-95EA-29DF96B98A14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560" y="3573016"/>
            <a:ext cx="6454880" cy="260742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4. tracert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使用举例一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2894" y="1121666"/>
            <a:ext cx="8309586" cy="5086142"/>
          </a:xfrm>
        </p:spPr>
        <p:txBody>
          <a:bodyPr/>
          <a:lstStyle/>
          <a:p>
            <a:r>
              <a:rPr lang="zh-CN" altLang="en-US"/>
              <a:t>对比</a:t>
            </a:r>
            <a:r>
              <a:rPr lang="en-US" altLang="zh-CN"/>
              <a:t>ping</a:t>
            </a:r>
            <a:r>
              <a:rPr lang="zh-CN" altLang="en-US"/>
              <a:t>和</a:t>
            </a:r>
            <a:r>
              <a:rPr lang="en-US" altLang="zh-CN"/>
              <a:t>tracert</a:t>
            </a:r>
            <a:endParaRPr lang="en-US" altLang="zh-CN"/>
          </a:p>
          <a:p>
            <a:r>
              <a:rPr lang="en-US" altLang="zh-CN"/>
              <a:t>ping</a:t>
            </a:r>
            <a:r>
              <a:rPr lang="zh-CN" altLang="en-US"/>
              <a:t>传输方向：</a:t>
            </a:r>
            <a:r>
              <a:rPr lang="en-US" altLang="zh-CN">
                <a:sym typeface="Wingdings" panose="05000000000000000000" pitchFamily="2" charset="2"/>
              </a:rPr>
              <a:t>192.168.2.178&lt;——</a:t>
            </a:r>
            <a:r>
              <a:rPr lang="en-US" altLang="zh-CN"/>
              <a:t>14.215.177.39 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个路由器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tracert</a:t>
            </a:r>
            <a:r>
              <a:rPr lang="zh-CN" altLang="en-US"/>
              <a:t>传输方向：</a:t>
            </a:r>
            <a:r>
              <a:rPr lang="en-US" altLang="zh-CN">
                <a:sym typeface="Wingdings" panose="05000000000000000000" pitchFamily="2" charset="2"/>
              </a:rPr>
              <a:t>192.168.2.178——&gt;</a:t>
            </a:r>
            <a:r>
              <a:rPr lang="en-US" altLang="zh-CN"/>
              <a:t>14.215.177.39</a:t>
            </a:r>
            <a:endParaRPr lang="en-US" altLang="zh-CN"/>
          </a:p>
          <a:p>
            <a:r>
              <a:rPr lang="en-US" altLang="zh-CN"/>
              <a:t>10</a:t>
            </a:r>
            <a:r>
              <a:rPr lang="zh-CN" altLang="en-US"/>
              <a:t>个路由器</a:t>
            </a:r>
            <a:endParaRPr lang="en-US" altLang="zh-CN"/>
          </a:p>
          <a:p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en-US" altLang="zh-CN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7C23C-654C-40F3-B947-3FF8985F4E03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b="6136"/>
          <a:stretch>
            <a:fillRect/>
          </a:stretch>
        </p:blipFill>
        <p:spPr>
          <a:xfrm>
            <a:off x="3563888" y="4459102"/>
            <a:ext cx="4836911" cy="1833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03" y="2204864"/>
            <a:ext cx="4823896" cy="15773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6656" y="5229200"/>
            <a:ext cx="2886813" cy="95410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C00000"/>
                </a:solidFill>
              </a:rPr>
              <a:t>两个方向经过的路由很可能不同</a:t>
            </a:r>
            <a:endParaRPr 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4. tracert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使用举例二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2894" y="1121666"/>
            <a:ext cx="8309586" cy="5086142"/>
          </a:xfrm>
        </p:spPr>
        <p:txBody>
          <a:bodyPr/>
          <a:lstStyle/>
          <a:p>
            <a:r>
              <a:rPr lang="zh-CN" altLang="en-US"/>
              <a:t>对比</a:t>
            </a:r>
            <a:r>
              <a:rPr lang="en-US" altLang="zh-CN"/>
              <a:t>ping</a:t>
            </a:r>
            <a:r>
              <a:rPr lang="zh-CN" altLang="en-US"/>
              <a:t>和</a:t>
            </a:r>
            <a:r>
              <a:rPr lang="en-US" altLang="zh-CN"/>
              <a:t>tracert</a:t>
            </a:r>
            <a:endParaRPr lang="en-US" altLang="zh-CN"/>
          </a:p>
          <a:p>
            <a:r>
              <a:rPr lang="en-US" altLang="zh-CN"/>
              <a:t>ping</a:t>
            </a:r>
            <a:r>
              <a:rPr lang="zh-CN" altLang="en-US"/>
              <a:t>传输方向：</a:t>
            </a:r>
            <a:r>
              <a:rPr lang="en-US" altLang="zh-CN">
                <a:sym typeface="Wingdings" panose="05000000000000000000" pitchFamily="2" charset="2"/>
              </a:rPr>
              <a:t>192.168.2.178&lt;——</a:t>
            </a:r>
            <a:r>
              <a:rPr lang="en-US" altLang="zh-CN"/>
              <a:t>140.98.193.152 </a:t>
            </a:r>
            <a:endParaRPr lang="en-US" altLang="zh-CN"/>
          </a:p>
          <a:p>
            <a:r>
              <a:rPr lang="en-US" altLang="zh-CN"/>
              <a:t>255-238=17</a:t>
            </a:r>
            <a:r>
              <a:rPr lang="zh-CN" altLang="en-US"/>
              <a:t>个路由器</a:t>
            </a:r>
            <a:endParaRPr lang="en-US" altLang="zh-CN"/>
          </a:p>
          <a:p>
            <a:endParaRPr lang="en-US" altLang="zh-CN"/>
          </a:p>
          <a:p>
            <a:pPr>
              <a:spcBef>
                <a:spcPts val="2400"/>
              </a:spcBef>
            </a:pPr>
            <a:r>
              <a:rPr lang="en-US" altLang="zh-CN"/>
              <a:t>tracert</a:t>
            </a:r>
            <a:r>
              <a:rPr lang="zh-CN" altLang="en-US"/>
              <a:t>传输方向：</a:t>
            </a:r>
            <a:r>
              <a:rPr lang="en-US" altLang="zh-CN">
                <a:sym typeface="Wingdings" panose="05000000000000000000" pitchFamily="2" charset="2"/>
              </a:rPr>
              <a:t>192.168.2.178——&gt;</a:t>
            </a:r>
            <a:r>
              <a:rPr lang="en-US" altLang="zh-CN"/>
              <a:t>140.98.193.152</a:t>
            </a:r>
            <a:endParaRPr lang="en-US" altLang="zh-CN"/>
          </a:p>
          <a:p>
            <a:r>
              <a:rPr lang="en-US" altLang="zh-CN"/>
              <a:t>14</a:t>
            </a:r>
            <a:r>
              <a:rPr lang="zh-CN" altLang="en-US"/>
              <a:t>个路由器</a:t>
            </a:r>
            <a:endParaRPr lang="en-US" altLang="zh-CN"/>
          </a:p>
          <a:p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en-US" altLang="zh-CN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7C23C-654C-40F3-B947-3FF8985F4E03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794" y="4037623"/>
            <a:ext cx="4094979" cy="2237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80595" y="2153237"/>
            <a:ext cx="4085935" cy="13452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6656" y="5229200"/>
            <a:ext cx="2886813" cy="95410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C00000"/>
                </a:solidFill>
              </a:rPr>
              <a:t>两个方向经过的路由很可能不同</a:t>
            </a:r>
            <a:endParaRPr 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实验内容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zh-CN"/>
              <a:t>i</a:t>
            </a:r>
            <a:r>
              <a:rPr lang="en-US" altLang="en-US"/>
              <a:t>pconfig 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ping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netstat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tracert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ARP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 err="1"/>
              <a:t>nslookup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route</a:t>
            </a:r>
            <a:endParaRPr lang="en-US" altLang="en-US"/>
          </a:p>
        </p:txBody>
      </p:sp>
      <p:sp>
        <p:nvSpPr>
          <p:cNvPr id="17415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17417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FFA880-E787-4904-B80D-B063249ECA07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5. ARP(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地址转换协议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简介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357505" lvl="1" indent="-271780" eaLnBrk="1" fontAlgn="auto" hangingPunct="1"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显示和修改地址解析协议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(ARP)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使用的“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IP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到物理”地址转换表。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57505" lvl="1" indent="-271780" eaLnBrk="1" fontAlgn="auto" hangingPunct="1"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ARP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协议用于确定对应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地址的网卡物理地址。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57505" lvl="1" indent="-271780" eaLnBrk="1" fontAlgn="auto" hangingPunct="1">
              <a:defRPr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748" name="Date Placeholder 2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3175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DC77EA-4110-4D1D-93BD-209A6F1CDC3C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5. ARP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使用方法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450850" indent="-365125" eaLnBrk="1" fontAlgn="auto" hangingPunct="1">
              <a:lnSpc>
                <a:spcPct val="110000"/>
              </a:lnSpc>
              <a:buFont typeface="+mj-lt"/>
              <a:buAutoNum type="arabicParenR"/>
              <a:defRPr/>
            </a:pPr>
            <a:r>
              <a:rPr lang="en-US" altLang="zh-CN" sz="280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通过询问当前协议数据，显示当前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ARP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项。如果不止一个网络接口使用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ARP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，则显示每个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ARP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表的项。 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arenR" startAt="2"/>
              <a:defRPr/>
            </a:pP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-a 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如果有多个网卡，那么使用</a:t>
            </a:r>
            <a:r>
              <a:rPr lang="en-US" altLang="zh-CN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arp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-a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加上接口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地址</a:t>
            </a:r>
            <a:r>
              <a:rPr lang="en-US" altLang="zh-CN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inet_addr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，就可以只显示与该接口相关的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ARP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缓存项目。 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72" name="Date Placeholder 2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3277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29A58EF-AEDA-46D5-90B8-1D4B2ADBA923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实验内容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01930" indent="0" eaLnBrk="1" hangingPunct="1">
              <a:buNone/>
              <a:defRPr/>
            </a:pPr>
            <a:r>
              <a:rPr lang="zh-CN" altLang="en-US"/>
              <a:t>使用以下七种网络调试工具分析网络情况。</a:t>
            </a:r>
            <a:endParaRPr lang="en-US" altLang="zh-CN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zh-CN"/>
              <a:t>i</a:t>
            </a:r>
            <a:r>
              <a:rPr lang="en-US" altLang="en-US"/>
              <a:t>pconfig 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ping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netstat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tracert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ARP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 err="1"/>
              <a:t>nslookup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route</a:t>
            </a:r>
            <a:endParaRPr lang="en-US" altLang="en-US"/>
          </a:p>
        </p:txBody>
      </p:sp>
      <p:sp>
        <p:nvSpPr>
          <p:cNvPr id="17415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17417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FFA880-E787-4904-B80D-B063249ECA07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5. ARP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使用方法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450850" lvl="1" indent="-365125"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arenR" startAt="3"/>
              <a:defRPr/>
            </a:pP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删除 </a:t>
            </a:r>
            <a:r>
              <a:rPr lang="en-US" altLang="zh-CN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inet_addr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指定的主机对应的条目。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err="1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arp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-a </a:t>
            </a:r>
            <a:r>
              <a:rPr lang="en-US" altLang="zh-CN" sz="2400" err="1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inet_addr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检查是否删除成功。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arenR" startAt="4"/>
              <a:defRPr/>
            </a:pP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eth_addr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添加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Internet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地址 </a:t>
            </a:r>
            <a:r>
              <a:rPr lang="en-US" altLang="zh-CN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inet_addr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与物理地址 </a:t>
            </a:r>
            <a:r>
              <a:rPr lang="en-US" altLang="zh-CN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eth_addr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的关联条目。物理地址是用连字符分隔的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6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个十六进制字节。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请把之前删除的条目加回来，再用</a:t>
            </a:r>
            <a:r>
              <a:rPr lang="en-US" altLang="zh-CN" sz="2400" err="1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arp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-a </a:t>
            </a:r>
            <a:r>
              <a:rPr lang="en-US" altLang="zh-CN" sz="2400" err="1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inet_addr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检查是否添加成功。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72" name="Date Placeholder 2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3277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29A58EF-AEDA-46D5-90B8-1D4B2ADBA923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实验内容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zh-CN"/>
              <a:t>i</a:t>
            </a:r>
            <a:r>
              <a:rPr lang="en-US" altLang="en-US"/>
              <a:t>pconfig 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ping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netstat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tracert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ARP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 err="1"/>
              <a:t>nslookup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route</a:t>
            </a:r>
            <a:endParaRPr lang="en-US" altLang="en-US"/>
          </a:p>
        </p:txBody>
      </p:sp>
      <p:sp>
        <p:nvSpPr>
          <p:cNvPr id="17415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17417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FFA880-E787-4904-B80D-B063249ECA07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</a:rPr>
              <a:t>nslookup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简介和使用方法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505" lvl="1" indent="-271780" eaLnBrk="1" hangingPunct="1"/>
            <a:r>
              <a:rPr lang="zh-CN" altLang="en-US"/>
              <a:t>用于查询一台机器的</a:t>
            </a:r>
            <a:r>
              <a:rPr lang="en-US" altLang="zh-CN"/>
              <a:t>IP</a:t>
            </a:r>
            <a:r>
              <a:rPr lang="zh-CN" altLang="en-US"/>
              <a:t>地址对应的域名。</a:t>
            </a:r>
            <a:endParaRPr lang="en-US" altLang="zh-CN"/>
          </a:p>
          <a:p>
            <a:pPr marL="357505" lvl="1" indent="-271780" eaLnBrk="1" hangingPunct="1"/>
            <a:r>
              <a:rPr lang="zh-CN" altLang="en-US"/>
              <a:t>举例：</a:t>
            </a:r>
            <a:endParaRPr lang="en-US" altLang="zh-CN"/>
          </a:p>
        </p:txBody>
      </p:sp>
      <p:sp>
        <p:nvSpPr>
          <p:cNvPr id="33797" name="Date Placeholder 6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33799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B8BCE2-5B13-414C-8BC6-F83AFAD86381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007" y="2636912"/>
            <a:ext cx="6851985" cy="301738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实验内容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zh-CN"/>
              <a:t>i</a:t>
            </a:r>
            <a:r>
              <a:rPr lang="en-US" altLang="en-US"/>
              <a:t>pconfig 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ping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netstat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tracert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ARP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 err="1"/>
              <a:t>nslookup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route</a:t>
            </a:r>
            <a:endParaRPr lang="en-US" altLang="en-US"/>
          </a:p>
        </p:txBody>
      </p:sp>
      <p:sp>
        <p:nvSpPr>
          <p:cNvPr id="17415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17417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FFA880-E787-4904-B80D-B063249ECA07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7. route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简介和使用方法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0850" lvl="1" indent="-365125" eaLnBrk="1" fontAlgn="auto" hangingPunct="1"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rgbClr val="000000">
                    <a:lumMod val="75000"/>
                    <a:lumOff val="25000"/>
                  </a:srgbClr>
                </a:solidFill>
              </a:rPr>
              <a:t>操作网络路由表。 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indent="-365125" eaLnBrk="1" fontAlgn="auto" hangingPunct="1">
              <a:lnSpc>
                <a:spcPct val="110000"/>
              </a:lnSpc>
              <a:buFont typeface="+mj-lt"/>
              <a:buAutoNum type="arabicParenR"/>
              <a:defRPr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 print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观察路由表的构成。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indent="-365125" eaLnBrk="1" fontAlgn="auto" hangingPunct="1">
              <a:lnSpc>
                <a:spcPct val="110000"/>
              </a:lnSpc>
              <a:buFont typeface="+mj-lt"/>
              <a:buAutoNum type="arabicParenR"/>
              <a:defRPr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 delete </a:t>
            </a:r>
            <a:r>
              <a:rPr lang="en-US" altLang="zh-CN" sz="280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删除路由。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其中，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</a:rPr>
              <a:t>inet_addr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是“网络目标”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地址。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请选择路由表里的一条路由信息，将其删除。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删除前请记录下来，稍后会用。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删除以后，请用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route print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查看是否成功。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701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29703" name="Slide Number Placeholder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19FB36-A072-44E6-A7C8-5C445932EF94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7. route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使用方法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6263" y="1122363"/>
            <a:ext cx="8316217" cy="5114925"/>
          </a:xfrm>
        </p:spPr>
        <p:txBody>
          <a:bodyPr rtlCol="0">
            <a:noAutofit/>
          </a:bodyPr>
          <a:lstStyle/>
          <a:p>
            <a:pPr marL="450850" indent="-365125" eaLnBrk="1" fontAlgn="auto" hangingPunct="1">
              <a:lnSpc>
                <a:spcPct val="110000"/>
              </a:lnSpc>
              <a:buFont typeface="+mj-lt"/>
              <a:buAutoNum type="arabicParenR" startAt="3"/>
              <a:defRPr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 add inet_addr_1 inet_addr_2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添加路由。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其中，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inet_addr_1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是网络目标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地址，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inet_addr_2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是网关地址。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请添加之前删除的路由。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添加以后，请用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route print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查看是否成功。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0850" lvl="1" indent="-365125" eaLnBrk="1" fontAlgn="auto" hangingPunct="1">
              <a:lnSpc>
                <a:spcPct val="110000"/>
              </a:lnSpc>
              <a:defRPr/>
            </a:pP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26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30728" name="Slide Number Placeholder 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3FB2FE-5116-48CB-AF3F-645E594490F0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实验任务要求</a:t>
            </a:r>
            <a:endParaRPr lang="en-US"/>
          </a:p>
        </p:txBody>
      </p:sp>
      <p:sp>
        <p:nvSpPr>
          <p:cNvPr id="15363" name="Content Placeholder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2905" lvl="1" indent="-182880" eaLnBrk="1" hangingPunct="1"/>
            <a:r>
              <a:rPr lang="zh-CN" altLang="en-US"/>
              <a:t>请参考本讲义学习七种网络调试工具</a:t>
            </a:r>
            <a:endParaRPr lang="en-US" altLang="zh-CN"/>
          </a:p>
          <a:p>
            <a:pPr marL="382905" lvl="1" indent="-182880" eaLnBrk="1" hangingPunct="1"/>
            <a:r>
              <a:rPr lang="zh-CN" altLang="en-US"/>
              <a:t>理解每种工具的用途，以及使用方法</a:t>
            </a:r>
            <a:endParaRPr lang="en-US" altLang="zh-CN"/>
          </a:p>
          <a:p>
            <a:pPr marL="382905" lvl="1" indent="-182880" eaLnBrk="1" hangingPunct="1"/>
            <a:r>
              <a:rPr lang="zh-CN" altLang="en-US"/>
              <a:t>使用每种工具的各种指令</a:t>
            </a:r>
            <a:endParaRPr lang="en-US" altLang="zh-CN"/>
          </a:p>
          <a:p>
            <a:pPr marL="382905" lvl="1" indent="-182880" eaLnBrk="1" hangingPunct="1"/>
            <a:r>
              <a:rPr lang="zh-CN" altLang="en-US"/>
              <a:t>依照步骤完成实验内容</a:t>
            </a:r>
            <a:r>
              <a:rPr lang="en-US" altLang="zh-CN"/>
              <a:t>1—7</a:t>
            </a:r>
            <a:endParaRPr lang="en-US" altLang="zh-CN"/>
          </a:p>
          <a:p>
            <a:pPr marL="382905" lvl="1" indent="-182880" eaLnBrk="1" hangingPunct="1"/>
            <a:r>
              <a:rPr lang="zh-CN" altLang="en-US"/>
              <a:t>对实验结果截图</a:t>
            </a:r>
            <a:endParaRPr lang="en-US" altLang="zh-CN"/>
          </a:p>
          <a:p>
            <a:pPr marL="382905" lvl="1" indent="-182880" eaLnBrk="1" hangingPunct="1"/>
            <a:r>
              <a:rPr lang="zh-CN" altLang="en-US"/>
              <a:t>撰写实验报告</a:t>
            </a:r>
            <a:endParaRPr lang="en-US" altLang="zh-CN"/>
          </a:p>
          <a:p>
            <a:pPr marL="382905" lvl="1" indent="-182880" eaLnBrk="1" hangingPunct="1"/>
            <a:endParaRPr lang="en-US" altLang="zh-CN"/>
          </a:p>
          <a:p>
            <a:pPr marL="382905" lvl="1" indent="-182880" eaLnBrk="1" hangingPunct="1"/>
            <a:endParaRPr lang="en-US" altLang="zh-CN"/>
          </a:p>
          <a:p>
            <a:pPr marL="382905" lvl="1" indent="-182880" eaLnBrk="1" hangingPunct="1"/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D46A6-7336-4199-AC73-BAD4954AE5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实验报告撰写要求</a:t>
            </a:r>
            <a:endParaRPr lang="en-US"/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2905" lvl="1" indent="-182880" eaLnBrk="1" hangingPunct="1"/>
            <a:r>
              <a:rPr lang="zh-CN" altLang="en-US"/>
              <a:t>使用教务处制作的实验报告模板</a:t>
            </a:r>
            <a:endParaRPr lang="en-US" altLang="zh-CN"/>
          </a:p>
          <a:p>
            <a:pPr marL="382905" lvl="1" indent="-182880" eaLnBrk="1" hangingPunct="1"/>
            <a:r>
              <a:rPr lang="zh-CN" altLang="en-US"/>
              <a:t>注意按进度填写实验时间和实验报告提交时间</a:t>
            </a:r>
            <a:endParaRPr lang="en-US" altLang="zh-CN"/>
          </a:p>
          <a:p>
            <a:pPr marL="382905" lvl="1" indent="-182880" eaLnBrk="1" hangingPunct="1"/>
            <a:r>
              <a:rPr lang="zh-CN" altLang="en-US"/>
              <a:t>填写模板中的每一部分</a:t>
            </a:r>
            <a:endParaRPr lang="en-US" altLang="zh-CN"/>
          </a:p>
          <a:p>
            <a:pPr marL="382905" lvl="1" indent="-182880" eaLnBrk="1" hangingPunct="1"/>
            <a:r>
              <a:rPr lang="zh-CN" altLang="en-US"/>
              <a:t>填写实验步骤时，做到条理清晰</a:t>
            </a:r>
            <a:endParaRPr lang="en-US" altLang="zh-CN"/>
          </a:p>
          <a:p>
            <a:pPr marL="382905" lvl="1" indent="-182880" eaLnBrk="1" hangingPunct="1"/>
            <a:r>
              <a:rPr lang="zh-CN" altLang="en-US"/>
              <a:t>注意截图清晰、美观</a:t>
            </a:r>
            <a:endParaRPr lang="en-US" altLang="zh-CN"/>
          </a:p>
          <a:p>
            <a:pPr marL="382905" lvl="1" indent="-182880" eaLnBrk="1" hangingPunct="1"/>
            <a:r>
              <a:rPr lang="zh-CN" altLang="en-US"/>
              <a:t>要求在演示操作步骤的截图上加标注，指出操作步骤和操作结果，没有会被扣分</a:t>
            </a:r>
            <a:endParaRPr lang="zh-CN" altLang="en-US"/>
          </a:p>
          <a:p>
            <a:pPr marL="382905" lvl="1" indent="-182880" eaLnBrk="1" hangingPunct="1"/>
            <a:r>
              <a:rPr lang="zh-CN" altLang="en-US"/>
              <a:t>实验报告只有截图，没有文字说明讲解会扣分</a:t>
            </a:r>
            <a:endParaRPr lang="zh-CN" altLang="en-US"/>
          </a:p>
          <a:p>
            <a:pPr marL="382905" lvl="1" indent="-182880" eaLnBrk="1" hangingPunct="1"/>
            <a:r>
              <a:rPr lang="zh-CN" altLang="en-US"/>
              <a:t>实验结果要有原理分析，否则会被扣分</a:t>
            </a:r>
            <a:endParaRPr lang="zh-CN" altLang="en-US"/>
          </a:p>
          <a:p>
            <a:pPr marL="382905" lvl="1" indent="-182880" eaLnBrk="1" hangingPunct="1"/>
            <a:r>
              <a:rPr lang="zh-CN" altLang="en-US"/>
              <a:t>出现一模一样的实验报告，均得零分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EED56-5130-434B-A1B8-8BD1EA48AA1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注意事项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如果提示“请求的操作需要提升”或“</a:t>
            </a:r>
            <a:r>
              <a:rPr lang="en-US" altLang="zh-CN">
                <a:solidFill>
                  <a:srgbClr val="C00000"/>
                </a:solidFill>
              </a:rPr>
              <a:t>The requested operation requires elevation</a:t>
            </a:r>
            <a:r>
              <a:rPr lang="zh-CN" altLang="en-US">
                <a:solidFill>
                  <a:srgbClr val="C00000"/>
                </a:solidFill>
              </a:rPr>
              <a:t>”，说明你没有权限运行该指令。你可以退出终端，选择“以管理员身份运行”该终端。</a:t>
            </a:r>
            <a:endParaRPr lang="en-US" altLang="zh-CN">
              <a:solidFill>
                <a:srgbClr val="C00000"/>
              </a:solidFill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2/17/2023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7C23C-654C-40F3-B947-3FF8985F4E0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实验内容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zh-CN"/>
              <a:t>i</a:t>
            </a:r>
            <a:r>
              <a:rPr lang="en-US" altLang="en-US"/>
              <a:t>pconfig 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ping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netstat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tracert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ARP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 err="1"/>
              <a:t>nslookup</a:t>
            </a:r>
            <a:endParaRPr lang="en-US" altLang="en-US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/>
              <a:t>route</a:t>
            </a:r>
            <a:endParaRPr lang="en-US" altLang="en-US"/>
          </a:p>
        </p:txBody>
      </p:sp>
      <p:sp>
        <p:nvSpPr>
          <p:cNvPr id="17415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17417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FFA880-E787-4904-B80D-B063249ECA07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1. ipconfig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6263" y="1122363"/>
            <a:ext cx="7964487" cy="5114925"/>
          </a:xfrm>
        </p:spPr>
        <p:txBody>
          <a:bodyPr rtlCol="0">
            <a:noAutofit/>
          </a:bodyPr>
          <a:lstStyle/>
          <a:p>
            <a:pPr lvl="1" eaLnBrk="1" fontAlgn="auto" hangingPunct="1"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ipconfig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可用于显示主机当前的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IPv6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地址、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IPv4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地址、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子网掩码和默认网关。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5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2355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2B2A9-B19F-4744-8F27-7262D833CB2F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1. ipconfig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使用方法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76263" y="1122363"/>
            <a:ext cx="7964487" cy="5114925"/>
          </a:xfrm>
        </p:spPr>
        <p:txBody>
          <a:bodyPr rtlCol="0">
            <a:normAutofit lnSpcReduction="10000"/>
          </a:bodyPr>
          <a:lstStyle/>
          <a:p>
            <a:pPr marL="450850" indent="-365125" eaLnBrk="1" hangingPunct="1">
              <a:buFont typeface="+mj-lt"/>
              <a:buAutoNum type="arabicParenR"/>
              <a:defRPr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ipconfig</a:t>
            </a:r>
            <a:endParaRPr lang="en-US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hangingPunct="1">
              <a:defRPr/>
            </a:pPr>
            <a:r>
              <a:rPr lang="zh-CN" altLang="en-US" sz="2400"/>
              <a:t>当不带任何参数选项使用时，它显示每个接口的</a:t>
            </a:r>
            <a:r>
              <a:rPr lang="en-US" altLang="zh-CN" sz="2400"/>
              <a:t>IP</a:t>
            </a:r>
            <a:r>
              <a:rPr lang="zh-CN" altLang="en-US" sz="2400"/>
              <a:t>地址、子网掩码和默认网关。</a:t>
            </a:r>
            <a:endParaRPr lang="zh-CN" altLang="en-US" sz="2400"/>
          </a:p>
          <a:p>
            <a:pPr marL="450850" indent="-365125" eaLnBrk="1" hangingPunct="1">
              <a:lnSpc>
                <a:spcPct val="100000"/>
              </a:lnSpc>
              <a:buFont typeface="Calibri" panose="020F0502020204030204" pitchFamily="34" charset="0"/>
              <a:buAutoNum type="arabicParenR"/>
              <a:defRPr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ipconfig /all</a:t>
            </a:r>
            <a:endParaRPr lang="en-US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hangingPunct="1">
              <a:defRPr/>
            </a:pPr>
            <a:r>
              <a:rPr lang="zh-CN" altLang="en-US" sz="2400"/>
              <a:t>当使用</a:t>
            </a:r>
            <a:r>
              <a:rPr lang="en-US" altLang="zh-CN" sz="2400"/>
              <a:t>all</a:t>
            </a:r>
            <a:r>
              <a:rPr lang="zh-CN" altLang="en-US" sz="2400"/>
              <a:t>选项时，显示完整配置信息，包括</a:t>
            </a:r>
            <a:r>
              <a:rPr lang="en-US" altLang="zh-CN" sz="2400"/>
              <a:t>DNS </a:t>
            </a:r>
            <a:r>
              <a:rPr lang="zh-CN" altLang="en-US" sz="2400"/>
              <a:t>服务器、</a:t>
            </a:r>
            <a:r>
              <a:rPr lang="en-US" altLang="zh-CN" sz="2400"/>
              <a:t>DHCP</a:t>
            </a:r>
            <a:r>
              <a:rPr lang="zh-CN" altLang="en-US" sz="2400"/>
              <a:t>服务器、</a:t>
            </a:r>
            <a:r>
              <a:rPr lang="en-US" altLang="zh-CN" sz="2400"/>
              <a:t>IP</a:t>
            </a:r>
            <a:r>
              <a:rPr lang="zh-CN" altLang="en-US" sz="2400"/>
              <a:t>地址获得租约的时间、</a:t>
            </a:r>
            <a:r>
              <a:rPr lang="en-US" altLang="zh-CN" sz="2400"/>
              <a:t>IP</a:t>
            </a:r>
            <a:r>
              <a:rPr lang="zh-CN" altLang="en-US" sz="2400"/>
              <a:t>地址租约过期的时间等。</a:t>
            </a:r>
            <a:endParaRPr lang="en-US" altLang="zh-CN" sz="2400"/>
          </a:p>
          <a:p>
            <a:pPr marL="450850" indent="-365125" eaLnBrk="1" hangingPunct="1">
              <a:lnSpc>
                <a:spcPct val="110000"/>
              </a:lnSpc>
              <a:buFont typeface="Calibri" panose="020F0502020204030204" pitchFamily="34" charset="0"/>
              <a:buAutoNum type="arabicParenR"/>
              <a:defRPr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ipconfig /release</a:t>
            </a:r>
            <a:endParaRPr lang="en-US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hangingPunct="1">
              <a:defRPr/>
            </a:pPr>
            <a:r>
              <a:rPr lang="zh-CN" altLang="en-US" sz="2400"/>
              <a:t>释放（归还）所有接口的租用</a:t>
            </a:r>
            <a:r>
              <a:rPr lang="en-US" altLang="zh-CN" sz="2400"/>
              <a:t>IPv4</a:t>
            </a:r>
            <a:r>
              <a:rPr lang="zh-CN" altLang="en-US" sz="2400"/>
              <a:t>地址。</a:t>
            </a:r>
            <a:endParaRPr lang="en-US" altLang="zh-CN" sz="2400"/>
          </a:p>
          <a:p>
            <a:pPr marL="450850" indent="-365125" eaLnBrk="1" hangingPunct="1">
              <a:lnSpc>
                <a:spcPct val="120000"/>
              </a:lnSpc>
              <a:buFont typeface="Calibri" panose="020F0502020204030204" pitchFamily="34" charset="0"/>
              <a:buAutoNum type="arabicParenR"/>
              <a:defRPr/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ipconfig /renew</a:t>
            </a:r>
            <a:endParaRPr lang="en-US" altLang="zh-CN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850" lvl="1" indent="-365125" eaLnBrk="1" hangingPunct="1">
              <a:defRPr/>
            </a:pPr>
            <a:r>
              <a:rPr lang="zh-CN" altLang="en-US" sz="2400"/>
              <a:t>更新所有接口的</a:t>
            </a:r>
            <a:r>
              <a:rPr lang="en-US" altLang="zh-CN" sz="2400"/>
              <a:t>IPv4</a:t>
            </a:r>
            <a:r>
              <a:rPr lang="zh-CN" altLang="en-US" sz="2400"/>
              <a:t>地址。多数情况下网卡将被重新赋予和以前所赋予的相同的</a:t>
            </a:r>
            <a:r>
              <a:rPr lang="en-US" altLang="zh-CN" sz="2400"/>
              <a:t>IP</a:t>
            </a:r>
            <a:r>
              <a:rPr lang="zh-CN" altLang="en-US" sz="2400"/>
              <a:t>地址，但租约过期时间会更新。</a:t>
            </a:r>
            <a:r>
              <a:rPr lang="zh-CN" altLang="en-US"/>
              <a:t></a:t>
            </a:r>
            <a:endParaRPr lang="en-US" altLang="zh-CN"/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2/17/2023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计算机网络实验</a:t>
            </a:r>
            <a:endParaRPr lang="en-US" altLang="zh-CN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801A35-5409-4A64-A32C-18C63DA54A68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28ab4fe-976d-4b2e-95f2-ff20a7ce8e8c"/>
  <p:tag name="COMMONDATA" val="eyJoZGlkIjoiNWI4MjA0ODNhMTkxNTA0ZmJlMDEyMGNmNTBmMzEyMjgifQ=="/>
</p:tagLst>
</file>

<file path=ppt/theme/theme1.xml><?xml version="1.0" encoding="utf-8"?>
<a:theme xmlns:a="http://schemas.openxmlformats.org/drawingml/2006/main" name="computer-network">
  <a:themeElements>
    <a:clrScheme name="Custom 10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3DA3ED"/>
      </a:accent1>
      <a:accent2>
        <a:srgbClr val="00B4A6"/>
      </a:accent2>
      <a:accent3>
        <a:srgbClr val="E81588"/>
      </a:accent3>
      <a:accent4>
        <a:srgbClr val="008222"/>
      </a:accent4>
      <a:accent5>
        <a:srgbClr val="F1B61E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3">
      <a:majorFont>
        <a:latin typeface="Calibri"/>
        <a:ea typeface="华文楷体"/>
        <a:cs typeface=""/>
      </a:majorFont>
      <a:minorFont>
        <a:latin typeface="Calibri"/>
        <a:ea typeface="华文楷体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computer-network</Template>
  <TotalTime>0</TotalTime>
  <Words>4721</Words>
  <Application>WPS 演示</Application>
  <PresentationFormat>全屏显示(4:3)</PresentationFormat>
  <Paragraphs>528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华文楷体</vt:lpstr>
      <vt:lpstr>Courier New</vt:lpstr>
      <vt:lpstr>微软雅黑</vt:lpstr>
      <vt:lpstr>Arial Unicode MS</vt:lpstr>
      <vt:lpstr>等线</vt:lpstr>
      <vt:lpstr>computer-network</vt:lpstr>
      <vt:lpstr>计算机网络  实验二 常用的网络命令</vt:lpstr>
      <vt:lpstr>实验二  常用的网络命令</vt:lpstr>
      <vt:lpstr>实验内容</vt:lpstr>
      <vt:lpstr>实验任务要求</vt:lpstr>
      <vt:lpstr>实验报告撰写要求</vt:lpstr>
      <vt:lpstr>注意事项</vt:lpstr>
      <vt:lpstr>实验内容</vt:lpstr>
      <vt:lpstr>1. ipconfig 简介</vt:lpstr>
      <vt:lpstr>1. ipconfig 使用方法 </vt:lpstr>
      <vt:lpstr>实验内容</vt:lpstr>
      <vt:lpstr>2. ping 简介</vt:lpstr>
      <vt:lpstr>2. ping 简介</vt:lpstr>
      <vt:lpstr>2. ping 简介</vt:lpstr>
      <vt:lpstr>2. ping 简介</vt:lpstr>
      <vt:lpstr>2. ping 简介</vt:lpstr>
      <vt:lpstr>2. ping使用方法</vt:lpstr>
      <vt:lpstr>2. ping使用方法</vt:lpstr>
      <vt:lpstr>2. ping使用方法</vt:lpstr>
      <vt:lpstr>实验内容</vt:lpstr>
      <vt:lpstr>3. netstat 简介和使用方法</vt:lpstr>
      <vt:lpstr>3. netstat使用方法</vt:lpstr>
      <vt:lpstr>实验内容</vt:lpstr>
      <vt:lpstr>4. tracert 简介</vt:lpstr>
      <vt:lpstr>4. tracert 使用举例一</vt:lpstr>
      <vt:lpstr>4. tracert 使用举例一</vt:lpstr>
      <vt:lpstr>4. tracert 使用举例二</vt:lpstr>
      <vt:lpstr>实验内容</vt:lpstr>
      <vt:lpstr>5. ARP(地址转换协议) 简介</vt:lpstr>
      <vt:lpstr>5. ARP使用方法</vt:lpstr>
      <vt:lpstr>5. ARP使用方法</vt:lpstr>
      <vt:lpstr>实验内容</vt:lpstr>
      <vt:lpstr>6. nslookup 简介和使用方法</vt:lpstr>
      <vt:lpstr>实验内容</vt:lpstr>
      <vt:lpstr>7. route 简介和使用方法</vt:lpstr>
      <vt:lpstr>7. route 使用方法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  实验二 常用的网络命令</dc:title>
  <dc:creator>谢瑞桃</dc:creator>
  <cp:lastModifiedBy>Taki</cp:lastModifiedBy>
  <cp:revision>4</cp:revision>
  <dcterms:created xsi:type="dcterms:W3CDTF">2007-03-21T01:13:00Z</dcterms:created>
  <dcterms:modified xsi:type="dcterms:W3CDTF">2023-02-28T02:03:08Z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5326A07599754900AFDA788606E0FBF2</vt:lpwstr>
  </property>
  <property fmtid="{D5CDD505-2E9C-101B-9397-08002B2CF9AE}" pid="3" name="KSOProductBuildVer">
    <vt:lpwstr>2052-11.1.0.13703</vt:lpwstr>
  </property>
</Properties>
</file>